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1"/>
  </p:handoutMasterIdLst>
  <p:sldIdLst>
    <p:sldId id="260" r:id="rId2"/>
    <p:sldId id="261" r:id="rId3"/>
    <p:sldId id="494" r:id="rId4"/>
    <p:sldId id="533" r:id="rId5"/>
    <p:sldId id="565" r:id="rId6"/>
    <p:sldId id="534" r:id="rId7"/>
    <p:sldId id="535" r:id="rId8"/>
    <p:sldId id="725" r:id="rId9"/>
    <p:sldId id="537" r:id="rId10"/>
    <p:sldId id="538" r:id="rId11"/>
    <p:sldId id="539" r:id="rId12"/>
    <p:sldId id="540" r:id="rId13"/>
    <p:sldId id="541" r:id="rId14"/>
    <p:sldId id="542" r:id="rId15"/>
    <p:sldId id="543" r:id="rId16"/>
    <p:sldId id="566" r:id="rId17"/>
    <p:sldId id="567" r:id="rId18"/>
    <p:sldId id="568" r:id="rId19"/>
    <p:sldId id="569" r:id="rId20"/>
    <p:sldId id="570" r:id="rId21"/>
    <p:sldId id="571" r:id="rId22"/>
    <p:sldId id="572" r:id="rId23"/>
    <p:sldId id="573" r:id="rId24"/>
    <p:sldId id="574" r:id="rId25"/>
    <p:sldId id="575" r:id="rId26"/>
    <p:sldId id="544" r:id="rId27"/>
    <p:sldId id="545" r:id="rId28"/>
    <p:sldId id="546" r:id="rId29"/>
    <p:sldId id="547" r:id="rId30"/>
    <p:sldId id="548" r:id="rId31"/>
    <p:sldId id="726" r:id="rId32"/>
    <p:sldId id="576" r:id="rId33"/>
    <p:sldId id="577" r:id="rId34"/>
    <p:sldId id="578" r:id="rId35"/>
    <p:sldId id="579" r:id="rId36"/>
    <p:sldId id="580" r:id="rId37"/>
    <p:sldId id="581" r:id="rId38"/>
    <p:sldId id="582" r:id="rId39"/>
    <p:sldId id="583" r:id="rId40"/>
    <p:sldId id="584" r:id="rId41"/>
    <p:sldId id="585" r:id="rId42"/>
    <p:sldId id="586" r:id="rId43"/>
    <p:sldId id="587" r:id="rId44"/>
    <p:sldId id="588" r:id="rId45"/>
    <p:sldId id="589" r:id="rId46"/>
    <p:sldId id="272" r:id="rId47"/>
    <p:sldId id="590" r:id="rId48"/>
    <p:sldId id="495" r:id="rId49"/>
    <p:sldId id="496" r:id="rId50"/>
    <p:sldId id="550" r:id="rId51"/>
    <p:sldId id="727" r:id="rId52"/>
    <p:sldId id="728" r:id="rId53"/>
    <p:sldId id="729" r:id="rId54"/>
    <p:sldId id="554" r:id="rId55"/>
    <p:sldId id="555" r:id="rId56"/>
    <p:sldId id="556" r:id="rId57"/>
    <p:sldId id="557" r:id="rId58"/>
    <p:sldId id="558" r:id="rId59"/>
    <p:sldId id="559" r:id="rId60"/>
    <p:sldId id="560" r:id="rId61"/>
    <p:sldId id="561" r:id="rId62"/>
    <p:sldId id="562" r:id="rId63"/>
    <p:sldId id="563" r:id="rId64"/>
    <p:sldId id="564" r:id="rId65"/>
    <p:sldId id="591" r:id="rId66"/>
    <p:sldId id="592" r:id="rId67"/>
    <p:sldId id="593" r:id="rId68"/>
    <p:sldId id="594" r:id="rId69"/>
    <p:sldId id="259" r:id="rId70"/>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image" Target="../media/image51.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image" Target="../media/image77.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7C4DCD1E-6285-4ECD-BDF0-782C4E879B5C}"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40BE12C-96FA-4E5D-AABC-6709653BDDC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DA680CC4-DBAE-4BA5-B845-F8A28D96402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9DF4366D-CBD5-4B30-A55E-9AAB51FD669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2BA43FA0-A754-4695-ADB5-D5FE74CB210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705942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28316876-6F03-441D-AC31-E8AEDCED1AE7}"/>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252B59AB-89BC-4E57-9F5D-518D5E8C7971}"/>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6AD6A29A-7697-4C84-BD31-7F3E126AEBAD}"/>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C1A82592-4B1B-4CC6-BDDE-1E2ABF05330E}"/>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40A186F6-6685-4251-8AF3-67A2445BC736}"/>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79F98A8D-5B0E-47A3-9151-E9D9B6087D1E}"/>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C244DCA0-5CDF-4FBD-9731-4B833437C51D}"/>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C95C3DDB-6004-4893-B9C1-8885AA1B45B7}"/>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A7C160DE-E2F2-40E3-9F40-CB0EDF3DACD6}"/>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E1FE308F-C0A6-4D54-9466-2F9076C58240}"/>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BB20D6C5-6F12-47AC-8F2E-74C20502E4E1}"/>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16AF6D09-E139-4F48-82EB-70F12115360F}"/>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07FFD4E9-8DB3-4B53-A7C5-C3A5B3B0D484}"/>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655893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121CB5B-F9AD-411B-82A2-034CF9E64A39}"/>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EA4F3651-4480-446C-9301-B33472AC9B14}"/>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71272053-4C69-43BD-9CB5-F6E2FAC8B17F}"/>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100C376E-D064-4545-B7A6-B952E231F1BF}"/>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E5E95A17-2B63-4F8E-8B21-1EB537038BA3}"/>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9C1691C8-8189-4F1D-8F10-4C1A87E21B25}"/>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D50E9E68-F186-46B8-8280-B6D50A78A4E3}"/>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987D165B-805E-4FCC-9A43-0F5EED327F9F}"/>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31F208BA-7EBB-4B0F-83A9-B653C7B7933D}"/>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58DA5620-42C2-4F64-9AB4-618A9EE9F453}"/>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B389D90A-4DED-42E0-B559-CB68A0E1E882}"/>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6DD096BB-5035-46DD-9DA9-276C605E52B3}"/>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09196349-A5C4-4E75-9AAA-69B15D30C067}"/>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F6D3F455-89AC-404F-A3D2-2CA24AA2DA26}"/>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5D6439D9-558F-41AC-965A-C219D6173254}"/>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ED4C3DE7-3F88-4B3E-A261-00EE930E4FD0}"/>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12F8D065-F472-4904-BEF9-8B540F385EC1}"/>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2B8C4EB3-92C6-4BF7-87E2-60C99D73D3C0}"/>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7D9030AC-824A-4B5B-81DF-8A89782DCCC1}"/>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C17EDBA5-137E-46BB-9F14-186806429E6D}"/>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F3983570-BA95-43D8-A924-D269989B66AF}"/>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18D1E9D4-9AD6-48F2-A076-9439D9D316F4}"/>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291FF7CE-37A4-49E9-9ED4-2AB0506D33F5}"/>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E72D124D-7747-48C9-9703-9AC4CBCE1FB1}"/>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C3621764-4FF0-4C89-8113-7014DF3EC546}"/>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CE933AAC-3D8C-4C2A-9E8A-824EB78B6AEB}"/>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0B17EADF-590B-42DB-AB75-8987D0D3EF92}"/>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038677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AFBD0A06-06DE-4BCA-A2C7-2AE1B964955A}"/>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8A899648-0CA4-4E5F-B32D-1A398051CD4E}"/>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B61E68BD-0FE2-4EB2-9267-113E8F4654B6}"/>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EED22A95-76FB-4C01-92C2-27B70306BA5C}"/>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19E964B1-8019-4C84-9BBA-D54F27B15930}"/>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AA90804A-A912-4344-AE6E-2EEA32FE3C69}"/>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9DAC2054-979E-49C0-88F2-7951C3F2FA87}"/>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39732C9F-6BE7-4CC7-8294-B33FF41823FD}"/>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131F26AA-7ADC-45CA-8916-B56EF1E1496C}"/>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EA4D3041-9147-4C9E-B875-1FEEE6A1E9D8}"/>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7352EB63-F0B1-4AC1-9BBC-C5A31FD82329}"/>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F1AB3248-B56B-43CA-927A-0A7FB27AFDA2}"/>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F978197C-27A3-4040-B14C-BA9F431F6F9F}"/>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BB3C0A93-7EF6-46CD-8BA7-2C1BB2C0E22B}"/>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0A695E0A-8D90-4125-B889-E3ADA94128C9}"/>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4F8AF865-F9D2-4AED-AF38-3291670B4639}"/>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8A1C3F21-26F9-4D98-BFF9-25731EDE0AB1}"/>
              </a:ext>
            </a:extLst>
          </p:cNvPr>
          <p:cNvSpPr>
            <a:spLocks noGrp="1"/>
          </p:cNvSpPr>
          <p:nvPr>
            <p:ph type="sldNum" sz="quarter" idx="10"/>
          </p:nvPr>
        </p:nvSpPr>
        <p:spPr>
          <a:xfrm>
            <a:off x="488950" y="6430963"/>
            <a:ext cx="373063" cy="365125"/>
          </a:xfrm>
        </p:spPr>
        <p:txBody>
          <a:bodyPr/>
          <a:lstStyle>
            <a:lvl1pPr>
              <a:defRPr/>
            </a:lvl1pPr>
          </a:lstStyle>
          <a:p>
            <a:pPr>
              <a:defRPr/>
            </a:pPr>
            <a:fld id="{BE665C45-254C-4C84-8E3C-93C0532ED66C}" type="slidenum">
              <a:rPr lang="zh-CN" altLang="en-US"/>
              <a:pPr>
                <a:defRPr/>
              </a:pPr>
              <a:t>‹#›</a:t>
            </a:fld>
            <a:endParaRPr lang="zh-CN" altLang="en-US"/>
          </a:p>
        </p:txBody>
      </p:sp>
    </p:spTree>
    <p:extLst>
      <p:ext uri="{BB962C8B-B14F-4D97-AF65-F5344CB8AC3E}">
        <p14:creationId xmlns:p14="http://schemas.microsoft.com/office/powerpoint/2010/main" val="1783018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D10B8B8D-C36C-43ED-B4E5-EB62ECAC196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73B8FFC4-6129-4FC3-B16E-35A22F531352}"/>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2D10A855-24E0-4570-8170-455E675BD4DF}"/>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C4050F33-F97D-4FC6-8538-CB7C45541FE6}"/>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685D3222-C443-4A50-8FC7-21D73B6E4A5B}"/>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BA650608-2A44-44AC-9523-DF36CF981F99}"/>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3053771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3B5C3952-E6DA-4681-AB13-5A694E6C91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79758CFB-9326-4F3E-B79C-33E99C3A229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174ED698-454E-4696-9963-17273BBF8212}"/>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16689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76769370-1905-47D6-B902-A9932E3E09DE}"/>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4A3BAE69-0544-4854-B1D2-03CFFF60976A}"/>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06C120D4-E76F-4CC1-A585-FA5400B80068}"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1DE6AD8-9C98-46AC-9158-788F84620BD4}" type="slidenum">
              <a:rPr lang="zh-CN" altLang="en-US"/>
              <a:pPr>
                <a:defRPr/>
              </a:pPr>
              <a:t>‹#›</a:t>
            </a:fld>
            <a:endParaRPr lang="zh-CN" altLang="en-US"/>
          </a:p>
        </p:txBody>
      </p:sp>
      <p:pic>
        <p:nvPicPr>
          <p:cNvPr id="1031" name="图片 6">
            <a:extLst>
              <a:ext uri="{FF2B5EF4-FFF2-40B4-BE49-F238E27FC236}">
                <a16:creationId xmlns:a16="http://schemas.microsoft.com/office/drawing/2014/main" id="{E719B0DC-86D6-4D7E-AEA8-DBF932B6794F}"/>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5098AA9A-2061-40E3-89FA-E190CEEBDE9B}"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17.emf"/><Relationship Id="rId5" Type="http://schemas.openxmlformats.org/officeDocument/2006/relationships/package" Target="../embeddings/Microsoft_Word_Document8.docx"/><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9.docx"/><Relationship Id="rId2" Type="http://schemas.openxmlformats.org/officeDocument/2006/relationships/slideLayout" Target="../slideLayouts/slideLayout5.xml"/><Relationship Id="rId1" Type="http://schemas.openxmlformats.org/officeDocument/2006/relationships/vmlDrawing" Target="../drawings/vmlDrawing7.vml"/><Relationship Id="rId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10.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image" Target="../media/image20.emf"/><Relationship Id="rId5" Type="http://schemas.openxmlformats.org/officeDocument/2006/relationships/package" Target="../embeddings/Microsoft_Word_Document11.docx"/><Relationship Id="rId4" Type="http://schemas.openxmlformats.org/officeDocument/2006/relationships/image" Target="../media/image19.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12.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image" Target="../media/image22.emf"/><Relationship Id="rId5" Type="http://schemas.openxmlformats.org/officeDocument/2006/relationships/package" Target="../embeddings/Microsoft_Word_Document13.docx"/><Relationship Id="rId4" Type="http://schemas.openxmlformats.org/officeDocument/2006/relationships/image" Target="../media/image21.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79.TIF"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80.TIF" TargetMode="External"/><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14.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image" Target="../media/image41.emf"/><Relationship Id="rId5" Type="http://schemas.openxmlformats.org/officeDocument/2006/relationships/package" Target="../embeddings/Microsoft_Word_Document15.docx"/><Relationship Id="rId4" Type="http://schemas.openxmlformats.org/officeDocument/2006/relationships/image" Target="../media/image40.emf"/></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Document16.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image" Target="../media/image43.emf"/><Relationship Id="rId5" Type="http://schemas.openxmlformats.org/officeDocument/2006/relationships/package" Target="../embeddings/Microsoft_Word_Document17.docx"/><Relationship Id="rId4" Type="http://schemas.openxmlformats.org/officeDocument/2006/relationships/image" Target="../media/image42.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Document18.docx"/><Relationship Id="rId2" Type="http://schemas.openxmlformats.org/officeDocument/2006/relationships/slideLayout" Target="../slideLayouts/slideLayout5.xml"/><Relationship Id="rId1" Type="http://schemas.openxmlformats.org/officeDocument/2006/relationships/vmlDrawing" Target="../drawings/vmlDrawing12.vml"/><Relationship Id="rId4" Type="http://schemas.openxmlformats.org/officeDocument/2006/relationships/image" Target="../media/image44.emf"/></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Word_Document19.docx"/><Relationship Id="rId2" Type="http://schemas.openxmlformats.org/officeDocument/2006/relationships/slideLayout" Target="../slideLayouts/slideLayout5.xml"/><Relationship Id="rId1" Type="http://schemas.openxmlformats.org/officeDocument/2006/relationships/vmlDrawing" Target="../drawings/vmlDrawing13.vml"/><Relationship Id="rId4" Type="http://schemas.openxmlformats.org/officeDocument/2006/relationships/image" Target="../media/image45.emf"/></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Word_Document20.docx"/><Relationship Id="rId2" Type="http://schemas.openxmlformats.org/officeDocument/2006/relationships/slideLayout" Target="../slideLayouts/slideLayout5.xml"/><Relationship Id="rId1" Type="http://schemas.openxmlformats.org/officeDocument/2006/relationships/vmlDrawing" Target="../drawings/vmlDrawing14.vml"/><Relationship Id="rId4" Type="http://schemas.openxmlformats.org/officeDocument/2006/relationships/image" Target="../media/image46.emf"/></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Word_Document21.docx"/><Relationship Id="rId2" Type="http://schemas.openxmlformats.org/officeDocument/2006/relationships/slideLayout" Target="../slideLayouts/slideLayout5.xml"/><Relationship Id="rId1" Type="http://schemas.openxmlformats.org/officeDocument/2006/relationships/vmlDrawing" Target="../drawings/vmlDrawing15.vml"/><Relationship Id="rId4" Type="http://schemas.openxmlformats.org/officeDocument/2006/relationships/image" Target="../media/image47.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Word_Document22.docx"/><Relationship Id="rId2" Type="http://schemas.openxmlformats.org/officeDocument/2006/relationships/slideLayout" Target="../slideLayouts/slideLayout5.xml"/><Relationship Id="rId1" Type="http://schemas.openxmlformats.org/officeDocument/2006/relationships/vmlDrawing" Target="../drawings/vmlDrawing16.vml"/><Relationship Id="rId4" Type="http://schemas.openxmlformats.org/officeDocument/2006/relationships/image" Target="../media/image48.emf"/></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Word_Document23.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image" Target="../media/image50.emf"/><Relationship Id="rId5" Type="http://schemas.openxmlformats.org/officeDocument/2006/relationships/package" Target="../embeddings/Microsoft_Word_Document24.docx"/><Relationship Id="rId4" Type="http://schemas.openxmlformats.org/officeDocument/2006/relationships/image" Target="../media/image49.emf"/></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Word_Document25.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image" Target="../media/image52.emf"/><Relationship Id="rId5" Type="http://schemas.openxmlformats.org/officeDocument/2006/relationships/package" Target="../embeddings/Microsoft_Word_Document26.docx"/><Relationship Id="rId4" Type="http://schemas.openxmlformats.org/officeDocument/2006/relationships/image" Target="../media/image51.emf"/></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Word_Document27.docx"/><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image" Target="../media/image54.emf"/><Relationship Id="rId5" Type="http://schemas.openxmlformats.org/officeDocument/2006/relationships/package" Target="../embeddings/Microsoft_Word_Document28.docx"/><Relationship Id="rId4" Type="http://schemas.openxmlformats.org/officeDocument/2006/relationships/image" Target="../media/image53.emf"/></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Word_Document29.docx"/><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55.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Word_Document30.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image" Target="../media/image57.emf"/><Relationship Id="rId5" Type="http://schemas.openxmlformats.org/officeDocument/2006/relationships/package" Target="../embeddings/Microsoft_Word_Document31.docx"/><Relationship Id="rId4" Type="http://schemas.openxmlformats.org/officeDocument/2006/relationships/image" Target="../media/image56.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image" Target="../media/image60.png"/><Relationship Id="rId5" Type="http://schemas.openxmlformats.org/officeDocument/2006/relationships/image" Target="../media/image58.emf"/><Relationship Id="rId4" Type="http://schemas.openxmlformats.org/officeDocument/2006/relationships/package" Target="../embeddings/Microsoft_Word_Document32.docx"/></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1.emf"/><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package" Target="../embeddings/Microsoft_Word_Document33.docx"/><Relationship Id="rId5" Type="http://schemas.openxmlformats.org/officeDocument/2006/relationships/image" Target="../media/image64.png"/><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5.xml"/><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image" Target="../media/image70.emf"/><Relationship Id="rId5" Type="http://schemas.openxmlformats.org/officeDocument/2006/relationships/package" Target="../embeddings/Microsoft_Word_Document34.docx"/><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image" Target="../media/image76.png"/><Relationship Id="rId5" Type="http://schemas.openxmlformats.org/officeDocument/2006/relationships/image" Target="../media/image74.emf"/><Relationship Id="rId4" Type="http://schemas.openxmlformats.org/officeDocument/2006/relationships/package" Target="../embeddings/Microsoft_Word_Document35.docx"/></Relationships>
</file>

<file path=ppt/slides/_rels/slide43.xml.rels><?xml version="1.0" encoding="UTF-8" standalone="yes"?>
<Relationships xmlns="http://schemas.openxmlformats.org/package/2006/relationships"><Relationship Id="rId8" Type="http://schemas.openxmlformats.org/officeDocument/2006/relationships/package" Target="../embeddings/Microsoft_Word_Document37.docx"/><Relationship Id="rId3" Type="http://schemas.openxmlformats.org/officeDocument/2006/relationships/image" Target="../media/image79.png"/><Relationship Id="rId7" Type="http://schemas.openxmlformats.org/officeDocument/2006/relationships/image" Target="../media/image81.png"/><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image" Target="../media/image77.emf"/><Relationship Id="rId5" Type="http://schemas.openxmlformats.org/officeDocument/2006/relationships/package" Target="../embeddings/Microsoft_Word_Document36.docx"/><Relationship Id="rId4" Type="http://schemas.openxmlformats.org/officeDocument/2006/relationships/image" Target="../media/image80.png"/><Relationship Id="rId9" Type="http://schemas.openxmlformats.org/officeDocument/2006/relationships/image" Target="../media/image78.emf"/></Relationships>
</file>

<file path=ppt/slides/_rels/slide4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5.xml"/><Relationship Id="rId4" Type="http://schemas.openxmlformats.org/officeDocument/2006/relationships/image" Target="../media/image84.png"/></Relationships>
</file>

<file path=ppt/slides/_rels/slide4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5.xml"/><Relationship Id="rId1" Type="http://schemas.openxmlformats.org/officeDocument/2006/relationships/vmlDrawing" Target="../drawings/vmlDrawing27.vml"/><Relationship Id="rId5" Type="http://schemas.openxmlformats.org/officeDocument/2006/relationships/image" Target="../media/image85.emf"/><Relationship Id="rId4" Type="http://schemas.openxmlformats.org/officeDocument/2006/relationships/package" Target="../embeddings/Microsoft_Word_Document38.docx"/></Relationships>
</file>

<file path=ppt/slides/_rels/slide4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7" Type="http://schemas.openxmlformats.org/officeDocument/2006/relationships/image" Target="../media/image10.png"/><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package" Target="../embeddings/Microsoft_Word_Document1.docx"/><Relationship Id="rId4" Type="http://schemas.openxmlformats.org/officeDocument/2006/relationships/image" Target="../media/image8.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10.png"/><Relationship Id="rId4" Type="http://schemas.openxmlformats.org/officeDocument/2006/relationships/image" Target="../media/image11.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10.png"/><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15.emf"/><Relationship Id="rId5" Type="http://schemas.openxmlformats.org/officeDocument/2006/relationships/package" Target="../embeddings/Microsoft_Word_Document6.docx"/><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97880" y="3501008"/>
            <a:ext cx="4506363" cy="1217834"/>
          </a:xfrm>
          <a:prstGeom prst="rect">
            <a:avLst/>
          </a:prstGeom>
        </p:spPr>
        <p:txBody>
          <a:bodyPr wrap="none">
            <a:spAutoFit/>
          </a:bodyPr>
          <a:lstStyle/>
          <a:p>
            <a:pPr algn="ctr">
              <a:lnSpc>
                <a:spcPct val="240000"/>
              </a:lnSpc>
              <a:spcBef>
                <a:spcPts val="1700"/>
              </a:spcBef>
              <a:spcAft>
                <a:spcPts val="1650"/>
              </a:spcAft>
              <a:tabLst>
                <a:tab pos="1260475" algn="l"/>
                <a:tab pos="2610485" algn="l"/>
                <a:tab pos="3870960" algn="l"/>
              </a:tabLst>
            </a:pPr>
            <a:r>
              <a:rPr lang="en-US" altLang="zh-CN" sz="3600" b="1" kern="2200" dirty="0">
                <a:latin typeface="Times New Roman"/>
                <a:ea typeface="方正小标宋_GBK"/>
              </a:rPr>
              <a:t>10</a:t>
            </a:r>
            <a:r>
              <a:rPr lang="zh-CN" altLang="zh-CN" sz="3600" b="1" kern="2200" dirty="0">
                <a:latin typeface="Times New Roman"/>
                <a:ea typeface="方正小标宋_GBK"/>
              </a:rPr>
              <a:t>　劝　学　</a:t>
            </a:r>
            <a:r>
              <a:rPr lang="en-US" altLang="zh-CN" sz="3600" b="1" kern="2200" baseline="30000" dirty="0">
                <a:latin typeface="Times New Roman"/>
                <a:ea typeface="方正小标宋_GBK"/>
              </a:rPr>
              <a:t>*</a:t>
            </a:r>
            <a:r>
              <a:rPr lang="zh-CN" altLang="zh-CN" sz="3600" b="1" kern="2200" dirty="0">
                <a:latin typeface="Times New Roman"/>
                <a:ea typeface="方正小标宋_GBK"/>
              </a:rPr>
              <a:t>师　说</a:t>
            </a:r>
            <a:endParaRPr lang="zh-CN" altLang="zh-CN" sz="2800" b="1" kern="2200" dirty="0">
              <a:effectLst/>
              <a:latin typeface="Times New Roman"/>
              <a:ea typeface="方正小标宋_GBK"/>
            </a:endParaRPr>
          </a:p>
        </p:txBody>
      </p:sp>
      <p:sp>
        <p:nvSpPr>
          <p:cNvPr id="5" name="矩形 4"/>
          <p:cNvSpPr>
            <a:spLocks noChangeArrowheads="1"/>
          </p:cNvSpPr>
          <p:nvPr/>
        </p:nvSpPr>
        <p:spPr bwMode="auto">
          <a:xfrm>
            <a:off x="2495600" y="1674641"/>
            <a:ext cx="6574596" cy="107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4800" b="1" kern="100" dirty="0">
                <a:latin typeface="宋体"/>
                <a:ea typeface="方正细圆_GBK"/>
                <a:cs typeface="Times New Roman"/>
              </a:rPr>
              <a:t>第六单元</a:t>
            </a:r>
            <a:endParaRPr lang="zh-CN" altLang="zh-CN" sz="2000" kern="100" dirty="0">
              <a:effectLst/>
              <a:latin typeface="宋体"/>
              <a:cs typeface="Courier New"/>
            </a:endParaRPr>
          </a:p>
        </p:txBody>
      </p:sp>
      <p:sp>
        <p:nvSpPr>
          <p:cNvPr id="6" name="矩形 5"/>
          <p:cNvSpPr>
            <a:spLocks noChangeArrowheads="1"/>
          </p:cNvSpPr>
          <p:nvPr/>
        </p:nvSpPr>
        <p:spPr bwMode="auto">
          <a:xfrm>
            <a:off x="5210037" y="2636912"/>
            <a:ext cx="657459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学习任务群：思辨性阅读与表达</a:t>
            </a:r>
            <a:endParaRPr lang="zh-CN" altLang="zh-CN" sz="1050" kern="100" dirty="0">
              <a:effectLst/>
              <a:latin typeface="宋体"/>
              <a:cs typeface="Courier New"/>
            </a:endParaRPr>
          </a:p>
        </p:txBody>
      </p:sp>
      <p:pic>
        <p:nvPicPr>
          <p:cNvPr id="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926" y="610004"/>
            <a:ext cx="2272466" cy="2193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017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966491516"/>
              </p:ext>
            </p:extLst>
          </p:nvPr>
        </p:nvGraphicFramePr>
        <p:xfrm>
          <a:off x="695310" y="1268724"/>
          <a:ext cx="5329237" cy="4148137"/>
        </p:xfrm>
        <a:graphic>
          <a:graphicData uri="http://schemas.openxmlformats.org/presentationml/2006/ole">
            <mc:AlternateContent xmlns:mc="http://schemas.openxmlformats.org/markup-compatibility/2006">
              <mc:Choice xmlns:v="urn:schemas-microsoft-com:vml" Requires="v">
                <p:oleObj spid="_x0000_s67586" name="文档" r:id="rId3" imgW="5329141" imgH="4148280" progId="Word.Document.12">
                  <p:embed/>
                </p:oleObj>
              </mc:Choice>
              <mc:Fallback>
                <p:oleObj name="文档" r:id="rId3" imgW="5329141" imgH="4148280" progId="Word.Document.12">
                  <p:embed/>
                  <p:pic>
                    <p:nvPicPr>
                      <p:cNvPr id="2" name="对象 1"/>
                      <p:cNvPicPr/>
                      <p:nvPr/>
                    </p:nvPicPr>
                    <p:blipFill>
                      <a:blip r:embed="rId4"/>
                      <a:stretch>
                        <a:fillRect/>
                      </a:stretch>
                    </p:blipFill>
                    <p:spPr>
                      <a:xfrm>
                        <a:off x="695310" y="1268724"/>
                        <a:ext cx="5329237" cy="4148137"/>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656748058"/>
              </p:ext>
            </p:extLst>
          </p:nvPr>
        </p:nvGraphicFramePr>
        <p:xfrm>
          <a:off x="6165850" y="1358900"/>
          <a:ext cx="5695950" cy="4140200"/>
        </p:xfrm>
        <a:graphic>
          <a:graphicData uri="http://schemas.openxmlformats.org/presentationml/2006/ole">
            <mc:AlternateContent xmlns:mc="http://schemas.openxmlformats.org/markup-compatibility/2006">
              <mc:Choice xmlns:v="urn:schemas-microsoft-com:vml" Requires="v">
                <p:oleObj spid="_x0000_s67587" name="文档" r:id="rId5" imgW="5773082" imgH="4193572" progId="Word.Document.12">
                  <p:embed/>
                </p:oleObj>
              </mc:Choice>
              <mc:Fallback>
                <p:oleObj name="文档" r:id="rId5" imgW="5773082" imgH="4193572" progId="Word.Document.12">
                  <p:embed/>
                  <p:pic>
                    <p:nvPicPr>
                      <p:cNvPr id="5" name="对象 4"/>
                      <p:cNvPicPr/>
                      <p:nvPr/>
                    </p:nvPicPr>
                    <p:blipFill>
                      <a:blip r:embed="rId6"/>
                      <a:stretch>
                        <a:fillRect/>
                      </a:stretch>
                    </p:blipFill>
                    <p:spPr>
                      <a:xfrm>
                        <a:off x="6165850" y="1358900"/>
                        <a:ext cx="5695950" cy="4140200"/>
                      </a:xfrm>
                      <a:prstGeom prst="rect">
                        <a:avLst/>
                      </a:prstGeom>
                    </p:spPr>
                  </p:pic>
                </p:oleObj>
              </mc:Fallback>
            </mc:AlternateContent>
          </a:graphicData>
        </a:graphic>
      </p:graphicFrame>
      <p:sp>
        <p:nvSpPr>
          <p:cNvPr id="6" name="矩形 5"/>
          <p:cNvSpPr/>
          <p:nvPr/>
        </p:nvSpPr>
        <p:spPr>
          <a:xfrm>
            <a:off x="3882716" y="1822045"/>
            <a:ext cx="803425" cy="461665"/>
          </a:xfrm>
          <a:prstGeom prst="rect">
            <a:avLst/>
          </a:prstGeom>
        </p:spPr>
        <p:txBody>
          <a:bodyPr wrap="none">
            <a:spAutoFit/>
          </a:bodyPr>
          <a:lstStyle/>
          <a:p>
            <a:r>
              <a:rPr lang="zh-CN" altLang="en-US" sz="2400" b="1" dirty="0">
                <a:solidFill>
                  <a:srgbClr val="FF0000"/>
                </a:solidFill>
              </a:rPr>
              <a:t>横渡</a:t>
            </a:r>
          </a:p>
        </p:txBody>
      </p:sp>
      <p:sp>
        <p:nvSpPr>
          <p:cNvPr id="7" name="矩形 6"/>
          <p:cNvSpPr/>
          <p:nvPr/>
        </p:nvSpPr>
        <p:spPr>
          <a:xfrm>
            <a:off x="4506223" y="2427266"/>
            <a:ext cx="803425" cy="461665"/>
          </a:xfrm>
          <a:prstGeom prst="rect">
            <a:avLst/>
          </a:prstGeom>
        </p:spPr>
        <p:txBody>
          <a:bodyPr wrap="none">
            <a:spAutoFit/>
          </a:bodyPr>
          <a:lstStyle/>
          <a:p>
            <a:r>
              <a:rPr lang="zh-CN" altLang="en-US" sz="2400" b="1" dirty="0">
                <a:solidFill>
                  <a:srgbClr val="FF0000"/>
                </a:solidFill>
              </a:rPr>
              <a:t>停止</a:t>
            </a:r>
          </a:p>
        </p:txBody>
      </p:sp>
      <p:sp>
        <p:nvSpPr>
          <p:cNvPr id="8" name="矩形 7"/>
          <p:cNvSpPr/>
          <p:nvPr/>
        </p:nvSpPr>
        <p:spPr>
          <a:xfrm>
            <a:off x="3882716" y="3002694"/>
            <a:ext cx="1731564" cy="461665"/>
          </a:xfrm>
          <a:prstGeom prst="rect">
            <a:avLst/>
          </a:prstGeom>
        </p:spPr>
        <p:txBody>
          <a:bodyPr wrap="none">
            <a:spAutoFit/>
          </a:bodyPr>
          <a:lstStyle/>
          <a:p>
            <a:r>
              <a:rPr lang="zh-CN" altLang="en-US" sz="2400" b="1" dirty="0">
                <a:solidFill>
                  <a:srgbClr val="FF0000"/>
                </a:solidFill>
              </a:rPr>
              <a:t>与世隔绝的</a:t>
            </a:r>
          </a:p>
        </p:txBody>
      </p:sp>
      <p:sp>
        <p:nvSpPr>
          <p:cNvPr id="9" name="矩形 8"/>
          <p:cNvSpPr/>
          <p:nvPr/>
        </p:nvSpPr>
        <p:spPr>
          <a:xfrm>
            <a:off x="2969349" y="3635527"/>
            <a:ext cx="1112805" cy="461665"/>
          </a:xfrm>
          <a:prstGeom prst="rect">
            <a:avLst/>
          </a:prstGeom>
        </p:spPr>
        <p:txBody>
          <a:bodyPr wrap="none">
            <a:spAutoFit/>
          </a:bodyPr>
          <a:lstStyle/>
          <a:p>
            <a:r>
              <a:rPr lang="zh-CN" altLang="en-US" sz="2400" b="1" dirty="0">
                <a:solidFill>
                  <a:srgbClr val="FF0000"/>
                </a:solidFill>
              </a:rPr>
              <a:t>极，最</a:t>
            </a:r>
          </a:p>
        </p:txBody>
      </p:sp>
      <p:sp>
        <p:nvSpPr>
          <p:cNvPr id="10" name="矩形 9"/>
          <p:cNvSpPr/>
          <p:nvPr/>
        </p:nvSpPr>
        <p:spPr>
          <a:xfrm>
            <a:off x="2328769" y="4202100"/>
            <a:ext cx="1112805" cy="461665"/>
          </a:xfrm>
          <a:prstGeom prst="rect">
            <a:avLst/>
          </a:prstGeom>
        </p:spPr>
        <p:txBody>
          <a:bodyPr wrap="none">
            <a:spAutoFit/>
          </a:bodyPr>
          <a:lstStyle/>
          <a:p>
            <a:r>
              <a:rPr lang="zh-CN" altLang="en-US" sz="2400" b="1" dirty="0">
                <a:solidFill>
                  <a:srgbClr val="FF0000"/>
                </a:solidFill>
              </a:rPr>
              <a:t>尽，完</a:t>
            </a:r>
          </a:p>
        </p:txBody>
      </p:sp>
      <p:sp>
        <p:nvSpPr>
          <p:cNvPr id="11" name="矩形 10"/>
          <p:cNvSpPr/>
          <p:nvPr/>
        </p:nvSpPr>
        <p:spPr>
          <a:xfrm>
            <a:off x="3242136" y="4820573"/>
            <a:ext cx="1422184" cy="461665"/>
          </a:xfrm>
          <a:prstGeom prst="rect">
            <a:avLst/>
          </a:prstGeom>
        </p:spPr>
        <p:txBody>
          <a:bodyPr wrap="none">
            <a:spAutoFit/>
          </a:bodyPr>
          <a:lstStyle/>
          <a:p>
            <a:r>
              <a:rPr lang="zh-CN" altLang="en-US" sz="2400" b="1" dirty="0">
                <a:solidFill>
                  <a:srgbClr val="FF0000"/>
                </a:solidFill>
              </a:rPr>
              <a:t>断，断绝</a:t>
            </a:r>
          </a:p>
        </p:txBody>
      </p:sp>
      <p:sp>
        <p:nvSpPr>
          <p:cNvPr id="12" name="矩形 11"/>
          <p:cNvSpPr/>
          <p:nvPr/>
        </p:nvSpPr>
        <p:spPr>
          <a:xfrm>
            <a:off x="9920165" y="1926953"/>
            <a:ext cx="803425" cy="461665"/>
          </a:xfrm>
          <a:prstGeom prst="rect">
            <a:avLst/>
          </a:prstGeom>
        </p:spPr>
        <p:txBody>
          <a:bodyPr wrap="none">
            <a:spAutoFit/>
          </a:bodyPr>
          <a:lstStyle/>
          <a:p>
            <a:r>
              <a:rPr lang="zh-CN" altLang="en-US" sz="2400" b="1">
                <a:solidFill>
                  <a:srgbClr val="FF0000"/>
                </a:solidFill>
              </a:rPr>
              <a:t>强健</a:t>
            </a:r>
            <a:endParaRPr lang="zh-CN" altLang="en-US" sz="2400" b="1" dirty="0">
              <a:solidFill>
                <a:srgbClr val="FF0000"/>
              </a:solidFill>
            </a:endParaRPr>
          </a:p>
        </p:txBody>
      </p:sp>
      <p:sp>
        <p:nvSpPr>
          <p:cNvPr id="13" name="矩形 12"/>
          <p:cNvSpPr/>
          <p:nvPr/>
        </p:nvSpPr>
        <p:spPr>
          <a:xfrm>
            <a:off x="9902987" y="2502381"/>
            <a:ext cx="1422184" cy="461665"/>
          </a:xfrm>
          <a:prstGeom prst="rect">
            <a:avLst/>
          </a:prstGeom>
        </p:spPr>
        <p:txBody>
          <a:bodyPr wrap="none">
            <a:spAutoFit/>
          </a:bodyPr>
          <a:lstStyle/>
          <a:p>
            <a:r>
              <a:rPr lang="zh-CN" altLang="en-US" sz="2400" b="1" dirty="0">
                <a:solidFill>
                  <a:srgbClr val="FF0000"/>
                </a:solidFill>
              </a:rPr>
              <a:t>有力的弓</a:t>
            </a:r>
          </a:p>
        </p:txBody>
      </p:sp>
      <p:sp>
        <p:nvSpPr>
          <p:cNvPr id="14" name="矩形 13"/>
          <p:cNvSpPr/>
          <p:nvPr/>
        </p:nvSpPr>
        <p:spPr>
          <a:xfrm>
            <a:off x="9920165" y="3095458"/>
            <a:ext cx="803425" cy="461665"/>
          </a:xfrm>
          <a:prstGeom prst="rect">
            <a:avLst/>
          </a:prstGeom>
        </p:spPr>
        <p:txBody>
          <a:bodyPr wrap="none">
            <a:spAutoFit/>
          </a:bodyPr>
          <a:lstStyle/>
          <a:p>
            <a:r>
              <a:rPr lang="zh-CN" altLang="en-US" sz="2400" b="1" dirty="0">
                <a:solidFill>
                  <a:srgbClr val="FF0000"/>
                </a:solidFill>
              </a:rPr>
              <a:t>有余</a:t>
            </a:r>
          </a:p>
        </p:txBody>
      </p:sp>
      <p:sp>
        <p:nvSpPr>
          <p:cNvPr id="15" name="矩形 14"/>
          <p:cNvSpPr/>
          <p:nvPr/>
        </p:nvSpPr>
        <p:spPr>
          <a:xfrm>
            <a:off x="9042628" y="3687427"/>
            <a:ext cx="803425" cy="461665"/>
          </a:xfrm>
          <a:prstGeom prst="rect">
            <a:avLst/>
          </a:prstGeom>
        </p:spPr>
        <p:txBody>
          <a:bodyPr wrap="none">
            <a:spAutoFit/>
          </a:bodyPr>
          <a:lstStyle/>
          <a:p>
            <a:r>
              <a:rPr lang="zh-CN" altLang="en-US" sz="2400" b="1" dirty="0">
                <a:solidFill>
                  <a:srgbClr val="FF0000"/>
                </a:solidFill>
              </a:rPr>
              <a:t>强盛</a:t>
            </a:r>
          </a:p>
        </p:txBody>
      </p:sp>
      <p:sp>
        <p:nvSpPr>
          <p:cNvPr id="16" name="矩形 15"/>
          <p:cNvSpPr/>
          <p:nvPr/>
        </p:nvSpPr>
        <p:spPr>
          <a:xfrm>
            <a:off x="8396543" y="4267252"/>
            <a:ext cx="803425" cy="461665"/>
          </a:xfrm>
          <a:prstGeom prst="rect">
            <a:avLst/>
          </a:prstGeom>
        </p:spPr>
        <p:txBody>
          <a:bodyPr wrap="none">
            <a:spAutoFit/>
          </a:bodyPr>
          <a:lstStyle/>
          <a:p>
            <a:r>
              <a:rPr lang="zh-CN" altLang="en-US" sz="2400" b="1" dirty="0">
                <a:solidFill>
                  <a:srgbClr val="FF0000"/>
                </a:solidFill>
              </a:rPr>
              <a:t>强横</a:t>
            </a:r>
          </a:p>
        </p:txBody>
      </p:sp>
      <p:sp>
        <p:nvSpPr>
          <p:cNvPr id="17" name="矩形 16"/>
          <p:cNvSpPr/>
          <p:nvPr/>
        </p:nvSpPr>
        <p:spPr>
          <a:xfrm>
            <a:off x="8409795" y="4833825"/>
            <a:ext cx="803425" cy="461665"/>
          </a:xfrm>
          <a:prstGeom prst="rect">
            <a:avLst/>
          </a:prstGeom>
        </p:spPr>
        <p:txBody>
          <a:bodyPr wrap="none">
            <a:spAutoFit/>
          </a:bodyPr>
          <a:lstStyle/>
          <a:p>
            <a:r>
              <a:rPr lang="zh-CN" altLang="en-US" sz="2400" b="1" dirty="0">
                <a:solidFill>
                  <a:srgbClr val="FF0000"/>
                </a:solidFill>
              </a:rPr>
              <a:t>勉强</a:t>
            </a:r>
          </a:p>
        </p:txBody>
      </p:sp>
    </p:spTree>
    <p:extLst>
      <p:ext uri="{BB962C8B-B14F-4D97-AF65-F5344CB8AC3E}">
        <p14:creationId xmlns:p14="http://schemas.microsoft.com/office/powerpoint/2010/main" val="3491492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433296064"/>
              </p:ext>
            </p:extLst>
          </p:nvPr>
        </p:nvGraphicFramePr>
        <p:xfrm>
          <a:off x="692150" y="1044575"/>
          <a:ext cx="6753225" cy="4481513"/>
        </p:xfrm>
        <a:graphic>
          <a:graphicData uri="http://schemas.openxmlformats.org/presentationml/2006/ole">
            <mc:AlternateContent xmlns:mc="http://schemas.openxmlformats.org/markup-compatibility/2006">
              <mc:Choice xmlns:v="urn:schemas-microsoft-com:vml" Requires="v">
                <p:oleObj spid="_x0000_s68610" name="文档" r:id="rId3" imgW="7040642" imgH="4669165" progId="Word.Document.12">
                  <p:embed/>
                </p:oleObj>
              </mc:Choice>
              <mc:Fallback>
                <p:oleObj name="文档" r:id="rId3" imgW="7040642" imgH="4669165" progId="Word.Document.12">
                  <p:embed/>
                  <p:pic>
                    <p:nvPicPr>
                      <p:cNvPr id="2" name="对象 1"/>
                      <p:cNvPicPr/>
                      <p:nvPr/>
                    </p:nvPicPr>
                    <p:blipFill>
                      <a:blip r:embed="rId4"/>
                      <a:stretch>
                        <a:fillRect/>
                      </a:stretch>
                    </p:blipFill>
                    <p:spPr>
                      <a:xfrm>
                        <a:off x="692150" y="1044575"/>
                        <a:ext cx="6753225" cy="4481513"/>
                      </a:xfrm>
                      <a:prstGeom prst="rect">
                        <a:avLst/>
                      </a:prstGeom>
                    </p:spPr>
                  </p:pic>
                </p:oleObj>
              </mc:Fallback>
            </mc:AlternateContent>
          </a:graphicData>
        </a:graphic>
      </p:graphicFrame>
      <p:sp>
        <p:nvSpPr>
          <p:cNvPr id="5" name="矩形 4"/>
          <p:cNvSpPr/>
          <p:nvPr/>
        </p:nvSpPr>
        <p:spPr>
          <a:xfrm>
            <a:off x="3988732" y="1580159"/>
            <a:ext cx="2659702" cy="461665"/>
          </a:xfrm>
          <a:prstGeom prst="rect">
            <a:avLst/>
          </a:prstGeom>
        </p:spPr>
        <p:txBody>
          <a:bodyPr wrap="none">
            <a:spAutoFit/>
          </a:bodyPr>
          <a:lstStyle/>
          <a:p>
            <a:r>
              <a:rPr lang="zh-CN" altLang="en-US" sz="2400" b="1" dirty="0">
                <a:solidFill>
                  <a:srgbClr val="FF0000"/>
                </a:solidFill>
              </a:rPr>
              <a:t>连词，表递进关系</a:t>
            </a:r>
          </a:p>
        </p:txBody>
      </p:sp>
      <p:sp>
        <p:nvSpPr>
          <p:cNvPr id="6" name="矩形 5"/>
          <p:cNvSpPr/>
          <p:nvPr/>
        </p:nvSpPr>
        <p:spPr>
          <a:xfrm>
            <a:off x="3115121" y="2168839"/>
            <a:ext cx="2659702" cy="461665"/>
          </a:xfrm>
          <a:prstGeom prst="rect">
            <a:avLst/>
          </a:prstGeom>
        </p:spPr>
        <p:txBody>
          <a:bodyPr wrap="none">
            <a:spAutoFit/>
          </a:bodyPr>
          <a:lstStyle/>
          <a:p>
            <a:r>
              <a:rPr lang="zh-CN" altLang="en-US" sz="2400" b="1" dirty="0">
                <a:solidFill>
                  <a:srgbClr val="FF0000"/>
                </a:solidFill>
              </a:rPr>
              <a:t>连词，表修饰关系</a:t>
            </a:r>
          </a:p>
        </p:txBody>
      </p:sp>
      <p:sp>
        <p:nvSpPr>
          <p:cNvPr id="7" name="矩形 6"/>
          <p:cNvSpPr/>
          <p:nvPr/>
        </p:nvSpPr>
        <p:spPr>
          <a:xfrm>
            <a:off x="3702693" y="2722160"/>
            <a:ext cx="2659702" cy="461665"/>
          </a:xfrm>
          <a:prstGeom prst="rect">
            <a:avLst/>
          </a:prstGeom>
        </p:spPr>
        <p:txBody>
          <a:bodyPr wrap="none">
            <a:spAutoFit/>
          </a:bodyPr>
          <a:lstStyle/>
          <a:p>
            <a:r>
              <a:rPr lang="zh-CN" altLang="en-US" sz="2400" b="1" dirty="0">
                <a:solidFill>
                  <a:srgbClr val="FF0000"/>
                </a:solidFill>
              </a:rPr>
              <a:t>连词，表转折关系</a:t>
            </a:r>
          </a:p>
        </p:txBody>
      </p:sp>
      <p:sp>
        <p:nvSpPr>
          <p:cNvPr id="8" name="矩形 7"/>
          <p:cNvSpPr/>
          <p:nvPr/>
        </p:nvSpPr>
        <p:spPr>
          <a:xfrm>
            <a:off x="4032414" y="3275481"/>
            <a:ext cx="2659702" cy="461665"/>
          </a:xfrm>
          <a:prstGeom prst="rect">
            <a:avLst/>
          </a:prstGeom>
        </p:spPr>
        <p:txBody>
          <a:bodyPr wrap="none">
            <a:spAutoFit/>
          </a:bodyPr>
          <a:lstStyle/>
          <a:p>
            <a:r>
              <a:rPr lang="zh-CN" altLang="en-US" sz="2400" b="1" dirty="0">
                <a:solidFill>
                  <a:srgbClr val="FF0000"/>
                </a:solidFill>
              </a:rPr>
              <a:t>连词，表顺承关系</a:t>
            </a:r>
          </a:p>
        </p:txBody>
      </p:sp>
      <p:sp>
        <p:nvSpPr>
          <p:cNvPr id="9" name="矩形 8"/>
          <p:cNvSpPr/>
          <p:nvPr/>
        </p:nvSpPr>
        <p:spPr>
          <a:xfrm>
            <a:off x="2245436" y="3867450"/>
            <a:ext cx="2659702" cy="461665"/>
          </a:xfrm>
          <a:prstGeom prst="rect">
            <a:avLst/>
          </a:prstGeom>
        </p:spPr>
        <p:txBody>
          <a:bodyPr wrap="none">
            <a:spAutoFit/>
          </a:bodyPr>
          <a:lstStyle/>
          <a:p>
            <a:r>
              <a:rPr lang="zh-CN" altLang="en-US" sz="2400" b="1" dirty="0">
                <a:solidFill>
                  <a:srgbClr val="FF0000"/>
                </a:solidFill>
              </a:rPr>
              <a:t>连词，表假设关系</a:t>
            </a:r>
          </a:p>
        </p:txBody>
      </p:sp>
      <p:sp>
        <p:nvSpPr>
          <p:cNvPr id="10" name="矩形 9"/>
          <p:cNvSpPr/>
          <p:nvPr/>
        </p:nvSpPr>
        <p:spPr>
          <a:xfrm>
            <a:off x="2798757" y="4435131"/>
            <a:ext cx="3278462" cy="461665"/>
          </a:xfrm>
          <a:prstGeom prst="rect">
            <a:avLst/>
          </a:prstGeom>
        </p:spPr>
        <p:txBody>
          <a:bodyPr wrap="none">
            <a:spAutoFit/>
          </a:bodyPr>
          <a:lstStyle/>
          <a:p>
            <a:r>
              <a:rPr lang="zh-CN" altLang="en-US" sz="2400" b="1" dirty="0">
                <a:solidFill>
                  <a:srgbClr val="FF0000"/>
                </a:solidFill>
              </a:rPr>
              <a:t>连词，表并列，可不译</a:t>
            </a:r>
          </a:p>
        </p:txBody>
      </p:sp>
    </p:spTree>
    <p:extLst>
      <p:ext uri="{BB962C8B-B14F-4D97-AF65-F5344CB8AC3E}">
        <p14:creationId xmlns:p14="http://schemas.microsoft.com/office/powerpoint/2010/main" val="1664619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127201631"/>
              </p:ext>
            </p:extLst>
          </p:nvPr>
        </p:nvGraphicFramePr>
        <p:xfrm>
          <a:off x="692150" y="865195"/>
          <a:ext cx="7354888" cy="3527425"/>
        </p:xfrm>
        <a:graphic>
          <a:graphicData uri="http://schemas.openxmlformats.org/presentationml/2006/ole">
            <mc:AlternateContent xmlns:mc="http://schemas.openxmlformats.org/markup-compatibility/2006">
              <mc:Choice xmlns:v="urn:schemas-microsoft-com:vml" Requires="v">
                <p:oleObj spid="_x0000_s69634" name="文档" r:id="rId3" imgW="7659315" imgH="3675496" progId="Word.Document.12">
                  <p:embed/>
                </p:oleObj>
              </mc:Choice>
              <mc:Fallback>
                <p:oleObj name="文档" r:id="rId3" imgW="7659315" imgH="3675496" progId="Word.Document.12">
                  <p:embed/>
                  <p:pic>
                    <p:nvPicPr>
                      <p:cNvPr id="5" name="对象 4"/>
                      <p:cNvPicPr/>
                      <p:nvPr/>
                    </p:nvPicPr>
                    <p:blipFill>
                      <a:blip r:embed="rId4"/>
                      <a:stretch>
                        <a:fillRect/>
                      </a:stretch>
                    </p:blipFill>
                    <p:spPr>
                      <a:xfrm>
                        <a:off x="692150" y="865195"/>
                        <a:ext cx="7354888" cy="352742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629267628"/>
              </p:ext>
            </p:extLst>
          </p:nvPr>
        </p:nvGraphicFramePr>
        <p:xfrm>
          <a:off x="692150" y="4325945"/>
          <a:ext cx="7459663" cy="1803400"/>
        </p:xfrm>
        <a:graphic>
          <a:graphicData uri="http://schemas.openxmlformats.org/presentationml/2006/ole">
            <mc:AlternateContent xmlns:mc="http://schemas.openxmlformats.org/markup-compatibility/2006">
              <mc:Choice xmlns:v="urn:schemas-microsoft-com:vml" Requires="v">
                <p:oleObj spid="_x0000_s69635" name="文档" r:id="rId5" imgW="7767583" imgH="1890852" progId="Word.Document.12">
                  <p:embed/>
                </p:oleObj>
              </mc:Choice>
              <mc:Fallback>
                <p:oleObj name="文档" r:id="rId5" imgW="7767583" imgH="1890852" progId="Word.Document.12">
                  <p:embed/>
                  <p:pic>
                    <p:nvPicPr>
                      <p:cNvPr id="6" name="对象 5"/>
                      <p:cNvPicPr/>
                      <p:nvPr/>
                    </p:nvPicPr>
                    <p:blipFill>
                      <a:blip r:embed="rId6"/>
                      <a:stretch>
                        <a:fillRect/>
                      </a:stretch>
                    </p:blipFill>
                    <p:spPr>
                      <a:xfrm>
                        <a:off x="692150" y="4325945"/>
                        <a:ext cx="7459663" cy="1803400"/>
                      </a:xfrm>
                      <a:prstGeom prst="rect">
                        <a:avLst/>
                      </a:prstGeom>
                    </p:spPr>
                  </p:pic>
                </p:oleObj>
              </mc:Fallback>
            </mc:AlternateContent>
          </a:graphicData>
        </a:graphic>
      </p:graphicFrame>
      <p:sp>
        <p:nvSpPr>
          <p:cNvPr id="7" name="矩形 6"/>
          <p:cNvSpPr/>
          <p:nvPr/>
        </p:nvSpPr>
        <p:spPr>
          <a:xfrm>
            <a:off x="2855586" y="1415333"/>
            <a:ext cx="1422184" cy="461665"/>
          </a:xfrm>
          <a:prstGeom prst="rect">
            <a:avLst/>
          </a:prstGeom>
        </p:spPr>
        <p:txBody>
          <a:bodyPr wrap="none">
            <a:spAutoFit/>
          </a:bodyPr>
          <a:lstStyle/>
          <a:p>
            <a:r>
              <a:rPr lang="zh-CN" altLang="en-US" sz="2400" b="1" dirty="0">
                <a:solidFill>
                  <a:srgbClr val="FF0000"/>
                </a:solidFill>
              </a:rPr>
              <a:t>介词，从</a:t>
            </a:r>
          </a:p>
        </p:txBody>
      </p:sp>
      <p:sp>
        <p:nvSpPr>
          <p:cNvPr id="8" name="矩形 7"/>
          <p:cNvSpPr/>
          <p:nvPr/>
        </p:nvSpPr>
        <p:spPr>
          <a:xfrm>
            <a:off x="3158803" y="1955402"/>
            <a:ext cx="2659702" cy="461665"/>
          </a:xfrm>
          <a:prstGeom prst="rect">
            <a:avLst/>
          </a:prstGeom>
        </p:spPr>
        <p:txBody>
          <a:bodyPr wrap="none">
            <a:spAutoFit/>
          </a:bodyPr>
          <a:lstStyle/>
          <a:p>
            <a:r>
              <a:rPr lang="zh-CN" altLang="en-US" sz="2400" b="1" dirty="0">
                <a:solidFill>
                  <a:srgbClr val="FF0000"/>
                </a:solidFill>
              </a:rPr>
              <a:t>介词，表比较，比</a:t>
            </a:r>
          </a:p>
        </p:txBody>
      </p:sp>
      <p:sp>
        <p:nvSpPr>
          <p:cNvPr id="9" name="矩形 8"/>
          <p:cNvSpPr/>
          <p:nvPr/>
        </p:nvSpPr>
        <p:spPr>
          <a:xfrm>
            <a:off x="2561800" y="2521975"/>
            <a:ext cx="4206601" cy="461665"/>
          </a:xfrm>
          <a:prstGeom prst="rect">
            <a:avLst/>
          </a:prstGeom>
        </p:spPr>
        <p:txBody>
          <a:bodyPr wrap="none">
            <a:spAutoFit/>
          </a:bodyPr>
          <a:lstStyle/>
          <a:p>
            <a:r>
              <a:rPr lang="zh-CN" altLang="en-US" sz="2400" b="1" dirty="0">
                <a:solidFill>
                  <a:srgbClr val="FF0000"/>
                </a:solidFill>
              </a:rPr>
              <a:t>介词，引进动作对象，可不译</a:t>
            </a:r>
          </a:p>
        </p:txBody>
      </p:sp>
      <p:sp>
        <p:nvSpPr>
          <p:cNvPr id="10" name="矩形 9"/>
          <p:cNvSpPr/>
          <p:nvPr/>
        </p:nvSpPr>
        <p:spPr>
          <a:xfrm>
            <a:off x="3132299" y="3100692"/>
            <a:ext cx="1422184" cy="461665"/>
          </a:xfrm>
          <a:prstGeom prst="rect">
            <a:avLst/>
          </a:prstGeom>
        </p:spPr>
        <p:txBody>
          <a:bodyPr wrap="none">
            <a:spAutoFit/>
          </a:bodyPr>
          <a:lstStyle/>
          <a:p>
            <a:r>
              <a:rPr lang="zh-CN" altLang="en-US" sz="2400" b="1" dirty="0">
                <a:solidFill>
                  <a:srgbClr val="FF0000"/>
                </a:solidFill>
              </a:rPr>
              <a:t>介词，到</a:t>
            </a:r>
          </a:p>
        </p:txBody>
      </p:sp>
      <p:sp>
        <p:nvSpPr>
          <p:cNvPr id="11" name="矩形 10"/>
          <p:cNvSpPr/>
          <p:nvPr/>
        </p:nvSpPr>
        <p:spPr>
          <a:xfrm>
            <a:off x="3105795" y="3654013"/>
            <a:ext cx="1422184" cy="461665"/>
          </a:xfrm>
          <a:prstGeom prst="rect">
            <a:avLst/>
          </a:prstGeom>
        </p:spPr>
        <p:txBody>
          <a:bodyPr wrap="none">
            <a:spAutoFit/>
          </a:bodyPr>
          <a:lstStyle/>
          <a:p>
            <a:r>
              <a:rPr lang="zh-CN" altLang="en-US" sz="2400" b="1" dirty="0">
                <a:solidFill>
                  <a:srgbClr val="FF0000"/>
                </a:solidFill>
              </a:rPr>
              <a:t>介词，对</a:t>
            </a:r>
          </a:p>
        </p:txBody>
      </p:sp>
      <p:sp>
        <p:nvSpPr>
          <p:cNvPr id="12" name="矩形 11"/>
          <p:cNvSpPr/>
          <p:nvPr/>
        </p:nvSpPr>
        <p:spPr>
          <a:xfrm>
            <a:off x="4299696" y="4269197"/>
            <a:ext cx="2659702" cy="461665"/>
          </a:xfrm>
          <a:prstGeom prst="rect">
            <a:avLst/>
          </a:prstGeom>
        </p:spPr>
        <p:txBody>
          <a:bodyPr wrap="none">
            <a:spAutoFit/>
          </a:bodyPr>
          <a:lstStyle/>
          <a:p>
            <a:r>
              <a:rPr lang="zh-CN" altLang="en-US" sz="2400" b="1" dirty="0">
                <a:solidFill>
                  <a:srgbClr val="FF0000"/>
                </a:solidFill>
              </a:rPr>
              <a:t>介词，表被动，被</a:t>
            </a:r>
          </a:p>
        </p:txBody>
      </p:sp>
      <p:sp>
        <p:nvSpPr>
          <p:cNvPr id="13" name="矩形 12"/>
          <p:cNvSpPr/>
          <p:nvPr/>
        </p:nvSpPr>
        <p:spPr>
          <a:xfrm>
            <a:off x="3698872" y="4822518"/>
            <a:ext cx="1422184" cy="461665"/>
          </a:xfrm>
          <a:prstGeom prst="rect">
            <a:avLst/>
          </a:prstGeom>
        </p:spPr>
        <p:txBody>
          <a:bodyPr wrap="none">
            <a:spAutoFit/>
          </a:bodyPr>
          <a:lstStyle/>
          <a:p>
            <a:r>
              <a:rPr lang="zh-CN" altLang="en-US" sz="2400" b="1" dirty="0">
                <a:solidFill>
                  <a:srgbClr val="FF0000"/>
                </a:solidFill>
              </a:rPr>
              <a:t>介词，向</a:t>
            </a:r>
          </a:p>
        </p:txBody>
      </p:sp>
      <p:sp>
        <p:nvSpPr>
          <p:cNvPr id="14" name="矩形 13"/>
          <p:cNvSpPr/>
          <p:nvPr/>
        </p:nvSpPr>
        <p:spPr>
          <a:xfrm>
            <a:off x="3062113" y="5415595"/>
            <a:ext cx="3587842" cy="461665"/>
          </a:xfrm>
          <a:prstGeom prst="rect">
            <a:avLst/>
          </a:prstGeom>
        </p:spPr>
        <p:txBody>
          <a:bodyPr wrap="none">
            <a:spAutoFit/>
          </a:bodyPr>
          <a:lstStyle/>
          <a:p>
            <a:r>
              <a:rPr lang="zh-CN" altLang="en-US" sz="2400" b="1" dirty="0">
                <a:solidFill>
                  <a:srgbClr val="FF0000"/>
                </a:solidFill>
              </a:rPr>
              <a:t>介词，表时间或地点，在</a:t>
            </a:r>
          </a:p>
        </p:txBody>
      </p:sp>
    </p:spTree>
    <p:extLst>
      <p:ext uri="{BB962C8B-B14F-4D97-AF65-F5344CB8AC3E}">
        <p14:creationId xmlns:p14="http://schemas.microsoft.com/office/powerpoint/2010/main" val="423038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5</a:t>
            </a:r>
            <a:r>
              <a:rPr lang="en-US" altLang="zh-CN" sz="2400" b="1" kern="100">
                <a:latin typeface="Times New Roman"/>
                <a:cs typeface="Courier New"/>
              </a:rPr>
              <a:t>.</a:t>
            </a:r>
            <a:r>
              <a:rPr lang="zh-CN" altLang="zh-CN" sz="2400" b="1" kern="100" dirty="0">
                <a:latin typeface="Times New Roman"/>
                <a:ea typeface="黑体"/>
                <a:cs typeface="Times New Roman"/>
              </a:rPr>
              <a:t>词类活用</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97432352"/>
              </p:ext>
            </p:extLst>
          </p:nvPr>
        </p:nvGraphicFramePr>
        <p:xfrm>
          <a:off x="509588" y="1214990"/>
          <a:ext cx="7354887" cy="2887662"/>
        </p:xfrm>
        <a:graphic>
          <a:graphicData uri="http://schemas.openxmlformats.org/presentationml/2006/ole">
            <mc:AlternateContent xmlns:mc="http://schemas.openxmlformats.org/markup-compatibility/2006">
              <mc:Choice xmlns:v="urn:schemas-microsoft-com:vml" Requires="v">
                <p:oleObj spid="_x0000_s70658" name="文档" r:id="rId3" imgW="7659315" imgH="3018090" progId="Word.Document.12">
                  <p:embed/>
                </p:oleObj>
              </mc:Choice>
              <mc:Fallback>
                <p:oleObj name="文档" r:id="rId3" imgW="7659315" imgH="3018090" progId="Word.Document.12">
                  <p:embed/>
                  <p:pic>
                    <p:nvPicPr>
                      <p:cNvPr id="2" name="对象 1"/>
                      <p:cNvPicPr/>
                      <p:nvPr/>
                    </p:nvPicPr>
                    <p:blipFill>
                      <a:blip r:embed="rId4"/>
                      <a:stretch>
                        <a:fillRect/>
                      </a:stretch>
                    </p:blipFill>
                    <p:spPr>
                      <a:xfrm>
                        <a:off x="509588" y="1214990"/>
                        <a:ext cx="7354887" cy="2887662"/>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911163339"/>
              </p:ext>
            </p:extLst>
          </p:nvPr>
        </p:nvGraphicFramePr>
        <p:xfrm>
          <a:off x="496888" y="4075665"/>
          <a:ext cx="8307387" cy="2298700"/>
        </p:xfrm>
        <a:graphic>
          <a:graphicData uri="http://schemas.openxmlformats.org/presentationml/2006/ole">
            <mc:AlternateContent xmlns:mc="http://schemas.openxmlformats.org/markup-compatibility/2006">
              <mc:Choice xmlns:v="urn:schemas-microsoft-com:vml" Requires="v">
                <p:oleObj spid="_x0000_s70659" name="文档" r:id="rId5" imgW="8527256" imgH="2371845" progId="Word.Document.12">
                  <p:embed/>
                </p:oleObj>
              </mc:Choice>
              <mc:Fallback>
                <p:oleObj name="文档" r:id="rId5" imgW="8527256" imgH="2371845" progId="Word.Document.12">
                  <p:embed/>
                  <p:pic>
                    <p:nvPicPr>
                      <p:cNvPr id="5" name="对象 4"/>
                      <p:cNvPicPr/>
                      <p:nvPr/>
                    </p:nvPicPr>
                    <p:blipFill>
                      <a:blip r:embed="rId6"/>
                      <a:stretch>
                        <a:fillRect/>
                      </a:stretch>
                    </p:blipFill>
                    <p:spPr>
                      <a:xfrm>
                        <a:off x="496888" y="4075665"/>
                        <a:ext cx="8307387" cy="2298700"/>
                      </a:xfrm>
                      <a:prstGeom prst="rect">
                        <a:avLst/>
                      </a:prstGeom>
                    </p:spPr>
                  </p:pic>
                </p:oleObj>
              </mc:Fallback>
            </mc:AlternateContent>
          </a:graphicData>
        </a:graphic>
      </p:graphicFrame>
      <p:sp>
        <p:nvSpPr>
          <p:cNvPr id="6" name="矩形 5"/>
          <p:cNvSpPr/>
          <p:nvPr/>
        </p:nvSpPr>
        <p:spPr>
          <a:xfrm>
            <a:off x="2021731" y="1167105"/>
            <a:ext cx="2969083" cy="461665"/>
          </a:xfrm>
          <a:prstGeom prst="rect">
            <a:avLst/>
          </a:prstGeom>
        </p:spPr>
        <p:txBody>
          <a:bodyPr wrap="none">
            <a:spAutoFit/>
          </a:bodyPr>
          <a:lstStyle/>
          <a:p>
            <a:r>
              <a:rPr lang="zh-CN" altLang="en-US" sz="2400" b="1" dirty="0">
                <a:solidFill>
                  <a:srgbClr val="FF0000"/>
                </a:solidFill>
              </a:rPr>
              <a:t>名词用作动词，游泳</a:t>
            </a:r>
          </a:p>
        </p:txBody>
      </p:sp>
      <p:sp>
        <p:nvSpPr>
          <p:cNvPr id="7" name="矩形 6"/>
          <p:cNvSpPr/>
          <p:nvPr/>
        </p:nvSpPr>
        <p:spPr>
          <a:xfrm>
            <a:off x="2592230" y="1760182"/>
            <a:ext cx="3278462" cy="461665"/>
          </a:xfrm>
          <a:prstGeom prst="rect">
            <a:avLst/>
          </a:prstGeom>
        </p:spPr>
        <p:txBody>
          <a:bodyPr wrap="none">
            <a:spAutoFit/>
          </a:bodyPr>
          <a:lstStyle/>
          <a:p>
            <a:r>
              <a:rPr lang="zh-CN" altLang="en-US" sz="2400" b="1" dirty="0">
                <a:solidFill>
                  <a:srgbClr val="FF0000"/>
                </a:solidFill>
              </a:rPr>
              <a:t>形容词用作动词，变直</a:t>
            </a:r>
          </a:p>
        </p:txBody>
      </p:sp>
      <p:sp>
        <p:nvSpPr>
          <p:cNvPr id="8" name="矩形 7"/>
          <p:cNvSpPr/>
          <p:nvPr/>
        </p:nvSpPr>
        <p:spPr>
          <a:xfrm>
            <a:off x="2368525" y="2300251"/>
            <a:ext cx="3587842" cy="461665"/>
          </a:xfrm>
          <a:prstGeom prst="rect">
            <a:avLst/>
          </a:prstGeom>
        </p:spPr>
        <p:txBody>
          <a:bodyPr wrap="none">
            <a:spAutoFit/>
          </a:bodyPr>
          <a:lstStyle/>
          <a:p>
            <a:r>
              <a:rPr lang="zh-CN" altLang="en-US" sz="2400" b="1" dirty="0">
                <a:solidFill>
                  <a:srgbClr val="FF0000"/>
                </a:solidFill>
              </a:rPr>
              <a:t>形容词用作动词，变锋利</a:t>
            </a:r>
          </a:p>
        </p:txBody>
      </p:sp>
      <p:sp>
        <p:nvSpPr>
          <p:cNvPr id="9" name="矩形 8"/>
          <p:cNvSpPr/>
          <p:nvPr/>
        </p:nvSpPr>
        <p:spPr>
          <a:xfrm>
            <a:off x="3808709" y="2888931"/>
            <a:ext cx="2659702" cy="461665"/>
          </a:xfrm>
          <a:prstGeom prst="rect">
            <a:avLst/>
          </a:prstGeom>
        </p:spPr>
        <p:txBody>
          <a:bodyPr wrap="none">
            <a:spAutoFit/>
          </a:bodyPr>
          <a:lstStyle/>
          <a:p>
            <a:r>
              <a:rPr lang="zh-CN" altLang="en-US" sz="2400" b="1" dirty="0">
                <a:solidFill>
                  <a:srgbClr val="FF0000"/>
                </a:solidFill>
              </a:rPr>
              <a:t>名词作状语，每天</a:t>
            </a:r>
          </a:p>
        </p:txBody>
      </p:sp>
      <p:sp>
        <p:nvSpPr>
          <p:cNvPr id="10" name="矩形 9"/>
          <p:cNvSpPr/>
          <p:nvPr/>
        </p:nvSpPr>
        <p:spPr>
          <a:xfrm>
            <a:off x="3492345" y="3442252"/>
            <a:ext cx="3587842" cy="461665"/>
          </a:xfrm>
          <a:prstGeom prst="rect">
            <a:avLst/>
          </a:prstGeom>
        </p:spPr>
        <p:txBody>
          <a:bodyPr wrap="none">
            <a:spAutoFit/>
          </a:bodyPr>
          <a:lstStyle/>
          <a:p>
            <a:r>
              <a:rPr lang="zh-CN" altLang="en-US" sz="2400" b="1" dirty="0">
                <a:solidFill>
                  <a:srgbClr val="FF0000"/>
                </a:solidFill>
              </a:rPr>
              <a:t>名词作状语，向上，向下</a:t>
            </a:r>
          </a:p>
        </p:txBody>
      </p:sp>
      <p:sp>
        <p:nvSpPr>
          <p:cNvPr id="11" name="矩形 10"/>
          <p:cNvSpPr/>
          <p:nvPr/>
        </p:nvSpPr>
        <p:spPr>
          <a:xfrm>
            <a:off x="3215632" y="4035329"/>
            <a:ext cx="3278462" cy="461665"/>
          </a:xfrm>
          <a:prstGeom prst="rect">
            <a:avLst/>
          </a:prstGeom>
        </p:spPr>
        <p:txBody>
          <a:bodyPr wrap="none">
            <a:spAutoFit/>
          </a:bodyPr>
          <a:lstStyle/>
          <a:p>
            <a:r>
              <a:rPr lang="zh-CN" altLang="en-US" sz="2400" b="1" dirty="0">
                <a:solidFill>
                  <a:srgbClr val="FF0000"/>
                </a:solidFill>
              </a:rPr>
              <a:t>形容词用作名词，高处</a:t>
            </a:r>
          </a:p>
        </p:txBody>
      </p:sp>
      <p:sp>
        <p:nvSpPr>
          <p:cNvPr id="12" name="矩形 11"/>
          <p:cNvSpPr/>
          <p:nvPr/>
        </p:nvSpPr>
        <p:spPr>
          <a:xfrm>
            <a:off x="2150454" y="4614046"/>
            <a:ext cx="3278462" cy="461665"/>
          </a:xfrm>
          <a:prstGeom prst="rect">
            <a:avLst/>
          </a:prstGeom>
        </p:spPr>
        <p:txBody>
          <a:bodyPr wrap="none">
            <a:spAutoFit/>
          </a:bodyPr>
          <a:lstStyle/>
          <a:p>
            <a:r>
              <a:rPr lang="zh-CN" altLang="en-US" sz="2400" b="1" dirty="0">
                <a:solidFill>
                  <a:srgbClr val="FF0000"/>
                </a:solidFill>
              </a:rPr>
              <a:t>形容词用作名词，善行</a:t>
            </a:r>
          </a:p>
        </p:txBody>
      </p:sp>
      <p:sp>
        <p:nvSpPr>
          <p:cNvPr id="13" name="矩形 12"/>
          <p:cNvSpPr/>
          <p:nvPr/>
        </p:nvSpPr>
        <p:spPr>
          <a:xfrm>
            <a:off x="3535922" y="5193871"/>
            <a:ext cx="4206601" cy="461665"/>
          </a:xfrm>
          <a:prstGeom prst="rect">
            <a:avLst/>
          </a:prstGeom>
        </p:spPr>
        <p:txBody>
          <a:bodyPr wrap="none">
            <a:spAutoFit/>
          </a:bodyPr>
          <a:lstStyle/>
          <a:p>
            <a:r>
              <a:rPr lang="zh-CN" altLang="en-US" sz="2400" b="1" dirty="0">
                <a:solidFill>
                  <a:srgbClr val="FF0000"/>
                </a:solidFill>
              </a:rPr>
              <a:t>形容词的使动用法，使</a:t>
            </a:r>
            <a:r>
              <a:rPr lang="en-US" altLang="zh-CN" sz="2400" b="1" dirty="0">
                <a:solidFill>
                  <a:srgbClr val="FF0000"/>
                </a:solidFill>
                <a:latin typeface="宋体" pitchFamily="2" charset="-122"/>
                <a:ea typeface="宋体" pitchFamily="2" charset="-122"/>
              </a:rPr>
              <a:t>……</a:t>
            </a:r>
            <a:r>
              <a:rPr lang="zh-CN" altLang="en-US" sz="2400" b="1" dirty="0">
                <a:solidFill>
                  <a:srgbClr val="FF0000"/>
                </a:solidFill>
              </a:rPr>
              <a:t>快</a:t>
            </a:r>
          </a:p>
        </p:txBody>
      </p:sp>
      <p:sp>
        <p:nvSpPr>
          <p:cNvPr id="14" name="矩形 13"/>
          <p:cNvSpPr/>
          <p:nvPr/>
        </p:nvSpPr>
        <p:spPr>
          <a:xfrm>
            <a:off x="2097446" y="5769299"/>
            <a:ext cx="3278462" cy="461665"/>
          </a:xfrm>
          <a:prstGeom prst="rect">
            <a:avLst/>
          </a:prstGeom>
        </p:spPr>
        <p:txBody>
          <a:bodyPr wrap="none">
            <a:spAutoFit/>
          </a:bodyPr>
          <a:lstStyle/>
          <a:p>
            <a:r>
              <a:rPr lang="zh-CN" altLang="en-US" sz="2400" b="1">
                <a:solidFill>
                  <a:srgbClr val="FF0000"/>
                </a:solidFill>
              </a:rPr>
              <a:t>数词用作形容词，专一</a:t>
            </a:r>
            <a:endParaRPr lang="zh-CN" altLang="en-US" sz="2400" b="1" dirty="0">
              <a:solidFill>
                <a:srgbClr val="FF0000"/>
              </a:solidFill>
            </a:endParaRPr>
          </a:p>
        </p:txBody>
      </p:sp>
    </p:spTree>
    <p:extLst>
      <p:ext uri="{BB962C8B-B14F-4D97-AF65-F5344CB8AC3E}">
        <p14:creationId xmlns:p14="http://schemas.microsoft.com/office/powerpoint/2010/main" val="2982277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87458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6</a:t>
            </a:r>
            <a:r>
              <a:rPr lang="en-US" altLang="zh-CN" sz="2400" b="1" kern="100">
                <a:latin typeface="Times New Roman"/>
                <a:cs typeface="Courier New"/>
              </a:rPr>
              <a:t>.</a:t>
            </a:r>
            <a:r>
              <a:rPr lang="zh-CN" altLang="zh-CN" sz="2400" b="1" kern="100" dirty="0">
                <a:latin typeface="Times New Roman"/>
                <a:ea typeface="黑体"/>
                <a:cs typeface="Times New Roman"/>
              </a:rPr>
              <a:t>文言句式</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94766"/>
            <a:ext cx="1130474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蚓无爪牙之利，筋骨之强　</a:t>
            </a:r>
            <a:r>
              <a:rPr lang="en-US" altLang="zh-CN" sz="2400" b="1" kern="100" dirty="0">
                <a:latin typeface="Times New Roman"/>
                <a:cs typeface="Times New Roman"/>
              </a:rPr>
              <a:t>_____________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青，取之于蓝，而青于蓝　</a:t>
            </a:r>
            <a:r>
              <a:rPr lang="en-US" altLang="zh-CN" sz="2400" b="1" kern="100" dirty="0">
                <a:latin typeface="Times New Roman"/>
                <a:cs typeface="Times New Roman"/>
              </a:rPr>
              <a:t>_____________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君子博学而日参省乎己　</a:t>
            </a:r>
            <a:r>
              <a:rPr lang="en-US" altLang="zh-CN" sz="2400" b="1" kern="100" dirty="0">
                <a:latin typeface="Times New Roman"/>
                <a:cs typeface="Times New Roman"/>
              </a:rPr>
              <a:t>_______________</a:t>
            </a:r>
            <a:endParaRPr lang="zh-CN" altLang="zh-CN" sz="1050" kern="100" dirty="0">
              <a:effectLst/>
              <a:latin typeface="宋体"/>
              <a:cs typeface="Courier New"/>
            </a:endParaRPr>
          </a:p>
        </p:txBody>
      </p:sp>
      <p:sp>
        <p:nvSpPr>
          <p:cNvPr id="5" name="矩形 4"/>
          <p:cNvSpPr/>
          <p:nvPr/>
        </p:nvSpPr>
        <p:spPr>
          <a:xfrm>
            <a:off x="4655816" y="2467022"/>
            <a:ext cx="1731564" cy="461665"/>
          </a:xfrm>
          <a:prstGeom prst="rect">
            <a:avLst/>
          </a:prstGeom>
        </p:spPr>
        <p:txBody>
          <a:bodyPr wrap="none">
            <a:spAutoFit/>
          </a:bodyPr>
          <a:lstStyle/>
          <a:p>
            <a:r>
              <a:rPr lang="zh-CN" altLang="en-US" sz="2400" b="1" dirty="0">
                <a:solidFill>
                  <a:srgbClr val="FF0000"/>
                </a:solidFill>
              </a:rPr>
              <a:t>定语后置句</a:t>
            </a:r>
          </a:p>
        </p:txBody>
      </p:sp>
      <p:sp>
        <p:nvSpPr>
          <p:cNvPr id="6" name="矩形 5"/>
          <p:cNvSpPr/>
          <p:nvPr/>
        </p:nvSpPr>
        <p:spPr>
          <a:xfrm>
            <a:off x="4638743" y="3033595"/>
            <a:ext cx="1731564" cy="461665"/>
          </a:xfrm>
          <a:prstGeom prst="rect">
            <a:avLst/>
          </a:prstGeom>
        </p:spPr>
        <p:txBody>
          <a:bodyPr wrap="none">
            <a:spAutoFit/>
          </a:bodyPr>
          <a:lstStyle/>
          <a:p>
            <a:r>
              <a:rPr lang="zh-CN" altLang="en-US" sz="2400" b="1" dirty="0">
                <a:solidFill>
                  <a:srgbClr val="FF0000"/>
                </a:solidFill>
              </a:rPr>
              <a:t>状语后置句</a:t>
            </a:r>
          </a:p>
        </p:txBody>
      </p:sp>
      <p:sp>
        <p:nvSpPr>
          <p:cNvPr id="7" name="矩形 6"/>
          <p:cNvSpPr/>
          <p:nvPr/>
        </p:nvSpPr>
        <p:spPr>
          <a:xfrm>
            <a:off x="4225689" y="3600168"/>
            <a:ext cx="1731564" cy="461665"/>
          </a:xfrm>
          <a:prstGeom prst="rect">
            <a:avLst/>
          </a:prstGeom>
        </p:spPr>
        <p:txBody>
          <a:bodyPr wrap="none">
            <a:spAutoFit/>
          </a:bodyPr>
          <a:lstStyle/>
          <a:p>
            <a:r>
              <a:rPr lang="zh-CN" altLang="en-US" sz="2400" b="1" dirty="0">
                <a:solidFill>
                  <a:srgbClr val="FF0000"/>
                </a:solidFill>
              </a:rPr>
              <a:t>状语后置句</a:t>
            </a:r>
          </a:p>
        </p:txBody>
      </p:sp>
    </p:spTree>
    <p:extLst>
      <p:ext uri="{BB962C8B-B14F-4D97-AF65-F5344CB8AC3E}">
        <p14:creationId xmlns:p14="http://schemas.microsoft.com/office/powerpoint/2010/main" val="2763983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95665"/>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附文白对译</a:t>
            </a:r>
            <a:endParaRPr lang="zh-CN" altLang="zh-CN" sz="1050" kern="100">
              <a:effectLst/>
              <a:latin typeface="宋体"/>
              <a:cs typeface="Courier New"/>
            </a:endParaRPr>
          </a:p>
        </p:txBody>
      </p:sp>
      <p:sp>
        <p:nvSpPr>
          <p:cNvPr id="4" name="矩形 3"/>
          <p:cNvSpPr>
            <a:spLocks noChangeArrowheads="1"/>
          </p:cNvSpPr>
          <p:nvPr/>
        </p:nvSpPr>
        <p:spPr bwMode="auto">
          <a:xfrm>
            <a:off x="335264" y="2079656"/>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为什么首先提出学习问题呢？因为荀子认为</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性恶</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，必须用礼义来矫正。</a:t>
            </a:r>
            <a:endParaRPr lang="zh-CN" altLang="zh-CN" sz="1050" kern="100" dirty="0">
              <a:solidFill>
                <a:srgbClr val="3366FF"/>
              </a:solidFill>
              <a:effectLst/>
              <a:latin typeface="宋体"/>
              <a:cs typeface="Courier New"/>
            </a:endParaRPr>
          </a:p>
        </p:txBody>
      </p:sp>
      <p:pic>
        <p:nvPicPr>
          <p:cNvPr id="11266"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3592" y="1179541"/>
            <a:ext cx="11414708" cy="99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4395" y="2720851"/>
            <a:ext cx="11362318" cy="17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2624" y="4524318"/>
            <a:ext cx="11236812" cy="189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5629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35264" y="1655274"/>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全段除结尾有一句论断性的话外，其余全部由比喻组成。从比喻论证到进行小结，逻辑性是很强的。</a:t>
            </a:r>
            <a:endParaRPr lang="zh-CN" altLang="zh-CN" sz="1050" kern="100" dirty="0">
              <a:solidFill>
                <a:srgbClr val="3366FF"/>
              </a:solidFill>
              <a:effectLst/>
              <a:latin typeface="宋体"/>
              <a:cs typeface="Courier New"/>
            </a:endParaRPr>
          </a:p>
        </p:txBody>
      </p:sp>
      <p:pic>
        <p:nvPicPr>
          <p:cNvPr id="12290"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1377" y="835209"/>
            <a:ext cx="11528855" cy="867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2854500"/>
            <a:ext cx="11427922" cy="273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524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8516" y="908678"/>
            <a:ext cx="11427922" cy="858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6356" y="1750953"/>
            <a:ext cx="11349180" cy="186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8179" y="3655570"/>
            <a:ext cx="11414708" cy="1928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60957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668526"/>
            <a:ext cx="1130474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3366FF"/>
                </a:solidFill>
                <a:latin typeface="宋体"/>
                <a:ea typeface="华文行楷"/>
                <a:cs typeface="Times New Roman"/>
              </a:rPr>
              <a:t>⑥</a:t>
            </a:r>
            <a:r>
              <a:rPr lang="zh-CN" altLang="zh-CN" sz="2400" b="1" kern="100" dirty="0">
                <a:solidFill>
                  <a:srgbClr val="3366FF"/>
                </a:solidFill>
                <a:latin typeface="Times New Roman"/>
                <a:ea typeface="华文行楷"/>
                <a:cs typeface="Times New Roman"/>
              </a:rPr>
              <a:t>荀子把</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所学</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与</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善假于物</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联系起来，这意味着学习的目的是要认识客观事物的规律，并利用这些规律性知识去改造客观世界。这与他的</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制天命</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的思想也是有联系的。</a:t>
            </a:r>
            <a:endParaRPr lang="zh-CN" altLang="zh-CN" sz="1050" kern="100" dirty="0">
              <a:solidFill>
                <a:srgbClr val="3366FF"/>
              </a:solidFill>
              <a:effectLst/>
              <a:latin typeface="宋体"/>
              <a:cs typeface="Courier New"/>
            </a:endParaRPr>
          </a:p>
        </p:txBody>
      </p:sp>
      <p:pic>
        <p:nvPicPr>
          <p:cNvPr id="1536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728655"/>
            <a:ext cx="11475941" cy="96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7854" y="3402496"/>
            <a:ext cx="11528855" cy="96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88" y="4416374"/>
            <a:ext cx="11475941" cy="161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506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659499"/>
            <a:ext cx="11528855" cy="1801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7982" y="2531804"/>
            <a:ext cx="11414708" cy="194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6120" y="4583533"/>
            <a:ext cx="11236812" cy="1768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9086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448747"/>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劝　学</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9269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60998" y="1966782"/>
            <a:ext cx="910610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先秦儒家的最后代表</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荀子</a:t>
            </a:r>
            <a:endParaRPr lang="zh-CN" altLang="zh-CN" sz="1050" kern="100" dirty="0">
              <a:latin typeface="宋体"/>
              <a:cs typeface="Courier New"/>
            </a:endParaRPr>
          </a:p>
          <a:p>
            <a:pPr indent="612140">
              <a:lnSpc>
                <a:spcPct val="150000"/>
              </a:lnSpc>
              <a:tabLst>
                <a:tab pos="1260475" algn="l"/>
                <a:tab pos="2610485" algn="l"/>
                <a:tab pos="3870960" algn="l"/>
              </a:tabLst>
            </a:pPr>
            <a:r>
              <a:rPr lang="zh-CN" altLang="zh-CN" sz="2400" b="1" kern="100" dirty="0">
                <a:latin typeface="Times New Roman"/>
                <a:cs typeface="Times New Roman"/>
              </a:rPr>
              <a:t>荀子</a:t>
            </a:r>
            <a:r>
              <a:rPr lang="en-US" altLang="zh-CN" sz="2400" b="1" kern="100" dirty="0">
                <a:latin typeface="Times New Roman"/>
                <a:cs typeface="Courier New"/>
              </a:rPr>
              <a:t>(</a:t>
            </a:r>
            <a:r>
              <a:rPr lang="zh-CN" altLang="zh-CN" sz="2400" b="1" kern="100" dirty="0">
                <a:latin typeface="Times New Roman"/>
                <a:cs typeface="Times New Roman"/>
              </a:rPr>
              <a:t>约前</a:t>
            </a:r>
            <a:r>
              <a:rPr lang="en-US" altLang="zh-CN" sz="2400" b="1" kern="100" dirty="0">
                <a:latin typeface="Times New Roman"/>
                <a:cs typeface="Courier New"/>
              </a:rPr>
              <a:t>313—</a:t>
            </a:r>
            <a:r>
              <a:rPr lang="zh-CN" altLang="zh-CN" sz="2400" b="1" kern="100" dirty="0">
                <a:latin typeface="Times New Roman"/>
                <a:cs typeface="Times New Roman"/>
              </a:rPr>
              <a:t>前</a:t>
            </a:r>
            <a:r>
              <a:rPr lang="en-US" altLang="zh-CN" sz="2400" b="1" kern="100" dirty="0">
                <a:latin typeface="Times New Roman"/>
                <a:cs typeface="Courier New"/>
              </a:rPr>
              <a:t>238)</a:t>
            </a:r>
            <a:r>
              <a:rPr lang="zh-CN" altLang="zh-CN" sz="2400" b="1" kern="100" dirty="0">
                <a:latin typeface="Times New Roman"/>
                <a:cs typeface="Times New Roman"/>
              </a:rPr>
              <a:t>，名况，字卿，战国时期赵国人。著名思想家、文学家、政治家，儒家代表人物之一，时人尊称</a:t>
            </a:r>
            <a:r>
              <a:rPr lang="en-US" altLang="zh-CN" sz="2400" b="1" kern="100" dirty="0">
                <a:latin typeface="宋体"/>
                <a:cs typeface="Times New Roman"/>
              </a:rPr>
              <a:t>“</a:t>
            </a:r>
            <a:r>
              <a:rPr lang="zh-CN" altLang="zh-CN" sz="2400" b="1" kern="100" dirty="0">
                <a:latin typeface="Times New Roman"/>
                <a:cs typeface="Times New Roman"/>
              </a:rPr>
              <a:t>荀卿</a:t>
            </a:r>
            <a:r>
              <a:rPr lang="en-US" altLang="zh-CN" sz="2400" b="1" kern="100" dirty="0">
                <a:latin typeface="宋体"/>
                <a:cs typeface="Times New Roman"/>
              </a:rPr>
              <a:t>”</a:t>
            </a:r>
            <a:r>
              <a:rPr lang="zh-CN" altLang="zh-CN" sz="2400" b="1" kern="100" dirty="0">
                <a:latin typeface="Times New Roman"/>
                <a:cs typeface="Times New Roman"/>
              </a:rPr>
              <a:t>。曾三次出任齐国</a:t>
            </a:r>
            <a:r>
              <a:rPr lang="zh-CN" altLang="zh-CN" sz="2400" b="1" u="sng" kern="100" dirty="0">
                <a:latin typeface="Times New Roman"/>
                <a:ea typeface="黑体"/>
                <a:cs typeface="Times New Roman"/>
              </a:rPr>
              <a:t>稷下学宫的祭酒</a:t>
            </a:r>
            <a:r>
              <a:rPr lang="en-US" altLang="zh-CN" sz="2400" b="1" kern="100" baseline="30000" dirty="0">
                <a:latin typeface="宋体"/>
                <a:cs typeface="Times New Roman"/>
              </a:rPr>
              <a:t>①</a:t>
            </a:r>
            <a:r>
              <a:rPr lang="zh-CN" altLang="zh-CN" sz="2400" b="1" kern="100" dirty="0">
                <a:latin typeface="Times New Roman"/>
                <a:cs typeface="Times New Roman"/>
              </a:rPr>
              <a:t>，后为楚兰陵</a:t>
            </a:r>
            <a:r>
              <a:rPr lang="en-US" altLang="zh-CN" sz="2400" b="1" kern="100" dirty="0">
                <a:latin typeface="Times New Roman"/>
                <a:cs typeface="Courier New"/>
              </a:rPr>
              <a:t>(</a:t>
            </a:r>
            <a:r>
              <a:rPr lang="zh-CN" altLang="zh-CN" sz="2400" b="1" kern="100" dirty="0">
                <a:latin typeface="Times New Roman"/>
                <a:cs typeface="Times New Roman"/>
              </a:rPr>
              <a:t>今山东兰陵</a:t>
            </a:r>
            <a:r>
              <a:rPr lang="en-US" altLang="zh-CN" sz="2400" b="1" kern="100" dirty="0">
                <a:latin typeface="Times New Roman"/>
                <a:cs typeface="Courier New"/>
              </a:rPr>
              <a:t>)</a:t>
            </a:r>
            <a:r>
              <a:rPr lang="zh-CN" altLang="zh-CN" sz="2400" b="1" kern="100" dirty="0">
                <a:latin typeface="Times New Roman"/>
                <a:cs typeface="Times New Roman"/>
              </a:rPr>
              <a:t>令。荀子对儒家思想有所发展，对重整儒家典籍也有相当的贡献。</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稷下学宫是齐国君主在国都附近建造的学宫。</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祭酒</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指的便是稷下学宫之长，相当于现在的</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校长</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a:t>
            </a:r>
            <a:endParaRPr lang="zh-CN" altLang="zh-CN" sz="1050" kern="100" dirty="0">
              <a:solidFill>
                <a:srgbClr val="3366FF"/>
              </a:solidFill>
              <a:effectLst/>
              <a:latin typeface="宋体"/>
              <a:cs typeface="Courier New"/>
            </a:endParaRPr>
          </a:p>
        </p:txBody>
      </p:sp>
      <p:pic>
        <p:nvPicPr>
          <p:cNvPr id="2" name="Picture 2" descr="D:\梁贺\2019\课件\2019（秋）语文　选修　上册（新教材新标准）\A79.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92460" y="3111930"/>
            <a:ext cx="2164276" cy="247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0305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blinds(horizontal)">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35264" y="2912628"/>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宋体"/>
                <a:ea typeface="华文行楷"/>
                <a:cs typeface="Times New Roman"/>
              </a:rPr>
              <a:t>⑦</a:t>
            </a:r>
            <a:r>
              <a:rPr lang="zh-CN" altLang="zh-CN" sz="2400" b="1" kern="100" dirty="0">
                <a:solidFill>
                  <a:srgbClr val="3366FF"/>
                </a:solidFill>
                <a:latin typeface="Times New Roman"/>
                <a:ea typeface="华文行楷"/>
                <a:cs typeface="Times New Roman"/>
              </a:rPr>
              <a:t>前一组对比，偏重主观条件的分析，后一组对比，偏重客观情况的分析。比喻的使用，把道理讲得十分清楚。</a:t>
            </a:r>
            <a:endParaRPr lang="zh-CN" altLang="zh-CN" sz="1050" kern="100" dirty="0">
              <a:solidFill>
                <a:srgbClr val="3366FF"/>
              </a:solidFill>
              <a:effectLst/>
              <a:latin typeface="宋体"/>
              <a:cs typeface="Courier New"/>
            </a:endParaRPr>
          </a:p>
        </p:txBody>
      </p:sp>
      <p:pic>
        <p:nvPicPr>
          <p:cNvPr id="17410"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881" y="1268724"/>
            <a:ext cx="11528855" cy="166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8764" y="4103335"/>
            <a:ext cx="11528855" cy="1000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081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9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师　说</a:t>
            </a:r>
            <a:endParaRPr lang="zh-CN" altLang="zh-CN" sz="1050" kern="100" dirty="0">
              <a:effectLst/>
              <a:latin typeface="宋体"/>
              <a:cs typeface="Courier New"/>
            </a:endParaRPr>
          </a:p>
        </p:txBody>
      </p:sp>
      <p:sp>
        <p:nvSpPr>
          <p:cNvPr id="4" name="矩形 3"/>
          <p:cNvSpPr>
            <a:spLocks noChangeArrowheads="1"/>
          </p:cNvSpPr>
          <p:nvPr/>
        </p:nvSpPr>
        <p:spPr bwMode="auto">
          <a:xfrm>
            <a:off x="335264" y="944637"/>
            <a:ext cx="8664143" cy="4020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文起八代之衰的韩愈</a:t>
            </a:r>
            <a:endParaRPr lang="zh-CN" altLang="zh-CN" sz="1050" kern="100" dirty="0">
              <a:latin typeface="宋体"/>
              <a:cs typeface="Courier New"/>
            </a:endParaRPr>
          </a:p>
          <a:p>
            <a:pPr indent="612140">
              <a:lnSpc>
                <a:spcPts val="3900"/>
              </a:lnSpc>
              <a:tabLst>
                <a:tab pos="1260475" algn="l"/>
                <a:tab pos="2610485" algn="l"/>
                <a:tab pos="3870960" algn="l"/>
              </a:tabLst>
            </a:pPr>
            <a:r>
              <a:rPr lang="zh-CN" altLang="zh-CN" sz="2400" b="1" kern="100" dirty="0">
                <a:latin typeface="Times New Roman"/>
                <a:cs typeface="Times New Roman"/>
              </a:rPr>
              <a:t>韩愈</a:t>
            </a:r>
            <a:r>
              <a:rPr lang="en-US" altLang="zh-CN" sz="2400" b="1" kern="100" dirty="0">
                <a:latin typeface="Times New Roman"/>
                <a:cs typeface="Courier New"/>
              </a:rPr>
              <a:t>(768—824)</a:t>
            </a:r>
            <a:r>
              <a:rPr lang="zh-CN" altLang="zh-CN" sz="2400" b="1" kern="100" dirty="0">
                <a:latin typeface="Times New Roman"/>
                <a:cs typeface="Times New Roman"/>
              </a:rPr>
              <a:t>，字退之，河南河阳</a:t>
            </a:r>
            <a:r>
              <a:rPr lang="en-US" altLang="zh-CN" sz="2400" b="1" kern="100" dirty="0">
                <a:latin typeface="Times New Roman"/>
                <a:cs typeface="Courier New"/>
              </a:rPr>
              <a:t>(</a:t>
            </a:r>
            <a:r>
              <a:rPr lang="zh-CN" altLang="zh-CN" sz="2400" b="1" kern="100" dirty="0">
                <a:latin typeface="Times New Roman"/>
                <a:cs typeface="Times New Roman"/>
              </a:rPr>
              <a:t>今河南省孟县</a:t>
            </a:r>
            <a:r>
              <a:rPr lang="en-US" altLang="zh-CN" sz="2400" b="1" kern="100" dirty="0">
                <a:latin typeface="Times New Roman"/>
                <a:cs typeface="Courier New"/>
              </a:rPr>
              <a:t>)</a:t>
            </a:r>
            <a:r>
              <a:rPr lang="zh-CN" altLang="zh-CN" sz="2400" b="1" kern="100" dirty="0">
                <a:latin typeface="Times New Roman"/>
                <a:cs typeface="Times New Roman"/>
              </a:rPr>
              <a:t>人，唐代著名的文学家，哲学家，</a:t>
            </a:r>
            <a:r>
              <a:rPr lang="en-US" altLang="zh-CN" sz="2400" b="1" kern="100" dirty="0">
                <a:latin typeface="宋体"/>
                <a:cs typeface="Times New Roman"/>
              </a:rPr>
              <a:t>“</a:t>
            </a:r>
            <a:r>
              <a:rPr lang="zh-CN" altLang="zh-CN" sz="2400" b="1" kern="100" dirty="0">
                <a:latin typeface="Times New Roman"/>
                <a:cs typeface="Times New Roman"/>
              </a:rPr>
              <a:t>古文运动</a:t>
            </a:r>
            <a:r>
              <a:rPr lang="en-US" altLang="zh-CN" sz="2400" b="1" kern="100" dirty="0">
                <a:latin typeface="宋体"/>
                <a:cs typeface="Times New Roman"/>
              </a:rPr>
              <a:t>”</a:t>
            </a:r>
            <a:r>
              <a:rPr lang="zh-CN" altLang="zh-CN" sz="2400" b="1" kern="100" dirty="0">
                <a:latin typeface="Times New Roman"/>
                <a:cs typeface="Times New Roman"/>
              </a:rPr>
              <a:t>的倡导者。祖籍河北昌黎，也称</a:t>
            </a:r>
            <a:r>
              <a:rPr lang="zh-CN" altLang="zh-CN" sz="2400" b="1" kern="100" dirty="0">
                <a:latin typeface="宋体"/>
                <a:cs typeface="Times New Roman"/>
              </a:rPr>
              <a:t>“</a:t>
            </a:r>
            <a:r>
              <a:rPr lang="zh-CN" altLang="zh-CN" sz="2400" b="1" kern="100" dirty="0">
                <a:latin typeface="Times New Roman"/>
                <a:cs typeface="Times New Roman"/>
              </a:rPr>
              <a:t>韩昌黎</a:t>
            </a:r>
            <a:r>
              <a:rPr lang="zh-CN" altLang="zh-CN" sz="2400" b="1" kern="100" dirty="0">
                <a:latin typeface="宋体"/>
                <a:cs typeface="Times New Roman"/>
              </a:rPr>
              <a:t>”</a:t>
            </a:r>
            <a:r>
              <a:rPr lang="zh-CN" altLang="zh-CN" sz="2400" b="1" kern="100" dirty="0">
                <a:latin typeface="Times New Roman"/>
                <a:cs typeface="Times New Roman"/>
              </a:rPr>
              <a:t>。晚年任吏部侍郎，又称</a:t>
            </a:r>
            <a:r>
              <a:rPr lang="zh-CN" altLang="zh-CN" sz="2400" b="1" kern="100" dirty="0">
                <a:latin typeface="宋体"/>
                <a:cs typeface="Times New Roman"/>
              </a:rPr>
              <a:t>“</a:t>
            </a:r>
            <a:r>
              <a:rPr lang="zh-CN" altLang="zh-CN" sz="2400" b="1" kern="100" dirty="0">
                <a:latin typeface="Times New Roman"/>
                <a:cs typeface="Times New Roman"/>
              </a:rPr>
              <a:t>韩吏郎</a:t>
            </a:r>
            <a:r>
              <a:rPr lang="zh-CN" altLang="zh-CN" sz="2400" b="1" kern="100" dirty="0">
                <a:latin typeface="宋体"/>
                <a:cs typeface="Times New Roman"/>
              </a:rPr>
              <a:t>”</a:t>
            </a:r>
            <a:r>
              <a:rPr lang="zh-CN" altLang="zh-CN" sz="2400" b="1" kern="100" dirty="0">
                <a:latin typeface="Times New Roman"/>
                <a:cs typeface="Times New Roman"/>
              </a:rPr>
              <a:t>。</a:t>
            </a:r>
            <a:r>
              <a:rPr lang="zh-CN" altLang="zh-CN" sz="2400" b="1" u="sng" kern="100" dirty="0">
                <a:latin typeface="Times New Roman"/>
                <a:ea typeface="黑体"/>
                <a:cs typeface="Times New Roman"/>
              </a:rPr>
              <a:t>死后谥</a:t>
            </a:r>
            <a:r>
              <a:rPr lang="en-US" altLang="zh-CN" sz="2400" b="1" u="sng" kern="100" dirty="0">
                <a:latin typeface="宋体"/>
                <a:cs typeface="Times New Roman"/>
              </a:rPr>
              <a:t>“</a:t>
            </a:r>
            <a:r>
              <a:rPr lang="zh-CN" altLang="zh-CN" sz="2400" b="1" u="sng" kern="100" dirty="0">
                <a:latin typeface="Times New Roman"/>
                <a:ea typeface="黑体"/>
                <a:cs typeface="Times New Roman"/>
              </a:rPr>
              <a:t>文</a:t>
            </a:r>
            <a:r>
              <a:rPr lang="en-US" altLang="zh-CN" sz="2400" b="1" u="sng" kern="100" dirty="0">
                <a:latin typeface="宋体"/>
                <a:cs typeface="Times New Roman"/>
              </a:rPr>
              <a:t>”</a:t>
            </a:r>
            <a:r>
              <a:rPr lang="en-US" altLang="zh-CN" sz="2400" b="1" kern="100" baseline="30000" dirty="0">
                <a:latin typeface="宋体"/>
                <a:cs typeface="Times New Roman"/>
              </a:rPr>
              <a:t>⑧</a:t>
            </a:r>
            <a:r>
              <a:rPr lang="zh-CN" altLang="zh-CN" sz="2400" b="1" kern="100" dirty="0">
                <a:latin typeface="Times New Roman"/>
                <a:cs typeface="Times New Roman"/>
              </a:rPr>
              <a:t>，故又称</a:t>
            </a:r>
            <a:r>
              <a:rPr lang="en-US" altLang="zh-CN" sz="2400" b="1" kern="100" dirty="0">
                <a:latin typeface="宋体"/>
                <a:cs typeface="Times New Roman"/>
              </a:rPr>
              <a:t>“</a:t>
            </a:r>
            <a:r>
              <a:rPr lang="zh-CN" altLang="zh-CN" sz="2400" b="1" kern="100" dirty="0">
                <a:latin typeface="Times New Roman"/>
                <a:cs typeface="Times New Roman"/>
              </a:rPr>
              <a:t>韩文公</a:t>
            </a:r>
            <a:r>
              <a:rPr lang="en-US" altLang="zh-CN" sz="2400" b="1" kern="100" dirty="0">
                <a:latin typeface="宋体"/>
                <a:cs typeface="Times New Roman"/>
              </a:rPr>
              <a:t>”</a:t>
            </a:r>
            <a:r>
              <a:rPr lang="zh-CN" altLang="zh-CN" sz="2400" b="1" kern="100" dirty="0">
                <a:latin typeface="Times New Roman"/>
                <a:cs typeface="Times New Roman"/>
              </a:rPr>
              <a:t>，作品收录于《昌黎先生集》。</a:t>
            </a:r>
            <a:r>
              <a:rPr lang="zh-CN" altLang="zh-CN" sz="2400" b="1" u="sng" kern="100" dirty="0">
                <a:latin typeface="Times New Roman"/>
                <a:ea typeface="黑体"/>
                <a:cs typeface="Times New Roman"/>
              </a:rPr>
              <a:t>明人将韩愈列为</a:t>
            </a:r>
            <a:r>
              <a:rPr lang="en-US" altLang="zh-CN" sz="2400" b="1" u="sng" kern="100" dirty="0">
                <a:latin typeface="宋体"/>
                <a:cs typeface="Times New Roman"/>
              </a:rPr>
              <a:t>“</a:t>
            </a:r>
            <a:r>
              <a:rPr lang="zh-CN" altLang="zh-CN" sz="2400" b="1" u="sng" kern="100" dirty="0">
                <a:latin typeface="Times New Roman"/>
                <a:ea typeface="黑体"/>
                <a:cs typeface="Times New Roman"/>
              </a:rPr>
              <a:t>唐宋八大家</a:t>
            </a:r>
            <a:r>
              <a:rPr lang="en-US" altLang="zh-CN" sz="2400" b="1" u="sng" kern="100" dirty="0">
                <a:latin typeface="宋体"/>
                <a:cs typeface="Times New Roman"/>
              </a:rPr>
              <a:t>”</a:t>
            </a:r>
            <a:r>
              <a:rPr lang="zh-CN" altLang="zh-CN" sz="2400" b="1" u="sng" kern="100" dirty="0">
                <a:latin typeface="Times New Roman"/>
                <a:ea typeface="黑体"/>
                <a:cs typeface="Times New Roman"/>
              </a:rPr>
              <a:t>之首，苏轼又称他</a:t>
            </a:r>
            <a:r>
              <a:rPr lang="en-US" altLang="zh-CN" sz="2400" b="1" u="sng" kern="100" dirty="0">
                <a:latin typeface="宋体"/>
                <a:cs typeface="Times New Roman"/>
              </a:rPr>
              <a:t>“</a:t>
            </a:r>
            <a:r>
              <a:rPr lang="zh-CN" altLang="zh-CN" sz="2400" b="1" u="sng" kern="100" dirty="0">
                <a:latin typeface="Times New Roman"/>
                <a:ea typeface="黑体"/>
                <a:cs typeface="Times New Roman"/>
              </a:rPr>
              <a:t>文起八代之衰</a:t>
            </a:r>
            <a:r>
              <a:rPr lang="en-US" altLang="zh-CN" sz="2400" b="1" u="sng" kern="100" dirty="0">
                <a:latin typeface="宋体"/>
                <a:cs typeface="Times New Roman"/>
              </a:rPr>
              <a:t>”</a:t>
            </a:r>
            <a:r>
              <a:rPr lang="zh-CN" altLang="zh-CN" sz="2400" b="1" u="sng" kern="100" dirty="0">
                <a:latin typeface="Times New Roman"/>
                <a:ea typeface="黑体"/>
                <a:cs typeface="Times New Roman"/>
              </a:rPr>
              <a:t>，这是对他散文成就的最大肯定。</a:t>
            </a:r>
            <a:r>
              <a:rPr lang="en-US" altLang="zh-CN" sz="2400" b="1" kern="100" baseline="30000" dirty="0">
                <a:latin typeface="宋体"/>
                <a:cs typeface="Times New Roman"/>
              </a:rPr>
              <a:t>⑨</a:t>
            </a:r>
            <a:endParaRPr lang="zh-CN" altLang="zh-CN" sz="1050" kern="100" dirty="0">
              <a:latin typeface="宋体"/>
              <a:cs typeface="Courier New"/>
            </a:endParaRPr>
          </a:p>
        </p:txBody>
      </p:sp>
      <p:pic>
        <p:nvPicPr>
          <p:cNvPr id="18434" name="Picture 2" descr="D:\梁贺\2019\课件\2019（秋）语文　选修　上册（新教材新标准）\A80.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61255" y="1669593"/>
            <a:ext cx="2515458" cy="2515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335264" y="4932105"/>
            <a:ext cx="11304749" cy="155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9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⑧</a:t>
            </a:r>
            <a:r>
              <a:rPr lang="zh-CN" altLang="zh-CN" sz="2400" b="1" kern="100" dirty="0">
                <a:solidFill>
                  <a:srgbClr val="3366FF"/>
                </a:solidFill>
                <a:latin typeface="Times New Roman"/>
                <a:ea typeface="华文行楷"/>
                <a:cs typeface="Times New Roman"/>
              </a:rPr>
              <a:t>一个</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文</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字概括了韩愈的一生。</a:t>
            </a:r>
            <a:endParaRPr lang="zh-CN" altLang="zh-CN" sz="1050" kern="100" dirty="0">
              <a:solidFill>
                <a:srgbClr val="3366FF"/>
              </a:solidFill>
              <a:latin typeface="宋体"/>
              <a:cs typeface="Courier New"/>
            </a:endParaRPr>
          </a:p>
          <a:p>
            <a:pPr indent="610235" algn="just">
              <a:lnSpc>
                <a:spcPts val="3900"/>
              </a:lnSpc>
              <a:spcAft>
                <a:spcPts val="0"/>
              </a:spcAft>
              <a:tabLst>
                <a:tab pos="1260475" algn="l"/>
                <a:tab pos="2610485" algn="l"/>
                <a:tab pos="3870960" algn="l"/>
              </a:tabLst>
            </a:pPr>
            <a:r>
              <a:rPr lang="en-US" altLang="zh-CN" sz="2400" b="1" kern="100" dirty="0">
                <a:solidFill>
                  <a:srgbClr val="3366FF"/>
                </a:solidFill>
                <a:latin typeface="宋体"/>
                <a:ea typeface="华文行楷"/>
                <a:cs typeface="Times New Roman"/>
              </a:rPr>
              <a:t>⑨</a:t>
            </a:r>
            <a:r>
              <a:rPr lang="zh-CN" altLang="zh-CN" sz="2400" b="1" kern="100" dirty="0">
                <a:solidFill>
                  <a:srgbClr val="3366FF"/>
                </a:solidFill>
                <a:latin typeface="Times New Roman"/>
                <a:ea typeface="华文行楷"/>
                <a:cs typeface="Times New Roman"/>
              </a:rPr>
              <a:t>韩愈从贞元二年到贞元十一年，前后近十年，七次科考、六次落榜。虽说韩愈是一个典型的落榜生，但是金子总会发光的。</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401860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8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魏晋以来，上层士族的子弟，不管品德智能高低，凭着高贵的门第，生来就是统治者，大了靠特权当官，他们不需要学习，也看不起老师，他们尊</a:t>
            </a:r>
            <a:r>
              <a:rPr lang="en-US" altLang="zh-CN" sz="2400" b="1" kern="100" dirty="0">
                <a:latin typeface="宋体"/>
                <a:cs typeface="Times New Roman"/>
              </a:rPr>
              <a:t>“</a:t>
            </a:r>
            <a:r>
              <a:rPr lang="zh-CN" altLang="zh-CN" sz="2400" b="1" kern="100" dirty="0">
                <a:latin typeface="Times New Roman"/>
                <a:cs typeface="Times New Roman"/>
              </a:rPr>
              <a:t>家法</a:t>
            </a:r>
            <a:r>
              <a:rPr lang="en-US" altLang="zh-CN" sz="2400" b="1" kern="100" dirty="0">
                <a:latin typeface="宋体"/>
                <a:cs typeface="Times New Roman"/>
              </a:rPr>
              <a:t>”</a:t>
            </a:r>
            <a:r>
              <a:rPr lang="zh-CN" altLang="zh-CN" sz="2400" b="1" kern="100" dirty="0">
                <a:latin typeface="Times New Roman"/>
                <a:cs typeface="Times New Roman"/>
              </a:rPr>
              <a:t>而鄙从师。到了韩愈所处的中唐时代，此风愈演愈烈，上层</a:t>
            </a:r>
            <a:r>
              <a:rPr lang="en-US" altLang="zh-CN" sz="2400" b="1" kern="100" dirty="0">
                <a:latin typeface="宋体"/>
                <a:cs typeface="Times New Roman"/>
              </a:rPr>
              <a:t>“</a:t>
            </a:r>
            <a:r>
              <a:rPr lang="zh-CN" altLang="zh-CN" sz="2400" b="1" kern="100" dirty="0">
                <a:latin typeface="Times New Roman"/>
                <a:cs typeface="Times New Roman"/>
              </a:rPr>
              <a:t>士大夫之族</a:t>
            </a:r>
            <a:r>
              <a:rPr lang="en-US" altLang="zh-CN" sz="2400" b="1" kern="100" dirty="0">
                <a:latin typeface="宋体"/>
                <a:cs typeface="Times New Roman"/>
              </a:rPr>
              <a:t>”</a:t>
            </a:r>
            <a:r>
              <a:rPr lang="zh-CN" altLang="zh-CN" sz="2400" b="1" kern="100" dirty="0">
                <a:latin typeface="Times New Roman"/>
                <a:cs typeface="Times New Roman"/>
              </a:rPr>
              <a:t>自己不从师学习，也反对像韩愈那样公然为人师的人，还对别人的从师学习</a:t>
            </a:r>
            <a:r>
              <a:rPr lang="en-US" altLang="zh-CN" sz="2400" b="1" kern="100" dirty="0">
                <a:latin typeface="宋体"/>
                <a:cs typeface="Times New Roman"/>
              </a:rPr>
              <a:t>“</a:t>
            </a:r>
            <a:r>
              <a:rPr lang="zh-CN" altLang="zh-CN" sz="2400" b="1" kern="100" dirty="0">
                <a:latin typeface="Times New Roman"/>
                <a:cs typeface="Times New Roman"/>
              </a:rPr>
              <a:t>群聚而笑之</a:t>
            </a:r>
            <a:r>
              <a:rPr lang="en-US" altLang="zh-CN" sz="2400" b="1" kern="100" dirty="0">
                <a:latin typeface="宋体"/>
                <a:cs typeface="Times New Roman"/>
              </a:rPr>
              <a:t>”</a:t>
            </a:r>
            <a:r>
              <a:rPr lang="zh-CN" altLang="zh-CN" sz="2400" b="1" kern="100" dirty="0">
                <a:latin typeface="Times New Roman"/>
                <a:cs typeface="Times New Roman"/>
              </a:rPr>
              <a:t>。韩愈当时任国子监四门博士，就是在全国性的学府中担任一门课的教授。他对上层</a:t>
            </a:r>
            <a:r>
              <a:rPr lang="en-US" altLang="zh-CN" sz="2400" b="1" kern="100" dirty="0">
                <a:latin typeface="宋体"/>
                <a:cs typeface="Times New Roman"/>
              </a:rPr>
              <a:t>“</a:t>
            </a:r>
            <a:r>
              <a:rPr lang="zh-CN" altLang="zh-CN" sz="2400" b="1" kern="100" dirty="0">
                <a:latin typeface="Times New Roman"/>
                <a:cs typeface="Times New Roman"/>
              </a:rPr>
              <a:t>士大夫之族</a:t>
            </a:r>
            <a:r>
              <a:rPr lang="en-US" altLang="zh-CN" sz="2400" b="1" kern="100" dirty="0">
                <a:latin typeface="宋体"/>
                <a:cs typeface="Times New Roman"/>
              </a:rPr>
              <a:t>”</a:t>
            </a:r>
            <a:r>
              <a:rPr lang="zh-CN" altLang="zh-CN" sz="2400" b="1" kern="100" dirty="0">
                <a:latin typeface="Times New Roman"/>
                <a:cs typeface="Times New Roman"/>
              </a:rPr>
              <a:t>的恶劣风气深恶痛绝。</a:t>
            </a:r>
            <a:r>
              <a:rPr lang="zh-CN" altLang="zh-CN" sz="2400" b="1" u="sng" kern="100" dirty="0">
                <a:latin typeface="Times New Roman"/>
                <a:ea typeface="黑体"/>
                <a:cs typeface="Times New Roman"/>
              </a:rPr>
              <a:t>《师说》就是借为文送李蟠来抨击那些</a:t>
            </a:r>
            <a:r>
              <a:rPr lang="en-US" altLang="zh-CN" sz="2400" b="1" u="sng" kern="100" dirty="0">
                <a:latin typeface="宋体"/>
                <a:cs typeface="Times New Roman"/>
              </a:rPr>
              <a:t>“</a:t>
            </a:r>
            <a:r>
              <a:rPr lang="zh-CN" altLang="zh-CN" sz="2400" b="1" u="sng" kern="100" dirty="0">
                <a:latin typeface="Times New Roman"/>
                <a:ea typeface="黑体"/>
                <a:cs typeface="Times New Roman"/>
              </a:rPr>
              <a:t>耻学于师</a:t>
            </a:r>
            <a:r>
              <a:rPr lang="zh-CN" altLang="zh-CN" sz="2400" b="1" u="sng" kern="100" dirty="0">
                <a:latin typeface="宋体"/>
                <a:cs typeface="Times New Roman"/>
              </a:rPr>
              <a:t>”</a:t>
            </a:r>
            <a:r>
              <a:rPr lang="zh-CN" altLang="zh-CN" sz="2400" b="1" u="sng" kern="100" dirty="0">
                <a:latin typeface="Times New Roman"/>
                <a:ea typeface="黑体"/>
                <a:cs typeface="Times New Roman"/>
              </a:rPr>
              <a:t>的上层</a:t>
            </a:r>
            <a:r>
              <a:rPr lang="zh-CN" altLang="zh-CN" sz="2400" b="1" u="sng" kern="100" dirty="0">
                <a:latin typeface="宋体"/>
                <a:cs typeface="Times New Roman"/>
              </a:rPr>
              <a:t>“</a:t>
            </a:r>
            <a:r>
              <a:rPr lang="zh-CN" altLang="zh-CN" sz="2400" b="1" u="sng" kern="100" dirty="0">
                <a:latin typeface="Times New Roman"/>
                <a:ea typeface="黑体"/>
                <a:cs typeface="Times New Roman"/>
              </a:rPr>
              <a:t>士大夫之族</a:t>
            </a:r>
            <a:r>
              <a:rPr lang="zh-CN" altLang="zh-CN" sz="2400" b="1" u="sng" kern="100" dirty="0">
                <a:latin typeface="宋体"/>
                <a:cs typeface="Times New Roman"/>
              </a:rPr>
              <a:t>”</a:t>
            </a:r>
            <a:r>
              <a:rPr lang="zh-CN" altLang="zh-CN" sz="2400" b="1" u="sng" kern="100" dirty="0">
                <a:latin typeface="Times New Roman"/>
                <a:ea typeface="黑体"/>
                <a:cs typeface="Times New Roman"/>
              </a:rPr>
              <a:t>，大力宣传从师学习的必要性和正确途径的。</a:t>
            </a:r>
            <a:r>
              <a:rPr lang="en-US" altLang="zh-CN" sz="2400" b="1" kern="100" baseline="30000" dirty="0">
                <a:latin typeface="宋体"/>
                <a:cs typeface="Times New Roman"/>
              </a:rPr>
              <a:t>⑩</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⑩</a:t>
            </a:r>
            <a:r>
              <a:rPr lang="zh-CN" altLang="zh-CN" sz="2400" b="1" kern="100" dirty="0">
                <a:solidFill>
                  <a:srgbClr val="3366FF"/>
                </a:solidFill>
                <a:latin typeface="Times New Roman"/>
                <a:ea typeface="华文行楷"/>
                <a:cs typeface="Times New Roman"/>
              </a:rPr>
              <a:t>有人研究，韩愈之前，潮州只有进士三名，韩愈之后，到南宋时，登第进士就达一百七十二名。是他大开教育之功。</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513179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8655"/>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三、明文体</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679157320"/>
              </p:ext>
            </p:extLst>
          </p:nvPr>
        </p:nvGraphicFramePr>
        <p:xfrm>
          <a:off x="339725" y="1420259"/>
          <a:ext cx="11325225" cy="3709988"/>
        </p:xfrm>
        <a:graphic>
          <a:graphicData uri="http://schemas.openxmlformats.org/presentationml/2006/ole">
            <mc:AlternateContent xmlns:mc="http://schemas.openxmlformats.org/markup-compatibility/2006">
              <mc:Choice xmlns:v="urn:schemas-microsoft-com:vml" Requires="v">
                <p:oleObj spid="_x0000_s71682" name="文档" r:id="rId3" imgW="11466672" imgH="3757222" progId="Word.Document.12">
                  <p:embed/>
                </p:oleObj>
              </mc:Choice>
              <mc:Fallback>
                <p:oleObj name="文档" r:id="rId3" imgW="11466672" imgH="3757222" progId="Word.Document.12">
                  <p:embed/>
                  <p:pic>
                    <p:nvPicPr>
                      <p:cNvPr id="5" name="对象 4"/>
                      <p:cNvPicPr/>
                      <p:nvPr/>
                    </p:nvPicPr>
                    <p:blipFill>
                      <a:blip r:embed="rId4"/>
                      <a:stretch>
                        <a:fillRect/>
                      </a:stretch>
                    </p:blipFill>
                    <p:spPr>
                      <a:xfrm>
                        <a:off x="339725" y="1420259"/>
                        <a:ext cx="11325225" cy="3709988"/>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637255053"/>
              </p:ext>
            </p:extLst>
          </p:nvPr>
        </p:nvGraphicFramePr>
        <p:xfrm>
          <a:off x="404813" y="4999673"/>
          <a:ext cx="11260137" cy="744538"/>
        </p:xfrm>
        <a:graphic>
          <a:graphicData uri="http://schemas.openxmlformats.org/presentationml/2006/ole">
            <mc:AlternateContent xmlns:mc="http://schemas.openxmlformats.org/markup-compatibility/2006">
              <mc:Choice xmlns:v="urn:schemas-microsoft-com:vml" Requires="v">
                <p:oleObj spid="_x0000_s71683" name="文档" r:id="rId5" imgW="11584652" imgH="764333" progId="Word.Document.12">
                  <p:embed/>
                </p:oleObj>
              </mc:Choice>
              <mc:Fallback>
                <p:oleObj name="文档" r:id="rId5" imgW="11584652" imgH="764333" progId="Word.Document.12">
                  <p:embed/>
                  <p:pic>
                    <p:nvPicPr>
                      <p:cNvPr id="6" name="对象 5"/>
                      <p:cNvPicPr/>
                      <p:nvPr/>
                    </p:nvPicPr>
                    <p:blipFill>
                      <a:blip r:embed="rId6"/>
                      <a:stretch>
                        <a:fillRect/>
                      </a:stretch>
                    </p:blipFill>
                    <p:spPr>
                      <a:xfrm>
                        <a:off x="404813" y="4999673"/>
                        <a:ext cx="11260137" cy="744538"/>
                      </a:xfrm>
                      <a:prstGeom prst="rect">
                        <a:avLst/>
                      </a:prstGeom>
                    </p:spPr>
                  </p:pic>
                </p:oleObj>
              </mc:Fallback>
            </mc:AlternateContent>
          </a:graphicData>
        </a:graphic>
      </p:graphicFrame>
    </p:spTree>
    <p:extLst>
      <p:ext uri="{BB962C8B-B14F-4D97-AF65-F5344CB8AC3E}">
        <p14:creationId xmlns:p14="http://schemas.microsoft.com/office/powerpoint/2010/main" val="296336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四、拓知识</a:t>
            </a:r>
            <a:endParaRPr lang="zh-CN" altLang="zh-CN" sz="1050" kern="10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00111113"/>
              </p:ext>
            </p:extLst>
          </p:nvPr>
        </p:nvGraphicFramePr>
        <p:xfrm>
          <a:off x="339725" y="1397000"/>
          <a:ext cx="11285538" cy="3606800"/>
        </p:xfrm>
        <a:graphic>
          <a:graphicData uri="http://schemas.openxmlformats.org/presentationml/2006/ole">
            <mc:AlternateContent xmlns:mc="http://schemas.openxmlformats.org/markup-compatibility/2006">
              <mc:Choice xmlns:v="urn:schemas-microsoft-com:vml" Requires="v">
                <p:oleObj spid="_x0000_s72706" name="文档" r:id="rId3" imgW="11426746" imgH="3651014" progId="Word.Document.12">
                  <p:embed/>
                </p:oleObj>
              </mc:Choice>
              <mc:Fallback>
                <p:oleObj name="文档" r:id="rId3" imgW="11426746" imgH="3651014" progId="Word.Document.12">
                  <p:embed/>
                  <p:pic>
                    <p:nvPicPr>
                      <p:cNvPr id="5" name="对象 4"/>
                      <p:cNvPicPr/>
                      <p:nvPr/>
                    </p:nvPicPr>
                    <p:blipFill>
                      <a:blip r:embed="rId4"/>
                      <a:stretch>
                        <a:fillRect/>
                      </a:stretch>
                    </p:blipFill>
                    <p:spPr>
                      <a:xfrm>
                        <a:off x="339725" y="1397000"/>
                        <a:ext cx="11285538" cy="36068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630048242"/>
              </p:ext>
            </p:extLst>
          </p:nvPr>
        </p:nvGraphicFramePr>
        <p:xfrm>
          <a:off x="339725" y="4908940"/>
          <a:ext cx="11337925" cy="1279525"/>
        </p:xfrm>
        <a:graphic>
          <a:graphicData uri="http://schemas.openxmlformats.org/presentationml/2006/ole">
            <mc:AlternateContent xmlns:mc="http://schemas.openxmlformats.org/markup-compatibility/2006">
              <mc:Choice xmlns:v="urn:schemas-microsoft-com:vml" Requires="v">
                <p:oleObj spid="_x0000_s72707" name="文档" r:id="rId5" imgW="11668460" imgH="1314092" progId="Word.Document.12">
                  <p:embed/>
                </p:oleObj>
              </mc:Choice>
              <mc:Fallback>
                <p:oleObj name="文档" r:id="rId5" imgW="11668460" imgH="1314092" progId="Word.Document.12">
                  <p:embed/>
                  <p:pic>
                    <p:nvPicPr>
                      <p:cNvPr id="6" name="对象 5"/>
                      <p:cNvPicPr/>
                      <p:nvPr/>
                    </p:nvPicPr>
                    <p:blipFill>
                      <a:blip r:embed="rId6"/>
                      <a:stretch>
                        <a:fillRect/>
                      </a:stretch>
                    </p:blipFill>
                    <p:spPr>
                      <a:xfrm>
                        <a:off x="339725" y="4908940"/>
                        <a:ext cx="11337925" cy="1279525"/>
                      </a:xfrm>
                      <a:prstGeom prst="rect">
                        <a:avLst/>
                      </a:prstGeom>
                    </p:spPr>
                  </p:pic>
                </p:oleObj>
              </mc:Fallback>
            </mc:AlternateContent>
          </a:graphicData>
        </a:graphic>
      </p:graphicFrame>
    </p:spTree>
    <p:extLst>
      <p:ext uri="{BB962C8B-B14F-4D97-AF65-F5344CB8AC3E}">
        <p14:creationId xmlns:p14="http://schemas.microsoft.com/office/powerpoint/2010/main" val="220572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988816"/>
            <a:ext cx="11647294"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en-US" altLang="zh-CN" sz="2400" b="1" kern="100" dirty="0">
                <a:latin typeface="宋体"/>
                <a:cs typeface="Times New Roman"/>
              </a:rPr>
              <a:t>“</a:t>
            </a:r>
            <a:r>
              <a:rPr lang="zh-CN" altLang="zh-CN" sz="2400" b="1" kern="100" dirty="0">
                <a:latin typeface="Times New Roman"/>
                <a:cs typeface="Times New Roman"/>
              </a:rPr>
              <a:t>韩潮苏海</a:t>
            </a:r>
            <a:r>
              <a:rPr lang="en-US" altLang="zh-CN" sz="2400" b="1" kern="100" dirty="0">
                <a:latin typeface="宋体"/>
                <a:cs typeface="Times New Roman"/>
              </a:rPr>
              <a:t>”</a:t>
            </a:r>
            <a:r>
              <a:rPr lang="zh-CN" altLang="zh-CN" sz="2400" b="1" kern="100" dirty="0">
                <a:latin typeface="Times New Roman"/>
                <a:cs typeface="Times New Roman"/>
              </a:rPr>
              <a:t>指唐朝韩愈和宋朝苏轼的文章气势磅礴，如潮如海。这就明确地指出了韩愈的散文风格</a:t>
            </a:r>
            <a:r>
              <a:rPr lang="en-US" altLang="zh-CN" sz="2400" b="1" kern="100" dirty="0">
                <a:latin typeface="Times New Roman"/>
                <a:cs typeface="Courier New"/>
              </a:rPr>
              <a:t>——</a:t>
            </a:r>
            <a:r>
              <a:rPr lang="zh-CN" altLang="zh-CN" sz="2400" b="1" kern="100" dirty="0">
                <a:latin typeface="Times New Roman"/>
                <a:cs typeface="Times New Roman"/>
              </a:rPr>
              <a:t>气势磅礴，汪洋恣肆，自由奔放，感情充沛。苏洵说：</a:t>
            </a:r>
            <a:r>
              <a:rPr lang="en-US" altLang="zh-CN" sz="2400" b="1" kern="100" dirty="0">
                <a:latin typeface="宋体"/>
                <a:cs typeface="Times New Roman"/>
              </a:rPr>
              <a:t>“</a:t>
            </a:r>
            <a:r>
              <a:rPr lang="zh-CN" altLang="zh-CN" sz="2400" b="1" kern="100" dirty="0">
                <a:latin typeface="Times New Roman"/>
                <a:cs typeface="Times New Roman"/>
              </a:rPr>
              <a:t>韩子之文，如大江大河，浑浩流转。</a:t>
            </a:r>
            <a:r>
              <a:rPr lang="en-US"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《上欧阳内翰第一书》</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1351917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59515"/>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五、理基础</a:t>
            </a:r>
            <a:endParaRPr lang="zh-CN" altLang="zh-CN" sz="1050" kern="10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635181" y="2248101"/>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dòu</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80269771"/>
              </p:ext>
            </p:extLst>
          </p:nvPr>
        </p:nvGraphicFramePr>
        <p:xfrm>
          <a:off x="534988" y="2293307"/>
          <a:ext cx="9091612" cy="2755900"/>
        </p:xfrm>
        <a:graphic>
          <a:graphicData uri="http://schemas.openxmlformats.org/presentationml/2006/ole">
            <mc:AlternateContent xmlns:mc="http://schemas.openxmlformats.org/markup-compatibility/2006">
              <mc:Choice xmlns:v="urn:schemas-microsoft-com:vml" Requires="v">
                <p:oleObj spid="_x0000_s73730" name="文档" r:id="rId3" imgW="9202041" imgH="2790914" progId="Word.Document.12">
                  <p:embed/>
                </p:oleObj>
              </mc:Choice>
              <mc:Fallback>
                <p:oleObj name="文档" r:id="rId3" imgW="9202041" imgH="2790914" progId="Word.Document.12">
                  <p:embed/>
                  <p:pic>
                    <p:nvPicPr>
                      <p:cNvPr id="2" name="对象 1"/>
                      <p:cNvPicPr/>
                      <p:nvPr/>
                    </p:nvPicPr>
                    <p:blipFill>
                      <a:blip r:embed="rId4"/>
                      <a:stretch>
                        <a:fillRect/>
                      </a:stretch>
                    </p:blipFill>
                    <p:spPr>
                      <a:xfrm>
                        <a:off x="534988" y="2293307"/>
                        <a:ext cx="9091612" cy="2755900"/>
                      </a:xfrm>
                      <a:prstGeom prst="rect">
                        <a:avLst/>
                      </a:prstGeom>
                    </p:spPr>
                  </p:pic>
                </p:oleObj>
              </mc:Fallback>
            </mc:AlternateContent>
          </a:graphicData>
        </a:graphic>
      </p:graphicFrame>
      <p:sp>
        <p:nvSpPr>
          <p:cNvPr id="6" name="矩形 5"/>
          <p:cNvSpPr/>
          <p:nvPr/>
        </p:nvSpPr>
        <p:spPr>
          <a:xfrm>
            <a:off x="5195885" y="2256956"/>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fǒu</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8025668" y="2248101"/>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bēi</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692554" y="2850033"/>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4915351" y="2823529"/>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8003654" y="2835673"/>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tán</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481662" y="3415498"/>
            <a:ext cx="97174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cháng</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4835839" y="3428750"/>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dān</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7663199" y="3428750"/>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pán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2108990" y="4008575"/>
            <a:ext cx="98937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zhuàn</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4655816" y="4008575"/>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yí</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45069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1536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通假字</a:t>
            </a:r>
            <a:endParaRPr lang="zh-CN" altLang="zh-CN" sz="1050" kern="100" dirty="0">
              <a:effectLst/>
              <a:latin typeface="宋体"/>
              <a:cs typeface="Courier New"/>
            </a:endParaRPr>
          </a:p>
        </p:txBody>
      </p:sp>
      <p:sp>
        <p:nvSpPr>
          <p:cNvPr id="5" name="矩形 4"/>
          <p:cNvSpPr/>
          <p:nvPr/>
        </p:nvSpPr>
        <p:spPr>
          <a:xfrm>
            <a:off x="875333" y="2679070"/>
            <a:ext cx="494046" cy="461665"/>
          </a:xfrm>
          <a:prstGeom prst="rect">
            <a:avLst/>
          </a:prstGeom>
        </p:spPr>
        <p:txBody>
          <a:bodyPr wrap="none">
            <a:spAutoFit/>
          </a:bodyPr>
          <a:lstStyle/>
          <a:p>
            <a:r>
              <a:rPr lang="zh-CN" altLang="en-US" sz="2400" b="1" dirty="0">
                <a:solidFill>
                  <a:srgbClr val="FF0000"/>
                </a:solidFill>
              </a:rPr>
              <a:t>受</a:t>
            </a:r>
          </a:p>
        </p:txBody>
      </p:sp>
      <p:graphicFrame>
        <p:nvGraphicFramePr>
          <p:cNvPr id="2" name="对象 1"/>
          <p:cNvGraphicFramePr>
            <a:graphicFrameLocks noChangeAspect="1"/>
          </p:cNvGraphicFramePr>
          <p:nvPr>
            <p:extLst>
              <p:ext uri="{D42A27DB-BD31-4B8C-83A1-F6EECF244321}">
                <p14:modId xmlns:p14="http://schemas.microsoft.com/office/powerpoint/2010/main" val="2183761326"/>
              </p:ext>
            </p:extLst>
          </p:nvPr>
        </p:nvGraphicFramePr>
        <p:xfrm>
          <a:off x="586740" y="2139001"/>
          <a:ext cx="5329237" cy="2370137"/>
        </p:xfrm>
        <a:graphic>
          <a:graphicData uri="http://schemas.openxmlformats.org/presentationml/2006/ole">
            <mc:AlternateContent xmlns:mc="http://schemas.openxmlformats.org/markup-compatibility/2006">
              <mc:Choice xmlns:v="urn:schemas-microsoft-com:vml" Requires="v">
                <p:oleObj spid="_x0000_s74754" name="文档" r:id="rId3" imgW="5329141" imgH="2370446" progId="Word.Document.12">
                  <p:embed/>
                </p:oleObj>
              </mc:Choice>
              <mc:Fallback>
                <p:oleObj name="文档" r:id="rId3" imgW="5329141" imgH="2370446" progId="Word.Document.12">
                  <p:embed/>
                  <p:pic>
                    <p:nvPicPr>
                      <p:cNvPr id="2" name="对象 1"/>
                      <p:cNvPicPr/>
                      <p:nvPr/>
                    </p:nvPicPr>
                    <p:blipFill>
                      <a:blip r:embed="rId4"/>
                      <a:stretch>
                        <a:fillRect/>
                      </a:stretch>
                    </p:blipFill>
                    <p:spPr>
                      <a:xfrm>
                        <a:off x="586740" y="2139001"/>
                        <a:ext cx="5329237" cy="2370137"/>
                      </a:xfrm>
                      <a:prstGeom prst="rect">
                        <a:avLst/>
                      </a:prstGeom>
                    </p:spPr>
                  </p:pic>
                </p:oleObj>
              </mc:Fallback>
            </mc:AlternateContent>
          </a:graphicData>
        </a:graphic>
      </p:graphicFrame>
      <p:sp>
        <p:nvSpPr>
          <p:cNvPr id="7" name="矩形 6"/>
          <p:cNvSpPr/>
          <p:nvPr/>
        </p:nvSpPr>
        <p:spPr>
          <a:xfrm>
            <a:off x="2245436" y="2691214"/>
            <a:ext cx="494046" cy="461665"/>
          </a:xfrm>
          <a:prstGeom prst="rect">
            <a:avLst/>
          </a:prstGeom>
        </p:spPr>
        <p:txBody>
          <a:bodyPr wrap="none">
            <a:spAutoFit/>
          </a:bodyPr>
          <a:lstStyle/>
          <a:p>
            <a:r>
              <a:rPr lang="zh-CN" altLang="en-US" sz="2400" b="1" dirty="0">
                <a:solidFill>
                  <a:srgbClr val="FF0000"/>
                </a:solidFill>
              </a:rPr>
              <a:t>授</a:t>
            </a:r>
          </a:p>
        </p:txBody>
      </p:sp>
      <p:sp>
        <p:nvSpPr>
          <p:cNvPr id="8" name="矩形 7"/>
          <p:cNvSpPr/>
          <p:nvPr/>
        </p:nvSpPr>
        <p:spPr>
          <a:xfrm>
            <a:off x="3492345" y="2665818"/>
            <a:ext cx="803425" cy="461665"/>
          </a:xfrm>
          <a:prstGeom prst="rect">
            <a:avLst/>
          </a:prstGeom>
        </p:spPr>
        <p:txBody>
          <a:bodyPr wrap="none">
            <a:spAutoFit/>
          </a:bodyPr>
          <a:lstStyle/>
          <a:p>
            <a:r>
              <a:rPr lang="zh-CN" altLang="en-US" sz="2400" b="1" dirty="0">
                <a:solidFill>
                  <a:srgbClr val="FF0000"/>
                </a:solidFill>
              </a:rPr>
              <a:t>传授</a:t>
            </a:r>
          </a:p>
        </p:txBody>
      </p:sp>
      <p:sp>
        <p:nvSpPr>
          <p:cNvPr id="9" name="矩形 8"/>
          <p:cNvSpPr/>
          <p:nvPr/>
        </p:nvSpPr>
        <p:spPr>
          <a:xfrm>
            <a:off x="875333" y="3859719"/>
            <a:ext cx="494046" cy="461665"/>
          </a:xfrm>
          <a:prstGeom prst="rect">
            <a:avLst/>
          </a:prstGeom>
        </p:spPr>
        <p:txBody>
          <a:bodyPr wrap="none">
            <a:spAutoFit/>
          </a:bodyPr>
          <a:lstStyle/>
          <a:p>
            <a:r>
              <a:rPr lang="zh-CN" altLang="en-US" sz="2400" b="1" dirty="0">
                <a:solidFill>
                  <a:srgbClr val="FF0000"/>
                </a:solidFill>
              </a:rPr>
              <a:t>不</a:t>
            </a:r>
          </a:p>
        </p:txBody>
      </p:sp>
      <p:sp>
        <p:nvSpPr>
          <p:cNvPr id="10" name="矩形 9"/>
          <p:cNvSpPr/>
          <p:nvPr/>
        </p:nvSpPr>
        <p:spPr>
          <a:xfrm>
            <a:off x="2232184" y="3859719"/>
            <a:ext cx="494046" cy="461665"/>
          </a:xfrm>
          <a:prstGeom prst="rect">
            <a:avLst/>
          </a:prstGeom>
        </p:spPr>
        <p:txBody>
          <a:bodyPr wrap="none">
            <a:spAutoFit/>
          </a:bodyPr>
          <a:lstStyle/>
          <a:p>
            <a:r>
              <a:rPr lang="zh-CN" altLang="en-US" sz="2400" b="1" dirty="0">
                <a:solidFill>
                  <a:srgbClr val="FF0000"/>
                </a:solidFill>
              </a:rPr>
              <a:t>否</a:t>
            </a:r>
          </a:p>
        </p:txBody>
      </p:sp>
    </p:spTree>
    <p:extLst>
      <p:ext uri="{BB962C8B-B14F-4D97-AF65-F5344CB8AC3E}">
        <p14:creationId xmlns:p14="http://schemas.microsoft.com/office/powerpoint/2010/main" val="92375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1775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sp>
        <p:nvSpPr>
          <p:cNvPr id="5" name="矩形 4"/>
          <p:cNvSpPr/>
          <p:nvPr/>
        </p:nvSpPr>
        <p:spPr>
          <a:xfrm>
            <a:off x="1376137" y="2130678"/>
            <a:ext cx="1731564" cy="461665"/>
          </a:xfrm>
          <a:prstGeom prst="rect">
            <a:avLst/>
          </a:prstGeom>
        </p:spPr>
        <p:txBody>
          <a:bodyPr wrap="none">
            <a:spAutoFit/>
          </a:bodyPr>
          <a:lstStyle/>
          <a:p>
            <a:r>
              <a:rPr lang="zh-CN" altLang="en-US" sz="2400" b="1" dirty="0">
                <a:solidFill>
                  <a:srgbClr val="FF0000"/>
                </a:solidFill>
              </a:rPr>
              <a:t>求学的人。</a:t>
            </a:r>
          </a:p>
        </p:txBody>
      </p:sp>
      <p:graphicFrame>
        <p:nvGraphicFramePr>
          <p:cNvPr id="2" name="对象 1"/>
          <p:cNvGraphicFramePr>
            <a:graphicFrameLocks noChangeAspect="1"/>
          </p:cNvGraphicFramePr>
          <p:nvPr>
            <p:extLst>
              <p:ext uri="{D42A27DB-BD31-4B8C-83A1-F6EECF244321}">
                <p14:modId xmlns:p14="http://schemas.microsoft.com/office/powerpoint/2010/main" val="3654323484"/>
              </p:ext>
            </p:extLst>
          </p:nvPr>
        </p:nvGraphicFramePr>
        <p:xfrm>
          <a:off x="549275" y="1602267"/>
          <a:ext cx="5264150" cy="3502025"/>
        </p:xfrm>
        <a:graphic>
          <a:graphicData uri="http://schemas.openxmlformats.org/presentationml/2006/ole">
            <mc:AlternateContent xmlns:mc="http://schemas.openxmlformats.org/markup-compatibility/2006">
              <mc:Choice xmlns:v="urn:schemas-microsoft-com:vml" Requires="v">
                <p:oleObj spid="_x0000_s75778" name="文档" r:id="rId3" imgW="5329141" imgH="3555669" progId="Word.Document.12">
                  <p:embed/>
                </p:oleObj>
              </mc:Choice>
              <mc:Fallback>
                <p:oleObj name="文档" r:id="rId3" imgW="5329141" imgH="3555669" progId="Word.Document.12">
                  <p:embed/>
                  <p:pic>
                    <p:nvPicPr>
                      <p:cNvPr id="2" name="对象 1"/>
                      <p:cNvPicPr/>
                      <p:nvPr/>
                    </p:nvPicPr>
                    <p:blipFill>
                      <a:blip r:embed="rId4"/>
                      <a:stretch>
                        <a:fillRect/>
                      </a:stretch>
                    </p:blipFill>
                    <p:spPr>
                      <a:xfrm>
                        <a:off x="549275" y="1602267"/>
                        <a:ext cx="5264150" cy="3502025"/>
                      </a:xfrm>
                      <a:prstGeom prst="rect">
                        <a:avLst/>
                      </a:prstGeom>
                    </p:spPr>
                  </p:pic>
                </p:oleObj>
              </mc:Fallback>
            </mc:AlternateContent>
          </a:graphicData>
        </a:graphic>
      </p:graphicFrame>
      <p:sp>
        <p:nvSpPr>
          <p:cNvPr id="6" name="矩形 5"/>
          <p:cNvSpPr/>
          <p:nvPr/>
        </p:nvSpPr>
        <p:spPr>
          <a:xfrm>
            <a:off x="1382351" y="3886840"/>
            <a:ext cx="2040943" cy="461665"/>
          </a:xfrm>
          <a:prstGeom prst="rect">
            <a:avLst/>
          </a:prstGeom>
        </p:spPr>
        <p:txBody>
          <a:bodyPr wrap="none">
            <a:spAutoFit/>
          </a:bodyPr>
          <a:lstStyle/>
          <a:p>
            <a:r>
              <a:rPr lang="zh-CN" altLang="en-US" sz="2400" b="1" dirty="0">
                <a:solidFill>
                  <a:srgbClr val="FF0000"/>
                </a:solidFill>
              </a:rPr>
              <a:t>用来</a:t>
            </a:r>
            <a:r>
              <a:rPr lang="en-US" altLang="zh-CN" sz="2400" b="1" dirty="0">
                <a:solidFill>
                  <a:srgbClr val="FF0000"/>
                </a:solidFill>
                <a:latin typeface="+mj-ea"/>
                <a:ea typeface="+mj-ea"/>
              </a:rPr>
              <a:t>……</a:t>
            </a:r>
            <a:r>
              <a:rPr lang="zh-CN" altLang="en-US" sz="2400" b="1" dirty="0">
                <a:solidFill>
                  <a:srgbClr val="FF0000"/>
                </a:solidFill>
              </a:rPr>
              <a:t>的。</a:t>
            </a:r>
          </a:p>
        </p:txBody>
      </p:sp>
    </p:spTree>
    <p:extLst>
      <p:ext uri="{BB962C8B-B14F-4D97-AF65-F5344CB8AC3E}">
        <p14:creationId xmlns:p14="http://schemas.microsoft.com/office/powerpoint/2010/main" val="372233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12092" y="1966782"/>
            <a:ext cx="5835252" cy="461665"/>
          </a:xfrm>
          <a:prstGeom prst="rect">
            <a:avLst/>
          </a:prstGeom>
        </p:spPr>
        <p:txBody>
          <a:bodyPr wrap="none">
            <a:spAutoFit/>
          </a:bodyPr>
          <a:lstStyle/>
          <a:p>
            <a:r>
              <a:rPr lang="zh-CN" altLang="en-US" sz="2400" b="1" dirty="0">
                <a:solidFill>
                  <a:srgbClr val="FF0000"/>
                </a:solidFill>
              </a:rPr>
              <a:t>两个词</a:t>
            </a:r>
            <a:r>
              <a:rPr lang="en-US" altLang="zh-CN" sz="2400" b="1" dirty="0">
                <a:solidFill>
                  <a:srgbClr val="FF0000"/>
                </a:solidFill>
              </a:rPr>
              <a:t>,</a:t>
            </a:r>
            <a:r>
              <a:rPr lang="zh-CN" altLang="en-US" sz="2400" b="1" dirty="0">
                <a:solidFill>
                  <a:srgbClr val="FF0000"/>
                </a:solidFill>
              </a:rPr>
              <a:t>动词“从”</a:t>
            </a:r>
            <a:r>
              <a:rPr lang="en-US" altLang="zh-CN" sz="2400" b="1" dirty="0">
                <a:solidFill>
                  <a:srgbClr val="FF0000"/>
                </a:solidFill>
                <a:latin typeface="+mj-ea"/>
                <a:ea typeface="+mj-ea"/>
              </a:rPr>
              <a:t>(</a:t>
            </a:r>
            <a:r>
              <a:rPr lang="zh-CN" altLang="en-US" sz="2400" b="1" dirty="0">
                <a:solidFill>
                  <a:srgbClr val="FF0000"/>
                </a:solidFill>
              </a:rPr>
              <a:t>跟随</a:t>
            </a:r>
            <a:r>
              <a:rPr lang="en-US" altLang="zh-CN" sz="2400" b="1" dirty="0">
                <a:solidFill>
                  <a:srgbClr val="FF0000"/>
                </a:solidFill>
                <a:latin typeface="+mj-ea"/>
                <a:ea typeface="+mj-ea"/>
              </a:rPr>
              <a:t>)</a:t>
            </a:r>
            <a:r>
              <a:rPr lang="zh-CN" altLang="en-US" sz="2400" b="1" dirty="0">
                <a:solidFill>
                  <a:srgbClr val="FF0000"/>
                </a:solidFill>
              </a:rPr>
              <a:t>和连词“而”。</a:t>
            </a:r>
          </a:p>
        </p:txBody>
      </p:sp>
      <p:graphicFrame>
        <p:nvGraphicFramePr>
          <p:cNvPr id="2" name="对象 1"/>
          <p:cNvGraphicFramePr>
            <a:graphicFrameLocks noChangeAspect="1"/>
          </p:cNvGraphicFramePr>
          <p:nvPr>
            <p:extLst>
              <p:ext uri="{D42A27DB-BD31-4B8C-83A1-F6EECF244321}">
                <p14:modId xmlns:p14="http://schemas.microsoft.com/office/powerpoint/2010/main" val="3793512838"/>
              </p:ext>
            </p:extLst>
          </p:nvPr>
        </p:nvGraphicFramePr>
        <p:xfrm>
          <a:off x="692150" y="1448747"/>
          <a:ext cx="9471025" cy="3840162"/>
        </p:xfrm>
        <a:graphic>
          <a:graphicData uri="http://schemas.openxmlformats.org/presentationml/2006/ole">
            <mc:AlternateContent xmlns:mc="http://schemas.openxmlformats.org/markup-compatibility/2006">
              <mc:Choice xmlns:v="urn:schemas-microsoft-com:vml" Requires="v">
                <p:oleObj spid="_x0000_s76802" name="文档" r:id="rId3" imgW="9745898" imgH="3943715" progId="Word.Document.12">
                  <p:embed/>
                </p:oleObj>
              </mc:Choice>
              <mc:Fallback>
                <p:oleObj name="文档" r:id="rId3" imgW="9745898" imgH="3943715" progId="Word.Document.12">
                  <p:embed/>
                  <p:pic>
                    <p:nvPicPr>
                      <p:cNvPr id="2" name="对象 1"/>
                      <p:cNvPicPr/>
                      <p:nvPr/>
                    </p:nvPicPr>
                    <p:blipFill>
                      <a:blip r:embed="rId4"/>
                      <a:stretch>
                        <a:fillRect/>
                      </a:stretch>
                    </p:blipFill>
                    <p:spPr>
                      <a:xfrm>
                        <a:off x="692150" y="1448747"/>
                        <a:ext cx="9471025" cy="3840162"/>
                      </a:xfrm>
                      <a:prstGeom prst="rect">
                        <a:avLst/>
                      </a:prstGeom>
                    </p:spPr>
                  </p:pic>
                </p:oleObj>
              </mc:Fallback>
            </mc:AlternateContent>
          </a:graphicData>
        </a:graphic>
      </p:graphicFrame>
      <p:sp>
        <p:nvSpPr>
          <p:cNvPr id="6" name="矩形 5"/>
          <p:cNvSpPr/>
          <p:nvPr/>
        </p:nvSpPr>
        <p:spPr>
          <a:xfrm>
            <a:off x="1512092" y="3698444"/>
            <a:ext cx="1422184" cy="461665"/>
          </a:xfrm>
          <a:prstGeom prst="rect">
            <a:avLst/>
          </a:prstGeom>
        </p:spPr>
        <p:txBody>
          <a:bodyPr wrap="none">
            <a:spAutoFit/>
          </a:bodyPr>
          <a:lstStyle/>
          <a:p>
            <a:r>
              <a:rPr lang="zh-CN" altLang="en-US" sz="2400" b="1" dirty="0">
                <a:solidFill>
                  <a:srgbClr val="FF0000"/>
                </a:solidFill>
              </a:rPr>
              <a:t>一般人。</a:t>
            </a:r>
          </a:p>
        </p:txBody>
      </p:sp>
    </p:spTree>
    <p:extLst>
      <p:ext uri="{BB962C8B-B14F-4D97-AF65-F5344CB8AC3E}">
        <p14:creationId xmlns:p14="http://schemas.microsoft.com/office/powerpoint/2010/main" val="47543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58912"/>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荀子五十岁游齐，曾三为稷下学宫祭酒。祭酒是学宫的最高长官。</a:t>
            </a:r>
            <a:r>
              <a:rPr lang="zh-CN" altLang="zh-CN" sz="2400" b="1" u="sng" kern="100" dirty="0">
                <a:latin typeface="Times New Roman"/>
                <a:ea typeface="黑体"/>
                <a:cs typeface="Times New Roman"/>
              </a:rPr>
              <a:t>三为祭酒可见其主持稷下学宫时间之长。</a:t>
            </a:r>
            <a:r>
              <a:rPr lang="en-US" altLang="zh-CN" sz="2400" b="1" kern="100" baseline="30000" dirty="0">
                <a:latin typeface="宋体"/>
                <a:cs typeface="Times New Roman"/>
              </a:rPr>
              <a:t>②</a:t>
            </a:r>
            <a:r>
              <a:rPr lang="zh-CN" altLang="zh-CN" sz="2400" b="1" kern="100" dirty="0">
                <a:latin typeface="Times New Roman"/>
                <a:cs typeface="Times New Roman"/>
              </a:rPr>
              <a:t>稷下学宫是齐国专设的求学讲学的机构，老师来自全国各地，学生来自四面八方，要求学生受业求学是祭酒考虑的重要问题。另外，荀子认为人性本恶，人必须经过外界改造才能变得有礼。为此，荀子写下了著名的传世之作《劝学篇》。</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他是稷下学宫的最后一位大师了。</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55797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92115" y="1979056"/>
            <a:ext cx="4208203" cy="461665"/>
          </a:xfrm>
          <a:prstGeom prst="rect">
            <a:avLst/>
          </a:prstGeom>
        </p:spPr>
        <p:txBody>
          <a:bodyPr wrap="none">
            <a:spAutoFit/>
          </a:bodyPr>
          <a:lstStyle/>
          <a:p>
            <a:r>
              <a:rPr lang="zh-CN" altLang="en-US" sz="2400" b="1" dirty="0">
                <a:solidFill>
                  <a:srgbClr val="FF0000"/>
                </a:solidFill>
              </a:rPr>
              <a:t>小的方面</a:t>
            </a:r>
            <a:r>
              <a:rPr lang="en-US" altLang="zh-CN" sz="2400" b="1" dirty="0">
                <a:solidFill>
                  <a:srgbClr val="FF0000"/>
                </a:solidFill>
                <a:latin typeface="+mj-ea"/>
                <a:ea typeface="+mj-ea"/>
              </a:rPr>
              <a:t>(</a:t>
            </a:r>
            <a:r>
              <a:rPr lang="zh-CN" altLang="en-US" sz="2400" b="1" dirty="0">
                <a:solidFill>
                  <a:srgbClr val="FF0000"/>
                </a:solidFill>
              </a:rPr>
              <a:t>文中指句读</a:t>
            </a:r>
            <a:r>
              <a:rPr lang="en-US" altLang="zh-CN" sz="2400" b="1" dirty="0">
                <a:solidFill>
                  <a:srgbClr val="FF0000"/>
                </a:solidFill>
                <a:latin typeface="+mj-ea"/>
                <a:ea typeface="+mj-ea"/>
              </a:rPr>
              <a:t>)</a:t>
            </a:r>
            <a:r>
              <a:rPr lang="zh-CN" altLang="en-US" sz="2400" b="1" dirty="0">
                <a:solidFill>
                  <a:srgbClr val="FF0000"/>
                </a:solidFill>
              </a:rPr>
              <a:t>学习。</a:t>
            </a:r>
          </a:p>
        </p:txBody>
      </p:sp>
      <p:graphicFrame>
        <p:nvGraphicFramePr>
          <p:cNvPr id="2" name="对象 1"/>
          <p:cNvGraphicFramePr>
            <a:graphicFrameLocks noChangeAspect="1"/>
          </p:cNvGraphicFramePr>
          <p:nvPr>
            <p:extLst>
              <p:ext uri="{D42A27DB-BD31-4B8C-83A1-F6EECF244321}">
                <p14:modId xmlns:p14="http://schemas.microsoft.com/office/powerpoint/2010/main" val="3354229332"/>
              </p:ext>
            </p:extLst>
          </p:nvPr>
        </p:nvGraphicFramePr>
        <p:xfrm>
          <a:off x="874713" y="1461776"/>
          <a:ext cx="8648700" cy="4127500"/>
        </p:xfrm>
        <a:graphic>
          <a:graphicData uri="http://schemas.openxmlformats.org/presentationml/2006/ole">
            <mc:AlternateContent xmlns:mc="http://schemas.openxmlformats.org/markup-compatibility/2006">
              <mc:Choice xmlns:v="urn:schemas-microsoft-com:vml" Requires="v">
                <p:oleObj spid="_x0000_s77826" name="文档" r:id="rId3" imgW="8752424" imgH="4193572" progId="Word.Document.12">
                  <p:embed/>
                </p:oleObj>
              </mc:Choice>
              <mc:Fallback>
                <p:oleObj name="文档" r:id="rId3" imgW="8752424" imgH="4193572" progId="Word.Document.12">
                  <p:embed/>
                  <p:pic>
                    <p:nvPicPr>
                      <p:cNvPr id="2" name="对象 1"/>
                      <p:cNvPicPr/>
                      <p:nvPr/>
                    </p:nvPicPr>
                    <p:blipFill>
                      <a:blip r:embed="rId4"/>
                      <a:stretch>
                        <a:fillRect/>
                      </a:stretch>
                    </p:blipFill>
                    <p:spPr>
                      <a:xfrm>
                        <a:off x="874713" y="1461776"/>
                        <a:ext cx="8648700" cy="4127500"/>
                      </a:xfrm>
                      <a:prstGeom prst="rect">
                        <a:avLst/>
                      </a:prstGeom>
                    </p:spPr>
                  </p:pic>
                </p:oleObj>
              </mc:Fallback>
            </mc:AlternateContent>
          </a:graphicData>
        </a:graphic>
      </p:graphicFrame>
      <p:sp>
        <p:nvSpPr>
          <p:cNvPr id="6" name="矩形 5"/>
          <p:cNvSpPr/>
          <p:nvPr/>
        </p:nvSpPr>
        <p:spPr>
          <a:xfrm>
            <a:off x="1692115" y="3744950"/>
            <a:ext cx="1422184" cy="461665"/>
          </a:xfrm>
          <a:prstGeom prst="rect">
            <a:avLst/>
          </a:prstGeom>
        </p:spPr>
        <p:txBody>
          <a:bodyPr wrap="none">
            <a:spAutoFit/>
          </a:bodyPr>
          <a:lstStyle/>
          <a:p>
            <a:r>
              <a:rPr lang="zh-CN" altLang="en-US" sz="2400" b="1" dirty="0">
                <a:solidFill>
                  <a:srgbClr val="FF0000"/>
                </a:solidFill>
              </a:rPr>
              <a:t>不一定。</a:t>
            </a:r>
          </a:p>
        </p:txBody>
      </p:sp>
    </p:spTree>
    <p:extLst>
      <p:ext uri="{BB962C8B-B14F-4D97-AF65-F5344CB8AC3E}">
        <p14:creationId xmlns:p14="http://schemas.microsoft.com/office/powerpoint/2010/main" val="528450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85055"/>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师</a:t>
            </a:r>
            <a:endParaRPr lang="zh-CN" altLang="zh-CN" sz="1050" kern="100" dirty="0">
              <a:effectLst/>
              <a:latin typeface="宋体"/>
              <a:cs typeface="Courier New"/>
            </a:endParaRPr>
          </a:p>
        </p:txBody>
      </p:sp>
      <p:sp>
        <p:nvSpPr>
          <p:cNvPr id="5" name="矩形 4"/>
          <p:cNvSpPr/>
          <p:nvPr/>
        </p:nvSpPr>
        <p:spPr>
          <a:xfrm>
            <a:off x="2201596" y="1977799"/>
            <a:ext cx="3278462" cy="461665"/>
          </a:xfrm>
          <a:prstGeom prst="rect">
            <a:avLst/>
          </a:prstGeom>
        </p:spPr>
        <p:txBody>
          <a:bodyPr wrap="none">
            <a:spAutoFit/>
          </a:bodyPr>
          <a:lstStyle/>
          <a:p>
            <a:r>
              <a:rPr lang="zh-CN" altLang="en-US" sz="2400" b="1" dirty="0">
                <a:solidFill>
                  <a:srgbClr val="FF0000"/>
                </a:solidFill>
              </a:rPr>
              <a:t>意动用法，以</a:t>
            </a:r>
            <a:r>
              <a:rPr lang="en-US" altLang="zh-CN" sz="2400" b="1" dirty="0">
                <a:solidFill>
                  <a:srgbClr val="FF0000"/>
                </a:solidFill>
                <a:latin typeface="+mj-ea"/>
                <a:ea typeface="+mj-ea"/>
              </a:rPr>
              <a:t>……</a:t>
            </a:r>
            <a:r>
              <a:rPr lang="zh-CN" altLang="en-US" sz="2400" b="1" dirty="0">
                <a:solidFill>
                  <a:srgbClr val="FF0000"/>
                </a:solidFill>
              </a:rPr>
              <a:t>为师</a:t>
            </a:r>
          </a:p>
        </p:txBody>
      </p:sp>
      <p:graphicFrame>
        <p:nvGraphicFramePr>
          <p:cNvPr id="2" name="对象 1"/>
          <p:cNvGraphicFramePr>
            <a:graphicFrameLocks noChangeAspect="1"/>
          </p:cNvGraphicFramePr>
          <p:nvPr>
            <p:extLst>
              <p:ext uri="{D42A27DB-BD31-4B8C-83A1-F6EECF244321}">
                <p14:modId xmlns:p14="http://schemas.microsoft.com/office/powerpoint/2010/main" val="691024254"/>
              </p:ext>
            </p:extLst>
          </p:nvPr>
        </p:nvGraphicFramePr>
        <p:xfrm>
          <a:off x="614363" y="1998663"/>
          <a:ext cx="5264150" cy="2925762"/>
        </p:xfrm>
        <a:graphic>
          <a:graphicData uri="http://schemas.openxmlformats.org/presentationml/2006/ole">
            <mc:AlternateContent xmlns:mc="http://schemas.openxmlformats.org/markup-compatibility/2006">
              <mc:Choice xmlns:v="urn:schemas-microsoft-com:vml" Requires="v">
                <p:oleObj spid="_x0000_s78850" name="文档" r:id="rId3" imgW="5329141" imgH="2963057" progId="Word.Document.12">
                  <p:embed/>
                </p:oleObj>
              </mc:Choice>
              <mc:Fallback>
                <p:oleObj name="文档" r:id="rId3" imgW="5329141" imgH="2963057" progId="Word.Document.12">
                  <p:embed/>
                  <p:pic>
                    <p:nvPicPr>
                      <p:cNvPr id="2" name="对象 1"/>
                      <p:cNvPicPr/>
                      <p:nvPr/>
                    </p:nvPicPr>
                    <p:blipFill>
                      <a:blip r:embed="rId4"/>
                      <a:stretch>
                        <a:fillRect/>
                      </a:stretch>
                    </p:blipFill>
                    <p:spPr>
                      <a:xfrm>
                        <a:off x="614363" y="1998663"/>
                        <a:ext cx="5264150" cy="2925762"/>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267237062"/>
              </p:ext>
            </p:extLst>
          </p:nvPr>
        </p:nvGraphicFramePr>
        <p:xfrm>
          <a:off x="5918200" y="1436688"/>
          <a:ext cx="6021388" cy="4259262"/>
        </p:xfrm>
        <a:graphic>
          <a:graphicData uri="http://schemas.openxmlformats.org/presentationml/2006/ole">
            <mc:AlternateContent xmlns:mc="http://schemas.openxmlformats.org/markup-compatibility/2006">
              <mc:Choice xmlns:v="urn:schemas-microsoft-com:vml" Requires="v">
                <p:oleObj spid="_x0000_s78851" name="文档" r:id="rId5" imgW="6195003" imgH="4373225" progId="Word.Document.12">
                  <p:embed/>
                </p:oleObj>
              </mc:Choice>
              <mc:Fallback>
                <p:oleObj name="文档" r:id="rId5" imgW="6195003" imgH="4373225" progId="Word.Document.12">
                  <p:embed/>
                  <p:pic>
                    <p:nvPicPr>
                      <p:cNvPr id="6" name="对象 5"/>
                      <p:cNvPicPr/>
                      <p:nvPr/>
                    </p:nvPicPr>
                    <p:blipFill>
                      <a:blip r:embed="rId6"/>
                      <a:stretch>
                        <a:fillRect/>
                      </a:stretch>
                    </p:blipFill>
                    <p:spPr>
                      <a:xfrm>
                        <a:off x="5918200" y="1436688"/>
                        <a:ext cx="6021388" cy="4259262"/>
                      </a:xfrm>
                      <a:prstGeom prst="rect">
                        <a:avLst/>
                      </a:prstGeom>
                    </p:spPr>
                  </p:pic>
                </p:oleObj>
              </mc:Fallback>
            </mc:AlternateContent>
          </a:graphicData>
        </a:graphic>
      </p:graphicFrame>
      <p:sp>
        <p:nvSpPr>
          <p:cNvPr id="7" name="矩形 6"/>
          <p:cNvSpPr/>
          <p:nvPr/>
        </p:nvSpPr>
        <p:spPr>
          <a:xfrm>
            <a:off x="2232184" y="2561936"/>
            <a:ext cx="803425" cy="461665"/>
          </a:xfrm>
          <a:prstGeom prst="rect">
            <a:avLst/>
          </a:prstGeom>
        </p:spPr>
        <p:txBody>
          <a:bodyPr wrap="none">
            <a:spAutoFit/>
          </a:bodyPr>
          <a:lstStyle/>
          <a:p>
            <a:r>
              <a:rPr lang="zh-CN" altLang="en-US" sz="2400" b="1" dirty="0">
                <a:solidFill>
                  <a:srgbClr val="FF0000"/>
                </a:solidFill>
              </a:rPr>
              <a:t>学习</a:t>
            </a:r>
          </a:p>
        </p:txBody>
      </p:sp>
      <p:sp>
        <p:nvSpPr>
          <p:cNvPr id="8" name="矩形 7"/>
          <p:cNvSpPr/>
          <p:nvPr/>
        </p:nvSpPr>
        <p:spPr>
          <a:xfrm>
            <a:off x="2219596" y="3136341"/>
            <a:ext cx="1422184" cy="461665"/>
          </a:xfrm>
          <a:prstGeom prst="rect">
            <a:avLst/>
          </a:prstGeom>
        </p:spPr>
        <p:txBody>
          <a:bodyPr wrap="none">
            <a:spAutoFit/>
          </a:bodyPr>
          <a:lstStyle/>
          <a:p>
            <a:r>
              <a:rPr lang="zh-CN" altLang="en-US" sz="2400" b="1" dirty="0">
                <a:solidFill>
                  <a:srgbClr val="FF0000"/>
                </a:solidFill>
              </a:rPr>
              <a:t>从师学习</a:t>
            </a:r>
          </a:p>
        </p:txBody>
      </p:sp>
      <p:sp>
        <p:nvSpPr>
          <p:cNvPr id="9" name="矩形 8"/>
          <p:cNvSpPr/>
          <p:nvPr/>
        </p:nvSpPr>
        <p:spPr>
          <a:xfrm>
            <a:off x="3121282" y="3720478"/>
            <a:ext cx="803425" cy="461665"/>
          </a:xfrm>
          <a:prstGeom prst="rect">
            <a:avLst/>
          </a:prstGeom>
        </p:spPr>
        <p:txBody>
          <a:bodyPr wrap="none">
            <a:spAutoFit/>
          </a:bodyPr>
          <a:lstStyle/>
          <a:p>
            <a:r>
              <a:rPr lang="zh-CN" altLang="en-US" sz="2400" b="1" dirty="0">
                <a:solidFill>
                  <a:srgbClr val="FF0000"/>
                </a:solidFill>
              </a:rPr>
              <a:t>老师</a:t>
            </a:r>
          </a:p>
        </p:txBody>
      </p:sp>
      <p:sp>
        <p:nvSpPr>
          <p:cNvPr id="10" name="矩形 9"/>
          <p:cNvSpPr/>
          <p:nvPr/>
        </p:nvSpPr>
        <p:spPr>
          <a:xfrm>
            <a:off x="3428706" y="4329115"/>
            <a:ext cx="803425" cy="461665"/>
          </a:xfrm>
          <a:prstGeom prst="rect">
            <a:avLst/>
          </a:prstGeom>
        </p:spPr>
        <p:txBody>
          <a:bodyPr wrap="none">
            <a:spAutoFit/>
          </a:bodyPr>
          <a:lstStyle/>
          <a:p>
            <a:r>
              <a:rPr lang="zh-CN" altLang="en-US" sz="2400" b="1" dirty="0">
                <a:solidFill>
                  <a:srgbClr val="FF0000"/>
                </a:solidFill>
              </a:rPr>
              <a:t>军队</a:t>
            </a:r>
          </a:p>
        </p:txBody>
      </p:sp>
      <p:sp>
        <p:nvSpPr>
          <p:cNvPr id="11" name="矩形 10"/>
          <p:cNvSpPr/>
          <p:nvPr/>
        </p:nvSpPr>
        <p:spPr>
          <a:xfrm>
            <a:off x="8375000" y="1977799"/>
            <a:ext cx="1731564" cy="461665"/>
          </a:xfrm>
          <a:prstGeom prst="rect">
            <a:avLst/>
          </a:prstGeom>
        </p:spPr>
        <p:txBody>
          <a:bodyPr wrap="none">
            <a:spAutoFit/>
          </a:bodyPr>
          <a:lstStyle/>
          <a:p>
            <a:r>
              <a:rPr lang="zh-CN" altLang="en-US" sz="2400" b="1" dirty="0">
                <a:solidFill>
                  <a:srgbClr val="FF0000"/>
                </a:solidFill>
              </a:rPr>
              <a:t>学说，主张</a:t>
            </a:r>
          </a:p>
        </p:txBody>
      </p:sp>
      <p:sp>
        <p:nvSpPr>
          <p:cNvPr id="12" name="矩形 11"/>
          <p:cNvSpPr/>
          <p:nvPr/>
        </p:nvSpPr>
        <p:spPr>
          <a:xfrm>
            <a:off x="8713012" y="2574238"/>
            <a:ext cx="803425" cy="461665"/>
          </a:xfrm>
          <a:prstGeom prst="rect">
            <a:avLst/>
          </a:prstGeom>
        </p:spPr>
        <p:txBody>
          <a:bodyPr wrap="none">
            <a:spAutoFit/>
          </a:bodyPr>
          <a:lstStyle/>
          <a:p>
            <a:r>
              <a:rPr lang="zh-CN" altLang="en-US" sz="2400" b="1" dirty="0">
                <a:solidFill>
                  <a:srgbClr val="FF0000"/>
                </a:solidFill>
              </a:rPr>
              <a:t>风尚</a:t>
            </a:r>
          </a:p>
        </p:txBody>
      </p:sp>
      <p:sp>
        <p:nvSpPr>
          <p:cNvPr id="13" name="矩形 12"/>
          <p:cNvSpPr/>
          <p:nvPr/>
        </p:nvSpPr>
        <p:spPr>
          <a:xfrm>
            <a:off x="8671407" y="3147358"/>
            <a:ext cx="803425" cy="461665"/>
          </a:xfrm>
          <a:prstGeom prst="rect">
            <a:avLst/>
          </a:prstGeom>
        </p:spPr>
        <p:txBody>
          <a:bodyPr wrap="none">
            <a:spAutoFit/>
          </a:bodyPr>
          <a:lstStyle/>
          <a:p>
            <a:r>
              <a:rPr lang="zh-CN" altLang="en-US" sz="2400" b="1" dirty="0">
                <a:solidFill>
                  <a:srgbClr val="FF0000"/>
                </a:solidFill>
              </a:rPr>
              <a:t>道路</a:t>
            </a:r>
          </a:p>
        </p:txBody>
      </p:sp>
      <p:sp>
        <p:nvSpPr>
          <p:cNvPr id="14" name="矩形 13"/>
          <p:cNvSpPr/>
          <p:nvPr/>
        </p:nvSpPr>
        <p:spPr>
          <a:xfrm>
            <a:off x="8526390" y="3731495"/>
            <a:ext cx="494046" cy="461665"/>
          </a:xfrm>
          <a:prstGeom prst="rect">
            <a:avLst/>
          </a:prstGeom>
        </p:spPr>
        <p:txBody>
          <a:bodyPr wrap="none">
            <a:spAutoFit/>
          </a:bodyPr>
          <a:lstStyle/>
          <a:p>
            <a:r>
              <a:rPr lang="zh-CN" altLang="en-US" sz="2400" b="1">
                <a:solidFill>
                  <a:srgbClr val="FF0000"/>
                </a:solidFill>
              </a:rPr>
              <a:t>说</a:t>
            </a:r>
            <a:endParaRPr lang="zh-CN" altLang="en-US" sz="2400" b="1" dirty="0">
              <a:solidFill>
                <a:srgbClr val="FF0000"/>
              </a:solidFill>
            </a:endParaRPr>
          </a:p>
        </p:txBody>
      </p:sp>
      <p:sp>
        <p:nvSpPr>
          <p:cNvPr id="15" name="矩形 14"/>
          <p:cNvSpPr/>
          <p:nvPr/>
        </p:nvSpPr>
        <p:spPr>
          <a:xfrm>
            <a:off x="9580076" y="4318098"/>
            <a:ext cx="803425" cy="461665"/>
          </a:xfrm>
          <a:prstGeom prst="rect">
            <a:avLst/>
          </a:prstGeom>
        </p:spPr>
        <p:txBody>
          <a:bodyPr wrap="none">
            <a:spAutoFit/>
          </a:bodyPr>
          <a:lstStyle/>
          <a:p>
            <a:r>
              <a:rPr lang="zh-CN" altLang="en-US" sz="2400" b="1">
                <a:solidFill>
                  <a:srgbClr val="FF0000"/>
                </a:solidFill>
              </a:rPr>
              <a:t>方法</a:t>
            </a:r>
            <a:endParaRPr lang="zh-CN" altLang="en-US" sz="2400" b="1" dirty="0">
              <a:solidFill>
                <a:srgbClr val="FF0000"/>
              </a:solidFill>
            </a:endParaRPr>
          </a:p>
        </p:txBody>
      </p:sp>
      <p:sp>
        <p:nvSpPr>
          <p:cNvPr id="16" name="矩形 15"/>
          <p:cNvSpPr/>
          <p:nvPr/>
        </p:nvSpPr>
        <p:spPr>
          <a:xfrm>
            <a:off x="8970154" y="4869184"/>
            <a:ext cx="2659702" cy="461665"/>
          </a:xfrm>
          <a:prstGeom prst="rect">
            <a:avLst/>
          </a:prstGeom>
        </p:spPr>
        <p:txBody>
          <a:bodyPr wrap="none">
            <a:spAutoFit/>
          </a:bodyPr>
          <a:lstStyle/>
          <a:p>
            <a:r>
              <a:rPr lang="zh-CN" altLang="en-US" sz="2400" b="1" dirty="0">
                <a:solidFill>
                  <a:srgbClr val="FF0000"/>
                </a:solidFill>
              </a:rPr>
              <a:t>道德，道义，正义</a:t>
            </a:r>
          </a:p>
        </p:txBody>
      </p:sp>
    </p:spTree>
    <p:extLst>
      <p:ext uri="{BB962C8B-B14F-4D97-AF65-F5344CB8AC3E}">
        <p14:creationId xmlns:p14="http://schemas.microsoft.com/office/powerpoint/2010/main" val="1097911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77735" y="1189139"/>
            <a:ext cx="803425" cy="461665"/>
          </a:xfrm>
          <a:prstGeom prst="rect">
            <a:avLst/>
          </a:prstGeom>
        </p:spPr>
        <p:txBody>
          <a:bodyPr wrap="none">
            <a:spAutoFit/>
          </a:bodyPr>
          <a:lstStyle/>
          <a:p>
            <a:r>
              <a:rPr lang="zh-CN" altLang="en-US" sz="2400" b="1" dirty="0">
                <a:solidFill>
                  <a:srgbClr val="FF0000"/>
                </a:solidFill>
              </a:rPr>
              <a:t>传授</a:t>
            </a:r>
          </a:p>
        </p:txBody>
      </p:sp>
      <p:graphicFrame>
        <p:nvGraphicFramePr>
          <p:cNvPr id="2" name="对象 1"/>
          <p:cNvGraphicFramePr>
            <a:graphicFrameLocks noChangeAspect="1"/>
          </p:cNvGraphicFramePr>
          <p:nvPr>
            <p:extLst>
              <p:ext uri="{D42A27DB-BD31-4B8C-83A1-F6EECF244321}">
                <p14:modId xmlns:p14="http://schemas.microsoft.com/office/powerpoint/2010/main" val="1519015112"/>
              </p:ext>
            </p:extLst>
          </p:nvPr>
        </p:nvGraphicFramePr>
        <p:xfrm>
          <a:off x="692150" y="630403"/>
          <a:ext cx="7380288" cy="3005137"/>
        </p:xfrm>
        <a:graphic>
          <a:graphicData uri="http://schemas.openxmlformats.org/presentationml/2006/ole">
            <mc:AlternateContent xmlns:mc="http://schemas.openxmlformats.org/markup-compatibility/2006">
              <mc:Choice xmlns:v="urn:schemas-microsoft-com:vml" Requires="v">
                <p:oleObj spid="_x0000_s79874" name="文档" r:id="rId3" imgW="7584499" imgH="3098736" progId="Word.Document.12">
                  <p:embed/>
                </p:oleObj>
              </mc:Choice>
              <mc:Fallback>
                <p:oleObj name="文档" r:id="rId3" imgW="7584499" imgH="3098736" progId="Word.Document.12">
                  <p:embed/>
                  <p:pic>
                    <p:nvPicPr>
                      <p:cNvPr id="2" name="对象 1"/>
                      <p:cNvPicPr/>
                      <p:nvPr/>
                    </p:nvPicPr>
                    <p:blipFill>
                      <a:blip r:embed="rId4"/>
                      <a:stretch>
                        <a:fillRect/>
                      </a:stretch>
                    </p:blipFill>
                    <p:spPr>
                      <a:xfrm>
                        <a:off x="692150" y="630403"/>
                        <a:ext cx="7380288" cy="3005137"/>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639535961"/>
              </p:ext>
            </p:extLst>
          </p:nvPr>
        </p:nvGraphicFramePr>
        <p:xfrm>
          <a:off x="692150" y="3465678"/>
          <a:ext cx="7419975" cy="2898775"/>
        </p:xfrm>
        <a:graphic>
          <a:graphicData uri="http://schemas.openxmlformats.org/presentationml/2006/ole">
            <mc:AlternateContent xmlns:mc="http://schemas.openxmlformats.org/markup-compatibility/2006">
              <mc:Choice xmlns:v="urn:schemas-microsoft-com:vml" Requires="v">
                <p:oleObj spid="_x0000_s79875" name="文档" r:id="rId5" imgW="7633777" imgH="2977767" progId="Word.Document.12">
                  <p:embed/>
                </p:oleObj>
              </mc:Choice>
              <mc:Fallback>
                <p:oleObj name="文档" r:id="rId5" imgW="7633777" imgH="2977767" progId="Word.Document.12">
                  <p:embed/>
                  <p:pic>
                    <p:nvPicPr>
                      <p:cNvPr id="6" name="对象 5"/>
                      <p:cNvPicPr/>
                      <p:nvPr/>
                    </p:nvPicPr>
                    <p:blipFill>
                      <a:blip r:embed="rId6"/>
                      <a:stretch>
                        <a:fillRect/>
                      </a:stretch>
                    </p:blipFill>
                    <p:spPr>
                      <a:xfrm>
                        <a:off x="692150" y="3465678"/>
                        <a:ext cx="7419975" cy="2898775"/>
                      </a:xfrm>
                      <a:prstGeom prst="rect">
                        <a:avLst/>
                      </a:prstGeom>
                    </p:spPr>
                  </p:pic>
                </p:oleObj>
              </mc:Fallback>
            </mc:AlternateContent>
          </a:graphicData>
        </a:graphic>
      </p:graphicFrame>
      <p:sp>
        <p:nvSpPr>
          <p:cNvPr id="7" name="矩形 6"/>
          <p:cNvSpPr/>
          <p:nvPr/>
        </p:nvSpPr>
        <p:spPr>
          <a:xfrm>
            <a:off x="3492345" y="1751242"/>
            <a:ext cx="803425" cy="461665"/>
          </a:xfrm>
          <a:prstGeom prst="rect">
            <a:avLst/>
          </a:prstGeom>
        </p:spPr>
        <p:txBody>
          <a:bodyPr wrap="none">
            <a:spAutoFit/>
          </a:bodyPr>
          <a:lstStyle/>
          <a:p>
            <a:r>
              <a:rPr lang="zh-CN" altLang="en-US" sz="2400" b="1" dirty="0">
                <a:solidFill>
                  <a:srgbClr val="FF0000"/>
                </a:solidFill>
              </a:rPr>
              <a:t>流传</a:t>
            </a:r>
          </a:p>
        </p:txBody>
      </p:sp>
      <p:sp>
        <p:nvSpPr>
          <p:cNvPr id="8" name="矩形 7"/>
          <p:cNvSpPr/>
          <p:nvPr/>
        </p:nvSpPr>
        <p:spPr>
          <a:xfrm>
            <a:off x="3553644" y="2348862"/>
            <a:ext cx="2969083" cy="461665"/>
          </a:xfrm>
          <a:prstGeom prst="rect">
            <a:avLst/>
          </a:prstGeom>
        </p:spPr>
        <p:txBody>
          <a:bodyPr wrap="none">
            <a:spAutoFit/>
          </a:bodyPr>
          <a:lstStyle/>
          <a:p>
            <a:r>
              <a:rPr lang="zh-CN" altLang="en-US" sz="2400" b="1" dirty="0">
                <a:solidFill>
                  <a:srgbClr val="FF0000"/>
                </a:solidFill>
              </a:rPr>
              <a:t>古代解释经书的著作</a:t>
            </a:r>
          </a:p>
        </p:txBody>
      </p:sp>
      <p:sp>
        <p:nvSpPr>
          <p:cNvPr id="9" name="矩形 8"/>
          <p:cNvSpPr/>
          <p:nvPr/>
        </p:nvSpPr>
        <p:spPr>
          <a:xfrm>
            <a:off x="2877620" y="2921982"/>
            <a:ext cx="803425" cy="461665"/>
          </a:xfrm>
          <a:prstGeom prst="rect">
            <a:avLst/>
          </a:prstGeom>
        </p:spPr>
        <p:txBody>
          <a:bodyPr wrap="none">
            <a:spAutoFit/>
          </a:bodyPr>
          <a:lstStyle/>
          <a:p>
            <a:r>
              <a:rPr lang="zh-CN" altLang="en-US" sz="2400" b="1" dirty="0">
                <a:solidFill>
                  <a:srgbClr val="FF0000"/>
                </a:solidFill>
              </a:rPr>
              <a:t>传记</a:t>
            </a:r>
          </a:p>
        </p:txBody>
      </p:sp>
      <p:sp>
        <p:nvSpPr>
          <p:cNvPr id="10" name="矩形 9"/>
          <p:cNvSpPr/>
          <p:nvPr/>
        </p:nvSpPr>
        <p:spPr>
          <a:xfrm>
            <a:off x="4638585" y="4025439"/>
            <a:ext cx="1422184" cy="461665"/>
          </a:xfrm>
          <a:prstGeom prst="rect">
            <a:avLst/>
          </a:prstGeom>
        </p:spPr>
        <p:txBody>
          <a:bodyPr wrap="none">
            <a:spAutoFit/>
          </a:bodyPr>
          <a:lstStyle/>
          <a:p>
            <a:r>
              <a:rPr lang="zh-CN" altLang="en-US" sz="2400" b="1" dirty="0">
                <a:solidFill>
                  <a:srgbClr val="FF0000"/>
                </a:solidFill>
              </a:rPr>
              <a:t>疑难问题</a:t>
            </a:r>
          </a:p>
        </p:txBody>
      </p:sp>
      <p:sp>
        <p:nvSpPr>
          <p:cNvPr id="11" name="矩形 10"/>
          <p:cNvSpPr/>
          <p:nvPr/>
        </p:nvSpPr>
        <p:spPr>
          <a:xfrm>
            <a:off x="4638585" y="4587542"/>
            <a:ext cx="803425" cy="461665"/>
          </a:xfrm>
          <a:prstGeom prst="rect">
            <a:avLst/>
          </a:prstGeom>
        </p:spPr>
        <p:txBody>
          <a:bodyPr wrap="none">
            <a:spAutoFit/>
          </a:bodyPr>
          <a:lstStyle/>
          <a:p>
            <a:r>
              <a:rPr lang="zh-CN" altLang="en-US" sz="2400" b="1" dirty="0">
                <a:solidFill>
                  <a:srgbClr val="FF0000"/>
                </a:solidFill>
              </a:rPr>
              <a:t>糊涂</a:t>
            </a:r>
          </a:p>
        </p:txBody>
      </p:sp>
      <p:sp>
        <p:nvSpPr>
          <p:cNvPr id="12" name="矩形 11"/>
          <p:cNvSpPr/>
          <p:nvPr/>
        </p:nvSpPr>
        <p:spPr>
          <a:xfrm>
            <a:off x="2561642" y="5163128"/>
            <a:ext cx="803425" cy="461665"/>
          </a:xfrm>
          <a:prstGeom prst="rect">
            <a:avLst/>
          </a:prstGeom>
        </p:spPr>
        <p:txBody>
          <a:bodyPr wrap="none">
            <a:spAutoFit/>
          </a:bodyPr>
          <a:lstStyle/>
          <a:p>
            <a:r>
              <a:rPr lang="zh-CN" altLang="en-US" sz="2400" b="1" dirty="0">
                <a:solidFill>
                  <a:srgbClr val="FF0000"/>
                </a:solidFill>
              </a:rPr>
              <a:t>迷惑</a:t>
            </a:r>
          </a:p>
        </p:txBody>
      </p:sp>
      <p:sp>
        <p:nvSpPr>
          <p:cNvPr id="13" name="矩形 12"/>
          <p:cNvSpPr/>
          <p:nvPr/>
        </p:nvSpPr>
        <p:spPr>
          <a:xfrm>
            <a:off x="4669397" y="5758282"/>
            <a:ext cx="1731564" cy="461665"/>
          </a:xfrm>
          <a:prstGeom prst="rect">
            <a:avLst/>
          </a:prstGeom>
        </p:spPr>
        <p:txBody>
          <a:bodyPr wrap="none">
            <a:spAutoFit/>
          </a:bodyPr>
          <a:lstStyle/>
          <a:p>
            <a:r>
              <a:rPr lang="zh-CN" altLang="en-US" sz="2400" b="1" dirty="0">
                <a:solidFill>
                  <a:srgbClr val="FF0000"/>
                </a:solidFill>
              </a:rPr>
              <a:t>使</a:t>
            </a:r>
            <a:r>
              <a:rPr lang="en-US" altLang="zh-CN" sz="2400" b="1" dirty="0">
                <a:solidFill>
                  <a:srgbClr val="FF0000"/>
                </a:solidFill>
                <a:latin typeface="+mj-ea"/>
                <a:ea typeface="+mj-ea"/>
              </a:rPr>
              <a:t>……</a:t>
            </a:r>
            <a:r>
              <a:rPr lang="zh-CN" altLang="en-US" sz="2400" b="1" dirty="0">
                <a:solidFill>
                  <a:srgbClr val="FF0000"/>
                </a:solidFill>
              </a:rPr>
              <a:t>迷惑</a:t>
            </a:r>
          </a:p>
        </p:txBody>
      </p:sp>
    </p:spTree>
    <p:extLst>
      <p:ext uri="{BB962C8B-B14F-4D97-AF65-F5344CB8AC3E}">
        <p14:creationId xmlns:p14="http://schemas.microsoft.com/office/powerpoint/2010/main" val="17758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70717" y="1556003"/>
            <a:ext cx="3587842" cy="461665"/>
          </a:xfrm>
          <a:prstGeom prst="rect">
            <a:avLst/>
          </a:prstGeom>
        </p:spPr>
        <p:txBody>
          <a:bodyPr wrap="none">
            <a:spAutoFit/>
          </a:bodyPr>
          <a:lstStyle/>
          <a:p>
            <a:r>
              <a:rPr lang="zh-CN" altLang="en-US" sz="2400" b="1" dirty="0">
                <a:solidFill>
                  <a:srgbClr val="FF0000"/>
                </a:solidFill>
              </a:rPr>
              <a:t>副词，表转折，竟，反而</a:t>
            </a:r>
          </a:p>
        </p:txBody>
      </p:sp>
      <p:graphicFrame>
        <p:nvGraphicFramePr>
          <p:cNvPr id="6" name="对象 5"/>
          <p:cNvGraphicFramePr>
            <a:graphicFrameLocks noChangeAspect="1"/>
          </p:cNvGraphicFramePr>
          <p:nvPr>
            <p:extLst>
              <p:ext uri="{D42A27DB-BD31-4B8C-83A1-F6EECF244321}">
                <p14:modId xmlns:p14="http://schemas.microsoft.com/office/powerpoint/2010/main" val="2632044750"/>
              </p:ext>
            </p:extLst>
          </p:nvPr>
        </p:nvGraphicFramePr>
        <p:xfrm>
          <a:off x="509588" y="1000449"/>
          <a:ext cx="8934450" cy="2965450"/>
        </p:xfrm>
        <a:graphic>
          <a:graphicData uri="http://schemas.openxmlformats.org/presentationml/2006/ole">
            <mc:AlternateContent xmlns:mc="http://schemas.openxmlformats.org/markup-compatibility/2006">
              <mc:Choice xmlns:v="urn:schemas-microsoft-com:vml" Requires="v">
                <p:oleObj spid="_x0000_s80898" name="文档" r:id="rId3" imgW="9304914" imgH="3099096" progId="Word.Document.12">
                  <p:embed/>
                </p:oleObj>
              </mc:Choice>
              <mc:Fallback>
                <p:oleObj name="文档" r:id="rId3" imgW="9304914" imgH="3099096" progId="Word.Document.12">
                  <p:embed/>
                  <p:pic>
                    <p:nvPicPr>
                      <p:cNvPr id="6" name="对象 5"/>
                      <p:cNvPicPr/>
                      <p:nvPr/>
                    </p:nvPicPr>
                    <p:blipFill>
                      <a:blip r:embed="rId4"/>
                      <a:stretch>
                        <a:fillRect/>
                      </a:stretch>
                    </p:blipFill>
                    <p:spPr>
                      <a:xfrm>
                        <a:off x="509588" y="1000449"/>
                        <a:ext cx="8934450" cy="296545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139370178"/>
              </p:ext>
            </p:extLst>
          </p:nvPr>
        </p:nvGraphicFramePr>
        <p:xfrm>
          <a:off x="509588" y="3861124"/>
          <a:ext cx="8399462" cy="1908175"/>
        </p:xfrm>
        <a:graphic>
          <a:graphicData uri="http://schemas.openxmlformats.org/presentationml/2006/ole">
            <mc:AlternateContent xmlns:mc="http://schemas.openxmlformats.org/markup-compatibility/2006">
              <mc:Choice xmlns:v="urn:schemas-microsoft-com:vml" Requires="v">
                <p:oleObj spid="_x0000_s80899" name="文档" r:id="rId5" imgW="8753503" imgH="1998859" progId="Word.Document.12">
                  <p:embed/>
                </p:oleObj>
              </mc:Choice>
              <mc:Fallback>
                <p:oleObj name="文档" r:id="rId5" imgW="8753503" imgH="1998859" progId="Word.Document.12">
                  <p:embed/>
                  <p:pic>
                    <p:nvPicPr>
                      <p:cNvPr id="7" name="对象 6"/>
                      <p:cNvPicPr/>
                      <p:nvPr/>
                    </p:nvPicPr>
                    <p:blipFill>
                      <a:blip r:embed="rId6"/>
                      <a:stretch>
                        <a:fillRect/>
                      </a:stretch>
                    </p:blipFill>
                    <p:spPr>
                      <a:xfrm>
                        <a:off x="509588" y="3861124"/>
                        <a:ext cx="8399462" cy="1908175"/>
                      </a:xfrm>
                      <a:prstGeom prst="rect">
                        <a:avLst/>
                      </a:prstGeom>
                    </p:spPr>
                  </p:pic>
                </p:oleObj>
              </mc:Fallback>
            </mc:AlternateContent>
          </a:graphicData>
        </a:graphic>
      </p:graphicFrame>
      <p:sp>
        <p:nvSpPr>
          <p:cNvPr id="8" name="矩形 7"/>
          <p:cNvSpPr/>
          <p:nvPr/>
        </p:nvSpPr>
        <p:spPr>
          <a:xfrm>
            <a:off x="4087499" y="2108374"/>
            <a:ext cx="2659702" cy="461665"/>
          </a:xfrm>
          <a:prstGeom prst="rect">
            <a:avLst/>
          </a:prstGeom>
        </p:spPr>
        <p:txBody>
          <a:bodyPr wrap="none">
            <a:spAutoFit/>
          </a:bodyPr>
          <a:lstStyle/>
          <a:p>
            <a:r>
              <a:rPr lang="zh-CN" altLang="en-US" sz="2400" b="1" dirty="0">
                <a:solidFill>
                  <a:srgbClr val="FF0000"/>
                </a:solidFill>
              </a:rPr>
              <a:t>副词，表顺承，就</a:t>
            </a:r>
          </a:p>
        </p:txBody>
      </p:sp>
      <p:sp>
        <p:nvSpPr>
          <p:cNvPr id="9" name="矩形 8"/>
          <p:cNvSpPr/>
          <p:nvPr/>
        </p:nvSpPr>
        <p:spPr>
          <a:xfrm>
            <a:off x="4835839" y="2681494"/>
            <a:ext cx="1422184" cy="461665"/>
          </a:xfrm>
          <a:prstGeom prst="rect">
            <a:avLst/>
          </a:prstGeom>
        </p:spPr>
        <p:txBody>
          <a:bodyPr wrap="none">
            <a:spAutoFit/>
          </a:bodyPr>
          <a:lstStyle/>
          <a:p>
            <a:r>
              <a:rPr lang="zh-CN" altLang="en-US" sz="2400" b="1" dirty="0">
                <a:solidFill>
                  <a:srgbClr val="FF0000"/>
                </a:solidFill>
              </a:rPr>
              <a:t>副词，才</a:t>
            </a:r>
          </a:p>
        </p:txBody>
      </p:sp>
      <p:sp>
        <p:nvSpPr>
          <p:cNvPr id="10" name="矩形 9"/>
          <p:cNvSpPr/>
          <p:nvPr/>
        </p:nvSpPr>
        <p:spPr>
          <a:xfrm>
            <a:off x="6140068" y="3243597"/>
            <a:ext cx="2350323" cy="461665"/>
          </a:xfrm>
          <a:prstGeom prst="rect">
            <a:avLst/>
          </a:prstGeom>
        </p:spPr>
        <p:txBody>
          <a:bodyPr wrap="none">
            <a:spAutoFit/>
          </a:bodyPr>
          <a:lstStyle/>
          <a:p>
            <a:r>
              <a:rPr lang="zh-CN" altLang="en-US" sz="2400" b="1" dirty="0">
                <a:solidFill>
                  <a:srgbClr val="FF0000"/>
                </a:solidFill>
              </a:rPr>
              <a:t>副词，仅仅，只</a:t>
            </a:r>
          </a:p>
        </p:txBody>
      </p:sp>
      <p:sp>
        <p:nvSpPr>
          <p:cNvPr id="11" name="矩形 10"/>
          <p:cNvSpPr/>
          <p:nvPr/>
        </p:nvSpPr>
        <p:spPr>
          <a:xfrm>
            <a:off x="3193598" y="3819183"/>
            <a:ext cx="3587842" cy="461665"/>
          </a:xfrm>
          <a:prstGeom prst="rect">
            <a:avLst/>
          </a:prstGeom>
        </p:spPr>
        <p:txBody>
          <a:bodyPr wrap="none">
            <a:spAutoFit/>
          </a:bodyPr>
          <a:lstStyle/>
          <a:p>
            <a:r>
              <a:rPr lang="zh-CN" altLang="en-US" sz="2400" b="1" dirty="0">
                <a:solidFill>
                  <a:srgbClr val="FF0000"/>
                </a:solidFill>
              </a:rPr>
              <a:t>副词，表判断，是，就是</a:t>
            </a:r>
          </a:p>
        </p:txBody>
      </p:sp>
      <p:sp>
        <p:nvSpPr>
          <p:cNvPr id="12" name="矩形 11"/>
          <p:cNvSpPr/>
          <p:nvPr/>
        </p:nvSpPr>
        <p:spPr>
          <a:xfrm>
            <a:off x="2924252" y="4392303"/>
            <a:ext cx="1731564" cy="461665"/>
          </a:xfrm>
          <a:prstGeom prst="rect">
            <a:avLst/>
          </a:prstGeom>
        </p:spPr>
        <p:txBody>
          <a:bodyPr wrap="none">
            <a:spAutoFit/>
          </a:bodyPr>
          <a:lstStyle/>
          <a:p>
            <a:r>
              <a:rPr lang="zh-CN" altLang="en-US" sz="2400" b="1" dirty="0">
                <a:solidFill>
                  <a:srgbClr val="FF0000"/>
                </a:solidFill>
              </a:rPr>
              <a:t>代词，你的</a:t>
            </a:r>
          </a:p>
        </p:txBody>
      </p:sp>
      <p:sp>
        <p:nvSpPr>
          <p:cNvPr id="13" name="矩形 12"/>
          <p:cNvSpPr/>
          <p:nvPr/>
        </p:nvSpPr>
        <p:spPr>
          <a:xfrm>
            <a:off x="3935724" y="4987457"/>
            <a:ext cx="1731564" cy="461665"/>
          </a:xfrm>
          <a:prstGeom prst="rect">
            <a:avLst/>
          </a:prstGeom>
        </p:spPr>
        <p:txBody>
          <a:bodyPr wrap="none">
            <a:spAutoFit/>
          </a:bodyPr>
          <a:lstStyle/>
          <a:p>
            <a:r>
              <a:rPr lang="zh-CN" altLang="en-US" sz="2400" b="1" dirty="0">
                <a:solidFill>
                  <a:srgbClr val="FF0000"/>
                </a:solidFill>
              </a:rPr>
              <a:t>连词，于是</a:t>
            </a:r>
          </a:p>
        </p:txBody>
      </p:sp>
    </p:spTree>
    <p:extLst>
      <p:ext uri="{BB962C8B-B14F-4D97-AF65-F5344CB8AC3E}">
        <p14:creationId xmlns:p14="http://schemas.microsoft.com/office/powerpoint/2010/main" val="353715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95770" y="1851690"/>
            <a:ext cx="2659702" cy="461665"/>
          </a:xfrm>
          <a:prstGeom prst="rect">
            <a:avLst/>
          </a:prstGeom>
        </p:spPr>
        <p:txBody>
          <a:bodyPr wrap="none">
            <a:spAutoFit/>
          </a:bodyPr>
          <a:lstStyle/>
          <a:p>
            <a:r>
              <a:rPr lang="zh-CN" altLang="en-US" sz="2400" b="1" dirty="0">
                <a:solidFill>
                  <a:srgbClr val="FF0000"/>
                </a:solidFill>
              </a:rPr>
              <a:t>人称代词，他们的</a:t>
            </a:r>
          </a:p>
        </p:txBody>
      </p:sp>
      <p:graphicFrame>
        <p:nvGraphicFramePr>
          <p:cNvPr id="2" name="对象 1"/>
          <p:cNvGraphicFramePr>
            <a:graphicFrameLocks noChangeAspect="1"/>
          </p:cNvGraphicFramePr>
          <p:nvPr>
            <p:extLst>
              <p:ext uri="{D42A27DB-BD31-4B8C-83A1-F6EECF244321}">
                <p14:modId xmlns:p14="http://schemas.microsoft.com/office/powerpoint/2010/main" val="1192473731"/>
              </p:ext>
            </p:extLst>
          </p:nvPr>
        </p:nvGraphicFramePr>
        <p:xfrm>
          <a:off x="692150" y="1296992"/>
          <a:ext cx="10490200" cy="3932238"/>
        </p:xfrm>
        <a:graphic>
          <a:graphicData uri="http://schemas.openxmlformats.org/presentationml/2006/ole">
            <mc:AlternateContent xmlns:mc="http://schemas.openxmlformats.org/markup-compatibility/2006">
              <mc:Choice xmlns:v="urn:schemas-microsoft-com:vml" Requires="v">
                <p:oleObj spid="_x0000_s81922" name="文档" r:id="rId3" imgW="10925333" imgH="4109326" progId="Word.Document.12">
                  <p:embed/>
                </p:oleObj>
              </mc:Choice>
              <mc:Fallback>
                <p:oleObj name="文档" r:id="rId3" imgW="10925333" imgH="4109326" progId="Word.Document.12">
                  <p:embed/>
                  <p:pic>
                    <p:nvPicPr>
                      <p:cNvPr id="2" name="对象 1"/>
                      <p:cNvPicPr/>
                      <p:nvPr/>
                    </p:nvPicPr>
                    <p:blipFill>
                      <a:blip r:embed="rId4"/>
                      <a:stretch>
                        <a:fillRect/>
                      </a:stretch>
                    </p:blipFill>
                    <p:spPr>
                      <a:xfrm>
                        <a:off x="692150" y="1296992"/>
                        <a:ext cx="10490200" cy="3932238"/>
                      </a:xfrm>
                      <a:prstGeom prst="rect">
                        <a:avLst/>
                      </a:prstGeom>
                    </p:spPr>
                  </p:pic>
                </p:oleObj>
              </mc:Fallback>
            </mc:AlternateContent>
          </a:graphicData>
        </a:graphic>
      </p:graphicFrame>
      <p:sp>
        <p:nvSpPr>
          <p:cNvPr id="6" name="矩形 5"/>
          <p:cNvSpPr/>
          <p:nvPr/>
        </p:nvSpPr>
        <p:spPr>
          <a:xfrm>
            <a:off x="4851659" y="2391759"/>
            <a:ext cx="2350323" cy="461665"/>
          </a:xfrm>
          <a:prstGeom prst="rect">
            <a:avLst/>
          </a:prstGeom>
        </p:spPr>
        <p:txBody>
          <a:bodyPr wrap="none">
            <a:spAutoFit/>
          </a:bodyPr>
          <a:lstStyle/>
          <a:p>
            <a:r>
              <a:rPr lang="zh-CN" altLang="en-US" sz="2400" b="1" dirty="0">
                <a:solidFill>
                  <a:srgbClr val="FF0000"/>
                </a:solidFill>
              </a:rPr>
              <a:t>人称代词，他们</a:t>
            </a:r>
          </a:p>
        </p:txBody>
      </p:sp>
      <p:sp>
        <p:nvSpPr>
          <p:cNvPr id="7" name="矩形 6"/>
          <p:cNvSpPr/>
          <p:nvPr/>
        </p:nvSpPr>
        <p:spPr>
          <a:xfrm>
            <a:off x="4661228" y="2977181"/>
            <a:ext cx="2040943" cy="461665"/>
          </a:xfrm>
          <a:prstGeom prst="rect">
            <a:avLst/>
          </a:prstGeom>
        </p:spPr>
        <p:txBody>
          <a:bodyPr wrap="none">
            <a:spAutoFit/>
          </a:bodyPr>
          <a:lstStyle/>
          <a:p>
            <a:r>
              <a:rPr lang="zh-CN" altLang="en-US" sz="2400" b="1" dirty="0">
                <a:solidFill>
                  <a:srgbClr val="FF0000"/>
                </a:solidFill>
              </a:rPr>
              <a:t>指示代词，那</a:t>
            </a:r>
          </a:p>
        </p:txBody>
      </p:sp>
      <p:sp>
        <p:nvSpPr>
          <p:cNvPr id="8" name="矩形 7"/>
          <p:cNvSpPr/>
          <p:nvPr/>
        </p:nvSpPr>
        <p:spPr>
          <a:xfrm>
            <a:off x="2517574" y="3539284"/>
            <a:ext cx="2659702" cy="461665"/>
          </a:xfrm>
          <a:prstGeom prst="rect">
            <a:avLst/>
          </a:prstGeom>
        </p:spPr>
        <p:txBody>
          <a:bodyPr wrap="none">
            <a:spAutoFit/>
          </a:bodyPr>
          <a:lstStyle/>
          <a:p>
            <a:r>
              <a:rPr lang="zh-CN" altLang="en-US" sz="2400" b="1" dirty="0">
                <a:solidFill>
                  <a:srgbClr val="FF0000"/>
                </a:solidFill>
              </a:rPr>
              <a:t>语气副词，表感叹</a:t>
            </a:r>
          </a:p>
        </p:txBody>
      </p:sp>
      <p:sp>
        <p:nvSpPr>
          <p:cNvPr id="9" name="矩形 8"/>
          <p:cNvSpPr/>
          <p:nvPr/>
        </p:nvSpPr>
        <p:spPr>
          <a:xfrm>
            <a:off x="2811518" y="4114870"/>
            <a:ext cx="3587842" cy="461665"/>
          </a:xfrm>
          <a:prstGeom prst="rect">
            <a:avLst/>
          </a:prstGeom>
        </p:spPr>
        <p:txBody>
          <a:bodyPr wrap="none">
            <a:spAutoFit/>
          </a:bodyPr>
          <a:lstStyle/>
          <a:p>
            <a:r>
              <a:rPr lang="zh-CN" altLang="en-US" sz="2400" b="1" dirty="0">
                <a:solidFill>
                  <a:srgbClr val="FF0000"/>
                </a:solidFill>
              </a:rPr>
              <a:t>语气副词，表猜测、推测</a:t>
            </a:r>
          </a:p>
        </p:txBody>
      </p:sp>
    </p:spTree>
    <p:extLst>
      <p:ext uri="{BB962C8B-B14F-4D97-AF65-F5344CB8AC3E}">
        <p14:creationId xmlns:p14="http://schemas.microsoft.com/office/powerpoint/2010/main" val="2616799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865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5</a:t>
            </a:r>
            <a:r>
              <a:rPr lang="en-US" altLang="zh-CN" sz="2400" b="1" kern="100" dirty="0">
                <a:latin typeface="Times New Roman"/>
                <a:cs typeface="Courier New"/>
              </a:rPr>
              <a:t>.</a:t>
            </a:r>
            <a:r>
              <a:rPr lang="zh-CN" altLang="zh-CN" sz="2400" b="1" kern="100" dirty="0">
                <a:latin typeface="Times New Roman"/>
                <a:ea typeface="黑体"/>
                <a:cs typeface="Times New Roman"/>
              </a:rPr>
              <a:t>词类活用</a:t>
            </a:r>
            <a:endParaRPr lang="zh-CN" altLang="zh-CN" sz="1050" kern="100" dirty="0">
              <a:effectLst/>
              <a:latin typeface="宋体"/>
              <a:cs typeface="Courier New"/>
            </a:endParaRPr>
          </a:p>
        </p:txBody>
      </p:sp>
      <p:sp>
        <p:nvSpPr>
          <p:cNvPr id="5" name="矩形 4"/>
          <p:cNvSpPr/>
          <p:nvPr/>
        </p:nvSpPr>
        <p:spPr>
          <a:xfrm>
            <a:off x="2090847" y="1391196"/>
            <a:ext cx="2969083" cy="461665"/>
          </a:xfrm>
          <a:prstGeom prst="rect">
            <a:avLst/>
          </a:prstGeom>
        </p:spPr>
        <p:txBody>
          <a:bodyPr wrap="none">
            <a:spAutoFit/>
          </a:bodyPr>
          <a:lstStyle/>
          <a:p>
            <a:r>
              <a:rPr lang="zh-CN" altLang="en-US" sz="2400" b="1" dirty="0">
                <a:solidFill>
                  <a:srgbClr val="FF0000"/>
                </a:solidFill>
              </a:rPr>
              <a:t>名词用作动词，学习</a:t>
            </a:r>
          </a:p>
        </p:txBody>
      </p:sp>
      <p:graphicFrame>
        <p:nvGraphicFramePr>
          <p:cNvPr id="2" name="对象 1"/>
          <p:cNvGraphicFramePr>
            <a:graphicFrameLocks noChangeAspect="1"/>
          </p:cNvGraphicFramePr>
          <p:nvPr>
            <p:extLst>
              <p:ext uri="{D42A27DB-BD31-4B8C-83A1-F6EECF244321}">
                <p14:modId xmlns:p14="http://schemas.microsoft.com/office/powerpoint/2010/main" val="2661192116"/>
              </p:ext>
            </p:extLst>
          </p:nvPr>
        </p:nvGraphicFramePr>
        <p:xfrm>
          <a:off x="496888" y="1397000"/>
          <a:ext cx="10044112" cy="2535238"/>
        </p:xfrm>
        <a:graphic>
          <a:graphicData uri="http://schemas.openxmlformats.org/presentationml/2006/ole">
            <mc:AlternateContent xmlns:mc="http://schemas.openxmlformats.org/markup-compatibility/2006">
              <mc:Choice xmlns:v="urn:schemas-microsoft-com:vml" Requires="v">
                <p:oleObj spid="_x0000_s82946" name="文档" r:id="rId3" imgW="10457012" imgH="2643304" progId="Word.Document.12">
                  <p:embed/>
                </p:oleObj>
              </mc:Choice>
              <mc:Fallback>
                <p:oleObj name="文档" r:id="rId3" imgW="10457012" imgH="2643304" progId="Word.Document.12">
                  <p:embed/>
                  <p:pic>
                    <p:nvPicPr>
                      <p:cNvPr id="2" name="对象 1"/>
                      <p:cNvPicPr/>
                      <p:nvPr/>
                    </p:nvPicPr>
                    <p:blipFill>
                      <a:blip r:embed="rId4"/>
                      <a:stretch>
                        <a:fillRect/>
                      </a:stretch>
                    </p:blipFill>
                    <p:spPr>
                      <a:xfrm>
                        <a:off x="496888" y="1397000"/>
                        <a:ext cx="10044112" cy="2535238"/>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289312199"/>
              </p:ext>
            </p:extLst>
          </p:nvPr>
        </p:nvGraphicFramePr>
        <p:xfrm>
          <a:off x="534988" y="3657600"/>
          <a:ext cx="8701087" cy="2495550"/>
        </p:xfrm>
        <a:graphic>
          <a:graphicData uri="http://schemas.openxmlformats.org/presentationml/2006/ole">
            <mc:AlternateContent xmlns:mc="http://schemas.openxmlformats.org/markup-compatibility/2006">
              <mc:Choice xmlns:v="urn:schemas-microsoft-com:vml" Requires="v">
                <p:oleObj spid="_x0000_s82947" name="文档" r:id="rId5" imgW="9062480" imgH="2602261" progId="Word.Document.12">
                  <p:embed/>
                </p:oleObj>
              </mc:Choice>
              <mc:Fallback>
                <p:oleObj name="文档" r:id="rId5" imgW="9062480" imgH="2602261" progId="Word.Document.12">
                  <p:embed/>
                  <p:pic>
                    <p:nvPicPr>
                      <p:cNvPr id="6" name="对象 5"/>
                      <p:cNvPicPr/>
                      <p:nvPr/>
                    </p:nvPicPr>
                    <p:blipFill>
                      <a:blip r:embed="rId6"/>
                      <a:stretch>
                        <a:fillRect/>
                      </a:stretch>
                    </p:blipFill>
                    <p:spPr>
                      <a:xfrm>
                        <a:off x="534988" y="3657600"/>
                        <a:ext cx="8701087" cy="2495550"/>
                      </a:xfrm>
                      <a:prstGeom prst="rect">
                        <a:avLst/>
                      </a:prstGeom>
                    </p:spPr>
                  </p:pic>
                </p:oleObj>
              </mc:Fallback>
            </mc:AlternateContent>
          </a:graphicData>
        </a:graphic>
      </p:graphicFrame>
      <p:sp>
        <p:nvSpPr>
          <p:cNvPr id="7" name="矩形 6"/>
          <p:cNvSpPr/>
          <p:nvPr/>
        </p:nvSpPr>
        <p:spPr>
          <a:xfrm>
            <a:off x="2298286" y="1955765"/>
            <a:ext cx="5444119" cy="461665"/>
          </a:xfrm>
          <a:prstGeom prst="rect">
            <a:avLst/>
          </a:prstGeom>
        </p:spPr>
        <p:txBody>
          <a:bodyPr wrap="none">
            <a:spAutoFit/>
          </a:bodyPr>
          <a:lstStyle/>
          <a:p>
            <a:r>
              <a:rPr lang="zh-CN" altLang="en-US" sz="2400" b="1" dirty="0">
                <a:solidFill>
                  <a:srgbClr val="FF0000"/>
                </a:solidFill>
              </a:rPr>
              <a:t>形容词用作名词，小的方面、大的方面</a:t>
            </a:r>
          </a:p>
        </p:txBody>
      </p:sp>
      <p:sp>
        <p:nvSpPr>
          <p:cNvPr id="8" name="矩形 7"/>
          <p:cNvSpPr/>
          <p:nvPr/>
        </p:nvSpPr>
        <p:spPr>
          <a:xfrm>
            <a:off x="2908208" y="2506851"/>
            <a:ext cx="4206601" cy="461665"/>
          </a:xfrm>
          <a:prstGeom prst="rect">
            <a:avLst/>
          </a:prstGeom>
        </p:spPr>
        <p:txBody>
          <a:bodyPr wrap="none">
            <a:spAutoFit/>
          </a:bodyPr>
          <a:lstStyle/>
          <a:p>
            <a:r>
              <a:rPr lang="zh-CN" altLang="en-US" sz="2400" b="1" dirty="0">
                <a:solidFill>
                  <a:srgbClr val="FF0000"/>
                </a:solidFill>
              </a:rPr>
              <a:t>形容词用作名词，圣人、愚人</a:t>
            </a:r>
          </a:p>
        </p:txBody>
      </p:sp>
      <p:sp>
        <p:nvSpPr>
          <p:cNvPr id="9" name="矩形 8"/>
          <p:cNvSpPr/>
          <p:nvPr/>
        </p:nvSpPr>
        <p:spPr>
          <a:xfrm>
            <a:off x="2076658" y="3079971"/>
            <a:ext cx="4515980" cy="461665"/>
          </a:xfrm>
          <a:prstGeom prst="rect">
            <a:avLst/>
          </a:prstGeom>
        </p:spPr>
        <p:txBody>
          <a:bodyPr wrap="none">
            <a:spAutoFit/>
          </a:bodyPr>
          <a:lstStyle/>
          <a:p>
            <a:r>
              <a:rPr lang="zh-CN" altLang="en-US" sz="2400" b="1" dirty="0">
                <a:solidFill>
                  <a:srgbClr val="FF0000"/>
                </a:solidFill>
              </a:rPr>
              <a:t>形容词的意动用法，以</a:t>
            </a:r>
            <a:r>
              <a:rPr lang="en-US" altLang="zh-CN" sz="2400" dirty="0">
                <a:solidFill>
                  <a:srgbClr val="FF0000"/>
                </a:solidFill>
                <a:latin typeface="宋体" pitchFamily="2" charset="-122"/>
                <a:ea typeface="宋体" pitchFamily="2" charset="-122"/>
              </a:rPr>
              <a:t>……</a:t>
            </a:r>
            <a:r>
              <a:rPr lang="zh-CN" altLang="en-US" sz="2400" b="1" dirty="0">
                <a:solidFill>
                  <a:srgbClr val="FF0000"/>
                </a:solidFill>
              </a:rPr>
              <a:t>为耻</a:t>
            </a:r>
          </a:p>
        </p:txBody>
      </p:sp>
      <p:sp>
        <p:nvSpPr>
          <p:cNvPr id="10" name="矩形 9"/>
          <p:cNvSpPr/>
          <p:nvPr/>
        </p:nvSpPr>
        <p:spPr>
          <a:xfrm>
            <a:off x="2315517" y="3642074"/>
            <a:ext cx="4206601" cy="461665"/>
          </a:xfrm>
          <a:prstGeom prst="rect">
            <a:avLst/>
          </a:prstGeom>
        </p:spPr>
        <p:txBody>
          <a:bodyPr wrap="none">
            <a:spAutoFit/>
          </a:bodyPr>
          <a:lstStyle/>
          <a:p>
            <a:r>
              <a:rPr lang="zh-CN" altLang="en-US" sz="2400" b="1" dirty="0">
                <a:solidFill>
                  <a:srgbClr val="FF0000"/>
                </a:solidFill>
              </a:rPr>
              <a:t>名词的意动用法，以</a:t>
            </a:r>
            <a:r>
              <a:rPr lang="en-US" altLang="zh-CN" sz="2400" dirty="0">
                <a:solidFill>
                  <a:srgbClr val="FF0000"/>
                </a:solidFill>
                <a:latin typeface="+mj-ea"/>
                <a:ea typeface="+mj-ea"/>
              </a:rPr>
              <a:t>……</a:t>
            </a:r>
            <a:r>
              <a:rPr lang="zh-CN" altLang="en-US" sz="2400" b="1" dirty="0">
                <a:solidFill>
                  <a:srgbClr val="FF0000"/>
                </a:solidFill>
              </a:rPr>
              <a:t>为师</a:t>
            </a:r>
          </a:p>
        </p:txBody>
      </p:sp>
      <p:sp>
        <p:nvSpPr>
          <p:cNvPr id="11" name="矩形 10"/>
          <p:cNvSpPr/>
          <p:nvPr/>
        </p:nvSpPr>
        <p:spPr>
          <a:xfrm>
            <a:off x="2052786" y="4194445"/>
            <a:ext cx="4515980" cy="461665"/>
          </a:xfrm>
          <a:prstGeom prst="rect">
            <a:avLst/>
          </a:prstGeom>
        </p:spPr>
        <p:txBody>
          <a:bodyPr wrap="none">
            <a:spAutoFit/>
          </a:bodyPr>
          <a:lstStyle/>
          <a:p>
            <a:r>
              <a:rPr lang="zh-CN" altLang="en-US" sz="2400" b="1" dirty="0">
                <a:solidFill>
                  <a:srgbClr val="FF0000"/>
                </a:solidFill>
              </a:rPr>
              <a:t>形容词的意动用法，以</a:t>
            </a:r>
            <a:r>
              <a:rPr lang="en-US" altLang="zh-CN" sz="2400" dirty="0">
                <a:solidFill>
                  <a:srgbClr val="FF0000"/>
                </a:solidFill>
                <a:latin typeface="+mj-ea"/>
                <a:ea typeface="+mj-ea"/>
              </a:rPr>
              <a:t>……</a:t>
            </a:r>
            <a:r>
              <a:rPr lang="zh-CN" altLang="en-US" sz="2400" b="1" dirty="0">
                <a:solidFill>
                  <a:srgbClr val="FF0000"/>
                </a:solidFill>
              </a:rPr>
              <a:t>为耻</a:t>
            </a:r>
          </a:p>
        </p:txBody>
      </p:sp>
      <p:sp>
        <p:nvSpPr>
          <p:cNvPr id="12" name="矩形 11"/>
          <p:cNvSpPr/>
          <p:nvPr/>
        </p:nvSpPr>
        <p:spPr>
          <a:xfrm>
            <a:off x="2348568" y="4800616"/>
            <a:ext cx="4206601" cy="461665"/>
          </a:xfrm>
          <a:prstGeom prst="rect">
            <a:avLst/>
          </a:prstGeom>
        </p:spPr>
        <p:txBody>
          <a:bodyPr wrap="none">
            <a:spAutoFit/>
          </a:bodyPr>
          <a:lstStyle/>
          <a:p>
            <a:r>
              <a:rPr lang="zh-CN" altLang="en-US" sz="2400" b="1" dirty="0">
                <a:solidFill>
                  <a:srgbClr val="FF0000"/>
                </a:solidFill>
              </a:rPr>
              <a:t>名词的意动用法，以</a:t>
            </a:r>
            <a:r>
              <a:rPr lang="en-US" altLang="zh-CN" sz="2400" dirty="0">
                <a:solidFill>
                  <a:srgbClr val="FF0000"/>
                </a:solidFill>
                <a:latin typeface="+mj-ea"/>
                <a:ea typeface="+mj-ea"/>
              </a:rPr>
              <a:t>……</a:t>
            </a:r>
            <a:r>
              <a:rPr lang="zh-CN" altLang="en-US" sz="2400" b="1" dirty="0">
                <a:solidFill>
                  <a:srgbClr val="FF0000"/>
                </a:solidFill>
              </a:rPr>
              <a:t>为师</a:t>
            </a:r>
          </a:p>
        </p:txBody>
      </p:sp>
      <p:sp>
        <p:nvSpPr>
          <p:cNvPr id="13" name="矩形 12"/>
          <p:cNvSpPr/>
          <p:nvPr/>
        </p:nvSpPr>
        <p:spPr>
          <a:xfrm>
            <a:off x="2766871" y="5351702"/>
            <a:ext cx="2969083" cy="461665"/>
          </a:xfrm>
          <a:prstGeom prst="rect">
            <a:avLst/>
          </a:prstGeom>
        </p:spPr>
        <p:txBody>
          <a:bodyPr wrap="none">
            <a:spAutoFit/>
          </a:bodyPr>
          <a:lstStyle/>
          <a:p>
            <a:r>
              <a:rPr lang="zh-CN" altLang="en-US" sz="2400" b="1">
                <a:solidFill>
                  <a:srgbClr val="FF0000"/>
                </a:solidFill>
              </a:rPr>
              <a:t>名词作状语，成群地</a:t>
            </a:r>
            <a:endParaRPr lang="zh-CN" altLang="en-US" sz="2400" b="1" dirty="0">
              <a:solidFill>
                <a:srgbClr val="FF0000"/>
              </a:solidFill>
            </a:endParaRPr>
          </a:p>
        </p:txBody>
      </p:sp>
    </p:spTree>
    <p:extLst>
      <p:ext uri="{BB962C8B-B14F-4D97-AF65-F5344CB8AC3E}">
        <p14:creationId xmlns:p14="http://schemas.microsoft.com/office/powerpoint/2010/main" val="208503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9321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6</a:t>
            </a:r>
            <a:r>
              <a:rPr lang="en-US" altLang="zh-CN" sz="2400" b="1" kern="100">
                <a:latin typeface="Times New Roman"/>
                <a:cs typeface="Courier New"/>
              </a:rPr>
              <a:t>.</a:t>
            </a:r>
            <a:r>
              <a:rPr lang="zh-CN" altLang="zh-CN" sz="2400" b="1" kern="100" dirty="0">
                <a:latin typeface="Times New Roman"/>
                <a:ea typeface="黑体"/>
                <a:cs typeface="Times New Roman"/>
              </a:rPr>
              <a:t>文言句式</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13401"/>
            <a:ext cx="11304749"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师者，所以传道受业解惑也　</a:t>
            </a:r>
            <a:r>
              <a:rPr lang="en-US" altLang="zh-CN" sz="2400" b="1" kern="100" dirty="0">
                <a:latin typeface="Times New Roman"/>
                <a:cs typeface="Times New Roman"/>
              </a:rPr>
              <a:t>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道之所存，师之所存也　</a:t>
            </a:r>
            <a:r>
              <a:rPr lang="en-US" altLang="zh-CN" sz="2400" b="1" kern="100" dirty="0">
                <a:latin typeface="Times New Roman"/>
                <a:cs typeface="Times New Roman"/>
              </a:rPr>
              <a:t>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句读之不知，惑之不解　</a:t>
            </a:r>
            <a:r>
              <a:rPr lang="en-US" altLang="zh-CN" sz="2400" b="1" kern="100" dirty="0">
                <a:latin typeface="Times New Roman"/>
                <a:cs typeface="Times New Roman"/>
              </a:rPr>
              <a:t>____________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不拘于时　</a:t>
            </a:r>
            <a:r>
              <a:rPr lang="en-US" altLang="zh-CN" sz="2400" b="1" kern="100" dirty="0">
                <a:latin typeface="Times New Roman"/>
                <a:cs typeface="Times New Roman"/>
              </a:rPr>
              <a:t>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耻学于师　</a:t>
            </a:r>
            <a:r>
              <a:rPr lang="en-US" altLang="zh-CN" sz="2400" b="1" kern="100" dirty="0">
                <a:latin typeface="Times New Roman"/>
                <a:cs typeface="Times New Roman"/>
              </a:rPr>
              <a:t>____________</a:t>
            </a:r>
            <a:endParaRPr lang="zh-CN" altLang="zh-CN" sz="1050" kern="100" dirty="0">
              <a:effectLst/>
              <a:latin typeface="宋体"/>
              <a:cs typeface="Courier New"/>
            </a:endParaRPr>
          </a:p>
        </p:txBody>
      </p:sp>
      <p:sp>
        <p:nvSpPr>
          <p:cNvPr id="5" name="矩形 4"/>
          <p:cNvSpPr/>
          <p:nvPr/>
        </p:nvSpPr>
        <p:spPr>
          <a:xfrm>
            <a:off x="4934992" y="2019542"/>
            <a:ext cx="1112805" cy="461665"/>
          </a:xfrm>
          <a:prstGeom prst="rect">
            <a:avLst/>
          </a:prstGeom>
        </p:spPr>
        <p:txBody>
          <a:bodyPr wrap="none">
            <a:spAutoFit/>
          </a:bodyPr>
          <a:lstStyle/>
          <a:p>
            <a:r>
              <a:rPr lang="zh-CN" altLang="en-US" sz="2400" b="1" dirty="0">
                <a:solidFill>
                  <a:srgbClr val="FF0000"/>
                </a:solidFill>
              </a:rPr>
              <a:t>判断句</a:t>
            </a:r>
          </a:p>
        </p:txBody>
      </p:sp>
      <p:sp>
        <p:nvSpPr>
          <p:cNvPr id="6" name="矩形 5"/>
          <p:cNvSpPr/>
          <p:nvPr/>
        </p:nvSpPr>
        <p:spPr>
          <a:xfrm>
            <a:off x="4421092" y="2573094"/>
            <a:ext cx="1112805" cy="461665"/>
          </a:xfrm>
          <a:prstGeom prst="rect">
            <a:avLst/>
          </a:prstGeom>
        </p:spPr>
        <p:txBody>
          <a:bodyPr wrap="none">
            <a:spAutoFit/>
          </a:bodyPr>
          <a:lstStyle/>
          <a:p>
            <a:r>
              <a:rPr lang="zh-CN" altLang="en-US" sz="2400" b="1" dirty="0">
                <a:solidFill>
                  <a:srgbClr val="FF0000"/>
                </a:solidFill>
              </a:rPr>
              <a:t>判断句</a:t>
            </a:r>
          </a:p>
        </p:txBody>
      </p:sp>
      <p:sp>
        <p:nvSpPr>
          <p:cNvPr id="7" name="矩形 6"/>
          <p:cNvSpPr/>
          <p:nvPr/>
        </p:nvSpPr>
        <p:spPr>
          <a:xfrm>
            <a:off x="4278539" y="3113163"/>
            <a:ext cx="1731564" cy="461665"/>
          </a:xfrm>
          <a:prstGeom prst="rect">
            <a:avLst/>
          </a:prstGeom>
        </p:spPr>
        <p:txBody>
          <a:bodyPr wrap="none">
            <a:spAutoFit/>
          </a:bodyPr>
          <a:lstStyle/>
          <a:p>
            <a:r>
              <a:rPr lang="zh-CN" altLang="en-US" sz="2400" b="1" dirty="0">
                <a:solidFill>
                  <a:srgbClr val="FF0000"/>
                </a:solidFill>
              </a:rPr>
              <a:t>宾语前置句</a:t>
            </a:r>
          </a:p>
        </p:txBody>
      </p:sp>
      <p:sp>
        <p:nvSpPr>
          <p:cNvPr id="8" name="矩形 7"/>
          <p:cNvSpPr/>
          <p:nvPr/>
        </p:nvSpPr>
        <p:spPr>
          <a:xfrm>
            <a:off x="2462873" y="3664249"/>
            <a:ext cx="1112805" cy="461665"/>
          </a:xfrm>
          <a:prstGeom prst="rect">
            <a:avLst/>
          </a:prstGeom>
        </p:spPr>
        <p:txBody>
          <a:bodyPr wrap="none">
            <a:spAutoFit/>
          </a:bodyPr>
          <a:lstStyle/>
          <a:p>
            <a:r>
              <a:rPr lang="zh-CN" altLang="en-US" sz="2400" b="1" dirty="0">
                <a:solidFill>
                  <a:srgbClr val="FF0000"/>
                </a:solidFill>
              </a:rPr>
              <a:t>被动句</a:t>
            </a:r>
          </a:p>
        </p:txBody>
      </p:sp>
      <p:sp>
        <p:nvSpPr>
          <p:cNvPr id="9" name="矩形 8"/>
          <p:cNvSpPr/>
          <p:nvPr/>
        </p:nvSpPr>
        <p:spPr>
          <a:xfrm>
            <a:off x="2445258" y="4215335"/>
            <a:ext cx="1731564" cy="461665"/>
          </a:xfrm>
          <a:prstGeom prst="rect">
            <a:avLst/>
          </a:prstGeom>
        </p:spPr>
        <p:txBody>
          <a:bodyPr wrap="none">
            <a:spAutoFit/>
          </a:bodyPr>
          <a:lstStyle/>
          <a:p>
            <a:r>
              <a:rPr lang="zh-CN" altLang="en-US" sz="2400" b="1" dirty="0">
                <a:solidFill>
                  <a:srgbClr val="FF0000"/>
                </a:solidFill>
              </a:rPr>
              <a:t>状语后置句</a:t>
            </a:r>
          </a:p>
        </p:txBody>
      </p:sp>
    </p:spTree>
    <p:extLst>
      <p:ext uri="{BB962C8B-B14F-4D97-AF65-F5344CB8AC3E}">
        <p14:creationId xmlns:p14="http://schemas.microsoft.com/office/powerpoint/2010/main" val="293549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12893"/>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附文白对译</a:t>
            </a:r>
            <a:endParaRPr lang="zh-CN" altLang="zh-CN" sz="1050" kern="100" dirty="0">
              <a:effectLst/>
              <a:latin typeface="宋体"/>
              <a:cs typeface="Courier New"/>
            </a:endParaRPr>
          </a:p>
        </p:txBody>
      </p:sp>
      <p:pic>
        <p:nvPicPr>
          <p:cNvPr id="3174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1241684"/>
            <a:ext cx="11528855" cy="88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576422746"/>
              </p:ext>
            </p:extLst>
          </p:nvPr>
        </p:nvGraphicFramePr>
        <p:xfrm>
          <a:off x="339725" y="2210752"/>
          <a:ext cx="11377613" cy="1397000"/>
        </p:xfrm>
        <a:graphic>
          <a:graphicData uri="http://schemas.openxmlformats.org/presentationml/2006/ole">
            <mc:AlternateContent xmlns:mc="http://schemas.openxmlformats.org/markup-compatibility/2006">
              <mc:Choice xmlns:v="urn:schemas-microsoft-com:vml" Requires="v">
                <p:oleObj spid="_x0000_s83970" name="文档" r:id="rId4" imgW="11676014" imgH="1448381" progId="Word.Document.12">
                  <p:embed/>
                </p:oleObj>
              </mc:Choice>
              <mc:Fallback>
                <p:oleObj name="文档" r:id="rId4" imgW="11676014" imgH="1448381" progId="Word.Document.12">
                  <p:embed/>
                  <p:pic>
                    <p:nvPicPr>
                      <p:cNvPr id="2" name="对象 1"/>
                      <p:cNvPicPr/>
                      <p:nvPr/>
                    </p:nvPicPr>
                    <p:blipFill>
                      <a:blip r:embed="rId5"/>
                      <a:stretch>
                        <a:fillRect/>
                      </a:stretch>
                    </p:blipFill>
                    <p:spPr>
                      <a:xfrm>
                        <a:off x="339725" y="2210752"/>
                        <a:ext cx="11377613" cy="1397000"/>
                      </a:xfrm>
                      <a:prstGeom prst="rect">
                        <a:avLst/>
                      </a:prstGeom>
                    </p:spPr>
                  </p:pic>
                </p:oleObj>
              </mc:Fallback>
            </mc:AlternateContent>
          </a:graphicData>
        </a:graphic>
      </p:graphicFrame>
      <p:pic>
        <p:nvPicPr>
          <p:cNvPr id="31747"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8109" y="3371026"/>
            <a:ext cx="11462672" cy="2600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254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5937" y="623718"/>
            <a:ext cx="11528855" cy="170797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7162" y="2392930"/>
            <a:ext cx="11414708" cy="169106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图片 1"/>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9332" y="4149092"/>
            <a:ext cx="11414708" cy="9380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4227385209"/>
              </p:ext>
            </p:extLst>
          </p:nvPr>
        </p:nvGraphicFramePr>
        <p:xfrm>
          <a:off x="509588" y="5161701"/>
          <a:ext cx="11129962" cy="1136650"/>
        </p:xfrm>
        <a:graphic>
          <a:graphicData uri="http://schemas.openxmlformats.org/presentationml/2006/ole">
            <mc:AlternateContent xmlns:mc="http://schemas.openxmlformats.org/markup-compatibility/2006">
              <mc:Choice xmlns:v="urn:schemas-microsoft-com:vml" Requires="v">
                <p:oleObj spid="_x0000_s84994" name="文档" r:id="rId6" imgW="11450846" imgH="1335333" progId="Word.Document.12">
                  <p:embed/>
                </p:oleObj>
              </mc:Choice>
              <mc:Fallback>
                <p:oleObj name="文档" r:id="rId6" imgW="11450846" imgH="1335333" progId="Word.Document.12">
                  <p:embed/>
                  <p:pic>
                    <p:nvPicPr>
                      <p:cNvPr id="2" name="对象 1"/>
                      <p:cNvPicPr/>
                      <p:nvPr/>
                    </p:nvPicPr>
                    <p:blipFill>
                      <a:blip r:embed="rId7"/>
                      <a:stretch>
                        <a:fillRect/>
                      </a:stretch>
                    </p:blipFill>
                    <p:spPr>
                      <a:xfrm>
                        <a:off x="509588" y="5161701"/>
                        <a:ext cx="11129962" cy="1136650"/>
                      </a:xfrm>
                      <a:prstGeom prst="rect">
                        <a:avLst/>
                      </a:prstGeom>
                    </p:spPr>
                  </p:pic>
                </p:oleObj>
              </mc:Fallback>
            </mc:AlternateContent>
          </a:graphicData>
        </a:graphic>
      </p:graphicFrame>
    </p:spTree>
    <p:extLst>
      <p:ext uri="{BB962C8B-B14F-4D97-AF65-F5344CB8AC3E}">
        <p14:creationId xmlns:p14="http://schemas.microsoft.com/office/powerpoint/2010/main" val="195098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2213" y="1088701"/>
            <a:ext cx="11528855" cy="164126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7298" y="2798277"/>
            <a:ext cx="11414708" cy="17439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4581949"/>
            <a:ext cx="11528855" cy="827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7916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三、拓知识</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荀子的思想主张</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荀子是先秦儒家的最后代表人物，他批判总结了先秦诸子的学术思想，对古代唯物主义有所发展。荀子不同意孟子的</a:t>
            </a:r>
            <a:r>
              <a:rPr lang="en-US" altLang="zh-CN" sz="2400" b="1" kern="100" dirty="0">
                <a:latin typeface="宋体"/>
                <a:cs typeface="Times New Roman"/>
              </a:rPr>
              <a:t>“</a:t>
            </a:r>
            <a:r>
              <a:rPr lang="zh-CN" altLang="zh-CN" sz="2400" b="1" kern="100" dirty="0">
                <a:latin typeface="Times New Roman"/>
                <a:cs typeface="Times New Roman"/>
              </a:rPr>
              <a:t>性善</a:t>
            </a:r>
            <a:r>
              <a:rPr lang="en-US" altLang="zh-CN" sz="2400" b="1" kern="100" dirty="0">
                <a:latin typeface="宋体"/>
                <a:cs typeface="Times New Roman"/>
              </a:rPr>
              <a:t>”</a:t>
            </a:r>
            <a:r>
              <a:rPr lang="zh-CN" altLang="zh-CN" sz="2400" b="1" kern="100" dirty="0">
                <a:latin typeface="Times New Roman"/>
                <a:cs typeface="Times New Roman"/>
              </a:rPr>
              <a:t>说，主张</a:t>
            </a:r>
            <a:r>
              <a:rPr lang="en-US" altLang="zh-CN" sz="2400" b="1" kern="100" dirty="0">
                <a:latin typeface="宋体"/>
                <a:cs typeface="Times New Roman"/>
              </a:rPr>
              <a:t>“</a:t>
            </a:r>
            <a:r>
              <a:rPr lang="zh-CN" altLang="zh-CN" sz="2400" b="1" kern="100" dirty="0">
                <a:latin typeface="Times New Roman"/>
                <a:cs typeface="Times New Roman"/>
              </a:rPr>
              <a:t>性恶论</a:t>
            </a:r>
            <a:r>
              <a:rPr lang="en-US" altLang="zh-CN" sz="2400" b="1" kern="100" dirty="0">
                <a:latin typeface="宋体"/>
                <a:cs typeface="Times New Roman"/>
              </a:rPr>
              <a:t>”</a:t>
            </a:r>
            <a:r>
              <a:rPr lang="zh-CN" altLang="zh-CN" sz="2400" b="1" kern="100" dirty="0">
                <a:latin typeface="Times New Roman"/>
                <a:cs typeface="Times New Roman"/>
              </a:rPr>
              <a:t>，认为人、物皆可改变，能</a:t>
            </a:r>
            <a:r>
              <a:rPr lang="en-US" altLang="zh-CN" sz="2400" b="1" kern="100" dirty="0">
                <a:latin typeface="宋体"/>
                <a:cs typeface="Times New Roman"/>
              </a:rPr>
              <a:t>“</a:t>
            </a:r>
            <a:r>
              <a:rPr lang="zh-CN" altLang="zh-CN" sz="2400" b="1" kern="100" dirty="0">
                <a:latin typeface="Times New Roman"/>
                <a:cs typeface="Times New Roman"/>
              </a:rPr>
              <a:t>知明而行无过矣</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他反对迷信天命鬼神，肯定自然规律是不以人的意志为转移的，并提出</a:t>
            </a:r>
            <a:r>
              <a:rPr lang="en-US" altLang="zh-CN" sz="2400" b="1" kern="100" dirty="0">
                <a:latin typeface="宋体"/>
                <a:cs typeface="Times New Roman"/>
              </a:rPr>
              <a:t>“</a:t>
            </a:r>
            <a:r>
              <a:rPr lang="zh-CN" altLang="zh-CN" sz="2400" b="1" kern="100" dirty="0">
                <a:latin typeface="Times New Roman"/>
                <a:cs typeface="Times New Roman"/>
              </a:rPr>
              <a:t>制天命而用之</a:t>
            </a:r>
            <a:r>
              <a:rPr lang="en-US" altLang="zh-CN" sz="2400" b="1" kern="100" dirty="0">
                <a:latin typeface="宋体"/>
                <a:cs typeface="Times New Roman"/>
              </a:rPr>
              <a:t>”</a:t>
            </a:r>
            <a:r>
              <a:rPr lang="zh-CN" altLang="zh-CN" sz="2400" b="1" kern="100" dirty="0">
                <a:latin typeface="Times New Roman"/>
                <a:cs typeface="Times New Roman"/>
              </a:rPr>
              <a:t>的人定胜天的思想。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u="sng" kern="100" dirty="0">
                <a:latin typeface="Times New Roman"/>
                <a:ea typeface="黑体"/>
                <a:cs typeface="Times New Roman"/>
              </a:rPr>
              <a:t>他强调教育和礼法的作用，主张治天下既</a:t>
            </a:r>
            <a:r>
              <a:rPr lang="en-US" altLang="zh-CN" sz="2400" b="1" u="sng" kern="100" dirty="0">
                <a:latin typeface="宋体"/>
                <a:cs typeface="Times New Roman"/>
              </a:rPr>
              <a:t>“</a:t>
            </a:r>
            <a:r>
              <a:rPr lang="zh-CN" altLang="zh-CN" sz="2400" b="1" u="sng" kern="100" dirty="0">
                <a:latin typeface="Times New Roman"/>
                <a:ea typeface="黑体"/>
                <a:cs typeface="Times New Roman"/>
              </a:rPr>
              <a:t>法</a:t>
            </a:r>
            <a:r>
              <a:rPr lang="en-US" altLang="zh-CN" sz="2400" b="1" u="sng" kern="100" dirty="0">
                <a:latin typeface="宋体"/>
                <a:cs typeface="Times New Roman"/>
              </a:rPr>
              <a:t>”</a:t>
            </a:r>
            <a:r>
              <a:rPr lang="zh-CN" altLang="zh-CN" sz="2400" b="1" u="sng" kern="100" dirty="0">
                <a:latin typeface="Times New Roman"/>
                <a:ea typeface="黑体"/>
                <a:cs typeface="Times New Roman"/>
              </a:rPr>
              <a:t>治又兼用</a:t>
            </a:r>
            <a:r>
              <a:rPr lang="en-US" altLang="zh-CN" sz="2400" b="1" u="sng" kern="100" dirty="0">
                <a:latin typeface="宋体"/>
                <a:cs typeface="Times New Roman"/>
              </a:rPr>
              <a:t>“</a:t>
            </a:r>
            <a:r>
              <a:rPr lang="zh-CN" altLang="zh-CN" sz="2400" b="1" u="sng" kern="100" dirty="0">
                <a:latin typeface="Times New Roman"/>
                <a:ea typeface="黑体"/>
                <a:cs typeface="Times New Roman"/>
              </a:rPr>
              <a:t>礼</a:t>
            </a:r>
            <a:r>
              <a:rPr lang="en-US" altLang="zh-CN" sz="2400" b="1" u="sng" kern="100" dirty="0">
                <a:latin typeface="宋体"/>
                <a:cs typeface="Times New Roman"/>
              </a:rPr>
              <a:t>”</a:t>
            </a:r>
            <a:r>
              <a:rPr lang="zh-CN" altLang="zh-CN" sz="2400" b="1" u="sng" kern="100" dirty="0">
                <a:latin typeface="Times New Roman"/>
                <a:ea typeface="黑体"/>
                <a:cs typeface="Times New Roman"/>
              </a:rPr>
              <a:t>治。</a:t>
            </a:r>
            <a:r>
              <a:rPr lang="en-US" altLang="zh-CN" sz="2400" b="1" kern="100" baseline="30000" dirty="0">
                <a:latin typeface="宋体"/>
                <a:cs typeface="Times New Roman"/>
              </a:rPr>
              <a:t>③</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荀子强调礼法并治，难怪一位大儒，却培养出两位法家</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韩非和李斯。</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82299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123" y="1079094"/>
            <a:ext cx="11528855" cy="269540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4247" y="3805487"/>
            <a:ext cx="11644144" cy="160376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75412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4157" y="548632"/>
            <a:ext cx="11528855" cy="174800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2305894"/>
            <a:ext cx="11528855" cy="92070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457083702"/>
              </p:ext>
            </p:extLst>
          </p:nvPr>
        </p:nvGraphicFramePr>
        <p:xfrm>
          <a:off x="339725" y="3350935"/>
          <a:ext cx="11299825" cy="836612"/>
        </p:xfrm>
        <a:graphic>
          <a:graphicData uri="http://schemas.openxmlformats.org/presentationml/2006/ole">
            <mc:AlternateContent xmlns:mc="http://schemas.openxmlformats.org/markup-compatibility/2006">
              <mc:Choice xmlns:v="urn:schemas-microsoft-com:vml" Requires="v">
                <p:oleObj spid="_x0000_s86018" name="文档" r:id="rId5" imgW="11626376" imgH="858300" progId="Word.Document.12">
                  <p:embed/>
                </p:oleObj>
              </mc:Choice>
              <mc:Fallback>
                <p:oleObj name="文档" r:id="rId5" imgW="11626376" imgH="858300" progId="Word.Document.12">
                  <p:embed/>
                  <p:pic>
                    <p:nvPicPr>
                      <p:cNvPr id="2" name="对象 1"/>
                      <p:cNvPicPr/>
                      <p:nvPr/>
                    </p:nvPicPr>
                    <p:blipFill>
                      <a:blip r:embed="rId6"/>
                      <a:stretch>
                        <a:fillRect/>
                      </a:stretch>
                    </p:blipFill>
                    <p:spPr>
                      <a:xfrm>
                        <a:off x="339725" y="3350935"/>
                        <a:ext cx="11299825" cy="836612"/>
                      </a:xfrm>
                      <a:prstGeom prst="rect">
                        <a:avLst/>
                      </a:prstGeom>
                    </p:spPr>
                  </p:pic>
                </p:oleObj>
              </mc:Fallback>
            </mc:AlternateContent>
          </a:graphicData>
        </a:graphic>
      </p:graphicFrame>
      <p:pic>
        <p:nvPicPr>
          <p:cNvPr id="35844"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8109" y="3785227"/>
            <a:ext cx="11462672" cy="2600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93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581683"/>
            <a:ext cx="11528855" cy="25886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858685795"/>
              </p:ext>
            </p:extLst>
          </p:nvPr>
        </p:nvGraphicFramePr>
        <p:xfrm>
          <a:off x="404813" y="3235230"/>
          <a:ext cx="11182350" cy="1422400"/>
        </p:xfrm>
        <a:graphic>
          <a:graphicData uri="http://schemas.openxmlformats.org/presentationml/2006/ole">
            <mc:AlternateContent xmlns:mc="http://schemas.openxmlformats.org/markup-compatibility/2006">
              <mc:Choice xmlns:v="urn:schemas-microsoft-com:vml" Requires="v">
                <p:oleObj spid="_x0000_s87042" name="文档" r:id="rId4" imgW="11509835" imgH="1461702" progId="Word.Document.12">
                  <p:embed/>
                </p:oleObj>
              </mc:Choice>
              <mc:Fallback>
                <p:oleObj name="文档" r:id="rId4" imgW="11509835" imgH="1461702" progId="Word.Document.12">
                  <p:embed/>
                  <p:pic>
                    <p:nvPicPr>
                      <p:cNvPr id="2" name="对象 1"/>
                      <p:cNvPicPr/>
                      <p:nvPr/>
                    </p:nvPicPr>
                    <p:blipFill>
                      <a:blip r:embed="rId5"/>
                      <a:stretch>
                        <a:fillRect/>
                      </a:stretch>
                    </p:blipFill>
                    <p:spPr>
                      <a:xfrm>
                        <a:off x="404813" y="3235230"/>
                        <a:ext cx="11182350" cy="1422400"/>
                      </a:xfrm>
                      <a:prstGeom prst="rect">
                        <a:avLst/>
                      </a:prstGeom>
                    </p:spPr>
                  </p:pic>
                </p:oleObj>
              </mc:Fallback>
            </mc:AlternateContent>
          </a:graphicData>
        </a:graphic>
      </p:graphicFrame>
      <p:pic>
        <p:nvPicPr>
          <p:cNvPr id="36867"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4384200"/>
            <a:ext cx="11760585" cy="18784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500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548632"/>
            <a:ext cx="11528855" cy="18547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2213" y="2421652"/>
            <a:ext cx="11528855" cy="827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561647939"/>
              </p:ext>
            </p:extLst>
          </p:nvPr>
        </p:nvGraphicFramePr>
        <p:xfrm>
          <a:off x="339725" y="3271011"/>
          <a:ext cx="11129963" cy="1293813"/>
        </p:xfrm>
        <a:graphic>
          <a:graphicData uri="http://schemas.openxmlformats.org/presentationml/2006/ole">
            <mc:AlternateContent xmlns:mc="http://schemas.openxmlformats.org/markup-compatibility/2006">
              <mc:Choice xmlns:v="urn:schemas-microsoft-com:vml" Requires="v">
                <p:oleObj spid="_x0000_s88066" name="文档" r:id="rId5" imgW="11450846" imgH="1327773" progId="Word.Document.12">
                  <p:embed/>
                </p:oleObj>
              </mc:Choice>
              <mc:Fallback>
                <p:oleObj name="文档" r:id="rId5" imgW="11450846" imgH="1327773" progId="Word.Document.12">
                  <p:embed/>
                  <p:pic>
                    <p:nvPicPr>
                      <p:cNvPr id="2" name="对象 1"/>
                      <p:cNvPicPr/>
                      <p:nvPr/>
                    </p:nvPicPr>
                    <p:blipFill>
                      <a:blip r:embed="rId6"/>
                      <a:stretch>
                        <a:fillRect/>
                      </a:stretch>
                    </p:blipFill>
                    <p:spPr>
                      <a:xfrm>
                        <a:off x="339725" y="3271011"/>
                        <a:ext cx="11129963" cy="1293813"/>
                      </a:xfrm>
                      <a:prstGeom prst="rect">
                        <a:avLst/>
                      </a:prstGeom>
                    </p:spPr>
                  </p:pic>
                </p:oleObj>
              </mc:Fallback>
            </mc:AlternateContent>
          </a:graphicData>
        </a:graphic>
      </p:graphicFrame>
      <p:pic>
        <p:nvPicPr>
          <p:cNvPr id="37892"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1101" y="4307081"/>
            <a:ext cx="11301691" cy="8894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p14="http://schemas.microsoft.com/office/powerpoint/2010/main" val="2557064048"/>
              </p:ext>
            </p:extLst>
          </p:nvPr>
        </p:nvGraphicFramePr>
        <p:xfrm>
          <a:off x="339725" y="5179700"/>
          <a:ext cx="11090275" cy="1239838"/>
        </p:xfrm>
        <a:graphic>
          <a:graphicData uri="http://schemas.openxmlformats.org/presentationml/2006/ole">
            <mc:AlternateContent xmlns:mc="http://schemas.openxmlformats.org/markup-compatibility/2006">
              <mc:Choice xmlns:v="urn:schemas-microsoft-com:vml" Requires="v">
                <p:oleObj spid="_x0000_s88067" name="文档" r:id="rId8" imgW="11408761" imgH="1307611" progId="Word.Document.12">
                  <p:embed/>
                </p:oleObj>
              </mc:Choice>
              <mc:Fallback>
                <p:oleObj name="文档" r:id="rId8" imgW="11408761" imgH="1307611" progId="Word.Document.12">
                  <p:embed/>
                  <p:pic>
                    <p:nvPicPr>
                      <p:cNvPr id="3" name="对象 2"/>
                      <p:cNvPicPr/>
                      <p:nvPr/>
                    </p:nvPicPr>
                    <p:blipFill>
                      <a:blip r:embed="rId9"/>
                      <a:stretch>
                        <a:fillRect/>
                      </a:stretch>
                    </p:blipFill>
                    <p:spPr>
                      <a:xfrm>
                        <a:off x="339725" y="5179700"/>
                        <a:ext cx="11090275" cy="1239838"/>
                      </a:xfrm>
                      <a:prstGeom prst="rect">
                        <a:avLst/>
                      </a:prstGeom>
                    </p:spPr>
                  </p:pic>
                </p:oleObj>
              </mc:Fallback>
            </mc:AlternateContent>
          </a:graphicData>
        </a:graphic>
      </p:graphicFrame>
    </p:spTree>
    <p:extLst>
      <p:ext uri="{BB962C8B-B14F-4D97-AF65-F5344CB8AC3E}">
        <p14:creationId xmlns:p14="http://schemas.microsoft.com/office/powerpoint/2010/main" val="948245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713" y="1088701"/>
            <a:ext cx="11630668" cy="94339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4410" y="2053196"/>
            <a:ext cx="11693072" cy="170524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2796" y="3831392"/>
            <a:ext cx="11528855" cy="186810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25844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0986" y="1956488"/>
            <a:ext cx="11630668" cy="9568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321403094"/>
              </p:ext>
            </p:extLst>
          </p:nvPr>
        </p:nvGraphicFramePr>
        <p:xfrm>
          <a:off x="339725" y="3097850"/>
          <a:ext cx="11195050" cy="1411288"/>
        </p:xfrm>
        <a:graphic>
          <a:graphicData uri="http://schemas.openxmlformats.org/presentationml/2006/ole">
            <mc:AlternateContent xmlns:mc="http://schemas.openxmlformats.org/markup-compatibility/2006">
              <mc:Choice xmlns:v="urn:schemas-microsoft-com:vml" Requires="v">
                <p:oleObj spid="_x0000_s89090" name="文档" r:id="rId4" imgW="11517389" imgH="1448381" progId="Word.Document.12">
                  <p:embed/>
                </p:oleObj>
              </mc:Choice>
              <mc:Fallback>
                <p:oleObj name="文档" r:id="rId4" imgW="11517389" imgH="1448381" progId="Word.Document.12">
                  <p:embed/>
                  <p:pic>
                    <p:nvPicPr>
                      <p:cNvPr id="2" name="对象 1"/>
                      <p:cNvPicPr/>
                      <p:nvPr/>
                    </p:nvPicPr>
                    <p:blipFill>
                      <a:blip r:embed="rId5"/>
                      <a:stretch>
                        <a:fillRect/>
                      </a:stretch>
                    </p:blipFill>
                    <p:spPr>
                      <a:xfrm>
                        <a:off x="339725" y="3097850"/>
                        <a:ext cx="11195050" cy="1411288"/>
                      </a:xfrm>
                      <a:prstGeom prst="rect">
                        <a:avLst/>
                      </a:prstGeom>
                    </p:spPr>
                  </p:pic>
                </p:oleObj>
              </mc:Fallback>
            </mc:AlternateContent>
          </a:graphicData>
        </a:graphic>
      </p:graphicFrame>
    </p:spTree>
    <p:extLst>
      <p:ext uri="{BB962C8B-B14F-4D97-AF65-F5344CB8AC3E}">
        <p14:creationId xmlns:p14="http://schemas.microsoft.com/office/powerpoint/2010/main" val="360079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575395"/>
            <a:ext cx="4490537"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劝　学</a:t>
            </a:r>
            <a:endParaRPr lang="zh-CN" altLang="zh-CN" sz="1050" kern="100" dirty="0">
              <a:latin typeface="宋体"/>
              <a:cs typeface="Courier New"/>
            </a:endParaRPr>
          </a:p>
          <a:p>
            <a:pP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pic>
        <p:nvPicPr>
          <p:cNvPr id="40962"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88814" y="2649190"/>
            <a:ext cx="3174444" cy="40610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5975050" y="2888931"/>
            <a:ext cx="573471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本文围绕</a:t>
            </a:r>
            <a:r>
              <a:rPr lang="en-US" altLang="zh-CN" sz="2400" b="1" kern="100" dirty="0">
                <a:latin typeface="宋体"/>
                <a:cs typeface="Times New Roman"/>
              </a:rPr>
              <a:t>“</a:t>
            </a:r>
            <a:r>
              <a:rPr lang="zh-CN" altLang="zh-CN" sz="2400" b="1" kern="100" dirty="0">
                <a:latin typeface="Times New Roman"/>
                <a:cs typeface="Times New Roman"/>
              </a:rPr>
              <a:t>学不可以已</a:t>
            </a:r>
            <a:r>
              <a:rPr lang="en-US" altLang="zh-CN" sz="2400" b="1" kern="100" dirty="0">
                <a:latin typeface="宋体"/>
                <a:cs typeface="Times New Roman"/>
              </a:rPr>
              <a:t>”</a:t>
            </a:r>
            <a:r>
              <a:rPr lang="zh-CN" altLang="zh-CN" sz="2400" b="1" kern="100" dirty="0">
                <a:latin typeface="Times New Roman"/>
                <a:cs typeface="Times New Roman"/>
              </a:rPr>
              <a:t>这一中心论点，取譬设喻，生动而深刻地论述了学习的重要性和对学习应持有的态度，说明学习可以增长才干，培养品德，以及学习必须勤于积累、持之以恒、专心致志的道理。</a:t>
            </a:r>
            <a:endParaRPr lang="zh-CN" altLang="zh-CN" sz="1050" kern="100" dirty="0">
              <a:effectLst/>
              <a:latin typeface="宋体"/>
              <a:cs typeface="Courier New"/>
            </a:endParaRPr>
          </a:p>
        </p:txBody>
      </p:sp>
    </p:spTree>
    <p:extLst>
      <p:ext uri="{BB962C8B-B14F-4D97-AF65-F5344CB8AC3E}">
        <p14:creationId xmlns:p14="http://schemas.microsoft.com/office/powerpoint/2010/main" val="9535501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师　说</a:t>
            </a:r>
            <a:endParaRPr lang="zh-CN" altLang="zh-CN" sz="1050" kern="100" dirty="0">
              <a:effectLst/>
              <a:latin typeface="宋体"/>
              <a:cs typeface="Courier New"/>
            </a:endParaRPr>
          </a:p>
        </p:txBody>
      </p:sp>
      <p:sp>
        <p:nvSpPr>
          <p:cNvPr id="4" name="矩形 3"/>
          <p:cNvSpPr>
            <a:spLocks noChangeArrowheads="1"/>
          </p:cNvSpPr>
          <p:nvPr/>
        </p:nvSpPr>
        <p:spPr bwMode="auto">
          <a:xfrm>
            <a:off x="515287" y="1429047"/>
            <a:ext cx="29768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结构图示</a:t>
            </a:r>
            <a:endParaRPr lang="zh-CN" altLang="zh-CN" sz="1050" kern="100">
              <a:effectLst/>
              <a:latin typeface="宋体"/>
              <a:cs typeface="Courier New"/>
            </a:endParaRPr>
          </a:p>
        </p:txBody>
      </p:sp>
      <p:sp>
        <p:nvSpPr>
          <p:cNvPr id="5" name="矩形 4"/>
          <p:cNvSpPr>
            <a:spLocks noChangeArrowheads="1"/>
          </p:cNvSpPr>
          <p:nvPr/>
        </p:nvSpPr>
        <p:spPr bwMode="auto">
          <a:xfrm>
            <a:off x="6750618" y="1448747"/>
            <a:ext cx="4206003"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文章通过古今师风、学风的对比，论述了教师的作用和从师求学的原因，说明了能者为师的道理，批判了士大夫耻于从师的风气，也赞扬了劳动者乐于从师的风尚。</a:t>
            </a:r>
            <a:endParaRPr lang="zh-CN" altLang="zh-CN" sz="1050" kern="100" dirty="0">
              <a:effectLst/>
              <a:latin typeface="宋体"/>
              <a:cs typeface="Courier New"/>
            </a:endParaRPr>
          </a:p>
        </p:txBody>
      </p:sp>
      <p:pic>
        <p:nvPicPr>
          <p:cNvPr id="4198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35379" y="2043901"/>
            <a:ext cx="4489539" cy="435659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75876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985429"/>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任务探究一　对照鲜明，立论严密——品读文章的对比论证</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对比论证是一种常用的、有说服力的论证方法。把两种事物加以对照、比较后，推导出它们之间的差异点，使结论映衬而出的论证方法，也称比较法。事物的特征和本质在对比中最容易显露出来，特别是正反相互对立的事物的比较，具有极大的鲜明性，能给人留下深刻的印象。经过对比，正确的论点更加稳固。</a:t>
            </a:r>
            <a:endParaRPr lang="zh-CN" altLang="zh-CN" sz="1050" kern="100" dirty="0">
              <a:effectLst/>
              <a:latin typeface="宋体"/>
              <a:cs typeface="Courier New"/>
            </a:endParaRPr>
          </a:p>
        </p:txBody>
      </p:sp>
    </p:spTree>
    <p:extLst>
      <p:ext uri="{BB962C8B-B14F-4D97-AF65-F5344CB8AC3E}">
        <p14:creationId xmlns:p14="http://schemas.microsoft.com/office/powerpoint/2010/main" val="6412278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49556"/>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本课两篇文章都用到了对比论证的方法来论证观点，请分别举例说明。</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34936"/>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《劝学》第四段用正反对比的方法加以阐述，从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积土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积水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推论到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人的积德</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，正面论述积累的作用，得出学习上的成就是不断积累起来的。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不积跬步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不积小流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从反面阐述如果不积累就不能达到远大目标。这是本段第一个层次，阐述学习要积累。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骐骥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驽马</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对比，得出主观条件的好坏，不是学习的决定因素，坚持不懈才是学好的关键；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锲而不舍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锲而舍之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对照，阐述只有坚持不懈、持之以恒，才会有所成就。蚓和蟹两个比喻正反对照，阐述做到积累还要专一。</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09908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08939"/>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448453" y="1986350"/>
            <a:ext cx="64633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róu</a:t>
            </a:r>
            <a:endParaRPr lang="zh-CN" altLang="en-US" sz="2400" b="1" dirty="0">
              <a:solidFill>
                <a:srgbClr val="FF0000"/>
              </a:solidFill>
              <a:latin typeface="Times New Roman" pitchFamily="18" charset="0"/>
              <a:cs typeface="Times New Roman"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855499116"/>
              </p:ext>
            </p:extLst>
          </p:nvPr>
        </p:nvGraphicFramePr>
        <p:xfrm>
          <a:off x="509588" y="2030031"/>
          <a:ext cx="9993312" cy="1789112"/>
        </p:xfrm>
        <a:graphic>
          <a:graphicData uri="http://schemas.openxmlformats.org/presentationml/2006/ole">
            <mc:AlternateContent xmlns:mc="http://schemas.openxmlformats.org/markup-compatibility/2006">
              <mc:Choice xmlns:v="urn:schemas-microsoft-com:vml" Requires="v">
                <p:oleObj spid="_x0000_s62466" name="文档" r:id="rId3" imgW="10410252" imgH="1878251" progId="Word.Document.12">
                  <p:embed/>
                </p:oleObj>
              </mc:Choice>
              <mc:Fallback>
                <p:oleObj name="文档" r:id="rId3" imgW="10410252" imgH="1878251" progId="Word.Document.12">
                  <p:embed/>
                  <p:pic>
                    <p:nvPicPr>
                      <p:cNvPr id="6" name="对象 5"/>
                      <p:cNvPicPr/>
                      <p:nvPr/>
                    </p:nvPicPr>
                    <p:blipFill>
                      <a:blip r:embed="rId4"/>
                      <a:stretch>
                        <a:fillRect/>
                      </a:stretch>
                    </p:blipFill>
                    <p:spPr>
                      <a:xfrm>
                        <a:off x="509588" y="2030031"/>
                        <a:ext cx="9993312" cy="1789112"/>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383520226"/>
              </p:ext>
            </p:extLst>
          </p:nvPr>
        </p:nvGraphicFramePr>
        <p:xfrm>
          <a:off x="496888" y="3676268"/>
          <a:ext cx="9913937" cy="2063750"/>
        </p:xfrm>
        <a:graphic>
          <a:graphicData uri="http://schemas.openxmlformats.org/presentationml/2006/ole">
            <mc:AlternateContent xmlns:mc="http://schemas.openxmlformats.org/markup-compatibility/2006">
              <mc:Choice xmlns:v="urn:schemas-microsoft-com:vml" Requires="v">
                <p:oleObj spid="_x0000_s62467" name="文档" r:id="rId5" imgW="10036530" imgH="2089946" progId="Word.Document.12">
                  <p:embed/>
                </p:oleObj>
              </mc:Choice>
              <mc:Fallback>
                <p:oleObj name="文档" r:id="rId5" imgW="10036530" imgH="2089946" progId="Word.Document.12">
                  <p:embed/>
                  <p:pic>
                    <p:nvPicPr>
                      <p:cNvPr id="7" name="对象 6"/>
                      <p:cNvPicPr/>
                      <p:nvPr/>
                    </p:nvPicPr>
                    <p:blipFill>
                      <a:blip r:embed="rId6"/>
                      <a:stretch>
                        <a:fillRect/>
                      </a:stretch>
                    </p:blipFill>
                    <p:spPr>
                      <a:xfrm>
                        <a:off x="496888" y="3676268"/>
                        <a:ext cx="9913937" cy="2063750"/>
                      </a:xfrm>
                      <a:prstGeom prst="rect">
                        <a:avLst/>
                      </a:prstGeom>
                    </p:spPr>
                  </p:pic>
                </p:oleObj>
              </mc:Fallback>
            </mc:AlternateContent>
          </a:graphicData>
        </a:graphic>
      </p:graphicFrame>
      <p:pic>
        <p:nvPicPr>
          <p:cNvPr id="3074"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1576" y="2088891"/>
            <a:ext cx="290208" cy="27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900097" y="2098986"/>
            <a:ext cx="302231"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10" name="矩形 9"/>
          <p:cNvSpPr/>
          <p:nvPr/>
        </p:nvSpPr>
        <p:spPr>
          <a:xfrm>
            <a:off x="4246178" y="1975333"/>
            <a:ext cx="971741"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zhòng</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7391500" y="1953299"/>
            <a:ext cx="66396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yòu</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9134357" y="1942282"/>
            <a:ext cx="52770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pù</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1725825" y="2471334"/>
            <a:ext cx="35458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lì</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4409691" y="2448015"/>
            <a:ext cx="57740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zhì</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7525167" y="2416249"/>
            <a:ext cx="51007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1935725" y="3000386"/>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qǐ</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4474330" y="2996635"/>
            <a:ext cx="51007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7560506" y="2967335"/>
            <a:ext cx="372218"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jí</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1882572" y="3631057"/>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xìng</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4486810" y="3650625"/>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kuǐ</a:t>
            </a:r>
            <a:endParaRPr lang="zh-CN" altLang="en-US" sz="2400" b="1" dirty="0">
              <a:solidFill>
                <a:srgbClr val="FF0000"/>
              </a:solidFill>
              <a:latin typeface="Times New Roman" pitchFamily="18" charset="0"/>
              <a:cs typeface="Times New Roman" pitchFamily="18" charset="0"/>
            </a:endParaRPr>
          </a:p>
        </p:txBody>
      </p:sp>
      <p:sp>
        <p:nvSpPr>
          <p:cNvPr id="21" name="矩形 20"/>
          <p:cNvSpPr/>
          <p:nvPr/>
        </p:nvSpPr>
        <p:spPr>
          <a:xfrm>
            <a:off x="7492116" y="3642074"/>
            <a:ext cx="70564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qí</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jì</a:t>
            </a:r>
            <a:endParaRPr lang="zh-CN" altLang="en-US" sz="2400" b="1" dirty="0">
              <a:solidFill>
                <a:srgbClr val="FF0000"/>
              </a:solidFill>
              <a:latin typeface="Times New Roman" pitchFamily="18" charset="0"/>
              <a:cs typeface="Times New Roman" pitchFamily="18" charset="0"/>
            </a:endParaRPr>
          </a:p>
        </p:txBody>
      </p:sp>
      <p:sp>
        <p:nvSpPr>
          <p:cNvPr id="22" name="矩形 21"/>
          <p:cNvSpPr/>
          <p:nvPr/>
        </p:nvSpPr>
        <p:spPr>
          <a:xfrm>
            <a:off x="1674832" y="4304615"/>
            <a:ext cx="52770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nú</a:t>
            </a:r>
            <a:endParaRPr lang="zh-CN" altLang="en-US" sz="2400" b="1" dirty="0">
              <a:solidFill>
                <a:srgbClr val="FF0000"/>
              </a:solidFill>
              <a:latin typeface="Times New Roman" pitchFamily="18" charset="0"/>
              <a:cs typeface="Times New Roman" pitchFamily="18" charset="0"/>
            </a:endParaRPr>
          </a:p>
        </p:txBody>
      </p:sp>
      <p:sp>
        <p:nvSpPr>
          <p:cNvPr id="23" name="矩形 22"/>
          <p:cNvSpPr/>
          <p:nvPr/>
        </p:nvSpPr>
        <p:spPr>
          <a:xfrm>
            <a:off x="4258437" y="4282581"/>
            <a:ext cx="57740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qiè</a:t>
            </a:r>
            <a:endParaRPr lang="zh-CN" altLang="en-US" sz="2400" b="1" dirty="0">
              <a:solidFill>
                <a:srgbClr val="FF0000"/>
              </a:solidFill>
              <a:latin typeface="Times New Roman" pitchFamily="18" charset="0"/>
              <a:cs typeface="Times New Roman" pitchFamily="18" charset="0"/>
            </a:endParaRPr>
          </a:p>
        </p:txBody>
      </p:sp>
      <p:sp>
        <p:nvSpPr>
          <p:cNvPr id="24" name="矩形 23"/>
          <p:cNvSpPr/>
          <p:nvPr/>
        </p:nvSpPr>
        <p:spPr>
          <a:xfrm>
            <a:off x="8201310" y="4296064"/>
            <a:ext cx="595035"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lòu</a:t>
            </a:r>
            <a:endParaRPr lang="zh-CN" altLang="en-US" sz="2400" b="1" dirty="0">
              <a:solidFill>
                <a:srgbClr val="FF0000"/>
              </a:solidFill>
              <a:latin typeface="Times New Roman" pitchFamily="18" charset="0"/>
              <a:cs typeface="Times New Roman" pitchFamily="18" charset="0"/>
            </a:endParaRPr>
          </a:p>
        </p:txBody>
      </p:sp>
      <p:sp>
        <p:nvSpPr>
          <p:cNvPr id="25" name="矩形 24"/>
          <p:cNvSpPr/>
          <p:nvPr/>
        </p:nvSpPr>
        <p:spPr>
          <a:xfrm>
            <a:off x="1573391" y="4935286"/>
            <a:ext cx="80021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zhǎo</a:t>
            </a:r>
            <a:endParaRPr lang="zh-CN" altLang="en-US" sz="2400" b="1" dirty="0">
              <a:solidFill>
                <a:srgbClr val="FF0000"/>
              </a:solidFill>
              <a:latin typeface="Times New Roman" pitchFamily="18" charset="0"/>
              <a:cs typeface="Times New Roman" pitchFamily="18" charset="0"/>
            </a:endParaRPr>
          </a:p>
        </p:txBody>
      </p:sp>
      <p:sp>
        <p:nvSpPr>
          <p:cNvPr id="26" name="矩形 25"/>
          <p:cNvSpPr/>
          <p:nvPr/>
        </p:nvSpPr>
        <p:spPr>
          <a:xfrm>
            <a:off x="4614382" y="4921803"/>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āi</a:t>
            </a:r>
            <a:endParaRPr lang="zh-CN" altLang="en-US" sz="2400" b="1" dirty="0">
              <a:solidFill>
                <a:srgbClr val="FF0000"/>
              </a:solidFill>
              <a:latin typeface="Times New Roman" pitchFamily="18" charset="0"/>
              <a:cs typeface="Times New Roman" pitchFamily="18" charset="0"/>
            </a:endParaRPr>
          </a:p>
        </p:txBody>
      </p:sp>
      <p:sp>
        <p:nvSpPr>
          <p:cNvPr id="27" name="矩形 26"/>
          <p:cNvSpPr/>
          <p:nvPr/>
        </p:nvSpPr>
        <p:spPr>
          <a:xfrm>
            <a:off x="7571523" y="4946303"/>
            <a:ext cx="49244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áo</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03433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linds(horizontal)">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linds(horizontal)">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linds(horizontal)">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linds(horizontal)">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linds(horizontal)">
                                      <p:cBhvr>
                                        <p:cTn id="77" dur="5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blinds(horizontal)">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blinds(horizontal)">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blinds(horizontal)">
                                      <p:cBhvr>
                                        <p:cTn id="92" dur="500"/>
                                        <p:tgtEl>
                                          <p:spTgt spid="26"/>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blinds(horizontal)">
                                      <p:cBhvr>
                                        <p:cTn id="9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567994"/>
            <a:ext cx="11304749"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《师说》在第二段借三组对比重点批判了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士大夫</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耻于从师的陋习。</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古之圣人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今之众人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对比，得出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圣益圣，愚益愚，圣人之所以为圣，愚人之所以为愚，其皆出于此乎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的结论，带有疑问语气，简单地说造成圣愚的原因是从师与否；</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爱其子，择师而教之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于其身也，则耻师焉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对比，得出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句读之不知，惑之不解，或师焉，或不焉，小学而大遗，吾未见其明也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的结论，带有肯定语气，讽刺了士大夫在从师问题上学小遗大；</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巫医乐师百工之人，不耻相师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士大夫之族，曰师曰弟子云者，则群聚而笑之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对比，得出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师道之不复，可知矣。巫医乐师百工之人，君子不齿，今其智乃反不能及，其可怪也欤</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的结论，带有讽刺语气，讽刺了士大夫之流虚荣自误、迂腐可笑的思想行为。</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4421717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82530"/>
            <a:ext cx="11647294" cy="96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ts val="3600"/>
              </a:lnSpc>
              <a:spcAft>
                <a:spcPts val="0"/>
              </a:spcAft>
              <a:tabLst>
                <a:tab pos="1260475" algn="l"/>
                <a:tab pos="2610485" algn="l"/>
                <a:tab pos="3870960" algn="l"/>
              </a:tabLst>
            </a:pPr>
            <a:r>
              <a:rPr lang="en-US" altLang="zh-CN" sz="2400" b="1" kern="100" dirty="0">
                <a:latin typeface="Times New Roman"/>
                <a:cs typeface="Courier New"/>
              </a:rPr>
              <a:t>2.</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《劝学》和《师说》这两篇文章在论证方法上都使用对比论证，按照下面示例的分析，自选论点，运用对比论证的方法写一个片段。</a:t>
            </a:r>
            <a:r>
              <a:rPr lang="en-US" altLang="zh-CN" sz="2400" b="1" kern="100" dirty="0">
                <a:latin typeface="Times New Roman"/>
                <a:cs typeface="Courier New"/>
              </a:rPr>
              <a:t>(</a:t>
            </a:r>
            <a:r>
              <a:rPr lang="zh-CN" altLang="zh-CN" sz="2400" b="1" kern="100" dirty="0">
                <a:latin typeface="Times New Roman"/>
                <a:cs typeface="Times New Roman"/>
              </a:rPr>
              <a:t>不少于</a:t>
            </a:r>
            <a:r>
              <a:rPr lang="en-US" altLang="zh-CN" sz="2400" b="1" kern="100" dirty="0">
                <a:latin typeface="Times New Roman"/>
                <a:cs typeface="Courier New"/>
              </a:rPr>
              <a:t>200</a:t>
            </a:r>
            <a:r>
              <a:rPr lang="zh-CN" altLang="zh-CN" sz="2400" b="1" kern="100" dirty="0">
                <a:latin typeface="Times New Roman"/>
                <a:cs typeface="Times New Roman"/>
              </a:rPr>
              <a:t>字</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371628"/>
            <a:ext cx="11304749" cy="512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600"/>
              </a:lnSpc>
              <a:spcAft>
                <a:spcPts val="0"/>
              </a:spcAft>
              <a:tabLst>
                <a:tab pos="1260475" algn="l"/>
                <a:tab pos="2610485" algn="l"/>
                <a:tab pos="3870960" algn="l"/>
              </a:tabLst>
            </a:pPr>
            <a:r>
              <a:rPr lang="zh-CN" altLang="zh-CN" sz="2400" b="1" kern="100" dirty="0">
                <a:latin typeface="Times New Roman"/>
                <a:cs typeface="Times New Roman"/>
              </a:rPr>
              <a:t>示例：</a:t>
            </a:r>
            <a:r>
              <a:rPr lang="zh-CN" altLang="zh-CN" sz="2400" b="1" kern="100" dirty="0">
                <a:latin typeface="Times New Roman"/>
                <a:ea typeface="楷体_GB2312"/>
                <a:cs typeface="Times New Roman"/>
              </a:rPr>
              <a:t>锲而舍之，朽木不折；锲而不舍，金石可镂。</a:t>
            </a:r>
            <a:endParaRPr lang="zh-CN" altLang="zh-CN" sz="1050" kern="100" dirty="0">
              <a:latin typeface="宋体"/>
              <a:cs typeface="Courier New"/>
            </a:endParaRPr>
          </a:p>
          <a:p>
            <a:pPr algn="just">
              <a:lnSpc>
                <a:spcPts val="3600"/>
              </a:lnSpc>
              <a:spcAft>
                <a:spcPts val="0"/>
              </a:spcAft>
              <a:tabLst>
                <a:tab pos="1260475" algn="l"/>
                <a:tab pos="2610485" algn="l"/>
                <a:tab pos="3870960" algn="l"/>
              </a:tabLst>
            </a:pPr>
            <a:r>
              <a:rPr lang="zh-CN" altLang="zh-CN" sz="2400" b="1" kern="100" dirty="0">
                <a:latin typeface="Times New Roman"/>
                <a:cs typeface="Times New Roman"/>
              </a:rPr>
              <a:t>分析：反面＋正面</a:t>
            </a:r>
            <a:r>
              <a:rPr lang="zh-CN" altLang="zh-CN" sz="2400" b="1" kern="100" dirty="0">
                <a:latin typeface="宋体"/>
                <a:cs typeface="Times New Roman"/>
              </a:rPr>
              <a:t>→</a:t>
            </a:r>
            <a:r>
              <a:rPr lang="zh-CN" altLang="zh-CN" sz="2400" b="1" kern="100" dirty="0">
                <a:latin typeface="Times New Roman"/>
                <a:cs typeface="Times New Roman"/>
              </a:rPr>
              <a:t>对比点</a:t>
            </a:r>
            <a:endParaRPr lang="zh-CN" altLang="zh-CN" sz="1050" kern="100" dirty="0">
              <a:latin typeface="宋体"/>
              <a:cs typeface="Courier New"/>
            </a:endParaRPr>
          </a:p>
          <a:p>
            <a:pPr algn="just">
              <a:lnSpc>
                <a:spcPts val="3600"/>
              </a:lnSpc>
              <a:spcAft>
                <a:spcPts val="0"/>
              </a:spcAft>
              <a:tabLst>
                <a:tab pos="1260475" algn="l"/>
                <a:tab pos="2610485" algn="l"/>
                <a:tab pos="3870960" algn="l"/>
              </a:tabLst>
            </a:pPr>
            <a:r>
              <a:rPr lang="zh-CN" altLang="zh-CN" sz="2400" b="1" kern="100" dirty="0">
                <a:latin typeface="Times New Roman"/>
                <a:cs typeface="Times New Roman"/>
              </a:rPr>
              <a:t>写作运用：</a:t>
            </a:r>
            <a:r>
              <a:rPr lang="en-US" altLang="zh-CN" sz="2400" b="1" kern="100" dirty="0">
                <a:latin typeface="Times New Roman"/>
                <a:cs typeface="Courier New"/>
              </a:rPr>
              <a:t>___________________________________________________________</a:t>
            </a:r>
            <a:endParaRPr lang="zh-CN" altLang="zh-CN" sz="1050" kern="100" dirty="0">
              <a:latin typeface="宋体"/>
              <a:cs typeface="Courier New"/>
            </a:endParaRPr>
          </a:p>
          <a:p>
            <a:pPr algn="just">
              <a:lnSpc>
                <a:spcPts val="36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也许有的人生来就是与人争的，争的是名，是利，是片刻的虚荣，是永远的欺骗。苏东坡先前就是这样的一个人，他凭着满腹才学，争来了官职，争来了荣誉，争来了名声，争来了一帮朋友。但当造化将他推向人生的低谷时，一切都化为乌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平生亲友，无一字见及，有书与之亦不答，自幸庶几免矣</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。至此，他方悟得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苟非吾之所有，虽一毫而莫取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，于是他放弃了恃才傲世之气，放下了功名利禄之心，这才有了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一种明亮而不刺眼的光辉，一种圆润而不腻耳的音响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一种洗刷了偏激的淡漠，一种无须声张的厚实</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。一个</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字，将一道神秘的天光引向黄州，《念奴娇·赤壁怀古》、前后《赤壁赋》从此横空出世。</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93371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blinds(horizontal)">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345475"/>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任务探究二　喻巧而理至——赏析《劝学》的比喻论证</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比喻论证是一种用具体、生动、形象的事物作比喻，来证明较抽象道理的论证方法。在比喻论证中，喻体是形象的事物，其中包含着一定的关系和道理；本体则是抽象的道理。喻体和本体虽然是两类不同的事物，但在它们之间存在着一个共同的一般性原理，因此它们之间具有推理关系。运用这种论证方法，能够以事喻理，形象生动地论证观点，使论证浅显易懂，易于被读者接受和理解。</a:t>
            </a:r>
            <a:endParaRPr lang="zh-CN" altLang="zh-CN" sz="1050" kern="100" dirty="0">
              <a:effectLst/>
              <a:latin typeface="宋体"/>
              <a:cs typeface="Courier New"/>
            </a:endParaRPr>
          </a:p>
        </p:txBody>
      </p:sp>
    </p:spTree>
    <p:extLst>
      <p:ext uri="{BB962C8B-B14F-4D97-AF65-F5344CB8AC3E}">
        <p14:creationId xmlns:p14="http://schemas.microsoft.com/office/powerpoint/2010/main" val="19686268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52476"/>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《劝学》能把深奥的道理寓于大量浅显贴切的比喻之中，运用</a:t>
            </a:r>
            <a:r>
              <a:rPr lang="zh-CN" altLang="zh-CN" sz="2400" b="1" u="sng" kern="100" dirty="0">
                <a:latin typeface="Times New Roman"/>
                <a:ea typeface="黑体"/>
                <a:cs typeface="Times New Roman"/>
              </a:rPr>
              <a:t>比喻论证</a:t>
            </a:r>
            <a:r>
              <a:rPr lang="zh-CN" altLang="zh-CN" sz="2400" b="1" kern="100" dirty="0">
                <a:latin typeface="Times New Roman"/>
                <a:cs typeface="Times New Roman"/>
              </a:rPr>
              <a:t>时手法极其灵活自然。请</a:t>
            </a:r>
            <a:r>
              <a:rPr lang="zh-CN" altLang="zh-CN" sz="2400" b="1" u="sng" kern="100" dirty="0">
                <a:latin typeface="Times New Roman"/>
                <a:ea typeface="黑体"/>
                <a:cs typeface="Times New Roman"/>
              </a:rPr>
              <a:t>结合文本分析</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66908"/>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注意着眼于本体和喻体间的相似点分析。</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51987" y="2906977"/>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排比中的比喻论证。本文把排比中的比喻论证运用到了极致。例如：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积土成山，风雨兴焉；积水成渊，蛟龙生焉；积善成德，而神明自得，圣心备焉。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在这种排比中，语气越来越强；并在这越来越强的语气中，通过形象的比喻论证，把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积累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在学习中的重要性，通过积土成山、积水成渊、积善成德等具体的物象，以不可辩驳的语气形象而生动地展现在了读者的眼前。</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00822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对比中的比喻论证</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本文把对比和比喻论证结合在一起，形象地突出了论证的事理。例如：作者把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骐骥一跃</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驽马十驾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锲而舍之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锲而不舍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，把无</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爪牙之利</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的蚓与有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六跪而二螯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的蟹进行了详细的对比。这种正反相差极大的对比，在强调这些事物有巨大差异的同时，把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用心躁也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的事理，论证得既形象，又生动。</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递进中的比喻论证</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本文把要论证的道理，通过一种递进的方式形象而生动地展现在读者面前。例如第二段中，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登高而招</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假于物也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首先，由登高时的现象，引出声音的传递，再由声音的传递现象，引出驾驭奔马出行，可谓是包罗万象。由生活现象到其本质的论述是一种递进，而从生活现象到本质所蕴含的道理引出自己的观点则又是一种递进。</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1947530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272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《劝学》第二段中运用的几个比喻在意义上有何内在联系？</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12910"/>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这一段作者用了五个比喻。第一个比喻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青出于蓝</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和第二个比喻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冰寒于水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，是说明事物经过一定的变化，可以提高自己。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直木为轮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说明事物经过一定的变化，还可以改变原来的状态。这样，三个比喻分了两层意思。作者在这一基础上，用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归纳上文，又用了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木受绳则直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金就砺则利</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两个比喻作为事例，进而推论出人必须通过学习和参省才能达到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知明而行无过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的境界。后面两个比喻并列说明：肯下功夫，必见成效。</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019553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81845"/>
            <a:ext cx="11647294" cy="106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ts val="4100"/>
              </a:lnSpc>
              <a:spcAft>
                <a:spcPts val="0"/>
              </a:spcAft>
              <a:tabLst>
                <a:tab pos="1260475" algn="l"/>
                <a:tab pos="261048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续写训练：用下列材料做喻体，在材料后面补上几句话，构成一段用</a:t>
            </a:r>
            <a:r>
              <a:rPr lang="zh-CN" altLang="zh-CN" sz="2400" b="1" u="sng" kern="100" dirty="0">
                <a:latin typeface="Times New Roman"/>
                <a:ea typeface="黑体"/>
                <a:cs typeface="Times New Roman"/>
              </a:rPr>
              <a:t>比喻论证</a:t>
            </a:r>
            <a:r>
              <a:rPr lang="zh-CN" altLang="zh-CN" sz="2400" b="1" kern="100" dirty="0">
                <a:latin typeface="Times New Roman"/>
                <a:cs typeface="Times New Roman"/>
              </a:rPr>
              <a:t>的文字。</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638486"/>
            <a:ext cx="11304749" cy="4744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补写的文字要和语段中的比喻契合，做到语言连贯。</a:t>
            </a:r>
            <a:endParaRPr lang="zh-CN" altLang="zh-CN" sz="1050" kern="100" dirty="0">
              <a:solidFill>
                <a:srgbClr val="3366FF"/>
              </a:solidFill>
              <a:latin typeface="宋体"/>
              <a:cs typeface="Courier New"/>
            </a:endParaRPr>
          </a:p>
          <a:p>
            <a:pPr algn="just">
              <a:lnSpc>
                <a:spcPts val="41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蝴蝶要历经从卵到毛虫再到蛹等多次不同的生命磨难，才能最终破茧而出变成蝴蝶，绽放美丽。</a:t>
            </a:r>
            <a:endParaRPr lang="zh-CN" altLang="zh-CN" sz="1050" kern="100" dirty="0">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人的一生也不可避免地会经历各种挫折、失败，才能最终使自己坚强成熟，脱颖而出，获得成功。</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房子是应该经常打扫的，不打扫就会积满灰尘；脸是应该经常洗的，不洗也会灰尘满面。</a:t>
            </a:r>
            <a:endParaRPr lang="zh-CN" altLang="zh-CN" sz="1050" kern="100" dirty="0">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人的心灵也要经常清理，才能保持住生命之初的那种纯洁、明净，否则就会被自私、残忍等各种垃圾占据。</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15237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linds(horizontal)">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088701"/>
            <a:ext cx="1141779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一棵树不能改变气候，只有森林才能改变气候，而形成一片森林又需要一定的条件。如果温度适宜，树木就迅速生长起来，形成茂密的森林。而大片森林的出现，会使气候变得更好。</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个人、社会、社会风气之间的关系就像树木、森林、气候之间的关系一样。一个人不能改变社会风气，只有整个社会的绝大多数成员的思想端正了，整个社会风气才会好转。有父母的教育、老师的引导、同学的帮助，相信同学们会迅速成长，养成良好的品格，等你们这一代人成长起来，整个社会的风气有望变得更好。</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196658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1808793"/>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en-US" altLang="zh-CN" sz="2400" b="1" kern="100" dirty="0">
                <a:solidFill>
                  <a:prstClr val="black"/>
                </a:solidFill>
                <a:latin typeface="Times New Roman"/>
                <a:cs typeface="Courier New"/>
              </a:rPr>
              <a:t>(4)</a:t>
            </a:r>
            <a:r>
              <a:rPr lang="zh-CN" altLang="zh-CN" sz="2400" b="1" kern="100" dirty="0">
                <a:solidFill>
                  <a:prstClr val="black"/>
                </a:solidFill>
                <a:latin typeface="Times New Roman"/>
                <a:cs typeface="Times New Roman"/>
              </a:rPr>
              <a:t>气候变了，衣服必须跟着要变。春夏之交，夏秋之交和秋冬之交，各要换一次衣服。不会变换衣服，就会闹出一些毛病来。</a:t>
            </a:r>
            <a:endParaRPr lang="zh-CN" altLang="zh-CN" sz="1050" kern="100" dirty="0">
              <a:solidFill>
                <a:prstClr val="black"/>
              </a:solidFill>
              <a:latin typeface="宋体"/>
              <a:cs typeface="Courier New"/>
            </a:endParaRPr>
          </a:p>
          <a:p>
            <a:pPr lvl="0">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凡事都要与时俱进，不可墨守成规。时代变化了，社会前进了，我们的思想与行为，也要像随季节变换衣服那样，跟着改一改，变一变。否则，老是因循守旧、墨守成规，死守老套套，硬搬老框框，就会被时代淘汰，为历史所抛弃。</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23418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359403"/>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任务探究三　尊师重学，塑形铸魂——探究文本的思想内容</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本课两篇文章都是传统的经典论文。《劝学》较系统地论述了学习的目的、意义、态度和方法，是古代论述学习的重要文章；《师说》批判了当时社会上士大夫阶层</a:t>
            </a:r>
            <a:r>
              <a:rPr lang="en-US" altLang="zh-CN" sz="2400" b="1" kern="100" dirty="0">
                <a:latin typeface="宋体"/>
                <a:cs typeface="Times New Roman"/>
              </a:rPr>
              <a:t>“</a:t>
            </a:r>
            <a:r>
              <a:rPr lang="zh-CN" altLang="zh-CN" sz="2400" b="1" kern="100" dirty="0">
                <a:latin typeface="Times New Roman"/>
                <a:ea typeface="楷体_GB2312"/>
                <a:cs typeface="Times New Roman"/>
              </a:rPr>
              <a:t>耻学于师</a:t>
            </a:r>
            <a:r>
              <a:rPr lang="en-US" altLang="zh-CN" sz="2400" b="1" kern="100" dirty="0">
                <a:latin typeface="宋体"/>
                <a:cs typeface="Times New Roman"/>
              </a:rPr>
              <a:t>”</a:t>
            </a:r>
            <a:r>
              <a:rPr lang="zh-CN" altLang="zh-CN" sz="2400" b="1" kern="100" dirty="0">
                <a:latin typeface="Times New Roman"/>
                <a:ea typeface="楷体_GB2312"/>
                <a:cs typeface="Times New Roman"/>
              </a:rPr>
              <a:t>的陋习，严正地驳斥了那些愚蠢的诽谤者。两篇文章都对传统文化中的师道与学之精神做出了完美的阐释，在今日仍然具有强烈的现实意义。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446230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0371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通假字</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02714757"/>
              </p:ext>
            </p:extLst>
          </p:nvPr>
        </p:nvGraphicFramePr>
        <p:xfrm>
          <a:off x="509588" y="1296553"/>
          <a:ext cx="8739187" cy="4886325"/>
        </p:xfrm>
        <a:graphic>
          <a:graphicData uri="http://schemas.openxmlformats.org/presentationml/2006/ole">
            <mc:AlternateContent xmlns:mc="http://schemas.openxmlformats.org/markup-compatibility/2006">
              <mc:Choice xmlns:v="urn:schemas-microsoft-com:vml" Requires="v">
                <p:oleObj spid="_x0000_s63490" name="文档" r:id="rId3" imgW="8725807" imgH="4879780" progId="Word.Document.12">
                  <p:embed/>
                </p:oleObj>
              </mc:Choice>
              <mc:Fallback>
                <p:oleObj name="文档" r:id="rId3" imgW="8725807" imgH="4879780" progId="Word.Document.12">
                  <p:embed/>
                  <p:pic>
                    <p:nvPicPr>
                      <p:cNvPr id="2" name="对象 1"/>
                      <p:cNvPicPr/>
                      <p:nvPr/>
                    </p:nvPicPr>
                    <p:blipFill>
                      <a:blip r:embed="rId4"/>
                      <a:stretch>
                        <a:fillRect/>
                      </a:stretch>
                    </p:blipFill>
                    <p:spPr>
                      <a:xfrm>
                        <a:off x="509588" y="1296553"/>
                        <a:ext cx="8739187" cy="4886325"/>
                      </a:xfrm>
                      <a:prstGeom prst="rect">
                        <a:avLst/>
                      </a:prstGeom>
                    </p:spPr>
                  </p:pic>
                </p:oleObj>
              </mc:Fallback>
            </mc:AlternateContent>
          </a:graphicData>
        </a:graphic>
      </p:graphicFrame>
      <p:pic>
        <p:nvPicPr>
          <p:cNvPr id="5"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6661" y="1345843"/>
            <a:ext cx="290208" cy="27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955182" y="1355938"/>
            <a:ext cx="302231"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pic>
        <p:nvPicPr>
          <p:cNvPr id="7"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33322" y="1882892"/>
            <a:ext cx="290208" cy="27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2554815" y="1835297"/>
            <a:ext cx="494046" cy="461665"/>
          </a:xfrm>
          <a:prstGeom prst="rect">
            <a:avLst/>
          </a:prstGeom>
        </p:spPr>
        <p:txBody>
          <a:bodyPr wrap="none">
            <a:spAutoFit/>
          </a:bodyPr>
          <a:lstStyle/>
          <a:p>
            <a:r>
              <a:rPr lang="zh-CN" altLang="en-US" sz="2400" b="1" dirty="0">
                <a:solidFill>
                  <a:srgbClr val="FF0000"/>
                </a:solidFill>
              </a:rPr>
              <a:t>煣</a:t>
            </a:r>
          </a:p>
        </p:txBody>
      </p:sp>
      <p:sp>
        <p:nvSpPr>
          <p:cNvPr id="9" name="矩形 8"/>
          <p:cNvSpPr/>
          <p:nvPr/>
        </p:nvSpPr>
        <p:spPr>
          <a:xfrm>
            <a:off x="3848465" y="1822045"/>
            <a:ext cx="3278462" cy="461665"/>
          </a:xfrm>
          <a:prstGeom prst="rect">
            <a:avLst/>
          </a:prstGeom>
        </p:spPr>
        <p:txBody>
          <a:bodyPr wrap="none">
            <a:spAutoFit/>
          </a:bodyPr>
          <a:lstStyle/>
          <a:p>
            <a:r>
              <a:rPr lang="zh-CN" altLang="en-US" sz="2400" b="1" dirty="0">
                <a:solidFill>
                  <a:srgbClr val="FF0000"/>
                </a:solidFill>
              </a:rPr>
              <a:t>用火烘烤木材使之弯曲</a:t>
            </a:r>
          </a:p>
        </p:txBody>
      </p:sp>
      <p:sp>
        <p:nvSpPr>
          <p:cNvPr id="10" name="矩形 9"/>
          <p:cNvSpPr/>
          <p:nvPr/>
        </p:nvSpPr>
        <p:spPr>
          <a:xfrm>
            <a:off x="921356" y="3029198"/>
            <a:ext cx="494046" cy="461665"/>
          </a:xfrm>
          <a:prstGeom prst="rect">
            <a:avLst/>
          </a:prstGeom>
        </p:spPr>
        <p:txBody>
          <a:bodyPr wrap="none">
            <a:spAutoFit/>
          </a:bodyPr>
          <a:lstStyle/>
          <a:p>
            <a:r>
              <a:rPr lang="zh-CN" altLang="en-US" sz="2400" b="1" dirty="0">
                <a:solidFill>
                  <a:srgbClr val="FF0000"/>
                </a:solidFill>
              </a:rPr>
              <a:t>有</a:t>
            </a:r>
          </a:p>
        </p:txBody>
      </p:sp>
      <p:sp>
        <p:nvSpPr>
          <p:cNvPr id="11" name="矩形 10"/>
          <p:cNvSpPr/>
          <p:nvPr/>
        </p:nvSpPr>
        <p:spPr>
          <a:xfrm>
            <a:off x="2495540" y="3015946"/>
            <a:ext cx="494046" cy="461665"/>
          </a:xfrm>
          <a:prstGeom prst="rect">
            <a:avLst/>
          </a:prstGeom>
        </p:spPr>
        <p:txBody>
          <a:bodyPr wrap="none">
            <a:spAutoFit/>
          </a:bodyPr>
          <a:lstStyle/>
          <a:p>
            <a:r>
              <a:rPr lang="zh-CN" altLang="en-US" sz="2400" b="1" dirty="0">
                <a:solidFill>
                  <a:srgbClr val="FF0000"/>
                </a:solidFill>
              </a:rPr>
              <a:t>又</a:t>
            </a:r>
          </a:p>
        </p:txBody>
      </p:sp>
      <p:sp>
        <p:nvSpPr>
          <p:cNvPr id="12" name="矩形 11"/>
          <p:cNvSpPr/>
          <p:nvPr/>
        </p:nvSpPr>
        <p:spPr>
          <a:xfrm>
            <a:off x="862081" y="4227496"/>
            <a:ext cx="494046" cy="461665"/>
          </a:xfrm>
          <a:prstGeom prst="rect">
            <a:avLst/>
          </a:prstGeom>
        </p:spPr>
        <p:txBody>
          <a:bodyPr wrap="none">
            <a:spAutoFit/>
          </a:bodyPr>
          <a:lstStyle/>
          <a:p>
            <a:r>
              <a:rPr lang="zh-CN" altLang="en-US" sz="2400" b="1" dirty="0">
                <a:solidFill>
                  <a:srgbClr val="FF0000"/>
                </a:solidFill>
              </a:rPr>
              <a:t>知</a:t>
            </a:r>
          </a:p>
        </p:txBody>
      </p:sp>
      <p:sp>
        <p:nvSpPr>
          <p:cNvPr id="13" name="矩形 12"/>
          <p:cNvSpPr/>
          <p:nvPr/>
        </p:nvSpPr>
        <p:spPr>
          <a:xfrm>
            <a:off x="2568067" y="4227496"/>
            <a:ext cx="494046" cy="461665"/>
          </a:xfrm>
          <a:prstGeom prst="rect">
            <a:avLst/>
          </a:prstGeom>
        </p:spPr>
        <p:txBody>
          <a:bodyPr wrap="none">
            <a:spAutoFit/>
          </a:bodyPr>
          <a:lstStyle/>
          <a:p>
            <a:r>
              <a:rPr lang="zh-CN" altLang="en-US" sz="2400" b="1" dirty="0">
                <a:solidFill>
                  <a:srgbClr val="FF0000"/>
                </a:solidFill>
              </a:rPr>
              <a:t>智</a:t>
            </a:r>
          </a:p>
        </p:txBody>
      </p:sp>
      <p:sp>
        <p:nvSpPr>
          <p:cNvPr id="14" name="矩形 13"/>
          <p:cNvSpPr/>
          <p:nvPr/>
        </p:nvSpPr>
        <p:spPr>
          <a:xfrm>
            <a:off x="3852391" y="4227496"/>
            <a:ext cx="803425" cy="461665"/>
          </a:xfrm>
          <a:prstGeom prst="rect">
            <a:avLst/>
          </a:prstGeom>
        </p:spPr>
        <p:txBody>
          <a:bodyPr wrap="none">
            <a:spAutoFit/>
          </a:bodyPr>
          <a:lstStyle/>
          <a:p>
            <a:r>
              <a:rPr lang="zh-CN" altLang="en-US" sz="2400" b="1" dirty="0">
                <a:solidFill>
                  <a:srgbClr val="FF0000"/>
                </a:solidFill>
              </a:rPr>
              <a:t>见识</a:t>
            </a:r>
          </a:p>
        </p:txBody>
      </p:sp>
      <p:sp>
        <p:nvSpPr>
          <p:cNvPr id="15" name="矩形 14"/>
          <p:cNvSpPr/>
          <p:nvPr/>
        </p:nvSpPr>
        <p:spPr>
          <a:xfrm>
            <a:off x="921356" y="5382749"/>
            <a:ext cx="494046" cy="461665"/>
          </a:xfrm>
          <a:prstGeom prst="rect">
            <a:avLst/>
          </a:prstGeom>
        </p:spPr>
        <p:txBody>
          <a:bodyPr wrap="none">
            <a:spAutoFit/>
          </a:bodyPr>
          <a:lstStyle/>
          <a:p>
            <a:r>
              <a:rPr lang="zh-CN" altLang="en-US" sz="2400" b="1" dirty="0">
                <a:solidFill>
                  <a:srgbClr val="FF0000"/>
                </a:solidFill>
              </a:rPr>
              <a:t>生</a:t>
            </a:r>
          </a:p>
        </p:txBody>
      </p:sp>
      <p:sp>
        <p:nvSpPr>
          <p:cNvPr id="16" name="矩形 15"/>
          <p:cNvSpPr/>
          <p:nvPr/>
        </p:nvSpPr>
        <p:spPr>
          <a:xfrm>
            <a:off x="2554815" y="5396001"/>
            <a:ext cx="494046" cy="461665"/>
          </a:xfrm>
          <a:prstGeom prst="rect">
            <a:avLst/>
          </a:prstGeom>
        </p:spPr>
        <p:txBody>
          <a:bodyPr wrap="none">
            <a:spAutoFit/>
          </a:bodyPr>
          <a:lstStyle/>
          <a:p>
            <a:r>
              <a:rPr lang="zh-CN" altLang="en-US" sz="2400" b="1" dirty="0">
                <a:solidFill>
                  <a:srgbClr val="FF0000"/>
                </a:solidFill>
              </a:rPr>
              <a:t>性</a:t>
            </a:r>
          </a:p>
        </p:txBody>
      </p:sp>
      <p:sp>
        <p:nvSpPr>
          <p:cNvPr id="17" name="矩形 16"/>
          <p:cNvSpPr/>
          <p:nvPr/>
        </p:nvSpPr>
        <p:spPr>
          <a:xfrm>
            <a:off x="3839139" y="5382749"/>
            <a:ext cx="803425" cy="461665"/>
          </a:xfrm>
          <a:prstGeom prst="rect">
            <a:avLst/>
          </a:prstGeom>
        </p:spPr>
        <p:txBody>
          <a:bodyPr wrap="none">
            <a:spAutoFit/>
          </a:bodyPr>
          <a:lstStyle/>
          <a:p>
            <a:r>
              <a:rPr lang="zh-CN" altLang="en-US" sz="2400" b="1" dirty="0">
                <a:solidFill>
                  <a:srgbClr val="FF0000"/>
                </a:solidFill>
              </a:rPr>
              <a:t>天性</a:t>
            </a:r>
          </a:p>
        </p:txBody>
      </p:sp>
    </p:spTree>
    <p:extLst>
      <p:ext uri="{BB962C8B-B14F-4D97-AF65-F5344CB8AC3E}">
        <p14:creationId xmlns:p14="http://schemas.microsoft.com/office/powerpoint/2010/main" val="403137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01530" y="395113"/>
            <a:ext cx="11417796"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《劝学》的</a:t>
            </a:r>
            <a:r>
              <a:rPr lang="zh-CN" altLang="zh-CN" sz="2400" b="1" u="sng" kern="100" dirty="0">
                <a:latin typeface="Times New Roman"/>
                <a:ea typeface="黑体"/>
                <a:cs typeface="Times New Roman"/>
              </a:rPr>
              <a:t>中心论点</a:t>
            </a:r>
            <a:r>
              <a:rPr lang="zh-CN" altLang="zh-CN" sz="2400" b="1" kern="100" dirty="0">
                <a:latin typeface="Times New Roman"/>
                <a:cs typeface="Times New Roman"/>
              </a:rPr>
              <a:t>是什么？作者围绕这个中心论点是</a:t>
            </a:r>
            <a:r>
              <a:rPr lang="zh-CN" altLang="zh-CN" sz="2400" b="1" u="sng" kern="100" dirty="0">
                <a:latin typeface="Times New Roman"/>
                <a:ea typeface="黑体"/>
                <a:cs typeface="Times New Roman"/>
              </a:rPr>
              <a:t>从哪几个不同角度进行论证的</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003421"/>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注意本文中心论点提出的位置以及总分式结构的特点。</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中心论点是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学不可以已</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第二段谈到学习的意义。作者用多个比喻，论证了学习的意义在于能够提高自己，改变自己。人要想成为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知明而行无过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的君子，就要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博学而日参省乎己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，学习的意义是重大的，所以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学不可以已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第三段谈到学习的作用，作者用了多个比喻，论证了学习能够弥补不足，并得出结论：君子生非异也，善假于物也。所以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学不可以已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第四段谈到学习的方法和态度。作者用了多个比喻，从正反两方面论证学习要逐步积累，要坚持不懈，要专心致志，因而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学不可以已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51190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482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如何理解《师说》</a:t>
            </a:r>
            <a:r>
              <a:rPr lang="zh-CN" altLang="zh-CN" sz="2400" b="1" u="sng" kern="100" dirty="0">
                <a:latin typeface="Times New Roman"/>
                <a:ea typeface="黑体"/>
                <a:cs typeface="Times New Roman"/>
              </a:rPr>
              <a:t>思想的进步性</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25007"/>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进步性体现在思想的解放性和人民性上。</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《师说》中有三点崭新的、进步的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师道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思想：</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老师的职能：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师者，所以传道受业解惑也。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该句把教师的职责从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授之书而习其句读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，扩大到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传道受业解惑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，这在当时是一个进步，意味着不仅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童子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要从师学习，所有有志于学问的成年人都要从师学习。</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从师学习的必要：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人非生而知之者，孰能无惑？惑而不从师，其为惑也，终不解矣。</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此句否定了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生而知之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，明确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学而后知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，严正批驳了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士大夫之族</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所宣扬的血统论和先验论，具有积极意义。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806926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88783" y="1212880"/>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择师原则：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无贵无贱，无长无少，道之所存，师之所存也。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弟子不必不如师，师不必贤于弟子，闻道有先后，术业有专攻，如是而已。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这两句针砭了当时上层社会只看门第高低、而不重真才实学的恶劣风气，提出了全新的择师观念：某一方面比我好，在这一方面他就是我的师。</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《师说》中提出的这些思想把师的权威性、封建性大大地降低了，把师和弟子的关系合理化、平等化了，打破了师法或家法的保守壁垒。这些思想具有解放精神，具有深刻的人民性。</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5857472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7692"/>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尊师重教是中华民族的传统美德。它推动着中华文明代代相传，助力着民族精神历久弥新。请完成以下任务。</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80837"/>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72000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在一年一度的教师节来临之际，高一年级开展向老师献真情活动，请自选</a:t>
            </a:r>
            <a:r>
              <a:rPr lang="zh-CN" altLang="zh-CN" sz="2400" b="1" kern="100" dirty="0">
                <a:latin typeface="宋体"/>
                <a:cs typeface="Times New Roman"/>
              </a:rPr>
              <a:t>“</a:t>
            </a:r>
            <a:r>
              <a:rPr lang="zh-CN" altLang="zh-CN" sz="2400" b="1" kern="100" dirty="0">
                <a:latin typeface="Times New Roman"/>
                <a:cs typeface="Times New Roman"/>
              </a:rPr>
              <a:t>五个一</a:t>
            </a:r>
            <a:r>
              <a:rPr lang="zh-CN"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写一封信，谈一次心，做一张贺卡，提一个建议，表一个决心等</a:t>
            </a:r>
            <a:r>
              <a:rPr lang="en-US" altLang="zh-CN" sz="2400" b="1" kern="100" dirty="0">
                <a:latin typeface="Times New Roman"/>
                <a:cs typeface="Courier New"/>
              </a:rPr>
              <a:t>)</a:t>
            </a:r>
            <a:r>
              <a:rPr lang="zh-CN" altLang="zh-CN" sz="2400" b="1" kern="100" dirty="0">
                <a:latin typeface="Times New Roman"/>
                <a:cs typeface="Times New Roman"/>
              </a:rPr>
              <a:t>中的一项来表达对老师的感激之情。</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2149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6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材料一　</a:t>
            </a:r>
            <a:r>
              <a:rPr lang="zh-CN" altLang="zh-CN" sz="2400" b="1" kern="100" dirty="0">
                <a:latin typeface="Times New Roman"/>
                <a:ea typeface="楷体_GB2312"/>
                <a:cs typeface="Times New Roman"/>
              </a:rPr>
              <a:t>晋平公问于师旷曰：</a:t>
            </a:r>
            <a:r>
              <a:rPr lang="en-US" altLang="zh-CN" sz="2400" b="1" kern="100" dirty="0">
                <a:latin typeface="宋体"/>
                <a:cs typeface="Times New Roman"/>
              </a:rPr>
              <a:t>“</a:t>
            </a:r>
            <a:r>
              <a:rPr lang="zh-CN" altLang="zh-CN" sz="2400" b="1" kern="100" dirty="0">
                <a:latin typeface="Times New Roman"/>
                <a:ea typeface="楷体_GB2312"/>
                <a:cs typeface="Times New Roman"/>
              </a:rPr>
              <a:t>吾年七十，欲学，恐已暮矣！</a:t>
            </a:r>
            <a:r>
              <a:rPr lang="en-US" altLang="zh-CN" sz="2400" b="1" kern="100" dirty="0">
                <a:latin typeface="宋体"/>
                <a:cs typeface="Times New Roman"/>
              </a:rPr>
              <a:t>”</a:t>
            </a:r>
            <a:r>
              <a:rPr lang="zh-CN" altLang="zh-CN" sz="2400" b="1" kern="100" dirty="0">
                <a:latin typeface="Times New Roman"/>
                <a:ea typeface="楷体_GB2312"/>
                <a:cs typeface="Times New Roman"/>
              </a:rPr>
              <a:t>师旷曰：</a:t>
            </a:r>
            <a:r>
              <a:rPr lang="en-US" altLang="zh-CN" sz="2400" b="1" kern="100" dirty="0">
                <a:latin typeface="宋体"/>
                <a:cs typeface="Times New Roman"/>
              </a:rPr>
              <a:t>“</a:t>
            </a:r>
            <a:r>
              <a:rPr lang="zh-CN" altLang="zh-CN" sz="2400" b="1" kern="100" dirty="0">
                <a:latin typeface="Times New Roman"/>
                <a:ea typeface="楷体_GB2312"/>
                <a:cs typeface="Times New Roman"/>
              </a:rPr>
              <a:t>何不炳烛乎？</a:t>
            </a:r>
            <a:r>
              <a:rPr lang="en-US" altLang="zh-CN" sz="2400" b="1" kern="100" dirty="0">
                <a:latin typeface="宋体"/>
                <a:cs typeface="Times New Roman"/>
              </a:rPr>
              <a:t>”</a:t>
            </a:r>
            <a:r>
              <a:rPr lang="zh-CN" altLang="zh-CN" sz="2400" b="1" kern="100" dirty="0">
                <a:latin typeface="Times New Roman"/>
                <a:ea typeface="楷体_GB2312"/>
                <a:cs typeface="Times New Roman"/>
              </a:rPr>
              <a:t>平公曰：</a:t>
            </a:r>
            <a:r>
              <a:rPr lang="en-US" altLang="zh-CN" sz="2400" b="1" kern="100" dirty="0">
                <a:latin typeface="宋体"/>
                <a:cs typeface="Times New Roman"/>
              </a:rPr>
              <a:t>“</a:t>
            </a:r>
            <a:r>
              <a:rPr lang="zh-CN" altLang="zh-CN" sz="2400" b="1" kern="100" dirty="0">
                <a:latin typeface="Times New Roman"/>
                <a:ea typeface="楷体_GB2312"/>
                <a:cs typeface="Times New Roman"/>
              </a:rPr>
              <a:t>安有为人臣而戏其君乎？</a:t>
            </a:r>
            <a:r>
              <a:rPr lang="en-US" altLang="zh-CN" sz="2400" b="1" kern="100" dirty="0">
                <a:latin typeface="宋体"/>
                <a:cs typeface="Times New Roman"/>
              </a:rPr>
              <a:t>”</a:t>
            </a:r>
            <a:r>
              <a:rPr lang="zh-CN" altLang="zh-CN" sz="2400" b="1" kern="100" dirty="0">
                <a:latin typeface="Times New Roman"/>
                <a:ea typeface="楷体_GB2312"/>
                <a:cs typeface="Times New Roman"/>
              </a:rPr>
              <a:t>师旷曰：</a:t>
            </a:r>
            <a:r>
              <a:rPr lang="en-US" altLang="zh-CN" sz="2400" b="1" kern="100" dirty="0">
                <a:latin typeface="宋体"/>
                <a:cs typeface="Times New Roman"/>
              </a:rPr>
              <a:t>“</a:t>
            </a:r>
            <a:r>
              <a:rPr lang="zh-CN" altLang="zh-CN" sz="2400" b="1" kern="100" dirty="0">
                <a:latin typeface="Times New Roman"/>
                <a:ea typeface="楷体_GB2312"/>
                <a:cs typeface="Times New Roman"/>
              </a:rPr>
              <a:t>盲臣安敢戏其君乎？臣闻之：</a:t>
            </a:r>
            <a:r>
              <a:rPr lang="zh-CN" altLang="zh-CN" sz="2400" b="1" kern="100" dirty="0">
                <a:latin typeface="宋体"/>
                <a:cs typeface="Times New Roman"/>
              </a:rPr>
              <a:t>‘</a:t>
            </a:r>
            <a:r>
              <a:rPr lang="zh-CN" altLang="zh-CN" sz="2400" b="1" kern="100" dirty="0">
                <a:latin typeface="Times New Roman"/>
                <a:ea typeface="楷体_GB2312"/>
                <a:cs typeface="Times New Roman"/>
              </a:rPr>
              <a:t>少而好学，如日出之阳；壮而好学，如日中之光；老而好学，如炳烛之明。</a:t>
            </a:r>
            <a:r>
              <a:rPr lang="zh-CN" altLang="zh-CN" sz="2400" b="1" kern="100" dirty="0">
                <a:latin typeface="宋体"/>
                <a:cs typeface="Times New Roman"/>
              </a:rPr>
              <a:t>’</a:t>
            </a:r>
            <a:r>
              <a:rPr lang="zh-CN" altLang="zh-CN" sz="2400" b="1" u="sng" kern="100" dirty="0">
                <a:latin typeface="Times New Roman"/>
                <a:ea typeface="楷体_GB2312"/>
                <a:cs typeface="Times New Roman"/>
              </a:rPr>
              <a:t>炳烛之明，孰与昧行乎？</a:t>
            </a:r>
            <a:r>
              <a:rPr lang="en-US" altLang="zh-CN" sz="2400" b="1" kern="100" dirty="0">
                <a:latin typeface="宋体"/>
                <a:cs typeface="Times New Roman"/>
              </a:rPr>
              <a:t>”</a:t>
            </a:r>
            <a:r>
              <a:rPr lang="zh-CN" altLang="zh-CN" sz="2400" b="1" kern="100" dirty="0">
                <a:latin typeface="Times New Roman"/>
                <a:ea typeface="楷体_GB2312"/>
                <a:cs typeface="Times New Roman"/>
              </a:rPr>
              <a:t>公曰：</a:t>
            </a:r>
            <a:r>
              <a:rPr lang="en-US" altLang="zh-CN" sz="2400" b="1" kern="100" dirty="0">
                <a:latin typeface="宋体"/>
                <a:cs typeface="Times New Roman"/>
              </a:rPr>
              <a:t>“</a:t>
            </a:r>
            <a:r>
              <a:rPr lang="zh-CN" altLang="zh-CN" sz="2400" b="1" kern="100" dirty="0">
                <a:latin typeface="Times New Roman"/>
                <a:ea typeface="楷体_GB2312"/>
                <a:cs typeface="Times New Roman"/>
              </a:rPr>
              <a:t>善哉！</a:t>
            </a:r>
            <a:r>
              <a:rPr lang="en-US" altLang="zh-CN" sz="2400" b="1" kern="100" dirty="0">
                <a:latin typeface="宋体"/>
                <a:cs typeface="Times New Roman"/>
              </a:rPr>
              <a:t>”</a:t>
            </a:r>
            <a:endParaRPr lang="zh-CN" altLang="zh-CN" sz="1050" kern="100" dirty="0">
              <a:latin typeface="宋体"/>
              <a:cs typeface="Courier New"/>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《师旷劝学》</a:t>
            </a:r>
            <a:r>
              <a:rPr lang="en-US" altLang="zh-CN" sz="2400" b="1" kern="100" dirty="0">
                <a:latin typeface="Times New Roman"/>
                <a:cs typeface="Courier New"/>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材料二　</a:t>
            </a:r>
            <a:r>
              <a:rPr lang="zh-CN" altLang="zh-CN" sz="2400" b="1" kern="100" dirty="0">
                <a:latin typeface="Times New Roman"/>
                <a:ea typeface="楷体_GB2312"/>
                <a:cs typeface="Times New Roman"/>
              </a:rPr>
              <a:t>三更灯火五更鸡，正是男儿读书时。</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楷体_GB2312"/>
                <a:cs typeface="Courier New"/>
              </a:rPr>
              <a:t>  </a:t>
            </a:r>
            <a:r>
              <a:rPr lang="zh-CN" altLang="zh-CN" sz="2400" b="1" kern="100" dirty="0">
                <a:latin typeface="Times New Roman"/>
                <a:ea typeface="楷体_GB2312"/>
                <a:cs typeface="Times New Roman"/>
              </a:rPr>
              <a:t>　　　黑发不知勤学早，白首方悔读书迟。</a:t>
            </a:r>
            <a:endParaRPr lang="zh-CN" altLang="zh-CN" sz="1050" kern="100" dirty="0">
              <a:latin typeface="宋体"/>
              <a:cs typeface="Courier New"/>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	(</a:t>
            </a:r>
            <a:r>
              <a:rPr lang="zh-CN" altLang="zh-CN" sz="2400" b="1" kern="100" dirty="0">
                <a:latin typeface="Times New Roman"/>
                <a:cs typeface="Times New Roman"/>
              </a:rPr>
              <a:t>颜真卿《劝学》</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541790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088701"/>
            <a:ext cx="11417796" cy="445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材料三　</a:t>
            </a:r>
            <a:r>
              <a:rPr lang="zh-CN" altLang="zh-CN" sz="2400" b="1" kern="100" dirty="0">
                <a:latin typeface="Times New Roman"/>
                <a:ea typeface="楷体_GB2312"/>
                <a:cs typeface="Times New Roman"/>
              </a:rPr>
              <a:t>本领不是天生的，是要通过学习和实践来获得的。当今时代，知识更新周期大大缩短，各种新知识、新情况、新事物层出不穷。在农耕时代，一个人读几年书，就可以用一辈子；在工业经济时代，一个人读十几年书，才够用一辈子；到了知识经济时代，一个人必须学习一辈子，才能跟上时代前进的脚步。如果我们不努力提高各方面的知识素养，不自觉学习各种科学文化知识，不主动加快知识更新、优化知识结构、拓宽眼界和视野，那就难以增强本领，也就没有办法赢得主动，赢得优势，赢得未来。</a:t>
            </a:r>
            <a:endParaRPr lang="zh-CN" altLang="zh-CN" sz="1050" kern="100" dirty="0">
              <a:latin typeface="宋体"/>
              <a:cs typeface="Courier New"/>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习近平《依靠学习走向未来》</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851305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226537" y="100010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翻译画线句子。</a:t>
            </a:r>
            <a:endParaRPr lang="zh-CN" altLang="zh-CN" sz="1050" kern="100" dirty="0">
              <a:effectLst/>
              <a:latin typeface="宋体"/>
              <a:cs typeface="Courier New"/>
            </a:endParaRPr>
          </a:p>
        </p:txBody>
      </p:sp>
      <p:sp>
        <p:nvSpPr>
          <p:cNvPr id="6" name="矩形 5"/>
          <p:cNvSpPr>
            <a:spLocks noChangeArrowheads="1"/>
          </p:cNvSpPr>
          <p:nvPr/>
        </p:nvSpPr>
        <p:spPr bwMode="auto">
          <a:xfrm>
            <a:off x="550210" y="1460481"/>
            <a:ext cx="113047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炳烛之明，孰与昧行乎？</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点亮了蜡烛走路比起摸黑行走，哪一种更好呢？</a:t>
            </a:r>
            <a:endParaRPr lang="zh-CN" altLang="zh-CN" sz="1050" kern="100" dirty="0">
              <a:solidFill>
                <a:srgbClr val="FF0000"/>
              </a:solidFill>
              <a:effectLst/>
              <a:latin typeface="宋体"/>
              <a:cs typeface="Courier New"/>
            </a:endParaRPr>
          </a:p>
        </p:txBody>
      </p:sp>
      <p:sp>
        <p:nvSpPr>
          <p:cNvPr id="7" name="矩形 6"/>
          <p:cNvSpPr>
            <a:spLocks noChangeArrowheads="1"/>
          </p:cNvSpPr>
          <p:nvPr/>
        </p:nvSpPr>
        <p:spPr bwMode="auto">
          <a:xfrm>
            <a:off x="226537" y="258074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材料一和荀子《劝学》在</a:t>
            </a:r>
            <a:r>
              <a:rPr lang="en-US" altLang="zh-CN" sz="2400" b="1" kern="100" dirty="0">
                <a:latin typeface="宋体"/>
                <a:cs typeface="Times New Roman"/>
              </a:rPr>
              <a:t>“</a:t>
            </a:r>
            <a:r>
              <a:rPr lang="zh-CN" altLang="zh-CN" sz="2400" b="1" kern="100" dirty="0">
                <a:latin typeface="Times New Roman"/>
                <a:cs typeface="Times New Roman"/>
              </a:rPr>
              <a:t>劝学</a:t>
            </a:r>
            <a:r>
              <a:rPr lang="en-US" altLang="zh-CN" sz="2400" b="1" kern="100" dirty="0">
                <a:latin typeface="宋体"/>
                <a:cs typeface="Times New Roman"/>
              </a:rPr>
              <a:t>”</a:t>
            </a:r>
            <a:r>
              <a:rPr lang="zh-CN" altLang="zh-CN" sz="2400" b="1" kern="100" dirty="0">
                <a:latin typeface="Times New Roman"/>
                <a:cs typeface="Times New Roman"/>
              </a:rPr>
              <a:t>的方法上，有何相同点？</a:t>
            </a:r>
            <a:endParaRPr lang="zh-CN" altLang="zh-CN" sz="1050" kern="100" dirty="0">
              <a:effectLst/>
              <a:latin typeface="宋体"/>
              <a:cs typeface="Courier New"/>
            </a:endParaRPr>
          </a:p>
        </p:txBody>
      </p:sp>
      <p:sp>
        <p:nvSpPr>
          <p:cNvPr id="8" name="矩形 7"/>
          <p:cNvSpPr>
            <a:spLocks noChangeArrowheads="1"/>
          </p:cNvSpPr>
          <p:nvPr/>
        </p:nvSpPr>
        <p:spPr bwMode="auto">
          <a:xfrm>
            <a:off x="550210" y="3100929"/>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一和荀子《劝学》都用到了比喻手法。材料一，师旷劝国君炳烛而学，形象地将人生的三个阶段即少年、壮年、老年的学习分别喻为旭日东升、烈日当空和蜡烛之光。荀子在《劝学》一文中运用正面设喻、正反设喻、反面设喻等多种比喻手法阐述了学习的重要作用以及学习应有的态度和方法。</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26631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90674" y="1267556"/>
            <a:ext cx="11082001"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solidFill>
                  <a:prstClr val="black"/>
                </a:solidFill>
                <a:latin typeface="Times New Roman"/>
                <a:cs typeface="Courier New"/>
              </a:rPr>
              <a:t>3.</a:t>
            </a:r>
            <a:r>
              <a:rPr lang="zh-CN" altLang="zh-CN" sz="2400" b="1" kern="100" dirty="0">
                <a:solidFill>
                  <a:prstClr val="black"/>
                </a:solidFill>
                <a:latin typeface="Times New Roman"/>
                <a:cs typeface="Times New Roman"/>
              </a:rPr>
              <a:t>阅读三则材料回答：同为劝学，这几则材料的立论角度有何不同？试分别加以概括。</a:t>
            </a:r>
            <a:endParaRPr lang="zh-CN" altLang="zh-CN" sz="1050" kern="100" dirty="0">
              <a:effectLst/>
              <a:latin typeface="宋体"/>
              <a:cs typeface="Courier New"/>
            </a:endParaRPr>
          </a:p>
        </p:txBody>
      </p:sp>
      <p:sp>
        <p:nvSpPr>
          <p:cNvPr id="4" name="矩形 3"/>
          <p:cNvSpPr>
            <a:spLocks noChangeArrowheads="1"/>
          </p:cNvSpPr>
          <p:nvPr/>
        </p:nvSpPr>
        <p:spPr bwMode="auto">
          <a:xfrm>
            <a:off x="625749" y="2375366"/>
            <a:ext cx="10863642"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材料一强调学习与年纪无关，重要的是态度：要肯学，勤学。材料二从学习的时间这一角度立意，劝勉年轻人不要虚度光阴，要及早努力学习，免得将来后悔。材料三从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为何学</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这一角度立意，劝勉人们要学习新知识，跟上时代的发展。</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129531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50210" y="1212880"/>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附</a:t>
            </a:r>
            <a:r>
              <a:rPr lang="zh-CN" altLang="zh-CN" sz="2400" b="1" kern="100" dirty="0">
                <a:solidFill>
                  <a:srgbClr val="FF0000"/>
                </a:solidFill>
                <a:latin typeface="Times New Roman"/>
                <a:ea typeface="黑体"/>
                <a:cs typeface="Times New Roman"/>
              </a:rPr>
              <a:t>【参考译文】</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晋平公向师旷问道：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我已经七十岁了，想要学习，恐怕太晚了吧！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师旷说：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为什么不点燃蜡烛呢？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晋平公沉下脸说：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哪里有作为臣子的人来戏弄君主的呢？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师旷连忙说：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我这个愚昧的臣子怎么敢戏弄君主呢？我听人说：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少年的时候喜好学习，就如同初升的朝阳一般阳气充沛；壮年的时候喜好学习，就如同中午的阳光，还很强烈；老年的时候喜好学习，则如同点亮蜡烛一样明亮。</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点亮了蜡烛走路比起摸黑行走，哪一种更好呢？</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晋平公听了，点头道：</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说得有理！</a:t>
            </a:r>
            <a:r>
              <a:rPr lang="zh-CN" altLang="zh-CN" sz="2400" b="1" kern="100" dirty="0">
                <a:solidFill>
                  <a:srgbClr val="FF0000"/>
                </a:solidFill>
                <a:latin typeface="宋体"/>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534910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4234125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05305065"/>
              </p:ext>
            </p:extLst>
          </p:nvPr>
        </p:nvGraphicFramePr>
        <p:xfrm>
          <a:off x="509588" y="1645582"/>
          <a:ext cx="7667625" cy="4076700"/>
        </p:xfrm>
        <a:graphic>
          <a:graphicData uri="http://schemas.openxmlformats.org/presentationml/2006/ole">
            <mc:AlternateContent xmlns:mc="http://schemas.openxmlformats.org/markup-compatibility/2006">
              <mc:Choice xmlns:v="urn:schemas-microsoft-com:vml" Requires="v">
                <p:oleObj spid="_x0000_s64514" name="文档" r:id="rId3" imgW="7655359" imgH="4083765" progId="Word.Document.12">
                  <p:embed/>
                </p:oleObj>
              </mc:Choice>
              <mc:Fallback>
                <p:oleObj name="文档" r:id="rId3" imgW="7655359" imgH="4083765" progId="Word.Document.12">
                  <p:embed/>
                  <p:pic>
                    <p:nvPicPr>
                      <p:cNvPr id="2" name="对象 1"/>
                      <p:cNvPicPr/>
                      <p:nvPr/>
                    </p:nvPicPr>
                    <p:blipFill>
                      <a:blip r:embed="rId4"/>
                      <a:stretch>
                        <a:fillRect/>
                      </a:stretch>
                    </p:blipFill>
                    <p:spPr>
                      <a:xfrm>
                        <a:off x="509588" y="1645582"/>
                        <a:ext cx="7667625" cy="4076700"/>
                      </a:xfrm>
                      <a:prstGeom prst="rect">
                        <a:avLst/>
                      </a:prstGeom>
                    </p:spPr>
                  </p:pic>
                </p:oleObj>
              </mc:Fallback>
            </mc:AlternateContent>
          </a:graphicData>
        </a:graphic>
      </p:graphicFrame>
      <p:pic>
        <p:nvPicPr>
          <p:cNvPr id="5"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1675" y="3491152"/>
            <a:ext cx="290208" cy="27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282882" y="2155587"/>
            <a:ext cx="3278462" cy="461665"/>
          </a:xfrm>
          <a:prstGeom prst="rect">
            <a:avLst/>
          </a:prstGeom>
        </p:spPr>
        <p:txBody>
          <a:bodyPr wrap="none">
            <a:spAutoFit/>
          </a:bodyPr>
          <a:lstStyle/>
          <a:p>
            <a:r>
              <a:rPr lang="zh-CN" altLang="en-US" sz="2400" b="1" dirty="0">
                <a:solidFill>
                  <a:srgbClr val="FF0000"/>
                </a:solidFill>
              </a:rPr>
              <a:t>有学问、有修养的人。</a:t>
            </a:r>
          </a:p>
        </p:txBody>
      </p:sp>
      <p:sp>
        <p:nvSpPr>
          <p:cNvPr id="7" name="矩形 6"/>
          <p:cNvSpPr/>
          <p:nvPr/>
        </p:nvSpPr>
        <p:spPr>
          <a:xfrm>
            <a:off x="1415402" y="3942565"/>
            <a:ext cx="1731564" cy="461665"/>
          </a:xfrm>
          <a:prstGeom prst="rect">
            <a:avLst/>
          </a:prstGeom>
        </p:spPr>
        <p:txBody>
          <a:bodyPr wrap="none">
            <a:spAutoFit/>
          </a:bodyPr>
          <a:lstStyle/>
          <a:p>
            <a:r>
              <a:rPr lang="zh-CN" altLang="en-US" sz="2400" b="1" dirty="0">
                <a:solidFill>
                  <a:srgbClr val="FF0000"/>
                </a:solidFill>
              </a:rPr>
              <a:t>把它做成。</a:t>
            </a:r>
          </a:p>
        </p:txBody>
      </p:sp>
    </p:spTree>
    <p:extLst>
      <p:ext uri="{BB962C8B-B14F-4D97-AF65-F5344CB8AC3E}">
        <p14:creationId xmlns:p14="http://schemas.microsoft.com/office/powerpoint/2010/main" val="3615299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06849586"/>
              </p:ext>
            </p:extLst>
          </p:nvPr>
        </p:nvGraphicFramePr>
        <p:xfrm>
          <a:off x="874713" y="798520"/>
          <a:ext cx="7119937" cy="5330825"/>
        </p:xfrm>
        <a:graphic>
          <a:graphicData uri="http://schemas.openxmlformats.org/presentationml/2006/ole">
            <mc:AlternateContent xmlns:mc="http://schemas.openxmlformats.org/markup-compatibility/2006">
              <mc:Choice xmlns:v="urn:schemas-microsoft-com:vml" Requires="v">
                <p:oleObj spid="_x0000_s65538" name="文档" r:id="rId3" imgW="7216173" imgH="5410817" progId="Word.Document.12">
                  <p:embed/>
                </p:oleObj>
              </mc:Choice>
              <mc:Fallback>
                <p:oleObj name="文档" r:id="rId3" imgW="7216173" imgH="5410817" progId="Word.Document.12">
                  <p:embed/>
                  <p:pic>
                    <p:nvPicPr>
                      <p:cNvPr id="2" name="对象 1"/>
                      <p:cNvPicPr/>
                      <p:nvPr/>
                    </p:nvPicPr>
                    <p:blipFill>
                      <a:blip r:embed="rId4"/>
                      <a:stretch>
                        <a:fillRect/>
                      </a:stretch>
                    </p:blipFill>
                    <p:spPr>
                      <a:xfrm>
                        <a:off x="874713" y="798520"/>
                        <a:ext cx="7119937" cy="5330825"/>
                      </a:xfrm>
                      <a:prstGeom prst="rect">
                        <a:avLst/>
                      </a:prstGeom>
                    </p:spPr>
                  </p:pic>
                </p:oleObj>
              </mc:Fallback>
            </mc:AlternateContent>
          </a:graphicData>
        </a:graphic>
      </p:graphicFrame>
      <p:sp>
        <p:nvSpPr>
          <p:cNvPr id="5" name="矩形 4"/>
          <p:cNvSpPr/>
          <p:nvPr/>
        </p:nvSpPr>
        <p:spPr>
          <a:xfrm>
            <a:off x="1692115" y="1310006"/>
            <a:ext cx="2040943" cy="461665"/>
          </a:xfrm>
          <a:prstGeom prst="rect">
            <a:avLst/>
          </a:prstGeom>
        </p:spPr>
        <p:txBody>
          <a:bodyPr wrap="none">
            <a:spAutoFit/>
          </a:bodyPr>
          <a:lstStyle/>
          <a:p>
            <a:r>
              <a:rPr lang="zh-CN" altLang="en-US" sz="2400" b="1" dirty="0">
                <a:solidFill>
                  <a:srgbClr val="FF0000"/>
                </a:solidFill>
              </a:rPr>
              <a:t>广博地学习。</a:t>
            </a:r>
          </a:p>
        </p:txBody>
      </p:sp>
      <p:sp>
        <p:nvSpPr>
          <p:cNvPr id="6" name="矩形 5"/>
          <p:cNvSpPr/>
          <p:nvPr/>
        </p:nvSpPr>
        <p:spPr>
          <a:xfrm>
            <a:off x="1692115" y="3057228"/>
            <a:ext cx="2040943" cy="461665"/>
          </a:xfrm>
          <a:prstGeom prst="rect">
            <a:avLst/>
          </a:prstGeom>
        </p:spPr>
        <p:txBody>
          <a:bodyPr wrap="none">
            <a:spAutoFit/>
          </a:bodyPr>
          <a:lstStyle/>
          <a:p>
            <a:r>
              <a:rPr lang="zh-CN" altLang="en-US" sz="2400" b="1" dirty="0">
                <a:solidFill>
                  <a:srgbClr val="FF0000"/>
                </a:solidFill>
              </a:rPr>
              <a:t>爪子、牙齿。</a:t>
            </a:r>
          </a:p>
        </p:txBody>
      </p:sp>
      <p:sp>
        <p:nvSpPr>
          <p:cNvPr id="7" name="矩形 6"/>
          <p:cNvSpPr/>
          <p:nvPr/>
        </p:nvSpPr>
        <p:spPr>
          <a:xfrm>
            <a:off x="1705367" y="4808847"/>
            <a:ext cx="1731564" cy="461665"/>
          </a:xfrm>
          <a:prstGeom prst="rect">
            <a:avLst/>
          </a:prstGeom>
        </p:spPr>
        <p:txBody>
          <a:bodyPr wrap="none">
            <a:spAutoFit/>
          </a:bodyPr>
          <a:lstStyle/>
          <a:p>
            <a:r>
              <a:rPr lang="zh-CN" altLang="en-US" sz="2400" b="1" dirty="0">
                <a:solidFill>
                  <a:srgbClr val="FF0000"/>
                </a:solidFill>
              </a:rPr>
              <a:t>寄居存身。</a:t>
            </a:r>
          </a:p>
        </p:txBody>
      </p:sp>
    </p:spTree>
    <p:extLst>
      <p:ext uri="{BB962C8B-B14F-4D97-AF65-F5344CB8AC3E}">
        <p14:creationId xmlns:p14="http://schemas.microsoft.com/office/powerpoint/2010/main" val="100401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9227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12460"/>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疾</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14623911"/>
              </p:ext>
            </p:extLst>
          </p:nvPr>
        </p:nvGraphicFramePr>
        <p:xfrm>
          <a:off x="668806" y="2086932"/>
          <a:ext cx="5329237" cy="2962275"/>
        </p:xfrm>
        <a:graphic>
          <a:graphicData uri="http://schemas.openxmlformats.org/presentationml/2006/ole">
            <mc:AlternateContent xmlns:mc="http://schemas.openxmlformats.org/markup-compatibility/2006">
              <mc:Choice xmlns:v="urn:schemas-microsoft-com:vml" Requires="v">
                <p:oleObj spid="_x0000_s66562" name="文档" r:id="rId3" imgW="5329141" imgH="2963057" progId="Word.Document.12">
                  <p:embed/>
                </p:oleObj>
              </mc:Choice>
              <mc:Fallback>
                <p:oleObj name="文档" r:id="rId3" imgW="5329141" imgH="2963057" progId="Word.Document.12">
                  <p:embed/>
                  <p:pic>
                    <p:nvPicPr>
                      <p:cNvPr id="2" name="对象 1"/>
                      <p:cNvPicPr/>
                      <p:nvPr/>
                    </p:nvPicPr>
                    <p:blipFill>
                      <a:blip r:embed="rId4"/>
                      <a:stretch>
                        <a:fillRect/>
                      </a:stretch>
                    </p:blipFill>
                    <p:spPr>
                      <a:xfrm>
                        <a:off x="668806" y="2086932"/>
                        <a:ext cx="5329237" cy="2962275"/>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244327905"/>
              </p:ext>
            </p:extLst>
          </p:nvPr>
        </p:nvGraphicFramePr>
        <p:xfrm>
          <a:off x="5820109" y="1588627"/>
          <a:ext cx="6216650" cy="3214687"/>
        </p:xfrm>
        <a:graphic>
          <a:graphicData uri="http://schemas.openxmlformats.org/presentationml/2006/ole">
            <mc:AlternateContent xmlns:mc="http://schemas.openxmlformats.org/markup-compatibility/2006">
              <mc:Choice xmlns:v="urn:schemas-microsoft-com:vml" Requires="v">
                <p:oleObj spid="_x0000_s66563" name="文档" r:id="rId5" imgW="6397870" imgH="3299990" progId="Word.Document.12">
                  <p:embed/>
                </p:oleObj>
              </mc:Choice>
              <mc:Fallback>
                <p:oleObj name="文档" r:id="rId5" imgW="6397870" imgH="3299990" progId="Word.Document.12">
                  <p:embed/>
                  <p:pic>
                    <p:nvPicPr>
                      <p:cNvPr id="5" name="对象 4"/>
                      <p:cNvPicPr/>
                      <p:nvPr/>
                    </p:nvPicPr>
                    <p:blipFill>
                      <a:blip r:embed="rId6"/>
                      <a:stretch>
                        <a:fillRect/>
                      </a:stretch>
                    </p:blipFill>
                    <p:spPr>
                      <a:xfrm>
                        <a:off x="5820109" y="1588627"/>
                        <a:ext cx="6216650" cy="3214687"/>
                      </a:xfrm>
                      <a:prstGeom prst="rect">
                        <a:avLst/>
                      </a:prstGeom>
                    </p:spPr>
                  </p:pic>
                </p:oleObj>
              </mc:Fallback>
            </mc:AlternateContent>
          </a:graphicData>
        </a:graphic>
      </p:graphicFrame>
      <p:sp>
        <p:nvSpPr>
          <p:cNvPr id="6" name="矩形 5"/>
          <p:cNvSpPr/>
          <p:nvPr/>
        </p:nvSpPr>
        <p:spPr>
          <a:xfrm>
            <a:off x="2649059" y="2054358"/>
            <a:ext cx="803425" cy="461665"/>
          </a:xfrm>
          <a:prstGeom prst="rect">
            <a:avLst/>
          </a:prstGeom>
        </p:spPr>
        <p:txBody>
          <a:bodyPr wrap="none">
            <a:spAutoFit/>
          </a:bodyPr>
          <a:lstStyle/>
          <a:p>
            <a:r>
              <a:rPr lang="zh-CN" altLang="en-US" sz="2400" b="1" dirty="0">
                <a:solidFill>
                  <a:srgbClr val="FF0000"/>
                </a:solidFill>
              </a:rPr>
              <a:t>劲疾</a:t>
            </a:r>
          </a:p>
        </p:txBody>
      </p:sp>
      <p:sp>
        <p:nvSpPr>
          <p:cNvPr id="7" name="矩形 6"/>
          <p:cNvSpPr/>
          <p:nvPr/>
        </p:nvSpPr>
        <p:spPr>
          <a:xfrm>
            <a:off x="2939024" y="2669542"/>
            <a:ext cx="1731564" cy="461665"/>
          </a:xfrm>
          <a:prstGeom prst="rect">
            <a:avLst/>
          </a:prstGeom>
        </p:spPr>
        <p:txBody>
          <a:bodyPr wrap="none">
            <a:spAutoFit/>
          </a:bodyPr>
          <a:lstStyle/>
          <a:p>
            <a:r>
              <a:rPr lang="zh-CN" altLang="en-US" sz="2400" b="1" dirty="0">
                <a:solidFill>
                  <a:srgbClr val="FF0000"/>
                </a:solidFill>
              </a:rPr>
              <a:t>痛苦，忧患</a:t>
            </a:r>
          </a:p>
        </p:txBody>
      </p:sp>
      <p:sp>
        <p:nvSpPr>
          <p:cNvPr id="8" name="矩形 7"/>
          <p:cNvSpPr/>
          <p:nvPr/>
        </p:nvSpPr>
        <p:spPr>
          <a:xfrm>
            <a:off x="2952276" y="3248259"/>
            <a:ext cx="803425" cy="461665"/>
          </a:xfrm>
          <a:prstGeom prst="rect">
            <a:avLst/>
          </a:prstGeom>
        </p:spPr>
        <p:txBody>
          <a:bodyPr wrap="none">
            <a:spAutoFit/>
          </a:bodyPr>
          <a:lstStyle/>
          <a:p>
            <a:r>
              <a:rPr lang="zh-CN" altLang="en-US" sz="2400" b="1" dirty="0">
                <a:solidFill>
                  <a:srgbClr val="FF0000"/>
                </a:solidFill>
              </a:rPr>
              <a:t>小病</a:t>
            </a:r>
          </a:p>
        </p:txBody>
      </p:sp>
      <p:sp>
        <p:nvSpPr>
          <p:cNvPr id="9" name="矩形 8"/>
          <p:cNvSpPr/>
          <p:nvPr/>
        </p:nvSpPr>
        <p:spPr>
          <a:xfrm>
            <a:off x="4159429" y="3828084"/>
            <a:ext cx="803425" cy="461665"/>
          </a:xfrm>
          <a:prstGeom prst="rect">
            <a:avLst/>
          </a:prstGeom>
        </p:spPr>
        <p:txBody>
          <a:bodyPr wrap="none">
            <a:spAutoFit/>
          </a:bodyPr>
          <a:lstStyle/>
          <a:p>
            <a:r>
              <a:rPr lang="zh-CN" altLang="en-US" sz="2400" b="1" dirty="0">
                <a:solidFill>
                  <a:srgbClr val="FF0000"/>
                </a:solidFill>
              </a:rPr>
              <a:t>妒忌</a:t>
            </a:r>
          </a:p>
        </p:txBody>
      </p:sp>
      <p:sp>
        <p:nvSpPr>
          <p:cNvPr id="10" name="矩形 9"/>
          <p:cNvSpPr/>
          <p:nvPr/>
        </p:nvSpPr>
        <p:spPr>
          <a:xfrm>
            <a:off x="2622555" y="4443268"/>
            <a:ext cx="1731564" cy="461665"/>
          </a:xfrm>
          <a:prstGeom prst="rect">
            <a:avLst/>
          </a:prstGeom>
        </p:spPr>
        <p:txBody>
          <a:bodyPr wrap="none">
            <a:spAutoFit/>
          </a:bodyPr>
          <a:lstStyle/>
          <a:p>
            <a:r>
              <a:rPr lang="zh-CN" altLang="en-US" sz="2400" b="1" dirty="0">
                <a:solidFill>
                  <a:srgbClr val="FF0000"/>
                </a:solidFill>
              </a:rPr>
              <a:t>急剧而猛烈</a:t>
            </a:r>
          </a:p>
        </p:txBody>
      </p:sp>
      <p:sp>
        <p:nvSpPr>
          <p:cNvPr id="11" name="矩形 10"/>
          <p:cNvSpPr/>
          <p:nvPr/>
        </p:nvSpPr>
        <p:spPr>
          <a:xfrm>
            <a:off x="9793150" y="2102969"/>
            <a:ext cx="803425" cy="461665"/>
          </a:xfrm>
          <a:prstGeom prst="rect">
            <a:avLst/>
          </a:prstGeom>
        </p:spPr>
        <p:txBody>
          <a:bodyPr wrap="none">
            <a:spAutoFit/>
          </a:bodyPr>
          <a:lstStyle/>
          <a:p>
            <a:r>
              <a:rPr lang="zh-CN" altLang="en-US" sz="2400" b="1" dirty="0">
                <a:solidFill>
                  <a:srgbClr val="FF0000"/>
                </a:solidFill>
              </a:rPr>
              <a:t>借助</a:t>
            </a:r>
          </a:p>
        </p:txBody>
      </p:sp>
      <p:sp>
        <p:nvSpPr>
          <p:cNvPr id="12" name="矩形 11"/>
          <p:cNvSpPr/>
          <p:nvPr/>
        </p:nvSpPr>
        <p:spPr>
          <a:xfrm>
            <a:off x="9446356" y="2721442"/>
            <a:ext cx="2040943" cy="461665"/>
          </a:xfrm>
          <a:prstGeom prst="rect">
            <a:avLst/>
          </a:prstGeom>
        </p:spPr>
        <p:txBody>
          <a:bodyPr wrap="none">
            <a:spAutoFit/>
          </a:bodyPr>
          <a:lstStyle/>
          <a:p>
            <a:r>
              <a:rPr lang="zh-CN" altLang="en-US" sz="2400" b="1" dirty="0">
                <a:solidFill>
                  <a:srgbClr val="FF0000"/>
                </a:solidFill>
              </a:rPr>
              <a:t>与“真”相对</a:t>
            </a:r>
          </a:p>
        </p:txBody>
      </p:sp>
      <p:sp>
        <p:nvSpPr>
          <p:cNvPr id="13" name="矩形 12"/>
          <p:cNvSpPr/>
          <p:nvPr/>
        </p:nvSpPr>
        <p:spPr>
          <a:xfrm>
            <a:off x="7982009" y="3288015"/>
            <a:ext cx="494046" cy="461665"/>
          </a:xfrm>
          <a:prstGeom prst="rect">
            <a:avLst/>
          </a:prstGeom>
        </p:spPr>
        <p:txBody>
          <a:bodyPr wrap="none">
            <a:spAutoFit/>
          </a:bodyPr>
          <a:lstStyle/>
          <a:p>
            <a:r>
              <a:rPr lang="zh-CN" altLang="en-US" sz="2400" b="1" dirty="0">
                <a:solidFill>
                  <a:srgbClr val="FF0000"/>
                </a:solidFill>
              </a:rPr>
              <a:t>借</a:t>
            </a:r>
          </a:p>
        </p:txBody>
      </p:sp>
      <p:sp>
        <p:nvSpPr>
          <p:cNvPr id="14" name="矩形 13"/>
          <p:cNvSpPr/>
          <p:nvPr/>
        </p:nvSpPr>
        <p:spPr>
          <a:xfrm>
            <a:off x="8616322" y="3862335"/>
            <a:ext cx="1731564" cy="461665"/>
          </a:xfrm>
          <a:prstGeom prst="rect">
            <a:avLst/>
          </a:prstGeom>
        </p:spPr>
        <p:txBody>
          <a:bodyPr wrap="none">
            <a:spAutoFit/>
          </a:bodyPr>
          <a:lstStyle/>
          <a:p>
            <a:r>
              <a:rPr lang="zh-CN" altLang="en-US" sz="2400" b="1" dirty="0">
                <a:solidFill>
                  <a:srgbClr val="FF0000"/>
                </a:solidFill>
              </a:rPr>
              <a:t>给予，授予</a:t>
            </a:r>
          </a:p>
        </p:txBody>
      </p:sp>
    </p:spTree>
    <p:extLst>
      <p:ext uri="{BB962C8B-B14F-4D97-AF65-F5344CB8AC3E}">
        <p14:creationId xmlns:p14="http://schemas.microsoft.com/office/powerpoint/2010/main" val="1504112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3036</Words>
  <Application>Microsoft Office PowerPoint</Application>
  <PresentationFormat>宽屏</PresentationFormat>
  <Paragraphs>294</Paragraphs>
  <Slides>69</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69</vt:i4>
      </vt:variant>
    </vt:vector>
  </HeadingPairs>
  <TitlesOfParts>
    <vt:vector size="88"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