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54B14-1596-4D1A-BAB2-2E3EB47A3CB2}" type="datetimeFigureOut">
              <a:rPr lang="zh-CN" altLang="en-US"/>
              <a:pPr>
                <a:defRPr/>
              </a:pPr>
              <a:t>2016/8/7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CCB4A-ACC6-4F20-9102-323ED8DB93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2140B-9A77-4E14-8FEF-B9E91F1738F1}" type="datetimeFigureOut">
              <a:rPr lang="zh-CN" altLang="en-US"/>
              <a:pPr>
                <a:defRPr/>
              </a:pPr>
              <a:t>2016/8/7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A355E-496D-4CB3-A6FF-A6456296F3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C2812-84BF-4854-B259-9FE6B18BE028}" type="datetimeFigureOut">
              <a:rPr lang="zh-CN" altLang="en-US"/>
              <a:pPr>
                <a:defRPr/>
              </a:pPr>
              <a:t>2016/8/7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C6AA4-60B0-46E8-826C-3FC3FC0C22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2C5E8-B2C9-4CEF-A56C-D762A2E9DA41}" type="datetimeFigureOut">
              <a:rPr lang="zh-CN" altLang="en-US"/>
              <a:pPr>
                <a:defRPr/>
              </a:pPr>
              <a:t>2016/8/7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5437D-9BC2-406F-BF06-95DD37CB22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5C5C5-19AD-4DC9-9275-3B13DFDCB3C4}" type="datetimeFigureOut">
              <a:rPr lang="zh-CN" altLang="en-US"/>
              <a:pPr>
                <a:defRPr/>
              </a:pPr>
              <a:t>2016/8/7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5844E-85D3-4F5B-B230-CFEC1BC78D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CEDFC-C791-4647-93C2-A57195779324}" type="datetimeFigureOut">
              <a:rPr lang="zh-CN" altLang="en-US"/>
              <a:pPr>
                <a:defRPr/>
              </a:pPr>
              <a:t>2016/8/7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2927A-B920-4FB2-BDCE-0BAD840D6A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B30ED-D1C2-4090-AAA4-250064366985}" type="datetimeFigureOut">
              <a:rPr lang="zh-CN" altLang="en-US"/>
              <a:pPr>
                <a:defRPr/>
              </a:pPr>
              <a:t>2016/8/7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BBD76-7452-4EF5-978F-04E77C5150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35BB3-65D3-4DA3-8BF1-80723B3D31D3}" type="datetimeFigureOut">
              <a:rPr lang="zh-CN" altLang="en-US"/>
              <a:pPr>
                <a:defRPr/>
              </a:pPr>
              <a:t>2016/8/7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D8A25-412B-47C5-87B2-ABA116B9C7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D1526-70BE-4BCD-9CB1-1C9A73196FFC}" type="datetimeFigureOut">
              <a:rPr lang="zh-CN" altLang="en-US"/>
              <a:pPr>
                <a:defRPr/>
              </a:pPr>
              <a:t>2016/8/7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C18C2-0D44-4355-A901-5901AC7C38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B474E-BF99-4305-949E-259F8D91CAEE}" type="datetimeFigureOut">
              <a:rPr lang="zh-CN" altLang="en-US"/>
              <a:pPr>
                <a:defRPr/>
              </a:pPr>
              <a:t>2016/8/7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8127B-C09F-405E-AB47-526A4BC66D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82FBE-6BDC-409B-89AD-70115A7FB0AA}" type="datetimeFigureOut">
              <a:rPr lang="zh-CN" altLang="en-US"/>
              <a:pPr>
                <a:defRPr/>
              </a:pPr>
              <a:t>2016/8/7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7EA81-D425-4226-A638-356395F1F2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F1C9637-746B-413E-9F02-5AED49253271}" type="datetimeFigureOut">
              <a:rPr lang="zh-CN" altLang="en-US"/>
              <a:pPr>
                <a:defRPr/>
              </a:pPr>
              <a:t>2016/8/7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8C0B7C1-5DD8-4C5E-92DE-684D8A8B8B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15816" y="1535951"/>
            <a:ext cx="293608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ea typeface="+mn-ea"/>
              </a:rPr>
              <a:t>金色花</a:t>
            </a:r>
            <a:endParaRPr lang="en-US" altLang="zh-CN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7736" y="3434314"/>
            <a:ext cx="223224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</a:rPr>
              <a:t>泰戈尔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84213" y="836613"/>
          <a:ext cx="8229600" cy="14636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pPr marL="0" lvl="0" indent="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altLang="zh-CN" sz="3200" b="1" dirty="0" smtClean="0">
                          <a:solidFill>
                            <a:srgbClr val="7030A0"/>
                          </a:solidFill>
                          <a:effectLst/>
                        </a:rPr>
                        <a:t>2.</a:t>
                      </a:r>
                      <a:r>
                        <a:rPr lang="zh-CN" sz="3200" b="1" dirty="0" smtClean="0">
                          <a:solidFill>
                            <a:srgbClr val="7030A0"/>
                          </a:solidFill>
                          <a:effectLst/>
                        </a:rPr>
                        <a:t>你</a:t>
                      </a:r>
                      <a:r>
                        <a:rPr lang="zh-CN" sz="3200" b="1" dirty="0">
                          <a:solidFill>
                            <a:srgbClr val="7030A0"/>
                          </a:solidFill>
                          <a:effectLst/>
                        </a:rPr>
                        <a:t>觉得妈妈是一个怎样的形象？如何理解“你到哪里去了，你这个坏孩子”这句话包含的情感？</a:t>
                      </a:r>
                      <a:endParaRPr lang="zh-CN" sz="3200" b="1" dirty="0">
                        <a:solidFill>
                          <a:srgbClr val="7030A0"/>
                        </a:solidFill>
                        <a:effectLst/>
                        <a:latin typeface="宋体"/>
                        <a:cs typeface="宋体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71550" y="2636838"/>
            <a:ext cx="1008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C00000"/>
                </a:solidFill>
                <a:latin typeface="Calibri" pitchFamily="34" charset="0"/>
              </a:rPr>
              <a:t>勤劳</a:t>
            </a:r>
            <a:endParaRPr lang="zh-CN" altLang="en-US" sz="32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339975" y="2636838"/>
            <a:ext cx="18319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Calibri" pitchFamily="34" charset="0"/>
              </a:rPr>
              <a:t>慈爱善良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572000" y="2636838"/>
            <a:ext cx="18319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Calibri" pitchFamily="34" charset="0"/>
              </a:rPr>
              <a:t>疼爱孩子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57200" y="3679825"/>
          <a:ext cx="8229600" cy="2438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pPr indent="228600" algn="l">
                        <a:spcAft>
                          <a:spcPts val="0"/>
                        </a:spcAft>
                      </a:pPr>
                      <a:r>
                        <a:rPr lang="zh-CN" sz="3200" b="1" dirty="0">
                          <a:solidFill>
                            <a:srgbClr val="002060"/>
                          </a:solidFill>
                          <a:effectLst/>
                        </a:rPr>
                        <a:t>这句嗔怪是因为妈妈找不到孩子，非常着急。当妈妈一整天都找不到儿子，那种惶急的心情肯定与时俱增，一旦见到又惊又喜，自然责怪孩子，但责怪中透出的是至真的母爱。</a:t>
                      </a:r>
                      <a:endParaRPr lang="zh-CN" sz="3200" b="1" dirty="0">
                        <a:solidFill>
                          <a:srgbClr val="002060"/>
                        </a:solidFill>
                        <a:effectLst/>
                        <a:latin typeface="宋体"/>
                        <a:cs typeface="宋体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39750" y="476250"/>
          <a:ext cx="8229600" cy="9763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C00000"/>
                          </a:solidFill>
                          <a:effectLst/>
                        </a:rPr>
                        <a:t>3.</a:t>
                      </a:r>
                      <a:r>
                        <a:rPr lang="zh-CN" sz="3200" b="1" dirty="0">
                          <a:solidFill>
                            <a:srgbClr val="C00000"/>
                          </a:solidFill>
                          <a:effectLst/>
                        </a:rPr>
                        <a:t>纵观全文，你觉得文章表达的思想感情是什么？为什么孩子想变为金色花</a:t>
                      </a:r>
                      <a:r>
                        <a:rPr lang="zh-CN" sz="3200" b="1" dirty="0" smtClean="0">
                          <a:solidFill>
                            <a:srgbClr val="C00000"/>
                          </a:solidFill>
                          <a:effectLst/>
                        </a:rPr>
                        <a:t>？</a:t>
                      </a:r>
                      <a:endParaRPr lang="zh-CN" sz="3200" b="1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547813" y="1697038"/>
            <a:ext cx="52800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002060"/>
                </a:solidFill>
                <a:latin typeface="Calibri" pitchFamily="34" charset="0"/>
              </a:rPr>
              <a:t>表现了纯真的母子之爱。</a:t>
            </a:r>
            <a:endParaRPr lang="zh-CN" altLang="zh-CN" sz="3600" b="1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42913" y="2708275"/>
            <a:ext cx="7489825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         </a:t>
            </a:r>
            <a:r>
              <a:rPr lang="zh-CN" altLang="zh-CN" sz="3600" b="1">
                <a:solidFill>
                  <a:srgbClr val="FF0000"/>
                </a:solidFill>
                <a:latin typeface="Calibri" pitchFamily="34" charset="0"/>
              </a:rPr>
              <a:t>金色花是美丽的圣树上的花朵，赞美孩子可爱。那金黄的色彩，正反映着母爱的光辉。人们喜爱花儿，花儿也惠及人们，正可以象征孩子回报母爱的心愿。</a:t>
            </a:r>
            <a:endParaRPr lang="zh-CN" altLang="en-US" sz="36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39750" y="1125538"/>
          <a:ext cx="8229600" cy="49371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zh-CN" sz="3600" b="1" dirty="0">
                          <a:solidFill>
                            <a:srgbClr val="FF0000"/>
                          </a:solidFill>
                          <a:effectLst/>
                        </a:rPr>
                        <a:t>散文诗是兼有散文和诗的特点的一种文学体裁。它融合了诗的表现性和散文描写性的某些特点。从本质上看，它有诗的情绪和幻想，给读者美感和想像，但内容上保留了有诗意的散文性细节；从形式上看，它有散文的外观，不像诗歌那样分行和押韵，但不乏内在的音乐美和节奏感。它是用散文形式写成的诗篇，即“散文其形，诗意其质”。</a:t>
                      </a:r>
                      <a:endParaRPr lang="zh-CN" sz="3600" b="1" dirty="0">
                        <a:solidFill>
                          <a:srgbClr val="FF0000"/>
                        </a:solidFill>
                        <a:effectLst/>
                        <a:latin typeface="宋体"/>
                        <a:cs typeface="宋体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88259" y="692696"/>
            <a:ext cx="296748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ea typeface="+mn-ea"/>
              </a:rPr>
              <a:t>拓展延伸</a:t>
            </a:r>
            <a:endParaRPr lang="zh-CN" altLang="en-US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ea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57200" y="1641475"/>
          <a:ext cx="8229600" cy="164623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002060"/>
                          </a:solidFill>
                          <a:effectLst/>
                        </a:rPr>
                        <a:t>1.</a:t>
                      </a:r>
                      <a:r>
                        <a:rPr lang="zh-CN" sz="3600" b="1" dirty="0">
                          <a:solidFill>
                            <a:srgbClr val="002060"/>
                          </a:solidFill>
                          <a:effectLst/>
                        </a:rPr>
                        <a:t>你的妈妈也一定如文中的一样不知疲倦地为人家人操劳。懂事的你偷偷地为她做过什么？你能分享一下吗？</a:t>
                      </a:r>
                      <a:endParaRPr lang="zh-CN" sz="3600" b="1" dirty="0">
                        <a:solidFill>
                          <a:srgbClr val="002060"/>
                        </a:solidFill>
                        <a:effectLst/>
                        <a:latin typeface="宋体"/>
                        <a:cs typeface="宋体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57200" y="3284538"/>
          <a:ext cx="8229600" cy="2743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7030A0"/>
                          </a:solidFill>
                          <a:effectLst/>
                        </a:rPr>
                        <a:t>2.</a:t>
                      </a:r>
                      <a:r>
                        <a:rPr lang="zh-CN" sz="3600" b="1" dirty="0">
                          <a:solidFill>
                            <a:srgbClr val="7030A0"/>
                          </a:solidFill>
                          <a:effectLst/>
                        </a:rPr>
                        <a:t>现在让我来检测一下你对母亲的关注程度，你知道母亲节吗？你知道母亲的生日吗？假如此时此刻，妈妈就在你的面前，你会怎样表达你藏在心底那份深深的爱意？</a:t>
                      </a:r>
                      <a:endParaRPr lang="zh-CN" sz="3600" b="1" dirty="0">
                        <a:solidFill>
                          <a:srgbClr val="7030A0"/>
                        </a:solidFill>
                        <a:effectLst/>
                        <a:latin typeface="宋体"/>
                        <a:cs typeface="宋体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88" y="5978525"/>
            <a:ext cx="9931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</a:rPr>
              <a:t>请以“假如我是</a:t>
            </a:r>
            <a:r>
              <a:rPr lang="en-US" altLang="zh-CN" sz="3600" b="1">
                <a:solidFill>
                  <a:srgbClr val="C00000"/>
                </a:solidFill>
              </a:rPr>
              <a:t>——  </a:t>
            </a:r>
            <a:r>
              <a:rPr lang="zh-CN" altLang="en-US" sz="3600" b="1">
                <a:solidFill>
                  <a:srgbClr val="C00000"/>
                </a:solidFill>
              </a:rPr>
              <a:t>我会   ”  开头说句话 。 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84213" y="336550"/>
            <a:ext cx="7991475" cy="624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纸船</a:t>
            </a:r>
            <a:r>
              <a:rPr lang="en-US" altLang="zh-CN" sz="2000" b="1">
                <a:solidFill>
                  <a:srgbClr val="C00000"/>
                </a:solidFill>
                <a:latin typeface="Calibri" pitchFamily="34" charset="0"/>
              </a:rPr>
              <a:t>——</a:t>
            </a: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寄母亲 </a:t>
            </a:r>
            <a:b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</a:b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/>
            </a:r>
            <a:b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</a:b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我从不肯妄弃了一张纸， </a:t>
            </a:r>
            <a:b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</a:b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总是留着 </a:t>
            </a:r>
            <a:b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</a:b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/>
            </a:r>
            <a:b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</a:b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留着， </a:t>
            </a:r>
            <a:b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</a:b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叠成一只一只很小的船儿， </a:t>
            </a:r>
            <a:b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</a:b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从舟上抛下在海里。 </a:t>
            </a:r>
            <a:b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</a:b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有的被天风吹卷到舟中的窗里， </a:t>
            </a:r>
            <a:b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</a:b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有的被海浪打湿，沾在船头上。 </a:t>
            </a:r>
            <a:b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</a:b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/>
            </a:r>
            <a:b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</a:b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我仍是不灰心的每天的叠着， </a:t>
            </a:r>
            <a:b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</a:b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总希望有一只能流到我要他到的地方去。 </a:t>
            </a:r>
            <a:b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</a:b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母亲，倘若你梦中看见一只很小的白船儿， </a:t>
            </a:r>
            <a:b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</a:b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不要惊讶他无端入梦。 </a:t>
            </a:r>
            <a:b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</a:b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这是你至爱的女儿含着泪叠的， </a:t>
            </a:r>
            <a:b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</a:b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万水千山，求他载着她的爱和悲哀归来 </a:t>
            </a:r>
            <a:b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</a:b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/>
            </a:r>
            <a:b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</a:br>
            <a:r>
              <a:rPr lang="zh-CN" altLang="en-US" sz="2000" b="1">
                <a:solidFill>
                  <a:srgbClr val="C00000"/>
                </a:solidFill>
                <a:latin typeface="Calibri" pitchFamily="34" charset="0"/>
              </a:rPr>
              <a:t>母亲啊！你是荷叶，我是红莲，心中的雨点来了，除了你，谁是我在无遮拦天空下的绿荫？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43808" y="2546288"/>
            <a:ext cx="3744416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再见</a:t>
            </a:r>
            <a:endParaRPr lang="zh-CN" alt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39750" y="1916113"/>
          <a:ext cx="8208963" cy="43211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08912"/>
              </a:tblGrid>
              <a:tr h="4320480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3600" kern="100" dirty="0">
                          <a:effectLst/>
                        </a:rPr>
                        <a:t>积累本课字词；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3600" kern="100" dirty="0">
                          <a:effectLst/>
                        </a:rPr>
                        <a:t>有感情朗读，理解诗歌内容，理解诗歌中表达的感人至深的亲情；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3600" kern="100" dirty="0">
                          <a:effectLst/>
                        </a:rPr>
                        <a:t>学习和借鉴诗歌借助一种具体形象抒发真情的写法。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3600" kern="100" dirty="0">
                          <a:effectLst/>
                        </a:rPr>
                        <a:t>激发学生关爱母亲、回报母亲的炽热情怀。</a:t>
                      </a:r>
                      <a:endParaRPr lang="zh-CN" sz="3600" kern="100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088260" y="620688"/>
            <a:ext cx="296748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ea typeface="+mn-ea"/>
              </a:rPr>
              <a:t>学习目标</a:t>
            </a:r>
            <a:endParaRPr lang="zh-CN" altLang="en-US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88259" y="692696"/>
            <a:ext cx="296748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ea typeface="+mn-ea"/>
              </a:rPr>
              <a:t>作者介绍</a:t>
            </a:r>
            <a:endParaRPr lang="zh-CN" altLang="en-US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15362" name="矩形 2"/>
          <p:cNvSpPr>
            <a:spLocks noChangeArrowheads="1"/>
          </p:cNvSpPr>
          <p:nvPr/>
        </p:nvSpPr>
        <p:spPr bwMode="auto">
          <a:xfrm>
            <a:off x="2286000" y="1582738"/>
            <a:ext cx="6462713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        </a:t>
            </a:r>
            <a:r>
              <a:rPr lang="zh-CN" altLang="zh-CN" sz="2400" b="1">
                <a:latin typeface="Calibri" pitchFamily="34" charset="0"/>
              </a:rPr>
              <a:t>拉宾德拉纳特</a:t>
            </a:r>
            <a:r>
              <a:rPr lang="en-US" altLang="zh-CN" sz="2400" b="1">
                <a:latin typeface="Calibri" pitchFamily="34" charset="0"/>
              </a:rPr>
              <a:t> · </a:t>
            </a:r>
            <a:r>
              <a:rPr lang="zh-CN" altLang="zh-CN" sz="2400" b="1">
                <a:latin typeface="Calibri" pitchFamily="34" charset="0"/>
              </a:rPr>
              <a:t>泰戈尔（</a:t>
            </a:r>
            <a:r>
              <a:rPr lang="en-US" altLang="zh-CN" sz="2400" b="1">
                <a:latin typeface="Calibri" pitchFamily="34" charset="0"/>
              </a:rPr>
              <a:t>1861</a:t>
            </a:r>
            <a:r>
              <a:rPr lang="zh-CN" altLang="zh-CN" sz="2400" b="1">
                <a:latin typeface="Calibri" pitchFamily="34" charset="0"/>
              </a:rPr>
              <a:t>年</a:t>
            </a:r>
            <a:r>
              <a:rPr lang="en-US" altLang="zh-CN" sz="2400" b="1">
                <a:latin typeface="Calibri" pitchFamily="34" charset="0"/>
              </a:rPr>
              <a:t>—1941</a:t>
            </a:r>
            <a:r>
              <a:rPr lang="zh-CN" altLang="zh-CN" sz="2400" b="1">
                <a:latin typeface="Calibri" pitchFamily="34" charset="0"/>
              </a:rPr>
              <a:t>年），印度著名诗人、文学家、社会活动家、哲学家和印度民族主义者。</a:t>
            </a:r>
            <a:r>
              <a:rPr lang="en-US" altLang="zh-CN" sz="2400" b="1">
                <a:latin typeface="Calibri" pitchFamily="34" charset="0"/>
              </a:rPr>
              <a:t>1913</a:t>
            </a:r>
            <a:r>
              <a:rPr lang="zh-CN" altLang="zh-CN" sz="2400" b="1">
                <a:latin typeface="Calibri" pitchFamily="34" charset="0"/>
              </a:rPr>
              <a:t>年，他以《吉檀迦利》成为第一位获得诺贝尔文学奖的亚洲人。他的诗中含有深刻的宗教和哲学的见解，泰戈尔的诗在印度享有史诗的地位，代表作《吉檀迦利》、《飞鸟集》、《眼中沙》、《四个人》、《家庭与世界》、《园丁集》、《新月集》、《最后的诗篇》、《戈拉》、《文明的危机》等。他还擅长作曲和绘画，所作歌曲《人民的意志》一九五○年被定为印度国歌。冰心就是他的崇拜者之一，曾翻译过他的部分诗歌。</a:t>
            </a:r>
            <a:endParaRPr lang="zh-CN" altLang="en-US" sz="2400" b="1">
              <a:latin typeface="Calibri" pitchFamily="34" charset="0"/>
            </a:endParaRP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325" y="2209800"/>
            <a:ext cx="2093913" cy="327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75856" y="476672"/>
            <a:ext cx="22717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ea typeface="+mn-ea"/>
              </a:rPr>
              <a:t>读一读</a:t>
            </a:r>
            <a:endParaRPr lang="zh-CN" altLang="en-US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16386" name="矩形 2"/>
          <p:cNvSpPr>
            <a:spLocks noChangeArrowheads="1"/>
          </p:cNvSpPr>
          <p:nvPr/>
        </p:nvSpPr>
        <p:spPr bwMode="auto">
          <a:xfrm>
            <a:off x="395288" y="1773238"/>
            <a:ext cx="82089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7200" b="1">
                <a:solidFill>
                  <a:srgbClr val="FF0000"/>
                </a:solidFill>
                <a:latin typeface="Calibri" pitchFamily="34" charset="0"/>
              </a:rPr>
              <a:t>匿</a:t>
            </a:r>
            <a:r>
              <a:rPr lang="zh-CN" altLang="zh-CN" sz="7200" b="1">
                <a:latin typeface="Calibri" pitchFamily="34" charset="0"/>
              </a:rPr>
              <a:t>笑</a:t>
            </a:r>
            <a:r>
              <a:rPr lang="en-US" altLang="zh-CN" sz="7200" b="1">
                <a:latin typeface="Calibri" pitchFamily="34" charset="0"/>
              </a:rPr>
              <a:t> [   ]   </a:t>
            </a:r>
            <a:r>
              <a:rPr lang="zh-CN" altLang="zh-CN" sz="7200" b="1">
                <a:latin typeface="Calibri" pitchFamily="34" charset="0"/>
              </a:rPr>
              <a:t>花</a:t>
            </a:r>
            <a:r>
              <a:rPr lang="zh-CN" altLang="zh-CN" sz="7200" b="1">
                <a:solidFill>
                  <a:srgbClr val="FF0000"/>
                </a:solidFill>
                <a:latin typeface="Calibri" pitchFamily="34" charset="0"/>
              </a:rPr>
              <a:t>瓣</a:t>
            </a:r>
            <a:r>
              <a:rPr lang="zh-CN" altLang="zh-CN" sz="7200" b="1">
                <a:latin typeface="Calibri" pitchFamily="34" charset="0"/>
              </a:rPr>
              <a:t> </a:t>
            </a:r>
            <a:r>
              <a:rPr lang="en-US" altLang="zh-CN" sz="7200" b="1">
                <a:latin typeface="Calibri" pitchFamily="34" charset="0"/>
              </a:rPr>
              <a:t>[      ]   </a:t>
            </a:r>
            <a:r>
              <a:rPr lang="zh-CN" altLang="zh-CN" sz="7200" b="1">
                <a:solidFill>
                  <a:srgbClr val="FF0000"/>
                </a:solidFill>
                <a:latin typeface="Calibri" pitchFamily="34" charset="0"/>
              </a:rPr>
              <a:t>沐浴</a:t>
            </a:r>
            <a:r>
              <a:rPr lang="zh-CN" altLang="zh-CN" sz="7200" b="1">
                <a:latin typeface="Calibri" pitchFamily="34" charset="0"/>
              </a:rPr>
              <a:t> </a:t>
            </a:r>
            <a:r>
              <a:rPr lang="en-US" altLang="zh-CN" sz="7200" b="1">
                <a:latin typeface="Calibri" pitchFamily="34" charset="0"/>
              </a:rPr>
              <a:t>[           ]   </a:t>
            </a:r>
          </a:p>
          <a:p>
            <a:r>
              <a:rPr lang="zh-CN" altLang="zh-CN" sz="7200" b="1">
                <a:solidFill>
                  <a:srgbClr val="FF0000"/>
                </a:solidFill>
                <a:latin typeface="Calibri" pitchFamily="34" charset="0"/>
              </a:rPr>
              <a:t>祷</a:t>
            </a:r>
            <a:r>
              <a:rPr lang="zh-CN" altLang="zh-CN" sz="7200" b="1">
                <a:latin typeface="Calibri" pitchFamily="34" charset="0"/>
              </a:rPr>
              <a:t>告 </a:t>
            </a:r>
            <a:r>
              <a:rPr lang="en-US" altLang="zh-CN" sz="7200" b="1">
                <a:latin typeface="Calibri" pitchFamily="34" charset="0"/>
              </a:rPr>
              <a:t>[     ]  </a:t>
            </a:r>
            <a:r>
              <a:rPr lang="zh-CN" altLang="zh-CN" sz="7200" b="1">
                <a:solidFill>
                  <a:srgbClr val="FF0000"/>
                </a:solidFill>
                <a:latin typeface="Calibri" pitchFamily="34" charset="0"/>
              </a:rPr>
              <a:t>嗅</a:t>
            </a:r>
            <a:r>
              <a:rPr lang="en-US" altLang="zh-CN" sz="7200" b="1">
                <a:latin typeface="Calibri" pitchFamily="34" charset="0"/>
              </a:rPr>
              <a:t>[     ]    </a:t>
            </a:r>
            <a:r>
              <a:rPr lang="zh-CN" altLang="zh-CN" sz="7200" b="1">
                <a:solidFill>
                  <a:srgbClr val="FF0000"/>
                </a:solidFill>
                <a:latin typeface="Calibri" pitchFamily="34" charset="0"/>
              </a:rPr>
              <a:t>衍</a:t>
            </a:r>
            <a:r>
              <a:rPr lang="zh-CN" altLang="zh-CN" sz="7200" b="1">
                <a:latin typeface="Calibri" pitchFamily="34" charset="0"/>
              </a:rPr>
              <a:t> </a:t>
            </a:r>
            <a:r>
              <a:rPr lang="en-US" altLang="zh-CN" sz="7200" b="1">
                <a:latin typeface="Calibri" pitchFamily="34" charset="0"/>
              </a:rPr>
              <a:t> [       ]</a:t>
            </a:r>
            <a:endParaRPr lang="zh-CN" altLang="en-US" sz="7200" b="1">
              <a:latin typeface="Calibri" pitchFamily="34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76538" y="1989138"/>
            <a:ext cx="787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  <a:latin typeface="Calibri" pitchFamily="34" charset="0"/>
              </a:rPr>
              <a:t>nì</a:t>
            </a:r>
            <a:endParaRPr lang="zh-CN" altLang="en-US" sz="60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732588" y="1989138"/>
            <a:ext cx="13906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  <a:latin typeface="Calibri" pitchFamily="34" charset="0"/>
              </a:rPr>
              <a:t>bàn</a:t>
            </a:r>
            <a:endParaRPr lang="zh-CN" altLang="en-US" sz="60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725738" y="3005138"/>
            <a:ext cx="2398712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  <a:latin typeface="Calibri" pitchFamily="34" charset="0"/>
              </a:rPr>
              <a:t>Mù  yù</a:t>
            </a:r>
            <a:endParaRPr lang="zh-CN" altLang="en-US" sz="60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627313" y="4073525"/>
            <a:ext cx="13922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  <a:latin typeface="Calibri" pitchFamily="34" charset="0"/>
              </a:rPr>
              <a:t>dǎo</a:t>
            </a:r>
            <a:endParaRPr lang="zh-CN" altLang="en-US" sz="60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734050" y="4127500"/>
            <a:ext cx="11414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  <a:latin typeface="Calibri" pitchFamily="34" charset="0"/>
              </a:rPr>
              <a:t>xiù</a:t>
            </a:r>
            <a:endParaRPr lang="zh-CN" altLang="en-US" sz="60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203450" y="5284788"/>
            <a:ext cx="13430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  <a:latin typeface="Calibri" pitchFamily="34" charset="0"/>
              </a:rPr>
              <a:t>yǎn</a:t>
            </a:r>
            <a:endParaRPr lang="zh-CN" altLang="en-US" sz="600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67433" y="692696"/>
            <a:ext cx="296748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ea typeface="+mn-ea"/>
              </a:rPr>
              <a:t>理解词语</a:t>
            </a:r>
            <a:endParaRPr lang="zh-CN" altLang="en-US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17410" name="矩形 6"/>
          <p:cNvSpPr>
            <a:spLocks noChangeArrowheads="1"/>
          </p:cNvSpPr>
          <p:nvPr/>
        </p:nvSpPr>
        <p:spPr bwMode="auto">
          <a:xfrm>
            <a:off x="698500" y="1916113"/>
            <a:ext cx="7705725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Calibri" pitchFamily="34" charset="0"/>
              </a:rPr>
              <a:t>匿笑：</a:t>
            </a:r>
          </a:p>
          <a:p>
            <a:r>
              <a:rPr lang="zh-CN" altLang="en-US" sz="5400" b="1">
                <a:solidFill>
                  <a:srgbClr val="FF0000"/>
                </a:solidFill>
                <a:latin typeface="Calibri" pitchFamily="34" charset="0"/>
              </a:rPr>
              <a:t>祷告：                               沐浴：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719388" y="1916113"/>
            <a:ext cx="36639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002060"/>
                </a:solidFill>
                <a:latin typeface="Calibri" pitchFamily="34" charset="0"/>
              </a:rPr>
              <a:t>偷偷地笑。</a:t>
            </a:r>
            <a:endParaRPr lang="zh-CN" altLang="en-US" sz="540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484438" y="2840038"/>
            <a:ext cx="5054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002060"/>
                </a:solidFill>
                <a:latin typeface="Calibri" pitchFamily="34" charset="0"/>
              </a:rPr>
              <a:t>向神祈求保佑。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487613" y="3573463"/>
            <a:ext cx="5949950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002060"/>
                </a:solidFill>
                <a:latin typeface="Calibri" pitchFamily="34" charset="0"/>
              </a:rPr>
              <a:t>洗澡，洗浴；比喻受润泽；比喻沉浸在某种环境中。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07776" y="188640"/>
            <a:ext cx="5156512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</a:rPr>
              <a:t>朗读提示</a:t>
            </a:r>
            <a:endParaRPr lang="zh-CN" alt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18434" name="矩形 3"/>
          <p:cNvSpPr>
            <a:spLocks noChangeArrowheads="1"/>
          </p:cNvSpPr>
          <p:nvPr/>
        </p:nvSpPr>
        <p:spPr bwMode="auto">
          <a:xfrm>
            <a:off x="2209800" y="1131888"/>
            <a:ext cx="457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Calibri" pitchFamily="34" charset="0"/>
              </a:rPr>
              <a:t>一、细致感知诗文内容，体味内涵意境</a:t>
            </a:r>
          </a:p>
        </p:txBody>
      </p:sp>
      <p:sp>
        <p:nvSpPr>
          <p:cNvPr id="18435" name="矩形 7"/>
          <p:cNvSpPr>
            <a:spLocks noChangeArrowheads="1"/>
          </p:cNvSpPr>
          <p:nvPr/>
        </p:nvSpPr>
        <p:spPr bwMode="auto">
          <a:xfrm>
            <a:off x="2209800" y="1585913"/>
            <a:ext cx="457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Calibri" pitchFamily="34" charset="0"/>
              </a:rPr>
              <a:t>二、积极投入感情朗读，读出诗外之意</a:t>
            </a:r>
          </a:p>
        </p:txBody>
      </p:sp>
      <p:sp>
        <p:nvSpPr>
          <p:cNvPr id="18436" name="矩形 8"/>
          <p:cNvSpPr>
            <a:spLocks noChangeArrowheads="1"/>
          </p:cNvSpPr>
          <p:nvPr/>
        </p:nvSpPr>
        <p:spPr bwMode="auto">
          <a:xfrm>
            <a:off x="2195513" y="1985963"/>
            <a:ext cx="5087937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Calibri" pitchFamily="34" charset="0"/>
              </a:rPr>
              <a:t>三、仔细把握朗读节奏，体验诗歌的音韵美</a:t>
            </a:r>
          </a:p>
        </p:txBody>
      </p:sp>
      <p:sp>
        <p:nvSpPr>
          <p:cNvPr id="12" name="矩形 11"/>
          <p:cNvSpPr/>
          <p:nvPr/>
        </p:nvSpPr>
        <p:spPr>
          <a:xfrm>
            <a:off x="565939" y="2967335"/>
            <a:ext cx="801213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ea typeface="+mn-ea"/>
              </a:rPr>
              <a:t>就本文而言，你觉得应该读出怎样的语气？</a:t>
            </a:r>
            <a:endParaRPr lang="zh-CN" altLang="en-US" sz="3200" b="1" dirty="0">
              <a:ln w="17780" cmpd="sng">
                <a:solidFill>
                  <a:srgbClr val="C00000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  <a:latin typeface="+mn-lt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3608" y="4077072"/>
            <a:ext cx="157607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cap="all" dirty="0">
                <a:ln/>
                <a:solidFill>
                  <a:schemeClr val="tx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ea typeface="+mn-ea"/>
              </a:rPr>
              <a:t>调皮</a:t>
            </a:r>
            <a:endParaRPr lang="zh-CN" altLang="en-US" sz="5400" b="1" cap="all" dirty="0">
              <a:ln/>
              <a:solidFill>
                <a:schemeClr val="tx2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61344" y="4077072"/>
            <a:ext cx="157607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cap="all" dirty="0">
                <a:ln/>
                <a:solidFill>
                  <a:schemeClr val="tx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ea typeface="+mn-ea"/>
              </a:rPr>
              <a:t>得意</a:t>
            </a:r>
            <a:endParaRPr lang="zh-CN" altLang="en-US" sz="5400" b="1" cap="all" dirty="0">
              <a:ln/>
              <a:solidFill>
                <a:schemeClr val="tx2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23645" y="4077072"/>
            <a:ext cx="157607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cap="all" dirty="0">
                <a:ln/>
                <a:solidFill>
                  <a:schemeClr val="tx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ea typeface="+mn-ea"/>
              </a:rPr>
              <a:t>骄傲</a:t>
            </a:r>
            <a:endParaRPr lang="zh-CN" altLang="en-US" sz="5400" b="1" cap="all" dirty="0">
              <a:ln/>
              <a:solidFill>
                <a:schemeClr val="tx2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43607" y="5445224"/>
            <a:ext cx="157607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cap="all" dirty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ea typeface="+mn-ea"/>
              </a:rPr>
              <a:t>嗔怪</a:t>
            </a:r>
            <a:endParaRPr lang="zh-CN" altLang="en-US" sz="5400" b="1" cap="all" dirty="0">
              <a:ln/>
              <a:solidFill>
                <a:srgbClr val="7030A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61344" y="5445224"/>
            <a:ext cx="157607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cap="all" dirty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ea typeface="+mn-ea"/>
              </a:rPr>
              <a:t>担忧</a:t>
            </a:r>
            <a:endParaRPr lang="zh-CN" altLang="en-US" sz="5400" b="1" cap="all" dirty="0">
              <a:ln/>
              <a:solidFill>
                <a:srgbClr val="7030A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23645" y="5445224"/>
            <a:ext cx="157607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cap="all" dirty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ea typeface="+mn-ea"/>
              </a:rPr>
              <a:t>欣喜</a:t>
            </a:r>
            <a:endParaRPr lang="zh-CN" altLang="en-US" sz="5400" b="1" cap="all" dirty="0">
              <a:ln/>
              <a:solidFill>
                <a:srgbClr val="7030A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ea typeface="+mn-ea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516688" y="4214813"/>
            <a:ext cx="29527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———</a:t>
            </a:r>
            <a:r>
              <a:rPr lang="zh-CN" altLang="en-US" sz="3600" b="1">
                <a:latin typeface="Calibri" pitchFamily="34" charset="0"/>
              </a:rPr>
              <a:t>孩子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651625" y="5583238"/>
            <a:ext cx="2952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———</a:t>
            </a:r>
            <a:r>
              <a:rPr lang="zh-CN" altLang="en-US" sz="3600" b="1">
                <a:latin typeface="Calibri" pitchFamily="34" charset="0"/>
              </a:rPr>
              <a:t>母亲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88258" y="476672"/>
            <a:ext cx="296748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</a:rPr>
              <a:t>概括内容</a:t>
            </a:r>
            <a:endParaRPr lang="zh-CN" alt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9031" y="1988840"/>
            <a:ext cx="8125942" cy="25853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</a:rPr>
              <a:t>请用“我看到了</a:t>
            </a:r>
            <a:r>
              <a:rPr lang="en-US" altLang="zh-CN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</a:rPr>
              <a:t>……</a:t>
            </a:r>
            <a:r>
              <a:rPr lang="zh-CN" alt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</a:rPr>
              <a:t>”句式</a:t>
            </a:r>
            <a:endParaRPr lang="en-US" altLang="zh-CN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</a:rPr>
              <a:t>说一说你读过散文诗后的</a:t>
            </a:r>
            <a:endParaRPr lang="en-US" altLang="zh-CN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</a:rPr>
              <a:t>初步印象。</a:t>
            </a:r>
            <a:endParaRPr lang="zh-CN" alt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27088" y="1557338"/>
            <a:ext cx="7273925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002060"/>
                </a:solidFill>
                <a:latin typeface="Calibri" pitchFamily="34" charset="0"/>
              </a:rPr>
              <a:t>     本文讲述了一个孩子想变成金色花为母亲做事情，以儿童特有的方式表达了对母亲的感情。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88259" y="476672"/>
            <a:ext cx="296748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</a:rPr>
              <a:t>问题探究</a:t>
            </a:r>
            <a:endParaRPr lang="zh-CN" alt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07975" y="1400175"/>
          <a:ext cx="8578850" cy="14620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79297"/>
              </a:tblGrid>
              <a:tr h="0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zh-CN" sz="3200" b="1" dirty="0">
                          <a:effectLst/>
                        </a:rPr>
                        <a:t>试</a:t>
                      </a:r>
                      <a:r>
                        <a:rPr lang="zh-CN" sz="3200" b="1" dirty="0" smtClean="0">
                          <a:effectLst/>
                        </a:rPr>
                        <a:t>找一找</a:t>
                      </a:r>
                      <a:r>
                        <a:rPr lang="zh-CN" altLang="en-US" sz="3200" b="1" dirty="0" smtClean="0">
                          <a:effectLst/>
                        </a:rPr>
                        <a:t>“</a:t>
                      </a:r>
                      <a:r>
                        <a:rPr lang="zh-CN" sz="3200" b="1" dirty="0" smtClean="0">
                          <a:effectLst/>
                        </a:rPr>
                        <a:t>我</a:t>
                      </a:r>
                      <a:r>
                        <a:rPr lang="zh-CN" altLang="en-US" sz="3200" b="1" dirty="0" smtClean="0">
                          <a:effectLst/>
                        </a:rPr>
                        <a:t>”</a:t>
                      </a:r>
                      <a:r>
                        <a:rPr lang="zh-CN" sz="3200" b="1" dirty="0" smtClean="0">
                          <a:effectLst/>
                        </a:rPr>
                        <a:t>变成</a:t>
                      </a:r>
                      <a:r>
                        <a:rPr lang="zh-CN" sz="3200" b="1" dirty="0">
                          <a:effectLst/>
                        </a:rPr>
                        <a:t>金色花为妈妈所做的事。你觉得“我”是一个怎样的孩子？为什么要“暗暗地、悄悄地”不想让妈妈知道？</a:t>
                      </a:r>
                      <a:endParaRPr lang="zh-CN" sz="3200" b="1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789113" y="2924175"/>
            <a:ext cx="51276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002060"/>
                </a:solidFill>
                <a:latin typeface="Calibri" pitchFamily="34" charset="0"/>
              </a:rPr>
              <a:t>当妈妈做祷告时我散发香气</a:t>
            </a:r>
            <a:endParaRPr lang="zh-CN" altLang="en-US" sz="3200" b="1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71550" y="3506788"/>
            <a:ext cx="6364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002060"/>
                </a:solidFill>
                <a:latin typeface="Calibri" pitchFamily="34" charset="0"/>
              </a:rPr>
              <a:t>当妈妈读书时我将影子投到书页上</a:t>
            </a:r>
            <a:endParaRPr lang="zh-CN" altLang="en-US" sz="3200" b="1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79388" y="4059238"/>
            <a:ext cx="89646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rgbClr val="002060"/>
                </a:solidFill>
                <a:latin typeface="Calibri" pitchFamily="34" charset="0"/>
              </a:rPr>
              <a:t>当妈妈拿灯去车棚，我变回孩子还求妈妈讲故事</a:t>
            </a:r>
            <a:endParaRPr lang="zh-CN" altLang="en-US" sz="3200" b="1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582738" y="4635500"/>
            <a:ext cx="5540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C00000"/>
                </a:solidFill>
                <a:latin typeface="Calibri" pitchFamily="34" charset="0"/>
              </a:rPr>
              <a:t>可爱、善良、孝顺父母的孩子</a:t>
            </a:r>
            <a:endParaRPr lang="zh-CN" altLang="en-US" sz="32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49250" y="5232400"/>
            <a:ext cx="84963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7030A0"/>
                </a:solidFill>
                <a:latin typeface="Calibri" pitchFamily="34" charset="0"/>
              </a:rPr>
              <a:t>         </a:t>
            </a:r>
            <a:r>
              <a:rPr lang="zh-CN" altLang="zh-CN" sz="2800" b="1">
                <a:solidFill>
                  <a:srgbClr val="7030A0"/>
                </a:solidFill>
                <a:latin typeface="Calibri" pitchFamily="34" charset="0"/>
              </a:rPr>
              <a:t>孩子懂得母亲的奉献是无私的，对母爱的回报也应该是无私的。他不图妈妈夸奖，但求妈妈生活得更温馨，所以他只是撒娇，还瞒着妈妈。</a:t>
            </a:r>
            <a:endParaRPr lang="zh-CN" altLang="en-US" sz="2800" b="1">
              <a:solidFill>
                <a:srgbClr val="7030A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1219</Words>
  <Application>Microsoft Office PowerPoint</Application>
  <PresentationFormat>全屏显示(4:3)</PresentationFormat>
  <Paragraphs>43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Calibri</vt:lpstr>
      <vt:lpstr>宋体</vt:lpstr>
      <vt:lpstr>Arial</vt:lpstr>
      <vt:lpstr>+mj-lt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qw</cp:lastModifiedBy>
  <cp:revision>11</cp:revision>
  <dcterms:created xsi:type="dcterms:W3CDTF">2016-08-03T13:01:00Z</dcterms:created>
  <dcterms:modified xsi:type="dcterms:W3CDTF">2016-08-07T14:06:44Z</dcterms:modified>
</cp:coreProperties>
</file>