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1384" r:id="rId4"/>
    <p:sldId id="260" r:id="rId5"/>
    <p:sldId id="1627" r:id="rId6"/>
    <p:sldId id="904" r:id="rId7"/>
    <p:sldId id="1628" r:id="rId8"/>
    <p:sldId id="1630" r:id="rId9"/>
    <p:sldId id="1629" r:id="rId10"/>
    <p:sldId id="1631" r:id="rId11"/>
    <p:sldId id="1632" r:id="rId12"/>
    <p:sldId id="1633" r:id="rId13"/>
    <p:sldId id="1636" r:id="rId14"/>
    <p:sldId id="1634" r:id="rId15"/>
    <p:sldId id="1635" r:id="rId16"/>
    <p:sldId id="1496" r:id="rId17"/>
    <p:sldId id="1637" r:id="rId18"/>
    <p:sldId id="1638" r:id="rId19"/>
    <p:sldId id="1541" r:id="rId20"/>
    <p:sldId id="1639" r:id="rId21"/>
    <p:sldId id="1640" r:id="rId22"/>
    <p:sldId id="1544" r:id="rId23"/>
    <p:sldId id="1371" r:id="rId24"/>
    <p:sldId id="1470" r:id="rId25"/>
    <p:sldId id="1512" r:id="rId26"/>
    <p:sldId id="1513" r:id="rId27"/>
    <p:sldId id="1514" r:id="rId28"/>
    <p:sldId id="1515" r:id="rId29"/>
    <p:sldId id="1547" r:id="rId30"/>
    <p:sldId id="1548" r:id="rId31"/>
    <p:sldId id="1549" r:id="rId32"/>
    <p:sldId id="1550" r:id="rId33"/>
    <p:sldId id="1552" r:id="rId34"/>
    <p:sldId id="1554" r:id="rId35"/>
  </p:sldIdLst>
  <p:sldSz cx="12190413" cy="6859588"/>
  <p:notesSz cx="6858000" cy="9144000"/>
  <p:custDataLst>
    <p:tags r:id="rId36"/>
  </p:custDataLst>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8">
          <p15:clr>
            <a:srgbClr val="A4A3A4"/>
          </p15:clr>
        </p15:guide>
        <p15:guide id="2" pos="3839">
          <p15:clr>
            <a:srgbClr val="A4A3A4"/>
          </p15:clr>
        </p15:guide>
      </p15:sldGuideLst>
    </p:ext>
    <p:ext uri="{2D200454-40CA-4A62-9FC3-DE9A4176ACB9}">
      <p15:notesGuideLst xmlns:p15="http://schemas.microsoft.com/office/powerpoint/2012/main">
        <p15:guide id="1" orient="horz" pos="2917">
          <p15:clr>
            <a:srgbClr val="A4A3A4"/>
          </p15:clr>
        </p15:guide>
        <p15:guide id="2" pos="2160">
          <p15:clr>
            <a:srgbClr val="A4A3A4"/>
          </p15:clr>
        </p15:guide>
      </p15:notes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0567" autoAdjust="0"/>
    <p:restoredTop sz="96318" autoAdjust="0"/>
  </p:normalViewPr>
  <p:slideViewPr>
    <p:cSldViewPr>
      <p:cViewPr varScale="1">
        <p:scale>
          <a:sx n="75" d="100"/>
          <a:sy n="75" d="100"/>
        </p:scale>
        <p:origin x="72" y="390"/>
      </p:cViewPr>
      <p:guideLst>
        <p:guide orient="horz" pos="2188"/>
        <p:guide pos="3839"/>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917"/>
        <p:guide pos="2160"/>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tags" Target="tags/tag1.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1.xml" /><Relationship Id="rId40"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2021/12/5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3669209878"/>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2021/12/5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3724723185"/>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1</a:t>
            </a:fld>
            <a:endParaRPr lang="en-US" altLang="zh-CN"/>
          </a:p>
        </p:txBody>
      </p:sp>
    </p:spTree>
    <p:extLst>
      <p:ext uri="{BB962C8B-B14F-4D97-AF65-F5344CB8AC3E}">
        <p14:creationId xmlns:p14="http://schemas.microsoft.com/office/powerpoint/2010/main" val="529100164"/>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11</a:t>
            </a:fld>
            <a:endParaRPr lang="en-US" altLang="zh-CN"/>
          </a:p>
        </p:txBody>
      </p:sp>
    </p:spTree>
    <p:extLst>
      <p:ext uri="{BB962C8B-B14F-4D97-AF65-F5344CB8AC3E}">
        <p14:creationId xmlns:p14="http://schemas.microsoft.com/office/powerpoint/2010/main" val="439198673"/>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12</a:t>
            </a:fld>
            <a:endParaRPr lang="en-US" altLang="zh-CN"/>
          </a:p>
        </p:txBody>
      </p:sp>
    </p:spTree>
    <p:extLst>
      <p:ext uri="{BB962C8B-B14F-4D97-AF65-F5344CB8AC3E}">
        <p14:creationId xmlns:p14="http://schemas.microsoft.com/office/powerpoint/2010/main" val="4152254823"/>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13</a:t>
            </a:fld>
            <a:endParaRPr lang="en-US" altLang="zh-CN"/>
          </a:p>
        </p:txBody>
      </p:sp>
    </p:spTree>
    <p:extLst>
      <p:ext uri="{BB962C8B-B14F-4D97-AF65-F5344CB8AC3E}">
        <p14:creationId xmlns:p14="http://schemas.microsoft.com/office/powerpoint/2010/main" val="441637035"/>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15</a:t>
            </a:fld>
            <a:endParaRPr lang="en-US" altLang="zh-CN"/>
          </a:p>
        </p:txBody>
      </p:sp>
    </p:spTree>
    <p:extLst>
      <p:ext uri="{BB962C8B-B14F-4D97-AF65-F5344CB8AC3E}">
        <p14:creationId xmlns:p14="http://schemas.microsoft.com/office/powerpoint/2010/main" val="3683164505"/>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18</a:t>
            </a:fld>
            <a:endParaRPr lang="en-US" altLang="zh-CN"/>
          </a:p>
        </p:txBody>
      </p:sp>
    </p:spTree>
    <p:extLst>
      <p:ext uri="{BB962C8B-B14F-4D97-AF65-F5344CB8AC3E}">
        <p14:creationId xmlns:p14="http://schemas.microsoft.com/office/powerpoint/2010/main" val="1363278295"/>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21</a:t>
            </a:fld>
            <a:endParaRPr lang="en-US" altLang="zh-CN"/>
          </a:p>
        </p:txBody>
      </p:sp>
    </p:spTree>
    <p:extLst>
      <p:ext uri="{BB962C8B-B14F-4D97-AF65-F5344CB8AC3E}">
        <p14:creationId xmlns:p14="http://schemas.microsoft.com/office/powerpoint/2010/main" val="2505351913"/>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3</a:t>
            </a:fld>
            <a:endParaRPr lang="en-US" altLang="zh-CN"/>
          </a:p>
        </p:txBody>
      </p:sp>
    </p:spTree>
    <p:extLst>
      <p:ext uri="{BB962C8B-B14F-4D97-AF65-F5344CB8AC3E}">
        <p14:creationId xmlns:p14="http://schemas.microsoft.com/office/powerpoint/2010/main" val="3811083470"/>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4</a:t>
            </a:fld>
            <a:endParaRPr lang="en-US" altLang="zh-CN"/>
          </a:p>
        </p:txBody>
      </p:sp>
    </p:spTree>
    <p:extLst>
      <p:ext uri="{BB962C8B-B14F-4D97-AF65-F5344CB8AC3E}">
        <p14:creationId xmlns:p14="http://schemas.microsoft.com/office/powerpoint/2010/main" val="1231452725"/>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5</a:t>
            </a:fld>
            <a:endParaRPr lang="en-US" altLang="zh-CN"/>
          </a:p>
        </p:txBody>
      </p:sp>
    </p:spTree>
    <p:extLst>
      <p:ext uri="{BB962C8B-B14F-4D97-AF65-F5344CB8AC3E}">
        <p14:creationId xmlns:p14="http://schemas.microsoft.com/office/powerpoint/2010/main" val="352379473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6</a:t>
            </a:fld>
            <a:endParaRPr lang="en-US" altLang="zh-CN"/>
          </a:p>
        </p:txBody>
      </p:sp>
    </p:spTree>
    <p:extLst>
      <p:ext uri="{BB962C8B-B14F-4D97-AF65-F5344CB8AC3E}">
        <p14:creationId xmlns:p14="http://schemas.microsoft.com/office/powerpoint/2010/main" val="3958937659"/>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7</a:t>
            </a:fld>
            <a:endParaRPr lang="en-US" altLang="zh-CN"/>
          </a:p>
        </p:txBody>
      </p:sp>
    </p:spTree>
    <p:extLst>
      <p:ext uri="{BB962C8B-B14F-4D97-AF65-F5344CB8AC3E}">
        <p14:creationId xmlns:p14="http://schemas.microsoft.com/office/powerpoint/2010/main" val="973622476"/>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8</a:t>
            </a:fld>
            <a:endParaRPr lang="en-US" altLang="zh-CN"/>
          </a:p>
        </p:txBody>
      </p:sp>
    </p:spTree>
    <p:extLst>
      <p:ext uri="{BB962C8B-B14F-4D97-AF65-F5344CB8AC3E}">
        <p14:creationId xmlns:p14="http://schemas.microsoft.com/office/powerpoint/2010/main" val="1405971843"/>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9</a:t>
            </a:fld>
            <a:endParaRPr lang="en-US" altLang="zh-CN"/>
          </a:p>
        </p:txBody>
      </p:sp>
    </p:spTree>
    <p:extLst>
      <p:ext uri="{BB962C8B-B14F-4D97-AF65-F5344CB8AC3E}">
        <p14:creationId xmlns:p14="http://schemas.microsoft.com/office/powerpoint/2010/main" val="3981108046"/>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10</a:t>
            </a:fld>
            <a:endParaRPr lang="en-US" altLang="zh-CN"/>
          </a:p>
        </p:txBody>
      </p:sp>
    </p:spTree>
    <p:extLst>
      <p:ext uri="{BB962C8B-B14F-4D97-AF65-F5344CB8AC3E}">
        <p14:creationId xmlns:p14="http://schemas.microsoft.com/office/powerpoint/2010/main" val="3250711393"/>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6_空白">
    <p:spTree>
      <p:nvGrpSpPr>
        <p:cNvPr id="1" name=""/>
        <p:cNvGrpSpPr/>
        <p:nvPr/>
      </p:nvGrpSpPr>
      <p:grpSpPr>
        <a:xfrm>
          <a:off x="0" y="0"/>
          <a:ext cx="0" cy="0"/>
        </a:xfrm>
      </p:grpSpPr>
      <p:sp>
        <p:nvSpPr>
          <p:cNvPr id="2" name="矩形 1"/>
          <p:cNvSpPr/>
          <p:nvPr userDrawn="1"/>
        </p:nvSpPr>
        <p:spPr>
          <a:xfrm>
            <a:off x="0" y="5950074"/>
            <a:ext cx="12190413" cy="90951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2_空白">
    <p:spTree>
      <p:nvGrpSpPr>
        <p:cNvPr id="1" name=""/>
        <p:cNvGrpSpPr/>
        <p:nvPr/>
      </p:nvGrpSpPr>
      <p:grpSpPr>
        <a:xfrm>
          <a:off x="0" y="0"/>
          <a:ext cx="0" cy="0"/>
        </a:xfrm>
      </p:grpSpPr>
      <p:sp>
        <p:nvSpPr>
          <p:cNvPr id="2" name="矩形 1"/>
          <p:cNvSpPr/>
          <p:nvPr userDrawn="1"/>
        </p:nvSpPr>
        <p:spPr>
          <a:xfrm>
            <a:off x="0" y="5588788"/>
            <a:ext cx="12190413" cy="127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6_空白">
    <p:spTree>
      <p:nvGrpSpPr>
        <p:cNvPr id="1" name=""/>
        <p:cNvGrpSpPr/>
        <p:nvPr/>
      </p:nvGrpSpPr>
      <p:grpSpPr>
        <a:xfrm>
          <a:off x="0" y="0"/>
          <a:ext cx="0" cy="0"/>
        </a:xfrm>
      </p:grpSpPr>
      <p:sp>
        <p:nvSpPr>
          <p:cNvPr id="2" name="矩形 1"/>
          <p:cNvSpPr/>
          <p:nvPr userDrawn="1"/>
        </p:nvSpPr>
        <p:spPr>
          <a:xfrm>
            <a:off x="0" y="5228788"/>
            <a:ext cx="12190413" cy="163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1_空白">
    <p:spTree>
      <p:nvGrpSpPr>
        <p:cNvPr id="1" name=""/>
        <p:cNvGrpSpPr/>
        <p:nvPr/>
      </p:nvGrpSpPr>
      <p:grpSpPr>
        <a:xfrm>
          <a:off x="0" y="0"/>
          <a:ext cx="0" cy="0"/>
        </a:xfrm>
      </p:grpSpPr>
      <p:sp>
        <p:nvSpPr>
          <p:cNvPr id="2" name="矩形 1"/>
          <p:cNvSpPr/>
          <p:nvPr userDrawn="1"/>
        </p:nvSpPr>
        <p:spPr>
          <a:xfrm>
            <a:off x="0" y="4868788"/>
            <a:ext cx="12190413" cy="199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3_空白">
    <p:spTree>
      <p:nvGrpSpPr>
        <p:cNvPr id="1" name=""/>
        <p:cNvGrpSpPr/>
        <p:nvPr/>
      </p:nvGrpSpPr>
      <p:grpSpPr>
        <a:xfrm>
          <a:off x="0" y="0"/>
          <a:ext cx="0" cy="0"/>
        </a:xfrm>
      </p:grpSpPr>
      <p:sp>
        <p:nvSpPr>
          <p:cNvPr id="2" name="矩形 1"/>
          <p:cNvSpPr/>
          <p:nvPr userDrawn="1"/>
        </p:nvSpPr>
        <p:spPr>
          <a:xfrm>
            <a:off x="0" y="4508788"/>
            <a:ext cx="12190413" cy="235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image" Target="../media/image1.png" /><Relationship Id="rId9" Type="http://schemas.microsoft.com/office/2007/relationships/hdphoto" Target="../media/image2.wdp"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3" name="图片 2"/>
          <p:cNvPicPr>
            <a:picLocks noChangeAspect="1"/>
          </p:cNvPicPr>
          <p:nvPr userDrawn="1"/>
        </p:nvPicPr>
        <p:blipFill>
          <a:blip r:embed="rId8">
            <a:duotone>
              <a:schemeClr val="bg2">
                <a:shade val="45000"/>
                <a:satMod val="135000"/>
              </a:schemeClr>
              <a:prstClr val="white"/>
            </a:duotone>
            <a:extLst>
              <a:ext uri="{BEBA8EAE-BF5A-486C-A8C5-ECC9F3942E4B}">
                <a14:imgProps xmlns:a14="http://schemas.microsoft.com/office/drawing/2010/main">
                  <a14:imgLayer r:embed="rId9">
                    <a14:imgEffect>
                      <a14:brightnessContrast bright="3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2000" cy="6858000"/>
          </a:xfrm>
          <a:prstGeom prst="rect">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image" Target="../media/image24.png" /><Relationship Id="rId4" Type="http://schemas.openxmlformats.org/officeDocument/2006/relationships/image" Target="../media/image25.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 Id="rId3" Type="http://schemas.openxmlformats.org/officeDocument/2006/relationships/image" Target="../media/image26.png" /><Relationship Id="rId4" Type="http://schemas.openxmlformats.org/officeDocument/2006/relationships/image" Target="../media/image24.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7.png" /><Relationship Id="rId3" Type="http://schemas.openxmlformats.org/officeDocument/2006/relationships/image" Target="../media/image26.png" /><Relationship Id="rId4" Type="http://schemas.openxmlformats.org/officeDocument/2006/relationships/image" Target="../media/image24.png" /><Relationship Id="rId5" Type="http://schemas.openxmlformats.org/officeDocument/2006/relationships/image" Target="../media/image28.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 Id="rId3" Type="http://schemas.openxmlformats.org/officeDocument/2006/relationships/image" Target="../media/image29.png" /><Relationship Id="rId4" Type="http://schemas.openxmlformats.org/officeDocument/2006/relationships/image" Target="../media/image30.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1.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1.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 Id="rId3" Type="http://schemas.openxmlformats.org/officeDocument/2006/relationships/image" Target="../media/image32.png" /><Relationship Id="rId4" Type="http://schemas.openxmlformats.org/officeDocument/2006/relationships/image" Target="../media/image33.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4.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 Id="rId3" Type="http://schemas.openxmlformats.org/officeDocument/2006/relationships/image" Target="../media/image7.png"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image" Target="../media/image10.png" /><Relationship Id="rId7" Type="http://schemas.openxmlformats.org/officeDocument/2006/relationships/image" Target="../media/image11.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5.png" /><Relationship Id="rId3" Type="http://schemas.openxmlformats.org/officeDocument/2006/relationships/image" Target="../media/image36.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5.xml" /><Relationship Id="rId3" Type="http://schemas.openxmlformats.org/officeDocument/2006/relationships/image" Target="../media/image37.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12.png" /><Relationship Id="rId4" Type="http://schemas.openxmlformats.org/officeDocument/2006/relationships/image" Target="../media/image13.png" /><Relationship Id="rId5" Type="http://schemas.openxmlformats.org/officeDocument/2006/relationships/image" Target="../media/image14.png" /><Relationship Id="rId6" Type="http://schemas.openxmlformats.org/officeDocument/2006/relationships/image" Target="../media/image15.png" /><Relationship Id="rId7" Type="http://schemas.openxmlformats.org/officeDocument/2006/relationships/image" Target="../media/image16.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8.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9.png" /><Relationship Id="rId3" Type="http://schemas.openxmlformats.org/officeDocument/2006/relationships/image" Target="../media/image40.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17.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18.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19.png" /><Relationship Id="rId4" Type="http://schemas.openxmlformats.org/officeDocument/2006/relationships/image" Target="../media/image20.png" /><Relationship Id="rId5" Type="http://schemas.openxmlformats.org/officeDocument/2006/relationships/image" Target="../media/image21.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22.png" /><Relationship Id="rId4" Type="http://schemas.openxmlformats.org/officeDocument/2006/relationships/image" Target="../media/image23.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478155" y="765810"/>
            <a:ext cx="6308090" cy="5238750"/>
          </a:xfrm>
          <a:prstGeom prst="rect">
            <a:avLst/>
          </a:prstGeom>
        </p:spPr>
        <p:txBody>
          <a:bodyPr wrap="square">
            <a:spAutoFit/>
          </a:bodyPr>
          <a:lstStyle/>
          <a:p>
            <a:pPr indent="405765" algn="just">
              <a:lnSpc>
                <a:spcPct val="140000"/>
              </a:lnSpc>
              <a:spcAft>
                <a:spcPct val="0"/>
              </a:spcAft>
              <a:tabLst>
                <a:tab pos="2250440"/>
              </a:tabLs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全国卷小说命题要求考生会分析这篇小说的</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文体特征</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，或</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给出特征，就篇分析</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；或</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给出理论</a:t>
            </a:r>
            <a:r>
              <a:rPr lang="en-US" altLang="zh-CN" sz="2000" b="1" kern="100">
                <a:solidFill>
                  <a:srgbClr val="FF0000"/>
                </a:solidFill>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术语</a:t>
            </a:r>
            <a:r>
              <a:rPr lang="en-US" altLang="zh-CN" sz="2000" b="1" kern="100">
                <a:solidFill>
                  <a:srgbClr val="FF0000"/>
                </a:solidFill>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，据文找据：</a:t>
            </a:r>
            <a:endPar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endParaRPr>
          </a:p>
          <a:p>
            <a:pPr indent="405765" algn="just">
              <a:lnSpc>
                <a:spcPct val="140000"/>
              </a:lnSpc>
              <a:spcAft>
                <a:spcPct val="0"/>
              </a:spcAft>
              <a:tabLst>
                <a:tab pos="2250440"/>
              </a:tabLst>
            </a:pPr>
            <a:r>
              <a:rPr altLang="zh-CN" sz="1800" b="1" kern="100">
                <a:solidFill>
                  <a:srgbClr val="002060"/>
                </a:solidFill>
                <a:latin typeface="楷体" panose="02010609060101010101" pitchFamily="49" charset="-122"/>
                <a:ea typeface="楷体" panose="02010609060101010101" pitchFamily="49" charset="-122"/>
                <a:cs typeface="楷体" panose="02010609060101010101" pitchFamily="49" charset="-122"/>
              </a:rPr>
              <a:t>海明威的“冰山”理论将文学作品同冰山类比，他说:“冰山在海面移动很庄严宏伟，这是因为它只有八分之一露在水面上。”本小说正是只描写了这露出水面的八分之一。请据此简要说明本小说的情节安排及其效果。</a:t>
            </a:r>
          </a:p>
          <a:p>
            <a:pPr indent="405765" algn="just">
              <a:lnSpc>
                <a:spcPct val="140000"/>
              </a:lnSpc>
              <a:spcAft>
                <a:spcPct val="0"/>
              </a:spcAft>
              <a:tabLst>
                <a:tab pos="2250440"/>
              </a:tabLst>
            </a:pPr>
            <a:endParaRPr altLang="zh-CN" sz="1800" b="1" kern="100">
              <a:solidFill>
                <a:srgbClr val="002060"/>
              </a:solidFill>
              <a:latin typeface="楷体" panose="02010609060101010101" pitchFamily="49" charset="-122"/>
              <a:ea typeface="楷体" panose="02010609060101010101" pitchFamily="49" charset="-122"/>
              <a:cs typeface="楷体" panose="02010609060101010101" pitchFamily="49" charset="-122"/>
            </a:endParaRPr>
          </a:p>
          <a:p>
            <a:pPr indent="405765" algn="just">
              <a:lnSpc>
                <a:spcPct val="140000"/>
              </a:lnSpc>
              <a:spcAft>
                <a:spcPct val="0"/>
              </a:spcAft>
              <a:tabLst>
                <a:tab pos="2250440"/>
              </a:tabLst>
            </a:pPr>
            <a:r>
              <a:rPr lang="zh-CN" altLang="zh-CN" sz="1800" b="1" kern="100">
                <a:solidFill>
                  <a:srgbClr val="002060"/>
                </a:solidFill>
                <a:latin typeface="楷体" panose="02010609060101010101" pitchFamily="49" charset="-122"/>
                <a:ea typeface="楷体" panose="02010609060101010101" pitchFamily="49" charset="-122"/>
                <a:cs typeface="楷体" panose="02010609060101010101" pitchFamily="49" charset="-122"/>
              </a:rPr>
              <a:t> 《理水》是鲁迅小说集《故事新编》中的一篇，请从“故事”与“新编”的角度简析本文的基本特征。</a:t>
            </a:r>
          </a:p>
          <a:p>
            <a:pPr indent="405765" algn="just">
              <a:lnSpc>
                <a:spcPct val="140000"/>
              </a:lnSpc>
              <a:spcAft>
                <a:spcPct val="0"/>
              </a:spcAft>
              <a:tabLst>
                <a:tab pos="2250440"/>
              </a:tabLst>
            </a:pPr>
            <a:endParaRPr lang="zh-CN" altLang="zh-CN" sz="1800" b="1" kern="100">
              <a:solidFill>
                <a:srgbClr val="002060"/>
              </a:solidFill>
              <a:latin typeface="楷体" panose="02010609060101010101" pitchFamily="49" charset="-122"/>
              <a:ea typeface="楷体" panose="02010609060101010101" pitchFamily="49" charset="-122"/>
              <a:cs typeface="楷体" panose="02010609060101010101" pitchFamily="49" charset="-122"/>
            </a:endParaRPr>
          </a:p>
          <a:p>
            <a:pPr indent="405765" algn="just">
              <a:lnSpc>
                <a:spcPct val="140000"/>
              </a:lnSpc>
              <a:spcAft>
                <a:spcPct val="0"/>
              </a:spcAft>
              <a:tabLst>
                <a:tab pos="2250440"/>
              </a:tabLst>
            </a:pPr>
            <a:r>
              <a:rPr lang="zh-CN" altLang="zh-CN" sz="1800" b="1" kern="100">
                <a:solidFill>
                  <a:srgbClr val="002060"/>
                </a:solidFill>
                <a:latin typeface="楷体" panose="02010609060101010101" pitchFamily="49" charset="-122"/>
                <a:ea typeface="楷体" panose="02010609060101010101" pitchFamily="49" charset="-122"/>
                <a:cs typeface="楷体" panose="02010609060101010101" pitchFamily="49" charset="-122"/>
              </a:rPr>
              <a:t>结合本文，谈谈科幻小说中“科学”与“幻想”的关系。</a:t>
            </a:r>
          </a:p>
          <a:p>
            <a:pPr indent="405765" algn="just">
              <a:lnSpc>
                <a:spcPct val="120000"/>
              </a:lnSpc>
              <a:spcAft>
                <a:spcPct val="0"/>
              </a:spcAft>
              <a:tabLst>
                <a:tab pos="2250440"/>
              </a:tabLst>
            </a:pPr>
            <a:endParaRPr lang="zh-CN" altLang="zh-CN" sz="2000"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4" name="矩形 3"/>
          <p:cNvSpPr/>
          <p:nvPr/>
        </p:nvSpPr>
        <p:spPr>
          <a:xfrm>
            <a:off x="3143553" y="261910"/>
            <a:ext cx="1620957" cy="523220"/>
          </a:xfrm>
          <a:prstGeom prst="rect">
            <a:avLst/>
          </a:prstGeom>
        </p:spPr>
        <p:txBody>
          <a:bodyPr wrap="none">
            <a:spAutoFit/>
          </a:bodyPr>
          <a:lstStyle/>
          <a:p>
            <a:r>
              <a:rPr lang="en-US" altLang="zh-CN" sz="2800" b="1" kern="100" smtClean="0">
                <a:solidFill>
                  <a:schemeClr val="tx1">
                    <a:lumMod val="50000"/>
                    <a:lumOff val="50000"/>
                  </a:schemeClr>
                </a:solidFill>
                <a:latin typeface="+mj-ea"/>
                <a:ea typeface="+mj-ea"/>
                <a:cs typeface="Times New Roman" panose="02020603050405020304" pitchFamily="18" charset="0"/>
              </a:rPr>
              <a:t>【</a:t>
            </a:r>
            <a:r>
              <a:rPr lang="zh-CN" altLang="en-US" sz="2800" b="1" kern="100" smtClean="0">
                <a:solidFill>
                  <a:schemeClr val="tx1">
                    <a:lumMod val="50000"/>
                    <a:lumOff val="50000"/>
                  </a:schemeClr>
                </a:solidFill>
                <a:latin typeface="+mj-ea"/>
                <a:ea typeface="+mj-ea"/>
                <a:cs typeface="Times New Roman" panose="02020603050405020304" pitchFamily="18" charset="0"/>
              </a:rPr>
              <a:t>导语</a:t>
            </a:r>
            <a:r>
              <a:rPr lang="en-US" altLang="zh-CN" sz="2800" b="1" kern="100" smtClean="0">
                <a:solidFill>
                  <a:schemeClr val="tx1">
                    <a:lumMod val="50000"/>
                    <a:lumOff val="50000"/>
                  </a:schemeClr>
                </a:solidFill>
                <a:latin typeface="+mj-ea"/>
                <a:ea typeface="+mj-ea"/>
                <a:cs typeface="Times New Roman" panose="02020603050405020304" pitchFamily="18" charset="0"/>
              </a:rPr>
              <a:t>】</a:t>
            </a:r>
            <a:endParaRPr lang="zh-CN" altLang="en-US" sz="2800" b="1">
              <a:solidFill>
                <a:schemeClr val="tx1">
                  <a:lumMod val="50000"/>
                  <a:lumOff val="50000"/>
                </a:schemeClr>
              </a:solidFill>
              <a:latin typeface="+mj-ea"/>
              <a:ea typeface="+mj-ea"/>
            </a:endParaRPr>
          </a:p>
        </p:txBody>
      </p:sp>
      <p:pic>
        <p:nvPicPr>
          <p:cNvPr id="2" name="图片 1"/>
          <p:cNvPicPr>
            <a:picLocks noChangeAspect="1"/>
          </p:cNvPicPr>
          <p:nvPr/>
        </p:nvPicPr>
        <p:blipFill>
          <a:blip r:embed="rId3"/>
          <a:stretch>
            <a:fillRect/>
          </a:stretch>
        </p:blipFill>
        <p:spPr>
          <a:xfrm>
            <a:off x="7031355" y="333375"/>
            <a:ext cx="2388870" cy="3200400"/>
          </a:xfrm>
          <a:prstGeom prst="rect">
            <a:avLst/>
          </a:prstGeom>
        </p:spPr>
      </p:pic>
      <p:pic>
        <p:nvPicPr>
          <p:cNvPr id="3" name="图片 2"/>
          <p:cNvPicPr>
            <a:picLocks noChangeAspect="1"/>
          </p:cNvPicPr>
          <p:nvPr/>
        </p:nvPicPr>
        <p:blipFill>
          <a:blip r:embed="rId4"/>
          <a:stretch>
            <a:fillRect/>
          </a:stretch>
        </p:blipFill>
        <p:spPr>
          <a:xfrm>
            <a:off x="9464675" y="333375"/>
            <a:ext cx="2332355" cy="3211195"/>
          </a:xfrm>
          <a:prstGeom prst="rect">
            <a:avLst/>
          </a:prstGeom>
        </p:spPr>
      </p:pic>
      <p:pic>
        <p:nvPicPr>
          <p:cNvPr id="5" name="图片 4"/>
          <p:cNvPicPr>
            <a:picLocks noChangeAspect="1"/>
          </p:cNvPicPr>
          <p:nvPr/>
        </p:nvPicPr>
        <p:blipFill>
          <a:blip r:embed="rId5"/>
          <a:stretch>
            <a:fillRect/>
          </a:stretch>
        </p:blipFill>
        <p:spPr>
          <a:xfrm>
            <a:off x="7031355" y="3573780"/>
            <a:ext cx="4765675" cy="3133725"/>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389255" y="713105"/>
            <a:ext cx="11373485" cy="6002655"/>
          </a:xfrm>
          <a:prstGeom prst="rect">
            <a:avLst/>
          </a:prstGeom>
        </p:spPr>
        <p:txBody>
          <a:bodyPr wrap="square" lIns="121898" tIns="60948" rIns="121898" bIns="60948">
            <a:spAutoFit/>
          </a:bodyPr>
          <a:lstStyle/>
          <a:p>
            <a:pPr indent="283210" algn="l">
              <a:lnSpc>
                <a:spcPct val="120000"/>
              </a:lnSpc>
              <a:spcAft>
                <a:spcPct val="0"/>
              </a:spcAft>
              <a:tabLst>
                <a:tab pos="2250440"/>
              </a:tabLst>
            </a:pPr>
            <a:r>
              <a:rPr lang="zh-CN" altLang="zh-CN"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16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公元1032年仲夏，青州古城连降暴雨，大街小巷沟满河平，整座古城笼罩在一片迷迷蒙蒙的水汽当中。</a:t>
            </a:r>
          </a:p>
          <a:p>
            <a:pPr indent="332105" algn="l">
              <a:lnSpc>
                <a:spcPct val="130000"/>
              </a:lnSpc>
              <a:spcAft>
                <a:spcPct val="0"/>
              </a:spcAft>
              <a:tabLst>
                <a:tab pos="2250440"/>
              </a:tabLst>
            </a:pPr>
            <a:r>
              <a:rPr lang="zh-CN" altLang="zh-CN" sz="16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青州府西南皆是群山，东部平原，一条南阳河穿城而过，将古城隔成南北两块。因为落差大，雨水急，西南群山中的雨水迅速集结于南阳河，顺流而下，淹没了南阳河边的商铺、住家，更是冲毁了连接南北两城的唯一通道——北大桥。知府夏竦闻听灾报，立即亲赴河边指挥抗灾……</a:t>
            </a:r>
          </a:p>
          <a:p>
            <a:pPr indent="332105" algn="l">
              <a:lnSpc>
                <a:spcPct val="130000"/>
              </a:lnSpc>
              <a:spcAft>
                <a:spcPct val="0"/>
              </a:spcAft>
              <a:tabLst>
                <a:tab pos="2250440"/>
              </a:tabLst>
            </a:pPr>
            <a:r>
              <a:rPr lang="zh-CN" altLang="zh-CN" sz="16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待雨停，灾民也大都安排妥当，看到河上来来往往竹筏穿行的百姓，夏竦知道，当务之急是重新建一座大桥。南北不通，不但居民生活饱受影响，而且一旦敌军打来，青州守军将无回旋之地。夏竦立即召集工匠，研究修桥之事。面对洪涛浊浪，工匠们也是束手无策，谁也不敢担保能够修好此桥。</a:t>
            </a:r>
          </a:p>
          <a:p>
            <a:pPr indent="332105" algn="l">
              <a:lnSpc>
                <a:spcPct val="130000"/>
              </a:lnSpc>
              <a:spcAft>
                <a:spcPct val="0"/>
              </a:spcAft>
              <a:tabLst>
                <a:tab pos="2250440"/>
              </a:tabLst>
            </a:pPr>
            <a:r>
              <a:rPr lang="zh-CN" altLang="zh-CN" sz="16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是夜雨停，群星点点。夏竦身着便装，来到工匠们所住之处，与大家细商修桥之事。工匠们纷纷说道：“并非我等不努力，修桥一则原料奇缺，再则民工们都在加固河堤，个个精疲力乏，也是无人可用。”工匠们又呈上草拟的修桥图纸，夏竦看后沉吟良久，问道：“照图纸样式，桥修好可坚持几载？”一工匠言道：“青州近几年频降大雨，水势湍急。所修之桥尚无超过五载记录。”夏竦摇头：“劳民伤财，却坚持不了五年。有没有一种一劳永逸的办法啊？”众工匠面面相觑，摇头叹息。</a:t>
            </a:r>
          </a:p>
          <a:p>
            <a:pPr indent="332105" algn="l">
              <a:lnSpc>
                <a:spcPct val="130000"/>
              </a:lnSpc>
              <a:spcAft>
                <a:spcPct val="0"/>
              </a:spcAft>
              <a:tabLst>
                <a:tab pos="2250440"/>
              </a:tabLst>
            </a:pPr>
            <a:r>
              <a:rPr lang="zh-CN" altLang="zh-CN" sz="16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突然，黑暗处一人跪下磕头：“知府大人，小人保举一人设计修桥，最少可保一百年不坏。”夏竦眼睛一亮，喊道：“快快请起，近前答话。”那个匠人走上前来，言道：“此人姓鲁名江，自言是鲁班后人。原是西南山人，只因得罪当地恶霸，发生争执，恶霸之子跌落山崖致死，却诬告被他打死，现正关在青州大牢，已判秋后问斩……”夏竦初到青州不久，并不知前任所判之案，回衙立即调出卷宗，看到案件确有许多失察之处，又亲自进到狱中，与鲁江攀谈。先问案情，再听鲁江的修桥设想。当时大宋国与契丹交战，狱中关押了大批契丹俘虏，人满为患。夏竦之父就被契丹人所杀，对契丹人充满了刻骨仇恨，看到他们，眼里就喷射出熊熊怒火。</a:t>
            </a: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1970"/>
          </a:xfrm>
          <a:prstGeom prst="rect">
            <a:avLst/>
          </a:prstGeom>
          <a:noFill/>
        </p:spPr>
        <p:txBody>
          <a:bodyPr wrap="square" rtlCol="0">
            <a:spAutoFit/>
          </a:bodyPr>
          <a:lstStyle/>
          <a:p>
            <a:pPr algn="ctr">
              <a:spcBef>
                <a:spcPct val="0"/>
              </a:spcBef>
            </a:pPr>
            <a:r>
              <a:rPr lang="zh-CN" altLang="zh-CN" sz="28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 万年桥 郑武文</a:t>
            </a:r>
            <a:endPar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251460" y="713105"/>
            <a:ext cx="11809730" cy="6122035"/>
          </a:xfrm>
          <a:prstGeom prst="rect">
            <a:avLst/>
          </a:prstGeom>
        </p:spPr>
        <p:txBody>
          <a:bodyPr wrap="square" lIns="121898" tIns="60948" rIns="121898" bIns="60948">
            <a:spAutoFit/>
          </a:bodyPr>
          <a:lstStyle/>
          <a:p>
            <a:pPr indent="332105" algn="l">
              <a:lnSpc>
                <a:spcPct val="130000"/>
              </a:lnSpc>
              <a:spcAft>
                <a:spcPct val="0"/>
              </a:spcAft>
              <a:tabLst>
                <a:tab pos="2250440"/>
              </a:tabLst>
            </a:pPr>
            <a:r>
              <a:rPr lang="zh-CN" altLang="zh-CN" sz="2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夏竦命人放出鲁江，让他与匠人们商讨修桥之事。师爷偷偷言道：“鲁江是死刑犯，即使要重审，也应该先禀明朝廷，等到发下公文再作处理，您这样偷偷将人放出来……”夏竦道：“无妨，只需严守秘密，一边令人速将公文送至朝廷，等待回文。”</a:t>
            </a:r>
          </a:p>
          <a:p>
            <a:pPr indent="332105" algn="l">
              <a:lnSpc>
                <a:spcPct val="130000"/>
              </a:lnSpc>
              <a:spcAft>
                <a:spcPct val="0"/>
              </a:spcAft>
              <a:tabLst>
                <a:tab pos="2250440"/>
              </a:tabLst>
            </a:pPr>
            <a:r>
              <a:rPr lang="zh-CN" altLang="zh-CN" sz="2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夏竦按照鲁江要求，命人到西南山中采伐大树，借助南阳河水运送到青州古城。可是又要修固河堤，又要建桥，还因为连年征战，青壮年大都在外当兵，确实是民工奇缺。夏竦下令：让狱中俘虏、囚犯帮助修桥！师爷大惊失色道：“大人万万不可！如果是一个鲁江，大家帮着隐瞒，尚可蒙混过关，这么多囚犯一块儿放出来，朝廷怪罪下来，实在是担当不起啊！”夏竦言道：“非常之事须用非常之法。一人做事一人当，师爷不必担心。”</a:t>
            </a:r>
          </a:p>
          <a:p>
            <a:pPr indent="332105" algn="l">
              <a:lnSpc>
                <a:spcPct val="130000"/>
              </a:lnSpc>
              <a:spcAft>
                <a:spcPct val="0"/>
              </a:spcAft>
              <a:tabLst>
                <a:tab pos="2250440"/>
              </a:tabLst>
            </a:pPr>
            <a:r>
              <a:rPr lang="zh-CN" altLang="zh-CN" sz="2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看到俘虏们修桥并不尽力，夏竦又立下奖励之法。获得奖励的可以获得自由。看到苦着脸的师爷，夏竦言道：“他们也是些普通农牧民，当兵也是没法，我们劳力奇缺，如能为我所用，又减少了粮食供应，岂不也是两全其美之法？”</a:t>
            </a:r>
          </a:p>
          <a:p>
            <a:pPr indent="332105" algn="l">
              <a:lnSpc>
                <a:spcPct val="130000"/>
              </a:lnSpc>
              <a:spcAft>
                <a:spcPct val="0"/>
              </a:spcAft>
              <a:tabLst>
                <a:tab pos="2250440"/>
              </a:tabLst>
            </a:pPr>
            <a:r>
              <a:rPr lang="zh-CN" altLang="zh-CN" sz="2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鲁江领人先垒巨石加固河岸，然后用数十根大木相贯。不用柱子，架成飞桥。因为没有桥下木柱，减少了阻力，就阻挡不了洪水，也就冲毁不了大桥。</a:t>
            </a:r>
          </a:p>
          <a:p>
            <a:pPr indent="332105" algn="l">
              <a:lnSpc>
                <a:spcPct val="130000"/>
              </a:lnSpc>
              <a:spcAft>
                <a:spcPct val="0"/>
              </a:spcAft>
              <a:tabLst>
                <a:tab pos="2250440"/>
              </a:tabLst>
            </a:pPr>
            <a:r>
              <a:rPr lang="zh-CN" altLang="zh-CN" sz="2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桥尚未完全修好，夏竦就收到了朝廷的诏书，宣他速速回京议事。</a:t>
            </a:r>
          </a:p>
          <a:p>
            <a:pPr indent="332105" algn="l">
              <a:lnSpc>
                <a:spcPct val="130000"/>
              </a:lnSpc>
              <a:spcAft>
                <a:spcPct val="0"/>
              </a:spcAft>
              <a:tabLst>
                <a:tab pos="2250440"/>
              </a:tabLst>
            </a:pPr>
            <a:endParaRPr lang="zh-CN" altLang="zh-CN" sz="2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1970"/>
          </a:xfrm>
          <a:prstGeom prst="rect">
            <a:avLst/>
          </a:prstGeom>
          <a:noFill/>
        </p:spPr>
        <p:txBody>
          <a:bodyPr wrap="square" rtlCol="0">
            <a:spAutoFit/>
          </a:bodyPr>
          <a:lstStyle/>
          <a:p>
            <a:pPr algn="ctr">
              <a:spcBef>
                <a:spcPct val="0"/>
              </a:spcBef>
            </a:pPr>
            <a:r>
              <a:rPr lang="zh-CN" altLang="zh-CN" sz="28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 万年桥 郑武文</a:t>
            </a:r>
            <a:endPar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251460" y="713105"/>
            <a:ext cx="8364220" cy="5542280"/>
          </a:xfrm>
          <a:prstGeom prst="rect">
            <a:avLst/>
          </a:prstGeom>
        </p:spPr>
        <p:txBody>
          <a:bodyPr wrap="square" lIns="121898" tIns="60948" rIns="121898" bIns="60948">
            <a:spAutoFit/>
          </a:bodyPr>
          <a:lstStyle/>
          <a:p>
            <a:pPr indent="332105" algn="l">
              <a:lnSpc>
                <a:spcPct val="140000"/>
              </a:lnSpc>
              <a:spcAft>
                <a:spcPct val="0"/>
              </a:spcAft>
              <a:tabLst>
                <a:tab pos="2250440"/>
              </a:tabLst>
            </a:pPr>
            <a:r>
              <a:rPr lang="zh-CN" altLang="zh-CN" sz="18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原来是有大臣弹劾了他。夏竦在朝堂之上陈述了青州遭遇水灾的经过，以及搜集到的鲁江蒙冤的证据。弹劾大臣说：“为官一任，造福一方。修桥铺路，本是分内之事，以此牵强不足以为自己的枉法作辩解。况我听说，南阳河大桥，尚无能坚持五年者，这鲁江难道就是神仙？”夏竦道：“臣愿以项上人头保鲁江无罪。而且此桥设计合理，多了不敢说，至少会五十年无事。”</a:t>
            </a:r>
          </a:p>
          <a:p>
            <a:pPr indent="332105" algn="l">
              <a:lnSpc>
                <a:spcPct val="140000"/>
              </a:lnSpc>
              <a:spcAft>
                <a:spcPct val="0"/>
              </a:spcAft>
              <a:tabLst>
                <a:tab pos="2250440"/>
              </a:tabLst>
            </a:pPr>
            <a:r>
              <a:rPr lang="zh-CN" altLang="zh-CN" sz="18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弹劾大臣哈哈大笑：“夏大人又如何敢保五十年？”夏竦言道：“五十年还是保守说法，五百年也许不止。在我有生之年，如非人为，大桥何时冲毁，朝廷何时取我脑袋，如何？”</a:t>
            </a:r>
          </a:p>
          <a:p>
            <a:pPr indent="332105" algn="l">
              <a:lnSpc>
                <a:spcPct val="140000"/>
              </a:lnSpc>
              <a:spcAft>
                <a:spcPct val="0"/>
              </a:spcAft>
              <a:tabLst>
                <a:tab pos="2250440"/>
              </a:tabLst>
            </a:pPr>
            <a:r>
              <a:rPr lang="zh-CN" altLang="zh-CN" sz="18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夏竦虽然拿命保了鲁江无罪，却无力保住鲁江，此人后来不知所终。据说是被契丹人捉去，命其为己造桥。鲁江誓死不从，以死报答夏竦知遇之恩。</a:t>
            </a:r>
          </a:p>
          <a:p>
            <a:pPr indent="332105" algn="l">
              <a:lnSpc>
                <a:spcPct val="140000"/>
              </a:lnSpc>
              <a:spcAft>
                <a:spcPct val="0"/>
              </a:spcAft>
              <a:tabLst>
                <a:tab pos="2250440"/>
              </a:tabLst>
            </a:pPr>
            <a:r>
              <a:rPr lang="zh-CN" altLang="zh-CN" sz="18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北大桥是中国历史上第一座虹桥，开辟了中国桥梁历史的新纪元。直至万历二十二年（1594年），才在原有基础上被重新以土石结构改建，此时已经过去了562年。万历皇帝感叹：“此桥千年不倒，就更名为万年桥吧。”</a:t>
            </a:r>
          </a:p>
          <a:p>
            <a:pPr indent="332105" algn="l">
              <a:lnSpc>
                <a:spcPct val="140000"/>
              </a:lnSpc>
              <a:spcAft>
                <a:spcPct val="0"/>
              </a:spcAft>
              <a:tabLst>
                <a:tab pos="2250440"/>
              </a:tabLst>
            </a:pPr>
            <a:r>
              <a:rPr lang="zh-CN" altLang="zh-CN" sz="18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斯人已去桥犹在。今天你如果去青州旅游，连接南北城的依然是这座万年桥。</a:t>
            </a: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1970"/>
          </a:xfrm>
          <a:prstGeom prst="rect">
            <a:avLst/>
          </a:prstGeom>
          <a:noFill/>
        </p:spPr>
        <p:txBody>
          <a:bodyPr wrap="square" rtlCol="0">
            <a:spAutoFit/>
          </a:bodyPr>
          <a:lstStyle/>
          <a:p>
            <a:pPr algn="ctr">
              <a:spcBef>
                <a:spcPct val="0"/>
              </a:spcBef>
            </a:pPr>
            <a:r>
              <a:rPr lang="zh-CN" altLang="zh-CN" sz="28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 万年桥 郑武文</a:t>
            </a:r>
            <a:endPar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8759190" y="1341755"/>
            <a:ext cx="3110230" cy="2110105"/>
          </a:xfrm>
          <a:prstGeom prst="rect">
            <a:avLst/>
          </a:prstGeom>
        </p:spPr>
      </p:pic>
      <p:pic>
        <p:nvPicPr>
          <p:cNvPr id="4" name="图片 3"/>
          <p:cNvPicPr>
            <a:picLocks noChangeAspect="1"/>
          </p:cNvPicPr>
          <p:nvPr/>
        </p:nvPicPr>
        <p:blipFill>
          <a:blip r:embed="rId4"/>
          <a:stretch>
            <a:fillRect/>
          </a:stretch>
        </p:blipFill>
        <p:spPr>
          <a:xfrm>
            <a:off x="8765540" y="3933825"/>
            <a:ext cx="3096895" cy="223964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389255" y="713105"/>
            <a:ext cx="8552815" cy="6123940"/>
          </a:xfrm>
          <a:prstGeom prst="rect">
            <a:avLst/>
          </a:prstGeom>
        </p:spPr>
        <p:txBody>
          <a:bodyPr wrap="square" lIns="121898" tIns="60948" rIns="121898" bIns="60948">
            <a:spAutoFit/>
          </a:bodyPr>
          <a:lstStyle/>
          <a:p>
            <a:pPr indent="718185" algn="ctr">
              <a:lnSpc>
                <a:spcPct val="120000"/>
              </a:lnSpc>
              <a:spcAft>
                <a:spcPct val="0"/>
              </a:spcAft>
              <a:tabLst>
                <a:tab pos="2250440"/>
              </a:tabLst>
            </a:pPr>
            <a:r>
              <a:rPr lang="zh-CN" altLang="zh-CN" sz="14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  万年桥 郑武文</a:t>
            </a:r>
          </a:p>
          <a:p>
            <a:pPr indent="332105" algn="l">
              <a:lnSpc>
                <a:spcPct val="130000"/>
              </a:lnSpc>
              <a:spcAft>
                <a:spcPct val="0"/>
              </a:spcAft>
              <a:tabLst>
                <a:tab pos="2250440"/>
              </a:tabLst>
            </a:pPr>
            <a:r>
              <a:rPr lang="zh-CN" altLang="zh-CN" sz="9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公元1032年仲夏，青州古城连降暴雨，大街小巷沟满河平，整座古城笼罩在一片迷迷蒙蒙的水汽当中。</a:t>
            </a:r>
          </a:p>
          <a:p>
            <a:pPr indent="332105" algn="l">
              <a:lnSpc>
                <a:spcPct val="130000"/>
              </a:lnSpc>
              <a:spcAft>
                <a:spcPct val="0"/>
              </a:spcAft>
              <a:tabLst>
                <a:tab pos="2250440"/>
              </a:tabLst>
            </a:pPr>
            <a:r>
              <a:rPr lang="zh-CN" altLang="zh-CN" sz="9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青州府西南皆是群山，东部平原，一条南阳河穿城而过，将古城隔成南北两块。因为落差大，雨水急，西南群山中的雨水迅速集结于南阳河，顺流而下，淹没了南阳河边的商铺、住家，更是冲毁了连接南北两城的唯一通道——北大桥。知府夏竦闻听灾报，立即亲赴河边指挥抗灾……</a:t>
            </a:r>
          </a:p>
          <a:p>
            <a:pPr indent="332105" algn="l">
              <a:lnSpc>
                <a:spcPct val="130000"/>
              </a:lnSpc>
              <a:spcAft>
                <a:spcPct val="0"/>
              </a:spcAft>
              <a:tabLst>
                <a:tab pos="2250440"/>
              </a:tabLst>
            </a:pPr>
            <a:r>
              <a:rPr lang="zh-CN" altLang="zh-CN" sz="9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待雨停，灾民也大都安排妥当，看到河上来来往往竹筏穿行的百姓，夏竦知道，当务之急是重新建一座大桥。南北不通，不但居民生活饱受影响，而且一旦敌军打来，青州守军将无回旋之地。夏竦立即召集工匠，研究修桥之事。面对洪涛浊浪，工匠们也是束手无策，谁也不敢担保能够修好此桥。</a:t>
            </a:r>
          </a:p>
          <a:p>
            <a:pPr indent="332105" algn="l">
              <a:lnSpc>
                <a:spcPct val="130000"/>
              </a:lnSpc>
              <a:spcAft>
                <a:spcPct val="0"/>
              </a:spcAft>
              <a:tabLst>
                <a:tab pos="2250440"/>
              </a:tabLst>
            </a:pPr>
            <a:r>
              <a:rPr lang="zh-CN" altLang="zh-CN" sz="9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是夜雨停，群星点点。夏竦身着便装，来到工匠们所住之处，与大家细商修桥之事。工匠们纷纷说道：“并非我等不努力，修桥一则原料奇缺，再则民工们都在加固河堤，个个精疲力乏，也是无人可用。”工匠们又呈上草拟的修桥图纸，夏竦看后沉吟良久，问道：“照图纸样式，桥修好可坚持几载？”一工匠言道：“青州近几年频降大雨，水势湍急。所修之桥尚无超过五载记录。”夏竦摇头：“劳民伤财，却坚持不了五年。有没有一种一劳永逸的办法啊？”众工匠面面相觑，摇头叹息。</a:t>
            </a:r>
          </a:p>
          <a:p>
            <a:pPr indent="332105" algn="l">
              <a:lnSpc>
                <a:spcPct val="130000"/>
              </a:lnSpc>
              <a:spcAft>
                <a:spcPct val="0"/>
              </a:spcAft>
              <a:tabLst>
                <a:tab pos="2250440"/>
              </a:tabLst>
            </a:pPr>
            <a:r>
              <a:rPr lang="zh-CN" altLang="zh-CN" sz="9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突然，黑暗处一人跪下磕头：“知府大人，小人保举一人设计修桥，最少可保一百年不坏。”夏竦眼睛一亮，喊道：“快快请起，近前答话。”那个匠人走上前来，言道：“此人姓鲁名江，自言是鲁班后人。原是西南山人，只因得罪当地恶霸，发生争执，恶霸之子跌落山崖致死，却诬告被他打死，现正关在青州大牢，已判秋后问斩……”夏竦初到青州不久，并不知前任所判之案，回衙立即调出卷宗，看到案件确有许多失察之处，又亲自进到狱中，与鲁江攀谈。先问案情，再听鲁江的修桥设想。当时大宋国与契丹交战，狱中关押了大批契丹俘虏，人满为患。夏竦之父就被契丹人所杀，对契丹人充满了刻骨仇恨，看到他们，眼里就喷射出熊熊怒火。</a:t>
            </a:r>
          </a:p>
          <a:p>
            <a:pPr indent="332105" algn="l">
              <a:lnSpc>
                <a:spcPct val="130000"/>
              </a:lnSpc>
              <a:spcAft>
                <a:spcPct val="0"/>
              </a:spcAft>
              <a:tabLst>
                <a:tab pos="2250440"/>
              </a:tabLst>
            </a:pPr>
            <a:r>
              <a:rPr lang="zh-CN" altLang="zh-CN" sz="9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夏竦命人放出鲁江，让他与匠人们商讨修桥之事。师爷偷偷言道：“鲁江是死刑犯，即使要重审，也应该先禀明朝廷，等到发下公文再作处理，您这样偷偷将人放出来……”夏竦道：“无妨，只需严守秘密，一边令人速将公文送至朝廷，等待回文。”</a:t>
            </a:r>
          </a:p>
          <a:p>
            <a:pPr indent="332105" algn="l">
              <a:lnSpc>
                <a:spcPct val="130000"/>
              </a:lnSpc>
              <a:spcAft>
                <a:spcPct val="0"/>
              </a:spcAft>
              <a:tabLst>
                <a:tab pos="2250440"/>
              </a:tabLst>
            </a:pPr>
            <a:r>
              <a:rPr lang="zh-CN" altLang="zh-CN" sz="9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夏竦按照鲁江要求，命人到西南山中采伐大树，借助南阳河水运送到青州古城。可是又要修固河堤，又要建桥，还因为连年征战，青壮年大都在外当兵，确实是民工奇缺。夏竦下令：让狱中俘虏、囚犯帮助修桥！师爷大惊失色道：“大人万万不可！如果是一个鲁江，大家帮着隐瞒，尚可蒙混过关，这么多囚犯一块儿放出来，朝廷怪罪下来，实在是担当不起啊！”夏竦言道：“非常之事须用非常之法。一人做事一人当，师爷不必担心。”</a:t>
            </a:r>
          </a:p>
          <a:p>
            <a:pPr indent="332105" algn="l">
              <a:lnSpc>
                <a:spcPct val="130000"/>
              </a:lnSpc>
              <a:spcAft>
                <a:spcPct val="0"/>
              </a:spcAft>
              <a:tabLst>
                <a:tab pos="2250440"/>
              </a:tabLst>
            </a:pPr>
            <a:r>
              <a:rPr lang="zh-CN" altLang="zh-CN" sz="9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看到俘虏们修桥并不尽力，夏竦又立下奖励之法。获得奖励的可以获得自由。看到苦着脸的师爷，夏竦言道：“他们也是些普通农牧民，当兵也是没法，我们劳力奇缺，如能为我所用，又减少了粮食供应，岂不也是两全其美之法？”</a:t>
            </a:r>
          </a:p>
          <a:p>
            <a:pPr indent="332105" algn="l">
              <a:lnSpc>
                <a:spcPct val="130000"/>
              </a:lnSpc>
              <a:spcAft>
                <a:spcPct val="0"/>
              </a:spcAft>
              <a:tabLst>
                <a:tab pos="2250440"/>
              </a:tabLst>
            </a:pPr>
            <a:r>
              <a:rPr lang="zh-CN" altLang="zh-CN" sz="9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鲁江领人先垒巨石加固河岸，然后用数十根大木相贯。不用柱子，架成飞桥。因为没有桥下木柱，减少了阻力，就阻挡不了洪水，也就冲毁不了大桥。</a:t>
            </a:r>
          </a:p>
          <a:p>
            <a:pPr indent="332105" algn="l">
              <a:lnSpc>
                <a:spcPct val="130000"/>
              </a:lnSpc>
              <a:spcAft>
                <a:spcPct val="0"/>
              </a:spcAft>
              <a:tabLst>
                <a:tab pos="2250440"/>
              </a:tabLst>
            </a:pPr>
            <a:r>
              <a:rPr lang="zh-CN" altLang="zh-CN" sz="9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桥尚未完全修好，夏竦就收到了朝廷的诏书，宣他速速回京议事。</a:t>
            </a:r>
          </a:p>
          <a:p>
            <a:pPr indent="332105" algn="l">
              <a:lnSpc>
                <a:spcPct val="130000"/>
              </a:lnSpc>
              <a:spcAft>
                <a:spcPct val="0"/>
              </a:spcAft>
              <a:tabLst>
                <a:tab pos="2250440"/>
              </a:tabLst>
            </a:pPr>
            <a:r>
              <a:rPr lang="zh-CN" altLang="zh-CN" sz="9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原来是有大臣弹劾了他。夏竦在朝堂之上陈述了青州遭遇水灾的经过，以及搜集到的鲁江蒙冤的证据。弹劾大臣说：“为官一任，造福一方。修桥铺路，本是分内之事，以此牵强不足以为自己的枉法作辩解。况我听说，南阳河大桥，尚无能坚持五年者，这鲁江难道就是神仙？”夏竦道：“臣愿以项上人头保鲁江无罪。而且此桥设计合理，多了不敢说，至少会五十年无事。”</a:t>
            </a:r>
          </a:p>
          <a:p>
            <a:pPr indent="332105" algn="l">
              <a:lnSpc>
                <a:spcPct val="130000"/>
              </a:lnSpc>
              <a:spcAft>
                <a:spcPct val="0"/>
              </a:spcAft>
              <a:tabLst>
                <a:tab pos="2250440"/>
              </a:tabLst>
            </a:pPr>
            <a:r>
              <a:rPr lang="zh-CN" altLang="zh-CN" sz="9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弹劾大臣哈哈大笑：“夏大人又如何敢保五十年？”夏竦言道：“五十年还是保守说法，五百年也许不止。在我有生之年，如非人为，大桥何时冲毁，朝廷何时取我脑袋，如何？”</a:t>
            </a:r>
          </a:p>
          <a:p>
            <a:pPr indent="332105" algn="l">
              <a:lnSpc>
                <a:spcPct val="130000"/>
              </a:lnSpc>
              <a:spcAft>
                <a:spcPct val="0"/>
              </a:spcAft>
              <a:tabLst>
                <a:tab pos="2250440"/>
              </a:tabLst>
            </a:pPr>
            <a:r>
              <a:rPr lang="zh-CN" altLang="zh-CN" sz="9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夏竦虽然拿命保了鲁江无罪，却无力保住鲁江，此人后来不知所终。据说是被契丹人捉去，命其为己造桥。鲁江誓死不从，以死报答夏竦知遇之恩。</a:t>
            </a:r>
          </a:p>
          <a:p>
            <a:pPr indent="332105" algn="l">
              <a:lnSpc>
                <a:spcPct val="130000"/>
              </a:lnSpc>
              <a:spcAft>
                <a:spcPct val="0"/>
              </a:spcAft>
              <a:tabLst>
                <a:tab pos="2250440"/>
              </a:tabLst>
            </a:pPr>
            <a:r>
              <a:rPr lang="zh-CN" altLang="zh-CN" sz="9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北大桥是中国历史上第一座虹桥，开辟了中国桥梁历史的新纪元。直至万历二十二年（1594年），才在原有基础上被重新以土石结构改建，此时已经过去了562年。万历皇帝感叹：“此桥千年不倒，就更名为万年桥吧。”</a:t>
            </a:r>
          </a:p>
          <a:p>
            <a:pPr indent="332105" algn="l">
              <a:lnSpc>
                <a:spcPct val="130000"/>
              </a:lnSpc>
              <a:spcAft>
                <a:spcPct val="0"/>
              </a:spcAft>
              <a:tabLst>
                <a:tab pos="2250440"/>
              </a:tabLst>
            </a:pPr>
            <a:r>
              <a:rPr lang="zh-CN" altLang="zh-CN" sz="9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斯人已去桥犹在。今天你如果去青州旅游，连接南北城的依然是这座万年桥。</a:t>
            </a: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197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典题示例</a:t>
            </a:r>
          </a:p>
        </p:txBody>
      </p:sp>
      <p:pic>
        <p:nvPicPr>
          <p:cNvPr id="3" name="图片 2"/>
          <p:cNvPicPr>
            <a:picLocks noChangeAspect="1"/>
          </p:cNvPicPr>
          <p:nvPr/>
        </p:nvPicPr>
        <p:blipFill>
          <a:blip r:embed="rId3"/>
          <a:stretch>
            <a:fillRect/>
          </a:stretch>
        </p:blipFill>
        <p:spPr>
          <a:xfrm>
            <a:off x="9263380" y="3573780"/>
            <a:ext cx="2430145" cy="2686050"/>
          </a:xfrm>
          <a:prstGeom prst="rect">
            <a:avLst/>
          </a:prstGeom>
        </p:spPr>
      </p:pic>
      <p:pic>
        <p:nvPicPr>
          <p:cNvPr id="4" name="图片 3"/>
          <p:cNvPicPr>
            <a:picLocks noChangeAspect="1"/>
          </p:cNvPicPr>
          <p:nvPr/>
        </p:nvPicPr>
        <p:blipFill>
          <a:blip r:embed="rId4"/>
          <a:stretch>
            <a:fillRect/>
          </a:stretch>
        </p:blipFill>
        <p:spPr>
          <a:xfrm>
            <a:off x="9184640" y="1557655"/>
            <a:ext cx="2587625" cy="175577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648319" y="117669"/>
            <a:ext cx="10893589" cy="977265"/>
          </a:xfrm>
          <a:prstGeom prst="rect">
            <a:avLst/>
          </a:prstGeom>
        </p:spPr>
        <p:txBody>
          <a:bodyPr wrap="square">
            <a:spAutoFit/>
          </a:bodyPr>
          <a:lstStyle/>
          <a:p>
            <a:pPr algn="l">
              <a:lnSpc>
                <a:spcPct val="120000"/>
              </a:lnSpc>
              <a:spcAft>
                <a:spcPct val="0"/>
              </a:spcAft>
              <a:tabLst>
                <a:tab pos="2250440"/>
              </a:tabLst>
            </a:pP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历史小说是以真实历史为依据的文学创作，请从</a:t>
            </a:r>
            <a:r>
              <a:rPr lang="zh-CN" altLang="zh-CN"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历史</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和</a:t>
            </a:r>
            <a:r>
              <a:rPr lang="zh-CN" altLang="zh-CN"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文学</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的角度，分析本文的基本特征</a:t>
            </a:r>
            <a:r>
              <a:rPr lang="zh-CN" altLang="zh-CN" b="1" kern="100" smtClean="0">
                <a:latin typeface="Times New Roman" panose="02020603050405020304" pitchFamily="18" charset="0"/>
                <a:ea typeface="方正中等线简体" panose="03000509000000000000" pitchFamily="65" charset="-122"/>
                <a:cs typeface="Times New Roman" panose="02020603050405020304" pitchFamily="18" charset="0"/>
              </a:rPr>
              <a:t>。</a:t>
            </a:r>
            <a:r>
              <a:rPr lang="en-US" altLang="zh-CN" b="1" kern="100" smtClean="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郑武文《万年桥》</a:t>
            </a: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a:t>
            </a:r>
            <a:endParaRPr lang="en-US" altLang="zh-CN" b="1" kern="100">
              <a:effectLst/>
              <a:latin typeface="Times New Roman" panose="02020603050405020304" pitchFamily="18" charset="0"/>
              <a:ea typeface="方正中等线简体" panose="03000509000000000000" pitchFamily="65" charset="-122"/>
              <a:cs typeface="Courier New" panose="02070309020205020404" pitchFamily="49" charset="0"/>
            </a:endParaRPr>
          </a:p>
        </p:txBody>
      </p:sp>
      <p:sp>
        <p:nvSpPr>
          <p:cNvPr id="2" name="矩形 1"/>
          <p:cNvSpPr/>
          <p:nvPr/>
        </p:nvSpPr>
        <p:spPr>
          <a:xfrm>
            <a:off x="406400" y="909320"/>
            <a:ext cx="5422265" cy="5631180"/>
          </a:xfrm>
          <a:prstGeom prst="rect">
            <a:avLst/>
          </a:prstGeom>
        </p:spPr>
        <p:txBody>
          <a:bodyPr wrap="square">
            <a:spAutoFit/>
          </a:bodyPr>
          <a:lstStyle/>
          <a:p>
            <a:pPr algn="ctr">
              <a:lnSpc>
                <a:spcPct val="150000"/>
              </a:lnSpc>
              <a:spcAft>
                <a:spcPct val="0"/>
              </a:spcAft>
              <a:tabLst>
                <a:tab pos="2250440"/>
              </a:tabLs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p>
          <a:p>
            <a:pPr algn="just">
              <a:lnSpc>
                <a:spcPct val="150000"/>
              </a:lnSpc>
              <a:spcAft>
                <a:spcPct val="0"/>
              </a:spcAft>
              <a:tabLst>
                <a:tab pos="2250440"/>
              </a:tabLst>
            </a:pPr>
            <a:r>
              <a:rPr lang="zh-CN" altLang="zh-CN" sz="2000" kern="100">
                <a:solidFill>
                  <a:srgbClr val="C00000"/>
                </a:solidFill>
                <a:latin typeface="Times New Roman" panose="02020603050405020304" pitchFamily="18" charset="0"/>
                <a:cs typeface="Times New Roman" panose="02020603050405020304" pitchFamily="18" charset="0"/>
              </a:rPr>
              <a:t>小说的历史特征主要表现在：</a:t>
            </a:r>
          </a:p>
          <a:p>
            <a:pPr algn="just">
              <a:lnSpc>
                <a:spcPct val="15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  ①</a:t>
            </a:r>
            <a:r>
              <a:rPr lang="zh-CN" altLang="zh-CN" sz="2000" kern="100">
                <a:solidFill>
                  <a:srgbClr val="C00000"/>
                </a:solidFill>
                <a:latin typeface="Times New Roman" panose="02020603050405020304" pitchFamily="18" charset="0"/>
                <a:cs typeface="Times New Roman" panose="02020603050405020304" pitchFamily="18" charset="0"/>
              </a:rPr>
              <a:t>有具体的年代和桥梁的寿命延续</a:t>
            </a:r>
            <a:r>
              <a:rPr lang="zh-CN" altLang="zh-CN" sz="2000" kern="100">
                <a:solidFill>
                  <a:srgbClr val="0000FF"/>
                </a:solidFill>
                <a:latin typeface="Times New Roman" panose="02020603050405020304" pitchFamily="18" charset="0"/>
                <a:cs typeface="Times New Roman" panose="02020603050405020304" pitchFamily="18" charset="0"/>
              </a:rPr>
              <a:t>数据</a:t>
            </a:r>
            <a:r>
              <a:rPr lang="zh-CN" altLang="zh-CN" sz="2000" kern="100">
                <a:solidFill>
                  <a:srgbClr val="C00000"/>
                </a:solidFill>
                <a:latin typeface="Times New Roman" panose="02020603050405020304" pitchFamily="18" charset="0"/>
                <a:cs typeface="Times New Roman" panose="02020603050405020304" pitchFamily="18" charset="0"/>
              </a:rPr>
              <a:t>；</a:t>
            </a:r>
          </a:p>
          <a:p>
            <a:pPr algn="just">
              <a:lnSpc>
                <a:spcPct val="15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  ②</a:t>
            </a:r>
            <a:r>
              <a:rPr lang="zh-CN" altLang="zh-CN" sz="2000" kern="100">
                <a:solidFill>
                  <a:srgbClr val="C00000"/>
                </a:solidFill>
                <a:latin typeface="Times New Roman" panose="02020603050405020304" pitchFamily="18" charset="0"/>
                <a:cs typeface="Times New Roman" panose="02020603050405020304" pitchFamily="18" charset="0"/>
              </a:rPr>
              <a:t>有宋国与契丹交战的</a:t>
            </a:r>
            <a:r>
              <a:rPr lang="zh-CN" altLang="zh-CN" sz="2000" kern="100">
                <a:solidFill>
                  <a:srgbClr val="0000FF"/>
                </a:solidFill>
                <a:latin typeface="Times New Roman" panose="02020603050405020304" pitchFamily="18" charset="0"/>
                <a:cs typeface="Times New Roman" panose="02020603050405020304" pitchFamily="18" charset="0"/>
              </a:rPr>
              <a:t>历史背景</a:t>
            </a:r>
            <a:r>
              <a:rPr lang="zh-CN" altLang="zh-CN" sz="2000" kern="100">
                <a:solidFill>
                  <a:srgbClr val="C00000"/>
                </a:solidFill>
                <a:latin typeface="Times New Roman" panose="02020603050405020304" pitchFamily="18" charset="0"/>
                <a:cs typeface="Times New Roman" panose="02020603050405020304" pitchFamily="18" charset="0"/>
              </a:rPr>
              <a:t>；</a:t>
            </a:r>
          </a:p>
          <a:p>
            <a:pPr algn="just">
              <a:lnSpc>
                <a:spcPct val="15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  ③</a:t>
            </a:r>
            <a:r>
              <a:rPr lang="zh-CN" altLang="zh-CN" sz="2000" kern="100">
                <a:solidFill>
                  <a:srgbClr val="C00000"/>
                </a:solidFill>
                <a:latin typeface="Times New Roman" panose="02020603050405020304" pitchFamily="18" charset="0"/>
                <a:cs typeface="Times New Roman" panose="02020603050405020304" pitchFamily="18" charset="0"/>
              </a:rPr>
              <a:t>有今天尚存的</a:t>
            </a:r>
            <a:r>
              <a:rPr lang="zh-CN" altLang="zh-CN" sz="2000" kern="100">
                <a:solidFill>
                  <a:srgbClr val="0000FF"/>
                </a:solidFill>
                <a:latin typeface="Times New Roman" panose="02020603050405020304" pitchFamily="18" charset="0"/>
                <a:cs typeface="Times New Roman" panose="02020603050405020304" pitchFamily="18" charset="0"/>
              </a:rPr>
              <a:t>遗迹</a:t>
            </a:r>
            <a:r>
              <a:rPr lang="zh-CN" altLang="zh-CN" sz="2000" kern="100">
                <a:solidFill>
                  <a:srgbClr val="C00000"/>
                </a:solidFill>
                <a:latin typeface="Times New Roman" panose="02020603050405020304" pitchFamily="18" charset="0"/>
                <a:cs typeface="Times New Roman" panose="02020603050405020304" pitchFamily="18" charset="0"/>
              </a:rPr>
              <a:t>做证明。</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zh-CN" altLang="zh-CN" sz="2000" kern="100">
                <a:solidFill>
                  <a:srgbClr val="C00000"/>
                </a:solidFill>
                <a:latin typeface="Times New Roman" panose="02020603050405020304" pitchFamily="18" charset="0"/>
                <a:cs typeface="Times New Roman" panose="02020603050405020304" pitchFamily="18" charset="0"/>
              </a:rPr>
              <a:t>小说的文学特征主要表现在：</a:t>
            </a:r>
          </a:p>
          <a:p>
            <a:pPr algn="just">
              <a:lnSpc>
                <a:spcPct val="15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  ①</a:t>
            </a:r>
            <a:r>
              <a:rPr lang="zh-CN" altLang="zh-CN" sz="2000" kern="100">
                <a:solidFill>
                  <a:srgbClr val="C00000"/>
                </a:solidFill>
                <a:latin typeface="Times New Roman" panose="02020603050405020304" pitchFamily="18" charset="0"/>
                <a:cs typeface="Times New Roman" panose="02020603050405020304" pitchFamily="18" charset="0"/>
              </a:rPr>
              <a:t>运用细节描写、衬托等手法</a:t>
            </a:r>
            <a:r>
              <a:rPr lang="zh-CN" altLang="zh-CN" sz="2000" kern="100">
                <a:solidFill>
                  <a:srgbClr val="0000FF"/>
                </a:solidFill>
                <a:latin typeface="Times New Roman" panose="02020603050405020304" pitchFamily="18" charset="0"/>
                <a:cs typeface="Times New Roman" panose="02020603050405020304" pitchFamily="18" charset="0"/>
              </a:rPr>
              <a:t>塑造人物</a:t>
            </a:r>
            <a:r>
              <a:rPr lang="zh-CN" altLang="zh-CN" sz="2000" kern="100">
                <a:solidFill>
                  <a:srgbClr val="C00000"/>
                </a:solidFill>
                <a:latin typeface="Times New Roman" panose="02020603050405020304" pitchFamily="18" charset="0"/>
                <a:cs typeface="Times New Roman" panose="02020603050405020304" pitchFamily="18" charset="0"/>
              </a:rPr>
              <a:t>形象，使人物形象更加生动；</a:t>
            </a:r>
          </a:p>
          <a:p>
            <a:pPr algn="just">
              <a:lnSpc>
                <a:spcPct val="15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  ②</a:t>
            </a:r>
            <a:r>
              <a:rPr lang="zh-CN" altLang="zh-CN" sz="2000" kern="100">
                <a:solidFill>
                  <a:srgbClr val="C00000"/>
                </a:solidFill>
                <a:latin typeface="Times New Roman" panose="02020603050405020304" pitchFamily="18" charset="0"/>
                <a:cs typeface="Times New Roman" panose="02020603050405020304" pitchFamily="18" charset="0"/>
              </a:rPr>
              <a:t>有人物对话、心理和环境描写等</a:t>
            </a:r>
            <a:r>
              <a:rPr lang="zh-CN" altLang="zh-CN" sz="2000" kern="100">
                <a:solidFill>
                  <a:srgbClr val="0000FF"/>
                </a:solidFill>
                <a:latin typeface="Times New Roman" panose="02020603050405020304" pitchFamily="18" charset="0"/>
                <a:cs typeface="Times New Roman" panose="02020603050405020304" pitchFamily="18" charset="0"/>
              </a:rPr>
              <a:t>虚构内容</a:t>
            </a:r>
            <a:r>
              <a:rPr lang="zh-CN" altLang="zh-CN" sz="2000" kern="100">
                <a:solidFill>
                  <a:srgbClr val="C00000"/>
                </a:solidFill>
                <a:latin typeface="Times New Roman" panose="02020603050405020304" pitchFamily="18" charset="0"/>
                <a:cs typeface="Times New Roman" panose="02020603050405020304" pitchFamily="18" charset="0"/>
              </a:rPr>
              <a:t>；</a:t>
            </a:r>
          </a:p>
          <a:p>
            <a:pPr algn="just">
              <a:lnSpc>
                <a:spcPct val="15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  ③</a:t>
            </a:r>
            <a:r>
              <a:rPr lang="zh-CN" altLang="zh-CN" sz="2000" kern="100">
                <a:solidFill>
                  <a:srgbClr val="C00000"/>
                </a:solidFill>
                <a:latin typeface="Times New Roman" panose="02020603050405020304" pitchFamily="18" charset="0"/>
                <a:cs typeface="Times New Roman" panose="02020603050405020304" pitchFamily="18" charset="0"/>
              </a:rPr>
              <a:t>有曲折的</a:t>
            </a:r>
            <a:r>
              <a:rPr lang="zh-CN" altLang="zh-CN" sz="2000" kern="100">
                <a:solidFill>
                  <a:srgbClr val="0000FF"/>
                </a:solidFill>
                <a:latin typeface="Times New Roman" panose="02020603050405020304" pitchFamily="18" charset="0"/>
                <a:cs typeface="Times New Roman" panose="02020603050405020304" pitchFamily="18" charset="0"/>
              </a:rPr>
              <a:t>情节设计</a:t>
            </a:r>
            <a:r>
              <a:rPr lang="zh-CN" altLang="zh-CN" sz="2000" kern="100">
                <a:solidFill>
                  <a:srgbClr val="C00000"/>
                </a:solidFill>
                <a:latin typeface="Times New Roman" panose="02020603050405020304" pitchFamily="18" charset="0"/>
                <a:cs typeface="Times New Roman" panose="02020603050405020304" pitchFamily="18" charset="0"/>
              </a:rPr>
              <a:t>，如在工匠束手无策时突然有人献计，在民工奇缺时释放俘虏，在快要修好桥时又遭弹劾。</a:t>
            </a:r>
            <a:endParaRPr lang="zh-CN" altLang="zh-CN" sz="2000"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5897880" y="738505"/>
            <a:ext cx="5671185" cy="5972175"/>
          </a:xfrm>
          <a:prstGeom prst="rect">
            <a:avLst/>
          </a:prstGeom>
        </p:spPr>
      </p:pic>
      <p:pic>
        <p:nvPicPr>
          <p:cNvPr id="6" name="图片 5"/>
          <p:cNvPicPr>
            <a:picLocks noChangeAspect="1"/>
          </p:cNvPicPr>
          <p:nvPr/>
        </p:nvPicPr>
        <p:blipFill>
          <a:blip r:embed="rId3"/>
          <a:stretch>
            <a:fillRect/>
          </a:stretch>
        </p:blipFill>
        <p:spPr>
          <a:xfrm>
            <a:off x="6389370" y="3213735"/>
            <a:ext cx="2430145" cy="2686050"/>
          </a:xfrm>
          <a:prstGeom prst="rect">
            <a:avLst/>
          </a:prstGeom>
        </p:spPr>
      </p:pic>
      <p:pic>
        <p:nvPicPr>
          <p:cNvPr id="7" name="图片 6"/>
          <p:cNvPicPr>
            <a:picLocks noChangeAspect="1"/>
          </p:cNvPicPr>
          <p:nvPr/>
        </p:nvPicPr>
        <p:blipFill>
          <a:blip r:embed="rId4"/>
          <a:stretch>
            <a:fillRect/>
          </a:stretch>
        </p:blipFill>
        <p:spPr>
          <a:xfrm>
            <a:off x="6310630" y="1197610"/>
            <a:ext cx="2587625" cy="1755775"/>
          </a:xfrm>
          <a:prstGeom prst="rect">
            <a:avLst/>
          </a:prstGeom>
        </p:spPr>
      </p:pic>
      <p:pic>
        <p:nvPicPr>
          <p:cNvPr id="8" name="图片 7"/>
          <p:cNvPicPr>
            <a:picLocks noChangeAspect="1"/>
          </p:cNvPicPr>
          <p:nvPr/>
        </p:nvPicPr>
        <p:blipFill>
          <a:blip r:embed="rId5"/>
          <a:stretch>
            <a:fillRect/>
          </a:stretch>
        </p:blipFill>
        <p:spPr>
          <a:xfrm>
            <a:off x="9047480" y="1701800"/>
            <a:ext cx="2324100" cy="3324225"/>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linds(horizontal)">
                                      <p:cBhvr>
                                        <p:cTn id="7" dur="500"/>
                                        <p:tgtEl>
                                          <p:spTgt spid="2">
                                            <p:txEl>
                                              <p:pRg st="5" end="5"/>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blinds(horizontal)">
                                      <p:cBhvr>
                                        <p:cTn id="12" dur="500"/>
                                        <p:tgtEl>
                                          <p:spTgt spid="2">
                                            <p:txEl>
                                              <p:pRg st="6" end="6"/>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animEffect transition="in" filter="blinds(horizontal)">
                                      <p:cBhvr>
                                        <p:cTn id="17" dur="500"/>
                                        <p:tgtEl>
                                          <p:spTgt spid="2">
                                            <p:txEl>
                                              <p:pRg st="7" end="7"/>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8" end="8"/>
                                            </p:txEl>
                                          </p:spTgt>
                                        </p:tgtEl>
                                        <p:attrNameLst>
                                          <p:attrName>style.visibility</p:attrName>
                                        </p:attrNameLst>
                                      </p:cBhvr>
                                      <p:to>
                                        <p:strVal val="visible"/>
                                      </p:to>
                                    </p:set>
                                    <p:animEffect transition="in" filter="blinds(horizontal)">
                                      <p:cBhvr>
                                        <p:cTn id="22" dur="500"/>
                                        <p:tgtEl>
                                          <p:spTgt spid="2">
                                            <p:txEl>
                                              <p:pRg st="8" end="8"/>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4"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par>
                                <p:cTn id="31" presetID="22" presetClass="entr" presetSubtype="4"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389255" y="713105"/>
            <a:ext cx="11212195" cy="3801110"/>
          </a:xfrm>
          <a:prstGeom prst="rect">
            <a:avLst/>
          </a:prstGeom>
        </p:spPr>
        <p:txBody>
          <a:bodyPr wrap="square" lIns="121898" tIns="60948" rIns="121898" bIns="60948">
            <a:spAutoFit/>
          </a:bodyPr>
          <a:lstStyle/>
          <a:p>
            <a:pPr indent="718185" algn="ctr">
              <a:lnSpc>
                <a:spcPct val="130000"/>
              </a:lnSpc>
              <a:spcAft>
                <a:spcPct val="0"/>
              </a:spcAft>
              <a:tabLst>
                <a:tab pos="2250440"/>
              </a:tabLst>
            </a:pPr>
            <a:r>
              <a:rPr lang="zh-CN" altLang="zh-CN"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科学性与文学性</a:t>
            </a:r>
            <a:endParaRPr lang="zh-CN" altLang="zh-CN" b="1" kern="100">
              <a:solidFill>
                <a:srgbClr val="C0000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tabLst>
                <a:tab pos="2250440"/>
              </a:tabLst>
            </a:pP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科幻小说科学性：</a:t>
            </a:r>
          </a:p>
          <a:p>
            <a:pPr algn="just">
              <a:lnSpc>
                <a:spcPct val="130000"/>
              </a:lnSpc>
              <a:spcAft>
                <a:spcPct val="0"/>
              </a:spcAft>
              <a:tabLst>
                <a:tab pos="2250440"/>
              </a:tabLs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1</a:t>
            </a:r>
            <a:r>
              <a:rPr lang="zh-CN" altLang="en-US"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内容、题材有关科学问题；</a:t>
            </a:r>
          </a:p>
          <a:p>
            <a:pPr algn="just">
              <a:lnSpc>
                <a:spcPct val="130000"/>
              </a:lnSpc>
              <a:spcAft>
                <a:spcPct val="0"/>
              </a:spcAft>
              <a:tabLst>
                <a:tab pos="2250440"/>
              </a:tabLs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2</a:t>
            </a:r>
            <a:r>
              <a:rPr lang="zh-CN" altLang="en-US"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科学事实和预见为基础，能激发人们的想象力和创造性。</a:t>
            </a:r>
          </a:p>
          <a:p>
            <a:pPr algn="just">
              <a:lnSpc>
                <a:spcPct val="130000"/>
              </a:lnSpc>
              <a:spcAft>
                <a:spcPct val="0"/>
              </a:spcAft>
              <a:tabLst>
                <a:tab pos="2250440"/>
              </a:tabLst>
            </a:pP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文学性：</a:t>
            </a:r>
          </a:p>
          <a:p>
            <a:pPr algn="just">
              <a:lnSpc>
                <a:spcPct val="130000"/>
              </a:lnSpc>
              <a:spcAft>
                <a:spcPct val="0"/>
              </a:spcAft>
              <a:tabLst>
                <a:tab pos="2250440"/>
              </a:tabLs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1</a:t>
            </a:r>
            <a:r>
              <a:rPr lang="zh-CN" altLang="en-US"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有较强的文学思维，如注重场景设计、想象奇幻；</a:t>
            </a:r>
          </a:p>
          <a:p>
            <a:pPr algn="just">
              <a:lnSpc>
                <a:spcPct val="130000"/>
              </a:lnSpc>
              <a:spcAft>
                <a:spcPct val="0"/>
              </a:spcAft>
              <a:tabLst>
                <a:tab pos="2250440"/>
              </a:tabLs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2</a:t>
            </a:r>
            <a:r>
              <a:rPr lang="zh-CN" altLang="en-US"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有强烈的文学手法、方法，如精巧的构思、出彩的叙事、精彩的描写等；</a:t>
            </a:r>
          </a:p>
          <a:p>
            <a:pPr algn="just">
              <a:lnSpc>
                <a:spcPct val="130000"/>
              </a:lnSpc>
              <a:spcAft>
                <a:spcPct val="0"/>
              </a:spcAft>
              <a:tabLst>
                <a:tab pos="2250440"/>
              </a:tabLs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3</a:t>
            </a:r>
            <a:r>
              <a:rPr lang="zh-CN" altLang="en-US"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表达目的不只是表现科学原理发现等，更是科学幻想背后的人情、人文、文化和文明，如人类与宇宙的关系、人类社会未来的命运等。</a:t>
            </a:r>
            <a:endParaRPr lang="zh-CN" altLang="zh-CN" sz="2000" b="1" kern="100">
              <a:effectLst/>
              <a:latin typeface="Times New Roman" panose="02020603050405020304" pitchFamily="18" charset="0"/>
              <a:ea typeface="方正中等线简体" panose="03000509000000000000" pitchFamily="65" charset="-122"/>
              <a:cs typeface="Times New Roman" panose="02020603050405020304" pitchFamily="18" charset="0"/>
              <a:sym typeface="+mn-ea"/>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专业</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术语</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4" name="图片 3"/>
          <p:cNvPicPr>
            <a:picLocks noChangeAspect="1"/>
          </p:cNvPicPr>
          <p:nvPr/>
        </p:nvPicPr>
        <p:blipFill>
          <a:blip r:embed="rId3"/>
          <a:stretch>
            <a:fillRect/>
          </a:stretch>
        </p:blipFill>
        <p:spPr>
          <a:xfrm>
            <a:off x="8183245" y="1197610"/>
            <a:ext cx="3466465" cy="1972945"/>
          </a:xfrm>
          <a:prstGeom prst="rect">
            <a:avLst/>
          </a:prstGeom>
        </p:spPr>
      </p:pic>
      <p:pic>
        <p:nvPicPr>
          <p:cNvPr id="5" name="图片 4"/>
          <p:cNvPicPr>
            <a:picLocks noChangeAspect="1"/>
          </p:cNvPicPr>
          <p:nvPr/>
        </p:nvPicPr>
        <p:blipFill>
          <a:blip r:embed="rId4"/>
          <a:stretch>
            <a:fillRect/>
          </a:stretch>
        </p:blipFill>
        <p:spPr>
          <a:xfrm>
            <a:off x="3070860" y="4503420"/>
            <a:ext cx="6038850" cy="224282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06295" y="261690"/>
            <a:ext cx="11335913" cy="1050290"/>
          </a:xfrm>
          <a:prstGeom prst="rect">
            <a:avLst/>
          </a:prstGeom>
        </p:spPr>
        <p:txBody>
          <a:bodyPr wrap="square">
            <a:spAutoFit/>
          </a:bodyPr>
          <a:lstStyle/>
          <a:p>
            <a:pPr algn="just">
              <a:lnSpc>
                <a:spcPct val="130000"/>
              </a:lnSpc>
              <a:spcAft>
                <a:spcPct val="0"/>
              </a:spcAft>
              <a:tabLst>
                <a:tab pos="2250440"/>
              </a:tabLst>
            </a:pP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作家刘慈欣认为科幻文学需要保持</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科学性与文学性的平衡</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，请从</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科学性</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与</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文学性</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的角度简析本文的基本特征</a:t>
            </a:r>
            <a:r>
              <a:rPr lang="zh-CN" altLang="zh-CN" b="1" kern="100" smtClean="0">
                <a:latin typeface="Times New Roman" panose="02020603050405020304" pitchFamily="18" charset="0"/>
                <a:ea typeface="方正中等线简体" panose="03000509000000000000" pitchFamily="65" charset="-122"/>
                <a:cs typeface="Times New Roman" panose="02020603050405020304" pitchFamily="18" charset="0"/>
              </a:rPr>
              <a:t>。</a:t>
            </a:r>
            <a:r>
              <a:rPr lang="en-US" altLang="zh-CN" b="1" kern="100" smtClean="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刘慈欣《赡养上帝</a:t>
            </a: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节选</a:t>
            </a: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a:t>
            </a: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a:t>
            </a:r>
            <a:endParaRPr lang="en-US" altLang="zh-CN" b="1" kern="100">
              <a:effectLst/>
              <a:latin typeface="Times New Roman" panose="02020603050405020304" pitchFamily="18" charset="0"/>
              <a:ea typeface="方正中等线简体" panose="03000509000000000000" pitchFamily="65" charset="-122"/>
              <a:cs typeface="Courier New" panose="02070309020205020404" pitchFamily="49" charset="0"/>
            </a:endParaRPr>
          </a:p>
        </p:txBody>
      </p:sp>
      <p:sp>
        <p:nvSpPr>
          <p:cNvPr id="2" name="矩形 1"/>
          <p:cNvSpPr/>
          <p:nvPr/>
        </p:nvSpPr>
        <p:spPr>
          <a:xfrm>
            <a:off x="262255" y="1197610"/>
            <a:ext cx="7127875" cy="5169535"/>
          </a:xfrm>
          <a:prstGeom prst="rect">
            <a:avLst/>
          </a:prstGeom>
        </p:spPr>
        <p:txBody>
          <a:bodyPr wrap="square">
            <a:spAutoFit/>
          </a:bodyPr>
          <a:lstStyle/>
          <a:p>
            <a:pPr algn="ctr">
              <a:lnSpc>
                <a:spcPct val="140000"/>
              </a:lnSpc>
              <a:spcAft>
                <a:spcPct val="0"/>
              </a:spcAft>
              <a:tabLst>
                <a:tab pos="2250440"/>
              </a:tabLs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内容简介</a:t>
            </a:r>
          </a:p>
          <a:p>
            <a:pPr algn="l">
              <a:lnSpc>
                <a:spcPct val="140000"/>
              </a:lnSpc>
              <a:spcAft>
                <a:spcPct val="0"/>
              </a:spcAft>
              <a:tabLst>
                <a:tab pos="2250440"/>
              </a:tabLst>
            </a:pPr>
            <a:r>
              <a:rPr lang="en-US" altLang="zh-CN" sz="1800" b="1" kern="1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zh-CN" sz="1800" b="1" kern="1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小说讲述了宇宙中一个接近暮年的文明，他们的文明已经老化，破旧不堪的飞船、老龄化的社会、失去朝气的文明，上帝文明在银河中流浪到了地球，并向地球人类讲述了上帝文明是如何培育了地球文明、培育了人类文明，人类政府为了报答上帝文明，同时也为了学习先进的科学技术开始赡养上帝。</a:t>
            </a:r>
          </a:p>
          <a:p>
            <a:pPr algn="l">
              <a:lnSpc>
                <a:spcPct val="140000"/>
              </a:lnSpc>
              <a:spcAft>
                <a:spcPct val="0"/>
              </a:spcAft>
              <a:tabLst>
                <a:tab pos="2250440"/>
              </a:tabLst>
            </a:pPr>
            <a:r>
              <a:rPr lang="en-US" altLang="zh-CN" sz="1800" b="1" kern="1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zh-CN" sz="1800" b="1" kern="1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但地球人类发现人类文明与上帝文明存在巨大的鸿沟，“你们只需花一个世纪的时间，就可以将我们的最基础知识部分的得到应用”、“上帝文明中根本没有提及核聚变的知识，这很好理解，正如现代的人类知识中不会涉及钻木取火的技巧一样”。</a:t>
            </a:r>
          </a:p>
          <a:p>
            <a:pPr algn="l">
              <a:lnSpc>
                <a:spcPct val="140000"/>
              </a:lnSpc>
              <a:spcAft>
                <a:spcPct val="0"/>
              </a:spcAft>
              <a:tabLst>
                <a:tab pos="2250440"/>
              </a:tabLst>
            </a:pPr>
            <a:r>
              <a:rPr lang="en-US" altLang="zh-CN" sz="1800" b="1" kern="1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zh-CN" sz="1800" b="1" kern="1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地球普通人也开始对上帝从尊敬到不屑，上帝感觉到了人类的怜悯，从而决定离开地球继续流浪，曾经阻止银河系塌缩、代表银河系对抗仙女座侵略者的伟大文明如今已经没落......</a:t>
            </a:r>
          </a:p>
        </p:txBody>
      </p:sp>
      <p:pic>
        <p:nvPicPr>
          <p:cNvPr id="3" name="图片 2"/>
          <p:cNvPicPr>
            <a:picLocks noChangeAspect="1"/>
          </p:cNvPicPr>
          <p:nvPr/>
        </p:nvPicPr>
        <p:blipFill>
          <a:blip r:embed="rId2"/>
          <a:stretch>
            <a:fillRect/>
          </a:stretch>
        </p:blipFill>
        <p:spPr>
          <a:xfrm>
            <a:off x="8110855" y="1557655"/>
            <a:ext cx="3070225" cy="4552315"/>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06295" y="261690"/>
            <a:ext cx="11335913" cy="1050290"/>
          </a:xfrm>
          <a:prstGeom prst="rect">
            <a:avLst/>
          </a:prstGeom>
        </p:spPr>
        <p:txBody>
          <a:bodyPr wrap="square">
            <a:spAutoFit/>
          </a:bodyPr>
          <a:lstStyle/>
          <a:p>
            <a:pPr algn="just">
              <a:lnSpc>
                <a:spcPct val="130000"/>
              </a:lnSpc>
              <a:spcAft>
                <a:spcPct val="0"/>
              </a:spcAft>
              <a:tabLst>
                <a:tab pos="2250440"/>
              </a:tabLst>
            </a:pP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作家刘慈欣认为科幻文学需要保持</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科学性与文学性的平衡</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，请从</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科学性</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与</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文学性</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的角度简析本文的基本特征</a:t>
            </a:r>
            <a:r>
              <a:rPr lang="zh-CN" altLang="zh-CN" b="1" kern="100" smtClean="0">
                <a:latin typeface="Times New Roman" panose="02020603050405020304" pitchFamily="18" charset="0"/>
                <a:ea typeface="方正中等线简体" panose="03000509000000000000" pitchFamily="65" charset="-122"/>
                <a:cs typeface="Times New Roman" panose="02020603050405020304" pitchFamily="18" charset="0"/>
              </a:rPr>
              <a:t>。</a:t>
            </a:r>
            <a:r>
              <a:rPr lang="en-US" altLang="zh-CN" b="1" kern="100" smtClean="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刘慈欣《赡养上帝</a:t>
            </a: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节选</a:t>
            </a: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a:t>
            </a: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a:t>
            </a:r>
            <a:endParaRPr lang="en-US" altLang="zh-CN" b="1" kern="100">
              <a:effectLst/>
              <a:latin typeface="Times New Roman" panose="02020603050405020304" pitchFamily="18" charset="0"/>
              <a:ea typeface="方正中等线简体" panose="03000509000000000000" pitchFamily="65" charset="-122"/>
              <a:cs typeface="Courier New" panose="02070309020205020404" pitchFamily="49" charset="0"/>
            </a:endParaRPr>
          </a:p>
        </p:txBody>
      </p:sp>
      <p:sp>
        <p:nvSpPr>
          <p:cNvPr id="2" name="矩形 1"/>
          <p:cNvSpPr/>
          <p:nvPr/>
        </p:nvSpPr>
        <p:spPr>
          <a:xfrm>
            <a:off x="262255" y="1197610"/>
            <a:ext cx="7127875" cy="5262245"/>
          </a:xfrm>
          <a:prstGeom prst="rect">
            <a:avLst/>
          </a:prstGeom>
        </p:spPr>
        <p:txBody>
          <a:bodyPr wrap="square">
            <a:spAutoFit/>
          </a:bodyPr>
          <a:lstStyle/>
          <a:p>
            <a:pPr algn="ctr">
              <a:lnSpc>
                <a:spcPct val="140000"/>
              </a:lnSpc>
              <a:spcAft>
                <a:spcPct val="0"/>
              </a:spcAft>
              <a:tabLst>
                <a:tab pos="2250440"/>
              </a:tabLs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p>
          <a:p>
            <a:pPr algn="just">
              <a:lnSpc>
                <a:spcPct val="14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①</a:t>
            </a:r>
            <a:r>
              <a:rPr lang="zh-CN" altLang="zh-CN" sz="2000" kern="100">
                <a:solidFill>
                  <a:srgbClr val="C00000"/>
                </a:solidFill>
                <a:latin typeface="Times New Roman" panose="02020603050405020304" pitchFamily="18" charset="0"/>
                <a:cs typeface="Times New Roman" panose="02020603050405020304" pitchFamily="18" charset="0"/>
              </a:rPr>
              <a:t>科学性</a:t>
            </a:r>
            <a:r>
              <a:rPr lang="zh-CN" altLang="zh-CN" sz="2000" kern="100">
                <a:solidFill>
                  <a:srgbClr val="002060"/>
                </a:solidFill>
                <a:latin typeface="Times New Roman" panose="02020603050405020304" pitchFamily="18" charset="0"/>
                <a:cs typeface="Times New Roman" panose="02020603050405020304" pitchFamily="18" charset="0"/>
              </a:rPr>
              <a:t>。小说内容交织着科学事实和预见、想象，激发人们对宇宙、科技等的思考，开拓读者的创造性思维。如文中的上帝经由外星飞船往来太空和地球，由反物质发动机推动的飞船可以进入光速飞行等超现实的存在。</a:t>
            </a:r>
            <a:endParaRPr lang="zh-CN" altLang="zh-CN" sz="800" kern="100">
              <a:solidFill>
                <a:srgbClr val="00206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4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②</a:t>
            </a:r>
            <a:r>
              <a:rPr lang="zh-CN" altLang="zh-CN" sz="2000" kern="100">
                <a:solidFill>
                  <a:srgbClr val="C00000"/>
                </a:solidFill>
                <a:latin typeface="Times New Roman" panose="02020603050405020304" pitchFamily="18" charset="0"/>
                <a:cs typeface="Times New Roman" panose="02020603050405020304" pitchFamily="18" charset="0"/>
              </a:rPr>
              <a:t>文学性。</a:t>
            </a:r>
            <a:r>
              <a:rPr lang="zh-CN" altLang="zh-CN" sz="2000" kern="100">
                <a:solidFill>
                  <a:srgbClr val="002060"/>
                </a:solidFill>
                <a:latin typeface="Times New Roman" panose="02020603050405020304" pitchFamily="18" charset="0"/>
                <a:cs typeface="Times New Roman" panose="02020603050405020304" pitchFamily="18" charset="0"/>
              </a:rPr>
              <a:t>小说在场景宏大震撼、想象奇幻之外，还注重在人物设置和情感描写等方面的细致刻画，体现出较强的文学思维。如上帝与秋生一家离别之时和秋生在灿烂星空下的思索，都极具文学思维的细腻和真实。</a:t>
            </a:r>
            <a:endParaRPr lang="zh-CN" altLang="zh-CN" sz="800" kern="100">
              <a:solidFill>
                <a:srgbClr val="00206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4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③</a:t>
            </a:r>
            <a:r>
              <a:rPr lang="zh-CN" altLang="zh-CN" sz="2000" kern="100">
                <a:solidFill>
                  <a:srgbClr val="C00000"/>
                </a:solidFill>
                <a:latin typeface="Times New Roman" panose="02020603050405020304" pitchFamily="18" charset="0"/>
                <a:cs typeface="Times New Roman" panose="02020603050405020304" pitchFamily="18" charset="0"/>
              </a:rPr>
              <a:t>人文性。</a:t>
            </a:r>
            <a:r>
              <a:rPr lang="zh-CN" altLang="zh-CN" sz="2000" kern="100">
                <a:solidFill>
                  <a:srgbClr val="002060"/>
                </a:solidFill>
                <a:latin typeface="Times New Roman" panose="02020603050405020304" pitchFamily="18" charset="0"/>
                <a:cs typeface="Times New Roman" panose="02020603050405020304" pitchFamily="18" charset="0"/>
              </a:rPr>
              <a:t>小说将奇丽的科幻与优美文学相融合，将科学想象寄予文学思维，产生无穷的魅力，吸引读者思索人类与宇宙的关系，关注人类社会未来的命运，蕴藉深沉。</a:t>
            </a:r>
            <a:endParaRPr lang="zh-CN" altLang="zh-CN" sz="2000" kern="100">
              <a:solidFill>
                <a:srgbClr val="00206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8110855" y="1557655"/>
            <a:ext cx="3070225" cy="4552315"/>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linds(horizontal)">
                                      <p:cBhvr>
                                        <p:cTn id="12" dur="500"/>
                                        <p:tgtEl>
                                          <p:spTgt spid="2">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blinds(horizontal)">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389255" y="713105"/>
            <a:ext cx="7133590" cy="5352415"/>
          </a:xfrm>
          <a:prstGeom prst="rect">
            <a:avLst/>
          </a:prstGeom>
        </p:spPr>
        <p:txBody>
          <a:bodyPr wrap="square" lIns="121898" tIns="60948" rIns="121898" bIns="60948">
            <a:spAutoFit/>
          </a:bodyPr>
          <a:lstStyle/>
          <a:p>
            <a:pPr algn="ctr">
              <a:lnSpc>
                <a:spcPct val="170000"/>
              </a:lnSpc>
              <a:spcAft>
                <a:spcPct val="0"/>
              </a:spcAft>
              <a:tabLst>
                <a:tab pos="2250440"/>
              </a:tabLst>
            </a:pP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魔幻性与真实性</a:t>
            </a:r>
            <a:endParaRPr lang="zh-CN" altLang="zh-CN" sz="2000" b="1" kern="100">
              <a:solidFill>
                <a:srgbClr val="C00000"/>
              </a:solidFill>
              <a:latin typeface="宋体" panose="02010600030101010101" pitchFamily="2" charset="-122"/>
              <a:ea typeface="宋体" panose="02010600030101010101" pitchFamily="2" charset="-122"/>
              <a:cs typeface="Courier New" panose="02070309020205020404" pitchFamily="49" charset="0"/>
            </a:endParaRPr>
          </a:p>
          <a:p>
            <a:pPr algn="ctr">
              <a:lnSpc>
                <a:spcPct val="170000"/>
              </a:lnSpc>
              <a:spcAft>
                <a:spcPct val="0"/>
              </a:spcAft>
              <a:tabLst>
                <a:tab pos="2250440"/>
              </a:tabLs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魔幻性，大致与荒诞性是同义语</a:t>
            </a:r>
          </a:p>
          <a:p>
            <a:pPr algn="just">
              <a:lnSpc>
                <a:spcPct val="170000"/>
              </a:lnSpc>
              <a:spcAft>
                <a:spcPct val="0"/>
              </a:spcAft>
              <a:tabLst>
                <a:tab pos="2250440"/>
              </a:tabLst>
            </a:pP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①</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题材内容荒诞不经、脱离现实生活，或者人物、事件不存在于现实生活中，或者用神话故事形式；</a:t>
            </a:r>
          </a:p>
          <a:p>
            <a:pPr algn="just">
              <a:lnSpc>
                <a:spcPct val="170000"/>
              </a:lnSpc>
              <a:spcAft>
                <a:spcPct val="0"/>
              </a:spcAft>
              <a:tabLst>
                <a:tab pos="2250440"/>
              </a:tabLst>
            </a:pP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②</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情节荒诞、离奇；</a:t>
            </a:r>
          </a:p>
          <a:p>
            <a:pPr algn="just">
              <a:lnSpc>
                <a:spcPct val="170000"/>
              </a:lnSpc>
              <a:spcAft>
                <a:spcPct val="0"/>
              </a:spcAft>
              <a:tabLst>
                <a:tab pos="2250440"/>
              </a:tabLst>
            </a:pP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③</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笔法荒诞，荒诞离奇的描写、意识流手法、时空穿梭的构思等</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a:t>
            </a:r>
            <a:endPar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70000"/>
              </a:lnSpc>
              <a:spcAft>
                <a:spcPct val="0"/>
              </a:spcAft>
              <a:tabLst>
                <a:tab pos="2250440"/>
              </a:tabLs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        </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魔幻是现实的变形，其中必然蕴含着真实，这里的真实性既有生活真实，更有艺术真实，如人物真实、情节合乎逻辑，反映的现实生活和主题都是真实可信的。</a:t>
            </a:r>
            <a:endParaRPr lang="zh-CN" altLang="zh-CN" sz="2000" b="1" kern="100">
              <a:effectLst/>
              <a:latin typeface="Times New Roman" panose="02020603050405020304" pitchFamily="18" charset="0"/>
              <a:ea typeface="方正中等线简体" panose="03000509000000000000" pitchFamily="65" charset="-122"/>
              <a:cs typeface="Times New Roman" panose="02020603050405020304" pitchFamily="18" charset="0"/>
              <a:sym typeface="+mn-ea"/>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专业</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术语</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7607300" y="1053465"/>
            <a:ext cx="4343400" cy="2867025"/>
          </a:xfrm>
          <a:prstGeom prst="rect">
            <a:avLst/>
          </a:prstGeom>
        </p:spPr>
      </p:pic>
      <p:pic>
        <p:nvPicPr>
          <p:cNvPr id="7" name="图片 6"/>
          <p:cNvPicPr>
            <a:picLocks noChangeAspect="1"/>
          </p:cNvPicPr>
          <p:nvPr/>
        </p:nvPicPr>
        <p:blipFill>
          <a:blip r:embed="rId4"/>
          <a:stretch>
            <a:fillRect/>
          </a:stretch>
        </p:blipFill>
        <p:spPr>
          <a:xfrm>
            <a:off x="7713345" y="4102735"/>
            <a:ext cx="4131945" cy="196278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33905" y="333440"/>
            <a:ext cx="11335913" cy="1050290"/>
          </a:xfrm>
          <a:prstGeom prst="rect">
            <a:avLst/>
          </a:prstGeom>
        </p:spPr>
        <p:txBody>
          <a:bodyPr wrap="square">
            <a:spAutoFit/>
          </a:bodyPr>
          <a:lstStyle/>
          <a:p>
            <a:pPr algn="just">
              <a:lnSpc>
                <a:spcPct val="130000"/>
              </a:lnSpc>
              <a:spcAft>
                <a:spcPct val="0"/>
              </a:spcAft>
              <a:tabLst>
                <a:tab pos="2250440"/>
              </a:tabLst>
            </a:pP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有人说，这篇小说在荒诞中藏着真实。请从</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荒诞</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和</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真实</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两个角度结合作品简要分析。</a:t>
            </a: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意大利</a:t>
            </a: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伊塔洛</a:t>
            </a: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卡尔维诺《高速公路上的森林》</a:t>
            </a: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a:t>
            </a:r>
            <a:endParaRPr lang="en-US" altLang="zh-CN" b="1" kern="100">
              <a:effectLst/>
              <a:latin typeface="Times New Roman" panose="02020603050405020304" pitchFamily="18" charset="0"/>
              <a:ea typeface="方正中等线简体" panose="03000509000000000000" pitchFamily="65" charset="-122"/>
              <a:cs typeface="Courier New" panose="02070309020205020404" pitchFamily="49" charset="0"/>
            </a:endParaRPr>
          </a:p>
        </p:txBody>
      </p:sp>
      <p:sp>
        <p:nvSpPr>
          <p:cNvPr id="2" name="矩形 1"/>
          <p:cNvSpPr/>
          <p:nvPr/>
        </p:nvSpPr>
        <p:spPr>
          <a:xfrm>
            <a:off x="406400" y="1341755"/>
            <a:ext cx="7959725" cy="5262245"/>
          </a:xfrm>
          <a:prstGeom prst="rect">
            <a:avLst/>
          </a:prstGeom>
        </p:spPr>
        <p:txBody>
          <a:bodyPr wrap="square">
            <a:spAutoFit/>
          </a:bodyPr>
          <a:lstStyle/>
          <a:p>
            <a:pPr algn="l">
              <a:lnSpc>
                <a:spcPct val="120000"/>
              </a:lnSpc>
              <a:spcAft>
                <a:spcPct val="0"/>
              </a:spcAft>
              <a:tabLst>
                <a:tab pos="2250440"/>
              </a:tabLst>
            </a:pPr>
            <a:r>
              <a:rPr lang="en-US" altLang="zh-CN" sz="2000" b="1" kern="100">
                <a:solidFill>
                  <a:srgbClr val="002060"/>
                </a:solidFill>
                <a:latin typeface="楷体" panose="02010609060101010101" pitchFamily="49" charset="-122"/>
                <a:ea typeface="楷体" panose="02010609060101010101" pitchFamily="49" charset="-122"/>
                <a:cs typeface="楷体" panose="02010609060101010101" pitchFamily="49" charset="-122"/>
              </a:rPr>
              <a:t>    </a:t>
            </a:r>
            <a:r>
              <a:rPr lang="zh-CN" altLang="zh-CN" sz="2000" b="1" kern="100">
                <a:solidFill>
                  <a:srgbClr val="002060"/>
                </a:solidFill>
                <a:latin typeface="楷体" panose="02010609060101010101" pitchFamily="49" charset="-122"/>
                <a:ea typeface="楷体" panose="02010609060101010101" pitchFamily="49" charset="-122"/>
                <a:cs typeface="楷体" panose="02010609060101010101" pitchFamily="49" charset="-122"/>
              </a:rPr>
              <a:t>天气很冷，家里没柴，主人公马可瓦多到市区公园找柴，只看到光秃秃的树干。</a:t>
            </a:r>
          </a:p>
          <a:p>
            <a:pPr algn="l">
              <a:lnSpc>
                <a:spcPct val="120000"/>
              </a:lnSpc>
              <a:spcAft>
                <a:spcPct val="0"/>
              </a:spcAft>
              <a:tabLst>
                <a:tab pos="2250440"/>
              </a:tabLst>
            </a:pPr>
            <a:r>
              <a:rPr lang="en-US" altLang="zh-CN" sz="2000" b="1" kern="100">
                <a:solidFill>
                  <a:srgbClr val="002060"/>
                </a:solidFill>
                <a:latin typeface="楷体" panose="02010609060101010101" pitchFamily="49" charset="-122"/>
                <a:ea typeface="楷体" panose="02010609060101010101" pitchFamily="49" charset="-122"/>
                <a:cs typeface="楷体" panose="02010609060101010101" pitchFamily="49" charset="-122"/>
              </a:rPr>
              <a:t>    </a:t>
            </a:r>
            <a:r>
              <a:rPr lang="zh-CN" altLang="zh-CN" sz="2000" b="1" kern="100">
                <a:solidFill>
                  <a:srgbClr val="002060"/>
                </a:solidFill>
                <a:latin typeface="楷体" panose="02010609060101010101" pitchFamily="49" charset="-122"/>
                <a:ea typeface="楷体" panose="02010609060101010101" pitchFamily="49" charset="-122"/>
                <a:cs typeface="楷体" panose="02010609060101010101" pitchFamily="49" charset="-122"/>
              </a:rPr>
              <a:t>当马可瓦多带回少得可怜的几根潮湿树枝回家时，发现小儿子小米开尔带回了柴火——高速公路广告牌（夹板）。</a:t>
            </a:r>
          </a:p>
          <a:p>
            <a:pPr algn="l">
              <a:lnSpc>
                <a:spcPct val="120000"/>
              </a:lnSpc>
              <a:spcAft>
                <a:spcPct val="0"/>
              </a:spcAft>
              <a:tabLst>
                <a:tab pos="2250440"/>
              </a:tabLst>
            </a:pPr>
            <a:r>
              <a:rPr lang="en-US" altLang="zh-CN" sz="2000" b="1" kern="100">
                <a:solidFill>
                  <a:srgbClr val="002060"/>
                </a:solidFill>
                <a:latin typeface="楷体" panose="02010609060101010101" pitchFamily="49" charset="-122"/>
                <a:ea typeface="楷体" panose="02010609060101010101" pitchFamily="49" charset="-122"/>
                <a:cs typeface="楷体" panose="02010609060101010101" pitchFamily="49" charset="-122"/>
              </a:rPr>
              <a:t>    </a:t>
            </a:r>
            <a:r>
              <a:rPr lang="zh-CN" altLang="zh-CN" sz="2000" b="1" kern="100">
                <a:solidFill>
                  <a:srgbClr val="002060"/>
                </a:solidFill>
                <a:latin typeface="楷体" panose="02010609060101010101" pitchFamily="49" charset="-122"/>
                <a:ea typeface="楷体" panose="02010609060101010101" pitchFamily="49" charset="-122"/>
                <a:cs typeface="楷体" panose="02010609060101010101" pitchFamily="49" charset="-122"/>
              </a:rPr>
              <a:t>原来，当马可瓦多外出时，他的小儿子也带着伙伴们外出到森林里去找柴火。但小朋友们从小生活在城里，根本就不懂什么叫森林，关于森林里有柴火的知识，也是通过童话书了解的。</a:t>
            </a:r>
          </a:p>
          <a:p>
            <a:pPr algn="l">
              <a:lnSpc>
                <a:spcPct val="120000"/>
              </a:lnSpc>
              <a:spcAft>
                <a:spcPct val="0"/>
              </a:spcAft>
              <a:tabLst>
                <a:tab pos="2250440"/>
              </a:tabLst>
            </a:pPr>
            <a:r>
              <a:rPr lang="en-US" altLang="zh-CN" sz="2000" b="1" kern="100">
                <a:solidFill>
                  <a:srgbClr val="002060"/>
                </a:solidFill>
                <a:latin typeface="楷体" panose="02010609060101010101" pitchFamily="49" charset="-122"/>
                <a:ea typeface="楷体" panose="02010609060101010101" pitchFamily="49" charset="-122"/>
                <a:cs typeface="楷体" panose="02010609060101010101" pitchFamily="49" charset="-122"/>
              </a:rPr>
              <a:t>    </a:t>
            </a:r>
            <a:r>
              <a:rPr lang="zh-CN" altLang="zh-CN" sz="2000" b="1" kern="100">
                <a:solidFill>
                  <a:srgbClr val="002060"/>
                </a:solidFill>
                <a:latin typeface="楷体" panose="02010609060101010101" pitchFamily="49" charset="-122"/>
                <a:ea typeface="楷体" panose="02010609060101010101" pitchFamily="49" charset="-122"/>
                <a:cs typeface="楷体" panose="02010609060101010101" pitchFamily="49" charset="-122"/>
              </a:rPr>
              <a:t>因为小朋友们不懂何为森林，看见高速公路上的各种广告牌，就误以为是森林，劈广告牌回家。</a:t>
            </a:r>
          </a:p>
          <a:p>
            <a:pPr algn="l">
              <a:lnSpc>
                <a:spcPct val="120000"/>
              </a:lnSpc>
              <a:spcAft>
                <a:spcPct val="0"/>
              </a:spcAft>
              <a:tabLst>
                <a:tab pos="2250440"/>
              </a:tabLst>
            </a:pPr>
            <a:r>
              <a:rPr lang="en-US" altLang="zh-CN" sz="2000" b="1" kern="100">
                <a:solidFill>
                  <a:srgbClr val="002060"/>
                </a:solidFill>
                <a:latin typeface="楷体" panose="02010609060101010101" pitchFamily="49" charset="-122"/>
                <a:ea typeface="楷体" panose="02010609060101010101" pitchFamily="49" charset="-122"/>
                <a:cs typeface="楷体" panose="02010609060101010101" pitchFamily="49" charset="-122"/>
              </a:rPr>
              <a:t>    </a:t>
            </a:r>
            <a:r>
              <a:rPr lang="zh-CN" altLang="zh-CN" sz="2000" b="1" kern="100">
                <a:solidFill>
                  <a:srgbClr val="002060"/>
                </a:solidFill>
                <a:latin typeface="楷体" panose="02010609060101010101" pitchFamily="49" charset="-122"/>
                <a:ea typeface="楷体" panose="02010609060101010101" pitchFamily="49" charset="-122"/>
                <a:cs typeface="楷体" panose="02010609060101010101" pitchFamily="49" charset="-122"/>
              </a:rPr>
              <a:t>马可瓦多知道这个“秘密”后，没有制止，反而也跟着小朋友们再次回到“高速公路上的森林”，一起锯广告牌。幸运的是，巡逻警察是近视眼，把偷锯广告牌的真人当成广告牌图像，因此，马可瓦多们躲过警察的巡逻。</a:t>
            </a:r>
          </a:p>
          <a:p>
            <a:pPr algn="l">
              <a:lnSpc>
                <a:spcPct val="120000"/>
              </a:lnSpc>
              <a:spcAft>
                <a:spcPct val="0"/>
              </a:spcAft>
              <a:tabLst>
                <a:tab pos="2250440"/>
              </a:tabLst>
            </a:pPr>
            <a:r>
              <a:rPr lang="en-US" altLang="zh-CN" sz="2000" b="1" kern="100">
                <a:solidFill>
                  <a:srgbClr val="002060"/>
                </a:solidFill>
                <a:latin typeface="楷体" panose="02010609060101010101" pitchFamily="49" charset="-122"/>
                <a:ea typeface="楷体" panose="02010609060101010101" pitchFamily="49" charset="-122"/>
                <a:cs typeface="楷体" panose="02010609060101010101" pitchFamily="49" charset="-122"/>
              </a:rPr>
              <a:t>    </a:t>
            </a:r>
            <a:r>
              <a:rPr lang="zh-CN" altLang="zh-CN" sz="2000" b="1" kern="100">
                <a:solidFill>
                  <a:srgbClr val="002060"/>
                </a:solidFill>
                <a:latin typeface="楷体" panose="02010609060101010101" pitchFamily="49" charset="-122"/>
                <a:ea typeface="楷体" panose="02010609060101010101" pitchFamily="49" charset="-122"/>
                <a:cs typeface="楷体" panose="02010609060101010101" pitchFamily="49" charset="-122"/>
              </a:rPr>
              <a:t>整个故事，读起来荒诞不经，但细细品味，又十分符合艺术的真。</a:t>
            </a:r>
          </a:p>
        </p:txBody>
      </p:sp>
      <p:pic>
        <p:nvPicPr>
          <p:cNvPr id="3" name="图片 2"/>
          <p:cNvPicPr>
            <a:picLocks noChangeAspect="1"/>
          </p:cNvPicPr>
          <p:nvPr/>
        </p:nvPicPr>
        <p:blipFill>
          <a:blip r:embed="rId2"/>
          <a:stretch>
            <a:fillRect/>
          </a:stretch>
        </p:blipFill>
        <p:spPr>
          <a:xfrm>
            <a:off x="8615045" y="1629410"/>
            <a:ext cx="3009900" cy="4305300"/>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8699"/>
          <a:stretch>
            <a:fillRect/>
          </a:stretch>
        </p:blipFill>
        <p:spPr bwMode="auto">
          <a:xfrm>
            <a:off x="334645" y="1269365"/>
            <a:ext cx="11529060" cy="264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0" y="0"/>
            <a:ext cx="3574926" cy="54947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494209" y="215560"/>
            <a:ext cx="144016" cy="14401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1857" y="1873"/>
            <a:ext cx="3251211" cy="523220"/>
          </a:xfrm>
          <a:prstGeom prst="rect">
            <a:avLst/>
          </a:prstGeom>
          <a:noFill/>
          <a:ln>
            <a:noFill/>
          </a:ln>
        </p:spPr>
        <p:txBody>
          <a:bodyPr wrap="none">
            <a:spAutoFit/>
          </a:bodyPr>
          <a:lstStyle/>
          <a:p>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核心内容</a:t>
            </a:r>
            <a:r>
              <a:rPr lang="en-US" altLang="zh-CN" sz="2800" b="1" kern="100" smtClean="0">
                <a:latin typeface="楷体" panose="02010609060101010101" pitchFamily="49" charset="-122"/>
                <a:ea typeface="楷体" panose="02010609060101010101" pitchFamily="49" charset="-122"/>
                <a:cs typeface="Times New Roman" panose="02020603050405020304" pitchFamily="18" charset="0"/>
              </a:rPr>
              <a:t> </a:t>
            </a:r>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导图概</a:t>
            </a:r>
            <a:r>
              <a:rPr lang="zh-CN" altLang="en-US" sz="2800" b="1" kern="100" smtClean="0">
                <a:latin typeface="楷体" panose="02010609060101010101" pitchFamily="49" charset="-122"/>
                <a:ea typeface="楷体" panose="02010609060101010101" pitchFamily="49" charset="-122"/>
                <a:cs typeface="Times New Roman" panose="02020603050405020304" pitchFamily="18" charset="0"/>
              </a:rPr>
              <a:t>览</a:t>
            </a:r>
            <a:endParaRPr lang="zh-CN" altLang="en-US" sz="2800" b="1" kern="100">
              <a:latin typeface="楷体" panose="02010609060101010101" pitchFamily="49" charset="-122"/>
              <a:ea typeface="楷体" panose="02010609060101010101" pitchFamily="49" charset="-122"/>
              <a:cs typeface="Times New Roman" panose="02020603050405020304" pitchFamily="18" charset="0"/>
            </a:endParaRPr>
          </a:p>
        </p:txBody>
      </p:sp>
      <p:cxnSp>
        <p:nvCxnSpPr>
          <p:cNvPr id="6" name="直接连接符 5"/>
          <p:cNvCxnSpPr>
            <a:stCxn id="4" idx="3"/>
          </p:cNvCxnSpPr>
          <p:nvPr/>
        </p:nvCxnSpPr>
        <p:spPr>
          <a:xfrm>
            <a:off x="3638225" y="287568"/>
            <a:ext cx="8552188" cy="0"/>
          </a:xfrm>
          <a:prstGeom prst="line">
            <a:avLst/>
          </a:prstGeom>
        </p:spPr>
        <p:style>
          <a:lnRef idx="1">
            <a:schemeClr val="accent6"/>
          </a:lnRef>
          <a:fillRef idx="0">
            <a:schemeClr val="accent6"/>
          </a:fillRef>
          <a:effectRef idx="0">
            <a:schemeClr val="accent6"/>
          </a:effectRef>
          <a:fontRef idx="minor">
            <a:schemeClr val="tx1"/>
          </a:fontRef>
        </p:style>
      </p:cxnSp>
      <p:pic>
        <p:nvPicPr>
          <p:cNvPr id="9" name="图片 8"/>
          <p:cNvPicPr>
            <a:picLocks noChangeAspect="1"/>
          </p:cNvPicPr>
          <p:nvPr/>
        </p:nvPicPr>
        <p:blipFill>
          <a:blip r:embed="rId3"/>
          <a:stretch>
            <a:fillRect/>
          </a:stretch>
        </p:blipFill>
        <p:spPr>
          <a:xfrm>
            <a:off x="190500" y="4438015"/>
            <a:ext cx="2237740" cy="1657350"/>
          </a:xfrm>
          <a:prstGeom prst="rect">
            <a:avLst/>
          </a:prstGeom>
        </p:spPr>
      </p:pic>
      <p:pic>
        <p:nvPicPr>
          <p:cNvPr id="10" name="图片 9"/>
          <p:cNvPicPr>
            <a:picLocks noChangeAspect="1"/>
          </p:cNvPicPr>
          <p:nvPr/>
        </p:nvPicPr>
        <p:blipFill>
          <a:blip r:embed="rId4"/>
          <a:stretch>
            <a:fillRect/>
          </a:stretch>
        </p:blipFill>
        <p:spPr>
          <a:xfrm>
            <a:off x="2764155" y="3959860"/>
            <a:ext cx="2163445" cy="2580005"/>
          </a:xfrm>
          <a:prstGeom prst="rect">
            <a:avLst/>
          </a:prstGeom>
        </p:spPr>
      </p:pic>
      <p:pic>
        <p:nvPicPr>
          <p:cNvPr id="11" name="图片 10"/>
          <p:cNvPicPr>
            <a:picLocks noChangeAspect="1"/>
          </p:cNvPicPr>
          <p:nvPr/>
        </p:nvPicPr>
        <p:blipFill>
          <a:blip r:embed="rId5"/>
          <a:stretch>
            <a:fillRect/>
          </a:stretch>
        </p:blipFill>
        <p:spPr>
          <a:xfrm>
            <a:off x="9983470" y="4401185"/>
            <a:ext cx="1861185" cy="1731010"/>
          </a:xfrm>
          <a:prstGeom prst="rect">
            <a:avLst/>
          </a:prstGeom>
        </p:spPr>
      </p:pic>
      <p:pic>
        <p:nvPicPr>
          <p:cNvPr id="13" name="图片 12"/>
          <p:cNvPicPr>
            <a:picLocks noChangeAspect="1"/>
          </p:cNvPicPr>
          <p:nvPr/>
        </p:nvPicPr>
        <p:blipFill>
          <a:blip r:embed="rId6"/>
          <a:stretch>
            <a:fillRect/>
          </a:stretch>
        </p:blipFill>
        <p:spPr>
          <a:xfrm>
            <a:off x="7751445" y="4149725"/>
            <a:ext cx="1964690" cy="2434590"/>
          </a:xfrm>
          <a:prstGeom prst="rect">
            <a:avLst/>
          </a:prstGeom>
        </p:spPr>
      </p:pic>
      <p:pic>
        <p:nvPicPr>
          <p:cNvPr id="14" name="图片 13"/>
          <p:cNvPicPr>
            <a:picLocks noChangeAspect="1"/>
          </p:cNvPicPr>
          <p:nvPr/>
        </p:nvPicPr>
        <p:blipFill>
          <a:blip r:embed="rId7"/>
          <a:stretch>
            <a:fillRect/>
          </a:stretch>
        </p:blipFill>
        <p:spPr>
          <a:xfrm>
            <a:off x="5088255" y="4222115"/>
            <a:ext cx="2395855" cy="20021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33905" y="333440"/>
            <a:ext cx="11335913" cy="1050290"/>
          </a:xfrm>
          <a:prstGeom prst="rect">
            <a:avLst/>
          </a:prstGeom>
        </p:spPr>
        <p:txBody>
          <a:bodyPr wrap="square">
            <a:spAutoFit/>
          </a:bodyPr>
          <a:lstStyle/>
          <a:p>
            <a:pPr algn="just">
              <a:lnSpc>
                <a:spcPct val="130000"/>
              </a:lnSpc>
              <a:spcAft>
                <a:spcPct val="0"/>
              </a:spcAft>
              <a:tabLst>
                <a:tab pos="2250440"/>
              </a:tabLst>
            </a:pP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有人说，这篇小说在荒诞中藏着真实。请从</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荒诞</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和</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真实</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两个角度结合作品简要分析。</a:t>
            </a: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意大利</a:t>
            </a: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伊塔洛</a:t>
            </a: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卡尔维诺《高速公路上的森林》</a:t>
            </a: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a:t>
            </a:r>
            <a:endParaRPr lang="en-US" altLang="zh-CN" b="1" kern="100">
              <a:effectLst/>
              <a:latin typeface="Times New Roman" panose="02020603050405020304" pitchFamily="18" charset="0"/>
              <a:ea typeface="方正中等线简体" panose="03000509000000000000" pitchFamily="65" charset="-122"/>
              <a:cs typeface="Courier New" panose="02070309020205020404" pitchFamily="49" charset="0"/>
            </a:endParaRPr>
          </a:p>
        </p:txBody>
      </p:sp>
      <p:sp>
        <p:nvSpPr>
          <p:cNvPr id="2" name="矩形 1"/>
          <p:cNvSpPr/>
          <p:nvPr/>
        </p:nvSpPr>
        <p:spPr>
          <a:xfrm>
            <a:off x="406400" y="1341755"/>
            <a:ext cx="7959725" cy="5292725"/>
          </a:xfrm>
          <a:prstGeom prst="rect">
            <a:avLst/>
          </a:prstGeom>
        </p:spPr>
        <p:txBody>
          <a:bodyPr wrap="square">
            <a:spAutoFit/>
          </a:bodyPr>
          <a:lstStyle/>
          <a:p>
            <a:pPr algn="ctr">
              <a:lnSpc>
                <a:spcPct val="100000"/>
              </a:lnSpc>
              <a:spcAft>
                <a:spcPct val="0"/>
              </a:spcAft>
              <a:tabLst>
                <a:tab pos="2250440"/>
              </a:tabLs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p>
          <a:p>
            <a:pPr algn="just">
              <a:lnSpc>
                <a:spcPct val="100000"/>
              </a:lnSpc>
              <a:spcAft>
                <a:spcPct val="0"/>
              </a:spcAft>
              <a:tabLst>
                <a:tab pos="2250440"/>
              </a:tabLst>
            </a:pPr>
            <a:r>
              <a:rPr lang="zh-CN" altLang="zh-CN" sz="2000" kern="100">
                <a:solidFill>
                  <a:srgbClr val="C00000"/>
                </a:solidFill>
                <a:latin typeface="Times New Roman" panose="02020603050405020304" pitchFamily="18" charset="0"/>
                <a:cs typeface="Times New Roman" panose="02020603050405020304" pitchFamily="18" charset="0"/>
              </a:rPr>
              <a:t>荒诞：</a:t>
            </a:r>
          </a:p>
          <a:p>
            <a:pPr algn="just">
              <a:lnSpc>
                <a:spcPct val="10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①</a:t>
            </a:r>
            <a:r>
              <a:rPr lang="zh-CN" altLang="zh-CN" sz="2000" kern="100">
                <a:solidFill>
                  <a:srgbClr val="C00000"/>
                </a:solidFill>
                <a:latin typeface="Times New Roman" panose="02020603050405020304" pitchFamily="18" charset="0"/>
                <a:cs typeface="Times New Roman" panose="02020603050405020304" pitchFamily="18" charset="0"/>
              </a:rPr>
              <a:t>情节荒诞。</a:t>
            </a:r>
            <a:r>
              <a:rPr lang="zh-CN" altLang="zh-CN" sz="1800" kern="100">
                <a:solidFill>
                  <a:srgbClr val="002060"/>
                </a:solidFill>
                <a:latin typeface="Times New Roman" panose="02020603050405020304" pitchFamily="18" charset="0"/>
                <a:cs typeface="Times New Roman" panose="02020603050405020304" pitchFamily="18" charset="0"/>
              </a:rPr>
              <a:t>如小米开尔误把广告招牌当作森林，</a:t>
            </a:r>
            <a:r>
              <a:rPr lang="en-US" altLang="zh-CN" sz="1800" kern="100">
                <a:solidFill>
                  <a:srgbClr val="002060"/>
                </a:solidFill>
                <a:latin typeface="Times New Roman" panose="02020603050405020304" pitchFamily="18" charset="0"/>
                <a:cs typeface="Courier New" panose="02070309020205020404" pitchFamily="49" charset="0"/>
              </a:rPr>
              <a:t>(</a:t>
            </a:r>
            <a:r>
              <a:rPr lang="zh-CN" altLang="zh-CN" sz="1800" kern="100">
                <a:solidFill>
                  <a:srgbClr val="002060"/>
                </a:solidFill>
                <a:latin typeface="Times New Roman" panose="02020603050405020304" pitchFamily="18" charset="0"/>
                <a:cs typeface="Times New Roman" panose="02020603050405020304" pitchFamily="18" charset="0"/>
              </a:rPr>
              <a:t>马可瓦多知道了小米开尔拆的是广告牌还要学习小米开尔的做法，</a:t>
            </a:r>
            <a:r>
              <a:rPr lang="en-US" altLang="zh-CN" sz="1800" kern="100">
                <a:solidFill>
                  <a:srgbClr val="002060"/>
                </a:solidFill>
                <a:latin typeface="Times New Roman" panose="02020603050405020304" pitchFamily="18" charset="0"/>
                <a:cs typeface="Courier New" panose="02070309020205020404" pitchFamily="49" charset="0"/>
              </a:rPr>
              <a:t>)</a:t>
            </a:r>
            <a:r>
              <a:rPr lang="zh-CN" altLang="zh-CN" sz="1800" kern="100">
                <a:solidFill>
                  <a:srgbClr val="002060"/>
                </a:solidFill>
                <a:latin typeface="Times New Roman" panose="02020603050405020304" pitchFamily="18" charset="0"/>
                <a:cs typeface="Times New Roman" panose="02020603050405020304" pitchFamily="18" charset="0"/>
              </a:rPr>
              <a:t>警察阿斯托弗把广告牌上的假人当成真人、把锯广告牌的马可瓦多当成假人等情节，都是违背现实的，带有明显的荒诞性。</a:t>
            </a:r>
          </a:p>
          <a:p>
            <a:pPr algn="just">
              <a:lnSpc>
                <a:spcPct val="10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②</a:t>
            </a:r>
            <a:r>
              <a:rPr lang="zh-CN" altLang="zh-CN" sz="2000" kern="100">
                <a:solidFill>
                  <a:srgbClr val="C00000"/>
                </a:solidFill>
                <a:latin typeface="Times New Roman" panose="02020603050405020304" pitchFamily="18" charset="0"/>
                <a:cs typeface="Times New Roman" panose="02020603050405020304" pitchFamily="18" charset="0"/>
              </a:rPr>
              <a:t>笔法荒诞。</a:t>
            </a:r>
            <a:r>
              <a:rPr lang="zh-CN" altLang="zh-CN" sz="1800" kern="100">
                <a:solidFill>
                  <a:srgbClr val="002060"/>
                </a:solidFill>
                <a:latin typeface="Times New Roman" panose="02020603050405020304" pitchFamily="18" charset="0"/>
                <a:cs typeface="Times New Roman" panose="02020603050405020304" pitchFamily="18" charset="0"/>
              </a:rPr>
              <a:t>小说情节是对现实生活的夸张变形。如现实生活中，城市里不可能没有树木，上学的小孩也不可能没有见过树木，而作品中小米开尔连树和广告牌都分不清，这是对现实生活进行夸张变形的荒诞笔法。</a:t>
            </a:r>
            <a:endParaRPr lang="zh-CN" altLang="zh-CN" sz="1800" kern="100">
              <a:solidFill>
                <a:srgbClr val="00206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00000"/>
              </a:lnSpc>
              <a:spcAft>
                <a:spcPct val="0"/>
              </a:spcAft>
              <a:tabLst>
                <a:tab pos="2250440"/>
              </a:tabLst>
            </a:pPr>
            <a:r>
              <a:rPr lang="zh-CN" altLang="zh-CN" sz="2000" kern="100">
                <a:solidFill>
                  <a:srgbClr val="C00000"/>
                </a:solidFill>
                <a:latin typeface="Times New Roman" panose="02020603050405020304" pitchFamily="18" charset="0"/>
                <a:cs typeface="Times New Roman" panose="02020603050405020304" pitchFamily="18" charset="0"/>
              </a:rPr>
              <a:t>真实：</a:t>
            </a:r>
          </a:p>
          <a:p>
            <a:pPr algn="just">
              <a:lnSpc>
                <a:spcPct val="10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①</a:t>
            </a:r>
            <a:r>
              <a:rPr lang="zh-CN" altLang="zh-CN" sz="2000" kern="100">
                <a:solidFill>
                  <a:srgbClr val="C00000"/>
                </a:solidFill>
                <a:latin typeface="Times New Roman" panose="02020603050405020304" pitchFamily="18" charset="0"/>
                <a:cs typeface="Times New Roman" panose="02020603050405020304" pitchFamily="18" charset="0"/>
              </a:rPr>
              <a:t>塑造的人物真实。</a:t>
            </a:r>
            <a:r>
              <a:rPr lang="zh-CN" altLang="zh-CN" sz="1800" kern="100">
                <a:solidFill>
                  <a:srgbClr val="002060"/>
                </a:solidFill>
                <a:latin typeface="Times New Roman" panose="02020603050405020304" pitchFamily="18" charset="0"/>
                <a:cs typeface="Times New Roman" panose="02020603050405020304" pitchFamily="18" charset="0"/>
              </a:rPr>
              <a:t>马可瓦多和家人都是当时社会生活中底层人物的代表，真实可信</a:t>
            </a:r>
            <a:r>
              <a:rPr lang="zh-CN" altLang="zh-CN" sz="1800" kern="100" smtClean="0">
                <a:solidFill>
                  <a:srgbClr val="002060"/>
                </a:solidFill>
                <a:latin typeface="Times New Roman" panose="02020603050405020304" pitchFamily="18" charset="0"/>
                <a:cs typeface="Times New Roman" panose="02020603050405020304" pitchFamily="18" charset="0"/>
              </a:rPr>
              <a:t>。</a:t>
            </a:r>
          </a:p>
          <a:p>
            <a:pPr lvl="0" algn="just">
              <a:lnSpc>
                <a:spcPct val="100000"/>
              </a:lnSpc>
              <a:tabLst>
                <a:tab pos="2250440"/>
              </a:tabLst>
            </a:pPr>
            <a:r>
              <a:rPr lang="en-US" altLang="zh-CN" sz="2000" kern="100">
                <a:solidFill>
                  <a:srgbClr val="C00000"/>
                </a:solidFill>
                <a:latin typeface="宋体" panose="02010600030101010101" pitchFamily="2" charset="-122"/>
                <a:cs typeface="Times New Roman" panose="02020603050405020304" pitchFamily="18" charset="0"/>
                <a:sym typeface="+mn-ea"/>
              </a:rPr>
              <a:t>②</a:t>
            </a:r>
            <a:r>
              <a:rPr lang="zh-CN" altLang="zh-CN" sz="2000" kern="100">
                <a:solidFill>
                  <a:srgbClr val="C00000"/>
                </a:solidFill>
                <a:latin typeface="Times New Roman" panose="02020603050405020304" pitchFamily="18" charset="0"/>
                <a:cs typeface="Times New Roman" panose="02020603050405020304" pitchFamily="18" charset="0"/>
                <a:sym typeface="+mn-ea"/>
              </a:rPr>
              <a:t>情节设计符合逻辑，具有艺术真实性。</a:t>
            </a:r>
            <a:r>
              <a:rPr lang="zh-CN" altLang="zh-CN" sz="1800" kern="100">
                <a:solidFill>
                  <a:srgbClr val="002060"/>
                </a:solidFill>
                <a:latin typeface="Times New Roman" panose="02020603050405020304" pitchFamily="18" charset="0"/>
                <a:cs typeface="Times New Roman" panose="02020603050405020304" pitchFamily="18" charset="0"/>
                <a:sym typeface="+mn-ea"/>
              </a:rPr>
              <a:t>如介绍小米开尔</a:t>
            </a:r>
            <a:r>
              <a:rPr lang="en-US" altLang="zh-CN" sz="1800" kern="100">
                <a:solidFill>
                  <a:srgbClr val="002060"/>
                </a:solidFill>
                <a:latin typeface="宋体" panose="02010600030101010101" pitchFamily="2" charset="-122"/>
                <a:cs typeface="Times New Roman" panose="02020603050405020304" pitchFamily="18" charset="0"/>
                <a:sym typeface="+mn-ea"/>
              </a:rPr>
              <a:t>“</a:t>
            </a:r>
            <a:r>
              <a:rPr lang="zh-CN" altLang="zh-CN" sz="1800" kern="100">
                <a:solidFill>
                  <a:srgbClr val="002060"/>
                </a:solidFill>
                <a:latin typeface="Times New Roman" panose="02020603050405020304" pitchFamily="18" charset="0"/>
                <a:cs typeface="Times New Roman" panose="02020603050405020304" pitchFamily="18" charset="0"/>
                <a:sym typeface="+mn-ea"/>
              </a:rPr>
              <a:t>从一出生就住在城市里，从来没看过森林，连从远处看的经验也没有</a:t>
            </a:r>
            <a:r>
              <a:rPr lang="en-US" altLang="zh-CN" sz="1800" kern="100">
                <a:solidFill>
                  <a:srgbClr val="002060"/>
                </a:solidFill>
                <a:latin typeface="宋体" panose="02010600030101010101" pitchFamily="2" charset="-122"/>
                <a:cs typeface="Times New Roman" panose="02020603050405020304" pitchFamily="18" charset="0"/>
                <a:sym typeface="+mn-ea"/>
              </a:rPr>
              <a:t>”</a:t>
            </a:r>
            <a:r>
              <a:rPr lang="zh-CN" altLang="zh-CN" sz="1800" kern="100">
                <a:solidFill>
                  <a:srgbClr val="002060"/>
                </a:solidFill>
                <a:latin typeface="Times New Roman" panose="02020603050405020304" pitchFamily="18" charset="0"/>
                <a:cs typeface="Times New Roman" panose="02020603050405020304" pitchFamily="18" charset="0"/>
                <a:sym typeface="+mn-ea"/>
              </a:rPr>
              <a:t>，使后面他把广告牌当成树林的情节显得合理可信；叙述阿斯托弗的近视以及他不戴眼镜的原因，为下文阿斯托弗没看见蜷缩着的马可瓦多这一情节的展开埋下了伏笔</a:t>
            </a:r>
            <a:r>
              <a:rPr lang="zh-CN" altLang="zh-CN" sz="1800" kern="100" smtClean="0">
                <a:solidFill>
                  <a:srgbClr val="002060"/>
                </a:solidFill>
                <a:latin typeface="Times New Roman" panose="02020603050405020304" pitchFamily="18" charset="0"/>
                <a:cs typeface="Times New Roman" panose="02020603050405020304" pitchFamily="18" charset="0"/>
                <a:sym typeface="+mn-ea"/>
              </a:rPr>
              <a:t>。</a:t>
            </a:r>
            <a:endParaRPr lang="en-US" altLang="zh-CN" sz="1800" kern="100" smtClean="0">
              <a:solidFill>
                <a:srgbClr val="002060"/>
              </a:solidFill>
              <a:latin typeface="Times New Roman" panose="02020603050405020304" pitchFamily="18" charset="0"/>
              <a:cs typeface="Times New Roman" panose="02020603050405020304" pitchFamily="18" charset="0"/>
            </a:endParaRPr>
          </a:p>
          <a:p>
            <a:pPr lvl="0" algn="just">
              <a:lnSpc>
                <a:spcPct val="100000"/>
              </a:lnSpc>
              <a:tabLst>
                <a:tab pos="2250440"/>
              </a:tabLst>
            </a:pPr>
            <a:r>
              <a:rPr lang="en-US" altLang="zh-CN" sz="2000" kern="100" smtClean="0">
                <a:solidFill>
                  <a:srgbClr val="C00000"/>
                </a:solidFill>
                <a:latin typeface="宋体" panose="02010600030101010101" pitchFamily="2" charset="-122"/>
                <a:cs typeface="Times New Roman" panose="02020603050405020304" pitchFamily="18" charset="0"/>
                <a:sym typeface="+mn-ea"/>
              </a:rPr>
              <a:t>③</a:t>
            </a:r>
            <a:r>
              <a:rPr lang="zh-CN" altLang="zh-CN" sz="2000" kern="100">
                <a:solidFill>
                  <a:srgbClr val="C00000"/>
                </a:solidFill>
                <a:latin typeface="Times New Roman" panose="02020603050405020304" pitchFamily="18" charset="0"/>
                <a:cs typeface="Times New Roman" panose="02020603050405020304" pitchFamily="18" charset="0"/>
                <a:sym typeface="+mn-ea"/>
              </a:rPr>
              <a:t>反映的社会生活</a:t>
            </a:r>
            <a:r>
              <a:rPr lang="en-US" altLang="zh-CN" sz="2000" kern="100">
                <a:solidFill>
                  <a:srgbClr val="C00000"/>
                </a:solidFill>
                <a:latin typeface="Times New Roman" panose="02020603050405020304" pitchFamily="18" charset="0"/>
                <a:cs typeface="Courier New" panose="02070309020205020404" pitchFamily="49"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社会情况</a:t>
            </a:r>
            <a:r>
              <a:rPr lang="en-US" altLang="zh-CN" sz="2000" kern="100">
                <a:solidFill>
                  <a:srgbClr val="C00000"/>
                </a:solidFill>
                <a:latin typeface="Times New Roman" panose="02020603050405020304" pitchFamily="18" charset="0"/>
                <a:cs typeface="Courier New" panose="02070309020205020404" pitchFamily="49"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真实。</a:t>
            </a:r>
            <a:r>
              <a:rPr lang="zh-CN" altLang="zh-CN" sz="1600" kern="100">
                <a:solidFill>
                  <a:srgbClr val="002060"/>
                </a:solidFill>
                <a:latin typeface="Times New Roman" panose="02020603050405020304" pitchFamily="18" charset="0"/>
                <a:cs typeface="Times New Roman" panose="02020603050405020304" pitchFamily="18" charset="0"/>
                <a:sym typeface="+mn-ea"/>
              </a:rPr>
              <a:t>底层百姓在极度严寒和窘迫中，往衣服里塞报纸御寒、砍柴取暖，都是当时社会现实的真实反映。</a:t>
            </a:r>
            <a:endParaRPr lang="zh-CN" altLang="zh-CN" sz="1600" kern="100">
              <a:solidFill>
                <a:srgbClr val="002060"/>
              </a:solidFill>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pic>
        <p:nvPicPr>
          <p:cNvPr id="5" name="图片 4"/>
          <p:cNvPicPr>
            <a:picLocks noChangeAspect="1"/>
          </p:cNvPicPr>
          <p:nvPr/>
        </p:nvPicPr>
        <p:blipFill>
          <a:blip r:embed="rId2"/>
          <a:stretch>
            <a:fillRect/>
          </a:stretch>
        </p:blipFill>
        <p:spPr>
          <a:xfrm>
            <a:off x="8615045" y="1701800"/>
            <a:ext cx="3170555" cy="2541270"/>
          </a:xfrm>
          <a:prstGeom prst="rect">
            <a:avLst/>
          </a:prstGeom>
        </p:spPr>
      </p:pic>
      <p:pic>
        <p:nvPicPr>
          <p:cNvPr id="6" name="图片 5"/>
          <p:cNvPicPr>
            <a:picLocks noChangeAspect="1"/>
          </p:cNvPicPr>
          <p:nvPr/>
        </p:nvPicPr>
        <p:blipFill>
          <a:blip r:embed="rId3"/>
          <a:stretch>
            <a:fillRect/>
          </a:stretch>
        </p:blipFill>
        <p:spPr>
          <a:xfrm>
            <a:off x="8399145" y="4509770"/>
            <a:ext cx="3395345" cy="2008505"/>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linds(horizontal)">
                                      <p:cBhvr>
                                        <p:cTn id="12" dur="500"/>
                                        <p:tgtEl>
                                          <p:spTgt spid="2">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blinds(horizontal)">
                                      <p:cBhvr>
                                        <p:cTn id="17" dur="500"/>
                                        <p:tgtEl>
                                          <p:spTgt spid="2">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blinds(horizontal)">
                                      <p:cBhvr>
                                        <p:cTn id="22" dur="500"/>
                                        <p:tgtEl>
                                          <p:spTgt spid="2">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blinds(horizontal)">
                                      <p:cBhvr>
                                        <p:cTn id="27" dur="500"/>
                                        <p:tgtEl>
                                          <p:spTgt spid="2">
                                            <p:txEl>
                                              <p:pRg st="5" end="5"/>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blinds(horizontal)">
                                      <p:cBhvr>
                                        <p:cTn id="32" dur="500"/>
                                        <p:tgtEl>
                                          <p:spTgt spid="2">
                                            <p:txEl>
                                              <p:pRg st="6" end="6"/>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animEffect transition="in" filter="blinds(horizontal)">
                                      <p:cBhvr>
                                        <p:cTn id="3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4" name="直接连接符 13"/>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7" name="平行四边形 16"/>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707227" y="152148"/>
            <a:ext cx="6775958" cy="52197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练习巩固</a:t>
            </a:r>
          </a:p>
        </p:txBody>
      </p:sp>
      <p:sp>
        <p:nvSpPr>
          <p:cNvPr id="9" name="矩形 8"/>
          <p:cNvSpPr/>
          <p:nvPr/>
        </p:nvSpPr>
        <p:spPr>
          <a:xfrm>
            <a:off x="389206" y="723394"/>
            <a:ext cx="11412000" cy="6188075"/>
          </a:xfrm>
          <a:prstGeom prst="rect">
            <a:avLst/>
          </a:prstGeom>
        </p:spPr>
        <p:txBody>
          <a:bodyPr wrap="square" lIns="121898" tIns="60948" rIns="121898" bIns="60948">
            <a:spAutoFit/>
          </a:bodyPr>
          <a:lstStyle/>
          <a:p>
            <a:pPr indent="718185" algn="ctr">
              <a:lnSpc>
                <a:spcPct val="90000"/>
              </a:lnSpc>
              <a:spcAft>
                <a:spcPct val="0"/>
              </a:spcAft>
              <a:tabLst>
                <a:tab pos="2250440"/>
              </a:tabLst>
            </a:pPr>
            <a:r>
              <a:rPr lang="zh-CN" altLang="zh-CN" sz="1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凶　犯</a:t>
            </a:r>
            <a:r>
              <a:rPr lang="en-US" altLang="zh-CN" sz="1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1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[俄]契诃夫</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在法院审讯官面前站着的是一个身材矮小、瘦弱无比的庄稼汉，穿着花粗布衬衫和打补丁的裤子。他的脸上胡子拉碴的，一脸的麻子，两条浓眉耷拉着，让人很难看清他的眼睛。他脸上的表情十分冷漠。他还光着脚。</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杰尼斯·格里戈里耶夫！”审讯官开口说道，“你往前站一点儿，回答我们的问题。本月7日，也就是7月7日早晨，铁路护路员巡查路况时，在141俄里处，当场发现你在拧铁轨上用来固定枕木的螺丝帽，瞧，就是这种螺丝帽……他便把你和螺丝帽扣留了。是这样吗？”</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“啥？”</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“事情是护路员说的那样吗？”</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“是的。”</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“好的。嗯，那你拧螺丝帽干嘛？”</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“啥？”</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“你别老‘啥、啥’的，直接回答我的问题！你拧螺丝帽干嘛？”</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“要是不干嘛，我就不去拧了。”杰尼斯声音嘶哑地说，斜着眼睛看着天花板。</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“那你用螺丝帽做什么？”</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“就那种螺丝帽吗？我们用它做钓鱼坠儿……”</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“你说的‘我们’是指哪些人？”</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“我们，就是老百姓呗……也就是克利莫夫斯克村的农民。”</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“听着，老兄，你别跟我装糊涂了，用不着胡扯什么钓鱼坠儿！”</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我打娘胎里生下来就没撒过谎，在这里我敢撒谎吗……”杰尼斯嘟囔着，眨巴着眼睛，“再说了，大人，没有坠儿能行吗？你把鱼饵或者蚯蚓挂到鱼钩上，要是没有坠儿，它能沉到水底吗？我撒谎了吗……”杰尼斯发出了一阵冷笑。</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“这样说来，你拧下这个螺丝帽就是为了拿它做鱼坠儿了？”</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“不为这个又为啥呢？它又不能当羊拐子玩儿！”</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“你也可以拿铅块、子弹壳做坠儿啊，或者钉子什么的……”</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“铅块在路上捡不到，得去买，而钉子又不合适。螺丝帽虽然难弄，但比其他东西都要好……很沉，而且有个窟窿。”</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“你装什么糊涂！难道你还没弄清楚，笨蛋，你这一拧会拧出什么后果？如果护路员没有发现，火车就有可能脱轨，就会死很多人！而这些人是你害死的！”</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“大人！我干嘛要害他们呢？难道我是恶棍吗？”</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“在你看来，到底是什么原因导致火车出了事故呢？你虽然只拧掉了两三个螺丝帽，但也许火车就是因为这而出了事！”</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杰尼斯阴笑着，半信半疑地眯起眼睛看着审讯官。</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“得了吧！这些年来，全村人都在拧螺丝帽，还不是照样平安无事？假如我撬了铁轨或是搬了一根木头放在铁路上，哎呀，那么，火车可能会被撞翻，可是……呸！就那么一个螺丝帽！”</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“你知道不，就是那些螺丝帽把铁轨固定在枕木上的！”</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“这个我们懂……我们又没拧下所有的螺丝帽……还留着许多呢。”</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杰尼斯打了个哈欠，并在嘴巴上画了个十字。</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“去年这里就有一列火车脱轨，”审讯官说，“我现在终于明白了，是什么原因导致去年的火车脱轨……我终于弄明白了！”</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“您可是读过书的人，所以您是懂道理的人，您刚才所说的，句句在理。而那个护路员不过就是个乡巴佬，什么都不懂。他抓住我的衣领就把我给拽来了……”</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你听着，《刑法》第一千零八十一条规定：凡蓄意破坏铁路，致使该路上行驶中的运输工具发生危险，且肇事者明知该行为有可能将造成灾难……不可能不知道，拧掉螺丝帽会引发什么后果……该肇事者当判处流放并服苦役。”</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“您当然知道得最清楚了……可我们是睁眼瞎……我们哪懂这些啊！”</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“你其实什么都懂！你只是在撒谎，装糊涂而已！”</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“我为什么要撒谎呢？如果您不信，就到村里去问问没有鱼坠只能钓到欧鳇鱼。”</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“嗨，住嘴……”</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整个法庭鸦雀无声。杰尼斯不时地变换双腿的位置，望着铺着绿色桌布的桌子，使劲儿地眨巴着眼睛，仿佛他看到的不是铺着绿绒布的桌子，而是刺眼的阳光。审讯官在快速地写着什么。</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“我可以走了吗？”杰尼斯沉默了一会儿，问道。</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“不行。我得先把你抓起来，然后让你去坐牢。”</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杰尼斯不再眨眼，微微抬起浓眉，疑惑地望着审讯官。</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“为什么要坐牢呢？大人，我没空，我还得去赶集呢，还得到叶戈尔那里要回三卢布的油钱……”</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“住嘴，别吵了……”</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“如果真的犯了事，我也认了，可就这样去……要是您怀疑我欠税，我的大人，您可别相信村主任……村主任算账时净作假，这一点我可以向老天爷赌咒……”</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“我烦透你了，喂，谢苗！”审讯官吼道，“把他带下去！”</a:t>
            </a:r>
          </a:p>
          <a:p>
            <a:pPr indent="391795" algn="just">
              <a:lnSpc>
                <a:spcPct val="90000"/>
              </a:lnSpc>
              <a:spcAft>
                <a:spcPct val="0"/>
              </a:spcAft>
              <a:tabLst>
                <a:tab pos="2250440"/>
              </a:tabLst>
            </a:pPr>
            <a:r>
              <a:rPr lang="zh-CN" altLang="zh-CN" sz="900" kern="100">
                <a:latin typeface="Times New Roman" panose="02020603050405020304" pitchFamily="18" charset="0"/>
                <a:ea typeface="方正中等线简体" panose="03000509000000000000" pitchFamily="65" charset="-122"/>
                <a:cs typeface="Times New Roman" panose="02020603050405020304" pitchFamily="18" charset="0"/>
              </a:rPr>
              <a:t>“我们家三兄弟，”杰尼斯嘟囔着，两名强壮的法警正拽着他走出审讯室，“兄弟帮兄弟又不是义务……兄弟交不上税，而我杰尼斯却去承担什么责任……你是什么狗屁法官！……你们应该靠本事断案，不应该无中生有……哪怕是该被刀剐，也得犯了事才行啊，也要凭良心啊……”(朱宪生译，有删改)</a:t>
            </a:r>
          </a:p>
        </p:txBody>
      </p:sp>
      <p:pic>
        <p:nvPicPr>
          <p:cNvPr id="2" name="图片 1"/>
          <p:cNvPicPr>
            <a:picLocks noChangeAspect="1"/>
          </p:cNvPicPr>
          <p:nvPr/>
        </p:nvPicPr>
        <p:blipFill>
          <a:blip r:embed="rId3"/>
          <a:stretch>
            <a:fillRect/>
          </a:stretch>
        </p:blipFill>
        <p:spPr>
          <a:xfrm>
            <a:off x="3215005" y="1917700"/>
            <a:ext cx="6222365" cy="4058285"/>
          </a:xfrm>
          <a:prstGeom prst="rect">
            <a:avLst/>
          </a:prstGeom>
          <a:effectLst>
            <a:softEdge rad="635000"/>
          </a:effectLst>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65688" y="217897"/>
            <a:ext cx="11459036" cy="6532558"/>
          </a:xfrm>
          <a:prstGeom prst="rect">
            <a:avLst/>
          </a:prstGeom>
        </p:spPr>
        <p:txBody>
          <a:bodyPr wrap="square">
            <a:spAutoFit/>
          </a:bodyPr>
          <a:lstStyle/>
          <a:p>
            <a:pPr algn="just">
              <a:lnSpc>
                <a:spcPct val="150000"/>
              </a:lnSpc>
              <a:spcAft>
                <a:spcPct val="0"/>
              </a:spcAft>
              <a:tabLst>
                <a:tab pos="2250440"/>
              </a:tabLst>
            </a:pPr>
            <a:r>
              <a:rPr lang="zh-CN" altLang="zh-CN" sz="2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阅读下面的文字，完成文后题目。</a:t>
            </a:r>
            <a:endParaRPr lang="zh-CN" altLang="zh-CN" sz="2700" kern="100">
              <a:latin typeface="宋体" panose="02010600030101010101" pitchFamily="2" charset="-122"/>
              <a:ea typeface="宋体" panose="02010600030101010101" pitchFamily="2" charset="-122"/>
              <a:cs typeface="Courier New" panose="02070309020205020404" pitchFamily="49" charset="0"/>
            </a:endParaRPr>
          </a:p>
          <a:p>
            <a:pPr algn="ctr">
              <a:lnSpc>
                <a:spcPct val="150000"/>
              </a:lnSpc>
              <a:spcAft>
                <a:spcPct val="0"/>
              </a:spcAft>
              <a:tabLst>
                <a:tab pos="2250440"/>
              </a:tabLst>
            </a:pPr>
            <a:r>
              <a:rPr lang="zh-CN" altLang="zh-CN" sz="3600" kern="10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凶　犯</a:t>
            </a:r>
            <a:endParaRPr lang="zh-CN" altLang="zh-CN" sz="3600" kern="100">
              <a:latin typeface="宋体" panose="02010600030101010101" pitchFamily="2" charset="-122"/>
              <a:ea typeface="宋体" panose="02010600030101010101" pitchFamily="2" charset="-122"/>
              <a:cs typeface="Courier New" panose="02070309020205020404" pitchFamily="49" charset="0"/>
            </a:endParaRPr>
          </a:p>
          <a:p>
            <a:pPr algn="ctr">
              <a:lnSpc>
                <a:spcPct val="150000"/>
              </a:lnSpc>
              <a:spcAft>
                <a:spcPct val="0"/>
              </a:spcAft>
              <a:tabLst>
                <a:tab pos="2250440"/>
              </a:tabLst>
            </a:pPr>
            <a:r>
              <a:rPr lang="en-US" altLang="zh-CN" sz="27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00" kern="100">
                <a:latin typeface="Times New Roman" panose="02020603050405020304" pitchFamily="18" charset="0"/>
                <a:ea typeface="方正中等线简体" panose="03000509000000000000" pitchFamily="65" charset="-122"/>
                <a:cs typeface="Times New Roman" panose="02020603050405020304" pitchFamily="18" charset="0"/>
              </a:rPr>
              <a:t>俄</a:t>
            </a:r>
            <a:r>
              <a:rPr lang="en-US" altLang="zh-CN" sz="27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00" kern="100">
                <a:latin typeface="Times New Roman" panose="02020603050405020304" pitchFamily="18" charset="0"/>
                <a:ea typeface="方正中等线简体" panose="03000509000000000000" pitchFamily="65" charset="-122"/>
                <a:cs typeface="Times New Roman" panose="02020603050405020304" pitchFamily="18" charset="0"/>
              </a:rPr>
              <a:t>契诃夫</a:t>
            </a:r>
            <a:endParaRPr lang="zh-CN" altLang="zh-CN" sz="27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在法院审讯官面前站着的是一个身材矮小、瘦弱无比的庄稼汉，穿着花粗布衬衫和打补丁的裤子。他的脸上胡子拉碴的，一脸的麻子，两条浓眉耷拉着，让人很难看清他的眼睛。他脸上的表情十分冷漠。他还光着脚</a:t>
            </a:r>
            <a:r>
              <a:rPr lang="zh-CN" altLang="zh-CN" sz="2700" kern="10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7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杰尼斯</a:t>
            </a:r>
            <a:r>
              <a:rPr lang="en-US" altLang="zh-CN" sz="27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格里戈里耶夫！</a:t>
            </a: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审讯官开口说道，</a:t>
            </a: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你往前站一点儿，回答我们的问题。本月</a:t>
            </a:r>
            <a:r>
              <a:rPr lang="en-US" altLang="zh-CN" sz="2700" kern="100">
                <a:latin typeface="Times New Roman" panose="02020603050405020304" pitchFamily="18" charset="0"/>
                <a:ea typeface="楷体_GB2312" panose="02010609030101010101" pitchFamily="49" charset="-122"/>
                <a:cs typeface="Courier New" panose="02070309020205020404" pitchFamily="49" charset="0"/>
              </a:rPr>
              <a:t>7</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日，也就是</a:t>
            </a:r>
            <a:r>
              <a:rPr lang="en-US" altLang="zh-CN" sz="2700" kern="100">
                <a:latin typeface="Times New Roman" panose="02020603050405020304" pitchFamily="18" charset="0"/>
                <a:ea typeface="楷体_GB2312" panose="02010609030101010101" pitchFamily="49" charset="-122"/>
                <a:cs typeface="Courier New" panose="02070309020205020404" pitchFamily="49" charset="0"/>
              </a:rPr>
              <a:t>7</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700" kern="100">
                <a:latin typeface="Times New Roman" panose="02020603050405020304" pitchFamily="18" charset="0"/>
                <a:ea typeface="楷体_GB2312" panose="02010609030101010101" pitchFamily="49" charset="-122"/>
                <a:cs typeface="Courier New" panose="02070309020205020404" pitchFamily="49" charset="0"/>
              </a:rPr>
              <a:t>7</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日早晨，铁路护路员巡查路况时，在</a:t>
            </a:r>
            <a:r>
              <a:rPr lang="en-US" altLang="zh-CN" sz="2700" kern="100">
                <a:latin typeface="Times New Roman" panose="02020603050405020304" pitchFamily="18" charset="0"/>
                <a:ea typeface="楷体_GB2312" panose="02010609030101010101" pitchFamily="49" charset="-122"/>
                <a:cs typeface="Courier New" panose="02070309020205020404" pitchFamily="49" charset="0"/>
              </a:rPr>
              <a:t>141</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俄里处，当场发现你在拧铁轨上用来固定枕木的螺丝帽，瞧，就是这种螺丝帽</a:t>
            </a: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他便把你和螺丝帽扣留了。是这样吗？</a:t>
            </a: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270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22416" y="117426"/>
            <a:ext cx="11345580" cy="6454652"/>
          </a:xfrm>
          <a:prstGeom prst="rect">
            <a:avLst/>
          </a:prstGeom>
        </p:spPr>
        <p:txBody>
          <a:bodyPr wrap="square">
            <a:spAutoFit/>
          </a:bodyPr>
          <a:lstStyle/>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啥？</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事情是护路员说的那样吗？</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是的。</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好的。嗯，那你拧螺丝帽干嘛？</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啥？</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你别老</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啥、啥</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的，直接回答我的问题！你拧螺丝帽干嘛？</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要是不干嘛，我就不去拧了。</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杰尼斯声音嘶哑地说，斜着眼睛看着天花板。</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那你用螺丝帽做什么？</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就那种螺丝帽吗？我们用它做钓鱼坠儿</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22416" y="185804"/>
            <a:ext cx="11345580" cy="6555641"/>
          </a:xfrm>
          <a:prstGeom prst="rect">
            <a:avLst/>
          </a:prstGeom>
        </p:spPr>
        <p:txBody>
          <a:bodyPr wrap="square">
            <a:spAutoFit/>
          </a:bodyPr>
          <a:lstStyle/>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你说的</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我们</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是指哪些人？</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我们，就是老百姓呗</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也就是克利莫夫斯克村的农民。</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听着，老兄，你别跟我装糊涂了，用不着胡扯什么钓鱼坠儿！</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我打娘胎里生下来就没撒过谎，在这里我敢撒谎吗</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杰尼斯嘟囔着，眨巴着眼睛，</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再说了，大人，没有坠儿能行吗？你把鱼饵或者蚯蚓挂到鱼钩上，要是没有坠儿，它能沉到水底吗？我撒谎了吗</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杰尼斯发出了一阵冷笑。</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这样说来，你拧下这个螺丝帽就是为了拿它做鱼坠儿了？</a:t>
            </a:r>
            <a:r>
              <a:rPr lang="en-US" altLang="zh-CN" sz="2800" kern="100" smtClean="0">
                <a:latin typeface="宋体" panose="02010600030101010101" pitchFamily="2" charset="-122"/>
                <a:ea typeface="方正中等线简体" panose="03000509000000000000" pitchFamily="65" charset="-122"/>
                <a:cs typeface="Times New Roman" panose="02020603050405020304" pitchFamily="18" charset="0"/>
              </a:rPr>
              <a:t>”</a:t>
            </a:r>
          </a:p>
          <a:p>
            <a:pPr indent="718185" algn="just">
              <a:lnSpc>
                <a:spcPct val="150000"/>
              </a:lnSpc>
              <a:spcAft>
                <a:spcPct val="0"/>
              </a:spcAft>
              <a:tabLst>
                <a:tab pos="2250440"/>
              </a:tabLst>
            </a:pPr>
            <a:r>
              <a:rPr lang="en-US" altLang="zh-CN" sz="2800" kern="100" smtClean="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不为这个又为啥呢？它又不能当羊拐子玩儿！</a:t>
            </a:r>
            <a:r>
              <a:rPr lang="en-US" altLang="zh-CN" sz="2800" kern="100" smtClean="0">
                <a:latin typeface="宋体" panose="02010600030101010101" pitchFamily="2" charset="-122"/>
                <a:ea typeface="方正中等线简体" panose="03000509000000000000" pitchFamily="65" charset="-122"/>
                <a:cs typeface="Times New Roman" panose="02020603050405020304" pitchFamily="18" charset="0"/>
              </a:rPr>
              <a:t>”</a:t>
            </a: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你也可以拿铅块、子弹壳做坠儿啊，或者钉子什么的</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22416" y="376421"/>
            <a:ext cx="11345580" cy="5909310"/>
          </a:xfrm>
          <a:prstGeom prst="rect">
            <a:avLst/>
          </a:prstGeom>
        </p:spPr>
        <p:txBody>
          <a:bodyPr wrap="square">
            <a:spAutoFit/>
          </a:bodyPr>
          <a:lstStyle/>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铅块在路上捡不到，得去买，而钉子又不合适。螺丝帽虽然难弄，但比其他东西都要好</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很沉，而且有个窟窿。</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你装什么糊涂！难道你还没弄清楚，笨蛋，你这一拧会拧出什么后果？如果护路员没有发现，火车就有可能脱轨，就会死很多人！而这些人是你害死的！</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大人！我干嘛要害他们呢？难道我是恶棍吗？</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在你看来，到底是什么原因导致火车出了事故呢？你虽然只拧掉了两三个螺丝帽，但也许火车就是因为这而出了事！</a:t>
            </a:r>
            <a:r>
              <a:rPr lang="en-US" altLang="zh-CN" sz="2800" kern="100" smtClean="0">
                <a:latin typeface="宋体" panose="02010600030101010101" pitchFamily="2" charset="-122"/>
                <a:ea typeface="方正中等线简体" panose="03000509000000000000" pitchFamily="65" charset="-122"/>
                <a:cs typeface="Times New Roman" panose="02020603050405020304" pitchFamily="18" charset="0"/>
              </a:rPr>
              <a:t>”</a:t>
            </a:r>
          </a:p>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杰尼斯阴笑着，半信半疑地眯起眼睛看着审讯官。</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65688" y="139559"/>
            <a:ext cx="11459036" cy="6403997"/>
          </a:xfrm>
          <a:prstGeom prst="rect">
            <a:avLst/>
          </a:prstGeom>
        </p:spPr>
        <p:txBody>
          <a:bodyPr wrap="square">
            <a:spAutoFit/>
          </a:bodyPr>
          <a:lstStyle/>
          <a:p>
            <a:pPr indent="718185" algn="just">
              <a:lnSpc>
                <a:spcPct val="140000"/>
              </a:lnSpc>
              <a:spcAft>
                <a:spcPct val="0"/>
              </a:spcAft>
              <a:tabLst>
                <a:tab pos="2250440"/>
              </a:tabLst>
            </a:pP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得了吧！这些年来，全村人都在拧螺丝帽，还不是照样平安无事？假如我撬了铁轨或是搬了一根木头放在铁路上，哎呀，那么，火车可能会被撞翻，可是</a:t>
            </a: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呸！就那么一个螺丝帽！</a:t>
            </a: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27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40000"/>
              </a:lnSpc>
              <a:spcAft>
                <a:spcPct val="0"/>
              </a:spcAft>
              <a:tabLst>
                <a:tab pos="2250440"/>
              </a:tabLst>
            </a:pP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你知道不，就是那些螺丝帽把铁轨固定在枕木上的！</a:t>
            </a: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27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40000"/>
              </a:lnSpc>
              <a:spcAft>
                <a:spcPct val="0"/>
              </a:spcAft>
              <a:tabLst>
                <a:tab pos="2250440"/>
              </a:tabLst>
            </a:pP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这个我们懂</a:t>
            </a: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我们又没拧下所有的螺丝帽</a:t>
            </a: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还留着许多呢。</a:t>
            </a: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27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40000"/>
              </a:lnSpc>
              <a:spcAft>
                <a:spcPct val="0"/>
              </a:spcAft>
              <a:tabLst>
                <a:tab pos="2250440"/>
              </a:tabLst>
            </a:pP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杰尼斯打了个哈欠，并在嘴巴上画了个十字。</a:t>
            </a:r>
            <a:endParaRPr lang="zh-CN" altLang="zh-CN" sz="27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40000"/>
              </a:lnSpc>
              <a:spcAft>
                <a:spcPct val="0"/>
              </a:spcAft>
              <a:tabLst>
                <a:tab pos="2250440"/>
              </a:tabLst>
            </a:pP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去年这里就有一列火车脱轨，</a:t>
            </a: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审讯官说，</a:t>
            </a: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我现在终于明白了，是什么原因导致去年的火车脱轨</a:t>
            </a: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我终于弄明白了！</a:t>
            </a:r>
            <a:r>
              <a:rPr lang="en-US" altLang="zh-CN" sz="2700" kern="100" smtClean="0">
                <a:latin typeface="宋体" panose="02010600030101010101" pitchFamily="2" charset="-122"/>
                <a:ea typeface="方正中等线简体" panose="03000509000000000000" pitchFamily="65" charset="-122"/>
                <a:cs typeface="Times New Roman" panose="02020603050405020304" pitchFamily="18" charset="0"/>
              </a:rPr>
              <a:t>”</a:t>
            </a:r>
          </a:p>
          <a:p>
            <a:pPr indent="718185" algn="just">
              <a:lnSpc>
                <a:spcPct val="140000"/>
              </a:lnSpc>
              <a:spcAft>
                <a:spcPct val="0"/>
              </a:spcAft>
              <a:tabLst>
                <a:tab pos="2250440"/>
              </a:tabLst>
            </a:pP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您可是读过书的人，所以您是懂道理的人，您刚才所说的，句句在理。而那个护路员不过就是个乡巴佬，什么都不懂。他抓住我的衣领就把我给拽来了</a:t>
            </a:r>
            <a:r>
              <a:rPr lang="en-US" altLang="zh-CN" sz="2700" kern="100" smtClean="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2700" kern="100">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65688" y="400804"/>
            <a:ext cx="11459036" cy="5909310"/>
          </a:xfrm>
          <a:prstGeom prst="rect">
            <a:avLst/>
          </a:prstGeom>
        </p:spPr>
        <p:txBody>
          <a:bodyPr wrap="square">
            <a:spAutoFit/>
          </a:bodyPr>
          <a:lstStyle/>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你听着，《刑法》第一千零八十一条规定：凡蓄意破坏铁路，致使该路上行驶中的运输工具发生危险，且肇事者明知该行为有可能将造成灾难</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不可能不知道，拧掉螺丝帽会引发什么后果</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该肇事者当判处流放并服苦役。</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spc="-5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您当然知道得最清楚了</a:t>
            </a:r>
            <a:r>
              <a:rPr lang="en-US" altLang="zh-CN" sz="2800" kern="100" spc="-5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可我们是睁眼瞎</a:t>
            </a:r>
            <a:r>
              <a:rPr lang="en-US" altLang="zh-CN" sz="2800" kern="100" spc="-5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我们哪懂这些</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啊！</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你其实什么都懂！你只是在撒谎，装糊涂而已！</a:t>
            </a:r>
            <a:r>
              <a:rPr lang="en-US" altLang="zh-CN" sz="2800" kern="100" smtClean="0">
                <a:latin typeface="宋体" panose="02010600030101010101" pitchFamily="2" charset="-122"/>
                <a:ea typeface="方正中等线简体" panose="03000509000000000000" pitchFamily="65" charset="-122"/>
                <a:cs typeface="Times New Roman" panose="02020603050405020304" pitchFamily="18" charset="0"/>
              </a:rPr>
              <a:t>”</a:t>
            </a: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我为什么要撒谎呢？如果您不信，就到村里去问问没有鱼坠只能钓到欧鳇鱼。</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嗨，住嘴</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65688" y="184780"/>
            <a:ext cx="11459036" cy="5909310"/>
          </a:xfrm>
          <a:prstGeom prst="rect">
            <a:avLst/>
          </a:prstGeom>
        </p:spPr>
        <p:txBody>
          <a:bodyPr wrap="square">
            <a:spAutoFit/>
          </a:bodyPr>
          <a:lstStyle/>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整个法庭鸦雀无声。杰尼斯不时地变换双腿的位置，望着铺着绿色桌布的桌子，使劲儿地眨巴着眼睛，仿佛他看到的不是铺着绿绒布的桌子，而是刺眼的阳光。审讯官在快速地写着什么。</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我可以走了吗？</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杰尼斯沉默了一会儿，问道。</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不行。我得先把你抓起来，然后让你去坐牢。</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杰尼斯不再眨眼，微微抬起浓眉，疑惑地望着审讯官。</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为什么要坐牢呢？大人，我没空，我还得去赶集呢，还得到叶戈尔那里要回三卢布的油钱</a:t>
            </a:r>
            <a:r>
              <a:rPr lang="en-US" altLang="zh-CN" sz="2800" kern="100" smtClean="0">
                <a:latin typeface="宋体" panose="02010600030101010101" pitchFamily="2" charset="-122"/>
                <a:ea typeface="方正中等线简体" panose="03000509000000000000" pitchFamily="65" charset="-122"/>
                <a:cs typeface="Times New Roman" panose="02020603050405020304" pitchFamily="18" charset="0"/>
              </a:rPr>
              <a:t>……”</a:t>
            </a: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住嘴，别吵了</a:t>
            </a:r>
            <a:r>
              <a:rPr lang="en-US" altLang="zh-CN" sz="2800" kern="100" smtClean="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65688" y="400804"/>
            <a:ext cx="11459036" cy="5909310"/>
          </a:xfrm>
          <a:prstGeom prst="rect">
            <a:avLst/>
          </a:prstGeom>
        </p:spPr>
        <p:txBody>
          <a:bodyPr wrap="square">
            <a:spAutoFit/>
          </a:bodyPr>
          <a:lstStyle/>
          <a:p>
            <a:pPr lvl="0" indent="718185" algn="just">
              <a:lnSpc>
                <a:spcPct val="150000"/>
              </a:lnSpc>
              <a:tabLst>
                <a:tab pos="2250440"/>
              </a:tabLst>
            </a:pP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如果真的犯了事，我也认了，可就这样去</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要是您怀疑我欠税，我的大人，您可别相信村主任</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村主任算账时净作假，这一点我可以向老天爷赌咒</a:t>
            </a:r>
            <a:r>
              <a:rPr lang="en-US" altLang="zh-CN" sz="2800" kern="100" smtClean="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我烦透你了，喂，谢苗！</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审讯官吼道，</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把他带下去！</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我们家三兄弟，</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杰尼斯嘟囔着，两名强壮的法警正拽着他走出审讯室，</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兄弟帮兄弟又不是义务</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兄弟交不上税，而我杰尼斯却去承担什么责任</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你是什么狗屁法官！</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你们应该靠本事断案，不应该无中生有</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哪怕是该被刀剐，也得犯了事才行啊，也要凭良心啊</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朱宪生译，有删改</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389255" y="713105"/>
            <a:ext cx="7304405" cy="5660390"/>
          </a:xfrm>
          <a:prstGeom prst="rect">
            <a:avLst/>
          </a:prstGeom>
        </p:spPr>
        <p:txBody>
          <a:bodyPr wrap="square" lIns="121898" tIns="60948" rIns="121898" bIns="60948">
            <a:spAutoFit/>
          </a:bodyPr>
          <a:lstStyle/>
          <a:p>
            <a:pPr indent="718185" algn="just">
              <a:lnSpc>
                <a:spcPct val="150000"/>
              </a:lnSpc>
              <a:spcAft>
                <a:spcPct val="0"/>
              </a:spcAft>
              <a:tabLst>
                <a:tab pos="2250440"/>
              </a:tabLst>
            </a:pPr>
            <a:r>
              <a:rPr lang="zh-CN" altLang="zh-CN" sz="2000" kern="100">
                <a:solidFill>
                  <a:srgbClr val="C00000"/>
                </a:solidFill>
                <a:latin typeface="黑体" panose="02010609060101010101" charset="-122"/>
                <a:ea typeface="黑体" panose="02010609060101010101" charset="-122"/>
                <a:cs typeface="黑体" panose="02010609060101010101" charset="-122"/>
              </a:rPr>
              <a:t>真实性、文学性、科学性、历史性、荒诞性</a:t>
            </a:r>
            <a:r>
              <a:rPr lang="zh-CN" altLang="zh-CN" sz="2000" kern="100">
                <a:latin typeface="黑体" panose="02010609060101010101" charset="-122"/>
                <a:ea typeface="黑体" panose="02010609060101010101" charset="-122"/>
                <a:cs typeface="黑体" panose="02010609060101010101" charset="-122"/>
              </a:rPr>
              <a:t>等这些文学专业术语屡屡出现在高考及地方模拟试题中，但考生对这些术语是陌生的，因为高中语文教材里不经常出现。所以，必须结合试题加深对这些术语的理解。</a:t>
            </a:r>
          </a:p>
          <a:p>
            <a:pPr indent="718185" algn="just">
              <a:lnSpc>
                <a:spcPct val="150000"/>
              </a:lnSpc>
              <a:spcAft>
                <a:spcPct val="0"/>
              </a:spcAft>
              <a:tabLst>
                <a:tab pos="2250440"/>
              </a:tabLst>
            </a:pPr>
            <a:endParaRPr lang="zh-CN" altLang="zh-CN" sz="2000" kern="100">
              <a:latin typeface="黑体" panose="02010609060101010101" charset="-122"/>
              <a:ea typeface="黑体" panose="02010609060101010101" charset="-122"/>
              <a:cs typeface="黑体" panose="02010609060101010101" charset="-122"/>
            </a:endParaRPr>
          </a:p>
          <a:p>
            <a:pPr algn="ctr">
              <a:lnSpc>
                <a:spcPct val="150000"/>
              </a:lnSpc>
              <a:spcAft>
                <a:spcPct val="0"/>
              </a:spcAft>
              <a:tabLst>
                <a:tab pos="2250440"/>
              </a:tabLst>
            </a:pPr>
            <a:r>
              <a:rPr lang="zh-CN" altLang="zh-CN" sz="2800" kern="100">
                <a:latin typeface="黑体" panose="02010609060101010101" charset="-122"/>
                <a:ea typeface="黑体" panose="02010609060101010101" charset="-122"/>
                <a:cs typeface="黑体" panose="02010609060101010101" charset="-122"/>
              </a:rPr>
              <a:t>1．虚构性与</a:t>
            </a:r>
            <a:r>
              <a:rPr lang="zh-CN" altLang="zh-CN" sz="2800" kern="100">
                <a:solidFill>
                  <a:srgbClr val="C00000"/>
                </a:solidFill>
                <a:latin typeface="黑体" panose="02010609060101010101" charset="-122"/>
                <a:ea typeface="黑体" panose="02010609060101010101" charset="-122"/>
                <a:cs typeface="黑体" panose="02010609060101010101" charset="-122"/>
              </a:rPr>
              <a:t>真实性</a:t>
            </a:r>
            <a:endParaRPr lang="zh-CN" altLang="zh-CN" sz="2800" kern="100">
              <a:latin typeface="黑体" panose="02010609060101010101" charset="-122"/>
              <a:ea typeface="黑体" panose="02010609060101010101" charset="-122"/>
              <a:cs typeface="黑体" panose="02010609060101010101" charset="-122"/>
            </a:endParaRPr>
          </a:p>
          <a:p>
            <a:pPr algn="ctr">
              <a:lnSpc>
                <a:spcPct val="150000"/>
              </a:lnSpc>
              <a:spcAft>
                <a:spcPct val="0"/>
              </a:spcAft>
              <a:tabLst>
                <a:tab pos="2250440"/>
              </a:tabLst>
            </a:pPr>
            <a:r>
              <a:rPr lang="zh-CN" altLang="zh-CN" sz="2800" kern="100">
                <a:latin typeface="黑体" panose="02010609060101010101" charset="-122"/>
                <a:ea typeface="黑体" panose="02010609060101010101" charset="-122"/>
                <a:cs typeface="黑体" panose="02010609060101010101" charset="-122"/>
              </a:rPr>
              <a:t>2．</a:t>
            </a:r>
            <a:r>
              <a:rPr lang="zh-CN" altLang="zh-CN" sz="2800" kern="100">
                <a:solidFill>
                  <a:srgbClr val="C00000"/>
                </a:solidFill>
                <a:latin typeface="黑体" panose="02010609060101010101" charset="-122"/>
                <a:ea typeface="黑体" panose="02010609060101010101" charset="-122"/>
                <a:cs typeface="黑体" panose="02010609060101010101" charset="-122"/>
              </a:rPr>
              <a:t>真实性</a:t>
            </a:r>
            <a:r>
              <a:rPr lang="zh-CN" altLang="zh-CN" sz="2800" kern="100">
                <a:latin typeface="黑体" panose="02010609060101010101" charset="-122"/>
                <a:ea typeface="黑体" panose="02010609060101010101" charset="-122"/>
                <a:cs typeface="黑体" panose="02010609060101010101" charset="-122"/>
              </a:rPr>
              <a:t>与</a:t>
            </a:r>
            <a:r>
              <a:rPr lang="zh-CN" altLang="zh-CN" sz="2800" kern="100">
                <a:solidFill>
                  <a:srgbClr val="0000FF"/>
                </a:solidFill>
                <a:latin typeface="黑体" panose="02010609060101010101" charset="-122"/>
                <a:ea typeface="黑体" panose="02010609060101010101" charset="-122"/>
                <a:cs typeface="黑体" panose="02010609060101010101" charset="-122"/>
              </a:rPr>
              <a:t>文学性</a:t>
            </a:r>
          </a:p>
          <a:p>
            <a:pPr algn="ctr">
              <a:lnSpc>
                <a:spcPct val="150000"/>
              </a:lnSpc>
              <a:spcAft>
                <a:spcPct val="0"/>
              </a:spcAft>
              <a:tabLst>
                <a:tab pos="2250440"/>
              </a:tabLst>
            </a:pPr>
            <a:r>
              <a:rPr lang="zh-CN" altLang="zh-CN" sz="2800" kern="100">
                <a:latin typeface="黑体" panose="02010609060101010101" charset="-122"/>
                <a:ea typeface="黑体" panose="02010609060101010101" charset="-122"/>
                <a:cs typeface="黑体" panose="02010609060101010101" charset="-122"/>
              </a:rPr>
              <a:t>3．科学性与</a:t>
            </a:r>
            <a:r>
              <a:rPr lang="zh-CN" altLang="zh-CN" sz="2800" kern="100">
                <a:solidFill>
                  <a:srgbClr val="0000FF"/>
                </a:solidFill>
                <a:latin typeface="黑体" panose="02010609060101010101" charset="-122"/>
                <a:ea typeface="黑体" panose="02010609060101010101" charset="-122"/>
                <a:cs typeface="黑体" panose="02010609060101010101" charset="-122"/>
              </a:rPr>
              <a:t>文学性</a:t>
            </a:r>
            <a:endParaRPr lang="zh-CN" altLang="zh-CN" sz="2800" kern="100">
              <a:latin typeface="黑体" panose="02010609060101010101" charset="-122"/>
              <a:ea typeface="黑体" panose="02010609060101010101" charset="-122"/>
              <a:cs typeface="黑体" panose="02010609060101010101" charset="-122"/>
            </a:endParaRPr>
          </a:p>
          <a:p>
            <a:pPr algn="ctr">
              <a:lnSpc>
                <a:spcPct val="150000"/>
              </a:lnSpc>
              <a:spcAft>
                <a:spcPct val="0"/>
              </a:spcAft>
              <a:tabLst>
                <a:tab pos="2250440"/>
              </a:tabLst>
            </a:pPr>
            <a:r>
              <a:rPr lang="zh-CN" altLang="zh-CN" sz="2800" kern="100">
                <a:latin typeface="黑体" panose="02010609060101010101" charset="-122"/>
                <a:ea typeface="黑体" panose="02010609060101010101" charset="-122"/>
                <a:cs typeface="黑体" panose="02010609060101010101" charset="-122"/>
              </a:rPr>
              <a:t>4．魔幻性与</a:t>
            </a:r>
            <a:r>
              <a:rPr lang="zh-CN" altLang="zh-CN" sz="2800" kern="100">
                <a:solidFill>
                  <a:srgbClr val="C00000"/>
                </a:solidFill>
                <a:latin typeface="黑体" panose="02010609060101010101" charset="-122"/>
                <a:ea typeface="黑体" panose="02010609060101010101" charset="-122"/>
                <a:cs typeface="黑体" panose="02010609060101010101" charset="-122"/>
              </a:rPr>
              <a:t>真实性</a:t>
            </a:r>
            <a:endParaRPr lang="zh-CN" altLang="zh-CN" sz="2800" kern="100">
              <a:latin typeface="黑体" panose="02010609060101010101" charset="-122"/>
              <a:ea typeface="黑体" panose="02010609060101010101" charset="-122"/>
              <a:cs typeface="黑体" panose="02010609060101010101" charset="-122"/>
            </a:endParaRPr>
          </a:p>
          <a:p>
            <a:pPr algn="just">
              <a:lnSpc>
                <a:spcPct val="150000"/>
              </a:lnSpc>
              <a:spcAft>
                <a:spcPct val="0"/>
              </a:spcAft>
              <a:tabLst>
                <a:tab pos="2250440"/>
              </a:tabLst>
            </a:pPr>
            <a:endParaRPr lang="zh-CN" altLang="zh-CN" sz="2800" kern="100">
              <a:effectLst/>
              <a:latin typeface="黑体" panose="02010609060101010101" charset="-122"/>
              <a:ea typeface="黑体" panose="02010609060101010101" charset="-122"/>
              <a:cs typeface="黑体" panose="02010609060101010101" charset="-122"/>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专业</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术语</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8543290" y="695960"/>
            <a:ext cx="2643505" cy="2175510"/>
          </a:xfrm>
          <a:prstGeom prst="rect">
            <a:avLst/>
          </a:prstGeom>
        </p:spPr>
      </p:pic>
      <p:pic>
        <p:nvPicPr>
          <p:cNvPr id="4" name="图片 3"/>
          <p:cNvPicPr>
            <a:picLocks noChangeAspect="1"/>
          </p:cNvPicPr>
          <p:nvPr/>
        </p:nvPicPr>
        <p:blipFill>
          <a:blip r:embed="rId4"/>
          <a:stretch>
            <a:fillRect/>
          </a:stretch>
        </p:blipFill>
        <p:spPr>
          <a:xfrm>
            <a:off x="8501380" y="909320"/>
            <a:ext cx="2727960" cy="2062480"/>
          </a:xfrm>
          <a:prstGeom prst="rect">
            <a:avLst/>
          </a:prstGeom>
        </p:spPr>
      </p:pic>
      <p:pic>
        <p:nvPicPr>
          <p:cNvPr id="5" name="图片 4"/>
          <p:cNvPicPr>
            <a:picLocks noChangeAspect="1"/>
          </p:cNvPicPr>
          <p:nvPr/>
        </p:nvPicPr>
        <p:blipFill>
          <a:blip r:embed="rId5"/>
          <a:srcRect b="7818"/>
          <a:stretch>
            <a:fillRect/>
          </a:stretch>
        </p:blipFill>
        <p:spPr>
          <a:xfrm>
            <a:off x="7175500" y="3357880"/>
            <a:ext cx="1828800" cy="2216150"/>
          </a:xfrm>
          <a:prstGeom prst="rect">
            <a:avLst/>
          </a:prstGeom>
        </p:spPr>
      </p:pic>
      <p:pic>
        <p:nvPicPr>
          <p:cNvPr id="7" name="图片 6"/>
          <p:cNvPicPr>
            <a:picLocks noChangeAspect="1"/>
          </p:cNvPicPr>
          <p:nvPr/>
        </p:nvPicPr>
        <p:blipFill>
          <a:blip r:embed="rId6"/>
          <a:stretch>
            <a:fillRect/>
          </a:stretch>
        </p:blipFill>
        <p:spPr>
          <a:xfrm>
            <a:off x="478790" y="3429635"/>
            <a:ext cx="1753235" cy="1781175"/>
          </a:xfrm>
          <a:prstGeom prst="rect">
            <a:avLst/>
          </a:prstGeom>
        </p:spPr>
      </p:pic>
      <p:pic>
        <p:nvPicPr>
          <p:cNvPr id="10" name="图片 9"/>
          <p:cNvPicPr>
            <a:picLocks noChangeAspect="1"/>
          </p:cNvPicPr>
          <p:nvPr/>
        </p:nvPicPr>
        <p:blipFill>
          <a:blip r:embed="rId7"/>
          <a:stretch>
            <a:fillRect/>
          </a:stretch>
        </p:blipFill>
        <p:spPr>
          <a:xfrm>
            <a:off x="9191625" y="3411220"/>
            <a:ext cx="1996440" cy="219646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65688" y="189349"/>
            <a:ext cx="11459036" cy="1198880"/>
          </a:xfrm>
          <a:prstGeom prst="rect">
            <a:avLst/>
          </a:prstGeom>
        </p:spPr>
        <p:txBody>
          <a:bodyPr wrap="square">
            <a:spAutoFit/>
          </a:bodyPr>
          <a:lstStyle/>
          <a:p>
            <a:pPr algn="just">
              <a:lnSpc>
                <a:spcPct val="150000"/>
              </a:lnSpc>
              <a:spcAft>
                <a:spcPct val="0"/>
              </a:spcAft>
              <a:tabLst>
                <a:tab pos="2250440"/>
              </a:tabLst>
            </a:pP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契诃夫说：</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我善于长事短叙。</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请从</a:t>
            </a:r>
            <a:r>
              <a:rPr lang="en-US" altLang="zh-CN" b="1" kern="100">
                <a:solidFill>
                  <a:srgbClr val="0000FF"/>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长事</a:t>
            </a:r>
            <a:r>
              <a:rPr lang="en-US" altLang="zh-CN" b="1" kern="100">
                <a:solidFill>
                  <a:srgbClr val="0000FF"/>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与</a:t>
            </a:r>
            <a:r>
              <a:rPr lang="en-US" altLang="zh-CN" b="1" kern="100">
                <a:solidFill>
                  <a:srgbClr val="0000FF"/>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短叙</a:t>
            </a:r>
            <a:r>
              <a:rPr lang="en-US" altLang="zh-CN" b="1" kern="100">
                <a:solidFill>
                  <a:srgbClr val="0000FF"/>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的角度简析本文的基本特征。</a:t>
            </a:r>
            <a:endParaRPr lang="zh-CN" altLang="zh-CN"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4" name="矩形 3"/>
          <p:cNvSpPr/>
          <p:nvPr/>
        </p:nvSpPr>
        <p:spPr>
          <a:xfrm>
            <a:off x="365760" y="1485900"/>
            <a:ext cx="6457315" cy="4887595"/>
          </a:xfrm>
          <a:prstGeom prst="rect">
            <a:avLst/>
          </a:prstGeom>
        </p:spPr>
        <p:txBody>
          <a:bodyPr wrap="square">
            <a:spAutoFit/>
          </a:bodyPr>
          <a:lstStyle/>
          <a:p>
            <a:pPr algn="ctr">
              <a:lnSpc>
                <a:spcPct val="130000"/>
              </a:lnSpc>
              <a:spcAft>
                <a:spcPct val="0"/>
              </a:spcAft>
              <a:tabLst>
                <a:tab pos="2250440"/>
              </a:tabLst>
            </a:pPr>
            <a:r>
              <a:rPr lang="zh-CN" altLang="zh-CN" kern="10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p>
          <a:p>
            <a:pPr algn="just">
              <a:lnSpc>
                <a:spcPct val="130000"/>
              </a:lnSpc>
              <a:spcAft>
                <a:spcPct val="0"/>
              </a:spcAft>
              <a:tabLst>
                <a:tab pos="2250440"/>
              </a:tabLst>
            </a:pPr>
            <a:r>
              <a:rPr lang="en-US" altLang="zh-CN" kern="100" smtClean="0">
                <a:solidFill>
                  <a:srgbClr val="C00000"/>
                </a:solidFill>
                <a:latin typeface="宋体" panose="02010600030101010101" pitchFamily="2" charset="-122"/>
                <a:cs typeface="Times New Roman" panose="02020603050405020304" pitchFamily="18" charset="0"/>
              </a:rPr>
              <a:t>①</a:t>
            </a:r>
            <a:r>
              <a:rPr lang="zh-CN" altLang="zh-CN" kern="100" smtClean="0">
                <a:solidFill>
                  <a:srgbClr val="C00000"/>
                </a:solidFill>
                <a:latin typeface="Times New Roman" panose="02020603050405020304" pitchFamily="18" charset="0"/>
                <a:cs typeface="Times New Roman" panose="02020603050405020304" pitchFamily="18" charset="0"/>
              </a:rPr>
              <a:t>杰尼斯受审本身是有前因后果的</a:t>
            </a:r>
            <a:r>
              <a:rPr lang="en-US" altLang="zh-CN" kern="100" smtClean="0">
                <a:solidFill>
                  <a:srgbClr val="C00000"/>
                </a:solidFill>
                <a:latin typeface="宋体" panose="02010600030101010101" pitchFamily="2" charset="-122"/>
                <a:cs typeface="Times New Roman" panose="02020603050405020304" pitchFamily="18" charset="0"/>
              </a:rPr>
              <a:t>“</a:t>
            </a:r>
            <a:r>
              <a:rPr lang="zh-CN" altLang="zh-CN" kern="100" smtClean="0">
                <a:solidFill>
                  <a:srgbClr val="C00000"/>
                </a:solidFill>
                <a:latin typeface="Times New Roman" panose="02020603050405020304" pitchFamily="18" charset="0"/>
                <a:cs typeface="Times New Roman" panose="02020603050405020304" pitchFamily="18" charset="0"/>
              </a:rPr>
              <a:t>长事</a:t>
            </a:r>
            <a:r>
              <a:rPr lang="en-US" altLang="zh-CN" kern="100" smtClean="0">
                <a:solidFill>
                  <a:srgbClr val="C00000"/>
                </a:solidFill>
                <a:latin typeface="宋体" panose="02010600030101010101" pitchFamily="2" charset="-122"/>
                <a:cs typeface="Times New Roman" panose="02020603050405020304" pitchFamily="18" charset="0"/>
              </a:rPr>
              <a:t>”</a:t>
            </a:r>
            <a:r>
              <a:rPr lang="zh-CN" altLang="zh-CN" kern="100" smtClean="0">
                <a:solidFill>
                  <a:srgbClr val="C00000"/>
                </a:solidFill>
                <a:latin typeface="Times New Roman" panose="02020603050405020304" pitchFamily="18" charset="0"/>
                <a:cs typeface="Times New Roman" panose="02020603050405020304" pitchFamily="18" charset="0"/>
              </a:rPr>
              <a:t>。这一事情由拧螺丝帽、被抓、送进法庭、判处坐牢等事件组成。</a:t>
            </a:r>
            <a:endParaRPr lang="en-US" altLang="zh-CN" kern="100" smtClean="0">
              <a:solidFill>
                <a:srgbClr val="C00000"/>
              </a:solidFill>
              <a:latin typeface="Times New Roman" panose="02020603050405020304" pitchFamily="18" charset="0"/>
              <a:cs typeface="Times New Roman" panose="02020603050405020304" pitchFamily="18" charset="0"/>
            </a:endParaRPr>
          </a:p>
          <a:p>
            <a:pPr algn="just">
              <a:lnSpc>
                <a:spcPct val="130000"/>
              </a:lnSpc>
              <a:spcAft>
                <a:spcPct val="0"/>
              </a:spcAft>
              <a:tabLst>
                <a:tab pos="2250440"/>
              </a:tabLst>
            </a:pPr>
            <a:r>
              <a:rPr lang="en-US" altLang="zh-CN" kern="100" smtClean="0">
                <a:solidFill>
                  <a:srgbClr val="C00000"/>
                </a:solidFill>
                <a:latin typeface="宋体" panose="02010600030101010101" pitchFamily="2" charset="-122"/>
                <a:cs typeface="Times New Roman" panose="02020603050405020304" pitchFamily="18" charset="0"/>
              </a:rPr>
              <a:t>②</a:t>
            </a:r>
            <a:r>
              <a:rPr lang="zh-CN" altLang="zh-CN" kern="100" smtClean="0">
                <a:solidFill>
                  <a:srgbClr val="C00000"/>
                </a:solidFill>
                <a:latin typeface="Times New Roman" panose="02020603050405020304" pitchFamily="18" charset="0"/>
                <a:cs typeface="Times New Roman" panose="02020603050405020304" pitchFamily="18" charset="0"/>
              </a:rPr>
              <a:t>作者只将事件集中在审判这一场景中进行</a:t>
            </a:r>
            <a:r>
              <a:rPr lang="en-US" altLang="zh-CN" kern="100" smtClean="0">
                <a:solidFill>
                  <a:srgbClr val="C00000"/>
                </a:solidFill>
                <a:latin typeface="宋体" panose="02010600030101010101" pitchFamily="2" charset="-122"/>
                <a:cs typeface="Times New Roman" panose="02020603050405020304" pitchFamily="18" charset="0"/>
              </a:rPr>
              <a:t>“</a:t>
            </a:r>
            <a:r>
              <a:rPr lang="zh-CN" altLang="zh-CN" kern="100" smtClean="0">
                <a:solidFill>
                  <a:srgbClr val="C00000"/>
                </a:solidFill>
                <a:latin typeface="Times New Roman" panose="02020603050405020304" pitchFamily="18" charset="0"/>
                <a:cs typeface="Times New Roman" panose="02020603050405020304" pitchFamily="18" charset="0"/>
              </a:rPr>
              <a:t>短叙</a:t>
            </a:r>
            <a:r>
              <a:rPr lang="en-US" altLang="zh-CN" kern="100" smtClean="0">
                <a:solidFill>
                  <a:srgbClr val="C00000"/>
                </a:solidFill>
                <a:latin typeface="宋体" panose="02010600030101010101" pitchFamily="2" charset="-122"/>
                <a:cs typeface="Times New Roman" panose="02020603050405020304" pitchFamily="18" charset="0"/>
              </a:rPr>
              <a:t>”</a:t>
            </a:r>
            <a:r>
              <a:rPr lang="zh-CN" altLang="zh-CN" kern="100" smtClean="0">
                <a:solidFill>
                  <a:srgbClr val="C00000"/>
                </a:solidFill>
                <a:latin typeface="Times New Roman" panose="02020603050405020304" pitchFamily="18" charset="0"/>
                <a:cs typeface="Times New Roman" panose="02020603050405020304" pitchFamily="18" charset="0"/>
              </a:rPr>
              <a:t>，将其他事件在审讯官和杰尼斯的审讯答辩中都交代出来。</a:t>
            </a:r>
            <a:endParaRPr lang="en-US" altLang="zh-CN" kern="100" smtClean="0">
              <a:solidFill>
                <a:srgbClr val="C00000"/>
              </a:solidFill>
              <a:latin typeface="Times New Roman" panose="02020603050405020304" pitchFamily="18" charset="0"/>
              <a:cs typeface="Times New Roman" panose="02020603050405020304" pitchFamily="18" charset="0"/>
            </a:endParaRPr>
          </a:p>
          <a:p>
            <a:pPr algn="just">
              <a:lnSpc>
                <a:spcPct val="130000"/>
              </a:lnSpc>
              <a:spcAft>
                <a:spcPct val="0"/>
              </a:spcAft>
              <a:tabLst>
                <a:tab pos="2250440"/>
              </a:tabLst>
            </a:pPr>
            <a:r>
              <a:rPr lang="en-US" altLang="zh-CN" kern="100" smtClean="0">
                <a:solidFill>
                  <a:srgbClr val="C00000"/>
                </a:solidFill>
                <a:latin typeface="宋体" panose="02010600030101010101" pitchFamily="2" charset="-122"/>
                <a:cs typeface="Times New Roman" panose="02020603050405020304" pitchFamily="18" charset="0"/>
              </a:rPr>
              <a:t>③</a:t>
            </a:r>
            <a:r>
              <a:rPr lang="zh-CN" altLang="zh-CN" kern="100" smtClean="0">
                <a:solidFill>
                  <a:srgbClr val="C00000"/>
                </a:solidFill>
                <a:latin typeface="Times New Roman" panose="02020603050405020304" pitchFamily="18" charset="0"/>
                <a:cs typeface="Times New Roman" panose="02020603050405020304" pitchFamily="18" charset="0"/>
              </a:rPr>
              <a:t>对</a:t>
            </a:r>
            <a:r>
              <a:rPr lang="en-US" altLang="zh-CN" kern="100" smtClean="0">
                <a:solidFill>
                  <a:srgbClr val="C00000"/>
                </a:solidFill>
                <a:latin typeface="宋体" panose="02010600030101010101" pitchFamily="2" charset="-122"/>
                <a:cs typeface="Times New Roman" panose="02020603050405020304" pitchFamily="18" charset="0"/>
              </a:rPr>
              <a:t>“</a:t>
            </a:r>
            <a:r>
              <a:rPr lang="zh-CN" altLang="zh-CN" kern="100" smtClean="0">
                <a:solidFill>
                  <a:srgbClr val="C00000"/>
                </a:solidFill>
                <a:latin typeface="Times New Roman" panose="02020603050405020304" pitchFamily="18" charset="0"/>
                <a:cs typeface="Times New Roman" panose="02020603050405020304" pitchFamily="18" charset="0"/>
              </a:rPr>
              <a:t>长事</a:t>
            </a:r>
            <a:r>
              <a:rPr lang="en-US" altLang="zh-CN" kern="100" smtClean="0">
                <a:solidFill>
                  <a:srgbClr val="C00000"/>
                </a:solidFill>
                <a:latin typeface="宋体" panose="02010600030101010101" pitchFamily="2" charset="-122"/>
                <a:cs typeface="Times New Roman" panose="02020603050405020304" pitchFamily="18" charset="0"/>
              </a:rPr>
              <a:t>”</a:t>
            </a:r>
            <a:r>
              <a:rPr lang="zh-CN" altLang="zh-CN" kern="100" smtClean="0">
                <a:solidFill>
                  <a:srgbClr val="C00000"/>
                </a:solidFill>
                <a:latin typeface="Times New Roman" panose="02020603050405020304" pitchFamily="18" charset="0"/>
                <a:cs typeface="Times New Roman" panose="02020603050405020304" pitchFamily="18" charset="0"/>
              </a:rPr>
              <a:t>进行</a:t>
            </a:r>
            <a:r>
              <a:rPr lang="en-US" altLang="zh-CN" kern="100" smtClean="0">
                <a:solidFill>
                  <a:srgbClr val="C00000"/>
                </a:solidFill>
                <a:latin typeface="宋体" panose="02010600030101010101" pitchFamily="2" charset="-122"/>
                <a:cs typeface="Times New Roman" panose="02020603050405020304" pitchFamily="18" charset="0"/>
              </a:rPr>
              <a:t>“</a:t>
            </a:r>
            <a:r>
              <a:rPr lang="zh-CN" altLang="zh-CN" kern="100" smtClean="0">
                <a:solidFill>
                  <a:srgbClr val="C00000"/>
                </a:solidFill>
                <a:latin typeface="Times New Roman" panose="02020603050405020304" pitchFamily="18" charset="0"/>
                <a:cs typeface="Times New Roman" panose="02020603050405020304" pitchFamily="18" charset="0"/>
              </a:rPr>
              <a:t>短叙</a:t>
            </a:r>
            <a:r>
              <a:rPr lang="en-US" altLang="zh-CN" kern="100" smtClean="0">
                <a:solidFill>
                  <a:srgbClr val="C00000"/>
                </a:solidFill>
                <a:latin typeface="宋体" panose="02010600030101010101" pitchFamily="2" charset="-122"/>
                <a:cs typeface="Times New Roman" panose="02020603050405020304" pitchFamily="18" charset="0"/>
              </a:rPr>
              <a:t>”</a:t>
            </a:r>
            <a:r>
              <a:rPr lang="zh-CN" altLang="zh-CN" kern="100" smtClean="0">
                <a:solidFill>
                  <a:srgbClr val="C00000"/>
                </a:solidFill>
                <a:latin typeface="Times New Roman" panose="02020603050405020304" pitchFamily="18" charset="0"/>
                <a:cs typeface="Times New Roman" panose="02020603050405020304" pitchFamily="18" charset="0"/>
              </a:rPr>
              <a:t>，着眼于叙述留有余地，使作品形成一种含而不露、意在言外的特色，能启发读者深思。</a:t>
            </a:r>
            <a:endParaRPr lang="zh-CN" altLang="zh-CN" kern="100" smtClean="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矩形 1"/>
          <p:cNvSpPr/>
          <p:nvPr/>
        </p:nvSpPr>
        <p:spPr>
          <a:xfrm>
            <a:off x="6887210" y="1773555"/>
            <a:ext cx="4859020" cy="4246245"/>
          </a:xfrm>
          <a:prstGeom prst="rect">
            <a:avLst/>
          </a:prstGeom>
        </p:spPr>
        <p:txBody>
          <a:bodyPr wrap="square">
            <a:spAutoFit/>
          </a:bodyPr>
          <a:lstStyle/>
          <a:p>
            <a:pPr algn="just">
              <a:lnSpc>
                <a:spcPct val="150000"/>
              </a:lnSpc>
              <a:spcAft>
                <a:spcPct val="0"/>
              </a:spcAft>
              <a:tabLst>
                <a:tab pos="2250440"/>
              </a:tabLst>
            </a:pPr>
            <a:r>
              <a:rPr lang="en-US" altLang="zh-CN" sz="2000" kern="100">
                <a:latin typeface="宋体" panose="02010600030101010101" pitchFamily="2" charset="-122"/>
                <a:cs typeface="Times New Roman" panose="02020603050405020304" pitchFamily="18" charset="0"/>
              </a:rPr>
              <a:t>“</a:t>
            </a:r>
            <a:r>
              <a:rPr lang="zh-CN" altLang="zh-CN" sz="2000" kern="100">
                <a:latin typeface="Times New Roman" panose="02020603050405020304" pitchFamily="18" charset="0"/>
                <a:cs typeface="Times New Roman" panose="02020603050405020304" pitchFamily="18" charset="0"/>
              </a:rPr>
              <a:t>长事</a:t>
            </a:r>
            <a:r>
              <a:rPr lang="en-US" altLang="zh-CN" sz="2000" kern="100">
                <a:latin typeface="宋体" panose="02010600030101010101" pitchFamily="2" charset="-122"/>
                <a:cs typeface="Times New Roman" panose="02020603050405020304" pitchFamily="18" charset="0"/>
              </a:rPr>
              <a:t>”</a:t>
            </a:r>
            <a:r>
              <a:rPr lang="zh-CN" altLang="zh-CN" sz="2000" kern="100">
                <a:latin typeface="Times New Roman" panose="02020603050405020304" pitchFamily="18" charset="0"/>
                <a:cs typeface="Times New Roman" panose="02020603050405020304" pitchFamily="18" charset="0"/>
              </a:rPr>
              <a:t>是指小说内容，</a:t>
            </a:r>
            <a:r>
              <a:rPr lang="en-US" altLang="zh-CN" sz="2000" kern="100">
                <a:latin typeface="宋体" panose="02010600030101010101" pitchFamily="2" charset="-122"/>
                <a:cs typeface="Times New Roman" panose="02020603050405020304" pitchFamily="18" charset="0"/>
              </a:rPr>
              <a:t>“</a:t>
            </a:r>
            <a:r>
              <a:rPr lang="zh-CN" altLang="zh-CN" sz="2000" kern="100">
                <a:latin typeface="Times New Roman" panose="02020603050405020304" pitchFamily="18" charset="0"/>
                <a:cs typeface="Times New Roman" panose="02020603050405020304" pitchFamily="18" charset="0"/>
              </a:rPr>
              <a:t>短叙</a:t>
            </a:r>
            <a:r>
              <a:rPr lang="en-US" altLang="zh-CN" sz="2000" kern="100">
                <a:latin typeface="宋体" panose="02010600030101010101" pitchFamily="2" charset="-122"/>
                <a:cs typeface="Times New Roman" panose="02020603050405020304" pitchFamily="18" charset="0"/>
              </a:rPr>
              <a:t>”</a:t>
            </a:r>
            <a:r>
              <a:rPr lang="zh-CN" altLang="zh-CN" sz="2000" kern="100">
                <a:latin typeface="Times New Roman" panose="02020603050405020304" pitchFamily="18" charset="0"/>
                <a:cs typeface="Times New Roman" panose="02020603050405020304" pitchFamily="18" charset="0"/>
              </a:rPr>
              <a:t>是指表达方式。</a:t>
            </a:r>
          </a:p>
          <a:p>
            <a:pPr algn="just">
              <a:lnSpc>
                <a:spcPct val="150000"/>
              </a:lnSpc>
              <a:spcAft>
                <a:spcPct val="0"/>
              </a:spcAft>
              <a:tabLst>
                <a:tab pos="2250440"/>
              </a:tabLst>
            </a:pPr>
            <a:r>
              <a:rPr lang="zh-CN" altLang="zh-CN" sz="2000" kern="100">
                <a:latin typeface="Times New Roman" panose="02020603050405020304" pitchFamily="18" charset="0"/>
                <a:cs typeface="Times New Roman" panose="02020603050405020304" pitchFamily="18" charset="0"/>
              </a:rPr>
              <a:t>从内容上，杰尼斯拧螺丝帽、被抓、送进法庭、判处坐牢等事件构成了故事的主要情节，是</a:t>
            </a:r>
            <a:r>
              <a:rPr lang="en-US" altLang="zh-CN" sz="2000" kern="100">
                <a:latin typeface="宋体" panose="02010600030101010101" pitchFamily="2" charset="-122"/>
                <a:cs typeface="Times New Roman" panose="02020603050405020304" pitchFamily="18" charset="0"/>
              </a:rPr>
              <a:t>“</a:t>
            </a:r>
            <a:r>
              <a:rPr lang="zh-CN" altLang="zh-CN" sz="2000" kern="100">
                <a:latin typeface="Times New Roman" panose="02020603050405020304" pitchFamily="18" charset="0"/>
                <a:cs typeface="Times New Roman" panose="02020603050405020304" pitchFamily="18" charset="0"/>
              </a:rPr>
              <a:t>长事</a:t>
            </a:r>
            <a:r>
              <a:rPr lang="en-US" altLang="zh-CN" sz="2000" kern="100">
                <a:latin typeface="宋体" panose="02010600030101010101" pitchFamily="2" charset="-122"/>
                <a:cs typeface="Times New Roman" panose="02020603050405020304" pitchFamily="18" charset="0"/>
              </a:rPr>
              <a:t>”</a:t>
            </a:r>
            <a:r>
              <a:rPr lang="zh-CN" altLang="zh-CN" sz="2000" kern="100">
                <a:latin typeface="Times New Roman" panose="02020603050405020304" pitchFamily="18" charset="0"/>
                <a:cs typeface="Times New Roman" panose="02020603050405020304" pitchFamily="18" charset="0"/>
              </a:rPr>
              <a:t>。</a:t>
            </a:r>
          </a:p>
          <a:p>
            <a:pPr algn="just">
              <a:lnSpc>
                <a:spcPct val="150000"/>
              </a:lnSpc>
              <a:spcAft>
                <a:spcPct val="0"/>
              </a:spcAft>
              <a:tabLst>
                <a:tab pos="2250440"/>
              </a:tabLst>
            </a:pPr>
            <a:r>
              <a:rPr lang="zh-CN" altLang="zh-CN" sz="2000" kern="100">
                <a:latin typeface="Times New Roman" panose="02020603050405020304" pitchFamily="18" charset="0"/>
                <a:cs typeface="Times New Roman" panose="02020603050405020304" pitchFamily="18" charset="0"/>
              </a:rPr>
              <a:t>从表达方式上，文章将</a:t>
            </a:r>
            <a:r>
              <a:rPr lang="en-US" altLang="zh-CN" sz="2000" kern="100">
                <a:latin typeface="宋体" panose="02010600030101010101" pitchFamily="2" charset="-122"/>
                <a:cs typeface="Times New Roman" panose="02020603050405020304" pitchFamily="18" charset="0"/>
              </a:rPr>
              <a:t>“</a:t>
            </a:r>
            <a:r>
              <a:rPr lang="zh-CN" altLang="zh-CN" sz="2000" kern="100">
                <a:latin typeface="Times New Roman" panose="02020603050405020304" pitchFamily="18" charset="0"/>
                <a:cs typeface="Times New Roman" panose="02020603050405020304" pitchFamily="18" charset="0"/>
              </a:rPr>
              <a:t>长事</a:t>
            </a:r>
            <a:r>
              <a:rPr lang="en-US" altLang="zh-CN" sz="2000" kern="100">
                <a:latin typeface="宋体" panose="02010600030101010101" pitchFamily="2" charset="-122"/>
                <a:cs typeface="Times New Roman" panose="02020603050405020304" pitchFamily="18" charset="0"/>
              </a:rPr>
              <a:t>”</a:t>
            </a:r>
            <a:r>
              <a:rPr lang="zh-CN" altLang="zh-CN" sz="2000" kern="100">
                <a:latin typeface="Times New Roman" panose="02020603050405020304" pitchFamily="18" charset="0"/>
                <a:cs typeface="Times New Roman" panose="02020603050405020304" pitchFamily="18" charset="0"/>
              </a:rPr>
              <a:t>的内容集中在审讯官对杰尼斯的审讯过程中，是</a:t>
            </a:r>
            <a:r>
              <a:rPr lang="en-US" altLang="zh-CN" sz="2000" kern="100">
                <a:latin typeface="宋体" panose="02010600030101010101" pitchFamily="2" charset="-122"/>
                <a:cs typeface="Times New Roman" panose="02020603050405020304" pitchFamily="18" charset="0"/>
              </a:rPr>
              <a:t>“</a:t>
            </a:r>
            <a:r>
              <a:rPr lang="zh-CN" altLang="zh-CN" sz="2000" kern="100">
                <a:latin typeface="Times New Roman" panose="02020603050405020304" pitchFamily="18" charset="0"/>
                <a:cs typeface="Times New Roman" panose="02020603050405020304" pitchFamily="18" charset="0"/>
              </a:rPr>
              <a:t>短叙</a:t>
            </a:r>
            <a:r>
              <a:rPr lang="en-US" altLang="zh-CN" sz="2000" kern="100">
                <a:latin typeface="宋体" panose="02010600030101010101" pitchFamily="2" charset="-122"/>
                <a:cs typeface="Times New Roman" panose="02020603050405020304" pitchFamily="18" charset="0"/>
              </a:rPr>
              <a:t>”</a:t>
            </a:r>
            <a:r>
              <a:rPr lang="zh-CN" altLang="zh-CN" sz="2000" kern="100">
                <a:latin typeface="Times New Roman" panose="02020603050405020304" pitchFamily="18" charset="0"/>
                <a:cs typeface="Times New Roman" panose="02020603050405020304" pitchFamily="18" charset="0"/>
              </a:rPr>
              <a:t>。</a:t>
            </a:r>
            <a:r>
              <a:rPr lang="en-US" altLang="zh-CN" sz="2000" kern="100">
                <a:latin typeface="宋体" panose="02010600030101010101" pitchFamily="2" charset="-122"/>
                <a:cs typeface="Times New Roman" panose="02020603050405020304" pitchFamily="18" charset="0"/>
              </a:rPr>
              <a:t>“</a:t>
            </a:r>
            <a:r>
              <a:rPr lang="zh-CN" altLang="zh-CN" sz="2000" kern="100">
                <a:latin typeface="Times New Roman" panose="02020603050405020304" pitchFamily="18" charset="0"/>
                <a:cs typeface="Times New Roman" panose="02020603050405020304" pitchFamily="18" charset="0"/>
              </a:rPr>
              <a:t>长事</a:t>
            </a:r>
            <a:r>
              <a:rPr lang="en-US" altLang="zh-CN" sz="2000" kern="100">
                <a:latin typeface="宋体" panose="02010600030101010101" pitchFamily="2" charset="-122"/>
                <a:cs typeface="Times New Roman" panose="02020603050405020304" pitchFamily="18" charset="0"/>
              </a:rPr>
              <a:t>”“</a:t>
            </a:r>
            <a:r>
              <a:rPr lang="zh-CN" altLang="zh-CN" sz="2000" kern="100">
                <a:latin typeface="Times New Roman" panose="02020603050405020304" pitchFamily="18" charset="0"/>
                <a:cs typeface="Times New Roman" panose="02020603050405020304" pitchFamily="18" charset="0"/>
              </a:rPr>
              <a:t>短叙</a:t>
            </a:r>
            <a:r>
              <a:rPr lang="en-US" altLang="zh-CN" sz="2000" kern="100">
                <a:latin typeface="宋体" panose="02010600030101010101" pitchFamily="2" charset="-122"/>
                <a:cs typeface="Times New Roman" panose="02020603050405020304" pitchFamily="18" charset="0"/>
              </a:rPr>
              <a:t>”</a:t>
            </a:r>
            <a:r>
              <a:rPr lang="zh-CN" altLang="zh-CN" sz="2000" kern="100">
                <a:latin typeface="Times New Roman" panose="02020603050405020304" pitchFamily="18" charset="0"/>
                <a:cs typeface="Times New Roman" panose="02020603050405020304" pitchFamily="18" charset="0"/>
              </a:rPr>
              <a:t>综合运用，使作品含而不露，意蕴深刻。</a:t>
            </a:r>
            <a:endParaRPr lang="zh-CN" altLang="zh-CN" sz="2000" kern="100">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Effect transition="in" filter="blinds(horizontal)">
                                      <p:cBhvr>
                                        <p:cTn id="25" dur="500"/>
                                        <p:tgtEl>
                                          <p:spTgt spid="2">
                                            <p:txEl>
                                              <p:pRg st="0" end="0"/>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2">
                                            <p:txEl>
                                              <p:pRg st="1" end="1"/>
                                            </p:txEl>
                                          </p:spTgt>
                                        </p:tgtEl>
                                        <p:attrNameLst>
                                          <p:attrName>style.visibility</p:attrName>
                                        </p:attrNameLst>
                                      </p:cBhvr>
                                      <p:to>
                                        <p:strVal val="visible"/>
                                      </p:to>
                                    </p:set>
                                    <p:animEffect transition="in" filter="blinds(horizontal)">
                                      <p:cBhvr>
                                        <p:cTn id="28" dur="500"/>
                                        <p:tgtEl>
                                          <p:spTgt spid="2">
                                            <p:txEl>
                                              <p:pRg st="1" end="1"/>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Effect transition="in" filter="blinds(horizontal)">
                                      <p:cBhvr>
                                        <p:cTn id="31"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65688" y="400804"/>
            <a:ext cx="11459036" cy="553085"/>
          </a:xfrm>
          <a:prstGeom prst="rect">
            <a:avLst/>
          </a:prstGeom>
        </p:spPr>
        <p:txBody>
          <a:bodyPr wrap="square">
            <a:spAutoFit/>
          </a:bodyPr>
          <a:lstStyle/>
          <a:p>
            <a:pPr algn="just">
              <a:lnSpc>
                <a:spcPct val="150000"/>
              </a:lnSpc>
              <a:spcAft>
                <a:spcPct val="0"/>
              </a:spcAft>
              <a:tabLst>
                <a:tab pos="2250440"/>
              </a:tabLs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2.</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叙事的对话性</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是该小说的特色，这种特色体现在哪些方面？请结合作品简要分析。</a:t>
            </a:r>
            <a:endParaRPr lang="zh-CN" altLang="zh-CN" sz="20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4" name="矩形 3"/>
          <p:cNvSpPr/>
          <p:nvPr/>
        </p:nvSpPr>
        <p:spPr>
          <a:xfrm>
            <a:off x="478155" y="1341755"/>
            <a:ext cx="5746750" cy="4611370"/>
          </a:xfrm>
          <a:prstGeom prst="rect">
            <a:avLst/>
          </a:prstGeom>
        </p:spPr>
        <p:txBody>
          <a:bodyPr wrap="square">
            <a:spAutoFit/>
          </a:bodyPr>
          <a:lstStyle/>
          <a:p>
            <a:pPr algn="ctr">
              <a:lnSpc>
                <a:spcPct val="210000"/>
              </a:lnSpc>
              <a:spcAft>
                <a:spcPct val="0"/>
              </a:spcAft>
              <a:tabLst>
                <a:tab pos="2250440"/>
              </a:tabLs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p>
          <a:p>
            <a:pPr algn="just">
              <a:lnSpc>
                <a:spcPct val="21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①</a:t>
            </a:r>
            <a:r>
              <a:rPr lang="zh-CN" altLang="zh-CN" sz="2000" kern="100">
                <a:solidFill>
                  <a:srgbClr val="0000FF"/>
                </a:solidFill>
                <a:latin typeface="Times New Roman" panose="02020603050405020304" pitchFamily="18" charset="0"/>
                <a:cs typeface="Times New Roman" panose="02020603050405020304" pitchFamily="18" charset="0"/>
              </a:rPr>
              <a:t>全篇</a:t>
            </a:r>
            <a:r>
              <a:rPr lang="zh-CN" altLang="zh-CN" sz="2000" kern="100">
                <a:solidFill>
                  <a:srgbClr val="C00000"/>
                </a:solidFill>
                <a:latin typeface="Times New Roman" panose="02020603050405020304" pitchFamily="18" charset="0"/>
                <a:cs typeface="Times New Roman" panose="02020603050405020304" pitchFamily="18" charset="0"/>
              </a:rPr>
              <a:t>几乎全为对话，由法院审讯官和农民杰尼斯的对话构成小说的主要内容</a:t>
            </a:r>
            <a:r>
              <a:rPr lang="zh-CN" altLang="zh-CN" sz="2000" kern="100" smtClean="0">
                <a:solidFill>
                  <a:srgbClr val="C00000"/>
                </a:solidFill>
                <a:latin typeface="Times New Roman" panose="02020603050405020304" pitchFamily="18" charset="0"/>
                <a:cs typeface="Times New Roman" panose="02020603050405020304" pitchFamily="18" charset="0"/>
              </a:rPr>
              <a:t>。</a:t>
            </a:r>
            <a:endParaRPr lang="en-US" altLang="zh-CN" sz="2000" kern="100" smtClean="0">
              <a:solidFill>
                <a:srgbClr val="C00000"/>
              </a:solidFill>
              <a:latin typeface="Times New Roman" panose="02020603050405020304" pitchFamily="18" charset="0"/>
              <a:cs typeface="Times New Roman" panose="02020603050405020304" pitchFamily="18" charset="0"/>
            </a:endParaRPr>
          </a:p>
          <a:p>
            <a:pPr algn="just">
              <a:lnSpc>
                <a:spcPct val="210000"/>
              </a:lnSpc>
              <a:spcAft>
                <a:spcPct val="0"/>
              </a:spcAft>
              <a:tabLst>
                <a:tab pos="2250440"/>
              </a:tabLst>
            </a:pPr>
            <a:r>
              <a:rPr lang="en-US" altLang="zh-CN" sz="2000" kern="100" smtClean="0">
                <a:solidFill>
                  <a:srgbClr val="C00000"/>
                </a:solidFill>
                <a:latin typeface="宋体" panose="02010600030101010101" pitchFamily="2" charset="-122"/>
                <a:cs typeface="Times New Roman" panose="02020603050405020304" pitchFamily="18" charset="0"/>
              </a:rPr>
              <a:t>②</a:t>
            </a:r>
            <a:r>
              <a:rPr lang="zh-CN" altLang="zh-CN" sz="2000" kern="100">
                <a:solidFill>
                  <a:srgbClr val="C00000"/>
                </a:solidFill>
                <a:latin typeface="Times New Roman" panose="02020603050405020304" pitchFamily="18" charset="0"/>
                <a:cs typeface="Times New Roman" panose="02020603050405020304" pitchFamily="18" charset="0"/>
              </a:rPr>
              <a:t>在对话中呈现</a:t>
            </a:r>
            <a:r>
              <a:rPr lang="zh-CN" altLang="zh-CN" sz="2000" kern="100">
                <a:solidFill>
                  <a:srgbClr val="0000FF"/>
                </a:solidFill>
                <a:latin typeface="Times New Roman" panose="02020603050405020304" pitchFamily="18" charset="0"/>
                <a:cs typeface="Times New Roman" panose="02020603050405020304" pitchFamily="18" charset="0"/>
              </a:rPr>
              <a:t>人物</a:t>
            </a:r>
            <a:r>
              <a:rPr lang="zh-CN" altLang="zh-CN" sz="2000" kern="100">
                <a:solidFill>
                  <a:srgbClr val="C00000"/>
                </a:solidFill>
                <a:latin typeface="Times New Roman" panose="02020603050405020304" pitchFamily="18" charset="0"/>
                <a:cs typeface="Times New Roman" panose="02020603050405020304" pitchFamily="18" charset="0"/>
              </a:rPr>
              <a:t>的言行和心理，在个性化的人物对话中完成对人物形象的刻画</a:t>
            </a:r>
            <a:r>
              <a:rPr lang="zh-CN" altLang="zh-CN" sz="2000" kern="100" smtClean="0">
                <a:solidFill>
                  <a:srgbClr val="C00000"/>
                </a:solidFill>
                <a:latin typeface="Times New Roman" panose="02020603050405020304" pitchFamily="18" charset="0"/>
                <a:cs typeface="Times New Roman" panose="02020603050405020304" pitchFamily="18" charset="0"/>
              </a:rPr>
              <a:t>。</a:t>
            </a:r>
            <a:endParaRPr lang="en-US" altLang="zh-CN" sz="2000" kern="100" smtClean="0">
              <a:solidFill>
                <a:srgbClr val="C00000"/>
              </a:solidFill>
              <a:latin typeface="Times New Roman" panose="02020603050405020304" pitchFamily="18" charset="0"/>
              <a:cs typeface="Times New Roman" panose="02020603050405020304" pitchFamily="18" charset="0"/>
            </a:endParaRPr>
          </a:p>
          <a:p>
            <a:pPr algn="just">
              <a:lnSpc>
                <a:spcPct val="210000"/>
              </a:lnSpc>
              <a:spcAft>
                <a:spcPct val="0"/>
              </a:spcAft>
              <a:tabLst>
                <a:tab pos="2250440"/>
              </a:tabLst>
            </a:pPr>
            <a:r>
              <a:rPr lang="en-US" altLang="zh-CN" sz="2000" kern="100" smtClean="0">
                <a:solidFill>
                  <a:srgbClr val="C00000"/>
                </a:solidFill>
                <a:latin typeface="宋体" panose="02010600030101010101" pitchFamily="2" charset="-122"/>
                <a:cs typeface="Times New Roman" panose="02020603050405020304" pitchFamily="18" charset="0"/>
              </a:rPr>
              <a:t>③</a:t>
            </a:r>
            <a:r>
              <a:rPr lang="zh-CN" altLang="zh-CN" sz="2000" kern="100">
                <a:solidFill>
                  <a:srgbClr val="C00000"/>
                </a:solidFill>
                <a:latin typeface="Times New Roman" panose="02020603050405020304" pitchFamily="18" charset="0"/>
                <a:cs typeface="Times New Roman" panose="02020603050405020304" pitchFamily="18" charset="0"/>
              </a:rPr>
              <a:t>在对话中呈现</a:t>
            </a:r>
            <a:r>
              <a:rPr lang="zh-CN" altLang="zh-CN" sz="2000" kern="100">
                <a:solidFill>
                  <a:srgbClr val="0000FF"/>
                </a:solidFill>
                <a:latin typeface="Times New Roman" panose="02020603050405020304" pitchFamily="18" charset="0"/>
                <a:cs typeface="Times New Roman" panose="02020603050405020304" pitchFamily="18" charset="0"/>
              </a:rPr>
              <a:t>人物情感思想</a:t>
            </a:r>
            <a:r>
              <a:rPr lang="zh-CN" altLang="zh-CN" sz="2000" kern="100">
                <a:solidFill>
                  <a:srgbClr val="C00000"/>
                </a:solidFill>
                <a:latin typeface="Times New Roman" panose="02020603050405020304" pitchFamily="18" charset="0"/>
                <a:cs typeface="Times New Roman" panose="02020603050405020304" pitchFamily="18" charset="0"/>
              </a:rPr>
              <a:t>的冲突与对立，推动</a:t>
            </a:r>
            <a:r>
              <a:rPr lang="zh-CN" altLang="zh-CN" sz="2000" kern="100">
                <a:solidFill>
                  <a:srgbClr val="0000FF"/>
                </a:solidFill>
                <a:latin typeface="Times New Roman" panose="02020603050405020304" pitchFamily="18" charset="0"/>
                <a:cs typeface="Times New Roman" panose="02020603050405020304" pitchFamily="18" charset="0"/>
              </a:rPr>
              <a:t>情节</a:t>
            </a:r>
            <a:r>
              <a:rPr lang="zh-CN" altLang="zh-CN" sz="2000" kern="100">
                <a:solidFill>
                  <a:srgbClr val="C00000"/>
                </a:solidFill>
                <a:latin typeface="Times New Roman" panose="02020603050405020304" pitchFamily="18" charset="0"/>
                <a:cs typeface="Times New Roman" panose="02020603050405020304" pitchFamily="18" charset="0"/>
              </a:rPr>
              <a:t>发展，蕴含小说</a:t>
            </a:r>
            <a:r>
              <a:rPr lang="zh-CN" altLang="zh-CN" sz="2000" kern="100">
                <a:solidFill>
                  <a:srgbClr val="0000FF"/>
                </a:solidFill>
                <a:latin typeface="Times New Roman" panose="02020603050405020304" pitchFamily="18" charset="0"/>
                <a:cs typeface="Times New Roman" panose="02020603050405020304" pitchFamily="18" charset="0"/>
              </a:rPr>
              <a:t>主题</a:t>
            </a:r>
            <a:r>
              <a:rPr lang="zh-CN" altLang="zh-CN" sz="2000" kern="100">
                <a:solidFill>
                  <a:srgbClr val="C00000"/>
                </a:solidFill>
                <a:latin typeface="Times New Roman" panose="02020603050405020304" pitchFamily="18" charset="0"/>
                <a:cs typeface="Times New Roman" panose="02020603050405020304" pitchFamily="18" charset="0"/>
              </a:rPr>
              <a:t>。</a:t>
            </a:r>
            <a:endParaRPr lang="zh-CN" altLang="zh-CN" sz="2000"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7030720" y="1269365"/>
            <a:ext cx="4506595" cy="49263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422910" y="930275"/>
            <a:ext cx="7985125" cy="5169535"/>
          </a:xfrm>
          <a:prstGeom prst="rect">
            <a:avLst/>
          </a:prstGeom>
        </p:spPr>
        <p:txBody>
          <a:bodyPr wrap="square">
            <a:spAutoFit/>
          </a:bodyPr>
          <a:lstStyle/>
          <a:p>
            <a:pPr algn="just">
              <a:lnSpc>
                <a:spcPct val="150000"/>
              </a:lnSpc>
              <a:spcAft>
                <a:spcPct val="0"/>
              </a:spcAft>
              <a:tabLst>
                <a:tab pos="2250440"/>
              </a:tabLst>
            </a:pPr>
            <a:r>
              <a:rPr lang="en-US" altLang="zh-CN" sz="2800" kern="100">
                <a:latin typeface="Times New Roman" panose="02020603050405020304" pitchFamily="18" charset="0"/>
                <a:ea typeface="仿宋_GB2312" panose="02010609030101010101" pitchFamily="49" charset="-122"/>
                <a:cs typeface="Times New Roman" panose="02020603050405020304" pitchFamily="18" charset="0"/>
                <a:sym typeface="+mn-ea"/>
              </a:rPr>
              <a:t>      </a:t>
            </a:r>
            <a:r>
              <a:rPr lang="zh-CN" altLang="zh-CN" b="1" kern="100">
                <a:latin typeface="Times New Roman" panose="02020603050405020304" pitchFamily="18" charset="0"/>
                <a:ea typeface="仿宋_GB2312" panose="02010609030101010101" pitchFamily="49" charset="-122"/>
                <a:cs typeface="Times New Roman" panose="02020603050405020304" pitchFamily="18" charset="0"/>
                <a:sym typeface="+mn-ea"/>
              </a:rPr>
              <a:t>从小说文体要素中找答题角度</a:t>
            </a:r>
            <a:r>
              <a:rPr lang="zh-CN" altLang="zh-CN" b="1" kern="100">
                <a:latin typeface="宋体" panose="02010600030101010101" pitchFamily="2" charset="-122"/>
                <a:ea typeface="仿宋_GB2312" panose="02010609030101010101" pitchFamily="49" charset="-122"/>
                <a:cs typeface="Courier New" panose="02070309020205020404" pitchFamily="49" charset="0"/>
                <a:sym typeface="+mn-ea"/>
              </a:rPr>
              <a:t>绕不开小说的文体要素，即情节、人物、环境、主题、手法、语言、读者七大要素，而且每个要素下又可找出多个角度：</a:t>
            </a:r>
          </a:p>
          <a:p>
            <a:pPr algn="just">
              <a:lnSpc>
                <a:spcPct val="150000"/>
              </a:lnSpc>
              <a:spcAft>
                <a:spcPct val="0"/>
              </a:spcAft>
              <a:tabLst>
                <a:tab pos="2250440"/>
              </a:tabLst>
            </a:pPr>
            <a:r>
              <a:rPr lang="zh-CN" altLang="zh-CN" b="1" kern="100">
                <a:latin typeface="宋体" panose="02010600030101010101" pitchFamily="2" charset="-122"/>
                <a:ea typeface="仿宋_GB2312" panose="02010609030101010101" pitchFamily="49" charset="-122"/>
                <a:cs typeface="Courier New" panose="02070309020205020404" pitchFamily="49" charset="0"/>
                <a:sym typeface="+mn-ea"/>
              </a:rPr>
              <a:t>如情节，可以有情节的合理性、技巧及作用等角度；</a:t>
            </a:r>
          </a:p>
          <a:p>
            <a:pPr algn="just">
              <a:lnSpc>
                <a:spcPct val="150000"/>
              </a:lnSpc>
              <a:spcAft>
                <a:spcPct val="0"/>
              </a:spcAft>
              <a:tabLst>
                <a:tab pos="2250440"/>
              </a:tabLst>
            </a:pPr>
            <a:r>
              <a:rPr lang="zh-CN" altLang="zh-CN" b="1" kern="100">
                <a:latin typeface="宋体" panose="02010600030101010101" pitchFamily="2" charset="-122"/>
                <a:ea typeface="仿宋_GB2312" panose="02010609030101010101" pitchFamily="49" charset="-122"/>
                <a:cs typeface="Courier New" panose="02070309020205020404" pitchFamily="49" charset="0"/>
                <a:sym typeface="+mn-ea"/>
              </a:rPr>
              <a:t>人物，可以有主人公自身及其众人关系甚至人物与环境、形象意义等多个角度；</a:t>
            </a:r>
          </a:p>
          <a:p>
            <a:pPr algn="just">
              <a:lnSpc>
                <a:spcPct val="150000"/>
              </a:lnSpc>
              <a:spcAft>
                <a:spcPct val="0"/>
              </a:spcAft>
              <a:tabLst>
                <a:tab pos="2250440"/>
              </a:tabLst>
            </a:pPr>
            <a:r>
              <a:rPr lang="zh-CN" altLang="zh-CN" b="1" kern="100">
                <a:latin typeface="宋体" panose="02010600030101010101" pitchFamily="2" charset="-122"/>
                <a:ea typeface="仿宋_GB2312" panose="02010609030101010101" pitchFamily="49" charset="-122"/>
                <a:cs typeface="Courier New" panose="02070309020205020404" pitchFamily="49" charset="0"/>
                <a:sym typeface="+mn-ea"/>
              </a:rPr>
              <a:t>手法的角度更多了，如叙事特点、描写技巧及其他抑扬、对比、虚实等手法。</a:t>
            </a:r>
          </a:p>
          <a:p>
            <a:pPr algn="just">
              <a:lnSpc>
                <a:spcPct val="150000"/>
              </a:lnSpc>
              <a:spcAft>
                <a:spcPct val="0"/>
              </a:spcAft>
              <a:tabLst>
                <a:tab pos="2250440"/>
              </a:tabLst>
            </a:pPr>
            <a:r>
              <a:rPr lang="zh-CN" altLang="zh-CN" b="1" kern="100">
                <a:latin typeface="宋体" panose="02010600030101010101" pitchFamily="2" charset="-122"/>
                <a:ea typeface="仿宋_GB2312" panose="02010609030101010101" pitchFamily="49" charset="-122"/>
                <a:cs typeface="Courier New" panose="02070309020205020404" pitchFamily="49" charset="0"/>
                <a:sym typeface="+mn-ea"/>
              </a:rPr>
              <a:t>只要轻轻一想，多个答题角度就会不断出现。</a:t>
            </a:r>
            <a:endParaRPr lang="zh-CN" altLang="zh-CN" b="1" kern="100">
              <a:effectLst/>
              <a:latin typeface="宋体" panose="02010600030101010101" pitchFamily="2" charset="-122"/>
              <a:ea typeface="仿宋_GB2312" panose="02010609030101010101" pitchFamily="49" charset="-122"/>
              <a:cs typeface="Courier New" panose="02070309020205020404" pitchFamily="49" charset="0"/>
              <a:sym typeface="+mn-ea"/>
            </a:endParaRPr>
          </a:p>
        </p:txBody>
      </p:sp>
      <p:sp>
        <p:nvSpPr>
          <p:cNvPr id="7" name="矩形 6"/>
          <p:cNvSpPr/>
          <p:nvPr/>
        </p:nvSpPr>
        <p:spPr>
          <a:xfrm>
            <a:off x="262558" y="276186"/>
            <a:ext cx="1692653" cy="523220"/>
          </a:xfrm>
          <a:prstGeom prst="rect">
            <a:avLst/>
          </a:prstGeom>
          <a:solidFill>
            <a:srgbClr val="FDFDFD"/>
          </a:solidFill>
        </p:spPr>
        <p:txBody>
          <a:bodyPr wrap="square">
            <a:spAutoFit/>
          </a:bodyPr>
          <a:lstStyle/>
          <a:p>
            <a:pPr algn="ctr"/>
            <a:r>
              <a:rPr lang="zh-CN" altLang="en-US" sz="2800" b="1" smtClean="0">
                <a:latin typeface="+mj-ea"/>
                <a:ea typeface="+mj-ea"/>
              </a:rPr>
              <a:t>点拨关键</a:t>
            </a:r>
            <a:endParaRPr lang="zh-CN" altLang="en-US" sz="2800" b="1">
              <a:latin typeface="+mj-ea"/>
              <a:ea typeface="+mj-ea"/>
            </a:endParaRPr>
          </a:p>
        </p:txBody>
      </p:sp>
      <p:sp>
        <p:nvSpPr>
          <p:cNvPr id="8" name="矩形 7"/>
          <p:cNvSpPr/>
          <p:nvPr/>
        </p:nvSpPr>
        <p:spPr>
          <a:xfrm>
            <a:off x="184716" y="372969"/>
            <a:ext cx="83432" cy="35552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18900000" flipH="1">
            <a:off x="1830955" y="420910"/>
            <a:ext cx="248513" cy="248513"/>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flipV="1">
            <a:off x="2134766" y="537796"/>
            <a:ext cx="10059476" cy="0"/>
          </a:xfrm>
          <a:prstGeom prst="line">
            <a:avLst/>
          </a:prstGeom>
          <a:ln w="6350"/>
        </p:spPr>
        <p:style>
          <a:lnRef idx="1">
            <a:schemeClr val="dk1"/>
          </a:lnRef>
          <a:fillRef idx="0">
            <a:schemeClr val="dk1"/>
          </a:fillRef>
          <a:effectRef idx="0">
            <a:schemeClr val="dk1"/>
          </a:effectRef>
          <a:fontRef idx="minor">
            <a:schemeClr val="tx1"/>
          </a:fontRef>
        </p:style>
      </p:cxnSp>
      <p:pic>
        <p:nvPicPr>
          <p:cNvPr id="2" name="图片 1"/>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8543290" y="1197610"/>
            <a:ext cx="3178175" cy="4688205"/>
          </a:xfrm>
          <a:prstGeom prst="rect">
            <a:avLst/>
          </a:prstGeom>
        </p:spPr>
      </p:pic>
      <p:pic>
        <p:nvPicPr>
          <p:cNvPr id="11" name="New picture"/>
          <p:cNvPicPr/>
          <p:nvPr/>
        </p:nvPicPr>
        <p:blipFill>
          <a:blip r:embed="rId3"/>
          <a:stretch>
            <a:fillRect/>
          </a:stretch>
        </p:blipFill>
        <p:spPr>
          <a:xfrm>
            <a:off x="10477500" y="11823700"/>
            <a:ext cx="355600" cy="2667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389255" y="713105"/>
            <a:ext cx="8355330" cy="5894070"/>
          </a:xfrm>
          <a:prstGeom prst="rect">
            <a:avLst/>
          </a:prstGeom>
        </p:spPr>
        <p:txBody>
          <a:bodyPr wrap="square" lIns="121898" tIns="60948" rIns="121898" bIns="60948">
            <a:spAutoFit/>
          </a:bodyPr>
          <a:lstStyle/>
          <a:p>
            <a:pPr indent="718185" algn="ctr">
              <a:lnSpc>
                <a:spcPct val="140000"/>
              </a:lnSpc>
              <a:spcAft>
                <a:spcPct val="0"/>
              </a:spcAft>
              <a:tabLst>
                <a:tab pos="2250440"/>
              </a:tabLst>
            </a:pPr>
            <a:r>
              <a:rPr lang="zh-CN" altLang="zh-CN" sz="28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虚构性与真实性</a:t>
            </a:r>
          </a:p>
          <a:p>
            <a:pPr lvl="0" algn="just">
              <a:lnSpc>
                <a:spcPct val="140000"/>
              </a:lnSpc>
              <a:tabLst>
                <a:tab pos="2250440"/>
              </a:tabLs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虚构</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是小说的本质特征，甚至是小说的灵魂。没有虚构，就没有小说。</a:t>
            </a:r>
          </a:p>
          <a:p>
            <a:pPr lvl="0" algn="just">
              <a:lnSpc>
                <a:spcPct val="140000"/>
              </a:lnSpc>
              <a:tabLst>
                <a:tab pos="2250440"/>
              </a:tabLs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虚构的特质</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是想象、夸张、怪诞和荒谬。小说家是专业</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说谎者</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a:t>
            </a:r>
          </a:p>
          <a:p>
            <a:pPr lvl="0" algn="just">
              <a:lnSpc>
                <a:spcPct val="140000"/>
              </a:lnSpc>
              <a:tabLst>
                <a:tab pos="2250440"/>
              </a:tabLs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小说是一种想象的艺术，它经由想象所显示出的那个世界是一个相对独立于现实的虚构世界，它绝然有别于我们置身其中的那个触手可及的现实世界。</a:t>
            </a:r>
          </a:p>
          <a:p>
            <a:pPr lvl="0" algn="just">
              <a:lnSpc>
                <a:spcPct val="140000"/>
              </a:lnSpc>
              <a:tabLst>
                <a:tab pos="2250440"/>
              </a:tabLs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小说中的真实</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不能只局限于现实里业已发生的事情</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a:t>
            </a:r>
            <a:r>
              <a:rPr lang="zh-CN" altLang="zh-CN" sz="2000" b="1"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小说中的真实是一种想象和虚构的真实，是一种真实的谎言。</a:t>
            </a:r>
          </a:p>
          <a:p>
            <a:pPr lvl="0" algn="just">
              <a:lnSpc>
                <a:spcPct val="140000"/>
              </a:lnSpc>
              <a:tabLst>
                <a:tab pos="2250440"/>
              </a:tabLst>
            </a:pPr>
            <a:r>
              <a:rPr lang="zh-CN" altLang="zh-CN" sz="2000" b="1"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 </a:t>
            </a:r>
            <a:r>
              <a:rPr lang="en-US" altLang="zh-CN" sz="2000" b="1"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        </a:t>
            </a:r>
            <a:r>
              <a:rPr lang="zh-CN" altLang="zh-CN" sz="2000" b="1"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小说最终要表达的不是某种事实，而是一种具有审美魅力的真实。艺术的真实固然与生活的真实有关，但艺术的真实绝不等于生活的真实。</a:t>
            </a:r>
          </a:p>
          <a:p>
            <a:pPr lvl="0" algn="just">
              <a:lnSpc>
                <a:spcPct val="140000"/>
              </a:lnSpc>
              <a:tabLst>
                <a:tab pos="2250440"/>
              </a:tabLst>
            </a:pPr>
            <a:r>
              <a:rPr lang="zh-CN" altLang="zh-CN" sz="2000" b="1"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 </a:t>
            </a:r>
            <a:r>
              <a:rPr lang="en-US" altLang="zh-CN" sz="2000" b="1"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        </a:t>
            </a:r>
            <a:r>
              <a:rPr lang="zh-CN" altLang="zh-CN" sz="2000" b="1"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小说即便写的是历史或广为流传的故事，也可以进行再创造甚至是虚构</a:t>
            </a:r>
            <a:r>
              <a:rPr lang="zh-CN" altLang="zh-CN" sz="2000" b="1" kern="100" smtClean="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专业</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术语</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8903335" y="1989455"/>
            <a:ext cx="2883535" cy="274383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389255" y="713105"/>
            <a:ext cx="8552815" cy="6029960"/>
          </a:xfrm>
          <a:prstGeom prst="rect">
            <a:avLst/>
          </a:prstGeom>
        </p:spPr>
        <p:txBody>
          <a:bodyPr wrap="square" lIns="121898" tIns="60948" rIns="121898" bIns="60948">
            <a:spAutoFit/>
          </a:bodyPr>
          <a:lstStyle/>
          <a:p>
            <a:pPr indent="718185" algn="ctr">
              <a:lnSpc>
                <a:spcPct val="120000"/>
              </a:lnSpc>
              <a:spcAft>
                <a:spcPct val="0"/>
              </a:spcAft>
              <a:tabLst>
                <a:tab pos="2250440"/>
              </a:tabLst>
            </a:pPr>
            <a:r>
              <a:rPr lang="zh-CN" altLang="zh-CN" sz="1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  骑桶者   （奥地利）卡夫卡</a:t>
            </a:r>
          </a:p>
          <a:p>
            <a:pPr indent="410845" algn="l">
              <a:lnSpc>
                <a:spcPct val="120000"/>
              </a:lnSpc>
              <a:spcAft>
                <a:spcPct val="0"/>
              </a:spcAft>
              <a:tabLst>
                <a:tab pos="2250440"/>
              </a:tabLst>
            </a:pPr>
            <a:r>
              <a:rPr lang="zh-CN" altLang="zh-CN" sz="1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煤全部烧光了；煤桶空了；火炉里透岀寒气，灌得满屋冰凉。窗外的树呆立在严霜中；天空成了一块银灰色的盾牌，挡住向苍天求助的人。我得弄些煤来烧；我可不能活活冻死；我的背后是冷酷的火炉，我的面前是同样冷酷的天空，因此我必须快马加鞭，在它们之间奔驰，在它们之间向煤店老板要求帮助。可是煤店老板对于我的通常的请求已经麻木不仁；我必须向他清楚地证明，我连一星半点煤屑都没有了，而煤店老板对我来说不啻是天空中的太阳。我这回前去，必须像一个乞丐，由于饥饿难当，奄奄一息，快要倒毙在门槛上，女主人因此赶忙决定，把最后残剩的咖啡倒给我；同样，煤店老板虽说非常生气，但在十诫之一 “不可杀人”的光辉照耀下，也将不得不把一铲煤投进我的煤桶。我怎么去法必将决定此行的结果；因此我骑着煤桶前去。骑桶者的我，两手握着桶把——最简单的挽具，费劲地从楼梯上滚下去；但是到了楼下，我的煤桶就向上升起来了，它以均匀的速度穿过冰凉的街道；我时常被升到二层楼那么高；但是我从未下降到齐房屋大门那么低，我极不寻常地高高飘浮在煤店老板的地窖穹顶前，而煤店老板正在这地窖里伏在小桌上写字；为了把多余的热气排出去， 地窖的门是开着的。</a:t>
            </a:r>
          </a:p>
          <a:p>
            <a:pPr indent="410845" algn="l">
              <a:lnSpc>
                <a:spcPct val="120000"/>
              </a:lnSpc>
              <a:spcAft>
                <a:spcPct val="0"/>
              </a:spcAft>
              <a:tabLst>
                <a:tab pos="2250440"/>
              </a:tabLst>
            </a:pPr>
            <a:r>
              <a:rPr lang="zh-CN" altLang="zh-CN" sz="1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“煤店老板!”我喊道，那急切的声音裏在呼岀的热气里，在严寒中显得格外沉浊，“煤店老板，求你给我一点煤吧，我的煤桶已经空了，因此我可以骑着它来到这里。行行好吧，我有了钱，就会给你的。”</a:t>
            </a:r>
          </a:p>
          <a:p>
            <a:pPr indent="410845" algn="l">
              <a:lnSpc>
                <a:spcPct val="120000"/>
              </a:lnSpc>
              <a:spcAft>
                <a:spcPct val="0"/>
              </a:spcAft>
              <a:tabLst>
                <a:tab pos="2250440"/>
              </a:tabLst>
            </a:pPr>
            <a:r>
              <a:rPr lang="zh-CN" altLang="zh-CN" sz="1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煤店老板把一只手放在耳朵边上。“我没有听错吧?”他转过头去问他坐在火炉旁边的长凳上织毛衣的妻子，“我没有听错吧?是一个顾客。”</a:t>
            </a:r>
          </a:p>
          <a:p>
            <a:pPr indent="410845" algn="l">
              <a:lnSpc>
                <a:spcPct val="120000"/>
              </a:lnSpc>
              <a:spcAft>
                <a:spcPct val="0"/>
              </a:spcAft>
              <a:tabLst>
                <a:tab pos="2250440"/>
              </a:tabLst>
            </a:pPr>
            <a:r>
              <a:rPr lang="zh-CN" altLang="zh-CN" sz="1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“我什么也没有听见。”妻子说，她平静地呼吸着，一面织毛衣，一面舒服地背靠着火炉取暖。“噢是的，”我喊道，“是我啊；一个老主顾；向来守信用；只是眼下没钱了。”“我的老伴，” 煤店老板说， “是的，是有人；我不会弄错的；一定是一个老主顾，一个有年头的老主顾，他知道怎么来打动我的心。”</a:t>
            </a:r>
          </a:p>
          <a:p>
            <a:pPr indent="410845" algn="l">
              <a:lnSpc>
                <a:spcPct val="120000"/>
              </a:lnSpc>
              <a:spcAft>
                <a:spcPct val="0"/>
              </a:spcAft>
              <a:tabLst>
                <a:tab pos="2250440"/>
              </a:tabLst>
            </a:pPr>
            <a:r>
              <a:rPr lang="zh-CN" altLang="zh-CN" sz="1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“你怎么啦，当家的?”妻子说，她把毛衣搁在胸前，暂歇片刻，“没有人，街上空空的，我们已经给所有的顾客供应了煤；我们可以歇业几天，休息一下。”</a:t>
            </a:r>
          </a:p>
          <a:p>
            <a:pPr indent="410845" algn="l">
              <a:lnSpc>
                <a:spcPct val="120000"/>
              </a:lnSpc>
              <a:spcAft>
                <a:spcPct val="0"/>
              </a:spcAft>
              <a:tabLst>
                <a:tab pos="2250440"/>
              </a:tabLst>
            </a:pPr>
            <a:r>
              <a:rPr lang="zh-CN" altLang="zh-CN" sz="1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可是我正坐在这儿的煤桶上，”寒冷引起的眼泪模糊了我的眼晴，“请你们抬头看看，你们就会发现我的；我请求你们给我一铲子煤；如果你们能给我两铲，那我就喜出望外了。所有别的顾客你们确实都已供应过了。啊，但愿我能听到煤块在这桶里滚动的响声！”</a:t>
            </a:r>
          </a:p>
          <a:p>
            <a:pPr indent="410845" algn="l">
              <a:lnSpc>
                <a:spcPct val="120000"/>
              </a:lnSpc>
              <a:spcAft>
                <a:spcPct val="0"/>
              </a:spcAft>
              <a:tabLst>
                <a:tab pos="2250440"/>
              </a:tabLst>
            </a:pPr>
            <a:r>
              <a:rPr lang="zh-CN" altLang="zh-CN" sz="1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“我来了。”煤店老板说。他正要迈动短腿走上地窖的台阶，他的妻子却已经走到他的身边，拉住</a:t>
            </a:r>
          </a:p>
          <a:p>
            <a:pPr indent="410845" algn="l">
              <a:lnSpc>
                <a:spcPct val="120000"/>
              </a:lnSpc>
              <a:spcAft>
                <a:spcPct val="0"/>
              </a:spcAft>
              <a:tabLst>
                <a:tab pos="2250440"/>
              </a:tabLst>
            </a:pPr>
            <a:r>
              <a:rPr lang="zh-CN" altLang="zh-CN" sz="1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他的手臂说:“你待在这儿。如果你还固执已见的话，那就让我上去。想想你昨天夜里咳嗽得多么厉害。</a:t>
            </a:r>
          </a:p>
          <a:p>
            <a:pPr indent="410845" algn="l">
              <a:lnSpc>
                <a:spcPct val="120000"/>
              </a:lnSpc>
              <a:spcAft>
                <a:spcPct val="0"/>
              </a:spcAft>
              <a:tabLst>
                <a:tab pos="2250440"/>
              </a:tabLst>
            </a:pPr>
            <a:r>
              <a:rPr lang="zh-CN" altLang="zh-CN" sz="1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只为一件买卖，而且只是一件凭空想象岀来的买卖，你就忘了你的妻儿，要让你的肺遭殃。还是我去。”  “那么你就告诉他我们库房里所有煤的品种；我来给你报价格。”</a:t>
            </a:r>
          </a:p>
          <a:p>
            <a:pPr indent="410845" algn="l">
              <a:lnSpc>
                <a:spcPct val="120000"/>
              </a:lnSpc>
              <a:spcAft>
                <a:spcPct val="0"/>
              </a:spcAft>
              <a:tabLst>
                <a:tab pos="2250440"/>
              </a:tabLst>
            </a:pPr>
            <a:r>
              <a:rPr lang="zh-CN" altLang="zh-CN" sz="1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好。”他的妻子说，她走上了台阶，来到街上。她当然马上看到了我。“老板娘，”我喊道，“衷心地向你问好；我只要一铲子煤；放进这儿的桶里就行了；我自己把它运回家去；一铲最次的煤也行。钱我当然是要全数照付的，不过我不能马上付，不能马上。”“不能马上”这两个词多么像钟声啊，它们和刚才听到的附近教堂尖塔上晚钟的声响混合在一起，又是怎样地使人产生了错觉啊！</a:t>
            </a:r>
          </a:p>
          <a:p>
            <a:pPr indent="410845" algn="l">
              <a:lnSpc>
                <a:spcPct val="120000"/>
              </a:lnSpc>
              <a:spcAft>
                <a:spcPct val="0"/>
              </a:spcAft>
              <a:tabLst>
                <a:tab pos="2250440"/>
              </a:tabLst>
            </a:pPr>
            <a:r>
              <a:rPr lang="zh-CN" altLang="zh-CN" sz="1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他要买什么？”煤店老板喊道。“什么也不买，”他的妻子大声应着，“外面什么也没有；我什么都没有看到，什么都没有听到；只是听到钟敲六点，我们关门吧。真是冷得要命；看来明天我们又该忙了。”她什么也没有听见，什么也没有看见；但她把围裙解了下来，并用围裙把我扇走。遗憾的是，  她真的把我扇走了。我的煤桶虽然有着一匹良种坐骑的一切优点；但它没有抵抗力；它太轻了；一条妇女的围裙就能把它从地上驱赶起来。</a:t>
            </a:r>
          </a:p>
          <a:p>
            <a:pPr indent="410845" algn="l">
              <a:lnSpc>
                <a:spcPct val="120000"/>
              </a:lnSpc>
              <a:spcAft>
                <a:spcPct val="0"/>
              </a:spcAft>
              <a:tabLst>
                <a:tab pos="2250440"/>
              </a:tabLst>
            </a:pPr>
            <a:r>
              <a:rPr lang="zh-CN" altLang="zh-CN" sz="1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“你这个坏女人，”当她半是蔑视半是满足地在空中挥动着手转身向店铺走去时，我还回头喊着，“你这个坏女人！我求你给我一铲最次的煤你都不肯。”就这样，我浮升到冰山区域，永远消失，不复再见。</a:t>
            </a: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197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典题示例</a:t>
            </a:r>
          </a:p>
        </p:txBody>
      </p:sp>
      <p:pic>
        <p:nvPicPr>
          <p:cNvPr id="3" name="图片 2"/>
          <p:cNvPicPr>
            <a:picLocks noChangeAspect="1"/>
          </p:cNvPicPr>
          <p:nvPr/>
        </p:nvPicPr>
        <p:blipFill>
          <a:blip r:embed="rId3"/>
          <a:stretch>
            <a:fillRect/>
          </a:stretch>
        </p:blipFill>
        <p:spPr>
          <a:xfrm>
            <a:off x="9191625" y="1980565"/>
            <a:ext cx="2362200" cy="349504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389255" y="713105"/>
            <a:ext cx="11484610" cy="5854700"/>
          </a:xfrm>
          <a:prstGeom prst="rect">
            <a:avLst/>
          </a:prstGeom>
        </p:spPr>
        <p:txBody>
          <a:bodyPr wrap="square" lIns="121898" tIns="60948" rIns="121898" bIns="60948">
            <a:spAutoFit/>
          </a:bodyPr>
          <a:lstStyle/>
          <a:p>
            <a:pPr indent="410845" algn="l">
              <a:lnSpc>
                <a:spcPct val="130000"/>
              </a:lnSpc>
              <a:spcAft>
                <a:spcPct val="0"/>
              </a:spcAft>
              <a:tabLst>
                <a:tab pos="2250440"/>
              </a:tabLst>
            </a:pPr>
            <a:r>
              <a:rPr lang="zh-CN" altLang="zh-CN" sz="16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煤全部烧光了；煤桶空了；火炉里透岀寒气，灌得满屋冰凉。窗外的树呆立在严霜中；天空成了一块银灰色的盾牌，挡住向苍天求助的人。我得弄些煤来烧；我可不能活活冻死；我的背后是冷酷的火炉，我的面前是同样冷酷的天空，因此我必须快马加鞭，在它们之间奔驰，在它们之间向煤店老板要求帮助。可是煤店老板对于我的通常的请求已经麻木不仁；我必须向他清楚地证明，我连一星半点煤屑都没有了，而煤店老板对我来说不啻是天空中的太阳。我这回前去，必须像一个乞丐，由于饥饿难当，奄奄一息，快要倒毙在门槛上，女主人因此赶忙决定，把最后残剩的咖啡倒给我；同样，煤店老板虽说非常生气，但在十诫之一 “不可杀人”的光辉照耀下，也将不得不把一铲煤投进我的煤桶。我怎么去法必将决定此行的结果；因此我骑着煤桶前去。骑桶者的我，两手握着桶把——最简单的挽具，费劲地从楼梯上滚下去；但是到了楼下，我的煤桶就向上升起来了，它以均匀的速度穿过冰凉的街道；我时常被升到二层楼那么高；但是我从未下降到齐房屋大门那么低，我极不寻常地高高飘浮在煤店老板的地窖穹顶前，而煤店老板正在这地窖里伏在小桌上写字；为了把多余的热气排出去， 地窖的门是开着的。</a:t>
            </a:r>
          </a:p>
          <a:p>
            <a:pPr indent="410845" algn="l">
              <a:lnSpc>
                <a:spcPct val="130000"/>
              </a:lnSpc>
              <a:spcAft>
                <a:spcPct val="0"/>
              </a:spcAft>
              <a:tabLst>
                <a:tab pos="2250440"/>
              </a:tabLst>
            </a:pPr>
            <a:r>
              <a:rPr lang="zh-CN" altLang="zh-CN" sz="16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“煤店老板!”我喊道，那急切的声音裏在呼岀的热气里，在严寒中显得格外沉浊，“煤店老板，求你给我一点煤吧，我的煤桶已经空了，因此我可以骑着它来到这里。行行好吧，我有了钱，就会给你的。”</a:t>
            </a:r>
          </a:p>
          <a:p>
            <a:pPr indent="410845" algn="l">
              <a:lnSpc>
                <a:spcPct val="130000"/>
              </a:lnSpc>
              <a:spcAft>
                <a:spcPct val="0"/>
              </a:spcAft>
              <a:tabLst>
                <a:tab pos="2250440"/>
              </a:tabLst>
            </a:pPr>
            <a:r>
              <a:rPr lang="zh-CN" altLang="zh-CN" sz="16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煤店老板把一只手放在耳朵边上。“我没有听错吧?”他转过头去问他坐在火炉旁边的长凳上织毛衣的妻子，“我没有听错吧?是一个顾客。”</a:t>
            </a:r>
          </a:p>
          <a:p>
            <a:pPr indent="410845" algn="l">
              <a:lnSpc>
                <a:spcPct val="130000"/>
              </a:lnSpc>
              <a:spcAft>
                <a:spcPct val="0"/>
              </a:spcAft>
              <a:tabLst>
                <a:tab pos="2250440"/>
              </a:tabLst>
            </a:pPr>
            <a:r>
              <a:rPr lang="zh-CN" altLang="zh-CN" sz="16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“我什么也没有听见。”妻子说，她平静地呼吸着，一面织毛衣，一面舒服地背靠着火炉取暖。“噢是的，”我喊道，“是我啊；一个老主顾；向来守信用；只是眼下没钱了。”“我的老伴，” 煤店老板说， “是的，是有人；我不会弄错的；一定是一个老主顾，一个有年头的老主顾，他知道怎么来打动我的心。”</a:t>
            </a:r>
          </a:p>
          <a:p>
            <a:pPr indent="410845" algn="l">
              <a:lnSpc>
                <a:spcPct val="120000"/>
              </a:lnSpc>
              <a:spcAft>
                <a:spcPct val="0"/>
              </a:spcAft>
              <a:tabLst>
                <a:tab pos="2250440"/>
              </a:tabLst>
            </a:pPr>
            <a:endParaRPr lang="zh-CN" altLang="zh-CN" sz="16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650875"/>
          </a:xfrm>
          <a:prstGeom prst="rect">
            <a:avLst/>
          </a:prstGeom>
          <a:noFill/>
        </p:spPr>
        <p:txBody>
          <a:bodyPr wrap="square" rtlCol="0">
            <a:spAutoFit/>
          </a:bodyPr>
          <a:lstStyle/>
          <a:p>
            <a:pPr indent="718185" algn="ctr">
              <a:lnSpc>
                <a:spcPct val="130000"/>
              </a:lnSpc>
              <a:spcAft>
                <a:spcPct val="0"/>
              </a:spcAft>
              <a:tabLst>
                <a:tab pos="2250440"/>
              </a:tabLst>
            </a:pPr>
            <a:r>
              <a:rPr lang="zh-CN" altLang="zh-CN" sz="28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  骑桶者   （奥地利）卡夫卡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389255" y="713105"/>
            <a:ext cx="11484610" cy="5724525"/>
          </a:xfrm>
          <a:prstGeom prst="rect">
            <a:avLst/>
          </a:prstGeom>
        </p:spPr>
        <p:txBody>
          <a:bodyPr wrap="square" lIns="121898" tIns="60948" rIns="121898" bIns="60948">
            <a:spAutoFit/>
          </a:bodyPr>
          <a:lstStyle/>
          <a:p>
            <a:pPr indent="410845" algn="l">
              <a:lnSpc>
                <a:spcPct val="120000"/>
              </a:lnSpc>
              <a:spcAft>
                <a:spcPct val="0"/>
              </a:spcAft>
              <a:tabLst>
                <a:tab pos="2250440"/>
              </a:tabLst>
            </a:pPr>
            <a:r>
              <a:rPr lang="zh-CN" altLang="zh-CN" sz="16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“你怎么啦，当家的?”妻子说，她把毛衣搁在胸前，暂歇片刻，“没有人，街上空空的，我们已经给所有的顾客供应了煤；我们可以歇业几天，休息一下。”</a:t>
            </a:r>
          </a:p>
          <a:p>
            <a:pPr indent="410845" algn="l">
              <a:lnSpc>
                <a:spcPct val="120000"/>
              </a:lnSpc>
              <a:spcAft>
                <a:spcPct val="0"/>
              </a:spcAft>
              <a:tabLst>
                <a:tab pos="2250440"/>
              </a:tabLst>
            </a:pPr>
            <a:r>
              <a:rPr lang="zh-CN" altLang="zh-CN" sz="16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可是我正坐在这儿的煤桶上，”寒冷引起的眼泪模糊了我的眼晴，“请你们抬头看看，你们就会发现我的；我请求你们给我一铲子煤；如果你们能给我两铲，那我就喜出望外了。所有别的顾客你们确实都已供应过了。啊，但愿我能听到煤块在这桶里滚动的响声！”</a:t>
            </a:r>
          </a:p>
          <a:p>
            <a:pPr indent="410845" algn="l">
              <a:lnSpc>
                <a:spcPct val="120000"/>
              </a:lnSpc>
              <a:spcAft>
                <a:spcPct val="0"/>
              </a:spcAft>
              <a:tabLst>
                <a:tab pos="2250440"/>
              </a:tabLst>
            </a:pPr>
            <a:r>
              <a:rPr lang="zh-CN" altLang="zh-CN" sz="16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“我来了。”煤店老板说。他正要迈动短腿走上地窖的台阶，他的妻子却已经走到他的身边，拉住</a:t>
            </a:r>
          </a:p>
          <a:p>
            <a:pPr indent="410845" algn="l">
              <a:lnSpc>
                <a:spcPct val="120000"/>
              </a:lnSpc>
              <a:spcAft>
                <a:spcPct val="0"/>
              </a:spcAft>
              <a:tabLst>
                <a:tab pos="2250440"/>
              </a:tabLst>
            </a:pPr>
            <a:r>
              <a:rPr lang="zh-CN" altLang="zh-CN" sz="16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他的手臂说:“你待在这儿。如果你还固执已见的话，那就让我上去。想想你昨天夜里咳嗽得多么厉害。只为一件买卖，而且只是一件凭空想象岀来的买卖，你就忘了你的妻儿，要让你的肺遭殃。还是我去。”  “那么你就告诉他我们库房里所有煤的品种；我来给你报价格。”</a:t>
            </a:r>
          </a:p>
          <a:p>
            <a:pPr indent="410845" algn="l">
              <a:lnSpc>
                <a:spcPct val="120000"/>
              </a:lnSpc>
              <a:spcAft>
                <a:spcPct val="0"/>
              </a:spcAft>
              <a:tabLst>
                <a:tab pos="2250440"/>
              </a:tabLst>
            </a:pPr>
            <a:r>
              <a:rPr lang="zh-CN" altLang="zh-CN" sz="16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好。”他的妻子说，她走上了台阶，来到街上。她当然马上看到了我。“老板娘，”我喊道，“衷心地向你问好；我只要一铲子煤；放进这儿的桶里就行了；我自己把它运回家去；一铲最次的煤也行。钱我当然是要全数照付的，不过我不能马上付，不能马上。”“不能马上”这两个词多么像钟声啊，它们和刚才听到的附近教堂尖塔上晚钟的声响混合在一起，又是怎样地使人产生了错觉啊！</a:t>
            </a:r>
          </a:p>
          <a:p>
            <a:pPr indent="410845" algn="l">
              <a:lnSpc>
                <a:spcPct val="120000"/>
              </a:lnSpc>
              <a:spcAft>
                <a:spcPct val="0"/>
              </a:spcAft>
              <a:tabLst>
                <a:tab pos="2250440"/>
              </a:tabLst>
            </a:pPr>
            <a:r>
              <a:rPr lang="zh-CN" altLang="zh-CN" sz="16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他要买什么？”煤店老板喊道。“什么也不买，”他的妻子大声应着，“外面什么也没有；我什么都没有看到，什么都没有听到；只是听到钟敲六点，我们关门吧。真是冷得要命；看来明天我们又该忙了。”她什么也没有听见，什么也没有看见；但她把围裙解了下来，并用围裙把我扇走。遗憾的是，  她真的把我扇走了。我的煤桶虽然有着一匹良种坐骑的一切优点；但它没有抵抗力；它太轻了；一条妇女的围裙就能把它从地上驱赶起来。</a:t>
            </a:r>
          </a:p>
          <a:p>
            <a:pPr indent="410845" algn="l">
              <a:lnSpc>
                <a:spcPct val="120000"/>
              </a:lnSpc>
              <a:spcAft>
                <a:spcPct val="0"/>
              </a:spcAft>
              <a:tabLst>
                <a:tab pos="2250440"/>
              </a:tabLst>
            </a:pPr>
            <a:r>
              <a:rPr lang="zh-CN" altLang="zh-CN" sz="16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“你这个坏女人，”当她半是蔑视半是满足地在空中挥动着手转身向店铺走去时，我还回头喊着，“你这个坏女人！我求你给我一铲最次的煤你都不肯。”就这样，我浮升到冰山区域，永远消失，不复再见。</a:t>
            </a: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650875"/>
          </a:xfrm>
          <a:prstGeom prst="rect">
            <a:avLst/>
          </a:prstGeom>
          <a:noFill/>
        </p:spPr>
        <p:txBody>
          <a:bodyPr wrap="square" rtlCol="0">
            <a:spAutoFit/>
          </a:bodyPr>
          <a:lstStyle/>
          <a:p>
            <a:pPr indent="718185" algn="ctr">
              <a:lnSpc>
                <a:spcPct val="130000"/>
              </a:lnSpc>
              <a:spcAft>
                <a:spcPct val="0"/>
              </a:spcAft>
              <a:tabLst>
                <a:tab pos="2250440"/>
              </a:tabLst>
            </a:pPr>
            <a:r>
              <a:rPr lang="zh-CN" altLang="zh-CN" sz="28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  骑桶者   （奥地利）卡夫卡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650875"/>
          </a:xfrm>
          <a:prstGeom prst="rect">
            <a:avLst/>
          </a:prstGeom>
          <a:noFill/>
        </p:spPr>
        <p:txBody>
          <a:bodyPr wrap="square" rtlCol="0">
            <a:spAutoFit/>
          </a:bodyPr>
          <a:lstStyle/>
          <a:p>
            <a:pPr indent="718185" algn="ctr">
              <a:lnSpc>
                <a:spcPct val="130000"/>
              </a:lnSpc>
              <a:spcAft>
                <a:spcPct val="0"/>
              </a:spcAft>
              <a:tabLst>
                <a:tab pos="2250440"/>
              </a:tabLst>
            </a:pPr>
            <a:r>
              <a:rPr lang="zh-CN" altLang="zh-CN" sz="28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  骑桶者   （奥地利）卡夫卡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4253865" y="981710"/>
            <a:ext cx="7693025" cy="3782060"/>
          </a:xfrm>
          <a:prstGeom prst="rect">
            <a:avLst/>
          </a:prstGeom>
        </p:spPr>
      </p:pic>
      <p:pic>
        <p:nvPicPr>
          <p:cNvPr id="4" name="图片 3"/>
          <p:cNvPicPr>
            <a:picLocks noChangeAspect="1"/>
          </p:cNvPicPr>
          <p:nvPr/>
        </p:nvPicPr>
        <p:blipFill>
          <a:blip r:embed="rId4"/>
          <a:stretch>
            <a:fillRect/>
          </a:stretch>
        </p:blipFill>
        <p:spPr>
          <a:xfrm>
            <a:off x="190500" y="765810"/>
            <a:ext cx="4062730" cy="5876925"/>
          </a:xfrm>
          <a:prstGeom prst="rect">
            <a:avLst/>
          </a:prstGeom>
        </p:spPr>
      </p:pic>
      <p:pic>
        <p:nvPicPr>
          <p:cNvPr id="5" name="图片 4"/>
          <p:cNvPicPr>
            <a:picLocks noChangeAspect="1"/>
          </p:cNvPicPr>
          <p:nvPr/>
        </p:nvPicPr>
        <p:blipFill>
          <a:blip r:embed="rId5"/>
          <a:stretch>
            <a:fillRect/>
          </a:stretch>
        </p:blipFill>
        <p:spPr>
          <a:xfrm>
            <a:off x="6095365" y="4726305"/>
            <a:ext cx="3743325" cy="187642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389255" y="713105"/>
            <a:ext cx="7133590" cy="5241925"/>
          </a:xfrm>
          <a:prstGeom prst="rect">
            <a:avLst/>
          </a:prstGeom>
        </p:spPr>
        <p:txBody>
          <a:bodyPr wrap="square" lIns="121898" tIns="60948" rIns="121898" bIns="60948">
            <a:spAutoFit/>
          </a:bodyPr>
          <a:lstStyle/>
          <a:p>
            <a:pPr indent="718185" algn="ctr">
              <a:lnSpc>
                <a:spcPct val="160000"/>
              </a:lnSpc>
              <a:spcAft>
                <a:spcPct val="0"/>
              </a:spcAft>
              <a:tabLst>
                <a:tab pos="2250440"/>
              </a:tabLst>
            </a:pPr>
            <a:r>
              <a:rPr lang="zh-CN" altLang="zh-CN" sz="28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真实性</a:t>
            </a:r>
            <a:r>
              <a:rPr lang="zh-CN" altLang="zh-CN" sz="28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与文学性</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60000"/>
              </a:lnSpc>
              <a:spcAft>
                <a:spcPct val="0"/>
              </a:spcAft>
              <a:tabLst>
                <a:tab pos="2250440"/>
              </a:tabLst>
            </a:pP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什么是真实性？</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小说要表达的是作家对社会现实的深刻理解，而不是单纯呈现他所目睹的事实。文学的真实、小说的真实不只是生活的真实，更是加工、提炼过的艺术真实。</a:t>
            </a:r>
          </a:p>
          <a:p>
            <a:pPr algn="just">
              <a:lnSpc>
                <a:spcPct val="160000"/>
              </a:lnSpc>
              <a:spcAft>
                <a:spcPct val="0"/>
              </a:spcAft>
              <a:tabLst>
                <a:tab pos="2250440"/>
              </a:tabLst>
            </a:pP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什么是文学性？</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运用</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形象的语言</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精巧的结构</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曲折的情节</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等各种各样的艺术手法来反映生活、表达情感。尽管这个说法不一定人人都同意，但</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文学性</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的基本因素还是能达成共识的，如虚构的形象、语言、结构、技巧、手法等一些形式要素。当然，也包括作家在对生活进行艺术加工的其他手法，如典型化等。</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专业</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术语</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4" name="图片 3"/>
          <p:cNvPicPr>
            <a:picLocks noChangeAspect="1"/>
          </p:cNvPicPr>
          <p:nvPr/>
        </p:nvPicPr>
        <p:blipFill>
          <a:blip r:embed="rId3"/>
          <a:stretch>
            <a:fillRect/>
          </a:stretch>
        </p:blipFill>
        <p:spPr>
          <a:xfrm>
            <a:off x="7607300" y="1125855"/>
            <a:ext cx="4486275" cy="2590800"/>
          </a:xfrm>
          <a:prstGeom prst="rect">
            <a:avLst/>
          </a:prstGeom>
        </p:spPr>
      </p:pic>
      <p:pic>
        <p:nvPicPr>
          <p:cNvPr id="5" name="图片 4"/>
          <p:cNvPicPr>
            <a:picLocks noChangeAspect="1"/>
          </p:cNvPicPr>
          <p:nvPr/>
        </p:nvPicPr>
        <p:blipFill>
          <a:blip r:embed="rId4"/>
          <a:stretch>
            <a:fillRect/>
          </a:stretch>
        </p:blipFill>
        <p:spPr>
          <a:xfrm>
            <a:off x="7751445" y="3933825"/>
            <a:ext cx="4020820" cy="236728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Arial"/>
        <a:cs typeface="Arial"/>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249</Paragraphs>
  <Slides>32</Slides>
  <Notes>15</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32</vt:i4>
      </vt:variant>
    </vt:vector>
  </HeadingPairs>
  <TitlesOfParts>
    <vt:vector baseType="lpstr" size="46">
      <vt:lpstr>Arial</vt:lpstr>
      <vt:lpstr>Arial Black</vt:lpstr>
      <vt:lpstr>Calibri</vt:lpstr>
      <vt:lpstr>Times New Roman</vt:lpstr>
      <vt:lpstr>方正中等线简体</vt:lpstr>
      <vt:lpstr>Courier New</vt:lpstr>
      <vt:lpstr>楷体</vt:lpstr>
      <vt:lpstr>黑体</vt:lpstr>
      <vt:lpstr>微软雅黑</vt:lpstr>
      <vt:lpstr>宋体</vt:lpstr>
      <vt:lpstr>隶书</vt:lpstr>
      <vt:lpstr>楷体_GB2312</vt:lpstr>
      <vt:lpstr>仿宋_GB2312</vt:lpstr>
      <vt:lpstr>8_Office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2021-12-05T11:42:16.717</cp:lastPrinted>
  <dcterms:created xsi:type="dcterms:W3CDTF">2021-12-05T11:42:16Z</dcterms:created>
  <dcterms:modified xsi:type="dcterms:W3CDTF">2021-12-05T03:42:19Z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