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307" r:id="rId4"/>
    <p:sldId id="278" r:id="rId5"/>
    <p:sldId id="957" r:id="rId6"/>
    <p:sldId id="279" r:id="rId7"/>
    <p:sldId id="260" r:id="rId8"/>
    <p:sldId id="1060" r:id="rId9"/>
    <p:sldId id="1071" r:id="rId10"/>
    <p:sldId id="290" r:id="rId11"/>
    <p:sldId id="258" r:id="rId12"/>
    <p:sldId id="1072" r:id="rId13"/>
    <p:sldId id="1073" r:id="rId14"/>
    <p:sldId id="1076" r:id="rId15"/>
    <p:sldId id="1074" r:id="rId16"/>
    <p:sldId id="323" r:id="rId17"/>
    <p:sldId id="364" r:id="rId18"/>
    <p:sldId id="1067" r:id="rId19"/>
    <p:sldId id="280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贺 凡" initials="贺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373" autoAdjust="0"/>
    <p:restoredTop sz="94660"/>
  </p:normalViewPr>
  <p:slideViewPr>
    <p:cSldViewPr snapToGrid="0">
      <p:cViewPr varScale="1">
        <p:scale>
          <a:sx n="78" d="100"/>
          <a:sy n="78" d="100"/>
        </p:scale>
        <p:origin x="10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4DAA03B0-3645-4451-9D1E-59E2048DBF07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2C58D2EC-BCD6-4C57-9B0E-B75E493D6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36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635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4950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1997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8794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8589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9506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930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350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377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807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407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8669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620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482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289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9486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850362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181200" y="180000"/>
            <a:ext cx="11829600" cy="64980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0EF7E283-1319-47E0-9BFE-D186D74C3DAC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学科网LOGO（新）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970260" y="0"/>
            <a:ext cx="1137285" cy="4108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2.jpeg" /><Relationship Id="rId4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5.jpeg" /><Relationship Id="rId4" Type="http://schemas.openxmlformats.org/officeDocument/2006/relationships/image" Target="../media/image6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Freeform 5"/>
          <p:cNvSpPr/>
          <p:nvPr/>
        </p:nvSpPr>
        <p:spPr bwMode="auto">
          <a:xfrm rot="10800000">
            <a:off x="186426" y="1737666"/>
            <a:ext cx="5143838" cy="254268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4" name="TextBox 2088"/>
          <p:cNvSpPr txBox="1"/>
          <p:nvPr/>
        </p:nvSpPr>
        <p:spPr>
          <a:xfrm>
            <a:off x="875757" y="2922540"/>
            <a:ext cx="2775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    树和天空</a:t>
            </a:r>
          </a:p>
        </p:txBody>
      </p:sp>
      <p:sp>
        <p:nvSpPr>
          <p:cNvPr id="16" name="TextBox 2089"/>
          <p:cNvSpPr txBox="1"/>
          <p:nvPr/>
        </p:nvSpPr>
        <p:spPr>
          <a:xfrm>
            <a:off x="410887" y="1965089"/>
            <a:ext cx="3704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部编版高中语文选择性必修中册</a:t>
            </a:r>
          </a:p>
        </p:txBody>
      </p:sp>
      <p:sp>
        <p:nvSpPr>
          <p:cNvPr id="7" name="Freeform 5"/>
          <p:cNvSpPr/>
          <p:nvPr/>
        </p:nvSpPr>
        <p:spPr bwMode="auto">
          <a:xfrm>
            <a:off x="5180913" y="1235771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/>
        </p:nvSpPr>
        <p:spPr>
          <a:xfrm>
            <a:off x="391321" y="950480"/>
            <a:ext cx="11409359" cy="198408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3432" y="344684"/>
            <a:ext cx="1832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570193" y="61720"/>
            <a:ext cx="10923336" cy="346801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这首诗中的抒情主人公是谁？有什么特点？“我们”起什么作用？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55154" y="2278583"/>
            <a:ext cx="10638375" cy="3357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ea typeface="微软雅黑" panose="020b0503020204020204" pitchFamily="34" charset="-122"/>
              </a:rPr>
              <a:t>明确</a:t>
            </a:r>
            <a:r>
              <a:rPr lang="en-US" altLang="zh-CN" sz="2400">
                <a:ea typeface="微软雅黑" panose="020b0503020204020204" pitchFamily="34" charset="-122"/>
              </a:rPr>
              <a:t>】(1)</a:t>
            </a:r>
            <a:r>
              <a:rPr lang="zh-CN" altLang="en-US" sz="2400">
                <a:ea typeface="微软雅黑" panose="020b0503020204020204" pitchFamily="34" charset="-122"/>
              </a:rPr>
              <a:t>抒情主人公是树。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ea typeface="微软雅黑" panose="020b0503020204020204" pitchFamily="34" charset="-122"/>
              </a:rPr>
              <a:t>(2)</a:t>
            </a:r>
            <a:r>
              <a:rPr lang="zh-CN" altLang="en-US" sz="2400">
                <a:ea typeface="微软雅黑" panose="020b0503020204020204" pitchFamily="34" charset="-122"/>
              </a:rPr>
              <a:t>诗中的树有超越了人的自觉和主动性。在雨中，树在“走动”“有急事”“汲取生命”；雨停后，树“停下脚步”和“等待”，它有对生命自觉自为的争取与充盈。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ea typeface="微软雅黑" panose="020b0503020204020204" pitchFamily="34" charset="-122"/>
              </a:rPr>
              <a:t>(3)“</a:t>
            </a:r>
            <a:r>
              <a:rPr lang="zh-CN" altLang="en-US" sz="2400">
                <a:ea typeface="微软雅黑" panose="020b0503020204020204" pitchFamily="34" charset="-122"/>
              </a:rPr>
              <a:t>我们”在这里只是作为一个旁观者、见证人、陈述者，是目睹了自然生命律动的一个记录员。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/>
        </p:nvSpPr>
        <p:spPr>
          <a:xfrm>
            <a:off x="391321" y="950480"/>
            <a:ext cx="11409359" cy="198408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3432" y="344684"/>
            <a:ext cx="1832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570193" y="61720"/>
            <a:ext cx="10923336" cy="346801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文中作者说“在倾洒的灰色中匆匆走过我们的身边</a:t>
            </a: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，“我们”是谁？在诗中有什么存在意义？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83432" y="2934560"/>
            <a:ext cx="10638375" cy="2803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ea typeface="微软雅黑" panose="020b0503020204020204" pitchFamily="34" charset="-122"/>
              </a:rPr>
              <a:t>明确</a:t>
            </a:r>
            <a:r>
              <a:rPr lang="en-US" altLang="zh-CN" sz="2400">
                <a:ea typeface="微软雅黑" panose="020b0503020204020204" pitchFamily="34" charset="-122"/>
              </a:rPr>
              <a:t>】</a:t>
            </a:r>
            <a:r>
              <a:rPr lang="zh-CN" altLang="en-US" sz="2400">
                <a:ea typeface="微软雅黑" panose="020b0503020204020204" pitchFamily="34" charset="-122"/>
              </a:rPr>
              <a:t>“我们”是旁观者、见证人、陈述者，是自然生命律动的记录员。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ea typeface="微软雅黑" panose="020b0503020204020204" pitchFamily="34" charset="-122"/>
              </a:rPr>
              <a:t>见证了树“在雨中走动”“有急事”“汲取雨中的生命”“停下脚步”和“等待”的情形。即便在“灰色”中也依然可以“汲取雨中的生命”，而那“果园里的黑鹂”更是一个关于生命的积极乐观又欢愉的精灵。真正健全的生命懂得享受自然的每一种赐予</a:t>
            </a:r>
            <a:r>
              <a:rPr lang="en-US" altLang="zh-CN" sz="2400">
                <a:ea typeface="微软雅黑" panose="020b0503020204020204" pitchFamily="34" charset="-122"/>
              </a:rPr>
              <a:t>,</a:t>
            </a:r>
            <a:r>
              <a:rPr lang="zh-CN" altLang="en-US" sz="2400">
                <a:ea typeface="微软雅黑" panose="020b0503020204020204" pitchFamily="34" charset="-122"/>
              </a:rPr>
              <a:t>于是在“晴朗的夜晚”才有了它们“挺拔”的身姿。</a:t>
            </a:r>
            <a:endParaRPr lang="en-US" altLang="zh-CN" sz="240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/>
        </p:nvSpPr>
        <p:spPr>
          <a:xfrm>
            <a:off x="391321" y="950480"/>
            <a:ext cx="11409359" cy="198408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3432" y="344684"/>
            <a:ext cx="1832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570193" y="61720"/>
            <a:ext cx="10923336" cy="346801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文中作者说“在倾洒的灰色中匆匆走过我们的身边</a:t>
            </a: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，“我们”是谁？在诗中有什么存在意义？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83432" y="2934560"/>
            <a:ext cx="10638375" cy="2805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ea typeface="微软雅黑" panose="020b0503020204020204" pitchFamily="34" charset="-122"/>
              </a:rPr>
              <a:t>而支撑这一切的，除了对宇宙规律的默认，更多的应该还是对那个雪花绽开的瞬息最为坚执的等待！“雪花”在这里有着丰富的内涵，作为冬天的象征，它不可避免地预示着寒冷，然而它又恰恰使强力的意志得到了最充分的凸显。承续前文，它又是万物对宇宙规律一次充满自信的认可与迎取。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/>
        </p:nvSpPr>
        <p:spPr>
          <a:xfrm>
            <a:off x="391321" y="950480"/>
            <a:ext cx="11409359" cy="198408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3432" y="344684"/>
            <a:ext cx="1832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570193" y="61720"/>
            <a:ext cx="10923336" cy="346801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诗人以旁观者的身份来写树和大自然，有什么好处？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76812" y="2856998"/>
            <a:ext cx="10638375" cy="2249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ea typeface="微软雅黑" panose="020b0503020204020204" pitchFamily="34" charset="-122"/>
              </a:rPr>
              <a:t>【</a:t>
            </a:r>
            <a:r>
              <a:rPr lang="zh-CN" altLang="en-US" sz="2400">
                <a:ea typeface="微软雅黑" panose="020b0503020204020204" pitchFamily="34" charset="-122"/>
              </a:rPr>
              <a:t>明确</a:t>
            </a:r>
            <a:r>
              <a:rPr lang="en-US" altLang="zh-CN" sz="2400">
                <a:ea typeface="微软雅黑" panose="020b0503020204020204" pitchFamily="34" charset="-122"/>
              </a:rPr>
              <a:t>】</a:t>
            </a:r>
            <a:r>
              <a:rPr lang="zh-CN" altLang="en-US" sz="2400">
                <a:ea typeface="微软雅黑" panose="020b0503020204020204" pitchFamily="34" charset="-122"/>
              </a:rPr>
              <a:t>诗人以旁观者的身份来写树和大自然，角度新颖，使诗人与树的视角发生转移，树的走动其实是诗人在树林中走动。树如同无言的智者，把诗人瞬间的感受表达了出来。诗人感受到了人生的匆忙，而过天晴，树林静谧，这优美的情景，又让诗人的内心更加宁静，焕发出对美好生活的期待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4" y="2245359"/>
            <a:ext cx="8275585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94504" y="3254726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写作特点归纳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3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写作特点归纳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4482" y="2406379"/>
            <a:ext cx="11412000" cy="21353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457200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①想象丰富而奇特。</a:t>
            </a:r>
          </a:p>
          <a:p>
            <a:pPr indent="457200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人表达的是对自然、对世界、对人生的看法，但诗人却选取了“树”这一意象，充分发挥想象，以拟人的修辞手法，写“树在雨中走动”“匆匆走过”“有急事”“在等待那瞬息”，缺予“树”以人的动作和感情，想象奇特。</a:t>
            </a:r>
          </a:p>
        </p:txBody>
      </p:sp>
    </p:spTree>
  </p:cSld>
  <p:clrMapOvr>
    <a:masterClrMapping/>
  </p:clrMapOvr>
  <p:transition spd="med" advClick="0">
    <p:pull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写作特点归纳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0000" y="1792689"/>
            <a:ext cx="11412000" cy="472062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457200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②意境优美而朦胧。</a:t>
            </a:r>
            <a:endParaRPr lang="en-US" altLang="zh-CN" sz="2400" kern="1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40000"/>
              </a:lnSpc>
              <a:spcAft>
                <a:spcPct val="0"/>
              </a:spcAft>
            </a:pPr>
            <a:r>
              <a:rPr lang="zh-CN" altLang="en-US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树”“天空”“雪花”都是日常生活中极为常见的事物，但经诗人的描写，一下子就具有极为优美的画面感，读者眼前似乎出现了一棵“在而中走动”的树，似乎出现了“在空中较开”的雪花。诗歌的语言是通俗易懂的，但诗人善于通过隐喻和象征来表达深刻的含意，言浅而旨远。如“倾洒的灰色”中，“灰色”为什么可以“倾洒”？“灰色”又象征什么？又如“雪花在空中绽开”意境优美，但又并不仅仅是写雪花，“雪花”还指美好的未来、美好的瞬间等。只有真正读懂了蕴含在诗歌语言背后的深层含意，才能把握诗歌的主旨。</a:t>
            </a:r>
          </a:p>
          <a:p>
            <a:pPr indent="457200">
              <a:lnSpc>
                <a:spcPct val="140000"/>
              </a:lnSpc>
              <a:spcAft>
                <a:spcPct val="0"/>
              </a:spcAft>
            </a:pPr>
            <a:endParaRPr lang="zh-CN" altLang="en-US" sz="24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182616" y="3585482"/>
            <a:ext cx="4789006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705313" y="426129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en-US" altLang="zh-CN" sz="6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5180913" y="1235771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pic>
        <p:nvPicPr>
          <p:cNvPr id="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344400" y="110109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79494" y="588815"/>
            <a:ext cx="2466723" cy="64633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6824" y="681148"/>
            <a:ext cx="1415772" cy="713452"/>
            <a:chOff x="563751" y="1817221"/>
            <a:chExt cx="1415772" cy="713452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954583" y="2204722"/>
            <a:ext cx="10569703" cy="2320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了解特朗斯特罗姆的创作成就及其在世界文学史上的地位。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体会诗歌的写作特色，如奇特的想象、鲜明的意象、朦胧的意境等。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了解诗歌的思想内容，体会诗歌的多元主题，如自然的生生不息、人与自然的关系、生命的奇迹等。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79494" y="588815"/>
            <a:ext cx="2466723" cy="64633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6824" y="681148"/>
            <a:ext cx="1050628" cy="713452"/>
            <a:chOff x="563751" y="1817221"/>
            <a:chExt cx="1050628" cy="713452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导入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11148" y="2109472"/>
            <a:ext cx="10569703" cy="3079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唯其执着，才会精益求精，才会马到成功。你看，那个奥地利的卡夫卡，只是个银行职员，却笔耕不辍，创作了蜚声世界的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变形记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，创作成了他活着的唯一目的，人生的唯一意义，那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城堡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》《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变形记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中的主人公，其实就是他自己呀。瑞典诗人特朗斯特罗姆写作长诗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画廊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时几乎花尽了十年光阴，就连诗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有太阳的风景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也断断续续用了七年的时光才创作完成，正是凭借这种执着的精神，他才摘取了诺贝尔文学奖的桂冠。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预读先学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5774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1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5614" y="2116476"/>
            <a:ext cx="6187899" cy="4351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b="1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特朗斯特罗姆</a:t>
            </a:r>
            <a:r>
              <a:rPr lang="en-US" altLang="zh-CN" sz="2200" b="1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1931—2015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，瑞典著名诗人，被誉为“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世纪最后一位诗歌巨匠”。他多次获诺贝尔文学奖提名，终于获得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2011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年诺贝尔文学奖。他共发表诗歌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200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余首，十余部诗集。主要作品集有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十七首诗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路上的秘密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完成一半的天堂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钟声与辙迹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在黑暗中观看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等。</a:t>
            </a:r>
          </a:p>
          <a:p>
            <a:pPr indent="457200">
              <a:lnSpc>
                <a:spcPct val="150000"/>
              </a:lnSpc>
              <a:spcAft>
                <a:spcPts val="1000"/>
              </a:spcAft>
            </a:pP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>
              <a:lnSpc>
                <a:spcPct val="150000"/>
              </a:lnSpc>
              <a:spcAft>
                <a:spcPts val="1000"/>
              </a:spcAft>
            </a:pP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7747" y="1806022"/>
            <a:ext cx="2547730" cy="3579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ransition spd="med" advClick="0">
    <p:pull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270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题解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3614" y="2569177"/>
            <a:ext cx="5858941" cy="2192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“树和天空”言简意赅，点明了诗歌的写作对象；同时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,“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天空”为“树”提供了背景，意象鲜明，给读者提供了无限的想象间。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1598" y="2363948"/>
            <a:ext cx="3898979" cy="26025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>
    <p:pull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写作背景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5614" y="1222698"/>
            <a:ext cx="6946815" cy="5746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 1931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，特朗斯特罗姆出生于斯德哥尔摩。三岁时，父母离婚，和母亲一起在斯德哥尔摩长大。斯德哥尔摩群岛上的环境是他诗歌的一个重要起点。他很早就对地理和科学，特别是昆虫学产生了兴趣。十几岁时，对艺术表现出兴趣，开始弹钢琴，并很快接触诗歌。在他的诗中，生活世界与大自然关系密切，无须附加理智的连接，生活世界本身就是自发地发生的、具有大自然特征的显现过程；自然本身就需要一个世界才能来照面，自然立足于存在的实体，共在于人们生存的世界，与人们神秘的想象力。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zh-CN" altLang="en-US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8508">
            <a:off x="8218863" y="3589590"/>
            <a:ext cx="3367915" cy="224527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01420" y="1645887"/>
            <a:ext cx="2618110" cy="19635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  <p:transition spd="med" advClick="0">
    <p:pull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品读研析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2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/>
        </p:nvSpPr>
        <p:spPr>
          <a:xfrm>
            <a:off x="391321" y="950480"/>
            <a:ext cx="11409359" cy="198408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整体感知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570193" y="61720"/>
            <a:ext cx="10923336" cy="346801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阅读这首诗，将下面图中①～③处填写完整。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1674" y="4013586"/>
            <a:ext cx="543613" cy="5230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树</a:t>
            </a:r>
            <a:endParaRPr lang="zh-CN" altLang="en-US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49805" y="2948567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雨中</a:t>
            </a:r>
            <a:endParaRPr lang="zh-CN" altLang="en-US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00095" y="2455235"/>
            <a:ext cx="2159066" cy="138467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走动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①_________</a:t>
            </a:r>
            <a:endParaRPr lang="zh-CN" altLang="en-US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49805" y="4704153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雨停</a:t>
            </a:r>
            <a:endParaRPr lang="zh-CN" altLang="en-US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00095" y="3876665"/>
            <a:ext cx="2159066" cy="203085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②_________</a:t>
            </a:r>
          </a:p>
          <a:p>
            <a:pPr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静静地闪现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③_________</a:t>
            </a:r>
            <a:endParaRPr lang="zh-CN" altLang="en-US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794501" y="2694762"/>
            <a:ext cx="197957" cy="3152207"/>
          </a:xfrm>
          <a:prstGeom prst="leftBrace">
            <a:avLst>
              <a:gd name="adj1" fmla="val 22488"/>
              <a:gd name="adj2" fmla="val 50000"/>
            </a:avLst>
          </a:prstGeom>
          <a:noFill/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>
            <a:off x="4781938" y="2698512"/>
            <a:ext cx="197957" cy="1005962"/>
          </a:xfrm>
          <a:prstGeom prst="leftBrace">
            <a:avLst>
              <a:gd name="adj1" fmla="val 22488"/>
              <a:gd name="adj2" fmla="val 50000"/>
            </a:avLst>
          </a:prstGeom>
          <a:noFill/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21" name="左大括号 20"/>
          <p:cNvSpPr/>
          <p:nvPr/>
        </p:nvSpPr>
        <p:spPr>
          <a:xfrm>
            <a:off x="4781938" y="4050918"/>
            <a:ext cx="197957" cy="1782125"/>
          </a:xfrm>
          <a:prstGeom prst="leftBrace">
            <a:avLst>
              <a:gd name="adj1" fmla="val 22488"/>
              <a:gd name="adj2" fmla="val 50000"/>
            </a:avLst>
          </a:prstGeom>
          <a:noFill/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285709" y="3226479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汲取生命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85709" y="3997725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停下脚步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85709" y="5284476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等待雪花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LAYERS_CUSTOMIZATION" val="UEsDBBQAAgAIAOdaeEo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CngyZI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p4MmSM0WweooAwAAhgwAACcAAAB1bml2ZXJzYWwvZmxhc2hfcHVibGlzaGluZ19zZXR0aW5ncy54bWzVV91u2jAUvucpLE+9LKEdXTsUqKYCGmoLqLCtvapMbIhVx85iG0qv9jR7sD3JjmOgoHZd+oO0ISHi8/Od/xMTHt8mAk1ZprmSdbxXrmDEZKQol5M6/jJs7x5hpA2RlAglWR1LhdFxoxSmdiS4jgfMGBDVCGCkrqWmjmNj0loQzGazMtdp5rhKWAP4uhypJEgzppk0LAtSQebwY+Yp03iBUAAAvomSC7VGqYRQ6JHOFbWCIU7Bc8ldUES0BdExDrzYiEQ3k0xZSU+UUBnKJqM6flfJP0sZD9XkCZMuJ7oBREc2NUIpd14QMeB3DMWMT2Jw97CK0YxTE9fxftWhgHTwECXH9qETh3KiIAfSLOATZgglhvijt2fYrdFLgifRuSQJj4bAQS7+Om4Orz9f9VsXZ53u6fWw1zsbdvreiVwn2MQJg01DITikbBaxlZ2QGEOiGPwGnTERmoXBOmkpNlZywzl3RiMlIPe5FrRRMmK0SxK2Vo3BDZdtkNzDaAyBiHkdf8o4ERhxQwSPVsrajrThJq96e10SARa0J0PnA3xv3mcnikmm2bpbS452OY8a35QVFM2VRYLfMGQUgvhtAk8xQ+vFQeNMJTkV2scgLThYnHI2Y/Q4z+kC8E+GrsBEYkETejUVzHgL3y2/QyM2VhngMjKFzgY61x6//CzglGh9D0qWPu4MzjrN1nWn22xd7rgACZ0SGT0THArOktRsBZ/MkVRmqQfpiIjVLC8K5TTnFYmt/PIyaJ5Y4cv81sVYg95iSbZj5TmF+asHhc3GZJoPohuuHBpGkENJPCYwIlgXXFpWFDAiEikp5ohEsNa0G+spV1YDxQ+wh9Yv99DrIy7z0wRWG1jMKMsKQVb29t9XDz4cHn2slYNfP37uPqm0WPh9QZw5v/FPnlz5q7X/cBuGgdvSjy9tk9l/c2f3L1pfi+S127ocFippa1AIrldEqndaROrCv2T6ay+YQi7AUpr4IYO1JHjCDaNv2WIvaJNXvdt9j22nTbYY82tG478J2Z9W18SNe2EYPHpxdZyES55AItxKXN12GwfVCtw0H2WVSoC2+d+hUfoNUEsDBBQAAgAIAKeDJkjdIlMWuAIAAFUKAAAhAAAAdW5pdmVyc2FsL2ZsYXNoX3NraW5fc2V0dGluZ3MueG1slVbbbuIwEH3fr0DsO+leu5VcpJZSqVJ3W22rvjvJkFg4dmRP6PL3ayd2YwOBwKgSnjlnPJ4bJXrNxPzTZEIyyaV6AUQmCm01Xjdh+fU0bRClmGVSIAicCakqyqfzz5f3VkjSIk+x5AaU4fy4snKCs6IZ9Nd8u7cyhuLuOE7IZFVTsX2UhZylNFsXSjYiN7T79jNEK7c1KM7E2iAvri4Xy8shJGcaHxCqKKblLyvjKLUCrcGG9HNp5SSL0xS4v+mi/Yzk9Fcdf/0ObcM0w5Z288XKEK2mBcRJPh6dKYzxfjYB4R/aun+1MgjldAvqLOeybupzeqRWsrAJjTnHi/jB4ZLmZvwM4e7CykmCfZC96GQVXHq+31kJQO5rOPfEjquS/NnmdWch2KKnHOaoGiCJP3U2Xcr3pwbNfMB8Rbk2gFDVg55N0M+00d5NrOtxf+GdiTz05TQ95E3ypoJFF3DgLtb3+MXitt0VodMPXRChgo1TBiH2yh75x+R1Dxkoe+QLZzk8Cb7dj2DX1JF8kW+pK+fx/BsrCGqOubP6k7famx7t6OogVKfwmErmMNc2nFdWga0bSVpdF1KyFxMRdMMKikyK3xaXbtvHaJLsGFyvHe4sggw5HGq4NkazpsN0tee4H501bsjuZ6F/XHeeoNni11OKSLOyMj9LejpxPDMmJjHT5DDD7kkDB/UgVjLgtHcPkSqq1qBepeRjrxESQY91L7vhGoKTJMgBSQ5nmTgnh9IvmioFtTRVY6B9lmNlByxZUXLzh28M3iHfYQxYOyqWxp+g7KMvA4VrAqAqK33XdofOUjUcGYcN+OEPFO2Th95GtOnSoYa7wUdYYdhyTjOqJ92u6Hsl3iGB/gD+zYQVOd6xjGh7pKluXxZNvl/DfSzRYvbrzDZfuMnas+ulyLGx72fQKO2/k/8BUEsDBBQAAgAIAKeDJkgsT7aL/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/cUWB09ppTsEDnxlGMFKZB2hs+ZJZRYEobBnmV31swFQUSnkuQ87cMM8uEnuNW/Ob3uti/Pzy4+3fQ7nfP+WTc4UepEq5w4WjUUg0PK6ZQt7MTEWpJm4DfoDIkwLI6WRfNlQyVXnPNjNFACUl9qYTQET8U0wR81JwIjbong6WLWEj1i9oQLiMHr7taH0uIHYIg3zYg2bNnQfMb4LKbNb8oJiqbKIcFvGbIKQUQuh38ZQ8vpRkOt8lIqiLHICE4ZGnM2YfSozNIM+CdD12Aid6AJm68QzAYL3x2/RwM2VBq4jIxhq4Kcm8CvPwtcEGMeoGTu41bv/KzVvjm7aLWvtnyAhI6JTJ8JhxKyvLAb4ZMpksrO9SAdKXGGlUWhnJZzVWKrv7wMhudOhDK/djGW0BssyWasPKcwf/WgstmMjMuD6A9XiYYjyKEkgQkTKRx3Lh2rCkyJREqKKSIpNCrjj/WYK2dAEg5wQJuXexj0EZflaAQ3B1jUlOlKyJ3dvbf7794fHH5o1KNfP35ur1WatfCuIN5c6OHHa5v4opE/7oZx5Hvn023YavevunD3sv21SqYu2lf9SkVq9yrhOlVWdT5VWXUZro3u0pVRyQVoM6NwbKDRCJ5zy+hrbpoXFH79/Ru2xSsVfoNRrN2+/28QYbR4bq28r+LoyQdgDeSrj+lm7TdQSwMEFAACAAgAp4MmSD1kiNCZAQAAHwYAAB8AAAB1bml2ZXJzYWwvaHRtbF9za2luX3NldHRpbmdzLmpzjZTLbsIwEEX3fEXkbitEn5TuqgJSJRaVyq7qwglDiHDsyHZSKOLfm0l4OM6kxbOJb47v2GN5dr2gHCxiwXOwq76r+XtzXmmAmtU5XDd10aGnqDMjkgXMkxREIoF5SHFcepL3Z4IyZrIyDbcfaGscP6bwz5IL4+IZYaEJzVCLCwL8JrQNtfjnJPacc9Vncgod5tYq2Y+UtCBtXyqd8ophV8MphntED1YF6Bp9GGEQ6JJH0DC9m2J0kWfHNhepNONyO1Ox6oc8Wsda5XJR09NquPRqm4Eur3xdA4PR8HUydAGRGPtmIfUTT54wuslMgzFwyPs4wSBhwUMQju+gGn+gDeP2gTy6SExij/TLDYZLZzyGVpXaWygLWnpdylnY2MPt3GI0CMG3oC+xUlmeXXCBmVYxVqSFtmt+QoXii0TGNTceYJAcbhZtu6p3Puj9GIM1npDyntCKen5pV+/wQUOAttGWjnmNl3dG2QlKlEQORWhUtyroPmL9PoLzz4Bxa3m0Ssv2UDbHsgxcr0HPlRLl7r/+26efq7f/BVBLAwQUAAIACACngyZ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CngyZIsO1dV24AAAB2AAAAHAAAAHVuaXZlcnNhbC9sb2NhbF9zZXR0aW5ncy54bWwNzD0OwjAMQOG9p7C8l5+NoWk3NhAS5QBWY1Akx0aJheD2eHvDpzct3yrw4daLacLj7oDAulku+kr4WM/jCaE7aSYx5YRqCMs8TGIbyZ3dA3Z4C/24rVwjnK9UQ94ad1YnjzOMcInns3DG/Tz8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ngyZI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CngyZIEQ5x/AERAABjOQAAFwAAAHVuaXZlcnNhbC91bml2ZXJzYWwucG5n7dt5WFLZ3wBwSrOopiadsnIrtZx3plxyyg2hLM1+ubW4ZCqaZmMu6KCmrFo6TbllzqiNC1njUiaMY+4CZQuZJuVGiYqGioKCqAgCF16aead837/fP+F5uDwH7vme7/3w3HPP949zw8vj+Ffrd64HgUBfnXA9dhoE0gCDQKvx67RU31gXEMZVH6uQp487gYjd+tOqhualI+5HQKDanA3ykDWqNjjW9RwSBNKO//ReNRJulAQC2UpOHDtyNilodphaHXZlB02YEnxr3Sod8L3xq8ZbNHVvG6enfrNt27Yt+zW3bjvlurspPT3jv5xcIw06b5kHl71f7xNxeo8yFf96CilsLS7p6uIUL8cJuiCkJ7fDqEhOt7iL110qTp4cwYYfXObU0aHnHTGSWNFkEWJEgZq8c0n+08btwSmrtP45NDlpsIup3cpqjQolxFrBeXf/eKn8e8x8eunbi59PKgy9iwqWI/XARjhJ2eGv1220fALS+Ofwg41XoJcSskBQytf+PLl98tdyZtPqp//+umgZy1wrMjT1TMoxG1qYSQ7/HNJVK0Y2OjnpYlpo+iWY5ZMnNalKcerv/zl4sWSL1r9ppoZrQcbelMb6ggP2BK+IcOyq65em6rTKjaBVmhorkvsl7Yeg2hhN2uf4bz+kXD6bteIMy+Dbb5vXzw57rxgt7PDBhy5aK4wsT7hOhAUGWn/uFX/o7k5vk5UjFZrGE53QV7zTPqeza4dX1sPcVSviuGmftjvny/jSq+SrKpf+V6AVcfaCS6rfjgRuDVlxlWfvXw5bcZWr8tLOegz0H/zc6/AljYenDh5YgZhywonz3eMrvs5fxr69qr9q544VWk9Md/+Wl5DwRk2jplHTqGnUNGoaNY2aRk2jplHTqGnUNGoaNY2aRk2jplHTqGnUNGoaNY2aRk2jplHTqGnUNGoaNY2aRk2jplHTqGnUNGoaNc3/A01ntfAkXNrDnZwMF40+vdbPI1EpqIU3NnS+ryMRhRHZ8oTfPZug14VOFlr93Sk2UKuCE8tJUhwSW/XbBQHS7iuUuikIaQluZA3F8TkONObw02T+ATkdKpvhXofJxz44PyWakQwRjjEW8Z2lkbRO4YW/8xlFbYSIh5CX0HHiW3lz9vRq8p7qhKKTDtdLkAHcdkkxUMmuC8HuUPgGJU/cWx2iP4QaQusXS6zgskGGjyiyG8s4y+6EK+Z1Y2T9JFyCKAuBYS8xGFSF6Jz4IGeh2b0B+I2EmeioxSuWOQT7pV5OeUzjbNIA8lApVfSgv4eTUJQbisle9KOIahA1ibMLXp600sO/bwtnXYdego5YhasS7HvRg8SKacU6Y/FFArxSJpQ/iMnjc04zeM2OT9cIL8JBBf7BoqYc4IKvWQyJIuXOgj8WyxT8K1RZOtM7uE/AAEcA3z0RCezEnEOdMzH2QQkz32/iFuJlTBYFELQElrzN5twboIjJguiv2qRNLe7YqOEYTOlPp8xGTA5xqb3Iho5XSVHXMdmBOeVL/uhvOyv/usIF/xExNgbf0FGRQCtM7TzoRVogkZcG+0t35ejIwhZPawTz2USO5BWiFv4zjq/hSGPugZwc4P3x0GMdj4U0Ltu7rshDm/dauPg8KmA2cN5vKPHOWFzbyw6lRNlyE0o8lpnHrfU54kf3BvDpw0ndLmGZzN+uW517mMef1uVtxs1dyyqzgiYW5WJhx2dD3IiJjvmDC3OYh65NGeDxBxXpFMqSTPrTkL6NVjftMLCckM25SMO5dQzVwlh2Iyxb3xO0C5PSA885SYcnoRV31poGzdbIdiA6C9Gn4WZ3eIhLHxaT3LTzkyHjdgaIsTsjx0vcGEoS7XwJJKdavhVtosl9jpcKnx0tKSZ5rnn5/Edm6Eh4GIt+ikAqrqAdcDJ2pBzNFgW67fK02g8Jo0OX+JR8g0ja76mzWlwyF0nPMwcSO56WCxDdbIIM2DHtB+CxHzI6i9cmERvvJB8Od25vIjXnevle7l1X5eGWE5CSsfTTTTayW9w83ayX+yeuHZKV5n6qlh/SO9t7QnLIhG01K7ObhOYvSjYlmwu4B8du0aZCC4Bzo0l2QRuLqan2gqZJwVE/Zd2eO23VsAy+bKGPmd1TW9hM2biMRchv0WELKfvs/0SahPSi39DYDyw++uuu69xnKMWUnjeNsjbWnlT+MnHUXSJpBXbGtxkgtDwiR3+nnrrSuxw8H//KbrwcGwUUMuIh4Y8sNFARayOkSZf0M1+sjfcw7WNmNmBZTmucsIhnxYjLji/YAgxBlF8WUehONSvD4aVnqitYeZaO4aLVEOCGNxutzRUP4HvaiYIT7y+Ov6VbiWsLTfeh98/I60MFjyxjFVpBqOnyQwjr+azOIosK8lz7hgx6JIPSUHAE5mPaJuO3Vk+TpgG+v8P4AuGjc7SH6Yz03e2EA/65lriWUwC6N+eE44tQAY6QUMx7jsXgOxZng7auE7WdfZ51S++dJfByYprWB7gdvevBrzSq49Hq9piYhOdjsqdtzOnJ+zjbwJuNoEOStQFkaBTaYCpmUFEAJE+qlBmXR/tgp/i3kLVncFEoqOdyM11IyZnLU+aTXfV5uwJOmnYto7UbyFlhbW+qBiqpkwryhumMp6iGQFrLSPcZqss3mWwfs8nQmr2abHElqwmy+sJQjHQoS0fqX530XpR3rYf5jlu7H9Bn6xXw4lSpVMrR2vltMfKp4zB/R9Ti1JJxe0WODvhDPQlL+yV1RGvTclxlQmo4wKDjFQtmJBpMIcwh+CtVk1Q9ilfT6ANb7vAsRb0ZiYeJ0FTJCwsfNpRLZcA5PAo3USTYg0/si86TlYt9G0m00+hi3ExSZn2OFBikNQADKAOqP8GQJgVaWFJAikQwaQL0vpdsxzmZTj529ywypRE4gv8qL02zR3oAns1IMCQ1k/RE7bJuBwHkzgGi53ae0rk9YaewXpB8cdRWdUdMIeFITjEhC1kfdy+A1MvTRdGUSoWYip9vbhyuMF/dzzEgiRKuQrD6eDnbCCHAF6dYfDh54PE45WU0DVrx7rQZXyRji1+m17ijibIHKQ/rBxfeI9YcBUZsDZnZvoCioUM6BOjPAeBOr27s4elExoETrrtqLBYmkgI5wkER6k9e+inTgMq1cE6pr5ZH6F0KdX8Jvlw0fYPXNOgIkLeAe3UY9mXKXoJisa8DkAKP8CONLJxsaam3ejFBBbh1/XRcjL8ncUn1r186O4vAyBtc3yco2aGXWVvXm9weCP1Rn7Vlswwy6W5kzaHNIWxxnXcNeU9vpl2kOT5t5CeV1qUeNQ5x2zSgJNONvuZgMiGH4M9Uj7mq1FD5D/fdzcRsLo7Mj7mZJgVYiqVGz8BAz1xLItHz2t2rZdCYXuatyWJ8BduGAx1AWDvCDUIee5r2Adls272bi/ZqVt5MC2TpNrOb9svuDXFACOn23D9nmswkAwZ05KFd2hLIJYKhHoFxYXQ750f2f3AljwZIcfNwX0plrpdZCxu7yGt8wIwu0vb0zKQthmBgz2xvBOE39AxhyzlxfMANYXOh0vC8wTUh8I1INj3rwutN2eIiqu3teL64UPKdNhf5Bzv09hwV8XGIvWt5Oy0rVWPjL5okh6ArO4JHF7WW7MAjCRMY1D0YZTqx+Hm2jrzFvQTCEJu4seytcVSPXyupFWeubtEVCYQ+91EO3RSZ68ulZtYWcCirnh6dlyYiD1AqCEjpofvRCDNtsN56JHmwwlKcfDpH6JNWAMcli1pZQIxIImRX4oD5AmoAWfIxw2PnZtsIN/irAU/l9Y5Aw9Dc2EA6J3BQ2Pw+JJiiEp99zVNFJhx4rEi8H9fehnMqHok5izd3o5Zdaev/ETAD7bdb6+aTP8Romo03Ysu+fclMHzADTyu+t3z5TQggs3pJK/1O+7WLPXQv2Noz6ntNqHTqfg0VKhm95j0cnqPBDw2Hrs2elcO2dwN+BtrgXl2uVftIIp6D04dQeFazzYsBpfdTEbiFIjQ8nRV/um26PrFXbJrZCK5Rxt+3Y2EcSlyj0Bs87JcNedN2d9CwIlV6VJsSzShU6zuijAR+vS47Qr9GOfX+jLPTB1facdMu2yNYdpZNolb7D4bcBrR+vJE1Ozk2gMTZPNZs0cW+2VdoSqR6ZaTxrMZ4TGTHk4iNkKS50bterjop0bDhH9ticqp5zJGYx4abQq96NcIJLl1AHZtoXAalS96VFxmHALMuIuXWVSKfh6iTA5LSn1sItQIRYTz+puu3Omgcef/RlkUwM1GGVM2uKL13RHB7RT1cKWVUf7qbq+kw5RBpg4PWp9WID17yzEg+GLcRt1RHmJV9nB9nq+Y4NyUxzd3Il2SwF9wZ1CiWPxsb5QxzRBCrWLEW12L5ETXiSgePv9iQcKGVF0b2QPEO8WCpVR4omo01A4i2DzGk2gCYhNWOODyBqheCgncwobSwXmFVo0EWqEr2iF0fTU1o4672qyEpy6PYuApE7U6a+G3wTvT+DReNDYr28zpBgr8nNeqsbFPimue7CfjuVQ8FR/w2p+IBHrzaE7o8vuQLiKVSmYBKRQnIYs329DXtv9jn3jKJ6GZ0E5n7gBYDPO8vV78lKWZqYZyteoISnz2xUlDSyklMTqxsXKxvyA6E/awblBTCOlyVc35pTRyjyGGSU1THoMonLDydn8CUy3SLYjlD4H50jKQadlZsVmgaMGnqbFoMN52RJcA4kUPR+eRJh6BsXY2CiFHVWloQ0U4hPRUDcR1cLIzSqpCT2uZf707dpT1wpMYT3FAiIbGILs7GR0wDImP/0B15jPO1yJyO86N25RnQizhZqcDGtqXByBqn3XbNqkVD99hCn6e1/Wi0i4l5/lOH61kC2XbtUn9dcEHyPbzr3UDeDcBKteSN5BQibOwnGJIytFDYqeiKbdO30OLTn9TRoei3YrMZmT8GblTwaJjBbsmhy4aQdAN7Z8sTfmvrVTeb1DBNpPNWJDg5l3i/c1NGaKkbnIct/5TZK5t3b7BxNfRcw+simcO5uBkDtBafdphshuXzpspZ5jtaF4E3WLkFebGnVgEJ+DmRrwH5tOKsp0zrFSgBAR4GTpcK3FlNcg5M+YGZhWHP9yt+/cMO7tAac0aQARFFtm8ZQSc/0vUW182hhzeJJtgFgB0/SaSaqIQ7MVyGxE5MiKI355ykvslV7gtYevGTrq+mp1DzDfm1H75zvscoVVrEkoeLhDSjjLQNmWmeMGDxsudMzsH+KqN3+UFJvdIHx0dEokCCieMmXmeQwMCClpHKs4qdYhFibyLrQkc4xdRTku14E5GV0UKtgJdC3RzCJBA6KSDzepeCX72lzPzKLWOIwKBJmpEtNseXDJv/Bu/ajzWcJhcYP9NU1TLEgScPLAb0ZWlXpoE3dvTWPuR7O9rHY7qd+SWPA4z/wm4a8sRLe0t00jdDJcHejXE9rV057Imk/ymoYFrcq6/LKSZhjBvzQwttJyHXS/TWmbX4NehzHxDXddt9fRKBfOX90heOTfg0m1o8dyJn3R/JH3eOaTagdVmF/lNMKTYG9NgNFSMp5ZzkYTF1LlKguGuOuevxOit1RV3bpKdhfOTR/9oCd0YrBXR1ZbF57KpV/3DmA/1LtDufux3TsLGxKW06ifkICY/5Es8jeLRhsyEUMzVaOjq603fHuS9ldsC9VCZUMlNH/7/b5s5rNGL/lLJgOYaOV1evXzHu73pV5lX4GJMyRbJ4+ErZj9kftWkhhnVW5v/mGquv0a/BJpjlelGFYqoS641vLdHAFmvM2tpnfymEOTF3/9lfKNfNvndxz4fc39xBqtcJZ49jRKfgq/8NUEsDBBQAAgAIAKeDJkhjUB02SwAAAGoAAAAbAAAAdW5pdmVyc2FsL3VuaXZlcnNhbC5wbmcueG1ss7GvyM1RKEstKs7Mz7NVMtQzULK34+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+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"/>
  <p:tag name="ISPRING_PRESENTATION_TITLE" val="HG00077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"/>
  <p:tag name="ISPRING_SCORM_RATE_SLIDES" val="1"/>
  <p:tag name="ISPRING_ULTRA_SCORM_COURSE_ID" val="6711571B-384C-4F8B-828C-E071D9F183B8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55</Paragraphs>
  <Slides>17</Slides>
  <Notes>17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6">
      <vt:lpstr>Arial</vt:lpstr>
      <vt:lpstr>Calibri Light</vt:lpstr>
      <vt:lpstr>Calibri</vt:lpstr>
      <vt:lpstr>印品黑体</vt:lpstr>
      <vt:lpstr>微软雅黑</vt:lpstr>
      <vt:lpstr>Wingdings</vt:lpstr>
      <vt:lpstr>Times New Roman</vt:lpstr>
      <vt:lpstr>方正中等线简体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2021-04-20T18:59:33.601</cp:lastPrinted>
  <dcterms:created xsi:type="dcterms:W3CDTF">2021-04-20T18:59:33Z</dcterms:created>
  <dcterms:modified xsi:type="dcterms:W3CDTF">2021-04-20T10:59:34Z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