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39" r:id="rId2"/>
    <p:sldId id="441" r:id="rId3"/>
    <p:sldId id="443" r:id="rId4"/>
    <p:sldId id="340" r:id="rId5"/>
    <p:sldId id="495" r:id="rId6"/>
    <p:sldId id="496" r:id="rId7"/>
    <p:sldId id="345" r:id="rId8"/>
    <p:sldId id="347" r:id="rId9"/>
    <p:sldId id="348" r:id="rId10"/>
    <p:sldId id="438" r:id="rId11"/>
    <p:sldId id="350" r:id="rId12"/>
    <p:sldId id="349" r:id="rId13"/>
    <p:sldId id="388" r:id="rId14"/>
    <p:sldId id="389" r:id="rId15"/>
    <p:sldId id="356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447" r:id="rId25"/>
    <p:sldId id="448" r:id="rId26"/>
    <p:sldId id="449" r:id="rId27"/>
    <p:sldId id="450" r:id="rId28"/>
    <p:sldId id="451" r:id="rId29"/>
    <p:sldId id="452" r:id="rId30"/>
    <p:sldId id="453" r:id="rId31"/>
    <p:sldId id="454" r:id="rId32"/>
    <p:sldId id="442" r:id="rId33"/>
    <p:sldId id="434" r:id="rId34"/>
    <p:sldId id="500" r:id="rId35"/>
    <p:sldId id="435" r:id="rId36"/>
    <p:sldId id="501" r:id="rId37"/>
    <p:sldId id="502" r:id="rId38"/>
    <p:sldId id="436" r:id="rId39"/>
    <p:sldId id="497" r:id="rId40"/>
    <p:sldId id="504" r:id="rId41"/>
    <p:sldId id="437" r:id="rId42"/>
    <p:sldId id="455" r:id="rId43"/>
    <p:sldId id="498" r:id="rId44"/>
    <p:sldId id="505" r:id="rId45"/>
    <p:sldId id="284" r:id="rId46"/>
    <p:sldId id="285" r:id="rId47"/>
    <p:sldId id="286" r:id="rId48"/>
    <p:sldId id="288" r:id="rId49"/>
    <p:sldId id="287" r:id="rId50"/>
    <p:sldId id="291" r:id="rId51"/>
    <p:sldId id="445" r:id="rId52"/>
    <p:sldId id="499" r:id="rId53"/>
    <p:sldId id="506" r:id="rId54"/>
    <p:sldId id="444" r:id="rId55"/>
    <p:sldId id="456" r:id="rId56"/>
    <p:sldId id="457" r:id="rId57"/>
    <p:sldId id="458" r:id="rId58"/>
    <p:sldId id="459" r:id="rId59"/>
    <p:sldId id="553" r:id="rId60"/>
    <p:sldId id="565" r:id="rId61"/>
    <p:sldId id="566" r:id="rId62"/>
    <p:sldId id="554" r:id="rId63"/>
    <p:sldId id="555" r:id="rId64"/>
    <p:sldId id="556" r:id="rId65"/>
    <p:sldId id="557" r:id="rId66"/>
    <p:sldId id="558" r:id="rId67"/>
    <p:sldId id="559" r:id="rId68"/>
    <p:sldId id="560" r:id="rId69"/>
    <p:sldId id="561" r:id="rId70"/>
    <p:sldId id="562" r:id="rId71"/>
    <p:sldId id="563" r:id="rId72"/>
    <p:sldId id="564" r:id="rId73"/>
    <p:sldId id="390" r:id="rId74"/>
  </p:sldIdLst>
  <p:sldSz cx="9144000" cy="6858000" type="screen4x3"/>
  <p:notesSz cx="6858000" cy="9144000"/>
  <p:custDataLst>
    <p:tags r:id="rId7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14"/>
    <p:restoredTop sz="94712"/>
  </p:normalViewPr>
  <p:slideViewPr>
    <p:cSldViewPr showGuides="1">
      <p:cViewPr varScale="1">
        <p:scale>
          <a:sx n="107" d="100"/>
          <a:sy n="107" d="100"/>
        </p:scale>
        <p:origin x="-181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424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页眉占位符 4710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/>
          </a:p>
        </p:txBody>
      </p:sp>
      <p:sp>
        <p:nvSpPr>
          <p:cNvPr id="47107" name="日期占位符 47106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/>
          </a:p>
        </p:txBody>
      </p:sp>
      <p:sp>
        <p:nvSpPr>
          <p:cNvPr id="47108" name="页脚占位符 47107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/>
          </a:p>
        </p:txBody>
      </p:sp>
      <p:sp>
        <p:nvSpPr>
          <p:cNvPr id="47109" name="灯片编号占位符 47108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817844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  <inkml:channel name="T" type="integer" max="2.14748E9" units="dev"/>
        </inkml:traceFormat>
        <inkml:channelProperties>
          <inkml:channelProperty channel="X" name="resolution" value="28.34646" units="1/cm"/>
          <inkml:channelProperty channel="Y" name="resolution" value="28.34646" units="1/cm"/>
          <inkml:channelProperty channel="T" name="resolution" value="28.34646" units="1/dev"/>
        </inkml:channelProperties>
      </inkml:inkSource>
      <inkml:timestamp xml:id="ts0" timeString="2020-10-09T20:40:48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14858 4812 0,'50'0'141,"0"-25"564,-1 25 1426,1 0 2899,-1 0 5155,26 0 8382,-1 0 12768,25 0 18516,75 0 25845,-25 0 35005,-124 0 46293,148 0 60053,-123 0 76629,49 0 96381,0 0 119684,-74 0 146945,0 0 178617,49 0 215169,26 0 257070,48 0 304805,26 0 358859,0 0 419732,148 0 487940,-99 0 564030,-198 0 648549,0 25 742091,0-25 845250,24 0 958636,150 0 1082890,-174 0 1218669,0 0 1366645,-1 0 1527506,26 0 1701955,0 0 1890711,-1 0 2094509,50 0 2314099,-74 0 2550263,0-25 2803798,99 25 3075517,-50 0 3366248,-49 0 3676851,0 0 4008201,0-25 4361236,0 25 4736894,74 0 5136144,-74 0 5560002,24 0 6009515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  <inkml:channel name="T" type="integer" max="2.14748E9" units="dev"/>
        </inkml:traceFormat>
        <inkml:channelProperties>
          <inkml:channelProperty channel="X" name="resolution" value="28.34646" units="1/cm"/>
          <inkml:channelProperty channel="Y" name="resolution" value="28.34646" units="1/cm"/>
          <inkml:channelProperty channel="T" name="resolution" value="28.34646" units="1/dev"/>
        </inkml:channelProperties>
      </inkml:inkSource>
      <inkml:timestamp xml:id="ts0" timeString="2020-10-09T20:40:48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15082 6995 0,'24'0'234,"26"50"952,-25-50 2419,49 0 4900,-49 0 8676,0 0 14075,0 0 21519,24 0 31445,-24 0 44290,25 0 60507,-1 0 80565,-24 0 104948,0 0 134171,0 0 168765,-1 0 209261,26 0 256206,-25 0 310178,0 0 371849,24 0 441891,1 0 520991,49 0 609852,0 0 709193,1 0 819748,-1 0 942267,0 0 1077515,25 0 1226273,-99 0 1389338,0 0 1567538,-1 0 1761717,26 0 1972734,0 0 2201464,24 0 2448797,50 0 2715639,-49 0 3002912,-26 0 3311538,26 0 3642454,123 0 3996613,75 0 4374984,25 0 4778551,74 0 5208314,124 0 5665304,-397 0 6150568,-25 0 6665168,-24 0 7210182,-25 0 7786719,24 0 8395904,1 0 9038877,99 0 9716794,0 0 10430827,-1 0 11182163,51 0 11972005,-150 0 12801572,1 0 13672098,-25 0 14584817,0 0-16983787,24 0-168834494,175 0 0,272 24 0,-273 26 0,-74-50 0,-100 0 0,1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页眉占位符 4096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/>
          </a:p>
        </p:txBody>
      </p:sp>
      <p:sp>
        <p:nvSpPr>
          <p:cNvPr id="40963" name="日期占位符 40962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/>
          </a:p>
        </p:txBody>
      </p:sp>
      <p:sp>
        <p:nvSpPr>
          <p:cNvPr id="40964" name="幻灯片图像占位符 4096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0965" name="文本占位符 40964"/>
          <p:cNvSpPr>
            <a:spLocks noGrp="1"/>
          </p:cNvSpPr>
          <p:nvPr>
            <p:ph type="body" sz="quarter" idx="3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0966" name="页脚占位符 40965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/>
          </a:p>
        </p:txBody>
      </p:sp>
      <p:sp>
        <p:nvSpPr>
          <p:cNvPr id="40967" name="灯片编号占位符 40966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8980049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  <a:t>50</a:t>
            </a:fld>
            <a:endParaRPr lang="zh-CN" altLang="en-US" sz="1200"/>
          </a:p>
        </p:txBody>
      </p:sp>
      <p:sp>
        <p:nvSpPr>
          <p:cNvPr id="41986" name="幻灯片图像占位符 419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33CC"/>
                </a:solidFill>
                <a:ea typeface="华文隶书" panose="02010800040101010101" pitchFamily="2" charset="-122"/>
              </a:rPr>
              <a:t>四</a:t>
            </a:r>
          </a:p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33CC"/>
                </a:solidFill>
                <a:ea typeface="华文隶书" panose="02010800040101010101" pitchFamily="2" charset="-122"/>
              </a:rPr>
              <a:t>四</a:t>
            </a:r>
          </a:p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33CC"/>
                </a:solidFill>
                <a:ea typeface="华文隶书" panose="02010800040101010101" pitchFamily="2" charset="-122"/>
              </a:rPr>
              <a:t>四</a:t>
            </a:r>
          </a:p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33CC"/>
                </a:solidFill>
                <a:ea typeface="华文隶书" panose="02010800040101010101" pitchFamily="2" charset="-122"/>
              </a:rPr>
              <a:t>四</a:t>
            </a:r>
          </a:p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33CC"/>
                </a:solidFill>
                <a:ea typeface="华文隶书" panose="02010800040101010101" pitchFamily="2" charset="-122"/>
              </a:rPr>
              <a:t>四</a:t>
            </a:r>
          </a:p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33CC"/>
                </a:solidFill>
                <a:ea typeface="华文隶书" panose="02010800040101010101" pitchFamily="2" charset="-122"/>
              </a:rPr>
              <a:t>四</a:t>
            </a:r>
          </a:p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标题 128001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8003" name="副标题 128002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128004" name="日期占位符 12800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28005" name="页脚占位符 12800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28006" name="灯片编号占位符 12800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990600"/>
            <a:ext cx="7467600" cy="762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28600" y="1981200"/>
            <a:ext cx="36957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076700" y="1981200"/>
            <a:ext cx="36957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kumimoji="0" lang="en-US" altLang="zh-CN" sz="1400" b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kumimoji="0" lang="en-US" altLang="zh-CN" sz="1400" b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A5E6976-C961-421C-B398-08CB8BEC707E}" type="slidenum">
              <a:rPr kumimoji="0" lang="en-US" altLang="zh-CN" sz="1400" b="0"/>
              <a:t>‹#›</a:t>
            </a:fld>
            <a:endParaRPr kumimoji="0" lang="en-US" altLang="zh-CN" sz="1400" b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  <a:t>2022/9/25</a:t>
            </a:fld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标题 126977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6979" name="文本占位符 126978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26980" name="日期占位符 126979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/>
            <a:fld id="{BB962C8B-B14F-4D97-AF65-F5344CB8AC3E}" type="datetime1">
              <a:rPr lang="zh-CN" altLang="en-US"/>
              <a:t>2022/9/25</a:t>
            </a:fld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26981" name="页脚占位符 12698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26982" name="灯片编号占位符 12698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126983" name="图片 1073743875" descr="学科网 zxxk.com"/>
          <p:cNvPicPr>
            <a:picLocks noChangeAspect="1"/>
          </p:cNvPicPr>
          <p:nvPr/>
        </p:nvPicPr>
        <p:blipFill>
          <a:blip r:embed="rId16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9" name="Text Box 3"/>
          <p:cNvSpPr txBox="1">
            <a:spLocks noChangeArrowheads="1"/>
          </p:cNvSpPr>
          <p:nvPr/>
        </p:nvSpPr>
        <p:spPr bwMode="auto">
          <a:xfrm>
            <a:off x="3256915" y="5069205"/>
            <a:ext cx="720725" cy="1311275"/>
          </a:xfrm>
          <a:prstGeom prst="rect">
            <a:avLst/>
          </a:prstGeom>
          <a:gradFill rotWithShape="1">
            <a:gsLst>
              <a:gs pos="0">
                <a:schemeClr val="bg1">
                  <a:alpha val="49001"/>
                </a:schemeClr>
              </a:gs>
              <a:gs pos="100000">
                <a:schemeClr val="bg1">
                  <a:gamma/>
                  <a:shade val="46275"/>
                  <a:invGamma/>
                  <a:alpha val="49001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韩  愈</a:t>
            </a:r>
          </a:p>
        </p:txBody>
      </p:sp>
      <p:sp>
        <p:nvSpPr>
          <p:cNvPr id="244740" name="Text Box 4"/>
          <p:cNvSpPr txBox="1">
            <a:spLocks noChangeArrowheads="1"/>
          </p:cNvSpPr>
          <p:nvPr/>
        </p:nvSpPr>
        <p:spPr bwMode="auto">
          <a:xfrm>
            <a:off x="1139190" y="910590"/>
            <a:ext cx="1213485" cy="3784600"/>
          </a:xfrm>
          <a:prstGeom prst="rect">
            <a:avLst/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46275"/>
                  <a:invGamma/>
                  <a:alpha val="5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96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师    </a:t>
            </a:r>
          </a:p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96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说</a:t>
            </a:r>
          </a:p>
        </p:txBody>
      </p:sp>
      <p:pic>
        <p:nvPicPr>
          <p:cNvPr id="2" name="图片 1" descr="untitled2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3000375"/>
            <a:ext cx="3657600" cy="3857625"/>
          </a:xfrm>
          <a:prstGeom prst="rect">
            <a:avLst/>
          </a:prstGeom>
        </p:spPr>
      </p:pic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3354519502,205797160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660" y="445135"/>
            <a:ext cx="5586730" cy="62153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395288" y="333375"/>
            <a:ext cx="7467600" cy="762000"/>
          </a:xfrm>
        </p:spPr>
        <p:txBody>
          <a:bodyPr vert="horz" wrap="square" lIns="91440" tIns="45720" rIns="91440" bIns="45720" anchor="b">
            <a:spAutoFit/>
          </a:bodyPr>
          <a:lstStyle/>
          <a:p>
            <a:pPr eaLnBrk="1" hangingPunct="1"/>
            <a:r>
              <a:rPr lang="en-US" altLang="zh-CN" b="1"/>
              <a:t>2</a:t>
            </a:r>
            <a:r>
              <a:rPr lang="zh-CN" altLang="en-US" b="1"/>
              <a:t>、写作背景</a:t>
            </a: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250825" y="1169988"/>
            <a:ext cx="8353425" cy="48514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/>
              <a:t>           </a:t>
            </a:r>
            <a:r>
              <a:rPr lang="zh-CN" altLang="en-US" b="1"/>
              <a:t>在唐代，魏晋以来的门阀制度仍有沿袭。贵族子弟无论学业如何，都有官可做。</a:t>
            </a:r>
            <a:r>
              <a:rPr lang="zh-CN" altLang="en-US" b="1" u="sng"/>
              <a:t>柳宗元</a:t>
            </a:r>
            <a:r>
              <a:rPr lang="en-US" altLang="zh-CN" b="1"/>
              <a:t>《</a:t>
            </a:r>
            <a:r>
              <a:rPr lang="zh-CN" altLang="en-US" b="1"/>
              <a:t>答韦中立论师道书</a:t>
            </a:r>
            <a:r>
              <a:rPr lang="en-US" altLang="zh-CN" b="1"/>
              <a:t>》</a:t>
            </a:r>
            <a:r>
              <a:rPr lang="zh-CN" altLang="en-US" b="1"/>
              <a:t>：</a:t>
            </a:r>
            <a:r>
              <a:rPr lang="zh-CN" altLang="en-US" b="1">
                <a:latin typeface="Times New Roman" panose="02020603050405020304" pitchFamily="18" charset="0"/>
              </a:rPr>
              <a:t>“</a:t>
            </a:r>
            <a:r>
              <a:rPr lang="zh-CN" altLang="en-US" b="1"/>
              <a:t>由魏晋氏以下，人益不事师。</a:t>
            </a:r>
            <a:r>
              <a:rPr lang="zh-CN" altLang="en-US" b="1">
                <a:solidFill>
                  <a:schemeClr val="hlink"/>
                </a:solidFill>
              </a:rPr>
              <a:t>今之世不闻有师，有，辄哗笑之，以为狂人。</a:t>
            </a:r>
            <a:r>
              <a:rPr lang="zh-CN" altLang="en-US" b="1"/>
              <a:t>独韩愈奋不顾流俗，犯笑侮，收召后学，做</a:t>
            </a:r>
            <a:r>
              <a:rPr lang="en-US" altLang="zh-CN" b="1"/>
              <a:t>《</a:t>
            </a:r>
            <a:r>
              <a:rPr lang="zh-CN" altLang="en-US" b="1"/>
              <a:t>师说</a:t>
            </a:r>
            <a:r>
              <a:rPr lang="en-US" altLang="zh-CN" b="1"/>
              <a:t>》</a:t>
            </a:r>
            <a:r>
              <a:rPr lang="zh-CN" altLang="en-US" b="1"/>
              <a:t>，因抗颜而为师。世果群怪聚骂，指目牵引，而增与为言辞。愈以是得狂名。居长安，炊不暇熟，又挈挈而东，如是者数矣。</a:t>
            </a:r>
            <a:r>
              <a:rPr lang="zh-CN" altLang="en-US" b="1">
                <a:latin typeface="Times New Roman" panose="02020603050405020304" pitchFamily="18" charset="0"/>
              </a:rPr>
              <a:t>”</a:t>
            </a:r>
            <a:endParaRPr lang="zh-CN" altLang="en-US" b="1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墨迹 1"/>
              <p14:cNvContentPartPr/>
              <p14:nvPr/>
            </p14:nvContentPartPr>
            <p14:xfrm>
              <a:off x="5348880" y="1714320"/>
              <a:ext cx="1330920" cy="18360"/>
            </p14:xfrm>
          </p:contentPart>
        </mc:Choice>
        <mc:Fallback>
          <p:pic>
            <p:nvPicPr>
              <p:cNvPr id="2" name="墨迹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39520" y="1704960"/>
                <a:ext cx="1349640" cy="370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>
    <p:spli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Grp="1"/>
          </p:cNvSpPr>
          <p:nvPr>
            <p:ph type="title" idx="4294967295"/>
          </p:nvPr>
        </p:nvSpPr>
        <p:spPr>
          <a:xfrm>
            <a:off x="323850" y="1331913"/>
            <a:ext cx="7777163" cy="5045075"/>
          </a:xfrm>
          <a:solidFill>
            <a:srgbClr val="CCECFF">
              <a:alpha val="100000"/>
            </a:srgbClr>
          </a:solidFill>
          <a:ln>
            <a:solidFill>
              <a:schemeClr val="tx1">
                <a:alpha val="100000"/>
              </a:schemeClr>
            </a:solidFill>
            <a:miter lim="800000"/>
          </a:ln>
        </p:spPr>
        <p:txBody>
          <a:bodyPr vert="horz" wrap="square" lIns="91440" tIns="45720" rIns="91440" bIns="45720" anchor="b">
            <a:spAutoFit/>
          </a:bodyPr>
          <a:lstStyle/>
          <a:p>
            <a:pPr algn="l" eaLnBrk="1" hangingPunct="1"/>
            <a:r>
              <a:rPr lang="en-US" altLang="zh-CN" sz="3600" b="1">
                <a:solidFill>
                  <a:schemeClr val="tx1"/>
                </a:solidFill>
              </a:rPr>
              <a:t>      </a:t>
            </a:r>
            <a:r>
              <a:rPr lang="zh-CN" altLang="en-US" sz="3600" b="1">
                <a:solidFill>
                  <a:schemeClr val="tx1"/>
                </a:solidFill>
              </a:rPr>
              <a:t>是以复古为名的文风改革运动，韩愈和柳宗元一起提出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>
                <a:solidFill>
                  <a:srgbClr val="3333FF"/>
                </a:solidFill>
              </a:rPr>
              <a:t>文以载道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>
                <a:solidFill>
                  <a:srgbClr val="3333FF"/>
                </a:solidFill>
              </a:rPr>
              <a:t>、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>
                <a:solidFill>
                  <a:srgbClr val="3333FF"/>
                </a:solidFill>
              </a:rPr>
              <a:t>文道结合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>
                <a:solidFill>
                  <a:schemeClr val="tx1"/>
                </a:solidFill>
              </a:rPr>
              <a:t>的观点，主张学习先秦、两汉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>
                <a:solidFill>
                  <a:schemeClr val="tx1"/>
                </a:solidFill>
              </a:rPr>
              <a:t>言之有物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>
                <a:solidFill>
                  <a:schemeClr val="tx1"/>
                </a:solidFill>
              </a:rPr>
              <a:t>、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>
                <a:solidFill>
                  <a:schemeClr val="tx1"/>
                </a:solidFill>
              </a:rPr>
              <a:t>言贵创新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>
                <a:solidFill>
                  <a:schemeClr val="tx1"/>
                </a:solidFill>
              </a:rPr>
              <a:t>的优秀散文，坚决摒弃只讲形式不重内容华而不实的文风。奠定了唐宋实用散文的基础。由于他对古文的倡导，苏轼称他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>
                <a:solidFill>
                  <a:schemeClr val="tx1"/>
                </a:solidFill>
              </a:rPr>
              <a:t>文起八代之衰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>
                <a:solidFill>
                  <a:schemeClr val="tx1"/>
                </a:solidFill>
              </a:rPr>
              <a:t>，明人列他为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hlinkClick r:id="" action="ppaction://noaction"/>
              </a:rPr>
              <a:t>唐宋八大家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>
                <a:solidFill>
                  <a:schemeClr val="tx1"/>
                </a:solidFill>
              </a:rPr>
              <a:t>之首。</a:t>
            </a:r>
          </a:p>
        </p:txBody>
      </p:sp>
      <p:sp>
        <p:nvSpPr>
          <p:cNvPr id="15363" name="Rectangle 3"/>
          <p:cNvSpPr/>
          <p:nvPr/>
        </p:nvSpPr>
        <p:spPr>
          <a:xfrm>
            <a:off x="2411413" y="260350"/>
            <a:ext cx="3860800" cy="823913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800" b="1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【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古文运动</a:t>
            </a:r>
            <a:r>
              <a:rPr lang="en-US" altLang="zh-CN" sz="4800" b="1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】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墨迹 1"/>
              <p14:cNvContentPartPr/>
              <p14:nvPr/>
            </p14:nvContentPartPr>
            <p14:xfrm>
              <a:off x="5429520" y="2518200"/>
              <a:ext cx="2134440" cy="45000"/>
            </p14:xfrm>
          </p:contentPart>
        </mc:Choice>
        <mc:Fallback>
          <p:pic>
            <p:nvPicPr>
              <p:cNvPr id="2" name="墨迹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20160" y="2508840"/>
                <a:ext cx="2153160" cy="637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00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265"/>
          <p:cNvSpPr txBox="1"/>
          <p:nvPr/>
        </p:nvSpPr>
        <p:spPr>
          <a:xfrm>
            <a:off x="304800" y="304800"/>
            <a:ext cx="75438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i="1">
                <a:latin typeface="Tahoma" panose="020B0604030504040204" pitchFamily="34" charset="0"/>
                <a:ea typeface="隶书" panose="02010509060101010101" pitchFamily="49" charset="-122"/>
              </a:rPr>
              <a:t>写作背景</a:t>
            </a:r>
          </a:p>
          <a:p>
            <a:pPr>
              <a:spcBef>
                <a:spcPct val="50000"/>
              </a:spcBef>
            </a:pPr>
            <a:endParaRPr lang="zh-CN" altLang="en-US" sz="48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685800" y="1143000"/>
            <a:ext cx="792480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在中国，自古以来就有从师的风尚，但是唐朝时候，人们却以从师为耻。柳宗元说：“今之世，不闻有师；有辄哗笑之，以为狂人。独韩愈不顾流俗，收召后学，作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师说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。”</a:t>
            </a:r>
          </a:p>
        </p:txBody>
      </p:sp>
      <p:sp>
        <p:nvSpPr>
          <p:cNvPr id="11268" name="文本框 11267"/>
          <p:cNvSpPr txBox="1"/>
          <p:nvPr/>
        </p:nvSpPr>
        <p:spPr>
          <a:xfrm>
            <a:off x="381000" y="5105400"/>
            <a:ext cx="8305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韩愈倡言师道，触犯流俗，勇气可贵！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标题 130049"/>
          <p:cNvSpPr>
            <a:spLocks noGrp="1" noRot="1"/>
          </p:cNvSpPr>
          <p:nvPr>
            <p:ph type="title"/>
          </p:nvPr>
        </p:nvSpPr>
        <p:spPr/>
        <p:txBody>
          <a:bodyPr anchor="ctr"/>
          <a:lstStyle/>
          <a:p>
            <a:endParaRPr/>
          </a:p>
        </p:txBody>
      </p:sp>
      <p:sp>
        <p:nvSpPr>
          <p:cNvPr id="130051" name="文本占位符 130050"/>
          <p:cNvSpPr>
            <a:spLocks noGrp="1" noRot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/>
              <a:t>从魏晋以来，人们更加不追随老师学习，现在</a:t>
            </a:r>
            <a:r>
              <a:rPr lang="en-US" altLang="zh-CN" b="1"/>
              <a:t>(</a:t>
            </a:r>
            <a:r>
              <a:rPr lang="zh-CN" altLang="en-US" b="1"/>
              <a:t>唐</a:t>
            </a:r>
            <a:r>
              <a:rPr lang="en-US" altLang="zh-CN" b="1"/>
              <a:t>)</a:t>
            </a:r>
            <a:r>
              <a:rPr lang="zh-CN" altLang="en-US" b="1"/>
              <a:t>则没听说有人敢为人师；有的话往往讥笑他，认为是个狂妄的人。只有韩愈奋勇不顾世俗的眼光，勇於触犯众人的忌讳，甘愿承受他人的讥笑和侮辱，招收后进学生，写了师说这篇文章，容色严正地当地老师。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1950" y="260350"/>
            <a:ext cx="297053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教学目标</a:t>
            </a:r>
            <a:r>
              <a:rPr lang="en-US" altLang="zh-CN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97735" y="1362710"/>
            <a:ext cx="7069455" cy="64516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翻译课文，总结本文的文言常识；</a:t>
            </a:r>
          </a:p>
        </p:txBody>
      </p:sp>
      <p:sp>
        <p:nvSpPr>
          <p:cNvPr id="4" name="矩形 3"/>
          <p:cNvSpPr/>
          <p:nvPr/>
        </p:nvSpPr>
        <p:spPr>
          <a:xfrm>
            <a:off x="395605" y="2564765"/>
            <a:ext cx="2155190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方法：</a:t>
            </a:r>
          </a:p>
        </p:txBody>
      </p:sp>
      <p:sp>
        <p:nvSpPr>
          <p:cNvPr id="5" name="矩形 4"/>
          <p:cNvSpPr/>
          <p:nvPr/>
        </p:nvSpPr>
        <p:spPr>
          <a:xfrm>
            <a:off x="467360" y="3573145"/>
            <a:ext cx="6725920" cy="279971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借助工具书学生自己标注，把自己认为难理解的记录下来，课堂上师生共同解决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215" y="2853055"/>
            <a:ext cx="1689735" cy="3195955"/>
          </a:xfrm>
          <a:prstGeom prst="rect">
            <a:avLst/>
          </a:prstGeom>
        </p:spPr>
      </p:pic>
    </p:spTree>
  </p:cSld>
  <p:clrMapOvr>
    <a:masterClrMapping/>
  </p:clrMapOvr>
  <p:transition>
    <p:blind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0" y="342900"/>
            <a:ext cx="8459788" cy="6002338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b">
            <a:spAutoFit/>
          </a:bodyPr>
          <a:lstStyle/>
          <a:p>
            <a:pPr algn="l" eaLnBrk="1" hangingPunct="1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古之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学者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必有师。</a:t>
            </a:r>
            <a:r>
              <a:rPr lang="zh-CN" altLang="en-US" sz="3200" b="1"/>
              <a:t>①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师者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，所以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传道受业解惑也。人非生而知之者，孰能无惑？惑而不从师，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为惑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也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终不解矣。生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乎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吾前，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闻道也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固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先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乎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吾，吾从而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师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之；生乎吾后，其闻道也亦先乎吾，吾从而师之。 </a:t>
            </a:r>
            <a:r>
              <a:rPr lang="zh-CN" altLang="en-US" sz="3200" b="1"/>
              <a:t>②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吾师道也，夫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庸知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其年之先后生于吾乎？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/>
            </a:r>
            <a:b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/>
              <a:t>③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是故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无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贵无贱、无长无少，道之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所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存，</a:t>
            </a:r>
            <a:r>
              <a:rPr lang="zh-CN" altLang="en-US" sz="3200" b="1" u="sng">
                <a:solidFill>
                  <a:srgbClr val="0000FF"/>
                </a:solidFill>
                <a:latin typeface="宋体" panose="02010600030101010101" pitchFamily="2" charset="-122"/>
              </a:rPr>
              <a:t>师之所存也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。嗟乎，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师道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之不传也久矣，欲人之无惑也难矣！古之圣人，其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出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人也远矣，犹且从师而问焉；今之众人，其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下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圣人也亦远矣，而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耻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学于师。</a:t>
            </a:r>
            <a:r>
              <a:rPr lang="zh-CN" altLang="en-US" sz="3200" b="1"/>
              <a:t>④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是故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圣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益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圣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愚益愚。圣人之所以为圣，愚人之所以为愚，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皆出于此乎？ </a:t>
            </a:r>
          </a:p>
        </p:txBody>
      </p:sp>
      <p:sp>
        <p:nvSpPr>
          <p:cNvPr id="37891" name="Rectangle 4"/>
          <p:cNvSpPr/>
          <p:nvPr/>
        </p:nvSpPr>
        <p:spPr>
          <a:xfrm>
            <a:off x="1403350" y="3860800"/>
            <a:ext cx="10985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914400" lvl="2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zh-CN" sz="320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5159" name="Line 7"/>
          <p:cNvSpPr/>
          <p:nvPr/>
        </p:nvSpPr>
        <p:spPr>
          <a:xfrm>
            <a:off x="1042988" y="3860800"/>
            <a:ext cx="6697662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05160" name="Line 8"/>
          <p:cNvSpPr/>
          <p:nvPr/>
        </p:nvSpPr>
        <p:spPr>
          <a:xfrm>
            <a:off x="4140200" y="908050"/>
            <a:ext cx="4392613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05161" name="Line 9"/>
          <p:cNvSpPr/>
          <p:nvPr/>
        </p:nvSpPr>
        <p:spPr>
          <a:xfrm flipV="1">
            <a:off x="0" y="1412875"/>
            <a:ext cx="1187450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05163" name="Line 11"/>
          <p:cNvSpPr/>
          <p:nvPr/>
        </p:nvSpPr>
        <p:spPr>
          <a:xfrm>
            <a:off x="468313" y="5805488"/>
            <a:ext cx="7704137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05164" name="Line 12"/>
          <p:cNvSpPr/>
          <p:nvPr/>
        </p:nvSpPr>
        <p:spPr>
          <a:xfrm>
            <a:off x="5003800" y="2924175"/>
            <a:ext cx="3240088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05165" name="Line 13"/>
          <p:cNvSpPr/>
          <p:nvPr/>
        </p:nvSpPr>
        <p:spPr>
          <a:xfrm>
            <a:off x="0" y="3429000"/>
            <a:ext cx="4067175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05166" name="Line 14"/>
          <p:cNvSpPr/>
          <p:nvPr/>
        </p:nvSpPr>
        <p:spPr>
          <a:xfrm>
            <a:off x="179388" y="6308725"/>
            <a:ext cx="5400675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5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5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5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5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5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5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5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5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5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5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>
          <a:xfrm>
            <a:off x="250825" y="15875"/>
            <a:ext cx="7467600" cy="1006475"/>
          </a:xfrm>
        </p:spPr>
        <p:txBody>
          <a:bodyPr vert="horz" wrap="square" lIns="91440" tIns="45720" rIns="91440" bIns="45720" anchor="b">
            <a:spAutoFit/>
          </a:bodyPr>
          <a:lstStyle/>
          <a:p>
            <a:pPr eaLnBrk="1" hangingPunct="1"/>
            <a:r>
              <a:rPr lang="zh-CN" altLang="en-US" sz="6000" b="1"/>
              <a:t>翻译</a:t>
            </a:r>
          </a:p>
        </p:txBody>
      </p:sp>
      <p:sp>
        <p:nvSpPr>
          <p:cNvPr id="38915" name="Rectangle 3"/>
          <p:cNvSpPr>
            <a:spLocks noGrp="1"/>
          </p:cNvSpPr>
          <p:nvPr>
            <p:ph idx="1"/>
          </p:nvPr>
        </p:nvSpPr>
        <p:spPr>
          <a:xfrm>
            <a:off x="250825" y="1412875"/>
            <a:ext cx="8066088" cy="4681538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2800" b="1">
                <a:solidFill>
                  <a:srgbClr val="000080"/>
                </a:solidFill>
              </a:rPr>
              <a:t>1</a:t>
            </a:r>
            <a:r>
              <a:rPr lang="zh-CN" altLang="en-US" sz="2800" b="1">
                <a:solidFill>
                  <a:srgbClr val="000080"/>
                </a:solidFill>
              </a:rPr>
              <a:t>、所谓老师，</a:t>
            </a:r>
            <a:r>
              <a:rPr lang="zh-CN" altLang="en-US" sz="2800" b="1">
                <a:solidFill>
                  <a:srgbClr val="FF0000"/>
                </a:solidFill>
              </a:rPr>
              <a:t>就是</a:t>
            </a:r>
            <a:r>
              <a:rPr lang="en-US" altLang="zh-CN" sz="2800" b="1">
                <a:solidFill>
                  <a:srgbClr val="FF0000"/>
                </a:solidFill>
              </a:rPr>
              <a:t>(</a:t>
            </a:r>
            <a:r>
              <a:rPr lang="zh-CN" altLang="en-US" sz="2800" b="1">
                <a:solidFill>
                  <a:srgbClr val="FF0000"/>
                </a:solidFill>
              </a:rPr>
              <a:t>用来</a:t>
            </a:r>
            <a:r>
              <a:rPr lang="en-US" altLang="zh-CN" sz="2800" b="1">
                <a:solidFill>
                  <a:srgbClr val="FF0000"/>
                </a:solidFill>
              </a:rPr>
              <a:t>)</a:t>
            </a:r>
            <a:r>
              <a:rPr lang="zh-CN" altLang="en-US" sz="2800" b="1">
                <a:solidFill>
                  <a:srgbClr val="000080"/>
                </a:solidFill>
              </a:rPr>
              <a:t>传授道理、教授专业知识、解答疑难问题</a:t>
            </a:r>
            <a:r>
              <a:rPr lang="zh-CN" altLang="en-US" sz="2800" b="1">
                <a:solidFill>
                  <a:srgbClr val="FF0000"/>
                </a:solidFill>
              </a:rPr>
              <a:t>的人</a:t>
            </a:r>
            <a:r>
              <a:rPr lang="zh-CN" altLang="en-US" sz="2800" b="1">
                <a:solidFill>
                  <a:srgbClr val="000080"/>
                </a:solidFill>
              </a:rPr>
              <a:t>。</a:t>
            </a:r>
          </a:p>
          <a:p>
            <a:pPr eaLnBrk="1" hangingPunct="1">
              <a:buNone/>
            </a:pPr>
            <a:r>
              <a:rPr lang="en-US" altLang="zh-CN" sz="2800" b="1">
                <a:solidFill>
                  <a:srgbClr val="000080"/>
                </a:solidFill>
              </a:rPr>
              <a:t>2</a:t>
            </a:r>
            <a:r>
              <a:rPr lang="zh-CN" altLang="en-US" sz="2800" b="1">
                <a:solidFill>
                  <a:srgbClr val="000080"/>
                </a:solidFill>
              </a:rPr>
              <a:t>、我学习的是道理，</a:t>
            </a:r>
            <a:r>
              <a:rPr lang="zh-CN" altLang="en-US" sz="2800" b="1">
                <a:solidFill>
                  <a:srgbClr val="FF0000"/>
                </a:solidFill>
              </a:rPr>
              <a:t>哪管</a:t>
            </a:r>
            <a:r>
              <a:rPr lang="zh-CN" altLang="en-US" sz="2800" b="1">
                <a:solidFill>
                  <a:srgbClr val="000080"/>
                </a:solidFill>
              </a:rPr>
              <a:t>他出生在我之前还是在我之后呢？</a:t>
            </a:r>
          </a:p>
          <a:p>
            <a:pPr eaLnBrk="1" hangingPunct="1">
              <a:buNone/>
            </a:pPr>
            <a:r>
              <a:rPr lang="en-US" altLang="zh-CN" sz="2800" b="1">
                <a:solidFill>
                  <a:srgbClr val="000080"/>
                </a:solidFill>
              </a:rPr>
              <a:t>3</a:t>
            </a:r>
            <a:r>
              <a:rPr lang="zh-CN" altLang="en-US" sz="2800" b="1">
                <a:solidFill>
                  <a:srgbClr val="000080"/>
                </a:solidFill>
              </a:rPr>
              <a:t>、因此，</a:t>
            </a:r>
            <a:r>
              <a:rPr lang="zh-CN" altLang="en-US" sz="2800" b="1">
                <a:solidFill>
                  <a:srgbClr val="FF0000"/>
                </a:solidFill>
              </a:rPr>
              <a:t>不论</a:t>
            </a:r>
            <a:r>
              <a:rPr lang="zh-CN" altLang="en-US" sz="2800" b="1">
                <a:solidFill>
                  <a:srgbClr val="000080"/>
                </a:solidFill>
              </a:rPr>
              <a:t>地位高还是低，不论年龄大还是小，道理</a:t>
            </a:r>
            <a:r>
              <a:rPr lang="zh-CN" altLang="en-US" sz="2800" b="1">
                <a:solidFill>
                  <a:srgbClr val="FF0000"/>
                </a:solidFill>
              </a:rPr>
              <a:t>存在的地方</a:t>
            </a:r>
            <a:r>
              <a:rPr lang="zh-CN" altLang="en-US" sz="2800" b="1">
                <a:solidFill>
                  <a:srgbClr val="000080"/>
                </a:solidFill>
              </a:rPr>
              <a:t>，也就是老师存在的地方。</a:t>
            </a:r>
            <a:r>
              <a:rPr lang="zh-CN" altLang="en-US" sz="2800"/>
              <a:t> </a:t>
            </a:r>
          </a:p>
          <a:p>
            <a:pPr eaLnBrk="1" hangingPunct="1">
              <a:buNone/>
            </a:pPr>
            <a:r>
              <a:rPr lang="en-US" altLang="zh-CN" sz="2800" b="1">
                <a:solidFill>
                  <a:srgbClr val="000080"/>
                </a:solidFill>
              </a:rPr>
              <a:t>4</a:t>
            </a:r>
            <a:r>
              <a:rPr lang="zh-CN" altLang="en-US" sz="2800" b="1">
                <a:solidFill>
                  <a:srgbClr val="000080"/>
                </a:solidFill>
              </a:rPr>
              <a:t>、因此，圣人就</a:t>
            </a:r>
            <a:r>
              <a:rPr lang="zh-CN" altLang="en-US" sz="2800" b="1">
                <a:solidFill>
                  <a:schemeClr val="hlink"/>
                </a:solidFill>
              </a:rPr>
              <a:t>更加</a:t>
            </a:r>
            <a:r>
              <a:rPr lang="zh-CN" altLang="en-US" sz="2800" b="1">
                <a:solidFill>
                  <a:srgbClr val="000080"/>
                </a:solidFill>
              </a:rPr>
              <a:t>圣明，愚人就更加愚蠢。圣人所以成为圣人，愚人所以成为愚人，</a:t>
            </a:r>
            <a:r>
              <a:rPr lang="zh-CN" altLang="en-US" sz="2800" b="1">
                <a:solidFill>
                  <a:srgbClr val="FF0000"/>
                </a:solidFill>
              </a:rPr>
              <a:t>大概</a:t>
            </a:r>
            <a:r>
              <a:rPr lang="zh-CN" altLang="en-US" sz="2800" b="1">
                <a:solidFill>
                  <a:srgbClr val="000080"/>
                </a:solidFill>
              </a:rPr>
              <a:t>都是由于这个原因吧？</a:t>
            </a:r>
          </a:p>
          <a:p>
            <a:pPr eaLnBrk="1" hangingPunct="1"/>
            <a:endParaRPr lang="en-US" altLang="zh-CN" sz="2800" b="1">
              <a:solidFill>
                <a:srgbClr val="000080"/>
              </a:solidFill>
            </a:endParaRPr>
          </a:p>
        </p:txBody>
      </p:sp>
    </p:spTree>
  </p:cSld>
  <p:clrMapOvr>
    <a:masterClrMapping/>
  </p:clrMapOvr>
  <p:transition>
    <p:blind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ctrTitle"/>
          </p:nvPr>
        </p:nvSpPr>
        <p:spPr>
          <a:xfrm>
            <a:off x="250825" y="188913"/>
            <a:ext cx="7850188" cy="5940425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b">
            <a:spAutoFit/>
          </a:bodyPr>
          <a:lstStyle/>
          <a:p>
            <a:pPr algn="l" eaLnBrk="1" hangingPunct="1">
              <a:buClrTx/>
              <a:buSzTx/>
              <a:buFontTx/>
            </a:pPr>
            <a:r>
              <a:rPr kumimoji="1" lang="en-US" altLang="zh-CN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    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爱其子，择师而教之；于其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身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也，则耻师焉，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惑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矣！ </a:t>
            </a:r>
            <a:r>
              <a:rPr kumimoji="1" lang="zh-CN" altLang="en-US" sz="3200" b="1" kern="1200">
                <a:latin typeface="+mj-lt"/>
                <a:ea typeface="+mj-ea"/>
                <a:cs typeface="+mj-cs"/>
              </a:rPr>
              <a:t>①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彼童子之师，授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之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书</a:t>
            </a:r>
            <a:r>
              <a:rPr kumimoji="1" lang="zh-CN" altLang="en-US" sz="3200" b="1" kern="1200">
                <a:solidFill>
                  <a:srgbClr val="3333FF"/>
                </a:solidFill>
                <a:latin typeface="宋体" panose="02010600030101010101" pitchFamily="2" charset="-122"/>
                <a:ea typeface="+mj-ea"/>
                <a:cs typeface="+mj-cs"/>
              </a:rPr>
              <a:t>而习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其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句读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者，非吾所谓传其道解其惑者也。 </a:t>
            </a:r>
            <a:r>
              <a:rPr kumimoji="1" lang="zh-CN" altLang="en-US" sz="3200" b="1" kern="1200">
                <a:latin typeface="+mj-lt"/>
                <a:ea typeface="+mj-ea"/>
                <a:cs typeface="+mj-cs"/>
              </a:rPr>
              <a:t>②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句读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之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不知，惑之不解，</a:t>
            </a:r>
            <a:r>
              <a:rPr kumimoji="1" lang="zh-CN" altLang="en-US" sz="3200" b="1" kern="1200">
                <a:solidFill>
                  <a:srgbClr val="FF0033"/>
                </a:solidFill>
                <a:latin typeface="宋体" panose="02010600030101010101" pitchFamily="2" charset="-122"/>
                <a:ea typeface="+mj-ea"/>
                <a:cs typeface="+mj-cs"/>
              </a:rPr>
              <a:t>或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师焉，或不焉，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小学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而大遗，吾未见其明也。</a:t>
            </a:r>
            <a:b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</a:b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    巫医乐师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百工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之人，不耻相师。士大夫之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族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，曰师、曰弟子云者，则群聚而笑之。问之，则曰： </a:t>
            </a:r>
            <a:r>
              <a:rPr kumimoji="1" lang="zh-CN" altLang="en-US" sz="3200" b="1" kern="1200">
                <a:latin typeface="+mj-lt"/>
                <a:ea typeface="+mj-ea"/>
                <a:cs typeface="+mj-cs"/>
              </a:rPr>
              <a:t>③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彼与彼年相若也，道相似也。 位卑则</a:t>
            </a:r>
            <a:r>
              <a:rPr kumimoji="1" lang="zh-CN" altLang="en-US" sz="3200" b="1" kern="1200">
                <a:solidFill>
                  <a:srgbClr val="3333FF"/>
                </a:solidFill>
                <a:latin typeface="宋体" panose="02010600030101010101" pitchFamily="2" charset="-122"/>
                <a:ea typeface="+mj-ea"/>
                <a:cs typeface="+mj-cs"/>
              </a:rPr>
              <a:t>足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羞，官</a:t>
            </a:r>
            <a:r>
              <a:rPr kumimoji="1" lang="zh-CN" altLang="en-US" sz="3200" b="1" kern="1200">
                <a:solidFill>
                  <a:srgbClr val="3333FF"/>
                </a:solidFill>
                <a:latin typeface="宋体" panose="02010600030101010101" pitchFamily="2" charset="-122"/>
                <a:ea typeface="+mj-ea"/>
                <a:cs typeface="+mj-cs"/>
              </a:rPr>
              <a:t>盛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则近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谀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。呜呼，师道之不复可知矣！ </a:t>
            </a:r>
            <a:r>
              <a:rPr kumimoji="1" lang="zh-CN" altLang="en-US" sz="3200" b="1" kern="1200">
                <a:latin typeface="+mj-lt"/>
                <a:ea typeface="+mj-ea"/>
                <a:cs typeface="+mj-cs"/>
              </a:rPr>
              <a:t>④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巫医乐师百工之人，君子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不齿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，今其智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乃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反不能及，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其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可怪也欤！</a:t>
            </a:r>
          </a:p>
        </p:txBody>
      </p:sp>
      <p:sp>
        <p:nvSpPr>
          <p:cNvPr id="269318" name="Line 6"/>
          <p:cNvSpPr/>
          <p:nvPr/>
        </p:nvSpPr>
        <p:spPr>
          <a:xfrm>
            <a:off x="3203575" y="1268413"/>
            <a:ext cx="4392613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69319" name="Line 7"/>
          <p:cNvSpPr/>
          <p:nvPr/>
        </p:nvSpPr>
        <p:spPr>
          <a:xfrm>
            <a:off x="395288" y="1700213"/>
            <a:ext cx="7056437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69320" name="Line 8"/>
          <p:cNvSpPr/>
          <p:nvPr/>
        </p:nvSpPr>
        <p:spPr>
          <a:xfrm>
            <a:off x="323850" y="4652963"/>
            <a:ext cx="6553200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69321" name="Line 9"/>
          <p:cNvSpPr/>
          <p:nvPr/>
        </p:nvSpPr>
        <p:spPr>
          <a:xfrm>
            <a:off x="395288" y="2205038"/>
            <a:ext cx="6985000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69322" name="Line 10"/>
          <p:cNvSpPr/>
          <p:nvPr/>
        </p:nvSpPr>
        <p:spPr>
          <a:xfrm>
            <a:off x="250825" y="2708275"/>
            <a:ext cx="6192838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69323" name="Line 11"/>
          <p:cNvSpPr/>
          <p:nvPr/>
        </p:nvSpPr>
        <p:spPr>
          <a:xfrm>
            <a:off x="3419475" y="4149725"/>
            <a:ext cx="4392613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69324" name="Line 12"/>
          <p:cNvSpPr/>
          <p:nvPr/>
        </p:nvSpPr>
        <p:spPr>
          <a:xfrm>
            <a:off x="323850" y="5589588"/>
            <a:ext cx="7488238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69325" name="Line 13"/>
          <p:cNvSpPr/>
          <p:nvPr/>
        </p:nvSpPr>
        <p:spPr>
          <a:xfrm>
            <a:off x="5292725" y="5157788"/>
            <a:ext cx="2592388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69326" name="Line 14"/>
          <p:cNvSpPr/>
          <p:nvPr/>
        </p:nvSpPr>
        <p:spPr>
          <a:xfrm flipV="1">
            <a:off x="468313" y="6165850"/>
            <a:ext cx="1439862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9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9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9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9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9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9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9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9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9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9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9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9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9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9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/>
          </p:cNvSpPr>
          <p:nvPr>
            <p:ph idx="1"/>
          </p:nvPr>
        </p:nvSpPr>
        <p:spPr>
          <a:xfrm>
            <a:off x="323850" y="404813"/>
            <a:ext cx="8496300" cy="6453187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80"/>
                </a:solidFill>
              </a:rPr>
              <a:t>1</a:t>
            </a:r>
            <a:r>
              <a:rPr lang="zh-CN" altLang="en-US" b="1">
                <a:solidFill>
                  <a:srgbClr val="000080"/>
                </a:solidFill>
              </a:rPr>
              <a:t>、那些小孩们的老师，是教</a:t>
            </a:r>
            <a:r>
              <a:rPr lang="zh-CN" altLang="en-US" b="1">
                <a:solidFill>
                  <a:schemeClr val="hlink"/>
                </a:solidFill>
              </a:rPr>
              <a:t>他们</a:t>
            </a:r>
            <a:r>
              <a:rPr lang="zh-CN" altLang="en-US" b="1">
                <a:solidFill>
                  <a:srgbClr val="000080"/>
                </a:solidFill>
              </a:rPr>
              <a:t>读书和学习</a:t>
            </a:r>
            <a:r>
              <a:rPr lang="zh-CN" altLang="en-US" b="1">
                <a:solidFill>
                  <a:schemeClr val="hlink"/>
                </a:solidFill>
              </a:rPr>
              <a:t>文句停顿</a:t>
            </a:r>
            <a:r>
              <a:rPr lang="zh-CN" altLang="en-US" b="1">
                <a:solidFill>
                  <a:srgbClr val="000080"/>
                </a:solidFill>
              </a:rPr>
              <a:t>的，不是我所说的那种传授道理、解释疑难问题的老师。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80"/>
                </a:solidFill>
              </a:rPr>
              <a:t>2</a:t>
            </a:r>
            <a:r>
              <a:rPr lang="zh-CN" altLang="en-US" b="1">
                <a:solidFill>
                  <a:srgbClr val="000080"/>
                </a:solidFill>
              </a:rPr>
              <a:t>、不懂得句读，不能解释疑难问题，</a:t>
            </a:r>
            <a:r>
              <a:rPr lang="zh-CN" altLang="en-US" b="1">
                <a:solidFill>
                  <a:schemeClr val="hlink"/>
                </a:solidFill>
              </a:rPr>
              <a:t>有的</a:t>
            </a:r>
            <a:r>
              <a:rPr lang="zh-CN" altLang="en-US" b="1">
                <a:solidFill>
                  <a:srgbClr val="000080"/>
                </a:solidFill>
              </a:rPr>
              <a:t>请教老师，有的却不向老师请教，</a:t>
            </a:r>
            <a:r>
              <a:rPr lang="zh-CN" altLang="en-US" b="1">
                <a:solidFill>
                  <a:schemeClr val="hlink"/>
                </a:solidFill>
              </a:rPr>
              <a:t>小的方面学习</a:t>
            </a:r>
            <a:r>
              <a:rPr lang="zh-CN" altLang="en-US" b="1">
                <a:solidFill>
                  <a:srgbClr val="000080"/>
                </a:solidFill>
              </a:rPr>
              <a:t>，大的方面反而丢弃，我看不出他们的明智。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80"/>
                </a:solidFill>
              </a:rPr>
              <a:t>3</a:t>
            </a:r>
            <a:r>
              <a:rPr lang="zh-CN" altLang="en-US" b="1">
                <a:solidFill>
                  <a:srgbClr val="000080"/>
                </a:solidFill>
              </a:rPr>
              <a:t>、他和他年纪差不多，学问也差不多。以地位低的人为师就实在令人羞耻，以官位高的人为师，就近于</a:t>
            </a:r>
            <a:r>
              <a:rPr lang="zh-CN" altLang="en-US" b="1">
                <a:solidFill>
                  <a:schemeClr val="hlink"/>
                </a:solidFill>
              </a:rPr>
              <a:t>谄媚</a:t>
            </a:r>
            <a:r>
              <a:rPr lang="zh-CN" altLang="en-US" b="1">
                <a:solidFill>
                  <a:srgbClr val="000080"/>
                </a:solidFill>
              </a:rPr>
              <a:t>。</a:t>
            </a:r>
            <a:r>
              <a:rPr lang="zh-CN" altLang="en-US" b="1">
                <a:solidFill>
                  <a:srgbClr val="000080"/>
                </a:solidFill>
                <a:latin typeface="Times New Roman" panose="02020603050405020304" pitchFamily="18" charset="0"/>
              </a:rPr>
              <a:t>”</a:t>
            </a:r>
            <a:endParaRPr lang="zh-CN" altLang="en-US" b="1">
              <a:solidFill>
                <a:srgbClr val="000080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80"/>
                </a:solidFill>
              </a:rPr>
              <a:t>4</a:t>
            </a:r>
            <a:r>
              <a:rPr lang="zh-CN" altLang="en-US" b="1">
                <a:solidFill>
                  <a:srgbClr val="000080"/>
                </a:solidFill>
              </a:rPr>
              <a:t>、巫医、音乐师和工匠，是君子们</a:t>
            </a:r>
            <a:r>
              <a:rPr lang="zh-CN" altLang="en-US" b="1">
                <a:solidFill>
                  <a:schemeClr val="hlink"/>
                </a:solidFill>
              </a:rPr>
              <a:t>看不起</a:t>
            </a:r>
            <a:r>
              <a:rPr lang="zh-CN" altLang="en-US" b="1">
                <a:solidFill>
                  <a:srgbClr val="000080"/>
                </a:solidFill>
              </a:rPr>
              <a:t>的，现在他们的明智</a:t>
            </a:r>
            <a:r>
              <a:rPr lang="zh-CN" altLang="en-US" b="1">
                <a:solidFill>
                  <a:schemeClr val="hlink"/>
                </a:solidFill>
              </a:rPr>
              <a:t>却</a:t>
            </a:r>
            <a:r>
              <a:rPr lang="zh-CN" altLang="en-US" b="1">
                <a:solidFill>
                  <a:srgbClr val="000080"/>
                </a:solidFill>
              </a:rPr>
              <a:t>反而不及这些人，难道值得奇怪吗？ </a:t>
            </a:r>
          </a:p>
        </p:txBody>
      </p:sp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54165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教学目标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398270"/>
            <a:ext cx="8540750" cy="470090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、了解作者，及写作背景；</a:t>
            </a:r>
          </a:p>
          <a:p>
            <a:r>
              <a:rPr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、翻译课文，总结本文的文言常识；</a:t>
            </a:r>
          </a:p>
          <a:p>
            <a:r>
              <a:rPr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、理解《师说》的涵义，理解作者的写作意图。</a:t>
            </a:r>
          </a:p>
          <a:p>
            <a:r>
              <a:rPr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、关于本文论证方法的总结。</a:t>
            </a:r>
          </a:p>
          <a:p>
            <a:r>
              <a:rPr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、有关韩愈的文章延伸阅读。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/>
          </p:cNvSpPr>
          <p:nvPr>
            <p:ph type="subTitle" idx="1"/>
          </p:nvPr>
        </p:nvSpPr>
        <p:spPr>
          <a:xfrm>
            <a:off x="539750" y="692150"/>
            <a:ext cx="7561263" cy="5329238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/>
          <a:p>
            <a:pPr algn="l" eaLnBrk="1" hangingPunct="1">
              <a:buSzPct val="65000"/>
            </a:pPr>
            <a:r>
              <a:rPr kumimoji="1" lang="en-US" altLang="zh-CN" sz="2800" kern="1200">
                <a:solidFill>
                  <a:srgbClr val="3333CC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圣人无</a:t>
            </a:r>
            <a:r>
              <a:rPr kumimoji="1" lang="zh-CN" altLang="en-US" sz="4400" b="1" kern="1200">
                <a:solidFill>
                  <a:srgbClr val="FF0033"/>
                </a:solidFill>
                <a:latin typeface="黑体" panose="02010609060101010101" pitchFamily="2" charset="-122"/>
                <a:ea typeface="+mn-ea"/>
                <a:cs typeface="+mn-cs"/>
              </a:rPr>
              <a:t>常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师，孔子</a:t>
            </a:r>
            <a:r>
              <a:rPr kumimoji="1" lang="zh-CN" altLang="en-US" sz="4400" b="1" kern="1200">
                <a:solidFill>
                  <a:srgbClr val="FF0000"/>
                </a:solidFill>
                <a:latin typeface="黑体" panose="02010609060101010101" pitchFamily="2" charset="-122"/>
                <a:ea typeface="+mn-ea"/>
                <a:cs typeface="+mn-cs"/>
              </a:rPr>
              <a:t>师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郯子、苌弘、师襄、老聃。郯子之</a:t>
            </a:r>
            <a:r>
              <a:rPr kumimoji="1" lang="zh-CN" altLang="en-US" sz="4400" b="1" kern="1200">
                <a:solidFill>
                  <a:schemeClr val="hlink"/>
                </a:solidFill>
                <a:latin typeface="黑体" panose="02010609060101010101" pitchFamily="2" charset="-122"/>
                <a:ea typeface="+mn-ea"/>
                <a:cs typeface="+mn-cs"/>
              </a:rPr>
              <a:t>徒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，其贤不及孔子，孔子曰：</a:t>
            </a:r>
            <a:r>
              <a:rPr kumimoji="1" lang="zh-CN" altLang="en-US" sz="4400" b="1" kern="1200">
                <a:solidFill>
                  <a:srgbClr val="3333CC"/>
                </a:solidFill>
                <a:latin typeface="宋体" panose="02010600030101010101" pitchFamily="2" charset="-122"/>
                <a:ea typeface="+mn-ea"/>
                <a:cs typeface="+mn-cs"/>
              </a:rPr>
              <a:t>“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三人行，则必有我师。</a:t>
            </a:r>
            <a:r>
              <a:rPr kumimoji="1" lang="zh-CN" altLang="en-US" sz="4400" b="1" kern="1200">
                <a:solidFill>
                  <a:srgbClr val="3333CC"/>
                </a:solidFill>
                <a:latin typeface="宋体" panose="02010600030101010101" pitchFamily="2" charset="-122"/>
                <a:ea typeface="+mn-ea"/>
                <a:cs typeface="+mn-cs"/>
              </a:rPr>
              <a:t>”</a:t>
            </a:r>
            <a:r>
              <a:rPr kumimoji="1" lang="zh-CN" altLang="en-US" sz="4400" b="1" u="sng" kern="1200">
                <a:latin typeface="黑体" panose="02010609060101010101" pitchFamily="2" charset="-122"/>
                <a:ea typeface="+mn-ea"/>
                <a:cs typeface="+mn-cs"/>
              </a:rPr>
              <a:t>是故弟子不必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不如师，师不必</a:t>
            </a:r>
            <a:r>
              <a:rPr kumimoji="1" lang="zh-CN" altLang="en-US" sz="4400" b="1" kern="1200">
                <a:solidFill>
                  <a:srgbClr val="0000FF"/>
                </a:solidFill>
                <a:latin typeface="黑体" panose="02010609060101010101" pitchFamily="2" charset="-122"/>
                <a:ea typeface="+mn-ea"/>
                <a:cs typeface="+mn-cs"/>
              </a:rPr>
              <a:t>贤于弟子</a:t>
            </a:r>
            <a:r>
              <a:rPr kumimoji="1" lang="zh-CN" altLang="en-US" sz="4400" b="1" kern="1200">
                <a:solidFill>
                  <a:srgbClr val="3333FF"/>
                </a:solidFill>
                <a:latin typeface="黑体" panose="02010609060101010101" pitchFamily="2" charset="-122"/>
                <a:ea typeface="+mn-ea"/>
                <a:cs typeface="+mn-cs"/>
              </a:rPr>
              <a:t>，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闻道有先后，</a:t>
            </a:r>
            <a:r>
              <a:rPr kumimoji="1" lang="zh-CN" altLang="en-US" sz="4400" b="1" kern="1200">
                <a:solidFill>
                  <a:schemeClr val="hlink"/>
                </a:solidFill>
                <a:latin typeface="黑体" panose="02010609060101010101" pitchFamily="2" charset="-122"/>
                <a:ea typeface="+mn-ea"/>
                <a:cs typeface="+mn-cs"/>
              </a:rPr>
              <a:t>术业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有专</a:t>
            </a:r>
            <a:r>
              <a:rPr kumimoji="1" lang="zh-CN" altLang="en-US" sz="4400" b="1" kern="1200">
                <a:solidFill>
                  <a:schemeClr val="hlink"/>
                </a:solidFill>
                <a:latin typeface="黑体" panose="02010609060101010101" pitchFamily="2" charset="-122"/>
                <a:ea typeface="+mn-ea"/>
                <a:cs typeface="+mn-cs"/>
              </a:rPr>
              <a:t>攻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，如是</a:t>
            </a:r>
            <a:r>
              <a:rPr kumimoji="1" lang="zh-CN" altLang="en-US" sz="4400" b="1" kern="1200">
                <a:solidFill>
                  <a:srgbClr val="0000FF"/>
                </a:solidFill>
                <a:latin typeface="黑体" panose="02010609060101010101" pitchFamily="2" charset="-122"/>
                <a:ea typeface="+mn-ea"/>
                <a:cs typeface="+mn-cs"/>
              </a:rPr>
              <a:t>而已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。</a:t>
            </a:r>
          </a:p>
        </p:txBody>
      </p:sp>
      <p:sp>
        <p:nvSpPr>
          <p:cNvPr id="275462" name="Line 6"/>
          <p:cNvSpPr/>
          <p:nvPr/>
        </p:nvSpPr>
        <p:spPr>
          <a:xfrm>
            <a:off x="2268538" y="4076700"/>
            <a:ext cx="53276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75463" name="Line 7"/>
          <p:cNvSpPr/>
          <p:nvPr/>
        </p:nvSpPr>
        <p:spPr>
          <a:xfrm>
            <a:off x="684213" y="4724400"/>
            <a:ext cx="6767512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75464" name="Line 8"/>
          <p:cNvSpPr/>
          <p:nvPr/>
        </p:nvSpPr>
        <p:spPr>
          <a:xfrm>
            <a:off x="611188" y="5445125"/>
            <a:ext cx="676910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5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75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75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323850" y="539750"/>
            <a:ext cx="7467600" cy="914400"/>
          </a:xfrm>
        </p:spPr>
        <p:txBody>
          <a:bodyPr vert="horz" wrap="square" lIns="91440" tIns="45720" rIns="91440" bIns="45720" anchor="b">
            <a:spAutoFit/>
          </a:bodyPr>
          <a:lstStyle/>
          <a:p>
            <a:pPr eaLnBrk="1" hangingPunct="1"/>
            <a:r>
              <a:rPr lang="zh-CN" altLang="en-US" sz="5400" b="1"/>
              <a:t>翻译</a:t>
            </a:r>
          </a:p>
        </p:txBody>
      </p:sp>
      <p:sp>
        <p:nvSpPr>
          <p:cNvPr id="43011" name="Rectangle 3"/>
          <p:cNvSpPr>
            <a:spLocks noGrp="1"/>
          </p:cNvSpPr>
          <p:nvPr>
            <p:ph idx="1"/>
          </p:nvPr>
        </p:nvSpPr>
        <p:spPr>
          <a:xfrm>
            <a:off x="250825" y="1844675"/>
            <a:ext cx="7777163" cy="41148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b="1">
                <a:solidFill>
                  <a:srgbClr val="000080"/>
                </a:solidFill>
              </a:rPr>
              <a:t>          </a:t>
            </a:r>
            <a:r>
              <a:rPr lang="zh-CN" altLang="en-US" sz="4000" b="1">
                <a:solidFill>
                  <a:srgbClr val="000080"/>
                </a:solidFill>
              </a:rPr>
              <a:t>因此学生不一定不如老师，老师不一定比学生贤明。懂得道理有先有后，学问和技艺上各自有专门的研究，不过这样罢了。</a:t>
            </a:r>
            <a:endParaRPr lang="zh-CN" altLang="en-US" sz="4000" b="1"/>
          </a:p>
          <a:p>
            <a:pPr eaLnBrk="1" hangingPunct="1"/>
            <a:endParaRPr lang="en-US" altLang="zh-CN" sz="4000" b="1"/>
          </a:p>
        </p:txBody>
      </p:sp>
    </p:spTree>
  </p:cSld>
  <p:clrMapOvr>
    <a:masterClrMapping/>
  </p:clrMapOvr>
  <p:transition>
    <p:blinds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ctrTitle"/>
          </p:nvPr>
        </p:nvSpPr>
        <p:spPr>
          <a:xfrm>
            <a:off x="250825" y="908050"/>
            <a:ext cx="6408738" cy="5026025"/>
          </a:xfrm>
        </p:spPr>
        <p:txBody>
          <a:bodyPr vert="horz" wrap="square" lIns="91440" tIns="45720" rIns="91440" bIns="45720" anchor="b">
            <a:spAutoFit/>
          </a:bodyPr>
          <a:lstStyle/>
          <a:p>
            <a:pPr algn="l" eaLnBrk="1" hangingPunct="1">
              <a:buClrTx/>
              <a:buSzTx/>
              <a:buFontTx/>
            </a:pPr>
            <a:r>
              <a:rPr kumimoji="1" lang="en-US" altLang="zh-CN" kern="1200">
                <a:solidFill>
                  <a:srgbClr val="3333CC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    </a:t>
            </a:r>
            <a:r>
              <a:rPr kumimoji="1" lang="zh-CN" altLang="en-US" sz="54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李氏子蟠，年十七，</a:t>
            </a:r>
            <a:r>
              <a:rPr kumimoji="1" lang="zh-CN" altLang="en-US" sz="54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好</a:t>
            </a:r>
            <a:r>
              <a:rPr kumimoji="1" lang="zh-CN" altLang="en-US" sz="54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古文</a:t>
            </a:r>
            <a:r>
              <a:rPr kumimoji="1" lang="en-US" altLang="zh-CN" sz="54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,</a:t>
            </a:r>
            <a:r>
              <a:rPr kumimoji="1" lang="zh-CN" altLang="en-US" sz="54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六艺</a:t>
            </a:r>
            <a:r>
              <a:rPr kumimoji="1" lang="zh-CN" altLang="en-US" sz="54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经传皆通习之，</a:t>
            </a:r>
            <a:r>
              <a:rPr kumimoji="1" lang="zh-CN" altLang="en-US" sz="5400" b="1" kern="1200">
                <a:solidFill>
                  <a:srgbClr val="3333FF"/>
                </a:solidFill>
                <a:latin typeface="宋体" panose="02010600030101010101" pitchFamily="2" charset="-122"/>
                <a:ea typeface="+mj-ea"/>
                <a:cs typeface="+mj-cs"/>
              </a:rPr>
              <a:t>不拘于</a:t>
            </a:r>
            <a:r>
              <a:rPr kumimoji="1" lang="zh-CN" altLang="en-US" sz="54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时</a:t>
            </a:r>
            <a:r>
              <a:rPr kumimoji="1" lang="zh-CN" altLang="en-US" sz="5400" b="1" kern="1200">
                <a:solidFill>
                  <a:srgbClr val="3333FF"/>
                </a:solidFill>
                <a:latin typeface="宋体" panose="02010600030101010101" pitchFamily="2" charset="-122"/>
                <a:ea typeface="+mj-ea"/>
                <a:cs typeface="+mj-cs"/>
              </a:rPr>
              <a:t>，学于余</a:t>
            </a:r>
            <a:r>
              <a:rPr kumimoji="1" lang="zh-CN" altLang="en-US" sz="54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。余</a:t>
            </a:r>
            <a:r>
              <a:rPr kumimoji="1" lang="zh-CN" altLang="en-US" sz="54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嘉</a:t>
            </a:r>
            <a:r>
              <a:rPr kumimoji="1" lang="zh-CN" altLang="en-US" sz="54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其能行古</a:t>
            </a:r>
            <a:r>
              <a:rPr kumimoji="1" lang="zh-CN" altLang="en-US" sz="5400" b="1" kern="1200">
                <a:solidFill>
                  <a:srgbClr val="3333FF"/>
                </a:solidFill>
                <a:latin typeface="宋体" panose="02010600030101010101" pitchFamily="2" charset="-122"/>
                <a:ea typeface="+mj-ea"/>
                <a:cs typeface="+mj-cs"/>
              </a:rPr>
              <a:t>道</a:t>
            </a:r>
            <a:r>
              <a:rPr kumimoji="1" lang="zh-CN" altLang="en-US" sz="54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，作师说</a:t>
            </a:r>
            <a:r>
              <a:rPr kumimoji="1" lang="zh-CN" altLang="en-US" sz="54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以</a:t>
            </a:r>
            <a:r>
              <a:rPr kumimoji="1" lang="zh-CN" altLang="en-US" sz="54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贻之。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6415" y="3284855"/>
            <a:ext cx="1689735" cy="3195955"/>
          </a:xfrm>
          <a:prstGeom prst="rect">
            <a:avLst/>
          </a:prstGeom>
        </p:spPr>
      </p:pic>
    </p:spTree>
  </p:cSld>
  <p:clrMapOvr>
    <a:masterClrMapping/>
  </p:clrMapOvr>
  <p:transition>
    <p:blinds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1105" y="1537970"/>
            <a:ext cx="721741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>
                <a:solidFill>
                  <a:srgbClr val="FF0000"/>
                </a:solidFill>
              </a:rPr>
              <a:t>李家的孩子李潘，十七岁，喜欢学习古文，六艺和经书普遍学习，不被时俗所拘泥，跟我学习，我赞许他能实行古道，写作这篇《师说》赠送给他。</a:t>
            </a:r>
          </a:p>
        </p:txBody>
      </p:sp>
    </p:spTree>
  </p:cSld>
  <p:clrMapOvr>
    <a:masterClrMapping/>
  </p:clrMapOvr>
  <p:transition>
    <p:blinds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Text Box 2"/>
          <p:cNvSpPr txBox="1"/>
          <p:nvPr/>
        </p:nvSpPr>
        <p:spPr>
          <a:xfrm>
            <a:off x="685800" y="1981200"/>
            <a:ext cx="5830888" cy="70675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1</a:t>
            </a:r>
            <a:r>
              <a:rPr lang="zh-CN" altLang="en-US" sz="4000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、</a:t>
            </a:r>
            <a:r>
              <a:rPr lang="zh-CN" altLang="en-US" sz="4000" b="1">
                <a:latin typeface="Times New Roman" panose="02020603050405020304" pitchFamily="18" charset="0"/>
                <a:ea typeface="隶书" panose="02010509060101010101" pitchFamily="49" charset="-122"/>
              </a:rPr>
              <a:t>古今异义的词</a:t>
            </a:r>
          </a:p>
        </p:txBody>
      </p:sp>
      <p:sp>
        <p:nvSpPr>
          <p:cNvPr id="248835" name="Text Box 3"/>
          <p:cNvSpPr txBox="1"/>
          <p:nvPr/>
        </p:nvSpPr>
        <p:spPr>
          <a:xfrm>
            <a:off x="685800" y="3032125"/>
            <a:ext cx="5902325" cy="70675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000" b="1">
                <a:latin typeface="Times New Roman" panose="02020603050405020304" pitchFamily="18" charset="0"/>
                <a:ea typeface="隶书" panose="02010509060101010101" pitchFamily="49" charset="-122"/>
              </a:rPr>
              <a:t> 2</a:t>
            </a:r>
            <a:r>
              <a:rPr lang="zh-CN" altLang="en-US" sz="4000" b="1">
                <a:latin typeface="Times New Roman" panose="02020603050405020304" pitchFamily="18" charset="0"/>
                <a:ea typeface="隶书" panose="02010509060101010101" pitchFamily="49" charset="-122"/>
              </a:rPr>
              <a:t>、</a:t>
            </a:r>
            <a:r>
              <a:rPr lang="en-US" altLang="zh-CN" sz="4000" b="1"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zh-CN" altLang="en-US" sz="4000" b="1">
                <a:latin typeface="Times New Roman" panose="02020603050405020304" pitchFamily="18" charset="0"/>
                <a:ea typeface="隶书" panose="02010509060101010101" pitchFamily="49" charset="-122"/>
              </a:rPr>
              <a:t>一词多义的词</a:t>
            </a:r>
          </a:p>
        </p:txBody>
      </p:sp>
      <p:sp>
        <p:nvSpPr>
          <p:cNvPr id="248836" name="Text Box 4"/>
          <p:cNvSpPr txBox="1"/>
          <p:nvPr/>
        </p:nvSpPr>
        <p:spPr>
          <a:xfrm>
            <a:off x="685800" y="4038600"/>
            <a:ext cx="5867400" cy="70675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000" b="1">
                <a:latin typeface="Times New Roman" panose="02020603050405020304" pitchFamily="18" charset="0"/>
                <a:ea typeface="隶书" panose="02010509060101010101" pitchFamily="49" charset="-122"/>
              </a:rPr>
              <a:t>  3</a:t>
            </a:r>
            <a:r>
              <a:rPr lang="zh-CN" altLang="en-US" sz="4000" b="1">
                <a:latin typeface="Times New Roman" panose="02020603050405020304" pitchFamily="18" charset="0"/>
                <a:ea typeface="隶书" panose="02010509060101010101" pitchFamily="49" charset="-122"/>
              </a:rPr>
              <a:t>、词类活用的词</a:t>
            </a:r>
          </a:p>
        </p:txBody>
      </p:sp>
      <p:sp>
        <p:nvSpPr>
          <p:cNvPr id="248837" name="Text Box 5"/>
          <p:cNvSpPr txBox="1"/>
          <p:nvPr/>
        </p:nvSpPr>
        <p:spPr>
          <a:xfrm>
            <a:off x="685800" y="5029200"/>
            <a:ext cx="5902325" cy="70675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000" b="1">
                <a:latin typeface="Times New Roman" panose="02020603050405020304" pitchFamily="18" charset="0"/>
                <a:ea typeface="隶书" panose="02010509060101010101" pitchFamily="49" charset="-122"/>
              </a:rPr>
              <a:t>        4</a:t>
            </a:r>
            <a:r>
              <a:rPr lang="zh-CN" altLang="en-US" sz="4000" b="1">
                <a:latin typeface="Times New Roman" panose="02020603050405020304" pitchFamily="18" charset="0"/>
                <a:ea typeface="隶书" panose="02010509060101010101" pitchFamily="49" charset="-122"/>
              </a:rPr>
              <a:t>、特殊句式</a:t>
            </a:r>
          </a:p>
        </p:txBody>
      </p:sp>
      <p:sp>
        <p:nvSpPr>
          <p:cNvPr id="248838" name="Text Box 6"/>
          <p:cNvSpPr txBox="1">
            <a:spLocks noChangeArrowheads="1"/>
          </p:cNvSpPr>
          <p:nvPr/>
        </p:nvSpPr>
        <p:spPr bwMode="auto">
          <a:xfrm>
            <a:off x="1619250" y="620713"/>
            <a:ext cx="4221163" cy="7080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文言知识点整理</a:t>
            </a:r>
            <a:endParaRPr kumimoji="1" lang="zh-CN" altLang="en-US" sz="4800" b="1" i="1" kern="1200" cap="none" spc="0" normalizeH="0" baseline="0" noProof="0">
              <a:solidFill>
                <a:srgbClr val="C00000"/>
              </a:solidFill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8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8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4" grpId="0" animBg="1"/>
      <p:bldP spid="248835" grpId="0" animBg="1"/>
      <p:bldP spid="248836" grpId="0" animBg="1"/>
      <p:bldP spid="24883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Text Box 2"/>
          <p:cNvSpPr txBox="1"/>
          <p:nvPr/>
        </p:nvSpPr>
        <p:spPr>
          <a:xfrm>
            <a:off x="323850" y="1989138"/>
            <a:ext cx="8305800" cy="1320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33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古：泛指求学的人。                         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今：指有专门学问的人。</a:t>
            </a:r>
          </a:p>
        </p:txBody>
      </p:sp>
      <p:sp>
        <p:nvSpPr>
          <p:cNvPr id="249859" name="Text Box 3"/>
          <p:cNvSpPr txBox="1"/>
          <p:nvPr/>
        </p:nvSpPr>
        <p:spPr>
          <a:xfrm>
            <a:off x="250825" y="4292600"/>
            <a:ext cx="8426450" cy="22955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33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古：“所”与介词“以”结合，                       译为：用 来</a:t>
            </a:r>
            <a:r>
              <a:rPr lang="en-US" altLang="zh-CN" b="1">
                <a:latin typeface="Times New Roman" panose="02020603050405020304" pitchFamily="18" charset="0"/>
              </a:rPr>
              <a:t>……</a:t>
            </a:r>
            <a:r>
              <a:rPr lang="zh-CN" altLang="en-US" b="1">
                <a:latin typeface="Times New Roman" panose="02020603050405020304" pitchFamily="18" charset="0"/>
              </a:rPr>
              <a:t>（人、办法、工具、依据等）；</a:t>
            </a:r>
            <a:r>
              <a:rPr lang="en-US" altLang="zh-CN" b="1">
                <a:latin typeface="Times New Roman" panose="02020603050405020304" pitchFamily="18" charset="0"/>
              </a:rPr>
              <a:t>……</a:t>
            </a:r>
            <a:r>
              <a:rPr lang="zh-CN" altLang="en-US" b="1">
                <a:latin typeface="Times New Roman" panose="02020603050405020304" pitchFamily="18" charset="0"/>
              </a:rPr>
              <a:t>的原因（或缘由）。                                                  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今：表因果关系的连词。</a:t>
            </a:r>
          </a:p>
        </p:txBody>
      </p:sp>
      <p:sp>
        <p:nvSpPr>
          <p:cNvPr id="249860" name="Text Box 4"/>
          <p:cNvSpPr txBox="1">
            <a:spLocks noChangeArrowheads="1"/>
          </p:cNvSpPr>
          <p:nvPr/>
        </p:nvSpPr>
        <p:spPr bwMode="auto">
          <a:xfrm>
            <a:off x="395288" y="404813"/>
            <a:ext cx="4267200" cy="823913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4800" b="1" i="1" kern="1200" cap="none" spc="0" normalizeH="0" baseline="0" noProof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</a:t>
            </a:r>
            <a:r>
              <a:rPr kumimoji="1" lang="en-US" altLang="zh-CN" sz="48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</a:t>
            </a:r>
            <a:r>
              <a:rPr kumimoji="1" lang="zh-CN" altLang="en-US" sz="48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古今异义词</a:t>
            </a:r>
          </a:p>
        </p:txBody>
      </p:sp>
      <p:sp>
        <p:nvSpPr>
          <p:cNvPr id="46085" name="Rectangle 7"/>
          <p:cNvSpPr/>
          <p:nvPr/>
        </p:nvSpPr>
        <p:spPr>
          <a:xfrm>
            <a:off x="323850" y="1412875"/>
            <a:ext cx="344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古之</a:t>
            </a:r>
            <a:r>
              <a:rPr lang="zh-CN" altLang="en-US" b="1">
                <a:solidFill>
                  <a:srgbClr val="993300"/>
                </a:solidFill>
                <a:latin typeface="Times New Roman" panose="02020603050405020304" pitchFamily="18" charset="0"/>
              </a:rPr>
              <a:t>学者</a:t>
            </a:r>
            <a:r>
              <a:rPr lang="zh-CN" altLang="en-US" b="1">
                <a:latin typeface="Times New Roman" panose="02020603050405020304" pitchFamily="18" charset="0"/>
              </a:rPr>
              <a:t>必有师：</a:t>
            </a:r>
          </a:p>
        </p:txBody>
      </p:sp>
      <p:sp>
        <p:nvSpPr>
          <p:cNvPr id="46086" name="Rectangle 8"/>
          <p:cNvSpPr/>
          <p:nvPr/>
        </p:nvSpPr>
        <p:spPr>
          <a:xfrm>
            <a:off x="323850" y="3644900"/>
            <a:ext cx="42640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993300"/>
                </a:solidFill>
                <a:latin typeface="Times New Roman" panose="02020603050405020304" pitchFamily="18" charset="0"/>
              </a:rPr>
              <a:t>所以</a:t>
            </a:r>
            <a:r>
              <a:rPr lang="zh-CN" altLang="en-US" b="1">
                <a:latin typeface="Times New Roman" panose="02020603050405020304" pitchFamily="18" charset="0"/>
              </a:rPr>
              <a:t>传道受业解惑也：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9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58" grpId="0" animBg="1"/>
      <p:bldP spid="24985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Text Box 2"/>
          <p:cNvSpPr txBox="1"/>
          <p:nvPr/>
        </p:nvSpPr>
        <p:spPr>
          <a:xfrm>
            <a:off x="395288" y="2205038"/>
            <a:ext cx="8458200" cy="205263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古：①小的方面要学习；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        ②一般指研究文字、训诂、音韵的学问。     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今：对儿童、少年实施初等教育的学校。</a:t>
            </a:r>
          </a:p>
        </p:txBody>
      </p:sp>
      <p:sp>
        <p:nvSpPr>
          <p:cNvPr id="250884" name="Text Box 4"/>
          <p:cNvSpPr txBox="1"/>
          <p:nvPr/>
        </p:nvSpPr>
        <p:spPr>
          <a:xfrm>
            <a:off x="468313" y="5013325"/>
            <a:ext cx="8458200" cy="1076325"/>
          </a:xfrm>
          <a:prstGeom prst="rect">
            <a:avLst/>
          </a:prstGeom>
          <a:noFill/>
          <a:ln w="9525" cap="flat" cmpd="sng">
            <a:solidFill>
              <a:srgbClr val="00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古：一般人、普通人。</a:t>
            </a:r>
            <a:br>
              <a:rPr lang="zh-CN" altLang="en-US" b="1">
                <a:latin typeface="Times New Roman" panose="02020603050405020304" pitchFamily="18" charset="0"/>
              </a:rPr>
            </a:br>
            <a:r>
              <a:rPr lang="zh-CN" altLang="en-US" b="1">
                <a:latin typeface="Times New Roman" panose="02020603050405020304" pitchFamily="18" charset="0"/>
              </a:rPr>
              <a:t>今：许多的人。</a:t>
            </a:r>
          </a:p>
        </p:txBody>
      </p:sp>
      <p:sp>
        <p:nvSpPr>
          <p:cNvPr id="250886" name="Text Box 6"/>
          <p:cNvSpPr txBox="1">
            <a:spLocks noChangeArrowheads="1"/>
          </p:cNvSpPr>
          <p:nvPr/>
        </p:nvSpPr>
        <p:spPr bwMode="auto">
          <a:xfrm>
            <a:off x="395288" y="404813"/>
            <a:ext cx="4267200" cy="823913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48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</a:t>
            </a:r>
            <a:r>
              <a:rPr kumimoji="1" lang="zh-CN" altLang="en-US" sz="48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古今异义词</a:t>
            </a:r>
          </a:p>
        </p:txBody>
      </p:sp>
      <p:sp>
        <p:nvSpPr>
          <p:cNvPr id="47109" name="Rectangle 7"/>
          <p:cNvSpPr/>
          <p:nvPr/>
        </p:nvSpPr>
        <p:spPr>
          <a:xfrm>
            <a:off x="914400" y="1524000"/>
            <a:ext cx="26320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993300"/>
                </a:solidFill>
                <a:latin typeface="Times New Roman" panose="02020603050405020304" pitchFamily="18" charset="0"/>
              </a:rPr>
              <a:t>小学</a:t>
            </a:r>
            <a:r>
              <a:rPr lang="zh-CN" altLang="en-US" b="1">
                <a:latin typeface="Times New Roman" panose="02020603050405020304" pitchFamily="18" charset="0"/>
              </a:rPr>
              <a:t>而大遗：</a:t>
            </a:r>
          </a:p>
        </p:txBody>
      </p:sp>
      <p:sp>
        <p:nvSpPr>
          <p:cNvPr id="47110" name="Rectangle 9"/>
          <p:cNvSpPr/>
          <p:nvPr/>
        </p:nvSpPr>
        <p:spPr>
          <a:xfrm>
            <a:off x="971550" y="4292600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今之</a:t>
            </a:r>
            <a:r>
              <a:rPr lang="zh-CN" altLang="en-US" b="1">
                <a:solidFill>
                  <a:srgbClr val="993300"/>
                </a:solidFill>
                <a:latin typeface="Times New Roman" panose="02020603050405020304" pitchFamily="18" charset="0"/>
              </a:rPr>
              <a:t>众人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0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50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2" grpId="0" animBg="1"/>
      <p:bldP spid="25088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Text Box 2"/>
          <p:cNvSpPr txBox="1"/>
          <p:nvPr/>
        </p:nvSpPr>
        <p:spPr>
          <a:xfrm>
            <a:off x="381000" y="1828800"/>
            <a:ext cx="3657600" cy="3516313"/>
          </a:xfrm>
          <a:prstGeom prst="rect">
            <a:avLst/>
          </a:prstGeom>
          <a:noFill/>
          <a:ln w="9525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古之学者必有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师</a:t>
            </a:r>
            <a:endParaRPr lang="zh-CN" altLang="en-US" b="1"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吾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师</a:t>
            </a:r>
            <a:r>
              <a:rPr lang="zh-CN" altLang="en-US" b="1">
                <a:latin typeface="Times New Roman" panose="02020603050405020304" pitchFamily="18" charset="0"/>
              </a:rPr>
              <a:t>道也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吾从而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师</a:t>
            </a:r>
            <a:r>
              <a:rPr lang="zh-CN" altLang="en-US" b="1">
                <a:latin typeface="Times New Roman" panose="02020603050405020304" pitchFamily="18" charset="0"/>
              </a:rPr>
              <a:t>之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巫医乐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师</a:t>
            </a:r>
            <a:r>
              <a:rPr lang="zh-CN" altLang="en-US" b="1">
                <a:latin typeface="Times New Roman" panose="02020603050405020304" pitchFamily="18" charset="0"/>
              </a:rPr>
              <a:t>百工之人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十年春，齐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师</a:t>
            </a:r>
            <a:r>
              <a:rPr lang="zh-CN" altLang="en-US" b="1">
                <a:latin typeface="Times New Roman" panose="02020603050405020304" pitchFamily="18" charset="0"/>
              </a:rPr>
              <a:t>伐我</a:t>
            </a:r>
          </a:p>
        </p:txBody>
      </p:sp>
      <p:sp>
        <p:nvSpPr>
          <p:cNvPr id="251907" name="Text Box 3"/>
          <p:cNvSpPr txBox="1"/>
          <p:nvPr/>
        </p:nvSpPr>
        <p:spPr>
          <a:xfrm>
            <a:off x="4114800" y="1828800"/>
            <a:ext cx="4724400" cy="351631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名词，老师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动词，从师学习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意动用法，以</a:t>
            </a:r>
            <a:r>
              <a:rPr lang="en-US" altLang="zh-CN" b="1">
                <a:latin typeface="Times New Roman" panose="02020603050405020304" pitchFamily="18" charset="0"/>
              </a:rPr>
              <a:t>……</a:t>
            </a:r>
            <a:r>
              <a:rPr lang="zh-CN" altLang="en-US" b="1">
                <a:latin typeface="Times New Roman" panose="02020603050405020304" pitchFamily="18" charset="0"/>
              </a:rPr>
              <a:t>为师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名词，有专门技艺的人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名词，军队</a:t>
            </a:r>
          </a:p>
        </p:txBody>
      </p:sp>
      <p:sp>
        <p:nvSpPr>
          <p:cNvPr id="251908" name="Text Box 4"/>
          <p:cNvSpPr txBox="1">
            <a:spLocks noChangeArrowheads="1"/>
          </p:cNvSpPr>
          <p:nvPr/>
        </p:nvSpPr>
        <p:spPr bwMode="auto">
          <a:xfrm>
            <a:off x="304800" y="762000"/>
            <a:ext cx="4800600" cy="7080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4000" b="1" i="1" kern="1200" cap="none" spc="0" normalizeH="0" baseline="0" noProof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</a:t>
            </a:r>
            <a:r>
              <a:rPr kumimoji="1" lang="zh-CN" altLang="en-US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一词多义</a:t>
            </a:r>
            <a:r>
              <a:rPr kumimoji="1" lang="en-US" altLang="zh-CN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——</a:t>
            </a:r>
            <a:r>
              <a:rPr kumimoji="1" lang="zh-CN" altLang="en-US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师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5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1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06" grpId="0" animBg="1"/>
      <p:bldP spid="25190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Text Box 2"/>
          <p:cNvSpPr txBox="1"/>
          <p:nvPr/>
        </p:nvSpPr>
        <p:spPr>
          <a:xfrm>
            <a:off x="323850" y="2133600"/>
            <a:ext cx="3886200" cy="27844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师道之不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传</a:t>
            </a:r>
            <a:r>
              <a:rPr lang="zh-CN" altLang="en-US" b="1">
                <a:latin typeface="Times New Roman" panose="02020603050405020304" pitchFamily="18" charset="0"/>
              </a:rPr>
              <a:t>也久矣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所以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传</a:t>
            </a:r>
            <a:r>
              <a:rPr lang="zh-CN" altLang="en-US" b="1">
                <a:latin typeface="Times New Roman" panose="02020603050405020304" pitchFamily="18" charset="0"/>
              </a:rPr>
              <a:t>道授业解惑也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六艺经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传</a:t>
            </a:r>
            <a:r>
              <a:rPr lang="zh-CN" altLang="en-US" b="1">
                <a:latin typeface="Times New Roman" panose="02020603050405020304" pitchFamily="18" charset="0"/>
              </a:rPr>
              <a:t>皆通习之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舍相如广成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传</a:t>
            </a:r>
            <a:r>
              <a:rPr lang="zh-CN" altLang="en-US" b="1">
                <a:latin typeface="Times New Roman" panose="02020603050405020304" pitchFamily="18" charset="0"/>
              </a:rPr>
              <a:t>舍</a:t>
            </a:r>
          </a:p>
        </p:txBody>
      </p:sp>
      <p:sp>
        <p:nvSpPr>
          <p:cNvPr id="252931" name="Text Box 3"/>
          <p:cNvSpPr txBox="1"/>
          <p:nvPr/>
        </p:nvSpPr>
        <p:spPr>
          <a:xfrm>
            <a:off x="4356100" y="2133600"/>
            <a:ext cx="4787900" cy="27844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动词，流传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动词，传授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名词，古代解释经书的书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名词，客舍</a:t>
            </a:r>
          </a:p>
        </p:txBody>
      </p:sp>
      <p:sp>
        <p:nvSpPr>
          <p:cNvPr id="252932" name="Text Box 4"/>
          <p:cNvSpPr txBox="1">
            <a:spLocks noChangeArrowheads="1"/>
          </p:cNvSpPr>
          <p:nvPr/>
        </p:nvSpPr>
        <p:spPr bwMode="auto">
          <a:xfrm>
            <a:off x="304800" y="762000"/>
            <a:ext cx="4787900" cy="7080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4000" b="1" i="1" kern="1200" cap="none" spc="0" normalizeH="0" baseline="0" noProof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</a:t>
            </a:r>
            <a:r>
              <a:rPr kumimoji="1" lang="zh-CN" altLang="en-US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一词多义</a:t>
            </a:r>
            <a:r>
              <a:rPr kumimoji="1" lang="en-US" altLang="zh-CN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——</a:t>
            </a:r>
            <a:r>
              <a:rPr kumimoji="1" lang="zh-CN" altLang="en-US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传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52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2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30" grpId="0" animBg="1"/>
      <p:bldP spid="25293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Text Box 2"/>
          <p:cNvSpPr txBox="1">
            <a:spLocks noChangeArrowheads="1"/>
          </p:cNvSpPr>
          <p:nvPr/>
        </p:nvSpPr>
        <p:spPr bwMode="auto">
          <a:xfrm>
            <a:off x="457200" y="0"/>
            <a:ext cx="4510088" cy="8302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一词多义</a:t>
            </a:r>
            <a:r>
              <a:rPr kumimoji="1" lang="en-US" altLang="zh-CN" sz="4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</a:t>
            </a:r>
          </a:p>
        </p:txBody>
      </p:sp>
      <p:sp>
        <p:nvSpPr>
          <p:cNvPr id="328707" name="Text Box 3"/>
          <p:cNvSpPr txBox="1">
            <a:spLocks noChangeArrowheads="1"/>
          </p:cNvSpPr>
          <p:nvPr/>
        </p:nvSpPr>
        <p:spPr bwMode="auto">
          <a:xfrm>
            <a:off x="179388" y="981075"/>
            <a:ext cx="2232025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作代词</a:t>
            </a:r>
          </a:p>
        </p:txBody>
      </p:sp>
      <p:sp>
        <p:nvSpPr>
          <p:cNvPr id="328708" name="Text Box 4"/>
          <p:cNvSpPr txBox="1">
            <a:spLocks noChangeArrowheads="1"/>
          </p:cNvSpPr>
          <p:nvPr/>
        </p:nvSpPr>
        <p:spPr bwMode="auto">
          <a:xfrm>
            <a:off x="250825" y="2924175"/>
            <a:ext cx="1560513" cy="6413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作助词</a:t>
            </a:r>
          </a:p>
        </p:txBody>
      </p:sp>
      <p:sp>
        <p:nvSpPr>
          <p:cNvPr id="328709" name="Text Box 5"/>
          <p:cNvSpPr txBox="1">
            <a:spLocks noChangeArrowheads="1"/>
          </p:cNvSpPr>
          <p:nvPr/>
        </p:nvSpPr>
        <p:spPr bwMode="auto">
          <a:xfrm>
            <a:off x="0" y="5373688"/>
            <a:ext cx="4768850" cy="6413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作动词，“到”、“往”；</a:t>
            </a:r>
            <a:endParaRPr kumimoji="1" lang="zh-CN" altLang="en-US" sz="3600" kern="1200" cap="none" spc="0" normalizeH="0" baseline="0" noProof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82" name="AutoShape 6"/>
          <p:cNvSpPr/>
          <p:nvPr/>
        </p:nvSpPr>
        <p:spPr>
          <a:xfrm>
            <a:off x="2051050" y="1989138"/>
            <a:ext cx="381000" cy="2971800"/>
          </a:xfrm>
          <a:prstGeom prst="leftBrace">
            <a:avLst>
              <a:gd name="adj1" fmla="val 6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0183" name="Text Box 7"/>
          <p:cNvSpPr txBox="1"/>
          <p:nvPr/>
        </p:nvSpPr>
        <p:spPr>
          <a:xfrm>
            <a:off x="2627313" y="1773238"/>
            <a:ext cx="30384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结构助词，“的”</a:t>
            </a:r>
          </a:p>
        </p:txBody>
      </p:sp>
      <p:sp>
        <p:nvSpPr>
          <p:cNvPr id="50184" name="Text Box 8"/>
          <p:cNvSpPr txBox="1"/>
          <p:nvPr/>
        </p:nvSpPr>
        <p:spPr>
          <a:xfrm>
            <a:off x="2627313" y="2349500"/>
            <a:ext cx="3040062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放在主谓之间，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取消句子独立性</a:t>
            </a:r>
          </a:p>
        </p:txBody>
      </p:sp>
      <p:sp>
        <p:nvSpPr>
          <p:cNvPr id="50185" name="Text Box 9"/>
          <p:cNvSpPr txBox="1"/>
          <p:nvPr/>
        </p:nvSpPr>
        <p:spPr>
          <a:xfrm>
            <a:off x="2555875" y="3500438"/>
            <a:ext cx="26320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表示宾语前置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50186" name="Text Box 10"/>
          <p:cNvSpPr txBox="1"/>
          <p:nvPr/>
        </p:nvSpPr>
        <p:spPr>
          <a:xfrm>
            <a:off x="2555875" y="4076700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表示定语后置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50187" name="Text Box 11"/>
          <p:cNvSpPr txBox="1"/>
          <p:nvPr/>
        </p:nvSpPr>
        <p:spPr>
          <a:xfrm>
            <a:off x="1908175" y="981075"/>
            <a:ext cx="46720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指代人或事物；指代自己</a:t>
            </a:r>
          </a:p>
        </p:txBody>
      </p:sp>
      <p:sp>
        <p:nvSpPr>
          <p:cNvPr id="50188" name="Rectangle 17"/>
          <p:cNvSpPr/>
          <p:nvPr/>
        </p:nvSpPr>
        <p:spPr>
          <a:xfrm>
            <a:off x="2484438" y="4797425"/>
            <a:ext cx="27336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音节助词 不译</a:t>
            </a:r>
            <a:endParaRPr lang="zh-CN" altLang="en-US" b="1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9" name="Rectangle 20"/>
          <p:cNvSpPr/>
          <p:nvPr/>
        </p:nvSpPr>
        <p:spPr>
          <a:xfrm>
            <a:off x="6937375" y="4689475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zh-CN" b="1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8725" name="Rectangle 21"/>
          <p:cNvSpPr>
            <a:spLocks noChangeArrowheads="1"/>
          </p:cNvSpPr>
          <p:nvPr/>
        </p:nvSpPr>
        <p:spPr bwMode="auto">
          <a:xfrm>
            <a:off x="6227763" y="1773238"/>
            <a:ext cx="1816100" cy="579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古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学者</a:t>
            </a:r>
          </a:p>
        </p:txBody>
      </p:sp>
      <p:sp>
        <p:nvSpPr>
          <p:cNvPr id="328726" name="Rectangle 22"/>
          <p:cNvSpPr>
            <a:spLocks noChangeArrowheads="1"/>
          </p:cNvSpPr>
          <p:nvPr/>
        </p:nvSpPr>
        <p:spPr bwMode="auto">
          <a:xfrm>
            <a:off x="6227763" y="2349500"/>
            <a:ext cx="2632075" cy="1066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师道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不复可知矣</a:t>
            </a:r>
          </a:p>
        </p:txBody>
      </p:sp>
      <p:sp>
        <p:nvSpPr>
          <p:cNvPr id="328727" name="Rectangle 23"/>
          <p:cNvSpPr>
            <a:spLocks noChangeArrowheads="1"/>
          </p:cNvSpPr>
          <p:nvPr/>
        </p:nvSpPr>
        <p:spPr bwMode="auto">
          <a:xfrm>
            <a:off x="6227763" y="3429000"/>
            <a:ext cx="2224088" cy="579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句读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不知</a:t>
            </a:r>
          </a:p>
        </p:txBody>
      </p:sp>
      <p:sp>
        <p:nvSpPr>
          <p:cNvPr id="328728" name="Rectangle 24"/>
          <p:cNvSpPr>
            <a:spLocks noChangeArrowheads="1"/>
          </p:cNvSpPr>
          <p:nvPr/>
        </p:nvSpPr>
        <p:spPr bwMode="auto">
          <a:xfrm>
            <a:off x="6156325" y="4724400"/>
            <a:ext cx="2733675" cy="579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顷之 烟炎张天</a:t>
            </a:r>
          </a:p>
        </p:txBody>
      </p:sp>
      <p:sp>
        <p:nvSpPr>
          <p:cNvPr id="328729" name="Rectangle 25"/>
          <p:cNvSpPr>
            <a:spLocks noChangeArrowheads="1"/>
          </p:cNvSpPr>
          <p:nvPr/>
        </p:nvSpPr>
        <p:spPr bwMode="auto">
          <a:xfrm>
            <a:off x="6300788" y="4076700"/>
            <a:ext cx="2632075" cy="579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蚓无爪牙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利</a:t>
            </a:r>
          </a:p>
        </p:txBody>
      </p:sp>
      <p:sp>
        <p:nvSpPr>
          <p:cNvPr id="328730" name="Rectangle 26"/>
          <p:cNvSpPr>
            <a:spLocks noChangeArrowheads="1"/>
          </p:cNvSpPr>
          <p:nvPr/>
        </p:nvSpPr>
        <p:spPr bwMode="auto">
          <a:xfrm>
            <a:off x="5940425" y="5373688"/>
            <a:ext cx="2224088" cy="579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辍耕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垄上</a:t>
            </a:r>
          </a:p>
        </p:txBody>
      </p:sp>
      <p:pic>
        <p:nvPicPr>
          <p:cNvPr id="5019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-49212"/>
            <a:ext cx="4786313" cy="1073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713163" y="0"/>
            <a:ext cx="1536700" cy="7699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之</a:t>
            </a:r>
          </a:p>
        </p:txBody>
      </p:sp>
    </p:spTree>
  </p:cSld>
  <p:clrMapOvr>
    <a:masterClrMapping/>
  </p:clrMapOvr>
  <p:transition>
    <p:blind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教学目标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1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1700530"/>
            <a:ext cx="8540750" cy="419417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了解作者，及写作背景；</a:t>
            </a:r>
          </a:p>
          <a:p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lt"/>
              <a:ea typeface="+mj-ea"/>
              <a:cs typeface="+mj-cs"/>
              <a:sym typeface="+mn-ea"/>
            </a:endParaRP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方法：学生自己查找资料即可，教师可以适当补充。</a:t>
            </a:r>
            <a:endParaRPr lang="zh-CN" altLang="en-US" sz="440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6415" y="3284855"/>
            <a:ext cx="1689735" cy="31959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Text Box 2"/>
          <p:cNvSpPr txBox="1"/>
          <p:nvPr/>
        </p:nvSpPr>
        <p:spPr>
          <a:xfrm>
            <a:off x="250825" y="1484313"/>
            <a:ext cx="3744913" cy="40036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其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下</a:t>
            </a:r>
            <a:r>
              <a:rPr lang="zh-CN" altLang="en-US" b="1">
                <a:latin typeface="Times New Roman" panose="02020603050405020304" pitchFamily="18" charset="0"/>
              </a:rPr>
              <a:t>圣人也亦远矣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而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耻</a:t>
            </a:r>
            <a:r>
              <a:rPr lang="zh-CN" altLang="en-US" b="1">
                <a:latin typeface="Times New Roman" panose="02020603050405020304" pitchFamily="18" charset="0"/>
              </a:rPr>
              <a:t>学于师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小</a:t>
            </a:r>
            <a:r>
              <a:rPr lang="zh-CN" altLang="en-US" b="1">
                <a:latin typeface="Times New Roman" panose="02020603050405020304" pitchFamily="18" charset="0"/>
              </a:rPr>
              <a:t>学而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大</a:t>
            </a:r>
            <a:r>
              <a:rPr lang="zh-CN" altLang="en-US" b="1">
                <a:latin typeface="Times New Roman" panose="02020603050405020304" pitchFamily="18" charset="0"/>
              </a:rPr>
              <a:t>遗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/>
            </a:r>
            <a:br>
              <a:rPr lang="zh-CN" altLang="en-US" b="1">
                <a:latin typeface="Times New Roman" panose="02020603050405020304" pitchFamily="18" charset="0"/>
              </a:rPr>
            </a:br>
            <a:r>
              <a:rPr lang="zh-CN" altLang="en-US" b="1">
                <a:latin typeface="Times New Roman" panose="02020603050405020304" pitchFamily="18" charset="0"/>
              </a:rPr>
              <a:t>位卑则足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羞</a:t>
            </a:r>
            <a:endParaRPr lang="zh-CN" altLang="en-US" b="1"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吾从而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师</a:t>
            </a:r>
            <a:r>
              <a:rPr lang="zh-CN" altLang="en-US" b="1">
                <a:latin typeface="Times New Roman" panose="02020603050405020304" pitchFamily="18" charset="0"/>
              </a:rPr>
              <a:t>之</a:t>
            </a:r>
          </a:p>
        </p:txBody>
      </p:sp>
      <p:sp>
        <p:nvSpPr>
          <p:cNvPr id="253955" name="Text Box 3"/>
          <p:cNvSpPr txBox="1"/>
          <p:nvPr/>
        </p:nvSpPr>
        <p:spPr>
          <a:xfrm>
            <a:off x="4267200" y="1484313"/>
            <a:ext cx="4876800" cy="40036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方位名词作动词，低于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意动用法，以</a:t>
            </a:r>
            <a:r>
              <a:rPr lang="en-US" altLang="zh-CN" b="1">
                <a:latin typeface="Times New Roman" panose="02020603050405020304" pitchFamily="18" charset="0"/>
              </a:rPr>
              <a:t>……</a:t>
            </a:r>
            <a:r>
              <a:rPr lang="zh-CN" altLang="en-US" b="1">
                <a:latin typeface="Times New Roman" panose="02020603050405020304" pitchFamily="18" charset="0"/>
              </a:rPr>
              <a:t>为耻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形容词作名词，小的方面，大的方面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意动用法，以</a:t>
            </a:r>
            <a:r>
              <a:rPr lang="en-US" altLang="zh-CN" b="1">
                <a:latin typeface="Times New Roman" panose="02020603050405020304" pitchFamily="18" charset="0"/>
              </a:rPr>
              <a:t>……</a:t>
            </a:r>
            <a:r>
              <a:rPr lang="zh-CN" altLang="en-US" b="1">
                <a:latin typeface="Times New Roman" panose="02020603050405020304" pitchFamily="18" charset="0"/>
              </a:rPr>
              <a:t>为羞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意动用法，以</a:t>
            </a:r>
            <a:r>
              <a:rPr lang="en-US" altLang="zh-CN" b="1">
                <a:latin typeface="Times New Roman" panose="02020603050405020304" pitchFamily="18" charset="0"/>
              </a:rPr>
              <a:t>……</a:t>
            </a:r>
            <a:r>
              <a:rPr lang="zh-CN" altLang="en-US" b="1">
                <a:latin typeface="Times New Roman" panose="02020603050405020304" pitchFamily="18" charset="0"/>
              </a:rPr>
              <a:t>为师</a:t>
            </a:r>
          </a:p>
        </p:txBody>
      </p:sp>
      <p:sp>
        <p:nvSpPr>
          <p:cNvPr id="253956" name="Text Box 4"/>
          <p:cNvSpPr txBox="1">
            <a:spLocks noChangeArrowheads="1"/>
          </p:cNvSpPr>
          <p:nvPr/>
        </p:nvSpPr>
        <p:spPr bwMode="auto">
          <a:xfrm>
            <a:off x="609600" y="304800"/>
            <a:ext cx="3810000" cy="70167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4000" b="1" i="1" kern="1200" cap="none" spc="0" normalizeH="0" baseline="0" noProof="0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</a:t>
            </a:r>
            <a:r>
              <a:rPr kumimoji="1" lang="zh-CN" altLang="en-US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词类活用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53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3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4" grpId="0" animBg="1"/>
      <p:bldP spid="25395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Text Box 2"/>
          <p:cNvSpPr txBox="1"/>
          <p:nvPr/>
        </p:nvSpPr>
        <p:spPr>
          <a:xfrm>
            <a:off x="1009650" y="4205288"/>
            <a:ext cx="4521200" cy="58896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b="1">
                <a:latin typeface="Times New Roman" panose="02020603050405020304" pitchFamily="18" charset="0"/>
              </a:rPr>
              <a:t>2</a:t>
            </a:r>
            <a:r>
              <a:rPr lang="zh-CN" altLang="en-US" b="1">
                <a:latin typeface="Times New Roman" panose="02020603050405020304" pitchFamily="18" charset="0"/>
              </a:rPr>
              <a:t>、不拘于时，学于余。</a:t>
            </a:r>
          </a:p>
        </p:txBody>
      </p:sp>
      <p:sp>
        <p:nvSpPr>
          <p:cNvPr id="254979" name="Text Box 3"/>
          <p:cNvSpPr txBox="1"/>
          <p:nvPr/>
        </p:nvSpPr>
        <p:spPr>
          <a:xfrm>
            <a:off x="914400" y="2940050"/>
            <a:ext cx="6249988" cy="64135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宾语前置，“之”为提宾标志</a:t>
            </a:r>
          </a:p>
        </p:txBody>
      </p:sp>
      <p:sp>
        <p:nvSpPr>
          <p:cNvPr id="254980" name="Text Box 4"/>
          <p:cNvSpPr txBox="1"/>
          <p:nvPr/>
        </p:nvSpPr>
        <p:spPr>
          <a:xfrm>
            <a:off x="914400" y="1697038"/>
            <a:ext cx="6753225" cy="107791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b="1">
                <a:latin typeface="Times New Roman" panose="02020603050405020304" pitchFamily="18" charset="0"/>
              </a:rPr>
              <a:t>1</a:t>
            </a:r>
            <a:r>
              <a:rPr lang="zh-CN" altLang="en-US" b="1">
                <a:latin typeface="Times New Roman" panose="02020603050405020304" pitchFamily="18" charset="0"/>
              </a:rPr>
              <a:t>、句读之不知，惑之不解，或师焉，或不焉。</a:t>
            </a:r>
          </a:p>
        </p:txBody>
      </p:sp>
      <p:sp>
        <p:nvSpPr>
          <p:cNvPr id="254982" name="Text Box 6"/>
          <p:cNvSpPr txBox="1"/>
          <p:nvPr/>
        </p:nvSpPr>
        <p:spPr>
          <a:xfrm>
            <a:off x="1043305" y="5516880"/>
            <a:ext cx="5295900" cy="58356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介宾短语后置：被动句</a:t>
            </a:r>
          </a:p>
        </p:txBody>
      </p:sp>
      <p:sp>
        <p:nvSpPr>
          <p:cNvPr id="254983" name="AutoShape 7"/>
          <p:cNvSpPr/>
          <p:nvPr/>
        </p:nvSpPr>
        <p:spPr>
          <a:xfrm>
            <a:off x="4343400" y="2286000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54985" name="AutoShape 9"/>
          <p:cNvSpPr/>
          <p:nvPr/>
        </p:nvSpPr>
        <p:spPr>
          <a:xfrm>
            <a:off x="2843213" y="4724400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54986" name="Text Box 10"/>
          <p:cNvSpPr txBox="1">
            <a:spLocks noChangeArrowheads="1"/>
          </p:cNvSpPr>
          <p:nvPr/>
        </p:nvSpPr>
        <p:spPr bwMode="auto">
          <a:xfrm>
            <a:off x="914400" y="609600"/>
            <a:ext cx="2819400" cy="70167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4000" b="1" i="1" kern="1200" cap="none" spc="0" normalizeH="0" baseline="0" noProof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</a:t>
            </a:r>
            <a:r>
              <a:rPr kumimoji="1" lang="zh-CN" altLang="en-US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特殊句式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54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254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254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254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78" grpId="0" animBg="1"/>
      <p:bldP spid="254979" grpId="0" animBg="1"/>
      <p:bldP spid="254980" grpId="0" animBg="1"/>
      <p:bldP spid="25498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750" y="1480185"/>
            <a:ext cx="83489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理解《师说》的涵义，理解作者的写作意图。</a:t>
            </a:r>
          </a:p>
        </p:txBody>
      </p:sp>
      <p:sp>
        <p:nvSpPr>
          <p:cNvPr id="3" name="矩形 2"/>
          <p:cNvSpPr/>
          <p:nvPr/>
        </p:nvSpPr>
        <p:spPr>
          <a:xfrm>
            <a:off x="412750" y="320040"/>
            <a:ext cx="792353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教学目标</a:t>
            </a:r>
            <a:r>
              <a:rPr lang="en-US" alt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</a:t>
            </a:r>
          </a:p>
        </p:txBody>
      </p:sp>
      <p:sp>
        <p:nvSpPr>
          <p:cNvPr id="4" name="矩形 3"/>
          <p:cNvSpPr/>
          <p:nvPr/>
        </p:nvSpPr>
        <p:spPr>
          <a:xfrm>
            <a:off x="181610" y="2829560"/>
            <a:ext cx="152781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方法：</a:t>
            </a:r>
          </a:p>
        </p:txBody>
      </p:sp>
      <p:sp>
        <p:nvSpPr>
          <p:cNvPr id="5" name="矩形 4"/>
          <p:cNvSpPr/>
          <p:nvPr/>
        </p:nvSpPr>
        <p:spPr>
          <a:xfrm>
            <a:off x="694690" y="3825875"/>
            <a:ext cx="6259195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师生共同设计问题，共同解决。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925" y="3284855"/>
            <a:ext cx="1689735" cy="31959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3"/>
          <p:cNvSpPr txBox="1"/>
          <p:nvPr/>
        </p:nvSpPr>
        <p:spPr>
          <a:xfrm>
            <a:off x="247650" y="393700"/>
            <a:ext cx="3597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</a:rPr>
              <a:t>一、中心论点：</a:t>
            </a:r>
          </a:p>
        </p:txBody>
      </p:sp>
      <p:sp>
        <p:nvSpPr>
          <p:cNvPr id="318468" name="Text Box 4"/>
          <p:cNvSpPr txBox="1"/>
          <p:nvPr/>
        </p:nvSpPr>
        <p:spPr>
          <a:xfrm>
            <a:off x="3348038" y="427038"/>
            <a:ext cx="3600450" cy="64135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古之学者必有师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8474" name="Rectangle 10"/>
          <p:cNvSpPr/>
          <p:nvPr/>
        </p:nvSpPr>
        <p:spPr>
          <a:xfrm>
            <a:off x="0" y="1268413"/>
            <a:ext cx="8675688" cy="2159000"/>
          </a:xfrm>
          <a:prstGeom prst="rect">
            <a:avLst/>
          </a:prstGeom>
          <a:noFill/>
          <a:ln w="9525">
            <a:noFill/>
          </a:ln>
        </p:spPr>
        <p:txBody>
          <a:bodyPr lIns="92075" tIns="46037" rIns="92075" bIns="46037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buClr>
                <a:srgbClr val="5F5F5F"/>
              </a:buClr>
              <a:buNone/>
            </a:pPr>
            <a:r>
              <a:rPr lang="en-US" altLang="zh-CN" b="1">
                <a:solidFill>
                  <a:srgbClr val="000000"/>
                </a:solidFill>
              </a:rPr>
              <a:t>①</a:t>
            </a:r>
            <a:r>
              <a:rPr lang="zh-CN" altLang="en-US" b="1">
                <a:solidFill>
                  <a:srgbClr val="000000"/>
                </a:solidFill>
              </a:rPr>
              <a:t>人为什么要从师？</a:t>
            </a:r>
            <a:r>
              <a:rPr lang="zh-CN" altLang="en-US">
                <a:solidFill>
                  <a:srgbClr val="000000"/>
                </a:solidFill>
              </a:rPr>
              <a:t> </a:t>
            </a:r>
          </a:p>
          <a:p>
            <a:pPr marL="342900" lvl="0" indent="-342900" eaLnBrk="1" hangingPunct="1">
              <a:buClr>
                <a:srgbClr val="5F5F5F"/>
              </a:buClr>
              <a:buChar char="­"/>
            </a:pPr>
            <a:endParaRPr lang="zh-CN" altLang="en-US">
              <a:solidFill>
                <a:srgbClr val="000000"/>
              </a:solidFill>
            </a:endParaRPr>
          </a:p>
          <a:p>
            <a:pPr marL="342900" lvl="0" indent="-342900" eaLnBrk="1" hangingPunct="1">
              <a:buClr>
                <a:srgbClr val="5F5F5F"/>
              </a:buClr>
              <a:buChar char="­"/>
            </a:pPr>
            <a:endParaRPr lang="zh-CN" altLang="en-US">
              <a:solidFill>
                <a:srgbClr val="000000"/>
              </a:solidFill>
            </a:endParaRPr>
          </a:p>
          <a:p>
            <a:pPr marL="342900" lvl="0" indent="-342900" eaLnBrk="1" hangingPunct="1">
              <a:buClr>
                <a:srgbClr val="5F5F5F"/>
              </a:buClr>
              <a:buNone/>
            </a:pPr>
            <a:r>
              <a:rPr lang="zh-CN" altLang="en-US" b="1">
                <a:solidFill>
                  <a:srgbClr val="000000"/>
                </a:solidFill>
              </a:rPr>
              <a:t>②作者认为要以什么样的人为师？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8475" name="Rectangle 11"/>
          <p:cNvSpPr/>
          <p:nvPr/>
        </p:nvSpPr>
        <p:spPr>
          <a:xfrm>
            <a:off x="0" y="1844675"/>
            <a:ext cx="9144000" cy="1163638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buClrTx/>
              <a:buSzTx/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ａ师者，所以传道受业解惑也。</a:t>
            </a:r>
          </a:p>
          <a:p>
            <a:pPr marL="0" lvl="0" indent="0" eaLnBrk="1" hangingPunct="1">
              <a:buClrTx/>
              <a:buSzTx/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     ｂ人非生而知之者，孰能无惑？</a:t>
            </a:r>
          </a:p>
        </p:txBody>
      </p:sp>
      <p:sp>
        <p:nvSpPr>
          <p:cNvPr id="318476" name="Rectangle 12"/>
          <p:cNvSpPr/>
          <p:nvPr/>
        </p:nvSpPr>
        <p:spPr>
          <a:xfrm>
            <a:off x="0" y="3716338"/>
            <a:ext cx="9144000" cy="579437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buClrTx/>
              <a:buSzTx/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无贵无贱，无长无少，道之所存，师之所存也。</a:t>
            </a:r>
          </a:p>
        </p:txBody>
      </p:sp>
      <p:sp>
        <p:nvSpPr>
          <p:cNvPr id="31751" name="Rectangle 15"/>
          <p:cNvSpPr/>
          <p:nvPr/>
        </p:nvSpPr>
        <p:spPr>
          <a:xfrm>
            <a:off x="6948488" y="0"/>
            <a:ext cx="1408112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9600" b="1">
                <a:solidFill>
                  <a:srgbClr val="FF3300"/>
                </a:solidFill>
                <a:latin typeface="Times New Roman" panose="02020603050405020304" pitchFamily="18" charset="0"/>
              </a:rPr>
              <a:t>？</a:t>
            </a:r>
          </a:p>
        </p:txBody>
      </p:sp>
      <p:sp>
        <p:nvSpPr>
          <p:cNvPr id="318480" name="Rectangle 16"/>
          <p:cNvSpPr/>
          <p:nvPr/>
        </p:nvSpPr>
        <p:spPr>
          <a:xfrm>
            <a:off x="250825" y="4581525"/>
            <a:ext cx="8893175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③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他认为“无贵无贱，无长无少，道之所存，师之所存”的原因是什么？</a:t>
            </a:r>
          </a:p>
        </p:txBody>
      </p:sp>
      <p:sp>
        <p:nvSpPr>
          <p:cNvPr id="318481" name="Rectangle 17"/>
          <p:cNvSpPr/>
          <p:nvPr/>
        </p:nvSpPr>
        <p:spPr>
          <a:xfrm>
            <a:off x="0" y="5805488"/>
            <a:ext cx="9394825" cy="579437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闻道有先后，术业有专攻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8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8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8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8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8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8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18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8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8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468" grpId="0" animBg="1"/>
      <p:bldP spid="318474" grpId="0"/>
      <p:bldP spid="318475" grpId="0" animBg="1"/>
      <p:bldP spid="318476" grpId="0" animBg="1"/>
      <p:bldP spid="318480" grpId="0" animBg="1"/>
      <p:bldP spid="31848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/>
          <p:nvPr/>
        </p:nvSpPr>
        <p:spPr>
          <a:xfrm>
            <a:off x="467995" y="908685"/>
            <a:ext cx="37242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buNone/>
            </a:pPr>
            <a:r>
              <a:rPr kumimoji="1" lang="zh-CN" altLang="en-US" sz="4400" b="1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正面阐述道理</a:t>
            </a:r>
            <a:r>
              <a:rPr kumimoji="1" lang="zh-CN" altLang="zh-CN" sz="4400" b="1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:</a:t>
            </a:r>
            <a:endParaRPr kumimoji="1" lang="en-US" altLang="zh-CN" sz="4400" b="1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414" name="Text Box 6"/>
          <p:cNvSpPr/>
          <p:nvPr/>
        </p:nvSpPr>
        <p:spPr>
          <a:xfrm>
            <a:off x="467995" y="1988503"/>
            <a:ext cx="46482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kumimoji="1" lang="zh-CN" altLang="zh-CN" sz="4200" b="1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kumimoji="1" lang="zh-CN" altLang="en-US" sz="4200" b="1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、从师的原因</a:t>
            </a:r>
          </a:p>
        </p:txBody>
      </p:sp>
      <p:sp>
        <p:nvSpPr>
          <p:cNvPr id="17415" name="Text Box 7"/>
          <p:cNvSpPr/>
          <p:nvPr/>
        </p:nvSpPr>
        <p:spPr>
          <a:xfrm>
            <a:off x="683895" y="2853055"/>
            <a:ext cx="7920038" cy="203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600" b="1">
                <a:solidFill>
                  <a:srgbClr val="FF0000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人非生而知之者，孰能无惑？惑而不从师，其为惑也，终不解矣。</a:t>
            </a:r>
          </a:p>
          <a:p>
            <a:pPr marL="0" lvl="0" indent="0" algn="ctr" eaLnBrk="1" hangingPunct="1">
              <a:spcBef>
                <a:spcPct val="50000"/>
              </a:spcBef>
              <a:buNone/>
            </a:pPr>
            <a:endParaRPr kumimoji="1" lang="en-US" altLang="zh-CN" sz="3600" b="1">
              <a:solidFill>
                <a:srgbClr val="66FF33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7417" name="Text Box 9"/>
          <p:cNvSpPr/>
          <p:nvPr/>
        </p:nvSpPr>
        <p:spPr>
          <a:xfrm>
            <a:off x="611823" y="4148773"/>
            <a:ext cx="38862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kumimoji="1" lang="zh-CN" altLang="zh-CN" sz="4200" b="1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kumimoji="1" lang="zh-CN" altLang="en-US" sz="4200" b="1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、从师的标准</a:t>
            </a:r>
          </a:p>
        </p:txBody>
      </p:sp>
      <p:sp>
        <p:nvSpPr>
          <p:cNvPr id="17418" name="Text Box 10"/>
          <p:cNvSpPr/>
          <p:nvPr/>
        </p:nvSpPr>
        <p:spPr>
          <a:xfrm>
            <a:off x="683578" y="4987290"/>
            <a:ext cx="763270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600" b="1">
                <a:solidFill>
                  <a:srgbClr val="FF0000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无贵无贱，无长无少，道之所存，师之所存也。</a:t>
            </a:r>
            <a:endParaRPr kumimoji="1" lang="en-US" altLang="zh-CN" sz="3600" b="1">
              <a:solidFill>
                <a:srgbClr val="66FF33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4" grpId="0"/>
      <p:bldP spid="17415" grpId="0"/>
      <p:bldP spid="17417" grpId="0"/>
      <p:bldP spid="1741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9" name="Rectangle 3"/>
          <p:cNvSpPr>
            <a:spLocks noGrp="1"/>
          </p:cNvSpPr>
          <p:nvPr>
            <p:ph idx="1"/>
          </p:nvPr>
        </p:nvSpPr>
        <p:spPr>
          <a:xfrm>
            <a:off x="395288" y="2636838"/>
            <a:ext cx="7799387" cy="18732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</a:pPr>
            <a:r>
              <a:rPr lang="zh-CN" altLang="en-US" sz="4000" b="1"/>
              <a:t>对比论证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4000" b="1"/>
              <a:t>事例论证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4000" b="1"/>
              <a:t>引用论证</a:t>
            </a:r>
          </a:p>
        </p:txBody>
      </p:sp>
      <p:sp>
        <p:nvSpPr>
          <p:cNvPr id="32771" name="Rectangle 4"/>
          <p:cNvSpPr>
            <a:spLocks noGrp="1"/>
          </p:cNvSpPr>
          <p:nvPr>
            <p:ph type="title"/>
          </p:nvPr>
        </p:nvSpPr>
        <p:spPr>
          <a:xfrm>
            <a:off x="228600" y="557213"/>
            <a:ext cx="8375650" cy="1431925"/>
          </a:xfrm>
        </p:spPr>
        <p:txBody>
          <a:bodyPr vert="horz" wrap="square" lIns="91440" tIns="45720" rIns="91440" bIns="45720" anchor="b">
            <a:spAutoFit/>
          </a:bodyPr>
          <a:lstStyle/>
          <a:p>
            <a:pPr algn="l" eaLnBrk="1" hangingPunct="1"/>
            <a:r>
              <a:rPr lang="zh-CN" altLang="en-US" b="1"/>
              <a:t>二、作者主要是通过什么论证方法来论证观点的？</a:t>
            </a:r>
          </a:p>
        </p:txBody>
      </p:sp>
      <p:sp>
        <p:nvSpPr>
          <p:cNvPr id="32772" name="Rectangle 5"/>
          <p:cNvSpPr/>
          <p:nvPr/>
        </p:nvSpPr>
        <p:spPr>
          <a:xfrm>
            <a:off x="3497263" y="3163888"/>
            <a:ext cx="1895475" cy="5302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371600" lvl="3" indent="0" eaLnBrk="1" hangingPunct="1">
              <a:lnSpc>
                <a:spcPct val="90000"/>
              </a:lnSpc>
              <a:buClr>
                <a:srgbClr val="003300"/>
              </a:buClr>
              <a:buSzPct val="95000"/>
              <a:buFont typeface="Wingdings" panose="05000000000000000000" pitchFamily="2" charset="2"/>
              <a:buChar char="¬"/>
            </a:pPr>
            <a:endParaRPr lang="zh-CN" altLang="zh-CN" sz="3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6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6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6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6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6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6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659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7" descr="http://www.pptbz.com/pptpic/UploadFiles_6909/201202/201202061705404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9699" name="标题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6130925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rPr lang="zh-CN" altLang="en-US" sz="4200" b="1"/>
              <a:t>第二段写了什么内容？</a:t>
            </a:r>
          </a:p>
        </p:txBody>
      </p:sp>
      <p:sp>
        <p:nvSpPr>
          <p:cNvPr id="29700" name="内容占位符 2"/>
          <p:cNvSpPr>
            <a:spLocks noGrp="1"/>
          </p:cNvSpPr>
          <p:nvPr>
            <p:ph idx="1"/>
          </p:nvPr>
        </p:nvSpPr>
        <p:spPr>
          <a:xfrm>
            <a:off x="1525588" y="1700213"/>
            <a:ext cx="7618412" cy="1728787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rPr lang="zh-CN" altLang="en-US" b="1"/>
              <a:t>论证“古之学者必有师”。</a:t>
            </a:r>
          </a:p>
          <a:p>
            <a:pPr lvl="0"/>
            <a:r>
              <a:rPr lang="zh-CN" altLang="en-US" b="1" i="1" u="sng">
                <a:solidFill>
                  <a:schemeClr val="accent2"/>
                </a:solidFill>
              </a:rPr>
              <a:t>论证一：</a:t>
            </a:r>
            <a:r>
              <a:rPr lang="zh-CN" altLang="en-US" b="1"/>
              <a:t>古之圣人从师与今之众人耻师对比</a:t>
            </a:r>
          </a:p>
          <a:p>
            <a:pPr lvl="0"/>
            <a:endParaRPr lang="zh-CN" altLang="en-US"/>
          </a:p>
        </p:txBody>
      </p:sp>
      <p:sp>
        <p:nvSpPr>
          <p:cNvPr id="29701" name="左大括号 3"/>
          <p:cNvSpPr/>
          <p:nvPr/>
        </p:nvSpPr>
        <p:spPr>
          <a:xfrm>
            <a:off x="1490663" y="1916113"/>
            <a:ext cx="273050" cy="2881312"/>
          </a:xfrm>
          <a:prstGeom prst="leftBrace">
            <a:avLst>
              <a:gd name="adj1" fmla="val 8354"/>
              <a:gd name="adj2" fmla="val 50000"/>
            </a:avLst>
          </a:prstGeom>
          <a:solidFill>
            <a:schemeClr val="folHlink"/>
          </a:solidFill>
          <a:ln>
            <a:solidFill>
              <a:srgbClr val="A50021"/>
            </a:solidFill>
            <a:round/>
          </a:ln>
        </p:spPr>
        <p:txBody>
          <a:bodyPr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kumimoji="1" lang="zh-CN" altLang="en-US" sz="1800" b="1"/>
          </a:p>
        </p:txBody>
      </p:sp>
      <p:sp>
        <p:nvSpPr>
          <p:cNvPr id="29702" name="TextBox 4"/>
          <p:cNvSpPr/>
          <p:nvPr/>
        </p:nvSpPr>
        <p:spPr>
          <a:xfrm>
            <a:off x="211138" y="1316038"/>
            <a:ext cx="1416050" cy="4538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4000" b="1"/>
              <a:t>对比论证：</a:t>
            </a:r>
            <a:endParaRPr lang="en-US" altLang="zh-CN" sz="4000" b="1"/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000" b="1"/>
              <a:t>师道之不传也久矣</a:t>
            </a:r>
          </a:p>
        </p:txBody>
      </p:sp>
      <p:sp>
        <p:nvSpPr>
          <p:cNvPr id="29703" name="矩形 5"/>
          <p:cNvSpPr/>
          <p:nvPr/>
        </p:nvSpPr>
        <p:spPr>
          <a:xfrm>
            <a:off x="1985963" y="3262313"/>
            <a:ext cx="7129462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3600" b="1" i="1" u="sng">
                <a:solidFill>
                  <a:schemeClr val="accent2"/>
                </a:solidFill>
              </a:rPr>
              <a:t>论证二：</a:t>
            </a:r>
            <a:r>
              <a:rPr kumimoji="1" lang="zh-CN" altLang="en-US" sz="3600" b="1"/>
              <a:t>择师教子与自身耻师对比；</a:t>
            </a:r>
          </a:p>
        </p:txBody>
      </p:sp>
      <p:sp>
        <p:nvSpPr>
          <p:cNvPr id="29704" name="矩形 6"/>
          <p:cNvSpPr/>
          <p:nvPr/>
        </p:nvSpPr>
        <p:spPr>
          <a:xfrm>
            <a:off x="1835150" y="4005263"/>
            <a:ext cx="6985000" cy="1169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sz="3500" b="1" i="1" u="sng">
                <a:solidFill>
                  <a:schemeClr val="accent2"/>
                </a:solidFill>
              </a:rPr>
              <a:t>论证三：</a:t>
            </a:r>
            <a:r>
              <a:rPr kumimoji="1" lang="zh-CN" altLang="en-US" sz="3500" b="1"/>
              <a:t>巫医乐师百工之人不耻相师与士大夫之族耻师对比；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uiExpand="1" build="p"/>
      <p:bldP spid="29701" grpId="0" animBg="1"/>
      <p:bldP spid="29702" grpId="0"/>
      <p:bldP spid="29703" grpId="0"/>
      <p:bldP spid="2970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755650" y="260350"/>
            <a:ext cx="3600450" cy="1555750"/>
          </a:xfrm>
          <a:prstGeom prst="rect">
            <a:avLst/>
          </a:prstGeom>
          <a:noFill/>
          <a:ln>
            <a:noFill/>
          </a:ln>
          <a:effectLst/>
        </p:spPr>
        <p:txBody>
          <a:bodyPr anchor="b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4800" spc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论证方法：</a:t>
            </a:r>
            <a:r>
              <a:rPr lang="zh-CN" altLang="en-US" sz="4800" spc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对比论证</a:t>
            </a:r>
            <a:endParaRPr lang="zh-CN" altLang="en-US" sz="480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4067175" y="333375"/>
            <a:ext cx="4824413" cy="1476375"/>
          </a:xfrm>
          <a:prstGeom prst="rect">
            <a:avLst/>
          </a:prstGeom>
          <a:noFill/>
          <a:ln>
            <a:noFill/>
          </a:ln>
          <a:effectLst/>
        </p:spPr>
        <p:txBody>
          <a:bodyPr anchor="b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000" spc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古之圣人 </a:t>
            </a:r>
            <a:r>
              <a:rPr lang="en-US" altLang="zh-CN" sz="3000" spc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en-US" altLang="zh-CN" sz="3000" spc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spc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今之众人</a:t>
            </a:r>
            <a:endParaRPr lang="zh-CN" altLang="en-US" sz="3000">
              <a:effectLst>
                <a:outerShdw blurRad="38100" dist="38100" dir="2700000" algn="tl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marR="0" lvl="0" indent="0" eaLnBrk="1" hangingPunct="1"/>
            <a:r>
              <a:rPr lang="zh-CN" altLang="en-US" sz="3000" spc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择师教子 </a:t>
            </a:r>
            <a:r>
              <a:rPr lang="en-US" altLang="zh-CN" sz="3000" spc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en-US" altLang="zh-CN" sz="3000" spc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spc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自身耻师</a:t>
            </a:r>
            <a:endParaRPr lang="zh-CN" altLang="en-US" sz="3000">
              <a:effectLst>
                <a:outerShdw blurRad="38100" dist="38100" dir="2700000" algn="tl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marR="0" lvl="0" indent="0" eaLnBrk="1" hangingPunct="1"/>
            <a:r>
              <a:rPr lang="zh-CN" altLang="en-US" sz="3000" spc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百工之人 </a:t>
            </a:r>
            <a:r>
              <a:rPr lang="en-US" altLang="zh-CN" sz="3000" spc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en-US" altLang="zh-CN" sz="3000" spc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spc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士大夫之族</a:t>
            </a:r>
            <a:endParaRPr lang="zh-CN" altLang="en-US" sz="3000">
              <a:effectLst>
                <a:outerShdw blurRad="38100" dist="38100" dir="2700000" algn="tl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0724" name="Group 51"/>
          <p:cNvGraphicFramePr>
            <a:graphicFrameLocks noGrp="1"/>
          </p:cNvGraphicFramePr>
          <p:nvPr>
            <p:ph idx="4294967295"/>
          </p:nvPr>
        </p:nvGraphicFramePr>
        <p:xfrm>
          <a:off x="0" y="1916112"/>
          <a:ext cx="9144002" cy="5720646"/>
        </p:xfrm>
        <a:graphic>
          <a:graphicData uri="http://schemas.openxmlformats.org/drawingml/2006/table">
            <a:tbl>
              <a:tblPr/>
              <a:tblGrid>
                <a:gridCol w="471488"/>
                <a:gridCol w="1993900"/>
                <a:gridCol w="2903538"/>
                <a:gridCol w="1995488"/>
                <a:gridCol w="1779588"/>
              </a:tblGrid>
              <a:tr h="5349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</a:pPr>
                      <a:endParaRPr kumimoji="0" lang="zh-CN" altLang="zh-CN" sz="24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zh-CN" altLang="en-US" sz="2800">
                          <a:solidFill>
                            <a:srgbClr val="FF0000"/>
                          </a:solidFill>
                          <a:ea typeface="黑体" panose="02010609060101010101" pitchFamily="2" charset="-122"/>
                        </a:rPr>
                        <a:t>对象</a:t>
                      </a:r>
                      <a:endParaRPr kumimoji="0" lang="zh-CN" altLang="en-US" sz="2800">
                        <a:solidFill>
                          <a:srgbClr val="FF0000"/>
                        </a:solidFill>
                      </a:endParaRPr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zh-CN" altLang="en-US" sz="2800">
                          <a:solidFill>
                            <a:srgbClr val="FF0000"/>
                          </a:solidFill>
                          <a:ea typeface="黑体" panose="02010609060101010101" pitchFamily="2" charset="-122"/>
                        </a:rPr>
                        <a:t>从师的态度</a:t>
                      </a:r>
                      <a:endParaRPr kumimoji="0" lang="zh-CN" altLang="en-US" sz="2800">
                        <a:solidFill>
                          <a:srgbClr val="FF0000"/>
                        </a:solidFill>
                      </a:endParaRPr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zh-CN" altLang="en-US" sz="2800">
                          <a:solidFill>
                            <a:srgbClr val="FF0000"/>
                          </a:solidFill>
                          <a:ea typeface="黑体" panose="02010609060101010101" pitchFamily="2" charset="-122"/>
                        </a:rPr>
                        <a:t>结果</a:t>
                      </a:r>
                      <a:endParaRPr kumimoji="0" lang="zh-CN" altLang="en-US" sz="2800">
                        <a:solidFill>
                          <a:srgbClr val="FF0000"/>
                        </a:solidFill>
                      </a:endParaRPr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zh-CN" altLang="en-US" sz="2800">
                          <a:solidFill>
                            <a:srgbClr val="FF0000"/>
                          </a:solidFill>
                          <a:ea typeface="黑体" panose="02010609060101010101" pitchFamily="2" charset="-122"/>
                        </a:rPr>
                        <a:t>论述中心</a:t>
                      </a:r>
                      <a:endParaRPr kumimoji="0" lang="zh-CN" altLang="en-US" sz="2800">
                        <a:solidFill>
                          <a:srgbClr val="FF0000"/>
                        </a:solidFill>
                      </a:endParaRPr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517525">
                <a:tc rowSpan="2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eaLnBrk="1" hangingPunct="1"/>
                      <a:r>
                        <a:rPr kumimoji="0" lang="en-US" altLang="zh-CN" sz="2400">
                          <a:ea typeface="仿宋_GB2312" panose="02010609030101010101" pitchFamily="49" charset="-122"/>
                        </a:rPr>
                        <a:t>1</a:t>
                      </a:r>
                      <a:endParaRPr kumimoji="0" lang="en-US" altLang="zh-CN" sz="24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en-US" altLang="zh-CN" sz="2800">
                          <a:ea typeface="楷体_GB2312" pitchFamily="49" charset="-122"/>
                        </a:rPr>
                        <a:t>“</a:t>
                      </a:r>
                      <a:r>
                        <a:rPr kumimoji="0" lang="zh-CN" altLang="en-US" sz="2800">
                          <a:ea typeface="楷体_GB2312" pitchFamily="49" charset="-122"/>
                        </a:rPr>
                        <a:t>今之众人”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en-US" altLang="zh-CN" sz="2800">
                          <a:ea typeface="楷体_GB2312" pitchFamily="49" charset="-122"/>
                        </a:rPr>
                        <a:t>“</a:t>
                      </a:r>
                      <a:r>
                        <a:rPr kumimoji="0" lang="zh-CN" altLang="en-US" sz="2800">
                          <a:ea typeface="楷体_GB2312" pitchFamily="49" charset="-122"/>
                        </a:rPr>
                        <a:t>耻学于师”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en-US" altLang="zh-CN" sz="2800">
                          <a:ea typeface="楷体_GB2312" pitchFamily="49" charset="-122"/>
                        </a:rPr>
                        <a:t>“</a:t>
                      </a:r>
                      <a:r>
                        <a:rPr kumimoji="0" lang="zh-CN" altLang="en-US" sz="2800">
                          <a:ea typeface="楷体_GB2312" pitchFamily="49" charset="-122"/>
                        </a:rPr>
                        <a:t>愚益愚”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rowSpan="6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-76200" eaLnBrk="1" hangingPunct="1"/>
                      <a:r>
                        <a:rPr kumimoji="0" lang="zh-CN" altLang="en-US" sz="2800">
                          <a:ea typeface="黑体" panose="02010609060101010101" pitchFamily="2" charset="-122"/>
                        </a:rPr>
                        <a:t>通过正反对比，论证了从师学习的重要性，抨击”耻学于师“的社会风气。</a:t>
                      </a:r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517525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en-US" altLang="zh-CN" sz="2800">
                          <a:ea typeface="楷体_GB2312" pitchFamily="49" charset="-122"/>
                        </a:rPr>
                        <a:t>“</a:t>
                      </a:r>
                      <a:r>
                        <a:rPr kumimoji="0" lang="zh-CN" altLang="en-US" sz="2800">
                          <a:ea typeface="楷体_GB2312" pitchFamily="49" charset="-122"/>
                        </a:rPr>
                        <a:t>古之圣人”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en-US" altLang="zh-CN" sz="2800">
                          <a:ea typeface="楷体_GB2312" pitchFamily="49" charset="-122"/>
                        </a:rPr>
                        <a:t>“</a:t>
                      </a:r>
                      <a:r>
                        <a:rPr kumimoji="0" lang="zh-CN" altLang="en-US" sz="2800">
                          <a:ea typeface="楷体_GB2312" pitchFamily="49" charset="-122"/>
                        </a:rPr>
                        <a:t>从师而问”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en-US" altLang="zh-CN" sz="2800">
                          <a:ea typeface="楷体_GB2312" pitchFamily="49" charset="-122"/>
                        </a:rPr>
                        <a:t>“</a:t>
                      </a:r>
                      <a:r>
                        <a:rPr kumimoji="0" lang="zh-CN" altLang="en-US" sz="2800">
                          <a:ea typeface="楷体_GB2312" pitchFamily="49" charset="-122"/>
                        </a:rPr>
                        <a:t>圣益圣”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</a:tcPr>
                </a:tc>
              </a:tr>
              <a:tr h="517525">
                <a:tc rowSpan="2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eaLnBrk="1" hangingPunct="1"/>
                      <a:r>
                        <a:rPr kumimoji="0" lang="en-US" altLang="zh-CN" sz="2400">
                          <a:ea typeface="仿宋_GB2312" panose="02010609030101010101" pitchFamily="49" charset="-122"/>
                        </a:rPr>
                        <a:t>2</a:t>
                      </a:r>
                      <a:endParaRPr kumimoji="0" lang="en-US" altLang="zh-CN" sz="24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zh-CN" altLang="en-US" sz="2800">
                          <a:ea typeface="楷体_GB2312" pitchFamily="49" charset="-122"/>
                        </a:rPr>
                        <a:t>于其子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zh-CN" altLang="en-US" sz="2800">
                          <a:ea typeface="楷体_GB2312" pitchFamily="49" charset="-122"/>
                        </a:rPr>
                        <a:t>择师而教之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zh-CN" altLang="en-US" sz="2800">
                          <a:ea typeface="楷体_GB2312" pitchFamily="49" charset="-122"/>
                        </a:rPr>
                        <a:t>小学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</a:tcPr>
                </a:tc>
              </a:tr>
              <a:tr h="517525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zh-CN" altLang="en-US" sz="2800">
                          <a:ea typeface="楷体_GB2312" pitchFamily="49" charset="-122"/>
                        </a:rPr>
                        <a:t>于其身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zh-CN" altLang="en-US" sz="2800">
                          <a:ea typeface="楷体_GB2312" pitchFamily="49" charset="-122"/>
                        </a:rPr>
                        <a:t>耻师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zh-CN" altLang="en-US" sz="2800">
                          <a:ea typeface="楷体_GB2312" pitchFamily="49" charset="-122"/>
                        </a:rPr>
                        <a:t>大遗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</a:tcPr>
                </a:tc>
              </a:tr>
              <a:tr h="517525">
                <a:tc rowSpan="2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eaLnBrk="1" hangingPunct="1"/>
                      <a:r>
                        <a:rPr kumimoji="0" lang="en-US" altLang="zh-CN" sz="2400">
                          <a:ea typeface="仿宋_GB2312" panose="02010609030101010101" pitchFamily="49" charset="-122"/>
                        </a:rPr>
                        <a:t>3</a:t>
                      </a:r>
                      <a:endParaRPr kumimoji="0" lang="en-US" altLang="zh-CN" sz="24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zh-CN" altLang="en-US" sz="2800">
                          <a:ea typeface="楷体_GB2312" pitchFamily="49" charset="-122"/>
                        </a:rPr>
                        <a:t>百工之人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zh-CN" altLang="en-US" sz="2800">
                          <a:ea typeface="楷体_GB2312" pitchFamily="49" charset="-122"/>
                        </a:rPr>
                        <a:t>不耻相师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rowSpan="2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eaLnBrk="1" hangingPunct="1"/>
                      <a:r>
                        <a:rPr kumimoji="0" lang="en-US" altLang="zh-CN" sz="2800">
                          <a:ea typeface="楷体_GB2312" pitchFamily="49" charset="-122"/>
                        </a:rPr>
                        <a:t>     </a:t>
                      </a:r>
                      <a:r>
                        <a:rPr kumimoji="0" lang="zh-CN" altLang="en-US" sz="2800">
                          <a:ea typeface="楷体_GB2312" pitchFamily="49" charset="-122"/>
                        </a:rPr>
                        <a:t>士大夫之智不及巫医乐师百工之人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</a:tcPr>
                </a:tc>
              </a:tr>
              <a:tr h="1741488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zh-CN" altLang="en-US" sz="2800">
                          <a:ea typeface="楷体_GB2312" pitchFamily="49" charset="-122"/>
                        </a:rPr>
                        <a:t>士大夫之族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1" lang="zh-CN" altLang="en-US" sz="1800" b="1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342900" lvl="0" indent="-342900" algn="ctr" eaLnBrk="1" hangingPunct="1"/>
                      <a:r>
                        <a:rPr kumimoji="0" lang="zh-CN" altLang="en-US" sz="2800">
                          <a:ea typeface="楷体_GB2312" pitchFamily="49" charset="-122"/>
                        </a:rPr>
                        <a:t>曰师曰弟子</a:t>
                      </a:r>
                      <a:r>
                        <a:rPr kumimoji="0" lang="en-US" altLang="zh-CN" sz="2800">
                          <a:ea typeface="楷体_GB2312" pitchFamily="49" charset="-122"/>
                        </a:rPr>
                        <a:t>……</a:t>
                      </a:r>
                      <a:r>
                        <a:rPr kumimoji="0" lang="zh-CN" altLang="en-US" sz="2800">
                          <a:ea typeface="楷体_GB2312" pitchFamily="49" charset="-122"/>
                        </a:rPr>
                        <a:t>群聚而笑之</a:t>
                      </a:r>
                      <a:endParaRPr kumimoji="0" lang="zh-CN" altLang="en-US" sz="2800"/>
                    </a:p>
                  </a:txBody>
                  <a:tcPr marT="45713" marB="4571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4" name="Rectangle 6"/>
          <p:cNvSpPr/>
          <p:nvPr/>
        </p:nvSpPr>
        <p:spPr>
          <a:xfrm>
            <a:off x="1476375" y="3789363"/>
            <a:ext cx="468153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CC00CC"/>
                </a:solidFill>
                <a:latin typeface="Times New Roman" panose="02020603050405020304" pitchFamily="18" charset="0"/>
              </a:rPr>
              <a:t>对其子            择师而教        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CC00CC"/>
                </a:solidFill>
                <a:latin typeface="Times New Roman" panose="02020603050405020304" pitchFamily="18" charset="0"/>
              </a:rPr>
              <a:t>对其身            耻学于师         </a:t>
            </a:r>
          </a:p>
        </p:txBody>
      </p:sp>
      <p:sp>
        <p:nvSpPr>
          <p:cNvPr id="319496" name="AutoShape 8"/>
          <p:cNvSpPr/>
          <p:nvPr/>
        </p:nvSpPr>
        <p:spPr>
          <a:xfrm>
            <a:off x="1116013" y="4076700"/>
            <a:ext cx="142875" cy="698500"/>
          </a:xfrm>
          <a:prstGeom prst="leftBrace">
            <a:avLst>
              <a:gd name="adj1" fmla="val 40740"/>
              <a:gd name="adj2" fmla="val 50000"/>
            </a:avLst>
          </a:prstGeom>
          <a:noFill/>
          <a:ln w="508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9497" name="AutoShape 9"/>
          <p:cNvSpPr/>
          <p:nvPr/>
        </p:nvSpPr>
        <p:spPr>
          <a:xfrm>
            <a:off x="1042988" y="5013325"/>
            <a:ext cx="142875" cy="865188"/>
          </a:xfrm>
          <a:prstGeom prst="leftBrace">
            <a:avLst>
              <a:gd name="adj1" fmla="val 50462"/>
              <a:gd name="adj2" fmla="val 50000"/>
            </a:avLst>
          </a:prstGeom>
          <a:noFill/>
          <a:ln w="508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7" name="Rectangle 11"/>
          <p:cNvSpPr/>
          <p:nvPr/>
        </p:nvSpPr>
        <p:spPr>
          <a:xfrm>
            <a:off x="468313" y="836613"/>
            <a:ext cx="69135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三、作者通过三组对比论证观点，找出这三组对比。</a:t>
            </a:r>
          </a:p>
        </p:txBody>
      </p:sp>
      <p:sp>
        <p:nvSpPr>
          <p:cNvPr id="319500" name="Rectangle 12"/>
          <p:cNvSpPr/>
          <p:nvPr/>
        </p:nvSpPr>
        <p:spPr>
          <a:xfrm>
            <a:off x="6443663" y="2924175"/>
            <a:ext cx="1266825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800" b="1">
                <a:solidFill>
                  <a:srgbClr val="FF3300"/>
                </a:solidFill>
                <a:latin typeface="Times New Roman" panose="02020603050405020304" pitchFamily="18" charset="0"/>
              </a:rPr>
              <a:t>对比论证</a:t>
            </a:r>
          </a:p>
        </p:txBody>
      </p:sp>
      <p:sp>
        <p:nvSpPr>
          <p:cNvPr id="319501" name="Rectangle 13"/>
          <p:cNvSpPr/>
          <p:nvPr/>
        </p:nvSpPr>
        <p:spPr>
          <a:xfrm>
            <a:off x="1476375" y="2636838"/>
            <a:ext cx="4321175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古之圣人    从师而问      今之众人    耻学于师</a:t>
            </a:r>
          </a:p>
        </p:txBody>
      </p:sp>
      <p:sp>
        <p:nvSpPr>
          <p:cNvPr id="319502" name="Rectangle 14"/>
          <p:cNvSpPr/>
          <p:nvPr/>
        </p:nvSpPr>
        <p:spPr>
          <a:xfrm>
            <a:off x="1403350" y="4868863"/>
            <a:ext cx="55816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</a:rPr>
              <a:t>百工之人       不耻相师 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</a:rPr>
              <a:t>士大夫            群聚而笑之</a:t>
            </a:r>
          </a:p>
        </p:txBody>
      </p:sp>
      <p:sp>
        <p:nvSpPr>
          <p:cNvPr id="319503" name="AutoShape 15"/>
          <p:cNvSpPr/>
          <p:nvPr/>
        </p:nvSpPr>
        <p:spPr>
          <a:xfrm>
            <a:off x="1187450" y="2852738"/>
            <a:ext cx="142875" cy="698500"/>
          </a:xfrm>
          <a:prstGeom prst="leftBrace">
            <a:avLst>
              <a:gd name="adj1" fmla="val 40740"/>
              <a:gd name="adj2" fmla="val 50000"/>
            </a:avLst>
          </a:prstGeom>
          <a:noFill/>
          <a:ln w="508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9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9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9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9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9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9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9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9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9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9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9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9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9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9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9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9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9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9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31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494" grpId="0"/>
      <p:bldP spid="319500" grpId="0"/>
      <p:bldP spid="319501" grpId="0"/>
      <p:bldP spid="31950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副标题 2"/>
          <p:cNvSpPr>
            <a:spLocks noGrp="1"/>
          </p:cNvSpPr>
          <p:nvPr/>
        </p:nvSpPr>
        <p:spPr>
          <a:xfrm>
            <a:off x="179388" y="549275"/>
            <a:ext cx="6400800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第三段讲了什么内容呢？</a:t>
            </a:r>
          </a:p>
        </p:txBody>
      </p:sp>
      <p:sp>
        <p:nvSpPr>
          <p:cNvPr id="34819" name="标题 1"/>
          <p:cNvSpPr>
            <a:spLocks noGrp="1"/>
          </p:cNvSpPr>
          <p:nvPr/>
        </p:nvSpPr>
        <p:spPr>
          <a:xfrm>
            <a:off x="685800" y="1385570"/>
            <a:ext cx="8129905" cy="1468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论证四</a:t>
            </a:r>
            <a:r>
              <a:rPr lang="zh-CN" altLang="en-US" sz="22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（第二段三处论证）</a:t>
            </a:r>
            <a:r>
              <a:rPr lang="zh-CN" altLang="en-US" sz="3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3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以孔子为例，进一步论证中心论点。</a:t>
            </a:r>
            <a:r>
              <a:rPr lang="zh-CN" altLang="en-US">
                <a:solidFill>
                  <a:srgbClr val="FF0000"/>
                </a:solidFill>
              </a:rPr>
              <a:t/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4821" name="TextBox 3"/>
          <p:cNvSpPr/>
          <p:nvPr/>
        </p:nvSpPr>
        <p:spPr>
          <a:xfrm>
            <a:off x="467995" y="2924493"/>
            <a:ext cx="604837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本段用了什么论证方法？</a:t>
            </a:r>
          </a:p>
        </p:txBody>
      </p:sp>
      <p:sp>
        <p:nvSpPr>
          <p:cNvPr id="34822" name="TextBox 4"/>
          <p:cNvSpPr/>
          <p:nvPr/>
        </p:nvSpPr>
        <p:spPr>
          <a:xfrm>
            <a:off x="1476375" y="4508500"/>
            <a:ext cx="5040313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举例论证：圣人无常师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48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build="p"/>
      <p:bldP spid="34819" grpId="0"/>
      <p:bldP spid="34821" grpId="0"/>
      <p:bldP spid="348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"/>
          <p:cNvSpPr txBox="1"/>
          <p:nvPr/>
        </p:nvSpPr>
        <p:spPr>
          <a:xfrm>
            <a:off x="395605" y="1484630"/>
            <a:ext cx="823849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 dirty="0">
                <a:solidFill>
                  <a:schemeClr val="accent4"/>
                </a:solidFill>
                <a:effectLst/>
                <a:latin typeface="Times New Roman" panose="02020603050405020304" pitchFamily="18" charset="0"/>
              </a:rPr>
              <a:t>古人曾用“天、地、君、亲、师”来表达对老师的尊重。“天”和“地”都是虚的，教师是排在国君和父母之后的，实际上名列第三位，可见其重要性。教师是传播人类文明的使者，没有教师，人类的文明之火就无法传递下去。那么，老师的作用是什么？为什么要从师学习？又如何选择老师呢？韩愈在《师说》里给予我们答案。</a:t>
            </a:r>
          </a:p>
        </p:txBody>
      </p:sp>
      <p:sp>
        <p:nvSpPr>
          <p:cNvPr id="6147" name="文本框 1"/>
          <p:cNvSpPr txBox="1"/>
          <p:nvPr/>
        </p:nvSpPr>
        <p:spPr>
          <a:xfrm>
            <a:off x="611188" y="188913"/>
            <a:ext cx="56896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6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导入</a:t>
            </a:r>
          </a:p>
        </p:txBody>
      </p:sp>
    </p:spTree>
  </p:cSld>
  <p:clrMapOvr>
    <a:masterClrMapping/>
  </p:clrMapOvr>
  <p:transition>
    <p:blinds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/>
          <p:nvPr/>
        </p:nvSpPr>
        <p:spPr>
          <a:xfrm>
            <a:off x="323850" y="260350"/>
            <a:ext cx="849630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sz="3600" b="1">
                <a:solidFill>
                  <a:srgbClr val="A50021"/>
                </a:solidFill>
              </a:rPr>
              <a:t>第三自然段举出备受封建文人推崇的孔子的例子，意在证明怎样的观点？</a:t>
            </a:r>
            <a:endParaRPr lang="zh-CN" altLang="en-US" sz="3600" b="1">
              <a:solidFill>
                <a:srgbClr val="A50021"/>
              </a:solidFill>
            </a:endParaRPr>
          </a:p>
        </p:txBody>
      </p:sp>
      <p:sp>
        <p:nvSpPr>
          <p:cNvPr id="35843" name="Text Box 3"/>
          <p:cNvSpPr/>
          <p:nvPr/>
        </p:nvSpPr>
        <p:spPr>
          <a:xfrm>
            <a:off x="1187450" y="1773238"/>
            <a:ext cx="1892300" cy="554037"/>
          </a:xfrm>
          <a:prstGeom prst="rect">
            <a:avLst/>
          </a:prstGeom>
          <a:solidFill>
            <a:schemeClr val="folHlink"/>
          </a:solidFill>
          <a:ln>
            <a:solidFill>
              <a:srgbClr val="FF6600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孔子事例</a:t>
            </a:r>
          </a:p>
        </p:txBody>
      </p:sp>
      <p:sp>
        <p:nvSpPr>
          <p:cNvPr id="35844" name="Text Box 4"/>
          <p:cNvSpPr/>
          <p:nvPr/>
        </p:nvSpPr>
        <p:spPr>
          <a:xfrm>
            <a:off x="250825" y="2492375"/>
            <a:ext cx="3671888" cy="101600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b="1"/>
              <a:t>孔子师郯子、苌弘、师襄、老聃。</a:t>
            </a:r>
          </a:p>
        </p:txBody>
      </p:sp>
      <p:sp>
        <p:nvSpPr>
          <p:cNvPr id="35845" name="Text Box 5"/>
          <p:cNvSpPr/>
          <p:nvPr/>
        </p:nvSpPr>
        <p:spPr>
          <a:xfrm>
            <a:off x="323850" y="4149725"/>
            <a:ext cx="3384550" cy="101600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b="1"/>
              <a:t>孔子曰：“三人行，必有我师。”</a:t>
            </a:r>
          </a:p>
        </p:txBody>
      </p:sp>
      <p:sp>
        <p:nvSpPr>
          <p:cNvPr id="35846" name="Text Box 6"/>
          <p:cNvSpPr/>
          <p:nvPr/>
        </p:nvSpPr>
        <p:spPr>
          <a:xfrm>
            <a:off x="5487988" y="1851025"/>
            <a:ext cx="2828925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/>
          </a:p>
        </p:txBody>
      </p:sp>
      <p:sp>
        <p:nvSpPr>
          <p:cNvPr id="35847" name="Text Box 7"/>
          <p:cNvSpPr/>
          <p:nvPr/>
        </p:nvSpPr>
        <p:spPr>
          <a:xfrm>
            <a:off x="4984750" y="1993900"/>
            <a:ext cx="2611438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/>
          </a:p>
        </p:txBody>
      </p:sp>
      <p:sp>
        <p:nvSpPr>
          <p:cNvPr id="35848" name="Text Box 8"/>
          <p:cNvSpPr/>
          <p:nvPr/>
        </p:nvSpPr>
        <p:spPr>
          <a:xfrm>
            <a:off x="5435600" y="1773555"/>
            <a:ext cx="2225040" cy="553085"/>
          </a:xfrm>
          <a:prstGeom prst="rect">
            <a:avLst/>
          </a:prstGeom>
          <a:solidFill>
            <a:schemeClr val="folHlink"/>
          </a:solidFill>
          <a:ln>
            <a:solidFill>
              <a:srgbClr val="FF6600"/>
            </a:solidFill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证明观点</a:t>
            </a:r>
          </a:p>
        </p:txBody>
      </p:sp>
      <p:sp>
        <p:nvSpPr>
          <p:cNvPr id="35849" name="Text Box 9"/>
          <p:cNvSpPr/>
          <p:nvPr/>
        </p:nvSpPr>
        <p:spPr>
          <a:xfrm>
            <a:off x="5076825" y="2492375"/>
            <a:ext cx="2663825" cy="554038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en-US" altLang="zh-CN" sz="2800" b="1"/>
              <a:t>“</a:t>
            </a:r>
            <a:r>
              <a:rPr kumimoji="1" lang="zh-CN" altLang="en-US" sz="3000" b="1"/>
              <a:t>学者必有师”</a:t>
            </a:r>
          </a:p>
        </p:txBody>
      </p:sp>
      <p:sp>
        <p:nvSpPr>
          <p:cNvPr id="35850" name="Text Box 10"/>
          <p:cNvSpPr/>
          <p:nvPr/>
        </p:nvSpPr>
        <p:spPr>
          <a:xfrm>
            <a:off x="4716463" y="3284538"/>
            <a:ext cx="3382962" cy="101600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en-US" altLang="zh-CN" sz="3000" b="1"/>
              <a:t>“</a:t>
            </a:r>
            <a:r>
              <a:rPr kumimoji="1" lang="zh-CN" altLang="en-US" sz="3000" b="1"/>
              <a:t>道之所存，师之所存也。”</a:t>
            </a:r>
          </a:p>
        </p:txBody>
      </p:sp>
      <p:sp>
        <p:nvSpPr>
          <p:cNvPr id="35851" name="AutoShape 11"/>
          <p:cNvSpPr/>
          <p:nvPr/>
        </p:nvSpPr>
        <p:spPr>
          <a:xfrm>
            <a:off x="3276600" y="1916113"/>
            <a:ext cx="1871663" cy="287337"/>
          </a:xfrm>
          <a:prstGeom prst="rightArrow">
            <a:avLst>
              <a:gd name="adj1" fmla="val 50000"/>
              <a:gd name="adj2" fmla="val 162846"/>
            </a:avLst>
          </a:prstGeom>
          <a:solidFill>
            <a:schemeClr val="accent2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kumimoji="1" lang="zh-CN" altLang="en-US" sz="1800" b="1"/>
          </a:p>
        </p:txBody>
      </p:sp>
      <p:sp>
        <p:nvSpPr>
          <p:cNvPr id="35852" name="Text Box 13"/>
          <p:cNvSpPr/>
          <p:nvPr/>
        </p:nvSpPr>
        <p:spPr>
          <a:xfrm>
            <a:off x="4716463" y="5084763"/>
            <a:ext cx="3743325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1800"/>
          </a:p>
        </p:txBody>
      </p:sp>
      <p:sp>
        <p:nvSpPr>
          <p:cNvPr id="35853" name="Text Box 15"/>
          <p:cNvSpPr txBox="1">
            <a:spLocks noChangeArrowheads="1"/>
          </p:cNvSpPr>
          <p:nvPr/>
        </p:nvSpPr>
        <p:spPr bwMode="auto">
          <a:xfrm>
            <a:off x="4643438" y="4365625"/>
            <a:ext cx="4033837" cy="1477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000" spc="0">
                <a:effectLst>
                  <a:outerShdw blurRad="38100" dist="38100" dir="2700000" algn="tl">
                    <a:srgbClr val="FFFFFF"/>
                  </a:outerShdw>
                </a:effectLst>
              </a:rPr>
              <a:t>弟子不必不如师，师不必贤于弟子，闻道有先后，术业有专攻。</a:t>
            </a:r>
            <a:endParaRPr lang="zh-CN" altLang="en-US" sz="30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5854" name="Text Box 16"/>
          <p:cNvSpPr txBox="1">
            <a:spLocks noChangeArrowheads="1"/>
          </p:cNvSpPr>
          <p:nvPr/>
        </p:nvSpPr>
        <p:spPr bwMode="auto">
          <a:xfrm>
            <a:off x="323850" y="5445125"/>
            <a:ext cx="4535488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b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600" spc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论证方法：</a:t>
            </a:r>
            <a:endParaRPr lang="zh-CN" altLang="en-US" sz="360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0" marR="0" lvl="0" indent="0" eaLnBrk="1" hangingPunct="1"/>
            <a:r>
              <a:rPr lang="zh-CN" altLang="en-US" sz="3600" spc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举例论证   引用论证 </a:t>
            </a:r>
            <a:endParaRPr lang="zh-CN" altLang="en-US" sz="360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5855" name="Text Box 17"/>
          <p:cNvSpPr txBox="1">
            <a:spLocks noChangeArrowheads="1"/>
          </p:cNvSpPr>
          <p:nvPr/>
        </p:nvSpPr>
        <p:spPr bwMode="auto">
          <a:xfrm>
            <a:off x="4643438" y="5949950"/>
            <a:ext cx="4103687" cy="579438"/>
          </a:xfrm>
          <a:prstGeom prst="rect">
            <a:avLst/>
          </a:prstGeom>
          <a:noFill/>
          <a:ln>
            <a:noFill/>
          </a:ln>
          <a:effectLst/>
        </p:spPr>
        <p:txBody>
          <a:bodyPr anchor="b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1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200" spc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分论点</a:t>
            </a:r>
            <a:r>
              <a:rPr lang="zh-CN" altLang="en-US" sz="3200" spc="0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：圣人无常师</a:t>
            </a:r>
            <a:endParaRPr lang="zh-CN" altLang="en-US" sz="3200">
              <a:solidFill>
                <a:srgbClr val="CC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5856" name="Text Box 3"/>
          <p:cNvSpPr/>
          <p:nvPr/>
        </p:nvSpPr>
        <p:spPr>
          <a:xfrm>
            <a:off x="1116013" y="3573463"/>
            <a:ext cx="1892300" cy="554037"/>
          </a:xfrm>
          <a:prstGeom prst="rect">
            <a:avLst/>
          </a:prstGeom>
          <a:solidFill>
            <a:schemeClr val="folHlink"/>
          </a:solidFill>
          <a:ln>
            <a:solidFill>
              <a:srgbClr val="FF6600"/>
            </a:solidFill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孔子语录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85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85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 animBg="1"/>
      <p:bldP spid="35844" grpId="0" animBg="1"/>
      <p:bldP spid="35845" grpId="0" animBg="1"/>
      <p:bldP spid="35848" grpId="0" animBg="1"/>
      <p:bldP spid="35849" grpId="0" animBg="1"/>
      <p:bldP spid="35850" grpId="0" animBg="1"/>
      <p:bldP spid="35851" grpId="0" animBg="1"/>
      <p:bldP spid="35853" grpId="0" animBg="1"/>
      <p:bldP spid="35854" grpId="0"/>
      <p:bldP spid="35855" grpId="0" uiExpand="1" build="p"/>
      <p:bldP spid="3585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395288" y="765175"/>
            <a:ext cx="7467600" cy="762000"/>
          </a:xfrm>
        </p:spPr>
        <p:txBody>
          <a:bodyPr vert="horz" wrap="square" lIns="91440" tIns="45720" rIns="91440" bIns="45720" anchor="b">
            <a:spAutoFit/>
          </a:bodyPr>
          <a:lstStyle/>
          <a:p>
            <a:pPr eaLnBrk="1" hangingPunct="1"/>
            <a:r>
              <a:rPr lang="zh-CN" altLang="en-US"/>
              <a:t>四、作者为什么称赞李蟠？</a:t>
            </a:r>
          </a:p>
        </p:txBody>
      </p:sp>
      <p:sp>
        <p:nvSpPr>
          <p:cNvPr id="323588" name="Rectangle 4"/>
          <p:cNvSpPr>
            <a:spLocks noGrp="1"/>
          </p:cNvSpPr>
          <p:nvPr>
            <p:ph idx="1"/>
          </p:nvPr>
        </p:nvSpPr>
        <p:spPr>
          <a:xfrm>
            <a:off x="228600" y="1981200"/>
            <a:ext cx="7583488" cy="23114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2800"/>
              <a:t>          </a:t>
            </a:r>
            <a:r>
              <a:rPr lang="zh-CN" altLang="en-US" sz="3600" b="1"/>
              <a:t>作者赞扬李蟠，既是对他不从流俗的肯定，也是对士大夫们</a:t>
            </a:r>
            <a:r>
              <a:rPr lang="zh-CN" altLang="en-US" sz="3600" b="1">
                <a:latin typeface="Times New Roman" panose="02020603050405020304" pitchFamily="18" charset="0"/>
              </a:rPr>
              <a:t>“</a:t>
            </a:r>
            <a:r>
              <a:rPr lang="zh-CN" altLang="en-US" sz="3600" b="1"/>
              <a:t>不从师</a:t>
            </a:r>
            <a:r>
              <a:rPr lang="zh-CN" altLang="en-US" sz="3600" b="1">
                <a:latin typeface="Times New Roman" panose="02020603050405020304" pitchFamily="18" charset="0"/>
              </a:rPr>
              <a:t>”</a:t>
            </a:r>
            <a:r>
              <a:rPr lang="zh-CN" altLang="en-US" sz="3600" b="1"/>
              <a:t>的有力批判；既针砭时弊，又通过赞扬李蟠倡导从师。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3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88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539750" y="611188"/>
            <a:ext cx="7092950" cy="1076325"/>
          </a:xfrm>
          <a:solidFill>
            <a:srgbClr val="CCECFF">
              <a:alpha val="100000"/>
            </a:srgbClr>
          </a:solidFill>
        </p:spPr>
        <p:txBody>
          <a:bodyPr vert="horz" wrap="square" lIns="91440" tIns="45720" rIns="91440" bIns="45720" anchor="b">
            <a:spAutoFit/>
          </a:bodyPr>
          <a:lstStyle/>
          <a:p>
            <a:pPr algn="l" eaLnBrk="1" hangingPunct="1"/>
            <a:r>
              <a:rPr lang="zh-CN" altLang="en-US" sz="3200" b="1">
                <a:solidFill>
                  <a:schemeClr val="tx1"/>
                </a:solidFill>
              </a:rPr>
              <a:t>五、本文讲了许多从师的道理，哪些对我们今天有借鉴意义？</a:t>
            </a:r>
          </a:p>
        </p:txBody>
      </p:sp>
      <p:sp>
        <p:nvSpPr>
          <p:cNvPr id="324612" name="Rectangle 4"/>
          <p:cNvSpPr>
            <a:spLocks noGrp="1"/>
          </p:cNvSpPr>
          <p:nvPr>
            <p:ph idx="1"/>
          </p:nvPr>
        </p:nvSpPr>
        <p:spPr>
          <a:xfrm>
            <a:off x="395288" y="2708275"/>
            <a:ext cx="7308850" cy="2232025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b="1"/>
              <a:t>作者第一次提出了老师的职责，既概括又全面；作者强调学而知之，必须从师学习，能者为师，不耻下问，尊重老师，奖励后学等思想在今天仍有借鉴意义。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4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612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标题 1"/>
          <p:cNvSpPr>
            <a:spLocks noGrp="1"/>
          </p:cNvSpPr>
          <p:nvPr/>
        </p:nvSpPr>
        <p:spPr>
          <a:xfrm>
            <a:off x="1979613" y="2636520"/>
            <a:ext cx="4895850" cy="1470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6000" b="1"/>
              <a:t>文章梳理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/>
          <p:nvPr/>
        </p:nvSpPr>
        <p:spPr>
          <a:xfrm>
            <a:off x="250825" y="765175"/>
            <a:ext cx="739775" cy="572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600" b="1">
                <a:solidFill>
                  <a:srgbClr val="DD2330"/>
                </a:solidFill>
                <a:latin typeface="Times New Roman" panose="02020603050405020304" pitchFamily="18" charset="0"/>
              </a:rPr>
              <a:t>中心论点：古之学者必有师</a:t>
            </a:r>
          </a:p>
        </p:txBody>
      </p:sp>
      <p:sp>
        <p:nvSpPr>
          <p:cNvPr id="41987" name="AutoShape 3"/>
          <p:cNvSpPr/>
          <p:nvPr/>
        </p:nvSpPr>
        <p:spPr>
          <a:xfrm>
            <a:off x="827088" y="1125538"/>
            <a:ext cx="457200" cy="4724400"/>
          </a:xfrm>
          <a:prstGeom prst="leftBrace">
            <a:avLst>
              <a:gd name="adj1" fmla="val 86111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kumimoji="1" lang="zh-CN" altLang="en-US" sz="1800" b="1"/>
          </a:p>
        </p:txBody>
      </p:sp>
      <p:sp>
        <p:nvSpPr>
          <p:cNvPr id="41988" name="Text Box 4"/>
          <p:cNvSpPr/>
          <p:nvPr/>
        </p:nvSpPr>
        <p:spPr>
          <a:xfrm>
            <a:off x="2268538" y="836613"/>
            <a:ext cx="2536825" cy="1385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>
                <a:latin typeface="Times New Roman" panose="02020603050405020304" pitchFamily="18" charset="0"/>
              </a:rPr>
              <a:t>提出中心论点，阐述师的作用和择师的标准</a:t>
            </a:r>
          </a:p>
        </p:txBody>
      </p:sp>
      <p:sp>
        <p:nvSpPr>
          <p:cNvPr id="41989" name="Text Box 5"/>
          <p:cNvSpPr/>
          <p:nvPr/>
        </p:nvSpPr>
        <p:spPr>
          <a:xfrm>
            <a:off x="1042988" y="1052513"/>
            <a:ext cx="169227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400" b="1">
                <a:latin typeface="Times New Roman" panose="02020603050405020304" pitchFamily="18" charset="0"/>
              </a:rPr>
              <a:t>（一段）</a:t>
            </a:r>
          </a:p>
        </p:txBody>
      </p:sp>
      <p:sp>
        <p:nvSpPr>
          <p:cNvPr id="41990" name="Text Box 6"/>
          <p:cNvSpPr/>
          <p:nvPr/>
        </p:nvSpPr>
        <p:spPr>
          <a:xfrm>
            <a:off x="971550" y="2924175"/>
            <a:ext cx="151288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400" b="1">
                <a:latin typeface="Times New Roman" panose="02020603050405020304" pitchFamily="18" charset="0"/>
              </a:rPr>
              <a:t>（二段）</a:t>
            </a:r>
          </a:p>
        </p:txBody>
      </p:sp>
      <p:sp>
        <p:nvSpPr>
          <p:cNvPr id="41991" name="Text Box 7"/>
          <p:cNvSpPr/>
          <p:nvPr/>
        </p:nvSpPr>
        <p:spPr>
          <a:xfrm>
            <a:off x="2268538" y="2895600"/>
            <a:ext cx="2074862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000" b="1">
                <a:latin typeface="Times New Roman" panose="02020603050405020304" pitchFamily="18" charset="0"/>
              </a:rPr>
              <a:t>批判当时的坏风气</a:t>
            </a:r>
          </a:p>
        </p:txBody>
      </p:sp>
      <p:sp>
        <p:nvSpPr>
          <p:cNvPr id="41992" name="Text Box 8"/>
          <p:cNvSpPr/>
          <p:nvPr/>
        </p:nvSpPr>
        <p:spPr>
          <a:xfrm>
            <a:off x="1042988" y="4868863"/>
            <a:ext cx="1697037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400" b="1">
                <a:latin typeface="Times New Roman" panose="02020603050405020304" pitchFamily="18" charset="0"/>
              </a:rPr>
              <a:t>（三段）</a:t>
            </a:r>
          </a:p>
        </p:txBody>
      </p:sp>
      <p:sp>
        <p:nvSpPr>
          <p:cNvPr id="41993" name="AutoShape 9"/>
          <p:cNvSpPr/>
          <p:nvPr/>
        </p:nvSpPr>
        <p:spPr>
          <a:xfrm>
            <a:off x="4648200" y="533400"/>
            <a:ext cx="381000" cy="1524000"/>
          </a:xfrm>
          <a:prstGeom prst="leftBrace">
            <a:avLst>
              <a:gd name="adj1" fmla="val 33333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kumimoji="1" lang="zh-CN" altLang="en-US" sz="1800" b="1"/>
          </a:p>
        </p:txBody>
      </p:sp>
      <p:sp>
        <p:nvSpPr>
          <p:cNvPr id="41994" name="Text Box 10"/>
          <p:cNvSpPr/>
          <p:nvPr/>
        </p:nvSpPr>
        <p:spPr>
          <a:xfrm>
            <a:off x="4953000" y="381000"/>
            <a:ext cx="22828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en-US" altLang="zh-CN" sz="2800" b="1">
                <a:latin typeface="Times New Roman" panose="02020603050405020304" pitchFamily="18" charset="0"/>
              </a:rPr>
              <a:t>1</a:t>
            </a:r>
            <a:r>
              <a:rPr kumimoji="1" lang="zh-CN" altLang="en-US" sz="2800" b="1">
                <a:latin typeface="Times New Roman" panose="02020603050405020304" pitchFamily="18" charset="0"/>
              </a:rPr>
              <a:t>、中心论点</a:t>
            </a:r>
          </a:p>
        </p:txBody>
      </p:sp>
      <p:sp>
        <p:nvSpPr>
          <p:cNvPr id="41995" name="Text Box 11"/>
          <p:cNvSpPr/>
          <p:nvPr/>
        </p:nvSpPr>
        <p:spPr>
          <a:xfrm>
            <a:off x="4953000" y="990600"/>
            <a:ext cx="22113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en-US" altLang="zh-CN" sz="2800" b="1">
                <a:latin typeface="Times New Roman" panose="02020603050405020304" pitchFamily="18" charset="0"/>
              </a:rPr>
              <a:t>2</a:t>
            </a:r>
            <a:r>
              <a:rPr kumimoji="1" lang="zh-CN" altLang="en-US" sz="2800" b="1">
                <a:latin typeface="Times New Roman" panose="02020603050405020304" pitchFamily="18" charset="0"/>
              </a:rPr>
              <a:t>、师的作用</a:t>
            </a:r>
          </a:p>
        </p:txBody>
      </p:sp>
      <p:sp>
        <p:nvSpPr>
          <p:cNvPr id="41996" name="Text Box 12"/>
          <p:cNvSpPr/>
          <p:nvPr/>
        </p:nvSpPr>
        <p:spPr>
          <a:xfrm>
            <a:off x="4953000" y="1600200"/>
            <a:ext cx="24987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en-US" altLang="zh-CN" sz="2400" b="1">
                <a:latin typeface="Times New Roman" panose="02020603050405020304" pitchFamily="18" charset="0"/>
              </a:rPr>
              <a:t>3</a:t>
            </a:r>
            <a:r>
              <a:rPr kumimoji="1" lang="zh-CN" altLang="en-US" sz="2800" b="1">
                <a:latin typeface="Times New Roman" panose="02020603050405020304" pitchFamily="18" charset="0"/>
              </a:rPr>
              <a:t>、择师的标准</a:t>
            </a:r>
          </a:p>
        </p:txBody>
      </p:sp>
      <p:sp>
        <p:nvSpPr>
          <p:cNvPr id="41997" name="AutoShape 13"/>
          <p:cNvSpPr/>
          <p:nvPr/>
        </p:nvSpPr>
        <p:spPr>
          <a:xfrm>
            <a:off x="3851275" y="2420938"/>
            <a:ext cx="533400" cy="1828800"/>
          </a:xfrm>
          <a:prstGeom prst="leftBrace">
            <a:avLst>
              <a:gd name="adj1" fmla="val 28571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kumimoji="1" lang="zh-CN" altLang="en-US" sz="1800" b="1"/>
          </a:p>
        </p:txBody>
      </p:sp>
      <p:sp>
        <p:nvSpPr>
          <p:cNvPr id="41998" name="Text Box 14"/>
          <p:cNvSpPr/>
          <p:nvPr/>
        </p:nvSpPr>
        <p:spPr>
          <a:xfrm>
            <a:off x="4427538" y="2205038"/>
            <a:ext cx="337185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en-US" altLang="zh-CN" sz="2800" b="1">
                <a:latin typeface="Times New Roman" panose="02020603050405020304" pitchFamily="18" charset="0"/>
              </a:rPr>
              <a:t>1</a:t>
            </a:r>
            <a:r>
              <a:rPr kumimoji="1" lang="zh-CN" altLang="en-US" sz="2800" b="1">
                <a:latin typeface="Times New Roman" panose="02020603050405020304" pitchFamily="18" charset="0"/>
              </a:rPr>
              <a:t>、古今对比</a:t>
            </a:r>
            <a:r>
              <a:rPr kumimoji="1" lang="zh-CN" altLang="en-US" sz="2800" b="1">
                <a:solidFill>
                  <a:srgbClr val="FF0066"/>
                </a:solidFill>
                <a:latin typeface="Times New Roman" panose="02020603050405020304" pitchFamily="18" charset="0"/>
              </a:rPr>
              <a:t>（纵比）</a:t>
            </a:r>
          </a:p>
        </p:txBody>
      </p:sp>
      <p:sp>
        <p:nvSpPr>
          <p:cNvPr id="41999" name="Text Box 15"/>
          <p:cNvSpPr/>
          <p:nvPr/>
        </p:nvSpPr>
        <p:spPr>
          <a:xfrm>
            <a:off x="4356100" y="2708275"/>
            <a:ext cx="2160588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en-US" altLang="zh-CN" sz="2800" b="1">
                <a:latin typeface="Times New Roman" panose="02020603050405020304" pitchFamily="18" charset="0"/>
              </a:rPr>
              <a:t>2</a:t>
            </a:r>
            <a:r>
              <a:rPr kumimoji="1" lang="zh-CN" altLang="en-US" sz="2800" b="1">
                <a:latin typeface="Times New Roman" panose="02020603050405020304" pitchFamily="18" charset="0"/>
              </a:rPr>
              <a:t>、自己与   孩子对比</a:t>
            </a:r>
          </a:p>
        </p:txBody>
      </p:sp>
      <p:sp>
        <p:nvSpPr>
          <p:cNvPr id="42000" name="Text Box 16"/>
          <p:cNvSpPr/>
          <p:nvPr/>
        </p:nvSpPr>
        <p:spPr>
          <a:xfrm>
            <a:off x="4356100" y="3644900"/>
            <a:ext cx="2808288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en-US" altLang="zh-CN" sz="2800" b="1">
                <a:latin typeface="Times New Roman" panose="02020603050405020304" pitchFamily="18" charset="0"/>
              </a:rPr>
              <a:t>3</a:t>
            </a:r>
            <a:r>
              <a:rPr kumimoji="1" lang="zh-CN" altLang="en-US" sz="2800" b="1">
                <a:latin typeface="Times New Roman" panose="02020603050405020304" pitchFamily="18" charset="0"/>
              </a:rPr>
              <a:t>、巫医、乐师等与士大夫对比</a:t>
            </a:r>
          </a:p>
        </p:txBody>
      </p:sp>
      <p:sp>
        <p:nvSpPr>
          <p:cNvPr id="42001" name="Text Box 17"/>
          <p:cNvSpPr/>
          <p:nvPr/>
        </p:nvSpPr>
        <p:spPr>
          <a:xfrm>
            <a:off x="6372225" y="2924175"/>
            <a:ext cx="15509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>
                <a:solidFill>
                  <a:srgbClr val="FF0066"/>
                </a:solidFill>
                <a:latin typeface="Times New Roman" panose="02020603050405020304" pitchFamily="18" charset="0"/>
              </a:rPr>
              <a:t>（自比）</a:t>
            </a:r>
          </a:p>
        </p:txBody>
      </p:sp>
      <p:sp>
        <p:nvSpPr>
          <p:cNvPr id="42002" name="Text Box 18"/>
          <p:cNvSpPr/>
          <p:nvPr/>
        </p:nvSpPr>
        <p:spPr>
          <a:xfrm>
            <a:off x="6553200" y="3733800"/>
            <a:ext cx="16906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>
                <a:solidFill>
                  <a:srgbClr val="FF0066"/>
                </a:solidFill>
                <a:latin typeface="Times New Roman" panose="02020603050405020304" pitchFamily="18" charset="0"/>
              </a:rPr>
              <a:t>（横比）</a:t>
            </a:r>
          </a:p>
        </p:txBody>
      </p:sp>
      <p:sp>
        <p:nvSpPr>
          <p:cNvPr id="42003" name="Text Box 19"/>
          <p:cNvSpPr/>
          <p:nvPr/>
        </p:nvSpPr>
        <p:spPr>
          <a:xfrm>
            <a:off x="2268538" y="4724400"/>
            <a:ext cx="5040312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000" b="1">
                <a:latin typeface="Times New Roman" panose="02020603050405020304" pitchFamily="18" charset="0"/>
              </a:rPr>
              <a:t>以孔子为例，论证从师的正确态度</a:t>
            </a:r>
          </a:p>
        </p:txBody>
      </p:sp>
      <p:sp>
        <p:nvSpPr>
          <p:cNvPr id="42004" name="Text Box 20"/>
          <p:cNvSpPr/>
          <p:nvPr/>
        </p:nvSpPr>
        <p:spPr>
          <a:xfrm>
            <a:off x="1042988" y="5732463"/>
            <a:ext cx="1447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400" b="1">
                <a:latin typeface="Times New Roman" panose="02020603050405020304" pitchFamily="18" charset="0"/>
              </a:rPr>
              <a:t>（四段）</a:t>
            </a:r>
          </a:p>
        </p:txBody>
      </p:sp>
      <p:sp>
        <p:nvSpPr>
          <p:cNvPr id="42005" name="Text Box 21"/>
          <p:cNvSpPr/>
          <p:nvPr/>
        </p:nvSpPr>
        <p:spPr>
          <a:xfrm>
            <a:off x="2268538" y="5661025"/>
            <a:ext cx="4572000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000" b="1">
                <a:latin typeface="Times New Roman" panose="02020603050405020304" pitchFamily="18" charset="0"/>
              </a:rPr>
              <a:t>交代写作的缘由，委婉发出倡议：好古文，行古道！</a:t>
            </a:r>
          </a:p>
        </p:txBody>
      </p:sp>
      <p:sp>
        <p:nvSpPr>
          <p:cNvPr id="42006" name="AutoShape 22"/>
          <p:cNvSpPr/>
          <p:nvPr/>
        </p:nvSpPr>
        <p:spPr>
          <a:xfrm>
            <a:off x="7451725" y="692150"/>
            <a:ext cx="76200" cy="1143000"/>
          </a:xfrm>
          <a:prstGeom prst="rightBrace">
            <a:avLst>
              <a:gd name="adj1" fmla="val 125000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kumimoji="1" lang="zh-CN" altLang="en-US" sz="1800" b="1"/>
          </a:p>
        </p:txBody>
      </p:sp>
      <p:sp>
        <p:nvSpPr>
          <p:cNvPr id="42007" name="AutoShape 23"/>
          <p:cNvSpPr/>
          <p:nvPr/>
        </p:nvSpPr>
        <p:spPr>
          <a:xfrm>
            <a:off x="7848600" y="2438400"/>
            <a:ext cx="228600" cy="1828800"/>
          </a:xfrm>
          <a:prstGeom prst="rightBrace">
            <a:avLst>
              <a:gd name="adj1" fmla="val 66667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kumimoji="1" lang="zh-CN" altLang="en-US" sz="1800" b="1"/>
          </a:p>
        </p:txBody>
      </p:sp>
      <p:sp>
        <p:nvSpPr>
          <p:cNvPr id="42008" name="Text Box 24"/>
          <p:cNvSpPr/>
          <p:nvPr/>
        </p:nvSpPr>
        <p:spPr>
          <a:xfrm>
            <a:off x="7693025" y="692150"/>
            <a:ext cx="1169988" cy="981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DD2330"/>
                </a:solidFill>
                <a:latin typeface="Times New Roman" panose="02020603050405020304" pitchFamily="18" charset="0"/>
              </a:rPr>
              <a:t>阐述</a:t>
            </a:r>
            <a:endParaRPr kumimoji="1" lang="en-US" altLang="zh-CN" b="1">
              <a:solidFill>
                <a:srgbClr val="DD233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DD2330"/>
                </a:solidFill>
                <a:latin typeface="Times New Roman" panose="02020603050405020304" pitchFamily="18" charset="0"/>
              </a:rPr>
              <a:t>道理</a:t>
            </a:r>
          </a:p>
        </p:txBody>
      </p:sp>
      <p:sp>
        <p:nvSpPr>
          <p:cNvPr id="42009" name="Text Box 25"/>
          <p:cNvSpPr/>
          <p:nvPr/>
        </p:nvSpPr>
        <p:spPr>
          <a:xfrm>
            <a:off x="8035925" y="2205038"/>
            <a:ext cx="1108075" cy="172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000" b="1">
                <a:solidFill>
                  <a:srgbClr val="DD2330"/>
                </a:solidFill>
                <a:latin typeface="Times New Roman" panose="02020603050405020304" pitchFamily="18" charset="0"/>
              </a:rPr>
              <a:t>反面、对比论证</a:t>
            </a:r>
          </a:p>
        </p:txBody>
      </p:sp>
      <p:cxnSp>
        <p:nvCxnSpPr>
          <p:cNvPr id="42010" name="Line 26"/>
          <p:cNvCxnSpPr/>
          <p:nvPr/>
        </p:nvCxnSpPr>
        <p:spPr>
          <a:xfrm>
            <a:off x="7239000" y="5181600"/>
            <a:ext cx="609600" cy="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  <a:tailEnd type="triangle"/>
          </a:ln>
        </p:spPr>
      </p:cxnSp>
      <p:sp>
        <p:nvSpPr>
          <p:cNvPr id="42011" name="Text Box 27"/>
          <p:cNvSpPr/>
          <p:nvPr/>
        </p:nvSpPr>
        <p:spPr>
          <a:xfrm>
            <a:off x="8001000" y="4648200"/>
            <a:ext cx="1143000" cy="1477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000" b="1">
                <a:solidFill>
                  <a:srgbClr val="DD2330"/>
                </a:solidFill>
                <a:latin typeface="Times New Roman" panose="02020603050405020304" pitchFamily="18" charset="0"/>
              </a:rPr>
              <a:t>正面、事例论证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2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2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2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2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2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2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2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2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2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2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2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42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animBg="1"/>
      <p:bldP spid="41988" grpId="0"/>
      <p:bldP spid="41989" grpId="0"/>
      <p:bldP spid="41990" grpId="0"/>
      <p:bldP spid="41991" grpId="0"/>
      <p:bldP spid="41992" grpId="0"/>
      <p:bldP spid="41993" grpId="0" animBg="1"/>
      <p:bldP spid="41994" grpId="0"/>
      <p:bldP spid="41995" grpId="0"/>
      <p:bldP spid="41996" grpId="0"/>
      <p:bldP spid="41997" grpId="0" animBg="1"/>
      <p:bldP spid="41998" grpId="0"/>
      <p:bldP spid="41999" grpId="0"/>
      <p:bldP spid="42000" grpId="0"/>
      <p:bldP spid="42001" grpId="0"/>
      <p:bldP spid="42002" grpId="0"/>
      <p:bldP spid="42003" grpId="0"/>
      <p:bldP spid="42004" grpId="0"/>
      <p:bldP spid="42005" grpId="0"/>
      <p:bldP spid="42006" grpId="0" animBg="1"/>
      <p:bldP spid="42007" grpId="0" animBg="1"/>
      <p:bldP spid="42008" grpId="0"/>
      <p:bldP spid="42009" grpId="0"/>
      <p:bldP spid="420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1745"/>
          <p:cNvSpPr/>
          <p:nvPr/>
        </p:nvSpPr>
        <p:spPr>
          <a:xfrm>
            <a:off x="685800" y="334963"/>
            <a:ext cx="59740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>
                <a:latin typeface="Times New Roman" panose="02020603050405020304" pitchFamily="18" charset="0"/>
                <a:ea typeface="隶书" panose="02010509060101010101" pitchFamily="49" charset="-122"/>
              </a:rPr>
              <a:t>教学目标</a:t>
            </a:r>
            <a:r>
              <a:rPr lang="en-US" altLang="zh-CN" sz="4800" b="1">
                <a:latin typeface="Times New Roman" panose="02020603050405020304" pitchFamily="18" charset="0"/>
                <a:ea typeface="隶书" panose="02010509060101010101" pitchFamily="49" charset="-122"/>
              </a:rPr>
              <a:t>4</a:t>
            </a:r>
            <a:r>
              <a:rPr lang="zh-CN" altLang="en-US" sz="4800" b="1">
                <a:latin typeface="Times New Roman" panose="02020603050405020304" pitchFamily="18" charset="0"/>
                <a:ea typeface="隶书" panose="02010509060101010101" pitchFamily="49" charset="-122"/>
              </a:rPr>
              <a:t>：论证方法</a:t>
            </a:r>
          </a:p>
        </p:txBody>
      </p:sp>
      <p:sp>
        <p:nvSpPr>
          <p:cNvPr id="31747" name="矩形 31746"/>
          <p:cNvSpPr/>
          <p:nvPr/>
        </p:nvSpPr>
        <p:spPr>
          <a:xfrm>
            <a:off x="1828800" y="1371600"/>
            <a:ext cx="1865313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  <a:hlinkClick r:id="rId2" action="ppaction://hlinksldjump"/>
              </a:rPr>
              <a:t>第一段</a:t>
            </a:r>
            <a:endParaRPr lang="zh-CN" altLang="en-US" sz="4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48" name="矩形 31747"/>
          <p:cNvSpPr/>
          <p:nvPr/>
        </p:nvSpPr>
        <p:spPr>
          <a:xfrm>
            <a:off x="0" y="2590800"/>
            <a:ext cx="9144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400" u="sng">
                <a:latin typeface="黑体" panose="02010609060101010101" pitchFamily="2" charset="-122"/>
                <a:ea typeface="黑体" panose="02010609060101010101" pitchFamily="2" charset="-122"/>
                <a:hlinkClick r:id="" action="ppaction://noaction"/>
              </a:rPr>
              <a:t>第二段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1749" name="矩形 31748"/>
          <p:cNvSpPr/>
          <p:nvPr/>
        </p:nvSpPr>
        <p:spPr>
          <a:xfrm>
            <a:off x="0" y="38100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0" name="矩形 31749"/>
          <p:cNvSpPr/>
          <p:nvPr/>
        </p:nvSpPr>
        <p:spPr>
          <a:xfrm>
            <a:off x="4876800" y="3886200"/>
            <a:ext cx="1860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黑体" panose="02010609060101010101" pitchFamily="2" charset="-122"/>
                <a:ea typeface="黑体" panose="02010609060101010101" pitchFamily="2" charset="-122"/>
                <a:hlinkClick r:id="" action="ppaction://noaction"/>
              </a:rPr>
              <a:t>第三段</a:t>
            </a:r>
            <a:endParaRPr lang="zh-CN" altLang="en-US" sz="4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51" name="矩形 31750"/>
          <p:cNvSpPr/>
          <p:nvPr/>
        </p:nvSpPr>
        <p:spPr>
          <a:xfrm>
            <a:off x="5867400" y="5334000"/>
            <a:ext cx="221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  <a:hlinkClick r:id="" action="ppaction://noaction"/>
              </a:rPr>
              <a:t>结构框图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" y="3284855"/>
            <a:ext cx="1689735" cy="31959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32769"/>
          <p:cNvSpPr/>
          <p:nvPr/>
        </p:nvSpPr>
        <p:spPr>
          <a:xfrm>
            <a:off x="2514600" y="0"/>
            <a:ext cx="32321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8000">
                <a:latin typeface="隶书" panose="02010509060101010101" pitchFamily="49" charset="-122"/>
                <a:ea typeface="隶书" panose="02010509060101010101" pitchFamily="49" charset="-122"/>
              </a:rPr>
              <a:t>第一段</a:t>
            </a:r>
          </a:p>
        </p:txBody>
      </p:sp>
      <p:sp>
        <p:nvSpPr>
          <p:cNvPr id="32771" name="矩形 32770"/>
          <p:cNvSpPr/>
          <p:nvPr/>
        </p:nvSpPr>
        <p:spPr>
          <a:xfrm>
            <a:off x="457200" y="1371600"/>
            <a:ext cx="4038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提出中心论点：</a:t>
            </a:r>
          </a:p>
        </p:txBody>
      </p:sp>
      <p:sp>
        <p:nvSpPr>
          <p:cNvPr id="32772" name="矩形 32771"/>
          <p:cNvSpPr/>
          <p:nvPr/>
        </p:nvSpPr>
        <p:spPr>
          <a:xfrm>
            <a:off x="304800" y="2286000"/>
            <a:ext cx="3827463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正面阐述道理</a:t>
            </a:r>
            <a:r>
              <a:rPr lang="en-US" altLang="zh-CN" sz="4400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</a:p>
        </p:txBody>
      </p:sp>
      <p:sp>
        <p:nvSpPr>
          <p:cNvPr id="32773" name="文本框 32772"/>
          <p:cNvSpPr txBox="1"/>
          <p:nvPr/>
        </p:nvSpPr>
        <p:spPr>
          <a:xfrm>
            <a:off x="4191000" y="1371600"/>
            <a:ext cx="4953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古之学者必有师。</a:t>
            </a:r>
          </a:p>
        </p:txBody>
      </p:sp>
      <p:sp>
        <p:nvSpPr>
          <p:cNvPr id="32776" name="文本框 32775"/>
          <p:cNvSpPr txBox="1"/>
          <p:nvPr/>
        </p:nvSpPr>
        <p:spPr>
          <a:xfrm>
            <a:off x="0" y="3581400"/>
            <a:ext cx="46482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、从师的原因</a:t>
            </a:r>
            <a:r>
              <a:rPr lang="zh-CN" altLang="en-US" sz="4400"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zh-CN" altLang="en-US" sz="4400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4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77" name="文本框 32776"/>
          <p:cNvSpPr txBox="1"/>
          <p:nvPr/>
        </p:nvSpPr>
        <p:spPr>
          <a:xfrm>
            <a:off x="4038600" y="2819400"/>
            <a:ext cx="4800600" cy="311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ahoma" panose="020B0604030504040204" pitchFamily="34" charset="0"/>
                <a:ea typeface="黑体" panose="02010609060101010101" pitchFamily="2" charset="-122"/>
              </a:rPr>
              <a:t>古之学者必有师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2" charset="-122"/>
              </a:rPr>
              <a:t>……</a:t>
            </a:r>
            <a:r>
              <a:rPr lang="zh-CN" altLang="en-US" sz="3600" b="1">
                <a:latin typeface="Tahoma" panose="020B0604030504040204" pitchFamily="34" charset="0"/>
                <a:ea typeface="黑体" panose="02010609060101010101" pitchFamily="2" charset="-122"/>
              </a:rPr>
              <a:t>人非生而知之者，孰能无惑？惑而不从师，其为惑也，终不解矣。</a:t>
            </a:r>
          </a:p>
          <a:p>
            <a:pPr>
              <a:spcBef>
                <a:spcPct val="50000"/>
              </a:spcBef>
            </a:pPr>
            <a:endParaRPr lang="zh-CN" altLang="en-US" sz="36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2779" name="左中括号 32778"/>
          <p:cNvSpPr/>
          <p:nvPr/>
        </p:nvSpPr>
        <p:spPr>
          <a:xfrm>
            <a:off x="3886200" y="3048000"/>
            <a:ext cx="228600" cy="2057400"/>
          </a:xfrm>
          <a:prstGeom prst="leftBracket">
            <a:avLst>
              <a:gd name="adj" fmla="val 75000"/>
            </a:avLst>
          </a:prstGeom>
          <a:noFill/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3600" b="1">
              <a:latin typeface="Times New Roman" panose="02020603050405020304" pitchFamily="18" charset="0"/>
            </a:endParaRPr>
          </a:p>
        </p:txBody>
      </p:sp>
      <p:sp>
        <p:nvSpPr>
          <p:cNvPr id="32780" name="文本框 32779"/>
          <p:cNvSpPr txBox="1"/>
          <p:nvPr/>
        </p:nvSpPr>
        <p:spPr>
          <a:xfrm>
            <a:off x="0" y="5486400"/>
            <a:ext cx="3886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、从师的标准</a:t>
            </a:r>
          </a:p>
        </p:txBody>
      </p:sp>
      <p:sp>
        <p:nvSpPr>
          <p:cNvPr id="32781" name="文本框 32780"/>
          <p:cNvSpPr txBox="1"/>
          <p:nvPr/>
        </p:nvSpPr>
        <p:spPr>
          <a:xfrm>
            <a:off x="3962400" y="5334000"/>
            <a:ext cx="4876800" cy="2014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ahoma" panose="020B0604030504040204" pitchFamily="34" charset="0"/>
                <a:ea typeface="黑体" panose="02010609060101010101" pitchFamily="2" charset="-122"/>
              </a:rPr>
              <a:t>无贵无贱，无长无少，道之所存，师之所存也。</a:t>
            </a:r>
          </a:p>
          <a:p>
            <a:pPr>
              <a:spcBef>
                <a:spcPct val="50000"/>
              </a:spcBef>
            </a:pP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32782" name="左中括号 32781"/>
          <p:cNvSpPr/>
          <p:nvPr/>
        </p:nvSpPr>
        <p:spPr>
          <a:xfrm>
            <a:off x="3886200" y="5638800"/>
            <a:ext cx="76200" cy="685800"/>
          </a:xfrm>
          <a:prstGeom prst="leftBracket">
            <a:avLst>
              <a:gd name="adj" fmla="val 75000"/>
            </a:avLst>
          </a:prstGeom>
          <a:noFill/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32772" grpId="0"/>
      <p:bldP spid="32773" grpId="0"/>
      <p:bldP spid="32776" grpId="0"/>
      <p:bldP spid="32777" grpId="0"/>
      <p:bldP spid="32779" grpId="0" animBg="1"/>
      <p:bldP spid="32780" grpId="0"/>
      <p:bldP spid="3278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33793"/>
          <p:cNvSpPr>
            <a:spLocks noGrp="1" noRot="1"/>
          </p:cNvSpPr>
          <p:nvPr>
            <p:ph type="title" idx="4294967295"/>
          </p:nvPr>
        </p:nvSpPr>
        <p:spPr>
          <a:xfrm>
            <a:off x="2979738" y="609600"/>
            <a:ext cx="2513012" cy="1143000"/>
          </a:xfrm>
        </p:spPr>
        <p:txBody>
          <a:bodyPr anchor="ctr"/>
          <a:lstStyle/>
          <a:p>
            <a:r>
              <a:rPr lang="zh-CN" altLang="en-US" sz="5300" b="1">
                <a:solidFill>
                  <a:schemeClr val="tx1"/>
                </a:solidFill>
                <a:ea typeface="黑体" panose="02010609060101010101" pitchFamily="2" charset="-122"/>
              </a:rPr>
              <a:t>第二段</a:t>
            </a:r>
            <a:br>
              <a:rPr lang="zh-CN" altLang="en-US" sz="5300" b="1">
                <a:solidFill>
                  <a:schemeClr val="tx1"/>
                </a:solidFill>
                <a:ea typeface="黑体" panose="02010609060101010101" pitchFamily="2" charset="-122"/>
              </a:rPr>
            </a:br>
            <a:endParaRPr lang="zh-CN" altLang="en-US" sz="5300" b="1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sp>
        <p:nvSpPr>
          <p:cNvPr id="33795" name="矩形 33794"/>
          <p:cNvSpPr/>
          <p:nvPr/>
        </p:nvSpPr>
        <p:spPr>
          <a:xfrm>
            <a:off x="914400" y="1524000"/>
            <a:ext cx="7772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此段与上一段是怎样联系的</a:t>
            </a:r>
            <a:r>
              <a:rPr lang="en-US" altLang="zh-CN" sz="4400" b="1"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33797" name="文本框 33796"/>
          <p:cNvSpPr txBox="1"/>
          <p:nvPr/>
        </p:nvSpPr>
        <p:spPr>
          <a:xfrm>
            <a:off x="762000" y="2895600"/>
            <a:ext cx="8077200" cy="2255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通过针砭时弊，从反面论证第一段所提出的中心论点。</a:t>
            </a:r>
          </a:p>
          <a:p>
            <a:pPr>
              <a:spcBef>
                <a:spcPct val="50000"/>
              </a:spcBef>
            </a:pPr>
            <a:endParaRPr lang="zh-CN" altLang="en-US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36865"/>
          <p:cNvSpPr txBox="1"/>
          <p:nvPr/>
        </p:nvSpPr>
        <p:spPr>
          <a:xfrm>
            <a:off x="609600" y="685800"/>
            <a:ext cx="7239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3600">
              <a:latin typeface="Times New Roman" panose="02020603050405020304" pitchFamily="18" charset="0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1752600" y="1295400"/>
            <a:ext cx="6934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此段分论点是</a:t>
            </a:r>
            <a:r>
              <a:rPr lang="en-US" altLang="zh-CN" sz="4800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</a:p>
        </p:txBody>
      </p:sp>
      <p:sp>
        <p:nvSpPr>
          <p:cNvPr id="36868" name="文本框 36867"/>
          <p:cNvSpPr txBox="1"/>
          <p:nvPr/>
        </p:nvSpPr>
        <p:spPr>
          <a:xfrm>
            <a:off x="1676400" y="2590800"/>
            <a:ext cx="65532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师道之不传也久矣！  欲人之无惑也难矣！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标题 34819"/>
          <p:cNvSpPr>
            <a:spLocks noGrp="1" noRot="1"/>
          </p:cNvSpPr>
          <p:nvPr>
            <p:ph type="title" idx="4294967295"/>
          </p:nvPr>
        </p:nvSpPr>
        <p:spPr>
          <a:xfrm>
            <a:off x="538163" y="746125"/>
            <a:ext cx="8067675" cy="941388"/>
          </a:xfrm>
        </p:spPr>
        <p:txBody>
          <a:bodyPr anchor="ctr"/>
          <a:lstStyle/>
          <a:p>
            <a:r>
              <a:rPr lang="zh-CN" altLang="en-US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作者从哪三方面进行对比论证</a:t>
            </a:r>
            <a:r>
              <a:rPr lang="en-US" altLang="zh-CN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34821" name="文本框 34820"/>
          <p:cNvSpPr txBox="1"/>
          <p:nvPr/>
        </p:nvSpPr>
        <p:spPr>
          <a:xfrm>
            <a:off x="533400" y="1981200"/>
            <a:ext cx="2514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、纵比：</a:t>
            </a:r>
            <a:b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822" name="文本框 34821"/>
          <p:cNvSpPr txBox="1"/>
          <p:nvPr/>
        </p:nvSpPr>
        <p:spPr>
          <a:xfrm>
            <a:off x="2895600" y="1676400"/>
            <a:ext cx="5562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古之圣人，从师而问；</a:t>
            </a:r>
            <a:b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今之众人，耻学于师。</a:t>
            </a:r>
          </a:p>
        </p:txBody>
      </p:sp>
      <p:sp>
        <p:nvSpPr>
          <p:cNvPr id="34824" name="左中括号 34823"/>
          <p:cNvSpPr/>
          <p:nvPr/>
        </p:nvSpPr>
        <p:spPr>
          <a:xfrm>
            <a:off x="2743200" y="1905000"/>
            <a:ext cx="76200" cy="838200"/>
          </a:xfrm>
          <a:prstGeom prst="leftBracket">
            <a:avLst>
              <a:gd name="adj" fmla="val 91666"/>
            </a:avLst>
          </a:prstGeom>
          <a:noFill/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7" name="文本框 34826"/>
          <p:cNvSpPr txBox="1"/>
          <p:nvPr/>
        </p:nvSpPr>
        <p:spPr>
          <a:xfrm>
            <a:off x="609600" y="3276600"/>
            <a:ext cx="2209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、自比：</a:t>
            </a:r>
          </a:p>
        </p:txBody>
      </p:sp>
      <p:sp>
        <p:nvSpPr>
          <p:cNvPr id="34829" name="文本框 34828"/>
          <p:cNvSpPr txBox="1"/>
          <p:nvPr/>
        </p:nvSpPr>
        <p:spPr>
          <a:xfrm>
            <a:off x="2895600" y="3048000"/>
            <a:ext cx="4876800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对其子，择师而教；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对其身，耻学于师。</a:t>
            </a:r>
          </a:p>
          <a:p>
            <a:pPr>
              <a:spcBef>
                <a:spcPct val="50000"/>
              </a:spcBef>
            </a:pP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4830" name="左中括号 34829"/>
          <p:cNvSpPr/>
          <p:nvPr/>
        </p:nvSpPr>
        <p:spPr>
          <a:xfrm>
            <a:off x="2667000" y="3276600"/>
            <a:ext cx="76200" cy="914400"/>
          </a:xfrm>
          <a:prstGeom prst="leftBracket">
            <a:avLst>
              <a:gd name="adj" fmla="val 100000"/>
            </a:avLst>
          </a:prstGeom>
          <a:noFill/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2" name="文本框 34831"/>
          <p:cNvSpPr txBox="1"/>
          <p:nvPr/>
        </p:nvSpPr>
        <p:spPr>
          <a:xfrm>
            <a:off x="457200" y="5181600"/>
            <a:ext cx="3048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、横比：</a:t>
            </a:r>
          </a:p>
        </p:txBody>
      </p:sp>
      <p:sp>
        <p:nvSpPr>
          <p:cNvPr id="34833" name="文本框 34832"/>
          <p:cNvSpPr txBox="1"/>
          <p:nvPr/>
        </p:nvSpPr>
        <p:spPr>
          <a:xfrm>
            <a:off x="1752600" y="4722813"/>
            <a:ext cx="53340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2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百工之人，不耻相师；</a:t>
            </a:r>
          </a:p>
          <a:p>
            <a:pPr lvl="2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士大夫：群聚而笑之。</a:t>
            </a:r>
          </a:p>
          <a:p>
            <a:pPr>
              <a:spcBef>
                <a:spcPct val="50000"/>
              </a:spcBef>
            </a:pP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34834" name="左中括号 34833"/>
          <p:cNvSpPr/>
          <p:nvPr/>
        </p:nvSpPr>
        <p:spPr>
          <a:xfrm>
            <a:off x="2514600" y="5029200"/>
            <a:ext cx="76200" cy="990600"/>
          </a:xfrm>
          <a:prstGeom prst="leftBracket">
            <a:avLst>
              <a:gd name="adj" fmla="val 108333"/>
            </a:avLst>
          </a:prstGeom>
          <a:noFill/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  <p:bldP spid="34822" grpId="0"/>
      <p:bldP spid="34827" grpId="0"/>
      <p:bldP spid="34829" grpId="0"/>
      <p:bldP spid="34832" grpId="0"/>
      <p:bldP spid="348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名人说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师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2" charset="-122"/>
                <a:sym typeface="+mn-ea"/>
              </a:rPr>
              <a:t>”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395288" y="981075"/>
            <a:ext cx="8218487" cy="4530725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buNone/>
            </a:pPr>
            <a:endParaRPr lang="en-US" altLang="zh-CN" sz="3600" b="1">
              <a:solidFill>
                <a:srgbClr val="0000FF"/>
              </a:solidFill>
            </a:endParaRPr>
          </a:p>
          <a:p>
            <a:pPr lvl="0" eaLnBrk="1" hangingPunct="1">
              <a:spcBef>
                <a:spcPts val="300"/>
              </a:spcBef>
              <a:buNone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教师是人类的灵魂工程师。</a:t>
            </a:r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斯大林</a:t>
            </a:r>
          </a:p>
          <a:p>
            <a:pPr lvl="0" eaLnBrk="1" hangingPunct="1">
              <a:spcBef>
                <a:spcPts val="300"/>
              </a:spcBef>
              <a:buNone/>
            </a:pPr>
            <a:endParaRPr lang="zh-CN" altLang="en-US" sz="36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eaLnBrk="1" hangingPunct="1">
              <a:spcBef>
                <a:spcPts val="300"/>
              </a:spcBef>
              <a:buNone/>
            </a:pPr>
            <a:r>
              <a:rPr kumimoji="1"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一日之师</a:t>
            </a:r>
            <a:r>
              <a:rPr kumimoji="1" lang="en-US" altLang="zh-CN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kumimoji="1"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终身为父。          </a:t>
            </a:r>
            <a:r>
              <a:rPr kumimoji="1" lang="en-US" altLang="zh-CN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kumimoji="1"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关汉卿</a:t>
            </a:r>
          </a:p>
          <a:p>
            <a:pPr lvl="0" eaLnBrk="1" hangingPunct="1">
              <a:spcBef>
                <a:spcPts val="300"/>
              </a:spcBef>
              <a:buNone/>
            </a:pPr>
            <a:endParaRPr kumimoji="1" lang="zh-CN" altLang="en-US" sz="36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eaLnBrk="1" hangingPunct="1">
              <a:spcBef>
                <a:spcPts val="300"/>
              </a:spcBef>
              <a:buNone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为学莫重于尊师。              </a:t>
            </a:r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谭嗣同 </a:t>
            </a:r>
          </a:p>
          <a:p>
            <a:pPr lvl="0" eaLnBrk="1" hangingPunct="1">
              <a:spcBef>
                <a:spcPts val="300"/>
              </a:spcBef>
              <a:buNone/>
            </a:pPr>
            <a:endParaRPr lang="zh-CN" altLang="en-US" sz="36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eaLnBrk="1" hangingPunct="1">
              <a:spcBef>
                <a:spcPts val="300"/>
              </a:spcBef>
              <a:buNone/>
            </a:pPr>
            <a:r>
              <a:rPr kumimoji="1"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师道既尊</a:t>
            </a:r>
            <a:r>
              <a:rPr kumimoji="1" lang="en-US" altLang="zh-CN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kumimoji="1"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学风自善。          </a:t>
            </a:r>
            <a:r>
              <a:rPr kumimoji="1" lang="en-US" altLang="zh-CN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kumimoji="1"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康有为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39937"/>
          <p:cNvSpPr/>
          <p:nvPr/>
        </p:nvSpPr>
        <p:spPr>
          <a:xfrm>
            <a:off x="0" y="712788"/>
            <a:ext cx="6400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latin typeface="Tahoma" panose="020B0604030504040204" pitchFamily="34" charset="0"/>
                <a:ea typeface="黑体" panose="02010609060101010101" pitchFamily="2" charset="-122"/>
              </a:rPr>
              <a:t>分</a:t>
            </a:r>
          </a:p>
          <a:p>
            <a:r>
              <a:rPr lang="zh-CN" altLang="en-US" sz="3600">
                <a:latin typeface="Tahoma" panose="020B0604030504040204" pitchFamily="34" charset="0"/>
                <a:ea typeface="黑体" panose="02010609060101010101" pitchFamily="2" charset="-122"/>
              </a:rPr>
              <a:t>析</a:t>
            </a:r>
          </a:p>
        </p:txBody>
      </p:sp>
      <p:sp>
        <p:nvSpPr>
          <p:cNvPr id="39939" name="矩形 39938"/>
          <p:cNvSpPr/>
          <p:nvPr/>
        </p:nvSpPr>
        <p:spPr>
          <a:xfrm>
            <a:off x="1066800" y="0"/>
            <a:ext cx="7772400" cy="6858000"/>
          </a:xfrm>
          <a:prstGeom prst="rect">
            <a:avLst/>
          </a:prstGeom>
          <a:noFill/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0" name="直接连接符 39939"/>
          <p:cNvSpPr/>
          <p:nvPr/>
        </p:nvSpPr>
        <p:spPr>
          <a:xfrm flipH="1">
            <a:off x="1828800" y="0"/>
            <a:ext cx="0" cy="6858000"/>
          </a:xfrm>
          <a:prstGeom prst="line">
            <a:avLst/>
          </a:prstGeom>
          <a:ln w="952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9941" name="直接连接符 39940"/>
          <p:cNvSpPr/>
          <p:nvPr/>
        </p:nvSpPr>
        <p:spPr>
          <a:xfrm flipH="1">
            <a:off x="5334000" y="0"/>
            <a:ext cx="0" cy="6858000"/>
          </a:xfrm>
          <a:prstGeom prst="line">
            <a:avLst/>
          </a:prstGeom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9942" name="直接连接符 39941"/>
          <p:cNvSpPr/>
          <p:nvPr/>
        </p:nvSpPr>
        <p:spPr>
          <a:xfrm>
            <a:off x="1066800" y="0"/>
            <a:ext cx="7772400" cy="0"/>
          </a:xfrm>
          <a:prstGeom prst="line">
            <a:avLst/>
          </a:prstGeom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9943" name="直接连接符 39942"/>
          <p:cNvSpPr/>
          <p:nvPr/>
        </p:nvSpPr>
        <p:spPr>
          <a:xfrm>
            <a:off x="1066800" y="1676400"/>
            <a:ext cx="7772400" cy="0"/>
          </a:xfrm>
          <a:prstGeom prst="line">
            <a:avLst/>
          </a:prstGeom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9944" name="直接连接符 39943"/>
          <p:cNvSpPr/>
          <p:nvPr/>
        </p:nvSpPr>
        <p:spPr>
          <a:xfrm>
            <a:off x="1066800" y="3505200"/>
            <a:ext cx="7772400" cy="0"/>
          </a:xfrm>
          <a:prstGeom prst="line">
            <a:avLst/>
          </a:prstGeom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9945" name="直接连接符 39944"/>
          <p:cNvSpPr/>
          <p:nvPr/>
        </p:nvSpPr>
        <p:spPr>
          <a:xfrm>
            <a:off x="1143000" y="4724400"/>
            <a:ext cx="7696200" cy="0"/>
          </a:xfrm>
          <a:prstGeom prst="line">
            <a:avLst/>
          </a:prstGeom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9946" name="矩形 39945"/>
          <p:cNvSpPr/>
          <p:nvPr/>
        </p:nvSpPr>
        <p:spPr>
          <a:xfrm>
            <a:off x="990600" y="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段落</a:t>
            </a:r>
          </a:p>
        </p:txBody>
      </p:sp>
      <p:sp>
        <p:nvSpPr>
          <p:cNvPr id="39947" name="矩形 39946"/>
          <p:cNvSpPr/>
          <p:nvPr/>
        </p:nvSpPr>
        <p:spPr>
          <a:xfrm>
            <a:off x="1143000" y="68580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Times New Roman" panose="02020603050405020304" pitchFamily="18" charset="0"/>
                <a:ea typeface="黑体" panose="02010609060101010101" pitchFamily="2" charset="-122"/>
              </a:rPr>
              <a:t>一</a:t>
            </a:r>
          </a:p>
        </p:txBody>
      </p:sp>
      <p:sp>
        <p:nvSpPr>
          <p:cNvPr id="39948" name="矩形 39947"/>
          <p:cNvSpPr/>
          <p:nvPr/>
        </p:nvSpPr>
        <p:spPr>
          <a:xfrm>
            <a:off x="3048000" y="0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段意</a:t>
            </a:r>
          </a:p>
        </p:txBody>
      </p:sp>
      <p:sp>
        <p:nvSpPr>
          <p:cNvPr id="39949" name="矩形 39948"/>
          <p:cNvSpPr/>
          <p:nvPr/>
        </p:nvSpPr>
        <p:spPr>
          <a:xfrm>
            <a:off x="2286000" y="914400"/>
            <a:ext cx="26844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阐述从师的道理</a:t>
            </a:r>
          </a:p>
        </p:txBody>
      </p:sp>
      <p:sp>
        <p:nvSpPr>
          <p:cNvPr id="39950" name="矩形 39949"/>
          <p:cNvSpPr/>
          <p:nvPr/>
        </p:nvSpPr>
        <p:spPr>
          <a:xfrm>
            <a:off x="6477000" y="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论点</a:t>
            </a:r>
          </a:p>
        </p:txBody>
      </p:sp>
      <p:sp>
        <p:nvSpPr>
          <p:cNvPr id="39952" name="矩形 39951"/>
          <p:cNvSpPr/>
          <p:nvPr/>
        </p:nvSpPr>
        <p:spPr>
          <a:xfrm>
            <a:off x="1219200" y="2257425"/>
            <a:ext cx="6445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2" charset="-122"/>
              </a:rPr>
              <a:t>二</a:t>
            </a:r>
          </a:p>
        </p:txBody>
      </p:sp>
      <p:sp>
        <p:nvSpPr>
          <p:cNvPr id="39953" name="矩形 39952"/>
          <p:cNvSpPr/>
          <p:nvPr/>
        </p:nvSpPr>
        <p:spPr>
          <a:xfrm>
            <a:off x="1447800" y="1905000"/>
            <a:ext cx="33528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2"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评述当时不从师的不良风气。（反面论证）</a:t>
            </a:r>
          </a:p>
        </p:txBody>
      </p:sp>
      <p:sp>
        <p:nvSpPr>
          <p:cNvPr id="39954" name="矩形 39953"/>
          <p:cNvSpPr/>
          <p:nvPr/>
        </p:nvSpPr>
        <p:spPr>
          <a:xfrm>
            <a:off x="5334000" y="1752600"/>
            <a:ext cx="3505200" cy="1587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分论点：  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师道之不传也久矣，欲人之无惑也难矣。</a:t>
            </a:r>
          </a:p>
        </p:txBody>
      </p:sp>
      <p:sp>
        <p:nvSpPr>
          <p:cNvPr id="39955" name="矩形 39954"/>
          <p:cNvSpPr/>
          <p:nvPr/>
        </p:nvSpPr>
        <p:spPr>
          <a:xfrm>
            <a:off x="1143000" y="3705225"/>
            <a:ext cx="6445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2" charset="-122"/>
              </a:rPr>
              <a:t>三</a:t>
            </a:r>
          </a:p>
        </p:txBody>
      </p:sp>
      <p:sp>
        <p:nvSpPr>
          <p:cNvPr id="39956" name="矩形 39955"/>
          <p:cNvSpPr/>
          <p:nvPr/>
        </p:nvSpPr>
        <p:spPr>
          <a:xfrm>
            <a:off x="1447800" y="3505200"/>
            <a:ext cx="38100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2"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以历史事实证明</a:t>
            </a:r>
          </a:p>
          <a:p>
            <a:pPr lvl="2"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（正面论证）</a:t>
            </a:r>
          </a:p>
        </p:txBody>
      </p:sp>
      <p:sp>
        <p:nvSpPr>
          <p:cNvPr id="39957" name="矩形 39956"/>
          <p:cNvSpPr/>
          <p:nvPr/>
        </p:nvSpPr>
        <p:spPr>
          <a:xfrm>
            <a:off x="5029200" y="3581400"/>
            <a:ext cx="33528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2"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分论点：</a:t>
            </a:r>
          </a:p>
          <a:p>
            <a:pPr lvl="2"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圣人无常师。</a:t>
            </a:r>
          </a:p>
        </p:txBody>
      </p:sp>
      <p:sp>
        <p:nvSpPr>
          <p:cNvPr id="39958" name="文本框 39957"/>
          <p:cNvSpPr txBox="1"/>
          <p:nvPr/>
        </p:nvSpPr>
        <p:spPr>
          <a:xfrm>
            <a:off x="1143000" y="5392738"/>
            <a:ext cx="533400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黑体" panose="02010609060101010101" pitchFamily="2" charset="-122"/>
              </a:rPr>
              <a:t>四</a:t>
            </a:r>
          </a:p>
          <a:p>
            <a:pPr>
              <a:spcBef>
                <a:spcPct val="50000"/>
              </a:spcBef>
            </a:pP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39959" name="矩形 39958"/>
          <p:cNvSpPr/>
          <p:nvPr/>
        </p:nvSpPr>
        <p:spPr>
          <a:xfrm>
            <a:off x="2286000" y="5257800"/>
            <a:ext cx="3048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交代写作缘由，激励后学者。</a:t>
            </a:r>
          </a:p>
        </p:txBody>
      </p:sp>
      <p:sp>
        <p:nvSpPr>
          <p:cNvPr id="39960" name="矩形 39959"/>
          <p:cNvSpPr/>
          <p:nvPr/>
        </p:nvSpPr>
        <p:spPr>
          <a:xfrm>
            <a:off x="4572000" y="5105400"/>
            <a:ext cx="40386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2"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号召：不拘于时</a:t>
            </a:r>
          </a:p>
          <a:p>
            <a:pPr lvl="2"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  能行古道</a:t>
            </a:r>
          </a:p>
        </p:txBody>
      </p:sp>
      <p:sp>
        <p:nvSpPr>
          <p:cNvPr id="39961" name="直接连接符 39960"/>
          <p:cNvSpPr/>
          <p:nvPr/>
        </p:nvSpPr>
        <p:spPr>
          <a:xfrm>
            <a:off x="1066800" y="533400"/>
            <a:ext cx="7772400" cy="0"/>
          </a:xfrm>
          <a:prstGeom prst="line">
            <a:avLst/>
          </a:prstGeom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9962" name="文本框 39961"/>
          <p:cNvSpPr txBox="1"/>
          <p:nvPr/>
        </p:nvSpPr>
        <p:spPr>
          <a:xfrm>
            <a:off x="5486400" y="533400"/>
            <a:ext cx="32004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中心论点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古之学者必有师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46" grpId="0"/>
      <p:bldP spid="39947" grpId="0"/>
      <p:bldP spid="39948" grpId="0"/>
      <p:bldP spid="39949" grpId="0"/>
      <p:bldP spid="39950" grpId="0"/>
      <p:bldP spid="39952" grpId="0"/>
      <p:bldP spid="39953" grpId="0"/>
      <p:bldP spid="39954" grpId="0"/>
      <p:bldP spid="39955" grpId="0"/>
      <p:bldP spid="39956" grpId="0"/>
      <p:bldP spid="39957" grpId="0"/>
      <p:bldP spid="39958" grpId="0"/>
      <p:bldP spid="39959" grpId="0"/>
      <p:bldP spid="39960" grpId="0"/>
      <p:bldP spid="3996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756285"/>
          </a:xfrm>
        </p:spPr>
        <p:txBody>
          <a:bodyPr/>
          <a:lstStyle/>
          <a:p>
            <a:pPr algn="l"/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/>
            </a:r>
            <a:b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/>
            </a:r>
            <a:b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教学目标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5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：</a:t>
            </a:r>
            <a:b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        有关韩愈的文章延伸阅读。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方法：师生在预习时候都搜集有关韩愈的经典文章，更加理解其文章特点。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6415" y="3284855"/>
            <a:ext cx="1689735" cy="31959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3"/>
          <p:cNvSpPr/>
          <p:nvPr/>
        </p:nvSpPr>
        <p:spPr>
          <a:xfrm>
            <a:off x="971550" y="1628775"/>
            <a:ext cx="7561263" cy="3970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1800"/>
              <a:t>          </a:t>
            </a:r>
            <a:r>
              <a:rPr lang="zh-CN" altLang="en-US" sz="3600" b="1">
                <a:ea typeface="黑体" panose="02010609060101010101" pitchFamily="2" charset="-122"/>
              </a:rPr>
              <a:t>全文通过对从师问题的讨论，表达了作者对古人从师之道的赞扬，对“耻学于师”的社会风气的强烈批判。我们深切体会到作者那因“师道不传”而痛心疾首的情感，同时也为这位伟大文豪非凡的斗争勇气和正直的品行所倾倒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/>
          </p:nvPr>
        </p:nvSpPr>
        <p:spPr>
          <a:xfrm>
            <a:off x="250825" y="260350"/>
            <a:ext cx="8713788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 algn="l" eaLnBrk="1" hangingPunct="1"/>
            <a:r>
              <a:rPr lang="zh-CN" altLang="en-US" sz="3600" b="1"/>
              <a:t>    虽然文章说，这篇文章是写给那个叫李蟠的学生的，可是读到这里我们还会只是这样看吗？他还是写给谁看的呢？</a:t>
            </a:r>
          </a:p>
        </p:txBody>
      </p:sp>
      <p:sp>
        <p:nvSpPr>
          <p:cNvPr id="47107" name="Rectangle 3"/>
          <p:cNvSpPr>
            <a:spLocks noGrp="1"/>
          </p:cNvSpPr>
          <p:nvPr>
            <p:ph type="body" idx="1"/>
          </p:nvPr>
        </p:nvSpPr>
        <p:spPr>
          <a:xfrm>
            <a:off x="0" y="1700213"/>
            <a:ext cx="9144000" cy="4968875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0000"/>
              </a:lnSpc>
            </a:pPr>
            <a:r>
              <a:rPr lang="en-US" altLang="zh-CN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</a:t>
            </a:r>
            <a:r>
              <a:rPr lang="zh-CN" altLang="en-US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明确</a:t>
            </a:r>
            <a:r>
              <a:rPr lang="en-US" altLang="zh-CN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】</a:t>
            </a:r>
            <a:r>
              <a:rPr lang="zh-CN" altLang="en-US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可以说，韩愈的文章还送给以下的两种人： </a:t>
            </a:r>
          </a:p>
          <a:p>
            <a:pPr lvl="0" eaLnBrk="1" hangingPunct="1">
              <a:lnSpc>
                <a:spcPct val="80000"/>
              </a:lnSpc>
            </a:pPr>
            <a:r>
              <a:rPr lang="zh-CN" altLang="en-US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① 写给</a:t>
            </a:r>
            <a:r>
              <a:rPr lang="zh-CN" altLang="en-US" sz="3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当时不愿学习的士大夫阶层看的</a:t>
            </a:r>
            <a:r>
              <a:rPr lang="zh-CN" altLang="en-US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。提醒他们改掉这种坏习惯，否则后果会很严重。</a:t>
            </a:r>
          </a:p>
          <a:p>
            <a:pPr lvl="0" eaLnBrk="1" hangingPunct="1">
              <a:lnSpc>
                <a:spcPct val="80000"/>
              </a:lnSpc>
            </a:pPr>
            <a:r>
              <a:rPr lang="zh-CN" altLang="en-US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②</a:t>
            </a:r>
            <a:r>
              <a:rPr lang="en-US" altLang="zh-CN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1200</a:t>
            </a:r>
            <a:r>
              <a:rPr lang="zh-CN" altLang="en-US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多年过去了，今天我们身边还有很多人在重复着唐人同样的错误，社会上不尊重教师的现象比比皆是：家长袒护孩子，辱骂老师；学生课堂和老师顶嘴甚至围攻老师；学生在路上碰见老师却形同陌路</a:t>
            </a:r>
            <a:r>
              <a:rPr lang="en-US" altLang="zh-CN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  <a:r>
              <a:rPr lang="zh-CN" altLang="en-US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，从这个意义上说，这篇文章何尝不是</a:t>
            </a:r>
            <a:r>
              <a:rPr lang="zh-CN" altLang="en-US" sz="3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写给今天的我们的</a:t>
            </a:r>
            <a:r>
              <a:rPr lang="zh-CN" altLang="en-US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呢？  </a:t>
            </a:r>
          </a:p>
          <a:p>
            <a:pPr lvl="0" eaLnBrk="1" hangingPunct="1">
              <a:lnSpc>
                <a:spcPct val="80000"/>
              </a:lnSpc>
            </a:pPr>
            <a:r>
              <a:rPr lang="zh-CN" altLang="en-US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正是这种穿越时空的价值，使这篇成为经典。同学们，反思自己吧，让中华名族的美德在我们身上发出更耀眼的光芒。</a:t>
            </a:r>
          </a:p>
        </p:txBody>
      </p:sp>
      <p:pic>
        <p:nvPicPr>
          <p:cNvPr id="4710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74500" y="106807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/>
          <p:nvPr/>
        </p:nvSpPr>
        <p:spPr>
          <a:xfrm>
            <a:off x="6443663" y="1341438"/>
            <a:ext cx="671512" cy="38877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左迁至蓝关示侄孙湘</a:t>
            </a:r>
          </a:p>
        </p:txBody>
      </p:sp>
      <p:sp>
        <p:nvSpPr>
          <p:cNvPr id="12291" name="Text Box 3"/>
          <p:cNvSpPr txBox="1"/>
          <p:nvPr/>
        </p:nvSpPr>
        <p:spPr>
          <a:xfrm>
            <a:off x="1763713" y="188913"/>
            <a:ext cx="3681412" cy="6524625"/>
          </a:xfrm>
          <a:prstGeom prst="rect">
            <a:avLst/>
          </a:prstGeom>
          <a:noFill/>
          <a:ln w="85725" cap="flat" cmpd="thinThick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一封朝奏九重天    夕贬潮阳路八千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欲为圣明除弊事    肯将衰朽惜残年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3333FF"/>
                </a:solidFill>
                <a:latin typeface="Times New Roman" panose="02020603050405020304" pitchFamily="18" charset="0"/>
              </a:rPr>
              <a:t>云横秦岭家何在    雪拥蓝关马不前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</a:rPr>
              <a:t>知汝远来应有意    好收吾骨瘴江边</a:t>
            </a:r>
          </a:p>
        </p:txBody>
      </p:sp>
      <p:sp>
        <p:nvSpPr>
          <p:cNvPr id="12292" name="Line 5"/>
          <p:cNvSpPr/>
          <p:nvPr/>
        </p:nvSpPr>
        <p:spPr>
          <a:xfrm>
            <a:off x="4500563" y="188913"/>
            <a:ext cx="73025" cy="64801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2293" name="Line 6"/>
          <p:cNvSpPr/>
          <p:nvPr/>
        </p:nvSpPr>
        <p:spPr>
          <a:xfrm>
            <a:off x="3492500" y="188913"/>
            <a:ext cx="71438" cy="64801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2294" name="Line 7"/>
          <p:cNvSpPr/>
          <p:nvPr/>
        </p:nvSpPr>
        <p:spPr>
          <a:xfrm>
            <a:off x="2555875" y="188913"/>
            <a:ext cx="71438" cy="64801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2295" name="Oval 8"/>
          <p:cNvSpPr/>
          <p:nvPr/>
        </p:nvSpPr>
        <p:spPr>
          <a:xfrm>
            <a:off x="5940425" y="908050"/>
            <a:ext cx="1727200" cy="4752975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2368962303,2069864667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524000"/>
            <a:ext cx="7315200" cy="3810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935229705,2246266655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365250"/>
            <a:ext cx="6350000" cy="41275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359553333,1853079095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61290"/>
            <a:ext cx="6350000" cy="66967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1124505992,1246026783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145" y="499745"/>
            <a:ext cx="4667250" cy="58578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/>
          <p:nvPr/>
        </p:nvSpPr>
        <p:spPr>
          <a:xfrm>
            <a:off x="2202799" y="1108383"/>
            <a:ext cx="453783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古今名人尊师重教的故事</a:t>
            </a:r>
            <a:r>
              <a:rPr lang="zh-CN" altLang="en-US" sz="3000" i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47107" name="Text Box 3"/>
          <p:cNvSpPr txBox="1"/>
          <p:nvPr/>
        </p:nvSpPr>
        <p:spPr>
          <a:xfrm>
            <a:off x="455366" y="1700895"/>
            <a:ext cx="8337583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子贡尊师：相传，孔子有七十二个有名的弟子，子贡便是其中之一。一次，鲁国大夫在人前贬低孔子，抬高子贡。子贡非常气愤。他当即以房子打比方，说老师的围墙高十数丈，屋内富丽堂皇，不是一般人看得到的；而自己不过是只有肩高的围墙，一眼就可望尽。他还把老师比作太阳和月亮，说孔子光彩照人，不是常人所能超越的。孔子死后，子贡悲痛万分，在孔子墓旁住下，守墓</a:t>
            </a:r>
            <a:r>
              <a:rPr lang="en-US" altLang="zh-CN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14:warp dir="in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390" y="215265"/>
            <a:ext cx="8515985" cy="1125855"/>
          </a:xfrm>
        </p:spPr>
        <p:txBody>
          <a:bodyPr/>
          <a:lstStyle/>
          <a:p>
            <a:r>
              <a:rPr lang="zh-CN" altLang="en-US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  <a:sym typeface="+mn-ea"/>
              </a:rPr>
              <a:t>题目解“说”</a:t>
            </a:r>
          </a:p>
        </p:txBody>
      </p:sp>
      <p:sp>
        <p:nvSpPr>
          <p:cNvPr id="9220" name="Text Box 10"/>
          <p:cNvSpPr/>
          <p:nvPr/>
        </p:nvSpPr>
        <p:spPr>
          <a:xfrm>
            <a:off x="539750" y="1341438"/>
            <a:ext cx="8208963" cy="5016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en-US" altLang="zh-CN" b="1"/>
              <a:t>      “</a:t>
            </a:r>
            <a:r>
              <a:rPr kumimoji="1" lang="zh-CN" altLang="en-US" b="1"/>
              <a:t>说”是</a:t>
            </a:r>
            <a:r>
              <a:rPr kumimoji="1" lang="zh-CN" altLang="en-US" b="1">
                <a:solidFill>
                  <a:srgbClr val="FF0000"/>
                </a:solidFill>
              </a:rPr>
              <a:t>古代散文中的一种文体，属议论文范围</a:t>
            </a:r>
            <a:r>
              <a:rPr kumimoji="1" lang="zh-CN" altLang="en-US" b="1"/>
              <a:t>，可以先叙后议，也可夹叙夹议。一般为陈述自己对某种事物的见解。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0000FF"/>
                </a:solidFill>
              </a:rPr>
              <a:t>      如：</a:t>
            </a:r>
            <a:r>
              <a:rPr kumimoji="1" lang="en-US" altLang="zh-CN" b="1">
                <a:solidFill>
                  <a:srgbClr val="0000FF"/>
                </a:solidFill>
              </a:rPr>
              <a:t>《</a:t>
            </a:r>
            <a:r>
              <a:rPr kumimoji="1" lang="zh-CN" altLang="en-US" b="1">
                <a:solidFill>
                  <a:srgbClr val="0000FF"/>
                </a:solidFill>
              </a:rPr>
              <a:t>捕蛇者说</a:t>
            </a:r>
            <a:r>
              <a:rPr kumimoji="1" lang="en-US" altLang="zh-CN" b="1">
                <a:solidFill>
                  <a:srgbClr val="0000FF"/>
                </a:solidFill>
              </a:rPr>
              <a:t>》</a:t>
            </a:r>
            <a:r>
              <a:rPr kumimoji="1" lang="zh-CN" altLang="en-US" b="1">
                <a:solidFill>
                  <a:srgbClr val="0000FF"/>
                </a:solidFill>
              </a:rPr>
              <a:t>、</a:t>
            </a:r>
            <a:r>
              <a:rPr kumimoji="1" lang="en-US" altLang="zh-CN" b="1">
                <a:solidFill>
                  <a:srgbClr val="0000FF"/>
                </a:solidFill>
              </a:rPr>
              <a:t>《</a:t>
            </a:r>
            <a:r>
              <a:rPr kumimoji="1" lang="zh-CN" altLang="en-US" b="1">
                <a:solidFill>
                  <a:srgbClr val="0000FF"/>
                </a:solidFill>
              </a:rPr>
              <a:t>马说</a:t>
            </a:r>
            <a:r>
              <a:rPr kumimoji="1" lang="en-US" altLang="zh-CN" b="1">
                <a:solidFill>
                  <a:srgbClr val="0000FF"/>
                </a:solidFill>
              </a:rPr>
              <a:t>》</a:t>
            </a:r>
            <a:r>
              <a:rPr kumimoji="1" lang="zh-CN" altLang="en-US" b="1">
                <a:solidFill>
                  <a:srgbClr val="0000FF"/>
                </a:solidFill>
              </a:rPr>
              <a:t>等等都属“说”一类文体。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b="1"/>
              <a:t>      “说”，古义为陈述和解说，因而对这类文体，都可按</a:t>
            </a:r>
            <a:r>
              <a:rPr kumimoji="1" lang="zh-CN" altLang="en-US" b="1">
                <a:solidFill>
                  <a:srgbClr val="0000FF"/>
                </a:solidFill>
              </a:rPr>
              <a:t>“解说</a:t>
            </a:r>
            <a:r>
              <a:rPr kumimoji="1" lang="en-US" altLang="zh-CN" b="1">
                <a:solidFill>
                  <a:srgbClr val="0000FF"/>
                </a:solidFill>
              </a:rPr>
              <a:t>……</a:t>
            </a:r>
            <a:r>
              <a:rPr kumimoji="1" lang="zh-CN" altLang="en-US" b="1">
                <a:solidFill>
                  <a:srgbClr val="0000FF"/>
                </a:solidFill>
              </a:rPr>
              <a:t>的道理”</a:t>
            </a:r>
            <a:r>
              <a:rPr kumimoji="1" lang="zh-CN" altLang="en-US" b="1"/>
              <a:t>来理解。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b="1"/>
              <a:t> </a:t>
            </a:r>
            <a:r>
              <a:rPr kumimoji="1" lang="zh-CN" altLang="en-US" b="1">
                <a:solidFill>
                  <a:srgbClr val="0000FF"/>
                </a:solidFill>
              </a:rPr>
              <a:t>“师说”意思是：解说关于“从师”的道理。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0000FF"/>
                </a:solidFill>
              </a:rPr>
              <a:t>    </a:t>
            </a:r>
            <a:r>
              <a:rPr kumimoji="1" lang="zh-CN" altLang="en-US" b="1"/>
              <a:t>韩愈写这篇文章赠给他的学生李蟠，其目的就是抨击时弊，宣扬从师的道理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116840"/>
            <a:ext cx="8540750" cy="1143000"/>
          </a:xfrm>
        </p:spPr>
        <p:txBody>
          <a:bodyPr/>
          <a:lstStyle/>
          <a:p>
            <a:r>
              <a:rPr lang="zh-CN" altLang="en-US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知尊师典故</a:t>
            </a:r>
            <a:r>
              <a:rPr lang="zh-CN" altLang="en-US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zh-CN" altLang="en-US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4" name="Text Box 7"/>
          <p:cNvSpPr/>
          <p:nvPr/>
        </p:nvSpPr>
        <p:spPr>
          <a:xfrm>
            <a:off x="2771775" y="692150"/>
            <a:ext cx="3744913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rgbClr val="0000FF"/>
                </a:solidFill>
                <a:ea typeface="隶书" panose="02010509060101010101" pitchFamily="49" charset="-122"/>
              </a:rPr>
              <a:t>程门立雪</a:t>
            </a:r>
          </a:p>
        </p:txBody>
      </p:sp>
      <p:sp>
        <p:nvSpPr>
          <p:cNvPr id="5123" name="Rectangle 5"/>
          <p:cNvSpPr/>
          <p:nvPr/>
        </p:nvSpPr>
        <p:spPr>
          <a:xfrm>
            <a:off x="250825" y="1463675"/>
            <a:ext cx="8893175" cy="5494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en-US" altLang="zh-CN" sz="2600" b="1"/>
              <a:t>       </a:t>
            </a:r>
            <a:r>
              <a:rPr kumimoji="1" lang="zh-CN" altLang="en-US" sz="2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北宋福建有个叫杨时的进士，特别喜好钻研学问，到处寻师访友，曾在著名学者程颢门下。程颢死后，又将杨时推荐到其弟程颐门下，在洛阳伊川书院中求学。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sz="2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杨时那时已经四十多岁，学问也相当高，但仍谦虚谨慎不骄不躁，尊师敬友，被程颐视为得意门生。              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sz="2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杨时同游酢向程颐请求学问，却不巧赶上老师正在屋中打盹。杨时劝告游酢不要惊醒老师，于是两人静立门口等老师醒来。天飘起鹅毛大雪，杨时和游酢却立在雪中，游酢受不了，几次想叫醒程颐，都被杨时阻拦了。直到程颐醒来，才发现门外的两个雪人！程颐深受感动，更加尽心教杨时，杨时学到了老师的全部学问。后，杨时传播理学，形成独家学派，世称“龟山先生”。 “程门立雪”便成了 尊师重道的典故。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6"/>
          <p:cNvSpPr/>
          <p:nvPr/>
        </p:nvSpPr>
        <p:spPr>
          <a:xfrm>
            <a:off x="323850" y="2060575"/>
            <a:ext cx="8496300" cy="452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en-US" altLang="zh-CN" sz="3000" b="1"/>
              <a:t>       </a:t>
            </a:r>
            <a:r>
              <a:rPr kumimoji="1" lang="zh-CN" altLang="en-US" b="1"/>
              <a:t>孔子的学生子贡，聪颖好学。一次，一鲁国大夫在人前贬低孔子抬高子贡，子贡非常气愤。他当即以房子为喻，说老师的围墙高数十丈，屋内富丽堂皇，不是一般人看得到的；而自己不过只有肩高的围墙，一眼就可望尽。他还把老师孔子比作太阳和月亮，说他光彩照人，不是常人所能超越的。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b="1"/>
              <a:t>       孔子死后，子贡悲痛万分，在孔子墓旁结庐而居，一直守墓六年。 </a:t>
            </a:r>
          </a:p>
        </p:txBody>
      </p:sp>
      <p:sp>
        <p:nvSpPr>
          <p:cNvPr id="6148" name="Text Box 9"/>
          <p:cNvSpPr/>
          <p:nvPr/>
        </p:nvSpPr>
        <p:spPr>
          <a:xfrm>
            <a:off x="2484438" y="1125538"/>
            <a:ext cx="4752975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子贡结庐守墓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9129" y="1266011"/>
            <a:ext cx="8371402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华罗庚成名不忘师恩：著名数学家华罗庚成名之后不止一次说过：“我能取得一些成就，全靠我的教师栽培。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1949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，华罗庚从国外回来，马上赶回故乡江苏金坛县，看望发现他数学才能的第一个“伯乐”，王维克老师。他在金坛作数学报告时，特地把王老师请上主席台就座，进会场时让老师走在前面，就座时只肯坐在老师的下首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 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毛泽东给徐特立写信：徐特立先生是我国杰出的革命教育家。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1937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年，当徐老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60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寿辰之际，毛泽东特意写贺信祝寿。他在信的开头说：“徐老同志，你是我二十年前的先生，你现在仍然是我的先生，你将来必定还是我的先生。”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14:warp dir="in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 descr="杏坛——中国最早的讲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219" y="1166935"/>
            <a:ext cx="3861562" cy="45241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3"/>
          <p:cNvSpPr/>
          <p:nvPr/>
        </p:nvSpPr>
        <p:spPr>
          <a:xfrm>
            <a:off x="6565324" y="2625054"/>
            <a:ext cx="505460" cy="30251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100">
                <a:latin typeface="黑体" panose="02010609060101010101" pitchFamily="2" charset="-122"/>
                <a:ea typeface="黑体" panose="02010609060101010101" pitchFamily="2" charset="-122"/>
              </a:rPr>
              <a:t>杏坛</a:t>
            </a:r>
            <a:r>
              <a:rPr lang="en-US" altLang="zh-CN" sz="210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100">
                <a:latin typeface="黑体" panose="02010609060101010101" pitchFamily="2" charset="-122"/>
                <a:ea typeface="黑体" panose="02010609060101010101" pitchFamily="2" charset="-122"/>
              </a:rPr>
              <a:t>中国最早的讲堂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14:warp dir="in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idx="1"/>
          </p:nvPr>
        </p:nvSpPr>
        <p:spPr>
          <a:xfrm>
            <a:off x="886440" y="1933818"/>
            <a:ext cx="7370644" cy="3675319"/>
          </a:xfrm>
        </p:spPr>
        <p:txBody>
          <a:bodyPr vert="horz" wrap="square" anchor="t">
            <a:normAutofit fontScale="8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杏坛”的典故最早出自于庄子的一则寓言。庄子在那则寓言里，说孔子到处聚徒授业，每到一处就在杏林里讲学。休息的时候，就坐在杏坛之上。后来人们就根据庄子的这则寓言，把“杏坛”称作孔子讲学的地方，也泛指聚众讲学的场所。后来，人们在山东曲阜孔庙大成殿前为之筑坛、建亭、书碑、植杏。北宋时，孔子后代又在曲阜祖庙筑坛，环植杏树，遂以“杏坛”名之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14:warp dir="in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idx="1"/>
          </p:nvPr>
        </p:nvSpPr>
        <p:spPr>
          <a:xfrm>
            <a:off x="566826" y="1686605"/>
            <a:ext cx="8010348" cy="3792971"/>
          </a:xfrm>
        </p:spPr>
        <p:txBody>
          <a:bodyPr vert="horz" wrap="square" anchor="t"/>
          <a:lstStyle/>
          <a:p>
            <a:pPr marL="0" indent="0">
              <a:buNone/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“杏坛”和“杏林”两者之间虽然只有一字之差，但所指却不一样。前者指教育，后者指医道。</a:t>
            </a:r>
          </a:p>
          <a:p>
            <a:pPr marL="0" indent="0">
              <a:buNone/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提起“杏林”，这里还有一段典故。据晋人葛洪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神仙传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董奉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里说，有一个人叫董奉，平时他不种田，专门给人看病。但是，他从来不收病人的钱，却有一个要求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病重的好了以后种五棵杏树，病轻的好了以后种一棵杏树。几年后，这些杏树都结果了。于是，董奉又对人们说，如果谁要买杏的话，不要钱，只要用谷子换。这样，董奉又有了许多的谷子。他用这些谷子接济穷人和过路者旅资不够的人。后来，人们就用“杏林”来形容董奉为民谋利益的事。再以后，人们又将“杏林”引申为“杏林春暖”，“誉满杏林”等，但都是指那些医道非凡或医德高尚的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14:warp dir="in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 descr="图片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829" y="1445933"/>
            <a:ext cx="6860342" cy="3723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矩形 2"/>
          <p:cNvSpPr/>
          <p:nvPr/>
        </p:nvSpPr>
        <p:spPr>
          <a:xfrm>
            <a:off x="3607264" y="5251278"/>
            <a:ext cx="1516380" cy="41402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100">
                <a:latin typeface="黑体" panose="02010609060101010101" pitchFamily="2" charset="-122"/>
                <a:ea typeface="黑体" panose="02010609060101010101" pitchFamily="2" charset="-122"/>
              </a:rPr>
              <a:t>杏坛讲学图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14:warp dir="in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4"/>
          <p:cNvSpPr>
            <a:spLocks noGrp="1"/>
          </p:cNvSpPr>
          <p:nvPr>
            <p:ph type="title"/>
          </p:nvPr>
        </p:nvSpPr>
        <p:spPr>
          <a:xfrm>
            <a:off x="1388152" y="1167688"/>
            <a:ext cx="6174308" cy="499042"/>
          </a:xfrm>
        </p:spPr>
        <p:txBody>
          <a:bodyPr anchor="ctr"/>
          <a:lstStyle/>
          <a:p>
            <a:pPr algn="l"/>
            <a:r>
              <a:rPr lang="zh-CN" altLang="en-US" sz="2700" b="1"/>
              <a:t>文化常识：古代学校</a:t>
            </a:r>
          </a:p>
        </p:txBody>
      </p:sp>
      <p:sp>
        <p:nvSpPr>
          <p:cNvPr id="21506" name="内容占位符 5"/>
          <p:cNvSpPr>
            <a:spLocks noGrp="1"/>
          </p:cNvSpPr>
          <p:nvPr>
            <p:ph idx="1"/>
          </p:nvPr>
        </p:nvSpPr>
        <p:spPr>
          <a:xfrm>
            <a:off x="660662" y="1741859"/>
            <a:ext cx="7628336" cy="4042565"/>
          </a:xfrm>
        </p:spPr>
        <p:txBody>
          <a:bodyPr anchor="t">
            <a:normAutofit lnSpcReduction="10000"/>
          </a:bodyPr>
          <a:lstStyle/>
          <a:p>
            <a:pPr marL="0" indent="0">
              <a:buNone/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《孟子•滕文公上》：“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夏曰校，殷曰序，周曰庠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</a:p>
          <a:p>
            <a:pPr marL="0" indent="0">
              <a:buNone/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西周时期的学校分为“国学”和“乡学”两种。分别是供大贵族子弟就读的设在周王朝都城和诸侯国都城的学校，和供普通贵族子弟就读的各地设立的地方学校。（官学）</a:t>
            </a:r>
          </a:p>
          <a:p>
            <a:pPr marL="0" indent="0">
              <a:buNone/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孔子是“私学”的创建者。</a:t>
            </a:r>
          </a:p>
          <a:p>
            <a:pPr marL="0" indent="0"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太学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：原本指周代设立在天子都城的学校“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辟雍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”，汉武帝接受董仲舒建议，在长安设立了国家最高学府，取名“太学”。</a:t>
            </a:r>
          </a:p>
          <a:p>
            <a:pPr marL="0" indent="0"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国子监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：隋朝以后的中央官学，为中国古代教育体系中的最高学府，又称国子学或国子寺。</a:t>
            </a:r>
            <a:endParaRPr lang="zh-CN" altLang="en-US" sz="135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xfrm>
            <a:off x="1484846" y="1177215"/>
            <a:ext cx="6174308" cy="489514"/>
          </a:xfrm>
        </p:spPr>
        <p:txBody>
          <a:bodyPr anchor="ctr">
            <a:normAutofit fontScale="90000"/>
          </a:bodyPr>
          <a:lstStyle/>
          <a:p>
            <a:r>
              <a:rPr lang="zh-CN" altLang="en-US" b="1"/>
              <a:t>六经</a:t>
            </a:r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xfrm>
            <a:off x="823565" y="1877135"/>
            <a:ext cx="7497346" cy="3650550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四书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：《大学》、《中庸》、《论语》、《孟子》</a:t>
            </a:r>
          </a:p>
          <a:p>
            <a:pPr marL="0" indent="0"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五经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：《诗经》、《尚书》、《礼记》、《周易》、《春秋》，简称为：诗、书、礼、易、春秋</a:t>
            </a:r>
          </a:p>
          <a:p>
            <a:pPr marL="0" indent="0"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六艺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  <a:p>
            <a:pPr marL="0" indent="0">
              <a:buNone/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本文指《诗》《书》《礼》《易》《乐》《春秋》</a:t>
            </a:r>
          </a:p>
          <a:p>
            <a:pPr marL="0" indent="0">
              <a:buNone/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《张衡传》中指礼、乐、射、御、书、数六种技艺。</a:t>
            </a:r>
          </a:p>
          <a:p>
            <a:pPr marL="0" indent="0"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十三经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：《诗经》、《尚书》、《礼记》、《周易》、《左传》、《公羊传》、《穀梁传》、《周礼》、《仪礼》、《论语》、《孝经》、《尔雅》、《孟子》。</a:t>
            </a:r>
          </a:p>
        </p:txBody>
      </p:sp>
    </p:spTree>
  </p:cSld>
  <p:clrMapOvr>
    <a:masterClrMapping/>
  </p:clrMapOvr>
  <p:transition>
    <p:random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1265"/>
          <p:cNvSpPr>
            <a:spLocks noGrp="1" noRot="1"/>
          </p:cNvSpPr>
          <p:nvPr>
            <p:ph type="title"/>
          </p:nvPr>
        </p:nvSpPr>
        <p:spPr>
          <a:xfrm>
            <a:off x="1368126" y="1114309"/>
            <a:ext cx="6407750" cy="594325"/>
          </a:xfrm>
        </p:spPr>
        <p:txBody>
          <a:bodyPr anchor="ctr"/>
          <a:lstStyle/>
          <a:p>
            <a:r>
              <a:rPr lang="zh-CN" altLang="en-US" sz="3000" b="1"/>
              <a:t>经、传、注、疏、章句、集注</a:t>
            </a:r>
          </a:p>
        </p:txBody>
      </p:sp>
      <p:sp>
        <p:nvSpPr>
          <p:cNvPr id="25602" name="文本占位符 11266"/>
          <p:cNvSpPr>
            <a:spLocks noGrp="1" noRot="1"/>
          </p:cNvSpPr>
          <p:nvPr>
            <p:ph idx="1"/>
          </p:nvPr>
        </p:nvSpPr>
        <p:spPr>
          <a:xfrm>
            <a:off x="742113" y="1708992"/>
            <a:ext cx="7659773" cy="4292636"/>
          </a:xfrm>
        </p:spPr>
        <p:txBody>
          <a:bodyPr anchor="t">
            <a:normAutofit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经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：传统的具有权威性的著作。（如《十三经》是儒家的十三部经典著作。）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传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：解释经书的文字。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：对传的注解。狭义的“注”只指注解，而广义的则包括传、笺等。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疏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：对注的解释。解注并解原文。《十三经注疏》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笺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：对传注的引申发挥或补充订正。后来也指注解。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正义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：解释经传而得义之正者称为“正义”，“注“、”疏“有时也可称为“正义”。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章句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：除解释字词外，还串讲文章大意。（如朱熹的《大学章句》、《中庸章句》）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集注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：汇辑或综合诸家对同一古籍音义的注释。（如朱熹的《论语集注》、《孟子集注》）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533400" y="685800"/>
            <a:ext cx="4876800" cy="533400"/>
          </a:xfrm>
        </p:spPr>
        <p:txBody>
          <a:bodyPr vert="horz" wrap="square" lIns="91440" tIns="45720" rIns="91440" bIns="45720" anchor="b">
            <a:spAutoFit/>
          </a:bodyPr>
          <a:lstStyle/>
          <a:p>
            <a:pPr eaLnBrk="1" hangingPunct="1"/>
            <a:r>
              <a:rPr lang="zh-CN" altLang="en-US">
                <a:solidFill>
                  <a:schemeClr val="bg1"/>
                </a:solidFill>
              </a:rPr>
              <a:t>作者介绍</a:t>
            </a:r>
          </a:p>
        </p:txBody>
      </p:sp>
      <p:sp>
        <p:nvSpPr>
          <p:cNvPr id="11267" name="Rectangle 3"/>
          <p:cNvSpPr>
            <a:spLocks noGrp="1"/>
          </p:cNvSpPr>
          <p:nvPr>
            <p:ph type="body" sz="half" idx="1"/>
          </p:nvPr>
        </p:nvSpPr>
        <p:spPr>
          <a:xfrm>
            <a:off x="3924300" y="0"/>
            <a:ext cx="5327650" cy="68580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/>
          <a:p>
            <a:pPr eaLnBrk="1" hangingPunct="1"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b="1"/>
              <a:t>    </a:t>
            </a:r>
          </a:p>
          <a:p>
            <a:pPr eaLnBrk="1" hangingPunct="1"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600" b="1"/>
              <a:t>   </a:t>
            </a:r>
            <a:r>
              <a:rPr lang="zh-CN" altLang="en-US" sz="3600" b="1"/>
              <a:t>字退之，著名</a:t>
            </a:r>
            <a:r>
              <a:rPr lang="zh-CN" altLang="en-US" sz="3600" b="1">
                <a:solidFill>
                  <a:schemeClr val="hlink"/>
                </a:solidFill>
              </a:rPr>
              <a:t>文学家、哲学家、古文运动的倡导者</a:t>
            </a:r>
            <a:r>
              <a:rPr lang="zh-CN" altLang="en-US" sz="3600" b="1"/>
              <a:t>。祖籍河北昌黎，后人称其为</a:t>
            </a:r>
            <a:r>
              <a:rPr lang="zh-CN" altLang="en-US" sz="3600" b="1">
                <a:solidFill>
                  <a:schemeClr val="hlink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>
                <a:solidFill>
                  <a:schemeClr val="hlink"/>
                </a:solidFill>
              </a:rPr>
              <a:t>韩昌黎</a:t>
            </a:r>
            <a:r>
              <a:rPr lang="zh-CN" altLang="en-US" sz="3600" b="1">
                <a:solidFill>
                  <a:schemeClr val="hlink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>
                <a:solidFill>
                  <a:schemeClr val="hlink"/>
                </a:solidFill>
              </a:rPr>
              <a:t>，</a:t>
            </a:r>
            <a:r>
              <a:rPr lang="zh-CN" altLang="en-US" sz="3600" b="1"/>
              <a:t>后世又称他为</a:t>
            </a:r>
            <a:r>
              <a:rPr lang="zh-CN" altLang="en-US" sz="3600" b="1">
                <a:solidFill>
                  <a:srgbClr val="3333FF"/>
                </a:solidFill>
              </a:rPr>
              <a:t>韩文公</a:t>
            </a:r>
            <a:r>
              <a:rPr lang="zh-CN" altLang="en-US" sz="3600" b="1"/>
              <a:t>。他幼年贫穷，刻苦自学，</a:t>
            </a:r>
            <a:r>
              <a:rPr lang="en-US" altLang="zh-CN" sz="3600" b="1"/>
              <a:t>25</a:t>
            </a:r>
            <a:r>
              <a:rPr lang="zh-CN" altLang="en-US" sz="3600" b="1"/>
              <a:t>岁中进士，后任国子监祭酒、吏部侍郎等职，中间几度被贬。</a:t>
            </a:r>
          </a:p>
        </p:txBody>
      </p:sp>
      <p:pic>
        <p:nvPicPr>
          <p:cNvPr id="11268" name="Picture 4"/>
          <p:cNvPicPr>
            <a:picLocks noGrp="1" noChangeAspect="1"/>
          </p:cNvPicPr>
          <p:nvPr>
            <p:ph type="clipArt" sz="half" idx="2"/>
          </p:nvPr>
        </p:nvPicPr>
        <p:blipFill>
          <a:blip r:embed="rId2"/>
          <a:stretch>
            <a:fillRect/>
          </a:stretch>
        </p:blipFill>
        <p:spPr>
          <a:xfrm>
            <a:off x="1091565" y="2802255"/>
            <a:ext cx="1739900" cy="2488565"/>
          </a:xfrm>
          <a:ln w="57150" cmpd="thinThick">
            <a:solidFill>
              <a:schemeClr val="tx1">
                <a:alpha val="100000"/>
              </a:schemeClr>
            </a:solidFill>
            <a:miter lim="800000"/>
          </a:ln>
        </p:spPr>
      </p:pic>
      <p:sp>
        <p:nvSpPr>
          <p:cNvPr id="11269" name="Rectangle 5"/>
          <p:cNvSpPr/>
          <p:nvPr/>
        </p:nvSpPr>
        <p:spPr>
          <a:xfrm>
            <a:off x="395288" y="5661025"/>
            <a:ext cx="3462337" cy="588963"/>
          </a:xfrm>
          <a:prstGeom prst="rect">
            <a:avLst/>
          </a:prstGeom>
          <a:solidFill>
            <a:srgbClr val="CCE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韩愈（</a:t>
            </a:r>
            <a:r>
              <a:rPr lang="en-US" altLang="zh-CN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768</a:t>
            </a:r>
            <a:r>
              <a:rPr lang="zh-CN" altLang="en-US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altLang="zh-CN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824</a:t>
            </a:r>
            <a:r>
              <a:rPr lang="zh-CN" altLang="en-US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</a:p>
        </p:txBody>
      </p:sp>
      <p:sp>
        <p:nvSpPr>
          <p:cNvPr id="2" name="矩形 1"/>
          <p:cNvSpPr/>
          <p:nvPr/>
        </p:nvSpPr>
        <p:spPr>
          <a:xfrm>
            <a:off x="534035" y="578485"/>
            <a:ext cx="332359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作者简介</a:t>
            </a:r>
          </a:p>
        </p:txBody>
      </p:sp>
    </p:spTree>
  </p:cSld>
  <p:clrMapOvr>
    <a:masterClrMapping/>
  </p:clrMapOvr>
  <p:transition spd="med">
    <p:zoom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1485322" y="1231992"/>
            <a:ext cx="6174308" cy="413288"/>
          </a:xfrm>
        </p:spPr>
        <p:txBody>
          <a:bodyPr anchor="ctr">
            <a:normAutofit fontScale="90000"/>
          </a:bodyPr>
          <a:lstStyle/>
          <a:p>
            <a:r>
              <a:rPr lang="zh-CN" altLang="en-US" sz="3000" b="1"/>
              <a:t>孔子向郯子请教官职名</a:t>
            </a:r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940741" y="1797589"/>
            <a:ext cx="7642625" cy="3897763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秋，郯子来朝，公与之宴。昭子问焉，曰：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少皞氏（杜预注：黄帝之子，己姓之祖）鸟名官，何故也？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郯子曰：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吾祖也，我知之。昔者黄帝氏以云纪（杜注：黄帝受命，有云瑞，故以云纪事），故为云师而云名；炎帝氏以火纪，故为火师而火名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我高祖少皞挚之立也，凤鸟适至，故纪于鸟，为鸟师而鸟名。凤鸟氏，历正也（杜注：即历正之官）；玄鸟氏，司分者也（杜注：玄鸟，燕也，以春分来，秋分去）；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……”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仲尼闻之，见于郯子而学之。既而告人曰：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吾闻之：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‘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天子失官（杜注：失官，言不修其职也），学在四夷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’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，犹信。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    ——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《左传·昭公十七年》</a:t>
            </a:r>
          </a:p>
        </p:txBody>
      </p:sp>
    </p:spTree>
  </p:cSld>
  <p:clrMapOvr>
    <a:masterClrMapping/>
  </p:clrMapOvr>
  <p:transition>
    <p:random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>
          <a:xfrm>
            <a:off x="1485322" y="1226276"/>
            <a:ext cx="6174308" cy="479985"/>
          </a:xfrm>
        </p:spPr>
        <p:txBody>
          <a:bodyPr anchor="ctr">
            <a:normAutofit fontScale="90000"/>
          </a:bodyPr>
          <a:lstStyle/>
          <a:p>
            <a:r>
              <a:rPr lang="zh-CN" altLang="en-US" sz="3000" b="1"/>
              <a:t>孔子学琴于师襄</a:t>
            </a:r>
          </a:p>
        </p:txBody>
      </p:sp>
      <p:sp>
        <p:nvSpPr>
          <p:cNvPr id="27650" name="内容占位符 2"/>
          <p:cNvSpPr>
            <a:spLocks noGrp="1"/>
          </p:cNvSpPr>
          <p:nvPr>
            <p:ph idx="1"/>
          </p:nvPr>
        </p:nvSpPr>
        <p:spPr>
          <a:xfrm>
            <a:off x="692099" y="1828074"/>
            <a:ext cx="7760754" cy="3859180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孔子学鼓琴师襄子，十日不进。师襄子曰: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可以益矣。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孔子曰: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丘已习其曲矣，未得其数也。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有间，曰: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已习其数，可以益矣。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孔子曰: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丘未得其志也。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有间，曰: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已习其志，可以益矣。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孔子曰: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丘未得其为人也。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有间，有所穆然深思焉，有所怡然高望而远志焉。曰: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丘得其为人，黯然而黑，几然而长，眼如望羊，如王四国，非文王其谁能为此也!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师襄子辟席再拜，曰: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师盖云《文王操》也。</a:t>
            </a:r>
            <a:r>
              <a:rPr lang="en-US" altLang="zh-CN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”——</a:t>
            </a:r>
            <a:r>
              <a:rPr lang="zh-CN" altLang="en-US" sz="225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《史记·孔子世家》（孔子师师襄的故事，又见《孔子家语》《韩诗外传》《淮南子》）</a:t>
            </a:r>
          </a:p>
        </p:txBody>
      </p:sp>
    </p:spTree>
  </p:cSld>
  <p:clrMapOvr>
    <a:masterClrMapping/>
  </p:clrMapOvr>
  <p:transition>
    <p:random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>
          <a:xfrm>
            <a:off x="1428163" y="1183849"/>
            <a:ext cx="6174308" cy="640775"/>
          </a:xfrm>
        </p:spPr>
        <p:txBody>
          <a:bodyPr anchor="ctr"/>
          <a:lstStyle/>
          <a:p>
            <a:r>
              <a:rPr lang="zh-CN" altLang="en-US" sz="3000" b="1">
                <a:latin typeface="宋体" panose="02010600030101010101" pitchFamily="2" charset="-122"/>
              </a:rPr>
              <a:t>孔子问礼于老子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5887" y="1913812"/>
            <a:ext cx="7912225" cy="3691038"/>
          </a:xfrm>
        </p:spPr>
        <p:txBody>
          <a:bodyPr>
            <a:normAutofit/>
          </a:bodyPr>
          <a:lstStyle/>
          <a:p>
            <a:pPr marL="0" indent="0" fontAlgn="base">
              <a:lnSpc>
                <a:spcPct val="100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21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子适周，将问礼于老子。老子曰：“子所言者，其人与骨皆已朽矣，独其言在耳。且君子得其时则驾，不得其时则蓬累而行。吾闻之，良贾深藏若虚，君子盛德、容貌若愚。去子之骄气与多欲，态色与淫志，是皆无益于子之身。吾所以告子，若是而已。”孔子去，谓弟子曰：“鸟，吾知其能飞；鱼，吾知其能游；兽，吾知其能走。走者可以为罔，游者可以为纶，飞者可以为矰。至于龙吾不能知，其乘风云而上天。吾今日见老子，其犹龙邪！”  </a:t>
            </a:r>
          </a:p>
          <a:p>
            <a:pPr marL="0" indent="0" algn="r" fontAlgn="base">
              <a:lnSpc>
                <a:spcPct val="100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en-US" altLang="zh-CN" sz="21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1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《史记·老子韩非列传》</a:t>
            </a:r>
          </a:p>
          <a:p>
            <a:pPr marL="0" indent="0" fontAlgn="base">
              <a:lnSpc>
                <a:spcPct val="100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21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孔子问礼于老聃的故事，又见《史记·孔子世家》《庄子·天运篇》</a:t>
            </a:r>
            <a:r>
              <a:rPr lang="zh-CN" altLang="en-US" sz="21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《孔子家语·观周》</a:t>
            </a:r>
            <a:r>
              <a:rPr lang="zh-CN" altLang="en-US" sz="21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>
    <p:random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33145" y="76962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作业</a:t>
            </a:r>
          </a:p>
        </p:txBody>
      </p:sp>
      <p:sp>
        <p:nvSpPr>
          <p:cNvPr id="3" name="矩形 2"/>
          <p:cNvSpPr/>
          <p:nvPr/>
        </p:nvSpPr>
        <p:spPr>
          <a:xfrm>
            <a:off x="254953" y="2829560"/>
            <a:ext cx="8634095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、整理本文的文言常识；</a:t>
            </a:r>
          </a:p>
          <a:p>
            <a:pPr algn="l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、学习本文比喻、对比论证的方法。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TlmNDAzOGYzMTJlMTAwYWE4MDExNDBjN2MyZjczYmYifQ=="/>
</p:tagLst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5115</Words>
  <Application>Microsoft Office PowerPoint</Application>
  <PresentationFormat>全屏显示(4:3)</PresentationFormat>
  <Paragraphs>371</Paragraphs>
  <Slides>73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4" baseType="lpstr">
      <vt:lpstr>诗情画意</vt:lpstr>
      <vt:lpstr>PowerPoint 演示文稿</vt:lpstr>
      <vt:lpstr>教学目标</vt:lpstr>
      <vt:lpstr>教学目标1</vt:lpstr>
      <vt:lpstr>PowerPoint 演示文稿</vt:lpstr>
      <vt:lpstr>名人说“师”</vt:lpstr>
      <vt:lpstr>题目解“说”</vt:lpstr>
      <vt:lpstr>作者介绍</vt:lpstr>
      <vt:lpstr>PowerPoint 演示文稿</vt:lpstr>
      <vt:lpstr>PowerPoint 演示文稿</vt:lpstr>
      <vt:lpstr>PowerPoint 演示文稿</vt:lpstr>
      <vt:lpstr>2、写作背景</vt:lpstr>
      <vt:lpstr>      是以复古为名的文风改革运动，韩愈和柳宗元一起提出“文以载道”、“文道结合”的观点，主张学习先秦、两汉“言之有物”、“言贵创新”的优秀散文，坚决摒弃只讲形式不重内容华而不实的文风。奠定了唐宋实用散文的基础。由于他对古文的倡导，苏轼称他“文起八代之衰”，明人列他为“唐宋八大家”之首。</vt:lpstr>
      <vt:lpstr>PowerPoint 演示文稿</vt:lpstr>
      <vt:lpstr>PowerPoint 演示文稿</vt:lpstr>
      <vt:lpstr>PowerPoint 演示文稿</vt:lpstr>
      <vt:lpstr>    古之学者必有师。①师者，所以传道受业解惑也。人非生而知之者，孰能无惑？惑而不从师，其为惑也终不解矣。生乎吾前，其闻道也固先乎吾，吾从而师之；生乎吾后，其闻道也亦先乎吾，吾从而师之。 ②吾师道也，夫庸知其年之先后生于吾乎？     ③是故无贵无贱、无长无少，道之所存，师之所存也。嗟乎，师道之不传也久矣，欲人之无惑也难矣！古之圣人，其出人也远矣，犹且从师而问焉；今之众人，其下圣人也亦远矣，而耻学于师。④是故圣益圣,愚益愚。圣人之所以为圣，愚人之所以为愚，其皆出于此乎？ </vt:lpstr>
      <vt:lpstr>翻译</vt:lpstr>
      <vt:lpstr>    爱其子，择师而教之；于其身也，则耻师焉，惑矣！ ①彼童子之师，授之书而习其句读者，非吾所谓传其道解其惑者也。 ②句读之不知，惑之不解，或师焉，或不焉，小学而大遗，吾未见其明也。     巫医乐师百工之人，不耻相师。士大夫之族，曰师、曰弟子云者，则群聚而笑之。问之，则曰： ③彼与彼年相若也，道相似也。 位卑则足羞，官盛则近谀。呜呼，师道之不复可知矣！ ④巫医乐师百工之人，君子不齿，今其智乃反不能及，其可怪也欤！</vt:lpstr>
      <vt:lpstr>PowerPoint 演示文稿</vt:lpstr>
      <vt:lpstr>PowerPoint 演示文稿</vt:lpstr>
      <vt:lpstr>翻译</vt:lpstr>
      <vt:lpstr>    李氏子蟠，年十七，好古文,六艺经传皆通习之，不拘于时，学于余。余嘉其能行古道，作师说以贻之。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二、作者主要是通过什么论证方法来论证观点的？</vt:lpstr>
      <vt:lpstr>第二段写了什么内容？</vt:lpstr>
      <vt:lpstr>PowerPoint 演示文稿</vt:lpstr>
      <vt:lpstr>PowerPoint 演示文稿</vt:lpstr>
      <vt:lpstr>PowerPoint 演示文稿</vt:lpstr>
      <vt:lpstr>PowerPoint 演示文稿</vt:lpstr>
      <vt:lpstr>四、作者为什么称赞李蟠？</vt:lpstr>
      <vt:lpstr>五、本文讲了许多从师的道理，哪些对我们今天有借鉴意义？</vt:lpstr>
      <vt:lpstr>PowerPoint 演示文稿</vt:lpstr>
      <vt:lpstr>PowerPoint 演示文稿</vt:lpstr>
      <vt:lpstr>PowerPoint 演示文稿</vt:lpstr>
      <vt:lpstr>PowerPoint 演示文稿</vt:lpstr>
      <vt:lpstr>第二段 </vt:lpstr>
      <vt:lpstr>PowerPoint 演示文稿</vt:lpstr>
      <vt:lpstr>作者从哪三方面进行对比论证?</vt:lpstr>
      <vt:lpstr>PowerPoint 演示文稿</vt:lpstr>
      <vt:lpstr>  教学目标5：          有关韩愈的文章延伸阅读。 </vt:lpstr>
      <vt:lpstr>PowerPoint 演示文稿</vt:lpstr>
      <vt:lpstr>    虽然文章说，这篇文章是写给那个叫李蟠的学生的，可是读到这里我们还会只是这样看吗？他还是写给谁看的呢？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知尊师典故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文化常识：古代学校</vt:lpstr>
      <vt:lpstr>六经</vt:lpstr>
      <vt:lpstr>经、传、注、疏、章句、集注</vt:lpstr>
      <vt:lpstr>孔子向郯子请教官职名</vt:lpstr>
      <vt:lpstr>孔子学琴于师襄</vt:lpstr>
      <vt:lpstr>孔子问礼于老子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2022-08-11T15:59:51Z</cp:lastPrinted>
  <dcterms:created xsi:type="dcterms:W3CDTF">2022-08-11T15:59:51Z</dcterms:created>
  <dcterms:modified xsi:type="dcterms:W3CDTF">2022-09-25T03:00:42Z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