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48" r:id="rId2"/>
    <p:sldId id="450" r:id="rId3"/>
    <p:sldId id="256" r:id="rId4"/>
    <p:sldId id="287" r:id="rId5"/>
    <p:sldId id="319" r:id="rId6"/>
    <p:sldId id="318" r:id="rId7"/>
    <p:sldId id="316" r:id="rId8"/>
    <p:sldId id="286" r:id="rId9"/>
    <p:sldId id="317" r:id="rId10"/>
    <p:sldId id="279" r:id="rId11"/>
    <p:sldId id="280" r:id="rId12"/>
    <p:sldId id="283" r:id="rId13"/>
    <p:sldId id="308" r:id="rId14"/>
    <p:sldId id="285" r:id="rId15"/>
    <p:sldId id="305" r:id="rId16"/>
    <p:sldId id="320" r:id="rId17"/>
    <p:sldId id="291" r:id="rId18"/>
    <p:sldId id="292" r:id="rId19"/>
    <p:sldId id="288" r:id="rId20"/>
    <p:sldId id="299" r:id="rId21"/>
    <p:sldId id="281" r:id="rId22"/>
    <p:sldId id="301" r:id="rId23"/>
    <p:sldId id="302" r:id="rId24"/>
    <p:sldId id="303" r:id="rId25"/>
    <p:sldId id="310" r:id="rId26"/>
    <p:sldId id="307" r:id="rId27"/>
    <p:sldId id="313" r:id="rId28"/>
    <p:sldId id="314" r:id="rId29"/>
    <p:sldId id="321" r:id="rId30"/>
    <p:sldId id="293" r:id="rId31"/>
    <p:sldId id="294" r:id="rId32"/>
    <p:sldId id="290" r:id="rId33"/>
    <p:sldId id="282" r:id="rId34"/>
    <p:sldId id="296" r:id="rId35"/>
    <p:sldId id="284" r:id="rId36"/>
    <p:sldId id="315" r:id="rId37"/>
    <p:sldId id="304" r:id="rId38"/>
    <p:sldId id="306" r:id="rId39"/>
    <p:sldId id="309" r:id="rId40"/>
    <p:sldId id="311" r:id="rId41"/>
    <p:sldId id="312" r:id="rId42"/>
    <p:sldId id="447" r:id="rId43"/>
    <p:sldId id="441" r:id="rId44"/>
    <p:sldId id="442" r:id="rId45"/>
    <p:sldId id="443" r:id="rId46"/>
    <p:sldId id="444" r:id="rId47"/>
    <p:sldId id="445" r:id="rId48"/>
    <p:sldId id="446" r:id="rId49"/>
    <p:sldId id="452" r:id="rId50"/>
    <p:sldId id="322" r:id="rId51"/>
    <p:sldId id="329" r:id="rId52"/>
    <p:sldId id="323" r:id="rId53"/>
    <p:sldId id="330" r:id="rId54"/>
    <p:sldId id="324" r:id="rId55"/>
    <p:sldId id="331" r:id="rId56"/>
    <p:sldId id="325" r:id="rId57"/>
    <p:sldId id="332" r:id="rId58"/>
    <p:sldId id="326" r:id="rId59"/>
    <p:sldId id="333" r:id="rId60"/>
    <p:sldId id="327" r:id="rId61"/>
    <p:sldId id="334" r:id="rId62"/>
    <p:sldId id="328" r:id="rId63"/>
    <p:sldId id="335" r:id="rId64"/>
    <p:sldId id="338" r:id="rId65"/>
    <p:sldId id="342" r:id="rId66"/>
    <p:sldId id="349" r:id="rId67"/>
    <p:sldId id="343" r:id="rId68"/>
    <p:sldId id="350" r:id="rId69"/>
    <p:sldId id="344" r:id="rId70"/>
    <p:sldId id="351" r:id="rId7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无标题节" id="{5A1F8039-8EAB-4545-A244-1747B9217DEE}">
          <p14:sldIdLst>
            <p14:sldId id="448"/>
          </p14:sldIdLst>
        </p14:section>
        <p14:section name="联字成句 题组一" id="{E54B49E6-42DE-48DA-BD3E-DDEB2C3520EC}">
          <p14:sldIdLst>
            <p14:sldId id="450"/>
            <p14:sldId id="256"/>
            <p14:sldId id="287"/>
            <p14:sldId id="319"/>
            <p14:sldId id="318"/>
            <p14:sldId id="316"/>
            <p14:sldId id="286"/>
            <p14:sldId id="317"/>
            <p14:sldId id="279"/>
            <p14:sldId id="280"/>
            <p14:sldId id="283"/>
            <p14:sldId id="308"/>
            <p14:sldId id="285"/>
            <p14:sldId id="305"/>
          </p14:sldIdLst>
        </p14:section>
        <p14:section name="联字成句 题组二" id="{BF32BD54-2AA9-4E12-93BB-A525A31B5413}">
          <p14:sldIdLst>
            <p14:sldId id="320"/>
            <p14:sldId id="291"/>
            <p14:sldId id="292"/>
            <p14:sldId id="288"/>
            <p14:sldId id="299"/>
            <p14:sldId id="281"/>
            <p14:sldId id="301"/>
            <p14:sldId id="302"/>
            <p14:sldId id="303"/>
            <p14:sldId id="310"/>
            <p14:sldId id="307"/>
            <p14:sldId id="313"/>
            <p14:sldId id="314"/>
          </p14:sldIdLst>
        </p14:section>
        <p14:section name="联字成句 题组三" id="{B5D0C158-CEDB-4107-9F03-1AE0E2894ADF}">
          <p14:sldIdLst>
            <p14:sldId id="321"/>
            <p14:sldId id="293"/>
            <p14:sldId id="294"/>
            <p14:sldId id="290"/>
            <p14:sldId id="282"/>
            <p14:sldId id="296"/>
            <p14:sldId id="284"/>
            <p14:sldId id="315"/>
            <p14:sldId id="304"/>
            <p14:sldId id="306"/>
            <p14:sldId id="309"/>
            <p14:sldId id="311"/>
            <p14:sldId id="312"/>
          </p14:sldIdLst>
        </p14:section>
        <p14:section name="观众互动" id="{395AD933-88FA-4621-AAED-3A962FFFB553}">
          <p14:sldIdLst>
            <p14:sldId id="447"/>
            <p14:sldId id="441"/>
            <p14:sldId id="442"/>
            <p14:sldId id="443"/>
            <p14:sldId id="444"/>
            <p14:sldId id="445"/>
            <p14:sldId id="446"/>
          </p14:sldIdLst>
        </p14:section>
        <p14:section name="轮答题" id="{C035AD47-CF08-4DF7-9CFD-F051F1F0E269}">
          <p14:sldIdLst>
            <p14:sldId id="452"/>
            <p14:sldId id="322"/>
            <p14:sldId id="329"/>
            <p14:sldId id="323"/>
            <p14:sldId id="330"/>
            <p14:sldId id="324"/>
            <p14:sldId id="331"/>
            <p14:sldId id="325"/>
            <p14:sldId id="332"/>
            <p14:sldId id="326"/>
            <p14:sldId id="333"/>
            <p14:sldId id="327"/>
            <p14:sldId id="334"/>
            <p14:sldId id="328"/>
            <p14:sldId id="335"/>
          </p14:sldIdLst>
        </p14:section>
        <p14:section name="加试" id="{14199511-B5F2-4ACB-A3CC-D35E72369BC9}">
          <p14:sldIdLst>
            <p14:sldId id="338"/>
            <p14:sldId id="342"/>
            <p14:sldId id="349"/>
            <p14:sldId id="343"/>
            <p14:sldId id="350"/>
            <p14:sldId id="344"/>
            <p14:sldId id="351"/>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53" autoAdjust="0"/>
    <p:restoredTop sz="94660"/>
  </p:normalViewPr>
  <p:slideViewPr>
    <p:cSldViewPr>
      <p:cViewPr varScale="1">
        <p:scale>
          <a:sx n="102" d="100"/>
          <a:sy n="102" d="100"/>
        </p:scale>
        <p:origin x="258" y="72"/>
      </p:cViewPr>
      <p:guideLst>
        <p:guide orient="horz" pos="2160"/>
        <p:guide pos="2880"/>
      </p:guideLst>
    </p:cSldViewPr>
  </p:slideViewPr>
  <p:notesTextViewPr>
    <p:cViewPr>
      <p:scale>
        <a:sx n="100" d="100"/>
        <a:sy n="100" d="100"/>
      </p:scale>
      <p:origin x="0" y="0"/>
    </p:cViewPr>
  </p:notesTextViewPr>
  <p:sorterViewPr>
    <p:cViewPr>
      <p:scale>
        <a:sx n="82" d="100"/>
        <a:sy n="82" d="100"/>
      </p:scale>
      <p:origin x="0" y="2148"/>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slide" Target="slides/slide7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2017/3/2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2017/3/2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2017/3/2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2017/3/2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2017/3/2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2017/3/2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2017/3/2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2017/3/2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2017/3/2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2017/3/2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2017/3/2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33000" b="-33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2017/3/2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092703" y="1772816"/>
            <a:ext cx="7183377" cy="2308324"/>
          </a:xfrm>
          <a:prstGeom prst="rect">
            <a:avLst/>
          </a:prstGeom>
          <a:noFill/>
        </p:spPr>
        <p:txBody>
          <a:bodyPr wrap="none">
            <a:spAutoFit/>
          </a:bodyPr>
          <a:lstStyle/>
          <a:p>
            <a:pPr algn="ctr" fontAlgn="auto">
              <a:spcBef>
                <a:spcPts val="0"/>
              </a:spcBef>
              <a:spcAft>
                <a:spcPts val="0"/>
              </a:spcAft>
              <a:defRPr/>
            </a:pPr>
            <a:r>
              <a:rPr lang="en-US" altLang="zh-CN" sz="7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华文行楷" panose="02010800040101010101" pitchFamily="2" charset="-122"/>
                <a:ea typeface="华文行楷" panose="02010800040101010101" pitchFamily="2" charset="-122"/>
              </a:rPr>
              <a:t>2016</a:t>
            </a:r>
            <a:r>
              <a:rPr lang="zh-CN" altLang="en-US" sz="7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华文行楷" panose="02010800040101010101" pitchFamily="2" charset="-122"/>
                <a:ea typeface="华文行楷" panose="02010800040101010101" pitchFamily="2" charset="-122"/>
              </a:rPr>
              <a:t>西南工程学</a:t>
            </a:r>
            <a:r>
              <a:rPr lang="zh-CN" altLang="en-US" sz="7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华文行楷" panose="02010800040101010101" pitchFamily="2" charset="-122"/>
                <a:ea typeface="华文行楷" panose="02010800040101010101" pitchFamily="2" charset="-122"/>
              </a:rPr>
              <a:t>校</a:t>
            </a:r>
            <a:endParaRPr lang="en-US" altLang="zh-CN" sz="7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华文行楷" panose="02010800040101010101" pitchFamily="2" charset="-122"/>
              <a:ea typeface="华文行楷" panose="02010800040101010101" pitchFamily="2" charset="-122"/>
            </a:endParaRPr>
          </a:p>
          <a:p>
            <a:pPr algn="ctr" fontAlgn="auto">
              <a:spcBef>
                <a:spcPts val="0"/>
              </a:spcBef>
              <a:spcAft>
                <a:spcPts val="0"/>
              </a:spcAft>
              <a:defRPr/>
            </a:pPr>
            <a:r>
              <a:rPr lang="zh-CN" altLang="en-US" sz="7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华文行楷" panose="02010800040101010101" pitchFamily="2" charset="-122"/>
                <a:ea typeface="华文行楷" panose="02010800040101010101" pitchFamily="2" charset="-122"/>
              </a:rPr>
              <a:t>校园诗词大会</a:t>
            </a:r>
            <a:endParaRPr lang="en-US" altLang="zh-CN" sz="7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华文行楷" panose="02010800040101010101" pitchFamily="2" charset="-122"/>
              <a:ea typeface="华文行楷" panose="02010800040101010101" pitchFamily="2" charset="-122"/>
            </a:endParaRPr>
          </a:p>
        </p:txBody>
      </p:sp>
      <p:sp>
        <p:nvSpPr>
          <p:cNvPr id="8" name="矩形 7"/>
          <p:cNvSpPr/>
          <p:nvPr/>
        </p:nvSpPr>
        <p:spPr>
          <a:xfrm>
            <a:off x="1531888" y="575605"/>
            <a:ext cx="1980029" cy="400110"/>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fontAlgn="auto">
              <a:spcBef>
                <a:spcPts val="0"/>
              </a:spcBef>
              <a:spcAft>
                <a:spcPts val="0"/>
              </a:spcAft>
              <a:defRPr/>
            </a:pPr>
            <a:r>
              <a:rPr lang="zh-CN" altLang="en-US" sz="20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华文细黑" panose="02010600040101010101" pitchFamily="2" charset="-122"/>
                <a:ea typeface="华文细黑" panose="02010600040101010101" pitchFamily="2" charset="-122"/>
              </a:rPr>
              <a:t>西南工程</a:t>
            </a:r>
            <a:r>
              <a:rPr lang="zh-CN" altLang="en-US" sz="20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华文细黑" panose="02010600040101010101" pitchFamily="2" charset="-122"/>
                <a:ea typeface="华文细黑" panose="02010600040101010101" pitchFamily="2" charset="-122"/>
              </a:rPr>
              <a:t>学生会</a:t>
            </a:r>
            <a:endParaRPr lang="zh-CN" altLang="en-US" sz="20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ea typeface="+mn-ea"/>
            </a:endParaRPr>
          </a:p>
        </p:txBody>
      </p:sp>
      <p:sp>
        <p:nvSpPr>
          <p:cNvPr id="2" name="矩形 1"/>
          <p:cNvSpPr/>
          <p:nvPr/>
        </p:nvSpPr>
        <p:spPr>
          <a:xfrm>
            <a:off x="3648449" y="4437112"/>
            <a:ext cx="2034531" cy="1200329"/>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zh-CN" altLang="en-US" sz="7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华文行楷" panose="02010800040101010101" pitchFamily="2" charset="-122"/>
                <a:ea typeface="华文行楷" panose="02010800040101010101" pitchFamily="2" charset="-122"/>
              </a:rPr>
              <a:t>决赛</a:t>
            </a:r>
            <a:endParaRPr lang="zh-CN" altLang="en-US" sz="7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ea typeface="+mn-ea"/>
            </a:endParaRPr>
          </a:p>
        </p:txBody>
      </p:sp>
    </p:spTree>
    <p:extLst>
      <p:ext uri="{BB962C8B-B14F-4D97-AF65-F5344CB8AC3E}">
        <p14:creationId xmlns:p14="http://schemas.microsoft.com/office/powerpoint/2010/main" val="39681305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extLst>
              <p:ext uri="{D42A27DB-BD31-4B8C-83A1-F6EECF244321}">
                <p14:modId xmlns:p14="http://schemas.microsoft.com/office/powerpoint/2010/main" val="20810934"/>
              </p:ext>
            </p:extLst>
          </p:nvPr>
        </p:nvGraphicFramePr>
        <p:xfrm>
          <a:off x="2411760" y="620688"/>
          <a:ext cx="4267200" cy="4229100"/>
        </p:xfrm>
        <a:graphic>
          <a:graphicData uri="http://schemas.openxmlformats.org/drawingml/2006/table">
            <a:tbl>
              <a:tblPr>
                <a:tableStyleId>{3C2FFA5D-87B4-456A-9821-1D502468CF0F}</a:tableStyleId>
              </a:tblPr>
              <a:tblGrid>
                <a:gridCol w="1066800">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gridCol w="1066800">
                  <a:extLst>
                    <a:ext uri="{9D8B030D-6E8A-4147-A177-3AD203B41FA5}">
                      <a16:colId xmlns:a16="http://schemas.microsoft.com/office/drawing/2014/main" val="20003"/>
                    </a:ext>
                  </a:extLst>
                </a:gridCol>
              </a:tblGrid>
              <a:tr h="1057275">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舒</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尔</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任</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西</a:t>
                      </a:r>
                    </a:p>
                  </a:txBody>
                  <a:tcPr marL="9525" marR="9525" marT="9525" marB="0" anchor="ctr"/>
                </a:tc>
                <a:extLst>
                  <a:ext uri="{0D108BD9-81ED-4DB2-BD59-A6C34878D82A}">
                    <a16:rowId xmlns:a16="http://schemas.microsoft.com/office/drawing/2014/main" val="10000"/>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真</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红</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送</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开</a:t>
                      </a:r>
                    </a:p>
                  </a:txBody>
                  <a:tcPr marL="9525" marR="9525" marT="9525" marB="0" anchor="ctr"/>
                </a:tc>
                <a:extLst>
                  <a:ext uri="{0D108BD9-81ED-4DB2-BD59-A6C34878D82A}">
                    <a16:rowId xmlns:a16="http://schemas.microsoft.com/office/drawing/2014/main" val="10001"/>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半</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卷</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别</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东</a:t>
                      </a:r>
                    </a:p>
                  </a:txBody>
                  <a:tcPr marL="9525" marR="9525" marT="9525" marB="0" anchor="ctr"/>
                </a:tc>
                <a:extLst>
                  <a:ext uri="{0D108BD9-81ED-4DB2-BD59-A6C34878D82A}">
                    <a16:rowId xmlns:a16="http://schemas.microsoft.com/office/drawing/2014/main" val="10002"/>
                  </a:ext>
                </a:extLst>
              </a:tr>
              <a:tr h="1057275">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合</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水</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易</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天</a:t>
                      </a:r>
                    </a:p>
                  </a:txBody>
                  <a:tcPr marL="9525" marR="9525" marT="9525" marB="0" anchor="ctr"/>
                </a:tc>
                <a:extLst>
                  <a:ext uri="{0D108BD9-81ED-4DB2-BD59-A6C34878D82A}">
                    <a16:rowId xmlns:a16="http://schemas.microsoft.com/office/drawing/2014/main" val="10003"/>
                  </a:ext>
                </a:extLst>
              </a:tr>
            </a:tbl>
          </a:graphicData>
        </a:graphic>
      </p:graphicFrame>
      <p:sp>
        <p:nvSpPr>
          <p:cNvPr id="5" name="TextBox 4"/>
          <p:cNvSpPr txBox="1"/>
          <p:nvPr/>
        </p:nvSpPr>
        <p:spPr>
          <a:xfrm>
            <a:off x="2915816" y="5373216"/>
            <a:ext cx="4032448" cy="646331"/>
          </a:xfrm>
          <a:prstGeom prst="rect">
            <a:avLst/>
          </a:prstGeom>
          <a:noFill/>
        </p:spPr>
        <p:txBody>
          <a:bodyPr wrap="square" rtlCol="0">
            <a:spAutoFit/>
          </a:bodyPr>
          <a:lstStyle/>
          <a:p>
            <a:r>
              <a:rPr lang="zh-CN" altLang="en-US" sz="36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卷舒开合任天真</a:t>
            </a:r>
            <a:endParaRPr lang="zh-CN" altLang="en-US" sz="36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2452305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extLst>
              <p:ext uri="{D42A27DB-BD31-4B8C-83A1-F6EECF244321}">
                <p14:modId xmlns:p14="http://schemas.microsoft.com/office/powerpoint/2010/main" val="1368469826"/>
              </p:ext>
            </p:extLst>
          </p:nvPr>
        </p:nvGraphicFramePr>
        <p:xfrm>
          <a:off x="2411760" y="620688"/>
          <a:ext cx="4267200" cy="4229100"/>
        </p:xfrm>
        <a:graphic>
          <a:graphicData uri="http://schemas.openxmlformats.org/drawingml/2006/table">
            <a:tbl>
              <a:tblPr>
                <a:tableStyleId>{3C2FFA5D-87B4-456A-9821-1D502468CF0F}</a:tableStyleId>
              </a:tblPr>
              <a:tblGrid>
                <a:gridCol w="1066800">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gridCol w="1066800">
                  <a:extLst>
                    <a:ext uri="{9D8B030D-6E8A-4147-A177-3AD203B41FA5}">
                      <a16:colId xmlns:a16="http://schemas.microsoft.com/office/drawing/2014/main" val="20003"/>
                    </a:ext>
                  </a:extLst>
                </a:gridCol>
              </a:tblGrid>
              <a:tr h="1057275">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成</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出</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江</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代</a:t>
                      </a:r>
                    </a:p>
                  </a:txBody>
                  <a:tcPr marL="9525" marR="9525" marT="9525" marB="0" anchor="ctr"/>
                </a:tc>
                <a:extLst>
                  <a:ext uri="{0D108BD9-81ED-4DB2-BD59-A6C34878D82A}">
                    <a16:rowId xmlns:a16="http://schemas.microsoft.com/office/drawing/2014/main" val="10000"/>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两</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晋</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山</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才</a:t>
                      </a:r>
                    </a:p>
                  </a:txBody>
                  <a:tcPr marL="9525" marR="9525" marT="9525" marB="0" anchor="ctr"/>
                </a:tc>
                <a:extLst>
                  <a:ext uri="{0D108BD9-81ED-4DB2-BD59-A6C34878D82A}">
                    <a16:rowId xmlns:a16="http://schemas.microsoft.com/office/drawing/2014/main" val="10001"/>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繁</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简</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朴</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丘</a:t>
                      </a:r>
                    </a:p>
                  </a:txBody>
                  <a:tcPr marL="9525" marR="9525" marT="9525" marB="0" anchor="ctr"/>
                </a:tc>
                <a:extLst>
                  <a:ext uri="{0D108BD9-81ED-4DB2-BD59-A6C34878D82A}">
                    <a16:rowId xmlns:a16="http://schemas.microsoft.com/office/drawing/2014/main" val="10002"/>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冠</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古</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存</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衣</a:t>
                      </a:r>
                    </a:p>
                  </a:txBody>
                  <a:tcPr marL="9525" marR="9525" marT="9525" marB="0" anchor="ctr"/>
                </a:tc>
                <a:extLst>
                  <a:ext uri="{0D108BD9-81ED-4DB2-BD59-A6C34878D82A}">
                    <a16:rowId xmlns:a16="http://schemas.microsoft.com/office/drawing/2014/main" val="10003"/>
                  </a:ext>
                </a:extLst>
              </a:tr>
            </a:tbl>
          </a:graphicData>
        </a:graphic>
      </p:graphicFrame>
      <p:sp>
        <p:nvSpPr>
          <p:cNvPr id="5" name="TextBox 4"/>
          <p:cNvSpPr txBox="1"/>
          <p:nvPr/>
        </p:nvSpPr>
        <p:spPr>
          <a:xfrm>
            <a:off x="2915816" y="5373216"/>
            <a:ext cx="4032448" cy="646331"/>
          </a:xfrm>
          <a:prstGeom prst="rect">
            <a:avLst/>
          </a:prstGeom>
          <a:noFill/>
        </p:spPr>
        <p:txBody>
          <a:bodyPr wrap="square" rtlCol="0">
            <a:spAutoFit/>
          </a:bodyPr>
          <a:lstStyle/>
          <a:p>
            <a:r>
              <a:rPr lang="zh-CN" altLang="en-US" sz="36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晋代衣冠成古丘</a:t>
            </a:r>
            <a:endParaRPr lang="zh-CN" altLang="en-US" sz="36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4128600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extLst>
              <p:ext uri="{D42A27DB-BD31-4B8C-83A1-F6EECF244321}">
                <p14:modId xmlns:p14="http://schemas.microsoft.com/office/powerpoint/2010/main" val="1981263037"/>
              </p:ext>
            </p:extLst>
          </p:nvPr>
        </p:nvGraphicFramePr>
        <p:xfrm>
          <a:off x="2483768" y="620688"/>
          <a:ext cx="4267200" cy="4229100"/>
        </p:xfrm>
        <a:graphic>
          <a:graphicData uri="http://schemas.openxmlformats.org/drawingml/2006/table">
            <a:tbl>
              <a:tblPr>
                <a:tableStyleId>{3C2FFA5D-87B4-456A-9821-1D502468CF0F}</a:tableStyleId>
              </a:tblPr>
              <a:tblGrid>
                <a:gridCol w="1066800">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gridCol w="1066800">
                  <a:extLst>
                    <a:ext uri="{9D8B030D-6E8A-4147-A177-3AD203B41FA5}">
                      <a16:colId xmlns:a16="http://schemas.microsoft.com/office/drawing/2014/main" val="20003"/>
                    </a:ext>
                  </a:extLst>
                </a:gridCol>
              </a:tblGrid>
              <a:tr h="1057275">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映</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何</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无</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相</a:t>
                      </a:r>
                    </a:p>
                  </a:txBody>
                  <a:tcPr marL="9525" marR="9525" marT="9525" marB="0" anchor="ctr"/>
                </a:tc>
                <a:extLst>
                  <a:ext uri="{0D108BD9-81ED-4DB2-BD59-A6C34878D82A}">
                    <a16:rowId xmlns:a16="http://schemas.microsoft.com/office/drawing/2014/main" val="10000"/>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不</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人</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样</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处</a:t>
                      </a:r>
                    </a:p>
                  </a:txBody>
                  <a:tcPr marL="9525" marR="9525" marT="9525" marB="0" anchor="ctr"/>
                </a:tc>
                <a:extLst>
                  <a:ext uri="{0D108BD9-81ED-4DB2-BD59-A6C34878D82A}">
                    <a16:rowId xmlns:a16="http://schemas.microsoft.com/office/drawing/2014/main" val="10001"/>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花</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别</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红</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知</a:t>
                      </a:r>
                    </a:p>
                  </a:txBody>
                  <a:tcPr marL="9525" marR="9525" marT="9525" marB="0" anchor="ctr"/>
                </a:tc>
                <a:extLst>
                  <a:ext uri="{0D108BD9-81ED-4DB2-BD59-A6C34878D82A}">
                    <a16:rowId xmlns:a16="http://schemas.microsoft.com/office/drawing/2014/main" val="10002"/>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日</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面</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芳</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桃</a:t>
                      </a:r>
                    </a:p>
                  </a:txBody>
                  <a:tcPr marL="9525" marR="9525" marT="9525" marB="0" anchor="ctr"/>
                </a:tc>
                <a:extLst>
                  <a:ext uri="{0D108BD9-81ED-4DB2-BD59-A6C34878D82A}">
                    <a16:rowId xmlns:a16="http://schemas.microsoft.com/office/drawing/2014/main" val="10003"/>
                  </a:ext>
                </a:extLst>
              </a:tr>
            </a:tbl>
          </a:graphicData>
        </a:graphic>
      </p:graphicFrame>
      <p:sp>
        <p:nvSpPr>
          <p:cNvPr id="5" name="TextBox 4"/>
          <p:cNvSpPr txBox="1"/>
          <p:nvPr/>
        </p:nvSpPr>
        <p:spPr>
          <a:xfrm>
            <a:off x="2915816" y="5373215"/>
            <a:ext cx="4032448" cy="646331"/>
          </a:xfrm>
          <a:prstGeom prst="rect">
            <a:avLst/>
          </a:prstGeom>
          <a:noFill/>
        </p:spPr>
        <p:txBody>
          <a:bodyPr wrap="square" rtlCol="0">
            <a:spAutoFit/>
          </a:bodyPr>
          <a:lstStyle/>
          <a:p>
            <a:r>
              <a:rPr lang="zh-CN" altLang="en-US" sz="36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人面桃花相映红</a:t>
            </a:r>
            <a:endParaRPr lang="zh-CN" altLang="en-US" sz="36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4172641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extLst>
              <p:ext uri="{D42A27DB-BD31-4B8C-83A1-F6EECF244321}">
                <p14:modId xmlns:p14="http://schemas.microsoft.com/office/powerpoint/2010/main" val="2364215575"/>
              </p:ext>
            </p:extLst>
          </p:nvPr>
        </p:nvGraphicFramePr>
        <p:xfrm>
          <a:off x="2411760" y="764704"/>
          <a:ext cx="4267200" cy="4229100"/>
        </p:xfrm>
        <a:graphic>
          <a:graphicData uri="http://schemas.openxmlformats.org/drawingml/2006/table">
            <a:tbl>
              <a:tblPr>
                <a:tableStyleId>{3C2FFA5D-87B4-456A-9821-1D502468CF0F}</a:tableStyleId>
              </a:tblPr>
              <a:tblGrid>
                <a:gridCol w="1066800">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gridCol w="1066800">
                  <a:extLst>
                    <a:ext uri="{9D8B030D-6E8A-4147-A177-3AD203B41FA5}">
                      <a16:colId xmlns:a16="http://schemas.microsoft.com/office/drawing/2014/main" val="20003"/>
                    </a:ext>
                  </a:extLst>
                </a:gridCol>
              </a:tblGrid>
              <a:tr h="1057275">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霜</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苦</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秋</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一</a:t>
                      </a:r>
                    </a:p>
                  </a:txBody>
                  <a:tcPr marL="9525" marR="9525" marT="9525" marB="0" anchor="ctr"/>
                </a:tc>
                <a:extLst>
                  <a:ext uri="{0D108BD9-81ED-4DB2-BD59-A6C34878D82A}">
                    <a16:rowId xmlns:a16="http://schemas.microsoft.com/office/drawing/2014/main" val="10000"/>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艰</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难</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明</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夜</a:t>
                      </a:r>
                    </a:p>
                  </a:txBody>
                  <a:tcPr marL="9525" marR="9525" marT="9525" marB="0" anchor="ctr"/>
                </a:tc>
                <a:extLst>
                  <a:ext uri="{0D108BD9-81ED-4DB2-BD59-A6C34878D82A}">
                    <a16:rowId xmlns:a16="http://schemas.microsoft.com/office/drawing/2014/main" val="10001"/>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又</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繁</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浊</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年</a:t>
                      </a:r>
                    </a:p>
                  </a:txBody>
                  <a:tcPr marL="9525" marR="9525" marT="9525" marB="0" anchor="ctr"/>
                </a:tc>
                <a:extLst>
                  <a:ext uri="{0D108BD9-81ED-4DB2-BD59-A6C34878D82A}">
                    <a16:rowId xmlns:a16="http://schemas.microsoft.com/office/drawing/2014/main" val="10002"/>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酒</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鬓</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月</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朝</a:t>
                      </a:r>
                    </a:p>
                  </a:txBody>
                  <a:tcPr marL="9525" marR="9525" marT="9525" marB="0" anchor="ctr"/>
                </a:tc>
                <a:extLst>
                  <a:ext uri="{0D108BD9-81ED-4DB2-BD59-A6C34878D82A}">
                    <a16:rowId xmlns:a16="http://schemas.microsoft.com/office/drawing/2014/main" val="10003"/>
                  </a:ext>
                </a:extLst>
              </a:tr>
            </a:tbl>
          </a:graphicData>
        </a:graphic>
      </p:graphicFrame>
      <p:sp>
        <p:nvSpPr>
          <p:cNvPr id="5" name="TextBox 4"/>
          <p:cNvSpPr txBox="1"/>
          <p:nvPr/>
        </p:nvSpPr>
        <p:spPr>
          <a:xfrm>
            <a:off x="2915816" y="5373216"/>
            <a:ext cx="4032448" cy="646331"/>
          </a:xfrm>
          <a:prstGeom prst="rect">
            <a:avLst/>
          </a:prstGeom>
          <a:noFill/>
        </p:spPr>
        <p:txBody>
          <a:bodyPr wrap="square" rtlCol="0">
            <a:spAutoFit/>
          </a:bodyPr>
          <a:lstStyle/>
          <a:p>
            <a:r>
              <a:rPr lang="zh-CN" altLang="en-US" sz="36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霜鬓</a:t>
            </a:r>
            <a:r>
              <a:rPr lang="zh-CN" altLang="en-US" sz="36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明朝又</a:t>
            </a:r>
            <a:r>
              <a:rPr lang="zh-CN" altLang="en-US" sz="36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一年</a:t>
            </a:r>
          </a:p>
        </p:txBody>
      </p:sp>
    </p:spTree>
    <p:extLst>
      <p:ext uri="{BB962C8B-B14F-4D97-AF65-F5344CB8AC3E}">
        <p14:creationId xmlns:p14="http://schemas.microsoft.com/office/powerpoint/2010/main" val="2620059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extLst>
              <p:ext uri="{D42A27DB-BD31-4B8C-83A1-F6EECF244321}">
                <p14:modId xmlns:p14="http://schemas.microsoft.com/office/powerpoint/2010/main" val="1945653171"/>
              </p:ext>
            </p:extLst>
          </p:nvPr>
        </p:nvGraphicFramePr>
        <p:xfrm>
          <a:off x="2483768" y="692696"/>
          <a:ext cx="4267200" cy="4229100"/>
        </p:xfrm>
        <a:graphic>
          <a:graphicData uri="http://schemas.openxmlformats.org/drawingml/2006/table">
            <a:tbl>
              <a:tblPr>
                <a:tableStyleId>{3C2FFA5D-87B4-456A-9821-1D502468CF0F}</a:tableStyleId>
              </a:tblPr>
              <a:tblGrid>
                <a:gridCol w="1066800">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gridCol w="1066800">
                  <a:extLst>
                    <a:ext uri="{9D8B030D-6E8A-4147-A177-3AD203B41FA5}">
                      <a16:colId xmlns:a16="http://schemas.microsoft.com/office/drawing/2014/main" val="20003"/>
                    </a:ext>
                  </a:extLst>
                </a:gridCol>
              </a:tblGrid>
              <a:tr h="1057275">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秋</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收</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汉</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州</a:t>
                      </a:r>
                    </a:p>
                  </a:txBody>
                  <a:tcPr marL="9525" marR="9525" marT="9525" marB="0" anchor="ctr"/>
                </a:tc>
                <a:extLst>
                  <a:ext uri="{0D108BD9-81ED-4DB2-BD59-A6C34878D82A}">
                    <a16:rowId xmlns:a16="http://schemas.microsoft.com/office/drawing/2014/main" val="10000"/>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山</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关</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取</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国</a:t>
                      </a:r>
                    </a:p>
                  </a:txBody>
                  <a:tcPr marL="9525" marR="9525" marT="9525" marB="0" anchor="ctr"/>
                </a:tc>
                <a:extLst>
                  <a:ext uri="{0D108BD9-81ED-4DB2-BD59-A6C34878D82A}">
                    <a16:rowId xmlns:a16="http://schemas.microsoft.com/office/drawing/2014/main" val="10001"/>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入</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楼</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昨</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小</a:t>
                      </a:r>
                    </a:p>
                  </a:txBody>
                  <a:tcPr marL="9525" marR="9525" marT="9525" marB="0" anchor="ctr"/>
                </a:tc>
                <a:extLst>
                  <a:ext uri="{0D108BD9-81ED-4DB2-BD59-A6C34878D82A}">
                    <a16:rowId xmlns:a16="http://schemas.microsoft.com/office/drawing/2014/main" val="10002"/>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夜</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风</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十</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又</a:t>
                      </a:r>
                    </a:p>
                  </a:txBody>
                  <a:tcPr marL="9525" marR="9525" marT="9525" marB="0" anchor="ctr"/>
                </a:tc>
                <a:extLst>
                  <a:ext uri="{0D108BD9-81ED-4DB2-BD59-A6C34878D82A}">
                    <a16:rowId xmlns:a16="http://schemas.microsoft.com/office/drawing/2014/main" val="10003"/>
                  </a:ext>
                </a:extLst>
              </a:tr>
            </a:tbl>
          </a:graphicData>
        </a:graphic>
      </p:graphicFrame>
      <p:sp>
        <p:nvSpPr>
          <p:cNvPr id="5" name="TextBox 4"/>
          <p:cNvSpPr txBox="1"/>
          <p:nvPr/>
        </p:nvSpPr>
        <p:spPr>
          <a:xfrm>
            <a:off x="2915816" y="5373216"/>
            <a:ext cx="4032448" cy="646331"/>
          </a:xfrm>
          <a:prstGeom prst="rect">
            <a:avLst/>
          </a:prstGeom>
          <a:noFill/>
        </p:spPr>
        <p:txBody>
          <a:bodyPr wrap="square" rtlCol="0">
            <a:spAutoFit/>
          </a:bodyPr>
          <a:lstStyle/>
          <a:p>
            <a:r>
              <a:rPr lang="zh-CN" altLang="en-US" sz="36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昨夜秋风入汉关</a:t>
            </a:r>
            <a:endParaRPr lang="zh-CN" altLang="en-US" sz="36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4220765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extLst>
              <p:ext uri="{D42A27DB-BD31-4B8C-83A1-F6EECF244321}">
                <p14:modId xmlns:p14="http://schemas.microsoft.com/office/powerpoint/2010/main" val="1412542986"/>
              </p:ext>
            </p:extLst>
          </p:nvPr>
        </p:nvGraphicFramePr>
        <p:xfrm>
          <a:off x="2411760" y="692696"/>
          <a:ext cx="4267200" cy="4229100"/>
        </p:xfrm>
        <a:graphic>
          <a:graphicData uri="http://schemas.openxmlformats.org/drawingml/2006/table">
            <a:tbl>
              <a:tblPr>
                <a:tableStyleId>{3C2FFA5D-87B4-456A-9821-1D502468CF0F}</a:tableStyleId>
              </a:tblPr>
              <a:tblGrid>
                <a:gridCol w="1066800">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gridCol w="1066800">
                  <a:extLst>
                    <a:ext uri="{9D8B030D-6E8A-4147-A177-3AD203B41FA5}">
                      <a16:colId xmlns:a16="http://schemas.microsoft.com/office/drawing/2014/main" val="20003"/>
                    </a:ext>
                  </a:extLst>
                </a:gridCol>
              </a:tblGrid>
              <a:tr h="1057275">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随</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意</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春</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狂</a:t>
                      </a:r>
                    </a:p>
                  </a:txBody>
                  <a:tcPr marL="9525" marR="9525" marT="9525" marB="0" anchor="ctr"/>
                </a:tc>
                <a:extLst>
                  <a:ext uri="{0D108BD9-81ED-4DB2-BD59-A6C34878D82A}">
                    <a16:rowId xmlns:a16="http://schemas.microsoft.com/office/drawing/2014/main" val="10000"/>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咏</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癫</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破</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西</a:t>
                      </a:r>
                    </a:p>
                  </a:txBody>
                  <a:tcPr marL="9525" marR="9525" marT="9525" marB="0" anchor="ctr"/>
                </a:tc>
                <a:extLst>
                  <a:ext uri="{0D108BD9-81ED-4DB2-BD59-A6C34878D82A}">
                    <a16:rowId xmlns:a16="http://schemas.microsoft.com/office/drawing/2014/main" val="10001"/>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柳</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直</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玉</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风</a:t>
                      </a:r>
                    </a:p>
                  </a:txBody>
                  <a:tcPr marL="9525" marR="9525" marT="9525" marB="0" anchor="ctr"/>
                </a:tc>
                <a:extLst>
                  <a:ext uri="{0D108BD9-81ED-4DB2-BD59-A6C34878D82A}">
                    <a16:rowId xmlns:a16="http://schemas.microsoft.com/office/drawing/2014/main" val="10002"/>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碧</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舞</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絮</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郎</a:t>
                      </a:r>
                    </a:p>
                  </a:txBody>
                  <a:tcPr marL="9525" marR="9525" marT="9525" marB="0" anchor="ctr"/>
                </a:tc>
                <a:extLst>
                  <a:ext uri="{0D108BD9-81ED-4DB2-BD59-A6C34878D82A}">
                    <a16:rowId xmlns:a16="http://schemas.microsoft.com/office/drawing/2014/main" val="10003"/>
                  </a:ext>
                </a:extLst>
              </a:tr>
            </a:tbl>
          </a:graphicData>
        </a:graphic>
      </p:graphicFrame>
      <p:sp>
        <p:nvSpPr>
          <p:cNvPr id="5" name="TextBox 4"/>
          <p:cNvSpPr txBox="1"/>
          <p:nvPr/>
        </p:nvSpPr>
        <p:spPr>
          <a:xfrm>
            <a:off x="2915816" y="5373216"/>
            <a:ext cx="4032448" cy="646331"/>
          </a:xfrm>
          <a:prstGeom prst="rect">
            <a:avLst/>
          </a:prstGeom>
          <a:noFill/>
        </p:spPr>
        <p:txBody>
          <a:bodyPr wrap="square" rtlCol="0">
            <a:spAutoFit/>
          </a:bodyPr>
          <a:lstStyle/>
          <a:p>
            <a:r>
              <a:rPr lang="zh-CN" altLang="en-US" sz="36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癫狂柳絮随风舞</a:t>
            </a:r>
            <a:endParaRPr lang="zh-CN" altLang="en-US" sz="36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4213562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sp>
        <p:nvSpPr>
          <p:cNvPr id="4" name="标题 1"/>
          <p:cNvSpPr txBox="1">
            <a:spLocks/>
          </p:cNvSpPr>
          <p:nvPr/>
        </p:nvSpPr>
        <p:spPr>
          <a:xfrm>
            <a:off x="685800" y="2130425"/>
            <a:ext cx="7772400"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6600" b="1" dirty="0" smtClean="0">
                <a:latin typeface="华文中宋" panose="02010600040101010101" pitchFamily="2" charset="-122"/>
                <a:ea typeface="华文中宋" panose="02010600040101010101" pitchFamily="2" charset="-122"/>
              </a:rPr>
              <a:t>题组二</a:t>
            </a:r>
            <a:endParaRPr lang="zh-CN" altLang="en-US" sz="6600" b="1" dirty="0">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289118110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extLst>
              <p:ext uri="{D42A27DB-BD31-4B8C-83A1-F6EECF244321}">
                <p14:modId xmlns:p14="http://schemas.microsoft.com/office/powerpoint/2010/main" val="3270885989"/>
              </p:ext>
            </p:extLst>
          </p:nvPr>
        </p:nvGraphicFramePr>
        <p:xfrm>
          <a:off x="2987824" y="1196752"/>
          <a:ext cx="3200400" cy="3171825"/>
        </p:xfrm>
        <a:graphic>
          <a:graphicData uri="http://schemas.openxmlformats.org/drawingml/2006/table">
            <a:tbl>
              <a:tblPr>
                <a:tableStyleId>{3C2FFA5D-87B4-456A-9821-1D502468CF0F}</a:tableStyleId>
              </a:tblPr>
              <a:tblGrid>
                <a:gridCol w="1066800">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tblGrid>
              <a:tr h="1057275">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声</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鸡</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月</a:t>
                      </a:r>
                    </a:p>
                  </a:txBody>
                  <a:tcPr marL="9525" marR="9525" marT="9525" marB="0" anchor="ctr"/>
                </a:tc>
                <a:extLst>
                  <a:ext uri="{0D108BD9-81ED-4DB2-BD59-A6C34878D82A}">
                    <a16:rowId xmlns:a16="http://schemas.microsoft.com/office/drawing/2014/main" val="10000"/>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五</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山</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茅</a:t>
                      </a:r>
                    </a:p>
                  </a:txBody>
                  <a:tcPr marL="9525" marR="9525" marT="9525" marB="0" anchor="ctr"/>
                </a:tc>
                <a:extLst>
                  <a:ext uri="{0D108BD9-81ED-4DB2-BD59-A6C34878D82A}">
                    <a16:rowId xmlns:a16="http://schemas.microsoft.com/office/drawing/2014/main" val="10001"/>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店</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雪</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更</a:t>
                      </a:r>
                    </a:p>
                  </a:txBody>
                  <a:tcPr marL="9525" marR="9525" marT="9525" marB="0" anchor="ctr"/>
                </a:tc>
                <a:extLst>
                  <a:ext uri="{0D108BD9-81ED-4DB2-BD59-A6C34878D82A}">
                    <a16:rowId xmlns:a16="http://schemas.microsoft.com/office/drawing/2014/main" val="10002"/>
                  </a:ext>
                </a:extLst>
              </a:tr>
            </a:tbl>
          </a:graphicData>
        </a:graphic>
      </p:graphicFrame>
      <p:sp>
        <p:nvSpPr>
          <p:cNvPr id="5" name="TextBox 4"/>
          <p:cNvSpPr txBox="1"/>
          <p:nvPr/>
        </p:nvSpPr>
        <p:spPr>
          <a:xfrm>
            <a:off x="3275856" y="5157192"/>
            <a:ext cx="4032448" cy="646331"/>
          </a:xfrm>
          <a:prstGeom prst="rect">
            <a:avLst/>
          </a:prstGeom>
          <a:noFill/>
        </p:spPr>
        <p:txBody>
          <a:bodyPr wrap="square" rtlCol="0">
            <a:spAutoFit/>
          </a:bodyPr>
          <a:lstStyle/>
          <a:p>
            <a:r>
              <a:rPr lang="zh-CN" altLang="en-US" sz="36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鸡声茅店月</a:t>
            </a:r>
            <a:endParaRPr lang="zh-CN" altLang="en-US" sz="36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4054421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extLst>
              <p:ext uri="{D42A27DB-BD31-4B8C-83A1-F6EECF244321}">
                <p14:modId xmlns:p14="http://schemas.microsoft.com/office/powerpoint/2010/main" val="2721365920"/>
              </p:ext>
            </p:extLst>
          </p:nvPr>
        </p:nvGraphicFramePr>
        <p:xfrm>
          <a:off x="2915816" y="1196752"/>
          <a:ext cx="3200400" cy="3172222"/>
        </p:xfrm>
        <a:graphic>
          <a:graphicData uri="http://schemas.openxmlformats.org/drawingml/2006/table">
            <a:tbl>
              <a:tblPr>
                <a:tableStyleId>{3C2FFA5D-87B4-456A-9821-1D502468CF0F}</a:tableStyleId>
              </a:tblPr>
              <a:tblGrid>
                <a:gridCol w="1066800">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tblGrid>
              <a:tr h="1057672">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长</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不</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尽</a:t>
                      </a:r>
                    </a:p>
                  </a:txBody>
                  <a:tcPr marL="9525" marR="9525" marT="9525" marB="0" anchor="ctr"/>
                </a:tc>
                <a:extLst>
                  <a:ext uri="{0D108BD9-81ED-4DB2-BD59-A6C34878D82A}">
                    <a16:rowId xmlns:a16="http://schemas.microsoft.com/office/drawing/2014/main" val="10000"/>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江</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我</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滚</a:t>
                      </a:r>
                    </a:p>
                  </a:txBody>
                  <a:tcPr marL="9525" marR="9525" marT="9525" marB="0" anchor="ctr"/>
                </a:tc>
                <a:extLst>
                  <a:ext uri="{0D108BD9-81ED-4DB2-BD59-A6C34878D82A}">
                    <a16:rowId xmlns:a16="http://schemas.microsoft.com/office/drawing/2014/main" val="10001"/>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头</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住</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尾</a:t>
                      </a:r>
                    </a:p>
                  </a:txBody>
                  <a:tcPr marL="9525" marR="9525" marT="9525" marB="0" anchor="ctr"/>
                </a:tc>
                <a:extLst>
                  <a:ext uri="{0D108BD9-81ED-4DB2-BD59-A6C34878D82A}">
                    <a16:rowId xmlns:a16="http://schemas.microsoft.com/office/drawing/2014/main" val="10002"/>
                  </a:ext>
                </a:extLst>
              </a:tr>
            </a:tbl>
          </a:graphicData>
        </a:graphic>
      </p:graphicFrame>
      <p:sp>
        <p:nvSpPr>
          <p:cNvPr id="5" name="TextBox 4"/>
          <p:cNvSpPr txBox="1"/>
          <p:nvPr/>
        </p:nvSpPr>
        <p:spPr>
          <a:xfrm>
            <a:off x="3275856" y="5050050"/>
            <a:ext cx="4032448" cy="646331"/>
          </a:xfrm>
          <a:prstGeom prst="rect">
            <a:avLst/>
          </a:prstGeom>
          <a:noFill/>
        </p:spPr>
        <p:txBody>
          <a:bodyPr wrap="square" rtlCol="0">
            <a:spAutoFit/>
          </a:bodyPr>
          <a:lstStyle/>
          <a:p>
            <a:r>
              <a:rPr lang="zh-CN" altLang="en-US" sz="36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我住长江尾</a:t>
            </a:r>
            <a:endParaRPr lang="zh-CN" altLang="en-US" sz="36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3703117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extLst>
              <p:ext uri="{D42A27DB-BD31-4B8C-83A1-F6EECF244321}">
                <p14:modId xmlns:p14="http://schemas.microsoft.com/office/powerpoint/2010/main" val="3492017682"/>
              </p:ext>
            </p:extLst>
          </p:nvPr>
        </p:nvGraphicFramePr>
        <p:xfrm>
          <a:off x="2411760" y="980728"/>
          <a:ext cx="4267200" cy="3171825"/>
        </p:xfrm>
        <a:graphic>
          <a:graphicData uri="http://schemas.openxmlformats.org/drawingml/2006/table">
            <a:tbl>
              <a:tblPr>
                <a:tableStyleId>{3C2FFA5D-87B4-456A-9821-1D502468CF0F}</a:tableStyleId>
              </a:tblPr>
              <a:tblGrid>
                <a:gridCol w="1066800">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gridCol w="1066800">
                  <a:extLst>
                    <a:ext uri="{9D8B030D-6E8A-4147-A177-3AD203B41FA5}">
                      <a16:colId xmlns:a16="http://schemas.microsoft.com/office/drawing/2014/main" val="20003"/>
                    </a:ext>
                  </a:extLst>
                </a:gridCol>
              </a:tblGrid>
              <a:tr h="1057275">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明</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近</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倚</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高</a:t>
                      </a:r>
                    </a:p>
                  </a:txBody>
                  <a:tcPr marL="9525" marR="9525" marT="9525" marB="0" anchor="ctr"/>
                </a:tc>
                <a:extLst>
                  <a:ext uri="{0D108BD9-81ED-4DB2-BD59-A6C34878D82A}">
                    <a16:rowId xmlns:a16="http://schemas.microsoft.com/office/drawing/2014/main" val="10000"/>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莫</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红</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月</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危</a:t>
                      </a:r>
                    </a:p>
                  </a:txBody>
                  <a:tcPr marL="9525" marR="9525" marT="9525" marB="0" anchor="ctr"/>
                </a:tc>
                <a:extLst>
                  <a:ext uri="{0D108BD9-81ED-4DB2-BD59-A6C34878D82A}">
                    <a16:rowId xmlns:a16="http://schemas.microsoft.com/office/drawing/2014/main" val="10001"/>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独</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楼</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阑</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干</a:t>
                      </a:r>
                    </a:p>
                  </a:txBody>
                  <a:tcPr marL="9525" marR="9525" marT="9525" marB="0" anchor="ctr"/>
                </a:tc>
                <a:extLst>
                  <a:ext uri="{0D108BD9-81ED-4DB2-BD59-A6C34878D82A}">
                    <a16:rowId xmlns:a16="http://schemas.microsoft.com/office/drawing/2014/main" val="10002"/>
                  </a:ext>
                </a:extLst>
              </a:tr>
            </a:tbl>
          </a:graphicData>
        </a:graphic>
      </p:graphicFrame>
      <p:sp>
        <p:nvSpPr>
          <p:cNvPr id="5" name="TextBox 4"/>
          <p:cNvSpPr txBox="1"/>
          <p:nvPr/>
        </p:nvSpPr>
        <p:spPr>
          <a:xfrm>
            <a:off x="2908176" y="4941168"/>
            <a:ext cx="4032448" cy="646331"/>
          </a:xfrm>
          <a:prstGeom prst="rect">
            <a:avLst/>
          </a:prstGeom>
          <a:noFill/>
        </p:spPr>
        <p:txBody>
          <a:bodyPr wrap="square" rtlCol="0">
            <a:spAutoFit/>
          </a:bodyPr>
          <a:lstStyle/>
          <a:p>
            <a:r>
              <a:rPr lang="zh-CN" altLang="en-US" sz="36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楼高莫近危阑倚</a:t>
            </a:r>
            <a:endParaRPr lang="zh-CN" altLang="en-US" sz="36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285916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836712"/>
            <a:ext cx="8291264" cy="5289451"/>
          </a:xfrm>
        </p:spPr>
        <p:txBody>
          <a:bodyPr/>
          <a:lstStyle/>
          <a:p>
            <a:r>
              <a:rPr lang="zh-CN" altLang="en-US" sz="3700" b="1" dirty="0" smtClean="0">
                <a:solidFill>
                  <a:srgbClr val="0070C0"/>
                </a:solidFill>
                <a:latin typeface="黑体" panose="02010609060101010101" pitchFamily="49" charset="-122"/>
                <a:ea typeface="黑体" panose="02010609060101010101" pitchFamily="49" charset="-122"/>
              </a:rPr>
              <a:t>联词</a:t>
            </a:r>
            <a:r>
              <a:rPr lang="zh-CN" altLang="en-US" sz="3700" b="1" dirty="0">
                <a:solidFill>
                  <a:srgbClr val="0070C0"/>
                </a:solidFill>
                <a:latin typeface="黑体" panose="02010609060101010101" pitchFamily="49" charset="-122"/>
                <a:ea typeface="黑体" panose="02010609060101010101" pitchFamily="49" charset="-122"/>
              </a:rPr>
              <a:t>成句规则：</a:t>
            </a:r>
            <a:endParaRPr lang="en-US" altLang="zh-CN" sz="3700" b="1" dirty="0">
              <a:solidFill>
                <a:srgbClr val="0070C0"/>
              </a:solidFill>
              <a:latin typeface="黑体" panose="02010609060101010101" pitchFamily="49" charset="-122"/>
              <a:ea typeface="黑体" panose="02010609060101010101" pitchFamily="49" charset="-122"/>
            </a:endParaRPr>
          </a:p>
          <a:p>
            <a:r>
              <a:rPr lang="zh-CN" altLang="en-US" sz="3700" b="1" dirty="0">
                <a:latin typeface="华文新魏" panose="02010800040101010101" pitchFamily="2" charset="-122"/>
                <a:ea typeface="华文新魏" panose="02010800040101010101" pitchFamily="2" charset="-122"/>
              </a:rPr>
              <a:t>每班代表队须在屏幕给出的</a:t>
            </a:r>
            <a:r>
              <a:rPr lang="en-US" altLang="zh-CN" sz="3700" b="1" dirty="0">
                <a:latin typeface="华文新魏" panose="02010800040101010101" pitchFamily="2" charset="-122"/>
                <a:ea typeface="华文新魏" panose="02010800040101010101" pitchFamily="2" charset="-122"/>
              </a:rPr>
              <a:t>3×3</a:t>
            </a:r>
            <a:r>
              <a:rPr lang="zh-CN" altLang="en-US" sz="3700" b="1" dirty="0">
                <a:latin typeface="华文新魏" panose="02010800040101010101" pitchFamily="2" charset="-122"/>
                <a:ea typeface="华文新魏" panose="02010800040101010101" pitchFamily="2" charset="-122"/>
              </a:rPr>
              <a:t>、</a:t>
            </a:r>
            <a:r>
              <a:rPr lang="en-US" altLang="zh-CN" sz="3700" b="1" dirty="0">
                <a:latin typeface="华文新魏" panose="02010800040101010101" pitchFamily="2" charset="-122"/>
                <a:ea typeface="华文新魏" panose="02010800040101010101" pitchFamily="2" charset="-122"/>
              </a:rPr>
              <a:t>4×4</a:t>
            </a:r>
            <a:r>
              <a:rPr lang="zh-CN" altLang="en-US" sz="3700" b="1" dirty="0">
                <a:latin typeface="华文新魏" panose="02010800040101010101" pitchFamily="2" charset="-122"/>
                <a:ea typeface="华文新魏" panose="02010800040101010101" pitchFamily="2" charset="-122"/>
              </a:rPr>
              <a:t>或</a:t>
            </a:r>
            <a:r>
              <a:rPr lang="en-US" altLang="zh-CN" sz="3700" b="1" dirty="0">
                <a:latin typeface="华文新魏" panose="02010800040101010101" pitchFamily="2" charset="-122"/>
                <a:ea typeface="华文新魏" panose="02010800040101010101" pitchFamily="2" charset="-122"/>
              </a:rPr>
              <a:t>3×4</a:t>
            </a:r>
            <a:r>
              <a:rPr lang="zh-CN" altLang="en-US" sz="3700" b="1" dirty="0">
                <a:latin typeface="华文新魏" panose="02010800040101010101" pitchFamily="2" charset="-122"/>
                <a:ea typeface="华文新魏" panose="02010800040101010101" pitchFamily="2" charset="-122"/>
              </a:rPr>
              <a:t>方格中选取</a:t>
            </a:r>
            <a:r>
              <a:rPr lang="en-US" altLang="zh-CN" sz="3700" b="1" dirty="0">
                <a:latin typeface="华文新魏" panose="02010800040101010101" pitchFamily="2" charset="-122"/>
                <a:ea typeface="华文新魏" panose="02010800040101010101" pitchFamily="2" charset="-122"/>
              </a:rPr>
              <a:t>5</a:t>
            </a:r>
            <a:r>
              <a:rPr lang="zh-CN" altLang="en-US" sz="3700" b="1" dirty="0">
                <a:latin typeface="华文新魏" panose="02010800040101010101" pitchFamily="2" charset="-122"/>
                <a:ea typeface="华文新魏" panose="02010800040101010101" pitchFamily="2" charset="-122"/>
              </a:rPr>
              <a:t>或</a:t>
            </a:r>
            <a:r>
              <a:rPr lang="en-US" altLang="zh-CN" sz="3700" b="1" dirty="0">
                <a:latin typeface="华文新魏" panose="02010800040101010101" pitchFamily="2" charset="-122"/>
                <a:ea typeface="华文新魏" panose="02010800040101010101" pitchFamily="2" charset="-122"/>
              </a:rPr>
              <a:t>7</a:t>
            </a:r>
            <a:r>
              <a:rPr lang="zh-CN" altLang="en-US" sz="3700" b="1" dirty="0">
                <a:latin typeface="华文新魏" panose="02010800040101010101" pitchFamily="2" charset="-122"/>
                <a:ea typeface="华文新魏" panose="02010800040101010101" pitchFamily="2" charset="-122"/>
              </a:rPr>
              <a:t>个字连成一句诗或词，每道题限定答题时间为</a:t>
            </a:r>
            <a:r>
              <a:rPr lang="en-US" altLang="zh-CN" sz="3700" b="1" u="sng" dirty="0">
                <a:solidFill>
                  <a:srgbClr val="FF0000"/>
                </a:solidFill>
                <a:latin typeface="华文新魏" panose="02010800040101010101" pitchFamily="2" charset="-122"/>
                <a:ea typeface="华文新魏" panose="02010800040101010101" pitchFamily="2" charset="-122"/>
              </a:rPr>
              <a:t>20s</a:t>
            </a:r>
            <a:r>
              <a:rPr lang="zh-CN" altLang="en-US" sz="3700" b="1" u="sng" dirty="0">
                <a:solidFill>
                  <a:srgbClr val="FF0000"/>
                </a:solidFill>
                <a:latin typeface="华文新魏" panose="02010800040101010101" pitchFamily="2" charset="-122"/>
                <a:ea typeface="华文新魏" panose="02010800040101010101" pitchFamily="2" charset="-122"/>
              </a:rPr>
              <a:t>，不得喊“过”</a:t>
            </a:r>
            <a:r>
              <a:rPr lang="zh-CN" altLang="en-US" sz="3700" b="1" dirty="0">
                <a:latin typeface="华文新魏" panose="02010800040101010101" pitchFamily="2" charset="-122"/>
                <a:ea typeface="华文新魏" panose="02010800040101010101" pitchFamily="2" charset="-122"/>
              </a:rPr>
              <a:t>。每班</a:t>
            </a:r>
            <a:r>
              <a:rPr lang="en-US" altLang="zh-CN" sz="3700" b="1" u="sng" dirty="0">
                <a:solidFill>
                  <a:srgbClr val="FF0000"/>
                </a:solidFill>
                <a:latin typeface="华文新魏" panose="02010800040101010101" pitchFamily="2" charset="-122"/>
                <a:ea typeface="华文新魏" panose="02010800040101010101" pitchFamily="2" charset="-122"/>
              </a:rPr>
              <a:t>12</a:t>
            </a:r>
            <a:r>
              <a:rPr lang="zh-CN" altLang="en-US" sz="3700" b="1" u="sng" dirty="0">
                <a:solidFill>
                  <a:srgbClr val="FF0000"/>
                </a:solidFill>
                <a:latin typeface="华文新魏" panose="02010800040101010101" pitchFamily="2" charset="-122"/>
                <a:ea typeface="华文新魏" panose="02010800040101010101" pitchFamily="2" charset="-122"/>
              </a:rPr>
              <a:t>道题</a:t>
            </a:r>
            <a:r>
              <a:rPr lang="zh-CN" altLang="en-US" sz="3700" b="1" dirty="0">
                <a:latin typeface="华文新魏" panose="02010800040101010101" pitchFamily="2" charset="-122"/>
                <a:ea typeface="华文新魏" panose="02010800040101010101" pitchFamily="2" charset="-122"/>
              </a:rPr>
              <a:t>。</a:t>
            </a:r>
          </a:p>
          <a:p>
            <a:r>
              <a:rPr lang="zh-CN" altLang="en-US" sz="3700" b="1" dirty="0">
                <a:latin typeface="华文新魏" panose="02010800040101010101" pitchFamily="2" charset="-122"/>
                <a:ea typeface="华文新魏" panose="02010800040101010101" pitchFamily="2" charset="-122"/>
              </a:rPr>
              <a:t>计分方式：在</a:t>
            </a:r>
            <a:r>
              <a:rPr lang="zh-CN" altLang="en-US" sz="3700" b="1" u="sng" dirty="0">
                <a:solidFill>
                  <a:srgbClr val="FF0000"/>
                </a:solidFill>
                <a:latin typeface="华文新魏" panose="02010800040101010101" pitchFamily="2" charset="-122"/>
                <a:ea typeface="华文新魏" panose="02010800040101010101" pitchFamily="2" charset="-122"/>
              </a:rPr>
              <a:t>规定时间</a:t>
            </a:r>
            <a:r>
              <a:rPr lang="zh-CN" altLang="en-US" sz="3700" b="1" dirty="0">
                <a:latin typeface="华文新魏" panose="02010800040101010101" pitchFamily="2" charset="-122"/>
                <a:ea typeface="华文新魏" panose="02010800040101010101" pitchFamily="2" charset="-122"/>
              </a:rPr>
              <a:t>答对每题</a:t>
            </a:r>
            <a:r>
              <a:rPr lang="en-US" altLang="zh-CN" sz="3700" b="1" u="sng" dirty="0">
                <a:solidFill>
                  <a:srgbClr val="FF0000"/>
                </a:solidFill>
                <a:latin typeface="华文新魏" panose="02010800040101010101" pitchFamily="2" charset="-122"/>
                <a:ea typeface="华文新魏" panose="02010800040101010101" pitchFamily="2" charset="-122"/>
              </a:rPr>
              <a:t>2</a:t>
            </a:r>
            <a:r>
              <a:rPr lang="zh-CN" altLang="en-US" sz="3700" b="1" dirty="0">
                <a:latin typeface="华文新魏" panose="02010800040101010101" pitchFamily="2" charset="-122"/>
                <a:ea typeface="华文新魏" panose="02010800040101010101" pitchFamily="2" charset="-122"/>
              </a:rPr>
              <a:t>分，答错或不答</a:t>
            </a:r>
            <a:r>
              <a:rPr lang="en-US" altLang="zh-CN" sz="3700" b="1" u="sng" dirty="0">
                <a:solidFill>
                  <a:srgbClr val="FF0000"/>
                </a:solidFill>
                <a:latin typeface="华文新魏" panose="02010800040101010101" pitchFamily="2" charset="-122"/>
                <a:ea typeface="华文新魏" panose="02010800040101010101" pitchFamily="2" charset="-122"/>
              </a:rPr>
              <a:t>0</a:t>
            </a:r>
            <a:r>
              <a:rPr lang="zh-CN" altLang="en-US" sz="3700" b="1" dirty="0">
                <a:latin typeface="华文新魏" panose="02010800040101010101" pitchFamily="2" charset="-122"/>
                <a:ea typeface="华文新魏" panose="02010800040101010101" pitchFamily="2" charset="-122"/>
              </a:rPr>
              <a:t>分</a:t>
            </a:r>
          </a:p>
          <a:p>
            <a:endParaRPr lang="zh-CN" altLang="en-US" dirty="0"/>
          </a:p>
        </p:txBody>
      </p:sp>
    </p:spTree>
    <p:extLst>
      <p:ext uri="{BB962C8B-B14F-4D97-AF65-F5344CB8AC3E}">
        <p14:creationId xmlns:p14="http://schemas.microsoft.com/office/powerpoint/2010/main" val="7897304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extLst>
              <p:ext uri="{D42A27DB-BD31-4B8C-83A1-F6EECF244321}">
                <p14:modId xmlns:p14="http://schemas.microsoft.com/office/powerpoint/2010/main" val="2660632438"/>
              </p:ext>
            </p:extLst>
          </p:nvPr>
        </p:nvGraphicFramePr>
        <p:xfrm>
          <a:off x="2483768" y="692696"/>
          <a:ext cx="4267200" cy="4229100"/>
        </p:xfrm>
        <a:graphic>
          <a:graphicData uri="http://schemas.openxmlformats.org/drawingml/2006/table">
            <a:tbl>
              <a:tblPr>
                <a:tableStyleId>{3C2FFA5D-87B4-456A-9821-1D502468CF0F}</a:tableStyleId>
              </a:tblPr>
              <a:tblGrid>
                <a:gridCol w="1066800">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gridCol w="1066800">
                  <a:extLst>
                    <a:ext uri="{9D8B030D-6E8A-4147-A177-3AD203B41FA5}">
                      <a16:colId xmlns:a16="http://schemas.microsoft.com/office/drawing/2014/main" val="20003"/>
                    </a:ext>
                  </a:extLst>
                </a:gridCol>
              </a:tblGrid>
              <a:tr h="1057275">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孤</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远</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寒</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山</a:t>
                      </a:r>
                    </a:p>
                  </a:txBody>
                  <a:tcPr marL="9525" marR="9525" marT="9525" marB="0" anchor="ctr"/>
                </a:tc>
                <a:extLst>
                  <a:ext uri="{0D108BD9-81ED-4DB2-BD59-A6C34878D82A}">
                    <a16:rowId xmlns:a16="http://schemas.microsoft.com/office/drawing/2014/main" val="10000"/>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石</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片</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城</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上</a:t>
                      </a:r>
                    </a:p>
                  </a:txBody>
                  <a:tcPr marL="9525" marR="9525" marT="9525" marB="0" anchor="ctr"/>
                </a:tc>
                <a:extLst>
                  <a:ext uri="{0D108BD9-81ED-4DB2-BD59-A6C34878D82A}">
                    <a16:rowId xmlns:a16="http://schemas.microsoft.com/office/drawing/2014/main" val="10001"/>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仞</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斜</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万</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一</a:t>
                      </a:r>
                    </a:p>
                  </a:txBody>
                  <a:tcPr marL="9525" marR="9525" marT="9525" marB="0" anchor="ctr"/>
                </a:tc>
                <a:extLst>
                  <a:ext uri="{0D108BD9-81ED-4DB2-BD59-A6C34878D82A}">
                    <a16:rowId xmlns:a16="http://schemas.microsoft.com/office/drawing/2014/main" val="10002"/>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姑</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外</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寺</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停</a:t>
                      </a:r>
                    </a:p>
                  </a:txBody>
                  <a:tcPr marL="9525" marR="9525" marT="9525" marB="0" anchor="ctr"/>
                </a:tc>
                <a:extLst>
                  <a:ext uri="{0D108BD9-81ED-4DB2-BD59-A6C34878D82A}">
                    <a16:rowId xmlns:a16="http://schemas.microsoft.com/office/drawing/2014/main" val="10003"/>
                  </a:ext>
                </a:extLst>
              </a:tr>
            </a:tbl>
          </a:graphicData>
        </a:graphic>
      </p:graphicFrame>
      <p:sp>
        <p:nvSpPr>
          <p:cNvPr id="5" name="TextBox 4"/>
          <p:cNvSpPr txBox="1"/>
          <p:nvPr/>
        </p:nvSpPr>
        <p:spPr>
          <a:xfrm>
            <a:off x="2915816" y="5373216"/>
            <a:ext cx="4032448" cy="646331"/>
          </a:xfrm>
          <a:prstGeom prst="rect">
            <a:avLst/>
          </a:prstGeom>
          <a:noFill/>
        </p:spPr>
        <p:txBody>
          <a:bodyPr wrap="square" rtlCol="0">
            <a:spAutoFit/>
          </a:bodyPr>
          <a:lstStyle/>
          <a:p>
            <a:r>
              <a:rPr lang="zh-CN" altLang="en-US" sz="36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一片孤城万仞山</a:t>
            </a:r>
            <a:endParaRPr lang="zh-CN" altLang="en-US" sz="36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81987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extLst>
              <p:ext uri="{D42A27DB-BD31-4B8C-83A1-F6EECF244321}">
                <p14:modId xmlns:p14="http://schemas.microsoft.com/office/powerpoint/2010/main" val="3773690423"/>
              </p:ext>
            </p:extLst>
          </p:nvPr>
        </p:nvGraphicFramePr>
        <p:xfrm>
          <a:off x="2483768" y="620688"/>
          <a:ext cx="4267200" cy="4229100"/>
        </p:xfrm>
        <a:graphic>
          <a:graphicData uri="http://schemas.openxmlformats.org/drawingml/2006/table">
            <a:tbl>
              <a:tblPr>
                <a:tableStyleId>{3C2FFA5D-87B4-456A-9821-1D502468CF0F}</a:tableStyleId>
              </a:tblPr>
              <a:tblGrid>
                <a:gridCol w="1066800">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gridCol w="1066800">
                  <a:extLst>
                    <a:ext uri="{9D8B030D-6E8A-4147-A177-3AD203B41FA5}">
                      <a16:colId xmlns:a16="http://schemas.microsoft.com/office/drawing/2014/main" val="20003"/>
                    </a:ext>
                  </a:extLst>
                </a:gridCol>
              </a:tblGrid>
              <a:tr h="1057275">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归</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破</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铁</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处</a:t>
                      </a:r>
                    </a:p>
                  </a:txBody>
                  <a:tcPr marL="9525" marR="9525" marT="9525" marB="0" anchor="ctr"/>
                </a:tc>
                <a:extLst>
                  <a:ext uri="{0D108BD9-81ED-4DB2-BD59-A6C34878D82A}">
                    <a16:rowId xmlns:a16="http://schemas.microsoft.com/office/drawing/2014/main" val="10000"/>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风</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长</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觅</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意</a:t>
                      </a:r>
                    </a:p>
                  </a:txBody>
                  <a:tcPr marL="9525" marR="9525" marT="9525" marB="0" anchor="ctr"/>
                </a:tc>
                <a:extLst>
                  <a:ext uri="{0D108BD9-81ED-4DB2-BD59-A6C34878D82A}">
                    <a16:rowId xmlns:a16="http://schemas.microsoft.com/office/drawing/2014/main" val="10001"/>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去</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踏</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人</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春</a:t>
                      </a:r>
                    </a:p>
                  </a:txBody>
                  <a:tcPr marL="9525" marR="9525" marT="9525" marB="0" anchor="ctr"/>
                </a:tc>
                <a:extLst>
                  <a:ext uri="{0D108BD9-81ED-4DB2-BD59-A6C34878D82A}">
                    <a16:rowId xmlns:a16="http://schemas.microsoft.com/office/drawing/2014/main" val="10002"/>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无</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恨</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间</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得</a:t>
                      </a:r>
                    </a:p>
                  </a:txBody>
                  <a:tcPr marL="9525" marR="9525" marT="9525" marB="0" anchor="ctr"/>
                </a:tc>
                <a:extLst>
                  <a:ext uri="{0D108BD9-81ED-4DB2-BD59-A6C34878D82A}">
                    <a16:rowId xmlns:a16="http://schemas.microsoft.com/office/drawing/2014/main" val="10003"/>
                  </a:ext>
                </a:extLst>
              </a:tr>
            </a:tbl>
          </a:graphicData>
        </a:graphic>
      </p:graphicFrame>
      <p:sp>
        <p:nvSpPr>
          <p:cNvPr id="5" name="TextBox 4"/>
          <p:cNvSpPr txBox="1"/>
          <p:nvPr/>
        </p:nvSpPr>
        <p:spPr>
          <a:xfrm>
            <a:off x="2915816" y="5373216"/>
            <a:ext cx="4032448" cy="646331"/>
          </a:xfrm>
          <a:prstGeom prst="rect">
            <a:avLst/>
          </a:prstGeom>
          <a:noFill/>
        </p:spPr>
        <p:txBody>
          <a:bodyPr wrap="square" rtlCol="0">
            <a:spAutoFit/>
          </a:bodyPr>
          <a:lstStyle/>
          <a:p>
            <a:r>
              <a:rPr lang="zh-CN" altLang="en-US" sz="36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长恨春归无觅处</a:t>
            </a:r>
            <a:endParaRPr lang="zh-CN" altLang="en-US" sz="36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3782002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extLst>
              <p:ext uri="{D42A27DB-BD31-4B8C-83A1-F6EECF244321}">
                <p14:modId xmlns:p14="http://schemas.microsoft.com/office/powerpoint/2010/main" val="2355667448"/>
              </p:ext>
            </p:extLst>
          </p:nvPr>
        </p:nvGraphicFramePr>
        <p:xfrm>
          <a:off x="2411760" y="764704"/>
          <a:ext cx="4267200" cy="4229100"/>
        </p:xfrm>
        <a:graphic>
          <a:graphicData uri="http://schemas.openxmlformats.org/drawingml/2006/table">
            <a:tbl>
              <a:tblPr>
                <a:tableStyleId>{3C2FFA5D-87B4-456A-9821-1D502468CF0F}</a:tableStyleId>
              </a:tblPr>
              <a:tblGrid>
                <a:gridCol w="1066800">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gridCol w="1066800">
                  <a:extLst>
                    <a:ext uri="{9D8B030D-6E8A-4147-A177-3AD203B41FA5}">
                      <a16:colId xmlns:a16="http://schemas.microsoft.com/office/drawing/2014/main" val="20003"/>
                    </a:ext>
                  </a:extLst>
                </a:gridCol>
              </a:tblGrid>
              <a:tr h="1057275">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兵</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寻</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水</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期</a:t>
                      </a:r>
                    </a:p>
                  </a:txBody>
                  <a:tcPr marL="9525" marR="9525" marT="9525" marB="0" anchor="ctr"/>
                </a:tc>
                <a:extLst>
                  <a:ext uri="{0D108BD9-81ED-4DB2-BD59-A6C34878D82A}">
                    <a16:rowId xmlns:a16="http://schemas.microsoft.com/office/drawing/2014/main" val="10000"/>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乃</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芳</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败</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事</a:t>
                      </a:r>
                    </a:p>
                  </a:txBody>
                  <a:tcPr marL="9525" marR="9525" marT="9525" marB="0" anchor="ctr"/>
                </a:tc>
                <a:extLst>
                  <a:ext uri="{0D108BD9-81ED-4DB2-BD59-A6C34878D82A}">
                    <a16:rowId xmlns:a16="http://schemas.microsoft.com/office/drawing/2014/main" val="10001"/>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日</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家</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国</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顺</a:t>
                      </a:r>
                    </a:p>
                  </a:txBody>
                  <a:tcPr marL="9525" marR="9525" marT="9525" marB="0" anchor="ctr"/>
                </a:tc>
                <a:extLst>
                  <a:ext uri="{0D108BD9-81ED-4DB2-BD59-A6C34878D82A}">
                    <a16:rowId xmlns:a16="http://schemas.microsoft.com/office/drawing/2014/main" val="10002"/>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胜</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兴</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不</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亡</a:t>
                      </a:r>
                    </a:p>
                  </a:txBody>
                  <a:tcPr marL="9525" marR="9525" marT="9525" marB="0" anchor="ctr"/>
                </a:tc>
                <a:extLst>
                  <a:ext uri="{0D108BD9-81ED-4DB2-BD59-A6C34878D82A}">
                    <a16:rowId xmlns:a16="http://schemas.microsoft.com/office/drawing/2014/main" val="10003"/>
                  </a:ext>
                </a:extLst>
              </a:tr>
            </a:tbl>
          </a:graphicData>
        </a:graphic>
      </p:graphicFrame>
      <p:sp>
        <p:nvSpPr>
          <p:cNvPr id="5" name="TextBox 4"/>
          <p:cNvSpPr txBox="1"/>
          <p:nvPr/>
        </p:nvSpPr>
        <p:spPr>
          <a:xfrm>
            <a:off x="2915816" y="5373216"/>
            <a:ext cx="4032448" cy="646331"/>
          </a:xfrm>
          <a:prstGeom prst="rect">
            <a:avLst/>
          </a:prstGeom>
          <a:noFill/>
        </p:spPr>
        <p:txBody>
          <a:bodyPr wrap="square" rtlCol="0">
            <a:spAutoFit/>
          </a:bodyPr>
          <a:lstStyle/>
          <a:p>
            <a:r>
              <a:rPr lang="zh-CN" altLang="en-US" sz="36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胜败兵家事不期</a:t>
            </a:r>
            <a:endParaRPr lang="zh-CN" altLang="en-US" sz="36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2526636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extLst>
              <p:ext uri="{D42A27DB-BD31-4B8C-83A1-F6EECF244321}">
                <p14:modId xmlns:p14="http://schemas.microsoft.com/office/powerpoint/2010/main" val="3065407337"/>
              </p:ext>
            </p:extLst>
          </p:nvPr>
        </p:nvGraphicFramePr>
        <p:xfrm>
          <a:off x="2483768" y="692696"/>
          <a:ext cx="4267200" cy="4229100"/>
        </p:xfrm>
        <a:graphic>
          <a:graphicData uri="http://schemas.openxmlformats.org/drawingml/2006/table">
            <a:tbl>
              <a:tblPr>
                <a:tableStyleId>{3C2FFA5D-87B4-456A-9821-1D502468CF0F}</a:tableStyleId>
              </a:tblPr>
              <a:tblGrid>
                <a:gridCol w="1066800">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gridCol w="1066800">
                  <a:extLst>
                    <a:ext uri="{9D8B030D-6E8A-4147-A177-3AD203B41FA5}">
                      <a16:colId xmlns:a16="http://schemas.microsoft.com/office/drawing/2014/main" val="20003"/>
                    </a:ext>
                  </a:extLst>
                </a:gridCol>
              </a:tblGrid>
              <a:tr h="1057275">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狗</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彘</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食</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四</a:t>
                      </a:r>
                    </a:p>
                  </a:txBody>
                  <a:tcPr marL="9525" marR="9525" marT="9525" marB="0" anchor="ctr"/>
                </a:tc>
                <a:extLst>
                  <a:ext uri="{0D108BD9-81ED-4DB2-BD59-A6C34878D82A}">
                    <a16:rowId xmlns:a16="http://schemas.microsoft.com/office/drawing/2014/main" val="10000"/>
                  </a:ext>
                </a:extLst>
              </a:tr>
              <a:tr h="1057275">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施</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人</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我</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万</a:t>
                      </a:r>
                    </a:p>
                  </a:txBody>
                  <a:tcPr marL="9525" marR="9525" marT="9525" marB="0" anchor="ctr"/>
                </a:tc>
                <a:extLst>
                  <a:ext uri="{0D108BD9-81ED-4DB2-BD59-A6C34878D82A}">
                    <a16:rowId xmlns:a16="http://schemas.microsoft.com/office/drawing/2014/main" val="10001"/>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小</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来</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儿</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垂</a:t>
                      </a:r>
                    </a:p>
                  </a:txBody>
                  <a:tcPr marL="9525" marR="9525" marT="9525" marB="0" anchor="ctr"/>
                </a:tc>
                <a:extLst>
                  <a:ext uri="{0D108BD9-81ED-4DB2-BD59-A6C34878D82A}">
                    <a16:rowId xmlns:a16="http://schemas.microsoft.com/office/drawing/2014/main" val="10002"/>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尔</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来</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钩</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岁</a:t>
                      </a:r>
                    </a:p>
                  </a:txBody>
                  <a:tcPr marL="9525" marR="9525" marT="9525" marB="0" anchor="ctr"/>
                </a:tc>
                <a:extLst>
                  <a:ext uri="{0D108BD9-81ED-4DB2-BD59-A6C34878D82A}">
                    <a16:rowId xmlns:a16="http://schemas.microsoft.com/office/drawing/2014/main" val="10003"/>
                  </a:ext>
                </a:extLst>
              </a:tr>
            </a:tbl>
          </a:graphicData>
        </a:graphic>
      </p:graphicFrame>
      <p:sp>
        <p:nvSpPr>
          <p:cNvPr id="5" name="TextBox 4"/>
          <p:cNvSpPr txBox="1"/>
          <p:nvPr/>
        </p:nvSpPr>
        <p:spPr>
          <a:xfrm>
            <a:off x="2915816" y="5373216"/>
            <a:ext cx="4032448" cy="646331"/>
          </a:xfrm>
          <a:prstGeom prst="rect">
            <a:avLst/>
          </a:prstGeom>
          <a:noFill/>
        </p:spPr>
        <p:txBody>
          <a:bodyPr wrap="square" rtlCol="0">
            <a:spAutoFit/>
          </a:bodyPr>
          <a:lstStyle/>
          <a:p>
            <a:r>
              <a:rPr lang="zh-CN" altLang="en-US" sz="36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我来施食尔垂钩</a:t>
            </a:r>
            <a:endParaRPr lang="zh-CN" altLang="en-US" sz="36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3207824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extLst>
              <p:ext uri="{D42A27DB-BD31-4B8C-83A1-F6EECF244321}">
                <p14:modId xmlns:p14="http://schemas.microsoft.com/office/powerpoint/2010/main" val="1572632520"/>
              </p:ext>
            </p:extLst>
          </p:nvPr>
        </p:nvGraphicFramePr>
        <p:xfrm>
          <a:off x="2411760" y="692696"/>
          <a:ext cx="4267200" cy="4229100"/>
        </p:xfrm>
        <a:graphic>
          <a:graphicData uri="http://schemas.openxmlformats.org/drawingml/2006/table">
            <a:tbl>
              <a:tblPr>
                <a:tableStyleId>{3C2FFA5D-87B4-456A-9821-1D502468CF0F}</a:tableStyleId>
              </a:tblPr>
              <a:tblGrid>
                <a:gridCol w="1066800">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gridCol w="1066800">
                  <a:extLst>
                    <a:ext uri="{9D8B030D-6E8A-4147-A177-3AD203B41FA5}">
                      <a16:colId xmlns:a16="http://schemas.microsoft.com/office/drawing/2014/main" val="20003"/>
                    </a:ext>
                  </a:extLst>
                </a:gridCol>
              </a:tblGrid>
              <a:tr h="1057275">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外</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如</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山</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楼</a:t>
                      </a:r>
                    </a:p>
                  </a:txBody>
                  <a:tcPr marL="9525" marR="9525" marT="9525" marB="0" anchor="ctr"/>
                </a:tc>
                <a:extLst>
                  <a:ext uri="{0D108BD9-81ED-4DB2-BD59-A6C34878D82A}">
                    <a16:rowId xmlns:a16="http://schemas.microsoft.com/office/drawing/2014/main" val="10000"/>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望</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夜</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春</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休</a:t>
                      </a:r>
                    </a:p>
                  </a:txBody>
                  <a:tcPr marL="9525" marR="9525" marT="9525" marB="0" anchor="ctr"/>
                </a:tc>
                <a:extLst>
                  <a:ext uri="{0D108BD9-81ED-4DB2-BD59-A6C34878D82A}">
                    <a16:rowId xmlns:a16="http://schemas.microsoft.com/office/drawing/2014/main" val="10001"/>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花</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色</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湖</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水</a:t>
                      </a:r>
                    </a:p>
                  </a:txBody>
                  <a:tcPr marL="9525" marR="9525" marT="9525" marB="0" anchor="ctr"/>
                </a:tc>
                <a:extLst>
                  <a:ext uri="{0D108BD9-81ED-4DB2-BD59-A6C34878D82A}">
                    <a16:rowId xmlns:a16="http://schemas.microsoft.com/office/drawing/2014/main" val="10002"/>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西</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下</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阶</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天</a:t>
                      </a:r>
                    </a:p>
                  </a:txBody>
                  <a:tcPr marL="9525" marR="9525" marT="9525" marB="0" anchor="ctr"/>
                </a:tc>
                <a:extLst>
                  <a:ext uri="{0D108BD9-81ED-4DB2-BD59-A6C34878D82A}">
                    <a16:rowId xmlns:a16="http://schemas.microsoft.com/office/drawing/2014/main" val="10003"/>
                  </a:ext>
                </a:extLst>
              </a:tr>
            </a:tbl>
          </a:graphicData>
        </a:graphic>
      </p:graphicFrame>
      <p:sp>
        <p:nvSpPr>
          <p:cNvPr id="5" name="TextBox 4"/>
          <p:cNvSpPr txBox="1"/>
          <p:nvPr/>
        </p:nvSpPr>
        <p:spPr>
          <a:xfrm>
            <a:off x="2915816" y="5373216"/>
            <a:ext cx="4032448" cy="646331"/>
          </a:xfrm>
          <a:prstGeom prst="rect">
            <a:avLst/>
          </a:prstGeom>
          <a:noFill/>
        </p:spPr>
        <p:txBody>
          <a:bodyPr wrap="square" rtlCol="0">
            <a:spAutoFit/>
          </a:bodyPr>
          <a:lstStyle/>
          <a:p>
            <a:r>
              <a:rPr lang="zh-CN" altLang="en-US" sz="36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望湖楼下水如天</a:t>
            </a:r>
            <a:endParaRPr lang="zh-CN" altLang="en-US" sz="36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2312696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extLst>
              <p:ext uri="{D42A27DB-BD31-4B8C-83A1-F6EECF244321}">
                <p14:modId xmlns:p14="http://schemas.microsoft.com/office/powerpoint/2010/main" val="1569185948"/>
              </p:ext>
            </p:extLst>
          </p:nvPr>
        </p:nvGraphicFramePr>
        <p:xfrm>
          <a:off x="2483768" y="836712"/>
          <a:ext cx="4267200" cy="4229100"/>
        </p:xfrm>
        <a:graphic>
          <a:graphicData uri="http://schemas.openxmlformats.org/drawingml/2006/table">
            <a:tbl>
              <a:tblPr>
                <a:tableStyleId>{3C2FFA5D-87B4-456A-9821-1D502468CF0F}</a:tableStyleId>
              </a:tblPr>
              <a:tblGrid>
                <a:gridCol w="1066800">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gridCol w="1066800">
                  <a:extLst>
                    <a:ext uri="{9D8B030D-6E8A-4147-A177-3AD203B41FA5}">
                      <a16:colId xmlns:a16="http://schemas.microsoft.com/office/drawing/2014/main" val="20003"/>
                    </a:ext>
                  </a:extLst>
                </a:gridCol>
              </a:tblGrid>
              <a:tr h="1057275">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桃</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子</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杨</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处</a:t>
                      </a:r>
                    </a:p>
                  </a:txBody>
                  <a:tcPr marL="9525" marR="9525" marT="9525" marB="0" anchor="ctr"/>
                </a:tc>
                <a:extLst>
                  <a:ext uri="{0D108BD9-81ED-4DB2-BD59-A6C34878D82A}">
                    <a16:rowId xmlns:a16="http://schemas.microsoft.com/office/drawing/2014/main" val="10000"/>
                  </a:ext>
                </a:extLst>
              </a:tr>
              <a:tr h="1057275">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流</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落</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与</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肥</a:t>
                      </a:r>
                    </a:p>
                  </a:txBody>
                  <a:tcPr marL="9525" marR="9525" marT="9525" marB="0" anchor="ctr"/>
                </a:tc>
                <a:extLst>
                  <a:ext uri="{0D108BD9-81ED-4DB2-BD59-A6C34878D82A}">
                    <a16:rowId xmlns:a16="http://schemas.microsoft.com/office/drawing/2014/main" val="10001"/>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一</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尽</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啼</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花</a:t>
                      </a:r>
                    </a:p>
                  </a:txBody>
                  <a:tcPr marL="9525" marR="9525" marT="9525" marB="0" anchor="ctr"/>
                </a:tc>
                <a:extLst>
                  <a:ext uri="{0D108BD9-81ED-4DB2-BD59-A6C34878D82A}">
                    <a16:rowId xmlns:a16="http://schemas.microsoft.com/office/drawing/2014/main" val="10002"/>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鳜</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报</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鱼</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开</a:t>
                      </a:r>
                    </a:p>
                  </a:txBody>
                  <a:tcPr marL="9525" marR="9525" marT="9525" marB="0" anchor="ctr"/>
                </a:tc>
                <a:extLst>
                  <a:ext uri="{0D108BD9-81ED-4DB2-BD59-A6C34878D82A}">
                    <a16:rowId xmlns:a16="http://schemas.microsoft.com/office/drawing/2014/main" val="10003"/>
                  </a:ext>
                </a:extLst>
              </a:tr>
            </a:tbl>
          </a:graphicData>
        </a:graphic>
      </p:graphicFrame>
      <p:sp>
        <p:nvSpPr>
          <p:cNvPr id="5" name="TextBox 4"/>
          <p:cNvSpPr txBox="1"/>
          <p:nvPr/>
        </p:nvSpPr>
        <p:spPr>
          <a:xfrm>
            <a:off x="2915816" y="5373216"/>
            <a:ext cx="4032448" cy="646331"/>
          </a:xfrm>
          <a:prstGeom prst="rect">
            <a:avLst/>
          </a:prstGeom>
          <a:noFill/>
        </p:spPr>
        <p:txBody>
          <a:bodyPr wrap="square" rtlCol="0">
            <a:spAutoFit/>
          </a:bodyPr>
          <a:lstStyle/>
          <a:p>
            <a:r>
              <a:rPr lang="zh-CN" altLang="en-US" sz="36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报与桃花一处开</a:t>
            </a:r>
            <a:endParaRPr lang="zh-CN" altLang="en-US" sz="36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197448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extLst>
              <p:ext uri="{D42A27DB-BD31-4B8C-83A1-F6EECF244321}">
                <p14:modId xmlns:p14="http://schemas.microsoft.com/office/powerpoint/2010/main" val="593844989"/>
              </p:ext>
            </p:extLst>
          </p:nvPr>
        </p:nvGraphicFramePr>
        <p:xfrm>
          <a:off x="2483768" y="764704"/>
          <a:ext cx="4267200" cy="4229100"/>
        </p:xfrm>
        <a:graphic>
          <a:graphicData uri="http://schemas.openxmlformats.org/drawingml/2006/table">
            <a:tbl>
              <a:tblPr>
                <a:tableStyleId>{3C2FFA5D-87B4-456A-9821-1D502468CF0F}</a:tableStyleId>
              </a:tblPr>
              <a:tblGrid>
                <a:gridCol w="1066800">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gridCol w="1066800">
                  <a:extLst>
                    <a:ext uri="{9D8B030D-6E8A-4147-A177-3AD203B41FA5}">
                      <a16:colId xmlns:a16="http://schemas.microsoft.com/office/drawing/2014/main" val="20003"/>
                    </a:ext>
                  </a:extLst>
                </a:gridCol>
              </a:tblGrid>
              <a:tr h="1057275">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裁</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兰</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蹄</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马</a:t>
                      </a:r>
                    </a:p>
                  </a:txBody>
                  <a:tcPr marL="9525" marR="9525" marT="9525" marB="0" anchor="ctr"/>
                </a:tc>
                <a:extLst>
                  <a:ext uri="{0D108BD9-81ED-4DB2-BD59-A6C34878D82A}">
                    <a16:rowId xmlns:a16="http://schemas.microsoft.com/office/drawing/2014/main" val="10000"/>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走</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急</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风</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诗</a:t>
                      </a:r>
                    </a:p>
                  </a:txBody>
                  <a:tcPr marL="9525" marR="9525" marT="9525" marB="0" anchor="ctr"/>
                </a:tc>
                <a:extLst>
                  <a:ext uri="{0D108BD9-81ED-4DB2-BD59-A6C34878D82A}">
                    <a16:rowId xmlns:a16="http://schemas.microsoft.com/office/drawing/2014/main" val="10001"/>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成</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春</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台</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类</a:t>
                      </a:r>
                    </a:p>
                  </a:txBody>
                  <a:tcPr marL="9525" marR="9525" marT="9525" marB="0" anchor="ctr"/>
                </a:tc>
                <a:extLst>
                  <a:ext uri="{0D108BD9-81ED-4DB2-BD59-A6C34878D82A}">
                    <a16:rowId xmlns:a16="http://schemas.microsoft.com/office/drawing/2014/main" val="10002"/>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转</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十</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蓬</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岁</a:t>
                      </a:r>
                    </a:p>
                  </a:txBody>
                  <a:tcPr marL="9525" marR="9525" marT="9525" marB="0" anchor="ctr"/>
                </a:tc>
                <a:extLst>
                  <a:ext uri="{0D108BD9-81ED-4DB2-BD59-A6C34878D82A}">
                    <a16:rowId xmlns:a16="http://schemas.microsoft.com/office/drawing/2014/main" val="10003"/>
                  </a:ext>
                </a:extLst>
              </a:tr>
            </a:tbl>
          </a:graphicData>
        </a:graphic>
      </p:graphicFrame>
      <p:sp>
        <p:nvSpPr>
          <p:cNvPr id="5" name="TextBox 4"/>
          <p:cNvSpPr txBox="1"/>
          <p:nvPr/>
        </p:nvSpPr>
        <p:spPr>
          <a:xfrm>
            <a:off x="2915816" y="5373216"/>
            <a:ext cx="4032448" cy="646331"/>
          </a:xfrm>
          <a:prstGeom prst="rect">
            <a:avLst/>
          </a:prstGeom>
          <a:noFill/>
        </p:spPr>
        <p:txBody>
          <a:bodyPr wrap="square" rtlCol="0">
            <a:spAutoFit/>
          </a:bodyPr>
          <a:lstStyle/>
          <a:p>
            <a:r>
              <a:rPr lang="zh-CN" altLang="en-US" sz="36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走马兰台类转蓬</a:t>
            </a:r>
            <a:endParaRPr lang="zh-CN" altLang="en-US" sz="36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626459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extLst>
              <p:ext uri="{D42A27DB-BD31-4B8C-83A1-F6EECF244321}">
                <p14:modId xmlns:p14="http://schemas.microsoft.com/office/powerpoint/2010/main" val="1700821549"/>
              </p:ext>
            </p:extLst>
          </p:nvPr>
        </p:nvGraphicFramePr>
        <p:xfrm>
          <a:off x="2339752" y="764704"/>
          <a:ext cx="4267200" cy="4229100"/>
        </p:xfrm>
        <a:graphic>
          <a:graphicData uri="http://schemas.openxmlformats.org/drawingml/2006/table">
            <a:tbl>
              <a:tblPr>
                <a:tableStyleId>{3C2FFA5D-87B4-456A-9821-1D502468CF0F}</a:tableStyleId>
              </a:tblPr>
              <a:tblGrid>
                <a:gridCol w="1066800">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gridCol w="1066800">
                  <a:extLst>
                    <a:ext uri="{9D8B030D-6E8A-4147-A177-3AD203B41FA5}">
                      <a16:colId xmlns:a16="http://schemas.microsoft.com/office/drawing/2014/main" val="20003"/>
                    </a:ext>
                  </a:extLst>
                </a:gridCol>
              </a:tblGrid>
              <a:tr h="1057275">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子</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归</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衣</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杨</a:t>
                      </a:r>
                    </a:p>
                  </a:txBody>
                  <a:tcPr marL="9525" marR="9525" marT="9525" marB="0" anchor="ctr"/>
                </a:tc>
                <a:extLst>
                  <a:ext uri="{0D108BD9-81ED-4DB2-BD59-A6C34878D82A}">
                    <a16:rowId xmlns:a16="http://schemas.microsoft.com/office/drawing/2014/main" val="10000"/>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湿</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不</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寒</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雨</a:t>
                      </a:r>
                    </a:p>
                  </a:txBody>
                  <a:tcPr marL="9525" marR="9525" marT="9525" marB="0" anchor="ctr"/>
                </a:tc>
                <a:extLst>
                  <a:ext uri="{0D108BD9-81ED-4DB2-BD59-A6C34878D82A}">
                    <a16:rowId xmlns:a16="http://schemas.microsoft.com/office/drawing/2014/main" val="10001"/>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吹</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沾</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落</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杏</a:t>
                      </a:r>
                    </a:p>
                  </a:txBody>
                  <a:tcPr marL="9525" marR="9525" marT="9525" marB="0" anchor="ctr"/>
                </a:tc>
                <a:extLst>
                  <a:ext uri="{0D108BD9-81ED-4DB2-BD59-A6C34878D82A}">
                    <a16:rowId xmlns:a16="http://schemas.microsoft.com/office/drawing/2014/main" val="10002"/>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花</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尽</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面</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欲</a:t>
                      </a:r>
                    </a:p>
                  </a:txBody>
                  <a:tcPr marL="9525" marR="9525" marT="9525" marB="0" anchor="ctr"/>
                </a:tc>
                <a:extLst>
                  <a:ext uri="{0D108BD9-81ED-4DB2-BD59-A6C34878D82A}">
                    <a16:rowId xmlns:a16="http://schemas.microsoft.com/office/drawing/2014/main" val="10003"/>
                  </a:ext>
                </a:extLst>
              </a:tr>
            </a:tbl>
          </a:graphicData>
        </a:graphic>
      </p:graphicFrame>
      <p:sp>
        <p:nvSpPr>
          <p:cNvPr id="5" name="TextBox 4"/>
          <p:cNvSpPr txBox="1"/>
          <p:nvPr/>
        </p:nvSpPr>
        <p:spPr>
          <a:xfrm>
            <a:off x="2915816" y="5373216"/>
            <a:ext cx="4032448" cy="646331"/>
          </a:xfrm>
          <a:prstGeom prst="rect">
            <a:avLst/>
          </a:prstGeom>
          <a:noFill/>
        </p:spPr>
        <p:txBody>
          <a:bodyPr wrap="square" rtlCol="0">
            <a:spAutoFit/>
          </a:bodyPr>
          <a:lstStyle/>
          <a:p>
            <a:r>
              <a:rPr lang="zh-CN" altLang="en-US" sz="36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沾衣欲湿杏花雨</a:t>
            </a:r>
            <a:endParaRPr lang="zh-CN" altLang="en-US" sz="36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3552697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extLst>
              <p:ext uri="{D42A27DB-BD31-4B8C-83A1-F6EECF244321}">
                <p14:modId xmlns:p14="http://schemas.microsoft.com/office/powerpoint/2010/main" val="1302348602"/>
              </p:ext>
            </p:extLst>
          </p:nvPr>
        </p:nvGraphicFramePr>
        <p:xfrm>
          <a:off x="2483768" y="692696"/>
          <a:ext cx="4267200" cy="4229100"/>
        </p:xfrm>
        <a:graphic>
          <a:graphicData uri="http://schemas.openxmlformats.org/drawingml/2006/table">
            <a:tbl>
              <a:tblPr>
                <a:tableStyleId>{3C2FFA5D-87B4-456A-9821-1D502468CF0F}</a:tableStyleId>
              </a:tblPr>
              <a:tblGrid>
                <a:gridCol w="1066800">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gridCol w="1066800">
                  <a:extLst>
                    <a:ext uri="{9D8B030D-6E8A-4147-A177-3AD203B41FA5}">
                      <a16:colId xmlns:a16="http://schemas.microsoft.com/office/drawing/2014/main" val="20003"/>
                    </a:ext>
                  </a:extLst>
                </a:gridCol>
              </a:tblGrid>
              <a:tr h="1057275">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六</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台</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多</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梦</a:t>
                      </a:r>
                    </a:p>
                  </a:txBody>
                  <a:tcPr marL="9525" marR="9525" marT="9525" marB="0" anchor="ctr"/>
                </a:tc>
                <a:extLst>
                  <a:ext uri="{0D108BD9-81ED-4DB2-BD59-A6C34878D82A}">
                    <a16:rowId xmlns:a16="http://schemas.microsoft.com/office/drawing/2014/main" val="10000"/>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少</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十</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如</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楼</a:t>
                      </a:r>
                    </a:p>
                  </a:txBody>
                  <a:tcPr marL="9525" marR="9525" marT="9525" marB="0" anchor="ctr"/>
                </a:tc>
                <a:extLst>
                  <a:ext uri="{0D108BD9-81ED-4DB2-BD59-A6C34878D82A}">
                    <a16:rowId xmlns:a16="http://schemas.microsoft.com/office/drawing/2014/main" val="10001"/>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空</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朝</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四</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啼</a:t>
                      </a:r>
                    </a:p>
                  </a:txBody>
                  <a:tcPr marL="9525" marR="9525" marT="9525" marB="0" anchor="ctr"/>
                </a:tc>
                <a:extLst>
                  <a:ext uri="{0D108BD9-81ED-4DB2-BD59-A6C34878D82A}">
                    <a16:rowId xmlns:a16="http://schemas.microsoft.com/office/drawing/2014/main" val="10002"/>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南</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百</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鸟</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寺</a:t>
                      </a:r>
                    </a:p>
                  </a:txBody>
                  <a:tcPr marL="9525" marR="9525" marT="9525" marB="0" anchor="ctr"/>
                </a:tc>
                <a:extLst>
                  <a:ext uri="{0D108BD9-81ED-4DB2-BD59-A6C34878D82A}">
                    <a16:rowId xmlns:a16="http://schemas.microsoft.com/office/drawing/2014/main" val="10003"/>
                  </a:ext>
                </a:extLst>
              </a:tr>
            </a:tbl>
          </a:graphicData>
        </a:graphic>
      </p:graphicFrame>
      <p:sp>
        <p:nvSpPr>
          <p:cNvPr id="5" name="TextBox 4"/>
          <p:cNvSpPr txBox="1"/>
          <p:nvPr/>
        </p:nvSpPr>
        <p:spPr>
          <a:xfrm>
            <a:off x="2915816" y="5373216"/>
            <a:ext cx="4032448" cy="646331"/>
          </a:xfrm>
          <a:prstGeom prst="rect">
            <a:avLst/>
          </a:prstGeom>
          <a:noFill/>
        </p:spPr>
        <p:txBody>
          <a:bodyPr wrap="square" rtlCol="0">
            <a:spAutoFit/>
          </a:bodyPr>
          <a:lstStyle/>
          <a:p>
            <a:r>
              <a:rPr lang="zh-CN" altLang="en-US" sz="36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六朝如梦鸟空啼</a:t>
            </a:r>
            <a:endParaRPr lang="zh-CN" altLang="en-US" sz="36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247786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endParaRPr lang="zh-CN" altLang="en-US" dirty="0"/>
          </a:p>
        </p:txBody>
      </p:sp>
      <p:sp>
        <p:nvSpPr>
          <p:cNvPr id="5" name="标题 1"/>
          <p:cNvSpPr txBox="1">
            <a:spLocks/>
          </p:cNvSpPr>
          <p:nvPr/>
        </p:nvSpPr>
        <p:spPr>
          <a:xfrm>
            <a:off x="685800" y="2130425"/>
            <a:ext cx="7772400"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6600" b="1" dirty="0" smtClean="0">
                <a:latin typeface="华文中宋" panose="02010600040101010101" pitchFamily="2" charset="-122"/>
                <a:ea typeface="华文中宋" panose="02010600040101010101" pitchFamily="2" charset="-122"/>
              </a:rPr>
              <a:t>题组三</a:t>
            </a:r>
            <a:endParaRPr lang="zh-CN" altLang="en-US" sz="6600" b="1" dirty="0">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137209828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zh-CN" altLang="en-US" sz="6600" b="1" dirty="0" smtClean="0">
                <a:latin typeface="华文中宋" panose="02010600040101010101" pitchFamily="2" charset="-122"/>
                <a:ea typeface="华文中宋" panose="02010600040101010101" pitchFamily="2" charset="-122"/>
              </a:rPr>
              <a:t>题组一</a:t>
            </a:r>
            <a:endParaRPr lang="zh-CN" altLang="en-US" sz="6600" b="1" dirty="0">
              <a:latin typeface="华文中宋" panose="02010600040101010101" pitchFamily="2" charset="-122"/>
              <a:ea typeface="华文中宋" panose="02010600040101010101" pitchFamily="2" charset="-122"/>
            </a:endParaRPr>
          </a:p>
        </p:txBody>
      </p:sp>
      <p:sp>
        <p:nvSpPr>
          <p:cNvPr id="3" name="副标题 2"/>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415173178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extLst>
              <p:ext uri="{D42A27DB-BD31-4B8C-83A1-F6EECF244321}">
                <p14:modId xmlns:p14="http://schemas.microsoft.com/office/powerpoint/2010/main" val="3267490074"/>
              </p:ext>
            </p:extLst>
          </p:nvPr>
        </p:nvGraphicFramePr>
        <p:xfrm>
          <a:off x="2987824" y="1268760"/>
          <a:ext cx="3200400" cy="3171825"/>
        </p:xfrm>
        <a:graphic>
          <a:graphicData uri="http://schemas.openxmlformats.org/drawingml/2006/table">
            <a:tbl>
              <a:tblPr>
                <a:tableStyleId>{3C2FFA5D-87B4-456A-9821-1D502468CF0F}</a:tableStyleId>
              </a:tblPr>
              <a:tblGrid>
                <a:gridCol w="1066800">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tblGrid>
              <a:tr h="1057275">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四</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邀</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为</a:t>
                      </a:r>
                    </a:p>
                  </a:txBody>
                  <a:tcPr marL="9525" marR="9525" marT="9525" marB="0" anchor="ctr"/>
                </a:tc>
                <a:extLst>
                  <a:ext uri="{0D108BD9-81ED-4DB2-BD59-A6C34878D82A}">
                    <a16:rowId xmlns:a16="http://schemas.microsoft.com/office/drawing/2014/main" val="10000"/>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田</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无</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闲</a:t>
                      </a:r>
                    </a:p>
                  </a:txBody>
                  <a:tcPr marL="9525" marR="9525" marT="9525" marB="0" anchor="ctr"/>
                </a:tc>
                <a:extLst>
                  <a:ext uri="{0D108BD9-81ED-4DB2-BD59-A6C34878D82A}">
                    <a16:rowId xmlns:a16="http://schemas.microsoft.com/office/drawing/2014/main" val="10001"/>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今</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海</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家</a:t>
                      </a:r>
                    </a:p>
                  </a:txBody>
                  <a:tcPr marL="9525" marR="9525" marT="9525" marB="0" anchor="ctr"/>
                </a:tc>
                <a:extLst>
                  <a:ext uri="{0D108BD9-81ED-4DB2-BD59-A6C34878D82A}">
                    <a16:rowId xmlns:a16="http://schemas.microsoft.com/office/drawing/2014/main" val="10002"/>
                  </a:ext>
                </a:extLst>
              </a:tr>
            </a:tbl>
          </a:graphicData>
        </a:graphic>
      </p:graphicFrame>
      <p:sp>
        <p:nvSpPr>
          <p:cNvPr id="5" name="TextBox 4"/>
          <p:cNvSpPr txBox="1"/>
          <p:nvPr/>
        </p:nvSpPr>
        <p:spPr>
          <a:xfrm>
            <a:off x="3203848" y="5060691"/>
            <a:ext cx="4032448" cy="646331"/>
          </a:xfrm>
          <a:prstGeom prst="rect">
            <a:avLst/>
          </a:prstGeom>
          <a:noFill/>
        </p:spPr>
        <p:txBody>
          <a:bodyPr wrap="square" rtlCol="0">
            <a:spAutoFit/>
          </a:bodyPr>
          <a:lstStyle/>
          <a:p>
            <a:r>
              <a:rPr lang="zh-CN" altLang="en-US" sz="36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四海无闲田</a:t>
            </a:r>
            <a:endParaRPr lang="zh-CN" altLang="en-US" sz="36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134149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extLst>
              <p:ext uri="{D42A27DB-BD31-4B8C-83A1-F6EECF244321}">
                <p14:modId xmlns:p14="http://schemas.microsoft.com/office/powerpoint/2010/main" val="91535458"/>
              </p:ext>
            </p:extLst>
          </p:nvPr>
        </p:nvGraphicFramePr>
        <p:xfrm>
          <a:off x="2987824" y="1196752"/>
          <a:ext cx="3200400" cy="3171825"/>
        </p:xfrm>
        <a:graphic>
          <a:graphicData uri="http://schemas.openxmlformats.org/drawingml/2006/table">
            <a:tbl>
              <a:tblPr>
                <a:tableStyleId>{3C2FFA5D-87B4-456A-9821-1D502468CF0F}</a:tableStyleId>
              </a:tblPr>
              <a:tblGrid>
                <a:gridCol w="1066800">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tblGrid>
              <a:tr h="1057275">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云</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不</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见</a:t>
                      </a:r>
                    </a:p>
                  </a:txBody>
                  <a:tcPr marL="9525" marR="9525" marT="9525" marB="0" anchor="ctr"/>
                </a:tc>
                <a:extLst>
                  <a:ext uri="{0D108BD9-81ED-4DB2-BD59-A6C34878D82A}">
                    <a16:rowId xmlns:a16="http://schemas.microsoft.com/office/drawing/2014/main" val="10000"/>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前</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月</a:t>
                      </a:r>
                    </a:p>
                  </a:txBody>
                  <a:tcPr marL="9525" marR="9525" marT="9525" marB="0" anchor="ctr"/>
                </a:tc>
                <a:tc>
                  <a:txBody>
                    <a:bodyPr/>
                    <a:lstStyle/>
                    <a:p>
                      <a:pPr marL="0" algn="ctr" defTabSz="914400" rtl="0" eaLnBrk="1" fontAlgn="ctr" latinLnBrk="0" hangingPunct="1"/>
                      <a:r>
                        <a:rPr lang="zh-CN" altLang="en-US" sz="4800" b="1" u="none" strike="noStrike" kern="1200" dirty="0" smtClean="0">
                          <a:solidFill>
                            <a:schemeClr val="dk1"/>
                          </a:solidFill>
                          <a:effectLst/>
                          <a:latin typeface="+mn-lt"/>
                          <a:ea typeface="+mn-ea"/>
                          <a:cs typeface="+mn-cs"/>
                        </a:rPr>
                        <a:t>后</a:t>
                      </a:r>
                      <a:endParaRPr lang="zh-CN" altLang="en-US" sz="4800" b="1" u="none" strike="noStrike" kern="1200" dirty="0">
                        <a:solidFill>
                          <a:schemeClr val="dk1"/>
                        </a:solidFill>
                        <a:effectLst/>
                        <a:latin typeface="+mn-lt"/>
                        <a:ea typeface="+mn-ea"/>
                        <a:cs typeface="+mn-cs"/>
                      </a:endParaRPr>
                    </a:p>
                  </a:txBody>
                  <a:tcPr marL="9525" marR="9525" marT="9525" marB="0" anchor="ctr"/>
                </a:tc>
                <a:extLst>
                  <a:ext uri="{0D108BD9-81ED-4DB2-BD59-A6C34878D82A}">
                    <a16:rowId xmlns:a16="http://schemas.microsoft.com/office/drawing/2014/main" val="10001"/>
                  </a:ext>
                </a:extLst>
              </a:tr>
              <a:tr h="1057275">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人</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长</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古</a:t>
                      </a:r>
                    </a:p>
                  </a:txBody>
                  <a:tcPr marL="9525" marR="9525" marT="9525" marB="0" anchor="ctr"/>
                </a:tc>
                <a:extLst>
                  <a:ext uri="{0D108BD9-81ED-4DB2-BD59-A6C34878D82A}">
                    <a16:rowId xmlns:a16="http://schemas.microsoft.com/office/drawing/2014/main" val="10002"/>
                  </a:ext>
                </a:extLst>
              </a:tr>
            </a:tbl>
          </a:graphicData>
        </a:graphic>
      </p:graphicFrame>
      <p:sp>
        <p:nvSpPr>
          <p:cNvPr id="5" name="TextBox 4"/>
          <p:cNvSpPr txBox="1"/>
          <p:nvPr/>
        </p:nvSpPr>
        <p:spPr>
          <a:xfrm>
            <a:off x="3276600" y="5050050"/>
            <a:ext cx="2880320" cy="646331"/>
          </a:xfrm>
          <a:prstGeom prst="rect">
            <a:avLst/>
          </a:prstGeom>
          <a:noFill/>
        </p:spPr>
        <p:txBody>
          <a:bodyPr wrap="square" rtlCol="0">
            <a:spAutoFit/>
          </a:bodyPr>
          <a:lstStyle/>
          <a:p>
            <a:r>
              <a:rPr lang="zh-CN" altLang="en-US" sz="36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前不见古人</a:t>
            </a:r>
            <a:endParaRPr lang="zh-CN" altLang="en-US" sz="36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4037849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extLst>
              <p:ext uri="{D42A27DB-BD31-4B8C-83A1-F6EECF244321}">
                <p14:modId xmlns:p14="http://schemas.microsoft.com/office/powerpoint/2010/main" val="3640514289"/>
              </p:ext>
            </p:extLst>
          </p:nvPr>
        </p:nvGraphicFramePr>
        <p:xfrm>
          <a:off x="2483768" y="1196752"/>
          <a:ext cx="4267200" cy="3171825"/>
        </p:xfrm>
        <a:graphic>
          <a:graphicData uri="http://schemas.openxmlformats.org/drawingml/2006/table">
            <a:tbl>
              <a:tblPr>
                <a:tableStyleId>{3C2FFA5D-87B4-456A-9821-1D502468CF0F}</a:tableStyleId>
              </a:tblPr>
              <a:tblGrid>
                <a:gridCol w="1066800">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gridCol w="1066800">
                  <a:extLst>
                    <a:ext uri="{9D8B030D-6E8A-4147-A177-3AD203B41FA5}">
                      <a16:colId xmlns:a16="http://schemas.microsoft.com/office/drawing/2014/main" val="20003"/>
                    </a:ext>
                  </a:extLst>
                </a:gridCol>
              </a:tblGrid>
              <a:tr h="1057275">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独</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鬓</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音</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乡</a:t>
                      </a:r>
                    </a:p>
                  </a:txBody>
                  <a:tcPr marL="9525" marR="9525" marT="9525" marB="0" anchor="ctr"/>
                </a:tc>
                <a:extLst>
                  <a:ext uri="{0D108BD9-81ED-4DB2-BD59-A6C34878D82A}">
                    <a16:rowId xmlns:a16="http://schemas.microsoft.com/office/drawing/2014/main" val="10000"/>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在</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黄</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毛</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为</a:t>
                      </a:r>
                    </a:p>
                  </a:txBody>
                  <a:tcPr marL="9525" marR="9525" marT="9525" marB="0" anchor="ctr"/>
                </a:tc>
                <a:extLst>
                  <a:ext uri="{0D108BD9-81ED-4DB2-BD59-A6C34878D82A}">
                    <a16:rowId xmlns:a16="http://schemas.microsoft.com/office/drawing/2014/main" val="10001"/>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异 </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改</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异</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客</a:t>
                      </a:r>
                    </a:p>
                  </a:txBody>
                  <a:tcPr marL="9525" marR="9525" marT="9525" marB="0" anchor="ctr"/>
                </a:tc>
                <a:extLst>
                  <a:ext uri="{0D108BD9-81ED-4DB2-BD59-A6C34878D82A}">
                    <a16:rowId xmlns:a16="http://schemas.microsoft.com/office/drawing/2014/main" val="10002"/>
                  </a:ext>
                </a:extLst>
              </a:tr>
            </a:tbl>
          </a:graphicData>
        </a:graphic>
      </p:graphicFrame>
      <p:sp>
        <p:nvSpPr>
          <p:cNvPr id="5" name="TextBox 4"/>
          <p:cNvSpPr txBox="1"/>
          <p:nvPr/>
        </p:nvSpPr>
        <p:spPr>
          <a:xfrm>
            <a:off x="2931071" y="5050050"/>
            <a:ext cx="4032448" cy="646331"/>
          </a:xfrm>
          <a:prstGeom prst="rect">
            <a:avLst/>
          </a:prstGeom>
          <a:noFill/>
        </p:spPr>
        <p:txBody>
          <a:bodyPr wrap="square" rtlCol="0">
            <a:spAutoFit/>
          </a:bodyPr>
          <a:lstStyle/>
          <a:p>
            <a:r>
              <a:rPr lang="zh-CN" altLang="en-US" sz="36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独</a:t>
            </a:r>
            <a:r>
              <a:rPr lang="zh-CN" altLang="en-US" sz="36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在异乡为异客</a:t>
            </a:r>
            <a:endParaRPr lang="zh-CN" altLang="en-US" sz="36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2849932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extLst>
              <p:ext uri="{D42A27DB-BD31-4B8C-83A1-F6EECF244321}">
                <p14:modId xmlns:p14="http://schemas.microsoft.com/office/powerpoint/2010/main" val="4255876210"/>
              </p:ext>
            </p:extLst>
          </p:nvPr>
        </p:nvGraphicFramePr>
        <p:xfrm>
          <a:off x="2483768" y="692696"/>
          <a:ext cx="4267200" cy="4229100"/>
        </p:xfrm>
        <a:graphic>
          <a:graphicData uri="http://schemas.openxmlformats.org/drawingml/2006/table">
            <a:tbl>
              <a:tblPr>
                <a:tableStyleId>{3C2FFA5D-87B4-456A-9821-1D502468CF0F}</a:tableStyleId>
              </a:tblPr>
              <a:tblGrid>
                <a:gridCol w="1066800">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gridCol w="1066800">
                  <a:extLst>
                    <a:ext uri="{9D8B030D-6E8A-4147-A177-3AD203B41FA5}">
                      <a16:colId xmlns:a16="http://schemas.microsoft.com/office/drawing/2014/main" val="20003"/>
                    </a:ext>
                  </a:extLst>
                </a:gridCol>
              </a:tblGrid>
              <a:tr h="1057275">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连</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自</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不</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恰</a:t>
                      </a:r>
                    </a:p>
                  </a:txBody>
                  <a:tcPr marL="9525" marR="9525" marT="9525" marB="0" anchor="ctr"/>
                </a:tc>
                <a:extLst>
                  <a:ext uri="{0D108BD9-81ED-4DB2-BD59-A6C34878D82A}">
                    <a16:rowId xmlns:a16="http://schemas.microsoft.com/office/drawing/2014/main" val="10000"/>
                  </a:ext>
                </a:extLst>
              </a:tr>
              <a:tr h="1057275">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黄</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戏</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时</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运</a:t>
                      </a:r>
                    </a:p>
                  </a:txBody>
                  <a:tcPr marL="9525" marR="9525" marT="9525" marB="0" anchor="ctr"/>
                </a:tc>
                <a:extLst>
                  <a:ext uri="{0D108BD9-81ED-4DB2-BD59-A6C34878D82A}">
                    <a16:rowId xmlns:a16="http://schemas.microsoft.com/office/drawing/2014/main" val="10001"/>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娘</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溪</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留</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满</a:t>
                      </a:r>
                    </a:p>
                  </a:txBody>
                  <a:tcPr marL="9525" marR="9525" marT="9525" marB="0" anchor="ctr"/>
                </a:tc>
                <a:extLst>
                  <a:ext uri="{0D108BD9-81ED-4DB2-BD59-A6C34878D82A}">
                    <a16:rowId xmlns:a16="http://schemas.microsoft.com/office/drawing/2014/main" val="10002"/>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时</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四</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舞</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蝶</a:t>
                      </a:r>
                    </a:p>
                  </a:txBody>
                  <a:tcPr marL="9525" marR="9525" marT="9525" marB="0" anchor="ctr"/>
                </a:tc>
                <a:extLst>
                  <a:ext uri="{0D108BD9-81ED-4DB2-BD59-A6C34878D82A}">
                    <a16:rowId xmlns:a16="http://schemas.microsoft.com/office/drawing/2014/main" val="10003"/>
                  </a:ext>
                </a:extLst>
              </a:tr>
            </a:tbl>
          </a:graphicData>
        </a:graphic>
      </p:graphicFrame>
      <p:sp>
        <p:nvSpPr>
          <p:cNvPr id="5" name="TextBox 4"/>
          <p:cNvSpPr txBox="1"/>
          <p:nvPr/>
        </p:nvSpPr>
        <p:spPr>
          <a:xfrm>
            <a:off x="2915816" y="5373216"/>
            <a:ext cx="4032448" cy="646331"/>
          </a:xfrm>
          <a:prstGeom prst="rect">
            <a:avLst/>
          </a:prstGeom>
          <a:noFill/>
        </p:spPr>
        <p:txBody>
          <a:bodyPr wrap="square" rtlCol="0">
            <a:spAutoFit/>
          </a:bodyPr>
          <a:lstStyle/>
          <a:p>
            <a:r>
              <a:rPr lang="zh-CN" altLang="en-US" sz="36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留连戏蝶时时舞</a:t>
            </a:r>
            <a:endParaRPr lang="zh-CN" altLang="en-US" sz="36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2853394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extLst>
              <p:ext uri="{D42A27DB-BD31-4B8C-83A1-F6EECF244321}">
                <p14:modId xmlns:p14="http://schemas.microsoft.com/office/powerpoint/2010/main" val="2530474411"/>
              </p:ext>
            </p:extLst>
          </p:nvPr>
        </p:nvGraphicFramePr>
        <p:xfrm>
          <a:off x="2483768" y="764704"/>
          <a:ext cx="4267200" cy="4229100"/>
        </p:xfrm>
        <a:graphic>
          <a:graphicData uri="http://schemas.openxmlformats.org/drawingml/2006/table">
            <a:tbl>
              <a:tblPr>
                <a:tableStyleId>{3C2FFA5D-87B4-456A-9821-1D502468CF0F}</a:tableStyleId>
              </a:tblPr>
              <a:tblGrid>
                <a:gridCol w="1066800">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gridCol w="1066800">
                  <a:extLst>
                    <a:ext uri="{9D8B030D-6E8A-4147-A177-3AD203B41FA5}">
                      <a16:colId xmlns:a16="http://schemas.microsoft.com/office/drawing/2014/main" val="20003"/>
                    </a:ext>
                  </a:extLst>
                </a:gridCol>
              </a:tblGrid>
              <a:tr h="1057275">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白</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间</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玉</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高</a:t>
                      </a:r>
                    </a:p>
                  </a:txBody>
                  <a:tcPr marL="9525" marR="9525" marT="9525" marB="0" anchor="ctr"/>
                </a:tc>
                <a:extLst>
                  <a:ext uri="{0D108BD9-81ED-4DB2-BD59-A6C34878D82A}">
                    <a16:rowId xmlns:a16="http://schemas.microsoft.com/office/drawing/2014/main" val="10000"/>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伤</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帝</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江</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暮</a:t>
                      </a:r>
                    </a:p>
                  </a:txBody>
                  <a:tcPr marL="9525" marR="9525" marT="9525" marB="0" anchor="ctr"/>
                </a:tc>
                <a:extLst>
                  <a:ext uri="{0D108BD9-81ED-4DB2-BD59-A6C34878D82A}">
                    <a16:rowId xmlns:a16="http://schemas.microsoft.com/office/drawing/2014/main" val="10001"/>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砧</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凋</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城</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林</a:t>
                      </a:r>
                    </a:p>
                  </a:txBody>
                  <a:tcPr marL="9525" marR="9525" marT="9525" marB="0" anchor="ctr"/>
                </a:tc>
                <a:extLst>
                  <a:ext uri="{0D108BD9-81ED-4DB2-BD59-A6C34878D82A}">
                    <a16:rowId xmlns:a16="http://schemas.microsoft.com/office/drawing/2014/main" val="10002"/>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兼</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急</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枫</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涌</a:t>
                      </a:r>
                    </a:p>
                  </a:txBody>
                  <a:tcPr marL="9525" marR="9525" marT="9525" marB="0" anchor="ctr"/>
                </a:tc>
                <a:extLst>
                  <a:ext uri="{0D108BD9-81ED-4DB2-BD59-A6C34878D82A}">
                    <a16:rowId xmlns:a16="http://schemas.microsoft.com/office/drawing/2014/main" val="10003"/>
                  </a:ext>
                </a:extLst>
              </a:tr>
            </a:tbl>
          </a:graphicData>
        </a:graphic>
      </p:graphicFrame>
      <p:sp>
        <p:nvSpPr>
          <p:cNvPr id="5" name="TextBox 4"/>
          <p:cNvSpPr txBox="1"/>
          <p:nvPr/>
        </p:nvSpPr>
        <p:spPr>
          <a:xfrm>
            <a:off x="2915816" y="5373216"/>
            <a:ext cx="4032448" cy="646331"/>
          </a:xfrm>
          <a:prstGeom prst="rect">
            <a:avLst/>
          </a:prstGeom>
          <a:noFill/>
        </p:spPr>
        <p:txBody>
          <a:bodyPr wrap="square" rtlCol="0">
            <a:spAutoFit/>
          </a:bodyPr>
          <a:lstStyle/>
          <a:p>
            <a:r>
              <a:rPr lang="zh-CN" altLang="en-US" sz="36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白帝城高急暮砧</a:t>
            </a:r>
            <a:endParaRPr lang="zh-CN" altLang="en-US" sz="36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649761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extLst>
              <p:ext uri="{D42A27DB-BD31-4B8C-83A1-F6EECF244321}">
                <p14:modId xmlns:p14="http://schemas.microsoft.com/office/powerpoint/2010/main" val="175898881"/>
              </p:ext>
            </p:extLst>
          </p:nvPr>
        </p:nvGraphicFramePr>
        <p:xfrm>
          <a:off x="2411760" y="692696"/>
          <a:ext cx="4267200" cy="4229100"/>
        </p:xfrm>
        <a:graphic>
          <a:graphicData uri="http://schemas.openxmlformats.org/drawingml/2006/table">
            <a:tbl>
              <a:tblPr>
                <a:tableStyleId>{3C2FFA5D-87B4-456A-9821-1D502468CF0F}</a:tableStyleId>
              </a:tblPr>
              <a:tblGrid>
                <a:gridCol w="1066800">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gridCol w="1066800">
                  <a:extLst>
                    <a:ext uri="{9D8B030D-6E8A-4147-A177-3AD203B41FA5}">
                      <a16:colId xmlns:a16="http://schemas.microsoft.com/office/drawing/2014/main" val="20003"/>
                    </a:ext>
                  </a:extLst>
                </a:gridCol>
              </a:tblGrid>
              <a:tr h="1057275">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依</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青</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山</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白</a:t>
                      </a:r>
                    </a:p>
                  </a:txBody>
                  <a:tcPr marL="9525" marR="9525" marT="9525" marB="0" anchor="ctr"/>
                </a:tc>
                <a:extLst>
                  <a:ext uri="{0D108BD9-81ED-4DB2-BD59-A6C34878D82A}">
                    <a16:rowId xmlns:a16="http://schemas.microsoft.com/office/drawing/2014/main" val="10000"/>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归</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阳</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春</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日</a:t>
                      </a:r>
                    </a:p>
                  </a:txBody>
                  <a:tcPr marL="9525" marR="9525" marT="9525" marB="0" anchor="ctr"/>
                </a:tc>
                <a:extLst>
                  <a:ext uri="{0D108BD9-81ED-4DB2-BD59-A6C34878D82A}">
                    <a16:rowId xmlns:a16="http://schemas.microsoft.com/office/drawing/2014/main" val="10001"/>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独</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三</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留</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万</a:t>
                      </a:r>
                    </a:p>
                  </a:txBody>
                  <a:tcPr marL="9525" marR="9525" marT="9525" marB="0" anchor="ctr"/>
                </a:tc>
                <a:extLst>
                  <a:ext uri="{0D108BD9-81ED-4DB2-BD59-A6C34878D82A}">
                    <a16:rowId xmlns:a16="http://schemas.microsoft.com/office/drawing/2014/main" val="10002"/>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冢</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黄</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昏</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雪</a:t>
                      </a:r>
                    </a:p>
                  </a:txBody>
                  <a:tcPr marL="9525" marR="9525" marT="9525" marB="0" anchor="ctr"/>
                </a:tc>
                <a:extLst>
                  <a:ext uri="{0D108BD9-81ED-4DB2-BD59-A6C34878D82A}">
                    <a16:rowId xmlns:a16="http://schemas.microsoft.com/office/drawing/2014/main" val="10003"/>
                  </a:ext>
                </a:extLst>
              </a:tr>
            </a:tbl>
          </a:graphicData>
        </a:graphic>
      </p:graphicFrame>
      <p:sp>
        <p:nvSpPr>
          <p:cNvPr id="5" name="TextBox 4"/>
          <p:cNvSpPr txBox="1"/>
          <p:nvPr/>
        </p:nvSpPr>
        <p:spPr>
          <a:xfrm>
            <a:off x="2915816" y="5373216"/>
            <a:ext cx="4032448" cy="646331"/>
          </a:xfrm>
          <a:prstGeom prst="rect">
            <a:avLst/>
          </a:prstGeom>
          <a:noFill/>
        </p:spPr>
        <p:txBody>
          <a:bodyPr wrap="square" rtlCol="0">
            <a:spAutoFit/>
          </a:bodyPr>
          <a:lstStyle/>
          <a:p>
            <a:r>
              <a:rPr lang="zh-CN" altLang="en-US" sz="36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三春白雪归青冢</a:t>
            </a:r>
            <a:endParaRPr lang="zh-CN" altLang="en-US" sz="36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859906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extLst>
              <p:ext uri="{D42A27DB-BD31-4B8C-83A1-F6EECF244321}">
                <p14:modId xmlns:p14="http://schemas.microsoft.com/office/powerpoint/2010/main" val="1336713612"/>
              </p:ext>
            </p:extLst>
          </p:nvPr>
        </p:nvGraphicFramePr>
        <p:xfrm>
          <a:off x="2411760" y="764704"/>
          <a:ext cx="4267200" cy="4229100"/>
        </p:xfrm>
        <a:graphic>
          <a:graphicData uri="http://schemas.openxmlformats.org/drawingml/2006/table">
            <a:tbl>
              <a:tblPr>
                <a:tableStyleId>{3C2FFA5D-87B4-456A-9821-1D502468CF0F}</a:tableStyleId>
              </a:tblPr>
              <a:tblGrid>
                <a:gridCol w="1066800">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gridCol w="1066800">
                  <a:extLst>
                    <a:ext uri="{9D8B030D-6E8A-4147-A177-3AD203B41FA5}">
                      <a16:colId xmlns:a16="http://schemas.microsoft.com/office/drawing/2014/main" val="20003"/>
                    </a:ext>
                  </a:extLst>
                </a:gridCol>
              </a:tblGrid>
              <a:tr h="1057275">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须</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饮</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日</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一</a:t>
                      </a:r>
                    </a:p>
                  </a:txBody>
                  <a:tcPr marL="9525" marR="9525" marT="9525" marB="0" anchor="ctr"/>
                </a:tc>
                <a:extLst>
                  <a:ext uri="{0D108BD9-81ED-4DB2-BD59-A6C34878D82A}">
                    <a16:rowId xmlns:a16="http://schemas.microsoft.com/office/drawing/2014/main" val="10000"/>
                  </a:ext>
                </a:extLst>
              </a:tr>
              <a:tr h="1057275">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我</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白</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尽</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纵</a:t>
                      </a:r>
                    </a:p>
                  </a:txBody>
                  <a:tcPr marL="9525" marR="9525" marT="9525" marB="0" anchor="ctr"/>
                </a:tc>
                <a:extLst>
                  <a:ext uri="{0D108BD9-81ED-4DB2-BD59-A6C34878D82A}">
                    <a16:rowId xmlns:a16="http://schemas.microsoft.com/office/drawing/2014/main" val="10001"/>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歌</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风</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依</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然</a:t>
                      </a:r>
                    </a:p>
                  </a:txBody>
                  <a:tcPr marL="9525" marR="9525" marT="9525" marB="0" anchor="ctr"/>
                </a:tc>
                <a:extLst>
                  <a:ext uri="{0D108BD9-81ED-4DB2-BD59-A6C34878D82A}">
                    <a16:rowId xmlns:a16="http://schemas.microsoft.com/office/drawing/2014/main" val="10002"/>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三</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酒</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夜</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放</a:t>
                      </a:r>
                    </a:p>
                  </a:txBody>
                  <a:tcPr marL="9525" marR="9525" marT="9525" marB="0" anchor="ctr"/>
                </a:tc>
                <a:extLst>
                  <a:ext uri="{0D108BD9-81ED-4DB2-BD59-A6C34878D82A}">
                    <a16:rowId xmlns:a16="http://schemas.microsoft.com/office/drawing/2014/main" val="10003"/>
                  </a:ext>
                </a:extLst>
              </a:tr>
            </a:tbl>
          </a:graphicData>
        </a:graphic>
      </p:graphicFrame>
      <p:sp>
        <p:nvSpPr>
          <p:cNvPr id="5" name="TextBox 4"/>
          <p:cNvSpPr txBox="1"/>
          <p:nvPr/>
        </p:nvSpPr>
        <p:spPr>
          <a:xfrm>
            <a:off x="2915816" y="5373216"/>
            <a:ext cx="4032448" cy="646331"/>
          </a:xfrm>
          <a:prstGeom prst="rect">
            <a:avLst/>
          </a:prstGeom>
          <a:noFill/>
        </p:spPr>
        <p:txBody>
          <a:bodyPr wrap="square" rtlCol="0">
            <a:spAutoFit/>
          </a:bodyPr>
          <a:lstStyle/>
          <a:p>
            <a:r>
              <a:rPr lang="zh-CN" altLang="en-US" sz="36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白日放歌须纵酒</a:t>
            </a:r>
          </a:p>
        </p:txBody>
      </p:sp>
    </p:spTree>
    <p:extLst>
      <p:ext uri="{BB962C8B-B14F-4D97-AF65-F5344CB8AC3E}">
        <p14:creationId xmlns:p14="http://schemas.microsoft.com/office/powerpoint/2010/main" val="3742061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extLst>
              <p:ext uri="{D42A27DB-BD31-4B8C-83A1-F6EECF244321}">
                <p14:modId xmlns:p14="http://schemas.microsoft.com/office/powerpoint/2010/main" val="3167754675"/>
              </p:ext>
            </p:extLst>
          </p:nvPr>
        </p:nvGraphicFramePr>
        <p:xfrm>
          <a:off x="2483768" y="692696"/>
          <a:ext cx="4267200" cy="4229100"/>
        </p:xfrm>
        <a:graphic>
          <a:graphicData uri="http://schemas.openxmlformats.org/drawingml/2006/table">
            <a:tbl>
              <a:tblPr>
                <a:tableStyleId>{3C2FFA5D-87B4-456A-9821-1D502468CF0F}</a:tableStyleId>
              </a:tblPr>
              <a:tblGrid>
                <a:gridCol w="1066800">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gridCol w="1066800">
                  <a:extLst>
                    <a:ext uri="{9D8B030D-6E8A-4147-A177-3AD203B41FA5}">
                      <a16:colId xmlns:a16="http://schemas.microsoft.com/office/drawing/2014/main" val="20003"/>
                    </a:ext>
                  </a:extLst>
                </a:gridCol>
              </a:tblGrid>
              <a:tr h="1057275">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然</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桥</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花</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肥</a:t>
                      </a:r>
                    </a:p>
                  </a:txBody>
                  <a:tcPr marL="9525" marR="9525" marT="9525" marB="0" anchor="ctr"/>
                </a:tc>
                <a:extLst>
                  <a:ext uri="{0D108BD9-81ED-4DB2-BD59-A6C34878D82A}">
                    <a16:rowId xmlns:a16="http://schemas.microsoft.com/office/drawing/2014/main" val="10000"/>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光</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桃</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有</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窅</a:t>
                      </a:r>
                    </a:p>
                  </a:txBody>
                  <a:tcPr marL="9525" marR="9525" marT="9525" marB="0" anchor="ctr"/>
                </a:tc>
                <a:extLst>
                  <a:ext uri="{0D108BD9-81ED-4DB2-BD59-A6C34878D82A}">
                    <a16:rowId xmlns:a16="http://schemas.microsoft.com/office/drawing/2014/main" val="10001"/>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鳜</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小</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流</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滟</a:t>
                      </a:r>
                    </a:p>
                  </a:txBody>
                  <a:tcPr marL="9525" marR="9525" marT="9525" marB="0" anchor="ctr"/>
                </a:tc>
                <a:extLst>
                  <a:ext uri="{0D108BD9-81ED-4DB2-BD59-A6C34878D82A}">
                    <a16:rowId xmlns:a16="http://schemas.microsoft.com/office/drawing/2014/main" val="10002"/>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水</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潋</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家</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去</a:t>
                      </a:r>
                    </a:p>
                  </a:txBody>
                  <a:tcPr marL="9525" marR="9525" marT="9525" marB="0" anchor="ctr"/>
                </a:tc>
                <a:extLst>
                  <a:ext uri="{0D108BD9-81ED-4DB2-BD59-A6C34878D82A}">
                    <a16:rowId xmlns:a16="http://schemas.microsoft.com/office/drawing/2014/main" val="10003"/>
                  </a:ext>
                </a:extLst>
              </a:tr>
            </a:tbl>
          </a:graphicData>
        </a:graphic>
      </p:graphicFrame>
      <p:sp>
        <p:nvSpPr>
          <p:cNvPr id="5" name="TextBox 4"/>
          <p:cNvSpPr txBox="1"/>
          <p:nvPr/>
        </p:nvSpPr>
        <p:spPr>
          <a:xfrm>
            <a:off x="2915816" y="5373216"/>
            <a:ext cx="4032448" cy="646331"/>
          </a:xfrm>
          <a:prstGeom prst="rect">
            <a:avLst/>
          </a:prstGeom>
          <a:noFill/>
        </p:spPr>
        <p:txBody>
          <a:bodyPr wrap="square" rtlCol="0">
            <a:spAutoFit/>
          </a:bodyPr>
          <a:lstStyle/>
          <a:p>
            <a:r>
              <a:rPr lang="zh-CN" altLang="en-US" sz="36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桃花流水窅然去</a:t>
            </a:r>
            <a:endParaRPr lang="zh-CN" altLang="en-US" sz="36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422295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extLst>
              <p:ext uri="{D42A27DB-BD31-4B8C-83A1-F6EECF244321}">
                <p14:modId xmlns:p14="http://schemas.microsoft.com/office/powerpoint/2010/main" val="2846753735"/>
              </p:ext>
            </p:extLst>
          </p:nvPr>
        </p:nvGraphicFramePr>
        <p:xfrm>
          <a:off x="2483768" y="692696"/>
          <a:ext cx="4267200" cy="4229100"/>
        </p:xfrm>
        <a:graphic>
          <a:graphicData uri="http://schemas.openxmlformats.org/drawingml/2006/table">
            <a:tbl>
              <a:tblPr>
                <a:tableStyleId>{3C2FFA5D-87B4-456A-9821-1D502468CF0F}</a:tableStyleId>
              </a:tblPr>
              <a:tblGrid>
                <a:gridCol w="1066800">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gridCol w="1066800">
                  <a:extLst>
                    <a:ext uri="{9D8B030D-6E8A-4147-A177-3AD203B41FA5}">
                      <a16:colId xmlns:a16="http://schemas.microsoft.com/office/drawing/2014/main" val="20003"/>
                    </a:ext>
                  </a:extLst>
                </a:gridCol>
              </a:tblGrid>
              <a:tr h="1057275">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溪</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扶</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过</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桥</a:t>
                      </a:r>
                    </a:p>
                  </a:txBody>
                  <a:tcPr marL="9525" marR="9525" marT="9525" marB="0" anchor="ctr"/>
                </a:tc>
                <a:extLst>
                  <a:ext uri="{0D108BD9-81ED-4DB2-BD59-A6C34878D82A}">
                    <a16:rowId xmlns:a16="http://schemas.microsoft.com/office/drawing/2014/main" val="10000"/>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杖</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道</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东</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龙</a:t>
                      </a:r>
                    </a:p>
                  </a:txBody>
                  <a:tcPr marL="9525" marR="9525" marT="9525" marB="0" anchor="ctr"/>
                </a:tc>
                <a:extLst>
                  <a:ext uri="{0D108BD9-81ED-4DB2-BD59-A6C34878D82A}">
                    <a16:rowId xmlns:a16="http://schemas.microsoft.com/office/drawing/2014/main" val="10001"/>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等</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藜</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五</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风</a:t>
                      </a:r>
                    </a:p>
                  </a:txBody>
                  <a:tcPr marL="9525" marR="9525" marT="9525" marB="0" anchor="ctr"/>
                </a:tc>
                <a:extLst>
                  <a:ext uri="{0D108BD9-81ED-4DB2-BD59-A6C34878D82A}">
                    <a16:rowId xmlns:a16="http://schemas.microsoft.com/office/drawing/2014/main" val="10002"/>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闻</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死</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标</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面</a:t>
                      </a:r>
                    </a:p>
                  </a:txBody>
                  <a:tcPr marL="9525" marR="9525" marT="9525" marB="0" anchor="ctr"/>
                </a:tc>
                <a:extLst>
                  <a:ext uri="{0D108BD9-81ED-4DB2-BD59-A6C34878D82A}">
                    <a16:rowId xmlns:a16="http://schemas.microsoft.com/office/drawing/2014/main" val="10003"/>
                  </a:ext>
                </a:extLst>
              </a:tr>
            </a:tbl>
          </a:graphicData>
        </a:graphic>
      </p:graphicFrame>
      <p:sp>
        <p:nvSpPr>
          <p:cNvPr id="5" name="TextBox 4"/>
          <p:cNvSpPr txBox="1"/>
          <p:nvPr/>
        </p:nvSpPr>
        <p:spPr>
          <a:xfrm>
            <a:off x="2915816" y="5373216"/>
            <a:ext cx="4032448" cy="646331"/>
          </a:xfrm>
          <a:prstGeom prst="rect">
            <a:avLst/>
          </a:prstGeom>
          <a:noFill/>
        </p:spPr>
        <p:txBody>
          <a:bodyPr wrap="square" rtlCol="0">
            <a:spAutoFit/>
          </a:bodyPr>
          <a:lstStyle/>
          <a:p>
            <a:r>
              <a:rPr lang="zh-CN" altLang="en-US" sz="36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闻道龙标过五溪</a:t>
            </a:r>
            <a:endParaRPr lang="zh-CN" altLang="en-US" sz="36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337454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extLst>
              <p:ext uri="{D42A27DB-BD31-4B8C-83A1-F6EECF244321}">
                <p14:modId xmlns:p14="http://schemas.microsoft.com/office/powerpoint/2010/main" val="362340372"/>
              </p:ext>
            </p:extLst>
          </p:nvPr>
        </p:nvGraphicFramePr>
        <p:xfrm>
          <a:off x="2483768" y="908720"/>
          <a:ext cx="4267200" cy="4229100"/>
        </p:xfrm>
        <a:graphic>
          <a:graphicData uri="http://schemas.openxmlformats.org/drawingml/2006/table">
            <a:tbl>
              <a:tblPr>
                <a:tableStyleId>{3C2FFA5D-87B4-456A-9821-1D502468CF0F}</a:tableStyleId>
              </a:tblPr>
              <a:tblGrid>
                <a:gridCol w="1066800">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gridCol w="1066800">
                  <a:extLst>
                    <a:ext uri="{9D8B030D-6E8A-4147-A177-3AD203B41FA5}">
                      <a16:colId xmlns:a16="http://schemas.microsoft.com/office/drawing/2014/main" val="20003"/>
                    </a:ext>
                  </a:extLst>
                </a:gridCol>
              </a:tblGrid>
              <a:tr h="1057275">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何</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春</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花</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畔</a:t>
                      </a:r>
                    </a:p>
                  </a:txBody>
                  <a:tcPr marL="9525" marR="9525" marT="9525" marB="0" anchor="ctr"/>
                </a:tc>
                <a:extLst>
                  <a:ext uri="{0D108BD9-81ED-4DB2-BD59-A6C34878D82A}">
                    <a16:rowId xmlns:a16="http://schemas.microsoft.com/office/drawing/2014/main" val="10000"/>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朝</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江</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年</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只</a:t>
                      </a:r>
                    </a:p>
                  </a:txBody>
                  <a:tcPr marL="9525" marR="9525" marT="9525" marB="0" anchor="ctr"/>
                </a:tc>
                <a:extLst>
                  <a:ext uri="{0D108BD9-81ED-4DB2-BD59-A6C34878D82A}">
                    <a16:rowId xmlns:a16="http://schemas.microsoft.com/office/drawing/2014/main" val="10001"/>
                  </a:ext>
                </a:extLst>
              </a:tr>
              <a:tr h="1057275">
                <a:tc>
                  <a:txBody>
                    <a:bodyPr/>
                    <a:lstStyle/>
                    <a:p>
                      <a:pPr marL="0" algn="ctr" defTabSz="914400" rtl="0" eaLnBrk="1" fontAlgn="ctr" latinLnBrk="0" hangingPunct="1"/>
                      <a:r>
                        <a:rPr lang="zh-CN" altLang="en-US" sz="4800" b="1" u="none" strike="noStrike" kern="1200" dirty="0" smtClean="0">
                          <a:solidFill>
                            <a:schemeClr val="dk1"/>
                          </a:solidFill>
                          <a:effectLst/>
                          <a:latin typeface="+mn-lt"/>
                          <a:ea typeface="+mn-ea"/>
                          <a:cs typeface="+mn-cs"/>
                        </a:rPr>
                        <a:t>秋</a:t>
                      </a:r>
                      <a:endParaRPr lang="zh-CN" altLang="en-US" sz="4800" b="1" u="none" strike="noStrike" kern="1200" dirty="0">
                        <a:solidFill>
                          <a:schemeClr val="dk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相</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照</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见</a:t>
                      </a:r>
                    </a:p>
                  </a:txBody>
                  <a:tcPr marL="9525" marR="9525" marT="9525" marB="0" anchor="ctr"/>
                </a:tc>
                <a:extLst>
                  <a:ext uri="{0D108BD9-81ED-4DB2-BD59-A6C34878D82A}">
                    <a16:rowId xmlns:a16="http://schemas.microsoft.com/office/drawing/2014/main" val="10002"/>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月</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似</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初</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夜</a:t>
                      </a:r>
                    </a:p>
                  </a:txBody>
                  <a:tcPr marL="9525" marR="9525" marT="9525" marB="0" anchor="ctr"/>
                </a:tc>
                <a:extLst>
                  <a:ext uri="{0D108BD9-81ED-4DB2-BD59-A6C34878D82A}">
                    <a16:rowId xmlns:a16="http://schemas.microsoft.com/office/drawing/2014/main" val="10003"/>
                  </a:ext>
                </a:extLst>
              </a:tr>
            </a:tbl>
          </a:graphicData>
        </a:graphic>
      </p:graphicFrame>
      <p:sp>
        <p:nvSpPr>
          <p:cNvPr id="5" name="TextBox 4"/>
          <p:cNvSpPr txBox="1"/>
          <p:nvPr/>
        </p:nvSpPr>
        <p:spPr>
          <a:xfrm>
            <a:off x="2933700" y="5373216"/>
            <a:ext cx="4032448" cy="646331"/>
          </a:xfrm>
          <a:prstGeom prst="rect">
            <a:avLst/>
          </a:prstGeom>
          <a:noFill/>
        </p:spPr>
        <p:txBody>
          <a:bodyPr wrap="square" rtlCol="0">
            <a:spAutoFit/>
          </a:bodyPr>
          <a:lstStyle/>
          <a:p>
            <a:r>
              <a:rPr lang="zh-CN" altLang="en-US" sz="36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江畔何年初见月</a:t>
            </a:r>
            <a:endParaRPr lang="zh-CN" altLang="en-US" sz="36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874355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extLst>
              <p:ext uri="{D42A27DB-BD31-4B8C-83A1-F6EECF244321}">
                <p14:modId xmlns:p14="http://schemas.microsoft.com/office/powerpoint/2010/main" val="1494084317"/>
              </p:ext>
            </p:extLst>
          </p:nvPr>
        </p:nvGraphicFramePr>
        <p:xfrm>
          <a:off x="2915816" y="908720"/>
          <a:ext cx="3200400" cy="3171825"/>
        </p:xfrm>
        <a:graphic>
          <a:graphicData uri="http://schemas.openxmlformats.org/drawingml/2006/table">
            <a:tbl>
              <a:tblPr>
                <a:tableStyleId>{3C2FFA5D-87B4-456A-9821-1D502468CF0F}</a:tableStyleId>
              </a:tblPr>
              <a:tblGrid>
                <a:gridCol w="1066800">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tblGrid>
              <a:tr h="1057275">
                <a:tc>
                  <a:txBody>
                    <a:bodyPr/>
                    <a:lstStyle/>
                    <a:p>
                      <a:pPr algn="ctr" fontAlgn="ctr"/>
                      <a:r>
                        <a:rPr lang="zh-CN" altLang="en-US" sz="4800" b="1" u="none" strike="noStrike" dirty="0">
                          <a:effectLst/>
                        </a:rPr>
                        <a:t>随</a:t>
                      </a:r>
                      <a:endParaRPr lang="zh-CN" altLang="en-US" sz="4800" b="1" i="0" u="none" strike="noStrike" dirty="0">
                        <a:solidFill>
                          <a:srgbClr val="000000"/>
                        </a:solidFill>
                        <a:effectLst/>
                        <a:latin typeface="宋体"/>
                      </a:endParaRPr>
                    </a:p>
                  </a:txBody>
                  <a:tcPr marL="9525" marR="9525" marT="9525" marB="0" anchor="ctr"/>
                </a:tc>
                <a:tc>
                  <a:txBody>
                    <a:bodyPr/>
                    <a:lstStyle/>
                    <a:p>
                      <a:pPr algn="ctr" fontAlgn="ctr"/>
                      <a:r>
                        <a:rPr lang="zh-CN" altLang="en-US" sz="4800" b="1" u="none" strike="noStrike" dirty="0">
                          <a:effectLst/>
                        </a:rPr>
                        <a:t>依</a:t>
                      </a:r>
                      <a:endParaRPr lang="zh-CN" altLang="en-US" sz="4800" b="1" i="0" u="none" strike="noStrike" dirty="0">
                        <a:solidFill>
                          <a:srgbClr val="000000"/>
                        </a:solidFill>
                        <a:effectLst/>
                        <a:latin typeface="宋体"/>
                      </a:endParaRPr>
                    </a:p>
                  </a:txBody>
                  <a:tcPr marL="9525" marR="9525" marT="9525" marB="0" anchor="ctr"/>
                </a:tc>
                <a:tc>
                  <a:txBody>
                    <a:bodyPr/>
                    <a:lstStyle/>
                    <a:p>
                      <a:pPr algn="ctr" fontAlgn="ctr"/>
                      <a:r>
                        <a:rPr lang="zh-CN" altLang="en-US" sz="4800" b="1" u="none" strike="noStrike" dirty="0">
                          <a:effectLst/>
                        </a:rPr>
                        <a:t>平</a:t>
                      </a:r>
                      <a:endParaRPr lang="zh-CN" altLang="en-US" sz="4800" b="1" i="0" u="none" strike="noStrike" dirty="0">
                        <a:solidFill>
                          <a:srgbClr val="000000"/>
                        </a:solidFill>
                        <a:effectLst/>
                        <a:latin typeface="宋体"/>
                      </a:endParaRPr>
                    </a:p>
                  </a:txBody>
                  <a:tcPr marL="9525" marR="9525" marT="9525" marB="0" anchor="ctr"/>
                </a:tc>
                <a:extLst>
                  <a:ext uri="{0D108BD9-81ED-4DB2-BD59-A6C34878D82A}">
                    <a16:rowId xmlns:a16="http://schemas.microsoft.com/office/drawing/2014/main" val="10000"/>
                  </a:ext>
                </a:extLst>
              </a:tr>
              <a:tr h="1057275">
                <a:tc>
                  <a:txBody>
                    <a:bodyPr/>
                    <a:lstStyle/>
                    <a:p>
                      <a:pPr algn="ctr" fontAlgn="ctr"/>
                      <a:r>
                        <a:rPr lang="zh-CN" altLang="en-US" sz="4800" b="1" u="none" strike="noStrike" dirty="0">
                          <a:effectLst/>
                        </a:rPr>
                        <a:t>风</a:t>
                      </a:r>
                      <a:endParaRPr lang="zh-CN" altLang="en-US" sz="4800" b="1" i="0" u="none" strike="noStrike" dirty="0">
                        <a:solidFill>
                          <a:srgbClr val="000000"/>
                        </a:solidFill>
                        <a:effectLst/>
                        <a:latin typeface="宋体"/>
                      </a:endParaRPr>
                    </a:p>
                  </a:txBody>
                  <a:tcPr marL="9525" marR="9525" marT="9525" marB="0" anchor="ctr"/>
                </a:tc>
                <a:tc>
                  <a:txBody>
                    <a:bodyPr/>
                    <a:lstStyle/>
                    <a:p>
                      <a:pPr algn="ctr" fontAlgn="ctr"/>
                      <a:r>
                        <a:rPr lang="zh-CN" altLang="en-US" sz="4800" b="1" u="none" strike="noStrike">
                          <a:effectLst/>
                        </a:rPr>
                        <a:t>山</a:t>
                      </a:r>
                      <a:endParaRPr lang="zh-CN" altLang="en-US" sz="4800" b="1" i="0" u="none" strike="noStrike">
                        <a:solidFill>
                          <a:srgbClr val="000000"/>
                        </a:solidFill>
                        <a:effectLst/>
                        <a:latin typeface="宋体"/>
                      </a:endParaRPr>
                    </a:p>
                  </a:txBody>
                  <a:tcPr marL="9525" marR="9525" marT="9525" marB="0" anchor="ctr"/>
                </a:tc>
                <a:tc>
                  <a:txBody>
                    <a:bodyPr/>
                    <a:lstStyle/>
                    <a:p>
                      <a:pPr algn="ctr" fontAlgn="ctr"/>
                      <a:r>
                        <a:rPr lang="zh-CN" altLang="en-US" sz="4800" b="1" u="none" strike="noStrike" dirty="0">
                          <a:effectLst/>
                        </a:rPr>
                        <a:t>潜</a:t>
                      </a:r>
                      <a:endParaRPr lang="zh-CN" altLang="en-US" sz="4800" b="1" i="0" u="none" strike="noStrike" dirty="0">
                        <a:solidFill>
                          <a:srgbClr val="000000"/>
                        </a:solidFill>
                        <a:effectLst/>
                        <a:latin typeface="宋体"/>
                      </a:endParaRPr>
                    </a:p>
                  </a:txBody>
                  <a:tcPr marL="9525" marR="9525" marT="9525" marB="0" anchor="ctr"/>
                </a:tc>
                <a:extLst>
                  <a:ext uri="{0D108BD9-81ED-4DB2-BD59-A6C34878D82A}">
                    <a16:rowId xmlns:a16="http://schemas.microsoft.com/office/drawing/2014/main" val="10001"/>
                  </a:ext>
                </a:extLst>
              </a:tr>
              <a:tr h="1057275">
                <a:tc>
                  <a:txBody>
                    <a:bodyPr/>
                    <a:lstStyle/>
                    <a:p>
                      <a:pPr algn="ctr" fontAlgn="ctr"/>
                      <a:r>
                        <a:rPr lang="zh-CN" altLang="en-US" sz="4800" b="1" u="none" strike="noStrike">
                          <a:effectLst/>
                        </a:rPr>
                        <a:t>白</a:t>
                      </a:r>
                      <a:endParaRPr lang="zh-CN" altLang="en-US" sz="4800" b="1" i="0" u="none" strike="noStrike">
                        <a:solidFill>
                          <a:srgbClr val="000000"/>
                        </a:solidFill>
                        <a:effectLst/>
                        <a:latin typeface="宋体"/>
                      </a:endParaRPr>
                    </a:p>
                  </a:txBody>
                  <a:tcPr marL="9525" marR="9525" marT="9525" marB="0" anchor="ctr"/>
                </a:tc>
                <a:tc>
                  <a:txBody>
                    <a:bodyPr/>
                    <a:lstStyle/>
                    <a:p>
                      <a:pPr algn="ctr" fontAlgn="ctr"/>
                      <a:r>
                        <a:rPr lang="zh-CN" altLang="en-US" sz="4800" b="1" u="none" strike="noStrike">
                          <a:effectLst/>
                        </a:rPr>
                        <a:t>尽</a:t>
                      </a:r>
                      <a:endParaRPr lang="zh-CN" altLang="en-US" sz="4800" b="1" i="0" u="none" strike="noStrike">
                        <a:solidFill>
                          <a:srgbClr val="000000"/>
                        </a:solidFill>
                        <a:effectLst/>
                        <a:latin typeface="宋体"/>
                      </a:endParaRPr>
                    </a:p>
                  </a:txBody>
                  <a:tcPr marL="9525" marR="9525" marT="9525" marB="0" anchor="ctr"/>
                </a:tc>
                <a:tc>
                  <a:txBody>
                    <a:bodyPr/>
                    <a:lstStyle/>
                    <a:p>
                      <a:pPr algn="ctr" fontAlgn="ctr"/>
                      <a:r>
                        <a:rPr lang="zh-CN" altLang="en-US" sz="4800" b="1" u="none" strike="noStrike" dirty="0">
                          <a:effectLst/>
                        </a:rPr>
                        <a:t>野</a:t>
                      </a:r>
                      <a:endParaRPr lang="zh-CN" altLang="en-US" sz="4800" b="1" i="0" u="none" strike="noStrike" dirty="0">
                        <a:solidFill>
                          <a:srgbClr val="000000"/>
                        </a:solidFill>
                        <a:effectLst/>
                        <a:latin typeface="宋体"/>
                      </a:endParaRPr>
                    </a:p>
                  </a:txBody>
                  <a:tcPr marL="9525" marR="9525" marT="9525" marB="0" anchor="ctr"/>
                </a:tc>
                <a:extLst>
                  <a:ext uri="{0D108BD9-81ED-4DB2-BD59-A6C34878D82A}">
                    <a16:rowId xmlns:a16="http://schemas.microsoft.com/office/drawing/2014/main" val="10002"/>
                  </a:ext>
                </a:extLst>
              </a:tr>
            </a:tbl>
          </a:graphicData>
        </a:graphic>
      </p:graphicFrame>
      <p:sp>
        <p:nvSpPr>
          <p:cNvPr id="5" name="TextBox 4"/>
          <p:cNvSpPr txBox="1"/>
          <p:nvPr/>
        </p:nvSpPr>
        <p:spPr>
          <a:xfrm>
            <a:off x="3203848" y="5050050"/>
            <a:ext cx="4032448" cy="646331"/>
          </a:xfrm>
          <a:prstGeom prst="rect">
            <a:avLst/>
          </a:prstGeom>
          <a:noFill/>
        </p:spPr>
        <p:txBody>
          <a:bodyPr wrap="square" rtlCol="0">
            <a:spAutoFit/>
          </a:bodyPr>
          <a:lstStyle/>
          <a:p>
            <a:r>
              <a:rPr lang="zh-CN" altLang="en-US" sz="36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山</a:t>
            </a:r>
            <a:r>
              <a:rPr lang="zh-CN" altLang="en-US" sz="36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随平野尽</a:t>
            </a:r>
            <a:endParaRPr lang="zh-CN" altLang="en-US" sz="36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2524177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extLst>
              <p:ext uri="{D42A27DB-BD31-4B8C-83A1-F6EECF244321}">
                <p14:modId xmlns:p14="http://schemas.microsoft.com/office/powerpoint/2010/main" val="3482030409"/>
              </p:ext>
            </p:extLst>
          </p:nvPr>
        </p:nvGraphicFramePr>
        <p:xfrm>
          <a:off x="2411760" y="908720"/>
          <a:ext cx="4267200" cy="4229100"/>
        </p:xfrm>
        <a:graphic>
          <a:graphicData uri="http://schemas.openxmlformats.org/drawingml/2006/table">
            <a:tbl>
              <a:tblPr>
                <a:tableStyleId>{3C2FFA5D-87B4-456A-9821-1D502468CF0F}</a:tableStyleId>
              </a:tblPr>
              <a:tblGrid>
                <a:gridCol w="1066800">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gridCol w="1066800">
                  <a:extLst>
                    <a:ext uri="{9D8B030D-6E8A-4147-A177-3AD203B41FA5}">
                      <a16:colId xmlns:a16="http://schemas.microsoft.com/office/drawing/2014/main" val="20003"/>
                    </a:ext>
                  </a:extLst>
                </a:gridCol>
              </a:tblGrid>
              <a:tr h="1057275">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陵</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兰</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外</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楼</a:t>
                      </a:r>
                    </a:p>
                  </a:txBody>
                  <a:tcPr marL="9525" marR="9525" marT="9525" marB="0" anchor="ctr"/>
                </a:tc>
                <a:extLst>
                  <a:ext uri="{0D108BD9-81ED-4DB2-BD59-A6C34878D82A}">
                    <a16:rowId xmlns:a16="http://schemas.microsoft.com/office/drawing/2014/main" val="10000"/>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不</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美</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青</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不</a:t>
                      </a:r>
                    </a:p>
                  </a:txBody>
                  <a:tcPr marL="9525" marR="9525" marT="9525" marB="0" anchor="ctr"/>
                </a:tc>
                <a:extLst>
                  <a:ext uri="{0D108BD9-81ED-4DB2-BD59-A6C34878D82A}">
                    <a16:rowId xmlns:a16="http://schemas.microsoft.com/office/drawing/2014/main" val="10001"/>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酒</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山</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破</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觉</a:t>
                      </a:r>
                    </a:p>
                  </a:txBody>
                  <a:tcPr marL="9525" marR="9525" marT="9525" marB="0" anchor="ctr"/>
                </a:tc>
                <a:extLst>
                  <a:ext uri="{0D108BD9-81ED-4DB2-BD59-A6C34878D82A}">
                    <a16:rowId xmlns:a16="http://schemas.microsoft.com/office/drawing/2014/main" val="10002"/>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终</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纸</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还</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上</a:t>
                      </a:r>
                    </a:p>
                  </a:txBody>
                  <a:tcPr marL="9525" marR="9525" marT="9525" marB="0" anchor="ctr"/>
                </a:tc>
                <a:extLst>
                  <a:ext uri="{0D108BD9-81ED-4DB2-BD59-A6C34878D82A}">
                    <a16:rowId xmlns:a16="http://schemas.microsoft.com/office/drawing/2014/main" val="10003"/>
                  </a:ext>
                </a:extLst>
              </a:tr>
            </a:tbl>
          </a:graphicData>
        </a:graphic>
      </p:graphicFrame>
      <p:sp>
        <p:nvSpPr>
          <p:cNvPr id="5" name="TextBox 4"/>
          <p:cNvSpPr txBox="1"/>
          <p:nvPr/>
        </p:nvSpPr>
        <p:spPr>
          <a:xfrm>
            <a:off x="2915816" y="5373216"/>
            <a:ext cx="4032448" cy="646331"/>
          </a:xfrm>
          <a:prstGeom prst="rect">
            <a:avLst/>
          </a:prstGeom>
          <a:noFill/>
        </p:spPr>
        <p:txBody>
          <a:bodyPr wrap="square" rtlCol="0">
            <a:spAutoFit/>
          </a:bodyPr>
          <a:lstStyle/>
          <a:p>
            <a:r>
              <a:rPr lang="zh-CN" altLang="en-US" sz="36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不破楼兰终不还</a:t>
            </a:r>
          </a:p>
        </p:txBody>
      </p:sp>
    </p:spTree>
    <p:extLst>
      <p:ext uri="{BB962C8B-B14F-4D97-AF65-F5344CB8AC3E}">
        <p14:creationId xmlns:p14="http://schemas.microsoft.com/office/powerpoint/2010/main" val="476159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extLst>
              <p:ext uri="{D42A27DB-BD31-4B8C-83A1-F6EECF244321}">
                <p14:modId xmlns:p14="http://schemas.microsoft.com/office/powerpoint/2010/main" val="3812921924"/>
              </p:ext>
            </p:extLst>
          </p:nvPr>
        </p:nvGraphicFramePr>
        <p:xfrm>
          <a:off x="2483768" y="692696"/>
          <a:ext cx="4267200" cy="4229100"/>
        </p:xfrm>
        <a:graphic>
          <a:graphicData uri="http://schemas.openxmlformats.org/drawingml/2006/table">
            <a:tbl>
              <a:tblPr>
                <a:tableStyleId>{3C2FFA5D-87B4-456A-9821-1D502468CF0F}</a:tableStyleId>
              </a:tblPr>
              <a:tblGrid>
                <a:gridCol w="1066800">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gridCol w="1066800">
                  <a:extLst>
                    <a:ext uri="{9D8B030D-6E8A-4147-A177-3AD203B41FA5}">
                      <a16:colId xmlns:a16="http://schemas.microsoft.com/office/drawing/2014/main" val="20003"/>
                    </a:ext>
                  </a:extLst>
                </a:gridCol>
              </a:tblGrid>
              <a:tr h="1057275">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角</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碧</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天</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才</a:t>
                      </a:r>
                    </a:p>
                  </a:txBody>
                  <a:tcPr marL="9525" marR="9525" marT="9525" marB="0" anchor="ctr"/>
                </a:tc>
                <a:extLst>
                  <a:ext uri="{0D108BD9-81ED-4DB2-BD59-A6C34878D82A}">
                    <a16:rowId xmlns:a16="http://schemas.microsoft.com/office/drawing/2014/main" val="10000"/>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接</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荷</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可</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无</a:t>
                      </a:r>
                    </a:p>
                  </a:txBody>
                  <a:tcPr marL="9525" marR="9525" marT="9525" marB="0" anchor="ctr"/>
                </a:tc>
                <a:extLst>
                  <a:ext uri="{0D108BD9-81ED-4DB2-BD59-A6C34878D82A}">
                    <a16:rowId xmlns:a16="http://schemas.microsoft.com/office/drawing/2014/main" val="10001"/>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小</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南</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莲</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江</a:t>
                      </a:r>
                    </a:p>
                  </a:txBody>
                  <a:tcPr marL="9525" marR="9525" marT="9525" marB="0" anchor="ctr"/>
                </a:tc>
                <a:extLst>
                  <a:ext uri="{0D108BD9-81ED-4DB2-BD59-A6C34878D82A}">
                    <a16:rowId xmlns:a16="http://schemas.microsoft.com/office/drawing/2014/main" val="10002"/>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尖</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叶</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露</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穷</a:t>
                      </a:r>
                    </a:p>
                  </a:txBody>
                  <a:tcPr marL="9525" marR="9525" marT="9525" marB="0" anchor="ctr"/>
                </a:tc>
                <a:extLst>
                  <a:ext uri="{0D108BD9-81ED-4DB2-BD59-A6C34878D82A}">
                    <a16:rowId xmlns:a16="http://schemas.microsoft.com/office/drawing/2014/main" val="10003"/>
                  </a:ext>
                </a:extLst>
              </a:tr>
            </a:tbl>
          </a:graphicData>
        </a:graphic>
      </p:graphicFrame>
      <p:sp>
        <p:nvSpPr>
          <p:cNvPr id="5" name="TextBox 4"/>
          <p:cNvSpPr txBox="1"/>
          <p:nvPr/>
        </p:nvSpPr>
        <p:spPr>
          <a:xfrm>
            <a:off x="2915816" y="5373216"/>
            <a:ext cx="4032448" cy="646331"/>
          </a:xfrm>
          <a:prstGeom prst="rect">
            <a:avLst/>
          </a:prstGeom>
          <a:noFill/>
        </p:spPr>
        <p:txBody>
          <a:bodyPr wrap="square" rtlCol="0">
            <a:spAutoFit/>
          </a:bodyPr>
          <a:lstStyle/>
          <a:p>
            <a:r>
              <a:rPr lang="zh-CN" altLang="en-US" sz="36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接天莲叶无穷碧</a:t>
            </a:r>
            <a:endParaRPr lang="zh-CN" altLang="en-US" sz="36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2688859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2708920"/>
            <a:ext cx="8229600" cy="1143000"/>
          </a:xfrm>
        </p:spPr>
        <p:txBody>
          <a:bodyPr>
            <a:normAutofit/>
          </a:bodyPr>
          <a:lstStyle/>
          <a:p>
            <a:r>
              <a:rPr lang="zh-CN" altLang="en-US" sz="6000" b="1" dirty="0" smtClean="0">
                <a:latin typeface="方正舒体" panose="02010601030101010101" pitchFamily="2" charset="-122"/>
                <a:ea typeface="方正舒体" panose="02010601030101010101" pitchFamily="2" charset="-122"/>
              </a:rPr>
              <a:t>观众有奖互动</a:t>
            </a:r>
            <a:endParaRPr lang="zh-CN" altLang="en-US" sz="6000" b="1" dirty="0">
              <a:latin typeface="方正舒体" panose="02010601030101010101" pitchFamily="2" charset="-122"/>
              <a:ea typeface="方正舒体" panose="02010601030101010101" pitchFamily="2" charset="-122"/>
            </a:endParaRPr>
          </a:p>
        </p:txBody>
      </p:sp>
    </p:spTree>
    <p:extLst>
      <p:ext uri="{BB962C8B-B14F-4D97-AF65-F5344CB8AC3E}">
        <p14:creationId xmlns:p14="http://schemas.microsoft.com/office/powerpoint/2010/main" val="353855514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476672"/>
            <a:ext cx="8435280" cy="5649491"/>
          </a:xfrm>
        </p:spPr>
        <p:txBody>
          <a:bodyPr>
            <a:normAutofit/>
          </a:bodyPr>
          <a:lstStyle/>
          <a:p>
            <a:pPr lvl="0"/>
            <a:r>
              <a:rPr lang="en-US" altLang="zh-CN" sz="4400" b="1" dirty="0" smtClean="0"/>
              <a:t>【</a:t>
            </a:r>
            <a:r>
              <a:rPr lang="zh-CN" altLang="zh-CN" sz="4400" b="1" dirty="0" smtClean="0"/>
              <a:t>诗</a:t>
            </a:r>
            <a:r>
              <a:rPr lang="zh-CN" altLang="zh-CN" sz="4400" b="1" dirty="0"/>
              <a:t>的名字最长的诗 </a:t>
            </a:r>
            <a:r>
              <a:rPr lang="en-US" altLang="zh-CN" sz="4400" b="1" dirty="0" smtClean="0"/>
              <a:t>】</a:t>
            </a:r>
          </a:p>
          <a:p>
            <a:pPr lvl="0"/>
            <a:r>
              <a:rPr lang="zh-CN" altLang="zh-CN" sz="4400" b="1" dirty="0" smtClean="0">
                <a:latin typeface="华文新魏" panose="02010800040101010101" pitchFamily="2" charset="-122"/>
                <a:ea typeface="华文新魏" panose="02010800040101010101" pitchFamily="2" charset="-122"/>
              </a:rPr>
              <a:t>李白</a:t>
            </a:r>
            <a:endParaRPr lang="en-US" altLang="zh-CN" sz="4400" b="1" dirty="0" smtClean="0">
              <a:latin typeface="华文新魏" panose="02010800040101010101" pitchFamily="2" charset="-122"/>
              <a:ea typeface="华文新魏" panose="02010800040101010101" pitchFamily="2" charset="-122"/>
            </a:endParaRPr>
          </a:p>
          <a:p>
            <a:pPr lvl="0"/>
            <a:r>
              <a:rPr lang="zh-CN" altLang="zh-CN" sz="4400" b="1" dirty="0" smtClean="0">
                <a:latin typeface="华文新魏" panose="02010800040101010101" pitchFamily="2" charset="-122"/>
                <a:ea typeface="华文新魏" panose="02010800040101010101" pitchFamily="2" charset="-122"/>
              </a:rPr>
              <a:t>《长相公出镇荆州寻除太子詹事余时流夜郎行至江夏与张公去千里公因太府丞王昔使车寄罗衣二事及五月五日赠余诗余答以此诗》</a:t>
            </a:r>
            <a:endParaRPr lang="zh-CN" altLang="zh-CN" sz="4400" b="1" dirty="0">
              <a:latin typeface="华文新魏" panose="02010800040101010101" pitchFamily="2" charset="-122"/>
              <a:ea typeface="华文新魏" panose="02010800040101010101" pitchFamily="2" charset="-122"/>
            </a:endParaRPr>
          </a:p>
          <a:p>
            <a:endParaRPr lang="zh-CN" altLang="en-US" dirty="0"/>
          </a:p>
        </p:txBody>
      </p:sp>
    </p:spTree>
    <p:extLst>
      <p:ext uri="{BB962C8B-B14F-4D97-AF65-F5344CB8AC3E}">
        <p14:creationId xmlns:p14="http://schemas.microsoft.com/office/powerpoint/2010/main" val="656605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908720"/>
            <a:ext cx="8229600" cy="4525963"/>
          </a:xfrm>
        </p:spPr>
        <p:txBody>
          <a:bodyPr/>
          <a:lstStyle/>
          <a:p>
            <a:pPr lvl="0"/>
            <a:r>
              <a:rPr lang="en-US" altLang="zh-CN" sz="4400" b="1" dirty="0" smtClean="0"/>
              <a:t>【</a:t>
            </a:r>
            <a:r>
              <a:rPr lang="zh-CN" altLang="zh-CN" sz="4400" b="1" dirty="0" smtClean="0"/>
              <a:t>现存</a:t>
            </a:r>
            <a:r>
              <a:rPr lang="zh-CN" altLang="zh-CN" sz="4400" b="1" dirty="0"/>
              <a:t>最短的古诗 </a:t>
            </a:r>
            <a:r>
              <a:rPr lang="en-US" altLang="zh-CN" sz="4400" b="1" dirty="0" smtClean="0"/>
              <a:t>】</a:t>
            </a:r>
          </a:p>
          <a:p>
            <a:pPr lvl="0"/>
            <a:r>
              <a:rPr lang="zh-CN" altLang="zh-CN" sz="4400" b="1" dirty="0" smtClean="0">
                <a:latin typeface="华文新魏" panose="02010800040101010101" pitchFamily="2" charset="-122"/>
                <a:ea typeface="华文新魏" panose="02010800040101010101" pitchFamily="2" charset="-122"/>
              </a:rPr>
              <a:t>古代</a:t>
            </a:r>
            <a:r>
              <a:rPr lang="zh-CN" altLang="zh-CN" sz="4400" b="1" dirty="0">
                <a:latin typeface="华文新魏" panose="02010800040101010101" pitchFamily="2" charset="-122"/>
                <a:ea typeface="华文新魏" panose="02010800040101010101" pitchFamily="2" charset="-122"/>
              </a:rPr>
              <a:t>《弹歌》</a:t>
            </a:r>
            <a:r>
              <a:rPr lang="en-US" altLang="zh-CN" sz="4400" b="1" dirty="0">
                <a:latin typeface="华文新魏" panose="02010800040101010101" pitchFamily="2" charset="-122"/>
                <a:ea typeface="华文新魏" panose="02010800040101010101" pitchFamily="2" charset="-122"/>
              </a:rPr>
              <a:t>  </a:t>
            </a:r>
            <a:endParaRPr lang="en-US" altLang="zh-CN" sz="4400" b="1" dirty="0" smtClean="0">
              <a:latin typeface="华文新魏" panose="02010800040101010101" pitchFamily="2" charset="-122"/>
              <a:ea typeface="华文新魏" panose="02010800040101010101" pitchFamily="2" charset="-122"/>
            </a:endParaRPr>
          </a:p>
          <a:p>
            <a:pPr lvl="0"/>
            <a:r>
              <a:rPr lang="zh-CN" altLang="zh-CN" sz="4400" b="1" dirty="0" smtClean="0">
                <a:latin typeface="华文新魏" panose="02010800040101010101" pitchFamily="2" charset="-122"/>
                <a:ea typeface="华文新魏" panose="02010800040101010101" pitchFamily="2" charset="-122"/>
              </a:rPr>
              <a:t>断</a:t>
            </a:r>
            <a:r>
              <a:rPr lang="zh-CN" altLang="zh-CN" sz="4400" b="1" dirty="0">
                <a:latin typeface="华文新魏" panose="02010800040101010101" pitchFamily="2" charset="-122"/>
                <a:ea typeface="华文新魏" panose="02010800040101010101" pitchFamily="2" charset="-122"/>
              </a:rPr>
              <a:t>竹，续竹；飞土，逐肉</a:t>
            </a:r>
          </a:p>
          <a:p>
            <a:endParaRPr lang="zh-CN" altLang="en-US" dirty="0"/>
          </a:p>
        </p:txBody>
      </p:sp>
    </p:spTree>
    <p:extLst>
      <p:ext uri="{BB962C8B-B14F-4D97-AF65-F5344CB8AC3E}">
        <p14:creationId xmlns:p14="http://schemas.microsoft.com/office/powerpoint/2010/main" val="2983600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lvl="0"/>
            <a:r>
              <a:rPr lang="en-US" altLang="zh-CN" sz="4400" b="1" dirty="0" smtClean="0"/>
              <a:t>【</a:t>
            </a:r>
            <a:r>
              <a:rPr lang="zh-CN" altLang="zh-CN" sz="4400" b="1" dirty="0" smtClean="0"/>
              <a:t>现存最长的一首唐诗</a:t>
            </a:r>
            <a:r>
              <a:rPr lang="en-US" altLang="zh-CN" sz="4400" b="1" dirty="0" smtClean="0"/>
              <a:t>】</a:t>
            </a:r>
          </a:p>
          <a:p>
            <a:pPr lvl="0"/>
            <a:r>
              <a:rPr lang="zh-CN" altLang="zh-CN" sz="4400" b="1" dirty="0" smtClean="0"/>
              <a:t> </a:t>
            </a:r>
            <a:r>
              <a:rPr lang="zh-CN" altLang="zh-CN" sz="4400" b="1" dirty="0">
                <a:latin typeface="华文新魏" panose="02010800040101010101" pitchFamily="2" charset="-122"/>
                <a:ea typeface="华文新魏" panose="02010800040101010101" pitchFamily="2" charset="-122"/>
              </a:rPr>
              <a:t>韦庄《秦妇吟》</a:t>
            </a:r>
          </a:p>
          <a:p>
            <a:endParaRPr lang="zh-CN" altLang="en-US" sz="4400" dirty="0"/>
          </a:p>
        </p:txBody>
      </p:sp>
    </p:spTree>
    <p:extLst>
      <p:ext uri="{BB962C8B-B14F-4D97-AF65-F5344CB8AC3E}">
        <p14:creationId xmlns:p14="http://schemas.microsoft.com/office/powerpoint/2010/main" val="1550946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vl="0"/>
            <a:r>
              <a:rPr lang="en-US" altLang="zh-CN" sz="4400" b="1" dirty="0" smtClean="0"/>
              <a:t>【</a:t>
            </a:r>
            <a:r>
              <a:rPr lang="zh-CN" altLang="zh-CN" sz="4400" b="1" dirty="0" smtClean="0"/>
              <a:t>中国最早的爱情诗</a:t>
            </a:r>
            <a:r>
              <a:rPr lang="en-US" altLang="zh-CN" sz="4400" b="1" dirty="0" smtClean="0"/>
              <a:t>】</a:t>
            </a:r>
          </a:p>
          <a:p>
            <a:pPr lvl="0"/>
            <a:r>
              <a:rPr lang="zh-CN" altLang="zh-CN" sz="4400" b="1" dirty="0" smtClean="0">
                <a:latin typeface="华文新魏" panose="02010800040101010101" pitchFamily="2" charset="-122"/>
                <a:ea typeface="华文新魏" panose="02010800040101010101" pitchFamily="2" charset="-122"/>
              </a:rPr>
              <a:t>《关雎》</a:t>
            </a:r>
            <a:endParaRPr lang="zh-CN" altLang="zh-CN" sz="4400" b="1" dirty="0">
              <a:latin typeface="华文新魏" panose="02010800040101010101" pitchFamily="2" charset="-122"/>
              <a:ea typeface="华文新魏" panose="02010800040101010101" pitchFamily="2" charset="-122"/>
            </a:endParaRPr>
          </a:p>
          <a:p>
            <a:endParaRPr lang="zh-CN" altLang="en-US" dirty="0"/>
          </a:p>
        </p:txBody>
      </p:sp>
    </p:spTree>
    <p:extLst>
      <p:ext uri="{BB962C8B-B14F-4D97-AF65-F5344CB8AC3E}">
        <p14:creationId xmlns:p14="http://schemas.microsoft.com/office/powerpoint/2010/main" val="786862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vl="0"/>
            <a:r>
              <a:rPr lang="en-US" altLang="zh-CN" sz="4400" b="1" dirty="0" smtClean="0"/>
              <a:t>【</a:t>
            </a:r>
            <a:r>
              <a:rPr lang="zh-CN" altLang="zh-CN" sz="4400" b="1" dirty="0" smtClean="0"/>
              <a:t>中国最着反映士兵征战生活的诗歌</a:t>
            </a:r>
            <a:r>
              <a:rPr lang="en-US" altLang="zh-CN" sz="4400" b="1" dirty="0" smtClean="0"/>
              <a:t>】</a:t>
            </a:r>
          </a:p>
          <a:p>
            <a:pPr lvl="0"/>
            <a:r>
              <a:rPr lang="zh-CN" altLang="zh-CN" sz="4400" b="1" dirty="0" smtClean="0">
                <a:latin typeface="华文新魏" panose="02010800040101010101" pitchFamily="2" charset="-122"/>
                <a:ea typeface="华文新魏" panose="02010800040101010101" pitchFamily="2" charset="-122"/>
              </a:rPr>
              <a:t>《采薇》</a:t>
            </a:r>
            <a:endParaRPr lang="zh-CN" altLang="zh-CN" sz="4400" b="1" dirty="0">
              <a:latin typeface="华文新魏" panose="02010800040101010101" pitchFamily="2" charset="-122"/>
              <a:ea typeface="华文新魏" panose="02010800040101010101" pitchFamily="2" charset="-122"/>
            </a:endParaRPr>
          </a:p>
          <a:p>
            <a:endParaRPr lang="zh-CN" altLang="en-US" dirty="0"/>
          </a:p>
        </p:txBody>
      </p:sp>
    </p:spTree>
    <p:extLst>
      <p:ext uri="{BB962C8B-B14F-4D97-AF65-F5344CB8AC3E}">
        <p14:creationId xmlns:p14="http://schemas.microsoft.com/office/powerpoint/2010/main" val="167785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vl="0"/>
            <a:r>
              <a:rPr lang="en-US" altLang="zh-CN" sz="4400" b="1" dirty="0" smtClean="0"/>
              <a:t>【</a:t>
            </a:r>
            <a:r>
              <a:rPr lang="zh-CN" altLang="zh-CN" sz="4400" b="1" dirty="0" smtClean="0"/>
              <a:t>留存诗最多的诗人</a:t>
            </a:r>
            <a:r>
              <a:rPr lang="en-US" altLang="zh-CN" sz="4400" b="1" dirty="0" smtClean="0"/>
              <a:t>】</a:t>
            </a:r>
          </a:p>
          <a:p>
            <a:pPr lvl="0"/>
            <a:r>
              <a:rPr lang="zh-CN" altLang="zh-CN" sz="4400" dirty="0" smtClean="0"/>
              <a:t> </a:t>
            </a:r>
            <a:r>
              <a:rPr lang="zh-CN" altLang="zh-CN" sz="4400" b="1" dirty="0">
                <a:latin typeface="华文新魏" panose="02010800040101010101" pitchFamily="2" charset="-122"/>
                <a:ea typeface="华文新魏" panose="02010800040101010101" pitchFamily="2" charset="-122"/>
              </a:rPr>
              <a:t>陆游</a:t>
            </a:r>
          </a:p>
          <a:p>
            <a:endParaRPr lang="zh-CN" altLang="en-US" dirty="0"/>
          </a:p>
        </p:txBody>
      </p:sp>
    </p:spTree>
    <p:extLst>
      <p:ext uri="{BB962C8B-B14F-4D97-AF65-F5344CB8AC3E}">
        <p14:creationId xmlns:p14="http://schemas.microsoft.com/office/powerpoint/2010/main" val="3486182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260648"/>
            <a:ext cx="8208912" cy="6696744"/>
          </a:xfrm>
        </p:spPr>
        <p:txBody>
          <a:bodyPr>
            <a:normAutofit fontScale="85000" lnSpcReduction="20000"/>
          </a:bodyPr>
          <a:lstStyle/>
          <a:p>
            <a:r>
              <a:rPr lang="zh-CN" altLang="en-US" sz="4000" b="1" dirty="0">
                <a:solidFill>
                  <a:srgbClr val="0070C0"/>
                </a:solidFill>
                <a:latin typeface="黑体" panose="02010609060101010101" pitchFamily="49" charset="-122"/>
                <a:ea typeface="黑体" panose="02010609060101010101" pitchFamily="49" charset="-122"/>
              </a:rPr>
              <a:t>巅峰对决</a:t>
            </a:r>
            <a:r>
              <a:rPr lang="en-US" altLang="zh-CN" sz="4000" b="1" dirty="0">
                <a:solidFill>
                  <a:srgbClr val="0070C0"/>
                </a:solidFill>
                <a:latin typeface="黑体" panose="02010609060101010101" pitchFamily="49" charset="-122"/>
                <a:ea typeface="黑体" panose="02010609060101010101" pitchFamily="49" charset="-122"/>
              </a:rPr>
              <a:t>——</a:t>
            </a:r>
            <a:r>
              <a:rPr lang="zh-CN" altLang="en-US" sz="4000" b="1" dirty="0">
                <a:solidFill>
                  <a:srgbClr val="0070C0"/>
                </a:solidFill>
                <a:latin typeface="黑体" panose="02010609060101010101" pitchFamily="49" charset="-122"/>
                <a:ea typeface="黑体" panose="02010609060101010101" pitchFamily="49" charset="-122"/>
              </a:rPr>
              <a:t>轮答题比赛规则：</a:t>
            </a:r>
            <a:endParaRPr lang="en-US" altLang="zh-CN" sz="4000" b="1" dirty="0">
              <a:solidFill>
                <a:srgbClr val="0070C0"/>
              </a:solidFill>
              <a:latin typeface="黑体" panose="02010609060101010101" pitchFamily="49" charset="-122"/>
              <a:ea typeface="黑体" panose="02010609060101010101" pitchFamily="49" charset="-122"/>
            </a:endParaRPr>
          </a:p>
          <a:p>
            <a:r>
              <a:rPr lang="zh-CN" altLang="en-US" sz="4000" b="1" dirty="0">
                <a:latin typeface="华文新魏" panose="02010800040101010101" pitchFamily="2" charset="-122"/>
                <a:ea typeface="华文新魏" panose="02010800040101010101" pitchFamily="2" charset="-122"/>
              </a:rPr>
              <a:t>轮答题共</a:t>
            </a:r>
            <a:r>
              <a:rPr lang="en-US" altLang="zh-CN" sz="4000" b="1" u="sng" dirty="0">
                <a:solidFill>
                  <a:srgbClr val="FF0000"/>
                </a:solidFill>
                <a:latin typeface="华文新魏" panose="02010800040101010101" pitchFamily="2" charset="-122"/>
                <a:ea typeface="华文新魏" panose="02010800040101010101" pitchFamily="2" charset="-122"/>
              </a:rPr>
              <a:t>14</a:t>
            </a:r>
            <a:r>
              <a:rPr lang="zh-CN" altLang="en-US" sz="4000" b="1" dirty="0">
                <a:latin typeface="华文新魏" panose="02010800040101010101" pitchFamily="2" charset="-122"/>
                <a:ea typeface="华文新魏" panose="02010800040101010101" pitchFamily="2" charset="-122"/>
              </a:rPr>
              <a:t>道题。若此题其中一队答错或不答，则另外一只队伍可选择抢答。选手需在</a:t>
            </a:r>
            <a:r>
              <a:rPr lang="en-US" altLang="zh-CN" sz="4000" b="1" u="sng" dirty="0">
                <a:solidFill>
                  <a:srgbClr val="FF0000"/>
                </a:solidFill>
                <a:latin typeface="华文新魏" panose="02010800040101010101" pitchFamily="2" charset="-122"/>
                <a:ea typeface="华文新魏" panose="02010800040101010101" pitchFamily="2" charset="-122"/>
              </a:rPr>
              <a:t>20s</a:t>
            </a:r>
            <a:r>
              <a:rPr lang="zh-CN" altLang="en-US" sz="4000" b="1" dirty="0">
                <a:latin typeface="华文新魏" panose="02010800040101010101" pitchFamily="2" charset="-122"/>
                <a:ea typeface="华文新魏" panose="02010800040101010101" pitchFamily="2" charset="-122"/>
              </a:rPr>
              <a:t>内给出答案或选择求助，</a:t>
            </a:r>
            <a:r>
              <a:rPr lang="zh-CN" altLang="en-US" sz="4000" b="1" u="sng" dirty="0">
                <a:solidFill>
                  <a:srgbClr val="FF0000"/>
                </a:solidFill>
                <a:latin typeface="华文新魏" panose="02010800040101010101" pitchFamily="2" charset="-122"/>
                <a:ea typeface="华文新魏" panose="02010800040101010101" pitchFamily="2" charset="-122"/>
              </a:rPr>
              <a:t>主持人读题时间不算在</a:t>
            </a:r>
            <a:r>
              <a:rPr lang="en-US" altLang="zh-CN" sz="4000" b="1" u="sng" dirty="0">
                <a:solidFill>
                  <a:srgbClr val="FF0000"/>
                </a:solidFill>
                <a:latin typeface="华文新魏" panose="02010800040101010101" pitchFamily="2" charset="-122"/>
                <a:ea typeface="华文新魏" panose="02010800040101010101" pitchFamily="2" charset="-122"/>
              </a:rPr>
              <a:t>20s</a:t>
            </a:r>
            <a:r>
              <a:rPr lang="zh-CN" altLang="en-US" sz="4000" b="1" u="sng" dirty="0">
                <a:solidFill>
                  <a:srgbClr val="FF0000"/>
                </a:solidFill>
                <a:latin typeface="华文新魏" panose="02010800040101010101" pitchFamily="2" charset="-122"/>
                <a:ea typeface="华文新魏" panose="02010800040101010101" pitchFamily="2" charset="-122"/>
              </a:rPr>
              <a:t>内</a:t>
            </a:r>
            <a:r>
              <a:rPr lang="zh-CN" altLang="en-US" sz="4000" b="1" dirty="0">
                <a:latin typeface="华文新魏" panose="02010800040101010101" pitchFamily="2" charset="-122"/>
                <a:ea typeface="华文新魏" panose="02010800040101010101" pitchFamily="2" charset="-122"/>
              </a:rPr>
              <a:t>。每班在回答本班问题时有</a:t>
            </a:r>
            <a:r>
              <a:rPr lang="zh-CN" altLang="en-US" sz="4000" b="1" u="sng" dirty="0">
                <a:solidFill>
                  <a:srgbClr val="FF0000"/>
                </a:solidFill>
                <a:latin typeface="华文新魏" panose="02010800040101010101" pitchFamily="2" charset="-122"/>
                <a:ea typeface="华文新魏" panose="02010800040101010101" pitchFamily="2" charset="-122"/>
              </a:rPr>
              <a:t>一次</a:t>
            </a:r>
            <a:r>
              <a:rPr lang="zh-CN" altLang="en-US" sz="4000" b="1" dirty="0">
                <a:latin typeface="华文新魏" panose="02010800040101010101" pitchFamily="2" charset="-122"/>
                <a:ea typeface="华文新魏" panose="02010800040101010101" pitchFamily="2" charset="-122"/>
              </a:rPr>
              <a:t>求助本班拉拉队的机会（</a:t>
            </a:r>
            <a:r>
              <a:rPr lang="zh-CN" altLang="en-US" sz="4000" b="1" u="sng" dirty="0">
                <a:solidFill>
                  <a:srgbClr val="FF0000"/>
                </a:solidFill>
                <a:latin typeface="华文新魏" panose="02010800040101010101" pitchFamily="2" charset="-122"/>
                <a:ea typeface="华文新魏" panose="02010800040101010101" pitchFamily="2" charset="-122"/>
              </a:rPr>
              <a:t>选择求助后，则重新计时。拉拉队也需在</a:t>
            </a:r>
            <a:r>
              <a:rPr lang="en-US" altLang="zh-CN" sz="4000" b="1" u="sng" dirty="0">
                <a:solidFill>
                  <a:srgbClr val="FF0000"/>
                </a:solidFill>
                <a:latin typeface="华文新魏" panose="02010800040101010101" pitchFamily="2" charset="-122"/>
                <a:ea typeface="华文新魏" panose="02010800040101010101" pitchFamily="2" charset="-122"/>
              </a:rPr>
              <a:t>20s</a:t>
            </a:r>
            <a:r>
              <a:rPr lang="zh-CN" altLang="en-US" sz="4000" b="1" u="sng" dirty="0">
                <a:solidFill>
                  <a:srgbClr val="FF0000"/>
                </a:solidFill>
                <a:latin typeface="华文新魏" panose="02010800040101010101" pitchFamily="2" charset="-122"/>
                <a:ea typeface="华文新魏" panose="02010800040101010101" pitchFamily="2" charset="-122"/>
              </a:rPr>
              <a:t>给出答案</a:t>
            </a:r>
            <a:r>
              <a:rPr lang="zh-CN" altLang="en-US" sz="4000" b="1" dirty="0">
                <a:latin typeface="华文新魏" panose="02010800040101010101" pitchFamily="2" charset="-122"/>
                <a:ea typeface="华文新魏" panose="02010800040101010101" pitchFamily="2" charset="-122"/>
              </a:rPr>
              <a:t>），</a:t>
            </a:r>
            <a:r>
              <a:rPr lang="zh-CN" altLang="en-US" sz="4000" b="1" u="sng" dirty="0">
                <a:solidFill>
                  <a:srgbClr val="FF0000"/>
                </a:solidFill>
                <a:latin typeface="华文新魏" panose="02010800040101010101" pitchFamily="2" charset="-122"/>
                <a:ea typeface="华文新魏" panose="02010800040101010101" pitchFamily="2" charset="-122"/>
              </a:rPr>
              <a:t>抢答对手题目则不可求助。</a:t>
            </a:r>
          </a:p>
          <a:p>
            <a:r>
              <a:rPr lang="zh-CN" altLang="en-US" sz="4000" b="1" dirty="0">
                <a:latin typeface="华文新魏" panose="02010800040101010101" pitchFamily="2" charset="-122"/>
                <a:ea typeface="华文新魏" panose="02010800040101010101" pitchFamily="2" charset="-122"/>
              </a:rPr>
              <a:t>计分方式：答对一题得</a:t>
            </a:r>
            <a:r>
              <a:rPr lang="en-US" altLang="zh-CN" sz="4000" b="1" dirty="0">
                <a:latin typeface="华文新魏" panose="02010800040101010101" pitchFamily="2" charset="-122"/>
                <a:ea typeface="华文新魏" panose="02010800040101010101" pitchFamily="2" charset="-122"/>
              </a:rPr>
              <a:t>2</a:t>
            </a:r>
            <a:r>
              <a:rPr lang="zh-CN" altLang="en-US" sz="4000" b="1" dirty="0">
                <a:latin typeface="华文新魏" panose="02010800040101010101" pitchFamily="2" charset="-122"/>
                <a:ea typeface="华文新魏" panose="02010800040101010101" pitchFamily="2" charset="-122"/>
              </a:rPr>
              <a:t>分，不答或答错本队的题目得</a:t>
            </a:r>
            <a:r>
              <a:rPr lang="en-US" altLang="zh-CN" sz="4000" b="1" dirty="0">
                <a:latin typeface="华文新魏" panose="02010800040101010101" pitchFamily="2" charset="-122"/>
                <a:ea typeface="华文新魏" panose="02010800040101010101" pitchFamily="2" charset="-122"/>
              </a:rPr>
              <a:t>0</a:t>
            </a:r>
            <a:r>
              <a:rPr lang="zh-CN" altLang="en-US" sz="4000" b="1" dirty="0">
                <a:latin typeface="华文新魏" panose="02010800040101010101" pitchFamily="2" charset="-122"/>
                <a:ea typeface="华文新魏" panose="02010800040101010101" pitchFamily="2" charset="-122"/>
              </a:rPr>
              <a:t>分，</a:t>
            </a:r>
            <a:r>
              <a:rPr lang="zh-CN" altLang="en-US" sz="4000" b="1" u="sng" dirty="0">
                <a:solidFill>
                  <a:srgbClr val="FF0000"/>
                </a:solidFill>
                <a:latin typeface="华文新魏" panose="02010800040101010101" pitchFamily="2" charset="-122"/>
                <a:ea typeface="华文新魏" panose="02010800040101010101" pitchFamily="2" charset="-122"/>
              </a:rPr>
              <a:t>抢答对手题目答错者倒扣</a:t>
            </a:r>
            <a:r>
              <a:rPr lang="en-US" altLang="zh-CN" sz="4000" b="1" u="sng" dirty="0">
                <a:solidFill>
                  <a:srgbClr val="FF0000"/>
                </a:solidFill>
                <a:latin typeface="华文新魏" panose="02010800040101010101" pitchFamily="2" charset="-122"/>
                <a:ea typeface="华文新魏" panose="02010800040101010101" pitchFamily="2" charset="-122"/>
              </a:rPr>
              <a:t>1</a:t>
            </a:r>
            <a:r>
              <a:rPr lang="zh-CN" altLang="en-US" sz="4000" b="1" u="sng" dirty="0">
                <a:solidFill>
                  <a:srgbClr val="FF0000"/>
                </a:solidFill>
                <a:latin typeface="华文新魏" panose="02010800040101010101" pitchFamily="2" charset="-122"/>
                <a:ea typeface="华文新魏" panose="02010800040101010101" pitchFamily="2" charset="-122"/>
              </a:rPr>
              <a:t>分</a:t>
            </a:r>
          </a:p>
          <a:p>
            <a:r>
              <a:rPr lang="zh-CN" altLang="en-US" sz="4000" b="1" dirty="0">
                <a:latin typeface="华文新魏" panose="02010800040101010101" pitchFamily="2" charset="-122"/>
                <a:ea typeface="华文新魏" panose="02010800040101010101" pitchFamily="2" charset="-122"/>
              </a:rPr>
              <a:t>轮答题中的不定项选择</a:t>
            </a:r>
            <a:r>
              <a:rPr lang="zh-CN" altLang="en-US" sz="4000" b="1" u="sng" dirty="0">
                <a:solidFill>
                  <a:srgbClr val="FF0000"/>
                </a:solidFill>
                <a:latin typeface="华文新魏" panose="02010800040101010101" pitchFamily="2" charset="-122"/>
                <a:ea typeface="华文新魏" panose="02010800040101010101" pitchFamily="2" charset="-122"/>
              </a:rPr>
              <a:t>满分为</a:t>
            </a:r>
            <a:r>
              <a:rPr lang="en-US" altLang="zh-CN" sz="4000" b="1" u="sng" dirty="0">
                <a:solidFill>
                  <a:srgbClr val="FF0000"/>
                </a:solidFill>
                <a:latin typeface="华文新魏" panose="02010800040101010101" pitchFamily="2" charset="-122"/>
                <a:ea typeface="华文新魏" panose="02010800040101010101" pitchFamily="2" charset="-122"/>
              </a:rPr>
              <a:t>3</a:t>
            </a:r>
            <a:r>
              <a:rPr lang="zh-CN" altLang="en-US" sz="4000" b="1" u="sng" dirty="0">
                <a:solidFill>
                  <a:srgbClr val="FF0000"/>
                </a:solidFill>
                <a:latin typeface="华文新魏" panose="02010800040101010101" pitchFamily="2" charset="-122"/>
                <a:ea typeface="华文新魏" panose="02010800040101010101" pitchFamily="2" charset="-122"/>
              </a:rPr>
              <a:t>分，选错一个不给分，少选给</a:t>
            </a:r>
            <a:r>
              <a:rPr lang="en-US" altLang="zh-CN" sz="4000" b="1" u="sng" dirty="0">
                <a:solidFill>
                  <a:srgbClr val="FF0000"/>
                </a:solidFill>
                <a:latin typeface="华文新魏" panose="02010800040101010101" pitchFamily="2" charset="-122"/>
                <a:ea typeface="华文新魏" panose="02010800040101010101" pitchFamily="2" charset="-122"/>
              </a:rPr>
              <a:t>1</a:t>
            </a:r>
            <a:r>
              <a:rPr lang="zh-CN" altLang="en-US" sz="4000" b="1" u="sng" dirty="0">
                <a:solidFill>
                  <a:srgbClr val="FF0000"/>
                </a:solidFill>
                <a:latin typeface="华文新魏" panose="02010800040101010101" pitchFamily="2" charset="-122"/>
                <a:ea typeface="华文新魏" panose="02010800040101010101" pitchFamily="2" charset="-122"/>
              </a:rPr>
              <a:t>分。</a:t>
            </a:r>
          </a:p>
          <a:p>
            <a:endParaRPr lang="zh-CN" altLang="en-US" dirty="0"/>
          </a:p>
        </p:txBody>
      </p:sp>
    </p:spTree>
    <p:extLst>
      <p:ext uri="{BB962C8B-B14F-4D97-AF65-F5344CB8AC3E}">
        <p14:creationId xmlns:p14="http://schemas.microsoft.com/office/powerpoint/2010/main" val="34557892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extLst>
              <p:ext uri="{D42A27DB-BD31-4B8C-83A1-F6EECF244321}">
                <p14:modId xmlns:p14="http://schemas.microsoft.com/office/powerpoint/2010/main" val="3252121447"/>
              </p:ext>
            </p:extLst>
          </p:nvPr>
        </p:nvGraphicFramePr>
        <p:xfrm>
          <a:off x="2987824" y="1196752"/>
          <a:ext cx="3200400" cy="3171825"/>
        </p:xfrm>
        <a:graphic>
          <a:graphicData uri="http://schemas.openxmlformats.org/drawingml/2006/table">
            <a:tbl>
              <a:tblPr>
                <a:tableStyleId>{3C2FFA5D-87B4-456A-9821-1D502468CF0F}</a:tableStyleId>
              </a:tblPr>
              <a:tblGrid>
                <a:gridCol w="1066800">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tblGrid>
              <a:tr h="1057275">
                <a:tc>
                  <a:txBody>
                    <a:bodyPr/>
                    <a:lstStyle/>
                    <a:p>
                      <a:pPr algn="ctr" fontAlgn="ctr"/>
                      <a:r>
                        <a:rPr lang="zh-CN" altLang="en-US" sz="4800" b="1" u="none" strike="noStrike" dirty="0">
                          <a:effectLst/>
                        </a:rPr>
                        <a:t>天</a:t>
                      </a:r>
                      <a:endParaRPr lang="zh-CN" altLang="en-US" sz="4800" b="1" i="0" u="none" strike="noStrike" dirty="0">
                        <a:solidFill>
                          <a:srgbClr val="000000"/>
                        </a:solidFill>
                        <a:effectLst/>
                        <a:latin typeface="宋体"/>
                      </a:endParaRPr>
                    </a:p>
                  </a:txBody>
                  <a:tcPr marL="9525" marR="9525" marT="9525" marB="0" anchor="ctr"/>
                </a:tc>
                <a:tc>
                  <a:txBody>
                    <a:bodyPr/>
                    <a:lstStyle/>
                    <a:p>
                      <a:pPr algn="ctr" fontAlgn="ctr"/>
                      <a:r>
                        <a:rPr lang="zh-CN" altLang="en-US" sz="4800" b="1" u="none" strike="noStrike" dirty="0">
                          <a:effectLst/>
                        </a:rPr>
                        <a:t>雁</a:t>
                      </a:r>
                      <a:endParaRPr lang="zh-CN" altLang="en-US" sz="4800" b="1" i="0" u="none" strike="noStrike" dirty="0">
                        <a:solidFill>
                          <a:srgbClr val="000000"/>
                        </a:solidFill>
                        <a:effectLst/>
                        <a:latin typeface="宋体"/>
                      </a:endParaRPr>
                    </a:p>
                  </a:txBody>
                  <a:tcPr marL="9525" marR="9525" marT="9525" marB="0" anchor="ctr"/>
                </a:tc>
                <a:tc>
                  <a:txBody>
                    <a:bodyPr/>
                    <a:lstStyle/>
                    <a:p>
                      <a:pPr algn="ctr" fontAlgn="ctr"/>
                      <a:r>
                        <a:rPr lang="zh-CN" altLang="en-US" sz="4800" b="1" u="none" strike="noStrike" dirty="0">
                          <a:effectLst/>
                        </a:rPr>
                        <a:t>书</a:t>
                      </a:r>
                      <a:endParaRPr lang="zh-CN" altLang="en-US" sz="4800" b="1" i="0" u="none" strike="noStrike" dirty="0">
                        <a:solidFill>
                          <a:srgbClr val="000000"/>
                        </a:solidFill>
                        <a:effectLst/>
                        <a:latin typeface="宋体"/>
                      </a:endParaRPr>
                    </a:p>
                  </a:txBody>
                  <a:tcPr marL="9525" marR="9525" marT="9525" marB="0" anchor="ctr"/>
                </a:tc>
                <a:extLst>
                  <a:ext uri="{0D108BD9-81ED-4DB2-BD59-A6C34878D82A}">
                    <a16:rowId xmlns:a16="http://schemas.microsoft.com/office/drawing/2014/main" val="10000"/>
                  </a:ext>
                </a:extLst>
              </a:tr>
              <a:tr h="1057275">
                <a:tc>
                  <a:txBody>
                    <a:bodyPr/>
                    <a:lstStyle/>
                    <a:p>
                      <a:pPr algn="ctr" fontAlgn="ctr"/>
                      <a:r>
                        <a:rPr lang="zh-CN" altLang="en-US" sz="4800" b="1" u="none" strike="noStrike">
                          <a:effectLst/>
                        </a:rPr>
                        <a:t>答</a:t>
                      </a:r>
                      <a:endParaRPr lang="zh-CN" altLang="en-US" sz="4800" b="1" i="0" u="none" strike="noStrike">
                        <a:solidFill>
                          <a:srgbClr val="000000"/>
                        </a:solidFill>
                        <a:effectLst/>
                        <a:latin typeface="宋体"/>
                      </a:endParaRPr>
                    </a:p>
                  </a:txBody>
                  <a:tcPr marL="9525" marR="9525" marT="9525" marB="0" anchor="ctr"/>
                </a:tc>
                <a:tc>
                  <a:txBody>
                    <a:bodyPr/>
                    <a:lstStyle/>
                    <a:p>
                      <a:pPr algn="ctr" fontAlgn="ctr"/>
                      <a:r>
                        <a:rPr lang="zh-CN" altLang="en-US" sz="4800" b="1" u="none" strike="noStrike" dirty="0">
                          <a:effectLst/>
                        </a:rPr>
                        <a:t>乡</a:t>
                      </a:r>
                      <a:endParaRPr lang="zh-CN" altLang="en-US" sz="4800" b="1" i="0" u="none" strike="noStrike" dirty="0">
                        <a:solidFill>
                          <a:srgbClr val="000000"/>
                        </a:solidFill>
                        <a:effectLst/>
                        <a:latin typeface="宋体"/>
                      </a:endParaRPr>
                    </a:p>
                  </a:txBody>
                  <a:tcPr marL="9525" marR="9525" marT="9525" marB="0" anchor="ctr"/>
                </a:tc>
                <a:tc>
                  <a:txBody>
                    <a:bodyPr/>
                    <a:lstStyle/>
                    <a:p>
                      <a:pPr algn="ctr" fontAlgn="ctr"/>
                      <a:r>
                        <a:rPr lang="zh-CN" altLang="en-US" sz="4800" b="1" u="none" strike="noStrike" dirty="0">
                          <a:effectLst/>
                        </a:rPr>
                        <a:t>胡</a:t>
                      </a:r>
                      <a:endParaRPr lang="zh-CN" altLang="en-US" sz="4800" b="1" i="0" u="none" strike="noStrike" dirty="0">
                        <a:solidFill>
                          <a:srgbClr val="000000"/>
                        </a:solidFill>
                        <a:effectLst/>
                        <a:latin typeface="宋体"/>
                      </a:endParaRPr>
                    </a:p>
                  </a:txBody>
                  <a:tcPr marL="9525" marR="9525" marT="9525" marB="0" anchor="ctr"/>
                </a:tc>
                <a:extLst>
                  <a:ext uri="{0D108BD9-81ED-4DB2-BD59-A6C34878D82A}">
                    <a16:rowId xmlns:a16="http://schemas.microsoft.com/office/drawing/2014/main" val="10001"/>
                  </a:ext>
                </a:extLst>
              </a:tr>
              <a:tr h="1057275">
                <a:tc>
                  <a:txBody>
                    <a:bodyPr/>
                    <a:lstStyle/>
                    <a:p>
                      <a:pPr algn="ctr" fontAlgn="ctr"/>
                      <a:r>
                        <a:rPr lang="zh-CN" altLang="en-US" sz="4800" b="1" u="none" strike="noStrike" dirty="0">
                          <a:effectLst/>
                        </a:rPr>
                        <a:t>归</a:t>
                      </a:r>
                      <a:endParaRPr lang="zh-CN" altLang="en-US" sz="4800" b="1" i="0" u="none" strike="noStrike" dirty="0">
                        <a:solidFill>
                          <a:srgbClr val="000000"/>
                        </a:solidFill>
                        <a:effectLst/>
                        <a:latin typeface="宋体"/>
                      </a:endParaRPr>
                    </a:p>
                  </a:txBody>
                  <a:tcPr marL="9525" marR="9525" marT="9525" marB="0" anchor="ctr"/>
                </a:tc>
                <a:tc>
                  <a:txBody>
                    <a:bodyPr/>
                    <a:lstStyle/>
                    <a:p>
                      <a:pPr algn="ctr" fontAlgn="ctr"/>
                      <a:r>
                        <a:rPr lang="zh-CN" altLang="en-US" sz="4800" b="1" u="none" strike="noStrike">
                          <a:effectLst/>
                        </a:rPr>
                        <a:t>入</a:t>
                      </a:r>
                      <a:endParaRPr lang="zh-CN" altLang="en-US" sz="4800" b="1" i="0" u="none" strike="noStrike">
                        <a:solidFill>
                          <a:srgbClr val="000000"/>
                        </a:solidFill>
                        <a:effectLst/>
                        <a:latin typeface="宋体"/>
                      </a:endParaRPr>
                    </a:p>
                  </a:txBody>
                  <a:tcPr marL="9525" marR="9525" marT="9525" marB="0" anchor="ctr"/>
                </a:tc>
                <a:tc>
                  <a:txBody>
                    <a:bodyPr/>
                    <a:lstStyle/>
                    <a:p>
                      <a:pPr algn="ctr" fontAlgn="ctr"/>
                      <a:r>
                        <a:rPr lang="zh-CN" altLang="en-US" sz="4800" b="1" u="none" strike="noStrike" dirty="0">
                          <a:effectLst/>
                        </a:rPr>
                        <a:t>洛</a:t>
                      </a:r>
                      <a:endParaRPr lang="zh-CN" altLang="en-US" sz="4800" b="1" i="0" u="none" strike="noStrike" dirty="0">
                        <a:solidFill>
                          <a:srgbClr val="000000"/>
                        </a:solidFill>
                        <a:effectLst/>
                        <a:latin typeface="宋体"/>
                      </a:endParaRPr>
                    </a:p>
                  </a:txBody>
                  <a:tcPr marL="9525" marR="9525" marT="9525" marB="0" anchor="ctr"/>
                </a:tc>
                <a:extLst>
                  <a:ext uri="{0D108BD9-81ED-4DB2-BD59-A6C34878D82A}">
                    <a16:rowId xmlns:a16="http://schemas.microsoft.com/office/drawing/2014/main" val="10002"/>
                  </a:ext>
                </a:extLst>
              </a:tr>
            </a:tbl>
          </a:graphicData>
        </a:graphic>
      </p:graphicFrame>
      <p:sp>
        <p:nvSpPr>
          <p:cNvPr id="5" name="TextBox 4"/>
          <p:cNvSpPr txBox="1"/>
          <p:nvPr/>
        </p:nvSpPr>
        <p:spPr>
          <a:xfrm>
            <a:off x="3325391" y="5189934"/>
            <a:ext cx="2736304" cy="646331"/>
          </a:xfrm>
          <a:prstGeom prst="rect">
            <a:avLst/>
          </a:prstGeom>
          <a:noFill/>
        </p:spPr>
        <p:txBody>
          <a:bodyPr wrap="square" rtlCol="0">
            <a:spAutoFit/>
          </a:bodyPr>
          <a:lstStyle/>
          <a:p>
            <a:r>
              <a:rPr lang="zh-CN" altLang="en-US" sz="36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归雁入胡天</a:t>
            </a:r>
          </a:p>
        </p:txBody>
      </p:sp>
    </p:spTree>
    <p:extLst>
      <p:ext uri="{BB962C8B-B14F-4D97-AF65-F5344CB8AC3E}">
        <p14:creationId xmlns:p14="http://schemas.microsoft.com/office/powerpoint/2010/main" val="1548810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980728"/>
            <a:ext cx="8229600" cy="4525963"/>
          </a:xfrm>
        </p:spPr>
        <p:txBody>
          <a:bodyPr/>
          <a:lstStyle/>
          <a:p>
            <a:pPr lvl="0"/>
            <a:r>
              <a:rPr lang="en-US" altLang="zh-CN" sz="4000" b="1" dirty="0" smtClean="0"/>
              <a:t>1.</a:t>
            </a:r>
            <a:r>
              <a:rPr lang="zh-CN" altLang="zh-CN" sz="4000" b="1" dirty="0"/>
              <a:t>下列诗人中，不属于“初唐四杰”的是（</a:t>
            </a:r>
            <a:r>
              <a:rPr lang="en-US" altLang="zh-CN" sz="4000" b="1" dirty="0"/>
              <a:t>  </a:t>
            </a:r>
            <a:r>
              <a:rPr lang="zh-CN" altLang="zh-CN" sz="4000" b="1" dirty="0"/>
              <a:t>）</a:t>
            </a:r>
          </a:p>
          <a:p>
            <a:pPr marL="742950" lvl="0" indent="-742950">
              <a:buFont typeface="+mj-lt"/>
              <a:buAutoNum type="alphaUcPeriod"/>
            </a:pPr>
            <a:r>
              <a:rPr lang="zh-CN" altLang="zh-CN" sz="4000" b="1" dirty="0"/>
              <a:t>杨炯</a:t>
            </a:r>
            <a:r>
              <a:rPr lang="en-US" altLang="zh-CN" sz="4000" b="1" dirty="0"/>
              <a:t> </a:t>
            </a:r>
            <a:endParaRPr lang="en-US" altLang="zh-CN" sz="4000" b="1" dirty="0" smtClean="0"/>
          </a:p>
          <a:p>
            <a:pPr marL="742950" lvl="0" indent="-742950">
              <a:buFont typeface="+mj-lt"/>
              <a:buAutoNum type="alphaUcPeriod"/>
            </a:pPr>
            <a:r>
              <a:rPr lang="zh-CN" altLang="zh-CN" sz="4000" b="1" dirty="0" smtClean="0"/>
              <a:t>王</a:t>
            </a:r>
            <a:r>
              <a:rPr lang="zh-CN" altLang="zh-CN" sz="4000" b="1" dirty="0"/>
              <a:t>维</a:t>
            </a:r>
            <a:r>
              <a:rPr lang="en-US" altLang="zh-CN" sz="4000" b="1" dirty="0"/>
              <a:t> </a:t>
            </a:r>
            <a:endParaRPr lang="en-US" altLang="zh-CN" sz="4000" b="1" dirty="0" smtClean="0"/>
          </a:p>
          <a:p>
            <a:pPr marL="742950" lvl="0" indent="-742950">
              <a:buFont typeface="+mj-lt"/>
              <a:buAutoNum type="alphaUcPeriod"/>
            </a:pPr>
            <a:r>
              <a:rPr lang="zh-CN" altLang="zh-CN" sz="4000" b="1" dirty="0" smtClean="0"/>
              <a:t>骆宾王</a:t>
            </a:r>
            <a:r>
              <a:rPr lang="en-US" altLang="zh-CN" sz="4000" b="1" dirty="0" smtClean="0"/>
              <a:t> </a:t>
            </a:r>
          </a:p>
          <a:p>
            <a:pPr marL="742950" lvl="0" indent="-742950">
              <a:buFont typeface="+mj-lt"/>
              <a:buAutoNum type="alphaUcPeriod"/>
            </a:pPr>
            <a:r>
              <a:rPr lang="zh-CN" altLang="zh-CN" sz="4000" b="1" dirty="0" smtClean="0"/>
              <a:t>卢照邻</a:t>
            </a:r>
            <a:endParaRPr lang="zh-CN" altLang="zh-CN" sz="4000" b="1" dirty="0"/>
          </a:p>
          <a:p>
            <a:endParaRPr lang="zh-CN" altLang="en-US" dirty="0"/>
          </a:p>
        </p:txBody>
      </p:sp>
      <p:sp>
        <p:nvSpPr>
          <p:cNvPr id="4" name="TextBox 3"/>
          <p:cNvSpPr txBox="1"/>
          <p:nvPr/>
        </p:nvSpPr>
        <p:spPr>
          <a:xfrm>
            <a:off x="5652120" y="5157192"/>
            <a:ext cx="2160240" cy="707886"/>
          </a:xfrm>
          <a:prstGeom prst="rect">
            <a:avLst/>
          </a:prstGeom>
          <a:noFill/>
        </p:spPr>
        <p:txBody>
          <a:bodyPr wrap="square" rtlCol="0">
            <a:spAutoFit/>
          </a:bodyPr>
          <a:lstStyle/>
          <a:p>
            <a:r>
              <a:rPr lang="zh-CN" altLang="en-US" sz="40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答案：</a:t>
            </a:r>
            <a:r>
              <a:rPr lang="en-US" altLang="zh-CN" sz="40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B</a:t>
            </a:r>
            <a:endParaRPr lang="zh-CN" altLang="en-US" sz="40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2502928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908720"/>
            <a:ext cx="8229600" cy="4525963"/>
          </a:xfrm>
        </p:spPr>
        <p:txBody>
          <a:bodyPr>
            <a:noAutofit/>
          </a:bodyPr>
          <a:lstStyle/>
          <a:p>
            <a:pPr lvl="0"/>
            <a:r>
              <a:rPr lang="en-US" altLang="zh-CN" sz="4000" b="1" dirty="0" smtClean="0"/>
              <a:t>2.</a:t>
            </a:r>
            <a:r>
              <a:rPr lang="zh-CN" altLang="zh-CN" sz="4000" b="1" dirty="0"/>
              <a:t>下列诗人中，不属于</a:t>
            </a:r>
            <a:r>
              <a:rPr lang="zh-CN" altLang="zh-CN" sz="4000" b="1" dirty="0" smtClean="0"/>
              <a:t>“</a:t>
            </a:r>
            <a:r>
              <a:rPr lang="zh-CN" altLang="en-US" sz="4000" b="1" dirty="0" smtClean="0"/>
              <a:t>建安七子</a:t>
            </a:r>
            <a:r>
              <a:rPr lang="zh-CN" altLang="zh-CN" sz="4000" b="1" dirty="0" smtClean="0"/>
              <a:t>”</a:t>
            </a:r>
            <a:r>
              <a:rPr lang="zh-CN" altLang="zh-CN" sz="4000" b="1" dirty="0"/>
              <a:t>的是（</a:t>
            </a:r>
            <a:r>
              <a:rPr lang="en-US" altLang="zh-CN" sz="4000" b="1" dirty="0"/>
              <a:t>  </a:t>
            </a:r>
            <a:r>
              <a:rPr lang="zh-CN" altLang="zh-CN" sz="4000" b="1" dirty="0"/>
              <a:t>）</a:t>
            </a:r>
          </a:p>
          <a:p>
            <a:pPr marL="514350" indent="-514350">
              <a:buFont typeface="+mj-lt"/>
              <a:buAutoNum type="alphaUcPeriod"/>
            </a:pPr>
            <a:r>
              <a:rPr lang="zh-CN" altLang="en-US" sz="4000" b="1" dirty="0" smtClean="0"/>
              <a:t>孔融</a:t>
            </a:r>
            <a:r>
              <a:rPr lang="en-US" altLang="zh-CN" sz="4000" b="1" dirty="0" smtClean="0"/>
              <a:t> </a:t>
            </a:r>
          </a:p>
          <a:p>
            <a:pPr marL="514350" indent="-514350">
              <a:buFont typeface="+mj-lt"/>
              <a:buAutoNum type="alphaUcPeriod"/>
            </a:pPr>
            <a:r>
              <a:rPr lang="zh-CN" altLang="en-US" sz="4000" b="1" dirty="0" smtClean="0"/>
              <a:t>阮籍</a:t>
            </a:r>
            <a:endParaRPr lang="en-US" altLang="zh-CN" sz="4000" b="1" dirty="0" smtClean="0"/>
          </a:p>
          <a:p>
            <a:pPr marL="514350" indent="-514350">
              <a:buFont typeface="+mj-lt"/>
              <a:buAutoNum type="alphaUcPeriod"/>
            </a:pPr>
            <a:r>
              <a:rPr lang="zh-CN" altLang="en-US" sz="4000" b="1" dirty="0" smtClean="0"/>
              <a:t>王粲</a:t>
            </a:r>
            <a:r>
              <a:rPr lang="en-US" altLang="zh-CN" sz="4000" b="1" dirty="0" smtClean="0"/>
              <a:t> </a:t>
            </a:r>
          </a:p>
          <a:p>
            <a:pPr marL="514350" indent="-514350">
              <a:buFont typeface="+mj-lt"/>
              <a:buAutoNum type="alphaUcPeriod"/>
            </a:pPr>
            <a:r>
              <a:rPr lang="zh-CN" altLang="en-US" sz="4000" b="1" dirty="0" smtClean="0"/>
              <a:t>刘桢</a:t>
            </a:r>
            <a:endParaRPr lang="zh-CN" altLang="en-US" sz="4000" b="1" dirty="0"/>
          </a:p>
        </p:txBody>
      </p:sp>
      <p:sp>
        <p:nvSpPr>
          <p:cNvPr id="4" name="TextBox 3"/>
          <p:cNvSpPr txBox="1"/>
          <p:nvPr/>
        </p:nvSpPr>
        <p:spPr>
          <a:xfrm>
            <a:off x="5652120" y="5157192"/>
            <a:ext cx="2160240" cy="707886"/>
          </a:xfrm>
          <a:prstGeom prst="rect">
            <a:avLst/>
          </a:prstGeom>
          <a:noFill/>
        </p:spPr>
        <p:txBody>
          <a:bodyPr wrap="square" rtlCol="0">
            <a:spAutoFit/>
          </a:bodyPr>
          <a:lstStyle/>
          <a:p>
            <a:r>
              <a:rPr lang="zh-CN" altLang="en-US" sz="40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答案：</a:t>
            </a:r>
            <a:r>
              <a:rPr lang="en-US" altLang="zh-CN" sz="40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B</a:t>
            </a:r>
            <a:endParaRPr lang="zh-CN" altLang="en-US" sz="40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2813845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908720"/>
            <a:ext cx="8229600" cy="4525963"/>
          </a:xfrm>
        </p:spPr>
        <p:txBody>
          <a:bodyPr/>
          <a:lstStyle/>
          <a:p>
            <a:pPr lvl="0"/>
            <a:r>
              <a:rPr lang="en-US" altLang="zh-CN" sz="4000" b="1" dirty="0" smtClean="0"/>
              <a:t>3.</a:t>
            </a:r>
            <a:r>
              <a:rPr lang="zh-CN" altLang="zh-CN" sz="4000" b="1" dirty="0" smtClean="0"/>
              <a:t>请</a:t>
            </a:r>
            <a:r>
              <a:rPr lang="zh-CN" altLang="zh-CN" sz="4000" b="1" dirty="0"/>
              <a:t>接出下半句</a:t>
            </a:r>
            <a:r>
              <a:rPr lang="en-US" altLang="zh-CN" sz="4000" b="1" dirty="0"/>
              <a:t>   </a:t>
            </a:r>
            <a:r>
              <a:rPr lang="zh-CN" altLang="zh-CN" sz="4000" b="1" dirty="0"/>
              <a:t>（王建《十五忘夜寄杜朗中》）</a:t>
            </a:r>
          </a:p>
          <a:p>
            <a:r>
              <a:rPr lang="en-US" altLang="zh-CN" sz="4000" b="1" dirty="0"/>
              <a:t>  </a:t>
            </a:r>
            <a:r>
              <a:rPr lang="zh-CN" altLang="zh-CN" sz="4000" b="1" dirty="0"/>
              <a:t>中庭地白树</a:t>
            </a:r>
            <a:r>
              <a:rPr lang="zh-CN" altLang="zh-CN" sz="4000" b="1" dirty="0" smtClean="0"/>
              <a:t>栖</a:t>
            </a:r>
            <a:r>
              <a:rPr lang="zh-CN" altLang="en-US" sz="4000" b="1" dirty="0"/>
              <a:t>鸦</a:t>
            </a:r>
            <a:r>
              <a:rPr lang="zh-CN" altLang="en-US" sz="4000" b="1" dirty="0" smtClean="0"/>
              <a:t>，</a:t>
            </a:r>
            <a:endParaRPr lang="en-US" altLang="zh-CN" sz="4000" b="1" dirty="0" smtClean="0"/>
          </a:p>
          <a:p>
            <a:r>
              <a:rPr lang="en-US" altLang="zh-CN" sz="4000" b="1" u="sng" dirty="0" smtClean="0"/>
              <a:t>  </a:t>
            </a:r>
            <a:r>
              <a:rPr lang="zh-CN" altLang="en-US" sz="4000" b="1" u="sng" dirty="0" smtClean="0"/>
              <a:t>                                </a:t>
            </a:r>
            <a:r>
              <a:rPr lang="zh-CN" altLang="en-US" sz="4000" b="1" dirty="0" smtClean="0"/>
              <a:t>。</a:t>
            </a:r>
            <a:r>
              <a:rPr lang="zh-CN" altLang="en-US" sz="4000" b="1" u="sng" dirty="0" smtClean="0"/>
              <a:t>                               </a:t>
            </a:r>
            <a:r>
              <a:rPr lang="zh-CN" altLang="en-US" sz="4000" b="1" dirty="0" smtClean="0"/>
              <a:t> </a:t>
            </a:r>
            <a:endParaRPr lang="zh-CN" altLang="zh-CN" sz="4000" b="1" dirty="0"/>
          </a:p>
          <a:p>
            <a:endParaRPr lang="zh-CN" altLang="en-US" dirty="0"/>
          </a:p>
        </p:txBody>
      </p:sp>
      <p:sp>
        <p:nvSpPr>
          <p:cNvPr id="4" name="TextBox 3"/>
          <p:cNvSpPr txBox="1"/>
          <p:nvPr/>
        </p:nvSpPr>
        <p:spPr>
          <a:xfrm>
            <a:off x="1507629" y="5123259"/>
            <a:ext cx="6336704" cy="707886"/>
          </a:xfrm>
          <a:prstGeom prst="rect">
            <a:avLst/>
          </a:prstGeom>
          <a:noFill/>
        </p:spPr>
        <p:txBody>
          <a:bodyPr wrap="square" rtlCol="0">
            <a:spAutoFit/>
          </a:bodyPr>
          <a:lstStyle/>
          <a:p>
            <a:r>
              <a:rPr lang="zh-CN" altLang="en-US" sz="40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答案：冷露无声湿桂花</a:t>
            </a:r>
            <a:endParaRPr lang="zh-CN" altLang="en-US" sz="40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892493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en-US" altLang="zh-CN" sz="4000" b="1" dirty="0" smtClean="0"/>
              <a:t>4.</a:t>
            </a:r>
            <a:r>
              <a:rPr lang="zh-CN" altLang="zh-CN" sz="4000" b="1" dirty="0" smtClean="0"/>
              <a:t>请</a:t>
            </a:r>
            <a:r>
              <a:rPr lang="zh-CN" altLang="zh-CN" sz="4000" b="1" dirty="0"/>
              <a:t>接出下半</a:t>
            </a:r>
            <a:r>
              <a:rPr lang="zh-CN" altLang="zh-CN" sz="4000" b="1" dirty="0" smtClean="0"/>
              <a:t>句（</a:t>
            </a:r>
            <a:r>
              <a:rPr lang="zh-CN" altLang="en-US" sz="4000" b="1" dirty="0" smtClean="0"/>
              <a:t>元稹</a:t>
            </a:r>
            <a:r>
              <a:rPr lang="en-US" altLang="zh-CN" sz="4000" b="1" dirty="0" smtClean="0"/>
              <a:t>《</a:t>
            </a:r>
            <a:r>
              <a:rPr lang="zh-CN" altLang="en-US" sz="4000" b="1" dirty="0" smtClean="0"/>
              <a:t>闻乐天授江州司马</a:t>
            </a:r>
            <a:r>
              <a:rPr lang="en-US" altLang="zh-CN" sz="4000" b="1" dirty="0" smtClean="0"/>
              <a:t>》</a:t>
            </a:r>
            <a:r>
              <a:rPr lang="zh-CN" altLang="en-US" sz="4000" b="1" dirty="0" smtClean="0"/>
              <a:t>）</a:t>
            </a:r>
            <a:endParaRPr lang="zh-CN" altLang="zh-CN" sz="4000" b="1" dirty="0"/>
          </a:p>
          <a:p>
            <a:r>
              <a:rPr lang="en-US" altLang="zh-CN" sz="4000" b="1" dirty="0" smtClean="0"/>
              <a:t>  </a:t>
            </a:r>
            <a:r>
              <a:rPr lang="zh-CN" altLang="en-US" sz="4000" b="1" dirty="0" smtClean="0"/>
              <a:t>垂死病中惊坐起</a:t>
            </a:r>
            <a:r>
              <a:rPr lang="zh-CN" altLang="zh-CN" sz="4000" b="1" dirty="0" smtClean="0"/>
              <a:t>，</a:t>
            </a:r>
            <a:endParaRPr lang="en-US" altLang="zh-CN" sz="4000" b="1" dirty="0" smtClean="0"/>
          </a:p>
          <a:p>
            <a:r>
              <a:rPr lang="en-US" altLang="zh-CN" sz="4000" b="1" u="sng" dirty="0" smtClean="0"/>
              <a:t>                        </a:t>
            </a:r>
            <a:r>
              <a:rPr lang="zh-CN" altLang="en-US" sz="4000" b="1" dirty="0" smtClean="0"/>
              <a:t>。</a:t>
            </a:r>
            <a:r>
              <a:rPr lang="en-US" altLang="zh-CN" sz="4000" b="1" u="sng" dirty="0" smtClean="0"/>
              <a:t> </a:t>
            </a:r>
          </a:p>
          <a:p>
            <a:endParaRPr lang="zh-CN" altLang="en-US" sz="4000" dirty="0"/>
          </a:p>
        </p:txBody>
      </p:sp>
      <p:sp>
        <p:nvSpPr>
          <p:cNvPr id="4" name="TextBox 3"/>
          <p:cNvSpPr txBox="1"/>
          <p:nvPr/>
        </p:nvSpPr>
        <p:spPr>
          <a:xfrm>
            <a:off x="1259632" y="5142309"/>
            <a:ext cx="5616624" cy="707886"/>
          </a:xfrm>
          <a:prstGeom prst="rect">
            <a:avLst/>
          </a:prstGeom>
          <a:noFill/>
        </p:spPr>
        <p:txBody>
          <a:bodyPr wrap="square" rtlCol="0">
            <a:spAutoFit/>
          </a:bodyPr>
          <a:lstStyle/>
          <a:p>
            <a:r>
              <a:rPr lang="zh-CN" altLang="en-US" sz="40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答案：暗风吹雨入寒窗</a:t>
            </a:r>
            <a:endParaRPr lang="zh-CN" altLang="en-US" sz="40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3049635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980728"/>
            <a:ext cx="8229600" cy="4525963"/>
          </a:xfrm>
        </p:spPr>
        <p:txBody>
          <a:bodyPr/>
          <a:lstStyle/>
          <a:p>
            <a:pPr lvl="0"/>
            <a:r>
              <a:rPr lang="en-US" altLang="zh-CN" sz="4000" b="1" dirty="0" smtClean="0"/>
              <a:t>5.</a:t>
            </a:r>
            <a:r>
              <a:rPr lang="zh-CN" altLang="zh-CN" sz="4000" b="1" dirty="0" smtClean="0"/>
              <a:t>晚清</a:t>
            </a:r>
            <a:r>
              <a:rPr lang="zh-CN" altLang="zh-CN" sz="4000" b="1" dirty="0"/>
              <a:t>国学大师王国维在其不朽之作《人间词话》中提出，古今之成大事业，大学问者，罔不经过三种境界，请问第一重境界是？</a:t>
            </a:r>
          </a:p>
          <a:p>
            <a:endParaRPr lang="zh-CN" altLang="en-US" dirty="0"/>
          </a:p>
        </p:txBody>
      </p:sp>
      <p:sp>
        <p:nvSpPr>
          <p:cNvPr id="5" name="TextBox 4"/>
          <p:cNvSpPr txBox="1"/>
          <p:nvPr/>
        </p:nvSpPr>
        <p:spPr>
          <a:xfrm>
            <a:off x="539552" y="4011513"/>
            <a:ext cx="8064896" cy="1323439"/>
          </a:xfrm>
          <a:prstGeom prst="rect">
            <a:avLst/>
          </a:prstGeom>
          <a:noFill/>
        </p:spPr>
        <p:txBody>
          <a:bodyPr wrap="square" rtlCol="0">
            <a:spAutoFit/>
          </a:bodyPr>
          <a:lstStyle/>
          <a:p>
            <a:r>
              <a:rPr lang="zh-CN" altLang="en-US" sz="40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答案：昨夜</a:t>
            </a:r>
            <a:r>
              <a:rPr lang="zh-CN" altLang="en-US" sz="40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西风凋碧树 </a:t>
            </a:r>
            <a:r>
              <a:rPr lang="zh-CN" altLang="en-US" sz="40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，独</a:t>
            </a:r>
            <a:r>
              <a:rPr lang="zh-CN" altLang="en-US" sz="40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上</a:t>
            </a:r>
            <a:r>
              <a:rPr lang="zh-CN" altLang="en-US" sz="40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高楼，</a:t>
            </a:r>
            <a:endParaRPr lang="en-US" altLang="zh-CN" sz="40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a:p>
            <a:r>
              <a:rPr lang="en-US" altLang="zh-CN" sz="40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 </a:t>
            </a:r>
            <a:r>
              <a:rPr lang="en-US" altLang="zh-CN" sz="40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           </a:t>
            </a:r>
            <a:r>
              <a:rPr lang="zh-CN" altLang="en-US" sz="40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望</a:t>
            </a:r>
            <a:r>
              <a:rPr lang="zh-CN" altLang="en-US" sz="40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尽天涯路</a:t>
            </a:r>
          </a:p>
        </p:txBody>
      </p:sp>
    </p:spTree>
    <p:extLst>
      <p:ext uri="{BB962C8B-B14F-4D97-AF65-F5344CB8AC3E}">
        <p14:creationId xmlns:p14="http://schemas.microsoft.com/office/powerpoint/2010/main" val="348027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692696"/>
            <a:ext cx="8229600" cy="4525963"/>
          </a:xfrm>
        </p:spPr>
        <p:txBody>
          <a:bodyPr/>
          <a:lstStyle/>
          <a:p>
            <a:pPr lvl="0"/>
            <a:r>
              <a:rPr lang="en-US" altLang="zh-CN" sz="4000" b="1" dirty="0" smtClean="0"/>
              <a:t>6.</a:t>
            </a:r>
            <a:r>
              <a:rPr lang="zh-CN" altLang="zh-CN" sz="4000" b="1" dirty="0"/>
              <a:t>晚清国学大师王国维在其不朽之作《人间词话》中提出，古今之成大事业，大学问者，罔不经过三种境界，请问</a:t>
            </a:r>
            <a:r>
              <a:rPr lang="zh-CN" altLang="zh-CN" sz="4000" b="1" dirty="0" smtClean="0"/>
              <a:t>第</a:t>
            </a:r>
            <a:r>
              <a:rPr lang="zh-CN" altLang="en-US" sz="4000" b="1" dirty="0" smtClean="0"/>
              <a:t>三</a:t>
            </a:r>
            <a:r>
              <a:rPr lang="zh-CN" altLang="zh-CN" sz="4000" b="1" dirty="0" smtClean="0"/>
              <a:t>重</a:t>
            </a:r>
            <a:r>
              <a:rPr lang="zh-CN" altLang="zh-CN" sz="4000" b="1" dirty="0"/>
              <a:t>境界是？</a:t>
            </a:r>
          </a:p>
          <a:p>
            <a:endParaRPr lang="zh-CN" altLang="en-US" dirty="0"/>
          </a:p>
        </p:txBody>
      </p:sp>
      <p:sp>
        <p:nvSpPr>
          <p:cNvPr id="4" name="TextBox 3"/>
          <p:cNvSpPr txBox="1"/>
          <p:nvPr/>
        </p:nvSpPr>
        <p:spPr>
          <a:xfrm>
            <a:off x="539552" y="4011513"/>
            <a:ext cx="9001000" cy="1323439"/>
          </a:xfrm>
          <a:prstGeom prst="rect">
            <a:avLst/>
          </a:prstGeom>
          <a:noFill/>
        </p:spPr>
        <p:txBody>
          <a:bodyPr wrap="square" rtlCol="0">
            <a:spAutoFit/>
          </a:bodyPr>
          <a:lstStyle/>
          <a:p>
            <a:r>
              <a:rPr lang="zh-CN" altLang="en-US" sz="40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答案：众</a:t>
            </a:r>
            <a:r>
              <a:rPr lang="zh-CN" altLang="en-US" sz="40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里寻他千百度，蓦然</a:t>
            </a:r>
            <a:r>
              <a:rPr lang="zh-CN" altLang="en-US" sz="40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回首，</a:t>
            </a:r>
            <a:endParaRPr lang="en-US" altLang="zh-CN" sz="40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a:p>
            <a:r>
              <a:rPr lang="en-US" altLang="zh-CN" sz="40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 </a:t>
            </a:r>
            <a:r>
              <a:rPr lang="en-US" altLang="zh-CN" sz="40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           </a:t>
            </a:r>
            <a:r>
              <a:rPr lang="zh-CN" altLang="en-US" sz="40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那</a:t>
            </a:r>
            <a:r>
              <a:rPr lang="zh-CN" altLang="en-US" sz="40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人却在灯火阑珊处</a:t>
            </a:r>
          </a:p>
        </p:txBody>
      </p:sp>
    </p:spTree>
    <p:extLst>
      <p:ext uri="{BB962C8B-B14F-4D97-AF65-F5344CB8AC3E}">
        <p14:creationId xmlns:p14="http://schemas.microsoft.com/office/powerpoint/2010/main" val="764896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620688"/>
            <a:ext cx="8229600" cy="4525963"/>
          </a:xfrm>
        </p:spPr>
        <p:txBody>
          <a:bodyPr/>
          <a:lstStyle/>
          <a:p>
            <a:pPr lvl="0"/>
            <a:r>
              <a:rPr lang="en-US" altLang="zh-CN" sz="4000" b="1" dirty="0" smtClean="0"/>
              <a:t>7.</a:t>
            </a:r>
            <a:r>
              <a:rPr lang="zh-CN" altLang="zh-CN" sz="4000" b="1" dirty="0" smtClean="0"/>
              <a:t>“</a:t>
            </a:r>
            <a:r>
              <a:rPr lang="zh-CN" altLang="zh-CN" sz="4000" b="1" dirty="0"/>
              <a:t>大雪压青松，青松挺且直”是谁的诗句？（</a:t>
            </a:r>
            <a:r>
              <a:rPr lang="en-US" altLang="zh-CN" sz="4000" b="1" dirty="0"/>
              <a:t>  </a:t>
            </a:r>
            <a:r>
              <a:rPr lang="zh-CN" altLang="zh-CN" sz="4000" b="1" dirty="0"/>
              <a:t>）</a:t>
            </a:r>
          </a:p>
          <a:p>
            <a:pPr marL="514350" lvl="0" indent="-514350">
              <a:buFont typeface="+mj-lt"/>
              <a:buAutoNum type="alphaUcPeriod"/>
            </a:pPr>
            <a:r>
              <a:rPr lang="zh-CN" altLang="zh-CN" sz="4000" b="1" dirty="0" smtClean="0"/>
              <a:t>辛弃疾</a:t>
            </a:r>
            <a:endParaRPr lang="en-US" altLang="zh-CN" sz="4000" b="1" dirty="0" smtClean="0"/>
          </a:p>
          <a:p>
            <a:pPr marL="514350" lvl="0" indent="-514350">
              <a:buFont typeface="+mj-lt"/>
              <a:buAutoNum type="alphaUcPeriod"/>
            </a:pPr>
            <a:r>
              <a:rPr lang="zh-CN" altLang="zh-CN" sz="4000" b="1" dirty="0" smtClean="0"/>
              <a:t>李白</a:t>
            </a:r>
            <a:r>
              <a:rPr lang="en-US" altLang="zh-CN" sz="4000" b="1" dirty="0" smtClean="0"/>
              <a:t> </a:t>
            </a:r>
          </a:p>
          <a:p>
            <a:pPr marL="514350" lvl="0" indent="-514350">
              <a:buFont typeface="+mj-lt"/>
              <a:buAutoNum type="alphaUcPeriod"/>
            </a:pPr>
            <a:r>
              <a:rPr lang="zh-CN" altLang="zh-CN" sz="4000" b="1" dirty="0" smtClean="0"/>
              <a:t>谭嗣同</a:t>
            </a:r>
            <a:r>
              <a:rPr lang="en-US" altLang="zh-CN" sz="4000" b="1" dirty="0" smtClean="0"/>
              <a:t> </a:t>
            </a:r>
          </a:p>
          <a:p>
            <a:pPr marL="514350" lvl="0" indent="-514350">
              <a:buFont typeface="+mj-lt"/>
              <a:buAutoNum type="alphaUcPeriod"/>
            </a:pPr>
            <a:r>
              <a:rPr lang="zh-CN" altLang="zh-CN" sz="4000" b="1" dirty="0" smtClean="0"/>
              <a:t>陈毅</a:t>
            </a:r>
            <a:endParaRPr lang="zh-CN" altLang="zh-CN" sz="4000" b="1" dirty="0"/>
          </a:p>
          <a:p>
            <a:endParaRPr lang="zh-CN" altLang="en-US" dirty="0"/>
          </a:p>
        </p:txBody>
      </p:sp>
      <p:sp>
        <p:nvSpPr>
          <p:cNvPr id="5" name="TextBox 4"/>
          <p:cNvSpPr txBox="1"/>
          <p:nvPr/>
        </p:nvSpPr>
        <p:spPr>
          <a:xfrm>
            <a:off x="5652120" y="5157192"/>
            <a:ext cx="2160240" cy="707886"/>
          </a:xfrm>
          <a:prstGeom prst="rect">
            <a:avLst/>
          </a:prstGeom>
          <a:noFill/>
        </p:spPr>
        <p:txBody>
          <a:bodyPr wrap="square" rtlCol="0">
            <a:spAutoFit/>
          </a:bodyPr>
          <a:lstStyle/>
          <a:p>
            <a:r>
              <a:rPr lang="zh-CN" altLang="en-US" sz="40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答案：</a:t>
            </a:r>
            <a:r>
              <a:rPr lang="en-US" altLang="zh-CN" sz="40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D</a:t>
            </a:r>
            <a:endParaRPr lang="zh-CN" altLang="en-US" sz="40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537989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476672"/>
            <a:ext cx="8229600" cy="4525963"/>
          </a:xfrm>
        </p:spPr>
        <p:txBody>
          <a:bodyPr>
            <a:normAutofit/>
          </a:bodyPr>
          <a:lstStyle/>
          <a:p>
            <a:pPr lvl="0"/>
            <a:r>
              <a:rPr lang="en-US" altLang="zh-CN" sz="4000" b="1" dirty="0" smtClean="0"/>
              <a:t>8.</a:t>
            </a:r>
            <a:r>
              <a:rPr lang="zh-CN" altLang="zh-CN" sz="4000" b="1" dirty="0"/>
              <a:t> “春色满园关不住，一枝红杏出墙来”出自谁的诗句？（</a:t>
            </a:r>
            <a:r>
              <a:rPr lang="en-US" altLang="zh-CN" sz="4000" b="1" dirty="0"/>
              <a:t>  </a:t>
            </a:r>
            <a:r>
              <a:rPr lang="zh-CN" altLang="zh-CN" sz="4000" b="1" dirty="0"/>
              <a:t>）</a:t>
            </a:r>
          </a:p>
          <a:p>
            <a:pPr marL="514350" indent="-514350">
              <a:buFont typeface="+mj-lt"/>
              <a:buAutoNum type="alphaUcPeriod"/>
            </a:pPr>
            <a:r>
              <a:rPr lang="zh-CN" altLang="zh-CN" sz="4000" b="1" dirty="0"/>
              <a:t>王安石</a:t>
            </a:r>
            <a:r>
              <a:rPr lang="en-US" altLang="zh-CN" sz="4000" b="1" dirty="0"/>
              <a:t> </a:t>
            </a:r>
            <a:endParaRPr lang="en-US" altLang="zh-CN" sz="4000" b="1" dirty="0" smtClean="0"/>
          </a:p>
          <a:p>
            <a:pPr marL="514350" indent="-514350">
              <a:buFont typeface="+mj-lt"/>
              <a:buAutoNum type="alphaUcPeriod"/>
            </a:pPr>
            <a:r>
              <a:rPr lang="zh-CN" altLang="zh-CN" sz="4000" b="1" dirty="0" smtClean="0"/>
              <a:t>杨</a:t>
            </a:r>
            <a:r>
              <a:rPr lang="zh-CN" altLang="zh-CN" sz="4000" b="1" dirty="0"/>
              <a:t>万里</a:t>
            </a:r>
            <a:r>
              <a:rPr lang="en-US" altLang="zh-CN" sz="4000" b="1" dirty="0"/>
              <a:t> </a:t>
            </a:r>
          </a:p>
          <a:p>
            <a:pPr marL="514350" indent="-514350">
              <a:buFont typeface="+mj-lt"/>
              <a:buAutoNum type="alphaUcPeriod"/>
            </a:pPr>
            <a:r>
              <a:rPr lang="zh-CN" altLang="zh-CN" sz="4000" b="1" dirty="0" smtClean="0"/>
              <a:t>叶绍</a:t>
            </a:r>
            <a:r>
              <a:rPr lang="zh-CN" altLang="zh-CN" sz="4000" b="1" dirty="0"/>
              <a:t>翁</a:t>
            </a:r>
            <a:r>
              <a:rPr lang="en-US" altLang="zh-CN" sz="4000" b="1" dirty="0"/>
              <a:t> </a:t>
            </a:r>
          </a:p>
          <a:p>
            <a:pPr marL="514350" indent="-514350">
              <a:buFont typeface="+mj-lt"/>
              <a:buAutoNum type="alphaUcPeriod"/>
            </a:pPr>
            <a:r>
              <a:rPr lang="zh-CN" altLang="zh-CN" sz="4000" b="1" dirty="0" smtClean="0"/>
              <a:t>晏殊</a:t>
            </a:r>
            <a:endParaRPr lang="zh-CN" altLang="en-US" sz="4000" b="1" dirty="0"/>
          </a:p>
        </p:txBody>
      </p:sp>
      <p:sp>
        <p:nvSpPr>
          <p:cNvPr id="4" name="TextBox 3"/>
          <p:cNvSpPr txBox="1"/>
          <p:nvPr/>
        </p:nvSpPr>
        <p:spPr>
          <a:xfrm>
            <a:off x="5652120" y="5157192"/>
            <a:ext cx="2160240" cy="707886"/>
          </a:xfrm>
          <a:prstGeom prst="rect">
            <a:avLst/>
          </a:prstGeom>
          <a:noFill/>
        </p:spPr>
        <p:txBody>
          <a:bodyPr wrap="square" rtlCol="0">
            <a:spAutoFit/>
          </a:bodyPr>
          <a:lstStyle/>
          <a:p>
            <a:r>
              <a:rPr lang="zh-CN" altLang="en-US" sz="40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答案：</a:t>
            </a:r>
            <a:r>
              <a:rPr lang="en-US" altLang="zh-CN" sz="40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C</a:t>
            </a:r>
            <a:endParaRPr lang="zh-CN" altLang="en-US" sz="40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377441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9552" y="692696"/>
            <a:ext cx="8219256" cy="5361459"/>
          </a:xfrm>
        </p:spPr>
        <p:txBody>
          <a:bodyPr>
            <a:normAutofit lnSpcReduction="10000"/>
          </a:bodyPr>
          <a:lstStyle/>
          <a:p>
            <a:pPr lvl="0"/>
            <a:r>
              <a:rPr lang="en-US" altLang="zh-CN" sz="4000" b="1" dirty="0" smtClean="0"/>
              <a:t>9.</a:t>
            </a:r>
            <a:r>
              <a:rPr lang="zh-CN" altLang="zh-CN" sz="4000" b="1" dirty="0" smtClean="0"/>
              <a:t>毛泽东</a:t>
            </a:r>
            <a:r>
              <a:rPr lang="zh-CN" altLang="zh-CN" sz="4000" b="1" dirty="0"/>
              <a:t>在《清平乐 六盘山》中展现了“今日长缨在手，何时缚住苍龙”的自信和豪迈，请问本词的写作时间是？（</a:t>
            </a:r>
            <a:r>
              <a:rPr lang="en-US" altLang="zh-CN" sz="4000" b="1" dirty="0"/>
              <a:t>  </a:t>
            </a:r>
            <a:r>
              <a:rPr lang="zh-CN" altLang="zh-CN" sz="4000" b="1" dirty="0"/>
              <a:t>）</a:t>
            </a:r>
          </a:p>
          <a:p>
            <a:r>
              <a:rPr lang="en-US" altLang="zh-CN" sz="4000" b="1" dirty="0"/>
              <a:t>A.1933</a:t>
            </a:r>
            <a:r>
              <a:rPr lang="zh-CN" altLang="zh-CN" sz="4000" b="1" dirty="0" smtClean="0"/>
              <a:t>年</a:t>
            </a:r>
            <a:endParaRPr lang="en-US" altLang="zh-CN" sz="4000" b="1" dirty="0" smtClean="0"/>
          </a:p>
          <a:p>
            <a:r>
              <a:rPr lang="en-US" altLang="zh-CN" sz="4000" b="1" dirty="0" smtClean="0"/>
              <a:t>B.1935</a:t>
            </a:r>
            <a:r>
              <a:rPr lang="zh-CN" altLang="zh-CN" sz="4000" b="1" dirty="0"/>
              <a:t>年</a:t>
            </a:r>
            <a:r>
              <a:rPr lang="en-US" altLang="zh-CN" sz="4000" b="1" dirty="0"/>
              <a:t> </a:t>
            </a:r>
            <a:endParaRPr lang="en-US" altLang="zh-CN" sz="4000" b="1" dirty="0" smtClean="0"/>
          </a:p>
          <a:p>
            <a:r>
              <a:rPr lang="en-US" altLang="zh-CN" sz="4000" b="1" dirty="0" smtClean="0"/>
              <a:t>C.1937</a:t>
            </a:r>
            <a:r>
              <a:rPr lang="zh-CN" altLang="zh-CN" sz="4000" b="1" dirty="0"/>
              <a:t>年</a:t>
            </a:r>
            <a:r>
              <a:rPr lang="en-US" altLang="zh-CN" sz="4000" b="1" dirty="0"/>
              <a:t> </a:t>
            </a:r>
            <a:endParaRPr lang="en-US" altLang="zh-CN" sz="4000" b="1" dirty="0" smtClean="0"/>
          </a:p>
          <a:p>
            <a:r>
              <a:rPr lang="en-US" altLang="zh-CN" sz="4000" b="1" dirty="0" smtClean="0"/>
              <a:t>D.1939</a:t>
            </a:r>
            <a:r>
              <a:rPr lang="zh-CN" altLang="zh-CN" sz="4000" b="1" dirty="0"/>
              <a:t>年</a:t>
            </a:r>
          </a:p>
          <a:p>
            <a:endParaRPr lang="zh-CN" altLang="en-US" dirty="0"/>
          </a:p>
        </p:txBody>
      </p:sp>
      <p:sp>
        <p:nvSpPr>
          <p:cNvPr id="6" name="TextBox 5"/>
          <p:cNvSpPr txBox="1"/>
          <p:nvPr/>
        </p:nvSpPr>
        <p:spPr>
          <a:xfrm>
            <a:off x="5652120" y="5157192"/>
            <a:ext cx="2160240" cy="707886"/>
          </a:xfrm>
          <a:prstGeom prst="rect">
            <a:avLst/>
          </a:prstGeom>
          <a:noFill/>
        </p:spPr>
        <p:txBody>
          <a:bodyPr wrap="square" rtlCol="0">
            <a:spAutoFit/>
          </a:bodyPr>
          <a:lstStyle/>
          <a:p>
            <a:r>
              <a:rPr lang="zh-CN" altLang="en-US" sz="40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答案：</a:t>
            </a:r>
            <a:r>
              <a:rPr lang="en-US" altLang="zh-CN" sz="40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B</a:t>
            </a:r>
            <a:endParaRPr lang="zh-CN" altLang="en-US" sz="40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150544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620688"/>
            <a:ext cx="8291264" cy="5505475"/>
          </a:xfrm>
        </p:spPr>
        <p:txBody>
          <a:bodyPr>
            <a:normAutofit/>
          </a:bodyPr>
          <a:lstStyle/>
          <a:p>
            <a:pPr lvl="0"/>
            <a:r>
              <a:rPr lang="en-US" altLang="zh-CN" sz="4000" b="1" dirty="0" smtClean="0"/>
              <a:t>10.</a:t>
            </a:r>
            <a:r>
              <a:rPr lang="zh-CN" altLang="zh-CN" sz="4000" b="1" dirty="0"/>
              <a:t>苏轼</a:t>
            </a:r>
            <a:r>
              <a:rPr lang="zh-CN" altLang="zh-CN" sz="4000" b="1"/>
              <a:t>在</a:t>
            </a:r>
            <a:r>
              <a:rPr lang="zh-CN" altLang="zh-CN" sz="4000" b="1" smtClean="0"/>
              <a:t>《定</a:t>
            </a:r>
            <a:r>
              <a:rPr lang="zh-CN" altLang="en-US" sz="4000" b="1" smtClean="0"/>
              <a:t>风</a:t>
            </a:r>
            <a:r>
              <a:rPr lang="zh-CN" altLang="zh-CN" sz="4000" b="1" smtClean="0"/>
              <a:t>波》</a:t>
            </a:r>
            <a:r>
              <a:rPr lang="zh-CN" altLang="zh-CN" sz="4000" b="1" dirty="0"/>
              <a:t>一词中展现了“一蓑烟雨任平生”飘逸豁达的人生态度，请问这首词是苏轼在何时所作？（</a:t>
            </a:r>
            <a:r>
              <a:rPr lang="en-US" altLang="zh-CN" sz="4000" b="1" dirty="0"/>
              <a:t>  </a:t>
            </a:r>
            <a:r>
              <a:rPr lang="zh-CN" altLang="zh-CN" sz="4000" b="1" dirty="0"/>
              <a:t>）</a:t>
            </a:r>
          </a:p>
          <a:p>
            <a:pPr marL="514350" lvl="0" indent="-514350">
              <a:buFont typeface="+mj-lt"/>
              <a:buAutoNum type="alphaUcPeriod"/>
            </a:pPr>
            <a:r>
              <a:rPr lang="zh-CN" altLang="zh-CN" sz="4000" b="1" dirty="0"/>
              <a:t>被贬黄州</a:t>
            </a:r>
            <a:r>
              <a:rPr lang="en-US" altLang="zh-CN" sz="4000" b="1" dirty="0"/>
              <a:t> </a:t>
            </a:r>
            <a:endParaRPr lang="en-US" altLang="zh-CN" sz="4000" b="1" dirty="0" smtClean="0"/>
          </a:p>
          <a:p>
            <a:pPr marL="514350" lvl="0" indent="-514350">
              <a:buFont typeface="+mj-lt"/>
              <a:buAutoNum type="alphaUcPeriod"/>
            </a:pPr>
            <a:r>
              <a:rPr lang="zh-CN" altLang="zh-CN" sz="4000" b="1" dirty="0" smtClean="0"/>
              <a:t>被</a:t>
            </a:r>
            <a:r>
              <a:rPr lang="zh-CN" altLang="zh-CN" sz="4000" b="1" dirty="0"/>
              <a:t>贬滁州</a:t>
            </a:r>
            <a:r>
              <a:rPr lang="en-US" altLang="zh-CN" sz="4000" b="1" dirty="0"/>
              <a:t> </a:t>
            </a:r>
            <a:endParaRPr lang="en-US" altLang="zh-CN" sz="4000" b="1" dirty="0" smtClean="0"/>
          </a:p>
          <a:p>
            <a:pPr marL="514350" lvl="0" indent="-514350">
              <a:buFont typeface="+mj-lt"/>
              <a:buAutoNum type="alphaUcPeriod"/>
            </a:pPr>
            <a:r>
              <a:rPr lang="zh-CN" altLang="zh-CN" sz="4000" b="1" dirty="0" smtClean="0"/>
              <a:t>被</a:t>
            </a:r>
            <a:r>
              <a:rPr lang="zh-CN" altLang="zh-CN" sz="4000" b="1" dirty="0"/>
              <a:t>贬徐州</a:t>
            </a:r>
            <a:r>
              <a:rPr lang="en-US" altLang="zh-CN" sz="4000" b="1" dirty="0"/>
              <a:t> </a:t>
            </a:r>
            <a:endParaRPr lang="en-US" altLang="zh-CN" sz="4000" b="1" dirty="0" smtClean="0"/>
          </a:p>
          <a:p>
            <a:pPr marL="514350" lvl="0" indent="-514350">
              <a:buFont typeface="+mj-lt"/>
              <a:buAutoNum type="alphaUcPeriod"/>
            </a:pPr>
            <a:r>
              <a:rPr lang="zh-CN" altLang="zh-CN" sz="4000" b="1" dirty="0" smtClean="0"/>
              <a:t>被</a:t>
            </a:r>
            <a:r>
              <a:rPr lang="zh-CN" altLang="zh-CN" sz="4000" b="1" dirty="0"/>
              <a:t>贬柳州</a:t>
            </a:r>
          </a:p>
          <a:p>
            <a:endParaRPr lang="zh-CN" altLang="en-US" dirty="0"/>
          </a:p>
        </p:txBody>
      </p:sp>
      <p:sp>
        <p:nvSpPr>
          <p:cNvPr id="4" name="TextBox 3"/>
          <p:cNvSpPr txBox="1"/>
          <p:nvPr/>
        </p:nvSpPr>
        <p:spPr>
          <a:xfrm>
            <a:off x="5652120" y="5157192"/>
            <a:ext cx="2160240" cy="707886"/>
          </a:xfrm>
          <a:prstGeom prst="rect">
            <a:avLst/>
          </a:prstGeom>
          <a:noFill/>
        </p:spPr>
        <p:txBody>
          <a:bodyPr wrap="square" rtlCol="0">
            <a:spAutoFit/>
          </a:bodyPr>
          <a:lstStyle/>
          <a:p>
            <a:r>
              <a:rPr lang="zh-CN" altLang="en-US" sz="40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答案：</a:t>
            </a:r>
            <a:r>
              <a:rPr lang="en-US" altLang="zh-CN" sz="40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A</a:t>
            </a:r>
            <a:endParaRPr lang="zh-CN" altLang="en-US" sz="40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593983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extLst>
              <p:ext uri="{D42A27DB-BD31-4B8C-83A1-F6EECF244321}">
                <p14:modId xmlns:p14="http://schemas.microsoft.com/office/powerpoint/2010/main" val="1678571712"/>
              </p:ext>
            </p:extLst>
          </p:nvPr>
        </p:nvGraphicFramePr>
        <p:xfrm>
          <a:off x="2411760" y="1340768"/>
          <a:ext cx="4267200" cy="3171825"/>
        </p:xfrm>
        <a:graphic>
          <a:graphicData uri="http://schemas.openxmlformats.org/drawingml/2006/table">
            <a:tbl>
              <a:tblPr>
                <a:tableStyleId>{3C2FFA5D-87B4-456A-9821-1D502468CF0F}</a:tableStyleId>
              </a:tblPr>
              <a:tblGrid>
                <a:gridCol w="1066800">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gridCol w="1066800">
                  <a:extLst>
                    <a:ext uri="{9D8B030D-6E8A-4147-A177-3AD203B41FA5}">
                      <a16:colId xmlns:a16="http://schemas.microsoft.com/office/drawing/2014/main" val="20003"/>
                    </a:ext>
                  </a:extLst>
                </a:gridCol>
              </a:tblGrid>
              <a:tr h="1057275">
                <a:tc>
                  <a:txBody>
                    <a:bodyPr/>
                    <a:lstStyle/>
                    <a:p>
                      <a:pPr algn="ctr" fontAlgn="ctr"/>
                      <a:r>
                        <a:rPr lang="zh-CN" altLang="en-US" sz="4800" b="1" u="none" strike="noStrike" dirty="0">
                          <a:effectLst/>
                        </a:rPr>
                        <a:t>不</a:t>
                      </a:r>
                      <a:endParaRPr lang="zh-CN" altLang="en-US" sz="4800" b="1" i="0" u="none" strike="noStrike" dirty="0">
                        <a:solidFill>
                          <a:srgbClr val="000000"/>
                        </a:solidFill>
                        <a:effectLst/>
                        <a:latin typeface="宋体"/>
                      </a:endParaRPr>
                    </a:p>
                  </a:txBody>
                  <a:tcPr marL="9525" marR="9525" marT="9525" marB="0" anchor="ctr"/>
                </a:tc>
                <a:tc>
                  <a:txBody>
                    <a:bodyPr/>
                    <a:lstStyle/>
                    <a:p>
                      <a:pPr algn="ctr" fontAlgn="ctr"/>
                      <a:r>
                        <a:rPr lang="zh-CN" altLang="en-US" sz="4800" b="1" u="none" strike="noStrike" dirty="0">
                          <a:effectLst/>
                        </a:rPr>
                        <a:t>烟</a:t>
                      </a:r>
                      <a:endParaRPr lang="zh-CN" altLang="en-US" sz="4800" b="1" i="0" u="none" strike="noStrike" dirty="0">
                        <a:solidFill>
                          <a:srgbClr val="000000"/>
                        </a:solidFill>
                        <a:effectLst/>
                        <a:latin typeface="宋体"/>
                      </a:endParaRPr>
                    </a:p>
                  </a:txBody>
                  <a:tcPr marL="9525" marR="9525" marT="9525" marB="0" anchor="ctr"/>
                </a:tc>
                <a:tc>
                  <a:txBody>
                    <a:bodyPr/>
                    <a:lstStyle/>
                    <a:p>
                      <a:pPr algn="ctr" fontAlgn="ctr"/>
                      <a:r>
                        <a:rPr lang="zh-CN" altLang="en-US" sz="4800" b="1" u="none" strike="noStrike">
                          <a:effectLst/>
                        </a:rPr>
                        <a:t>使</a:t>
                      </a:r>
                      <a:endParaRPr lang="zh-CN" altLang="en-US" sz="4800" b="1" i="0" u="none" strike="noStrike">
                        <a:solidFill>
                          <a:srgbClr val="000000"/>
                        </a:solidFill>
                        <a:effectLst/>
                        <a:latin typeface="宋体"/>
                      </a:endParaRPr>
                    </a:p>
                  </a:txBody>
                  <a:tcPr marL="9525" marR="9525" marT="9525" marB="0" anchor="ctr"/>
                </a:tc>
                <a:tc>
                  <a:txBody>
                    <a:bodyPr/>
                    <a:lstStyle/>
                    <a:p>
                      <a:pPr algn="ctr" fontAlgn="ctr"/>
                      <a:r>
                        <a:rPr lang="zh-CN" altLang="en-US" sz="4800" b="1" u="none" strike="noStrike">
                          <a:effectLst/>
                        </a:rPr>
                        <a:t>人</a:t>
                      </a:r>
                      <a:endParaRPr lang="zh-CN" altLang="en-US" sz="4800" b="1" i="0" u="none" strike="noStrike">
                        <a:solidFill>
                          <a:srgbClr val="000000"/>
                        </a:solidFill>
                        <a:effectLst/>
                        <a:latin typeface="宋体"/>
                      </a:endParaRPr>
                    </a:p>
                  </a:txBody>
                  <a:tcPr marL="9525" marR="9525" marT="9525" marB="0" anchor="ctr"/>
                </a:tc>
                <a:extLst>
                  <a:ext uri="{0D108BD9-81ED-4DB2-BD59-A6C34878D82A}">
                    <a16:rowId xmlns:a16="http://schemas.microsoft.com/office/drawing/2014/main" val="10000"/>
                  </a:ext>
                </a:extLst>
              </a:tr>
              <a:tr h="1057275">
                <a:tc>
                  <a:txBody>
                    <a:bodyPr/>
                    <a:lstStyle/>
                    <a:p>
                      <a:pPr algn="ctr" fontAlgn="ctr"/>
                      <a:r>
                        <a:rPr lang="zh-CN" altLang="en-US" sz="4800" b="1" u="none" strike="noStrike">
                          <a:effectLst/>
                        </a:rPr>
                        <a:t>愁</a:t>
                      </a:r>
                      <a:endParaRPr lang="zh-CN" altLang="en-US" sz="4800" b="1" i="0" u="none" strike="noStrike">
                        <a:solidFill>
                          <a:srgbClr val="000000"/>
                        </a:solidFill>
                        <a:effectLst/>
                        <a:latin typeface="宋体"/>
                      </a:endParaRPr>
                    </a:p>
                  </a:txBody>
                  <a:tcPr marL="9525" marR="9525" marT="9525" marB="0" anchor="ctr"/>
                </a:tc>
                <a:tc>
                  <a:txBody>
                    <a:bodyPr/>
                    <a:lstStyle/>
                    <a:p>
                      <a:pPr algn="ctr" fontAlgn="ctr"/>
                      <a:r>
                        <a:rPr lang="zh-CN" altLang="en-US" sz="4800" b="1" u="none" strike="noStrike">
                          <a:effectLst/>
                        </a:rPr>
                        <a:t>见</a:t>
                      </a:r>
                      <a:endParaRPr lang="zh-CN" altLang="en-US" sz="4800" b="1" i="0" u="none" strike="noStrike">
                        <a:solidFill>
                          <a:srgbClr val="000000"/>
                        </a:solidFill>
                        <a:effectLst/>
                        <a:latin typeface="宋体"/>
                      </a:endParaRPr>
                    </a:p>
                  </a:txBody>
                  <a:tcPr marL="9525" marR="9525" marT="9525" marB="0" anchor="ctr"/>
                </a:tc>
                <a:tc>
                  <a:txBody>
                    <a:bodyPr/>
                    <a:lstStyle/>
                    <a:p>
                      <a:pPr algn="ctr" fontAlgn="ctr"/>
                      <a:r>
                        <a:rPr lang="zh-CN" altLang="en-US" sz="4800" b="1" u="none" strike="noStrike">
                          <a:effectLst/>
                        </a:rPr>
                        <a:t>后</a:t>
                      </a:r>
                      <a:endParaRPr lang="zh-CN" altLang="en-US" sz="4800" b="1" i="0" u="none" strike="noStrike">
                        <a:solidFill>
                          <a:srgbClr val="000000"/>
                        </a:solidFill>
                        <a:effectLst/>
                        <a:latin typeface="宋体"/>
                      </a:endParaRPr>
                    </a:p>
                  </a:txBody>
                  <a:tcPr marL="9525" marR="9525" marT="9525" marB="0" anchor="ctr"/>
                </a:tc>
                <a:tc>
                  <a:txBody>
                    <a:bodyPr/>
                    <a:lstStyle/>
                    <a:p>
                      <a:pPr algn="ctr" fontAlgn="ctr"/>
                      <a:r>
                        <a:rPr lang="zh-CN" altLang="en-US" sz="4800" b="1" u="none" strike="noStrike">
                          <a:effectLst/>
                        </a:rPr>
                        <a:t>波</a:t>
                      </a:r>
                      <a:endParaRPr lang="zh-CN" altLang="en-US" sz="4800" b="1" i="0" u="none" strike="noStrike">
                        <a:solidFill>
                          <a:srgbClr val="000000"/>
                        </a:solidFill>
                        <a:effectLst/>
                        <a:latin typeface="宋体"/>
                      </a:endParaRPr>
                    </a:p>
                  </a:txBody>
                  <a:tcPr marL="9525" marR="9525" marT="9525" marB="0" anchor="ctr"/>
                </a:tc>
                <a:extLst>
                  <a:ext uri="{0D108BD9-81ED-4DB2-BD59-A6C34878D82A}">
                    <a16:rowId xmlns:a16="http://schemas.microsoft.com/office/drawing/2014/main" val="10001"/>
                  </a:ext>
                </a:extLst>
              </a:tr>
              <a:tr h="1057275">
                <a:tc>
                  <a:txBody>
                    <a:bodyPr/>
                    <a:lstStyle/>
                    <a:p>
                      <a:pPr algn="ctr" fontAlgn="ctr"/>
                      <a:r>
                        <a:rPr lang="zh-CN" altLang="en-US" sz="4800" b="1" u="none" strike="noStrike">
                          <a:effectLst/>
                        </a:rPr>
                        <a:t>江</a:t>
                      </a:r>
                      <a:endParaRPr lang="zh-CN" altLang="en-US" sz="4800" b="1" i="0" u="none" strike="noStrike">
                        <a:solidFill>
                          <a:srgbClr val="000000"/>
                        </a:solidFill>
                        <a:effectLst/>
                        <a:latin typeface="宋体"/>
                      </a:endParaRPr>
                    </a:p>
                  </a:txBody>
                  <a:tcPr marL="9525" marR="9525" marT="9525" marB="0" anchor="ctr"/>
                </a:tc>
                <a:tc>
                  <a:txBody>
                    <a:bodyPr/>
                    <a:lstStyle/>
                    <a:p>
                      <a:pPr algn="ctr" fontAlgn="ctr"/>
                      <a:r>
                        <a:rPr lang="zh-CN" altLang="en-US" sz="4800" b="1" u="none" strike="noStrike">
                          <a:effectLst/>
                        </a:rPr>
                        <a:t>长</a:t>
                      </a:r>
                      <a:endParaRPr lang="zh-CN" altLang="en-US" sz="4800" b="1" i="0" u="none" strike="noStrike">
                        <a:solidFill>
                          <a:srgbClr val="000000"/>
                        </a:solidFill>
                        <a:effectLst/>
                        <a:latin typeface="宋体"/>
                      </a:endParaRPr>
                    </a:p>
                  </a:txBody>
                  <a:tcPr marL="9525" marR="9525" marT="9525" marB="0" anchor="ctr"/>
                </a:tc>
                <a:tc>
                  <a:txBody>
                    <a:bodyPr/>
                    <a:lstStyle/>
                    <a:p>
                      <a:pPr algn="ctr" fontAlgn="ctr"/>
                      <a:r>
                        <a:rPr lang="zh-CN" altLang="en-US" sz="4800" b="1" u="none" strike="noStrike">
                          <a:effectLst/>
                        </a:rPr>
                        <a:t>上</a:t>
                      </a:r>
                      <a:endParaRPr lang="zh-CN" altLang="en-US" sz="4800" b="1" i="0" u="none" strike="noStrike">
                        <a:solidFill>
                          <a:srgbClr val="000000"/>
                        </a:solidFill>
                        <a:effectLst/>
                        <a:latin typeface="宋体"/>
                      </a:endParaRPr>
                    </a:p>
                  </a:txBody>
                  <a:tcPr marL="9525" marR="9525" marT="9525" marB="0" anchor="ctr"/>
                </a:tc>
                <a:tc>
                  <a:txBody>
                    <a:bodyPr/>
                    <a:lstStyle/>
                    <a:p>
                      <a:pPr algn="ctr" fontAlgn="ctr"/>
                      <a:r>
                        <a:rPr lang="zh-CN" altLang="en-US" sz="4800" b="1" u="none" strike="noStrike" dirty="0">
                          <a:effectLst/>
                        </a:rPr>
                        <a:t>前</a:t>
                      </a:r>
                      <a:endParaRPr lang="zh-CN" altLang="en-US" sz="4800" b="1" i="0" u="none" strike="noStrike" dirty="0">
                        <a:solidFill>
                          <a:srgbClr val="000000"/>
                        </a:solidFill>
                        <a:effectLst/>
                        <a:latin typeface="宋体"/>
                      </a:endParaRPr>
                    </a:p>
                  </a:txBody>
                  <a:tcPr marL="9525" marR="9525" marT="9525" marB="0" anchor="ctr"/>
                </a:tc>
                <a:extLst>
                  <a:ext uri="{0D108BD9-81ED-4DB2-BD59-A6C34878D82A}">
                    <a16:rowId xmlns:a16="http://schemas.microsoft.com/office/drawing/2014/main" val="10002"/>
                  </a:ext>
                </a:extLst>
              </a:tr>
            </a:tbl>
          </a:graphicData>
        </a:graphic>
      </p:graphicFrame>
      <p:sp>
        <p:nvSpPr>
          <p:cNvPr id="5" name="TextBox 4"/>
          <p:cNvSpPr txBox="1"/>
          <p:nvPr/>
        </p:nvSpPr>
        <p:spPr>
          <a:xfrm>
            <a:off x="2915816" y="5373216"/>
            <a:ext cx="4032448" cy="646331"/>
          </a:xfrm>
          <a:prstGeom prst="rect">
            <a:avLst/>
          </a:prstGeom>
          <a:noFill/>
        </p:spPr>
        <p:txBody>
          <a:bodyPr wrap="square" rtlCol="0">
            <a:spAutoFit/>
          </a:bodyPr>
          <a:lstStyle/>
          <a:p>
            <a:r>
              <a:rPr lang="zh-CN" altLang="en-US" sz="36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烟波江上使人愁</a:t>
            </a:r>
            <a:endParaRPr lang="zh-CN" altLang="en-US" sz="36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530570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548680"/>
            <a:ext cx="8229600" cy="4525963"/>
          </a:xfrm>
        </p:spPr>
        <p:txBody>
          <a:bodyPr>
            <a:noAutofit/>
          </a:bodyPr>
          <a:lstStyle/>
          <a:p>
            <a:pPr lvl="0"/>
            <a:r>
              <a:rPr lang="en-US" altLang="zh-CN" sz="4000" b="1" dirty="0" smtClean="0"/>
              <a:t>11.</a:t>
            </a:r>
            <a:r>
              <a:rPr lang="zh-CN" altLang="zh-CN" sz="4000" b="1" dirty="0" smtClean="0"/>
              <a:t>“</a:t>
            </a:r>
            <a:r>
              <a:rPr lang="zh-CN" altLang="zh-CN" sz="4000" b="1" dirty="0"/>
              <a:t>梅须逊雪三分白，雪却输梅一段香”常用于形容不同的人或事物各有缺憾。请问这句诗出自哪位诗人？（ ）</a:t>
            </a:r>
          </a:p>
          <a:p>
            <a:pPr marL="514350" indent="-514350">
              <a:buFont typeface="+mj-lt"/>
              <a:buAutoNum type="alphaUcPeriod"/>
            </a:pPr>
            <a:r>
              <a:rPr lang="zh-CN" altLang="zh-CN" sz="4000" b="1" dirty="0"/>
              <a:t>卢梅坡</a:t>
            </a:r>
            <a:r>
              <a:rPr lang="en-US" altLang="zh-CN" sz="4000" b="1" dirty="0"/>
              <a:t> </a:t>
            </a:r>
            <a:endParaRPr lang="en-US" altLang="zh-CN" sz="4000" b="1" dirty="0" smtClean="0"/>
          </a:p>
          <a:p>
            <a:pPr marL="514350" indent="-514350">
              <a:buFont typeface="+mj-lt"/>
              <a:buAutoNum type="alphaUcPeriod"/>
            </a:pPr>
            <a:r>
              <a:rPr lang="zh-CN" altLang="zh-CN" sz="4000" b="1" dirty="0" smtClean="0"/>
              <a:t>林</a:t>
            </a:r>
            <a:r>
              <a:rPr lang="zh-CN" altLang="zh-CN" sz="4000" b="1" dirty="0"/>
              <a:t>升</a:t>
            </a:r>
            <a:r>
              <a:rPr lang="en-US" altLang="zh-CN" sz="4000" b="1" dirty="0"/>
              <a:t> </a:t>
            </a:r>
            <a:endParaRPr lang="en-US" altLang="zh-CN" sz="4000" b="1" dirty="0" smtClean="0"/>
          </a:p>
          <a:p>
            <a:pPr marL="514350" indent="-514350">
              <a:buFont typeface="+mj-lt"/>
              <a:buAutoNum type="alphaUcPeriod"/>
            </a:pPr>
            <a:r>
              <a:rPr lang="zh-CN" altLang="zh-CN" sz="4000" b="1" dirty="0" smtClean="0"/>
              <a:t>苏轼</a:t>
            </a:r>
            <a:r>
              <a:rPr lang="en-US" altLang="zh-CN" sz="4000" b="1" dirty="0" smtClean="0"/>
              <a:t> </a:t>
            </a:r>
          </a:p>
          <a:p>
            <a:pPr marL="514350" indent="-514350">
              <a:buFont typeface="+mj-lt"/>
              <a:buAutoNum type="alphaUcPeriod"/>
            </a:pPr>
            <a:r>
              <a:rPr lang="zh-CN" altLang="zh-CN" sz="4000" b="1" dirty="0" smtClean="0"/>
              <a:t>于</a:t>
            </a:r>
            <a:r>
              <a:rPr lang="zh-CN" altLang="zh-CN" sz="4000" b="1" dirty="0"/>
              <a:t>谦</a:t>
            </a:r>
            <a:endParaRPr lang="zh-CN" altLang="en-US" sz="4000" b="1" dirty="0"/>
          </a:p>
        </p:txBody>
      </p:sp>
      <p:sp>
        <p:nvSpPr>
          <p:cNvPr id="4" name="TextBox 3"/>
          <p:cNvSpPr txBox="1"/>
          <p:nvPr/>
        </p:nvSpPr>
        <p:spPr>
          <a:xfrm>
            <a:off x="5652120" y="5157192"/>
            <a:ext cx="2160240" cy="707886"/>
          </a:xfrm>
          <a:prstGeom prst="rect">
            <a:avLst/>
          </a:prstGeom>
          <a:noFill/>
        </p:spPr>
        <p:txBody>
          <a:bodyPr wrap="square" rtlCol="0">
            <a:spAutoFit/>
          </a:bodyPr>
          <a:lstStyle/>
          <a:p>
            <a:r>
              <a:rPr lang="zh-CN" altLang="en-US" sz="40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答案：</a:t>
            </a:r>
            <a:r>
              <a:rPr lang="en-US" altLang="zh-CN" sz="40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A</a:t>
            </a:r>
            <a:endParaRPr lang="zh-CN" altLang="en-US" sz="40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32778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052736"/>
            <a:ext cx="8229600" cy="4525963"/>
          </a:xfrm>
        </p:spPr>
        <p:txBody>
          <a:bodyPr>
            <a:noAutofit/>
          </a:bodyPr>
          <a:lstStyle/>
          <a:p>
            <a:pPr lvl="0"/>
            <a:r>
              <a:rPr lang="en-US" altLang="zh-CN" sz="4000" b="1" dirty="0" smtClean="0"/>
              <a:t>12.</a:t>
            </a:r>
            <a:r>
              <a:rPr lang="zh-CN" altLang="zh-CN" sz="4000" b="1" dirty="0" smtClean="0"/>
              <a:t>“</a:t>
            </a:r>
            <a:r>
              <a:rPr lang="zh-CN" altLang="zh-CN" sz="4000" b="1" dirty="0"/>
              <a:t>一枝一叶总关情”常用于表现官员为人品服务的天都，请问这首诗出自哪位诗人？（</a:t>
            </a:r>
            <a:r>
              <a:rPr lang="en-US" altLang="zh-CN" sz="4000" b="1" dirty="0"/>
              <a:t>  </a:t>
            </a:r>
            <a:r>
              <a:rPr lang="zh-CN" altLang="zh-CN" sz="4000" b="1" dirty="0"/>
              <a:t>）</a:t>
            </a:r>
          </a:p>
          <a:p>
            <a:pPr marL="514350" indent="-514350">
              <a:buFont typeface="+mj-lt"/>
              <a:buAutoNum type="alphaUcPeriod"/>
            </a:pPr>
            <a:r>
              <a:rPr lang="zh-CN" altLang="zh-CN" sz="4000" b="1" dirty="0" smtClean="0"/>
              <a:t>林则徐</a:t>
            </a:r>
            <a:endParaRPr lang="en-US" altLang="zh-CN" sz="4000" b="1" dirty="0"/>
          </a:p>
          <a:p>
            <a:pPr marL="514350" indent="-514350">
              <a:buFont typeface="+mj-lt"/>
              <a:buAutoNum type="alphaUcPeriod"/>
            </a:pPr>
            <a:r>
              <a:rPr lang="zh-CN" altLang="zh-CN" sz="4000" b="1" dirty="0" smtClean="0"/>
              <a:t>杜甫</a:t>
            </a:r>
            <a:r>
              <a:rPr lang="en-US" altLang="zh-CN" sz="4000" b="1" dirty="0" smtClean="0"/>
              <a:t> </a:t>
            </a:r>
          </a:p>
          <a:p>
            <a:pPr marL="514350" indent="-514350">
              <a:buFont typeface="+mj-lt"/>
              <a:buAutoNum type="alphaUcPeriod"/>
            </a:pPr>
            <a:r>
              <a:rPr lang="zh-CN" altLang="zh-CN" sz="4000" b="1" dirty="0" smtClean="0"/>
              <a:t>鲁迅</a:t>
            </a:r>
            <a:r>
              <a:rPr lang="en-US" altLang="zh-CN" sz="4000" b="1" dirty="0" smtClean="0"/>
              <a:t> </a:t>
            </a:r>
          </a:p>
          <a:p>
            <a:pPr marL="514350" indent="-514350">
              <a:buFont typeface="+mj-lt"/>
              <a:buAutoNum type="alphaUcPeriod"/>
            </a:pPr>
            <a:r>
              <a:rPr lang="zh-CN" altLang="zh-CN" sz="4000" b="1" dirty="0" smtClean="0"/>
              <a:t>郑板桥</a:t>
            </a:r>
            <a:endParaRPr lang="zh-CN" altLang="en-US" sz="4000" b="1" dirty="0"/>
          </a:p>
        </p:txBody>
      </p:sp>
      <p:sp>
        <p:nvSpPr>
          <p:cNvPr id="4" name="TextBox 3"/>
          <p:cNvSpPr txBox="1"/>
          <p:nvPr/>
        </p:nvSpPr>
        <p:spPr>
          <a:xfrm>
            <a:off x="5652120" y="5157192"/>
            <a:ext cx="2160240" cy="707886"/>
          </a:xfrm>
          <a:prstGeom prst="rect">
            <a:avLst/>
          </a:prstGeom>
          <a:noFill/>
        </p:spPr>
        <p:txBody>
          <a:bodyPr wrap="square" rtlCol="0">
            <a:spAutoFit/>
          </a:bodyPr>
          <a:lstStyle/>
          <a:p>
            <a:r>
              <a:rPr lang="zh-CN" altLang="en-US" sz="40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答案：</a:t>
            </a:r>
            <a:r>
              <a:rPr lang="en-US" altLang="zh-CN" sz="40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D</a:t>
            </a:r>
            <a:endParaRPr lang="zh-CN" altLang="en-US" sz="40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602742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476672"/>
            <a:ext cx="8496944" cy="4525963"/>
          </a:xfrm>
        </p:spPr>
        <p:txBody>
          <a:bodyPr>
            <a:noAutofit/>
          </a:bodyPr>
          <a:lstStyle/>
          <a:p>
            <a:pPr lvl="0"/>
            <a:r>
              <a:rPr lang="en-US" altLang="zh-CN" sz="3600" b="1" dirty="0" smtClean="0"/>
              <a:t>13.</a:t>
            </a:r>
            <a:r>
              <a:rPr lang="zh-CN" altLang="zh-CN" sz="3600" b="1" dirty="0" smtClean="0"/>
              <a:t>无论</a:t>
            </a:r>
            <a:r>
              <a:rPr lang="zh-CN" altLang="zh-CN" sz="3600" b="1" dirty="0"/>
              <a:t>诗人的性别如何，都总能在诗中传达除细腻的情思。下列诗句出自男诗人（词人）之手的是</a:t>
            </a:r>
            <a:r>
              <a:rPr lang="zh-CN" altLang="zh-CN" sz="3600" b="1" u="sng" dirty="0">
                <a:solidFill>
                  <a:srgbClr val="FF0000"/>
                </a:solidFill>
              </a:rPr>
              <a:t>（不定项）</a:t>
            </a:r>
          </a:p>
          <a:p>
            <a:pPr marL="514350" lvl="0" indent="-514350">
              <a:buFont typeface="+mj-lt"/>
              <a:buAutoNum type="alphaUcPeriod"/>
            </a:pPr>
            <a:r>
              <a:rPr lang="zh-CN" altLang="zh-CN" sz="3600" b="1" dirty="0"/>
              <a:t>一钩残月向西流，对此不抛眼泪也无由</a:t>
            </a:r>
          </a:p>
          <a:p>
            <a:pPr marL="514350" lvl="0" indent="-514350">
              <a:buFont typeface="+mj-lt"/>
              <a:buAutoNum type="alphaUcPeriod"/>
            </a:pPr>
            <a:r>
              <a:rPr lang="zh-CN" altLang="zh-CN" sz="3600" b="1" dirty="0"/>
              <a:t>衣带渐宽终不悔，为伊消得人憔悴</a:t>
            </a:r>
          </a:p>
          <a:p>
            <a:pPr marL="514350" lvl="0" indent="-514350">
              <a:buFont typeface="+mj-lt"/>
              <a:buAutoNum type="alphaUcPeriod"/>
            </a:pPr>
            <a:r>
              <a:rPr lang="zh-CN" altLang="zh-CN" sz="3600" b="1" dirty="0"/>
              <a:t>无可奈何花落去，似曾相识燕归来</a:t>
            </a:r>
          </a:p>
          <a:p>
            <a:pPr marL="514350" lvl="0" indent="-514350">
              <a:buFont typeface="+mj-lt"/>
              <a:buAutoNum type="alphaUcPeriod"/>
            </a:pPr>
            <a:r>
              <a:rPr lang="zh-CN" altLang="zh-CN" sz="3600" b="1" dirty="0"/>
              <a:t>只恐双溪舴艋舟，载不动许多愁</a:t>
            </a:r>
          </a:p>
          <a:p>
            <a:pPr marL="514350" lvl="0" indent="-514350">
              <a:buFont typeface="+mj-lt"/>
              <a:buAutoNum type="alphaUcPeriod"/>
            </a:pPr>
            <a:r>
              <a:rPr lang="zh-CN" altLang="zh-CN" sz="3600" b="1" dirty="0"/>
              <a:t>一腔热血勤珍重，洒去犹能化碧涛</a:t>
            </a:r>
          </a:p>
        </p:txBody>
      </p:sp>
      <p:sp>
        <p:nvSpPr>
          <p:cNvPr id="4" name="TextBox 3"/>
          <p:cNvSpPr txBox="1"/>
          <p:nvPr/>
        </p:nvSpPr>
        <p:spPr>
          <a:xfrm>
            <a:off x="5436096" y="5661248"/>
            <a:ext cx="3096344" cy="707886"/>
          </a:xfrm>
          <a:prstGeom prst="rect">
            <a:avLst/>
          </a:prstGeom>
          <a:noFill/>
        </p:spPr>
        <p:txBody>
          <a:bodyPr wrap="square" rtlCol="0">
            <a:spAutoFit/>
          </a:bodyPr>
          <a:lstStyle/>
          <a:p>
            <a:r>
              <a:rPr lang="zh-CN" altLang="en-US" sz="40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答案：</a:t>
            </a:r>
            <a:r>
              <a:rPr lang="en-US" altLang="zh-CN" sz="40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ABC</a:t>
            </a:r>
            <a:endParaRPr lang="zh-CN" altLang="en-US" sz="40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425474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260648"/>
            <a:ext cx="8363272" cy="5217443"/>
          </a:xfrm>
        </p:spPr>
        <p:txBody>
          <a:bodyPr>
            <a:noAutofit/>
          </a:bodyPr>
          <a:lstStyle/>
          <a:p>
            <a:pPr lvl="0"/>
            <a:r>
              <a:rPr lang="en-US" altLang="zh-CN" sz="3600" b="1" dirty="0" smtClean="0"/>
              <a:t>14.</a:t>
            </a:r>
            <a:r>
              <a:rPr lang="zh-CN" altLang="zh-CN" sz="3600" b="1" dirty="0" smtClean="0"/>
              <a:t>很多</a:t>
            </a:r>
            <a:r>
              <a:rPr lang="zh-CN" altLang="zh-CN" sz="3600" b="1" dirty="0"/>
              <a:t>诗句记录下是人</a:t>
            </a:r>
            <a:r>
              <a:rPr lang="zh-CN" altLang="zh-CN" sz="3600" b="1" dirty="0" smtClean="0"/>
              <a:t>的</a:t>
            </a:r>
            <a:r>
              <a:rPr lang="zh-CN" altLang="en-US" sz="3600" b="1" dirty="0"/>
              <a:t>哲思</a:t>
            </a:r>
            <a:r>
              <a:rPr lang="zh-CN" altLang="zh-CN" sz="3600" b="1" dirty="0" smtClean="0"/>
              <a:t>，</a:t>
            </a:r>
            <a:r>
              <a:rPr lang="zh-CN" altLang="zh-CN" sz="3600" b="1" dirty="0"/>
              <a:t>承载着生命的厚重，哪些诗句，现在能够确定，诗人写下他们之后于四年之内辞别人世</a:t>
            </a:r>
            <a:r>
              <a:rPr lang="zh-CN" altLang="zh-CN" sz="3600" b="1" u="sng" dirty="0">
                <a:solidFill>
                  <a:srgbClr val="FF0000"/>
                </a:solidFill>
              </a:rPr>
              <a:t>（不定</a:t>
            </a:r>
            <a:r>
              <a:rPr lang="zh-CN" altLang="zh-CN" sz="3600" b="1" u="sng" dirty="0" smtClean="0">
                <a:solidFill>
                  <a:srgbClr val="FF0000"/>
                </a:solidFill>
              </a:rPr>
              <a:t>项）</a:t>
            </a:r>
            <a:endParaRPr lang="zh-CN" altLang="zh-CN" sz="3600" b="1" u="sng" dirty="0">
              <a:solidFill>
                <a:srgbClr val="FF0000"/>
              </a:solidFill>
            </a:endParaRPr>
          </a:p>
          <a:p>
            <a:pPr marL="514350" lvl="0" indent="-514350">
              <a:buFont typeface="+mj-lt"/>
              <a:buAutoNum type="alphaUcPeriod"/>
            </a:pPr>
            <a:r>
              <a:rPr lang="zh-CN" altLang="zh-CN" sz="3600" b="1" dirty="0"/>
              <a:t>知汝远来应有意，好收吾骨瘴江边</a:t>
            </a:r>
          </a:p>
          <a:p>
            <a:pPr marL="514350" lvl="0" indent="-514350">
              <a:buFont typeface="+mj-lt"/>
              <a:buAutoNum type="alphaUcPeriod"/>
            </a:pPr>
            <a:r>
              <a:rPr lang="zh-CN" altLang="zh-CN" sz="3600" b="1" dirty="0"/>
              <a:t>此生谁料，心在天山，身老沧州</a:t>
            </a:r>
          </a:p>
          <a:p>
            <a:pPr marL="514350" lvl="0" indent="-514350">
              <a:buFont typeface="+mj-lt"/>
              <a:buAutoNum type="alphaUcPeriod"/>
            </a:pPr>
            <a:r>
              <a:rPr lang="zh-CN" altLang="zh-CN" sz="3600" b="1" dirty="0"/>
              <a:t>艰难苦恨繁霜鬓，潦倒新停浊酒杯</a:t>
            </a:r>
          </a:p>
          <a:p>
            <a:pPr marL="514350" lvl="0" indent="-514350">
              <a:buFont typeface="+mj-lt"/>
              <a:buAutoNum type="alphaUcPeriod"/>
            </a:pPr>
            <a:r>
              <a:rPr lang="zh-CN" altLang="zh-CN" sz="3600" b="1" dirty="0"/>
              <a:t>粉身碎骨浑不怕，要留清白在人间</a:t>
            </a:r>
          </a:p>
          <a:p>
            <a:pPr marL="514350" lvl="0" indent="-514350">
              <a:buFont typeface="+mj-lt"/>
              <a:buAutoNum type="alphaUcPeriod"/>
            </a:pPr>
            <a:r>
              <a:rPr lang="zh-CN" altLang="zh-CN" sz="3600" b="1" dirty="0"/>
              <a:t>我自横刀向天笑，去留肝胆两昆仑</a:t>
            </a:r>
          </a:p>
          <a:p>
            <a:endParaRPr lang="zh-CN" altLang="en-US" sz="4000" dirty="0"/>
          </a:p>
        </p:txBody>
      </p:sp>
      <p:sp>
        <p:nvSpPr>
          <p:cNvPr id="4" name="TextBox 3"/>
          <p:cNvSpPr txBox="1"/>
          <p:nvPr/>
        </p:nvSpPr>
        <p:spPr>
          <a:xfrm>
            <a:off x="5220072" y="5877272"/>
            <a:ext cx="3024336" cy="707886"/>
          </a:xfrm>
          <a:prstGeom prst="rect">
            <a:avLst/>
          </a:prstGeom>
          <a:noFill/>
        </p:spPr>
        <p:txBody>
          <a:bodyPr wrap="square" rtlCol="0">
            <a:spAutoFit/>
          </a:bodyPr>
          <a:lstStyle/>
          <a:p>
            <a:r>
              <a:rPr lang="zh-CN" altLang="en-US" sz="40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答案：</a:t>
            </a:r>
            <a:r>
              <a:rPr lang="en-US" altLang="zh-CN" sz="40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C  E</a:t>
            </a:r>
            <a:endParaRPr lang="zh-CN" altLang="en-US" sz="40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2899777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zh-CN" altLang="en-US" sz="6000" b="1" dirty="0" smtClean="0"/>
              <a:t>加试题</a:t>
            </a:r>
            <a:endParaRPr lang="zh-CN" altLang="en-US" sz="6000" b="1" dirty="0"/>
          </a:p>
        </p:txBody>
      </p:sp>
      <p:sp>
        <p:nvSpPr>
          <p:cNvPr id="3" name="副标题 2"/>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259733359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5674" y="764704"/>
            <a:ext cx="8229600" cy="4525963"/>
          </a:xfrm>
        </p:spPr>
        <p:txBody>
          <a:bodyPr>
            <a:normAutofit/>
          </a:bodyPr>
          <a:lstStyle/>
          <a:p>
            <a:r>
              <a:rPr lang="en-US" altLang="zh-CN" sz="4000" b="1" dirty="0" smtClean="0"/>
              <a:t>1. 《</a:t>
            </a:r>
            <a:r>
              <a:rPr lang="zh-CN" altLang="en-US" sz="4000" b="1" dirty="0"/>
              <a:t>古诗十九首</a:t>
            </a:r>
            <a:r>
              <a:rPr lang="en-US" altLang="zh-CN" sz="4000" b="1" dirty="0" smtClean="0"/>
              <a:t>》</a:t>
            </a:r>
            <a:r>
              <a:rPr lang="zh-CN" altLang="en-US" sz="4000" b="1" dirty="0" smtClean="0"/>
              <a:t>这一组诗，大致产生于（）</a:t>
            </a:r>
            <a:endParaRPr lang="en-US" altLang="zh-CN" sz="4000" b="1" dirty="0" smtClean="0"/>
          </a:p>
          <a:p>
            <a:pPr marL="514350" indent="-514350">
              <a:buFont typeface="+mj-lt"/>
              <a:buAutoNum type="alphaUcPeriod"/>
            </a:pPr>
            <a:r>
              <a:rPr lang="zh-CN" altLang="en-US" sz="4000" b="1" dirty="0" smtClean="0"/>
              <a:t>西汉后期</a:t>
            </a:r>
            <a:endParaRPr lang="en-US" altLang="zh-CN" sz="4000" b="1" dirty="0" smtClean="0"/>
          </a:p>
          <a:p>
            <a:pPr marL="514350" indent="-514350">
              <a:buFont typeface="+mj-lt"/>
              <a:buAutoNum type="alphaUcPeriod"/>
            </a:pPr>
            <a:r>
              <a:rPr lang="zh-CN" altLang="en-US" sz="4000" b="1" dirty="0"/>
              <a:t>东汉</a:t>
            </a:r>
            <a:r>
              <a:rPr lang="zh-CN" altLang="en-US" sz="4000" b="1" dirty="0" smtClean="0"/>
              <a:t>初期</a:t>
            </a:r>
            <a:endParaRPr lang="en-US" altLang="zh-CN" sz="4000" b="1" dirty="0" smtClean="0"/>
          </a:p>
          <a:p>
            <a:pPr marL="514350" indent="-514350">
              <a:buFont typeface="+mj-lt"/>
              <a:buAutoNum type="alphaUcPeriod"/>
            </a:pPr>
            <a:r>
              <a:rPr lang="zh-CN" altLang="en-US" sz="4000" b="1" dirty="0"/>
              <a:t>西汉</a:t>
            </a:r>
            <a:r>
              <a:rPr lang="zh-CN" altLang="en-US" sz="4000" b="1" dirty="0" smtClean="0"/>
              <a:t>初期</a:t>
            </a:r>
            <a:endParaRPr lang="en-US" altLang="zh-CN" sz="4000" b="1" dirty="0" smtClean="0"/>
          </a:p>
          <a:p>
            <a:pPr marL="514350" indent="-514350">
              <a:buFont typeface="+mj-lt"/>
              <a:buAutoNum type="alphaUcPeriod"/>
            </a:pPr>
            <a:r>
              <a:rPr lang="zh-CN" altLang="en-US" sz="4000" b="1" dirty="0"/>
              <a:t>东汉后期</a:t>
            </a:r>
            <a:endParaRPr lang="en-US" altLang="zh-CN" sz="4000" b="1" dirty="0" smtClean="0"/>
          </a:p>
          <a:p>
            <a:endParaRPr lang="zh-CN" altLang="en-US" sz="4000" b="1" dirty="0"/>
          </a:p>
        </p:txBody>
      </p:sp>
      <p:sp>
        <p:nvSpPr>
          <p:cNvPr id="5" name="TextBox 4"/>
          <p:cNvSpPr txBox="1"/>
          <p:nvPr/>
        </p:nvSpPr>
        <p:spPr>
          <a:xfrm>
            <a:off x="5652120" y="5157192"/>
            <a:ext cx="2160240" cy="707886"/>
          </a:xfrm>
          <a:prstGeom prst="rect">
            <a:avLst/>
          </a:prstGeom>
          <a:noFill/>
        </p:spPr>
        <p:txBody>
          <a:bodyPr wrap="square" rtlCol="0">
            <a:spAutoFit/>
          </a:bodyPr>
          <a:lstStyle/>
          <a:p>
            <a:r>
              <a:rPr lang="zh-CN" altLang="en-US" sz="40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答案：</a:t>
            </a:r>
            <a:r>
              <a:rPr lang="en-US" altLang="zh-CN" sz="40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D</a:t>
            </a:r>
            <a:endParaRPr lang="zh-CN" altLang="en-US" sz="40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206246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8313" y="980728"/>
            <a:ext cx="8229600" cy="4525963"/>
          </a:xfrm>
        </p:spPr>
        <p:txBody>
          <a:bodyPr>
            <a:normAutofit/>
          </a:bodyPr>
          <a:lstStyle/>
          <a:p>
            <a:r>
              <a:rPr lang="en-US" altLang="zh-CN" sz="4000" b="1" dirty="0" smtClean="0"/>
              <a:t>2.《</a:t>
            </a:r>
            <a:r>
              <a:rPr lang="zh-CN" altLang="en-US" sz="4000" b="1" dirty="0" smtClean="0"/>
              <a:t>诗</a:t>
            </a:r>
            <a:r>
              <a:rPr lang="en-US" altLang="zh-CN" sz="4000" b="1" dirty="0" smtClean="0"/>
              <a:t>》</a:t>
            </a:r>
            <a:r>
              <a:rPr lang="zh-CN" altLang="en-US" sz="4000" b="1" dirty="0" smtClean="0"/>
              <a:t>到了哪个朝代被统治者奉为经典，称作</a:t>
            </a:r>
            <a:r>
              <a:rPr lang="en-US" altLang="zh-CN" sz="4000" b="1" dirty="0" smtClean="0"/>
              <a:t>《</a:t>
            </a:r>
            <a:r>
              <a:rPr lang="zh-CN" altLang="en-US" sz="4000" b="1" dirty="0" smtClean="0"/>
              <a:t>诗经</a:t>
            </a:r>
            <a:r>
              <a:rPr lang="en-US" altLang="zh-CN" sz="4000" b="1" dirty="0" smtClean="0"/>
              <a:t>》</a:t>
            </a:r>
            <a:r>
              <a:rPr lang="zh-CN" altLang="en-US" sz="4000" b="1" dirty="0" smtClean="0"/>
              <a:t>？</a:t>
            </a:r>
            <a:endParaRPr lang="en-US" altLang="zh-CN" sz="4000" b="1" dirty="0" smtClean="0"/>
          </a:p>
          <a:p>
            <a:r>
              <a:rPr lang="en-US" altLang="zh-CN" sz="4000" b="1" dirty="0" smtClean="0"/>
              <a:t>A.</a:t>
            </a:r>
            <a:r>
              <a:rPr lang="zh-CN" altLang="en-US" sz="4000" b="1" dirty="0" smtClean="0"/>
              <a:t>秦</a:t>
            </a:r>
            <a:endParaRPr lang="en-US" altLang="zh-CN" sz="4000" b="1" dirty="0" smtClean="0"/>
          </a:p>
          <a:p>
            <a:r>
              <a:rPr lang="en-US" altLang="zh-CN" sz="4000" b="1" dirty="0" smtClean="0"/>
              <a:t>B.</a:t>
            </a:r>
            <a:r>
              <a:rPr lang="zh-CN" altLang="en-US" sz="4000" b="1" dirty="0" smtClean="0"/>
              <a:t>汉</a:t>
            </a:r>
            <a:endParaRPr lang="en-US" altLang="zh-CN" sz="4000" b="1" dirty="0" smtClean="0"/>
          </a:p>
          <a:p>
            <a:r>
              <a:rPr lang="en-US" altLang="zh-CN" sz="4000" b="1" dirty="0" smtClean="0"/>
              <a:t>C.</a:t>
            </a:r>
            <a:r>
              <a:rPr lang="zh-CN" altLang="en-US" sz="4000" b="1" dirty="0" smtClean="0"/>
              <a:t>晋</a:t>
            </a:r>
            <a:endParaRPr lang="en-US" altLang="zh-CN" sz="4000" b="1" dirty="0" smtClean="0"/>
          </a:p>
          <a:p>
            <a:r>
              <a:rPr lang="en-US" altLang="zh-CN" sz="4000" b="1" dirty="0" smtClean="0"/>
              <a:t>D.</a:t>
            </a:r>
            <a:r>
              <a:rPr lang="zh-CN" altLang="en-US" sz="4000" b="1" dirty="0" smtClean="0"/>
              <a:t>唐</a:t>
            </a:r>
            <a:endParaRPr lang="en-US" altLang="zh-CN" sz="4000" b="1" dirty="0" smtClean="0"/>
          </a:p>
        </p:txBody>
      </p:sp>
      <p:sp>
        <p:nvSpPr>
          <p:cNvPr id="5" name="TextBox 4"/>
          <p:cNvSpPr txBox="1"/>
          <p:nvPr/>
        </p:nvSpPr>
        <p:spPr>
          <a:xfrm>
            <a:off x="5652120" y="5157192"/>
            <a:ext cx="2160240" cy="707886"/>
          </a:xfrm>
          <a:prstGeom prst="rect">
            <a:avLst/>
          </a:prstGeom>
          <a:noFill/>
        </p:spPr>
        <p:txBody>
          <a:bodyPr wrap="square" rtlCol="0">
            <a:spAutoFit/>
          </a:bodyPr>
          <a:lstStyle/>
          <a:p>
            <a:r>
              <a:rPr lang="zh-CN" altLang="en-US" sz="40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答案：</a:t>
            </a:r>
            <a:r>
              <a:rPr lang="en-US" altLang="zh-CN" sz="40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B</a:t>
            </a:r>
            <a:endParaRPr lang="zh-CN" altLang="en-US" sz="40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3454519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5390" y="980728"/>
            <a:ext cx="8229600" cy="4525963"/>
          </a:xfrm>
        </p:spPr>
        <p:txBody>
          <a:bodyPr/>
          <a:lstStyle/>
          <a:p>
            <a:r>
              <a:rPr lang="en-US" altLang="zh-CN" sz="4000" b="1" dirty="0" smtClean="0"/>
              <a:t>3.</a:t>
            </a:r>
            <a:r>
              <a:rPr lang="zh-CN" altLang="en-US" sz="4000" b="1" dirty="0" smtClean="0"/>
              <a:t>中国诗歌史上第一个大量创作山水诗的诗人是（）</a:t>
            </a:r>
            <a:endParaRPr lang="en-US" altLang="zh-CN" sz="4000" b="1" dirty="0" smtClean="0"/>
          </a:p>
          <a:p>
            <a:pPr marL="514350" indent="-514350">
              <a:buFont typeface="+mj-lt"/>
              <a:buAutoNum type="alphaUcPeriod"/>
            </a:pPr>
            <a:r>
              <a:rPr lang="zh-CN" altLang="en-US" sz="4000" b="1" dirty="0"/>
              <a:t>谢</a:t>
            </a:r>
            <a:r>
              <a:rPr lang="zh-CN" altLang="en-US" sz="4000" b="1" dirty="0" smtClean="0"/>
              <a:t>朓</a:t>
            </a:r>
            <a:endParaRPr lang="en-US" altLang="zh-CN" sz="4000" b="1" dirty="0" smtClean="0"/>
          </a:p>
          <a:p>
            <a:pPr marL="514350" indent="-514350">
              <a:buFont typeface="+mj-lt"/>
              <a:buAutoNum type="alphaUcPeriod"/>
            </a:pPr>
            <a:r>
              <a:rPr lang="zh-CN" altLang="en-US" sz="4000" b="1" dirty="0" smtClean="0"/>
              <a:t>陶渊明</a:t>
            </a:r>
            <a:endParaRPr lang="en-US" altLang="zh-CN" sz="4000" b="1" dirty="0" smtClean="0"/>
          </a:p>
          <a:p>
            <a:pPr marL="514350" indent="-514350">
              <a:buFont typeface="+mj-lt"/>
              <a:buAutoNum type="alphaUcPeriod"/>
            </a:pPr>
            <a:r>
              <a:rPr lang="zh-CN" altLang="en-US" sz="4000" b="1" dirty="0"/>
              <a:t>谢灵</a:t>
            </a:r>
            <a:r>
              <a:rPr lang="zh-CN" altLang="en-US" sz="4000" b="1" dirty="0" smtClean="0"/>
              <a:t>运</a:t>
            </a:r>
            <a:endParaRPr lang="en-US" altLang="zh-CN" sz="4000" b="1" dirty="0" smtClean="0"/>
          </a:p>
          <a:p>
            <a:pPr marL="514350" indent="-514350">
              <a:buFont typeface="+mj-lt"/>
              <a:buAutoNum type="alphaUcPeriod"/>
            </a:pPr>
            <a:r>
              <a:rPr lang="zh-CN" altLang="en-US" sz="4000" b="1" dirty="0" smtClean="0"/>
              <a:t>鲍照</a:t>
            </a:r>
            <a:endParaRPr lang="en-US" altLang="zh-CN" sz="4000" b="1" dirty="0" smtClean="0"/>
          </a:p>
          <a:p>
            <a:endParaRPr lang="zh-CN" altLang="en-US" dirty="0"/>
          </a:p>
        </p:txBody>
      </p:sp>
      <p:sp>
        <p:nvSpPr>
          <p:cNvPr id="5" name="TextBox 4"/>
          <p:cNvSpPr txBox="1"/>
          <p:nvPr/>
        </p:nvSpPr>
        <p:spPr>
          <a:xfrm>
            <a:off x="5652120" y="5157192"/>
            <a:ext cx="2160240" cy="707886"/>
          </a:xfrm>
          <a:prstGeom prst="rect">
            <a:avLst/>
          </a:prstGeom>
          <a:noFill/>
        </p:spPr>
        <p:txBody>
          <a:bodyPr wrap="square" rtlCol="0">
            <a:spAutoFit/>
          </a:bodyPr>
          <a:lstStyle/>
          <a:p>
            <a:r>
              <a:rPr lang="zh-CN" altLang="en-US" sz="40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答案：</a:t>
            </a:r>
            <a:r>
              <a:rPr lang="en-US" altLang="zh-CN" sz="40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C</a:t>
            </a:r>
            <a:endParaRPr lang="zh-CN" altLang="en-US" sz="40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3978784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96938" y="908720"/>
            <a:ext cx="8229600" cy="4525963"/>
          </a:xfrm>
        </p:spPr>
        <p:txBody>
          <a:bodyPr>
            <a:normAutofit/>
          </a:bodyPr>
          <a:lstStyle/>
          <a:p>
            <a:r>
              <a:rPr lang="en-US" altLang="zh-CN" sz="4000" b="1" dirty="0" smtClean="0"/>
              <a:t>4.</a:t>
            </a:r>
            <a:r>
              <a:rPr lang="zh-CN" altLang="en-US" sz="4000" b="1" dirty="0" smtClean="0"/>
              <a:t>李清照诗：“生当作人杰，死亦为鬼雄。”“鬼雄”一词出自</a:t>
            </a:r>
            <a:endParaRPr lang="en-US" altLang="zh-CN" sz="4000" b="1" dirty="0" smtClean="0"/>
          </a:p>
          <a:p>
            <a:pPr marL="514350" indent="-514350">
              <a:buFont typeface="+mj-lt"/>
              <a:buAutoNum type="alphaUcPeriod"/>
            </a:pPr>
            <a:r>
              <a:rPr lang="en-US" altLang="zh-CN" sz="4000" b="1" dirty="0" smtClean="0"/>
              <a:t>《</a:t>
            </a:r>
            <a:r>
              <a:rPr lang="zh-CN" altLang="en-US" sz="4000" b="1" dirty="0" smtClean="0"/>
              <a:t>诗经</a:t>
            </a:r>
            <a:r>
              <a:rPr lang="en-US" altLang="zh-CN" sz="4000" b="1" dirty="0" smtClean="0"/>
              <a:t>》</a:t>
            </a:r>
          </a:p>
          <a:p>
            <a:pPr marL="514350" indent="-514350">
              <a:buFont typeface="+mj-lt"/>
              <a:buAutoNum type="alphaUcPeriod"/>
            </a:pPr>
            <a:r>
              <a:rPr lang="en-US" altLang="zh-CN" sz="4000" b="1" dirty="0" smtClean="0"/>
              <a:t>《</a:t>
            </a:r>
            <a:r>
              <a:rPr lang="zh-CN" altLang="en-US" sz="4000" b="1" dirty="0" smtClean="0"/>
              <a:t>左传</a:t>
            </a:r>
            <a:r>
              <a:rPr lang="en-US" altLang="zh-CN" sz="4000" b="1" dirty="0" smtClean="0"/>
              <a:t>》</a:t>
            </a:r>
          </a:p>
          <a:p>
            <a:pPr marL="514350" indent="-514350">
              <a:buFont typeface="+mj-lt"/>
              <a:buAutoNum type="alphaUcPeriod"/>
            </a:pPr>
            <a:r>
              <a:rPr lang="en-US" altLang="zh-CN" sz="4000" b="1" dirty="0" smtClean="0"/>
              <a:t>《</a:t>
            </a:r>
            <a:r>
              <a:rPr lang="zh-CN" altLang="en-US" sz="4000" b="1" dirty="0" smtClean="0"/>
              <a:t>春秋</a:t>
            </a:r>
            <a:r>
              <a:rPr lang="en-US" altLang="zh-CN" sz="4000" b="1" dirty="0" smtClean="0"/>
              <a:t>》</a:t>
            </a:r>
          </a:p>
          <a:p>
            <a:pPr marL="514350" indent="-514350">
              <a:buFont typeface="+mj-lt"/>
              <a:buAutoNum type="alphaUcPeriod"/>
            </a:pPr>
            <a:r>
              <a:rPr lang="en-US" altLang="zh-CN" sz="4000" b="1" dirty="0" smtClean="0"/>
              <a:t>《</a:t>
            </a:r>
            <a:r>
              <a:rPr lang="zh-CN" altLang="en-US" sz="4000" b="1" dirty="0" smtClean="0"/>
              <a:t>楚辞</a:t>
            </a:r>
            <a:r>
              <a:rPr lang="en-US" altLang="zh-CN" sz="4000" b="1" dirty="0" smtClean="0"/>
              <a:t>》</a:t>
            </a:r>
            <a:endParaRPr lang="zh-CN" altLang="en-US" sz="4000" b="1" dirty="0"/>
          </a:p>
        </p:txBody>
      </p:sp>
      <p:sp>
        <p:nvSpPr>
          <p:cNvPr id="5" name="TextBox 4"/>
          <p:cNvSpPr txBox="1"/>
          <p:nvPr/>
        </p:nvSpPr>
        <p:spPr>
          <a:xfrm>
            <a:off x="5652120" y="5157192"/>
            <a:ext cx="2160240" cy="707886"/>
          </a:xfrm>
          <a:prstGeom prst="rect">
            <a:avLst/>
          </a:prstGeom>
          <a:noFill/>
        </p:spPr>
        <p:txBody>
          <a:bodyPr wrap="square" rtlCol="0">
            <a:spAutoFit/>
          </a:bodyPr>
          <a:lstStyle/>
          <a:p>
            <a:r>
              <a:rPr lang="zh-CN" altLang="en-US" sz="40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答案：</a:t>
            </a:r>
            <a:r>
              <a:rPr lang="en-US" altLang="zh-CN" sz="40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D</a:t>
            </a:r>
            <a:endParaRPr lang="zh-CN" altLang="en-US" sz="40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404279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60004" y="332656"/>
            <a:ext cx="8435280" cy="5577483"/>
          </a:xfrm>
        </p:spPr>
        <p:txBody>
          <a:bodyPr>
            <a:noAutofit/>
          </a:bodyPr>
          <a:lstStyle/>
          <a:p>
            <a:r>
              <a:rPr lang="en-US" altLang="zh-CN" sz="2800" b="1" dirty="0" smtClean="0"/>
              <a:t>3.</a:t>
            </a:r>
            <a:r>
              <a:rPr lang="zh-CN" altLang="en-US" sz="2800" b="1" dirty="0" smtClean="0"/>
              <a:t>下列有关文学常识的表述错误的是（）</a:t>
            </a:r>
            <a:endParaRPr lang="en-US" altLang="zh-CN" sz="2800" b="1" dirty="0" smtClean="0"/>
          </a:p>
          <a:p>
            <a:pPr marL="514350" indent="-514350">
              <a:buFont typeface="+mj-lt"/>
              <a:buAutoNum type="alphaUcPeriod"/>
            </a:pPr>
            <a:r>
              <a:rPr lang="zh-CN" altLang="en-US" sz="2800" b="1" dirty="0"/>
              <a:t>柳</a:t>
            </a:r>
            <a:r>
              <a:rPr lang="zh-CN" altLang="en-US" sz="2800" b="1" dirty="0" smtClean="0"/>
              <a:t>永，字耆卿，北宋专业词人。其人精通音律，擅长铺陈点染，有“三秋桂子，十里荷花。”一句出自他的</a:t>
            </a:r>
            <a:r>
              <a:rPr lang="en-US" altLang="zh-CN" sz="2800" b="1" dirty="0" smtClean="0"/>
              <a:t>《</a:t>
            </a:r>
            <a:r>
              <a:rPr lang="zh-CN" altLang="en-US" sz="2800" b="1" dirty="0" smtClean="0"/>
              <a:t>望海潮</a:t>
            </a:r>
            <a:r>
              <a:rPr lang="en-US" altLang="zh-CN" sz="2800" b="1" dirty="0" smtClean="0"/>
              <a:t>》</a:t>
            </a:r>
          </a:p>
          <a:p>
            <a:pPr marL="514350" indent="-514350">
              <a:buFont typeface="+mj-lt"/>
              <a:buAutoNum type="alphaUcPeriod"/>
            </a:pPr>
            <a:r>
              <a:rPr lang="zh-CN" altLang="en-US" sz="2800" b="1" dirty="0" smtClean="0"/>
              <a:t>北宋诗文革新运动先驱范仲淹，在他的名篇</a:t>
            </a:r>
            <a:r>
              <a:rPr lang="en-US" altLang="zh-CN" sz="2800" b="1" dirty="0" smtClean="0"/>
              <a:t>《</a:t>
            </a:r>
            <a:r>
              <a:rPr lang="zh-CN" altLang="en-US" sz="2800" b="1" dirty="0" smtClean="0"/>
              <a:t>岳阳楼记</a:t>
            </a:r>
            <a:r>
              <a:rPr lang="en-US" altLang="zh-CN" sz="2800" b="1" dirty="0" smtClean="0"/>
              <a:t>》</a:t>
            </a:r>
            <a:r>
              <a:rPr lang="zh-CN" altLang="en-US" sz="2800" b="1" dirty="0" smtClean="0"/>
              <a:t>中提出了正直的士大夫立身行事的准则，将个人的荣辱得失置之度外。</a:t>
            </a:r>
            <a:endParaRPr lang="en-US" altLang="zh-CN" sz="2800" b="1" dirty="0" smtClean="0"/>
          </a:p>
          <a:p>
            <a:pPr marL="514350" indent="-514350">
              <a:buFont typeface="+mj-lt"/>
              <a:buAutoNum type="alphaUcPeriod"/>
            </a:pPr>
            <a:r>
              <a:rPr lang="zh-CN" altLang="en-US" sz="2800" b="1" dirty="0"/>
              <a:t>北宋</a:t>
            </a:r>
            <a:r>
              <a:rPr lang="zh-CN" altLang="en-US" sz="2800" b="1" dirty="0" smtClean="0"/>
              <a:t>中叶的文坛领袖欧阳修，其散文平易晓畅，委婉多姿，其中一组有连续性的八篇游记，称为“永州八记”，是山水散文的珍品。</a:t>
            </a:r>
            <a:endParaRPr lang="en-US" altLang="zh-CN" sz="2800" b="1" dirty="0" smtClean="0"/>
          </a:p>
          <a:p>
            <a:pPr marL="514350" indent="-514350">
              <a:buFont typeface="+mj-lt"/>
              <a:buAutoNum type="alphaUcPeriod"/>
            </a:pPr>
            <a:r>
              <a:rPr lang="zh-CN" altLang="en-US" sz="2800" b="1" dirty="0" smtClean="0"/>
              <a:t>苏洵，字明允，好老泉，与其子苏轼、苏辙合成三苏。擅长史论，文笔纵横恣肆，</a:t>
            </a:r>
            <a:r>
              <a:rPr lang="en-US" altLang="zh-CN" sz="2800" b="1" dirty="0" smtClean="0"/>
              <a:t>《</a:t>
            </a:r>
            <a:r>
              <a:rPr lang="zh-CN" altLang="en-US" sz="2800" b="1" dirty="0" smtClean="0"/>
              <a:t>六国论</a:t>
            </a:r>
            <a:r>
              <a:rPr lang="en-US" altLang="zh-CN" sz="2800" b="1" dirty="0" smtClean="0"/>
              <a:t>》</a:t>
            </a:r>
            <a:r>
              <a:rPr lang="zh-CN" altLang="en-US" sz="2800" b="1" dirty="0" smtClean="0"/>
              <a:t>是其代表作。</a:t>
            </a:r>
            <a:endParaRPr lang="zh-CN" altLang="en-US" sz="2800" b="1" dirty="0"/>
          </a:p>
        </p:txBody>
      </p:sp>
      <p:sp>
        <p:nvSpPr>
          <p:cNvPr id="5" name="TextBox 4"/>
          <p:cNvSpPr txBox="1"/>
          <p:nvPr/>
        </p:nvSpPr>
        <p:spPr>
          <a:xfrm>
            <a:off x="5652120" y="5973832"/>
            <a:ext cx="2160240" cy="707886"/>
          </a:xfrm>
          <a:prstGeom prst="rect">
            <a:avLst/>
          </a:prstGeom>
          <a:noFill/>
        </p:spPr>
        <p:txBody>
          <a:bodyPr wrap="square" rtlCol="0">
            <a:spAutoFit/>
          </a:bodyPr>
          <a:lstStyle/>
          <a:p>
            <a:r>
              <a:rPr lang="zh-CN" altLang="en-US" sz="40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答案：</a:t>
            </a:r>
            <a:r>
              <a:rPr lang="en-US" altLang="zh-CN" sz="40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C</a:t>
            </a:r>
            <a:endParaRPr lang="zh-CN" altLang="en-US" sz="40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395159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extLst>
              <p:ext uri="{D42A27DB-BD31-4B8C-83A1-F6EECF244321}">
                <p14:modId xmlns:p14="http://schemas.microsoft.com/office/powerpoint/2010/main" val="1621871353"/>
              </p:ext>
            </p:extLst>
          </p:nvPr>
        </p:nvGraphicFramePr>
        <p:xfrm>
          <a:off x="2411760" y="764704"/>
          <a:ext cx="4267200" cy="4229100"/>
        </p:xfrm>
        <a:graphic>
          <a:graphicData uri="http://schemas.openxmlformats.org/drawingml/2006/table">
            <a:tbl>
              <a:tblPr>
                <a:tableStyleId>{3C2FFA5D-87B4-456A-9821-1D502468CF0F}</a:tableStyleId>
              </a:tblPr>
              <a:tblGrid>
                <a:gridCol w="1066800">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gridCol w="1066800">
                  <a:extLst>
                    <a:ext uri="{9D8B030D-6E8A-4147-A177-3AD203B41FA5}">
                      <a16:colId xmlns:a16="http://schemas.microsoft.com/office/drawing/2014/main" val="20003"/>
                    </a:ext>
                  </a:extLst>
                </a:gridCol>
              </a:tblGrid>
              <a:tr h="1057275">
                <a:tc>
                  <a:txBody>
                    <a:bodyPr/>
                    <a:lstStyle/>
                    <a:p>
                      <a:pPr algn="ctr" fontAlgn="ctr"/>
                      <a:r>
                        <a:rPr lang="zh-CN" altLang="en-US" sz="4800" b="1" u="none" strike="noStrike" dirty="0">
                          <a:effectLst/>
                        </a:rPr>
                        <a:t>塘</a:t>
                      </a:r>
                      <a:endParaRPr lang="zh-CN" altLang="en-US" sz="4800" b="1" i="0" u="none" strike="noStrike" dirty="0">
                        <a:solidFill>
                          <a:srgbClr val="000000"/>
                        </a:solidFill>
                        <a:effectLst/>
                        <a:latin typeface="宋体"/>
                      </a:endParaRPr>
                    </a:p>
                  </a:txBody>
                  <a:tcPr marL="9525" marR="9525" marT="9525" marB="0" anchor="ctr"/>
                </a:tc>
                <a:tc>
                  <a:txBody>
                    <a:bodyPr/>
                    <a:lstStyle/>
                    <a:p>
                      <a:pPr algn="ctr" fontAlgn="ctr"/>
                      <a:r>
                        <a:rPr lang="zh-CN" altLang="en-US" sz="4800" b="1" u="none" strike="noStrike">
                          <a:effectLst/>
                        </a:rPr>
                        <a:t>易</a:t>
                      </a:r>
                      <a:endParaRPr lang="zh-CN" altLang="en-US" sz="4800" b="1" i="0" u="none" strike="noStrike">
                        <a:solidFill>
                          <a:srgbClr val="000000"/>
                        </a:solidFill>
                        <a:effectLst/>
                        <a:latin typeface="宋体"/>
                      </a:endParaRPr>
                    </a:p>
                  </a:txBody>
                  <a:tcPr marL="9525" marR="9525" marT="9525" marB="0" anchor="ctr"/>
                </a:tc>
                <a:tc>
                  <a:txBody>
                    <a:bodyPr/>
                    <a:lstStyle/>
                    <a:p>
                      <a:pPr algn="ctr" fontAlgn="ctr"/>
                      <a:r>
                        <a:rPr lang="zh-CN" altLang="en-US" sz="4800" b="1" u="none" strike="noStrike" dirty="0">
                          <a:effectLst/>
                        </a:rPr>
                        <a:t>卷</a:t>
                      </a:r>
                      <a:endParaRPr lang="zh-CN" altLang="en-US" sz="4800" b="1" i="0" u="none" strike="noStrike" dirty="0">
                        <a:solidFill>
                          <a:srgbClr val="000000"/>
                        </a:solidFill>
                        <a:effectLst/>
                        <a:latin typeface="宋体"/>
                      </a:endParaRPr>
                    </a:p>
                  </a:txBody>
                  <a:tcPr marL="9525" marR="9525" marT="9525" marB="0" anchor="ctr"/>
                </a:tc>
                <a:tc>
                  <a:txBody>
                    <a:bodyPr/>
                    <a:lstStyle/>
                    <a:p>
                      <a:pPr algn="ctr" fontAlgn="ctr"/>
                      <a:r>
                        <a:rPr lang="zh-CN" altLang="en-US" sz="4800" b="1" u="none" strike="noStrike">
                          <a:effectLst/>
                        </a:rPr>
                        <a:t>方</a:t>
                      </a:r>
                      <a:endParaRPr lang="zh-CN" altLang="en-US" sz="4800" b="1" i="0" u="none" strike="noStrike">
                        <a:solidFill>
                          <a:srgbClr val="000000"/>
                        </a:solidFill>
                        <a:effectLst/>
                        <a:latin typeface="宋体"/>
                      </a:endParaRPr>
                    </a:p>
                  </a:txBody>
                  <a:tcPr marL="9525" marR="9525" marT="9525" marB="0" anchor="ctr"/>
                </a:tc>
                <a:extLst>
                  <a:ext uri="{0D108BD9-81ED-4DB2-BD59-A6C34878D82A}">
                    <a16:rowId xmlns:a16="http://schemas.microsoft.com/office/drawing/2014/main" val="10000"/>
                  </a:ext>
                </a:extLst>
              </a:tr>
              <a:tr h="1057275">
                <a:tc>
                  <a:txBody>
                    <a:bodyPr/>
                    <a:lstStyle/>
                    <a:p>
                      <a:pPr algn="ctr" fontAlgn="ctr"/>
                      <a:r>
                        <a:rPr lang="zh-CN" altLang="en-US" sz="4800" b="1" u="none" strike="noStrike">
                          <a:effectLst/>
                        </a:rPr>
                        <a:t>声</a:t>
                      </a:r>
                      <a:endParaRPr lang="zh-CN" altLang="en-US" sz="4800" b="1" i="0" u="none" strike="noStrike">
                        <a:solidFill>
                          <a:srgbClr val="000000"/>
                        </a:solidFill>
                        <a:effectLst/>
                        <a:latin typeface="宋体"/>
                      </a:endParaRPr>
                    </a:p>
                  </a:txBody>
                  <a:tcPr marL="9525" marR="9525" marT="9525" marB="0" anchor="ctr"/>
                </a:tc>
                <a:tc>
                  <a:txBody>
                    <a:bodyPr/>
                    <a:lstStyle/>
                    <a:p>
                      <a:pPr algn="ctr" fontAlgn="ctr"/>
                      <a:r>
                        <a:rPr lang="zh-CN" altLang="en-US" sz="4800" b="1" i="0" u="none" strike="noStrike" dirty="0" smtClean="0">
                          <a:solidFill>
                            <a:srgbClr val="000000"/>
                          </a:solidFill>
                          <a:effectLst/>
                          <a:latin typeface="宋体"/>
                        </a:rPr>
                        <a:t>红</a:t>
                      </a:r>
                      <a:endParaRPr lang="zh-CN" altLang="en-US" sz="4800" b="1" i="0" u="none" strike="noStrike" dirty="0">
                        <a:solidFill>
                          <a:srgbClr val="000000"/>
                        </a:solidFill>
                        <a:effectLst/>
                        <a:latin typeface="宋体"/>
                      </a:endParaRPr>
                    </a:p>
                  </a:txBody>
                  <a:tcPr marL="9525" marR="9525" marT="9525" marB="0" anchor="ctr"/>
                </a:tc>
                <a:tc>
                  <a:txBody>
                    <a:bodyPr/>
                    <a:lstStyle/>
                    <a:p>
                      <a:pPr algn="ctr" fontAlgn="ctr"/>
                      <a:r>
                        <a:rPr lang="zh-CN" altLang="en-US" sz="4800" b="1" u="none" strike="noStrike" dirty="0">
                          <a:effectLst/>
                        </a:rPr>
                        <a:t>亩</a:t>
                      </a:r>
                      <a:endParaRPr lang="zh-CN" altLang="en-US" sz="4800" b="1" i="0" u="none" strike="noStrike" dirty="0">
                        <a:solidFill>
                          <a:srgbClr val="000000"/>
                        </a:solidFill>
                        <a:effectLst/>
                        <a:latin typeface="宋体"/>
                      </a:endParaRPr>
                    </a:p>
                  </a:txBody>
                  <a:tcPr marL="9525" marR="9525" marT="9525" marB="0" anchor="ctr"/>
                </a:tc>
                <a:tc>
                  <a:txBody>
                    <a:bodyPr/>
                    <a:lstStyle/>
                    <a:p>
                      <a:pPr algn="ctr" fontAlgn="ctr"/>
                      <a:r>
                        <a:rPr lang="zh-CN" altLang="en-US" sz="4800" b="1" u="none" strike="noStrike" dirty="0">
                          <a:effectLst/>
                        </a:rPr>
                        <a:t>临</a:t>
                      </a:r>
                      <a:endParaRPr lang="zh-CN" altLang="en-US" sz="4800" b="1" i="0" u="none" strike="noStrike" dirty="0">
                        <a:solidFill>
                          <a:srgbClr val="000000"/>
                        </a:solidFill>
                        <a:effectLst/>
                        <a:latin typeface="宋体"/>
                      </a:endParaRPr>
                    </a:p>
                  </a:txBody>
                  <a:tcPr marL="9525" marR="9525" marT="9525" marB="0" anchor="ctr"/>
                </a:tc>
                <a:extLst>
                  <a:ext uri="{0D108BD9-81ED-4DB2-BD59-A6C34878D82A}">
                    <a16:rowId xmlns:a16="http://schemas.microsoft.com/office/drawing/2014/main" val="10001"/>
                  </a:ext>
                </a:extLst>
              </a:tr>
              <a:tr h="1057275">
                <a:tc>
                  <a:txBody>
                    <a:bodyPr/>
                    <a:lstStyle/>
                    <a:p>
                      <a:pPr algn="ctr" fontAlgn="ctr"/>
                      <a:r>
                        <a:rPr lang="zh-CN" altLang="en-US" sz="4800" b="1" u="none" strike="noStrike" dirty="0">
                          <a:effectLst/>
                        </a:rPr>
                        <a:t>天</a:t>
                      </a:r>
                      <a:endParaRPr lang="zh-CN" altLang="en-US" sz="4800" b="1" i="0" u="none" strike="noStrike" dirty="0">
                        <a:solidFill>
                          <a:srgbClr val="000000"/>
                        </a:solidFill>
                        <a:effectLst/>
                        <a:latin typeface="宋体"/>
                      </a:endParaRPr>
                    </a:p>
                  </a:txBody>
                  <a:tcPr marL="9525" marR="9525" marT="9525" marB="0" anchor="ctr"/>
                </a:tc>
                <a:tc>
                  <a:txBody>
                    <a:bodyPr/>
                    <a:lstStyle/>
                    <a:p>
                      <a:pPr algn="ctr" fontAlgn="ctr"/>
                      <a:r>
                        <a:rPr lang="zh-CN" altLang="en-US" sz="4800" b="1" u="none" strike="noStrike" dirty="0">
                          <a:effectLst/>
                        </a:rPr>
                        <a:t>半</a:t>
                      </a:r>
                      <a:endParaRPr lang="zh-CN" altLang="en-US" sz="4800" b="1" i="0" u="none" strike="noStrike" dirty="0">
                        <a:solidFill>
                          <a:srgbClr val="000000"/>
                        </a:solidFill>
                        <a:effectLst/>
                        <a:latin typeface="宋体"/>
                      </a:endParaRPr>
                    </a:p>
                  </a:txBody>
                  <a:tcPr marL="9525" marR="9525" marT="9525" marB="0" anchor="ctr"/>
                </a:tc>
                <a:tc>
                  <a:txBody>
                    <a:bodyPr/>
                    <a:lstStyle/>
                    <a:p>
                      <a:pPr algn="ctr" fontAlgn="ctr"/>
                      <a:r>
                        <a:rPr lang="zh-CN" altLang="en-US" sz="4800" b="1" u="none" strike="noStrike" dirty="0">
                          <a:effectLst/>
                        </a:rPr>
                        <a:t>鼓</a:t>
                      </a:r>
                      <a:endParaRPr lang="zh-CN" altLang="en-US" sz="4800" b="1" i="0" u="none" strike="noStrike" dirty="0">
                        <a:solidFill>
                          <a:srgbClr val="000000"/>
                        </a:solidFill>
                        <a:effectLst/>
                        <a:latin typeface="宋体"/>
                      </a:endParaRPr>
                    </a:p>
                  </a:txBody>
                  <a:tcPr marL="9525" marR="9525" marT="9525" marB="0" anchor="ctr"/>
                </a:tc>
                <a:tc>
                  <a:txBody>
                    <a:bodyPr/>
                    <a:lstStyle/>
                    <a:p>
                      <a:pPr algn="ctr" fontAlgn="ctr"/>
                      <a:r>
                        <a:rPr lang="zh-CN" altLang="en-US" sz="4800" b="1" u="none" strike="noStrike">
                          <a:effectLst/>
                        </a:rPr>
                        <a:t>寒</a:t>
                      </a:r>
                      <a:endParaRPr lang="zh-CN" altLang="en-US" sz="4800" b="1" i="0" u="none" strike="noStrike">
                        <a:solidFill>
                          <a:srgbClr val="000000"/>
                        </a:solidFill>
                        <a:effectLst/>
                        <a:latin typeface="宋体"/>
                      </a:endParaRPr>
                    </a:p>
                  </a:txBody>
                  <a:tcPr marL="9525" marR="9525" marT="9525" marB="0" anchor="ctr"/>
                </a:tc>
                <a:extLst>
                  <a:ext uri="{0D108BD9-81ED-4DB2-BD59-A6C34878D82A}">
                    <a16:rowId xmlns:a16="http://schemas.microsoft.com/office/drawing/2014/main" val="10002"/>
                  </a:ext>
                </a:extLst>
              </a:tr>
              <a:tr h="1057275">
                <a:tc>
                  <a:txBody>
                    <a:bodyPr/>
                    <a:lstStyle/>
                    <a:p>
                      <a:pPr algn="ctr" fontAlgn="ctr"/>
                      <a:r>
                        <a:rPr lang="zh-CN" altLang="en-US" sz="4800" b="1" u="none" strike="noStrike" dirty="0">
                          <a:effectLst/>
                        </a:rPr>
                        <a:t>水</a:t>
                      </a:r>
                      <a:endParaRPr lang="zh-CN" altLang="en-US" sz="4800" b="1" i="0" u="none" strike="noStrike" dirty="0">
                        <a:solidFill>
                          <a:srgbClr val="000000"/>
                        </a:solidFill>
                        <a:effectLst/>
                        <a:latin typeface="宋体"/>
                      </a:endParaRPr>
                    </a:p>
                  </a:txBody>
                  <a:tcPr marL="9525" marR="9525" marT="9525" marB="0" anchor="ctr"/>
                </a:tc>
                <a:tc>
                  <a:txBody>
                    <a:bodyPr/>
                    <a:lstStyle/>
                    <a:p>
                      <a:pPr algn="ctr" fontAlgn="ctr"/>
                      <a:r>
                        <a:rPr lang="zh-CN" altLang="en-US" sz="4800" b="1" u="none" strike="noStrike" dirty="0">
                          <a:effectLst/>
                        </a:rPr>
                        <a:t>霜</a:t>
                      </a:r>
                      <a:endParaRPr lang="zh-CN" altLang="en-US" sz="4800" b="1" i="0" u="none" strike="noStrike" dirty="0">
                        <a:solidFill>
                          <a:srgbClr val="000000"/>
                        </a:solidFill>
                        <a:effectLst/>
                        <a:latin typeface="宋体"/>
                      </a:endParaRPr>
                    </a:p>
                  </a:txBody>
                  <a:tcPr marL="9525" marR="9525" marT="9525" marB="0" anchor="ctr"/>
                </a:tc>
                <a:tc>
                  <a:txBody>
                    <a:bodyPr/>
                    <a:lstStyle/>
                    <a:p>
                      <a:pPr algn="ctr" fontAlgn="ctr"/>
                      <a:r>
                        <a:rPr lang="zh-CN" altLang="en-US" sz="4800" b="1" u="none" strike="noStrike">
                          <a:effectLst/>
                        </a:rPr>
                        <a:t>旗</a:t>
                      </a:r>
                      <a:endParaRPr lang="zh-CN" altLang="en-US" sz="4800" b="1" i="0" u="none" strike="noStrike">
                        <a:solidFill>
                          <a:srgbClr val="000000"/>
                        </a:solidFill>
                        <a:effectLst/>
                        <a:latin typeface="宋体"/>
                      </a:endParaRPr>
                    </a:p>
                  </a:txBody>
                  <a:tcPr marL="9525" marR="9525" marT="9525" marB="0" anchor="ctr"/>
                </a:tc>
                <a:tc>
                  <a:txBody>
                    <a:bodyPr/>
                    <a:lstStyle/>
                    <a:p>
                      <a:pPr algn="ctr" fontAlgn="ctr"/>
                      <a:r>
                        <a:rPr lang="zh-CN" altLang="en-US" sz="4800" b="1" u="none" strike="noStrike" dirty="0">
                          <a:effectLst/>
                        </a:rPr>
                        <a:t>别</a:t>
                      </a:r>
                      <a:endParaRPr lang="zh-CN" altLang="en-US" sz="4800" b="1" i="0" u="none" strike="noStrike" dirty="0">
                        <a:solidFill>
                          <a:srgbClr val="000000"/>
                        </a:solidFill>
                        <a:effectLst/>
                        <a:latin typeface="宋体"/>
                      </a:endParaRPr>
                    </a:p>
                  </a:txBody>
                  <a:tcPr marL="9525" marR="9525" marT="9525" marB="0" anchor="ctr"/>
                </a:tc>
                <a:extLst>
                  <a:ext uri="{0D108BD9-81ED-4DB2-BD59-A6C34878D82A}">
                    <a16:rowId xmlns:a16="http://schemas.microsoft.com/office/drawing/2014/main" val="10003"/>
                  </a:ext>
                </a:extLst>
              </a:tr>
            </a:tbl>
          </a:graphicData>
        </a:graphic>
      </p:graphicFrame>
      <p:sp>
        <p:nvSpPr>
          <p:cNvPr id="5" name="TextBox 4"/>
          <p:cNvSpPr txBox="1"/>
          <p:nvPr/>
        </p:nvSpPr>
        <p:spPr>
          <a:xfrm>
            <a:off x="2915816" y="5373216"/>
            <a:ext cx="4032448" cy="646331"/>
          </a:xfrm>
          <a:prstGeom prst="rect">
            <a:avLst/>
          </a:prstGeom>
          <a:noFill/>
        </p:spPr>
        <p:txBody>
          <a:bodyPr wrap="square" rtlCol="0">
            <a:spAutoFit/>
          </a:bodyPr>
          <a:lstStyle/>
          <a:p>
            <a:r>
              <a:rPr lang="zh-CN" altLang="en-US" sz="36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半卷红旗临易水</a:t>
            </a:r>
            <a:endParaRPr lang="zh-CN" altLang="en-US" sz="36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3254664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260648"/>
            <a:ext cx="8280920" cy="5721499"/>
          </a:xfrm>
        </p:spPr>
        <p:txBody>
          <a:bodyPr>
            <a:normAutofit fontScale="85000" lnSpcReduction="20000"/>
          </a:bodyPr>
          <a:lstStyle/>
          <a:p>
            <a:r>
              <a:rPr lang="en-US" altLang="zh-CN" b="1" dirty="0" smtClean="0"/>
              <a:t>3.</a:t>
            </a:r>
            <a:r>
              <a:rPr lang="zh-CN" altLang="en-US" b="1" dirty="0" smtClean="0"/>
              <a:t>下列有关文学常识表述错误的是</a:t>
            </a:r>
            <a:endParaRPr lang="en-US" altLang="zh-CN" b="1" dirty="0" smtClean="0"/>
          </a:p>
          <a:p>
            <a:pPr marL="514350" indent="-514350">
              <a:buFont typeface="+mj-lt"/>
              <a:buAutoNum type="alphaUcPeriod"/>
            </a:pPr>
            <a:r>
              <a:rPr lang="zh-CN" altLang="en-US" b="1" dirty="0" smtClean="0"/>
              <a:t>我国第一部诗歌总集</a:t>
            </a:r>
            <a:r>
              <a:rPr lang="en-US" altLang="zh-CN" b="1" dirty="0" smtClean="0"/>
              <a:t>《</a:t>
            </a:r>
            <a:r>
              <a:rPr lang="zh-CN" altLang="en-US" b="1" dirty="0" smtClean="0"/>
              <a:t>诗经</a:t>
            </a:r>
            <a:r>
              <a:rPr lang="en-US" altLang="zh-CN" b="1" dirty="0" smtClean="0"/>
              <a:t>》</a:t>
            </a:r>
            <a:r>
              <a:rPr lang="zh-CN" altLang="en-US" b="1" dirty="0" smtClean="0"/>
              <a:t>，原名</a:t>
            </a:r>
            <a:r>
              <a:rPr lang="en-US" altLang="zh-CN" b="1" dirty="0" smtClean="0"/>
              <a:t>《</a:t>
            </a:r>
            <a:r>
              <a:rPr lang="zh-CN" altLang="en-US" b="1" dirty="0" smtClean="0"/>
              <a:t>诗</a:t>
            </a:r>
            <a:r>
              <a:rPr lang="en-US" altLang="zh-CN" b="1" dirty="0" smtClean="0"/>
              <a:t>》</a:t>
            </a:r>
            <a:r>
              <a:rPr lang="zh-CN" altLang="en-US" b="1" dirty="0" smtClean="0"/>
              <a:t>或</a:t>
            </a:r>
            <a:r>
              <a:rPr lang="en-US" altLang="zh-CN" b="1" dirty="0" smtClean="0"/>
              <a:t>《</a:t>
            </a:r>
            <a:r>
              <a:rPr lang="zh-CN" altLang="en-US" b="1" dirty="0" smtClean="0"/>
              <a:t>诗三百</a:t>
            </a:r>
            <a:r>
              <a:rPr lang="en-US" altLang="zh-CN" b="1" dirty="0" smtClean="0"/>
              <a:t>》</a:t>
            </a:r>
            <a:r>
              <a:rPr lang="zh-CN" altLang="en-US" b="1" dirty="0" smtClean="0"/>
              <a:t>，直到汉代以后，儒家把它奉为经典，才称为诗经，他的现实主义精神，成为我国诗歌现实主义优良传统的源头。</a:t>
            </a:r>
            <a:endParaRPr lang="en-US" altLang="zh-CN" b="1" dirty="0" smtClean="0"/>
          </a:p>
          <a:p>
            <a:pPr marL="514350" indent="-514350">
              <a:buFont typeface="+mj-lt"/>
              <a:buAutoNum type="alphaUcPeriod"/>
            </a:pPr>
            <a:r>
              <a:rPr lang="en-US" altLang="zh-CN" b="1" dirty="0" smtClean="0"/>
              <a:t>《</a:t>
            </a:r>
            <a:r>
              <a:rPr lang="zh-CN" altLang="en-US" b="1" dirty="0" smtClean="0"/>
              <a:t>楚辞</a:t>
            </a:r>
            <a:r>
              <a:rPr lang="en-US" altLang="zh-CN" b="1" dirty="0" smtClean="0"/>
              <a:t>》</a:t>
            </a:r>
            <a:r>
              <a:rPr lang="zh-CN" altLang="en-US" b="1" dirty="0" smtClean="0"/>
              <a:t>是我国继诗经之后的有一部诗歌总集，是我国浪漫主义诗歌创作的源头。它是东汉刘向搜集屈原及其弟子宋玉等作家的作品编辑而成。</a:t>
            </a:r>
            <a:endParaRPr lang="en-US" altLang="zh-CN" b="1" dirty="0" smtClean="0"/>
          </a:p>
          <a:p>
            <a:pPr marL="514350" indent="-514350">
              <a:buFont typeface="+mj-lt"/>
              <a:buAutoNum type="alphaUcPeriod"/>
            </a:pPr>
            <a:r>
              <a:rPr lang="zh-CN" altLang="en-US" b="1" dirty="0" smtClean="0"/>
              <a:t>被刘知称为“著述罕闻，古今卓绝”的</a:t>
            </a:r>
            <a:r>
              <a:rPr lang="en-US" altLang="zh-CN" b="1" dirty="0" smtClean="0"/>
              <a:t>《</a:t>
            </a:r>
            <a:r>
              <a:rPr lang="zh-CN" altLang="en-US" b="1" dirty="0" smtClean="0"/>
              <a:t>左传</a:t>
            </a:r>
            <a:r>
              <a:rPr lang="en-US" altLang="zh-CN" b="1" dirty="0" smtClean="0"/>
              <a:t>》</a:t>
            </a:r>
            <a:r>
              <a:rPr lang="zh-CN" altLang="en-US" b="1" dirty="0" smtClean="0"/>
              <a:t>是我国第一部叙事详备的编年史，也是一部杰出的历史散文著作。</a:t>
            </a:r>
            <a:endParaRPr lang="en-US" altLang="zh-CN" b="1" dirty="0" smtClean="0"/>
          </a:p>
          <a:p>
            <a:pPr marL="514350" indent="-514350">
              <a:buFont typeface="+mj-lt"/>
              <a:buAutoNum type="alphaUcPeriod"/>
            </a:pPr>
            <a:r>
              <a:rPr lang="en-US" altLang="zh-CN" b="1" dirty="0" smtClean="0"/>
              <a:t>《</a:t>
            </a:r>
            <a:r>
              <a:rPr lang="zh-CN" altLang="en-US" b="1" dirty="0" smtClean="0"/>
              <a:t>战国策</a:t>
            </a:r>
            <a:r>
              <a:rPr lang="en-US" altLang="zh-CN" b="1" dirty="0" smtClean="0"/>
              <a:t>》</a:t>
            </a:r>
            <a:r>
              <a:rPr lang="zh-CN" altLang="en-US" b="1" dirty="0" smtClean="0"/>
              <a:t>是刘向编订的一部国别体史书，它以其独特的语言风格，雄辩的论说，铺张的叙事，尖刻的讽刺，耐人寻味的幽默，标志着我国古代历史散文发展到了一个新的高度</a:t>
            </a:r>
            <a:endParaRPr lang="en-US" altLang="zh-CN" b="1" dirty="0" smtClean="0"/>
          </a:p>
        </p:txBody>
      </p:sp>
      <p:sp>
        <p:nvSpPr>
          <p:cNvPr id="5" name="TextBox 4"/>
          <p:cNvSpPr txBox="1"/>
          <p:nvPr/>
        </p:nvSpPr>
        <p:spPr>
          <a:xfrm>
            <a:off x="5621238" y="5661248"/>
            <a:ext cx="2160240" cy="707886"/>
          </a:xfrm>
          <a:prstGeom prst="rect">
            <a:avLst/>
          </a:prstGeom>
          <a:noFill/>
        </p:spPr>
        <p:txBody>
          <a:bodyPr wrap="square" rtlCol="0">
            <a:spAutoFit/>
          </a:bodyPr>
          <a:lstStyle/>
          <a:p>
            <a:r>
              <a:rPr lang="zh-CN" altLang="en-US" sz="40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答案：</a:t>
            </a:r>
            <a:r>
              <a:rPr lang="en-US" altLang="zh-CN" sz="40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B</a:t>
            </a:r>
            <a:endParaRPr lang="zh-CN" altLang="en-US" sz="40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239020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extLst>
              <p:ext uri="{D42A27DB-BD31-4B8C-83A1-F6EECF244321}">
                <p14:modId xmlns:p14="http://schemas.microsoft.com/office/powerpoint/2010/main" val="2962944560"/>
              </p:ext>
            </p:extLst>
          </p:nvPr>
        </p:nvGraphicFramePr>
        <p:xfrm>
          <a:off x="2483768" y="692696"/>
          <a:ext cx="4267200" cy="4229100"/>
        </p:xfrm>
        <a:graphic>
          <a:graphicData uri="http://schemas.openxmlformats.org/drawingml/2006/table">
            <a:tbl>
              <a:tblPr>
                <a:tableStyleId>{3C2FFA5D-87B4-456A-9821-1D502468CF0F}</a:tableStyleId>
              </a:tblPr>
              <a:tblGrid>
                <a:gridCol w="1066800">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gridCol w="1066800">
                  <a:extLst>
                    <a:ext uri="{9D8B030D-6E8A-4147-A177-3AD203B41FA5}">
                      <a16:colId xmlns:a16="http://schemas.microsoft.com/office/drawing/2014/main" val="20003"/>
                    </a:ext>
                  </a:extLst>
                </a:gridCol>
              </a:tblGrid>
              <a:tr h="1057275">
                <a:tc>
                  <a:txBody>
                    <a:bodyPr/>
                    <a:lstStyle/>
                    <a:p>
                      <a:pPr algn="ctr" fontAlgn="ctr"/>
                      <a:r>
                        <a:rPr lang="zh-CN" altLang="en-US" sz="4800" b="1" u="none" strike="noStrike" dirty="0">
                          <a:effectLst/>
                        </a:rPr>
                        <a:t>随</a:t>
                      </a:r>
                      <a:endParaRPr lang="zh-CN" altLang="en-US" sz="4800" b="1" i="0" u="none" strike="noStrike" dirty="0">
                        <a:solidFill>
                          <a:srgbClr val="000000"/>
                        </a:solidFill>
                        <a:effectLst/>
                        <a:latin typeface="宋体"/>
                      </a:endParaRPr>
                    </a:p>
                  </a:txBody>
                  <a:tcPr marL="9525" marR="9525" marT="9525" marB="0" anchor="ctr"/>
                </a:tc>
                <a:tc>
                  <a:txBody>
                    <a:bodyPr/>
                    <a:lstStyle/>
                    <a:p>
                      <a:pPr algn="ctr" fontAlgn="ctr"/>
                      <a:r>
                        <a:rPr lang="zh-CN" altLang="en-US" sz="4800" b="1" u="none" strike="noStrike">
                          <a:effectLst/>
                        </a:rPr>
                        <a:t>直</a:t>
                      </a:r>
                      <a:endParaRPr lang="zh-CN" altLang="en-US" sz="4800" b="1" i="0" u="none" strike="noStrike">
                        <a:solidFill>
                          <a:srgbClr val="000000"/>
                        </a:solidFill>
                        <a:effectLst/>
                        <a:latin typeface="宋体"/>
                      </a:endParaRPr>
                    </a:p>
                  </a:txBody>
                  <a:tcPr marL="9525" marR="9525" marT="9525" marB="0" anchor="ctr"/>
                </a:tc>
                <a:tc>
                  <a:txBody>
                    <a:bodyPr/>
                    <a:lstStyle/>
                    <a:p>
                      <a:pPr algn="ctr" fontAlgn="ctr"/>
                      <a:r>
                        <a:rPr lang="zh-CN" altLang="en-US" sz="4800" b="1" u="none" strike="noStrike">
                          <a:effectLst/>
                        </a:rPr>
                        <a:t>到</a:t>
                      </a:r>
                      <a:endParaRPr lang="zh-CN" altLang="en-US" sz="4800" b="1" i="0" u="none" strike="noStrike">
                        <a:solidFill>
                          <a:srgbClr val="000000"/>
                        </a:solidFill>
                        <a:effectLst/>
                        <a:latin typeface="宋体"/>
                      </a:endParaRPr>
                    </a:p>
                  </a:txBody>
                  <a:tcPr marL="9525" marR="9525" marT="9525" marB="0" anchor="ctr"/>
                </a:tc>
                <a:tc>
                  <a:txBody>
                    <a:bodyPr/>
                    <a:lstStyle/>
                    <a:p>
                      <a:pPr algn="ctr" fontAlgn="ctr"/>
                      <a:r>
                        <a:rPr lang="zh-CN" altLang="en-US" sz="4800" b="1" u="none" strike="noStrike">
                          <a:effectLst/>
                        </a:rPr>
                        <a:t>音</a:t>
                      </a:r>
                      <a:endParaRPr lang="zh-CN" altLang="en-US" sz="4800" b="1" i="0" u="none" strike="noStrike">
                        <a:solidFill>
                          <a:srgbClr val="000000"/>
                        </a:solidFill>
                        <a:effectLst/>
                        <a:latin typeface="宋体"/>
                      </a:endParaRPr>
                    </a:p>
                  </a:txBody>
                  <a:tcPr marL="9525" marR="9525" marT="9525" marB="0" anchor="ctr"/>
                </a:tc>
                <a:extLst>
                  <a:ext uri="{0D108BD9-81ED-4DB2-BD59-A6C34878D82A}">
                    <a16:rowId xmlns:a16="http://schemas.microsoft.com/office/drawing/2014/main" val="10000"/>
                  </a:ext>
                </a:extLst>
              </a:tr>
              <a:tr h="1057275">
                <a:tc>
                  <a:txBody>
                    <a:bodyPr/>
                    <a:lstStyle/>
                    <a:p>
                      <a:pPr algn="ctr" fontAlgn="ctr"/>
                      <a:r>
                        <a:rPr lang="zh-CN" altLang="en-US" sz="4800" b="1" u="none" strike="noStrike">
                          <a:effectLst/>
                        </a:rPr>
                        <a:t>万</a:t>
                      </a:r>
                      <a:endParaRPr lang="zh-CN" altLang="en-US" sz="4800" b="1" i="0" u="none" strike="noStrike">
                        <a:solidFill>
                          <a:srgbClr val="000000"/>
                        </a:solidFill>
                        <a:effectLst/>
                        <a:latin typeface="宋体"/>
                      </a:endParaRPr>
                    </a:p>
                  </a:txBody>
                  <a:tcPr marL="9525" marR="9525" marT="9525" marB="0" anchor="ctr"/>
                </a:tc>
                <a:tc>
                  <a:txBody>
                    <a:bodyPr/>
                    <a:lstStyle/>
                    <a:p>
                      <a:pPr algn="ctr" fontAlgn="ctr"/>
                      <a:r>
                        <a:rPr lang="zh-CN" altLang="en-US" sz="4800" b="1" u="none" strike="noStrike">
                          <a:effectLst/>
                        </a:rPr>
                        <a:t>百</a:t>
                      </a:r>
                      <a:endParaRPr lang="zh-CN" altLang="en-US" sz="4800" b="1" i="0" u="none" strike="noStrike">
                        <a:solidFill>
                          <a:srgbClr val="000000"/>
                        </a:solidFill>
                        <a:effectLst/>
                        <a:latin typeface="宋体"/>
                      </a:endParaRPr>
                    </a:p>
                  </a:txBody>
                  <a:tcPr marL="9525" marR="9525" marT="9525" marB="0" anchor="ctr"/>
                </a:tc>
                <a:tc>
                  <a:txBody>
                    <a:bodyPr/>
                    <a:lstStyle/>
                    <a:p>
                      <a:pPr algn="ctr" fontAlgn="ctr"/>
                      <a:r>
                        <a:rPr lang="zh-CN" altLang="en-US" sz="4800" b="1" u="none" strike="noStrike">
                          <a:effectLst/>
                        </a:rPr>
                        <a:t>夜</a:t>
                      </a:r>
                      <a:endParaRPr lang="zh-CN" altLang="en-US" sz="4800" b="1" i="0" u="none" strike="noStrike">
                        <a:solidFill>
                          <a:srgbClr val="000000"/>
                        </a:solidFill>
                        <a:effectLst/>
                        <a:latin typeface="宋体"/>
                      </a:endParaRPr>
                    </a:p>
                  </a:txBody>
                  <a:tcPr marL="9525" marR="9525" marT="9525" marB="0" anchor="ctr"/>
                </a:tc>
                <a:tc>
                  <a:txBody>
                    <a:bodyPr/>
                    <a:lstStyle/>
                    <a:p>
                      <a:pPr algn="ctr" fontAlgn="ctr"/>
                      <a:r>
                        <a:rPr lang="zh-CN" altLang="en-US" sz="4800" b="1" u="none" strike="noStrike">
                          <a:effectLst/>
                        </a:rPr>
                        <a:t>西</a:t>
                      </a:r>
                      <a:endParaRPr lang="zh-CN" altLang="en-US" sz="4800" b="1" i="0" u="none" strike="noStrike">
                        <a:solidFill>
                          <a:srgbClr val="000000"/>
                        </a:solidFill>
                        <a:effectLst/>
                        <a:latin typeface="宋体"/>
                      </a:endParaRPr>
                    </a:p>
                  </a:txBody>
                  <a:tcPr marL="9525" marR="9525" marT="9525" marB="0" anchor="ctr"/>
                </a:tc>
                <a:extLst>
                  <a:ext uri="{0D108BD9-81ED-4DB2-BD59-A6C34878D82A}">
                    <a16:rowId xmlns:a16="http://schemas.microsoft.com/office/drawing/2014/main" val="10001"/>
                  </a:ext>
                </a:extLst>
              </a:tr>
              <a:tr h="1057275">
                <a:tc>
                  <a:txBody>
                    <a:bodyPr/>
                    <a:lstStyle/>
                    <a:p>
                      <a:pPr algn="ctr" fontAlgn="ctr"/>
                      <a:r>
                        <a:rPr lang="zh-CN" altLang="en-US" sz="4800" b="1" u="none" strike="noStrike">
                          <a:effectLst/>
                        </a:rPr>
                        <a:t>唤</a:t>
                      </a:r>
                      <a:endParaRPr lang="zh-CN" altLang="en-US" sz="4800" b="1" i="0" u="none" strike="noStrike">
                        <a:solidFill>
                          <a:srgbClr val="000000"/>
                        </a:solidFill>
                        <a:effectLst/>
                        <a:latin typeface="宋体"/>
                      </a:endParaRPr>
                    </a:p>
                  </a:txBody>
                  <a:tcPr marL="9525" marR="9525" marT="9525" marB="0" anchor="ctr"/>
                </a:tc>
                <a:tc>
                  <a:txBody>
                    <a:bodyPr/>
                    <a:lstStyle/>
                    <a:p>
                      <a:pPr algn="ctr" fontAlgn="ctr"/>
                      <a:r>
                        <a:rPr lang="zh-CN" altLang="en-US" sz="4800" b="1" u="none" strike="noStrike" dirty="0">
                          <a:effectLst/>
                        </a:rPr>
                        <a:t>风</a:t>
                      </a:r>
                      <a:endParaRPr lang="zh-CN" altLang="en-US" sz="4800" b="1" i="0" u="none" strike="noStrike" dirty="0">
                        <a:solidFill>
                          <a:srgbClr val="000000"/>
                        </a:solidFill>
                        <a:effectLst/>
                        <a:latin typeface="宋体"/>
                      </a:endParaRPr>
                    </a:p>
                  </a:txBody>
                  <a:tcPr marL="9525" marR="9525" marT="9525" marB="0" anchor="ctr"/>
                </a:tc>
                <a:tc>
                  <a:txBody>
                    <a:bodyPr/>
                    <a:lstStyle/>
                    <a:p>
                      <a:pPr algn="ctr" fontAlgn="ctr"/>
                      <a:r>
                        <a:rPr lang="zh-CN" altLang="en-US" sz="4800" b="1" u="none" strike="noStrike" dirty="0">
                          <a:effectLst/>
                        </a:rPr>
                        <a:t>声</a:t>
                      </a:r>
                      <a:endParaRPr lang="zh-CN" altLang="en-US" sz="4800" b="1" i="0" u="none" strike="noStrike" dirty="0">
                        <a:solidFill>
                          <a:srgbClr val="000000"/>
                        </a:solidFill>
                        <a:effectLst/>
                        <a:latin typeface="宋体"/>
                      </a:endParaRPr>
                    </a:p>
                  </a:txBody>
                  <a:tcPr marL="9525" marR="9525" marT="9525" marB="0" anchor="ctr"/>
                </a:tc>
                <a:tc>
                  <a:txBody>
                    <a:bodyPr/>
                    <a:lstStyle/>
                    <a:p>
                      <a:pPr algn="ctr" fontAlgn="ctr"/>
                      <a:r>
                        <a:rPr lang="zh-CN" altLang="en-US" sz="4800" b="1" u="none" strike="noStrike">
                          <a:effectLst/>
                        </a:rPr>
                        <a:t>呼</a:t>
                      </a:r>
                      <a:endParaRPr lang="zh-CN" altLang="en-US" sz="4800" b="1" i="0" u="none" strike="noStrike">
                        <a:solidFill>
                          <a:srgbClr val="000000"/>
                        </a:solidFill>
                        <a:effectLst/>
                        <a:latin typeface="宋体"/>
                      </a:endParaRPr>
                    </a:p>
                  </a:txBody>
                  <a:tcPr marL="9525" marR="9525" marT="9525" marB="0" anchor="ctr"/>
                </a:tc>
                <a:extLst>
                  <a:ext uri="{0D108BD9-81ED-4DB2-BD59-A6C34878D82A}">
                    <a16:rowId xmlns:a16="http://schemas.microsoft.com/office/drawing/2014/main" val="10002"/>
                  </a:ext>
                </a:extLst>
              </a:tr>
              <a:tr h="1057275">
                <a:tc>
                  <a:txBody>
                    <a:bodyPr/>
                    <a:lstStyle/>
                    <a:p>
                      <a:pPr algn="ctr" fontAlgn="ctr"/>
                      <a:r>
                        <a:rPr lang="zh-CN" altLang="en-US" sz="4800" b="1" u="none" strike="noStrike">
                          <a:effectLst/>
                        </a:rPr>
                        <a:t>千</a:t>
                      </a:r>
                      <a:endParaRPr lang="zh-CN" altLang="en-US" sz="4800" b="1" i="0" u="none" strike="noStrike">
                        <a:solidFill>
                          <a:srgbClr val="000000"/>
                        </a:solidFill>
                        <a:effectLst/>
                        <a:latin typeface="宋体"/>
                      </a:endParaRPr>
                    </a:p>
                  </a:txBody>
                  <a:tcPr marL="9525" marR="9525" marT="9525" marB="0" anchor="ctr"/>
                </a:tc>
                <a:tc>
                  <a:txBody>
                    <a:bodyPr/>
                    <a:lstStyle/>
                    <a:p>
                      <a:pPr algn="ctr" fontAlgn="ctr"/>
                      <a:r>
                        <a:rPr lang="zh-CN" altLang="en-US" sz="4800" b="1" u="none" strike="noStrike" dirty="0">
                          <a:effectLst/>
                        </a:rPr>
                        <a:t>移</a:t>
                      </a:r>
                      <a:endParaRPr lang="zh-CN" altLang="en-US" sz="4800" b="1" i="0" u="none" strike="noStrike" dirty="0">
                        <a:solidFill>
                          <a:srgbClr val="000000"/>
                        </a:solidFill>
                        <a:effectLst/>
                        <a:latin typeface="宋体"/>
                      </a:endParaRPr>
                    </a:p>
                  </a:txBody>
                  <a:tcPr marL="9525" marR="9525" marT="9525" marB="0" anchor="ctr"/>
                </a:tc>
                <a:tc>
                  <a:txBody>
                    <a:bodyPr/>
                    <a:lstStyle/>
                    <a:p>
                      <a:pPr algn="ctr" fontAlgn="ctr"/>
                      <a:r>
                        <a:rPr lang="zh-CN" altLang="en-US" sz="4800" b="1" u="none" strike="noStrike">
                          <a:effectLst/>
                        </a:rPr>
                        <a:t>始</a:t>
                      </a:r>
                      <a:endParaRPr lang="zh-CN" altLang="en-US" sz="4800" b="1" i="0" u="none" strike="noStrike">
                        <a:solidFill>
                          <a:srgbClr val="000000"/>
                        </a:solidFill>
                        <a:effectLst/>
                        <a:latin typeface="宋体"/>
                      </a:endParaRPr>
                    </a:p>
                  </a:txBody>
                  <a:tcPr marL="9525" marR="9525" marT="9525" marB="0" anchor="ctr"/>
                </a:tc>
                <a:tc>
                  <a:txBody>
                    <a:bodyPr/>
                    <a:lstStyle/>
                    <a:p>
                      <a:pPr algn="ctr" fontAlgn="ctr"/>
                      <a:r>
                        <a:rPr lang="zh-CN" altLang="en-US" sz="4800" b="1" u="none" strike="noStrike" dirty="0">
                          <a:effectLst/>
                        </a:rPr>
                        <a:t>啭</a:t>
                      </a:r>
                      <a:endParaRPr lang="zh-CN" altLang="en-US" sz="4800" b="1" i="0" u="none" strike="noStrike" dirty="0">
                        <a:solidFill>
                          <a:srgbClr val="000000"/>
                        </a:solidFill>
                        <a:effectLst/>
                        <a:latin typeface="宋体"/>
                      </a:endParaRPr>
                    </a:p>
                  </a:txBody>
                  <a:tcPr marL="9525" marR="9525" marT="9525" marB="0" anchor="ctr"/>
                </a:tc>
                <a:extLst>
                  <a:ext uri="{0D108BD9-81ED-4DB2-BD59-A6C34878D82A}">
                    <a16:rowId xmlns:a16="http://schemas.microsoft.com/office/drawing/2014/main" val="10003"/>
                  </a:ext>
                </a:extLst>
              </a:tr>
            </a:tbl>
          </a:graphicData>
        </a:graphic>
      </p:graphicFrame>
      <p:sp>
        <p:nvSpPr>
          <p:cNvPr id="5" name="TextBox 4"/>
          <p:cNvSpPr txBox="1"/>
          <p:nvPr/>
        </p:nvSpPr>
        <p:spPr>
          <a:xfrm>
            <a:off x="2915816" y="5373216"/>
            <a:ext cx="4032448" cy="646331"/>
          </a:xfrm>
          <a:prstGeom prst="rect">
            <a:avLst/>
          </a:prstGeom>
          <a:noFill/>
        </p:spPr>
        <p:txBody>
          <a:bodyPr wrap="square" rtlCol="0">
            <a:spAutoFit/>
          </a:bodyPr>
          <a:lstStyle/>
          <a:p>
            <a:r>
              <a:rPr lang="zh-CN" altLang="en-US" sz="36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百啭千声随音移</a:t>
            </a:r>
            <a:endParaRPr lang="zh-CN" altLang="en-US" sz="36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3366584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extLst>
              <p:ext uri="{D42A27DB-BD31-4B8C-83A1-F6EECF244321}">
                <p14:modId xmlns:p14="http://schemas.microsoft.com/office/powerpoint/2010/main" val="3922973351"/>
              </p:ext>
            </p:extLst>
          </p:nvPr>
        </p:nvGraphicFramePr>
        <p:xfrm>
          <a:off x="2483768" y="620688"/>
          <a:ext cx="4267200" cy="4229100"/>
        </p:xfrm>
        <a:graphic>
          <a:graphicData uri="http://schemas.openxmlformats.org/drawingml/2006/table">
            <a:tbl>
              <a:tblPr>
                <a:tableStyleId>{3C2FFA5D-87B4-456A-9821-1D502468CF0F}</a:tableStyleId>
              </a:tblPr>
              <a:tblGrid>
                <a:gridCol w="1066800">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gridCol w="1066800">
                  <a:extLst>
                    <a:ext uri="{9D8B030D-6E8A-4147-A177-3AD203B41FA5}">
                      <a16:colId xmlns:a16="http://schemas.microsoft.com/office/drawing/2014/main" val="20003"/>
                    </a:ext>
                  </a:extLst>
                </a:gridCol>
              </a:tblGrid>
              <a:tr h="1057275">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无</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不</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愁</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贾</a:t>
                      </a:r>
                    </a:p>
                  </a:txBody>
                  <a:tcPr marL="9525" marR="9525" marT="9525" marB="0" anchor="ctr"/>
                </a:tc>
                <a:extLst>
                  <a:ext uri="{0D108BD9-81ED-4DB2-BD59-A6C34878D82A}">
                    <a16:rowId xmlns:a16="http://schemas.microsoft.com/office/drawing/2014/main" val="10000"/>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及</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生</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前</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更</a:t>
                      </a:r>
                    </a:p>
                  </a:txBody>
                  <a:tcPr marL="9525" marR="9525" marT="9525" marB="0" anchor="ctr"/>
                </a:tc>
                <a:extLst>
                  <a:ext uri="{0D108BD9-81ED-4DB2-BD59-A6C34878D82A}">
                    <a16:rowId xmlns:a16="http://schemas.microsoft.com/office/drawing/2014/main" val="10001"/>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知</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卢</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调</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莫</a:t>
                      </a:r>
                    </a:p>
                  </a:txBody>
                  <a:tcPr marL="9525" marR="9525" marT="9525" marB="0" anchor="ctr"/>
                </a:tc>
                <a:extLst>
                  <a:ext uri="{0D108BD9-81ED-4DB2-BD59-A6C34878D82A}">
                    <a16:rowId xmlns:a16="http://schemas.microsoft.com/office/drawing/2014/main" val="10002"/>
                  </a:ext>
                </a:extLst>
              </a:tr>
              <a:tr h="1057275">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己</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才</a:t>
                      </a:r>
                    </a:p>
                  </a:txBody>
                  <a:tcPr marL="9525" marR="9525" marT="9525" marB="0" anchor="ctr"/>
                </a:tc>
                <a:tc>
                  <a:txBody>
                    <a:bodyPr/>
                    <a:lstStyle/>
                    <a:p>
                      <a:pPr marL="0" algn="ctr" defTabSz="914400" rtl="0" eaLnBrk="1" fontAlgn="ctr" latinLnBrk="0" hangingPunct="1"/>
                      <a:r>
                        <a:rPr lang="zh-CN" altLang="en-US" sz="4800" b="1" u="none" strike="noStrike" kern="1200">
                          <a:solidFill>
                            <a:schemeClr val="dk1"/>
                          </a:solidFill>
                          <a:effectLst/>
                          <a:latin typeface="+mn-lt"/>
                          <a:ea typeface="+mn-ea"/>
                          <a:cs typeface="+mn-cs"/>
                        </a:rPr>
                        <a:t>路</a:t>
                      </a:r>
                    </a:p>
                  </a:txBody>
                  <a:tcPr marL="9525" marR="9525" marT="9525" marB="0" anchor="ctr"/>
                </a:tc>
                <a:tc>
                  <a:txBody>
                    <a:bodyPr/>
                    <a:lstStyle/>
                    <a:p>
                      <a:pPr marL="0" algn="ctr" defTabSz="914400" rtl="0" eaLnBrk="1" fontAlgn="ctr" latinLnBrk="0" hangingPunct="1"/>
                      <a:r>
                        <a:rPr lang="zh-CN" altLang="en-US" sz="4800" b="1" u="none" strike="noStrike" kern="1200" dirty="0">
                          <a:solidFill>
                            <a:schemeClr val="dk1"/>
                          </a:solidFill>
                          <a:effectLst/>
                          <a:latin typeface="+mn-lt"/>
                          <a:ea typeface="+mn-ea"/>
                          <a:cs typeface="+mn-cs"/>
                        </a:rPr>
                        <a:t>伦</a:t>
                      </a:r>
                    </a:p>
                  </a:txBody>
                  <a:tcPr marL="9525" marR="9525" marT="9525" marB="0" anchor="ctr"/>
                </a:tc>
                <a:extLst>
                  <a:ext uri="{0D108BD9-81ED-4DB2-BD59-A6C34878D82A}">
                    <a16:rowId xmlns:a16="http://schemas.microsoft.com/office/drawing/2014/main" val="10003"/>
                  </a:ext>
                </a:extLst>
              </a:tr>
            </a:tbl>
          </a:graphicData>
        </a:graphic>
      </p:graphicFrame>
      <p:sp>
        <p:nvSpPr>
          <p:cNvPr id="6" name="TextBox 5"/>
          <p:cNvSpPr txBox="1"/>
          <p:nvPr/>
        </p:nvSpPr>
        <p:spPr>
          <a:xfrm>
            <a:off x="2915816" y="5373216"/>
            <a:ext cx="4032448" cy="646331"/>
          </a:xfrm>
          <a:prstGeom prst="rect">
            <a:avLst/>
          </a:prstGeom>
          <a:noFill/>
        </p:spPr>
        <p:txBody>
          <a:bodyPr wrap="square" rtlCol="0">
            <a:spAutoFit/>
          </a:bodyPr>
          <a:lstStyle/>
          <a:p>
            <a:r>
              <a:rPr lang="zh-CN" altLang="en-US" sz="36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贾生才调更无伦</a:t>
            </a:r>
            <a:endParaRPr lang="zh-CN" altLang="en-US" sz="36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794606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184</TotalTime>
  <Words>2134</Words>
  <Application>Microsoft Office PowerPoint</Application>
  <PresentationFormat>全屏显示(4:3)</PresentationFormat>
  <Paragraphs>700</Paragraphs>
  <Slides>70</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70</vt:i4>
      </vt:variant>
    </vt:vector>
  </HeadingPairs>
  <TitlesOfParts>
    <vt:vector size="80" baseType="lpstr">
      <vt:lpstr>方正舒体</vt:lpstr>
      <vt:lpstr>黑体</vt:lpstr>
      <vt:lpstr>华文行楷</vt:lpstr>
      <vt:lpstr>华文细黑</vt:lpstr>
      <vt:lpstr>华文新魏</vt:lpstr>
      <vt:lpstr>华文中宋</vt:lpstr>
      <vt:lpstr>宋体</vt:lpstr>
      <vt:lpstr>Arial</vt:lpstr>
      <vt:lpstr>Calibri</vt:lpstr>
      <vt:lpstr>Office 主题</vt:lpstr>
      <vt:lpstr>PowerPoint 演示文稿</vt:lpstr>
      <vt:lpstr>PowerPoint 演示文稿</vt:lpstr>
      <vt:lpstr>题组一</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观众有奖互动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加试题</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题组一</dc:title>
  <dc:creator>王应泽</dc:creator>
  <cp:lastModifiedBy>HOME</cp:lastModifiedBy>
  <cp:revision>24</cp:revision>
  <dcterms:created xsi:type="dcterms:W3CDTF">2016-05-21T16:54:09Z</dcterms:created>
  <dcterms:modified xsi:type="dcterms:W3CDTF">2017-03-02T08:42:42Z</dcterms:modified>
</cp:coreProperties>
</file>