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9" r:id="rId3"/>
    <p:sldId id="289" r:id="rId4"/>
    <p:sldId id="260" r:id="rId5"/>
    <p:sldId id="261" r:id="rId6"/>
    <p:sldId id="262" r:id="rId7"/>
    <p:sldId id="263" r:id="rId8"/>
    <p:sldId id="257" r:id="rId9"/>
    <p:sldId id="264" r:id="rId10"/>
    <p:sldId id="265" r:id="rId11"/>
    <p:sldId id="266" r:id="rId12"/>
    <p:sldId id="267" r:id="rId13"/>
    <p:sldId id="258" r:id="rId14"/>
    <p:sldId id="269" r:id="rId15"/>
    <p:sldId id="270" r:id="rId16"/>
    <p:sldId id="271" r:id="rId17"/>
    <p:sldId id="268" r:id="rId18"/>
    <p:sldId id="272" r:id="rId19"/>
    <p:sldId id="273" r:id="rId20"/>
    <p:sldId id="275" r:id="rId21"/>
    <p:sldId id="276" r:id="rId22"/>
    <p:sldId id="274" r:id="rId23"/>
    <p:sldId id="277" r:id="rId24"/>
    <p:sldId id="279" r:id="rId25"/>
    <p:sldId id="278" r:id="rId26"/>
    <p:sldId id="280" r:id="rId27"/>
    <p:sldId id="282" r:id="rId28"/>
    <p:sldId id="281" r:id="rId29"/>
    <p:sldId id="283" r:id="rId30"/>
    <p:sldId id="285" r:id="rId31"/>
    <p:sldId id="284" r:id="rId32"/>
    <p:sldId id="286" r:id="rId33"/>
    <p:sldId id="288" r:id="rId34"/>
    <p:sldId id="287"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3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tags" Target="tags/tag99.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3.xml" /><Relationship Id="rId40"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1.png" /><Relationship Id="rId5"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8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8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9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9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tags" Target="../tags/tag9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2.png" /><Relationship Id="rId4" Type="http://schemas.openxmlformats.org/officeDocument/2006/relationships/tags" Target="../tags/tag9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920750" y="174625"/>
            <a:ext cx="9799320" cy="1778635"/>
          </a:xfrm>
        </p:spPr>
        <p:txBody>
          <a:bodyPr/>
          <a:lstStyle/>
          <a:p>
            <a:r>
              <a:rPr lang="zh-CN" altLang="zh-CN">
                <a:solidFill>
                  <a:srgbClr val="C00000"/>
                </a:solidFill>
              </a:rPr>
              <a:t>高考作文素材：</a:t>
            </a:r>
          </a:p>
        </p:txBody>
      </p:sp>
      <p:sp>
        <p:nvSpPr>
          <p:cNvPr id="3" name="副标题 2"/>
          <p:cNvSpPr>
            <a:spLocks noGrp="1"/>
          </p:cNvSpPr>
          <p:nvPr>
            <p:ph type="subTitle" idx="1"/>
            <p:custDataLst>
              <p:tags r:id="rId3"/>
            </p:custDataLst>
          </p:nvPr>
        </p:nvSpPr>
        <p:spPr>
          <a:xfrm>
            <a:off x="1128950" y="2446610"/>
            <a:ext cx="9799200" cy="1472400"/>
          </a:xfrm>
        </p:spPr>
        <p:txBody>
          <a:bodyPr>
            <a:noAutofit/>
          </a:bodyPr>
          <a:lstStyle/>
          <a:p>
            <a:r>
              <a:rPr lang="zh-CN" altLang="en-US" sz="4000" b="1">
                <a:solidFill>
                  <a:srgbClr val="C00000"/>
                </a:solidFill>
              </a:rPr>
              <a:t>人民日报“写给青年的8封信”</a:t>
            </a:r>
          </a:p>
          <a:p>
            <a:r>
              <a:rPr lang="zh-CN" altLang="en-US" sz="4000" b="1">
                <a:solidFill>
                  <a:srgbClr val="C00000"/>
                </a:solidFill>
              </a:rPr>
              <a:t>精华与点评</a:t>
            </a:r>
          </a:p>
          <a:p>
            <a:r>
              <a:rPr lang="zh-CN" altLang="en-US" sz="4000" b="1">
                <a:solidFill>
                  <a:srgbClr val="C00000"/>
                </a:solidFill>
              </a:rPr>
              <a:t>8个热点，8篇满分佳作……</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二  奋斗</a:t>
            </a:r>
            <a:br>
              <a:rPr lang="zh-CN" altLang="en-US"/>
            </a:br>
            <a:br>
              <a:rPr lang="zh-CN" altLang="en-US"/>
            </a:br>
            <a:endParaRPr lang="zh-CN" altLang="en-US"/>
          </a:p>
        </p:txBody>
      </p:sp>
      <p:sp>
        <p:nvSpPr>
          <p:cNvPr id="3" name="内容占位符 2"/>
          <p:cNvSpPr>
            <a:spLocks noGrp="1"/>
          </p:cNvSpPr>
          <p:nvPr>
            <p:ph idx="1"/>
          </p:nvPr>
        </p:nvSpPr>
        <p:spPr>
          <a:xfrm>
            <a:off x="363855" y="788035"/>
            <a:ext cx="10497185" cy="5141595"/>
          </a:xfrm>
        </p:spPr>
        <p:txBody>
          <a:bodyPr>
            <a:noAutofit/>
          </a:bodyPr>
          <a:lstStyle/>
          <a:p>
            <a:pPr marL="0" indent="0" algn="l">
              <a:buNone/>
            </a:pPr>
            <a:r>
              <a:rPr lang="en-US" altLang="zh-CN"/>
              <a:t>        </a:t>
            </a:r>
            <a:r>
              <a:rPr/>
              <a:t>那一代人的人生或许粗粝，性格却如此坚忍。多少人从田间地头走进高等学府，成为高精尖科研项目的拓荒人；多少人从边陲乡村走出国门，成为重启中西交流的纽带与桥梁。而即便是我们这些普通青年的父母，他们的奋斗故事同样可歌可泣。带数亿人脱贫，让飞船上天、航母下水，重建文化自信，他们支撑起了属于自己的光荣与梦想。永不懈怠、一往无前，他们配得上这样的赞美。　　</a:t>
            </a:r>
          </a:p>
          <a:p>
            <a:pPr marL="0" indent="0" algn="l">
              <a:buNone/>
            </a:pPr>
            <a:r>
              <a:rPr lang="en-US"/>
              <a:t>      </a:t>
            </a:r>
            <a:r>
              <a:rPr/>
              <a:t>一代人有一代人的际遇，一代人也有一代人的奋斗。我们面对的是市场的冲刷，面对的是竞争的压力，我们想要更好的生活、向往更丰盈的生命。在这样的背景下，我们这一代青年人奋斗与发展的坐标在哪里，道路在何方？　　</a:t>
            </a:r>
          </a:p>
          <a:p>
            <a:pPr marL="0" indent="0" algn="l">
              <a:buNone/>
            </a:pPr>
            <a:r>
              <a:rPr lang="en-US"/>
              <a:t>      </a:t>
            </a:r>
            <a:r>
              <a:rPr/>
              <a:t>是的，焦虑的叠加，或许就是这个社会的主要矛盾所在。恰如十九大给出的一个新判断：我们社会的主要矛盾，</a:t>
            </a:r>
            <a:r>
              <a:rPr smtClean="0"/>
              <a:t>已经变成人民日益增长的美好生活需要和不平衡不充分的发展之间的矛盾。仔细想来</a:t>
            </a:r>
            <a:r>
              <a:rPr/>
              <a:t>，我们青年人身上的“焦虑”与“丧气”，不也是一种水涨船高的期待吗？我们不再担心温饱，但我们希望吃得更好、穿得更美；我们可以四处行走，但我们还是希望能去到更大的世界。就业、房价、医疗、养老的压力在考验这个国家的同时，也考验着这个国家的青年……　　</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二  奋斗</a:t>
            </a:r>
            <a:br>
              <a:rPr lang="zh-CN" altLang="en-US"/>
            </a:br>
            <a:br>
              <a:rPr lang="zh-CN" altLang="en-US"/>
            </a:br>
            <a:endParaRPr lang="zh-CN" altLang="en-US"/>
          </a:p>
        </p:txBody>
      </p:sp>
      <p:sp>
        <p:nvSpPr>
          <p:cNvPr id="3" name="内容占位符 2"/>
          <p:cNvSpPr>
            <a:spLocks noGrp="1"/>
          </p:cNvSpPr>
          <p:nvPr>
            <p:ph idx="1"/>
          </p:nvPr>
        </p:nvSpPr>
        <p:spPr>
          <a:xfrm>
            <a:off x="363855" y="788035"/>
            <a:ext cx="10497185" cy="5141595"/>
          </a:xfrm>
        </p:spPr>
        <p:txBody>
          <a:bodyPr>
            <a:noAutofit/>
          </a:bodyPr>
          <a:lstStyle/>
          <a:p>
            <a:pPr marL="0" indent="0" algn="l">
              <a:buNone/>
            </a:pPr>
            <a:r>
              <a:rPr lang="en-US" altLang="zh-CN"/>
              <a:t>       </a:t>
            </a:r>
            <a:r>
              <a:rPr/>
              <a:t>但我们有理由对未来充满信心，有理由对奋斗充满勇气。大的蓝图在划定，大的舞台正搭起。在这个跟你我都有关的盛会上，新的方位已经确定，新的思想已经形成，新的目标已经指明，新的矛盾亟待化解。放在一代人的角度看，我们奋斗的使命，已经不是在一穷二白之上平地起高楼，而是向着更高远的目标冲刺。这是何等壮阔的征途，这是多么广阔的天地，哪有时间去消磨，哪有精力去消极！　　</a:t>
            </a:r>
          </a:p>
          <a:p>
            <a:pPr marL="0" indent="0" algn="l">
              <a:buNone/>
            </a:pPr>
            <a:r>
              <a:rPr lang="en-US"/>
              <a:t>      </a:t>
            </a:r>
            <a:r>
              <a:rPr/>
              <a:t>不要再说他们有的是背景，你有的是背影。这个时代，就是你的背景！不要再说年纪越大，越没有人会原谅你的失败。认真爱过，放肆活过，你就是世界的王！　　</a:t>
            </a:r>
          </a:p>
          <a:p>
            <a:pPr marL="0" indent="0" algn="l">
              <a:buNone/>
            </a:pPr>
            <a:r>
              <a:rPr lang="en-US"/>
              <a:t>      </a:t>
            </a:r>
            <a:r>
              <a:rPr/>
              <a:t>当然，这世上也从来没有一帆风顺。生命的酒杯，不可能总是盛满可口的甘醴，苦酒也是成长的滋味。一帆风顺，显示不出水手的坚强；百转千回，才有百炼成钢。恰恰是在跌倒的时候，奋斗才能凸显其意义。“不能因现实复杂而放弃梦想，不能因理想遥远而放弃追求”，因为——“历史只会眷顾坚定者、奋进者、搏击者，而不会等待犹豫者、懈怠者、畏难者。”      </a:t>
            </a:r>
          </a:p>
          <a:p>
            <a:pPr marL="0" indent="0" algn="l">
              <a:buNone/>
            </a:pPr>
            <a:r>
              <a:rPr lang="en-US"/>
              <a:t>       </a:t>
            </a:r>
            <a:r>
              <a:rPr err="1"/>
              <a:t>用力活着，才有分量；向前奔跑，</a:t>
            </a:r>
            <a:r>
              <a:rPr err="1" smtClean="0"/>
              <a:t>才能抵达</a:t>
            </a:r>
            <a:r>
              <a:rPr lang="zh-CN" altLang="en-US" smtClean="0"/>
              <a:t>。</a:t>
            </a:r>
            <a:endParaRPr/>
          </a:p>
          <a:p>
            <a:pPr marL="0" indent="0" algn="l">
              <a:buNone/>
            </a:pPr>
            <a:r>
              <a:rPr lang="en-US"/>
              <a:t>      </a:t>
            </a:r>
            <a:r>
              <a:rPr err="1"/>
              <a:t>愿你青春灿烂，愿你前途光明。   </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二  奋斗</a:t>
            </a:r>
            <a:br>
              <a:rPr lang="zh-CN" altLang="en-US"/>
            </a:br>
            <a:br>
              <a:rPr lang="zh-CN" altLang="en-US"/>
            </a:br>
            <a:endParaRPr lang="zh-CN" altLang="en-US"/>
          </a:p>
        </p:txBody>
      </p:sp>
      <p:sp>
        <p:nvSpPr>
          <p:cNvPr id="3" name="内容占位符 2"/>
          <p:cNvSpPr>
            <a:spLocks noGrp="1"/>
          </p:cNvSpPr>
          <p:nvPr>
            <p:ph idx="1"/>
          </p:nvPr>
        </p:nvSpPr>
        <p:spPr>
          <a:xfrm>
            <a:off x="1252721" y="1716405"/>
            <a:ext cx="9493576" cy="5141595"/>
          </a:xfrm>
        </p:spPr>
        <p:txBody>
          <a:bodyPr>
            <a:noAutofit/>
          </a:bodyPr>
          <a:lstStyle/>
          <a:p>
            <a:pPr marL="0" indent="0" algn="l">
              <a:buNone/>
            </a:pPr>
            <a:r>
              <a:rPr lang="en-US" altLang="zh-CN"/>
              <a:t>       </a:t>
            </a:r>
            <a:r>
              <a:rPr>
                <a:solidFill>
                  <a:srgbClr val="002060"/>
                </a:solidFill>
              </a:rPr>
              <a:t>【点评】这篇文章，论述的针对性极强。面对生活和工中的压力，一些青年人所表现出的“焦虑”“丧气”与颓废，该如何改变这种精神状态？作者开篇明旨，“永不懈怠的精神状态”，“一往无前的奋斗姿态”，“两态”给出了明确的答案。为论证自己的观点，作者并不空洞说理，正文中以较大篇幅列举了前辈们克难奋进、演绎精彩的典型，旨在让青年人明白一个事实：没有哪一代人的青春是安逸的，一往无前的奋斗姿态是任何时代青年人的共性。此外，文章论述性语言十分精练，简短而富有哲理，闪烁出作者的思想智慧，可谓金句迭出，令人爱不释手，给人以向上的精神力量。</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a:solidFill>
                  <a:srgbClr val="C00000"/>
                </a:solidFill>
                <a:sym typeface="+mn-ea"/>
              </a:rPr>
              <a:t>三   健康</a:t>
            </a:r>
            <a:endParaRPr lang="zh-CN" altLang="en-US"/>
          </a:p>
        </p:txBody>
      </p:sp>
      <p:pic>
        <p:nvPicPr>
          <p:cNvPr id="13" name="图片 10"/>
          <p:cNvPicPr>
            <a:picLocks noGrp="1" noChangeAspect="1"/>
          </p:cNvPicPr>
          <p:nvPr>
            <p:ph idx="1"/>
          </p:nvPr>
        </p:nvPicPr>
        <p:blipFill>
          <a:blip r:embed="rId2"/>
          <a:stretch>
            <a:fillRect/>
          </a:stretch>
        </p:blipFill>
        <p:spPr>
          <a:xfrm>
            <a:off x="1805940" y="2045335"/>
            <a:ext cx="8572500" cy="3648075"/>
          </a:xfrm>
          <a:prstGeom prst="rect">
            <a:avLst/>
          </a:prstGeom>
          <a:noFill/>
          <a:ln w="9525">
            <a:noFill/>
          </a:ln>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三   健康  </a:t>
            </a:r>
            <a:r>
              <a:rPr>
                <a:sym typeface="+mn-ea"/>
              </a:rPr>
              <a:t> </a:t>
            </a:r>
            <a:br>
              <a:rPr lang="zh-CN" altLang="en-US"/>
            </a:br>
            <a:endParaRPr lang="zh-CN" altLang="en-US"/>
          </a:p>
        </p:txBody>
      </p:sp>
      <p:sp>
        <p:nvSpPr>
          <p:cNvPr id="3" name="内容占位符 2"/>
          <p:cNvSpPr>
            <a:spLocks noGrp="1"/>
          </p:cNvSpPr>
          <p:nvPr>
            <p:ph idx="1"/>
          </p:nvPr>
        </p:nvSpPr>
        <p:spPr>
          <a:xfrm>
            <a:off x="363855" y="788035"/>
            <a:ext cx="10497185" cy="5141595"/>
          </a:xfrm>
        </p:spPr>
        <p:txBody>
          <a:bodyPr>
            <a:noAutofit/>
          </a:bodyPr>
          <a:lstStyle/>
          <a:p>
            <a:pPr marL="0" indent="0" algn="ctr">
              <a:buNone/>
            </a:pPr>
            <a:r>
              <a:t>   </a:t>
            </a:r>
          </a:p>
          <a:p>
            <a:pPr marL="0" indent="0" algn="ctr">
              <a:buNone/>
            </a:pPr>
            <a:r>
              <a:t>有了健康，你才能去搏风击浪</a:t>
            </a:r>
          </a:p>
          <a:p>
            <a:pPr marL="0" indent="0" algn="l">
              <a:buNone/>
            </a:pPr>
            <a:r>
              <a:t>     </a:t>
            </a:r>
            <a:r>
              <a:rPr lang="en-US"/>
              <a:t>  </a:t>
            </a:r>
            <a:r>
              <a:t>今天，我们想来聊聊健康的话题。　　</a:t>
            </a:r>
          </a:p>
          <a:p>
            <a:pPr marL="0" indent="0" algn="l">
              <a:buNone/>
            </a:pPr>
            <a:r>
              <a:rPr lang="en-US"/>
              <a:t>       </a:t>
            </a:r>
            <a:r>
              <a:t>你若安好，岁月无恙，这是我们最大的心愿。可是，看看周围，不时来袭的“身体焦虑”好像越来越难以回避。听说体检完，你就拿着越来越厚的体检表皱眉；听说吃饭不规律，肠胃经常会“磨人”；听说工作时久坐不起，肥胖成为了一种“工伤”；听说你的同事们都有鼠标手、颈椎病，亚健康带来的透支，时刻在提醒“健康余额不足”……　　在十九大报告中，“实施健康中国战略”单列了一节。可见，“健康”二字，备受重视。而健康中国，必然要建立在每个人的健康之上。　　</a:t>
            </a:r>
          </a:p>
          <a:p>
            <a:pPr marL="0" indent="0" algn="l">
              <a:buNone/>
            </a:pPr>
            <a:r>
              <a:rPr lang="en-US"/>
              <a:t>       </a:t>
            </a:r>
            <a:r>
              <a:t>健康是一笔何其宝贵的财富。但遗憾的是，疾病不会因为年纪轻轻而躲着走，健康也不会因为年富力强而自动来。健康状况不佳，让人难以享受最好的青春年华，也难以在这个伟大的时代搏风击浪。健康是1，事业、家庭、名誉、财富等就是1后面的0，人生圆满全系于1的稳固，民族昌盛、国家富强系于1的坚实。　　</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三   健康  </a:t>
            </a:r>
            <a:r>
              <a:rPr>
                <a:sym typeface="+mn-ea"/>
              </a:rPr>
              <a:t> </a:t>
            </a:r>
            <a:br>
              <a:rPr lang="zh-CN" altLang="en-US"/>
            </a:br>
            <a:endParaRPr lang="zh-CN" altLang="en-US"/>
          </a:p>
        </p:txBody>
      </p:sp>
      <p:sp>
        <p:nvSpPr>
          <p:cNvPr id="3" name="内容占位符 2"/>
          <p:cNvSpPr>
            <a:spLocks noGrp="1"/>
          </p:cNvSpPr>
          <p:nvPr>
            <p:ph idx="1"/>
          </p:nvPr>
        </p:nvSpPr>
        <p:spPr>
          <a:xfrm>
            <a:off x="363855" y="788035"/>
            <a:ext cx="10497185" cy="5523865"/>
          </a:xfrm>
        </p:spPr>
        <p:txBody>
          <a:bodyPr>
            <a:noAutofit/>
          </a:bodyPr>
          <a:lstStyle/>
          <a:p>
            <a:pPr marL="0" indent="0" algn="l">
              <a:buNone/>
            </a:pPr>
            <a:r>
              <a:t>  </a:t>
            </a:r>
            <a:r>
              <a:rPr lang="en-US"/>
              <a:t>     </a:t>
            </a:r>
            <a:r>
              <a:t>回看我们的历史，“健康”确实在找自己的存在感。想想，当年中国人被称为“东亚病夫”，何其屈辱；看看，近代的历史资料片中，国人的健康状况一度堪忧。寿命短、体质差让人为国家忧、为民族虑。由此，不难理解毛泽东同志为何提倡“健康第一”，不难理解为什么十九大报告提出“人民健康是民族昌盛和国家富强的重要标志”。“人生能有几回搏”，但拼搏的同时，也别放弃了健康资本。　　</a:t>
            </a:r>
          </a:p>
          <a:p>
            <a:pPr marL="0" indent="0" algn="l">
              <a:buNone/>
            </a:pPr>
            <a:r>
              <a:rPr lang="en-US"/>
              <a:t>      </a:t>
            </a:r>
            <a:r>
              <a:t>1950年抗美援朝战争时，很多青年报名参军，因为身体检查不合格被拒之门外。尽管现在国人的健康水平和身体素质与过去相比，不可同日而语，但今天依然需要我们正视健康问题。开学军训，一群绿军装的学子们晕倒、病倒的事不在少数；学校常规体能测试中，长跑成了不少人的“噩梦”。人们为此感叹“好日子咋就养不出壮孩子”？朋友们，我们不仅需要用强健体魄支撑美好生活，而且需要把健康底色涂抹在历史车轮上，一起滚滚向前。　　</a:t>
            </a:r>
          </a:p>
          <a:p>
            <a:pPr marL="0" indent="0" algn="l">
              <a:buNone/>
            </a:pPr>
            <a:r>
              <a:rPr lang="en-US"/>
              <a:t>       </a:t>
            </a:r>
            <a:r>
              <a:t>身体健康是一方面，精神健康更为重要。也许你就是其中的一个：受益于网络时代，却沉溺于虚拟世界；青睐于“键盘交往”，却不屑于“现实连接”；自足于“丧文化”的戏谑，却不敢鼓起勇气扫除“精神雾霾”；年轻之心却穿暮气之衣，少了该有的青春朝气……可别忘了，一个人在精神上的舒适地带或许就是“精神杀手”，让活力在不经意间溜走，悔之晚矣。  </a:t>
            </a:r>
          </a:p>
          <a:p>
            <a:pPr marL="0" indent="0" algn="l">
              <a:buNone/>
            </a:pPr>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三   健康  </a:t>
            </a:r>
            <a:r>
              <a:rPr>
                <a:sym typeface="+mn-ea"/>
              </a:rPr>
              <a:t> </a:t>
            </a:r>
            <a:br>
              <a:rPr lang="zh-CN" altLang="en-US"/>
            </a:br>
            <a:endParaRPr lang="zh-CN" altLang="en-US"/>
          </a:p>
        </p:txBody>
      </p:sp>
      <p:sp>
        <p:nvSpPr>
          <p:cNvPr id="3" name="内容占位符 2"/>
          <p:cNvSpPr>
            <a:spLocks noGrp="1"/>
          </p:cNvSpPr>
          <p:nvPr>
            <p:ph idx="1"/>
          </p:nvPr>
        </p:nvSpPr>
        <p:spPr>
          <a:xfrm>
            <a:off x="363855" y="788035"/>
            <a:ext cx="10497185" cy="5523865"/>
          </a:xfrm>
        </p:spPr>
        <p:txBody>
          <a:bodyPr>
            <a:noAutofit/>
          </a:bodyPr>
          <a:lstStyle/>
          <a:p>
            <a:pPr marL="0" indent="0" algn="l">
              <a:buNone/>
            </a:pPr>
            <a:r>
              <a:t>  </a:t>
            </a:r>
            <a:r>
              <a:rPr lang="en-US"/>
              <a:t>     </a:t>
            </a:r>
            <a:r>
              <a:t>对了，还有思想健康。支持什么、反对什么，遵循什么、摒弃什么，信仰什么、背离什么，这绝非小事。青年马克思在毕业论文中曾写道：如果我们选择了最能为人类福利而劳动的职业，那么，重担就不能把我们压倒，因为这是为大家而献身。幸而，今天的中国，“马克思是九零后”，思想依旧有力量，年轻一代有未来。　　寥寥千言，还不足以给“健康”一个立体的画像。节奏快、压力大、强度高、竞争激烈等，都让你不得不有所牺牲、有所取舍、有所委屈。不过，千万别放弃任何一种全面发展的可能性，就像在十九大报告中所说的，“青年一代有理想、有本领、有担当，国家就有前途，民族就有希望。”</a:t>
            </a:r>
          </a:p>
          <a:p>
            <a:pPr marL="0" indent="0" algn="l">
              <a:buNone/>
            </a:pPr>
            <a:r>
              <a:rPr lang="en-US"/>
              <a:t>       </a:t>
            </a:r>
            <a:r>
              <a:t>梦想是属于我们这一代的，是属于青年一代的。朋友们，站立在九百六十多万平方公里的广袤土地上，我们何不以进击的姿态做时代的弄潮儿，书写好人生的精彩华章？不要错过时代，也不要错过强健。顺祝康乐！</a:t>
            </a: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三   健康  </a:t>
            </a:r>
            <a:r>
              <a:rPr>
                <a:sym typeface="+mn-ea"/>
              </a:rPr>
              <a:t> </a:t>
            </a:r>
            <a:br>
              <a:rPr lang="zh-CN" altLang="en-US"/>
            </a:br>
            <a:endParaRPr lang="zh-CN" altLang="en-US"/>
          </a:p>
        </p:txBody>
      </p:sp>
      <p:sp>
        <p:nvSpPr>
          <p:cNvPr id="3" name="内容占位符 2"/>
          <p:cNvSpPr>
            <a:spLocks noGrp="1"/>
          </p:cNvSpPr>
          <p:nvPr>
            <p:ph idx="1"/>
          </p:nvPr>
        </p:nvSpPr>
        <p:spPr>
          <a:xfrm>
            <a:off x="363855" y="788035"/>
            <a:ext cx="10497185" cy="5523865"/>
          </a:xfrm>
        </p:spPr>
        <p:txBody>
          <a:bodyPr>
            <a:noAutofit/>
          </a:bodyPr>
          <a:lstStyle/>
          <a:p>
            <a:pPr marL="0" indent="0" algn="l">
              <a:buNone/>
            </a:pPr>
            <a:r>
              <a:t>  </a:t>
            </a:r>
            <a:r>
              <a:rPr lang="en-US"/>
              <a:t>    </a:t>
            </a:r>
            <a:r>
              <a:rPr>
                <a:solidFill>
                  <a:srgbClr val="002060"/>
                </a:solidFill>
              </a:rPr>
              <a:t>【点评】</a:t>
            </a:r>
          </a:p>
          <a:p>
            <a:pPr marL="0" indent="0" algn="l">
              <a:buNone/>
            </a:pPr>
            <a:r>
              <a:rPr lang="en-US">
                <a:solidFill>
                  <a:srgbClr val="002060"/>
                </a:solidFill>
              </a:rPr>
              <a:t>        </a:t>
            </a:r>
            <a:r>
              <a:rPr>
                <a:solidFill>
                  <a:srgbClr val="002060"/>
                </a:solidFill>
              </a:rPr>
              <a:t>健康虽然是一个很普通的话题，但是对每个人都有着重要的意义。如何把一个贴近百姓生活的普通话题写得彻透，写得有深度？这篇文章给了我们很好的示范。一是从国家和社会发展角度，提出公民身体健康的重要社会意义，立意高于普通公民身体健康一层；二是从健康本身对一个人一辈子的发展的重要性角度，提出“健康是1 ”概念，道理深刻，发人深省；三是从身体健康引申到精神健康、思想健康角度，提出大健康观，使论述层面有广度，观点论证有深度。从不同层面进行论证，有广度，有深度，把一个原本普通的话题论述得有理有据，头头是道，不尚空谈，不骛虚声，论述扎实，道理深刻，这样的议论文写作方法很值得我们在考场作文中借鉴。 </a:t>
            </a: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6"/>
          <p:cNvPicPr>
            <a:picLocks noGrp="1" noChangeAspect="1"/>
          </p:cNvPicPr>
          <p:nvPr>
            <p:ph idx="1"/>
          </p:nvPr>
        </p:nvPicPr>
        <p:blipFill>
          <a:blip r:embed="rId2"/>
          <a:stretch>
            <a:fillRect/>
          </a:stretch>
        </p:blipFill>
        <p:spPr>
          <a:xfrm>
            <a:off x="1310640" y="1627505"/>
            <a:ext cx="9224645" cy="4396105"/>
          </a:xfrm>
          <a:prstGeom prst="rect">
            <a:avLst/>
          </a:prstGeom>
          <a:noFill/>
          <a:ln w="9525">
            <a:noFill/>
          </a:ln>
        </p:spPr>
      </p:pic>
      <p:sp>
        <p:nvSpPr>
          <p:cNvPr id="5" name="标题 4"/>
          <p:cNvSpPr>
            <a:spLocks noGrp="1"/>
          </p:cNvSpPr>
          <p:nvPr>
            <p:ph type="title"/>
          </p:nvPr>
        </p:nvSpPr>
        <p:spPr/>
        <p:txBody>
          <a:bodyPr/>
          <a:lstStyle/>
          <a:p>
            <a:pPr algn="ctr"/>
            <a:r>
              <a:rPr>
                <a:solidFill>
                  <a:srgbClr val="C00000"/>
                </a:solidFill>
                <a:sym typeface="+mn-ea"/>
              </a:rPr>
              <a:t>四  榜样</a:t>
            </a:r>
            <a:endParaRPr lang="zh-CN" altLang="en-US">
              <a:solidFill>
                <a:srgbClr val="C00000"/>
              </a:solidFill>
              <a:sym typeface="+mn-ea"/>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a:solidFill>
                  <a:srgbClr val="C00000"/>
                </a:solidFill>
                <a:sym typeface="+mn-ea"/>
              </a:rPr>
              <a:t>四  榜样  </a:t>
            </a:r>
            <a:r>
              <a:rPr>
                <a:sym typeface="+mn-ea"/>
              </a:rPr>
              <a:t> </a:t>
            </a:r>
            <a:br>
              <a:rPr lang="zh-CN" altLang="en-US"/>
            </a:br>
            <a:endParaRPr lang="zh-CN" altLang="en-US"/>
          </a:p>
        </p:txBody>
      </p:sp>
      <p:sp>
        <p:nvSpPr>
          <p:cNvPr id="3" name="内容占位符 2"/>
          <p:cNvSpPr>
            <a:spLocks noGrp="1"/>
          </p:cNvSpPr>
          <p:nvPr>
            <p:ph idx="1"/>
          </p:nvPr>
        </p:nvSpPr>
        <p:spPr>
          <a:xfrm>
            <a:off x="302895" y="588010"/>
            <a:ext cx="10862945" cy="5960110"/>
          </a:xfrm>
        </p:spPr>
        <p:txBody>
          <a:bodyPr>
            <a:noAutofit/>
          </a:bodyPr>
          <a:lstStyle/>
          <a:p>
            <a:pPr marL="0" indent="0" algn="ctr">
              <a:buNone/>
            </a:pPr>
            <a:r>
              <a:t>     愿你披荆斩棘，磨砺成自己的榜样</a:t>
            </a:r>
          </a:p>
          <a:p>
            <a:pPr marL="0" indent="0" algn="l">
              <a:buNone/>
            </a:pPr>
            <a:r>
              <a:t>   </a:t>
            </a:r>
            <a:r>
              <a:rPr lang="en-US"/>
              <a:t>    </a:t>
            </a:r>
            <a:r>
              <a:t>有时候，我会替咱们年轻人感到有些不平。　　</a:t>
            </a:r>
          </a:p>
          <a:p>
            <a:pPr marL="0" indent="0" algn="l">
              <a:buNone/>
            </a:pPr>
            <a:r>
              <a:rPr lang="en-US"/>
              <a:t>       </a:t>
            </a:r>
            <a:r>
              <a:t>常见一些消息说“超九成孩子将娱乐明星当作自己的榜样和偶像”“某某明星吸引众多粉丝围堵机场”，随之而来的是许多人的哀叹。和父辈们普遍崇拜的战斗英雄、先进人物相比，如今的年轻人似乎不知道该向谁看齐，而是被演艺和商业明星的光环晃得头晕目眩。　</a:t>
            </a:r>
          </a:p>
          <a:p>
            <a:pPr marL="0" indent="0" algn="l">
              <a:buNone/>
            </a:pPr>
            <a:r>
              <a:rPr lang="en-US"/>
              <a:t>      </a:t>
            </a:r>
            <a:r>
              <a:t>人们常说，榜样的背后，是价值的取向。难道我们年轻人，真的是沦为精神空虚、拜金主义、娱乐至死、幻想“一夜成名”的代名词了吗？　　</a:t>
            </a:r>
          </a:p>
          <a:p>
            <a:pPr marL="0" indent="0" algn="l">
              <a:buNone/>
            </a:pPr>
            <a:r>
              <a:rPr lang="en-US"/>
              <a:t>      </a:t>
            </a:r>
            <a:r>
              <a:t>我不服，我想你也不服。当下中国虽少见枪林弹雨、血染山河，但有责任、有担当、愿奉献的青年人比比皆是。　　</a:t>
            </a:r>
          </a:p>
          <a:p>
            <a:pPr marL="0" indent="0" algn="l">
              <a:buNone/>
            </a:pPr>
            <a:r>
              <a:rPr lang="en-US"/>
              <a:t>      </a:t>
            </a:r>
            <a:r>
              <a:t>年轻的航母舰载战斗机飞行员张超，训练突遇飞机故障，生死边缘的4.4秒仍试图挽救飞机重伤牺牲；29岁北大女博士娄滔不幸患渐冻症，她最后的愿望是将器官都捐出来，“能救命的部分尽管用”；80后的余静两年前主动报名驻村扶贫，“大湾村一户不脱贫，我就不撤岗”；80后特警张劼为保护居民楼200多居民的安全，第一个冲进屋内阻止歹徒引燃爆炸物，自己却被严重烧伤……他们，恪守着最崇高的品格，实践着最宝贵的价值，成为社会中最温暖人心的力量。　　</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338455"/>
            <a:ext cx="10969625" cy="975360"/>
          </a:xfrm>
        </p:spPr>
        <p:txBody>
          <a:bodyPr>
            <a:normAutofit fontScale="90000"/>
          </a:bodyPr>
          <a:lstStyle/>
          <a:p>
            <a:r>
              <a:rPr lang="zh-CN" altLang="en-US">
                <a:solidFill>
                  <a:srgbClr val="C00000"/>
                </a:solidFill>
                <a:sym typeface="+mn-ea"/>
              </a:rPr>
              <a:t>前言</a:t>
            </a:r>
            <a:br>
              <a:rPr lang="zh-CN" altLang="en-US"/>
            </a:br>
            <a:endParaRPr lang="zh-CN" altLang="en-US"/>
          </a:p>
        </p:txBody>
      </p:sp>
      <p:sp>
        <p:nvSpPr>
          <p:cNvPr id="3" name="内容占位符 2"/>
          <p:cNvSpPr>
            <a:spLocks noGrp="1"/>
          </p:cNvSpPr>
          <p:nvPr>
            <p:ph idx="1"/>
          </p:nvPr>
        </p:nvSpPr>
        <p:spPr>
          <a:xfrm>
            <a:off x="607695" y="1313815"/>
            <a:ext cx="10167620" cy="4759325"/>
          </a:xfrm>
        </p:spPr>
        <p:txBody>
          <a:bodyPr/>
          <a:lstStyle/>
          <a:p>
            <a:r>
              <a:rPr lang="en-US" altLang="zh-CN" sz="2400"/>
              <a:t>    </a:t>
            </a:r>
            <a:r>
              <a:rPr lang="zh-CN" altLang="en-US" sz="2400"/>
              <a:t>“青年·国家·时代”这个话题，算得上是当今高考作文最热考点之一。2020年《人民日报》写给青年的八封信在网络上热传。这八封信分别为八个主题：</a:t>
            </a:r>
            <a:r>
              <a:rPr lang="zh-CN" altLang="en-US" sz="2400" b="1">
                <a:solidFill>
                  <a:srgbClr val="C00000"/>
                </a:solidFill>
              </a:rPr>
              <a:t>梦想，奋斗，健康，榜样，选择，爱国，背景，未来</a:t>
            </a:r>
            <a:r>
              <a:rPr lang="zh-CN" altLang="en-US" sz="2400"/>
              <a:t>。阅读这八封信，可以丰富同学们的写作素材、提高同类主题文章的写作技巧、拓展同学们的写作思路。2022高考备考，这八封信依然具有很好的参考价值。</a:t>
            </a: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a:solidFill>
                  <a:srgbClr val="C00000"/>
                </a:solidFill>
                <a:sym typeface="+mn-ea"/>
              </a:rPr>
              <a:t>四  榜样  </a:t>
            </a:r>
            <a:r>
              <a:rPr>
                <a:sym typeface="+mn-ea"/>
              </a:rPr>
              <a:t> </a:t>
            </a:r>
            <a:br>
              <a:rPr lang="zh-CN" altLang="en-US"/>
            </a:br>
            <a:endParaRPr lang="zh-CN" altLang="en-US"/>
          </a:p>
        </p:txBody>
      </p:sp>
      <p:sp>
        <p:nvSpPr>
          <p:cNvPr id="3" name="内容占位符 2"/>
          <p:cNvSpPr>
            <a:spLocks noGrp="1"/>
          </p:cNvSpPr>
          <p:nvPr>
            <p:ph idx="1"/>
          </p:nvPr>
        </p:nvSpPr>
        <p:spPr>
          <a:xfrm>
            <a:off x="192948" y="621053"/>
            <a:ext cx="11694252" cy="5960110"/>
          </a:xfrm>
        </p:spPr>
        <p:txBody>
          <a:bodyPr>
            <a:noAutofit/>
          </a:bodyPr>
          <a:lstStyle/>
          <a:p>
            <a:pPr marL="0" indent="0" algn="l">
              <a:buNone/>
            </a:pPr>
            <a:r>
              <a:rPr lang="en-US" smtClean="0"/>
              <a:t>      </a:t>
            </a:r>
            <a:r>
              <a:rPr smtClean="0"/>
              <a:t>每一代年轻人都有着最朴素</a:t>
            </a:r>
            <a:r>
              <a:rPr/>
              <a:t>、最纯真的希冀，都曾在火热的年华里热血沸腾，都渴望在时代的大潮头中流击水。但是，当历史进入这个大发展、大繁荣、大变革的时代，人们的思想方式、人生追求也呈现多元化，对榜样的看法也变得多元起来。　　</a:t>
            </a:r>
          </a:p>
          <a:p>
            <a:pPr marL="0" indent="0" algn="l">
              <a:buNone/>
            </a:pPr>
            <a:r>
              <a:rPr lang="en-US" smtClean="0"/>
              <a:t>      </a:t>
            </a:r>
            <a:r>
              <a:rPr smtClean="0"/>
              <a:t>我看过的最简单却令人感动的榜样故事</a:t>
            </a:r>
            <a:r>
              <a:rPr/>
              <a:t>，是一张照片，武警站得笔直排队等候上地铁，后面一小男孩，也把两手放在裤子两侧立正站好。我钦佩你，就去学习你。　　</a:t>
            </a:r>
            <a:endParaRPr lang="en-US" smtClean="0"/>
          </a:p>
          <a:p>
            <a:pPr marL="0" indent="0" algn="l">
              <a:buNone/>
            </a:pPr>
            <a:r>
              <a:rPr lang="en-US"/>
              <a:t> </a:t>
            </a:r>
            <a:r>
              <a:rPr lang="en-US" smtClean="0"/>
              <a:t>     </a:t>
            </a:r>
            <a:r>
              <a:rPr smtClean="0"/>
              <a:t>我听过的最令我心痛的</a:t>
            </a:r>
            <a:r>
              <a:rPr/>
              <a:t>“榜样故事”，是一位才上一年级的小朋友，在被问到长大想做什么的时候，回答说，想当贪官，因为贪官有很多东西。榜样找错了，人生就歪了。　　</a:t>
            </a:r>
          </a:p>
          <a:p>
            <a:pPr marL="0" indent="0" algn="l">
              <a:buNone/>
            </a:pPr>
            <a:r>
              <a:rPr lang="en-US" smtClean="0"/>
              <a:t>      </a:t>
            </a:r>
            <a:r>
              <a:rPr err="1" smtClean="0"/>
              <a:t>多元化并不意味着没有标准</a:t>
            </a:r>
            <a:r>
              <a:rPr err="1"/>
              <a:t>。这个时代，谁才能够成为我们的榜样</a:t>
            </a:r>
            <a:r>
              <a:rPr smtClean="0"/>
              <a:t>？</a:t>
            </a:r>
            <a:endParaRPr lang="en-US" smtClean="0"/>
          </a:p>
          <a:p>
            <a:pPr marL="0" indent="0" algn="l">
              <a:buNone/>
            </a:pPr>
            <a:r>
              <a:rPr lang="en-US" smtClean="0"/>
              <a:t>      </a:t>
            </a:r>
            <a:r>
              <a:rPr smtClean="0"/>
              <a:t>明星可以吗</a:t>
            </a:r>
            <a:r>
              <a:rPr/>
              <a:t>？如果他醉心艺术、孜孜以求，不是靠炒作、靠脸蛋大红大紫；如果他德艺双馨、言行一致，不是给粉丝一面、背地一面的“戏精”，</a:t>
            </a:r>
            <a:r>
              <a:rPr smtClean="0"/>
              <a:t>当然值得褒扬</a:t>
            </a:r>
            <a:r>
              <a:rPr lang="zh-CN" altLang="en-US" smtClean="0"/>
              <a:t>。</a:t>
            </a:r>
            <a:endParaRPr lang="en-US" altLang="zh-CN" smtClean="0"/>
          </a:p>
          <a:p>
            <a:pPr marL="0" indent="0" algn="l">
              <a:buNone/>
            </a:pPr>
            <a:r>
              <a:rPr lang="en-US"/>
              <a:t> </a:t>
            </a:r>
            <a:r>
              <a:rPr lang="en-US" smtClean="0"/>
              <a:t>     </a:t>
            </a:r>
            <a:r>
              <a:rPr smtClean="0"/>
              <a:t>普通人可以吗</a:t>
            </a:r>
            <a:r>
              <a:rPr/>
              <a:t>？有一位51岁的父亲和他19岁的女儿考上了同一大学同一专业，女儿说，爸爸是最好的榜样。身边的人，反而更能言传身教。　　</a:t>
            </a:r>
            <a:endParaRPr lang="en-US"/>
          </a:p>
          <a:p>
            <a:pPr marL="0" indent="0" algn="l">
              <a:buNone/>
            </a:pPr>
            <a:r>
              <a:rPr lang="en-US" smtClean="0"/>
              <a:t>      </a:t>
            </a:r>
            <a:r>
              <a:rPr smtClean="0"/>
              <a:t>“</a:t>
            </a:r>
            <a:r>
              <a:rPr/>
              <a:t>失败者”可以吗？当柯洁以一己之力代表人类与人工智能对战，却负于阿尔法狗，谁又能说他的勇气和坚持不值得被称为“榜样”？失败不可怕，拼过就值得！　　　</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a:solidFill>
                  <a:srgbClr val="C00000"/>
                </a:solidFill>
                <a:sym typeface="+mn-ea"/>
              </a:rPr>
              <a:t>四  榜样  </a:t>
            </a:r>
            <a:r>
              <a:rPr>
                <a:sym typeface="+mn-ea"/>
              </a:rPr>
              <a:t> </a:t>
            </a:r>
            <a:br>
              <a:rPr lang="zh-CN" altLang="en-US"/>
            </a:br>
            <a:endParaRPr lang="zh-CN" altLang="en-US"/>
          </a:p>
        </p:txBody>
      </p:sp>
      <p:sp>
        <p:nvSpPr>
          <p:cNvPr id="3" name="内容占位符 2"/>
          <p:cNvSpPr>
            <a:spLocks noGrp="1"/>
          </p:cNvSpPr>
          <p:nvPr>
            <p:ph idx="1"/>
          </p:nvPr>
        </p:nvSpPr>
        <p:spPr>
          <a:xfrm>
            <a:off x="224155" y="897890"/>
            <a:ext cx="10862945" cy="5960110"/>
          </a:xfrm>
        </p:spPr>
        <p:txBody>
          <a:bodyPr>
            <a:noAutofit/>
          </a:bodyPr>
          <a:lstStyle/>
          <a:p>
            <a:pPr marL="0" indent="0" algn="l">
              <a:buNone/>
            </a:pPr>
            <a:r>
              <a:rPr lang="en-US" smtClean="0"/>
              <a:t>      </a:t>
            </a:r>
            <a:r>
              <a:rPr smtClean="0"/>
              <a:t>谁都可以成为</a:t>
            </a:r>
            <a:r>
              <a:rPr/>
              <a:t>“榜样”，关键是，要学习他的是什么？是羡慕他腰缠万贯、挥金如土，还是钦佩他的奋斗之路坚忍不拔、百折不挠？是眼红他的前呼后拥、派头十足，还是崇拜他的废寝忘食、心无旁骛？这一点，你心里一定得有答案。心中有光，你才会发光。　　</a:t>
            </a:r>
          </a:p>
          <a:p>
            <a:pPr marL="0" indent="0" algn="l">
              <a:buNone/>
            </a:pPr>
            <a:r>
              <a:rPr lang="en-US"/>
              <a:t>      </a:t>
            </a:r>
            <a:r>
              <a:rPr/>
              <a:t>“一个榜样胜过二十条教诲”，一次行动胜过二十次感动。党的十九大报告指出，中国特色社会主义进入新时代，中华民族伟大复兴的中国梦终将在一代代青年的接力奋斗中变为现实。在你的面前，是一方干事创业的沃土，是一个前所未有的广阔天地。愿这个新时代，能唤醒你身体的每一个细胞，不管你是20岁、30岁还是50岁、60岁；愿你披荆斩棘、矢志不渝，磨砺成自己的“榜样”“英雄”。 </a:t>
            </a:r>
          </a:p>
          <a:p>
            <a:pPr marL="0" indent="0" algn="l">
              <a:buNone/>
            </a:pPr>
            <a:r>
              <a:rPr lang="en-US" smtClean="0"/>
              <a:t>      </a:t>
            </a:r>
            <a:r>
              <a:rPr smtClean="0"/>
              <a:t>十九大开幕会之后</a:t>
            </a:r>
            <a:r>
              <a:rPr/>
              <a:t>，朋友圈里流传着这样一组数字：</a:t>
            </a:r>
            <a:r>
              <a:rPr smtClean="0"/>
              <a:t>6</a:t>
            </a:r>
            <a:r>
              <a:rPr lang="en-US" smtClean="0"/>
              <a:t>2</a:t>
            </a:r>
            <a:r>
              <a:rPr smtClean="0"/>
              <a:t>岁</a:t>
            </a:r>
            <a:r>
              <a:rPr/>
              <a:t>，210分钟，32000字，</a:t>
            </a:r>
            <a:r>
              <a:rPr smtClean="0"/>
              <a:t>全程站立无休息</a:t>
            </a:r>
            <a:r>
              <a:rPr lang="en-US" altLang="zh-CN" smtClean="0"/>
              <a:t>……</a:t>
            </a:r>
            <a:r>
              <a:rPr lang="zh-CN" altLang="en-US" smtClean="0"/>
              <a:t>总书记</a:t>
            </a:r>
            <a:r>
              <a:rPr err="1" smtClean="0"/>
              <a:t>尚且如此</a:t>
            </a:r>
            <a:r>
              <a:rPr err="1"/>
              <a:t>，</a:t>
            </a:r>
            <a:r>
              <a:rPr err="1" smtClean="0"/>
              <a:t>我辈青年</a:t>
            </a:r>
            <a:r>
              <a:rPr lang="zh-CN" altLang="en-US" smtClean="0"/>
              <a:t>该当如</a:t>
            </a:r>
            <a:r>
              <a:rPr smtClean="0"/>
              <a:t>何？</a:t>
            </a:r>
            <a:endParaRP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a:solidFill>
                  <a:srgbClr val="C00000"/>
                </a:solidFill>
                <a:sym typeface="+mn-ea"/>
              </a:rPr>
              <a:t>四  榜样  </a:t>
            </a:r>
            <a:r>
              <a:rPr>
                <a:sym typeface="+mn-ea"/>
              </a:rPr>
              <a:t> </a:t>
            </a:r>
            <a:br>
              <a:rPr lang="zh-CN" altLang="en-US"/>
            </a:br>
            <a:endParaRPr lang="zh-CN" altLang="en-US"/>
          </a:p>
        </p:txBody>
      </p:sp>
      <p:sp>
        <p:nvSpPr>
          <p:cNvPr id="3" name="内容占位符 2"/>
          <p:cNvSpPr>
            <a:spLocks noGrp="1"/>
          </p:cNvSpPr>
          <p:nvPr>
            <p:ph idx="1"/>
          </p:nvPr>
        </p:nvSpPr>
        <p:spPr>
          <a:xfrm>
            <a:off x="224155" y="897890"/>
            <a:ext cx="10862945" cy="5960110"/>
          </a:xfrm>
        </p:spPr>
        <p:txBody>
          <a:bodyPr>
            <a:noAutofit/>
          </a:bodyPr>
          <a:lstStyle/>
          <a:p>
            <a:pPr marL="0" indent="0" algn="l">
              <a:buNone/>
            </a:pPr>
            <a:r>
              <a:t>     </a:t>
            </a:r>
            <a:r>
              <a:rPr lang="en-US"/>
              <a:t> </a:t>
            </a:r>
            <a:r>
              <a:rPr lang="en-US">
                <a:solidFill>
                  <a:srgbClr val="002060"/>
                </a:solidFill>
              </a:rPr>
              <a:t> </a:t>
            </a:r>
            <a:r>
              <a:rPr>
                <a:solidFill>
                  <a:srgbClr val="002060"/>
                </a:solidFill>
              </a:rPr>
              <a:t>【点评】</a:t>
            </a:r>
          </a:p>
          <a:p>
            <a:pPr marL="0" indent="0" algn="l">
              <a:buNone/>
            </a:pPr>
            <a:r>
              <a:rPr lang="en-US">
                <a:solidFill>
                  <a:srgbClr val="002060"/>
                </a:solidFill>
              </a:rPr>
              <a:t>        </a:t>
            </a:r>
            <a:r>
              <a:rPr>
                <a:solidFill>
                  <a:srgbClr val="002060"/>
                </a:solidFill>
              </a:rPr>
              <a:t>本文探讨的话题十分集中，在这个价值追求多元化的“大发展、大繁荣、大变革的时代”，“谁才能够成为我们的榜样？”作者以先是对当下轻年人普遍追星的错误思想倾向提出了批判，然后列举了众多鲜活事例，并从明星、普通人、失败者等多个层面，进行辩证客观分析，引导读者树立正确的榜样观，得出谁都可以成为榜样，“榜样”就在身边的结论。在什么样的人能成为榜样这一部分，作者连发三问，“明星可以吗？” “普通人可以吗？”“‘失败者’可以吗？”一一解答，论述不表面化，不脸谱化，客观公正。此外，这篇文章引用事例众多，既丰富了文章内容，又有力地论证了中心论点，从中可以看出，写好一篇议论文，平时素材积累是多么重要。</a:t>
            </a: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a:solidFill>
                  <a:srgbClr val="C00000"/>
                </a:solidFill>
                <a:sym typeface="+mn-ea"/>
              </a:rPr>
              <a:t>五  选择 </a:t>
            </a:r>
            <a:endParaRPr lang="zh-CN" altLang="en-US"/>
          </a:p>
        </p:txBody>
      </p:sp>
      <p:pic>
        <p:nvPicPr>
          <p:cNvPr id="13" name="图片 10"/>
          <p:cNvPicPr>
            <a:picLocks noGrp="1" noChangeAspect="1"/>
          </p:cNvPicPr>
          <p:nvPr>
            <p:ph idx="1"/>
          </p:nvPr>
        </p:nvPicPr>
        <p:blipFill>
          <a:blip r:embed="rId2"/>
          <a:stretch>
            <a:fillRect/>
          </a:stretch>
        </p:blipFill>
        <p:spPr>
          <a:xfrm>
            <a:off x="1805940" y="2045335"/>
            <a:ext cx="8572500" cy="3648075"/>
          </a:xfrm>
          <a:prstGeom prst="rect">
            <a:avLst/>
          </a:prstGeom>
          <a:noFill/>
          <a:ln w="9525">
            <a:noFill/>
          </a:ln>
        </p:spPr>
      </p:pic>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ym typeface="+mn-ea"/>
              </a:rPr>
              <a:t> </a:t>
            </a:r>
            <a:r>
              <a:rPr>
                <a:solidFill>
                  <a:srgbClr val="C00000"/>
                </a:solidFill>
                <a:sym typeface="+mn-ea"/>
              </a:rPr>
              <a:t>五  选择  </a:t>
            </a:r>
            <a:r>
              <a:rPr>
                <a:sym typeface="+mn-ea"/>
              </a:rPr>
              <a:t> </a:t>
            </a:r>
            <a:br>
              <a:rPr lang="zh-CN" altLang="en-US"/>
            </a:br>
            <a:endParaRPr lang="zh-CN" altLang="en-US"/>
          </a:p>
        </p:txBody>
      </p:sp>
      <p:sp>
        <p:nvSpPr>
          <p:cNvPr id="3" name="内容占位符 2"/>
          <p:cNvSpPr>
            <a:spLocks noGrp="1"/>
          </p:cNvSpPr>
          <p:nvPr>
            <p:ph idx="1"/>
          </p:nvPr>
        </p:nvSpPr>
        <p:spPr>
          <a:xfrm>
            <a:off x="224155" y="897890"/>
            <a:ext cx="10862945" cy="5960110"/>
          </a:xfrm>
        </p:spPr>
        <p:txBody>
          <a:bodyPr>
            <a:noAutofit/>
          </a:bodyPr>
          <a:lstStyle/>
          <a:p>
            <a:pPr marL="0" indent="0" algn="l">
              <a:buNone/>
            </a:pPr>
            <a:r>
              <a:t>     </a:t>
            </a:r>
          </a:p>
          <a:p>
            <a:pPr marL="0" indent="0" algn="l">
              <a:buNone/>
            </a:pPr>
            <a:r>
              <a:rPr lang="en-US"/>
              <a:t>                                  </a:t>
            </a:r>
            <a:r>
              <a:t>时代离你多远？比你能想象的更近！       </a:t>
            </a:r>
          </a:p>
          <a:p>
            <a:pPr marL="0" indent="0" algn="l">
              <a:buNone/>
            </a:pPr>
            <a:r>
              <a:rPr lang="en-US"/>
              <a:t>       </a:t>
            </a:r>
            <a:r>
              <a:t>我们是足够幸运的，因为这个时代里“人人都有通过辛勤劳动实现自身发展的机会”。</a:t>
            </a:r>
          </a:p>
          <a:p>
            <a:pPr marL="0" indent="0" algn="l">
              <a:buNone/>
            </a:pPr>
            <a:r>
              <a:rPr lang="en-US"/>
              <a:t>       </a:t>
            </a:r>
            <a:r>
              <a:t>人工智能大幕初启，健康产业如火如荼，量子通讯崭露头角，数据算法推陈出新，新型材料不断涌现……</a:t>
            </a:r>
          </a:p>
          <a:p>
            <a:pPr marL="0" indent="0" algn="l">
              <a:buNone/>
            </a:pPr>
            <a:r>
              <a:t> </a:t>
            </a:r>
            <a:r>
              <a:rPr lang="en-US"/>
              <a:t>     </a:t>
            </a:r>
            <a:r>
              <a:t> 有首小诗里这样写道：“你没有落后，你没有领先。在命运为 你安排的属于自己的时区里，一切都准时。”      </a:t>
            </a:r>
          </a:p>
          <a:p>
            <a:pPr marL="0" indent="0" algn="l">
              <a:buNone/>
            </a:pPr>
            <a:r>
              <a:rPr lang="en-US"/>
              <a:t>       </a:t>
            </a:r>
            <a:r>
              <a:t>是的，地球自西向东转动，从日升到日沉，分给每个人的时间都是24小时，不动如钟。</a:t>
            </a:r>
          </a:p>
          <a:p>
            <a:pPr marL="0" indent="0" algn="l">
              <a:buNone/>
            </a:pPr>
            <a:r>
              <a:rPr lang="en-US"/>
              <a:t>      </a:t>
            </a:r>
            <a:r>
              <a:t>在自己的时区里寻觅时光的意义，正是彰显人生理念的价值标尺。所以，当你还在为未来忐忑不安，当你在挫折前苦苦挣扎，当你身陷迷茫中不能自拔，不妨静下心来，听听这个时代里最响亮的声音：     </a:t>
            </a: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ym typeface="+mn-ea"/>
              </a:rPr>
              <a:t> </a:t>
            </a:r>
            <a:r>
              <a:rPr>
                <a:solidFill>
                  <a:srgbClr val="C00000"/>
                </a:solidFill>
                <a:sym typeface="+mn-ea"/>
              </a:rPr>
              <a:t>五  选择  </a:t>
            </a:r>
            <a:r>
              <a:rPr>
                <a:sym typeface="+mn-ea"/>
              </a:rPr>
              <a:t> </a:t>
            </a:r>
            <a:br>
              <a:rPr lang="zh-CN" altLang="en-US"/>
            </a:br>
            <a:endParaRPr lang="zh-CN" altLang="en-US"/>
          </a:p>
        </p:txBody>
      </p:sp>
      <p:sp>
        <p:nvSpPr>
          <p:cNvPr id="3" name="内容占位符 2"/>
          <p:cNvSpPr>
            <a:spLocks noGrp="1"/>
          </p:cNvSpPr>
          <p:nvPr>
            <p:ph idx="1"/>
          </p:nvPr>
        </p:nvSpPr>
        <p:spPr>
          <a:xfrm>
            <a:off x="302895" y="897890"/>
            <a:ext cx="10862945" cy="5960110"/>
          </a:xfrm>
        </p:spPr>
        <p:txBody>
          <a:bodyPr>
            <a:noAutofit/>
          </a:bodyPr>
          <a:lstStyle/>
          <a:p>
            <a:pPr marL="0" indent="0" algn="l">
              <a:buNone/>
            </a:pPr>
            <a:r>
              <a:t>     </a:t>
            </a:r>
          </a:p>
          <a:p>
            <a:pPr marL="0" indent="0" algn="l">
              <a:buNone/>
            </a:pPr>
            <a:r>
              <a:rPr lang="en-US"/>
              <a:t>       </a:t>
            </a:r>
            <a:r>
              <a:t> ——“青年兴则国家兴，青年强则国家强。青年一代有理想、有本领、有担当，国家就有前途，民族就有希望。”       </a:t>
            </a:r>
          </a:p>
          <a:p>
            <a:pPr marL="0" indent="0" algn="l">
              <a:buNone/>
            </a:pPr>
            <a:r>
              <a:rPr lang="en-US"/>
              <a:t>        </a:t>
            </a:r>
            <a:r>
              <a:t>——“中国梦是历史的、现实的，也是未来的；是我们这一代的，更是青年一代的。”      </a:t>
            </a:r>
          </a:p>
          <a:p>
            <a:pPr marL="0" indent="0" algn="l">
              <a:buNone/>
            </a:pPr>
            <a:r>
              <a:rPr lang="en-US"/>
              <a:t>        </a:t>
            </a:r>
            <a:r>
              <a:t>——“广大青年要坚定理想信念，志存高远，脚踏实地，勇做时代的弄潮儿，在实现中国梦的生动实践中放飞青春梦想，在为人民利益的不懈奋斗中书写人生华章！”     </a:t>
            </a:r>
          </a:p>
          <a:p>
            <a:pPr marL="0" indent="0" algn="l">
              <a:buNone/>
            </a:pPr>
            <a:r>
              <a:t> </a:t>
            </a:r>
            <a:r>
              <a:rPr lang="en-US"/>
              <a:t>        </a:t>
            </a:r>
            <a:r>
              <a:t>因为正是有了你的选择，才有了属于这个时代的精彩！</a:t>
            </a: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pPr algn="ctr"/>
            <a:r>
              <a:rPr lang="zh-CN" altLang="en-US" smtClean="0">
                <a:solidFill>
                  <a:srgbClr val="C00000"/>
                </a:solidFill>
                <a:sym typeface="+mn-ea"/>
              </a:rPr>
              <a:t>六</a:t>
            </a:r>
            <a:r>
              <a:rPr smtClean="0">
                <a:solidFill>
                  <a:srgbClr val="C00000"/>
                </a:solidFill>
                <a:sym typeface="+mn-ea"/>
              </a:rPr>
              <a:t>  </a:t>
            </a:r>
            <a:r>
              <a:rPr lang="zh-CN" altLang="en-US" smtClean="0">
                <a:solidFill>
                  <a:srgbClr val="C00000"/>
                </a:solidFill>
                <a:sym typeface="+mn-ea"/>
              </a:rPr>
              <a:t>爱国</a:t>
            </a:r>
            <a:endParaRPr lang="zh-CN" altLang="en-US">
              <a:solidFill>
                <a:srgbClr val="C00000"/>
              </a:solidFill>
              <a:sym typeface="+mn-e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4410" y="1368890"/>
            <a:ext cx="11225813" cy="506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ym typeface="+mn-ea"/>
              </a:rPr>
              <a:t> </a:t>
            </a:r>
            <a:r>
              <a:rPr>
                <a:solidFill>
                  <a:srgbClr val="C00000"/>
                </a:solidFill>
                <a:sym typeface="+mn-ea"/>
              </a:rPr>
              <a:t>六  爱国    </a:t>
            </a:r>
            <a:r>
              <a:rPr>
                <a:sym typeface="+mn-ea"/>
              </a:rPr>
              <a:t> </a:t>
            </a:r>
            <a:br>
              <a:rPr lang="zh-CN" altLang="en-US"/>
            </a:br>
            <a:endParaRPr lang="zh-CN" altLang="en-US"/>
          </a:p>
        </p:txBody>
      </p:sp>
      <p:sp>
        <p:nvSpPr>
          <p:cNvPr id="3" name="内容占位符 2"/>
          <p:cNvSpPr>
            <a:spLocks noGrp="1"/>
          </p:cNvSpPr>
          <p:nvPr>
            <p:ph idx="1"/>
          </p:nvPr>
        </p:nvSpPr>
        <p:spPr>
          <a:xfrm>
            <a:off x="224155" y="897890"/>
            <a:ext cx="10862945" cy="5960110"/>
          </a:xfrm>
        </p:spPr>
        <p:txBody>
          <a:bodyPr>
            <a:noAutofit/>
          </a:bodyPr>
          <a:lstStyle/>
          <a:p>
            <a:pPr marL="0" indent="0" algn="l">
              <a:buNone/>
            </a:pPr>
            <a:r>
              <a:rPr lang="en-US"/>
              <a:t>                          </a:t>
            </a:r>
            <a:r>
              <a:rPr/>
              <a:t>        走遍千山万水，为何还是最眷恋这片土地？</a:t>
            </a:r>
          </a:p>
          <a:p>
            <a:pPr marL="0" indent="0" algn="l">
              <a:buNone/>
            </a:pPr>
            <a:r>
              <a:rPr/>
              <a:t>   </a:t>
            </a:r>
            <a:r>
              <a:rPr lang="en-US"/>
              <a:t>    </a:t>
            </a:r>
            <a:r>
              <a:rPr/>
              <a:t>有人说“你有光明，中国便不黑暗”，也有人说“请不要辜负这个时代”。</a:t>
            </a:r>
          </a:p>
          <a:p>
            <a:pPr marL="0" indent="0" algn="l">
              <a:buNone/>
            </a:pPr>
            <a:r>
              <a:rPr/>
              <a:t> </a:t>
            </a:r>
            <a:r>
              <a:rPr lang="en-US"/>
              <a:t>      </a:t>
            </a:r>
            <a:r>
              <a:rPr err="1"/>
              <a:t>我们是带着国籍出生的，这就像我们的性别，我们的姓氏一样，是我们最根本的属性，是我们与生俱来的一部分。      </a:t>
            </a:r>
          </a:p>
          <a:p>
            <a:pPr marL="0" indent="0" algn="l">
              <a:buNone/>
            </a:pPr>
            <a:r>
              <a:rPr lang="en-US"/>
              <a:t>       </a:t>
            </a:r>
            <a:r>
              <a:rPr err="1"/>
              <a:t>我们用中文谈论世界，我们因历史而倍感自豪，看到国产航母入列我们热情鼓掌，因为民族复兴梦想我们格外振奋。      </a:t>
            </a:r>
          </a:p>
          <a:p>
            <a:pPr marL="0" indent="0" algn="l">
              <a:buNone/>
            </a:pPr>
            <a:r>
              <a:rPr lang="en-US"/>
              <a:t>      </a:t>
            </a:r>
            <a:r>
              <a:rPr err="1"/>
              <a:t>是的，对每个国民而言，爱国是再朴素不过的情感，也是再自然不过的认同，更是再基本不过的责任。      </a:t>
            </a:r>
          </a:p>
          <a:p>
            <a:pPr marL="0" indent="0" algn="l">
              <a:buNone/>
            </a:pPr>
            <a:r>
              <a:rPr lang="en-US"/>
              <a:t>      </a:t>
            </a:r>
            <a:r>
              <a:rPr err="1"/>
              <a:t>不同的年代有不同爱国的方式，但爱国的共同底色从未改变，那就是对这片土地的眷恋。      </a:t>
            </a:r>
          </a:p>
          <a:p>
            <a:pPr marL="0" indent="0" algn="l">
              <a:buNone/>
            </a:pPr>
            <a:r>
              <a:rPr lang="en-US"/>
              <a:t>      </a:t>
            </a:r>
            <a:r>
              <a:rPr/>
              <a:t>也许被大城市的高房价压得喘不过气，我们也会抱怨这个时代对年轻人太不友好；也许在网络上看到太多的负能量和“毒鸡汤”，我们也会在酒后微醺中重回当年的愤世嫉俗；也许迎接新的一天的不是朝阳而是雾霾，我们也会对着天气觉得心情沮丧。</a:t>
            </a: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0"/>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ym typeface="+mn-ea"/>
              </a:rPr>
              <a:t> </a:t>
            </a:r>
            <a:r>
              <a:rPr>
                <a:solidFill>
                  <a:srgbClr val="C00000"/>
                </a:solidFill>
                <a:sym typeface="+mn-ea"/>
              </a:rPr>
              <a:t>六  爱国    </a:t>
            </a:r>
            <a:r>
              <a:rPr>
                <a:sym typeface="+mn-ea"/>
              </a:rPr>
              <a:t> </a:t>
            </a:r>
            <a:br>
              <a:rPr lang="zh-CN" altLang="en-US"/>
            </a:br>
            <a:endParaRPr lang="zh-CN" altLang="en-US"/>
          </a:p>
        </p:txBody>
      </p:sp>
      <p:sp>
        <p:nvSpPr>
          <p:cNvPr id="3" name="内容占位符 2"/>
          <p:cNvSpPr>
            <a:spLocks noGrp="1"/>
          </p:cNvSpPr>
          <p:nvPr>
            <p:ph idx="1"/>
          </p:nvPr>
        </p:nvSpPr>
        <p:spPr>
          <a:xfrm>
            <a:off x="215265" y="574675"/>
            <a:ext cx="11010900" cy="6029325"/>
          </a:xfrm>
        </p:spPr>
        <p:txBody>
          <a:bodyPr>
            <a:noAutofit/>
          </a:bodyPr>
          <a:lstStyle/>
          <a:p>
            <a:pPr marL="0" indent="0" algn="l">
              <a:buNone/>
            </a:pPr>
            <a:r>
              <a:rPr lang="en-US"/>
              <a:t>       </a:t>
            </a:r>
            <a:r>
              <a:rPr lang="en-US">
                <a:solidFill>
                  <a:srgbClr val="002060"/>
                </a:solidFill>
              </a:rPr>
              <a:t>是的，这个国家并不完美，还有太多的路要走、还有太多的题要解。但是，如果只是抱怨、如果只是观望、如果只有犹疑，我们又如何让这个国家、让我们自己，走向更好的未来？</a:t>
            </a:r>
          </a:p>
          <a:p>
            <a:pPr marL="0" indent="0" algn="l">
              <a:buNone/>
            </a:pPr>
            <a:r>
              <a:rPr lang="en-US">
                <a:solidFill>
                  <a:srgbClr val="002060"/>
                </a:solidFill>
              </a:rPr>
              <a:t>      每每想到这些，就让人心潮澎湃：小时候买肉买粮还需要肉票粮票，但现在我们的目标已经是全面小康，见证并推动一个国家站起来富起来强起来，个体生命与恢弘时代的连结，让我们的生命，有着无比的深度与广度、无限的活力与潜力。</a:t>
            </a:r>
          </a:p>
          <a:p>
            <a:pPr marL="0" indent="0" algn="l">
              <a:buNone/>
            </a:pPr>
            <a:r>
              <a:rPr lang="en-US">
                <a:solidFill>
                  <a:srgbClr val="002060"/>
                </a:solidFill>
              </a:rPr>
              <a:t>      当我们看到“天眼”探空、“蛟龙”探海、粒子“探微”，当我们听到西方人不得不承认“世界的未来在东方”，肯定会自豪、会骄傲。因为，我们就是中国。</a:t>
            </a:r>
            <a:r>
              <a:rPr>
                <a:solidFill>
                  <a:srgbClr val="002060"/>
                </a:solidFill>
              </a:rPr>
              <a:t>走遍千山万水，为何还是最眷恋这片土地？</a:t>
            </a:r>
          </a:p>
          <a:p>
            <a:pPr marL="0" indent="0" algn="l">
              <a:buNone/>
            </a:pPr>
            <a:r>
              <a:rPr>
                <a:solidFill>
                  <a:srgbClr val="002060"/>
                </a:solidFill>
              </a:rPr>
              <a:t>   </a:t>
            </a:r>
            <a:r>
              <a:rPr lang="en-US">
                <a:solidFill>
                  <a:srgbClr val="002060"/>
                </a:solidFill>
              </a:rPr>
              <a:t>    </a:t>
            </a:r>
            <a:r>
              <a:rPr>
                <a:solidFill>
                  <a:srgbClr val="002060"/>
                </a:solidFill>
              </a:rPr>
              <a:t>有人说“你有光明，中国便不黑暗”，也有人说“请不要辜负这个时代”。</a:t>
            </a:r>
          </a:p>
          <a:p>
            <a:pPr marL="0" indent="0" algn="l">
              <a:buNone/>
            </a:pPr>
            <a:r>
              <a:rPr>
                <a:solidFill>
                  <a:srgbClr val="002060"/>
                </a:solidFill>
              </a:rPr>
              <a:t> </a:t>
            </a:r>
            <a:r>
              <a:rPr lang="en-US">
                <a:solidFill>
                  <a:srgbClr val="002060"/>
                </a:solidFill>
              </a:rPr>
              <a:t>      </a:t>
            </a:r>
            <a:r>
              <a:rPr>
                <a:solidFill>
                  <a:srgbClr val="002060"/>
                </a:solidFill>
              </a:rPr>
              <a:t>我们是带着国籍出生的，这就像我们的性别，我们的姓氏一样，是我们最根本的属性，是我们与生俱来的一部分。      </a:t>
            </a:r>
          </a:p>
          <a:p>
            <a:pPr marL="0" indent="0" algn="l">
              <a:buNone/>
            </a:pPr>
            <a:r>
              <a:rPr lang="en-US">
                <a:solidFill>
                  <a:srgbClr val="002060"/>
                </a:solidFill>
              </a:rPr>
              <a:t>       </a:t>
            </a:r>
            <a:r>
              <a:rPr>
                <a:solidFill>
                  <a:srgbClr val="002060"/>
                </a:solidFill>
              </a:rPr>
              <a:t>我们用中文谈论世界，我们因历史而倍感自豪，看到国产航母入列我们热情鼓掌，因为民族复兴梦想我们格外振奋。      </a:t>
            </a:r>
          </a:p>
          <a:p>
            <a:pPr marL="0" indent="0" algn="l">
              <a:buNone/>
            </a:pPr>
            <a:r>
              <a:rPr lang="en-US">
                <a:solidFill>
                  <a:srgbClr val="002060"/>
                </a:solidFill>
              </a:rPr>
              <a:t>      </a:t>
            </a:r>
            <a:r>
              <a:rPr>
                <a:solidFill>
                  <a:srgbClr val="002060"/>
                </a:solidFill>
              </a:rPr>
              <a:t>是的，对每个国民而言，爱国是再朴素不过的情感，也是再自然不过的认同，更是再基本不过</a:t>
            </a:r>
            <a:r>
              <a:t>的责任。      </a:t>
            </a:r>
          </a:p>
          <a:p>
            <a:pPr marL="0" indent="0" algn="l">
              <a:buNone/>
            </a:pPr>
            <a:r>
              <a:rPr lang="en-US"/>
              <a:t>      </a:t>
            </a:r>
            <a:r>
              <a:t>不同的年代有不同爱国的方式，但爱国的共同底色从未改变，那就是对这片土地的眷恋。      </a:t>
            </a:r>
          </a:p>
          <a:p>
            <a:pPr marL="0" indent="0" algn="l">
              <a:buNone/>
            </a:pPr>
            <a:r>
              <a:rPr lang="en-US"/>
              <a:t>      </a:t>
            </a:r>
            <a:r>
              <a:t>也许被大城市的高房价压得喘不过气，我们也会抱怨这个时代对年轻人太不友好；也许在网络上看到太多的负能量和“毒鸡汤”，我们也会在酒后微醺中重回当年的愤世嫉俗；也许迎接新的一天的不是朝阳而是雾霾，我们也会对着天气觉得心情沮丧。</a:t>
            </a: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a:solidFill>
                  <a:srgbClr val="C00000"/>
                </a:solidFill>
                <a:sym typeface="+mn-ea"/>
              </a:rPr>
              <a:t>七  背景</a:t>
            </a:r>
            <a:r>
              <a:rPr>
                <a:sym typeface="+mn-ea"/>
              </a:rPr>
              <a:t> </a:t>
            </a:r>
            <a:r>
              <a:rPr>
                <a:solidFill>
                  <a:srgbClr val="C00000"/>
                </a:solidFill>
                <a:sym typeface="+mn-ea"/>
              </a:rPr>
              <a:t> </a:t>
            </a:r>
            <a:endParaRPr lang="zh-CN" altLang="en-US"/>
          </a:p>
        </p:txBody>
      </p:sp>
      <p:pic>
        <p:nvPicPr>
          <p:cNvPr id="13" name="图片 10"/>
          <p:cNvPicPr>
            <a:picLocks noGrp="1" noChangeAspect="1"/>
          </p:cNvPicPr>
          <p:nvPr>
            <p:ph idx="1"/>
          </p:nvPr>
        </p:nvPicPr>
        <p:blipFill>
          <a:blip r:embed="rId2"/>
          <a:stretch>
            <a:fillRect/>
          </a:stretch>
        </p:blipFill>
        <p:spPr>
          <a:xfrm>
            <a:off x="1805940" y="2045335"/>
            <a:ext cx="8572500" cy="3648075"/>
          </a:xfrm>
          <a:prstGeom prst="rect">
            <a:avLst/>
          </a:prstGeom>
          <a:noFill/>
          <a:ln w="9525">
            <a:noFill/>
          </a:ln>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a:solidFill>
                  <a:srgbClr val="C00000"/>
                </a:solidFill>
                <a:sym typeface="+mn-ea"/>
              </a:rPr>
              <a:t>一  梦想</a:t>
            </a:r>
            <a:endParaRPr lang="zh-CN" altLang="en-US"/>
          </a:p>
        </p:txBody>
      </p:sp>
      <p:pic>
        <p:nvPicPr>
          <p:cNvPr id="13" name="图片 10"/>
          <p:cNvPicPr>
            <a:picLocks noGrp="1" noChangeAspect="1"/>
          </p:cNvPicPr>
          <p:nvPr>
            <p:ph idx="1"/>
          </p:nvPr>
        </p:nvPicPr>
        <p:blipFill>
          <a:blip r:embed="rId2"/>
          <a:stretch>
            <a:fillRect/>
          </a:stretch>
        </p:blipFill>
        <p:spPr>
          <a:xfrm>
            <a:off x="1805940" y="2045335"/>
            <a:ext cx="8572500" cy="3648075"/>
          </a:xfrm>
          <a:prstGeom prst="rect">
            <a:avLst/>
          </a:prstGeom>
          <a:noFill/>
          <a:ln w="9525">
            <a:noFill/>
          </a:ln>
        </p:spPr>
      </p:pic>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ym typeface="+mn-ea"/>
              </a:rPr>
              <a:t> </a:t>
            </a:r>
            <a:r>
              <a:rPr>
                <a:sym typeface="+mn-ea"/>
              </a:rPr>
              <a:t> </a:t>
            </a:r>
            <a:r>
              <a:rPr>
                <a:solidFill>
                  <a:srgbClr val="C00000"/>
                </a:solidFill>
                <a:sym typeface="+mn-ea"/>
              </a:rPr>
              <a:t>七  背景</a:t>
            </a:r>
            <a:r>
              <a:rPr>
                <a:sym typeface="+mn-ea"/>
              </a:rPr>
              <a:t>   </a:t>
            </a:r>
            <a:r>
              <a:rPr>
                <a:solidFill>
                  <a:srgbClr val="C00000"/>
                </a:solidFill>
                <a:sym typeface="+mn-ea"/>
              </a:rPr>
              <a:t>    </a:t>
            </a:r>
            <a:r>
              <a:rPr>
                <a:sym typeface="+mn-ea"/>
              </a:rPr>
              <a:t> </a:t>
            </a:r>
            <a:br>
              <a:rPr lang="zh-CN" altLang="en-US"/>
            </a:br>
            <a:endParaRPr lang="zh-CN" altLang="en-US"/>
          </a:p>
        </p:txBody>
      </p:sp>
      <p:sp>
        <p:nvSpPr>
          <p:cNvPr id="3" name="内容占位符 2"/>
          <p:cNvSpPr>
            <a:spLocks noGrp="1"/>
          </p:cNvSpPr>
          <p:nvPr>
            <p:ph idx="1"/>
          </p:nvPr>
        </p:nvSpPr>
        <p:spPr>
          <a:xfrm>
            <a:off x="224155" y="897890"/>
            <a:ext cx="10862945" cy="5960110"/>
          </a:xfrm>
        </p:spPr>
        <p:txBody>
          <a:bodyPr>
            <a:noAutofit/>
          </a:bodyPr>
          <a:lstStyle/>
          <a:p>
            <a:pPr marL="0" indent="0" algn="l">
              <a:buNone/>
            </a:pPr>
            <a:r>
              <a:rPr lang="en-US"/>
              <a:t>                          </a:t>
            </a:r>
            <a:r>
              <a:t>           你最牛的背景，是今天的中国</a:t>
            </a:r>
          </a:p>
          <a:p>
            <a:pPr marL="0" indent="0" algn="l">
              <a:buNone/>
            </a:pPr>
            <a:r>
              <a:t>   </a:t>
            </a:r>
            <a:r>
              <a:rPr lang="en-US"/>
              <a:t>   </a:t>
            </a:r>
            <a:r>
              <a:t>每次拼命挤上大都市上下班高峰的地铁时，每次仰望城市里那居高不下的房价时，每次加完班回家拖着疲惫的身体瘫坐在公交车上时，总是禁不住想问，为什么偏偏是我们这一代这么辛苦，要承担起这么多的重负？ </a:t>
            </a:r>
          </a:p>
          <a:p>
            <a:pPr marL="0" indent="0" algn="l">
              <a:buNone/>
            </a:pPr>
            <a:r>
              <a:rPr lang="en-US"/>
              <a:t>     </a:t>
            </a:r>
            <a:r>
              <a:t>我知道曾有一个年轻人立志让中国人战胜饥饿，却一夜之间被人毁去了试验田里珍贵的秧苗，为此他伤心欲绝——这个人是袁隆平；我知道曾有一个年轻人，为了让中国的信息被世界看见，在北京一家家单位推销他的互联网产品，却到处被拒之门外——这个人是马云……       </a:t>
            </a:r>
          </a:p>
          <a:p>
            <a:pPr marL="0" indent="0" algn="l">
              <a:buNone/>
            </a:pPr>
            <a:r>
              <a:t> </a:t>
            </a:r>
            <a:r>
              <a:rPr lang="en-US"/>
              <a:t>     </a:t>
            </a:r>
            <a:r>
              <a:t>每一代人有每一代人的可爱，每一代人也有每一代人的苦恼。其实从来没有哪一代人是轻松的，但却有那么一代人足够幸运，可以用自己的奋斗见证伟大——我们咬紧牙负重前行，是因为我们正是这被历史选中的一代。       </a:t>
            </a:r>
          </a:p>
          <a:p>
            <a:pPr marL="0" indent="0" algn="l">
              <a:buNone/>
            </a:pPr>
            <a:r>
              <a:rPr lang="en-US"/>
              <a:t>      </a:t>
            </a:r>
            <a:r>
              <a:t>前不久网上一段评论很打动人：“80后如今已是社会的中坚力量。他们正年轻，也正老去，他们生时，祖国刚灿烂，他们长大了，祖国正辉煌。    </a:t>
            </a:r>
          </a:p>
        </p:txBody>
      </p:sp>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ym typeface="+mn-ea"/>
              </a:rPr>
              <a:t> </a:t>
            </a:r>
            <a:r>
              <a:rPr>
                <a:sym typeface="+mn-ea"/>
              </a:rPr>
              <a:t> </a:t>
            </a:r>
            <a:r>
              <a:rPr>
                <a:solidFill>
                  <a:srgbClr val="C00000"/>
                </a:solidFill>
                <a:sym typeface="+mn-ea"/>
              </a:rPr>
              <a:t>七  背景</a:t>
            </a:r>
            <a:r>
              <a:rPr>
                <a:sym typeface="+mn-ea"/>
              </a:rPr>
              <a:t>   </a:t>
            </a:r>
            <a:r>
              <a:rPr>
                <a:solidFill>
                  <a:srgbClr val="C00000"/>
                </a:solidFill>
                <a:sym typeface="+mn-ea"/>
              </a:rPr>
              <a:t>    </a:t>
            </a:r>
            <a:r>
              <a:rPr>
                <a:sym typeface="+mn-ea"/>
              </a:rPr>
              <a:t> </a:t>
            </a:r>
            <a:br>
              <a:rPr lang="zh-CN" altLang="en-US"/>
            </a:br>
            <a:endParaRPr lang="zh-CN" altLang="en-US"/>
          </a:p>
        </p:txBody>
      </p:sp>
      <p:sp>
        <p:nvSpPr>
          <p:cNvPr id="3" name="内容占位符 2"/>
          <p:cNvSpPr>
            <a:spLocks noGrp="1"/>
          </p:cNvSpPr>
          <p:nvPr>
            <p:ph idx="1"/>
          </p:nvPr>
        </p:nvSpPr>
        <p:spPr>
          <a:xfrm>
            <a:off x="172085" y="802005"/>
            <a:ext cx="11019790" cy="5960110"/>
          </a:xfrm>
        </p:spPr>
        <p:txBody>
          <a:bodyPr>
            <a:noAutofit/>
          </a:bodyPr>
          <a:lstStyle/>
          <a:p>
            <a:pPr marL="0" indent="0" algn="l">
              <a:buNone/>
            </a:pPr>
            <a:r>
              <a:rPr lang="en-US"/>
              <a:t>      不识庐山真面目，或许只缘身在此山中。从百年前被船坚炮利打开国门的屈辱，到后来陷入四分五裂内战不止的颠沛流离，再到建国后一穷二白勒紧裤腰带支援建设，无论是80后还是70后、90后、甚至00后，当把个人的成长放置在行进中的中国这个大背景下，就能体会到我们能身处这个时代节点的幸运和不易。        </a:t>
            </a:r>
          </a:p>
          <a:p>
            <a:pPr marL="0" indent="0" algn="l">
              <a:buNone/>
            </a:pPr>
            <a:r>
              <a:rPr lang="en-US"/>
              <a:t>       前景可待，未来可期。行进中的中国，给了你最大的底气。这份底气，藏在你眼中绽放的神采里；镌刻进你为生活打拼、为理想执着的自信里；映照在你的谈吐，你的胸襟、你的视野里。       </a:t>
            </a:r>
          </a:p>
          <a:p>
            <a:pPr marL="0" indent="0" algn="l">
              <a:buNone/>
            </a:pPr>
            <a:r>
              <a:rPr lang="en-US"/>
              <a:t>      生长在这个时代，就像坐上了一辆快速向前的列车，它会带你到曾靠一己之力到达不了的远方。你会看到更多的风景，也就有了更多的选择。你的成就感、获得感、安全感，前所未有地与这个国家的发展繁荣紧密相连。      </a:t>
            </a:r>
          </a:p>
          <a:p>
            <a:pPr marL="0" indent="0" algn="l">
              <a:buNone/>
            </a:pPr>
            <a:r>
              <a:rPr lang="en-US"/>
              <a:t>       当你了解了你的时代，了解了你的中国，也许就更不愿辜负历史的这个高光时刻。      </a:t>
            </a:r>
          </a:p>
          <a:p>
            <a:pPr marL="0" indent="0" algn="l">
              <a:buNone/>
            </a:pPr>
            <a:r>
              <a:rPr lang="en-US"/>
              <a:t>       下一个五年、更多的五年，更多精彩的故事，将由你、我和这片土地上生长的千千万万名中国人一起抒写。还是那句，你所站立的地方，正是你的中国；你怎么样，中国便怎么样；你是什么，中国便是什么；你有光明，中国便不黑暗。                     </a:t>
            </a:r>
            <a:r>
              <a:t>          </a:t>
            </a:r>
          </a:p>
        </p:txBody>
      </p:sp>
    </p:spTree>
    <p:custDataLst>
      <p:tags r:id="rId3"/>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pPr algn="ctr"/>
            <a:r>
              <a:rPr lang="zh-CN" altLang="en-US" smtClean="0">
                <a:solidFill>
                  <a:srgbClr val="C00000"/>
                </a:solidFill>
                <a:sym typeface="+mn-ea"/>
              </a:rPr>
              <a:t>八</a:t>
            </a:r>
            <a:r>
              <a:rPr smtClean="0">
                <a:solidFill>
                  <a:srgbClr val="C00000"/>
                </a:solidFill>
                <a:sym typeface="+mn-ea"/>
              </a:rPr>
              <a:t>  </a:t>
            </a:r>
            <a:r>
              <a:rPr lang="zh-CN" altLang="en-US" smtClean="0">
                <a:solidFill>
                  <a:srgbClr val="C00000"/>
                </a:solidFill>
                <a:sym typeface="+mn-ea"/>
              </a:rPr>
              <a:t>未来</a:t>
            </a:r>
            <a:endParaRPr lang="zh-CN" altLang="en-US">
              <a:solidFill>
                <a:srgbClr val="C00000"/>
              </a:solidFill>
              <a:sym typeface="+mn-ea"/>
            </a:endParaRPr>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7913" y="1350629"/>
            <a:ext cx="11119228" cy="51172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olidFill>
                  <a:srgbClr val="C00000"/>
                </a:solidFill>
                <a:sym typeface="+mn-ea"/>
              </a:rPr>
              <a:t> </a:t>
            </a:r>
            <a:r>
              <a:rPr>
                <a:solidFill>
                  <a:srgbClr val="C00000"/>
                </a:solidFill>
                <a:sym typeface="+mn-ea"/>
              </a:rPr>
              <a:t>八  未来</a:t>
            </a:r>
            <a:r>
              <a:rPr>
                <a:sym typeface="+mn-ea"/>
              </a:rPr>
              <a:t>    </a:t>
            </a:r>
            <a:r>
              <a:rPr>
                <a:solidFill>
                  <a:srgbClr val="C00000"/>
                </a:solidFill>
                <a:sym typeface="+mn-ea"/>
              </a:rPr>
              <a:t>    </a:t>
            </a:r>
            <a:r>
              <a:rPr>
                <a:sym typeface="+mn-ea"/>
              </a:rPr>
              <a:t> </a:t>
            </a:r>
            <a:br>
              <a:rPr lang="zh-CN" altLang="en-US"/>
            </a:br>
            <a:endParaRPr lang="zh-CN" altLang="en-US"/>
          </a:p>
        </p:txBody>
      </p:sp>
      <p:sp>
        <p:nvSpPr>
          <p:cNvPr id="3" name="内容占位符 2"/>
          <p:cNvSpPr>
            <a:spLocks noGrp="1"/>
          </p:cNvSpPr>
          <p:nvPr>
            <p:ph idx="1"/>
          </p:nvPr>
        </p:nvSpPr>
        <p:spPr>
          <a:xfrm>
            <a:off x="215265" y="758190"/>
            <a:ext cx="10862945" cy="5960110"/>
          </a:xfrm>
        </p:spPr>
        <p:txBody>
          <a:bodyPr>
            <a:noAutofit/>
          </a:bodyPr>
          <a:lstStyle/>
          <a:p>
            <a:pPr marL="0" indent="0" algn="ctr">
              <a:buNone/>
            </a:pPr>
            <a:r>
              <a:rPr err="1" smtClean="0"/>
              <a:t>我们的征途是星辰大海</a:t>
            </a:r>
            <a:endParaRPr/>
          </a:p>
          <a:p>
            <a:pPr marL="0" indent="0" algn="l">
              <a:buNone/>
            </a:pPr>
            <a:r>
              <a:rPr/>
              <a:t> </a:t>
            </a:r>
            <a:r>
              <a:rPr lang="en-US"/>
              <a:t>     </a:t>
            </a:r>
            <a:r>
              <a:rPr/>
              <a:t> “80后”还记得2001年，申奥成功那一刻我们在大街上、广场上欢呼拥抱，紧接着中国就加入了WTO，世界真的向我们走来了。</a:t>
            </a:r>
          </a:p>
          <a:p>
            <a:pPr marL="0" indent="0" algn="l">
              <a:buNone/>
            </a:pPr>
            <a:r>
              <a:rPr lang="en-US"/>
              <a:t>       </a:t>
            </a:r>
            <a:r>
              <a:rPr/>
              <a:t>“90”后是第一代互联网原住民，从第一次碰到网络时的新奇和兴奋，到亲历整个互联网时代席卷的浪潮，世界已经不过是一根网线的距离、一个屏幕的大小。</a:t>
            </a:r>
          </a:p>
          <a:p>
            <a:pPr marL="0" indent="0" algn="l">
              <a:buNone/>
            </a:pPr>
            <a:r>
              <a:rPr lang="en-US"/>
              <a:t>       </a:t>
            </a:r>
            <a:r>
              <a:rPr/>
              <a:t>“00”后见惯了2008年鸟巢上空的华丽焰火，上海世博会上的人山人海，G20时西子湖上的醉人夜色，世界就在这里，世界就在中国。      </a:t>
            </a:r>
          </a:p>
          <a:p>
            <a:pPr marL="0" indent="0" algn="l">
              <a:buNone/>
            </a:pPr>
            <a:r>
              <a:rPr lang="en-US"/>
              <a:t>      </a:t>
            </a:r>
            <a:r>
              <a:rPr/>
              <a:t>过往任何一个时代的年轻人，恐怕都没有像今天这样，从一出生开始，就具有令人称羡的国际化基因，这是现代中国在这代青年人身上打下的最鲜明烙印。     </a:t>
            </a:r>
          </a:p>
          <a:p>
            <a:pPr marL="0" indent="0" algn="l">
              <a:buNone/>
            </a:pPr>
            <a:r>
              <a:rPr/>
              <a:t> </a:t>
            </a:r>
            <a:r>
              <a:rPr lang="en-US"/>
              <a:t>      </a:t>
            </a:r>
            <a:r>
              <a:rPr/>
              <a:t>时代在变，我们的征途是星辰大海。从“观察世界”，到“融入世界”，再到“影响世界”，年轻人由被动到主动，背后更彰显着中国在世界格局中的地位已悄然改变。     </a:t>
            </a:r>
          </a:p>
          <a:p>
            <a:pPr marL="0" indent="0" algn="l">
              <a:buNone/>
            </a:pPr>
            <a:r>
              <a:rPr/>
              <a:t> </a:t>
            </a:r>
            <a:r>
              <a:rPr lang="en-US"/>
              <a:t>     </a:t>
            </a:r>
            <a:r>
              <a:rPr err="1"/>
              <a:t>站起来、富起来、强起来，中国走入新时代，</a:t>
            </a:r>
            <a:r>
              <a:rPr err="1" smtClean="0"/>
              <a:t>也同样为你提供了一个走近世界舞台中央的机会</a:t>
            </a:r>
            <a:r>
              <a:rPr/>
              <a:t>。     </a:t>
            </a:r>
          </a:p>
          <a:p>
            <a:pPr marL="0" indent="0" algn="l">
              <a:buNone/>
            </a:pPr>
            <a:r>
              <a:rPr/>
              <a:t> </a:t>
            </a:r>
          </a:p>
        </p:txBody>
      </p:sp>
    </p:spTree>
    <p:custDataLst>
      <p:tags r:id="rId3"/>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50850" y="164465"/>
            <a:ext cx="10969625" cy="479425"/>
          </a:xfrm>
        </p:spPr>
        <p:txBody>
          <a:bodyPr>
            <a:normAutofit fontScale="90000"/>
          </a:bodyPr>
          <a:lstStyle/>
          <a:p>
            <a:r>
              <a:rPr lang="en-US" altLang="zh-CN">
                <a:sym typeface="+mn-ea"/>
              </a:rPr>
              <a:t>    </a:t>
            </a:r>
            <a:br>
              <a:rPr lang="en-US" altLang="zh-CN">
                <a:sym typeface="+mn-ea"/>
              </a:rPr>
            </a:br>
            <a:r>
              <a:rPr lang="en-US" altLang="zh-CN">
                <a:sym typeface="+mn-ea"/>
              </a:rPr>
              <a:t>   </a:t>
            </a:r>
            <a:r>
              <a:rPr lang="en-US" altLang="zh-CN">
                <a:solidFill>
                  <a:srgbClr val="C00000"/>
                </a:solidFill>
                <a:sym typeface="+mn-ea"/>
              </a:rPr>
              <a:t> </a:t>
            </a:r>
            <a:r>
              <a:rPr lang="en-US">
                <a:solidFill>
                  <a:srgbClr val="C00000"/>
                </a:solidFill>
                <a:sym typeface="+mn-ea"/>
              </a:rPr>
              <a:t> </a:t>
            </a:r>
            <a:r>
              <a:rPr>
                <a:solidFill>
                  <a:srgbClr val="C00000"/>
                </a:solidFill>
                <a:sym typeface="+mn-ea"/>
              </a:rPr>
              <a:t>八  未来</a:t>
            </a:r>
            <a:r>
              <a:rPr>
                <a:sym typeface="+mn-ea"/>
              </a:rPr>
              <a:t>    </a:t>
            </a:r>
            <a:r>
              <a:rPr>
                <a:solidFill>
                  <a:srgbClr val="C00000"/>
                </a:solidFill>
                <a:sym typeface="+mn-ea"/>
              </a:rPr>
              <a:t>    </a:t>
            </a:r>
            <a:r>
              <a:rPr>
                <a:sym typeface="+mn-ea"/>
              </a:rPr>
              <a:t> </a:t>
            </a:r>
            <a:br>
              <a:rPr lang="zh-CN" altLang="en-US"/>
            </a:br>
            <a:endParaRPr lang="zh-CN" altLang="en-US"/>
          </a:p>
        </p:txBody>
      </p:sp>
      <p:sp>
        <p:nvSpPr>
          <p:cNvPr id="3" name="内容占位符 2"/>
          <p:cNvSpPr>
            <a:spLocks noGrp="1"/>
          </p:cNvSpPr>
          <p:nvPr>
            <p:ph idx="1"/>
          </p:nvPr>
        </p:nvSpPr>
        <p:spPr>
          <a:xfrm>
            <a:off x="215265" y="897890"/>
            <a:ext cx="11428654" cy="5960110"/>
          </a:xfrm>
        </p:spPr>
        <p:txBody>
          <a:bodyPr>
            <a:noAutofit/>
          </a:bodyPr>
          <a:lstStyle/>
          <a:p>
            <a:pPr marL="0" indent="0" algn="l">
              <a:buNone/>
            </a:pPr>
            <a:r>
              <a:rPr lang="en-US"/>
              <a:t>      </a:t>
            </a:r>
            <a:r>
              <a:rPr/>
              <a:t>得天独厚的开阔眼界，让你能够站在历史的塔尖，张望更加遥远的未来；中西古今的比较视野，让你手握丈量世界的工具，观察和理解更为复杂的人和事。 </a:t>
            </a:r>
          </a:p>
          <a:p>
            <a:pPr marL="0" indent="0" algn="l">
              <a:buNone/>
            </a:pPr>
            <a:r>
              <a:rPr/>
              <a:t> </a:t>
            </a:r>
            <a:r>
              <a:rPr lang="en-US"/>
              <a:t>     </a:t>
            </a:r>
            <a:r>
              <a:rPr/>
              <a:t> 也正因此，知识渊博、思想开放、头脑灵活的我们，肩上自然也就多了一份使命。    </a:t>
            </a:r>
          </a:p>
          <a:p>
            <a:pPr marL="0" indent="0" algn="l">
              <a:buNone/>
            </a:pPr>
            <a:r>
              <a:rPr/>
              <a:t> </a:t>
            </a:r>
            <a:r>
              <a:rPr lang="en-US"/>
              <a:t>      </a:t>
            </a:r>
            <a:r>
              <a:rPr err="1"/>
              <a:t>心有多大，天地就有多宽。在大国崛起的时代背景下，国际化的视野不仅意味着一种能力，更赋予你们自信、包容、担当的精神气质。      </a:t>
            </a:r>
          </a:p>
          <a:p>
            <a:pPr marL="0" indent="0" algn="l">
              <a:buNone/>
            </a:pPr>
            <a:r>
              <a:rPr lang="en-US"/>
              <a:t>       </a:t>
            </a:r>
            <a:r>
              <a:rPr/>
              <a:t>如果说百年前，仁人志士走出国门，只为求一纸救国良方，虽有所得，却难掩心中的屈辱和无奈；那么今天，伴随一带一路建设、构建人类命运共同体的历史使命，你的心中早已有了十足底气，去勾画和塑造整个世界的明天。      </a:t>
            </a:r>
          </a:p>
          <a:p>
            <a:pPr marL="0" indent="0" algn="l">
              <a:buNone/>
            </a:pPr>
            <a:r>
              <a:rPr lang="en-US"/>
              <a:t>      </a:t>
            </a:r>
            <a:r>
              <a:rPr err="1"/>
              <a:t>中国思考、中国方案、中国行动，正跟随中国青年遍及全球的脚步，在世界的每个角落掀起波澜。</a:t>
            </a:r>
          </a:p>
          <a:p>
            <a:pPr marL="0" indent="0" algn="l">
              <a:buNone/>
            </a:pPr>
            <a:r>
              <a:rPr lang="en-US"/>
              <a:t>       </a:t>
            </a:r>
            <a:r>
              <a:rPr err="1"/>
              <a:t>影响世界，年轻的你我或许都该这样追求。</a:t>
            </a:r>
          </a:p>
          <a:p>
            <a:pPr marL="0" indent="0" algn="l">
              <a:buNone/>
            </a:pPr>
            <a:r>
              <a:rPr lang="en-US"/>
              <a:t>      </a:t>
            </a:r>
            <a:r>
              <a:rPr err="1"/>
              <a:t>你好，新时代；携手，再出发！</a:t>
            </a:r>
          </a:p>
        </p:txBody>
      </p:sp>
      <p:pic>
        <p:nvPicPr>
          <p:cNvPr id="4" name="New picture"/>
          <p:cNvPicPr/>
          <p:nvPr/>
        </p:nvPicPr>
        <p:blipFill>
          <a:blip r:embed="rId2"/>
          <a:stretch>
            <a:fillRect/>
          </a:stretch>
        </p:blipFill>
        <p:spPr>
          <a:xfrm>
            <a:off x="11506200" y="12369800"/>
            <a:ext cx="355600" cy="2667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zh-CN" altLang="en-US">
                <a:solidFill>
                  <a:srgbClr val="C00000"/>
                </a:solidFill>
                <a:sym typeface="+mn-ea"/>
              </a:rPr>
              <a:t>一  梦想</a:t>
            </a:r>
            <a:br>
              <a:rPr lang="zh-CN" altLang="en-US"/>
            </a:br>
            <a:br>
              <a:rPr lang="zh-CN" altLang="en-US"/>
            </a:br>
            <a:endParaRPr lang="zh-CN" altLang="en-US"/>
          </a:p>
        </p:txBody>
      </p:sp>
      <p:sp>
        <p:nvSpPr>
          <p:cNvPr id="3" name="内容占位符 2"/>
          <p:cNvSpPr>
            <a:spLocks noGrp="1"/>
          </p:cNvSpPr>
          <p:nvPr>
            <p:ph idx="1"/>
          </p:nvPr>
        </p:nvSpPr>
        <p:spPr>
          <a:xfrm>
            <a:off x="459740" y="979805"/>
            <a:ext cx="10497185" cy="5141595"/>
          </a:xfrm>
        </p:spPr>
        <p:txBody>
          <a:bodyPr>
            <a:noAutofit/>
          </a:bodyPr>
          <a:lstStyle/>
          <a:p>
            <a:pPr algn="ctr"/>
            <a:r>
              <a:rPr lang="zh-CN" altLang="en-US"/>
              <a:t>你的梦有多雄奇，中国就有多美丽</a:t>
            </a:r>
          </a:p>
          <a:p>
            <a:pPr marL="0" indent="0">
              <a:buNone/>
            </a:pPr>
            <a:r>
              <a:rPr lang="en-US" altLang="zh-CN"/>
              <a:t>    </a:t>
            </a:r>
            <a:r>
              <a:rPr lang="zh-CN" altLang="en-US"/>
              <a:t>  1977年，一个年轻人参加完高考，在日记本中写下这样的句子：我刚好踩在了时代的鼓点上。今天的你，是否听到了新时代更加激越的鼓点？　　</a:t>
            </a:r>
          </a:p>
          <a:p>
            <a:pPr marL="0" indent="0">
              <a:buNone/>
            </a:pPr>
            <a:r>
              <a:rPr lang="en-US" altLang="zh-CN"/>
              <a:t>      </a:t>
            </a:r>
            <a:r>
              <a:rPr lang="zh-CN" altLang="en-US"/>
              <a:t>朋友，你说对时代有信心，但心中常有“两个小人”在斗争，一个叫“梦想还是要有的”，另一个大概是“算了，累觉不爱”。常在自我勉励，也总是自我否定，最希望生活有准心，却常常有心无力。不妨，再回头看看。　　</a:t>
            </a:r>
          </a:p>
          <a:p>
            <a:pPr marL="0" indent="0">
              <a:buNone/>
            </a:pPr>
            <a:r>
              <a:rPr lang="en-US" altLang="zh-CN"/>
              <a:t>      </a:t>
            </a:r>
            <a:r>
              <a:rPr lang="zh-CN" altLang="en-US"/>
              <a:t>100年前，有一本刚刚创刊不久的杂志下了决心搬到北京：将文言改成白话，还采用了新式标点，自此改变一个时代。对，它就是《新青年》。　　</a:t>
            </a:r>
          </a:p>
          <a:p>
            <a:pPr marL="0" indent="0">
              <a:buNone/>
            </a:pPr>
            <a:r>
              <a:rPr lang="en-US" altLang="zh-CN"/>
              <a:t>      </a:t>
            </a:r>
            <a:r>
              <a:rPr lang="zh-CN" altLang="en-US"/>
              <a:t>近40年前，有一位老人坐上日本新干线说，“就感到快，有催人跑的意思”。从此，一个国家在这位总设计师的领航下推进改革开放，拼了命追赶。你应该猜到了，这是中国。如今，它已经来到了世界舞台中央。　　</a:t>
            </a:r>
          </a:p>
          <a:p>
            <a:pPr marL="0" indent="0">
              <a:buNone/>
            </a:pPr>
            <a:r>
              <a:rPr lang="en-US" altLang="zh-CN"/>
              <a:t>      </a:t>
            </a:r>
            <a:r>
              <a:rPr lang="zh-CN" altLang="en-US"/>
              <a:t>今天，守在屏幕前看十九大的你们肯定知道了，中国特色社会主义进入了新时代。　</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zh-CN" altLang="en-US">
                <a:solidFill>
                  <a:srgbClr val="C00000"/>
                </a:solidFill>
                <a:sym typeface="+mn-ea"/>
              </a:rPr>
              <a:t>一  梦想</a:t>
            </a:r>
            <a:br>
              <a:rPr lang="zh-CN" altLang="en-US"/>
            </a:br>
            <a:br>
              <a:rPr lang="zh-CN" altLang="en-US"/>
            </a:br>
            <a:endParaRPr lang="zh-CN" altLang="en-US"/>
          </a:p>
        </p:txBody>
      </p:sp>
      <p:sp>
        <p:nvSpPr>
          <p:cNvPr id="3" name="内容占位符 2"/>
          <p:cNvSpPr>
            <a:spLocks noGrp="1"/>
          </p:cNvSpPr>
          <p:nvPr>
            <p:ph idx="1"/>
          </p:nvPr>
        </p:nvSpPr>
        <p:spPr>
          <a:xfrm>
            <a:off x="459740" y="979805"/>
            <a:ext cx="10497185" cy="5141595"/>
          </a:xfrm>
        </p:spPr>
        <p:txBody>
          <a:bodyPr>
            <a:noAutofit/>
          </a:bodyPr>
          <a:lstStyle/>
          <a:p>
            <a:pPr marL="0" indent="0" algn="l">
              <a:buNone/>
            </a:pPr>
            <a:r>
              <a:rPr lang="en-US" altLang="zh-CN"/>
              <a:t>       </a:t>
            </a:r>
            <a:r>
              <a:rPr lang="zh-CN" altLang="en-US"/>
              <a:t>青年、国家、时代，是形影相随的铁三角、彼此助推的浪涛。或许你会说，历史都是过去，遍地黄金的日子过去了，低垂的果子已经没了，风口都是父辈们的。不可否认，高强度竞争、快节奏生活、攀升的房价，是面透镜，会放大焦虑，会矮化梦想。但反过来看看，祖辈父辈的逐梦路上，饭盒里何来超级稻，绿皮车哪能开到350，日记本里何曾有过“世界那么大，我想去看看”？更别说人人都有麦克风。更何况，凡是过往、皆为序章。上一辈的成绩，早已成为你我奋斗的基石。一些资源注定被激烈竞争，但不妨碍这个伟大的时代被充分共享。请记住，唯有时代，取之无禁，用之不竭，容得下最大的梦想。　　</a:t>
            </a:r>
          </a:p>
          <a:p>
            <a:pPr marL="0" indent="0" algn="l">
              <a:buNone/>
            </a:pPr>
            <a:r>
              <a:rPr lang="en-US" altLang="zh-CN"/>
              <a:t>      </a:t>
            </a:r>
            <a:r>
              <a:rPr lang="zh-CN" altLang="en-US"/>
              <a:t>如果你还记得高中的政治课本，一定知道社会主要矛盾的定义。今天它的表述变了。中国的主要矛盾已经变成“人民日益增长的美好生活需要和不平衡不充分的发展之间的矛盾”，中国富起来了。这样判断符合我们的常识。新的社会矛盾，是几十年打怪通关后的一扇新大门。这扇门上不仅写着物质文化生活，还写着民主、法治、公平正义、安全、环境，饱蘸着我们更高的期许，绝不是轻轻松松、敲锣打鼓可以跨过。但推开了，就是更美好的生活。　</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zh-CN" altLang="en-US">
                <a:solidFill>
                  <a:srgbClr val="C00000"/>
                </a:solidFill>
                <a:sym typeface="+mn-ea"/>
              </a:rPr>
              <a:t>一  梦想</a:t>
            </a:r>
            <a:br>
              <a:rPr lang="zh-CN" altLang="en-US"/>
            </a:br>
            <a:br>
              <a:rPr lang="zh-CN" altLang="en-US"/>
            </a:br>
            <a:endParaRPr lang="zh-CN" altLang="en-US"/>
          </a:p>
        </p:txBody>
      </p:sp>
      <p:sp>
        <p:nvSpPr>
          <p:cNvPr id="3" name="内容占位符 2"/>
          <p:cNvSpPr>
            <a:spLocks noGrp="1"/>
          </p:cNvSpPr>
          <p:nvPr>
            <p:ph idx="1"/>
          </p:nvPr>
        </p:nvSpPr>
        <p:spPr>
          <a:xfrm>
            <a:off x="363855" y="788035"/>
            <a:ext cx="10497185" cy="5141595"/>
          </a:xfrm>
        </p:spPr>
        <p:txBody>
          <a:bodyPr>
            <a:noAutofit/>
          </a:bodyPr>
          <a:lstStyle/>
          <a:p>
            <a:pPr marL="0" indent="0" algn="l">
              <a:buNone/>
            </a:pPr>
            <a:r>
              <a:rPr lang="en-US" altLang="zh-CN"/>
              <a:t>     </a:t>
            </a:r>
          </a:p>
          <a:p>
            <a:pPr marL="0" indent="0" algn="l">
              <a:buNone/>
            </a:pPr>
            <a:r>
              <a:rPr lang="en-US" altLang="zh-CN"/>
              <a:t>       </a:t>
            </a:r>
            <a:r>
              <a:t>我们无需掩藏个人对美好生活的向往，因为它就是中国梦的重要部分，但同时我们也深知，一只风筝要飞起来，必须站到时代的风口。2020年，中国将全面建成小康，很近了；2035年，中国将基本实现社会主义现代化，一眨眼也能到。那时你几岁？会在做什么？以此倒推，今天的使命是什么？都说时代匆匆，但时代哪有脚，走的总是人。从枪杆子打天下、打开国门看天下到敞开胸怀迎天下，从站起来、富起来到强起来，我们就是怀揣着梦想走来的，我们仍要坚定地走下去。我们的脚步，注定写下未来的历史。当我们一次次成功打卡既定目标，当中国依然是世界经济增长的引擎，当海归不断回到中国创业淘金，当我们所有人都牢记握指成拳，时与势就在中国，机遇就在中国。前些天，保温杯成为一个热词，它所隐喻的不服输的精气神同样需要保温。当00后成为新新青年登场，当拿着保温杯的中年人还在继续奋斗，当中年人依然阳光，当青年人充满力量，这便是最好的中国。　　</a:t>
            </a:r>
          </a:p>
          <a:p>
            <a:pPr marL="0" indent="0" algn="l">
              <a:buNone/>
            </a:pPr>
            <a:endParaRPr lang="zh-CN" altLang="en-US"/>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zh-CN" altLang="en-US">
                <a:solidFill>
                  <a:srgbClr val="C00000"/>
                </a:solidFill>
                <a:sym typeface="+mn-ea"/>
              </a:rPr>
              <a:t>一  梦想</a:t>
            </a:r>
            <a:br>
              <a:rPr lang="zh-CN" altLang="en-US"/>
            </a:br>
            <a:br>
              <a:rPr lang="zh-CN" altLang="en-US"/>
            </a:br>
            <a:endParaRPr lang="zh-CN" altLang="en-US"/>
          </a:p>
        </p:txBody>
      </p:sp>
      <p:sp>
        <p:nvSpPr>
          <p:cNvPr id="3" name="内容占位符 2"/>
          <p:cNvSpPr>
            <a:spLocks noGrp="1"/>
          </p:cNvSpPr>
          <p:nvPr>
            <p:ph idx="1"/>
          </p:nvPr>
        </p:nvSpPr>
        <p:spPr>
          <a:xfrm>
            <a:off x="363855" y="788035"/>
            <a:ext cx="10497185" cy="5567680"/>
          </a:xfrm>
        </p:spPr>
        <p:txBody>
          <a:bodyPr>
            <a:noAutofit/>
          </a:bodyPr>
          <a:lstStyle/>
          <a:p>
            <a:pPr marL="0" indent="0" algn="l">
              <a:buNone/>
            </a:pPr>
            <a:r>
              <a:rPr lang="en-US" altLang="zh-CN"/>
              <a:t>        </a:t>
            </a:r>
            <a:r>
              <a:t>你们都很喜欢梁任公百年前的《少年中国说》，其实，青年兴则国家兴，青年强则国家强，这是不变的真理。一代一代的青年人，记着国家使命，去奔走、去呐喊，去想，去做，敢担当不畏难，事情自然就成了。所以，未来的中国，并不缥缈，就在大家的手里。你们有理想、有本领、有担当，国家就有前途，民族就有希望。1933年，近代中国一份有影响的综合性刊物《东方杂志》发起了全国性“征梦”活动，征求两个问题的答案：你梦想中的未来中国是怎样？个人生活中有什么梦想？今天，也不妨写下你的答案，这个答案有多雄奇，中国就有多美丽。</a:t>
            </a:r>
          </a:p>
          <a:p>
            <a:pPr marL="0" indent="0" algn="l">
              <a:buNone/>
            </a:pPr>
            <a:r>
              <a:t> </a:t>
            </a:r>
            <a:r>
              <a:rPr lang="zh-CN" altLang="en-US"/>
              <a:t>　</a:t>
            </a:r>
            <a:r>
              <a:rPr lang="zh-CN" altLang="en-US" b="1">
                <a:solidFill>
                  <a:srgbClr val="002060"/>
                </a:solidFill>
              </a:rPr>
              <a:t>【点评】</a:t>
            </a:r>
          </a:p>
          <a:p>
            <a:pPr marL="0" indent="0" algn="l">
              <a:buNone/>
            </a:pPr>
            <a:r>
              <a:rPr lang="en-US" altLang="zh-CN" b="1">
                <a:solidFill>
                  <a:srgbClr val="002060"/>
                </a:solidFill>
              </a:rPr>
              <a:t>      </a:t>
            </a:r>
            <a:r>
              <a:rPr lang="zh-CN" altLang="en-US" b="1">
                <a:solidFill>
                  <a:srgbClr val="002060"/>
                </a:solidFill>
              </a:rPr>
              <a:t>本文眼界开阔，选材典型。作者回顾100年中国发展历史，在一代代人对美好梦想的追求中，围绕“青年、国家、时代”探讨追求、圆梦这一话题，最终回归到中国特色社会主义的新时代，对话于奋斗追梦的中国青年，落脚到“梦想有多雄奇，中国就有多美丽”这一中心议题。文中引用素材丰富，既有历史的回顾，也有当下的反思，结构上开合有度、收放自如，内容上偱偱善诱、步步深入。作者回顾历史是为了立足当下，展望未来，激励中国青年以更宽广的视野、更高远的志向，认识自己在新时代发展和美丽中国建设过程中所肩负的神圣历史使命。立意高远，主题鲜明，时代气息深厚，教育意义深刻，是这篇文章的一大亮点。</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6"/>
          <p:cNvPicPr>
            <a:picLocks noGrp="1" noChangeAspect="1"/>
          </p:cNvPicPr>
          <p:nvPr>
            <p:ph idx="1"/>
          </p:nvPr>
        </p:nvPicPr>
        <p:blipFill>
          <a:blip r:embed="rId2"/>
          <a:stretch>
            <a:fillRect/>
          </a:stretch>
        </p:blipFill>
        <p:spPr>
          <a:xfrm>
            <a:off x="1310640" y="1627505"/>
            <a:ext cx="9224645" cy="4396105"/>
          </a:xfrm>
          <a:prstGeom prst="rect">
            <a:avLst/>
          </a:prstGeom>
          <a:noFill/>
          <a:ln w="9525">
            <a:noFill/>
          </a:ln>
        </p:spPr>
      </p:pic>
      <p:sp>
        <p:nvSpPr>
          <p:cNvPr id="5" name="标题 4"/>
          <p:cNvSpPr>
            <a:spLocks noGrp="1"/>
          </p:cNvSpPr>
          <p:nvPr>
            <p:ph type="title"/>
          </p:nvPr>
        </p:nvSpPr>
        <p:spPr/>
        <p:txBody>
          <a:bodyPr/>
          <a:lstStyle/>
          <a:p>
            <a:pPr algn="ctr"/>
            <a:r>
              <a:rPr>
                <a:solidFill>
                  <a:srgbClr val="C00000"/>
                </a:solidFill>
                <a:sym typeface="+mn-ea"/>
              </a:rPr>
              <a:t>二  奋斗</a:t>
            </a:r>
            <a:endParaRPr lang="zh-CN" altLang="en-US"/>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7695" y="242570"/>
            <a:ext cx="10969625" cy="975360"/>
          </a:xfrm>
        </p:spPr>
        <p:txBody>
          <a:bodyPr>
            <a:normAutofit fontScale="90000"/>
          </a:bodyPr>
          <a:lstStyle/>
          <a:p>
            <a:r>
              <a:rPr lang="en-US" altLang="zh-CN">
                <a:sym typeface="+mn-ea"/>
              </a:rPr>
              <a:t>    </a:t>
            </a:r>
            <a:br>
              <a:rPr lang="en-US" altLang="zh-CN">
                <a:sym typeface="+mn-ea"/>
              </a:rPr>
            </a:br>
            <a:r>
              <a:rPr lang="en-US" altLang="zh-CN">
                <a:sym typeface="+mn-ea"/>
              </a:rPr>
              <a:t>   </a:t>
            </a:r>
            <a:r>
              <a:rPr>
                <a:solidFill>
                  <a:srgbClr val="C00000"/>
                </a:solidFill>
                <a:sym typeface="+mn-ea"/>
              </a:rPr>
              <a:t>二  奋斗</a:t>
            </a:r>
            <a:br>
              <a:rPr lang="zh-CN" altLang="en-US"/>
            </a:br>
            <a:br>
              <a:rPr lang="zh-CN" altLang="en-US"/>
            </a:br>
            <a:endParaRPr lang="zh-CN" altLang="en-US"/>
          </a:p>
        </p:txBody>
      </p:sp>
      <p:sp>
        <p:nvSpPr>
          <p:cNvPr id="3" name="内容占位符 2"/>
          <p:cNvSpPr>
            <a:spLocks noGrp="1"/>
          </p:cNvSpPr>
          <p:nvPr>
            <p:ph idx="1"/>
          </p:nvPr>
        </p:nvSpPr>
        <p:spPr>
          <a:xfrm>
            <a:off x="363855" y="788035"/>
            <a:ext cx="10497185" cy="5141595"/>
          </a:xfrm>
        </p:spPr>
        <p:txBody>
          <a:bodyPr>
            <a:noAutofit/>
          </a:bodyPr>
          <a:lstStyle/>
          <a:p>
            <a:pPr marL="0" indent="0" algn="ctr">
              <a:buNone/>
            </a:pPr>
            <a:r>
              <a:rPr lang="en-US" altLang="zh-CN"/>
              <a:t>     </a:t>
            </a:r>
            <a:r>
              <a:rPr err="1"/>
              <a:t>欣赏你一往无前的奋斗姿态      </a:t>
            </a:r>
          </a:p>
          <a:p>
            <a:pPr marL="0" indent="0" algn="l">
              <a:buNone/>
            </a:pPr>
            <a:r>
              <a:rPr/>
              <a:t>   </a:t>
            </a:r>
            <a:r>
              <a:rPr lang="en-US"/>
              <a:t>   </a:t>
            </a:r>
            <a:r>
              <a:rPr err="1"/>
              <a:t>你曾深夜一个人默默流泪吗？你曾因为压力而想要放弃吗？是的，每个人都难免这样的时候，两个短句，送给这样的你——　　“永不懈怠的精神状态”，“一往无前的奋斗姿态</a:t>
            </a:r>
            <a:r>
              <a:rPr smtClean="0"/>
              <a:t>”。</a:t>
            </a:r>
            <a:endParaRPr/>
          </a:p>
          <a:p>
            <a:pPr marL="0" indent="0" algn="l">
              <a:buNone/>
            </a:pPr>
            <a:r>
              <a:rPr lang="en-US"/>
              <a:t>     </a:t>
            </a:r>
            <a:r>
              <a:rPr err="1"/>
              <a:t>是的，它们来自正在召开的十九大。这看似高大上的政治词汇，或许也可以成为我们每个人都可以有的姿态与状态</a:t>
            </a:r>
            <a:r>
              <a:rPr smtClean="0"/>
              <a:t>。</a:t>
            </a:r>
            <a:endParaRPr/>
          </a:p>
          <a:p>
            <a:pPr marL="0" indent="0" algn="l">
              <a:buNone/>
            </a:pPr>
            <a:r>
              <a:rPr lang="en-US"/>
              <a:t>       </a:t>
            </a:r>
            <a:r>
              <a:rPr/>
              <a:t>有人说，在最美好的年纪里，没有太多诗与远方，反而囿于工位与地铁。限于高房价和工作压力，难免会意难平、志难酬，模糊了奋斗的色彩。对于人生的焦虑，对于奋斗的怀疑，让一个“丧”字，甚至成为了热词</a:t>
            </a:r>
            <a:r>
              <a:rPr smtClean="0"/>
              <a:t>。</a:t>
            </a:r>
          </a:p>
          <a:p>
            <a:pPr marL="0" indent="0" algn="l">
              <a:buNone/>
            </a:pPr>
            <a:r>
              <a:rPr lang="en-US" smtClean="0"/>
              <a:t>       </a:t>
            </a:r>
            <a:r>
              <a:rPr smtClean="0"/>
              <a:t>说到压力，20来岁的我们或许还没有意识到，我们的父辈那一代曾经经历过什么。莫言在农村劳动十年，饥饿自不必说，没书看的时候只能翻翻字典。韩少功16岁到湖南汨罗插队，一呆就是6年。在某种程度上，奋斗，是它们对抗苦难与宿命的武器。但奋斗中的砥砺，也成为了他们的人生财富。因此才有了《红高粱》里的高密，有了《马桥词典》里的马桥。</a:t>
            </a:r>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TEMPLATE_CATEGORY" val="custom"/>
  <p:tag name="KSO_WM_TEMPLATE_INDEX" val="20205176"/>
</p:tagLst>
</file>

<file path=ppt/tags/tag95.xml><?xml version="1.0" encoding="utf-8"?>
<p:tagLst xmlns:p="http://schemas.openxmlformats.org/presentationml/2006/main">
  <p:tag name="KSO_WM_BEAUTIFY_FLAG" val="#wm#"/>
  <p:tag name="KSO_WM_TEMPLATE_CATEGORY" val="custom"/>
  <p:tag name="KSO_WM_TEMPLATE_INDEX" val="20205176"/>
</p:tagLst>
</file>

<file path=ppt/tags/tag96.xml><?xml version="1.0" encoding="utf-8"?>
<p:tagLst xmlns:p="http://schemas.openxmlformats.org/presentationml/2006/main">
  <p:tag name="KSO_WM_BEAUTIFY_FLAG" val="#wm#"/>
  <p:tag name="KSO_WM_TEMPLATE_CATEGORY" val="custom"/>
  <p:tag name="KSO_WM_TEMPLATE_INDEX" val="20205176"/>
</p:tagLst>
</file>

<file path=ppt/tags/tag97.xml><?xml version="1.0" encoding="utf-8"?>
<p:tagLst xmlns:p="http://schemas.openxmlformats.org/presentationml/2006/main">
  <p:tag name="KSO_WM_BEAUTIFY_FLAG" val="#wm#"/>
  <p:tag name="KSO_WM_TEMPLATE_CATEGORY" val="custom"/>
  <p:tag name="KSO_WM_TEMPLATE_INDEX" val="20205176"/>
</p:tagLst>
</file>

<file path=ppt/tags/tag98.xml><?xml version="1.0" encoding="utf-8"?>
<p:tagLst xmlns:p="http://schemas.openxmlformats.org/presentationml/2006/main">
  <p:tag name="KSO_WM_BEAUTIFY_FLAG" val="#wm#"/>
  <p:tag name="KSO_WM_TEMPLATE_CATEGORY" val="custom"/>
  <p:tag name="KSO_WM_TEMPLATE_INDEX" val="20205176"/>
</p:tagLst>
</file>

<file path=ppt/tags/tag9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148</Paragraphs>
  <Slides>34</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34</vt:i4>
      </vt:variant>
    </vt:vector>
  </HeadingPairs>
  <TitlesOfParts>
    <vt:vector baseType="lpstr" size="38">
      <vt:lpstr>Arial</vt:lpstr>
      <vt:lpstr>微软雅黑</vt:lpstr>
      <vt:lpstr>Wingdings</vt:lpstr>
      <vt:lpstr>Office 主题​​</vt:lpstr>
      <vt:lpstr>高考作文素材：</vt:lpstr>
      <vt:lpstr>前言</vt:lpstr>
      <vt:lpstr>一  梦想</vt:lpstr>
      <vt:lpstr>    一  梦想</vt:lpstr>
      <vt:lpstr>    一  梦想</vt:lpstr>
      <vt:lpstr>    一  梦想</vt:lpstr>
      <vt:lpstr>    一  梦想</vt:lpstr>
      <vt:lpstr>二  奋斗</vt:lpstr>
      <vt:lpstr>       二  奋斗</vt:lpstr>
      <vt:lpstr>       二  奋斗</vt:lpstr>
      <vt:lpstr>       二  奋斗</vt:lpstr>
      <vt:lpstr>       二  奋斗</vt:lpstr>
      <vt:lpstr>三   健康</vt:lpstr>
      <vt:lpstr>        三   健康   </vt:lpstr>
      <vt:lpstr>        三   健康   </vt:lpstr>
      <vt:lpstr>        三   健康   </vt:lpstr>
      <vt:lpstr>        三   健康   </vt:lpstr>
      <vt:lpstr>四  榜样</vt:lpstr>
      <vt:lpstr>        四  榜样   </vt:lpstr>
      <vt:lpstr>        四  榜样   </vt:lpstr>
      <vt:lpstr>        四  榜样   </vt:lpstr>
      <vt:lpstr>        四  榜样   </vt:lpstr>
      <vt:lpstr>五  选择 </vt:lpstr>
      <vt:lpstr>         五  选择   </vt:lpstr>
      <vt:lpstr>         五  选择   </vt:lpstr>
      <vt:lpstr>六  爱国</vt:lpstr>
      <vt:lpstr>         六  爱国     </vt:lpstr>
      <vt:lpstr>         六  爱国     </vt:lpstr>
      <vt:lpstr>七  背景  </vt:lpstr>
      <vt:lpstr>          七  背景        </vt:lpstr>
      <vt:lpstr>          七  背景        </vt:lpstr>
      <vt:lpstr>八  未来</vt:lpstr>
      <vt:lpstr>         八  未来         </vt:lpstr>
      <vt:lpstr>         八  未来         </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2021-12-01T16:18:54.389</cp:lastPrinted>
  <dcterms:created xsi:type="dcterms:W3CDTF">2021-12-01T16:18:54Z</dcterms:created>
  <dcterms:modified xsi:type="dcterms:W3CDTF">2021-12-01T08:18:55Z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