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60" r:id="rId2"/>
    <p:sldId id="261" r:id="rId3"/>
    <p:sldId id="494" r:id="rId4"/>
    <p:sldId id="533" r:id="rId5"/>
    <p:sldId id="534" r:id="rId6"/>
    <p:sldId id="544" r:id="rId7"/>
    <p:sldId id="545" r:id="rId8"/>
    <p:sldId id="546" r:id="rId9"/>
    <p:sldId id="547" r:id="rId10"/>
    <p:sldId id="548" r:id="rId11"/>
    <p:sldId id="725" r:id="rId12"/>
    <p:sldId id="272" r:id="rId13"/>
    <p:sldId id="495" r:id="rId14"/>
    <p:sldId id="496" r:id="rId15"/>
    <p:sldId id="550" r:id="rId16"/>
    <p:sldId id="726" r:id="rId17"/>
    <p:sldId id="727" r:id="rId18"/>
    <p:sldId id="728" r:id="rId19"/>
    <p:sldId id="554" r:id="rId20"/>
    <p:sldId id="555" r:id="rId21"/>
    <p:sldId id="556" r:id="rId22"/>
    <p:sldId id="557" r:id="rId23"/>
    <p:sldId id="558" r:id="rId24"/>
    <p:sldId id="559" r:id="rId25"/>
    <p:sldId id="560" r:id="rId26"/>
    <p:sldId id="561" r:id="rId27"/>
    <p:sldId id="562" r:id="rId28"/>
    <p:sldId id="563" r:id="rId29"/>
    <p:sldId id="564" r:id="rId30"/>
    <p:sldId id="565" r:id="rId31"/>
    <p:sldId id="566" r:id="rId32"/>
    <p:sldId id="259" r:id="rId3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1291103B-68CD-48A1-87AF-CBB4C30FD9CD}"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790B364-3B05-4CF3-9405-EE3F80B949C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2D9E4334-3D24-4128-ABFF-1F87EDA682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0D4EFB3-4F0A-482A-A758-1B34B59B6AF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7F5B4C52-3C08-421B-8E81-E539C4F991B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718098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27CA03A9-98F5-4263-BC67-7A8E99030989}"/>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D72D668A-1878-4276-801E-1CB716C3900E}"/>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A1F89839-4113-4444-933D-A1904693B469}"/>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E7201EB7-B040-49A4-AB68-82AF617B94C3}"/>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58D14205-0849-45FB-8DC9-8F5C38CAD695}"/>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41F6344D-C37A-4A26-8860-05E2AAEB5CCE}"/>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7721F5D4-1011-463C-A2EB-ABDA2C256FA4}"/>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6581D11B-0B9B-49AC-9A69-F1A16023CEEE}"/>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6F962807-A23B-4DB2-A4EC-80D4D3DDE350}"/>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7E3B9B4E-FEFB-4E1E-B183-5541A5083AA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9ECCAB43-4B1A-464E-879A-C2EA51C702EC}"/>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6C869A39-B85B-4D1B-A6B0-4E1FECB045FA}"/>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CFCF895D-231F-4C67-8584-CD67CF48BA8F}"/>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480302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309C566-62E3-43A0-A3B9-73E62F652117}"/>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F768A157-D1BF-45EC-B4C5-EBF1D72723E5}"/>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A164E423-22FB-465A-988A-66D9C3C62D62}"/>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20C29F11-839B-488E-B627-7B5B22A79CF4}"/>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3DCB2FC3-D2C4-49A9-ABDF-299C0C6CC6AF}"/>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55D9C866-6FD3-419A-9150-6817206D50CD}"/>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7D4EF9D9-DE19-470D-B312-84ABBC5E4ECF}"/>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EE069BAF-88A4-4F07-943B-722A7D5F8BC0}"/>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06CC6289-68BE-4C1F-BFBB-2846362D2FC4}"/>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4DE22519-9004-4F10-9DEB-F1BF4C572CFF}"/>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A80FBF4B-BD9B-4842-A517-C15BB5A114D7}"/>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59514E1D-C6C6-476C-ADDB-C334B0AEE11E}"/>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213EBF87-555E-4979-AB96-13119E7B9FE3}"/>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1307CF12-D5A9-4CAE-B0B7-280DB149A03C}"/>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A650176D-46D0-4101-B5D6-18277E58731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ACADEC8C-A013-4BFC-A57F-7F3B7D3BD551}"/>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3F5DCDF7-648C-4496-823F-6356C788362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0A47770A-4CBF-4187-92F2-2054AAEA78C7}"/>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E62A2B11-9EE5-4192-B708-ADEA4D5CA3C5}"/>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908AEAE6-D399-4BEA-9652-27FCB4DEE5C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9DC1C4CF-C94A-4A72-BAFB-D379FABE63E8}"/>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9AA8AC20-9043-4D20-831C-85E0952373CE}"/>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08D91F58-E520-4FC3-8ECA-B96291F475A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563B5D4C-7AE4-482F-90C1-F892BEFFCC8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E053FCBD-15E1-4D81-B5E6-19F5AB94540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EF1DC4DE-D7DE-4F07-ACD7-3DBE9ACFFA3F}"/>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A5B22E4B-2CC0-4B5E-8F76-44D26D5D703E}"/>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405958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7C2232BC-9439-4554-BECA-F0ED9008EA51}"/>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BD5C7F96-21FA-4D59-BF74-A9B3BEAAAB15}"/>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AA3E97B-9DC1-4F77-A578-4E63CF570064}"/>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D5BA3569-29BC-491A-8ECC-707EB617F54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E21F8032-17F8-40D7-85EC-4B566DD22C1F}"/>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EF60651-4481-4AEC-9A7F-920A73ED975E}"/>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D2D7E77-3CA8-4B1F-AEA4-4FC6EDCC5058}"/>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86D5CAB1-AC47-489D-BD36-ABE4CDDFA6A0}"/>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C48DDE78-3BD2-45E2-AB60-7B217342BB54}"/>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BDD30EE1-D042-4E9D-A3D3-D344FF1158C5}"/>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9803DE47-24EE-441E-8F30-2432105402DF}"/>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AAFAE691-2225-47C6-9E63-7DCFE4E9D06E}"/>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E3DFBE76-B747-4DBF-BC67-6F77B225055E}"/>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D531AD3C-31C9-405F-95BB-1C8B9CF894E9}"/>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355D680F-9646-460C-ABC1-89416DCD775B}"/>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A46B9033-5474-4B85-9EAC-E667F32E1C18}"/>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2EB9D346-FC1C-4138-9A83-99FA7113D11A}"/>
              </a:ext>
            </a:extLst>
          </p:cNvPr>
          <p:cNvSpPr>
            <a:spLocks noGrp="1"/>
          </p:cNvSpPr>
          <p:nvPr>
            <p:ph type="sldNum" sz="quarter" idx="10"/>
          </p:nvPr>
        </p:nvSpPr>
        <p:spPr>
          <a:xfrm>
            <a:off x="488950" y="6430963"/>
            <a:ext cx="373063" cy="365125"/>
          </a:xfrm>
        </p:spPr>
        <p:txBody>
          <a:bodyPr/>
          <a:lstStyle>
            <a:lvl1pPr>
              <a:defRPr/>
            </a:lvl1pPr>
          </a:lstStyle>
          <a:p>
            <a:pPr>
              <a:defRPr/>
            </a:pPr>
            <a:fld id="{845C19BD-B78D-4C68-A462-9FB5D78154E1}" type="slidenum">
              <a:rPr lang="zh-CN" altLang="en-US"/>
              <a:pPr>
                <a:defRPr/>
              </a:pPr>
              <a:t>‹#›</a:t>
            </a:fld>
            <a:endParaRPr lang="zh-CN" altLang="en-US"/>
          </a:p>
        </p:txBody>
      </p:sp>
    </p:spTree>
    <p:extLst>
      <p:ext uri="{BB962C8B-B14F-4D97-AF65-F5344CB8AC3E}">
        <p14:creationId xmlns:p14="http://schemas.microsoft.com/office/powerpoint/2010/main" val="3186169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DB741DF7-A589-4A24-8FAB-3D79433CAC87}"/>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137F32DF-E442-427D-A166-465BB54FB296}"/>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DD67D972-E1AD-41A9-A11F-302F9E4C409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155A7DA-27C0-4B12-B722-29080F4C556A}"/>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D45B9EAC-90D7-48B4-BA55-B72EB36E4E1F}"/>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F5819871-18CB-44DB-AE9A-D898F4B9875E}"/>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921244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B257C4FB-CC1C-4403-A71B-68ECE6068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E2B97E33-BF88-49EB-83CF-28FA3F61D25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114095B6-EABD-499F-8C24-561DABEC5BC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54242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64D04A6C-1DA8-46D3-A200-53924433275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315A3C5-0662-4152-B9DB-07B60A6F318F}"/>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0341334-A358-4558-8ABF-784C23B6A053}"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8917523-2691-453E-9A80-D10BCE2AF22B}" type="slidenum">
              <a:rPr lang="zh-CN" altLang="en-US"/>
              <a:pPr>
                <a:defRPr/>
              </a:pPr>
              <a:t>‹#›</a:t>
            </a:fld>
            <a:endParaRPr lang="zh-CN" altLang="en-US"/>
          </a:p>
        </p:txBody>
      </p:sp>
      <p:pic>
        <p:nvPicPr>
          <p:cNvPr id="1031" name="图片 6">
            <a:extLst>
              <a:ext uri="{FF2B5EF4-FFF2-40B4-BE49-F238E27FC236}">
                <a16:creationId xmlns:a16="http://schemas.microsoft.com/office/drawing/2014/main" id="{617E9E5F-1CBD-4F68-875F-ED6814120A40}"/>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C76B327-F740-4FE9-B632-AD34589BCAF9}"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package" Target="../embeddings/Microsoft_Word_Document4.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85.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3664" y="2348862"/>
            <a:ext cx="4634795" cy="1211485"/>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11</a:t>
            </a:r>
            <a:r>
              <a:rPr lang="zh-CN" altLang="zh-CN" sz="3600" b="1" kern="2200" dirty="0">
                <a:latin typeface="Times New Roman"/>
                <a:ea typeface="方正小标宋_GBK"/>
              </a:rPr>
              <a:t>　反对党八股</a:t>
            </a:r>
            <a:r>
              <a:rPr lang="en-US" altLang="zh-CN" sz="3600" b="1" kern="2200" dirty="0">
                <a:latin typeface="Times New Roman"/>
                <a:ea typeface="仿宋_GB2312"/>
              </a:rPr>
              <a:t>(</a:t>
            </a:r>
            <a:r>
              <a:rPr lang="zh-CN" altLang="zh-CN" sz="3600" b="1" kern="2200" dirty="0">
                <a:latin typeface="Times New Roman"/>
                <a:ea typeface="仿宋_GB2312"/>
              </a:rPr>
              <a:t>节选</a:t>
            </a:r>
            <a:r>
              <a:rPr lang="en-US" altLang="zh-CN" sz="3600" b="1" kern="2200" dirty="0">
                <a:latin typeface="Times New Roman"/>
                <a:ea typeface="仿宋_GB2312"/>
              </a:rPr>
              <a:t>)</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3887159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70968470"/>
              </p:ext>
            </p:extLst>
          </p:nvPr>
        </p:nvGraphicFramePr>
        <p:xfrm>
          <a:off x="874713" y="1880874"/>
          <a:ext cx="10123487" cy="2808287"/>
        </p:xfrm>
        <a:graphic>
          <a:graphicData uri="http://schemas.openxmlformats.org/presentationml/2006/ole">
            <mc:AlternateContent xmlns:mc="http://schemas.openxmlformats.org/markup-compatibility/2006">
              <mc:Choice xmlns:v="urn:schemas-microsoft-com:vml" Requires="v">
                <p:oleObj spid="_x0000_s64514" name="文档" r:id="rId3" imgW="10415288" imgH="2884161" progId="Word.Document.12">
                  <p:embed/>
                </p:oleObj>
              </mc:Choice>
              <mc:Fallback>
                <p:oleObj name="文档" r:id="rId3" imgW="10415288" imgH="2884161" progId="Word.Document.12">
                  <p:embed/>
                  <p:pic>
                    <p:nvPicPr>
                      <p:cNvPr id="2" name="对象 1"/>
                      <p:cNvPicPr/>
                      <p:nvPr/>
                    </p:nvPicPr>
                    <p:blipFill>
                      <a:blip r:embed="rId4"/>
                      <a:stretch>
                        <a:fillRect/>
                      </a:stretch>
                    </p:blipFill>
                    <p:spPr>
                      <a:xfrm>
                        <a:off x="874713" y="1880874"/>
                        <a:ext cx="10123487" cy="2808287"/>
                      </a:xfrm>
                      <a:prstGeom prst="rect">
                        <a:avLst/>
                      </a:prstGeom>
                    </p:spPr>
                  </p:pic>
                </p:oleObj>
              </mc:Fallback>
            </mc:AlternateContent>
          </a:graphicData>
        </a:graphic>
      </p:graphicFrame>
    </p:spTree>
    <p:extLst>
      <p:ext uri="{BB962C8B-B14F-4D97-AF65-F5344CB8AC3E}">
        <p14:creationId xmlns:p14="http://schemas.microsoft.com/office/powerpoint/2010/main" val="788778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6112"/>
            <a:ext cx="11647294"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量体裁衣：</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装腔作势：</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无的放矢：</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莫名其妙：</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对牛弹琴：</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⑥</a:t>
            </a:r>
            <a:r>
              <a:rPr lang="zh-CN" altLang="zh-CN" sz="2400" b="1" kern="100" dirty="0">
                <a:latin typeface="Times New Roman"/>
                <a:cs typeface="Times New Roman"/>
              </a:rPr>
              <a:t>面目可憎：</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⑦</a:t>
            </a:r>
            <a:r>
              <a:rPr lang="zh-CN" altLang="zh-CN" sz="2400" b="1" kern="100" dirty="0">
                <a:latin typeface="Times New Roman"/>
                <a:cs typeface="Times New Roman"/>
              </a:rPr>
              <a:t>津津有味：</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⑧</a:t>
            </a:r>
            <a:r>
              <a:rPr lang="zh-CN" altLang="zh-CN" sz="2400" b="1" kern="100" dirty="0">
                <a:latin typeface="Times New Roman"/>
                <a:cs typeface="Times New Roman"/>
              </a:rPr>
              <a:t>祸国殃民：</a:t>
            </a:r>
            <a:endParaRPr lang="zh-CN" altLang="zh-CN" sz="1050" kern="100" dirty="0">
              <a:effectLst/>
              <a:latin typeface="宋体"/>
              <a:cs typeface="Courier New"/>
            </a:endParaRPr>
          </a:p>
        </p:txBody>
      </p:sp>
      <p:sp>
        <p:nvSpPr>
          <p:cNvPr id="5" name="矩形 4"/>
          <p:cNvSpPr/>
          <p:nvPr/>
        </p:nvSpPr>
        <p:spPr>
          <a:xfrm>
            <a:off x="2108990" y="1062197"/>
            <a:ext cx="7300396" cy="461665"/>
          </a:xfrm>
          <a:prstGeom prst="rect">
            <a:avLst/>
          </a:prstGeom>
        </p:spPr>
        <p:txBody>
          <a:bodyPr wrap="none">
            <a:spAutoFit/>
          </a:bodyPr>
          <a:lstStyle/>
          <a:p>
            <a:r>
              <a:rPr lang="zh-CN" altLang="zh-CN" sz="2400" b="1" kern="100" dirty="0">
                <a:solidFill>
                  <a:srgbClr val="FF0000"/>
                </a:solidFill>
                <a:latin typeface="Times New Roman"/>
                <a:cs typeface="Times New Roman"/>
              </a:rPr>
              <a:t>指按照身材尺寸裁剪衣服。比喻按照实际情况办事。</a:t>
            </a:r>
            <a:endParaRPr lang="zh-CN" altLang="en-US" sz="2400" b="1" dirty="0">
              <a:solidFill>
                <a:srgbClr val="FF0000"/>
              </a:solidFill>
            </a:endParaRPr>
          </a:p>
        </p:txBody>
      </p:sp>
      <p:sp>
        <p:nvSpPr>
          <p:cNvPr id="6" name="矩形 5"/>
          <p:cNvSpPr/>
          <p:nvPr/>
        </p:nvSpPr>
        <p:spPr>
          <a:xfrm>
            <a:off x="2091917" y="1628770"/>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故意做作，装出某种情态。</a:t>
            </a:r>
            <a:endParaRPr lang="zh-CN" altLang="en-US" sz="2400" b="1" dirty="0">
              <a:solidFill>
                <a:srgbClr val="FF0000"/>
              </a:solidFill>
            </a:endParaRPr>
          </a:p>
        </p:txBody>
      </p:sp>
      <p:sp>
        <p:nvSpPr>
          <p:cNvPr id="7" name="矩形 6"/>
          <p:cNvSpPr/>
          <p:nvPr/>
        </p:nvSpPr>
        <p:spPr>
          <a:xfrm>
            <a:off x="2108990" y="2155587"/>
            <a:ext cx="8847294" cy="461665"/>
          </a:xfrm>
          <a:prstGeom prst="rect">
            <a:avLst/>
          </a:prstGeom>
        </p:spPr>
        <p:txBody>
          <a:bodyPr wrap="none">
            <a:spAutoFit/>
          </a:bodyPr>
          <a:lstStyle/>
          <a:p>
            <a:r>
              <a:rPr lang="zh-CN" altLang="zh-CN" sz="2400" b="1" kern="100" dirty="0">
                <a:solidFill>
                  <a:srgbClr val="FF0000"/>
                </a:solidFill>
                <a:latin typeface="Times New Roman"/>
                <a:cs typeface="Times New Roman"/>
              </a:rPr>
              <a:t>没有目标乱射箭。比喻说话做事没有明确目的，或不切合实际。</a:t>
            </a:r>
            <a:endParaRPr lang="zh-CN" altLang="en-US" sz="2400" b="1" dirty="0">
              <a:solidFill>
                <a:srgbClr val="FF0000"/>
              </a:solidFill>
            </a:endParaRPr>
          </a:p>
        </p:txBody>
      </p:sp>
      <p:sp>
        <p:nvSpPr>
          <p:cNvPr id="8" name="矩形 7"/>
          <p:cNvSpPr/>
          <p:nvPr/>
        </p:nvSpPr>
        <p:spPr>
          <a:xfrm>
            <a:off x="2108990" y="2616144"/>
            <a:ext cx="8743099"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没有人能说出它的奥妙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道理</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，表示事情很奇怪，使人难以理解</a:t>
            </a:r>
            <a:endParaRPr lang="en-US" altLang="zh-CN" sz="2400" b="1" kern="100" dirty="0">
              <a:solidFill>
                <a:srgbClr val="FF0000"/>
              </a:solidFill>
              <a:latin typeface="Times New Roman"/>
              <a:cs typeface="Times New Roman"/>
            </a:endParaRPr>
          </a:p>
          <a:p>
            <a:pPr>
              <a:lnSpc>
                <a:spcPct val="150000"/>
              </a:lnSpc>
            </a:pP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名：说出</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。也作莫明其妙。</a:t>
            </a:r>
            <a:endParaRPr lang="zh-CN" altLang="en-US" sz="2400" b="1" dirty="0">
              <a:solidFill>
                <a:srgbClr val="FF0000"/>
              </a:solidFill>
            </a:endParaRPr>
          </a:p>
        </p:txBody>
      </p:sp>
      <p:sp>
        <p:nvSpPr>
          <p:cNvPr id="9" name="矩形 8"/>
          <p:cNvSpPr/>
          <p:nvPr/>
        </p:nvSpPr>
        <p:spPr>
          <a:xfrm>
            <a:off x="2108990" y="3669778"/>
            <a:ext cx="9156674"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比喻对不懂道理的人讲道理，对外行人说内行话。现在也用来讥笑</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说话的人不看对象。</a:t>
            </a:r>
            <a:endParaRPr lang="zh-CN" altLang="en-US" sz="2400" b="1" dirty="0">
              <a:solidFill>
                <a:srgbClr val="FF0000"/>
              </a:solidFill>
            </a:endParaRPr>
          </a:p>
        </p:txBody>
      </p:sp>
      <p:sp>
        <p:nvSpPr>
          <p:cNvPr id="10" name="矩形 9"/>
          <p:cNvSpPr/>
          <p:nvPr/>
        </p:nvSpPr>
        <p:spPr>
          <a:xfrm>
            <a:off x="2122242" y="4788564"/>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面貌神情卑陋，使人看了厌恶。</a:t>
            </a:r>
            <a:endParaRPr lang="zh-CN" altLang="en-US" sz="2400" b="1" dirty="0">
              <a:solidFill>
                <a:srgbClr val="FF0000"/>
              </a:solidFill>
            </a:endParaRPr>
          </a:p>
        </p:txBody>
      </p:sp>
      <p:sp>
        <p:nvSpPr>
          <p:cNvPr id="11" name="矩形 10"/>
          <p:cNvSpPr/>
          <p:nvPr/>
        </p:nvSpPr>
        <p:spPr>
          <a:xfrm>
            <a:off x="2122242" y="5342993"/>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指吃得很有味道或谈得很有兴趣。</a:t>
            </a:r>
            <a:endParaRPr lang="zh-CN" altLang="en-US" sz="2400" b="1" dirty="0">
              <a:solidFill>
                <a:srgbClr val="FF0000"/>
              </a:solidFill>
            </a:endParaRPr>
          </a:p>
        </p:txBody>
      </p:sp>
      <p:sp>
        <p:nvSpPr>
          <p:cNvPr id="12" name="矩形 11"/>
          <p:cNvSpPr/>
          <p:nvPr/>
        </p:nvSpPr>
        <p:spPr>
          <a:xfrm>
            <a:off x="2122242" y="5908458"/>
            <a:ext cx="3587842" cy="461665"/>
          </a:xfrm>
          <a:prstGeom prst="rect">
            <a:avLst/>
          </a:prstGeom>
        </p:spPr>
        <p:txBody>
          <a:bodyPr wrap="none">
            <a:spAutoFit/>
          </a:bodyPr>
          <a:lstStyle/>
          <a:p>
            <a:r>
              <a:rPr lang="zh-CN" altLang="zh-CN" sz="2400" b="1" kern="100" dirty="0">
                <a:solidFill>
                  <a:srgbClr val="FF0000"/>
                </a:solidFill>
                <a:latin typeface="Times New Roman"/>
                <a:cs typeface="Times New Roman"/>
              </a:rPr>
              <a:t>使国家受害，人民遭殃。</a:t>
            </a:r>
            <a:endParaRPr lang="zh-CN" altLang="en-US" sz="2400" b="1" dirty="0">
              <a:solidFill>
                <a:srgbClr val="FF0000"/>
              </a:solidFill>
            </a:endParaRPr>
          </a:p>
        </p:txBody>
      </p:sp>
    </p:spTree>
    <p:extLst>
      <p:ext uri="{BB962C8B-B14F-4D97-AF65-F5344CB8AC3E}">
        <p14:creationId xmlns:p14="http://schemas.microsoft.com/office/powerpoint/2010/main" val="309040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062197"/>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548632"/>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35264" y="2329162"/>
            <a:ext cx="17312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7610649" y="2295854"/>
            <a:ext cx="427259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本文深刻地揭露了党八股的罪状和它对革命工作的危害，阐明了抛弃党八股、树立生动活泼新鲜有力的马列主义文风的重大意义。</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7773971"/>
              </p:ext>
            </p:extLst>
          </p:nvPr>
        </p:nvGraphicFramePr>
        <p:xfrm>
          <a:off x="708562" y="2304009"/>
          <a:ext cx="6778625" cy="4611688"/>
        </p:xfrm>
        <a:graphic>
          <a:graphicData uri="http://schemas.openxmlformats.org/presentationml/2006/ole">
            <mc:AlternateContent xmlns:mc="http://schemas.openxmlformats.org/markup-compatibility/2006">
              <mc:Choice xmlns:v="urn:schemas-microsoft-com:vml" Requires="v">
                <p:oleObj spid="_x0000_s65538" name="文档" r:id="rId4" imgW="6974099" imgH="4735410" progId="Word.Document.12">
                  <p:embed/>
                </p:oleObj>
              </mc:Choice>
              <mc:Fallback>
                <p:oleObj name="文档" r:id="rId4" imgW="6974099" imgH="4735410" progId="Word.Document.12">
                  <p:embed/>
                  <p:pic>
                    <p:nvPicPr>
                      <p:cNvPr id="3" name="对象 2"/>
                      <p:cNvPicPr/>
                      <p:nvPr/>
                    </p:nvPicPr>
                    <p:blipFill>
                      <a:blip r:embed="rId5"/>
                      <a:stretch>
                        <a:fillRect/>
                      </a:stretch>
                    </p:blipFill>
                    <p:spPr>
                      <a:xfrm>
                        <a:off x="708562" y="2304009"/>
                        <a:ext cx="6778625" cy="4611688"/>
                      </a:xfrm>
                      <a:prstGeom prst="rect">
                        <a:avLst/>
                      </a:prstGeom>
                    </p:spPr>
                  </p:pic>
                </p:oleObj>
              </mc:Fallback>
            </mc:AlternateContent>
          </a:graphicData>
        </a:graphic>
      </p:graphicFrame>
    </p:spTree>
    <p:extLst>
      <p:ext uri="{BB962C8B-B14F-4D97-AF65-F5344CB8AC3E}">
        <p14:creationId xmlns:p14="http://schemas.microsoft.com/office/powerpoint/2010/main" val="578726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1088701"/>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任务探究</a:t>
            </a:r>
            <a:endParaRPr lang="zh-CN" altLang="zh-CN" sz="1050" kern="10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论证方法多变，形式生动多样——探究文本的论证方法</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本文论证方法多变，形式生动多样。有例证法、引证法、类比法，还间或使用喻证法，由于方法多变，使得形式生动、活泼，避免了呆板的抽象说理，读者也在强有力的、无可辩驳的论证面前，受到一次生动活泼、新鲜有力的马列主义文风的教育。</a:t>
            </a:r>
            <a:endParaRPr lang="zh-CN" altLang="zh-CN" sz="1050" kern="100" dirty="0">
              <a:effectLst/>
              <a:latin typeface="宋体"/>
              <a:cs typeface="Courier New"/>
            </a:endParaRPr>
          </a:p>
        </p:txBody>
      </p:sp>
    </p:spTree>
    <p:extLst>
      <p:ext uri="{BB962C8B-B14F-4D97-AF65-F5344CB8AC3E}">
        <p14:creationId xmlns:p14="http://schemas.microsoft.com/office/powerpoint/2010/main" val="3106032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29364"/>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本文综合运用多种论证方法，请结合文本加以分析。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59501"/>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比喻论证。在揭露和批判党八股的第六条罪状时，作者用洗脸照镜子打比方。同一个比喻，使用两次。先从正面说明写文章做演说，要像洗脸一样认真负责，再从反面说明偶然不洗脸危害不大，写文章做演说，如果不负责任，危害就会很大。用来自生活的、人们熟悉的比喻，将道理说得深入浅出。</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引用论证。在揭露第二条罪状时，作者引用了鲁迅的话：</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辱骂和恐吓决不是战斗。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另外，还引用了谚语、歇后语等来证明自己的观点。</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举例论证。如文中举了斯大林的演说和资本论的例子，这些典型事例的论证使论点更加令人信服。</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对比论证。如把资本论和有些老爷的文章进行对比，使观点更加鲜明。</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06381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4570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请用多种论证方法论证中心论点</a:t>
            </a:r>
            <a:r>
              <a:rPr lang="en-US" altLang="zh-CN" sz="2400" b="1" kern="100" dirty="0">
                <a:latin typeface="宋体"/>
                <a:cs typeface="Times New Roman"/>
              </a:rPr>
              <a:t>“</a:t>
            </a:r>
            <a:r>
              <a:rPr lang="zh-CN" altLang="zh-CN" sz="2400" b="1" kern="100" dirty="0">
                <a:latin typeface="Times New Roman"/>
                <a:cs typeface="Times New Roman"/>
              </a:rPr>
              <a:t>勤能补拙</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65888"/>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我国明代的张溥小时候很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别人读一会儿就能背下来的东西，他往往要读几十遍才能背下来。但是，他并没有灰心，每拿到一篇文章，先认真抄一遍，校正好，再大声朗读一遍，然后烧掉，接着再抄。这样，一篇文章往往要抄六七遍。后来，他逐渐变得文思敏捷，出口成章。</a:t>
            </a:r>
            <a:r>
              <a:rPr lang="en-US" altLang="zh-CN" sz="2400" b="1" kern="100" dirty="0">
                <a:solidFill>
                  <a:srgbClr val="FF0000"/>
                </a:solidFill>
                <a:latin typeface="Times New Roman"/>
                <a:cs typeface="Courier New"/>
              </a:rPr>
              <a:t>26</a:t>
            </a:r>
            <a:r>
              <a:rPr lang="zh-CN" altLang="zh-CN" sz="2400" b="1" kern="100" dirty="0">
                <a:solidFill>
                  <a:srgbClr val="FF0000"/>
                </a:solidFill>
                <a:latin typeface="Times New Roman"/>
                <a:cs typeface="Times New Roman"/>
              </a:rPr>
              <a:t>岁写下了名扬天下的《五人墓碑记》。</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相反，仲永</a:t>
            </a:r>
            <a:r>
              <a:rPr lang="en-US" altLang="zh-CN" sz="2400" b="1" kern="100" dirty="0">
                <a:solidFill>
                  <a:srgbClr val="FF0000"/>
                </a:solidFill>
                <a:latin typeface="Times New Roman"/>
                <a:cs typeface="Courier New"/>
              </a:rPr>
              <a:t>5</a:t>
            </a:r>
            <a:r>
              <a:rPr lang="zh-CN" altLang="zh-CN" sz="2400" b="1" kern="100" dirty="0">
                <a:solidFill>
                  <a:srgbClr val="FF0000"/>
                </a:solidFill>
                <a:latin typeface="Times New Roman"/>
                <a:cs typeface="Times New Roman"/>
              </a:rPr>
              <a:t>岁就能赋诗，可谓天赋出众。凭着聪明，他父亲带他四处作诗炫耀。仲永再也不思进取，长大以后，他变得庸庸碌碌，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泯然众人矣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由此可见，尽管先天智力因素的差异不可否认，但后天的勤奋则能弥补先天智力上的不足。</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0921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有破有立，层层说理——探究文本破立结合的论证结构</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破立结合是指先论证正面的观点，再批驳反面的观点，或先批驳反面观点，再论证正面观点。无论是先立后破，先破后立，还是边破边立，文章所驳斥的错误观点都应是文章所立论点的对立面。破的目的是立，是增强文章的说服力，更牢固地确立正面的论点，所以，文中所驳斥的观点一定是与文中确立的论点针锋相对的。</a:t>
            </a:r>
            <a:endParaRPr lang="zh-CN" altLang="zh-CN" sz="1050" kern="100" dirty="0">
              <a:effectLst/>
              <a:latin typeface="宋体"/>
              <a:cs typeface="Courier New"/>
            </a:endParaRPr>
          </a:p>
        </p:txBody>
      </p:sp>
    </p:spTree>
    <p:extLst>
      <p:ext uri="{BB962C8B-B14F-4D97-AF65-F5344CB8AC3E}">
        <p14:creationId xmlns:p14="http://schemas.microsoft.com/office/powerpoint/2010/main" val="4053767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本文在论证自己观点的时候</a:t>
            </a:r>
            <a:r>
              <a:rPr lang="zh-CN" altLang="zh-CN" sz="2400" b="1" u="sng" kern="100" dirty="0">
                <a:latin typeface="Times New Roman"/>
                <a:ea typeface="黑体"/>
                <a:cs typeface="Times New Roman"/>
              </a:rPr>
              <a:t>有破有立</a:t>
            </a:r>
            <a:r>
              <a:rPr lang="zh-CN" altLang="zh-CN" sz="2400" b="1" kern="100" dirty="0">
                <a:latin typeface="Times New Roman"/>
                <a:cs typeface="Times New Roman"/>
              </a:rPr>
              <a:t>，请结合文本分析。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58083"/>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破字当头，是为立论服务的。</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纲举目张，中心鲜明，条理清楚，严谨完整。第二部分具体分析党八股的八大罪状，大体上都体现着摆现象、论危害、析原因、提办法的层次；在批判错误中充分阐述正面主张的说理，先破后立，破立结合，让读者不但能够看清党八股的现象，理解它的危害，而且能够认识它产生的原因，学到杜绝它的办法，有利于推动反对党八股的斗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23811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9788"/>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《反对党八股</a:t>
            </a:r>
            <a:r>
              <a:rPr lang="en-US" altLang="zh-CN" sz="2400" b="1" kern="100" dirty="0">
                <a:latin typeface="Times New Roman"/>
                <a:cs typeface="Courier New"/>
              </a:rPr>
              <a:t>(</a:t>
            </a:r>
            <a:r>
              <a:rPr lang="zh-CN" altLang="zh-CN" sz="2400" b="1" kern="100" dirty="0">
                <a:latin typeface="Times New Roman"/>
                <a:cs typeface="Times New Roman"/>
              </a:rPr>
              <a:t>节选</a:t>
            </a:r>
            <a:r>
              <a:rPr lang="en-US" altLang="zh-CN" sz="2400" b="1" kern="100" dirty="0">
                <a:latin typeface="Times New Roman"/>
                <a:cs typeface="Courier New"/>
              </a:rPr>
              <a:t>)</a:t>
            </a:r>
            <a:r>
              <a:rPr lang="zh-CN" altLang="zh-CN" sz="2400" b="1" kern="100" dirty="0">
                <a:latin typeface="Times New Roman"/>
                <a:cs typeface="Times New Roman"/>
              </a:rPr>
              <a:t>》一文结构紧密，在破和立之间用了过渡的词和句，使内容前后照应环环相扣。请举例说明。</a:t>
            </a:r>
            <a:endParaRPr lang="zh-CN" altLang="zh-CN" sz="1050" kern="100" dirty="0">
              <a:effectLst/>
              <a:latin typeface="宋体"/>
              <a:cs typeface="Courier New"/>
            </a:endParaRPr>
          </a:p>
        </p:txBody>
      </p:sp>
      <p:sp>
        <p:nvSpPr>
          <p:cNvPr id="4" name="矩形 3"/>
          <p:cNvSpPr>
            <a:spLocks noChangeArrowheads="1"/>
          </p:cNvSpPr>
          <p:nvPr/>
        </p:nvSpPr>
        <p:spPr bwMode="auto">
          <a:xfrm>
            <a:off x="502035" y="1992933"/>
            <a:ext cx="1119282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之间，过渡自然，衔接紧密，例如在批判党八股的第一条罪状时，先从坏影响和根源两方面揭露长而空的罪状，接着用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长而空不好，短而空就好吗？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的问句过渡到对短而空的批判。紧接着又用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但是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这一词转到对当前任务的论述：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但是主要的和首先的任务，是把那些又长又臭的懒婆娘的裹脚，赶快扔到垃圾桶里去。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文章最后再次提到反对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长而空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，与前文自然地呼应。</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9854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阅读下面的材料，完成后面的题目。</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有报道称，</a:t>
            </a:r>
            <a:r>
              <a:rPr lang="en-US" altLang="zh-CN" sz="2400" b="1" kern="100" dirty="0">
                <a:latin typeface="Times New Roman"/>
                <a:ea typeface="楷体_GB2312"/>
                <a:cs typeface="Courier New"/>
              </a:rPr>
              <a:t>12</a:t>
            </a:r>
            <a:r>
              <a:rPr lang="zh-CN" altLang="zh-CN" sz="2400" b="1" kern="100" dirty="0">
                <a:latin typeface="Times New Roman"/>
                <a:ea typeface="楷体_GB2312"/>
                <a:cs typeface="Times New Roman"/>
              </a:rPr>
              <a:t>月</a:t>
            </a:r>
            <a:r>
              <a:rPr lang="en-US" altLang="zh-CN" sz="2400" b="1" kern="100" dirty="0">
                <a:latin typeface="Times New Roman"/>
                <a:ea typeface="楷体_GB2312"/>
                <a:cs typeface="Courier New"/>
              </a:rPr>
              <a:t>2</a:t>
            </a:r>
            <a:r>
              <a:rPr lang="zh-CN" altLang="zh-CN" sz="2400" b="1" kern="100" dirty="0">
                <a:latin typeface="Times New Roman"/>
                <a:ea typeface="楷体_GB2312"/>
                <a:cs typeface="Times New Roman"/>
              </a:rPr>
              <a:t>日上午</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点半，北京朝阳区香河园路与左家庄东街路口，一名中年大妈</a:t>
            </a:r>
            <a:r>
              <a:rPr lang="en-US" altLang="zh-CN" sz="2400" b="1" kern="100" dirty="0">
                <a:latin typeface="宋体"/>
                <a:cs typeface="Times New Roman"/>
              </a:rPr>
              <a:t>“</a:t>
            </a:r>
            <a:r>
              <a:rPr lang="zh-CN" altLang="zh-CN" sz="2400" b="1" kern="100" dirty="0">
                <a:latin typeface="Times New Roman"/>
                <a:ea typeface="楷体_GB2312"/>
                <a:cs typeface="Times New Roman"/>
              </a:rPr>
              <a:t>在经过一个骑车老外时突然摔倒，随即瘫软倒地不起</a:t>
            </a:r>
            <a:r>
              <a:rPr lang="en-US" altLang="zh-CN" sz="2400" b="1" kern="100" dirty="0">
                <a:latin typeface="宋体"/>
                <a:cs typeface="Times New Roman"/>
              </a:rPr>
              <a:t>”</a:t>
            </a:r>
            <a:r>
              <a:rPr lang="zh-CN" altLang="zh-CN" sz="2400" b="1" kern="100" dirty="0">
                <a:latin typeface="Times New Roman"/>
                <a:ea typeface="楷体_GB2312"/>
                <a:cs typeface="Times New Roman"/>
              </a:rPr>
              <a:t>，外国小伙下车搀扶却被讹，还急哭了。后来警方到场，最终双方在调解下，以外国小伙给付</a:t>
            </a:r>
            <a:r>
              <a:rPr lang="en-US" altLang="zh-CN" sz="2400" b="1" kern="100" dirty="0">
                <a:latin typeface="Times New Roman"/>
                <a:ea typeface="楷体_GB2312"/>
                <a:cs typeface="Courier New"/>
              </a:rPr>
              <a:t>1800</a:t>
            </a:r>
            <a:r>
              <a:rPr lang="zh-CN" altLang="zh-CN" sz="2400" b="1" kern="100" dirty="0">
                <a:latin typeface="Times New Roman"/>
                <a:ea typeface="楷体_GB2312"/>
                <a:cs typeface="Times New Roman"/>
              </a:rPr>
              <a:t>元</a:t>
            </a:r>
            <a:r>
              <a:rPr lang="en-US" altLang="zh-CN" sz="2400" b="1" kern="100" dirty="0">
                <a:latin typeface="宋体"/>
                <a:cs typeface="Times New Roman"/>
              </a:rPr>
              <a:t>“</a:t>
            </a:r>
            <a:r>
              <a:rPr lang="zh-CN" altLang="zh-CN" sz="2400" b="1" kern="100" dirty="0">
                <a:latin typeface="Times New Roman"/>
                <a:ea typeface="楷体_GB2312"/>
                <a:cs typeface="Times New Roman"/>
              </a:rPr>
              <a:t>医药费</a:t>
            </a:r>
            <a:r>
              <a:rPr lang="en-US" altLang="zh-CN" sz="2400" b="1" kern="100" dirty="0">
                <a:latin typeface="宋体"/>
                <a:cs typeface="Times New Roman"/>
              </a:rPr>
              <a:t>”</a:t>
            </a:r>
            <a:r>
              <a:rPr lang="zh-CN" altLang="zh-CN" sz="2400" b="1" kern="100" dirty="0">
                <a:latin typeface="Times New Roman"/>
                <a:ea typeface="楷体_GB2312"/>
                <a:cs typeface="Times New Roman"/>
              </a:rPr>
              <a:t>告终。</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这条微博新闻引来网民一片</a:t>
            </a:r>
            <a:r>
              <a:rPr lang="en-US" altLang="zh-CN" sz="2400" b="1" kern="100" dirty="0">
                <a:latin typeface="宋体"/>
                <a:cs typeface="Times New Roman"/>
              </a:rPr>
              <a:t>“</a:t>
            </a:r>
            <a:r>
              <a:rPr lang="zh-CN" altLang="zh-CN" sz="2400" b="1" kern="100" dirty="0">
                <a:latin typeface="Times New Roman"/>
                <a:ea typeface="楷体_GB2312"/>
                <a:cs typeface="Times New Roman"/>
              </a:rPr>
              <a:t>丢人</a:t>
            </a:r>
            <a:r>
              <a:rPr lang="en-US" altLang="zh-CN" sz="2400" b="1" kern="100" dirty="0">
                <a:latin typeface="宋体"/>
                <a:cs typeface="Times New Roman"/>
              </a:rPr>
              <a:t>”“</a:t>
            </a:r>
            <a:r>
              <a:rPr lang="zh-CN" altLang="zh-CN" sz="2400" b="1" kern="100" dirty="0">
                <a:latin typeface="Times New Roman"/>
                <a:ea typeface="楷体_GB2312"/>
                <a:cs typeface="Times New Roman"/>
              </a:rPr>
              <a:t>不能助长</a:t>
            </a:r>
            <a:r>
              <a:rPr lang="en-US" altLang="zh-CN" sz="2400" b="1" kern="100" dirty="0">
                <a:latin typeface="宋体"/>
                <a:cs typeface="Times New Roman"/>
              </a:rPr>
              <a:t>‘</a:t>
            </a:r>
            <a:r>
              <a:rPr lang="zh-CN" altLang="zh-CN" sz="2400" b="1" kern="100" dirty="0">
                <a:latin typeface="Times New Roman"/>
                <a:ea typeface="楷体_GB2312"/>
                <a:cs typeface="Times New Roman"/>
              </a:rPr>
              <a:t>碰瓷</a:t>
            </a:r>
            <a:r>
              <a:rPr lang="en-US" altLang="zh-CN" sz="2400" b="1" kern="100" dirty="0">
                <a:latin typeface="宋体"/>
                <a:cs typeface="Times New Roman"/>
              </a:rPr>
              <a:t>’</a:t>
            </a:r>
            <a:r>
              <a:rPr lang="zh-CN" altLang="zh-CN" sz="2400" b="1" kern="100" dirty="0">
                <a:latin typeface="Times New Roman"/>
                <a:ea typeface="楷体_GB2312"/>
                <a:cs typeface="Times New Roman"/>
              </a:rPr>
              <a:t>风气</a:t>
            </a:r>
            <a:r>
              <a:rPr lang="en-US" altLang="zh-CN" sz="2400" b="1" kern="100" dirty="0">
                <a:latin typeface="宋体"/>
                <a:cs typeface="Times New Roman"/>
              </a:rPr>
              <a:t>”</a:t>
            </a:r>
            <a:r>
              <a:rPr lang="zh-CN" altLang="zh-CN" sz="2400" b="1" kern="100" dirty="0">
                <a:latin typeface="Times New Roman"/>
                <a:ea typeface="楷体_GB2312"/>
                <a:cs typeface="Times New Roman"/>
              </a:rPr>
              <a:t>的骂声。随着</a:t>
            </a:r>
            <a:r>
              <a:rPr lang="en-US" altLang="zh-CN" sz="2400" b="1" kern="100" dirty="0">
                <a:latin typeface="Times New Roman"/>
                <a:ea typeface="楷体_GB2312"/>
                <a:cs typeface="Courier New"/>
              </a:rPr>
              <a:t>3</a:t>
            </a:r>
            <a:r>
              <a:rPr lang="zh-CN" altLang="zh-CN" sz="2400" b="1" kern="100" dirty="0">
                <a:latin typeface="Times New Roman"/>
                <a:ea typeface="楷体_GB2312"/>
                <a:cs typeface="Times New Roman"/>
              </a:rPr>
              <a:t>日上午</a:t>
            </a:r>
            <a:r>
              <a:rPr lang="en-US" altLang="zh-CN" sz="2400" b="1" kern="100" dirty="0">
                <a:latin typeface="Times New Roman"/>
                <a:ea typeface="楷体_GB2312"/>
                <a:cs typeface="Courier New"/>
              </a:rPr>
              <a:t>4</a:t>
            </a:r>
            <a:r>
              <a:rPr lang="zh-CN" altLang="zh-CN" sz="2400" b="1" kern="100" dirty="0">
                <a:latin typeface="Times New Roman"/>
                <a:ea typeface="楷体_GB2312"/>
                <a:cs typeface="Times New Roman"/>
              </a:rPr>
              <a:t>名警察返回现场调查和媒体介入，事件又在下午出现</a:t>
            </a:r>
            <a:r>
              <a:rPr lang="en-US" altLang="zh-CN" sz="2400" b="1" kern="100" dirty="0">
                <a:latin typeface="Times New Roman"/>
                <a:ea typeface="楷体_GB2312"/>
                <a:cs typeface="Courier New"/>
              </a:rPr>
              <a:t>180</a:t>
            </a:r>
            <a:r>
              <a:rPr lang="zh-CN" altLang="zh-CN" sz="2400" b="1" kern="100" dirty="0">
                <a:latin typeface="Times New Roman"/>
                <a:ea typeface="楷体_GB2312"/>
                <a:cs typeface="Times New Roman"/>
              </a:rPr>
              <a:t>度大逆转：外国小伙的摩托车与中年大妈的确有刮蹭。在目击者提供的现场视频中，该外国小伙不但没哭，还频频指着大妈用流利的中文爆粗，同时还使用英文劈头盖脸地大骂。</a:t>
            </a:r>
            <a:endParaRPr lang="zh-CN" altLang="zh-CN" sz="1050" kern="100" dirty="0">
              <a:effectLst/>
              <a:latin typeface="宋体"/>
              <a:cs typeface="Courier New"/>
            </a:endParaRPr>
          </a:p>
        </p:txBody>
      </p:sp>
    </p:spTree>
    <p:extLst>
      <p:ext uri="{BB962C8B-B14F-4D97-AF65-F5344CB8AC3E}">
        <p14:creationId xmlns:p14="http://schemas.microsoft.com/office/powerpoint/2010/main" val="2538995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380604" y="1448747"/>
            <a:ext cx="9067997"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zh-CN" altLang="zh-CN" sz="2400" b="1" kern="100" dirty="0">
                <a:solidFill>
                  <a:prstClr val="black"/>
                </a:solidFill>
                <a:latin typeface="Times New Roman"/>
                <a:ea typeface="黑体"/>
                <a:cs typeface="Times New Roman"/>
              </a:rPr>
              <a:t>一、知背景</a:t>
            </a:r>
            <a:endParaRPr lang="zh-CN" altLang="zh-CN" sz="1050" kern="100" dirty="0">
              <a:solidFill>
                <a:prstClr val="black"/>
              </a:solidFill>
              <a:latin typeface="宋体"/>
              <a:cs typeface="Courier New"/>
            </a:endParaRPr>
          </a:p>
          <a:p>
            <a:pPr lvl="0" indent="612140">
              <a:lnSpc>
                <a:spcPct val="150000"/>
              </a:lnSpc>
              <a:tabLst>
                <a:tab pos="1260475" algn="l"/>
                <a:tab pos="2610485" algn="l"/>
                <a:tab pos="3870960" algn="l"/>
              </a:tabLst>
            </a:pPr>
            <a:r>
              <a:rPr lang="zh-CN" altLang="zh-CN" sz="2400" b="1" kern="100" dirty="0">
                <a:solidFill>
                  <a:prstClr val="black"/>
                </a:solidFill>
                <a:latin typeface="Times New Roman"/>
                <a:cs typeface="Times New Roman"/>
              </a:rPr>
              <a:t>中国共产党在历史上曾犯过几次左倾和右倾的错误，给革命事业造成了巨大损失。其根本原因就在于当时的领导者不从中国革命的具体情况出发，不能把马克思列宁主义理论同中国革命的实际相结合，而从主观臆断出发，教条主义地对待马克思列宁主义理论。</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85.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50010" y="2168839"/>
            <a:ext cx="1826703" cy="25603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683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24972" y="614892"/>
            <a:ext cx="11304749"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北京警方</a:t>
            </a:r>
            <a:r>
              <a:rPr lang="en-US" altLang="zh-CN" sz="2400" b="1" kern="100" dirty="0">
                <a:latin typeface="Times New Roman"/>
                <a:ea typeface="楷体_GB2312"/>
                <a:cs typeface="Courier New"/>
              </a:rPr>
              <a:t>3</a:t>
            </a:r>
            <a:r>
              <a:rPr lang="zh-CN" altLang="zh-CN" sz="2400" b="1" kern="100" dirty="0">
                <a:latin typeface="Times New Roman"/>
                <a:ea typeface="楷体_GB2312"/>
                <a:cs typeface="Times New Roman"/>
              </a:rPr>
              <a:t>日晚证实，</a:t>
            </a:r>
            <a:r>
              <a:rPr lang="en-US" altLang="zh-CN" sz="2400" b="1" kern="100" dirty="0">
                <a:latin typeface="Times New Roman"/>
                <a:ea typeface="楷体_GB2312"/>
                <a:cs typeface="Courier New"/>
              </a:rPr>
              <a:t>2</a:t>
            </a:r>
            <a:r>
              <a:rPr lang="zh-CN" altLang="zh-CN" sz="2400" b="1" kern="100" dirty="0">
                <a:latin typeface="Times New Roman"/>
                <a:ea typeface="楷体_GB2312"/>
                <a:cs typeface="Times New Roman"/>
              </a:rPr>
              <a:t>日</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时</a:t>
            </a:r>
            <a:r>
              <a:rPr lang="en-US" altLang="zh-CN" sz="2400" b="1" kern="100" dirty="0">
                <a:latin typeface="Times New Roman"/>
                <a:ea typeface="楷体_GB2312"/>
                <a:cs typeface="Courier New"/>
              </a:rPr>
              <a:t>40</a:t>
            </a:r>
            <a:r>
              <a:rPr lang="zh-CN" altLang="zh-CN" sz="2400" b="1" kern="100" dirty="0">
                <a:latin typeface="Times New Roman"/>
                <a:ea typeface="楷体_GB2312"/>
                <a:cs typeface="Times New Roman"/>
              </a:rPr>
              <a:t>分许，</a:t>
            </a:r>
            <a:r>
              <a:rPr lang="en-US" altLang="zh-CN" sz="2400" b="1" kern="100" dirty="0">
                <a:latin typeface="Times New Roman"/>
                <a:ea typeface="楷体_GB2312"/>
                <a:cs typeface="Courier New"/>
              </a:rPr>
              <a:t>110</a:t>
            </a:r>
            <a:r>
              <a:rPr lang="zh-CN" altLang="zh-CN" sz="2400" b="1" kern="100" dirty="0">
                <a:latin typeface="Times New Roman"/>
                <a:ea typeface="楷体_GB2312"/>
                <a:cs typeface="Times New Roman"/>
              </a:rPr>
              <a:t>报警服务台接到群众报警，称左家庄一路口一外籍男子与行人发生纠纷。经调查，一中年女子经过人行横道时，被一外籍男子驾驶摩托车撞倒。在现场处理过程中，倒地女子称身体不适，民警立即拨打</a:t>
            </a:r>
            <a:r>
              <a:rPr lang="en-US" altLang="zh-CN" sz="2400" b="1" kern="100" dirty="0">
                <a:latin typeface="Times New Roman"/>
                <a:ea typeface="楷体_GB2312"/>
                <a:cs typeface="Courier New"/>
              </a:rPr>
              <a:t>120</a:t>
            </a:r>
            <a:r>
              <a:rPr lang="zh-CN" altLang="zh-CN" sz="2400" b="1" kern="100" dirty="0">
                <a:latin typeface="Times New Roman"/>
                <a:ea typeface="楷体_GB2312"/>
                <a:cs typeface="Times New Roman"/>
              </a:rPr>
              <a:t>急救电话将其送往附近医院。经医院检查，该中年女子伤情轻微，双方在医院自行协商解决了赔偿事宜。</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针对以上材料，你觉得我们应该怎样对待网络上的新闻？请用</a:t>
            </a:r>
            <a:r>
              <a:rPr lang="en-US" altLang="zh-CN" sz="2400" b="1" kern="100" dirty="0">
                <a:latin typeface="宋体"/>
                <a:cs typeface="Times New Roman"/>
              </a:rPr>
              <a:t>“</a:t>
            </a:r>
            <a:r>
              <a:rPr lang="zh-CN" altLang="zh-CN" sz="2400" b="1" kern="100" dirty="0">
                <a:latin typeface="Times New Roman"/>
                <a:cs typeface="Times New Roman"/>
              </a:rPr>
              <a:t>先破后立</a:t>
            </a:r>
            <a:r>
              <a:rPr lang="en-US" altLang="zh-CN" sz="2400" b="1" kern="100" dirty="0">
                <a:latin typeface="宋体"/>
                <a:cs typeface="Times New Roman"/>
              </a:rPr>
              <a:t>”</a:t>
            </a:r>
            <a:r>
              <a:rPr lang="zh-CN" altLang="zh-CN" sz="2400" b="1" kern="100" dirty="0">
                <a:latin typeface="Times New Roman"/>
                <a:cs typeface="Times New Roman"/>
              </a:rPr>
              <a:t>的方式，提出自己的观点。</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破：轻信盲从要不得。</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立：认真求证最当紧。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7365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blinds(horizontal)">
                                      <p:cBhvr>
                                        <p:cTn id="10" dur="500"/>
                                        <p:tgtEl>
                                          <p:spTgt spid="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blinds(horizontal)">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99345"/>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针对自己的观点，能不能再认真思考一下，多找出几个</a:t>
            </a:r>
            <a:r>
              <a:rPr lang="en-US" altLang="zh-CN" sz="2400" b="1" kern="100" dirty="0">
                <a:latin typeface="宋体"/>
                <a:cs typeface="Times New Roman"/>
              </a:rPr>
              <a:t>“</a:t>
            </a:r>
            <a:r>
              <a:rPr lang="zh-CN" altLang="zh-CN" sz="2400" b="1" kern="100" dirty="0">
                <a:latin typeface="Times New Roman"/>
                <a:cs typeface="Times New Roman"/>
              </a:rPr>
              <a:t>破</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立</a:t>
            </a:r>
            <a:r>
              <a:rPr lang="en-US" altLang="zh-CN" sz="2400" b="1" kern="100" dirty="0">
                <a:latin typeface="宋体"/>
                <a:cs typeface="Times New Roman"/>
              </a:rPr>
              <a:t>”</a:t>
            </a:r>
            <a:r>
              <a:rPr lang="zh-CN" altLang="zh-CN" sz="2400" b="1" kern="100" dirty="0">
                <a:latin typeface="Times New Roman"/>
                <a:cs typeface="Times New Roman"/>
              </a:rPr>
              <a:t>的角度呢？</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破：遇事跟着感觉走常流于表面。</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 </a:t>
            </a:r>
            <a:r>
              <a:rPr lang="zh-CN" altLang="en-US" sz="2400" b="1" kern="100" dirty="0">
                <a:solidFill>
                  <a:srgbClr val="FF0000"/>
                </a:solidFill>
                <a:latin typeface="Times New Roman"/>
                <a:cs typeface="Courier New"/>
              </a:rPr>
              <a:t>　 </a:t>
            </a: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对人轻信盲从常会误入歧途。</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凭激愤的宣传则会推波助澜。</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立：面对一种情况，我们应当审慎认真地求证，方能还原事情的真相。</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1638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blinds(horizontal)">
                                      <p:cBhvr>
                                        <p:cTn id="16" dur="500"/>
                                        <p:tgtEl>
                                          <p:spTgt spid="4">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blinds(horizontal)">
                                      <p:cBhvr>
                                        <p:cTn id="1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628770"/>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言浅意深，匠心独运——赏析文本的语言特色</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《反对党八股</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节选</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》可以说是在我国较早深入讨论语言哲学、尤其是语用学问题的一部重要著作，其中体现的语言观至今仍有重要的理论意义和实践针对性。作者运用语言的高超技巧和能力，是值得我们学习的。</a:t>
            </a:r>
            <a:endParaRPr lang="zh-CN" altLang="zh-CN" sz="1050" kern="100" dirty="0">
              <a:effectLst/>
              <a:latin typeface="宋体"/>
              <a:cs typeface="Courier New"/>
            </a:endParaRPr>
          </a:p>
        </p:txBody>
      </p:sp>
    </p:spTree>
    <p:extLst>
      <p:ext uri="{BB962C8B-B14F-4D97-AF65-F5344CB8AC3E}">
        <p14:creationId xmlns:p14="http://schemas.microsoft.com/office/powerpoint/2010/main" val="639210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8844"/>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本文语言生动有趣而又富有说服力，请结合文本分析文章的语言特色。</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51989"/>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本文语言的生动活泼，充分体现在词语的运用上。一是采用了大量的谚语，例如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到什么山上唱什么歌</a:t>
            </a:r>
            <a:r>
              <a:rPr lang="zh-CN" altLang="zh-CN" sz="2400" b="1" kern="100" dirty="0">
                <a:solidFill>
                  <a:srgbClr val="FF0000"/>
                </a:solidFill>
                <a:latin typeface="宋体"/>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看菜吃饭，量体裁衣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；二是采用歇后语，例如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懒婆娘的裹脚，又长又臭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；三是采用成语，例如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装腔作势</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无的放矢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对牛弹琴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莫名其妙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津津有味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祸国殃民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；四是采用文言词语，例如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得胜回朝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下笔千言，离题万里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文人学士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；五是采用方言词语，例如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瘪三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蹩脚</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。这些词语的恰当运用和巧妙安排，使得语言既通俗易懂，又生动有趣。</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3207985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826839"/>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赞成什么，反对什么，态度明朗，语言泼辣。如作者把空话连篇、言之无物的文章喻为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懒婆娘的裹脚，又长又臭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语言无味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则直斥为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面目可憎，像个瘪三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；把现象罗列的形式主义称为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开中药铺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最低级，最幼稚，最庸俗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；而对于搞这种党八股的人，作者则予以辛辣的嘲讽，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我们的老爷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仿佛像个才子</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。真是一针见血，观点鲜明。</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414528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1088701"/>
            <a:ext cx="11881405"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solidFill>
                  <a:prstClr val="black"/>
                </a:solidFill>
                <a:latin typeface="Times New Roman"/>
                <a:cs typeface="Courier New"/>
              </a:rPr>
              <a:t>2.</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拓展延伸</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cs typeface="Times New Roman"/>
              </a:rPr>
              <a:t>《反对党八股</a:t>
            </a: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节选</a:t>
            </a: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》的引言这样说：</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我们反对主观主义和宗派主义，如果不连党八股也给以清算，那它们就还有一个藏身的地方，它们还可以躲起来。如果我们连党八股也打倒了，那就算对于主观主义和宗派主义最后地</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将一军</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，弄得这两个怪物原形毕露，</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老鼠过街，人人喊打</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，这两个怪物也就容易消灭了。</a:t>
            </a:r>
            <a:r>
              <a:rPr lang="zh-CN" altLang="zh-CN" sz="2400" b="1" kern="100" dirty="0">
                <a:solidFill>
                  <a:prstClr val="black"/>
                </a:solidFill>
                <a:latin typeface="宋体"/>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401674" y="3265236"/>
            <a:ext cx="1153197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cs typeface="Times New Roman"/>
              </a:rPr>
              <a:t>请赏析这一段文字的语言风格。</a:t>
            </a:r>
            <a:endParaRPr lang="zh-CN" altLang="zh-CN" sz="1050" kern="100" dirty="0">
              <a:latin typeface="宋体"/>
              <a:cs typeface="Courier New"/>
            </a:endParaRPr>
          </a:p>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作者在文章开篇就绘声绘色，引人入胜。运用拟人的修辞手法，把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主观主义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宗派主义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怪物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，并且引用谚语，使语言通俗生动，而又有说服力。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5530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296"/>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a:t>
            </a:r>
            <a:r>
              <a:rPr lang="zh-CN" altLang="zh-CN" sz="2400" b="1" kern="100" dirty="0">
                <a:latin typeface="Times New Roman"/>
                <a:ea typeface="楷体_GB2312"/>
                <a:cs typeface="Times New Roman"/>
              </a:rPr>
              <a:t>　随着改作风的强劲荡涤，文风话风也有了新气象：不念稿，说实话，捞干货，谈问题，</a:t>
            </a:r>
            <a:r>
              <a:rPr lang="zh-CN" altLang="zh-CN" sz="2400" b="1" kern="100" dirty="0">
                <a:latin typeface="宋体"/>
                <a:cs typeface="Times New Roman"/>
              </a:rPr>
              <a:t>“</a:t>
            </a:r>
            <a:r>
              <a:rPr lang="zh-CN" altLang="zh-CN" sz="2400" b="1" kern="100" dirty="0">
                <a:latin typeface="Times New Roman"/>
                <a:ea typeface="楷体_GB2312"/>
                <a:cs typeface="Times New Roman"/>
              </a:rPr>
              <a:t>打铁还需自身硬</a:t>
            </a:r>
            <a:r>
              <a:rPr lang="zh-CN" altLang="zh-CN" sz="2400" b="1" kern="100" dirty="0">
                <a:latin typeface="宋体"/>
                <a:cs typeface="Times New Roman"/>
              </a:rPr>
              <a:t>”</a:t>
            </a:r>
            <a:r>
              <a:rPr lang="zh-CN" altLang="zh-CN" sz="2400" b="1" kern="100" dirty="0">
                <a:latin typeface="Times New Roman"/>
                <a:ea typeface="楷体_GB2312"/>
                <a:cs typeface="Times New Roman"/>
              </a:rPr>
              <a:t>等成为流行语，领导人外事报道甚至比微博还短。然而，新风劲吹之下，不少文风上的积弊更显触目。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宋体"/>
                <a:cs typeface="Times New Roman"/>
              </a:rPr>
              <a:t>“</a:t>
            </a:r>
            <a:r>
              <a:rPr lang="zh-CN" altLang="zh-CN" sz="2400" b="1" kern="100" dirty="0">
                <a:latin typeface="Times New Roman"/>
                <a:ea typeface="楷体_GB2312"/>
                <a:cs typeface="Times New Roman"/>
              </a:rPr>
              <a:t>领导不在</a:t>
            </a:r>
            <a:r>
              <a:rPr lang="zh-CN" altLang="zh-CN" sz="2400" b="1" kern="100" dirty="0">
                <a:latin typeface="宋体"/>
                <a:cs typeface="Times New Roman"/>
              </a:rPr>
              <a:t>”</a:t>
            </a:r>
            <a:r>
              <a:rPr lang="zh-CN" altLang="zh-CN" sz="2400" b="1" kern="100" dirty="0">
                <a:latin typeface="Times New Roman"/>
                <a:ea typeface="楷体_GB2312"/>
                <a:cs typeface="Times New Roman"/>
              </a:rPr>
              <a:t>的托词、敷衍塞责的</a:t>
            </a:r>
            <a:r>
              <a:rPr lang="zh-CN" altLang="zh-CN" sz="2400" b="1" kern="100" dirty="0">
                <a:latin typeface="宋体"/>
                <a:cs typeface="Times New Roman"/>
              </a:rPr>
              <a:t>“</a:t>
            </a:r>
            <a:r>
              <a:rPr lang="zh-CN" altLang="zh-CN" sz="2400" b="1" kern="100" dirty="0">
                <a:latin typeface="Times New Roman"/>
                <a:ea typeface="楷体_GB2312"/>
                <a:cs typeface="Times New Roman"/>
              </a:rPr>
              <a:t>红豆煮水</a:t>
            </a:r>
            <a:r>
              <a:rPr lang="zh-CN" altLang="zh-CN" sz="2400" b="1" kern="100" dirty="0">
                <a:latin typeface="宋体"/>
                <a:cs typeface="Times New Roman"/>
              </a:rPr>
              <a:t>”</a:t>
            </a:r>
            <a:r>
              <a:rPr lang="zh-CN" altLang="zh-CN" sz="2400" b="1" kern="100" dirty="0">
                <a:latin typeface="Times New Roman"/>
                <a:ea typeface="楷体_GB2312"/>
                <a:cs typeface="Times New Roman"/>
              </a:rPr>
              <a:t>论、出事之后的</a:t>
            </a:r>
            <a:r>
              <a:rPr lang="zh-CN" altLang="zh-CN" sz="2400" b="1" kern="100" dirty="0">
                <a:latin typeface="宋体"/>
                <a:cs typeface="Times New Roman"/>
              </a:rPr>
              <a:t>“</a:t>
            </a:r>
            <a:r>
              <a:rPr lang="zh-CN" altLang="zh-CN" sz="2400" b="1" kern="100" dirty="0">
                <a:latin typeface="Times New Roman"/>
                <a:ea typeface="楷体_GB2312"/>
                <a:cs typeface="Times New Roman"/>
              </a:rPr>
              <a:t>高度重视</a:t>
            </a:r>
            <a:r>
              <a:rPr lang="zh-CN" altLang="zh-CN" sz="2400" b="1" kern="100" dirty="0">
                <a:latin typeface="宋体"/>
                <a:cs typeface="Times New Roman"/>
              </a:rPr>
              <a:t>”</a:t>
            </a:r>
            <a:r>
              <a:rPr lang="zh-CN" altLang="zh-CN" sz="2400" b="1" kern="100" dirty="0">
                <a:latin typeface="Times New Roman"/>
                <a:ea typeface="楷体_GB2312"/>
                <a:cs typeface="Times New Roman"/>
              </a:rPr>
              <a:t>说、常年挂着的</a:t>
            </a:r>
            <a:r>
              <a:rPr lang="zh-CN" altLang="zh-CN" sz="2400" b="1" kern="100" dirty="0">
                <a:latin typeface="宋体"/>
                <a:cs typeface="Times New Roman"/>
              </a:rPr>
              <a:t>“</a:t>
            </a:r>
            <a:r>
              <a:rPr lang="zh-CN" altLang="zh-CN" sz="2400" b="1" kern="100" dirty="0">
                <a:latin typeface="Times New Roman"/>
                <a:ea typeface="楷体_GB2312"/>
                <a:cs typeface="Times New Roman"/>
              </a:rPr>
              <a:t>万能回复</a:t>
            </a:r>
            <a:r>
              <a:rPr lang="zh-CN" altLang="zh-CN" sz="2400" b="1" kern="100" dirty="0">
                <a:latin typeface="宋体"/>
                <a:cs typeface="Times New Roman"/>
              </a:rPr>
              <a:t>”</a:t>
            </a:r>
            <a:r>
              <a:rPr lang="zh-CN" altLang="zh-CN" sz="2400" b="1" kern="100" dirty="0">
                <a:latin typeface="Times New Roman"/>
                <a:ea typeface="楷体_GB2312"/>
                <a:cs typeface="Times New Roman"/>
              </a:rPr>
              <a:t>帖</a:t>
            </a:r>
            <a:r>
              <a:rPr lang="zh-CN" altLang="zh-CN" sz="2400" b="1" kern="100" dirty="0">
                <a:latin typeface="宋体"/>
                <a:cs typeface="Times New Roman"/>
              </a:rPr>
              <a:t>……</a:t>
            </a:r>
            <a:r>
              <a:rPr lang="zh-CN" altLang="zh-CN" sz="2400" b="1" kern="100" dirty="0">
                <a:latin typeface="Times New Roman"/>
                <a:ea typeface="楷体_GB2312"/>
                <a:cs typeface="Times New Roman"/>
              </a:rPr>
              <a:t>凡此种种，人们并不陌生，进行治理的文件规定也数不胜数。于是有人不免慨叹：撼山易，撼官话套话难。这既说明文风问题这块硬骨头不好啃，更要求改文风必须找准症结、抓住要害，方能有成效、见长效。</a:t>
            </a:r>
            <a:endParaRPr lang="zh-CN" altLang="zh-CN" sz="1050" kern="100" dirty="0">
              <a:effectLst/>
              <a:latin typeface="宋体"/>
              <a:cs typeface="Courier New"/>
            </a:endParaRPr>
          </a:p>
        </p:txBody>
      </p:sp>
    </p:spTree>
    <p:extLst>
      <p:ext uri="{BB962C8B-B14F-4D97-AF65-F5344CB8AC3E}">
        <p14:creationId xmlns:p14="http://schemas.microsoft.com/office/powerpoint/2010/main" val="944455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9200"/>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　</a:t>
            </a:r>
            <a:r>
              <a:rPr lang="zh-CN" altLang="zh-CN" sz="2400" b="1" kern="100" dirty="0">
                <a:latin typeface="Times New Roman"/>
                <a:ea typeface="楷体_GB2312"/>
                <a:cs typeface="Times New Roman"/>
              </a:rPr>
              <a:t>俗话说</a:t>
            </a:r>
            <a:r>
              <a:rPr lang="en-US" altLang="zh-CN" sz="2400" b="1" kern="100" dirty="0">
                <a:latin typeface="宋体"/>
                <a:cs typeface="Times New Roman"/>
              </a:rPr>
              <a:t>“</a:t>
            </a:r>
            <a:r>
              <a:rPr lang="zh-CN" altLang="zh-CN" sz="2400" b="1" kern="100" dirty="0">
                <a:latin typeface="Times New Roman"/>
                <a:ea typeface="楷体_GB2312"/>
                <a:cs typeface="Times New Roman"/>
              </a:rPr>
              <a:t>文如其人</a:t>
            </a:r>
            <a:r>
              <a:rPr lang="en-US" altLang="zh-CN" sz="2400" b="1" kern="100" dirty="0">
                <a:latin typeface="宋体"/>
                <a:cs typeface="Times New Roman"/>
              </a:rPr>
              <a:t>”</a:t>
            </a:r>
            <a:r>
              <a:rPr lang="zh-CN" altLang="zh-CN" sz="2400" b="1" kern="100" dirty="0">
                <a:latin typeface="Times New Roman"/>
                <a:ea typeface="楷体_GB2312"/>
                <a:cs typeface="Times New Roman"/>
              </a:rPr>
              <a:t>，唐代书法家柳公权曾以</a:t>
            </a:r>
            <a:r>
              <a:rPr lang="zh-CN" altLang="zh-CN" sz="2400" b="1" kern="100" dirty="0">
                <a:latin typeface="宋体"/>
                <a:cs typeface="Times New Roman"/>
              </a:rPr>
              <a:t>“</a:t>
            </a:r>
            <a:r>
              <a:rPr lang="zh-CN" altLang="zh-CN" sz="2400" b="1" kern="100" dirty="0">
                <a:latin typeface="Times New Roman"/>
                <a:ea typeface="楷体_GB2312"/>
                <a:cs typeface="Times New Roman"/>
              </a:rPr>
              <a:t>用笔在心，心正则笔正</a:t>
            </a:r>
            <a:r>
              <a:rPr lang="zh-CN" altLang="zh-CN" sz="2400" b="1" kern="100" dirty="0">
                <a:latin typeface="宋体"/>
                <a:cs typeface="Times New Roman"/>
              </a:rPr>
              <a:t>”</a:t>
            </a:r>
            <a:r>
              <a:rPr lang="zh-CN" altLang="zh-CN" sz="2400" b="1" kern="100" dirty="0">
                <a:latin typeface="Times New Roman"/>
                <a:ea typeface="楷体_GB2312"/>
                <a:cs typeface="Times New Roman"/>
              </a:rPr>
              <a:t>劝谏唐穆宗，点明了文风与政德的相互关系。文风是一面镜子，映照了能力与水平，折射出责任与品质。文风不正，</a:t>
            </a:r>
            <a:r>
              <a:rPr lang="zh-CN" altLang="zh-CN" sz="2400" b="1" kern="100" dirty="0">
                <a:latin typeface="宋体"/>
                <a:cs typeface="Times New Roman"/>
              </a:rPr>
              <a:t>“</a:t>
            </a:r>
            <a:r>
              <a:rPr lang="zh-CN" altLang="zh-CN" sz="2400" b="1" kern="100" dirty="0">
                <a:latin typeface="Times New Roman"/>
                <a:ea typeface="楷体_GB2312"/>
                <a:cs typeface="Times New Roman"/>
              </a:rPr>
              <a:t>长、空、假</a:t>
            </a:r>
            <a:r>
              <a:rPr lang="zh-CN" altLang="zh-CN" sz="2400" b="1" kern="100" dirty="0">
                <a:latin typeface="宋体"/>
                <a:cs typeface="Times New Roman"/>
              </a:rPr>
              <a:t>”</a:t>
            </a:r>
            <a:r>
              <a:rPr lang="zh-CN" altLang="zh-CN" sz="2400" b="1" kern="100" dirty="0">
                <a:latin typeface="Times New Roman"/>
                <a:ea typeface="楷体_GB2312"/>
                <a:cs typeface="Times New Roman"/>
              </a:rPr>
              <a:t>泛滥，这不只是表达僵化、学识简陋，根子还在党性不纯、政德不修。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比如，明哲保身，怯于任事，就会揣着明白装糊涂，面对矛盾绕着走，讲些不痛不痒的</a:t>
            </a:r>
            <a:r>
              <a:rPr lang="zh-CN" altLang="zh-CN" sz="2400" b="1" kern="100" dirty="0">
                <a:latin typeface="宋体"/>
                <a:cs typeface="Times New Roman"/>
              </a:rPr>
              <a:t>“</a:t>
            </a:r>
            <a:r>
              <a:rPr lang="zh-CN" altLang="zh-CN" sz="2400" b="1" kern="100" dirty="0">
                <a:latin typeface="Times New Roman"/>
                <a:ea typeface="楷体_GB2312"/>
                <a:cs typeface="Times New Roman"/>
              </a:rPr>
              <a:t>罗圈话</a:t>
            </a:r>
            <a:r>
              <a:rPr lang="zh-CN" altLang="zh-CN" sz="2400" b="1" kern="100" dirty="0">
                <a:latin typeface="宋体"/>
                <a:cs typeface="Times New Roman"/>
              </a:rPr>
              <a:t>”</a:t>
            </a:r>
            <a:r>
              <a:rPr lang="zh-CN" altLang="zh-CN" sz="2400" b="1" kern="100" dirty="0">
                <a:latin typeface="Times New Roman"/>
                <a:ea typeface="楷体_GB2312"/>
                <a:cs typeface="Times New Roman"/>
              </a:rPr>
              <a:t>；公私不分，功利熏心，就会绞尽脑汁讨好上级，挖空心思吹嘘政绩，大写马屁文章，大放</a:t>
            </a:r>
            <a:r>
              <a:rPr lang="zh-CN" altLang="zh-CN" sz="2400" b="1" kern="100" dirty="0">
                <a:latin typeface="宋体"/>
                <a:cs typeface="Times New Roman"/>
              </a:rPr>
              <a:t>“</a:t>
            </a:r>
            <a:r>
              <a:rPr lang="zh-CN" altLang="zh-CN" sz="2400" b="1" kern="100" dirty="0">
                <a:latin typeface="Times New Roman"/>
                <a:ea typeface="楷体_GB2312"/>
                <a:cs typeface="Times New Roman"/>
              </a:rPr>
              <a:t>空炮</a:t>
            </a:r>
            <a:r>
              <a:rPr lang="zh-CN" altLang="zh-CN" sz="2400" b="1" kern="100" dirty="0">
                <a:latin typeface="宋体"/>
                <a:cs typeface="Times New Roman"/>
              </a:rPr>
              <a:t>”</a:t>
            </a:r>
            <a:r>
              <a:rPr lang="zh-CN" altLang="zh-CN" sz="2400" b="1" kern="100" dirty="0">
                <a:latin typeface="Times New Roman"/>
                <a:ea typeface="楷体_GB2312"/>
                <a:cs typeface="Times New Roman"/>
              </a:rPr>
              <a:t>；丧失底线，口是心非，就会当面说一套、背后做一套，成为口言善、身行恶的</a:t>
            </a:r>
            <a:r>
              <a:rPr lang="zh-CN" altLang="zh-CN" sz="2400" b="1" kern="100" dirty="0">
                <a:latin typeface="宋体"/>
                <a:cs typeface="Times New Roman"/>
              </a:rPr>
              <a:t>“</a:t>
            </a:r>
            <a:r>
              <a:rPr lang="zh-CN" altLang="zh-CN" sz="2400" b="1" kern="100" dirty="0">
                <a:latin typeface="Times New Roman"/>
                <a:ea typeface="楷体_GB2312"/>
                <a:cs typeface="Times New Roman"/>
              </a:rPr>
              <a:t>两面人</a:t>
            </a:r>
            <a:r>
              <a:rPr lang="zh-CN" altLang="zh-CN" sz="2400" b="1" kern="100" dirty="0">
                <a:latin typeface="宋体"/>
                <a:cs typeface="Times New Roman"/>
              </a:rPr>
              <a:t>”</a:t>
            </a:r>
            <a:r>
              <a:rPr lang="zh-CN" altLang="zh-CN" sz="2400" b="1" kern="100" dirty="0">
                <a:latin typeface="Times New Roman"/>
                <a:ea typeface="楷体_GB2312"/>
                <a:cs typeface="Times New Roman"/>
              </a:rPr>
              <a:t>；脱离群众，漠视民生，就会居高临下打官腔，讲一堆漂亮的空话、无用的废话。</a:t>
            </a:r>
            <a:endParaRPr lang="zh-CN" altLang="zh-CN" sz="1050" kern="100" dirty="0">
              <a:effectLst/>
              <a:latin typeface="宋体"/>
              <a:cs typeface="Courier New"/>
            </a:endParaRPr>
          </a:p>
        </p:txBody>
      </p:sp>
    </p:spTree>
    <p:extLst>
      <p:ext uri="{BB962C8B-B14F-4D97-AF65-F5344CB8AC3E}">
        <p14:creationId xmlns:p14="http://schemas.microsoft.com/office/powerpoint/2010/main" val="3498847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460573665"/>
              </p:ext>
            </p:extLst>
          </p:nvPr>
        </p:nvGraphicFramePr>
        <p:xfrm>
          <a:off x="546751" y="1446534"/>
          <a:ext cx="11129962" cy="3422650"/>
        </p:xfrm>
        <a:graphic>
          <a:graphicData uri="http://schemas.openxmlformats.org/presentationml/2006/ole">
            <mc:AlternateContent xmlns:mc="http://schemas.openxmlformats.org/markup-compatibility/2006">
              <mc:Choice xmlns:v="urn:schemas-microsoft-com:vml" Requires="v">
                <p:oleObj spid="_x0000_s66562" name="文档" r:id="rId3" imgW="11453723" imgH="3514925" progId="Word.Document.12">
                  <p:embed/>
                </p:oleObj>
              </mc:Choice>
              <mc:Fallback>
                <p:oleObj name="文档" r:id="rId3" imgW="11453723" imgH="3514925" progId="Word.Document.12">
                  <p:embed/>
                  <p:pic>
                    <p:nvPicPr>
                      <p:cNvPr id="2" name="对象 1"/>
                      <p:cNvPicPr/>
                      <p:nvPr/>
                    </p:nvPicPr>
                    <p:blipFill>
                      <a:blip r:embed="rId4"/>
                      <a:stretch>
                        <a:fillRect/>
                      </a:stretch>
                    </p:blipFill>
                    <p:spPr>
                      <a:xfrm>
                        <a:off x="546751" y="1446534"/>
                        <a:ext cx="11129962" cy="3422650"/>
                      </a:xfrm>
                      <a:prstGeom prst="rect">
                        <a:avLst/>
                      </a:prstGeom>
                    </p:spPr>
                  </p:pic>
                </p:oleObj>
              </mc:Fallback>
            </mc:AlternateContent>
          </a:graphicData>
        </a:graphic>
      </p:graphicFrame>
    </p:spTree>
    <p:extLst>
      <p:ext uri="{BB962C8B-B14F-4D97-AF65-F5344CB8AC3E}">
        <p14:creationId xmlns:p14="http://schemas.microsoft.com/office/powerpoint/2010/main" val="1615201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715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曾有调查显示，近半数的参与者选择</a:t>
            </a:r>
            <a:r>
              <a:rPr lang="en-US" altLang="zh-CN" sz="2400" b="1" kern="100" dirty="0">
                <a:latin typeface="宋体"/>
                <a:cs typeface="Times New Roman"/>
              </a:rPr>
              <a:t>“</a:t>
            </a:r>
            <a:r>
              <a:rPr lang="zh-CN" altLang="zh-CN" sz="2400" b="1" kern="100" dirty="0">
                <a:latin typeface="Times New Roman"/>
                <a:ea typeface="楷体_GB2312"/>
                <a:cs typeface="Times New Roman"/>
              </a:rPr>
              <a:t>看领导脸色和周围环境决定是否讲真话</a:t>
            </a:r>
            <a:r>
              <a:rPr lang="en-US" altLang="zh-CN" sz="2400" b="1" kern="100" dirty="0">
                <a:latin typeface="宋体"/>
                <a:cs typeface="Times New Roman"/>
              </a:rPr>
              <a:t>”</a:t>
            </a:r>
            <a:r>
              <a:rPr lang="zh-CN" altLang="zh-CN" sz="2400" b="1" kern="100" dirty="0">
                <a:latin typeface="Times New Roman"/>
                <a:ea typeface="楷体_GB2312"/>
                <a:cs typeface="Times New Roman"/>
              </a:rPr>
              <a:t>，一些</a:t>
            </a:r>
            <a:r>
              <a:rPr lang="en-US" altLang="zh-CN" sz="2400" b="1" kern="100" dirty="0">
                <a:latin typeface="宋体"/>
                <a:cs typeface="Times New Roman"/>
              </a:rPr>
              <a:t>“</a:t>
            </a:r>
            <a:r>
              <a:rPr lang="zh-CN" altLang="zh-CN" sz="2400" b="1" kern="100" dirty="0">
                <a:latin typeface="Times New Roman"/>
                <a:ea typeface="楷体_GB2312"/>
                <a:cs typeface="Times New Roman"/>
              </a:rPr>
              <a:t>老机关</a:t>
            </a:r>
            <a:r>
              <a:rPr lang="zh-CN" altLang="zh-CN" sz="2400" b="1" kern="100" dirty="0">
                <a:latin typeface="宋体"/>
                <a:cs typeface="Times New Roman"/>
              </a:rPr>
              <a:t>”</a:t>
            </a:r>
            <a:r>
              <a:rPr lang="zh-CN" altLang="zh-CN" sz="2400" b="1" kern="100" dirty="0">
                <a:latin typeface="Times New Roman"/>
                <a:ea typeface="楷体_GB2312"/>
                <a:cs typeface="Times New Roman"/>
              </a:rPr>
              <a:t>也坦陈</a:t>
            </a:r>
            <a:r>
              <a:rPr lang="zh-CN" altLang="zh-CN" sz="2400" b="1" kern="100" dirty="0">
                <a:latin typeface="宋体"/>
                <a:cs typeface="Times New Roman"/>
              </a:rPr>
              <a:t>“</a:t>
            </a:r>
            <a:r>
              <a:rPr lang="zh-CN" altLang="zh-CN" sz="2400" b="1" kern="100" dirty="0">
                <a:latin typeface="Times New Roman"/>
                <a:ea typeface="楷体_GB2312"/>
                <a:cs typeface="Times New Roman"/>
              </a:rPr>
              <a:t>真话危险，虚话保险</a:t>
            </a:r>
            <a:r>
              <a:rPr lang="zh-CN" altLang="zh-CN" sz="2400" b="1" kern="100" dirty="0">
                <a:latin typeface="宋体"/>
                <a:cs typeface="Times New Roman"/>
              </a:rPr>
              <a:t>”</a:t>
            </a:r>
            <a:r>
              <a:rPr lang="zh-CN" altLang="zh-CN" sz="2400" b="1" kern="100" dirty="0">
                <a:latin typeface="Times New Roman"/>
                <a:ea typeface="楷体_GB2312"/>
                <a:cs typeface="Times New Roman"/>
              </a:rPr>
              <a:t>，还有群众讥讽某些干部</a:t>
            </a:r>
            <a:r>
              <a:rPr lang="zh-CN" altLang="zh-CN" sz="2400" b="1" kern="100" dirty="0">
                <a:latin typeface="宋体"/>
                <a:cs typeface="Times New Roman"/>
              </a:rPr>
              <a:t>“</a:t>
            </a:r>
            <a:r>
              <a:rPr lang="zh-CN" altLang="zh-CN" sz="2400" b="1" kern="100" dirty="0">
                <a:latin typeface="Times New Roman"/>
                <a:ea typeface="楷体_GB2312"/>
                <a:cs typeface="Times New Roman"/>
              </a:rPr>
              <a:t>编了很多谎，却得了头等奖</a:t>
            </a:r>
            <a:r>
              <a:rPr lang="zh-CN" altLang="zh-CN" sz="2400" b="1" kern="100" dirty="0">
                <a:latin typeface="宋体"/>
                <a:cs typeface="Times New Roman"/>
              </a:rPr>
              <a:t>”</a:t>
            </a:r>
            <a:r>
              <a:rPr lang="zh-CN" altLang="zh-CN" sz="2400" b="1" kern="100" dirty="0">
                <a:latin typeface="Times New Roman"/>
                <a:ea typeface="楷体_GB2312"/>
                <a:cs typeface="Times New Roman"/>
              </a:rPr>
              <a:t>。这些问题，凸显了文风问题的复杂性。改文风不是改文字，也不只是各级干部的</a:t>
            </a:r>
            <a:r>
              <a:rPr lang="zh-CN" altLang="zh-CN" sz="2400" b="1" kern="100" dirty="0">
                <a:latin typeface="宋体"/>
                <a:cs typeface="Times New Roman"/>
              </a:rPr>
              <a:t>“</a:t>
            </a:r>
            <a:r>
              <a:rPr lang="zh-CN" altLang="zh-CN" sz="2400" b="1" kern="100" dirty="0">
                <a:latin typeface="Times New Roman"/>
                <a:ea typeface="楷体_GB2312"/>
                <a:cs typeface="Times New Roman"/>
              </a:rPr>
              <a:t>个人作业</a:t>
            </a:r>
            <a:r>
              <a:rPr lang="zh-CN" altLang="zh-CN" sz="2400" b="1" kern="100" dirty="0">
                <a:latin typeface="宋体"/>
                <a:cs typeface="Times New Roman"/>
              </a:rPr>
              <a:t>”</a:t>
            </a:r>
            <a:r>
              <a:rPr lang="zh-CN" altLang="zh-CN" sz="2400" b="1" kern="100" dirty="0">
                <a:latin typeface="Times New Roman"/>
                <a:ea typeface="楷体_GB2312"/>
                <a:cs typeface="Times New Roman"/>
              </a:rPr>
              <a:t>。身处</a:t>
            </a:r>
            <a:r>
              <a:rPr lang="zh-CN" altLang="zh-CN" sz="2400" b="1" kern="100" dirty="0">
                <a:latin typeface="宋体"/>
                <a:cs typeface="Times New Roman"/>
              </a:rPr>
              <a:t>“</a:t>
            </a:r>
            <a:r>
              <a:rPr lang="zh-CN" altLang="zh-CN" sz="2400" b="1" kern="100" dirty="0">
                <a:latin typeface="Times New Roman"/>
                <a:ea typeface="楷体_GB2312"/>
                <a:cs typeface="Times New Roman"/>
              </a:rPr>
              <a:t>一言堂</a:t>
            </a:r>
            <a:r>
              <a:rPr lang="zh-CN" altLang="zh-CN" sz="2400" b="1" kern="100" dirty="0">
                <a:latin typeface="宋体"/>
                <a:cs typeface="Times New Roman"/>
              </a:rPr>
              <a:t>”</a:t>
            </a:r>
            <a:r>
              <a:rPr lang="zh-CN" altLang="zh-CN" sz="2400" b="1" kern="100" dirty="0">
                <a:latin typeface="Times New Roman"/>
                <a:ea typeface="楷体_GB2312"/>
                <a:cs typeface="Times New Roman"/>
              </a:rPr>
              <a:t>、置身</a:t>
            </a:r>
            <a:r>
              <a:rPr lang="zh-CN" altLang="zh-CN" sz="2400" b="1" kern="100" dirty="0">
                <a:latin typeface="宋体"/>
                <a:cs typeface="Times New Roman"/>
              </a:rPr>
              <a:t>“</a:t>
            </a:r>
            <a:r>
              <a:rPr lang="zh-CN" altLang="zh-CN" sz="2400" b="1" kern="100" dirty="0">
                <a:latin typeface="Times New Roman"/>
                <a:ea typeface="楷体_GB2312"/>
                <a:cs typeface="Times New Roman"/>
              </a:rPr>
              <a:t>名利场</a:t>
            </a:r>
            <a:r>
              <a:rPr lang="zh-CN" altLang="zh-CN" sz="2400" b="1" kern="100" dirty="0">
                <a:latin typeface="宋体"/>
                <a:cs typeface="Times New Roman"/>
              </a:rPr>
              <a:t>”</a:t>
            </a:r>
            <a:r>
              <a:rPr lang="zh-CN" altLang="zh-CN" sz="2400" b="1" kern="100" dirty="0">
                <a:latin typeface="Times New Roman"/>
                <a:ea typeface="楷体_GB2312"/>
                <a:cs typeface="Times New Roman"/>
              </a:rPr>
              <a:t>，只能是假话连篇、套话扎堆。越是深入改，就越要净化政治生态，重塑权力伦理，让为民、务实、清廉成为普遍的价值追求。</a:t>
            </a:r>
            <a:r>
              <a:rPr lang="zh-CN" altLang="zh-CN" sz="2400" b="1" kern="100" dirty="0">
                <a:latin typeface="宋体"/>
                <a:cs typeface="Times New Roman"/>
              </a:rPr>
              <a:t>“</a:t>
            </a:r>
            <a:r>
              <a:rPr lang="zh-CN" altLang="zh-CN" sz="2400" b="1" kern="100" dirty="0">
                <a:latin typeface="Times New Roman"/>
                <a:ea typeface="楷体_GB2312"/>
                <a:cs typeface="Times New Roman"/>
              </a:rPr>
              <a:t>结言端直，则文骨成焉；意气骏爽，则文风清焉</a:t>
            </a:r>
            <a:r>
              <a:rPr lang="zh-CN" altLang="zh-CN" sz="2400" b="1" kern="100" dirty="0">
                <a:latin typeface="宋体"/>
                <a:cs typeface="Times New Roman"/>
              </a:rPr>
              <a:t>”</a:t>
            </a:r>
            <a:r>
              <a:rPr lang="zh-CN" altLang="zh-CN" sz="2400" b="1" kern="100" dirty="0">
                <a:latin typeface="Times New Roman"/>
                <a:ea typeface="楷体_GB2312"/>
                <a:cs typeface="Times New Roman"/>
              </a:rPr>
              <a:t>，常修为政之德，管用的短话、基层的实话、富有活力的新话，就有了源头活水，清新朴实的文风就有了激荡人心的力量。</a:t>
            </a:r>
            <a:endParaRPr lang="zh-CN" altLang="zh-CN" sz="1050" kern="100" dirty="0">
              <a:effectLst/>
              <a:latin typeface="宋体"/>
              <a:cs typeface="Courier New"/>
            </a:endParaRPr>
          </a:p>
        </p:txBody>
      </p:sp>
    </p:spTree>
    <p:extLst>
      <p:ext uri="{BB962C8B-B14F-4D97-AF65-F5344CB8AC3E}">
        <p14:creationId xmlns:p14="http://schemas.microsoft.com/office/powerpoint/2010/main" val="3767610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在这种情况下，为了纯洁党的作风，清算左、右倾机会主义的思想影响，提高党的战斗力，党在</a:t>
            </a:r>
            <a:r>
              <a:rPr lang="en-US" altLang="zh-CN" sz="2400" b="1" kern="100" dirty="0">
                <a:latin typeface="Times New Roman"/>
                <a:cs typeface="Courier New"/>
              </a:rPr>
              <a:t>1941</a:t>
            </a:r>
            <a:r>
              <a:rPr lang="zh-CN" altLang="zh-CN" sz="2400" b="1" kern="100" dirty="0">
                <a:latin typeface="Times New Roman"/>
                <a:cs typeface="Times New Roman"/>
              </a:rPr>
              <a:t>年发动了著名的</a:t>
            </a:r>
            <a:r>
              <a:rPr lang="zh-CN" altLang="zh-CN" sz="2400" b="1" u="sng" kern="100" dirty="0">
                <a:latin typeface="Times New Roman"/>
                <a:ea typeface="黑体"/>
                <a:cs typeface="Times New Roman"/>
              </a:rPr>
              <a:t>延安整风运动</a:t>
            </a:r>
            <a:r>
              <a:rPr lang="en-US" altLang="zh-CN" sz="2400" b="1" kern="100" baseline="30000" dirty="0">
                <a:latin typeface="Times New Roman"/>
                <a:cs typeface="Courier New"/>
              </a:rPr>
              <a:t>[</a:t>
            </a:r>
            <a:r>
              <a:rPr lang="zh-CN" altLang="zh-CN" sz="2400" b="1" kern="100" baseline="30000" dirty="0">
                <a:latin typeface="Times New Roman"/>
                <a:cs typeface="Times New Roman"/>
              </a:rPr>
              <a:t>伴读</a:t>
            </a:r>
            <a:r>
              <a:rPr lang="en-US" altLang="zh-CN" sz="2400" b="1" kern="100" baseline="30000" dirty="0">
                <a:latin typeface="Times New Roman"/>
                <a:cs typeface="Courier New"/>
              </a:rPr>
              <a:t>]</a:t>
            </a:r>
            <a:r>
              <a:rPr lang="zh-CN" altLang="zh-CN" sz="2400" b="1" kern="100" dirty="0">
                <a:latin typeface="Times New Roman"/>
                <a:cs typeface="Times New Roman"/>
              </a:rPr>
              <a:t>，对全党和全体干部进行了一次深刻的马列主义教育。在整风运动中，毛泽东同志作了《整顿党的作风》《反对党八股》和《改造我们的学习》的报告，作为整风的指导文献。《反对党八股</a:t>
            </a:r>
            <a:r>
              <a:rPr lang="en-US" altLang="zh-CN" sz="2400" b="1" kern="100" dirty="0">
                <a:latin typeface="Times New Roman"/>
                <a:cs typeface="Courier New"/>
              </a:rPr>
              <a:t>(</a:t>
            </a:r>
            <a:r>
              <a:rPr lang="zh-CN" altLang="zh-CN" sz="2400" b="1" kern="100" dirty="0">
                <a:latin typeface="Times New Roman"/>
                <a:cs typeface="Times New Roman"/>
              </a:rPr>
              <a:t>节选</a:t>
            </a:r>
            <a:r>
              <a:rPr lang="en-US" altLang="zh-CN" sz="2400" b="1" kern="100" dirty="0">
                <a:latin typeface="Times New Roman"/>
                <a:cs typeface="Courier New"/>
              </a:rPr>
              <a:t>)</a:t>
            </a:r>
            <a:r>
              <a:rPr lang="zh-CN" altLang="zh-CN" sz="2400" b="1" kern="100" dirty="0">
                <a:latin typeface="Times New Roman"/>
                <a:cs typeface="Times New Roman"/>
              </a:rPr>
              <a:t>》这篇文章着重谈的是关于改进</a:t>
            </a:r>
            <a:r>
              <a:rPr lang="zh-CN" altLang="zh-CN" sz="2400" b="1" kern="100" dirty="0">
                <a:latin typeface="宋体"/>
                <a:cs typeface="Times New Roman"/>
              </a:rPr>
              <a:t>“</a:t>
            </a:r>
            <a:r>
              <a:rPr lang="zh-CN" altLang="zh-CN" sz="2400" b="1" kern="100" dirty="0">
                <a:latin typeface="Times New Roman"/>
                <a:cs typeface="Times New Roman"/>
              </a:rPr>
              <a:t>文风</a:t>
            </a:r>
            <a:r>
              <a:rPr lang="zh-CN" altLang="zh-CN" sz="2400" b="1" kern="100" dirty="0">
                <a:latin typeface="宋体"/>
                <a:cs typeface="Times New Roman"/>
              </a:rPr>
              <a:t>”</a:t>
            </a:r>
            <a:r>
              <a:rPr lang="zh-CN" altLang="zh-CN" sz="2400" b="1" kern="100" dirty="0">
                <a:latin typeface="Times New Roman"/>
                <a:cs typeface="Times New Roman"/>
              </a:rPr>
              <a:t>的问题。</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zh-CN" altLang="zh-CN" sz="2400" b="1" kern="100" dirty="0">
                <a:solidFill>
                  <a:srgbClr val="3366FF"/>
                </a:solidFill>
                <a:latin typeface="Times New Roman"/>
                <a:ea typeface="华文行楷"/>
                <a:cs typeface="Times New Roman"/>
              </a:rPr>
              <a:t>延安整风历时三年，取得了很大的成就，对后来的历史发展尤其是马克思主义中国化的进程产生了积极深远的影响。</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36828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0848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研读材料一，说说这两段文字运用的主要论证方法及其作用。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28668"/>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方法：从正反两个方面摆事实。作用：用事实形成对比，引出关于文风的话题，更能引起读者的重视。</a:t>
            </a:r>
            <a:endParaRPr lang="zh-CN" altLang="zh-CN" sz="1050" kern="100">
              <a:solidFill>
                <a:srgbClr val="FF0000"/>
              </a:solidFill>
              <a:effectLst/>
              <a:latin typeface="宋体"/>
              <a:cs typeface="Courier New"/>
            </a:endParaRPr>
          </a:p>
        </p:txBody>
      </p:sp>
      <p:sp>
        <p:nvSpPr>
          <p:cNvPr id="5" name="矩形 4"/>
          <p:cNvSpPr>
            <a:spLocks noChangeArrowheads="1"/>
          </p:cNvSpPr>
          <p:nvPr/>
        </p:nvSpPr>
        <p:spPr bwMode="auto">
          <a:xfrm>
            <a:off x="222694" y="281164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品读材料二，说说这两段文字语言上的特点和表达效果。</a:t>
            </a:r>
            <a:endParaRPr lang="zh-CN" altLang="zh-CN" sz="1050" kern="100" dirty="0">
              <a:effectLst/>
              <a:latin typeface="宋体"/>
              <a:cs typeface="Courier New"/>
            </a:endParaRPr>
          </a:p>
        </p:txBody>
      </p:sp>
      <p:sp>
        <p:nvSpPr>
          <p:cNvPr id="6" name="矩形 5"/>
          <p:cNvSpPr>
            <a:spLocks noChangeArrowheads="1"/>
          </p:cNvSpPr>
          <p:nvPr/>
        </p:nvSpPr>
        <p:spPr bwMode="auto">
          <a:xfrm>
            <a:off x="546367" y="3364963"/>
            <a:ext cx="11304749"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运用排比的修辞手法，形成强大的气势，突出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长、空、假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话泛滥的现象，抨击了某些官员的党性不纯、政德不修。</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或者：大量运用四字短语，句式短小，节奏明快，更能强化语气，突出</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97914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8842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zh-CN" altLang="zh-CN" sz="2400" b="1" kern="100" dirty="0">
                <a:latin typeface="Times New Roman"/>
                <a:cs typeface="Times New Roman"/>
              </a:rPr>
              <a:t>结合三则材料，说说材料三中加点的</a:t>
            </a:r>
            <a:r>
              <a:rPr lang="en-US" altLang="zh-CN" sz="2400" b="1" kern="100" dirty="0">
                <a:latin typeface="宋体"/>
                <a:cs typeface="Times New Roman"/>
              </a:rPr>
              <a:t>“</a:t>
            </a:r>
            <a:r>
              <a:rPr lang="zh-CN" altLang="zh-CN" sz="2400" b="1" kern="100" dirty="0">
                <a:latin typeface="Times New Roman"/>
                <a:cs typeface="Times New Roman"/>
              </a:rPr>
              <a:t>乡土味的</a:t>
            </a:r>
            <a:r>
              <a:rPr lang="en-US" altLang="zh-CN" sz="2400" b="1" kern="100" dirty="0">
                <a:latin typeface="宋体"/>
                <a:cs typeface="Times New Roman"/>
              </a:rPr>
              <a:t>‘</a:t>
            </a:r>
            <a:r>
              <a:rPr lang="zh-CN" altLang="zh-CN" sz="2400" b="1" kern="100" dirty="0">
                <a:latin typeface="Times New Roman"/>
                <a:cs typeface="Times New Roman"/>
              </a:rPr>
              <a:t>新八股</a:t>
            </a:r>
            <a:r>
              <a:rPr lang="en-US" altLang="zh-CN" sz="2400" b="1" kern="100" dirty="0">
                <a:latin typeface="宋体"/>
                <a:cs typeface="Times New Roman"/>
              </a:rPr>
              <a:t>’</a:t>
            </a:r>
            <a:r>
              <a:rPr lang="zh-CN" altLang="zh-CN" sz="2400" b="1" kern="100" dirty="0">
                <a:latin typeface="宋体"/>
                <a:cs typeface="Times New Roman"/>
              </a:rPr>
              <a:t>”</a:t>
            </a:r>
            <a:r>
              <a:rPr lang="zh-CN" altLang="zh-CN" sz="2400" b="1" kern="100" dirty="0">
                <a:latin typeface="Times New Roman"/>
                <a:cs typeface="Times New Roman"/>
              </a:rPr>
              <a:t>的内涵。</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08612"/>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乡土味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是指在文件中运用诸如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打铁还需自身硬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之类的俗语；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新八股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思想没有变化，仅仅是在修辞表达上做文章</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的文风。</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09442" y="280483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4.</a:t>
            </a:r>
            <a:r>
              <a:rPr lang="zh-CN" altLang="zh-CN" sz="2400" b="1" kern="100" dirty="0">
                <a:latin typeface="Times New Roman"/>
                <a:cs typeface="Times New Roman"/>
              </a:rPr>
              <a:t>阅读三则材料，你觉得</a:t>
            </a:r>
            <a:r>
              <a:rPr lang="en-US" altLang="zh-CN" sz="2400" b="1" kern="100" dirty="0">
                <a:latin typeface="宋体"/>
                <a:cs typeface="Times New Roman"/>
              </a:rPr>
              <a:t>“</a:t>
            </a:r>
            <a:r>
              <a:rPr lang="zh-CN" altLang="zh-CN" sz="2400" b="1" kern="100" dirty="0">
                <a:latin typeface="Times New Roman"/>
                <a:cs typeface="Times New Roman"/>
              </a:rPr>
              <a:t>撼山易，撼官话套话难</a:t>
            </a:r>
            <a:r>
              <a:rPr lang="en-US" altLang="zh-CN" sz="2400" b="1" kern="100" dirty="0">
                <a:latin typeface="宋体"/>
                <a:cs typeface="Times New Roman"/>
              </a:rPr>
              <a:t>”</a:t>
            </a:r>
            <a:r>
              <a:rPr lang="zh-CN" altLang="zh-CN" sz="2400" b="1" kern="100" dirty="0">
                <a:latin typeface="Times New Roman"/>
                <a:cs typeface="Times New Roman"/>
              </a:rPr>
              <a:t>的根本原因是什么？</a:t>
            </a:r>
            <a:endParaRPr lang="zh-CN" altLang="zh-CN" sz="1050" kern="100" dirty="0">
              <a:effectLst/>
              <a:latin typeface="宋体"/>
              <a:cs typeface="Courier New"/>
            </a:endParaRPr>
          </a:p>
        </p:txBody>
      </p:sp>
      <p:sp>
        <p:nvSpPr>
          <p:cNvPr id="6" name="矩形 5"/>
          <p:cNvSpPr>
            <a:spLocks noChangeArrowheads="1"/>
          </p:cNvSpPr>
          <p:nvPr/>
        </p:nvSpPr>
        <p:spPr bwMode="auto">
          <a:xfrm>
            <a:off x="533115" y="3364963"/>
            <a:ext cx="11304749"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从个人的角度看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从小处看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，是因为部分官员</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党性不纯、政德不修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；从宏观层面看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从大处看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，是因为缺少讲真话、实话的政治生态环境。</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可以用自己的语言组织，意对即可</a:t>
            </a:r>
            <a:r>
              <a:rPr lang="en-US" altLang="zh-CN" sz="2400" b="1" kern="100" dirty="0">
                <a:solidFill>
                  <a:srgbClr val="FF0000"/>
                </a:solidFill>
                <a:latin typeface="Times New Roman"/>
                <a:cs typeface="Courier New"/>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1825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1869380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971500"/>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二、明文体</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政论文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政论文是从政治角度阐述和评论当前重大事件和社会问题的议论文，形式多样，范围广泛，具有一定的政治倾向。凡是对时政问题进行议论说理的文章，都可以属于政论文的范畴。</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政论文的特点：</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政论文讲求确切、严谨，富有鼓动性；词语多具宏观性，频繁使用政治术语；句型单一，连接成分少，句与句之间无明确的逻辑关系。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137519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2008"/>
            <a:ext cx="11647294"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八　股</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八股，即八股文，也称</a:t>
            </a:r>
            <a:r>
              <a:rPr lang="en-US" altLang="zh-CN" sz="2400" b="1" kern="100" dirty="0">
                <a:latin typeface="宋体"/>
                <a:cs typeface="Times New Roman"/>
              </a:rPr>
              <a:t>“</a:t>
            </a:r>
            <a:r>
              <a:rPr lang="zh-CN" altLang="zh-CN" sz="2400" b="1" kern="100" dirty="0">
                <a:latin typeface="Times New Roman"/>
                <a:cs typeface="Times New Roman"/>
              </a:rPr>
              <a:t>八比</a:t>
            </a:r>
            <a:r>
              <a:rPr lang="en-US" altLang="zh-CN" sz="2400" b="1" kern="100" dirty="0">
                <a:latin typeface="宋体"/>
                <a:cs typeface="Times New Roman"/>
              </a:rPr>
              <a:t>”</a:t>
            </a:r>
            <a:r>
              <a:rPr lang="zh-CN" altLang="zh-CN" sz="2400" b="1" kern="100" dirty="0">
                <a:latin typeface="Times New Roman"/>
                <a:cs typeface="Times New Roman"/>
              </a:rPr>
              <a:t>，原为明清时代科举制度规定的一种应试文体。它要求应考人读一定的书，学一定的注疏</a:t>
            </a:r>
            <a:r>
              <a:rPr lang="en-US" altLang="zh-CN" sz="2400" b="1" kern="100" dirty="0">
                <a:latin typeface="Times New Roman"/>
                <a:cs typeface="Courier New"/>
              </a:rPr>
              <a:t>(</a:t>
            </a:r>
            <a:r>
              <a:rPr lang="zh-CN" altLang="zh-CN" sz="2400" b="1" kern="100" dirty="0">
                <a:latin typeface="Times New Roman"/>
                <a:cs typeface="Times New Roman"/>
              </a:rPr>
              <a:t>主要是朱熹的注</a:t>
            </a:r>
            <a:r>
              <a:rPr lang="en-US" altLang="zh-CN" sz="2400" b="1" kern="100" dirty="0">
                <a:latin typeface="Times New Roman"/>
                <a:cs typeface="Courier New"/>
              </a:rPr>
              <a:t>)</a:t>
            </a:r>
            <a:r>
              <a:rPr lang="zh-CN" altLang="zh-CN" sz="2400" b="1" kern="100" dirty="0">
                <a:latin typeface="Times New Roman"/>
                <a:cs typeface="Times New Roman"/>
              </a:rPr>
              <a:t>，按规定规格写文章，连字数都有限制，考生只能按照题目的字数敷衍成文。每篇文章都由破题、承题、起讲、入题、起股、中股、后股、束股八部分构成，后四个部分每部分有两股排比对偶的文字，合起来共八股。这种八股文，无论内容还是形式都是僵化的，束缚着人们的思想。那时，统治阶级及其帮闲者的文章和教育，也都是这种八股式的。五四运动的一个巨大功劳就是打倒了老八股，但不久，一部分资产阶级文人盲目崇洋，兜售西方教条，鲁迅先生把那些洋教条、程式化了的表现形式称为</a:t>
            </a:r>
            <a:r>
              <a:rPr lang="zh-CN" altLang="zh-CN" sz="2400" b="1" kern="100" dirty="0">
                <a:latin typeface="宋体"/>
                <a:cs typeface="Times New Roman"/>
              </a:rPr>
              <a:t>“</a:t>
            </a:r>
            <a:r>
              <a:rPr lang="zh-CN" altLang="zh-CN" sz="2400" b="1" kern="100" dirty="0">
                <a:latin typeface="Times New Roman"/>
                <a:cs typeface="Times New Roman"/>
              </a:rPr>
              <a:t>洋八股</a:t>
            </a:r>
            <a:r>
              <a:rPr lang="zh-CN" altLang="zh-CN" sz="2400" b="1" kern="100" dirty="0">
                <a:latin typeface="宋体"/>
                <a:cs typeface="Times New Roman"/>
              </a:rPr>
              <a:t>”</a:t>
            </a:r>
            <a:r>
              <a:rPr lang="zh-CN" altLang="zh-CN" sz="2400" b="1" kern="100" dirty="0">
                <a:latin typeface="Times New Roman"/>
                <a:cs typeface="Times New Roman"/>
              </a:rPr>
              <a:t>。党八股指革命队伍中某些人所写的文章，这种文章对于事物不加分析，只是搬用一些革命的名词术语，言之无物，空话连篇，如同</a:t>
            </a:r>
            <a:r>
              <a:rPr lang="zh-CN" altLang="zh-CN" sz="2400" b="1" kern="100" dirty="0">
                <a:latin typeface="宋体"/>
                <a:cs typeface="Times New Roman"/>
              </a:rPr>
              <a:t>“</a:t>
            </a:r>
            <a:r>
              <a:rPr lang="zh-CN" altLang="zh-CN" sz="2400" b="1" kern="100" dirty="0">
                <a:latin typeface="Times New Roman"/>
                <a:cs typeface="Times New Roman"/>
              </a:rPr>
              <a:t>八股文</a:t>
            </a:r>
            <a:r>
              <a:rPr lang="zh-CN" altLang="zh-CN" sz="2400" b="1" kern="100" dirty="0">
                <a:latin typeface="宋体"/>
                <a:cs typeface="Times New Roman"/>
              </a:rPr>
              <a:t>”</a:t>
            </a:r>
            <a:r>
              <a:rPr lang="zh-CN" altLang="zh-CN" sz="2400" b="1" kern="100" dirty="0">
                <a:latin typeface="Times New Roman"/>
                <a:cs typeface="Times New Roman"/>
              </a:rPr>
              <a:t>，所以称之为党八股。</a:t>
            </a:r>
            <a:endParaRPr lang="zh-CN" altLang="zh-CN" sz="1050" kern="100" dirty="0">
              <a:effectLst/>
              <a:latin typeface="宋体"/>
              <a:cs typeface="Courier New"/>
            </a:endParaRPr>
          </a:p>
        </p:txBody>
      </p:sp>
    </p:spTree>
    <p:extLst>
      <p:ext uri="{BB962C8B-B14F-4D97-AF65-F5344CB8AC3E}">
        <p14:creationId xmlns:p14="http://schemas.microsoft.com/office/powerpoint/2010/main" val="2350392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01640"/>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249257" y="1890737"/>
            <a:ext cx="83388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liàng</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94783807"/>
              </p:ext>
            </p:extLst>
          </p:nvPr>
        </p:nvGraphicFramePr>
        <p:xfrm>
          <a:off x="587375" y="1940207"/>
          <a:ext cx="9445625" cy="2233612"/>
        </p:xfrm>
        <a:graphic>
          <a:graphicData uri="http://schemas.openxmlformats.org/presentationml/2006/ole">
            <mc:AlternateContent xmlns:mc="http://schemas.openxmlformats.org/markup-compatibility/2006">
              <mc:Choice xmlns:v="urn:schemas-microsoft-com:vml" Requires="v">
                <p:oleObj spid="_x0000_s62466" name="文档" r:id="rId3" imgW="9559936" imgH="2262038" progId="Word.Document.12">
                  <p:embed/>
                </p:oleObj>
              </mc:Choice>
              <mc:Fallback>
                <p:oleObj name="文档" r:id="rId3" imgW="9559936" imgH="2262038" progId="Word.Document.12">
                  <p:embed/>
                  <p:pic>
                    <p:nvPicPr>
                      <p:cNvPr id="2" name="对象 1"/>
                      <p:cNvPicPr/>
                      <p:nvPr/>
                    </p:nvPicPr>
                    <p:blipFill>
                      <a:blip r:embed="rId4"/>
                      <a:stretch>
                        <a:fillRect/>
                      </a:stretch>
                    </p:blipFill>
                    <p:spPr>
                      <a:xfrm>
                        <a:off x="587375" y="1940207"/>
                        <a:ext cx="9445625" cy="2233612"/>
                      </a:xfrm>
                      <a:prstGeom prst="rect">
                        <a:avLst/>
                      </a:prstGeom>
                    </p:spPr>
                  </p:pic>
                </p:oleObj>
              </mc:Fallback>
            </mc:AlternateContent>
          </a:graphicData>
        </a:graphic>
      </p:graphicFrame>
      <p:sp>
        <p:nvSpPr>
          <p:cNvPr id="6" name="矩形 5"/>
          <p:cNvSpPr/>
          <p:nvPr/>
        </p:nvSpPr>
        <p:spPr>
          <a:xfrm>
            <a:off x="5042366" y="1903989"/>
            <a:ext cx="78258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zēng</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476055" y="1903989"/>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làn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735692" y="2470562"/>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bié</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129625" y="2457310"/>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qià</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409795" y="2470562"/>
            <a:ext cx="73129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xiāo</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68921" y="3045990"/>
            <a:ext cx="123623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yín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mǎo</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186998" y="3032738"/>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xí</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8520176" y="3063639"/>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hè</a:t>
            </a:r>
            <a:endParaRPr lang="zh-CN" altLang="en-US" sz="2400" b="1" dirty="0">
              <a:solidFill>
                <a:srgbClr val="FF0000"/>
              </a:solidFill>
              <a:latin typeface="Times New Roman" pitchFamily="18" charset="0"/>
              <a:cs typeface="Times New Roman" pitchFamily="18" charset="0"/>
            </a:endParaRPr>
          </a:p>
        </p:txBody>
      </p:sp>
      <p:sp>
        <p:nvSpPr>
          <p:cNvPr id="14" name="矩形 13"/>
          <p:cNvSpPr>
            <a:spLocks noChangeArrowheads="1"/>
          </p:cNvSpPr>
          <p:nvPr/>
        </p:nvSpPr>
        <p:spPr bwMode="auto">
          <a:xfrm>
            <a:off x="209442" y="358605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156391047"/>
              </p:ext>
            </p:extLst>
          </p:nvPr>
        </p:nvGraphicFramePr>
        <p:xfrm>
          <a:off x="587375" y="4239527"/>
          <a:ext cx="9445625" cy="2103438"/>
        </p:xfrm>
        <a:graphic>
          <a:graphicData uri="http://schemas.openxmlformats.org/presentationml/2006/ole">
            <mc:AlternateContent xmlns:mc="http://schemas.openxmlformats.org/markup-compatibility/2006">
              <mc:Choice xmlns:v="urn:schemas-microsoft-com:vml" Requires="v">
                <p:oleObj spid="_x0000_s62467" name="文档" r:id="rId5" imgW="9559936" imgH="2129548" progId="Word.Document.12">
                  <p:embed/>
                </p:oleObj>
              </mc:Choice>
              <mc:Fallback>
                <p:oleObj name="文档" r:id="rId5" imgW="9559936" imgH="2129548" progId="Word.Document.12">
                  <p:embed/>
                  <p:pic>
                    <p:nvPicPr>
                      <p:cNvPr id="15" name="对象 14"/>
                      <p:cNvPicPr/>
                      <p:nvPr/>
                    </p:nvPicPr>
                    <p:blipFill>
                      <a:blip r:embed="rId6"/>
                      <a:stretch>
                        <a:fillRect/>
                      </a:stretch>
                    </p:blipFill>
                    <p:spPr>
                      <a:xfrm>
                        <a:off x="587375" y="4239527"/>
                        <a:ext cx="9445625" cy="2103438"/>
                      </a:xfrm>
                      <a:prstGeom prst="rect">
                        <a:avLst/>
                      </a:prstGeom>
                    </p:spPr>
                  </p:pic>
                </p:oleObj>
              </mc:Fallback>
            </mc:AlternateContent>
          </a:graphicData>
        </a:graphic>
      </p:graphicFrame>
      <p:sp>
        <p:nvSpPr>
          <p:cNvPr id="16" name="矩形 15"/>
          <p:cNvSpPr/>
          <p:nvPr/>
        </p:nvSpPr>
        <p:spPr>
          <a:xfrm>
            <a:off x="1669432" y="4115732"/>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yāng</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2772253" y="4174488"/>
            <a:ext cx="1422184" cy="461665"/>
          </a:xfrm>
          <a:prstGeom prst="rect">
            <a:avLst/>
          </a:prstGeom>
        </p:spPr>
        <p:txBody>
          <a:bodyPr wrap="none">
            <a:spAutoFit/>
          </a:bodyPr>
          <a:lstStyle/>
          <a:p>
            <a:r>
              <a:rPr lang="zh-CN" altLang="en-US" sz="2400" b="1" dirty="0">
                <a:solidFill>
                  <a:srgbClr val="FF0000"/>
                </a:solidFill>
              </a:rPr>
              <a:t>祸国殃民</a:t>
            </a:r>
          </a:p>
        </p:txBody>
      </p:sp>
      <p:sp>
        <p:nvSpPr>
          <p:cNvPr id="18" name="矩形 17"/>
          <p:cNvSpPr/>
          <p:nvPr/>
        </p:nvSpPr>
        <p:spPr>
          <a:xfrm>
            <a:off x="1677687" y="4575398"/>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yāng</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2772253" y="4634154"/>
            <a:ext cx="1422184" cy="461665"/>
          </a:xfrm>
          <a:prstGeom prst="rect">
            <a:avLst/>
          </a:prstGeom>
        </p:spPr>
        <p:txBody>
          <a:bodyPr wrap="none">
            <a:spAutoFit/>
          </a:bodyPr>
          <a:lstStyle/>
          <a:p>
            <a:r>
              <a:rPr lang="zh-CN" altLang="en-US" sz="2400" b="1" dirty="0">
                <a:solidFill>
                  <a:srgbClr val="FF0000"/>
                </a:solidFill>
              </a:rPr>
              <a:t>泱泱大国</a:t>
            </a:r>
          </a:p>
        </p:txBody>
      </p:sp>
      <p:sp>
        <p:nvSpPr>
          <p:cNvPr id="20" name="矩形 19"/>
          <p:cNvSpPr/>
          <p:nvPr/>
        </p:nvSpPr>
        <p:spPr>
          <a:xfrm>
            <a:off x="6856482" y="4149092"/>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làn</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7812897" y="4154840"/>
            <a:ext cx="803425" cy="461665"/>
          </a:xfrm>
          <a:prstGeom prst="rect">
            <a:avLst/>
          </a:prstGeom>
        </p:spPr>
        <p:txBody>
          <a:bodyPr wrap="none">
            <a:spAutoFit/>
          </a:bodyPr>
          <a:lstStyle/>
          <a:p>
            <a:r>
              <a:rPr lang="zh-CN" altLang="en-US" sz="2400" b="1" dirty="0">
                <a:solidFill>
                  <a:srgbClr val="FF0000"/>
                </a:solidFill>
              </a:rPr>
              <a:t>滥调</a:t>
            </a:r>
          </a:p>
        </p:txBody>
      </p:sp>
      <p:sp>
        <p:nvSpPr>
          <p:cNvPr id="22" name="矩形 21"/>
          <p:cNvSpPr/>
          <p:nvPr/>
        </p:nvSpPr>
        <p:spPr>
          <a:xfrm>
            <a:off x="6856482" y="4608298"/>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lán</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7826149" y="4600794"/>
            <a:ext cx="803425" cy="461665"/>
          </a:xfrm>
          <a:prstGeom prst="rect">
            <a:avLst/>
          </a:prstGeom>
        </p:spPr>
        <p:txBody>
          <a:bodyPr wrap="none">
            <a:spAutoFit/>
          </a:bodyPr>
          <a:lstStyle/>
          <a:p>
            <a:r>
              <a:rPr lang="zh-CN" altLang="en-US" sz="2400" b="1" dirty="0">
                <a:solidFill>
                  <a:srgbClr val="FF0000"/>
                </a:solidFill>
              </a:rPr>
              <a:t>褴褛</a:t>
            </a:r>
          </a:p>
        </p:txBody>
      </p:sp>
      <p:sp>
        <p:nvSpPr>
          <p:cNvPr id="24" name="矩形 23"/>
          <p:cNvSpPr/>
          <p:nvPr/>
        </p:nvSpPr>
        <p:spPr>
          <a:xfrm>
            <a:off x="1722440" y="5168475"/>
            <a:ext cx="731290"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xiāo</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2772253" y="5200727"/>
            <a:ext cx="803425" cy="461665"/>
          </a:xfrm>
          <a:prstGeom prst="rect">
            <a:avLst/>
          </a:prstGeom>
        </p:spPr>
        <p:txBody>
          <a:bodyPr wrap="none">
            <a:spAutoFit/>
          </a:bodyPr>
          <a:lstStyle/>
          <a:p>
            <a:r>
              <a:rPr lang="zh-CN" altLang="en-US" sz="2400" b="1">
                <a:solidFill>
                  <a:srgbClr val="FF0000"/>
                </a:solidFill>
              </a:rPr>
              <a:t>芒硝</a:t>
            </a:r>
            <a:endParaRPr lang="zh-CN" altLang="en-US" sz="2400" b="1" dirty="0">
              <a:solidFill>
                <a:srgbClr val="FF0000"/>
              </a:solidFill>
            </a:endParaRPr>
          </a:p>
        </p:txBody>
      </p:sp>
      <p:sp>
        <p:nvSpPr>
          <p:cNvPr id="26" name="矩形 25"/>
          <p:cNvSpPr/>
          <p:nvPr/>
        </p:nvSpPr>
        <p:spPr>
          <a:xfrm>
            <a:off x="1709188" y="5582420"/>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qiào</a:t>
            </a:r>
            <a:endParaRPr lang="zh-CN" altLang="en-US" sz="2400" b="1" dirty="0">
              <a:solidFill>
                <a:srgbClr val="FF0000"/>
              </a:solidFill>
              <a:latin typeface="Times New Roman" pitchFamily="18" charset="0"/>
              <a:cs typeface="Times New Roman" pitchFamily="18" charset="0"/>
            </a:endParaRPr>
          </a:p>
        </p:txBody>
      </p:sp>
      <p:sp>
        <p:nvSpPr>
          <p:cNvPr id="27" name="矩形 26"/>
          <p:cNvSpPr/>
          <p:nvPr/>
        </p:nvSpPr>
        <p:spPr>
          <a:xfrm>
            <a:off x="2772253" y="5641176"/>
            <a:ext cx="803425" cy="461665"/>
          </a:xfrm>
          <a:prstGeom prst="rect">
            <a:avLst/>
          </a:prstGeom>
        </p:spPr>
        <p:txBody>
          <a:bodyPr wrap="none">
            <a:spAutoFit/>
          </a:bodyPr>
          <a:lstStyle/>
          <a:p>
            <a:r>
              <a:rPr lang="zh-CN" altLang="en-US" sz="2400" b="1" dirty="0">
                <a:solidFill>
                  <a:srgbClr val="FF0000"/>
                </a:solidFill>
              </a:rPr>
              <a:t>料峭</a:t>
            </a:r>
          </a:p>
        </p:txBody>
      </p:sp>
      <p:sp>
        <p:nvSpPr>
          <p:cNvPr id="28" name="矩形 27"/>
          <p:cNvSpPr/>
          <p:nvPr/>
        </p:nvSpPr>
        <p:spPr>
          <a:xfrm>
            <a:off x="6887857" y="5215978"/>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tì</a:t>
            </a:r>
            <a:endParaRPr lang="zh-CN" altLang="en-US" sz="2400" b="1" dirty="0">
              <a:solidFill>
                <a:srgbClr val="FF0000"/>
              </a:solidFill>
              <a:latin typeface="Times New Roman" pitchFamily="18" charset="0"/>
              <a:cs typeface="Times New Roman" pitchFamily="18" charset="0"/>
            </a:endParaRPr>
          </a:p>
        </p:txBody>
      </p:sp>
      <p:sp>
        <p:nvSpPr>
          <p:cNvPr id="29" name="矩形 28"/>
          <p:cNvSpPr/>
          <p:nvPr/>
        </p:nvSpPr>
        <p:spPr>
          <a:xfrm>
            <a:off x="7852653" y="5200727"/>
            <a:ext cx="803425" cy="461665"/>
          </a:xfrm>
          <a:prstGeom prst="rect">
            <a:avLst/>
          </a:prstGeom>
        </p:spPr>
        <p:txBody>
          <a:bodyPr wrap="none">
            <a:spAutoFit/>
          </a:bodyPr>
          <a:lstStyle/>
          <a:p>
            <a:r>
              <a:rPr lang="zh-CN" altLang="en-US" sz="2400" b="1" dirty="0">
                <a:solidFill>
                  <a:srgbClr val="FF0000"/>
                </a:solidFill>
              </a:rPr>
              <a:t>抽屉</a:t>
            </a:r>
          </a:p>
        </p:txBody>
      </p:sp>
      <p:sp>
        <p:nvSpPr>
          <p:cNvPr id="30" name="矩形 29"/>
          <p:cNvSpPr/>
          <p:nvPr/>
        </p:nvSpPr>
        <p:spPr>
          <a:xfrm>
            <a:off x="6856482" y="5622176"/>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sp>
        <p:nvSpPr>
          <p:cNvPr id="31" name="矩形 30"/>
          <p:cNvSpPr/>
          <p:nvPr/>
        </p:nvSpPr>
        <p:spPr>
          <a:xfrm>
            <a:off x="7852653" y="5641176"/>
            <a:ext cx="803425" cy="461665"/>
          </a:xfrm>
          <a:prstGeom prst="rect">
            <a:avLst/>
          </a:prstGeom>
        </p:spPr>
        <p:txBody>
          <a:bodyPr wrap="none">
            <a:spAutoFit/>
          </a:bodyPr>
          <a:lstStyle/>
          <a:p>
            <a:r>
              <a:rPr lang="zh-CN" altLang="en-US" sz="2400" b="1" dirty="0">
                <a:solidFill>
                  <a:srgbClr val="FF0000"/>
                </a:solidFill>
              </a:rPr>
              <a:t>应届</a:t>
            </a:r>
          </a:p>
        </p:txBody>
      </p:sp>
    </p:spTree>
    <p:extLst>
      <p:ext uri="{BB962C8B-B14F-4D97-AF65-F5344CB8AC3E}">
        <p14:creationId xmlns:p14="http://schemas.microsoft.com/office/powerpoint/2010/main" val="394227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blinds(horizontal)">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blinds(horizontal)">
                                      <p:cBhvr>
                                        <p:cTn id="112" dur="500"/>
                                        <p:tgtEl>
                                          <p:spTgt spid="28"/>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blinds(horizontal)">
                                      <p:cBhvr>
                                        <p:cTn id="117" dur="500"/>
                                        <p:tgtEl>
                                          <p:spTgt spid="29"/>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blinds(horizontal)">
                                      <p:cBhvr>
                                        <p:cTn id="122" dur="500"/>
                                        <p:tgtEl>
                                          <p:spTgt spid="30"/>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blinds(horizontal)">
                                      <p:cBhvr>
                                        <p:cTn id="1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9926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378937" y="1719449"/>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精粹</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精练</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精粹</a:t>
            </a:r>
            <a:r>
              <a:rPr lang="en-US" altLang="zh-CN" sz="2400" b="1" kern="100" dirty="0">
                <a:latin typeface="宋体"/>
                <a:cs typeface="Times New Roman"/>
              </a:rPr>
              <a:t>”</a:t>
            </a:r>
            <a:r>
              <a:rPr lang="zh-CN" altLang="zh-CN" sz="2400" b="1" kern="100" dirty="0">
                <a:latin typeface="Times New Roman"/>
                <a:cs typeface="Times New Roman"/>
              </a:rPr>
              <a:t>侧重于</a:t>
            </a:r>
            <a:r>
              <a:rPr lang="en-US" altLang="zh-CN" sz="2400" b="1" kern="100" dirty="0">
                <a:latin typeface="宋体"/>
                <a:cs typeface="Times New Roman"/>
              </a:rPr>
              <a:t>“</a:t>
            </a:r>
            <a:r>
              <a:rPr lang="zh-CN" altLang="zh-CN" sz="2400" b="1" kern="100" dirty="0">
                <a:latin typeface="Times New Roman"/>
                <a:cs typeface="Times New Roman"/>
              </a:rPr>
              <a:t>好</a:t>
            </a:r>
            <a:r>
              <a:rPr lang="en-US" altLang="zh-CN" sz="2400" b="1" kern="100" dirty="0">
                <a:latin typeface="宋体"/>
                <a:cs typeface="Times New Roman"/>
              </a:rPr>
              <a:t>”</a:t>
            </a:r>
            <a:r>
              <a:rPr lang="zh-CN" altLang="zh-CN" sz="2400" b="1" kern="100" dirty="0">
                <a:latin typeface="Times New Roman"/>
                <a:cs typeface="Times New Roman"/>
              </a:rPr>
              <a:t>，纯而不杂。</a:t>
            </a:r>
            <a:r>
              <a:rPr lang="en-US" altLang="zh-CN" sz="2400" b="1" kern="100" dirty="0">
                <a:latin typeface="宋体"/>
                <a:cs typeface="Times New Roman"/>
              </a:rPr>
              <a:t>“</a:t>
            </a:r>
            <a:r>
              <a:rPr lang="zh-CN" altLang="zh-CN" sz="2400" b="1" kern="100" dirty="0">
                <a:latin typeface="Times New Roman"/>
                <a:cs typeface="Times New Roman"/>
              </a:rPr>
              <a:t>精粹</a:t>
            </a:r>
            <a:r>
              <a:rPr lang="en-US" altLang="zh-CN" sz="2400" b="1" kern="100" dirty="0">
                <a:latin typeface="宋体"/>
                <a:cs typeface="Times New Roman"/>
              </a:rPr>
              <a:t>”</a:t>
            </a:r>
            <a:r>
              <a:rPr lang="zh-CN" altLang="zh-CN" sz="2400" b="1" kern="100" dirty="0">
                <a:latin typeface="Times New Roman"/>
                <a:cs typeface="Times New Roman"/>
              </a:rPr>
              <a:t>还可作名词，相当于</a:t>
            </a:r>
            <a:r>
              <a:rPr lang="en-US" altLang="zh-CN" sz="2400" b="1" kern="100" dirty="0">
                <a:latin typeface="宋体"/>
                <a:cs typeface="Times New Roman"/>
              </a:rPr>
              <a:t>“</a:t>
            </a:r>
            <a:r>
              <a:rPr lang="zh-CN" altLang="zh-CN" sz="2400" b="1" kern="100" dirty="0">
                <a:latin typeface="Times New Roman"/>
                <a:cs typeface="Times New Roman"/>
              </a:rPr>
              <a:t>精华</a:t>
            </a:r>
            <a:r>
              <a:rPr lang="en-US" altLang="zh-CN" sz="2400" b="1" kern="100" dirty="0">
                <a:latin typeface="宋体"/>
                <a:cs typeface="Times New Roman"/>
              </a:rPr>
              <a:t>”</a:t>
            </a:r>
            <a:r>
              <a:rPr lang="zh-CN" altLang="zh-CN" sz="2400" b="1" kern="100" dirty="0">
                <a:latin typeface="Times New Roman"/>
                <a:cs typeface="Times New Roman"/>
              </a:rPr>
              <a:t>。</a:t>
            </a:r>
            <a:r>
              <a:rPr lang="zh-CN" altLang="zh-CN" sz="2400" b="1" kern="100" dirty="0">
                <a:latin typeface="宋体"/>
                <a:cs typeface="Times New Roman"/>
              </a:rPr>
              <a:t>“</a:t>
            </a:r>
            <a:r>
              <a:rPr lang="zh-CN" altLang="zh-CN" sz="2400" b="1" kern="100" dirty="0">
                <a:latin typeface="Times New Roman"/>
                <a:cs typeface="Times New Roman"/>
              </a:rPr>
              <a:t>精练</a:t>
            </a:r>
            <a:r>
              <a:rPr lang="zh-CN" altLang="zh-CN" sz="2400" b="1" kern="100" dirty="0">
                <a:latin typeface="宋体"/>
                <a:cs typeface="Times New Roman"/>
              </a:rPr>
              <a:t>”</a:t>
            </a:r>
            <a:r>
              <a:rPr lang="zh-CN" altLang="zh-CN" sz="2400" b="1" kern="100" dirty="0">
                <a:latin typeface="Times New Roman"/>
                <a:cs typeface="Times New Roman"/>
              </a:rPr>
              <a:t>侧重于</a:t>
            </a:r>
            <a:r>
              <a:rPr lang="zh-CN" altLang="zh-CN" sz="2400" b="1" kern="100" dirty="0">
                <a:latin typeface="宋体"/>
                <a:cs typeface="Times New Roman"/>
              </a:rPr>
              <a:t>“</a:t>
            </a:r>
            <a:r>
              <a:rPr lang="zh-CN" altLang="zh-CN" sz="2400" b="1" kern="100" dirty="0">
                <a:latin typeface="Times New Roman"/>
                <a:cs typeface="Times New Roman"/>
              </a:rPr>
              <a:t>少</a:t>
            </a:r>
            <a:r>
              <a:rPr lang="zh-CN" altLang="zh-CN" sz="2400" b="1" kern="100" dirty="0">
                <a:latin typeface="宋体"/>
                <a:cs typeface="Times New Roman"/>
              </a:rPr>
              <a:t>”</a:t>
            </a:r>
            <a:r>
              <a:rPr lang="zh-CN" altLang="zh-CN" sz="2400" b="1" kern="100" dirty="0">
                <a:latin typeface="Times New Roman"/>
                <a:cs typeface="Times New Roman"/>
              </a:rPr>
              <a:t>，指文章或讲话没有多余词句。</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你读老舍的剧作，就会发现他惜墨如金，其台词之</a:t>
            </a:r>
            <a:r>
              <a:rPr lang="en-US" altLang="zh-CN" sz="2400" b="1" kern="100" dirty="0">
                <a:latin typeface="Times New Roman"/>
                <a:ea typeface="楷体_GB2312"/>
                <a:cs typeface="Times New Roman"/>
              </a:rPr>
              <a:t>________</a:t>
            </a:r>
            <a:r>
              <a:rPr lang="zh-CN" altLang="zh-CN" sz="2400" b="1" kern="100" dirty="0">
                <a:latin typeface="Times New Roman"/>
                <a:ea typeface="楷体_GB2312"/>
                <a:cs typeface="Times New Roman"/>
              </a:rPr>
              <a:t>，几乎增加一字也觉得是多余的。</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陶瓷，国之</a:t>
            </a:r>
            <a:r>
              <a:rPr lang="en-US" altLang="zh-CN" sz="2400" b="1" kern="100" dirty="0">
                <a:latin typeface="Times New Roman"/>
                <a:ea typeface="楷体_GB2312"/>
                <a:cs typeface="Times New Roman"/>
              </a:rPr>
              <a:t>________</a:t>
            </a:r>
            <a:r>
              <a:rPr lang="zh-CN" altLang="zh-CN" sz="2400" b="1" kern="100" dirty="0">
                <a:latin typeface="Times New Roman"/>
                <a:ea typeface="楷体_GB2312"/>
                <a:cs typeface="Times New Roman"/>
              </a:rPr>
              <a:t>。中国古代陶瓷是中国传统艺术的代表，是中国文化之精髓。</a:t>
            </a:r>
            <a:endParaRPr lang="zh-CN" altLang="zh-CN" sz="1050" kern="100" dirty="0">
              <a:latin typeface="宋体"/>
              <a:cs typeface="Courier New"/>
            </a:endParaRPr>
          </a:p>
        </p:txBody>
      </p:sp>
      <p:sp>
        <p:nvSpPr>
          <p:cNvPr id="5" name="矩形 4"/>
          <p:cNvSpPr/>
          <p:nvPr/>
        </p:nvSpPr>
        <p:spPr>
          <a:xfrm>
            <a:off x="8769841" y="3455504"/>
            <a:ext cx="803425" cy="461665"/>
          </a:xfrm>
          <a:prstGeom prst="rect">
            <a:avLst/>
          </a:prstGeom>
        </p:spPr>
        <p:txBody>
          <a:bodyPr wrap="none">
            <a:spAutoFit/>
          </a:bodyPr>
          <a:lstStyle/>
          <a:p>
            <a:r>
              <a:rPr lang="zh-CN" altLang="en-US" sz="2400" b="1" dirty="0">
                <a:solidFill>
                  <a:srgbClr val="FF0000"/>
                </a:solidFill>
              </a:rPr>
              <a:t>精练</a:t>
            </a:r>
          </a:p>
        </p:txBody>
      </p:sp>
      <p:sp>
        <p:nvSpPr>
          <p:cNvPr id="7" name="矩形 6"/>
          <p:cNvSpPr/>
          <p:nvPr/>
        </p:nvSpPr>
        <p:spPr>
          <a:xfrm>
            <a:off x="2508792" y="4548894"/>
            <a:ext cx="803425" cy="461665"/>
          </a:xfrm>
          <a:prstGeom prst="rect">
            <a:avLst/>
          </a:prstGeom>
        </p:spPr>
        <p:txBody>
          <a:bodyPr wrap="none">
            <a:spAutoFit/>
          </a:bodyPr>
          <a:lstStyle/>
          <a:p>
            <a:r>
              <a:rPr lang="zh-CN" altLang="en-US" sz="2400" b="1" dirty="0">
                <a:solidFill>
                  <a:srgbClr val="FF0000"/>
                </a:solidFill>
              </a:rPr>
              <a:t>精粹</a:t>
            </a:r>
          </a:p>
        </p:txBody>
      </p:sp>
    </p:spTree>
    <p:extLst>
      <p:ext uri="{BB962C8B-B14F-4D97-AF65-F5344CB8AC3E}">
        <p14:creationId xmlns:p14="http://schemas.microsoft.com/office/powerpoint/2010/main" val="58568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285055"/>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妨害</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妨碍</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妨害</a:t>
            </a:r>
            <a:r>
              <a:rPr lang="en-US" altLang="zh-CN" sz="2400" b="1" kern="100" dirty="0">
                <a:latin typeface="宋体"/>
                <a:cs typeface="Times New Roman"/>
              </a:rPr>
              <a:t>”</a:t>
            </a:r>
            <a:r>
              <a:rPr lang="zh-CN" altLang="zh-CN" sz="2400" b="1" kern="100" dirty="0">
                <a:latin typeface="Times New Roman"/>
                <a:cs typeface="Times New Roman"/>
              </a:rPr>
              <a:t>的意思是阻碍及损害，词义较重。</a:t>
            </a:r>
            <a:r>
              <a:rPr lang="en-US" altLang="zh-CN" sz="2400" b="1" kern="100" dirty="0">
                <a:latin typeface="宋体"/>
                <a:cs typeface="Times New Roman"/>
              </a:rPr>
              <a:t>“</a:t>
            </a:r>
            <a:r>
              <a:rPr lang="zh-CN" altLang="zh-CN" sz="2400" b="1" kern="100" dirty="0">
                <a:latin typeface="Times New Roman"/>
                <a:cs typeface="Times New Roman"/>
              </a:rPr>
              <a:t>妨碍</a:t>
            </a:r>
            <a:r>
              <a:rPr lang="en-US" altLang="zh-CN" sz="2400" b="1" kern="100" dirty="0">
                <a:latin typeface="宋体"/>
                <a:cs typeface="Times New Roman"/>
              </a:rPr>
              <a:t>”</a:t>
            </a:r>
            <a:r>
              <a:rPr lang="zh-CN" altLang="zh-CN" sz="2400" b="1" kern="100" dirty="0">
                <a:latin typeface="Times New Roman"/>
                <a:cs typeface="Times New Roman"/>
              </a:rPr>
              <a:t>的意思是使事情不能顺利进行，阻碍，词义较轻。</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既然我已经踏上这条道路，那么，任何东西都不应</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我沿着这条路走下去。</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大量吸烟会</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健康。</a:t>
            </a:r>
            <a:endParaRPr lang="zh-CN" altLang="zh-CN" sz="1050" kern="100" dirty="0">
              <a:effectLst/>
              <a:latin typeface="宋体"/>
              <a:cs typeface="Courier New"/>
            </a:endParaRPr>
          </a:p>
        </p:txBody>
      </p:sp>
      <p:sp>
        <p:nvSpPr>
          <p:cNvPr id="5" name="矩形 4"/>
          <p:cNvSpPr/>
          <p:nvPr/>
        </p:nvSpPr>
        <p:spPr>
          <a:xfrm>
            <a:off x="8713012" y="3020343"/>
            <a:ext cx="803425" cy="461665"/>
          </a:xfrm>
          <a:prstGeom prst="rect">
            <a:avLst/>
          </a:prstGeom>
        </p:spPr>
        <p:txBody>
          <a:bodyPr wrap="none">
            <a:spAutoFit/>
          </a:bodyPr>
          <a:lstStyle/>
          <a:p>
            <a:r>
              <a:rPr lang="zh-CN" altLang="en-US" sz="2400" b="1" dirty="0">
                <a:solidFill>
                  <a:srgbClr val="FF0000"/>
                </a:solidFill>
              </a:rPr>
              <a:t>妨碍</a:t>
            </a:r>
          </a:p>
        </p:txBody>
      </p:sp>
      <p:sp>
        <p:nvSpPr>
          <p:cNvPr id="6" name="矩形 5"/>
          <p:cNvSpPr/>
          <p:nvPr/>
        </p:nvSpPr>
        <p:spPr>
          <a:xfrm>
            <a:off x="2495540" y="4087229"/>
            <a:ext cx="803425" cy="461665"/>
          </a:xfrm>
          <a:prstGeom prst="rect">
            <a:avLst/>
          </a:prstGeom>
        </p:spPr>
        <p:txBody>
          <a:bodyPr wrap="none">
            <a:spAutoFit/>
          </a:bodyPr>
          <a:lstStyle/>
          <a:p>
            <a:r>
              <a:rPr lang="zh-CN" altLang="en-US" sz="2400" b="1" dirty="0">
                <a:solidFill>
                  <a:srgbClr val="FF0000"/>
                </a:solidFill>
              </a:rPr>
              <a:t>妨害</a:t>
            </a:r>
          </a:p>
        </p:txBody>
      </p:sp>
    </p:spTree>
    <p:extLst>
      <p:ext uri="{BB962C8B-B14F-4D97-AF65-F5344CB8AC3E}">
        <p14:creationId xmlns:p14="http://schemas.microsoft.com/office/powerpoint/2010/main" val="390274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8862"/>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46254768"/>
              </p:ext>
            </p:extLst>
          </p:nvPr>
        </p:nvGraphicFramePr>
        <p:xfrm>
          <a:off x="640383" y="2143022"/>
          <a:ext cx="10698163" cy="3932237"/>
        </p:xfrm>
        <a:graphic>
          <a:graphicData uri="http://schemas.openxmlformats.org/presentationml/2006/ole">
            <mc:AlternateContent xmlns:mc="http://schemas.openxmlformats.org/markup-compatibility/2006">
              <mc:Choice xmlns:v="urn:schemas-microsoft-com:vml" Requires="v">
                <p:oleObj spid="_x0000_s63490" name="文档" r:id="rId3" imgW="11008422" imgH="4037681" progId="Word.Document.12">
                  <p:embed/>
                </p:oleObj>
              </mc:Choice>
              <mc:Fallback>
                <p:oleObj name="文档" r:id="rId3" imgW="11008422" imgH="4037681" progId="Word.Document.12">
                  <p:embed/>
                  <p:pic>
                    <p:nvPicPr>
                      <p:cNvPr id="2" name="对象 1"/>
                      <p:cNvPicPr/>
                      <p:nvPr/>
                    </p:nvPicPr>
                    <p:blipFill>
                      <a:blip r:embed="rId4"/>
                      <a:stretch>
                        <a:fillRect/>
                      </a:stretch>
                    </p:blipFill>
                    <p:spPr>
                      <a:xfrm>
                        <a:off x="640383" y="2143022"/>
                        <a:ext cx="10698163" cy="3932237"/>
                      </a:xfrm>
                      <a:prstGeom prst="rect">
                        <a:avLst/>
                      </a:prstGeom>
                    </p:spPr>
                  </p:pic>
                </p:oleObj>
              </mc:Fallback>
            </mc:AlternateContent>
          </a:graphicData>
        </a:graphic>
      </p:graphicFrame>
    </p:spTree>
    <p:extLst>
      <p:ext uri="{BB962C8B-B14F-4D97-AF65-F5344CB8AC3E}">
        <p14:creationId xmlns:p14="http://schemas.microsoft.com/office/powerpoint/2010/main" val="38836988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1709</Words>
  <Application>Microsoft Office PowerPoint</Application>
  <PresentationFormat>宽屏</PresentationFormat>
  <Paragraphs>147</Paragraphs>
  <Slides>32</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51"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