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</p:sldMasterIdLst>
  <p:sldIdLst>
    <p:sldId id="323" r:id="rId3"/>
    <p:sldId id="256" r:id="rId4"/>
    <p:sldId id="257" r:id="rId5"/>
    <p:sldId id="324" r:id="rId6"/>
    <p:sldId id="266" r:id="rId7"/>
    <p:sldId id="278" r:id="rId8"/>
    <p:sldId id="277" r:id="rId9"/>
    <p:sldId id="328" r:id="rId10"/>
    <p:sldId id="267" r:id="rId11"/>
    <p:sldId id="268" r:id="rId12"/>
    <p:sldId id="269" r:id="rId13"/>
    <p:sldId id="270" r:id="rId14"/>
    <p:sldId id="330" r:id="rId15"/>
    <p:sldId id="331" r:id="rId16"/>
    <p:sldId id="347" r:id="rId17"/>
    <p:sldId id="334" r:id="rId18"/>
    <p:sldId id="348" r:id="rId19"/>
    <p:sldId id="350" r:id="rId20"/>
    <p:sldId id="360" r:id="rId21"/>
    <p:sldId id="271" r:id="rId22"/>
    <p:sldId id="272" r:id="rId23"/>
    <p:sldId id="362" r:id="rId24"/>
    <p:sldId id="273" r:id="rId25"/>
    <p:sldId id="275" r:id="rId26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84"/>
      </p:cViewPr>
      <p:guideLst>
        <p:guide orient="horz" pos="22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6145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6147" name="副标题 6146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614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 anchor="t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t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6145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6147" name="副标题 6146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614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 anchor="t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t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image" Target="../media/image1.jpeg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5121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5122"/>
          <p:cNvSpPr>
            <a:spLocks noGrp="1" noRot="1"/>
          </p:cNvSpPr>
          <p:nvPr>
            <p:ph type="body" idx="5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5121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5122"/>
          <p:cNvSpPr>
            <a:spLocks noGrp="1" noRot="1"/>
          </p:cNvSpPr>
          <p:nvPr>
            <p:ph type="body" idx="5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hyperlink" Target="http://baike.baidu.com/view/49694.htm" TargetMode="Ex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5.jpeg" /><Relationship Id="rId3" Type="http://schemas.openxmlformats.org/officeDocument/2006/relationships/hyperlink" Target="http://news.shm.com.cn/2007-05/26/content_2120356.htm" TargetMode="Ex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7" descr="http://www.52shici.com/upload/works/23193/366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1366838"/>
            <a:ext cx="3635375" cy="471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6210" y="42544"/>
            <a:ext cx="5692140" cy="119888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72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猜猜她是谁？</a:t>
            </a:r>
            <a:endParaRPr kumimoji="0" lang="zh-CN" altLang="en-US" sz="72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3639" y="1366519"/>
            <a:ext cx="5231130" cy="52006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A.</a:t>
            </a:r>
            <a:r>
              <a:rPr kumimoji="0" lang="zh-CN" altLang="en-US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她是一位将婉约词风推向极致的杰出作家，</a:t>
            </a:r>
            <a:endParaRPr kumimoji="0" lang="zh-CN" altLang="en-US" sz="28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sz="28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B.</a:t>
            </a:r>
            <a:r>
              <a:rPr kumimoji="0" lang="zh-CN" altLang="zh-CN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她是</a:t>
            </a:r>
            <a:r>
              <a:rPr kumimoji="0" lang="zh-CN" altLang="en-US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一位人生经历千回百转跌宕起伏的传奇女性，</a:t>
            </a:r>
            <a:endParaRPr kumimoji="0" lang="zh-CN" altLang="en-US" sz="28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sz="28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C.</a:t>
            </a:r>
            <a:r>
              <a:rPr kumimoji="0" lang="zh-CN" altLang="en-US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她的传世佳作虽仅有几十篇，却    拥有“一代词宗”的美誉……</a:t>
            </a:r>
            <a:endParaRPr kumimoji="0" lang="zh-CN" altLang="en-US" sz="28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她就是</a:t>
            </a:r>
            <a:r>
              <a:rPr kumimoji="0" lang="en-US" altLang="zh-CN" sz="2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------   </a:t>
            </a:r>
            <a:r>
              <a:rPr kumimoji="0" lang="zh-CN" altLang="en-US" sz="40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李清照</a:t>
            </a:r>
            <a:endParaRPr kumimoji="0" lang="zh-CN" altLang="en-US" sz="40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sz="40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框 21505"/>
          <p:cNvSpPr txBox="1"/>
          <p:nvPr/>
        </p:nvSpPr>
        <p:spPr>
          <a:xfrm>
            <a:off x="755650" y="2420938"/>
            <a:ext cx="8066088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我原来就是天帝那儿来的人，现在又回到了天帝处所。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矩形 21506"/>
          <p:cNvSpPr/>
          <p:nvPr/>
        </p:nvSpPr>
        <p:spPr>
          <a:xfrm>
            <a:off x="1187450" y="981075"/>
            <a:ext cx="6927850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、仿佛梦魂归帝所，</a:t>
            </a:r>
            <a:endParaRPr lang="zh-CN" altLang="en-US" sz="32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         闻天语，殷勤问我归何处。</a:t>
            </a:r>
            <a:endParaRPr lang="zh-CN" altLang="en-US" sz="32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1042988" y="3213100"/>
            <a:ext cx="7866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在词人的梦境中，塑造了一个怎样的天帝形象？为何塑造？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612775" y="3816350"/>
            <a:ext cx="8459788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词人塑造了一个态度温和、关心民生的天帝，从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殷勤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一词可见一斑。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“你打算到哪儿去呀？”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虽然只是一句异常简洁的问话，却饱含着深厚的感情。</a:t>
            </a:r>
            <a:endParaRPr lang="en-US" altLang="zh-CN" sz="24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755650" y="5157788"/>
            <a:ext cx="80645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这同现实中置人民于水火、畏敌如虎狼、只顾自己一路奔逃的高宗皇帝形成了鲜明的比照。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611188" y="3213100"/>
            <a:ext cx="503238" cy="4318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44" name="文本框 2"/>
          <p:cNvSpPr txBox="1"/>
          <p:nvPr/>
        </p:nvSpPr>
        <p:spPr>
          <a:xfrm>
            <a:off x="4856163" y="47625"/>
            <a:ext cx="4267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自学指导三：品梦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15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22529"/>
          <p:cNvSpPr txBox="1"/>
          <p:nvPr/>
        </p:nvSpPr>
        <p:spPr>
          <a:xfrm>
            <a:off x="827088" y="3149600"/>
            <a:ext cx="8321675" cy="2122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词人晚年孤独无依的心境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出处</a:t>
            </a: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离骚</a:t>
            </a: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：“欲少留此灵琐兮，日忽忽其将暮。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路漫漫其修远兮，吾将上下而求索”。倾诉的是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空有才华却遭逢时事不幸的苦闷。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作者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感叹自己虽然学习写诗，却不能有所成就。同时，国难当头，诗词文章又有什么用？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1" name="矩形 22530"/>
          <p:cNvSpPr/>
          <p:nvPr/>
        </p:nvSpPr>
        <p:spPr>
          <a:xfrm>
            <a:off x="539750" y="908050"/>
            <a:ext cx="5032375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663300"/>
                </a:solidFill>
                <a:latin typeface="Arial" panose="020b0604020202020204" pitchFamily="34" charset="0"/>
                <a:ea typeface="方正隶二简体" pitchFamily="65" charset="-122"/>
              </a:rPr>
              <a:t>  </a:t>
            </a:r>
            <a:r>
              <a:rPr lang="zh-CN" altLang="en-US" sz="3200" b="1">
                <a:solidFill>
                  <a:srgbClr val="663300"/>
                </a:solidFill>
                <a:latin typeface="Arial" panose="020b0604020202020204" pitchFamily="34" charset="0"/>
                <a:ea typeface="方正隶二简体" pitchFamily="65" charset="-122"/>
              </a:rPr>
              <a:t>我报路长嗟日暮，</a:t>
            </a:r>
            <a:endParaRPr lang="zh-CN" altLang="en-US" sz="3200" b="1">
              <a:solidFill>
                <a:srgbClr val="663300"/>
              </a:solidFill>
              <a:latin typeface="Arial" panose="020b0604020202020204" pitchFamily="34" charset="0"/>
              <a:ea typeface="方正隶二简体" pitchFamily="65" charset="-122"/>
            </a:endParaRPr>
          </a:p>
          <a:p>
            <a:r>
              <a:rPr lang="zh-CN" altLang="en-US" sz="3200" b="1">
                <a:solidFill>
                  <a:srgbClr val="663300"/>
                </a:solidFill>
                <a:latin typeface="Arial" panose="020b0604020202020204" pitchFamily="34" charset="0"/>
                <a:ea typeface="方正隶二简体" pitchFamily="65" charset="-122"/>
              </a:rPr>
              <a:t>              学诗谩有惊人句。</a:t>
            </a:r>
            <a:endParaRPr lang="zh-CN" altLang="en-US" sz="3200" b="1">
              <a:solidFill>
                <a:srgbClr val="663300"/>
              </a:solidFill>
              <a:latin typeface="Arial" panose="020b0604020202020204" pitchFamily="34" charset="0"/>
              <a:ea typeface="方正隶二简体" pitchFamily="65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 rot="2436839">
            <a:off x="6096000" y="838200"/>
            <a:ext cx="28956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>
                <a:solidFill>
                  <a:srgbClr val="003300"/>
                </a:solidFill>
                <a:latin typeface="Arial" panose="020b0604020202020204" pitchFamily="34" charset="0"/>
                <a:ea typeface="方正隶二简体" pitchFamily="65" charset="-122"/>
              </a:rPr>
              <a:t>用典</a:t>
            </a:r>
            <a:endParaRPr lang="zh-CN" altLang="en-US" sz="9600">
              <a:solidFill>
                <a:srgbClr val="003300"/>
              </a:solidFill>
              <a:latin typeface="Arial" panose="020b0604020202020204" pitchFamily="34" charset="0"/>
              <a:ea typeface="方正隶二简体" pitchFamily="65" charset="-122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901700" y="1912938"/>
            <a:ext cx="8013700" cy="22145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路长”、“日暮”透露了词人怎么样的心境？此处运用了怎样的写作手法？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椭圆形标注 22533"/>
          <p:cNvSpPr/>
          <p:nvPr/>
        </p:nvSpPr>
        <p:spPr>
          <a:xfrm>
            <a:off x="3181350" y="1912938"/>
            <a:ext cx="4032250" cy="431800"/>
          </a:xfrm>
          <a:prstGeom prst="wedgeEllipseCallout">
            <a:avLst>
              <a:gd name="adj1" fmla="val -45907"/>
              <a:gd name="adj2" fmla="val -7095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</a:rPr>
              <a:t>流露出对现实的强烈不满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96875" y="2492375"/>
            <a:ext cx="504825" cy="4318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8" name="文本框 2"/>
          <p:cNvSpPr txBox="1"/>
          <p:nvPr/>
        </p:nvSpPr>
        <p:spPr>
          <a:xfrm>
            <a:off x="4856163" y="47625"/>
            <a:ext cx="4267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自学指导三：品梦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530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23553"/>
          <p:cNvSpPr txBox="1"/>
          <p:nvPr/>
        </p:nvSpPr>
        <p:spPr>
          <a:xfrm>
            <a:off x="1008063" y="3589338"/>
            <a:ext cx="7704137" cy="1735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出自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庄子</a:t>
            </a:r>
            <a:r>
              <a:rPr lang="en-US" altLang="zh-CN" sz="2400" b="1"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逍遥游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：“鹏之背，不知其几千里也。怒而飞，其翼若垂天之云。</a:t>
            </a:r>
            <a:r>
              <a:rPr lang="en-US" altLang="zh-CN" sz="2400" b="1">
                <a:latin typeface="Arial" panose="020b0604020202020204" pitchFamily="34" charset="0"/>
                <a:ea typeface="楷体_GB2312" pitchFamily="49" charset="-122"/>
              </a:rPr>
              <a:t>…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鹏之徙于南冥也，水击三千里，</a:t>
            </a:r>
            <a:r>
              <a:rPr lang="zh-CN" altLang="en-US" b="1">
                <a:latin typeface="Arial" panose="020b0604020202020204" pitchFamily="34" charset="0"/>
              </a:rPr>
              <a:t>抟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扶摇而上者九万里。”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这一句，表示了作者有大鹏高飞之志 。</a:t>
            </a:r>
            <a:endParaRPr lang="zh-CN" altLang="en-US" sz="24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0" y="884238"/>
            <a:ext cx="6516688" cy="1449387"/>
          </a:xfrm>
          <a:prstGeom prst="flowChartAlternateProcess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九万里风鹏正举。</a:t>
            </a:r>
            <a:endParaRPr lang="zh-CN" altLang="en-US" sz="32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       风休住，蓬舟吹取三山去。</a:t>
            </a:r>
            <a:endParaRPr lang="zh-CN" altLang="en-US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 rot="2050631">
            <a:off x="6248400" y="838200"/>
            <a:ext cx="2622550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003300"/>
                </a:solidFill>
                <a:latin typeface="Arial" panose="020b0604020202020204" pitchFamily="34" charset="0"/>
                <a:ea typeface="方正隶二简体" pitchFamily="65" charset="-122"/>
              </a:rPr>
              <a:t>用典</a:t>
            </a:r>
            <a:endParaRPr lang="zh-CN" altLang="en-US" sz="9600">
              <a:solidFill>
                <a:srgbClr val="003300"/>
              </a:solidFill>
              <a:latin typeface="Arial" panose="020b0604020202020204" pitchFamily="34" charset="0"/>
              <a:ea typeface="方正隶二简体" pitchFamily="65" charset="-122"/>
            </a:endParaRPr>
          </a:p>
        </p:txBody>
      </p:sp>
      <p:sp>
        <p:nvSpPr>
          <p:cNvPr id="23557" name="圆角矩形标注 23556"/>
          <p:cNvSpPr/>
          <p:nvPr/>
        </p:nvSpPr>
        <p:spPr>
          <a:xfrm>
            <a:off x="3559175" y="2335213"/>
            <a:ext cx="2735263" cy="358775"/>
          </a:xfrm>
          <a:prstGeom prst="wedgeRoundRectCallout">
            <a:avLst>
              <a:gd name="adj1" fmla="val -44023"/>
              <a:gd name="adj2" fmla="val -8805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</a:rPr>
              <a:t>极言所乘之舟的轻快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558" name="矩形 23557"/>
          <p:cNvSpPr/>
          <p:nvPr/>
        </p:nvSpPr>
        <p:spPr>
          <a:xfrm>
            <a:off x="1044575" y="5207000"/>
            <a:ext cx="8162925" cy="828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词人化用此意足见其要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决意脱离这使其有才能而不得施展的尘世，去向理想的神仙境地。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</a:rPr>
              <a:t>　</a:t>
            </a:r>
            <a:r>
              <a:rPr lang="en-US" altLang="zh-CN">
                <a:latin typeface="Arial" panose="020b0604020202020204" pitchFamily="34" charset="0"/>
              </a:rPr>
              <a:t> 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838200" y="2895600"/>
            <a:ext cx="504825" cy="4318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40" name="文本框 2"/>
          <p:cNvSpPr txBox="1"/>
          <p:nvPr/>
        </p:nvSpPr>
        <p:spPr>
          <a:xfrm>
            <a:off x="1139825" y="2636838"/>
            <a:ext cx="75723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这一句，表现了作者怎么样的志向？运用的写作手法？</a:t>
            </a:r>
            <a:endParaRPr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3" name="文本框 2"/>
          <p:cNvSpPr txBox="1"/>
          <p:nvPr/>
        </p:nvSpPr>
        <p:spPr>
          <a:xfrm>
            <a:off x="4856163" y="47625"/>
            <a:ext cx="4267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自学指导三：品梦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25601"/>
          <p:cNvSpPr txBox="1"/>
          <p:nvPr/>
        </p:nvSpPr>
        <p:spPr>
          <a:xfrm>
            <a:off x="3995738" y="982663"/>
            <a:ext cx="51816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40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李清照的词风为什么会发生变化? 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7411" name="图片 25602" descr="rwp0011"/>
          <p:cNvPicPr>
            <a:picLocks noChangeAspect="1"/>
          </p:cNvPicPr>
          <p:nvPr/>
        </p:nvPicPr>
        <p:blipFill>
          <a:blip r:embed="rId2">
            <a:lum bright="-12000"/>
          </a:blip>
          <a:stretch>
            <a:fillRect/>
          </a:stretch>
        </p:blipFill>
        <p:spPr>
          <a:xfrm>
            <a:off x="-349250" y="0"/>
            <a:ext cx="44640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2"/>
          <p:cNvSpPr txBox="1"/>
          <p:nvPr/>
        </p:nvSpPr>
        <p:spPr>
          <a:xfrm>
            <a:off x="4856163" y="47625"/>
            <a:ext cx="4267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自学指导四：梦醒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框 25601"/>
          <p:cNvSpPr txBox="1"/>
          <p:nvPr/>
        </p:nvSpPr>
        <p:spPr>
          <a:xfrm>
            <a:off x="749300" y="1266825"/>
            <a:ext cx="8374063" cy="4570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4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t>       </a:t>
            </a:r>
            <a:r>
              <a:rPr lang="zh-CN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李清照她出生于一个爱好文学艺术的士大夫家庭，与太学生赵明诚结婚后一同研究金石书画，过着幸福美好的生活。 所写词作反应闺中生活、自然风光和离愁别思，清丽明快。</a:t>
            </a:r>
            <a:r>
              <a:rPr lang="zh-CN" altLang="en-US" sz="2000" b="1">
                <a:solidFill>
                  <a:srgbClr val="000000"/>
                </a:solidFill>
                <a:latin typeface="Calibri" panose="020f0502020204030204" pitchFamily="34" charset="0"/>
                <a:hlinkClick r:id="rId2" action="ppaction://hlinkfile"/>
              </a:rPr>
              <a:t>靖康之变</a:t>
            </a:r>
            <a:r>
              <a:rPr lang="zh-CN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后，她与赵明诚避乱江南，丧失了珍藏的大部分文物。后来赵明诚病死，她独自漂流在杭州、越州、金华一带，在凄苦孤寂中度过了晚年。诗词情感变得凄凉悲痛，多抒发怀乡悼亡之情，也寄托着强烈的亡国之思。</a:t>
            </a:r>
            <a:endParaRPr lang="zh-CN" altLang="en-US" sz="2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     随着金人南下的铁蹄，李清照淹没在国破家亡的历史之中，她以女子之身 ，怀天下大事。以一介布衣 ，思公卿之责，体味着宋代士大夫共同的时代悲哀 。正如李调元在 雨村词话》中所说 “不徒俯视巾帼 ，直欲压倒须眉。”</a:t>
            </a:r>
            <a:endParaRPr lang="zh-CN" altLang="en-US" sz="2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000" b="1">
              <a:solidFill>
                <a:srgbClr val="000000"/>
              </a:solidFill>
              <a:latin typeface="Calibri" panose="020f050202020403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4743450" y="47625"/>
            <a:ext cx="4267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自学指导四：梦醒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2" descr="http://news.shm.com.cn/images/2007-05/26/xin_26050426153185131226.jpg">
            <a:hlinkClick r:id="rId3"/>
          </p:cNvPr>
          <p:cNvPicPr>
            <a:picLocks noGrp="1" noRot="1" noChangeAspect="1"/>
          </p:cNvPicPr>
          <p:nvPr>
            <p:ph type="body" idx="4294967295"/>
          </p:nvPr>
        </p:nvPicPr>
        <p:blipFill>
          <a:blip r:embed="rId2"/>
          <a:stretch>
            <a:fillRect/>
          </a:stretch>
        </p:blipFill>
        <p:spPr>
          <a:xfrm>
            <a:off x="107950" y="403225"/>
            <a:ext cx="8856663" cy="5873750"/>
          </a:xfrm>
          <a:ln>
            <a:solidFill>
              <a:srgbClr val="FF0000">
                <a:alpha val="100000"/>
              </a:srgbClr>
            </a:solidFill>
            <a:miter lim="800000"/>
          </a:ln>
        </p:spPr>
      </p:pic>
      <p:sp>
        <p:nvSpPr>
          <p:cNvPr id="2" name="矩形 1"/>
          <p:cNvSpPr/>
          <p:nvPr/>
        </p:nvSpPr>
        <p:spPr>
          <a:xfrm>
            <a:off x="363219" y="189229"/>
            <a:ext cx="2225040" cy="70675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拓展延伸</a:t>
            </a:r>
            <a:endParaRPr kumimoji="0" lang="zh-CN" altLang="en-US" sz="40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2" descr="http://cn.netor.com/m/photos/pic/200403/m21878d20040371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9537" y="19050"/>
            <a:ext cx="9532937" cy="695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2"/>
          <p:cNvSpPr/>
          <p:nvPr/>
        </p:nvSpPr>
        <p:spPr>
          <a:xfrm>
            <a:off x="5253038" y="792163"/>
            <a:ext cx="4170362" cy="6184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    </a:t>
            </a:r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</a:rPr>
              <a:t>一 剪 梅 </a:t>
            </a:r>
            <a:endParaRPr lang="zh-CN" altLang="en-US" sz="2800" b="1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红藕香残玉簟秋。</a:t>
            </a:r>
            <a:b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轻解罗裳，</a:t>
            </a:r>
            <a:b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独上兰舟。</a:t>
            </a:r>
            <a:b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云中谁寄锦书来？</a:t>
            </a:r>
            <a:b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雁字回时，</a:t>
            </a:r>
            <a:b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月满西楼。 </a:t>
            </a:r>
            <a:endParaRPr lang="zh-CN" altLang="en-US" sz="30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花自飘零水自流。</a:t>
            </a:r>
            <a:b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一种相思，</a:t>
            </a:r>
            <a:b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两处闲愁。</a:t>
            </a:r>
            <a:b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此情无计可消除，</a:t>
            </a:r>
            <a:b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才下眉头，</a:t>
            </a:r>
            <a:b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</a:rPr>
              <a:t>却上心头。</a:t>
            </a:r>
            <a:endParaRPr lang="zh-CN" altLang="en-US" sz="3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35040" y="19050"/>
            <a:ext cx="2225040" cy="70675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拓展延伸</a:t>
            </a:r>
            <a:endParaRPr kumimoji="0" lang="zh-CN" altLang="en-US" sz="40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0" y="30163"/>
            <a:ext cx="9221788" cy="7113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6737350" y="29844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拓展延伸</a:t>
            </a:r>
            <a:endParaRPr kumimoji="0" lang="zh-CN" altLang="en-US" sz="40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25601"/>
          <p:cNvSpPr txBox="1"/>
          <p:nvPr/>
        </p:nvSpPr>
        <p:spPr>
          <a:xfrm>
            <a:off x="4533900" y="746125"/>
            <a:ext cx="4337050" cy="5632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武陵春</a:t>
            </a:r>
            <a:endParaRPr lang="zh-CN" altLang="zh-CN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风住尘香花已尽，日晚倦梳头。物是人非事事休，欲语泪先流。</a:t>
            </a:r>
            <a:endParaRPr lang="zh-CN" altLang="zh-CN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闻说双溪春尚好，也拟泛轻舟。只恐双溪舴艋舟，载不动许多愁。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31" name="图片 25602" descr="rwp0011"/>
          <p:cNvPicPr>
            <a:picLocks noChangeAspect="1"/>
          </p:cNvPicPr>
          <p:nvPr/>
        </p:nvPicPr>
        <p:blipFill>
          <a:blip r:embed="rId2">
            <a:lum bright="-12000"/>
          </a:blip>
          <a:stretch>
            <a:fillRect/>
          </a:stretch>
        </p:blipFill>
        <p:spPr>
          <a:xfrm>
            <a:off x="-168275" y="-395287"/>
            <a:ext cx="409098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25601"/>
          <p:cNvSpPr txBox="1"/>
          <p:nvPr/>
        </p:nvSpPr>
        <p:spPr>
          <a:xfrm>
            <a:off x="3995738" y="1558925"/>
            <a:ext cx="5181600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你认为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一代词宗李清照 ，是幸运的还是不幸的?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3555" name="图片 25602" descr="rwp0011"/>
          <p:cNvPicPr>
            <a:picLocks noChangeAspect="1"/>
          </p:cNvPicPr>
          <p:nvPr/>
        </p:nvPicPr>
        <p:blipFill>
          <a:blip r:embed="rId2">
            <a:lum bright="-12000"/>
          </a:blip>
          <a:stretch>
            <a:fillRect/>
          </a:stretch>
        </p:blipFill>
        <p:spPr>
          <a:xfrm>
            <a:off x="-146050" y="-373062"/>
            <a:ext cx="44640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6737350" y="29844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拓展延伸</a:t>
            </a:r>
            <a:endParaRPr kumimoji="0" lang="zh-CN" altLang="en-US" sz="40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图片 2058" descr="o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竖卷形 2057"/>
          <p:cNvSpPr/>
          <p:nvPr/>
        </p:nvSpPr>
        <p:spPr>
          <a:xfrm>
            <a:off x="5508625" y="1125538"/>
            <a:ext cx="2305050" cy="395922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48" name="文本框 2055"/>
          <p:cNvSpPr txBox="1"/>
          <p:nvPr/>
        </p:nvSpPr>
        <p:spPr>
          <a:xfrm>
            <a:off x="6084888" y="1700213"/>
            <a:ext cx="1281112" cy="3095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66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渔家傲</a:t>
            </a:r>
            <a:endParaRPr lang="zh-CN" altLang="en-US" sz="7200" b="1">
              <a:solidFill>
                <a:srgbClr val="660066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6149" name="图片 2059" descr="rwp0011"/>
          <p:cNvPicPr>
            <a:picLocks noChangeAspect="1"/>
          </p:cNvPicPr>
          <p:nvPr/>
        </p:nvPicPr>
        <p:blipFill>
          <a:blip r:embed="rId3">
            <a:lum bright="-12000"/>
          </a:blip>
          <a:stretch>
            <a:fillRect/>
          </a:stretch>
        </p:blipFill>
        <p:spPr>
          <a:xfrm>
            <a:off x="107950" y="0"/>
            <a:ext cx="44640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24577"/>
          <p:cNvSpPr txBox="1"/>
          <p:nvPr/>
        </p:nvSpPr>
        <p:spPr>
          <a:xfrm>
            <a:off x="1076325" y="1187450"/>
            <a:ext cx="755491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  <a:ea typeface="楷体_GB2312" pitchFamily="49" charset="-122"/>
              </a:rPr>
              <a:t>请在</a:t>
            </a:r>
            <a:r>
              <a:rPr lang="en-US" altLang="zh-CN" sz="2400" b="1"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400" b="1">
                <a:latin typeface="Arial" panose="020b0604020202020204" pitchFamily="34" charset="0"/>
                <a:ea typeface="楷体_GB2312" pitchFamily="49" charset="-122"/>
              </a:rPr>
              <a:t>分钟内完成检测卷上的</a:t>
            </a:r>
            <a:r>
              <a:rPr lang="en-US" altLang="zh-CN" sz="2400" b="1">
                <a:latin typeface="Arial" panose="020b0604020202020204" pitchFamily="34" charset="0"/>
                <a:ea typeface="楷体_GB2312" pitchFamily="49" charset="-122"/>
              </a:rPr>
              <a:t>4</a:t>
            </a:r>
            <a:r>
              <a:rPr lang="zh-CN" altLang="en-US" sz="2400" b="1">
                <a:latin typeface="Arial" panose="020b0604020202020204" pitchFamily="34" charset="0"/>
                <a:ea typeface="楷体_GB2312" pitchFamily="49" charset="-122"/>
              </a:rPr>
              <a:t>个小题，对子互查，组长统计结果。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5276850" y="0"/>
            <a:ext cx="38862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方正隶二简体" pitchFamily="65" charset="-122"/>
              </a:rPr>
              <a:t>达标检测</a:t>
            </a:r>
            <a:endParaRPr lang="zh-CN" altLang="en-US" sz="6000" b="1">
              <a:solidFill>
                <a:srgbClr val="FF0000"/>
              </a:solidFill>
              <a:latin typeface="Arial" panose="020b0604020202020204" pitchFamily="34" charset="0"/>
              <a:ea typeface="方正隶二简体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6325" y="2241550"/>
            <a:ext cx="7667625" cy="3538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663300"/>
                </a:solidFill>
                <a:latin typeface="Arial" panose="020b0604020202020204" pitchFamily="34" charset="0"/>
                <a:ea typeface="方正隶二简体" pitchFamily="65" charset="-122"/>
              </a:rPr>
              <a:t>答案：</a:t>
            </a:r>
            <a:endParaRPr lang="zh-CN" altLang="en-US" sz="3200" b="1">
              <a:solidFill>
                <a:srgbClr val="663300"/>
              </a:solidFill>
              <a:latin typeface="Arial" panose="020b0604020202020204" pitchFamily="34" charset="0"/>
              <a:ea typeface="方正隶二简体" pitchFamily="65" charset="-122"/>
            </a:endParaRPr>
          </a:p>
          <a:p>
            <a:r>
              <a:rPr lang="en-US" altLang="zh-CN" sz="3200" b="1">
                <a:solidFill>
                  <a:srgbClr val="663300"/>
                </a:solidFill>
                <a:latin typeface="Arial" panose="020b0604020202020204" pitchFamily="34" charset="0"/>
                <a:ea typeface="方正隶二简体" pitchFamily="65" charset="-122"/>
              </a:rPr>
              <a:t>1.天接云涛连晚雾，星河欲转千帆舞。</a:t>
            </a:r>
            <a:endParaRPr lang="zh-CN" altLang="en-US" sz="3200" b="1">
              <a:solidFill>
                <a:srgbClr val="CC9900"/>
              </a:solidFill>
              <a:latin typeface="Arial" panose="020b0604020202020204" pitchFamily="34" charset="0"/>
            </a:endParaRPr>
          </a:p>
          <a:p>
            <a:r>
              <a:rPr lang="en-US" altLang="zh-CN" sz="3200" b="1">
                <a:solidFill>
                  <a:srgbClr val="663300"/>
                </a:solidFill>
                <a:latin typeface="Arial" panose="020b0604020202020204" pitchFamily="34" charset="0"/>
                <a:ea typeface="方正隶二简体" pitchFamily="65" charset="-122"/>
              </a:rPr>
              <a:t>2.</a:t>
            </a:r>
            <a:r>
              <a:rPr lang="zh-CN" altLang="en-US" sz="3200" b="1">
                <a:solidFill>
                  <a:srgbClr val="663300"/>
                </a:solidFill>
                <a:latin typeface="Arial" panose="020b0604020202020204" pitchFamily="34" charset="0"/>
                <a:ea typeface="方正隶二简体" pitchFamily="65" charset="-122"/>
              </a:rPr>
              <a:t>我报路长嗟日暮，学诗谩有惊人句。</a:t>
            </a:r>
            <a:endParaRPr lang="zh-CN" altLang="en-US" sz="3200" b="1">
              <a:solidFill>
                <a:srgbClr val="663300"/>
              </a:solidFill>
              <a:latin typeface="Arial" panose="020b0604020202020204" pitchFamily="34" charset="0"/>
              <a:ea typeface="方正隶二简体" pitchFamily="65" charset="-122"/>
            </a:endParaRPr>
          </a:p>
          <a:p>
            <a:r>
              <a:rPr lang="en-US" altLang="zh-CN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九万里风鹏正举。风休住，蓬舟吹取三山去。</a:t>
            </a:r>
            <a:endParaRPr lang="zh-CN" altLang="en-US" sz="32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4.B</a:t>
            </a:r>
            <a:endParaRPr lang="en-US" altLang="zh-CN" sz="32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25601"/>
          <p:cNvSpPr txBox="1"/>
          <p:nvPr/>
        </p:nvSpPr>
        <p:spPr>
          <a:xfrm>
            <a:off x="3995738" y="1558925"/>
            <a:ext cx="51816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本节课你的收获是什么？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4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5603" name="图片 25602" descr="rwp0011"/>
          <p:cNvPicPr>
            <a:picLocks noChangeAspect="1"/>
          </p:cNvPicPr>
          <p:nvPr/>
        </p:nvPicPr>
        <p:blipFill>
          <a:blip r:embed="rId2">
            <a:lum bright="-12000"/>
          </a:blip>
          <a:stretch>
            <a:fillRect/>
          </a:stretch>
        </p:blipFill>
        <p:spPr>
          <a:xfrm>
            <a:off x="-168275" y="-384175"/>
            <a:ext cx="44640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文本框 24578"/>
          <p:cNvSpPr txBox="1"/>
          <p:nvPr/>
        </p:nvSpPr>
        <p:spPr>
          <a:xfrm>
            <a:off x="5291138" y="-31750"/>
            <a:ext cx="38862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方正隶二简体" pitchFamily="65" charset="-122"/>
              </a:rPr>
              <a:t>课堂小结</a:t>
            </a:r>
            <a:endParaRPr lang="zh-CN" altLang="en-US" sz="6000" b="1">
              <a:solidFill>
                <a:srgbClr val="FF0000"/>
              </a:solidFill>
              <a:latin typeface="Arial" panose="020b0604020202020204" pitchFamily="34" charset="0"/>
              <a:ea typeface="方正隶二简体" pitchFamily="65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7175" y="2708275"/>
            <a:ext cx="4608513" cy="1684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2400" marR="0" algn="just" defTabSz="914400">
              <a:lnSpc>
                <a:spcPct val="150000"/>
              </a:lnSpc>
              <a:spcAft>
                <a:spcPct val="0"/>
              </a:spcAft>
              <a:buClrTx/>
              <a:buSzTx/>
              <a:defRPr/>
            </a:pPr>
            <a:r>
              <a:rPr kumimoji="0" lang="zh-CN" altLang="zh-CN" sz="2400" b="1" kern="100" cap="none" spc="0" normalizeH="0" baseline="0" noProof="0" smtClean="0">
                <a:solidFill>
                  <a:schemeClr val="accent2"/>
                </a:solidFill>
                <a:latin typeface="Times New Roman" panose="02020603050405020304"/>
                <a:ea typeface="楷体" panose="02010609060101010101" charset="-122"/>
                <a:cs typeface="+mn-cs"/>
              </a:rPr>
              <a:t>如：诗词的诵读、诗句的赏析方法、对李清照的认识、受到的人生启示等。</a:t>
            </a:r>
            <a:endParaRPr kumimoji="0" lang="zh-CN" altLang="zh-CN" b="1" kern="100" cap="none" spc="0" normalizeH="0" baseline="0" noProof="0" smtClean="0">
              <a:solidFill>
                <a:schemeClr val="accent2"/>
              </a:solidFill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Line 2"/>
          <p:cNvSpPr/>
          <p:nvPr/>
        </p:nvSpPr>
        <p:spPr>
          <a:xfrm flipH="1">
            <a:off x="4356100" y="4005263"/>
            <a:ext cx="1655763" cy="863600"/>
          </a:xfrm>
          <a:prstGeom prst="line">
            <a:avLst/>
          </a:prstGeom>
          <a:ln w="76200" cap="flat" cmpd="tri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pic>
        <p:nvPicPr>
          <p:cNvPr id="26627" name="Picture 3" descr="u=1627956472,3784646571&amp;fm=0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675" y="2492375"/>
            <a:ext cx="3492500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Text Box 4"/>
          <p:cNvSpPr txBox="1"/>
          <p:nvPr/>
        </p:nvSpPr>
        <p:spPr>
          <a:xfrm>
            <a:off x="4429125" y="4279900"/>
            <a:ext cx="800100" cy="23304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0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我的收获</a:t>
            </a:r>
            <a:endParaRPr lang="zh-CN" altLang="en-US" sz="400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6981" name="AutoShape 5"/>
          <p:cNvSpPr>
            <a:spLocks noChangeArrowheads="1"/>
          </p:cNvSpPr>
          <p:nvPr/>
        </p:nvSpPr>
        <p:spPr bwMode="auto">
          <a:xfrm>
            <a:off x="1116013" y="3140075"/>
            <a:ext cx="1943100" cy="1296988"/>
          </a:xfrm>
          <a:prstGeom prst="cloudCallout">
            <a:avLst>
              <a:gd name="adj1" fmla="val 54231"/>
              <a:gd name="adj2" fmla="val -5292"/>
            </a:avLst>
          </a:prstGeom>
          <a:solidFill>
            <a:srgbClr val="339933"/>
          </a:solidFill>
          <a:ln w="9525">
            <a:solidFill>
              <a:srgbClr val="FFCC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诗歌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诵读</a:t>
            </a: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982" name="AutoShape 6"/>
          <p:cNvSpPr>
            <a:spLocks noChangeArrowheads="1"/>
          </p:cNvSpPr>
          <p:nvPr/>
        </p:nvSpPr>
        <p:spPr bwMode="auto">
          <a:xfrm>
            <a:off x="2555875" y="1557338"/>
            <a:ext cx="2273300" cy="1228725"/>
          </a:xfrm>
          <a:prstGeom prst="cloudCallout">
            <a:avLst>
              <a:gd name="adj1" fmla="val 1208"/>
              <a:gd name="adj2" fmla="val 44838"/>
            </a:avLst>
          </a:prstGeom>
          <a:solidFill>
            <a:srgbClr val="339933"/>
          </a:solidFill>
          <a:ln w="9525">
            <a:solidFill>
              <a:srgbClr val="FFCC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诗句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赏析</a:t>
            </a:r>
            <a:endParaRPr kumimoji="0" lang="zh-CN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983" name="AutoShape 7"/>
          <p:cNvSpPr>
            <a:spLocks noChangeArrowheads="1"/>
          </p:cNvSpPr>
          <p:nvPr/>
        </p:nvSpPr>
        <p:spPr bwMode="auto">
          <a:xfrm>
            <a:off x="5364163" y="1663700"/>
            <a:ext cx="2339975" cy="1439863"/>
          </a:xfrm>
          <a:prstGeom prst="cloudCallout">
            <a:avLst>
              <a:gd name="adj1" fmla="val -54231"/>
              <a:gd name="adj2" fmla="val 73810"/>
            </a:avLst>
          </a:prstGeom>
          <a:solidFill>
            <a:srgbClr val="339933"/>
          </a:solidFill>
          <a:ln w="9525">
            <a:solidFill>
              <a:srgbClr val="FFCC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清照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其人</a:t>
            </a:r>
            <a:endParaRPr kumimoji="0" lang="zh-CN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984" name="AutoShape 8"/>
          <p:cNvSpPr>
            <a:spLocks noChangeArrowheads="1"/>
          </p:cNvSpPr>
          <p:nvPr/>
        </p:nvSpPr>
        <p:spPr bwMode="auto">
          <a:xfrm>
            <a:off x="6462713" y="3424238"/>
            <a:ext cx="2286000" cy="1490663"/>
          </a:xfrm>
          <a:prstGeom prst="cloudCallout">
            <a:avLst>
              <a:gd name="adj1" fmla="val -46782"/>
              <a:gd name="adj2" fmla="val 20194"/>
            </a:avLst>
          </a:prstGeom>
          <a:solidFill>
            <a:srgbClr val="339933"/>
          </a:solidFill>
          <a:ln w="9525">
            <a:solidFill>
              <a:srgbClr val="FFCC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人生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启示</a:t>
            </a:r>
            <a:endParaRPr kumimoji="0" lang="zh-CN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Cloud"/>
          <p:cNvSpPr>
            <a:spLocks noChangeAspect="1" noEditPoints="1"/>
          </p:cNvSpPr>
          <p:nvPr/>
        </p:nvSpPr>
        <p:spPr>
          <a:xfrm>
            <a:off x="-107950" y="2171700"/>
            <a:ext cx="2057400" cy="1579563"/>
          </a:xfrm>
          <a:custGeom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cxnLst>
              <a:cxn ang="0">
                <a:pos x="17682401" y="38396398"/>
              </a:cxn>
              <a:cxn ang="0">
                <a:pos x="0" y="54209578"/>
              </a:cxn>
              <a:cxn ang="0">
                <a:pos x="9743980" y="67926401"/>
              </a:cxn>
              <a:cxn ang="0">
                <a:pos x="9644158" y="67744532"/>
              </a:cxn>
              <a:cxn ang="0">
                <a:pos x="4309491" y="78557591"/>
              </a:cxn>
              <a:cxn ang="0">
                <a:pos x="24087677" y="94386787"/>
              </a:cxn>
              <a:cxn ang="0">
                <a:pos x="26392061" y="94274463"/>
              </a:cxn>
              <a:cxn ang="0">
                <a:pos x="26283190" y="94381449"/>
              </a:cxn>
              <a:cxn ang="0">
                <a:pos x="56676322" y="108558173"/>
              </a:cxn>
              <a:cxn ang="0">
                <a:pos x="74712576" y="104525973"/>
              </a:cxn>
              <a:cxn ang="0">
                <a:pos x="74658093" y="104547399"/>
              </a:cxn>
              <a:cxn ang="0">
                <a:pos x="100124800" y="115494136"/>
              </a:cxn>
              <a:cxn ang="0">
                <a:pos x="129438273" y="97991116"/>
              </a:cxn>
              <a:cxn ang="0">
                <a:pos x="129465515" y="98130132"/>
              </a:cxn>
              <a:cxn ang="0">
                <a:pos x="143364680" y="101322751"/>
              </a:cxn>
              <a:cxn ang="0">
                <a:pos x="169602531" y="80456065"/>
              </a:cxn>
              <a:cxn ang="0">
                <a:pos x="169557097" y="80402536"/>
              </a:cxn>
              <a:cxn ang="0">
                <a:pos x="195940109" y="56001066"/>
              </a:cxn>
              <a:cxn ang="0">
                <a:pos x="189580266" y="40979349"/>
              </a:cxn>
              <a:cxn ang="0">
                <a:pos x="189516734" y="40968672"/>
              </a:cxn>
              <a:cxn ang="0">
                <a:pos x="191476408" y="33305451"/>
              </a:cxn>
              <a:cxn ang="0">
                <a:pos x="173639798" y="14540389"/>
              </a:cxn>
              <a:cxn ang="0">
                <a:pos x="173721427" y="14502948"/>
              </a:cxn>
              <a:cxn ang="0">
                <a:pos x="152038050" y="0"/>
              </a:cxn>
              <a:cxn ang="0">
                <a:pos x="135226520" y="6230060"/>
              </a:cxn>
              <a:cxn ang="0">
                <a:pos x="135262811" y="6256825"/>
              </a:cxn>
              <a:cxn ang="0">
                <a:pos x="119521986" y="0"/>
              </a:cxn>
              <a:cxn ang="0">
                <a:pos x="101803200" y="8796923"/>
              </a:cxn>
              <a:cxn ang="0">
                <a:pos x="101875781" y="9059013"/>
              </a:cxn>
              <a:cxn ang="0">
                <a:pos x="84901088" y="3475989"/>
              </a:cxn>
              <a:cxn ang="0">
                <a:pos x="63535179" y="13786367"/>
              </a:cxn>
              <a:cxn ang="0">
                <a:pos x="63462599" y="13914707"/>
              </a:cxn>
              <a:cxn ang="0">
                <a:pos x="47975711" y="10545631"/>
              </a:cxn>
              <a:cxn ang="0">
                <a:pos x="17346740" y="35118293"/>
              </a:cxn>
              <a:cxn ang="0">
                <a:pos x="17618964" y="38428501"/>
              </a:cxn>
              <a:cxn ang="0">
                <a:pos x="9743980" y="67926401"/>
              </a:cxn>
              <a:cxn ang="0">
                <a:pos x="19705606" y="70108246"/>
              </a:cxn>
              <a:cxn ang="0">
                <a:pos x="21238845" y="70060127"/>
              </a:cxn>
              <a:cxn ang="0">
                <a:pos x="26392061" y="94274463"/>
              </a:cxn>
              <a:cxn ang="0">
                <a:pos x="31418308" y="93258423"/>
              </a:cxn>
              <a:cxn ang="0">
                <a:pos x="71627905" y="99894855"/>
              </a:cxn>
              <a:cxn ang="0">
                <a:pos x="74658093" y="104547399"/>
              </a:cxn>
              <a:cxn ang="0">
                <a:pos x="129438273" y="97991116"/>
              </a:cxn>
              <a:cxn ang="0">
                <a:pos x="130644900" y="92889420"/>
              </a:cxn>
              <a:cxn ang="0">
                <a:pos x="169602531" y="80456065"/>
              </a:cxn>
              <a:cxn ang="0">
                <a:pos x="169611580" y="80284873"/>
              </a:cxn>
              <a:cxn ang="0">
                <a:pos x="154859546" y="61375456"/>
              </a:cxn>
              <a:cxn ang="0">
                <a:pos x="182948199" y="48123873"/>
              </a:cxn>
              <a:cxn ang="0">
                <a:pos x="189516734" y="40968672"/>
              </a:cxn>
              <a:cxn ang="0">
                <a:pos x="174066232" y="17882701"/>
              </a:cxn>
              <a:cxn ang="0">
                <a:pos x="174075281" y="17631360"/>
              </a:cxn>
              <a:cxn ang="0">
                <a:pos x="173721427" y="14502948"/>
              </a:cxn>
              <a:cxn ang="0">
                <a:pos x="135226520" y="6230060"/>
              </a:cxn>
              <a:cxn ang="0">
                <a:pos x="131869720" y="10540292"/>
              </a:cxn>
              <a:cxn ang="0">
                <a:pos x="101803200" y="8796923"/>
              </a:cxn>
              <a:cxn ang="0">
                <a:pos x="100170139" y="12513576"/>
              </a:cxn>
              <a:cxn ang="0">
                <a:pos x="69359717" y="17519036"/>
              </a:cxn>
              <a:cxn ang="0">
                <a:pos x="63462599" y="13914707"/>
              </a:cxn>
              <a:cxn ang="0">
                <a:pos x="17618964" y="38428501"/>
              </a:cxn>
              <a:cxn ang="0">
                <a:pos x="18653189" y="42220037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CCFF"/>
              </a:gs>
              <a:gs pos="50000">
                <a:srgbClr val="FFFFFF"/>
              </a:gs>
              <a:gs pos="100000">
                <a:srgbClr val="FFCCFF"/>
              </a:gs>
            </a:gsLst>
            <a:lin ang="5400000" scaled="1"/>
          </a:gra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r>
              <a:rPr lang="zh-CN" altLang="en-US" b="1">
                <a:latin typeface="Arial" panose="020b0604020202020204" pitchFamily="34" charset="0"/>
              </a:rPr>
              <a:t>字音、停顿、轻重缓急、抑扬顿挫</a:t>
            </a:r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14" name="Cloud"/>
          <p:cNvSpPr>
            <a:spLocks noChangeAspect="1" noEditPoints="1"/>
          </p:cNvSpPr>
          <p:nvPr/>
        </p:nvSpPr>
        <p:spPr>
          <a:xfrm>
            <a:off x="2087563" y="188913"/>
            <a:ext cx="2057400" cy="1579562"/>
          </a:xfrm>
          <a:custGeom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cxnLst>
              <a:cxn ang="0">
                <a:pos x="17682401" y="38396398"/>
              </a:cxn>
              <a:cxn ang="0">
                <a:pos x="0" y="54209578"/>
              </a:cxn>
              <a:cxn ang="0">
                <a:pos x="9743980" y="67926401"/>
              </a:cxn>
              <a:cxn ang="0">
                <a:pos x="9644158" y="67744532"/>
              </a:cxn>
              <a:cxn ang="0">
                <a:pos x="4309491" y="78557591"/>
              </a:cxn>
              <a:cxn ang="0">
                <a:pos x="24087677" y="94386787"/>
              </a:cxn>
              <a:cxn ang="0">
                <a:pos x="26392061" y="94274463"/>
              </a:cxn>
              <a:cxn ang="0">
                <a:pos x="26283190" y="94381449"/>
              </a:cxn>
              <a:cxn ang="0">
                <a:pos x="56676322" y="108558173"/>
              </a:cxn>
              <a:cxn ang="0">
                <a:pos x="74712576" y="104525973"/>
              </a:cxn>
              <a:cxn ang="0">
                <a:pos x="74658093" y="104547399"/>
              </a:cxn>
              <a:cxn ang="0">
                <a:pos x="100124800" y="115494136"/>
              </a:cxn>
              <a:cxn ang="0">
                <a:pos x="129438273" y="97991116"/>
              </a:cxn>
              <a:cxn ang="0">
                <a:pos x="129465515" y="98130132"/>
              </a:cxn>
              <a:cxn ang="0">
                <a:pos x="143364680" y="101322751"/>
              </a:cxn>
              <a:cxn ang="0">
                <a:pos x="169602531" y="80456065"/>
              </a:cxn>
              <a:cxn ang="0">
                <a:pos x="169557097" y="80402536"/>
              </a:cxn>
              <a:cxn ang="0">
                <a:pos x="195940109" y="56001066"/>
              </a:cxn>
              <a:cxn ang="0">
                <a:pos x="189580266" y="40979349"/>
              </a:cxn>
              <a:cxn ang="0">
                <a:pos x="189516734" y="40968672"/>
              </a:cxn>
              <a:cxn ang="0">
                <a:pos x="191476408" y="33305451"/>
              </a:cxn>
              <a:cxn ang="0">
                <a:pos x="173639798" y="14540389"/>
              </a:cxn>
              <a:cxn ang="0">
                <a:pos x="173721427" y="14502948"/>
              </a:cxn>
              <a:cxn ang="0">
                <a:pos x="152038050" y="0"/>
              </a:cxn>
              <a:cxn ang="0">
                <a:pos x="135226520" y="6230060"/>
              </a:cxn>
              <a:cxn ang="0">
                <a:pos x="135262811" y="6256825"/>
              </a:cxn>
              <a:cxn ang="0">
                <a:pos x="119521986" y="0"/>
              </a:cxn>
              <a:cxn ang="0">
                <a:pos x="101803200" y="8796923"/>
              </a:cxn>
              <a:cxn ang="0">
                <a:pos x="101875781" y="9059013"/>
              </a:cxn>
              <a:cxn ang="0">
                <a:pos x="84901088" y="3475989"/>
              </a:cxn>
              <a:cxn ang="0">
                <a:pos x="63535179" y="13786367"/>
              </a:cxn>
              <a:cxn ang="0">
                <a:pos x="63462599" y="13914707"/>
              </a:cxn>
              <a:cxn ang="0">
                <a:pos x="47975711" y="10545631"/>
              </a:cxn>
              <a:cxn ang="0">
                <a:pos x="17346740" y="35118293"/>
              </a:cxn>
              <a:cxn ang="0">
                <a:pos x="17618964" y="38428501"/>
              </a:cxn>
              <a:cxn ang="0">
                <a:pos x="9743980" y="67926401"/>
              </a:cxn>
              <a:cxn ang="0">
                <a:pos x="19705606" y="70108246"/>
              </a:cxn>
              <a:cxn ang="0">
                <a:pos x="21238845" y="70060127"/>
              </a:cxn>
              <a:cxn ang="0">
                <a:pos x="26392061" y="94274463"/>
              </a:cxn>
              <a:cxn ang="0">
                <a:pos x="31418308" y="93258423"/>
              </a:cxn>
              <a:cxn ang="0">
                <a:pos x="71627905" y="99894855"/>
              </a:cxn>
              <a:cxn ang="0">
                <a:pos x="74658093" y="104547399"/>
              </a:cxn>
              <a:cxn ang="0">
                <a:pos x="129438273" y="97991116"/>
              </a:cxn>
              <a:cxn ang="0">
                <a:pos x="130644900" y="92889420"/>
              </a:cxn>
              <a:cxn ang="0">
                <a:pos x="169602531" y="80456065"/>
              </a:cxn>
              <a:cxn ang="0">
                <a:pos x="169611580" y="80284873"/>
              </a:cxn>
              <a:cxn ang="0">
                <a:pos x="154859546" y="61375456"/>
              </a:cxn>
              <a:cxn ang="0">
                <a:pos x="182948199" y="48123873"/>
              </a:cxn>
              <a:cxn ang="0">
                <a:pos x="189516734" y="40968672"/>
              </a:cxn>
              <a:cxn ang="0">
                <a:pos x="174066232" y="17882701"/>
              </a:cxn>
              <a:cxn ang="0">
                <a:pos x="174075281" y="17631360"/>
              </a:cxn>
              <a:cxn ang="0">
                <a:pos x="173721427" y="14502948"/>
              </a:cxn>
              <a:cxn ang="0">
                <a:pos x="135226520" y="6230060"/>
              </a:cxn>
              <a:cxn ang="0">
                <a:pos x="131869720" y="10540292"/>
              </a:cxn>
              <a:cxn ang="0">
                <a:pos x="101803200" y="8796923"/>
              </a:cxn>
              <a:cxn ang="0">
                <a:pos x="100170139" y="12513576"/>
              </a:cxn>
              <a:cxn ang="0">
                <a:pos x="69359717" y="17519036"/>
              </a:cxn>
              <a:cxn ang="0">
                <a:pos x="63462599" y="13914707"/>
              </a:cxn>
              <a:cxn ang="0">
                <a:pos x="17618964" y="38428501"/>
              </a:cxn>
              <a:cxn ang="0">
                <a:pos x="18653189" y="42220037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CCFF"/>
              </a:gs>
              <a:gs pos="50000">
                <a:srgbClr val="FFFFFF"/>
              </a:gs>
              <a:gs pos="100000">
                <a:srgbClr val="FFCCFF"/>
              </a:gs>
            </a:gsLst>
            <a:lin ang="5400000" scaled="1"/>
          </a:gra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r>
              <a:rPr lang="zh-CN" altLang="en-US" b="1">
                <a:latin typeface="Arial" panose="020b0604020202020204" pitchFamily="34" charset="0"/>
              </a:rPr>
              <a:t>描绘画面、诗词炼字、典故作用</a:t>
            </a:r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16" name="Cloud"/>
          <p:cNvSpPr>
            <a:spLocks noChangeAspect="1" noEditPoints="1"/>
          </p:cNvSpPr>
          <p:nvPr/>
        </p:nvSpPr>
        <p:spPr>
          <a:xfrm>
            <a:off x="5264150" y="184150"/>
            <a:ext cx="2057400" cy="1579563"/>
          </a:xfrm>
          <a:custGeom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cxnLst>
              <a:cxn ang="0">
                <a:pos x="17682401" y="38396398"/>
              </a:cxn>
              <a:cxn ang="0">
                <a:pos x="0" y="54209578"/>
              </a:cxn>
              <a:cxn ang="0">
                <a:pos x="9743980" y="67926401"/>
              </a:cxn>
              <a:cxn ang="0">
                <a:pos x="9644158" y="67744532"/>
              </a:cxn>
              <a:cxn ang="0">
                <a:pos x="4309491" y="78557591"/>
              </a:cxn>
              <a:cxn ang="0">
                <a:pos x="24087677" y="94386787"/>
              </a:cxn>
              <a:cxn ang="0">
                <a:pos x="26392061" y="94274463"/>
              </a:cxn>
              <a:cxn ang="0">
                <a:pos x="26283190" y="94381449"/>
              </a:cxn>
              <a:cxn ang="0">
                <a:pos x="56676322" y="108558173"/>
              </a:cxn>
              <a:cxn ang="0">
                <a:pos x="74712576" y="104525973"/>
              </a:cxn>
              <a:cxn ang="0">
                <a:pos x="74658093" y="104547399"/>
              </a:cxn>
              <a:cxn ang="0">
                <a:pos x="100124800" y="115494136"/>
              </a:cxn>
              <a:cxn ang="0">
                <a:pos x="129438273" y="97991116"/>
              </a:cxn>
              <a:cxn ang="0">
                <a:pos x="129465515" y="98130132"/>
              </a:cxn>
              <a:cxn ang="0">
                <a:pos x="143364680" y="101322751"/>
              </a:cxn>
              <a:cxn ang="0">
                <a:pos x="169602531" y="80456065"/>
              </a:cxn>
              <a:cxn ang="0">
                <a:pos x="169557097" y="80402536"/>
              </a:cxn>
              <a:cxn ang="0">
                <a:pos x="195940109" y="56001066"/>
              </a:cxn>
              <a:cxn ang="0">
                <a:pos x="189580266" y="40979349"/>
              </a:cxn>
              <a:cxn ang="0">
                <a:pos x="189516734" y="40968672"/>
              </a:cxn>
              <a:cxn ang="0">
                <a:pos x="191476408" y="33305451"/>
              </a:cxn>
              <a:cxn ang="0">
                <a:pos x="173639798" y="14540389"/>
              </a:cxn>
              <a:cxn ang="0">
                <a:pos x="173721427" y="14502948"/>
              </a:cxn>
              <a:cxn ang="0">
                <a:pos x="152038050" y="0"/>
              </a:cxn>
              <a:cxn ang="0">
                <a:pos x="135226520" y="6230060"/>
              </a:cxn>
              <a:cxn ang="0">
                <a:pos x="135262811" y="6256825"/>
              </a:cxn>
              <a:cxn ang="0">
                <a:pos x="119521986" y="0"/>
              </a:cxn>
              <a:cxn ang="0">
                <a:pos x="101803200" y="8796923"/>
              </a:cxn>
              <a:cxn ang="0">
                <a:pos x="101875781" y="9059013"/>
              </a:cxn>
              <a:cxn ang="0">
                <a:pos x="84901088" y="3475989"/>
              </a:cxn>
              <a:cxn ang="0">
                <a:pos x="63535179" y="13786367"/>
              </a:cxn>
              <a:cxn ang="0">
                <a:pos x="63462599" y="13914707"/>
              </a:cxn>
              <a:cxn ang="0">
                <a:pos x="47975711" y="10545631"/>
              </a:cxn>
              <a:cxn ang="0">
                <a:pos x="17346740" y="35118293"/>
              </a:cxn>
              <a:cxn ang="0">
                <a:pos x="17618964" y="38428501"/>
              </a:cxn>
              <a:cxn ang="0">
                <a:pos x="9743980" y="67926401"/>
              </a:cxn>
              <a:cxn ang="0">
                <a:pos x="19705606" y="70108246"/>
              </a:cxn>
              <a:cxn ang="0">
                <a:pos x="21238845" y="70060127"/>
              </a:cxn>
              <a:cxn ang="0">
                <a:pos x="26392061" y="94274463"/>
              </a:cxn>
              <a:cxn ang="0">
                <a:pos x="31418308" y="93258423"/>
              </a:cxn>
              <a:cxn ang="0">
                <a:pos x="71627905" y="99894855"/>
              </a:cxn>
              <a:cxn ang="0">
                <a:pos x="74658093" y="104547399"/>
              </a:cxn>
              <a:cxn ang="0">
                <a:pos x="129438273" y="97991116"/>
              </a:cxn>
              <a:cxn ang="0">
                <a:pos x="130644900" y="92889420"/>
              </a:cxn>
              <a:cxn ang="0">
                <a:pos x="169602531" y="80456065"/>
              </a:cxn>
              <a:cxn ang="0">
                <a:pos x="169611580" y="80284873"/>
              </a:cxn>
              <a:cxn ang="0">
                <a:pos x="154859546" y="61375456"/>
              </a:cxn>
              <a:cxn ang="0">
                <a:pos x="182948199" y="48123873"/>
              </a:cxn>
              <a:cxn ang="0">
                <a:pos x="189516734" y="40968672"/>
              </a:cxn>
              <a:cxn ang="0">
                <a:pos x="174066232" y="17882701"/>
              </a:cxn>
              <a:cxn ang="0">
                <a:pos x="174075281" y="17631360"/>
              </a:cxn>
              <a:cxn ang="0">
                <a:pos x="173721427" y="14502948"/>
              </a:cxn>
              <a:cxn ang="0">
                <a:pos x="135226520" y="6230060"/>
              </a:cxn>
              <a:cxn ang="0">
                <a:pos x="131869720" y="10540292"/>
              </a:cxn>
              <a:cxn ang="0">
                <a:pos x="101803200" y="8796923"/>
              </a:cxn>
              <a:cxn ang="0">
                <a:pos x="100170139" y="12513576"/>
              </a:cxn>
              <a:cxn ang="0">
                <a:pos x="69359717" y="17519036"/>
              </a:cxn>
              <a:cxn ang="0">
                <a:pos x="63462599" y="13914707"/>
              </a:cxn>
              <a:cxn ang="0">
                <a:pos x="17618964" y="38428501"/>
              </a:cxn>
              <a:cxn ang="0">
                <a:pos x="18653189" y="42220037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CCFF"/>
              </a:gs>
              <a:gs pos="50000">
                <a:srgbClr val="FFFFFF"/>
              </a:gs>
              <a:gs pos="100000">
                <a:srgbClr val="FFCCFF"/>
              </a:gs>
            </a:gsLst>
            <a:lin ang="5400000" scaled="1"/>
          </a:gra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r>
              <a:rPr lang="zh-CN" altLang="en-US" b="1">
                <a:latin typeface="Arial" panose="020b0604020202020204" pitchFamily="34" charset="0"/>
              </a:rPr>
              <a:t>生平经历、词风变化、主要作品</a:t>
            </a:r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17" name="Cloud"/>
          <p:cNvSpPr>
            <a:spLocks noChangeAspect="1" noEditPoints="1"/>
          </p:cNvSpPr>
          <p:nvPr/>
        </p:nvSpPr>
        <p:spPr>
          <a:xfrm>
            <a:off x="7164388" y="1995488"/>
            <a:ext cx="2057400" cy="1579562"/>
          </a:xfrm>
          <a:custGeom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cxnLst>
              <a:cxn ang="0">
                <a:pos x="17682401" y="38396398"/>
              </a:cxn>
              <a:cxn ang="0">
                <a:pos x="0" y="54209578"/>
              </a:cxn>
              <a:cxn ang="0">
                <a:pos x="9743980" y="67926401"/>
              </a:cxn>
              <a:cxn ang="0">
                <a:pos x="9644158" y="67744532"/>
              </a:cxn>
              <a:cxn ang="0">
                <a:pos x="4309491" y="78557591"/>
              </a:cxn>
              <a:cxn ang="0">
                <a:pos x="24087677" y="94386787"/>
              </a:cxn>
              <a:cxn ang="0">
                <a:pos x="26392061" y="94274463"/>
              </a:cxn>
              <a:cxn ang="0">
                <a:pos x="26283190" y="94381449"/>
              </a:cxn>
              <a:cxn ang="0">
                <a:pos x="56676322" y="108558173"/>
              </a:cxn>
              <a:cxn ang="0">
                <a:pos x="74712576" y="104525973"/>
              </a:cxn>
              <a:cxn ang="0">
                <a:pos x="74658093" y="104547399"/>
              </a:cxn>
              <a:cxn ang="0">
                <a:pos x="100124800" y="115494136"/>
              </a:cxn>
              <a:cxn ang="0">
                <a:pos x="129438273" y="97991116"/>
              </a:cxn>
              <a:cxn ang="0">
                <a:pos x="129465515" y="98130132"/>
              </a:cxn>
              <a:cxn ang="0">
                <a:pos x="143364680" y="101322751"/>
              </a:cxn>
              <a:cxn ang="0">
                <a:pos x="169602531" y="80456065"/>
              </a:cxn>
              <a:cxn ang="0">
                <a:pos x="169557097" y="80402536"/>
              </a:cxn>
              <a:cxn ang="0">
                <a:pos x="195940109" y="56001066"/>
              </a:cxn>
              <a:cxn ang="0">
                <a:pos x="189580266" y="40979349"/>
              </a:cxn>
              <a:cxn ang="0">
                <a:pos x="189516734" y="40968672"/>
              </a:cxn>
              <a:cxn ang="0">
                <a:pos x="191476408" y="33305451"/>
              </a:cxn>
              <a:cxn ang="0">
                <a:pos x="173639798" y="14540389"/>
              </a:cxn>
              <a:cxn ang="0">
                <a:pos x="173721427" y="14502948"/>
              </a:cxn>
              <a:cxn ang="0">
                <a:pos x="152038050" y="0"/>
              </a:cxn>
              <a:cxn ang="0">
                <a:pos x="135226520" y="6230060"/>
              </a:cxn>
              <a:cxn ang="0">
                <a:pos x="135262811" y="6256825"/>
              </a:cxn>
              <a:cxn ang="0">
                <a:pos x="119521986" y="0"/>
              </a:cxn>
              <a:cxn ang="0">
                <a:pos x="101803200" y="8796923"/>
              </a:cxn>
              <a:cxn ang="0">
                <a:pos x="101875781" y="9059013"/>
              </a:cxn>
              <a:cxn ang="0">
                <a:pos x="84901088" y="3475989"/>
              </a:cxn>
              <a:cxn ang="0">
                <a:pos x="63535179" y="13786367"/>
              </a:cxn>
              <a:cxn ang="0">
                <a:pos x="63462599" y="13914707"/>
              </a:cxn>
              <a:cxn ang="0">
                <a:pos x="47975711" y="10545631"/>
              </a:cxn>
              <a:cxn ang="0">
                <a:pos x="17346740" y="35118293"/>
              </a:cxn>
              <a:cxn ang="0">
                <a:pos x="17618964" y="38428501"/>
              </a:cxn>
              <a:cxn ang="0">
                <a:pos x="9743980" y="67926401"/>
              </a:cxn>
              <a:cxn ang="0">
                <a:pos x="19705606" y="70108246"/>
              </a:cxn>
              <a:cxn ang="0">
                <a:pos x="21238845" y="70060127"/>
              </a:cxn>
              <a:cxn ang="0">
                <a:pos x="26392061" y="94274463"/>
              </a:cxn>
              <a:cxn ang="0">
                <a:pos x="31418308" y="93258423"/>
              </a:cxn>
              <a:cxn ang="0">
                <a:pos x="71627905" y="99894855"/>
              </a:cxn>
              <a:cxn ang="0">
                <a:pos x="74658093" y="104547399"/>
              </a:cxn>
              <a:cxn ang="0">
                <a:pos x="129438273" y="97991116"/>
              </a:cxn>
              <a:cxn ang="0">
                <a:pos x="130644900" y="92889420"/>
              </a:cxn>
              <a:cxn ang="0">
                <a:pos x="169602531" y="80456065"/>
              </a:cxn>
              <a:cxn ang="0">
                <a:pos x="169611580" y="80284873"/>
              </a:cxn>
              <a:cxn ang="0">
                <a:pos x="154859546" y="61375456"/>
              </a:cxn>
              <a:cxn ang="0">
                <a:pos x="182948199" y="48123873"/>
              </a:cxn>
              <a:cxn ang="0">
                <a:pos x="189516734" y="40968672"/>
              </a:cxn>
              <a:cxn ang="0">
                <a:pos x="174066232" y="17882701"/>
              </a:cxn>
              <a:cxn ang="0">
                <a:pos x="174075281" y="17631360"/>
              </a:cxn>
              <a:cxn ang="0">
                <a:pos x="173721427" y="14502948"/>
              </a:cxn>
              <a:cxn ang="0">
                <a:pos x="135226520" y="6230060"/>
              </a:cxn>
              <a:cxn ang="0">
                <a:pos x="131869720" y="10540292"/>
              </a:cxn>
              <a:cxn ang="0">
                <a:pos x="101803200" y="8796923"/>
              </a:cxn>
              <a:cxn ang="0">
                <a:pos x="100170139" y="12513576"/>
              </a:cxn>
              <a:cxn ang="0">
                <a:pos x="69359717" y="17519036"/>
              </a:cxn>
              <a:cxn ang="0">
                <a:pos x="63462599" y="13914707"/>
              </a:cxn>
              <a:cxn ang="0">
                <a:pos x="17618964" y="38428501"/>
              </a:cxn>
              <a:cxn ang="0">
                <a:pos x="18653189" y="42220037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CCFF"/>
              </a:gs>
              <a:gs pos="50000">
                <a:srgbClr val="FFFFFF"/>
              </a:gs>
              <a:gs pos="100000">
                <a:srgbClr val="FFCCFF"/>
              </a:gs>
            </a:gsLst>
            <a:lin ang="5400000" scaled="1"/>
          </a:gra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r>
              <a:rPr lang="zh-CN" altLang="en-US" b="1">
                <a:latin typeface="Arial" panose="020b0604020202020204" pitchFamily="34" charset="0"/>
              </a:rPr>
              <a:t>热爱生活、热爱自然、迎击困难、爱国情怀</a:t>
            </a:r>
            <a:endParaRPr lang="zh-CN" altLang="en-US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6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6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6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69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26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269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6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69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图片 2" descr="faa0a8c933d4b14e852468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2100" y="11113"/>
            <a:ext cx="9445625" cy="684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28673"/>
          <p:cNvSpPr txBox="1"/>
          <p:nvPr/>
        </p:nvSpPr>
        <p:spPr>
          <a:xfrm>
            <a:off x="989013" y="1450975"/>
            <a:ext cx="4538662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方正隶二简体" pitchFamily="65" charset="-122"/>
                <a:ea typeface="方正隶二简体" pitchFamily="65" charset="-122"/>
              </a:rPr>
              <a:t>作业：</a:t>
            </a:r>
            <a:endParaRPr lang="zh-CN" altLang="en-US" sz="2400" b="1">
              <a:solidFill>
                <a:srgbClr val="000000"/>
              </a:solidFill>
              <a:latin typeface="方正隶二简体" pitchFamily="65" charset="-122"/>
              <a:ea typeface="方正隶二简体" pitchFamily="65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方正隶二简体" pitchFamily="65" charset="-122"/>
                <a:ea typeface="方正隶二简体" pitchFamily="65" charset="-122"/>
              </a:rPr>
              <a:t>    欣赏了李清照的《如梦令》《夏日绝句》《武陵春》《醉花阴》等词，请你据李清照的人生经历和作品内容写一篇随笔。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方正隶二简体" pitchFamily="65" charset="-122"/>
              </a:rPr>
              <a:t>……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  <a:ea typeface="方正隶二简体" pitchFamily="65" charset="-122"/>
            </a:endParaRPr>
          </a:p>
        </p:txBody>
      </p:sp>
      <p:pic>
        <p:nvPicPr>
          <p:cNvPr id="28675" name="图片 28676" descr="rwp0011"/>
          <p:cNvPicPr>
            <a:picLocks noChangeAspect="1"/>
          </p:cNvPicPr>
          <p:nvPr/>
        </p:nvPicPr>
        <p:blipFill>
          <a:blip r:embed="rId2">
            <a:lum bright="-12000"/>
          </a:blip>
          <a:stretch>
            <a:fillRect/>
          </a:stretch>
        </p:blipFill>
        <p:spPr>
          <a:xfrm>
            <a:off x="5810250" y="65088"/>
            <a:ext cx="3654425" cy="672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53900" y="10833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6" name="文本框 7175"/>
          <p:cNvSpPr txBox="1"/>
          <p:nvPr/>
        </p:nvSpPr>
        <p:spPr>
          <a:xfrm>
            <a:off x="4383088" y="166688"/>
            <a:ext cx="4508500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学习目标：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en-US" altLang="zh-CN" sz="3200" b="1">
              <a:latin typeface="Arial" panose="020b0604020202020204" pitchFamily="34" charset="0"/>
            </a:endParaRPr>
          </a:p>
          <a:p>
            <a:r>
              <a:rPr lang="en-US" altLang="zh-CN" sz="3200" b="1">
                <a:latin typeface="Arial" panose="020b0604020202020204" pitchFamily="34" charset="0"/>
              </a:rPr>
              <a:t>1.</a:t>
            </a:r>
            <a:r>
              <a:rPr lang="zh-CN" altLang="en-US" sz="3200" b="1">
                <a:latin typeface="Arial" panose="020b0604020202020204" pitchFamily="34" charset="0"/>
              </a:rPr>
              <a:t>了解有关李清照的文学常识，体会作者在词中流露出的思想感情。</a:t>
            </a:r>
            <a:endParaRPr lang="zh-CN" altLang="en-US" sz="3200" b="1">
              <a:latin typeface="Arial" panose="020b0604020202020204" pitchFamily="34" charset="0"/>
            </a:endParaRPr>
          </a:p>
          <a:p>
            <a:r>
              <a:rPr lang="en-US" altLang="zh-CN" sz="3200" b="1">
                <a:latin typeface="Arial" panose="020b0604020202020204" pitchFamily="34" charset="0"/>
              </a:rPr>
              <a:t>2.</a:t>
            </a:r>
            <a:r>
              <a:rPr lang="zh-CN" altLang="en-US" sz="3200" b="1">
                <a:latin typeface="Arial" panose="020b0604020202020204" pitchFamily="34" charset="0"/>
              </a:rPr>
              <a:t>能结合诗词内容进行赏析阅读。</a:t>
            </a:r>
            <a:endParaRPr lang="zh-CN" altLang="en-US" sz="3200" b="1">
              <a:latin typeface="Arial" panose="020b0604020202020204" pitchFamily="34" charset="0"/>
            </a:endParaRPr>
          </a:p>
          <a:p>
            <a:r>
              <a:rPr lang="en-US" altLang="zh-CN" sz="3200" b="1">
                <a:latin typeface="Arial" panose="020b0604020202020204" pitchFamily="34" charset="0"/>
              </a:rPr>
              <a:t>3.</a:t>
            </a:r>
            <a:r>
              <a:rPr lang="zh-CN" altLang="en-US" sz="3200" b="1">
                <a:latin typeface="Arial" panose="020b0604020202020204" pitchFamily="34" charset="0"/>
              </a:rPr>
              <a:t>品味本词豪放的艺术风格，感受词人对自由的渴望，对光明的追求。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pic>
        <p:nvPicPr>
          <p:cNvPr id="7171" name="图片 7177" descr="rwp0011"/>
          <p:cNvPicPr>
            <a:picLocks noChangeAspect="1"/>
          </p:cNvPicPr>
          <p:nvPr/>
        </p:nvPicPr>
        <p:blipFill>
          <a:blip r:embed="rId2">
            <a:lum bright="-12000"/>
          </a:blip>
          <a:stretch>
            <a:fillRect/>
          </a:stretch>
        </p:blipFill>
        <p:spPr>
          <a:xfrm>
            <a:off x="63500" y="-303212"/>
            <a:ext cx="44640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文本框 2"/>
          <p:cNvSpPr txBox="1"/>
          <p:nvPr/>
        </p:nvSpPr>
        <p:spPr>
          <a:xfrm>
            <a:off x="1019175" y="1866900"/>
            <a:ext cx="6092825" cy="3168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</a:rPr>
              <a:t>要求：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4000" b="1">
                <a:solidFill>
                  <a:srgbClr val="000000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</a:rPr>
              <a:t>读准字音。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4000" b="1">
                <a:solidFill>
                  <a:srgbClr val="000000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</a:rPr>
              <a:t>用斜线画出停顿的地方。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4000" b="1">
                <a:solidFill>
                  <a:srgbClr val="000000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</a:rPr>
              <a:t>注意</a:t>
            </a:r>
            <a:r>
              <a:rPr lang="en-US" altLang="zh-CN" sz="4000" b="1">
                <a:solidFill>
                  <a:srgbClr val="000000"/>
                </a:solidFill>
                <a:latin typeface="Arial" panose="020b0604020202020204" pitchFamily="34" charset="0"/>
              </a:rPr>
              <a:t>轻重缓急，抑扬顿挫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207647" y="-66675"/>
            <a:ext cx="4951732" cy="829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120650" prstMaterial="matte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自学指导一</a:t>
            </a:r>
            <a:r>
              <a:rPr kumimoji="0" lang="en-US" altLang="zh-CN" sz="48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</a:t>
            </a:r>
            <a:r>
              <a:rPr kumimoji="0" lang="zh-CN" altLang="zh-CN" sz="48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读梦</a:t>
            </a:r>
            <a:endParaRPr kumimoji="0" lang="zh-CN" altLang="zh-CN" sz="4800" b="1" i="0" u="none" strike="noStrike" kern="1200" cap="none" spc="0" normalizeH="0" baseline="0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196" name="图片 7177" descr="rwp0011"/>
          <p:cNvPicPr>
            <a:picLocks noChangeAspect="1"/>
          </p:cNvPicPr>
          <p:nvPr/>
        </p:nvPicPr>
        <p:blipFill>
          <a:blip r:embed="rId2">
            <a:lum bright="-12000"/>
          </a:blip>
          <a:stretch>
            <a:fillRect/>
          </a:stretch>
        </p:blipFill>
        <p:spPr>
          <a:xfrm>
            <a:off x="6369050" y="-263525"/>
            <a:ext cx="44640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9" name="文本占位符 19458"/>
          <p:cNvSpPr>
            <a:spLocks noGrp="1" noRot="1"/>
          </p:cNvSpPr>
          <p:nvPr>
            <p:ph type="body" sz="half" idx="2"/>
          </p:nvPr>
        </p:nvSpPr>
        <p:spPr>
          <a:xfrm>
            <a:off x="4211638" y="333375"/>
            <a:ext cx="4752975" cy="6191250"/>
          </a:xfrm>
        </p:spPr>
        <p:txBody>
          <a:bodyPr vert="horz" wrap="square" lIns="91440" tIns="45720" rIns="91440" bIns="45720" anchor="t"/>
          <a:lstStyle/>
          <a:p>
            <a:pPr algn="ctr" eaLnBrk="1" hangingPunct="1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lang="en-US" altLang="zh-CN" b="1">
              <a:solidFill>
                <a:srgbClr val="006600"/>
              </a:solidFill>
            </a:endParaRPr>
          </a:p>
          <a:p>
            <a:pPr algn="ctr" eaLnBrk="1" hangingPunct="1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6600"/>
                </a:solidFill>
              </a:rPr>
              <a:t>渔家傲</a:t>
            </a:r>
            <a:endParaRPr lang="zh-CN" altLang="en-US" b="1">
              <a:solidFill>
                <a:srgbClr val="006600"/>
              </a:solidFill>
            </a:endParaRPr>
          </a:p>
          <a:p>
            <a:pPr eaLnBrk="1" hangingPunct="1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6600"/>
                </a:solidFill>
              </a:rPr>
              <a:t>      天接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云涛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连晓雾，星河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欲转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千帆舞。仿佛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梦魂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归帝所，闻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天语，殷勤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问我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归何处。</a:t>
            </a:r>
            <a:endParaRPr lang="zh-CN" altLang="en-US" b="1">
              <a:solidFill>
                <a:srgbClr val="006600"/>
              </a:solidFill>
            </a:endParaRPr>
          </a:p>
          <a:p>
            <a:pPr eaLnBrk="1" hangingPunct="1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6600"/>
                </a:solidFill>
              </a:rPr>
              <a:t>       我报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路长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嗟日暮，学诗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谩有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惊人句。九万里风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鹏正举。风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休住，蓬舟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吹取</a:t>
            </a:r>
            <a:r>
              <a:rPr lang="en-US" altLang="zh-CN" sz="3600" b="1">
                <a:solidFill>
                  <a:srgbClr val="660066"/>
                </a:solidFill>
              </a:rPr>
              <a:t>/</a:t>
            </a:r>
            <a:r>
              <a:rPr lang="zh-CN" altLang="en-US" b="1">
                <a:solidFill>
                  <a:srgbClr val="006600"/>
                </a:solidFill>
              </a:rPr>
              <a:t>三山去。</a:t>
            </a:r>
            <a:endParaRPr lang="zh-CN" altLang="en-US" b="1">
              <a:solidFill>
                <a:srgbClr val="006600"/>
              </a:solidFill>
            </a:endParaRPr>
          </a:p>
        </p:txBody>
      </p:sp>
      <p:pic>
        <p:nvPicPr>
          <p:cNvPr id="9219" name="图片 19460" descr="rwp0011"/>
          <p:cNvPicPr>
            <a:picLocks noChangeAspect="1"/>
          </p:cNvPicPr>
          <p:nvPr/>
        </p:nvPicPr>
        <p:blipFill>
          <a:blip r:embed="rId2">
            <a:lum bright="-12000"/>
          </a:blip>
          <a:stretch>
            <a:fillRect/>
          </a:stretch>
        </p:blipFill>
        <p:spPr>
          <a:xfrm>
            <a:off x="107950" y="0"/>
            <a:ext cx="44640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前凸带形 33793"/>
          <p:cNvSpPr/>
          <p:nvPr/>
        </p:nvSpPr>
        <p:spPr>
          <a:xfrm>
            <a:off x="0" y="476250"/>
            <a:ext cx="3132138" cy="1223963"/>
          </a:xfrm>
          <a:prstGeom prst="ribbon">
            <a:avLst>
              <a:gd name="adj1" fmla="val 6486"/>
              <a:gd name="adj2" fmla="val 66148"/>
            </a:avLst>
          </a:prstGeom>
          <a:solidFill>
            <a:schemeClr val="accent1"/>
          </a:solidFill>
          <a:ln w="9525" cap="flat" cmpd="sng">
            <a:solidFill>
              <a:srgbClr val="8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rgbClr val="66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描绘意境</a:t>
            </a:r>
            <a:endParaRPr lang="zh-CN" altLang="en-US" sz="4000" b="1">
              <a:solidFill>
                <a:srgbClr val="66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10243" name="图片 33794" descr="李清照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908050"/>
            <a:ext cx="2593975" cy="424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33795"/>
          <p:cNvSpPr txBox="1"/>
          <p:nvPr/>
        </p:nvSpPr>
        <p:spPr>
          <a:xfrm>
            <a:off x="835025" y="2138363"/>
            <a:ext cx="4321175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660066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4800" b="1">
                <a:solidFill>
                  <a:srgbClr val="660066"/>
                </a:solidFill>
                <a:latin typeface="Arial" panose="020b0604020202020204" pitchFamily="34" charset="0"/>
              </a:rPr>
              <a:t>这首词描写了什么内容？能用一个字概括吗？</a:t>
            </a:r>
            <a:endParaRPr lang="zh-CN" altLang="en-US" sz="4800" b="1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2530475" y="5157788"/>
            <a:ext cx="43211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梦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41240" y="20954"/>
            <a:ext cx="4267200" cy="70675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自学指导二：绘梦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前凸带形 32769"/>
          <p:cNvSpPr/>
          <p:nvPr/>
        </p:nvSpPr>
        <p:spPr>
          <a:xfrm>
            <a:off x="0" y="476250"/>
            <a:ext cx="3132138" cy="1223963"/>
          </a:xfrm>
          <a:prstGeom prst="ribbon">
            <a:avLst>
              <a:gd name="adj1" fmla="val 6486"/>
              <a:gd name="adj2" fmla="val 66148"/>
            </a:avLst>
          </a:prstGeom>
          <a:solidFill>
            <a:schemeClr val="accent1"/>
          </a:solidFill>
          <a:ln w="9525" cap="flat" cmpd="sng">
            <a:solidFill>
              <a:srgbClr val="8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rgbClr val="66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描绘意境</a:t>
            </a:r>
            <a:endParaRPr lang="zh-CN" altLang="en-US" sz="4000" b="1">
              <a:solidFill>
                <a:srgbClr val="66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11267" name="图片 32770" descr="李清照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908050"/>
            <a:ext cx="2593975" cy="424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32771"/>
          <p:cNvSpPr txBox="1"/>
          <p:nvPr/>
        </p:nvSpPr>
        <p:spPr>
          <a:xfrm>
            <a:off x="755650" y="2708275"/>
            <a:ext cx="43211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660066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800" b="1">
                <a:solidFill>
                  <a:srgbClr val="660066"/>
                </a:solidFill>
                <a:latin typeface="Arial" panose="020b0604020202020204" pitchFamily="34" charset="0"/>
              </a:rPr>
              <a:t>作者在梦中梦见了什么？</a:t>
            </a:r>
            <a:endParaRPr lang="zh-CN" altLang="en-US" sz="4800" b="1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图片 32770" descr="李清照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338" y="1084263"/>
            <a:ext cx="2593975" cy="424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"/>
          <p:cNvSpPr txBox="1"/>
          <p:nvPr/>
        </p:nvSpPr>
        <p:spPr>
          <a:xfrm>
            <a:off x="922338" y="2552700"/>
            <a:ext cx="5259387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请调动你丰富的想象力 ，用散文化的语言描绘词中最能触动你的画面。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292" name="前凸带形 32769"/>
          <p:cNvSpPr/>
          <p:nvPr/>
        </p:nvSpPr>
        <p:spPr>
          <a:xfrm>
            <a:off x="33338" y="612775"/>
            <a:ext cx="3132137" cy="1223963"/>
          </a:xfrm>
          <a:prstGeom prst="ribbon">
            <a:avLst>
              <a:gd name="adj1" fmla="val 6486"/>
              <a:gd name="adj2" fmla="val 66148"/>
            </a:avLst>
          </a:prstGeom>
          <a:solidFill>
            <a:schemeClr val="accent1"/>
          </a:solidFill>
          <a:ln w="9525" cap="flat" cmpd="sng">
            <a:solidFill>
              <a:srgbClr val="8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rgbClr val="66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描绘意境</a:t>
            </a:r>
            <a:endParaRPr lang="zh-CN" altLang="en-US" sz="4000" b="1">
              <a:solidFill>
                <a:srgbClr val="66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20481"/>
          <p:cNvSpPr txBox="1"/>
          <p:nvPr/>
        </p:nvSpPr>
        <p:spPr>
          <a:xfrm>
            <a:off x="1116013" y="2636838"/>
            <a:ext cx="7848600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400" b="1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句首用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“接”、“转”、“舞”三个动词，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来写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海天流转、风帆舞动、似梦似幻的境界，显得浪漫、神奇。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楷体_GB2312" pitchFamily="49" charset="-122"/>
              </a:rPr>
              <a:t>   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0483" name="矩形 20482"/>
          <p:cNvSpPr/>
          <p:nvPr/>
        </p:nvSpPr>
        <p:spPr>
          <a:xfrm>
            <a:off x="971550" y="908050"/>
            <a:ext cx="7754938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天接云涛连晚雾，</a:t>
            </a:r>
            <a:endParaRPr lang="zh-CN" altLang="en-US" sz="32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                   星河欲转千帆舞。”</a:t>
            </a:r>
            <a:endParaRPr lang="zh-CN" altLang="en-US" sz="32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971550" y="2133600"/>
            <a:ext cx="7848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句首的几个动词有怎样的表达效果？描绘了一幅怎样的画面？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971550" y="4292600"/>
            <a:ext cx="7993063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描绘了一幅辽阔壮美的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海天相接图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。汹涌的波涛、弥漫的云雾，水天相接、茫茫无际。天上的银河似要转动 ，无数的舟船在风浪中飞舞前进。 </a:t>
            </a:r>
            <a:endParaRPr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39750" y="2205038"/>
            <a:ext cx="504825" cy="4318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9" name="文本框 2"/>
          <p:cNvSpPr txBox="1"/>
          <p:nvPr/>
        </p:nvSpPr>
        <p:spPr>
          <a:xfrm>
            <a:off x="4856163" y="47625"/>
            <a:ext cx="4267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自学指导三：品梦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  <p:bldP spid="2048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101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6">
      <vt:lpstr>Arial</vt:lpstr>
      <vt:lpstr>宋体</vt:lpstr>
      <vt:lpstr>Wingdings</vt:lpstr>
      <vt:lpstr>隶书</vt:lpstr>
      <vt:lpstr>华文行楷</vt:lpstr>
      <vt:lpstr>楷体_GB2312</vt:lpstr>
      <vt:lpstr>方正隶二简体</vt:lpstr>
      <vt:lpstr>Calibri</vt:lpstr>
      <vt:lpstr>Times New Roman</vt:lpstr>
      <vt:lpstr>楷体</vt:lpstr>
      <vt:lpstr>黑体</vt:lpstr>
      <vt:lpstr>诗情画意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2021-01-11T12:21:21.645</cp:lastPrinted>
  <dcterms:created xsi:type="dcterms:W3CDTF">2021-01-11T12:21:21Z</dcterms:created>
  <dcterms:modified xsi:type="dcterms:W3CDTF">2021-01-11T04:21:22Z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