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50" r:id="rId3"/>
    <p:sldId id="403" r:id="rId4"/>
    <p:sldId id="467" r:id="rId5"/>
    <p:sldId id="407" r:id="rId6"/>
    <p:sldId id="408" r:id="rId7"/>
    <p:sldId id="460" r:id="rId8"/>
    <p:sldId id="426" r:id="rId9"/>
    <p:sldId id="468" r:id="rId10"/>
    <p:sldId id="469" r:id="rId11"/>
    <p:sldId id="470" r:id="rId12"/>
    <p:sldId id="471" r:id="rId13"/>
    <p:sldId id="430" r:id="rId14"/>
    <p:sldId id="427" r:id="rId15"/>
    <p:sldId id="428" r:id="rId16"/>
    <p:sldId id="432" r:id="rId17"/>
    <p:sldId id="433" r:id="rId18"/>
    <p:sldId id="465" r:id="rId19"/>
    <p:sldId id="474" r:id="rId20"/>
    <p:sldId id="472" r:id="rId21"/>
    <p:sldId id="437" r:id="rId22"/>
    <p:sldId id="439" r:id="rId23"/>
    <p:sldId id="441" r:id="rId24"/>
    <p:sldId id="473" r:id="rId25"/>
    <p:sldId id="258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2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9CA2-D772-48B8-954E-B38F78465B7A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EABC8-FC6B-425D-8E8F-FD3A8123B9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71944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B0D7-666B-4E95-A21E-2B6E24FA0BD5}" type="datetimeFigureOut">
              <a:rPr lang="zh-CN" altLang="en-US"/>
              <a:pPr>
                <a:defRPr/>
              </a:pPr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91B4-84D4-4D38-A80B-FD2BA5FCF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1347614"/>
            <a:ext cx="44165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微软雅黑" pitchFamily="34" charset="-122"/>
                <a:ea typeface="微软雅黑" pitchFamily="34" charset="-122"/>
              </a:rPr>
              <a:t>钱塘湖春行</a:t>
            </a:r>
            <a:endParaRPr lang="zh-CN" altLang="zh-CN" sz="6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5370264" y="3429006"/>
            <a:ext cx="3214710" cy="531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八年级上册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55676" y="1893094"/>
            <a:ext cx="7186613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孤山寺之北贾公亭之西，湖水初涨，水平齐岸，与云气相接。几只黄莺争着飞向朝阳的树唱歌啼鸣，不知谁家刚从南方飞来的燕子在衔泥筑巢。</a:t>
            </a:r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889001" y="1593057"/>
            <a:ext cx="12282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2000" b="1">
                <a:solidFill>
                  <a:srgbClr val="FF0000"/>
                </a:solidFill>
              </a:rPr>
              <a:t>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endParaRPr lang="zh-CN" altLang="en-US" sz="2000"/>
          </a:p>
        </p:txBody>
      </p:sp>
      <p:grpSp>
        <p:nvGrpSpPr>
          <p:cNvPr id="12" name="组合 11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3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367" name="矩形 11"/>
          <p:cNvSpPr>
            <a:spLocks noChangeArrowheads="1"/>
          </p:cNvSpPr>
          <p:nvPr/>
        </p:nvSpPr>
        <p:spPr bwMode="auto">
          <a:xfrm>
            <a:off x="928662" y="1285866"/>
            <a:ext cx="6654800" cy="969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</a:t>
            </a:r>
            <a:r>
              <a:rPr lang="en-US" altLang="zh-CN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    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乱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渐欲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迷人眼，浅草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马蹄。</a:t>
            </a:r>
          </a:p>
          <a:p>
            <a:pPr marL="1444625" lvl="3" indent="-14288">
              <a:lnSpc>
                <a:spcPct val="130000"/>
              </a:lnSpc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最爱湖东行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不足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，绿杨阴里白沙堤。</a:t>
            </a:r>
          </a:p>
        </p:txBody>
      </p:sp>
      <p:sp>
        <p:nvSpPr>
          <p:cNvPr id="15369" name="文本框 14"/>
          <p:cNvSpPr txBox="1">
            <a:spLocks noChangeArrowheads="1"/>
          </p:cNvSpPr>
          <p:nvPr/>
        </p:nvSpPr>
        <p:spPr bwMode="auto">
          <a:xfrm>
            <a:off x="7948613" y="5036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08238" y="2427734"/>
            <a:ext cx="6735762" cy="2053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渐：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逐渐，慢慢地。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欲：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想要。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刚刚。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淹没，盖住。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不足：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不够。</a:t>
            </a:r>
          </a:p>
        </p:txBody>
      </p:sp>
      <p:sp>
        <p:nvSpPr>
          <p:cNvPr id="15371" name="矩形 15"/>
          <p:cNvSpPr>
            <a:spLocks noChangeArrowheads="1"/>
          </p:cNvSpPr>
          <p:nvPr/>
        </p:nvSpPr>
        <p:spPr bwMode="auto">
          <a:xfrm>
            <a:off x="949326" y="2122885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6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7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5616" y="2067694"/>
            <a:ext cx="71882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繁多的野花渐渐开放，光彩照耀，想要使人的眼睛迷乱，青草初长成，刚能淹没马蹄。我最爱湖东景色总觉走不完看不够，因为掩映于绿杨浓阴里的白沙堤别有一番景致。</a:t>
            </a:r>
          </a:p>
        </p:txBody>
      </p:sp>
      <p:sp>
        <p:nvSpPr>
          <p:cNvPr id="16393" name="矩形 13"/>
          <p:cNvSpPr>
            <a:spLocks noChangeArrowheads="1"/>
          </p:cNvSpPr>
          <p:nvPr/>
        </p:nvSpPr>
        <p:spPr bwMode="auto">
          <a:xfrm>
            <a:off x="889001" y="1593057"/>
            <a:ext cx="12282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2000" b="1">
                <a:solidFill>
                  <a:srgbClr val="FF0000"/>
                </a:solidFill>
              </a:rPr>
              <a:t>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endParaRPr lang="zh-CN" altLang="en-US" sz="2000"/>
          </a:p>
        </p:txBody>
      </p:sp>
      <p:grpSp>
        <p:nvGrpSpPr>
          <p:cNvPr id="12" name="组合 11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3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5" name="Rectangle 18"/>
          <p:cNvSpPr>
            <a:spLocks noChangeArrowheads="1"/>
          </p:cNvSpPr>
          <p:nvPr/>
        </p:nvSpPr>
        <p:spPr bwMode="auto">
          <a:xfrm>
            <a:off x="899592" y="1678800"/>
            <a:ext cx="75300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这两个动词，细致传神地刻画出了一幅早莺争着飞向朝阳暖树，新燕啄泥衔草的动态场景，生动地展示了初春的蓬勃生机。</a:t>
            </a:r>
            <a:endParaRPr lang="zh-CN" altLang="en-US" sz="2400" dirty="0">
              <a:latin typeface="宋体" pitchFamily="2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843558"/>
            <a:ext cx="619268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赏析“争”“啄”两个字的妙处。</a:t>
            </a:r>
          </a:p>
        </p:txBody>
      </p:sp>
      <p:pic>
        <p:nvPicPr>
          <p:cNvPr id="5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95886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043608" y="1563638"/>
            <a:ext cx="75289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用“乱”修饰“花”，写出了花的多和繁，并化静为动，写出了花争芳斗妍、竞相开放的情态，从而突出了花的繁茂和其姹紫嫣红的色彩；用“浅”修饰“草”，写出了草在初长时的样子和它嫩绿的色彩，突出了初长芳草的鲜嫩。</a:t>
            </a: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611560" y="123478"/>
            <a:ext cx="1793252" cy="76765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7624" y="843558"/>
            <a:ext cx="7416824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indent="-627063">
              <a:lnSpc>
                <a:spcPct val="13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用“乱”修饰“花”，用“浅”修饰“草”有什么好处？</a:t>
            </a:r>
          </a:p>
        </p:txBody>
      </p:sp>
      <p:pic>
        <p:nvPicPr>
          <p:cNvPr id="6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3579862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Rectangle 14"/>
          <p:cNvSpPr>
            <a:spLocks noChangeArrowheads="1"/>
          </p:cNvSpPr>
          <p:nvPr/>
        </p:nvSpPr>
        <p:spPr bwMode="auto">
          <a:xfrm>
            <a:off x="1043608" y="1491630"/>
            <a:ext cx="6768752" cy="87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“行不足”是因为看不够，说明诗人流连忘返，心情愉悦，完全沉浸在美好的湖光山色之中了。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619672" y="771550"/>
            <a:ext cx="6264696" cy="496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“行不足”表现了诗人当时怎样的心情？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23478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16" descr="http://img4.duitang.com/uploads/item/201203/30/20120330151203_PTJS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499742"/>
            <a:ext cx="3960440" cy="235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506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043608" y="627534"/>
            <a:ext cx="684076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354013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  “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乱花渐欲迷人眼，浅草才能没马蹄”中，“乱”有怎样的表达效果？</a:t>
            </a: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手法探究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1819513"/>
            <a:ext cx="727280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“乱花渐欲迷人眼”中的“乱”不仅写出了花的品种数量之多，花开之多更显出了一种勃勃的生机。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857224" y="771550"/>
            <a:ext cx="70271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1" indent="-45720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            文中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几处”能不能改成“处处”，“谁家”能不能改成“家家”，为什么？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难点探究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1923678"/>
            <a:ext cx="698477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。因为莺是春的歌手，燕是春的使者。只因是早春，所以不是处处，也不是家家。从莺和燕的动态中，把大自然从冬眠中苏醒过来的春意生动的描绘出来了，使人想象出，过不多久，姹紫嫣红，草长莺飞的景色就会到来。运用“几处”“谁家”“渐欲”“才能”和“行不足”等词语突出了“春行”之“早”的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59582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古诗词品味炼字法。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答这类题时不要把字孤立起来谈，要放在句中，结合全诗的意境情感进行分析。答题步骤：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）解释该字在句中的含义（没必要的可不必解释）。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）展开联想把该字放入原句中描述景象。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）点出该字烘托了怎样的意境，或表达了怎样的情感。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技法总结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59582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景中寄情。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既写出浓郁的春意，又写出了自然之美给人的强烈感受。把感情寄托在景色中，诗中字里行间流露着喜悦轻松的情绪和对西湖春色细腻新鲜的感受。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技法总结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54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32" y="915566"/>
            <a:ext cx="7056784" cy="3600399"/>
            <a:chOff x="1259632" y="555526"/>
            <a:chExt cx="7056784" cy="4160462"/>
          </a:xfrm>
        </p:grpSpPr>
        <p:sp>
          <p:nvSpPr>
            <p:cNvPr id="3" name="横卷形 2"/>
            <p:cNvSpPr/>
            <p:nvPr/>
          </p:nvSpPr>
          <p:spPr>
            <a:xfrm>
              <a:off x="1259632" y="555526"/>
              <a:ext cx="6984776" cy="4160462"/>
            </a:xfrm>
            <a:prstGeom prst="horizontalScroll">
              <a:avLst/>
            </a:prstGeom>
            <a:noFill/>
            <a:ln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835696" y="1470828"/>
              <a:ext cx="6480720" cy="2667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>
                <a:lnSpc>
                  <a:spcPct val="150000"/>
                </a:lnSpc>
                <a:defRPr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1.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学会有感情、有节奏的朗读诗歌，感知诗歌内容。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marL="0" lvl="1">
                <a:lnSpc>
                  <a:spcPct val="150000"/>
                </a:lnSpc>
                <a:defRPr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2.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了解诗歌情景交融的特点，培养学生赏析诗歌的能力。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marL="0" lvl="1">
                <a:lnSpc>
                  <a:spcPct val="150000"/>
                </a:lnSpc>
                <a:defRPr/>
              </a:pPr>
              <a:r>
                <a:rPr lang="en-US" altLang="zh-CN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3.</a:t>
              </a: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了解诗歌所表达诗人的思想感情。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indent="382588">
                <a:lnSpc>
                  <a:spcPct val="150000"/>
                </a:lnSpc>
              </a:pPr>
              <a:endParaRPr lang="en-US" altLang="zh-CN" b="1" dirty="0" smtClean="0">
                <a:latin typeface="宋体" pitchFamily="2" charset="-122"/>
              </a:endParaRPr>
            </a:p>
            <a:p>
              <a:pPr indent="382588">
                <a:lnSpc>
                  <a:spcPct val="150000"/>
                </a:lnSpc>
              </a:pPr>
              <a:endParaRPr lang="zh-CN" altLang="en-US" b="1" dirty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文本框 13"/>
          <p:cNvSpPr txBox="1">
            <a:spLocks noChangeArrowheads="1"/>
          </p:cNvSpPr>
          <p:nvPr/>
        </p:nvSpPr>
        <p:spPr bwMode="auto">
          <a:xfrm>
            <a:off x="10390188" y="144303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6481763" y="1707655"/>
            <a:ext cx="601662" cy="2211884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16216" y="1779662"/>
            <a:ext cx="615553" cy="2293467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对西湖的热爱</a:t>
            </a:r>
          </a:p>
        </p:txBody>
      </p:sp>
      <p:sp>
        <p:nvSpPr>
          <p:cNvPr id="27" name="矩形 26"/>
          <p:cNvSpPr/>
          <p:nvPr/>
        </p:nvSpPr>
        <p:spPr>
          <a:xfrm>
            <a:off x="1675210" y="1707654"/>
            <a:ext cx="615553" cy="221426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微软雅黑" pitchFamily="34" charset="-122"/>
                <a:ea typeface="微软雅黑" pitchFamily="34" charset="-122"/>
              </a:rPr>
              <a:t>钱塘湖春行</a:t>
            </a:r>
          </a:p>
        </p:txBody>
      </p:sp>
      <p:sp>
        <p:nvSpPr>
          <p:cNvPr id="28" name="矩形 27"/>
          <p:cNvSpPr/>
          <p:nvPr/>
        </p:nvSpPr>
        <p:spPr>
          <a:xfrm>
            <a:off x="3779912" y="2067694"/>
            <a:ext cx="906017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kern="0" dirty="0">
                <a:latin typeface="微软雅黑" pitchFamily="34" charset="-122"/>
                <a:ea typeface="微软雅黑" pitchFamily="34" charset="-122"/>
              </a:rPr>
              <a:t>地点</a:t>
            </a:r>
            <a:endParaRPr lang="en-US" altLang="zh-CN" sz="2800" b="1" kern="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kern="0" dirty="0">
                <a:latin typeface="微软雅黑" pitchFamily="34" charset="-122"/>
                <a:ea typeface="微软雅黑" pitchFamily="34" charset="-122"/>
              </a:rPr>
              <a:t>所见</a:t>
            </a:r>
            <a:endParaRPr lang="en-US" altLang="zh-CN" sz="2800" b="1" kern="0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kern="0" dirty="0">
                <a:latin typeface="微软雅黑" pitchFamily="34" charset="-122"/>
                <a:ea typeface="微软雅黑" pitchFamily="34" charset="-122"/>
              </a:rPr>
              <a:t>景胜</a:t>
            </a: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2376488" y="2534842"/>
            <a:ext cx="1371600" cy="316706"/>
          </a:xfrm>
          <a:prstGeom prst="line">
            <a:avLst/>
          </a:prstGeom>
          <a:ln w="158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2419350" y="3039666"/>
            <a:ext cx="1371600" cy="54769"/>
          </a:xfrm>
          <a:prstGeom prst="line">
            <a:avLst/>
          </a:prstGeom>
          <a:ln w="158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422525" y="3340894"/>
            <a:ext cx="1339850" cy="169069"/>
          </a:xfrm>
          <a:prstGeom prst="line">
            <a:avLst/>
          </a:prstGeom>
          <a:ln w="158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燕尾形 33"/>
          <p:cNvSpPr/>
          <p:nvPr/>
        </p:nvSpPr>
        <p:spPr>
          <a:xfrm>
            <a:off x="4751388" y="2547937"/>
            <a:ext cx="1460500" cy="958454"/>
          </a:xfrm>
          <a:prstGeom prst="chevron">
            <a:avLst>
              <a:gd name="adj" fmla="val 7091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板书设计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296144" cy="579821"/>
          </a:xfrm>
          <a:prstGeom prst="rect">
            <a:avLst/>
          </a:prstGeom>
        </p:spPr>
        <p:txBody>
          <a:bodyPr anchor="t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课堂总结</a:t>
            </a:r>
            <a:endParaRPr kumimoji="0" lang="zh-CN" altLang="en-US" sz="2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4097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15875" cy="15875"/>
          </a:xfrm>
          <a:prstGeom prst="rect">
            <a:avLst/>
          </a:prstGeom>
          <a:noFill/>
        </p:spPr>
      </p:pic>
      <p:grpSp>
        <p:nvGrpSpPr>
          <p:cNvPr id="2" name="组合 6"/>
          <p:cNvGrpSpPr/>
          <p:nvPr/>
        </p:nvGrpSpPr>
        <p:grpSpPr>
          <a:xfrm>
            <a:off x="827584" y="771550"/>
            <a:ext cx="6408712" cy="2952328"/>
            <a:chOff x="827584" y="771550"/>
            <a:chExt cx="7776864" cy="2952328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971600" y="1330826"/>
              <a:ext cx="7488832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通过对湖水、云脚、早莺、乱花、浅草等的描写，展现了一幅景色明丽、春意盎然、充满生机的西湖早春图，抒发了诗人喜悦的心情和对湖光山色的无比热爱之情。</a:t>
              </a: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27584" y="771550"/>
              <a:ext cx="7776864" cy="2952328"/>
            </a:xfrm>
            <a:prstGeom prst="roundRect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2" descr="office6\wpsassist\cache\A000220150322H54P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800000">
            <a:off x="5396536" y="2035294"/>
            <a:ext cx="453707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971600" y="771550"/>
            <a:ext cx="741682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．本诗选自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，作者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代大诗人，字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，晚年又叫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    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钱塘湖春行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为线索，描写了西湖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的明媚风光，抒发了诗人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的感情。第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句和第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句是颔联，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联运用了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的修辞手法。 </a:t>
            </a:r>
            <a:endParaRPr lang="zh-CN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95486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当堂训练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7704" y="3147814"/>
            <a:ext cx="5006499" cy="1172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 《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白氏长庆集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白居易  唐    乐天  香山居士 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2. 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诗人行踪  早春   喜悦   三四   颈    对偶 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483518"/>
            <a:ext cx="7128792" cy="4462463"/>
          </a:xfrm>
          <a:prstGeom prst="rect">
            <a:avLst/>
          </a:prstGeom>
          <a:ln/>
        </p:spPr>
        <p:txBody>
          <a:bodyPr/>
          <a:lstStyle/>
          <a:p>
            <a:pPr indent="625475" algn="ctr" eaLnBrk="0" hangingPunct="0">
              <a:lnSpc>
                <a:spcPct val="150000"/>
              </a:lnSpc>
              <a:buNone/>
              <a:defRPr/>
            </a:pPr>
            <a:r>
              <a:rPr kumimoji="1" lang="zh-CN" altLang="en-US" sz="2000" b="1" dirty="0" smtClean="0">
                <a:latin typeface="微软雅黑" pitchFamily="34" charset="-122"/>
                <a:ea typeface="微软雅黑" pitchFamily="34" charset="-122"/>
              </a:rPr>
              <a:t>饮湖上初晴后雨</a:t>
            </a: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宋</a:t>
            </a:r>
            <a:r>
              <a:rPr kumimoji="1" lang="en-US" altLang="zh-CN" sz="2000" dirty="0" smtClean="0">
                <a:latin typeface="微软雅黑" pitchFamily="34" charset="-122"/>
                <a:ea typeface="微软雅黑" pitchFamily="34" charset="-122"/>
              </a:rPr>
              <a:t>•</a:t>
            </a: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苏轼</a:t>
            </a: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r>
              <a:rPr kumimoji="1" lang="zh-CN" altLang="en-US" sz="2000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水光潋滟晴方好，</a:t>
            </a: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    山色空蒙雨亦奇。</a:t>
            </a: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    欲把西湖比西子，</a:t>
            </a: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r>
              <a:rPr kumimoji="1" lang="zh-CN" altLang="en-US" sz="2000" dirty="0" smtClean="0">
                <a:latin typeface="微软雅黑" pitchFamily="34" charset="-122"/>
                <a:ea typeface="微软雅黑" pitchFamily="34" charset="-122"/>
              </a:rPr>
              <a:t>    浓妆淡抹总相宜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endParaRPr kumimoji="1" lang="zh-CN" altLang="en-US" sz="1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拓展延伸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24328" y="3727110"/>
            <a:ext cx="1368329" cy="123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9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755576" y="681037"/>
            <a:ext cx="7316886" cy="4462463"/>
          </a:xfrm>
          <a:prstGeom prst="rect">
            <a:avLst/>
          </a:prstGeom>
          <a:ln/>
        </p:spPr>
        <p:txBody>
          <a:bodyPr/>
          <a:lstStyle/>
          <a:p>
            <a:pPr eaLnBrk="0" hangingPunct="0">
              <a:lnSpc>
                <a:spcPct val="150000"/>
              </a:lnSpc>
              <a:buNone/>
              <a:defRPr/>
            </a:pPr>
            <a:r>
              <a:rPr kumimoji="1" lang="zh-CN" altLang="en-US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endParaRPr kumimoji="1" lang="en-US" altLang="zh-CN" sz="1800" b="1" dirty="0" smtClean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buNone/>
              <a:defRPr/>
            </a:pPr>
            <a:r>
              <a:rPr kumimoji="1" lang="en-US" altLang="zh-CN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水波闪动晴天时景色迷人，山峦迷茫烟雨中也显得神奇。如果把西湖比作美女西施，无论淡妆浓妆她总是美丽。</a:t>
            </a:r>
            <a:endParaRPr kumimoji="1"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buNone/>
              <a:defRPr/>
            </a:pPr>
            <a:r>
              <a:rPr kumimoji="1" lang="en-US" altLang="zh-CN" sz="18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1" lang="zh-CN" altLang="en-US" sz="1800" dirty="0" smtClean="0">
                <a:latin typeface="微软雅黑" pitchFamily="34" charset="-122"/>
                <a:ea typeface="微软雅黑" pitchFamily="34" charset="-122"/>
              </a:rPr>
              <a:t>水波荡漾的晴天，景色真好，烟雨迷茫的雨天景色更加奇特。如果把西湖比作西施，不论她是淡雅的装束，还是浓艳的打扮，都是一样光彩照人。</a:t>
            </a:r>
            <a:endParaRPr kumimoji="1" lang="zh-CN" altLang="en-US" sz="1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拓展延伸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16404" y="3651870"/>
            <a:ext cx="1537604" cy="138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307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611560" y="195486"/>
            <a:ext cx="1224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情景导入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1" descr="788856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7574"/>
            <a:ext cx="3672408" cy="27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547664" y="3867894"/>
            <a:ext cx="2220480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93725" algn="just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苏堤春晓</a:t>
            </a: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1" descr="7888563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9582"/>
            <a:ext cx="3672408" cy="273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5868144" y="4011910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曲苑菏风</a:t>
            </a:r>
            <a:endParaRPr lang="zh-CN" altLang="en-US" sz="2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307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611560" y="195486"/>
            <a:ext cx="1224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情景导入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" descr="7888563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9582"/>
            <a:ext cx="3788345" cy="284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图片 54" descr="7888563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31590"/>
            <a:ext cx="3835400" cy="285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5796136" y="4083918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平湖秋月</a:t>
            </a: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835696" y="4011910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断桥残雪</a:t>
            </a:r>
            <a:endParaRPr lang="zh-CN" altLang="en-US" sz="2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7" name="Rectangle 17"/>
          <p:cNvSpPr>
            <a:spLocks noChangeArrowheads="1"/>
          </p:cNvSpPr>
          <p:nvPr/>
        </p:nvSpPr>
        <p:spPr bwMode="auto">
          <a:xfrm>
            <a:off x="971600" y="1491630"/>
            <a:ext cx="4743408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白居易（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772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～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846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），字乐天，晚年号香山居士。祖籍太原，后迁居陕西渭南，曾官左拾遗。著有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白氏长庆集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。白居易一生写了很多诗，是唐代诗人中创作较多的一个。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新乐府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》50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秦中吟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》10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首，都很有名，其中以“因事立题”的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新乐府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最有名，是中唐新乐府运动的代表作。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75856" y="339502"/>
            <a:ext cx="2376264" cy="773112"/>
            <a:chOff x="2987824" y="627534"/>
            <a:chExt cx="2376264" cy="773112"/>
          </a:xfrm>
        </p:grpSpPr>
        <p:sp>
          <p:nvSpPr>
            <p:cNvPr id="20" name="TextBox 19"/>
            <p:cNvSpPr txBox="1"/>
            <p:nvPr/>
          </p:nvSpPr>
          <p:spPr>
            <a:xfrm>
              <a:off x="4067944" y="843558"/>
              <a:ext cx="1296144" cy="523220"/>
            </a:xfrm>
            <a:prstGeom prst="rect">
              <a:avLst/>
            </a:prstGeom>
            <a:solidFill>
              <a:srgbClr val="FF6699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资料袋</a:t>
              </a:r>
              <a:endParaRPr lang="zh-CN" altLang="en-US" sz="2800" b="1" dirty="0"/>
            </a:p>
          </p:txBody>
        </p:sp>
        <p:pic>
          <p:nvPicPr>
            <p:cNvPr id="21" name="Picture 6" descr="MCj0419876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87824" y="627534"/>
              <a:ext cx="1514475" cy="77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059582"/>
            <a:ext cx="23050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4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4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51" name="TextBox 14"/>
          <p:cNvSpPr txBox="1">
            <a:spLocks noChangeArrowheads="1"/>
          </p:cNvSpPr>
          <p:nvPr/>
        </p:nvSpPr>
        <p:spPr bwMode="auto">
          <a:xfrm>
            <a:off x="1331640" y="1275606"/>
            <a:ext cx="690691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白居易任杭州刺史时所作。此前诗人曾因得罪权贵而被贬为江州司马，精神上因此受到严重打击，思想上也由“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兼济天下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”转为“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独善其身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”。这时，他为避免在朝为官遭受党争之祸，主动要求到外任杭州刺史。离开了京师，心情恬静一些，该诗描写了西湖早春的明媚风光，抒发了诗人的喜悦之情。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7904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★背景透视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2738" y="4645819"/>
            <a:ext cx="1219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43608" y="1923678"/>
            <a:ext cx="2327275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你从这首诗里读到了怎样的自然美景？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068389" y="1970485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1977629"/>
            <a:ext cx="731838" cy="36790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281113" y="1602582"/>
            <a:ext cx="13195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自然之美</a:t>
            </a:r>
          </a:p>
        </p:txBody>
      </p:sp>
      <p:sp>
        <p:nvSpPr>
          <p:cNvPr id="81" name="云形 80"/>
          <p:cNvSpPr/>
          <p:nvPr/>
        </p:nvSpPr>
        <p:spPr>
          <a:xfrm>
            <a:off x="3543299" y="2187779"/>
            <a:ext cx="2190846" cy="1287818"/>
          </a:xfrm>
          <a:prstGeom prst="cloud">
            <a:avLst/>
          </a:prstGeom>
          <a:blipFill dpi="0" rotWithShape="1">
            <a:blip r:embed="rId3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923928" y="2355726"/>
            <a:ext cx="1841500" cy="826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r>
              <a:rPr lang="en-US" altLang="zh-CN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不舍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84168" y="1699639"/>
            <a:ext cx="2354262" cy="77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从诗歌中你读出了怎样的情感？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207125" y="1631156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35601" y="1628775"/>
            <a:ext cx="752475" cy="672704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876256" y="1203598"/>
            <a:ext cx="75212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情感</a:t>
            </a:r>
          </a:p>
        </p:txBody>
      </p:sp>
      <p:sp>
        <p:nvSpPr>
          <p:cNvPr id="29" name="云形 28"/>
          <p:cNvSpPr/>
          <p:nvPr/>
        </p:nvSpPr>
        <p:spPr>
          <a:xfrm>
            <a:off x="4344192" y="3188746"/>
            <a:ext cx="1504158" cy="887954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403725" y="3413522"/>
            <a:ext cx="1841500" cy="44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借景抒情</a:t>
            </a: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5942014" y="3256360"/>
            <a:ext cx="27320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4: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诗人是如何将景与情有机地结合在一起的？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186488" y="3300413"/>
            <a:ext cx="2138362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41975" y="2990850"/>
            <a:ext cx="520700" cy="305991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588224" y="2787774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情景交融</a:t>
            </a:r>
          </a:p>
        </p:txBody>
      </p:sp>
      <p:sp>
        <p:nvSpPr>
          <p:cNvPr id="27" name="矩形 34"/>
          <p:cNvSpPr>
            <a:spLocks noChangeArrowheads="1"/>
          </p:cNvSpPr>
          <p:nvPr/>
        </p:nvSpPr>
        <p:spPr bwMode="auto">
          <a:xfrm>
            <a:off x="860425" y="3346848"/>
            <a:ext cx="27320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3: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诗中选取了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哪些意象？意象与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感情之间有何关系？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104901" y="3390900"/>
            <a:ext cx="21383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243263" y="3144441"/>
            <a:ext cx="349250" cy="246459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691680" y="2931790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意向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059832" y="69954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带着问题读课文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  <p:bldP spid="34" grpId="0"/>
      <p:bldP spid="37" grpId="0"/>
      <p:bldP spid="40" grpId="0"/>
      <p:bldP spid="27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03648" y="2571750"/>
            <a:ext cx="3672408" cy="1944216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5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6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7" name="Rectangle 4"/>
          <p:cNvSpPr>
            <a:spLocks noChangeArrowheads="1"/>
          </p:cNvSpPr>
          <p:nvPr/>
        </p:nvSpPr>
        <p:spPr bwMode="auto">
          <a:xfrm>
            <a:off x="1187624" y="1059582"/>
            <a:ext cx="6905625" cy="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请同学们听读课文，并在课本上及时做好旁批和圈点。体会作者感情，感受文章自然的风格。  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12299" name="Rectangle 17"/>
          <p:cNvSpPr>
            <a:spLocks noChangeArrowheads="1"/>
          </p:cNvSpPr>
          <p:nvPr/>
        </p:nvSpPr>
        <p:spPr bwMode="auto">
          <a:xfrm>
            <a:off x="1357290" y="2714626"/>
            <a:ext cx="4078806" cy="175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孤山寺北贾亭西，水面初平云脚低。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几处早莺争暖树，谁家新燕啄春泥。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乱花渐欲迷人眼，浅草才能没马蹄。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最爱湖东行不足，绿杨阴里白沙堤。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9" name="Picture 19" descr="http://img610.ph.126.net/2pfHbswADyRAvstvHkbP3g==/1956532563117589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571750"/>
            <a:ext cx="2414587" cy="193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3319" name="矩形 11"/>
          <p:cNvSpPr>
            <a:spLocks noChangeArrowheads="1"/>
          </p:cNvSpPr>
          <p:nvPr/>
        </p:nvSpPr>
        <p:spPr bwMode="auto">
          <a:xfrm>
            <a:off x="971600" y="1131590"/>
            <a:ext cx="6654800" cy="101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</a:t>
            </a:r>
            <a:r>
              <a:rPr lang="en-US" altLang="zh-CN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    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孤山寺北贾亭西，水面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平云脚低。</a:t>
            </a:r>
            <a:endParaRPr lang="en-US" altLang="zh-CN" sz="2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几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处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早莺争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暖树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，谁家</a:t>
            </a:r>
            <a:r>
              <a:rPr lang="zh-CN" altLang="en-US" sz="2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新燕啄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春泥。</a:t>
            </a:r>
          </a:p>
        </p:txBody>
      </p:sp>
      <p:sp>
        <p:nvSpPr>
          <p:cNvPr id="13321" name="文本框 14"/>
          <p:cNvSpPr txBox="1">
            <a:spLocks noChangeArrowheads="1"/>
          </p:cNvSpPr>
          <p:nvPr/>
        </p:nvSpPr>
        <p:spPr bwMode="auto">
          <a:xfrm>
            <a:off x="7948613" y="5036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27784" y="2499742"/>
            <a:ext cx="6735763" cy="234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初：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刚刚。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几处：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形容数量少。    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暖树：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朝阳的树。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新燕：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刚从南方飞来的燕子。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啄：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取、衔。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3" name="矩形 15"/>
          <p:cNvSpPr>
            <a:spLocks noChangeArrowheads="1"/>
          </p:cNvSpPr>
          <p:nvPr/>
        </p:nvSpPr>
        <p:spPr bwMode="auto">
          <a:xfrm>
            <a:off x="930276" y="2297907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4077</TotalTime>
  <Words>1952</Words>
  <Application>Microsoft Office PowerPoint</Application>
  <PresentationFormat>全屏显示(16:9)</PresentationFormat>
  <Paragraphs>109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china</cp:lastModifiedBy>
  <cp:revision>256</cp:revision>
  <dcterms:modified xsi:type="dcterms:W3CDTF">2017-09-02T06:35:59Z</dcterms:modified>
</cp:coreProperties>
</file>