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410" r:id="rId3"/>
    <p:sldId id="412" r:id="rId5"/>
    <p:sldId id="416" r:id="rId6"/>
    <p:sldId id="417" r:id="rId7"/>
    <p:sldId id="418" r:id="rId8"/>
    <p:sldId id="422" r:id="rId9"/>
    <p:sldId id="423" r:id="rId10"/>
    <p:sldId id="424" r:id="rId11"/>
    <p:sldId id="427" r:id="rId12"/>
    <p:sldId id="428" r:id="rId13"/>
    <p:sldId id="429" r:id="rId14"/>
    <p:sldId id="430" r:id="rId15"/>
    <p:sldId id="431" r:id="rId16"/>
    <p:sldId id="425" r:id="rId17"/>
    <p:sldId id="426" r:id="rId18"/>
    <p:sldId id="419" r:id="rId19"/>
    <p:sldId id="420" r:id="rId20"/>
    <p:sldId id="432" r:id="rId21"/>
    <p:sldId id="433" r:id="rId22"/>
    <p:sldId id="434" r:id="rId23"/>
    <p:sldId id="435" r:id="rId24"/>
    <p:sldId id="436" r:id="rId25"/>
    <p:sldId id="437" r:id="rId26"/>
    <p:sldId id="438" r:id="rId27"/>
    <p:sldId id="439" r:id="rId28"/>
    <p:sldId id="440" r:id="rId29"/>
    <p:sldId id="441" r:id="rId30"/>
    <p:sldId id="442" r:id="rId31"/>
    <p:sldId id="443" r:id="rId32"/>
    <p:sldId id="444" r:id="rId33"/>
    <p:sldId id="445" r:id="rId34"/>
    <p:sldId id="446" r:id="rId35"/>
    <p:sldId id="447" r:id="rId36"/>
    <p:sldId id="448" r:id="rId37"/>
    <p:sldId id="452" r:id="rId38"/>
    <p:sldId id="453" r:id="rId39"/>
    <p:sldId id="454" r:id="rId40"/>
    <p:sldId id="455" r:id="rId41"/>
    <p:sldId id="456" r:id="rId42"/>
    <p:sldId id="457" r:id="rId43"/>
    <p:sldId id="458" r:id="rId44"/>
    <p:sldId id="459" r:id="rId45"/>
    <p:sldId id="411" r:id="rId4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0"/>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bleStyles" Target="tableStyles.xml"/><Relationship Id="rId48" Type="http://schemas.openxmlformats.org/officeDocument/2006/relationships/viewProps" Target="viewProps.xml"/><Relationship Id="rId47" Type="http://schemas.openxmlformats.org/officeDocument/2006/relationships/presProps" Target="presProps.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9" Type="http://schemas.openxmlformats.org/officeDocument/2006/relationships/tags" Target="../tags/tag6.xml"/><Relationship Id="rId8" Type="http://schemas.openxmlformats.org/officeDocument/2006/relationships/tags" Target="../tags/tag5.xml"/><Relationship Id="rId7" Type="http://schemas.openxmlformats.org/officeDocument/2006/relationships/tags" Target="../tags/tag4.xml"/><Relationship Id="rId6" Type="http://schemas.openxmlformats.org/officeDocument/2006/relationships/tags" Target="../tags/tag3.xml"/><Relationship Id="rId5" Type="http://schemas.openxmlformats.org/officeDocument/2006/relationships/tags" Target="../tags/tag2.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1.xml"/><Relationship Id="rId12" Type="http://schemas.openxmlformats.org/officeDocument/2006/relationships/tags" Target="../tags/tag9.xml"/><Relationship Id="rId11" Type="http://schemas.openxmlformats.org/officeDocument/2006/relationships/tags" Target="../tags/tag8.xml"/><Relationship Id="rId10" Type="http://schemas.openxmlformats.org/officeDocument/2006/relationships/tags" Target="../tags/tag7.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9" Type="http://schemas.openxmlformats.org/officeDocument/2006/relationships/tags" Target="../tags/tag67.xml"/><Relationship Id="rId8" Type="http://schemas.openxmlformats.org/officeDocument/2006/relationships/tags" Target="../tags/tag66.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65.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64.xml"/><Relationship Id="rId11" Type="http://schemas.openxmlformats.org/officeDocument/2006/relationships/tags" Target="../tags/tag69.xml"/><Relationship Id="rId10" Type="http://schemas.openxmlformats.org/officeDocument/2006/relationships/tags" Target="../tags/tag6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image" Target="file:///C:\Users\1V994W2\Documents\Tencent%20Files\574576071\FileRecv\&#25340;&#35013;&#32032;&#26448;\&#20013;&#22269;&#39118;-64\\09\subject_holdright_213,70,94_0_staid_full_0.png" TargetMode="External"/><Relationship Id="rId3" Type="http://schemas.openxmlformats.org/officeDocument/2006/relationships/image" Target="../media/image1.png"/><Relationship Id="rId2" Type="http://schemas.openxmlformats.org/officeDocument/2006/relationships/tags" Target="../tags/tag70.xml"/><Relationship Id="rId10" Type="http://schemas.openxmlformats.org/officeDocument/2006/relationships/tags" Target="../tags/tag76.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9" Type="http://schemas.openxmlformats.org/officeDocument/2006/relationships/tags" Target="../tags/tag80.xml"/><Relationship Id="rId8" Type="http://schemas.openxmlformats.org/officeDocument/2006/relationships/tags" Target="../tags/tag7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7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77.xml"/><Relationship Id="rId11" Type="http://schemas.openxmlformats.org/officeDocument/2006/relationships/tags" Target="../tags/tag82.xml"/><Relationship Id="rId10" Type="http://schemas.openxmlformats.org/officeDocument/2006/relationships/tags" Target="../tags/tag81.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9" Type="http://schemas.openxmlformats.org/officeDocument/2006/relationships/tags" Target="../tags/tag86.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85.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84.xml"/><Relationship Id="rId2" Type="http://schemas.openxmlformats.org/officeDocument/2006/relationships/tags" Target="../tags/tag83.xml"/><Relationship Id="rId13" Type="http://schemas.openxmlformats.org/officeDocument/2006/relationships/tags" Target="../tags/tag90.xml"/><Relationship Id="rId12" Type="http://schemas.openxmlformats.org/officeDocument/2006/relationships/tags" Target="../tags/tag89.xml"/><Relationship Id="rId11" Type="http://schemas.openxmlformats.org/officeDocument/2006/relationships/tags" Target="../tags/tag88.xml"/><Relationship Id="rId10" Type="http://schemas.openxmlformats.org/officeDocument/2006/relationships/tags" Target="../tags/tag87.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9" Type="http://schemas.openxmlformats.org/officeDocument/2006/relationships/tags" Target="../tags/tag96.xml"/><Relationship Id="rId8" Type="http://schemas.openxmlformats.org/officeDocument/2006/relationships/tags" Target="../tags/tag95.xml"/><Relationship Id="rId7" Type="http://schemas.openxmlformats.org/officeDocument/2006/relationships/tags" Target="../tags/tag94.xml"/><Relationship Id="rId6" Type="http://schemas.openxmlformats.org/officeDocument/2006/relationships/tags" Target="../tags/tag93.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92.xml"/><Relationship Id="rId2" Type="http://schemas.openxmlformats.org/officeDocument/2006/relationships/tags" Target="../tags/tag91.xml"/><Relationship Id="rId11" Type="http://schemas.openxmlformats.org/officeDocument/2006/relationships/tags" Target="../tags/tag98.xml"/><Relationship Id="rId10" Type="http://schemas.openxmlformats.org/officeDocument/2006/relationships/tags" Target="../tags/tag97.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01.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0.xml"/><Relationship Id="rId2" Type="http://schemas.openxmlformats.org/officeDocument/2006/relationships/tags" Target="../tags/tag99.xml"/><Relationship Id="rId14" Type="http://schemas.openxmlformats.org/officeDocument/2006/relationships/tags" Target="../tags/tag107.xml"/><Relationship Id="rId13" Type="http://schemas.openxmlformats.org/officeDocument/2006/relationships/tags" Target="../tags/tag106.xml"/><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9" Type="http://schemas.openxmlformats.org/officeDocument/2006/relationships/tags" Target="../tags/tag111.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09.xml"/><Relationship Id="rId2" Type="http://schemas.openxmlformats.org/officeDocument/2006/relationships/tags" Target="../tags/tag108.xml"/><Relationship Id="rId14" Type="http://schemas.openxmlformats.org/officeDocument/2006/relationships/tags" Target="../tags/tag116.xml"/><Relationship Id="rId13" Type="http://schemas.openxmlformats.org/officeDocument/2006/relationships/tags" Target="../tags/tag115.xml"/><Relationship Id="rId12" Type="http://schemas.openxmlformats.org/officeDocument/2006/relationships/tags" Target="../tags/tag114.xml"/><Relationship Id="rId11" Type="http://schemas.openxmlformats.org/officeDocument/2006/relationships/tags" Target="../tags/tag113.xml"/><Relationship Id="rId10" Type="http://schemas.openxmlformats.org/officeDocument/2006/relationships/tags" Target="../tags/tag112.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9" Type="http://schemas.openxmlformats.org/officeDocument/2006/relationships/tags" Target="../tags/tag120.xml"/><Relationship Id="rId8" Type="http://schemas.openxmlformats.org/officeDocument/2006/relationships/image" Target="file:///C:\Users\1V994W2\PycharmProjects\PPT_Background_Generation/pic_temp/1_pic_quater_right_up.png" TargetMode="External"/><Relationship Id="rId7" Type="http://schemas.openxmlformats.org/officeDocument/2006/relationships/image" Target="../media/image3.png"/><Relationship Id="rId6" Type="http://schemas.openxmlformats.org/officeDocument/2006/relationships/tags" Target="../tags/tag119.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18.xml"/><Relationship Id="rId2" Type="http://schemas.openxmlformats.org/officeDocument/2006/relationships/tags" Target="../tags/tag117.xml"/><Relationship Id="rId16" Type="http://schemas.openxmlformats.org/officeDocument/2006/relationships/tags" Target="../tags/tag127.xml"/><Relationship Id="rId15" Type="http://schemas.openxmlformats.org/officeDocument/2006/relationships/tags" Target="../tags/tag126.xml"/><Relationship Id="rId14" Type="http://schemas.openxmlformats.org/officeDocument/2006/relationships/tags" Target="../tags/tag125.xml"/><Relationship Id="rId13" Type="http://schemas.openxmlformats.org/officeDocument/2006/relationships/tags" Target="../tags/tag124.xml"/><Relationship Id="rId12" Type="http://schemas.openxmlformats.org/officeDocument/2006/relationships/tags" Target="../tags/tag123.xml"/><Relationship Id="rId11" Type="http://schemas.openxmlformats.org/officeDocument/2006/relationships/tags" Target="../tags/tag122.xml"/><Relationship Id="rId10" Type="http://schemas.openxmlformats.org/officeDocument/2006/relationships/tags" Target="../tags/tag12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9" Type="http://schemas.openxmlformats.org/officeDocument/2006/relationships/tags" Target="../tags/tag131.xml"/><Relationship Id="rId8" Type="http://schemas.openxmlformats.org/officeDocument/2006/relationships/image" Target="file:///C:\Users\1V994W2\PycharmProjects\PPT_Background_Generation/pic_temp/1_pic_quater_left_down.png" TargetMode="External"/><Relationship Id="rId7" Type="http://schemas.openxmlformats.org/officeDocument/2006/relationships/image" Target="../media/image6.png"/><Relationship Id="rId6" Type="http://schemas.openxmlformats.org/officeDocument/2006/relationships/tags" Target="../tags/tag130.xml"/><Relationship Id="rId5" Type="http://schemas.openxmlformats.org/officeDocument/2006/relationships/image" Target="file:///C:\Users\1V994W2\PycharmProjects\PPT_Background_Generation/pic_temp/0_pic_quater_left_up.png" TargetMode="External"/><Relationship Id="rId4" Type="http://schemas.openxmlformats.org/officeDocument/2006/relationships/image" Target="../media/image2.png"/><Relationship Id="rId3" Type="http://schemas.openxmlformats.org/officeDocument/2006/relationships/tags" Target="../tags/tag129.xml"/><Relationship Id="rId2" Type="http://schemas.openxmlformats.org/officeDocument/2006/relationships/tags" Target="../tags/tag128.xml"/><Relationship Id="rId13" Type="http://schemas.openxmlformats.org/officeDocument/2006/relationships/tags" Target="../tags/tag135.xml"/><Relationship Id="rId12" Type="http://schemas.openxmlformats.org/officeDocument/2006/relationships/tags" Target="../tags/tag134.xml"/><Relationship Id="rId11" Type="http://schemas.openxmlformats.org/officeDocument/2006/relationships/tags" Target="../tags/tag133.xml"/><Relationship Id="rId10" Type="http://schemas.openxmlformats.org/officeDocument/2006/relationships/tags" Target="../tags/tag13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9" Type="http://schemas.openxmlformats.org/officeDocument/2006/relationships/tags" Target="../tags/tag13.xml"/><Relationship Id="rId8" Type="http://schemas.openxmlformats.org/officeDocument/2006/relationships/tags" Target="../tags/tag12.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11.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10.xml"/><Relationship Id="rId12" Type="http://schemas.openxmlformats.org/officeDocument/2006/relationships/tags" Target="../tags/tag16.xml"/><Relationship Id="rId11" Type="http://schemas.openxmlformats.org/officeDocument/2006/relationships/tags" Target="../tags/tag15.xml"/><Relationship Id="rId10" Type="http://schemas.openxmlformats.org/officeDocument/2006/relationships/tags" Target="../tags/tag1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9" Type="http://schemas.openxmlformats.org/officeDocument/2006/relationships/tags" Target="../tags/tag22.xml"/><Relationship Id="rId8" Type="http://schemas.openxmlformats.org/officeDocument/2006/relationships/tags" Target="../tags/tag21.xml"/><Relationship Id="rId7" Type="http://schemas.openxmlformats.org/officeDocument/2006/relationships/tags" Target="../tags/tag20.xml"/><Relationship Id="rId6" Type="http://schemas.openxmlformats.org/officeDocument/2006/relationships/tags" Target="../tags/tag19.xml"/><Relationship Id="rId5" Type="http://schemas.openxmlformats.org/officeDocument/2006/relationships/tags" Target="../tags/tag18.xml"/><Relationship Id="rId4" Type="http://schemas.openxmlformats.org/officeDocument/2006/relationships/image" Target="file:///C:\Users\1V994W2\PycharmProjects\PPT_Background_Generation/pic_temp/pic_half_down.png" TargetMode="External"/><Relationship Id="rId3" Type="http://schemas.openxmlformats.org/officeDocument/2006/relationships/image" Target="../media/image4.png"/><Relationship Id="rId2" Type="http://schemas.openxmlformats.org/officeDocument/2006/relationships/tags" Target="../tags/tag1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9" Type="http://schemas.openxmlformats.org/officeDocument/2006/relationships/tags" Target="../tags/tag26.xml"/><Relationship Id="rId8" Type="http://schemas.openxmlformats.org/officeDocument/2006/relationships/tags" Target="../tags/tag25.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24.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23.xml"/><Relationship Id="rId13" Type="http://schemas.openxmlformats.org/officeDocument/2006/relationships/tags" Target="../tags/tag30.xml"/><Relationship Id="rId12" Type="http://schemas.openxmlformats.org/officeDocument/2006/relationships/tags" Target="../tags/tag29.xml"/><Relationship Id="rId11" Type="http://schemas.openxmlformats.org/officeDocument/2006/relationships/tags" Target="../tags/tag28.xml"/><Relationship Id="rId10" Type="http://schemas.openxmlformats.org/officeDocument/2006/relationships/tags" Target="../tags/tag27.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32.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31.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8" Type="http://schemas.openxmlformats.org/officeDocument/2006/relationships/tags" Target="../tags/tag45.xml"/><Relationship Id="rId7" Type="http://schemas.openxmlformats.org/officeDocument/2006/relationships/tags" Target="../tags/tag44.xml"/><Relationship Id="rId6" Type="http://schemas.openxmlformats.org/officeDocument/2006/relationships/tags" Target="../tags/tag43.xml"/><Relationship Id="rId5" Type="http://schemas.openxmlformats.org/officeDocument/2006/relationships/tags" Target="../tags/tag42.xml"/><Relationship Id="rId4" Type="http://schemas.openxmlformats.org/officeDocument/2006/relationships/image" Target="file:///C:\Users\1V994W2\PycharmProjects\PPT_Background_Generation/pic_temp/pic_half_left.png" TargetMode="External"/><Relationship Id="rId3" Type="http://schemas.openxmlformats.org/officeDocument/2006/relationships/image" Target="../media/image5.png"/><Relationship Id="rId2" Type="http://schemas.openxmlformats.org/officeDocument/2006/relationships/tags" Target="../tags/tag4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9" Type="http://schemas.openxmlformats.org/officeDocument/2006/relationships/tags" Target="../tags/tag52.xml"/><Relationship Id="rId8" Type="http://schemas.openxmlformats.org/officeDocument/2006/relationships/tags" Target="../tags/tag51.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0.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49.xml"/><Relationship Id="rId13" Type="http://schemas.openxmlformats.org/officeDocument/2006/relationships/tags" Target="../tags/tag56.xml"/><Relationship Id="rId12" Type="http://schemas.openxmlformats.org/officeDocument/2006/relationships/tags" Target="../tags/tag55.xml"/><Relationship Id="rId11" Type="http://schemas.openxmlformats.org/officeDocument/2006/relationships/tags" Target="../tags/tag54.xml"/><Relationship Id="rId10" Type="http://schemas.openxmlformats.org/officeDocument/2006/relationships/tags" Target="../tags/tag53.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image" Target="file:///C:\Users\1V994W2\PycharmProjects\PPT_Background_Generation/pic_temp/1_pic_quater_right_up.png" TargetMode="External"/><Relationship Id="rId6" Type="http://schemas.openxmlformats.org/officeDocument/2006/relationships/image" Target="../media/image3.png"/><Relationship Id="rId5" Type="http://schemas.openxmlformats.org/officeDocument/2006/relationships/tags" Target="../tags/tag58.xml"/><Relationship Id="rId4" Type="http://schemas.openxmlformats.org/officeDocument/2006/relationships/image" Target="file:///C:\Users\1V994W2\PycharmProjects\PPT_Background_Generation/pic_temp/0_pic_quater_left_up.png" TargetMode="External"/><Relationship Id="rId3" Type="http://schemas.openxmlformats.org/officeDocument/2006/relationships/image" Target="../media/image2.png"/><Relationship Id="rId2" Type="http://schemas.openxmlformats.org/officeDocument/2006/relationships/tags" Target="../tags/tag57.xml"/><Relationship Id="rId12" Type="http://schemas.openxmlformats.org/officeDocument/2006/relationships/tags" Target="../tags/tag63.xml"/><Relationship Id="rId11" Type="http://schemas.openxmlformats.org/officeDocument/2006/relationships/tags" Target="../tags/tag62.xml"/><Relationship Id="rId10" Type="http://schemas.openxmlformats.org/officeDocument/2006/relationships/tags" Target="../tags/tag61.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5" name="图片 4"/>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193155" y="735096"/>
            <a:ext cx="5486400" cy="5387807"/>
          </a:xfrm>
          <a:prstGeom prst="rect">
            <a:avLst/>
          </a:prstGeom>
        </p:spPr>
      </p:pic>
      <p:sp>
        <p:nvSpPr>
          <p:cNvPr id="16" name="日期占位符 15"/>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18" name="灯片编号占位符 17"/>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3" name="副标题 2"/>
          <p:cNvSpPr>
            <a:spLocks noGrp="1"/>
          </p:cNvSpPr>
          <p:nvPr>
            <p:ph type="subTitle" sz="quarter" idx="14" hasCustomPrompt="1"/>
            <p:custDataLst>
              <p:tags r:id="rId8"/>
            </p:custDataLst>
          </p:nvPr>
        </p:nvSpPr>
        <p:spPr>
          <a:xfrm>
            <a:off x="1038860" y="3632201"/>
            <a:ext cx="4826000" cy="370205"/>
          </a:xfrm>
          <a:prstGeom prst="rect">
            <a:avLst/>
          </a:prstGeom>
        </p:spPr>
        <p:txBody>
          <a:bodyPr vert="horz" lIns="0" tIns="0" rIns="0" bIns="0" rtlCol="0">
            <a:normAutofit/>
          </a:bodyPr>
          <a:lstStyle>
            <a:lvl1pPr marL="0" indent="0">
              <a:buNone/>
              <a:defRPr kumimoji="0" lang="zh-CN" altLang="en-US" sz="2000" b="0" i="0" spc="200">
                <a:ln>
                  <a:noFill/>
                </a:ln>
                <a:solidFill>
                  <a:schemeClr val="tx1">
                    <a:lumMod val="65000"/>
                    <a:lumOff val="35000"/>
                  </a:schemeClr>
                </a:solidFill>
                <a:effectLst/>
                <a:uLnTx/>
                <a:latin typeface="Arial" panose="020B0604020202020204" pitchFamily="34" charset="0"/>
                <a:ea typeface="隶书" panose="02010509060101010101" pitchFamily="49" charset="-122"/>
              </a:defRPr>
            </a:lvl1pPr>
          </a:lstStyle>
          <a:p>
            <a:pPr marL="228600" marR="0" lvl="0" indent="-228600">
              <a:lnSpc>
                <a:spcPct val="100000"/>
              </a:lnSpc>
              <a:spcAft>
                <a:spcPts val="0"/>
              </a:spcAft>
              <a:buClrTx/>
              <a:buSzTx/>
            </a:pPr>
            <a:r>
              <a:rPr lang="zh-CN" altLang="en-US" dirty="0"/>
              <a:t>单击此处编辑副标题</a:t>
            </a:r>
            <a:endParaRPr lang="zh-CN" altLang="en-US" dirty="0"/>
          </a:p>
        </p:txBody>
      </p:sp>
      <p:sp>
        <p:nvSpPr>
          <p:cNvPr id="4" name="标题 3"/>
          <p:cNvSpPr>
            <a:spLocks noGrp="1"/>
          </p:cNvSpPr>
          <p:nvPr>
            <p:ph type="ctrTitle" idx="15" hasCustomPrompt="1"/>
            <p:custDataLst>
              <p:tags r:id="rId9"/>
            </p:custDataLst>
          </p:nvPr>
        </p:nvSpPr>
        <p:spPr>
          <a:xfrm>
            <a:off x="1038861" y="2236424"/>
            <a:ext cx="4825365" cy="1191307"/>
          </a:xfrm>
        </p:spPr>
        <p:txBody>
          <a:bodyPr vert="horz" lIns="0" tIns="0" rIns="0" bIns="0" rtlCol="0" anchor="b" anchorCtr="0">
            <a:normAutofit/>
          </a:bodyPr>
          <a:lstStyle>
            <a:lvl1pPr>
              <a:defRPr lang="zh-CN" altLang="en-US" sz="4800" b="0" spc="600" baseline="0">
                <a:ln>
                  <a:noFill/>
                </a:ln>
                <a:solidFill>
                  <a:schemeClr val="tx1">
                    <a:lumMod val="85000"/>
                    <a:lumOff val="15000"/>
                  </a:schemeClr>
                </a:solidFill>
                <a:effectLst/>
                <a:uLnTx/>
                <a:latin typeface="Arial" panose="020B0604020202020204" pitchFamily="34" charset="0"/>
                <a:ea typeface="汉仪尚巍手书W" panose="00020600040101010101" pitchFamily="18" charset="-122"/>
              </a:defRPr>
            </a:lvl1pPr>
          </a:lstStyle>
          <a:p>
            <a:pPr marL="0" lvl="0">
              <a:spcAft>
                <a:spcPts val="0"/>
              </a:spcAft>
              <a:buClrTx/>
              <a:buSzTx/>
              <a:buFontTx/>
            </a:pPr>
            <a:r>
              <a:rPr lang="zh-CN" altLang="en-US" dirty="0"/>
              <a:t>编辑标题</a:t>
            </a:r>
            <a:endParaRPr lang="zh-CN" altLang="en-US" dirty="0"/>
          </a:p>
        </p:txBody>
      </p:sp>
      <p:cxnSp>
        <p:nvCxnSpPr>
          <p:cNvPr id="11" name="直接连接符 10"/>
          <p:cNvCxnSpPr/>
          <p:nvPr userDrawn="1">
            <p:custDataLst>
              <p:tags r:id="rId10"/>
            </p:custDataLst>
          </p:nvPr>
        </p:nvCxnSpPr>
        <p:spPr>
          <a:xfrm>
            <a:off x="1015365" y="4187190"/>
            <a:ext cx="4765040" cy="0"/>
          </a:xfrm>
          <a:prstGeom prst="line">
            <a:avLst/>
          </a:prstGeom>
          <a:ln w="12700"/>
        </p:spPr>
        <p:style>
          <a:lnRef idx="1">
            <a:schemeClr val="accent1"/>
          </a:lnRef>
          <a:fillRef idx="0">
            <a:schemeClr val="accent1"/>
          </a:fillRef>
          <a:effectRef idx="0">
            <a:schemeClr val="accent1"/>
          </a:effectRef>
          <a:fontRef idx="minor">
            <a:schemeClr val="tx1"/>
          </a:fontRef>
        </p:style>
      </p:cxnSp>
      <p:sp>
        <p:nvSpPr>
          <p:cNvPr id="7" name="文本占位符 6"/>
          <p:cNvSpPr>
            <a:spLocks noGrp="1"/>
          </p:cNvSpPr>
          <p:nvPr>
            <p:ph type="body" sz="quarter" idx="16" hasCustomPrompt="1"/>
            <p:custDataLst>
              <p:tags r:id="rId11"/>
            </p:custDataLst>
          </p:nvPr>
        </p:nvSpPr>
        <p:spPr>
          <a:xfrm>
            <a:off x="1015365" y="4371975"/>
            <a:ext cx="1910715" cy="408934"/>
          </a:xfrm>
        </p:spPr>
        <p:txBody>
          <a:bodyPr/>
          <a:lstStyle>
            <a:lvl1pPr marL="0" indent="0">
              <a:buNone/>
              <a:defRPr>
                <a:solidFill>
                  <a:schemeClr val="tx1">
                    <a:lumMod val="65000"/>
                    <a:lumOff val="35000"/>
                  </a:schemeClr>
                </a:solidFill>
              </a:defRPr>
            </a:lvl1pPr>
          </a:lstStyle>
          <a:p>
            <a:pPr lvl="0"/>
            <a:r>
              <a:rPr lang="zh-CN" altLang="en-US" dirty="0"/>
              <a:t>汇报人姓名</a:t>
            </a:r>
            <a:endParaRPr lang="zh-CN" altLang="en-US" dirty="0"/>
          </a:p>
        </p:txBody>
      </p:sp>
      <p:sp>
        <p:nvSpPr>
          <p:cNvPr id="12" name="文本占位符 11"/>
          <p:cNvSpPr>
            <a:spLocks noGrp="1"/>
          </p:cNvSpPr>
          <p:nvPr>
            <p:ph type="body" sz="quarter" idx="17" hasCustomPrompt="1"/>
            <p:custDataLst>
              <p:tags r:id="rId12"/>
            </p:custDataLst>
          </p:nvPr>
        </p:nvSpPr>
        <p:spPr>
          <a:xfrm>
            <a:off x="1015364" y="4881332"/>
            <a:ext cx="1910715" cy="408934"/>
          </a:xfrm>
        </p:spPr>
        <p:txBody>
          <a:bodyPr/>
          <a:lstStyle>
            <a:lvl1pPr marL="0" indent="0">
              <a:buNone/>
              <a:defRPr>
                <a:solidFill>
                  <a:schemeClr val="tx1">
                    <a:lumMod val="65000"/>
                    <a:lumOff val="35000"/>
                  </a:schemeClr>
                </a:solidFill>
              </a:defRPr>
            </a:lvl1pPr>
          </a:lstStyle>
          <a:p>
            <a:pPr lvl="0"/>
            <a:r>
              <a:rPr lang="zh-CN" altLang="en-US" dirty="0"/>
              <a:t>汇报日期</a:t>
            </a:r>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3" name="日期占位符 2"/>
          <p:cNvSpPr>
            <a:spLocks noGrp="1"/>
          </p:cNvSpPr>
          <p:nvPr>
            <p:ph type="dt" sz="half" idx="10"/>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9"/>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11"/>
            </p:custDataLst>
          </p:nvPr>
        </p:nvSpPr>
        <p:spPr>
          <a:xfrm>
            <a:off x="669930" y="952508"/>
            <a:ext cx="10852237" cy="5388907"/>
          </a:xfrm>
        </p:spPr>
        <p:txBody>
          <a:bodyPr/>
          <a:lstStyle>
            <a:lvl1pPr>
              <a:defRPr>
                <a:solidFill>
                  <a:schemeClr val="tx1"/>
                </a:solidFill>
                <a:latin typeface="Arial" panose="020B0604020202020204" pitchFamily="34" charset="0"/>
                <a:ea typeface="隶书" panose="02010509060101010101" pitchFamily="49" charset="-122"/>
              </a:defRPr>
            </a:lvl1pPr>
            <a:lvl2pPr>
              <a:defRPr>
                <a:solidFill>
                  <a:schemeClr val="tx1"/>
                </a:solidFill>
                <a:latin typeface="Arial" panose="020B0604020202020204" pitchFamily="34" charset="0"/>
                <a:ea typeface="隶书" panose="02010509060101010101" pitchFamily="49" charset="-122"/>
              </a:defRPr>
            </a:lvl2pPr>
            <a:lvl3pPr>
              <a:defRPr>
                <a:solidFill>
                  <a:schemeClr val="tx1"/>
                </a:solidFill>
                <a:latin typeface="Arial" panose="020B0604020202020204" pitchFamily="34" charset="0"/>
                <a:ea typeface="隶书" panose="02010509060101010101" pitchFamily="49" charset="-122"/>
              </a:defRPr>
            </a:lvl3pPr>
            <a:lvl4pPr>
              <a:defRPr>
                <a:solidFill>
                  <a:schemeClr val="tx1"/>
                </a:solidFill>
                <a:latin typeface="Arial" panose="020B0604020202020204" pitchFamily="34" charset="0"/>
                <a:ea typeface="隶书" panose="02010509060101010101" pitchFamily="49" charset="-122"/>
              </a:defRPr>
            </a:lvl4pPr>
            <a:lvl5pPr>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a:extLst>
              <a:ext uri="{28A0092B-C50C-407E-A947-70E740481C1C}">
                <a14:useLocalDpi xmlns:a14="http://schemas.microsoft.com/office/drawing/2010/main" val="0"/>
              </a:ext>
            </a:extLst>
          </a:blip>
          <a:stretch>
            <a:fillRect/>
          </a:stretch>
        </p:blipFill>
        <p:spPr>
          <a:xfrm>
            <a:off x="609600" y="735096"/>
            <a:ext cx="5486400" cy="5387807"/>
          </a:xfrm>
          <a:prstGeom prst="rect">
            <a:avLst/>
          </a:prstGeom>
        </p:spPr>
      </p:pic>
      <p:sp>
        <p:nvSpPr>
          <p:cNvPr id="3" name="日期占位符 2"/>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文本占位符 1"/>
          <p:cNvSpPr>
            <a:spLocks noGrp="1"/>
          </p:cNvSpPr>
          <p:nvPr>
            <p:ph type="body" idx="13" hasCustomPrompt="1"/>
            <p:custDataLst>
              <p:tags r:id="rId8"/>
            </p:custDataLst>
          </p:nvPr>
        </p:nvSpPr>
        <p:spPr>
          <a:xfrm>
            <a:off x="9777095" y="1239202"/>
            <a:ext cx="666895" cy="4380230"/>
          </a:xfrm>
          <a:noFill/>
        </p:spPr>
        <p:txBody>
          <a:bodyPr vert="eaVert" wrap="square" lIns="0" tIns="0" rIns="0" bIns="0" rtlCol="0" anchor="b" anchorCtr="0">
            <a:normAutofit/>
          </a:bodyPr>
          <a:lstStyle>
            <a:lvl1pPr marL="0" indent="0" algn="dist">
              <a:buNone/>
              <a:defRPr lang="zh-CN" altLang="en-US" spc="400">
                <a:solidFill>
                  <a:schemeClr val="tx1">
                    <a:lumMod val="65000"/>
                    <a:lumOff val="35000"/>
                  </a:schemeClr>
                </a:solidFill>
                <a:latin typeface="Arial" panose="020B0604020202020204" pitchFamily="34" charset="0"/>
                <a:ea typeface="隶书" panose="02010509060101010101" pitchFamily="49" charset="-122"/>
              </a:defRPr>
            </a:lvl1pPr>
          </a:lstStyle>
          <a:p>
            <a:pPr marL="0" lvl="0"/>
            <a:r>
              <a:rPr lang="zh-CN" altLang="en-US" dirty="0"/>
              <a:t>单击此处编辑文本</a:t>
            </a:r>
            <a:endParaRPr lang="zh-CN" altLang="en-US" dirty="0"/>
          </a:p>
        </p:txBody>
      </p:sp>
      <p:cxnSp>
        <p:nvCxnSpPr>
          <p:cNvPr id="7" name="直接连接符 6"/>
          <p:cNvCxnSpPr/>
          <p:nvPr userDrawn="1">
            <p:custDataLst>
              <p:tags r:id="rId9"/>
            </p:custDataLst>
          </p:nvPr>
        </p:nvCxnSpPr>
        <p:spPr>
          <a:xfrm>
            <a:off x="9573895" y="1239202"/>
            <a:ext cx="0" cy="437832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标题 7"/>
          <p:cNvSpPr>
            <a:spLocks noGrp="1"/>
          </p:cNvSpPr>
          <p:nvPr>
            <p:ph type="title" idx="14" hasCustomPrompt="1"/>
            <p:custDataLst>
              <p:tags r:id="rId10"/>
            </p:custDataLst>
          </p:nvPr>
        </p:nvSpPr>
        <p:spPr>
          <a:xfrm>
            <a:off x="7966710" y="1238567"/>
            <a:ext cx="1403985" cy="4380230"/>
          </a:xfrm>
          <a:noFill/>
        </p:spPr>
        <p:txBody>
          <a:bodyPr vert="eaVert" wrap="square" lIns="0" tIns="0" rIns="0" bIns="0" rtlCol="0" anchor="t" anchorCtr="0">
            <a:normAutofit/>
          </a:bodyPr>
          <a:lstStyle>
            <a:lvl1pPr>
              <a:defRPr lang="zh-CN" altLang="en-US" sz="6600" b="0" spc="1400">
                <a:solidFill>
                  <a:schemeClr val="tx1">
                    <a:lumMod val="85000"/>
                    <a:lumOff val="15000"/>
                  </a:schemeClr>
                </a:solidFill>
                <a:latin typeface="Arial" panose="020B0604020202020204" pitchFamily="34" charset="0"/>
                <a:ea typeface="汉仪尚巍手书W" panose="00020600040101010101" pitchFamily="18" charset="-122"/>
                <a:cs typeface="+mn-cs"/>
              </a:defRPr>
            </a:lvl1pPr>
          </a:lstStyle>
          <a:p>
            <a:pPr marL="0" lvl="0"/>
            <a:r>
              <a:rPr lang="zh-CN" altLang="en-US"/>
              <a:t>编辑标题</a:t>
            </a:r>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6" name="图片 5"/>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8"/>
            </p:custDataLst>
          </p:nvPr>
        </p:nvSpPr>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0"/>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292075" y="303809"/>
            <a:ext cx="11607851" cy="6250382"/>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4605"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hasCustomPrompt="1"/>
            <p:custDataLst>
              <p:tags r:id="rId9"/>
            </p:custDataLst>
          </p:nvPr>
        </p:nvSpPr>
        <p:spPr>
          <a:xfrm>
            <a:off x="1281600" y="1249200"/>
            <a:ext cx="9626400" cy="723600"/>
          </a:xfrm>
        </p:spPr>
        <p:txBody>
          <a:bodyPr anchor="ctr"/>
          <a:lstStyle>
            <a:lvl1pP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7" name="内容占位符 6"/>
          <p:cNvSpPr>
            <a:spLocks noGrp="1"/>
          </p:cNvSpPr>
          <p:nvPr>
            <p:ph sz="quarter" idx="13"/>
            <p:custDataLst>
              <p:tags r:id="rId10"/>
            </p:custDataLst>
          </p:nvPr>
        </p:nvSpPr>
        <p:spPr>
          <a:xfrm>
            <a:off x="1281113" y="2163600"/>
            <a:ext cx="9626600" cy="3445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3" name="日期占位符 2"/>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0"/>
            <a:ext cx="4824603" cy="68580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0"/>
            <a:ext cx="720090" cy="535633"/>
          </a:xfrm>
          <a:prstGeom prst="rect">
            <a:avLst/>
          </a:prstGeom>
        </p:spPr>
      </p:pic>
      <p:sp>
        <p:nvSpPr>
          <p:cNvPr id="2" name="标题 1"/>
          <p:cNvSpPr>
            <a:spLocks noGrp="1"/>
          </p:cNvSpPr>
          <p:nvPr>
            <p:ph type="title" hasCustomPrompt="1"/>
            <p:custDataLst>
              <p:tags r:id="rId6"/>
            </p:custDataLst>
          </p:nvPr>
        </p:nvSpPr>
        <p:spPr>
          <a:xfrm>
            <a:off x="583200" y="770400"/>
            <a:ext cx="3960000" cy="882000"/>
          </a:xfrm>
        </p:spPr>
        <p:txBody>
          <a:bodyPr anchor="ctr" anchorCtr="0"/>
          <a:lstStyle>
            <a:lvl1pP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单击编辑标题</a:t>
            </a:r>
            <a:endParaRPr lang="zh-CN" altLang="en-US" dirty="0"/>
          </a:p>
        </p:txBody>
      </p:sp>
      <p:sp>
        <p:nvSpPr>
          <p:cNvPr id="3" name="日期占位符 2"/>
          <p:cNvSpPr>
            <a:spLocks noGrp="1"/>
          </p:cNvSpPr>
          <p:nvPr>
            <p:ph type="dt" sz="half" idx="10"/>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8"/>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9"/>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0"/>
            </p:custDataLst>
          </p:nvPr>
        </p:nvSpPr>
        <p:spPr>
          <a:xfrm>
            <a:off x="586800" y="1764000"/>
            <a:ext cx="3956400" cy="4093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1"/>
            </p:custDataLst>
          </p:nvPr>
        </p:nvSpPr>
        <p:spPr>
          <a:xfrm>
            <a:off x="5101200" y="769938"/>
            <a:ext cx="6480000" cy="5087937"/>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0"/>
            <a:ext cx="12192000" cy="2664333"/>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12000" y="781200"/>
            <a:ext cx="10976400" cy="626400"/>
          </a:xfrm>
        </p:spPr>
        <p:txBody>
          <a:bodyPr anchor="ctr"/>
          <a:lstStyle>
            <a:lvl1pPr algn="ctr">
              <a:defRPr sz="3600" b="0" baseline="0">
                <a:solidFill>
                  <a:schemeClr val="tx1"/>
                </a:solidFill>
                <a:latin typeface="Arial" panose="020B0604020202020204" pitchFamily="34" charset="0"/>
                <a:ea typeface="汉仪尚巍手书W" panose="00020600040101010101" pitchFamily="18" charset="-122"/>
              </a:defRPr>
            </a:lvl1pPr>
          </a:lstStyle>
          <a:p>
            <a:r>
              <a:rPr lang="zh-CN" altLang="en-US"/>
              <a:t>单击此处编辑母版标题样式</a:t>
            </a:r>
            <a:endParaRPr lang="zh-CN" altLang="en-US"/>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612000" y="1659600"/>
            <a:ext cx="10975975" cy="828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9" name="内容占位符 8"/>
          <p:cNvSpPr>
            <a:spLocks noGrp="1"/>
          </p:cNvSpPr>
          <p:nvPr>
            <p:ph sz="quarter" idx="14"/>
            <p:custDataLst>
              <p:tags r:id="rId14"/>
            </p:custDataLst>
          </p:nvPr>
        </p:nvSpPr>
        <p:spPr>
          <a:xfrm>
            <a:off x="612775" y="2808000"/>
            <a:ext cx="10965600" cy="34308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1" name="矩形 10"/>
          <p:cNvSpPr/>
          <p:nvPr userDrawn="1">
            <p:custDataLst>
              <p:tags r:id="rId2"/>
            </p:custDataLst>
          </p:nvPr>
        </p:nvSpPr>
        <p:spPr>
          <a:xfrm>
            <a:off x="0" y="5028971"/>
            <a:ext cx="12192000" cy="1829029"/>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0" y="0"/>
            <a:ext cx="720090" cy="535940"/>
          </a:xfrm>
          <a:prstGeom prst="rect">
            <a:avLst/>
          </a:prstGeom>
        </p:spPr>
      </p:pic>
      <p:pic>
        <p:nvPicPr>
          <p:cNvPr id="8" name="图片 7"/>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11471910" y="0"/>
            <a:ext cx="720090" cy="538480"/>
          </a:xfrm>
          <a:prstGeom prst="rect">
            <a:avLst/>
          </a:prstGeom>
        </p:spPr>
      </p:pic>
      <p:sp>
        <p:nvSpPr>
          <p:cNvPr id="2" name="标题 1"/>
          <p:cNvSpPr>
            <a:spLocks noGrp="1"/>
          </p:cNvSpPr>
          <p:nvPr>
            <p:ph type="title"/>
            <p:custDataLst>
              <p:tags r:id="rId9"/>
            </p:custDataLst>
          </p:nvPr>
        </p:nvSpPr>
        <p:spPr>
          <a:xfrm>
            <a:off x="604800" y="669600"/>
            <a:ext cx="10976400" cy="565200"/>
          </a:xfrm>
        </p:spPr>
        <p:txBody>
          <a:bodyPr anchor="ctr" anchorCtr="0"/>
          <a:lstStyle>
            <a:lvl1pPr algn="ctr">
              <a:defRPr sz="32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604837" y="1681200"/>
            <a:ext cx="10990800" cy="32112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文本占位符 8"/>
          <p:cNvSpPr>
            <a:spLocks noGrp="1"/>
          </p:cNvSpPr>
          <p:nvPr>
            <p:ph type="body" sz="quarter" idx="14"/>
            <p:custDataLst>
              <p:tags r:id="rId14"/>
            </p:custDataLst>
          </p:nvPr>
        </p:nvSpPr>
        <p:spPr>
          <a:xfrm>
            <a:off x="594000" y="5180400"/>
            <a:ext cx="11001600" cy="10116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4" name="矩形 13"/>
          <p:cNvSpPr/>
          <p:nvPr userDrawn="1">
            <p:custDataLst>
              <p:tags r:id="rId2"/>
            </p:custDataLst>
          </p:nvPr>
        </p:nvSpPr>
        <p:spPr>
          <a:xfrm>
            <a:off x="0" y="0"/>
            <a:ext cx="12192000" cy="914400"/>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p:nvPr userDrawn="1">
            <p:custDataLst>
              <p:tags r:id="rId3"/>
            </p:custDataLst>
          </p:nvPr>
        </p:nvPicPr>
        <p:blipFill>
          <a:blip r:embed="rId4" r:link="rId5" cstate="print">
            <a:extLst>
              <a:ext uri="{28A0092B-C50C-407E-A947-70E740481C1C}">
                <a14:useLocalDpi xmlns:a14="http://schemas.microsoft.com/office/drawing/2010/main" val="0"/>
              </a:ext>
            </a:extLst>
          </a:blip>
          <a:stretch>
            <a:fillRect/>
          </a:stretch>
        </p:blipFill>
        <p:spPr>
          <a:xfrm>
            <a:off x="11471910" y="6322060"/>
            <a:ext cx="720090" cy="535940"/>
          </a:xfrm>
          <a:prstGeom prst="rect">
            <a:avLst/>
          </a:prstGeom>
        </p:spPr>
      </p:pic>
      <p:pic>
        <p:nvPicPr>
          <p:cNvPr id="10" name="图片 9"/>
          <p:cNvPicPr/>
          <p:nvPr userDrawn="1">
            <p:custDataLst>
              <p:tags r:id="rId6"/>
            </p:custDataLst>
          </p:nvPr>
        </p:nvPicPr>
        <p:blipFill>
          <a:blip r:embed="rId7" r:link="rId8" cstate="print">
            <a:extLst>
              <a:ext uri="{28A0092B-C50C-407E-A947-70E740481C1C}">
                <a14:useLocalDpi xmlns:a14="http://schemas.microsoft.com/office/drawing/2010/main" val="0"/>
              </a:ext>
            </a:extLst>
          </a:blip>
          <a:stretch>
            <a:fillRect/>
          </a:stretch>
        </p:blipFill>
        <p:spPr>
          <a:xfrm>
            <a:off x="0" y="6319520"/>
            <a:ext cx="720090" cy="538480"/>
          </a:xfrm>
          <a:prstGeom prst="rect">
            <a:avLst/>
          </a:prstGeom>
        </p:spPr>
      </p:pic>
      <p:sp>
        <p:nvSpPr>
          <p:cNvPr id="2" name="标题 1"/>
          <p:cNvSpPr>
            <a:spLocks noGrp="1"/>
          </p:cNvSpPr>
          <p:nvPr>
            <p:ph type="title"/>
            <p:custDataLst>
              <p:tags r:id="rId9"/>
            </p:custDataLst>
          </p:nvPr>
        </p:nvSpPr>
        <p:spPr>
          <a:xfrm>
            <a:off x="579600" y="237600"/>
            <a:ext cx="11037600" cy="441964"/>
          </a:xfrm>
        </p:spPr>
        <p:txBody>
          <a:bodyPr/>
          <a:lstStyle>
            <a:lvl1pPr>
              <a:defRPr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单击此处编辑母版标题样式</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内容占位符 6"/>
          <p:cNvSpPr>
            <a:spLocks noGrp="1"/>
          </p:cNvSpPr>
          <p:nvPr>
            <p:ph sz="quarter" idx="13"/>
            <p:custDataLst>
              <p:tags r:id="rId13"/>
            </p:custDataLst>
          </p:nvPr>
        </p:nvSpPr>
        <p:spPr>
          <a:xfrm>
            <a:off x="579600" y="1663200"/>
            <a:ext cx="53424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内容占位符 8"/>
          <p:cNvSpPr>
            <a:spLocks noGrp="1"/>
          </p:cNvSpPr>
          <p:nvPr>
            <p:ph sz="quarter" idx="14"/>
            <p:custDataLst>
              <p:tags r:id="rId14"/>
            </p:custDataLst>
          </p:nvPr>
        </p:nvSpPr>
        <p:spPr>
          <a:xfrm>
            <a:off x="6242400" y="1663200"/>
            <a:ext cx="5367600" cy="2894400"/>
          </a:xfrm>
        </p:spPr>
        <p:txBody>
          <a:bodyPr/>
          <a:lstStyle>
            <a:lvl1pPr>
              <a:defRPr baseline="0">
                <a:solidFill>
                  <a:schemeClr val="tx1"/>
                </a:solidFill>
                <a:latin typeface="Arial" panose="020B0604020202020204" pitchFamily="34" charset="0"/>
                <a:ea typeface="隶书" panose="02010509060101010101" pitchFamily="49" charset="-122"/>
              </a:defRPr>
            </a:lvl1pPr>
            <a:lvl2pPr>
              <a:defRPr baseline="0">
                <a:solidFill>
                  <a:schemeClr val="tx1"/>
                </a:solidFill>
                <a:latin typeface="Arial" panose="020B0604020202020204" pitchFamily="34" charset="0"/>
                <a:ea typeface="隶书" panose="02010509060101010101" pitchFamily="49" charset="-122"/>
              </a:defRPr>
            </a:lvl2pPr>
            <a:lvl3pPr>
              <a:defRPr baseline="0">
                <a:solidFill>
                  <a:schemeClr val="tx1"/>
                </a:solidFill>
                <a:latin typeface="Arial" panose="020B0604020202020204" pitchFamily="34" charset="0"/>
                <a:ea typeface="隶书" panose="02010509060101010101" pitchFamily="49" charset="-122"/>
              </a:defRPr>
            </a:lvl3pPr>
            <a:lvl4pPr>
              <a:defRPr baseline="0">
                <a:solidFill>
                  <a:schemeClr val="tx1"/>
                </a:solidFill>
                <a:latin typeface="Arial" panose="020B0604020202020204" pitchFamily="34" charset="0"/>
                <a:ea typeface="隶书" panose="02010509060101010101" pitchFamily="49" charset="-122"/>
              </a:defRPr>
            </a:lvl4pPr>
            <a:lvl5pPr>
              <a:defRPr baseline="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11" name="文本占位符 10"/>
          <p:cNvSpPr>
            <a:spLocks noGrp="1"/>
          </p:cNvSpPr>
          <p:nvPr>
            <p:ph type="body" sz="quarter" idx="15"/>
            <p:custDataLst>
              <p:tags r:id="rId15"/>
            </p:custDataLst>
          </p:nvPr>
        </p:nvSpPr>
        <p:spPr>
          <a:xfrm>
            <a:off x="572400" y="4816800"/>
            <a:ext cx="53424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
        <p:nvSpPr>
          <p:cNvPr id="13" name="文本占位符 12"/>
          <p:cNvSpPr>
            <a:spLocks noGrp="1"/>
          </p:cNvSpPr>
          <p:nvPr>
            <p:ph type="body" sz="quarter" idx="16"/>
            <p:custDataLst>
              <p:tags r:id="rId16"/>
            </p:custDataLst>
          </p:nvPr>
        </p:nvSpPr>
        <p:spPr>
          <a:xfrm>
            <a:off x="6253200" y="4813200"/>
            <a:ext cx="5367600" cy="781200"/>
          </a:xfrm>
        </p:spPr>
        <p:txBody>
          <a:bodyPr/>
          <a:lstStyle>
            <a:lvl1pP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10" name="矩形 9"/>
          <p:cNvSpPr/>
          <p:nvPr userDrawn="1">
            <p:custDataLst>
              <p:tags r:id="rId2"/>
            </p:custDataLst>
          </p:nvPr>
        </p:nvSpPr>
        <p:spPr>
          <a:xfrm>
            <a:off x="0" y="953691"/>
            <a:ext cx="12192000" cy="4950618"/>
          </a:xfrm>
          <a:prstGeom prst="rect">
            <a:avLst/>
          </a:prstGeom>
          <a:solidFill>
            <a:schemeClr val="tx2"/>
          </a:solidFill>
          <a:ln w="12700" cap="flat" cmpd="sng" algn="ctr">
            <a:solidFill>
              <a:schemeClr val="accent1">
                <a:shade val="50000"/>
                <a:alpha val="0"/>
              </a:schemeClr>
            </a:solidFill>
            <a:prstDash val="solid"/>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p:nvPr userDrawn="1">
            <p:custDataLst>
              <p:tags r:id="rId3"/>
            </p:custDataLst>
          </p:nvPr>
        </p:nvPicPr>
        <p:blipFill>
          <a:blip r:embed="rId4" r:link="rId5">
            <a:extLst>
              <a:ext uri="{28A0092B-C50C-407E-A947-70E740481C1C}">
                <a14:useLocalDpi xmlns:a14="http://schemas.microsoft.com/office/drawing/2010/main" val="0"/>
              </a:ext>
            </a:extLst>
          </a:blip>
          <a:stretch>
            <a:fillRect/>
          </a:stretch>
        </p:blipFill>
        <p:spPr>
          <a:xfrm>
            <a:off x="10571480" y="5652770"/>
            <a:ext cx="1619885" cy="1205230"/>
          </a:xfrm>
          <a:prstGeom prst="rect">
            <a:avLst/>
          </a:prstGeom>
        </p:spPr>
      </p:pic>
      <p:pic>
        <p:nvPicPr>
          <p:cNvPr id="8" name="图片 7"/>
          <p:cNvPicPr/>
          <p:nvPr userDrawn="1">
            <p:custDataLst>
              <p:tags r:id="rId6"/>
            </p:custDataLst>
          </p:nvPr>
        </p:nvPicPr>
        <p:blipFill>
          <a:blip r:embed="rId7" r:link="rId8">
            <a:extLst>
              <a:ext uri="{28A0092B-C50C-407E-A947-70E740481C1C}">
                <a14:useLocalDpi xmlns:a14="http://schemas.microsoft.com/office/drawing/2010/main" val="0"/>
              </a:ext>
            </a:extLst>
          </a:blip>
          <a:stretch>
            <a:fillRect/>
          </a:stretch>
        </p:blipFill>
        <p:spPr>
          <a:xfrm>
            <a:off x="0" y="5647055"/>
            <a:ext cx="1619885" cy="1210945"/>
          </a:xfrm>
          <a:prstGeom prst="rect">
            <a:avLst/>
          </a:prstGeom>
        </p:spPr>
      </p:pic>
      <p:sp>
        <p:nvSpPr>
          <p:cNvPr id="2" name="标题 1"/>
          <p:cNvSpPr>
            <a:spLocks noGrp="1"/>
          </p:cNvSpPr>
          <p:nvPr>
            <p:ph type="title" hasCustomPrompt="1"/>
            <p:custDataLst>
              <p:tags r:id="rId9"/>
            </p:custDataLst>
          </p:nvPr>
        </p:nvSpPr>
        <p:spPr>
          <a:xfrm>
            <a:off x="1522800" y="1339200"/>
            <a:ext cx="9144000" cy="2386800"/>
          </a:xfrm>
        </p:spPr>
        <p:txBody>
          <a:bodyPr anchor="b"/>
          <a:lstStyle>
            <a:lvl1pPr algn="ctr">
              <a:defRPr sz="6000" b="0" baseline="0">
                <a:solidFill>
                  <a:schemeClr val="tx1"/>
                </a:solidFill>
                <a:latin typeface="Arial" panose="020B0604020202020204" pitchFamily="34" charset="0"/>
                <a:ea typeface="汉仪尚巍手书W" panose="00020600040101010101" pitchFamily="18" charset="-122"/>
              </a:defRPr>
            </a:lvl1pPr>
          </a:lstStyle>
          <a:p>
            <a:r>
              <a:rPr lang="zh-CN" altLang="en-US" dirty="0"/>
              <a:t>单击此处编辑标题</a:t>
            </a:r>
            <a:endParaRPr lang="zh-CN" altLang="en-US" dirty="0"/>
          </a:p>
        </p:txBody>
      </p:sp>
      <p:sp>
        <p:nvSpPr>
          <p:cNvPr id="3" name="日期占位符 2"/>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5" name="灯片编号占位符 4"/>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文本占位符 6"/>
          <p:cNvSpPr>
            <a:spLocks noGrp="1"/>
          </p:cNvSpPr>
          <p:nvPr>
            <p:ph type="body" sz="quarter" idx="13"/>
            <p:custDataLst>
              <p:tags r:id="rId13"/>
            </p:custDataLst>
          </p:nvPr>
        </p:nvSpPr>
        <p:spPr>
          <a:xfrm>
            <a:off x="1522413" y="3862800"/>
            <a:ext cx="9144000" cy="1656000"/>
          </a:xfrm>
        </p:spPr>
        <p:txBody>
          <a:bodyPr/>
          <a:lstStyle>
            <a:lvl1pPr algn="ctr">
              <a:defRPr baseline="0">
                <a:solidFill>
                  <a:schemeClr val="tx1"/>
                </a:solidFill>
                <a:latin typeface="Arial" panose="020B0604020202020204" pitchFamily="34" charset="0"/>
                <a:ea typeface="隶书" panose="02010509060101010101" pitchFamily="49" charset="-122"/>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9"/>
            </p:custDataLst>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pic>
        <p:nvPicPr>
          <p:cNvPr id="7" name="图片 6"/>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4064000" y="0"/>
            <a:ext cx="4064000" cy="1993336"/>
          </a:xfrm>
          <a:prstGeom prst="rect">
            <a:avLst/>
          </a:prstGeom>
        </p:spPr>
      </p:pic>
      <p:sp>
        <p:nvSpPr>
          <p:cNvPr id="4" name="日期占位符 3"/>
          <p:cNvSpPr>
            <a:spLocks noGrp="1"/>
          </p:cNvSpPr>
          <p:nvPr>
            <p:ph type="dt" sz="half" idx="10"/>
            <p:custDataLst>
              <p:tags r:id="rId5"/>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6"/>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8"/>
            </p:custDataLst>
          </p:nvPr>
        </p:nvSpPr>
        <p:spPr>
          <a:xfrm>
            <a:off x="7861453" y="1769866"/>
            <a:ext cx="1498294" cy="3632812"/>
          </a:xfrm>
        </p:spPr>
        <p:txBody>
          <a:bodyPr vert="eaVert" anchor="b"/>
          <a:lstStyle>
            <a:lvl1pPr algn="ctr">
              <a:defRPr sz="6000">
                <a:solidFill>
                  <a:schemeClr val="tx1">
                    <a:lumMod val="85000"/>
                    <a:lumOff val="15000"/>
                  </a:schemeClr>
                </a:solidFill>
              </a:defRPr>
            </a:lvl1pPr>
          </a:lstStyle>
          <a:p>
            <a:r>
              <a:rPr lang="zh-CN" altLang="en-US" dirty="0"/>
              <a:t>编辑标题</a:t>
            </a:r>
            <a:endParaRPr lang="zh-CN" altLang="en-US" dirty="0"/>
          </a:p>
        </p:txBody>
      </p:sp>
      <p:sp>
        <p:nvSpPr>
          <p:cNvPr id="8" name="竖排文字占位符 7"/>
          <p:cNvSpPr>
            <a:spLocks noGrp="1"/>
          </p:cNvSpPr>
          <p:nvPr>
            <p:ph type="body" orient="vert" sz="quarter" idx="13" hasCustomPrompt="1"/>
            <p:custDataLst>
              <p:tags r:id="rId9"/>
            </p:custDataLst>
          </p:nvPr>
        </p:nvSpPr>
        <p:spPr>
          <a:xfrm>
            <a:off x="3021376" y="1769866"/>
            <a:ext cx="4692440" cy="3633176"/>
          </a:xfrm>
        </p:spPr>
        <p:txBody>
          <a:bodyPr vert="eaVert" anchor="t">
            <a:normAutofit/>
          </a:bodyPr>
          <a:lstStyle>
            <a:lvl1pPr marL="0" indent="0" algn="ctr">
              <a:buNone/>
              <a:defRPr sz="2000">
                <a:solidFill>
                  <a:schemeClr val="tx1">
                    <a:lumMod val="65000"/>
                    <a:lumOff val="35000"/>
                  </a:schemeClr>
                </a:solidFill>
              </a:defRPr>
            </a:lvl1pPr>
            <a:lvl2pPr marL="457200" indent="0">
              <a:buNone/>
              <a:defRPr>
                <a:solidFill>
                  <a:schemeClr val="tx1">
                    <a:lumMod val="65000"/>
                    <a:lumOff val="35000"/>
                  </a:schemeClr>
                </a:solidFill>
              </a:defRPr>
            </a:lvl2pPr>
            <a:lvl3pPr marL="914400" indent="0">
              <a:buNone/>
              <a:defRPr>
                <a:solidFill>
                  <a:schemeClr val="tx1">
                    <a:lumMod val="65000"/>
                    <a:lumOff val="35000"/>
                  </a:schemeClr>
                </a:solidFill>
              </a:defRPr>
            </a:lvl3pPr>
            <a:lvl4pPr marL="1371600" indent="0">
              <a:buNone/>
              <a:defRPr>
                <a:solidFill>
                  <a:schemeClr val="tx1">
                    <a:lumMod val="65000"/>
                    <a:lumOff val="35000"/>
                  </a:schemeClr>
                </a:solidFill>
              </a:defRPr>
            </a:lvl4pPr>
            <a:lvl5pPr marL="1828800" indent="0">
              <a:buNone/>
              <a:defRPr>
                <a:solidFill>
                  <a:schemeClr val="tx1">
                    <a:lumMod val="65000"/>
                    <a:lumOff val="35000"/>
                  </a:schemeClr>
                </a:solidFill>
              </a:defRPr>
            </a:lvl5pPr>
          </a:lstStyle>
          <a:p>
            <a:pPr lvl="0"/>
            <a:r>
              <a:rPr lang="zh-CN" altLang="en-US" dirty="0"/>
              <a:t>单击此处编辑文本</a:t>
            </a:r>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9"/>
            </p:custDataLst>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10"/>
            </p:custDataLst>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anose="020B0604020202020204" pitchFamily="34" charset="0"/>
                <a:ea typeface="隶书" panose="02010509060101010101" pitchFamily="49" charset="-122"/>
              </a:defRPr>
            </a:lvl1pPr>
            <a:lvl2pPr eaLnBrk="1" fontAlgn="auto" latinLnBrk="0" hangingPunct="1">
              <a:defRPr sz="1600">
                <a:solidFill>
                  <a:schemeClr val="tx1"/>
                </a:solidFill>
                <a:latin typeface="Arial" panose="020B0604020202020204" pitchFamily="34" charset="0"/>
                <a:ea typeface="隶书" panose="02010509060101010101" pitchFamily="49" charset="-122"/>
              </a:defRPr>
            </a:lvl2pPr>
            <a:lvl3pPr eaLnBrk="1" fontAlgn="auto" latinLnBrk="0" hangingPunct="1">
              <a:defRPr sz="1600">
                <a:solidFill>
                  <a:schemeClr val="tx1"/>
                </a:solidFill>
                <a:latin typeface="Arial" panose="020B0604020202020204" pitchFamily="34" charset="0"/>
                <a:ea typeface="隶书" panose="02010509060101010101" pitchFamily="49" charset="-122"/>
              </a:defRPr>
            </a:lvl3pPr>
            <a:lvl4pPr eaLnBrk="1" fontAlgn="auto" latinLnBrk="0" hangingPunct="1">
              <a:defRPr sz="1600">
                <a:solidFill>
                  <a:schemeClr val="tx1"/>
                </a:solidFill>
                <a:latin typeface="Arial" panose="020B0604020202020204" pitchFamily="34" charset="0"/>
                <a:ea typeface="隶书" panose="02010509060101010101" pitchFamily="49" charset="-122"/>
              </a:defRPr>
            </a:lvl4pPr>
            <a:lvl5pPr eaLnBrk="1" fontAlgn="auto" latinLnBrk="0" hangingPunct="1">
              <a:defRPr sz="1600">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10" name="图片 9"/>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9"/>
            </p:custDataLst>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ts val="0"/>
              </a:spcAft>
              <a:buNone/>
              <a:defRPr sz="2000" b="0" u="none" strike="noStrike" kern="1200" cap="none" spc="200" normalizeH="0" baseline="0">
                <a:solidFill>
                  <a:schemeClr val="tx1"/>
                </a:solidFill>
                <a:uFillTx/>
                <a:latin typeface="Arial" panose="020B0604020202020204" pitchFamily="34" charset="0"/>
                <a:ea typeface="隶书" panose="020105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10"/>
            </p:custDataLst>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11"/>
            </p:custDataLst>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0" i="0" u="none" strike="noStrike" kern="1200" cap="none" spc="20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12"/>
            </p:custDataLst>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14"/>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9" name="灯片编号占位符 8"/>
          <p:cNvSpPr>
            <a:spLocks noGrp="1"/>
          </p:cNvSpPr>
          <p:nvPr>
            <p:ph type="sldNum" sz="quarter" idx="12"/>
            <p:custDataLst>
              <p:tags r:id="rId15"/>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6" name="图片 5"/>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1397000"/>
            <a:ext cx="2069184" cy="4064000"/>
          </a:xfrm>
          <a:prstGeom prst="rect">
            <a:avLst/>
          </a:prstGeom>
        </p:spPr>
      </p:pic>
      <p:sp>
        <p:nvSpPr>
          <p:cNvPr id="2" name="标题 1"/>
          <p:cNvSpPr>
            <a:spLocks noGrp="1"/>
          </p:cNvSpPr>
          <p:nvPr>
            <p:ph type="title"/>
            <p:custDataLst>
              <p:tags r:id="rId5"/>
            </p:custDataLst>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6"/>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8" name="图片 7"/>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标题 1"/>
          <p:cNvSpPr>
            <a:spLocks noGrp="1"/>
          </p:cNvSpPr>
          <p:nvPr>
            <p:ph type="title"/>
            <p:custDataLst>
              <p:tags r:id="rId8"/>
            </p:custDataLst>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dirty="0">
                <a:sym typeface="+mn-ea"/>
              </a:rPr>
              <a:t>单击此处编辑母版标题样式</a:t>
            </a:r>
            <a:endParaRPr dirty="0">
              <a:sym typeface="+mn-ea"/>
            </a:endParaRPr>
          </a:p>
        </p:txBody>
      </p:sp>
      <p:sp>
        <p:nvSpPr>
          <p:cNvPr id="3" name="图片占位符 2"/>
          <p:cNvSpPr>
            <a:spLocks noGrp="1"/>
          </p:cNvSpPr>
          <p:nvPr>
            <p:ph type="pic" idx="1"/>
            <p:custDataLst>
              <p:tags r:id="rId9"/>
            </p:custDataLst>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150" normalizeH="0" baseline="0" noProof="1" dirty="0">
                <a:solidFill>
                  <a:schemeClr val="tx1"/>
                </a:solidFill>
                <a:uFillTx/>
                <a:latin typeface="微软雅黑" panose="020B0503020204020204" charset="-122"/>
                <a:ea typeface="微软雅黑" panose="020B050302020402020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10"/>
            </p:custDataLst>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Arial" panose="020B0604020202020204" pitchFamily="34" charset="0"/>
                <a:ea typeface="隶书" panose="020105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11"/>
            </p:custDataLst>
          </p:nvPr>
        </p:nvSpPr>
        <p:spPr/>
        <p:txBody>
          <a:bodyPr/>
          <a:lstStyle>
            <a:lvl1pPr>
              <a:defRPr>
                <a:latin typeface="Arial" panose="020B0604020202020204" pitchFamily="34" charset="0"/>
                <a:ea typeface="隶书" panose="02010509060101010101" pitchFamily="49" charset="-122"/>
              </a:defRPr>
            </a:lvl1p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12"/>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dirty="0"/>
          </a:p>
        </p:txBody>
      </p:sp>
      <p:sp>
        <p:nvSpPr>
          <p:cNvPr id="7" name="灯片编号占位符 6"/>
          <p:cNvSpPr>
            <a:spLocks noGrp="1"/>
          </p:cNvSpPr>
          <p:nvPr>
            <p:ph type="sldNum" sz="quarter" idx="12"/>
            <p:custDataLst>
              <p:tags r:id="rId13"/>
            </p:custDataLst>
          </p:nvPr>
        </p:nvSpPr>
        <p:spPr/>
        <p:txBody>
          <a:bodyPr/>
          <a:lstStyle>
            <a:lvl1pPr>
              <a:defRPr>
                <a:latin typeface="Arial" panose="020B0604020202020204" pitchFamily="34" charset="0"/>
                <a:ea typeface="隶书" panose="02010509060101010101" pitchFamily="49" charset="-122"/>
              </a:defRPr>
            </a:lvl1pPr>
          </a:lstStyle>
          <a:p>
            <a:fld id="{FABC47A4-756D-490B-A52F-7D9E2C9FC05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p:nvPr userDrawn="1">
            <p:custDataLst>
              <p:tags r:id="rId2"/>
            </p:custDataLst>
          </p:nvPr>
        </p:nvPicPr>
        <p:blipFill>
          <a:blip r:embed="rId3" r:link="rId4" cstate="print">
            <a:extLst>
              <a:ext uri="{28A0092B-C50C-407E-A947-70E740481C1C}">
                <a14:useLocalDpi xmlns:a14="http://schemas.microsoft.com/office/drawing/2010/main" val="0"/>
              </a:ext>
            </a:extLst>
          </a:blip>
          <a:stretch>
            <a:fillRect/>
          </a:stretch>
        </p:blipFill>
        <p:spPr>
          <a:xfrm>
            <a:off x="0" y="0"/>
            <a:ext cx="720090" cy="535633"/>
          </a:xfrm>
          <a:prstGeom prst="rect">
            <a:avLst/>
          </a:prstGeom>
        </p:spPr>
      </p:pic>
      <p:pic>
        <p:nvPicPr>
          <p:cNvPr id="7" name="图片 6"/>
          <p:cNvPicPr/>
          <p:nvPr userDrawn="1">
            <p:custDataLst>
              <p:tags r:id="rId5"/>
            </p:custDataLst>
          </p:nvPr>
        </p:nvPicPr>
        <p:blipFill>
          <a:blip r:embed="rId6" r:link="rId7" cstate="print">
            <a:extLst>
              <a:ext uri="{28A0092B-C50C-407E-A947-70E740481C1C}">
                <a14:useLocalDpi xmlns:a14="http://schemas.microsoft.com/office/drawing/2010/main" val="0"/>
              </a:ext>
            </a:extLst>
          </a:blip>
          <a:stretch>
            <a:fillRect/>
          </a:stretch>
        </p:blipFill>
        <p:spPr>
          <a:xfrm>
            <a:off x="11471910" y="0"/>
            <a:ext cx="720090" cy="538285"/>
          </a:xfrm>
          <a:prstGeom prst="rect">
            <a:avLst/>
          </a:prstGeom>
        </p:spPr>
      </p:pic>
      <p:sp>
        <p:nvSpPr>
          <p:cNvPr id="2" name="竖排标题 1"/>
          <p:cNvSpPr>
            <a:spLocks noGrp="1"/>
          </p:cNvSpPr>
          <p:nvPr>
            <p:ph type="title" orient="vert"/>
            <p:custDataLst>
              <p:tags r:id="rId8"/>
            </p:custDataLs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ts val="0"/>
              </a:spcAft>
              <a:buNone/>
              <a:defRPr kumimoji="0" lang="zh-CN" altLang="en-US" sz="2400" b="0" i="0" u="none" strike="noStrike" kern="1200" cap="none" spc="200" normalizeH="0" baseline="0" noProof="1" dirty="0">
                <a:solidFill>
                  <a:schemeClr val="tx1"/>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9"/>
            </p:custDataLst>
          </p:nvPr>
        </p:nvSpPr>
        <p:spPr>
          <a:xfrm>
            <a:off x="669925" y="952500"/>
            <a:ext cx="9828101" cy="5388907"/>
          </a:xfrm>
        </p:spPr>
        <p:txBody>
          <a:bodyPr vert="eaVert"/>
          <a:lstStyle>
            <a:lvl1pPr indent="0" eaLnBrk="1" fontAlgn="auto" latinLnBrk="0" hangingPunct="1">
              <a:defRPr>
                <a:solidFill>
                  <a:schemeClr val="tx1"/>
                </a:solidFill>
                <a:latin typeface="Arial" panose="020B0604020202020204" pitchFamily="34" charset="0"/>
                <a:ea typeface="隶书" panose="02010509060101010101" pitchFamily="49" charset="-122"/>
              </a:defRPr>
            </a:lvl1pPr>
            <a:lvl2pPr indent="0" eaLnBrk="1" fontAlgn="auto" latinLnBrk="0" hangingPunct="1">
              <a:defRPr>
                <a:solidFill>
                  <a:schemeClr val="tx1"/>
                </a:solidFill>
                <a:latin typeface="Arial" panose="020B0604020202020204" pitchFamily="34" charset="0"/>
                <a:ea typeface="隶书" panose="02010509060101010101" pitchFamily="49" charset="-122"/>
              </a:defRPr>
            </a:lvl2pPr>
            <a:lvl3pPr indent="0" eaLnBrk="1" fontAlgn="auto" latinLnBrk="0" hangingPunct="1">
              <a:defRPr>
                <a:solidFill>
                  <a:schemeClr val="tx1"/>
                </a:solidFill>
                <a:latin typeface="Arial" panose="020B0604020202020204" pitchFamily="34" charset="0"/>
                <a:ea typeface="隶书" panose="02010509060101010101" pitchFamily="49" charset="-122"/>
              </a:defRPr>
            </a:lvl3pPr>
            <a:lvl4pPr indent="0" eaLnBrk="1" fontAlgn="auto" latinLnBrk="0" hangingPunct="1">
              <a:defRPr>
                <a:solidFill>
                  <a:schemeClr val="tx1"/>
                </a:solidFill>
                <a:latin typeface="Arial" panose="020B0604020202020204" pitchFamily="34" charset="0"/>
                <a:ea typeface="隶书" panose="02010509060101010101" pitchFamily="49" charset="-122"/>
              </a:defRPr>
            </a:lvl4pPr>
            <a:lvl5pPr indent="0" eaLnBrk="1" fontAlgn="auto" latinLnBrk="0" hangingPunct="1">
              <a:defRPr>
                <a:solidFill>
                  <a:schemeClr val="tx1"/>
                </a:solidFill>
                <a:latin typeface="Arial" panose="020B0604020202020204" pitchFamily="34" charset="0"/>
                <a:ea typeface="隶书" panose="02010509060101010101" pitchFamily="49"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10"/>
            </p:custDataLst>
          </p:nvPr>
        </p:nvSpPr>
        <p:spPr/>
        <p:txBody>
          <a:bodyPr/>
          <a:lstStyle>
            <a:lvl1pPr>
              <a:defRPr>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11"/>
            </p:custDataLst>
          </p:nvPr>
        </p:nvSpPr>
        <p:spPr/>
        <p:txBody>
          <a:bodyPr/>
          <a:lstStyle>
            <a:lvl1pPr>
              <a:defRPr>
                <a:latin typeface="Arial" panose="020B0604020202020204" pitchFamily="34" charset="0"/>
                <a:ea typeface="隶书" panose="02010509060101010101" pitchFamily="49" charset="-122"/>
              </a:defRPr>
            </a:lvl1pPr>
          </a:lstStyle>
          <a:p>
            <a:endParaRPr lang="zh-CN" altLang="en-US"/>
          </a:p>
        </p:txBody>
      </p:sp>
      <p:sp>
        <p:nvSpPr>
          <p:cNvPr id="6" name="灯片编号占位符 5"/>
          <p:cNvSpPr>
            <a:spLocks noGrp="1"/>
          </p:cNvSpPr>
          <p:nvPr>
            <p:ph type="sldNum" sz="quarter" idx="12"/>
            <p:custDataLst>
              <p:tags r:id="rId12"/>
            </p:custDataLst>
          </p:nvPr>
        </p:nvSpPr>
        <p:spPr/>
        <p:txBody>
          <a:bodyPr/>
          <a:lstStyle>
            <a:lvl1pPr>
              <a:defRPr>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5" Type="http://schemas.openxmlformats.org/officeDocument/2006/relationships/theme" Target="../theme/theme1.xml"/><Relationship Id="rId24" Type="http://schemas.openxmlformats.org/officeDocument/2006/relationships/tags" Target="../tags/tag141.xml"/><Relationship Id="rId23" Type="http://schemas.openxmlformats.org/officeDocument/2006/relationships/tags" Target="../tags/tag140.xml"/><Relationship Id="rId22" Type="http://schemas.openxmlformats.org/officeDocument/2006/relationships/tags" Target="../tags/tag139.xml"/><Relationship Id="rId21" Type="http://schemas.openxmlformats.org/officeDocument/2006/relationships/tags" Target="../tags/tag138.xml"/><Relationship Id="rId20" Type="http://schemas.openxmlformats.org/officeDocument/2006/relationships/tags" Target="../tags/tag137.xml"/><Relationship Id="rId2" Type="http://schemas.openxmlformats.org/officeDocument/2006/relationships/slideLayout" Target="../slideLayouts/slideLayout2.xml"/><Relationship Id="rId19" Type="http://schemas.openxmlformats.org/officeDocument/2006/relationships/tags" Target="../tags/tag136.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9"/>
            </p:custDataLst>
          </p:nvPr>
        </p:nvSpPr>
        <p:spPr>
          <a:xfrm>
            <a:off x="669882" y="443230"/>
            <a:ext cx="10852237" cy="441964"/>
          </a:xfrm>
          <a:prstGeom prst="rect">
            <a:avLst/>
          </a:prstGeom>
        </p:spPr>
        <p:txBody>
          <a:bodyPr vert="horz" lIns="90170" tIns="46990" rIns="90170" bIns="4699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20"/>
            </p:custDataLst>
          </p:nvPr>
        </p:nvSpPr>
        <p:spPr>
          <a:xfrm>
            <a:off x="669882" y="961398"/>
            <a:ext cx="10852237" cy="5388907"/>
          </a:xfrm>
          <a:prstGeom prst="rect">
            <a:avLst/>
          </a:prstGeom>
        </p:spPr>
        <p:txBody>
          <a:bodyPr vert="horz" lIns="90170" tIns="46990" rIns="90170" bIns="4699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21"/>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latin typeface="Arial" panose="020B0604020202020204" pitchFamily="34" charset="0"/>
                <a:ea typeface="隶书" panose="02010509060101010101" pitchFamily="49"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22"/>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latin typeface="Arial" panose="020B0604020202020204" pitchFamily="34" charset="0"/>
                <a:ea typeface="隶书" panose="02010509060101010101" pitchFamily="49" charset="-122"/>
              </a:defRPr>
            </a:lvl1pPr>
          </a:lstStyle>
          <a:p>
            <a:endParaRPr lang="zh-CN" altLang="en-US" dirty="0"/>
          </a:p>
        </p:txBody>
      </p:sp>
      <p:sp>
        <p:nvSpPr>
          <p:cNvPr id="6" name="灯片编号占位符 5"/>
          <p:cNvSpPr>
            <a:spLocks noGrp="1"/>
          </p:cNvSpPr>
          <p:nvPr>
            <p:ph type="sldNum" sz="quarter" idx="4"/>
            <p:custDataLst>
              <p:tags r:id="rId23"/>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latin typeface="Arial" panose="020B0604020202020204" pitchFamily="34" charset="0"/>
                <a:ea typeface="隶书" panose="02010509060101010101" pitchFamily="49" charset="-122"/>
              </a:defRPr>
            </a:lvl1pPr>
          </a:lstStyle>
          <a:p>
            <a:fld id="{49AE70B2-8BF9-45C0-BB95-33D1B9D3A854}" type="slidenum">
              <a:rPr lang="zh-CN" altLang="en-US" smtClean="0"/>
            </a:fld>
            <a:endParaRPr lang="zh-CN" altLang="en-US" dirty="0"/>
          </a:p>
        </p:txBody>
      </p:sp>
      <p:sp>
        <p:nvSpPr>
          <p:cNvPr id="7" name="KSO_TEMPLATE" hidden="1"/>
          <p:cNvSpPr/>
          <p:nvPr userDrawn="1">
            <p:custDataLst>
              <p:tags r:id="rId24"/>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txStyles>
    <p:titleStyle>
      <a:lvl1pPr algn="l" defTabSz="914400" rtl="0" eaLnBrk="1" fontAlgn="auto" latinLnBrk="0" hangingPunct="1">
        <a:lnSpc>
          <a:spcPct val="100000"/>
        </a:lnSpc>
        <a:spcBef>
          <a:spcPct val="0"/>
        </a:spcBef>
        <a:buNone/>
        <a:defRPr sz="2400" b="0" u="none" strike="noStrike" kern="1200" cap="none" spc="200" normalizeH="0">
          <a:solidFill>
            <a:schemeClr val="tx1"/>
          </a:solidFill>
          <a:uFillTx/>
          <a:latin typeface="Arial" panose="020B0604020202020204" pitchFamily="34" charset="0"/>
          <a:ea typeface="汉仪尚巍手书W" panose="00020600040101010101" pitchFamily="18"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tags" Target="../tags/tag146.xml"/><Relationship Id="rId4" Type="http://schemas.openxmlformats.org/officeDocument/2006/relationships/tags" Target="../tags/tag145.xml"/><Relationship Id="rId3" Type="http://schemas.openxmlformats.org/officeDocument/2006/relationships/tags" Target="../tags/tag144.xml"/><Relationship Id="rId2" Type="http://schemas.openxmlformats.org/officeDocument/2006/relationships/tags" Target="../tags/tag143.xml"/><Relationship Id="rId1" Type="http://schemas.openxmlformats.org/officeDocument/2006/relationships/tags" Target="../tags/tag142.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5.xml"/></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6.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7.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8.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9.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0.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2.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3.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4.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7.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5.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6.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7.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8.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69.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0.xml"/></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1.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2.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3.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4.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8.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5.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6.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7.xml"/></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8.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79.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0.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1.xml"/></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3.xml"/></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4.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49.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5.xml"/></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6.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7.xml"/></Relationships>
</file>

<file path=ppt/slides/_rels/slide43.xml.rels><?xml version="1.0" encoding="UTF-8" standalone="yes"?>
<Relationships xmlns="http://schemas.openxmlformats.org/package/2006/relationships"><Relationship Id="rId4" Type="http://schemas.openxmlformats.org/officeDocument/2006/relationships/slideLayout" Target="../slideLayouts/slideLayout11.xml"/><Relationship Id="rId3" Type="http://schemas.openxmlformats.org/officeDocument/2006/relationships/tags" Target="../tags/tag190.xml"/><Relationship Id="rId2" Type="http://schemas.openxmlformats.org/officeDocument/2006/relationships/tags" Target="../tags/tag189.xml"/><Relationship Id="rId1" Type="http://schemas.openxmlformats.org/officeDocument/2006/relationships/tags" Target="../tags/tag18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0.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1.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3.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5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副标题 4"/>
          <p:cNvSpPr>
            <a:spLocks noGrp="1"/>
          </p:cNvSpPr>
          <p:nvPr>
            <p:ph type="subTitle" sz="quarter" idx="14"/>
            <p:custDataLst>
              <p:tags r:id="rId1"/>
            </p:custDataLst>
          </p:nvPr>
        </p:nvSpPr>
        <p:spPr>
          <a:xfrm>
            <a:off x="1658620" y="3244215"/>
            <a:ext cx="4826000" cy="758190"/>
          </a:xfrm>
        </p:spPr>
        <p:txBody>
          <a:bodyPr>
            <a:noAutofit/>
          </a:bodyPr>
          <a:lstStyle/>
          <a:p>
            <a:r>
              <a:rPr lang="zh-CN" altLang="en-US" sz="3600">
                <a:solidFill>
                  <a:srgbClr val="FF0000"/>
                </a:solidFill>
              </a:rPr>
              <a:t>第五讲  虚词推断</a:t>
            </a:r>
            <a:endParaRPr lang="zh-CN" altLang="en-US" sz="3600">
              <a:solidFill>
                <a:srgbClr val="FF0000"/>
              </a:solidFill>
            </a:endParaRPr>
          </a:p>
        </p:txBody>
      </p:sp>
      <p:sp>
        <p:nvSpPr>
          <p:cNvPr id="6" name="标题 5"/>
          <p:cNvSpPr>
            <a:spLocks noGrp="1"/>
          </p:cNvSpPr>
          <p:nvPr>
            <p:ph type="ctrTitle" idx="15"/>
            <p:custDataLst>
              <p:tags r:id="rId2"/>
            </p:custDataLst>
          </p:nvPr>
        </p:nvSpPr>
        <p:spPr>
          <a:xfrm>
            <a:off x="1403350" y="1786890"/>
            <a:ext cx="5833745" cy="1191260"/>
          </a:xfrm>
        </p:spPr>
        <p:txBody>
          <a:bodyPr>
            <a:normAutofit/>
          </a:bodyPr>
          <a:lstStyle/>
          <a:p>
            <a:r>
              <a:rPr lang="zh-CN" altLang="en-US" sz="4890" b="1"/>
              <a:t>文言文阅读十一讲</a:t>
            </a:r>
            <a:endParaRPr lang="zh-CN" altLang="en-US" sz="4890" b="1"/>
          </a:p>
        </p:txBody>
      </p:sp>
      <p:sp>
        <p:nvSpPr>
          <p:cNvPr id="8" name="文本占位符 7"/>
          <p:cNvSpPr>
            <a:spLocks noGrp="1"/>
          </p:cNvSpPr>
          <p:nvPr>
            <p:ph type="body" sz="quarter" idx="16"/>
            <p:custDataLst>
              <p:tags r:id="rId3"/>
            </p:custDataLst>
          </p:nvPr>
        </p:nvSpPr>
        <p:spPr>
          <a:xfrm>
            <a:off x="5860415" y="4991100"/>
            <a:ext cx="1910715" cy="408934"/>
          </a:xfrm>
        </p:spPr>
        <p:txBody>
          <a:bodyPr>
            <a:normAutofit lnSpcReduction="10000"/>
          </a:bodyPr>
          <a:lstStyle/>
          <a:p>
            <a:r>
              <a:rPr lang="zh-CN" altLang="en-US"/>
              <a:t>张海山</a:t>
            </a:r>
            <a:endParaRPr lang="zh-CN" altLang="en-US"/>
          </a:p>
        </p:txBody>
      </p:sp>
      <p:sp>
        <p:nvSpPr>
          <p:cNvPr id="12" name="文本占位符 1"/>
          <p:cNvSpPr txBox="1"/>
          <p:nvPr>
            <p:custDataLst>
              <p:tags r:id="rId4"/>
            </p:custDataLst>
          </p:nvPr>
        </p:nvSpPr>
        <p:spPr>
          <a:xfrm>
            <a:off x="346710" y="243759"/>
            <a:ext cx="1725930" cy="736600"/>
          </a:xfrm>
          <a:prstGeom prst="rect">
            <a:avLst/>
          </a:prstGeom>
          <a:noFill/>
        </p:spPr>
        <p:txBody>
          <a:bodyPr wrap="square" lIns="0" tIns="0" rIns="0" bIns="0" rtlCol="0" anchor="ctr" anchorCtr="0">
            <a:normAutofit fontScale="90000" lnSpcReduction="10000"/>
          </a:bodyPr>
          <a:lst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lang="zh-CN" altLang="en-US" sz="4400" b="1" u="none" strike="noStrike" kern="1200" cap="none" spc="200" normalizeH="0" baseline="0">
                <a:solidFill>
                  <a:schemeClr val="accent1"/>
                </a:solidFill>
                <a:uFillTx/>
                <a:latin typeface="Arial" panose="020B0604020202020204" pitchFamily="34" charset="0"/>
                <a:ea typeface="隶书" panose="02010509060101010101" pitchFamily="49" charset="-122"/>
                <a:cs typeface="Arial" panose="020B0604020202020204" pitchFamily="34" charset="0"/>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Arial" panose="020B0604020202020204" pitchFamily="34" charset="0"/>
                <a:ea typeface="隶书" panose="020105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dist">
              <a:buNone/>
            </a:pPr>
            <a:r>
              <a:rPr lang="en-US" altLang="zh-CN"/>
              <a:t>2021</a:t>
            </a:r>
            <a:endParaRPr lang="en-US" dirty="0"/>
          </a:p>
        </p:txBody>
      </p:sp>
    </p:spTree>
    <p:custDataLst>
      <p:tags r:id="rId5"/>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3370" y="0"/>
            <a:ext cx="1842135" cy="69723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若</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109345" y="697230"/>
            <a:ext cx="10833735" cy="353822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若入前为寿，寿毕，请以剑舞。</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、不者，若属皆且为所虏！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南宫适出，子曰“君子哉若人！”</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《论语</a:t>
            </a:r>
            <a:r>
              <a:rPr lang="en-US" altLang="zh-CN" sz="2800">
                <a:solidFill>
                  <a:srgbClr val="0000FF"/>
                </a:solidFill>
                <a:effectLst>
                  <a:outerShdw blurRad="38100" dist="38100" dir="2700000">
                    <a:srgbClr val="C0C0C0"/>
                  </a:outerShdw>
                </a:effectLst>
                <a:latin typeface="宋体" panose="0201060003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宪问》</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、桑之未落，其叶沃若。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氓</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、①若不阙秦，将焉取之。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烛之武退秦师</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②今若遣此妇，终老不复取。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孔雀东南飞</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、①怒而飞，其翼若垂天之云。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②其视下也，亦若是则已矣。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438275" y="4235450"/>
            <a:ext cx="10372725" cy="2306955"/>
          </a:xfrm>
          <a:prstGeom prst="rect">
            <a:avLst/>
          </a:prstGeom>
          <a:noFill/>
        </p:spPr>
        <p:txBody>
          <a:bodyPr wrap="square" rtlCol="0" anchor="t">
            <a:spAutoFit/>
          </a:bodyPr>
          <a:p>
            <a:pPr marL="342900" indent="-342900" eaLnBrk="1" hangingPunct="1">
              <a:spcBef>
                <a:spcPct val="0"/>
              </a:spcBef>
              <a:buClrTx/>
              <a:buSzTx/>
              <a:buFontTx/>
              <a:buNone/>
            </a:pPr>
            <a:r>
              <a:rPr lang="en-US" altLang="zh-CN" sz="2400">
                <a:latin typeface="黑体" panose="02010609060101010101" pitchFamily="2" charset="-122"/>
                <a:sym typeface="+mn-ea"/>
              </a:rPr>
              <a:t>1</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代词</a:t>
            </a:r>
            <a:r>
              <a:rPr lang="zh-CN" altLang="en-US" sz="2400" dirty="0">
                <a:latin typeface="黑体" panose="02010609060101010101" pitchFamily="2" charset="-122"/>
                <a:sym typeface="+mn-ea"/>
              </a:rPr>
              <a:t>，你。</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2</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代词</a:t>
            </a:r>
            <a:r>
              <a:rPr lang="zh-CN" altLang="en-US" sz="2400" dirty="0">
                <a:latin typeface="黑体" panose="02010609060101010101" pitchFamily="2" charset="-122"/>
                <a:sym typeface="+mn-ea"/>
              </a:rPr>
              <a:t>，你们。</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3</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代词</a:t>
            </a:r>
            <a:r>
              <a:rPr lang="zh-CN" altLang="en-US" sz="2400" dirty="0">
                <a:latin typeface="黑体" panose="02010609060101010101" pitchFamily="2" charset="-122"/>
                <a:sym typeface="+mn-ea"/>
              </a:rPr>
              <a:t>，这，这个</a:t>
            </a:r>
            <a:endParaRPr lang="en-US" altLang="zh-CN" sz="240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4</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助词</a:t>
            </a:r>
            <a:r>
              <a:rPr lang="zh-CN" altLang="en-US" sz="2400" dirty="0">
                <a:latin typeface="黑体" panose="02010609060101010101" pitchFamily="2" charset="-122"/>
                <a:sym typeface="+mn-ea"/>
              </a:rPr>
              <a:t>，用在形容词和副词之后，表示状态，</a:t>
            </a:r>
            <a:r>
              <a:rPr lang="en-US" altLang="zh-CN" sz="2400">
                <a:latin typeface="Franklin Gothic Book"/>
                <a:sym typeface="+mn-ea"/>
              </a:rPr>
              <a:t>……</a:t>
            </a:r>
            <a:r>
              <a:rPr lang="zh-CN" altLang="en-US" sz="2400" dirty="0">
                <a:latin typeface="黑体" panose="02010609060101010101" pitchFamily="2" charset="-122"/>
                <a:sym typeface="+mn-ea"/>
              </a:rPr>
              <a:t>的样子。</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5</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连词</a:t>
            </a:r>
            <a:r>
              <a:rPr lang="zh-CN" altLang="en-US" sz="2400" dirty="0">
                <a:latin typeface="黑体" panose="02010609060101010101" pitchFamily="2" charset="-122"/>
                <a:sym typeface="+mn-ea"/>
              </a:rPr>
              <a:t>，如果，假如</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6</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动词</a:t>
            </a:r>
            <a:r>
              <a:rPr lang="zh-CN" altLang="en-US" sz="2400" dirty="0">
                <a:latin typeface="黑体" panose="02010609060101010101" pitchFamily="2" charset="-122"/>
                <a:sym typeface="+mn-ea"/>
              </a:rPr>
              <a:t>，译为“像，好像”</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90525" y="103505"/>
            <a:ext cx="1744980" cy="64770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所</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976630" y="669290"/>
            <a:ext cx="11003280" cy="353822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①道之所存，师之所存也。</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《师说》</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②过蒙拔擢，宠命优渥，岂敢盘桓，有所希冀。《陈情</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表</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③失其所与，不知。</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《烛之武退秦师</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④</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非吾所谓传其道解其惑者也。</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《师说》</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a:solidFill>
                  <a:srgbClr val="0000FF"/>
                </a:solidFill>
                <a:effectLst>
                  <a:outerShdw blurRad="38100" dist="38100" dir="2700000">
                    <a:srgbClr val="C0C0C0"/>
                  </a:outerShdw>
                </a:effectLst>
                <a:latin typeface="黑体" panose="02010609060101010101" pitchFamily="2" charset="-122"/>
                <a:sym typeface="+mn-ea"/>
              </a:rPr>
              <a:t>①</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若属皆且为所虏。</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    ②</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为国者无使为积威之所劫哉。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六国论</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a:solidFill>
                  <a:srgbClr val="0000FF"/>
                </a:solidFill>
                <a:effectLst>
                  <a:outerShdw blurRad="38100" dist="38100" dir="2700000">
                    <a:srgbClr val="C0C0C0"/>
                  </a:outerShdw>
                </a:effectLst>
                <a:latin typeface="黑体" panose="02010609060101010101" pitchFamily="2" charset="-122"/>
                <a:sym typeface="+mn-ea"/>
              </a:rPr>
              <a:t>①</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师者，所以传道受业解惑也。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②所以游目骋怀                  </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兰亭集序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584325" y="4207510"/>
            <a:ext cx="10311130" cy="2245360"/>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助词</a:t>
            </a:r>
            <a:r>
              <a:rPr lang="zh-CN" altLang="en-US" sz="2800" dirty="0">
                <a:latin typeface="黑体" panose="02010609060101010101" pitchFamily="2" charset="-122"/>
                <a:sym typeface="+mn-ea"/>
              </a:rPr>
              <a:t>，放在动词前同动词组成“所”字结构，表示“所</a:t>
            </a:r>
            <a:r>
              <a:rPr lang="en-US" altLang="zh-CN" sz="2800">
                <a:latin typeface="Franklin Gothic Book"/>
                <a:sym typeface="+mn-ea"/>
              </a:rPr>
              <a:t>……</a:t>
            </a:r>
            <a:r>
              <a:rPr lang="zh-CN" altLang="en-US" sz="2800" dirty="0">
                <a:latin typeface="黑体" panose="02010609060101010101" pitchFamily="2" charset="-122"/>
                <a:sym typeface="+mn-ea"/>
              </a:rPr>
              <a:t>的人”、“所</a:t>
            </a:r>
            <a:r>
              <a:rPr lang="en-US" altLang="zh-CN" sz="2800">
                <a:latin typeface="Franklin Gothic Book"/>
                <a:sym typeface="+mn-ea"/>
              </a:rPr>
              <a:t>……</a:t>
            </a:r>
            <a:r>
              <a:rPr lang="zh-CN" altLang="en-US" sz="2800" dirty="0">
                <a:latin typeface="黑体" panose="02010609060101010101" pitchFamily="2" charset="-122"/>
                <a:sym typeface="+mn-ea"/>
              </a:rPr>
              <a:t>的事物”、“所</a:t>
            </a:r>
            <a:r>
              <a:rPr lang="en-US" altLang="zh-CN" sz="2800">
                <a:latin typeface="Franklin Gothic Book"/>
                <a:sym typeface="+mn-ea"/>
              </a:rPr>
              <a:t>……</a:t>
            </a:r>
            <a:r>
              <a:rPr lang="zh-CN" altLang="en-US" sz="2800" dirty="0">
                <a:latin typeface="黑体" panose="02010609060101010101" pitchFamily="2" charset="-122"/>
                <a:sym typeface="+mn-ea"/>
              </a:rPr>
              <a:t>的情况”等。</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助词</a:t>
            </a:r>
            <a:r>
              <a:rPr lang="zh-CN" altLang="en-US" sz="2800" dirty="0">
                <a:latin typeface="黑体" panose="02010609060101010101" pitchFamily="2" charset="-122"/>
                <a:sym typeface="+mn-ea"/>
              </a:rPr>
              <a:t>，和“为”字配合使用，表示被动。</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助词</a:t>
            </a:r>
            <a:r>
              <a:rPr lang="zh-CN" altLang="en-US" sz="2800" dirty="0">
                <a:latin typeface="黑体" panose="02010609060101010101" pitchFamily="2" charset="-122"/>
                <a:sym typeface="+mn-ea"/>
              </a:rPr>
              <a:t>，和“以“字配合使用表示行为所凭借的方式、方法或依据，相当于“用来</a:t>
            </a:r>
            <a:r>
              <a:rPr lang="en-US" altLang="zh-CN" sz="2800">
                <a:latin typeface="Franklin Gothic Book"/>
                <a:sym typeface="+mn-ea"/>
              </a:rPr>
              <a:t>……</a:t>
            </a:r>
            <a:r>
              <a:rPr lang="zh-CN" altLang="en-US" sz="2800" dirty="0">
                <a:latin typeface="黑体" panose="02010609060101010101" pitchFamily="2" charset="-122"/>
                <a:sym typeface="+mn-ea"/>
              </a:rPr>
              <a:t>的方法”，“是用来</a:t>
            </a:r>
            <a:r>
              <a:rPr lang="en-US" altLang="zh-CN" sz="2800">
                <a:latin typeface="Franklin Gothic Book"/>
                <a:sym typeface="+mn-ea"/>
              </a:rPr>
              <a:t>…</a:t>
            </a:r>
            <a:r>
              <a:rPr lang="zh-CN" altLang="en-US" sz="2800" dirty="0">
                <a:latin typeface="黑体" panose="02010609060101010101" pitchFamily="2" charset="-122"/>
                <a:sym typeface="+mn-ea"/>
              </a:rPr>
              <a:t>的”等。</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08280" y="224155"/>
            <a:ext cx="1878330" cy="63627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为</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976630" y="860425"/>
            <a:ext cx="11063605" cy="353822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、不者，若属皆且为所虏。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、请以赵十五城为秦王寿。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、慎无为妇死，贵贱情何薄。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孔雀东南飞</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、如今人方为刀俎，我为鱼肉，何辞为？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、①卒相与欢，为刎颈之交。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②冰，水为之，而寒于水。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③赵王窃闻秦王善为秦声。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、固知一死生为虚诞。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兰亭集序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195705" y="4398645"/>
            <a:ext cx="10772140" cy="2306955"/>
          </a:xfrm>
          <a:prstGeom prst="rect">
            <a:avLst/>
          </a:prstGeom>
          <a:noFill/>
        </p:spPr>
        <p:txBody>
          <a:bodyPr wrap="square" rtlCol="0" anchor="t">
            <a:spAutoFit/>
          </a:bodyPr>
          <a:p>
            <a:pPr marL="342900" indent="-342900" eaLnBrk="1" hangingPunct="1">
              <a:spcBef>
                <a:spcPct val="0"/>
              </a:spcBef>
              <a:buClrTx/>
              <a:buSzTx/>
              <a:buFontTx/>
              <a:buNone/>
            </a:pPr>
            <a:r>
              <a:rPr lang="en-US" altLang="zh-CN" sz="2400">
                <a:latin typeface="黑体" panose="02010609060101010101" pitchFamily="2" charset="-122"/>
                <a:sym typeface="+mn-ea"/>
              </a:rPr>
              <a:t>1</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，表被动，被。 </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2</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，介绍涉及的对象，给，替。 </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3</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，介绍原因或目的，为了，因为。</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4</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语气助词</a:t>
            </a:r>
            <a:r>
              <a:rPr lang="zh-CN" altLang="en-US" sz="2400" dirty="0">
                <a:latin typeface="黑体" panose="02010609060101010101" pitchFamily="2" charset="-122"/>
                <a:sym typeface="+mn-ea"/>
              </a:rPr>
              <a:t>，用于句末，表反问</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5</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动词</a:t>
            </a:r>
            <a:r>
              <a:rPr lang="zh-CN" altLang="en-US" sz="2400" dirty="0">
                <a:latin typeface="黑体" panose="02010609060101010101" pitchFamily="2" charset="-122"/>
                <a:sym typeface="+mn-ea"/>
              </a:rPr>
              <a:t>，有“做”“作为”“充当”“变成”“成为”等义，翻译比较灵活</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6</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判断词</a:t>
            </a:r>
            <a:r>
              <a:rPr lang="zh-CN" altLang="en-US" sz="2400" dirty="0">
                <a:latin typeface="黑体" panose="02010609060101010101" pitchFamily="2" charset="-122"/>
                <a:sym typeface="+mn-ea"/>
              </a:rPr>
              <a:t>，相当于“是”</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30200" y="0"/>
            <a:ext cx="1757680" cy="69723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焉</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147445" y="806450"/>
            <a:ext cx="10845165" cy="224536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、少焉，月出于东山之上，徘徊于斗牛之间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赤壁赋</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、于是余有叹焉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、盘盘焉，囷囷焉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阿房宫赋</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、焉用亡郑以陪邻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烛之武退秦师</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、积土成山，风雨兴焉；积水成渊，蛟龙生焉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462405" y="3463290"/>
            <a:ext cx="10530205" cy="2245360"/>
          </a:xfrm>
          <a:prstGeom prst="rect">
            <a:avLst/>
          </a:prstGeom>
          <a:noFill/>
        </p:spPr>
        <p:txBody>
          <a:bodyPr wrap="square" rtlCol="0" anchor="t">
            <a:spAutoFit/>
          </a:bodyPr>
          <a:p>
            <a:pPr marL="342900" indent="-342900" eaLnBrk="1" hangingPunct="1">
              <a:spcBef>
                <a:spcPct val="0"/>
              </a:spcBef>
              <a:buClrTx/>
              <a:buSzTx/>
              <a:buFontTx/>
              <a:buNone/>
            </a:pPr>
            <a:r>
              <a:rPr lang="zh-CN" altLang="en-US" sz="2800" dirty="0">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句末语气词</a:t>
            </a:r>
            <a:r>
              <a:rPr lang="zh-CN" altLang="en-US" sz="2800" dirty="0">
                <a:latin typeface="黑体" panose="02010609060101010101" pitchFamily="2" charset="-122"/>
                <a:sym typeface="+mn-ea"/>
              </a:rPr>
              <a:t>，无实义。</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句末语气词</a:t>
            </a:r>
            <a:r>
              <a:rPr lang="zh-CN" altLang="en-US" sz="2800" dirty="0">
                <a:latin typeface="黑体" panose="02010609060101010101" pitchFamily="2" charset="-122"/>
                <a:sym typeface="+mn-ea"/>
              </a:rPr>
              <a:t>，无实义。</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助词</a:t>
            </a:r>
            <a:r>
              <a:rPr lang="zh-CN" altLang="en-US" sz="2800" dirty="0">
                <a:latin typeface="黑体" panose="02010609060101010101" pitchFamily="2" charset="-122"/>
                <a:sym typeface="+mn-ea"/>
              </a:rPr>
              <a:t>，用于形容词、副词之后，相当于“然”、“样子”。</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疑问代词</a:t>
            </a:r>
            <a:r>
              <a:rPr lang="zh-CN" altLang="en-US" sz="2800" dirty="0">
                <a:latin typeface="黑体" panose="02010609060101010101" pitchFamily="2" charset="-122"/>
                <a:sym typeface="+mn-ea"/>
              </a:rPr>
              <a:t>，怎么，哪里</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兼词</a:t>
            </a:r>
            <a:r>
              <a:rPr lang="zh-CN" altLang="en-US" sz="2800" dirty="0">
                <a:latin typeface="黑体" panose="02010609060101010101" pitchFamily="2" charset="-122"/>
                <a:sym typeface="+mn-ea"/>
              </a:rPr>
              <a:t>，“于之”，在这里。</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54330" y="127635"/>
            <a:ext cx="1962785" cy="79375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也</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329690" y="890270"/>
            <a:ext cx="10674985"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穷发之北，有冥海者，天池也。</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《逍遥游》</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、张良曰：“沛公之参乘樊哙者也”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①至于誓天断发，泣下沾襟，何其衰也!</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《伶官传序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②固不如也，且为之奈何？</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、①其闻道也亦先乎吾。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②师道之不传也久矣。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754505" y="3797300"/>
            <a:ext cx="10250170" cy="2061210"/>
          </a:xfrm>
          <a:prstGeom prst="rect">
            <a:avLst/>
          </a:prstGeom>
          <a:noFill/>
        </p:spPr>
        <p:txBody>
          <a:bodyPr wrap="square" rtlCol="0" anchor="t">
            <a:spAutoFit/>
          </a:bodyPr>
          <a:p>
            <a:pPr marL="342900" indent="-342900" eaLnBrk="1" hangingPunct="1">
              <a:spcBef>
                <a:spcPct val="0"/>
              </a:spcBef>
              <a:buClrTx/>
              <a:buSzTx/>
              <a:buFontTx/>
              <a:buNone/>
            </a:pPr>
            <a:r>
              <a:rPr lang="en-US" altLang="zh-CN" sz="3200">
                <a:latin typeface="黑体" panose="02010609060101010101" pitchFamily="2" charset="-122"/>
                <a:sym typeface="+mn-ea"/>
              </a:rPr>
              <a:t>1</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语气词</a:t>
            </a:r>
            <a:r>
              <a:rPr lang="zh-CN" altLang="en-US" sz="3200" dirty="0">
                <a:latin typeface="黑体" panose="02010609060101010101" pitchFamily="2" charset="-122"/>
                <a:sym typeface="+mn-ea"/>
              </a:rPr>
              <a:t>，单用，表判断。</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2</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语气词</a:t>
            </a:r>
            <a:r>
              <a:rPr lang="zh-CN" altLang="en-US" sz="3200" dirty="0">
                <a:latin typeface="黑体" panose="02010609060101010101" pitchFamily="2" charset="-122"/>
                <a:sym typeface="+mn-ea"/>
              </a:rPr>
              <a:t>，与“者”配合，表判断</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3</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语气词</a:t>
            </a:r>
            <a:r>
              <a:rPr lang="zh-CN" altLang="en-US" sz="3200" dirty="0">
                <a:latin typeface="黑体" panose="02010609060101010101" pitchFamily="2" charset="-122"/>
                <a:sym typeface="+mn-ea"/>
              </a:rPr>
              <a:t>，</a:t>
            </a:r>
            <a:r>
              <a:rPr lang="zh-CN" altLang="zh-CN" sz="3200" dirty="0">
                <a:latin typeface="黑体" panose="02010609060101010101" pitchFamily="2" charset="-122"/>
                <a:sym typeface="+mn-ea"/>
              </a:rPr>
              <a:t>用在句中或句末，表示肯定、感叹的语气。</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4</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语气词</a:t>
            </a:r>
            <a:r>
              <a:rPr lang="zh-CN" altLang="en-US" sz="3200" dirty="0">
                <a:latin typeface="黑体" panose="02010609060101010101" pitchFamily="2" charset="-122"/>
                <a:sym typeface="+mn-ea"/>
              </a:rPr>
              <a:t>，用在句中，表示语气停顿。</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00380" y="78740"/>
            <a:ext cx="1842135" cy="70866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以</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292225" y="787400"/>
            <a:ext cx="10688320"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、臣以险衅</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臣以供养无主</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但以刘日薄西山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陈情表</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、不以物喜，不以已悲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岳阳楼记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、亦足以畅叙幽情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兰亭集序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、伏惟圣朝以孝治天下</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陈情表</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、故不积跬步，无以至千里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、臣乃得有以报太子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荆轲刺秦王</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584325" y="3586480"/>
            <a:ext cx="10396220" cy="2676525"/>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，表原因，因为</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，表原因，因为</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，表作用，用来 </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，表方式，用</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，“无”“以”连用，译为“没有什么的办法”</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6</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，“有”“以”连用，译为“有什么的办法”</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21665" y="212090"/>
            <a:ext cx="1732915" cy="648335"/>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因</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365250" y="860425"/>
            <a:ext cx="10675620"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、因宾客至蔺相如门谢罪。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因利乘便，宰割天下，分裂山河。《过秦论》</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因击沛公于坐。</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相如因持璧却立</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、留待作遗施，于今无会因。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孔雀东南飞</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、蒙故业，因遗策。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过秦论</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741805" y="3705860"/>
            <a:ext cx="10298430" cy="3046095"/>
          </a:xfrm>
          <a:prstGeom prst="rect">
            <a:avLst/>
          </a:prstGeom>
          <a:noFill/>
        </p:spPr>
        <p:txBody>
          <a:bodyPr wrap="square" rtlCol="0" anchor="t">
            <a:spAutoFit/>
          </a:bodyPr>
          <a:p>
            <a:pPr marL="342900" indent="-342900" eaLnBrk="1" hangingPunct="1">
              <a:spcBef>
                <a:spcPct val="0"/>
              </a:spcBef>
              <a:buClrTx/>
              <a:buSzTx/>
              <a:buFontTx/>
              <a:buNone/>
            </a:pPr>
            <a:r>
              <a:rPr lang="en-US" altLang="zh-CN" sz="3200">
                <a:latin typeface="黑体" panose="02010609060101010101" pitchFamily="2" charset="-122"/>
                <a:sym typeface="+mn-ea"/>
              </a:rPr>
              <a:t>1</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介词</a:t>
            </a:r>
            <a:r>
              <a:rPr lang="zh-CN" altLang="en-US" sz="3200" dirty="0">
                <a:latin typeface="黑体" panose="02010609060101010101" pitchFamily="2" charset="-122"/>
                <a:sym typeface="+mn-ea"/>
              </a:rPr>
              <a:t>，通过，经由</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2</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介词</a:t>
            </a:r>
            <a:r>
              <a:rPr lang="zh-CN" altLang="en-US" sz="3200" dirty="0">
                <a:latin typeface="黑体" panose="02010609060101010101" pitchFamily="2" charset="-122"/>
                <a:sym typeface="+mn-ea"/>
              </a:rPr>
              <a:t>，依靠，凭借</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3</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介词</a:t>
            </a:r>
            <a:r>
              <a:rPr lang="zh-CN" altLang="en-US" sz="3200" dirty="0">
                <a:latin typeface="黑体" panose="02010609060101010101" pitchFamily="2" charset="-122"/>
                <a:sym typeface="+mn-ea"/>
              </a:rPr>
              <a:t>，趁着，趁此</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4</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，于是，就  </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5</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名词</a:t>
            </a:r>
            <a:r>
              <a:rPr lang="zh-CN" altLang="en-US" sz="3200" dirty="0">
                <a:latin typeface="黑体" panose="02010609060101010101" pitchFamily="2" charset="-122"/>
                <a:sym typeface="+mn-ea"/>
              </a:rPr>
              <a:t>，因缘，机会</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6</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动词，</a:t>
            </a:r>
            <a:r>
              <a:rPr lang="zh-CN" altLang="en-US" sz="3200" dirty="0">
                <a:latin typeface="黑体" panose="02010609060101010101" pitchFamily="2" charset="-122"/>
                <a:sym typeface="+mn-ea"/>
              </a:rPr>
              <a:t>沿袭</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69240" y="115570"/>
            <a:ext cx="1793875" cy="659765"/>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于</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207770" y="702945"/>
            <a:ext cx="10736580" cy="353822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、乃设九宾礼于廷。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、海运则将徙于南冥。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、青，取之于蓝，而青于蓝。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、于人为可讥，而在己为有悔。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、爱其子，择师而教之，于其身也，则耻师焉。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、君子生非异也，善假于物也。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7</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、君幸于赵王。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8</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、吾长见笑于大方之家。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秋水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341120" y="4241165"/>
            <a:ext cx="10603230" cy="2676525"/>
          </a:xfrm>
          <a:prstGeom prst="rect">
            <a:avLst/>
          </a:prstGeom>
          <a:noFill/>
        </p:spPr>
        <p:txBody>
          <a:bodyPr wrap="square" rtlCol="0" anchor="t">
            <a:spAutoFit/>
          </a:bodyPr>
          <a:p>
            <a:pPr marL="342900" indent="-342900" eaLnBrk="1" hangingPunct="1">
              <a:spcBef>
                <a:spcPct val="0"/>
              </a:spcBef>
              <a:buClrTx/>
              <a:buSzTx/>
              <a:buFontTx/>
              <a:buNone/>
            </a:pPr>
            <a:r>
              <a:rPr lang="en-US" altLang="zh-CN" sz="2400">
                <a:latin typeface="黑体" panose="02010609060101010101" pitchFamily="2" charset="-122"/>
                <a:sym typeface="+mn-ea"/>
              </a:rPr>
              <a:t>1</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，在。</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2</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，表示动作涉及的对象，到，向</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3</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，从；比</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4</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，表示动作涉及的对象，对于</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5</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，表示动作涉及的对象，对于</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6</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，表示动作涉及的对象，不译</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7</a:t>
            </a:r>
            <a:r>
              <a:rPr lang="zh-CN" altLang="en-US" sz="2400" dirty="0">
                <a:latin typeface="黑体" panose="02010609060101010101" pitchFamily="2" charset="-122"/>
                <a:sym typeface="+mn-ea"/>
              </a:rPr>
              <a:t>、</a:t>
            </a:r>
            <a:r>
              <a:rPr lang="en-US" altLang="zh-CN" sz="2400">
                <a:latin typeface="黑体" panose="02010609060101010101" pitchFamily="2" charset="-122"/>
                <a:sym typeface="+mn-ea"/>
              </a:rPr>
              <a:t>8</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介词</a:t>
            </a:r>
            <a:r>
              <a:rPr lang="zh-CN" altLang="en-US" sz="2400" dirty="0">
                <a:latin typeface="黑体" panose="02010609060101010101" pitchFamily="2" charset="-122"/>
                <a:sym typeface="+mn-ea"/>
              </a:rPr>
              <a:t>，表被动</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5110" y="139700"/>
            <a:ext cx="1708150" cy="720725"/>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与</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292225" y="860425"/>
            <a:ext cx="10712450"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沛公军霸上，未得与项羽相见。</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陈涉少时，尝与人佣耕</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陈涉世家</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、①谓其妻曰：“我孰与城北徐公美？”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邹忌讽齐王纳谏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②沛公曰：“孰与君少长？”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③公之视廉将军孰与秦王。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、所识穷乏者得我与？</a:t>
            </a:r>
            <a:endParaRPr lang="zh-CN" altLang="en-US" sz="2800"/>
          </a:p>
        </p:txBody>
      </p:sp>
      <p:sp>
        <p:nvSpPr>
          <p:cNvPr id="4" name="文本框 3"/>
          <p:cNvSpPr txBox="1"/>
          <p:nvPr/>
        </p:nvSpPr>
        <p:spPr>
          <a:xfrm>
            <a:off x="1826260" y="3630295"/>
            <a:ext cx="10178415" cy="2245360"/>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，和，跟，同。</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，给，替</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，与“孰”连用，表示比较与选择，译为“跟</a:t>
            </a:r>
            <a:r>
              <a:rPr lang="en-US" altLang="zh-CN" sz="2800">
                <a:latin typeface="Franklin Gothic Book"/>
                <a:sym typeface="+mn-ea"/>
              </a:rPr>
              <a:t>…</a:t>
            </a:r>
            <a:r>
              <a:rPr lang="zh-CN" altLang="en-US" sz="2800" dirty="0">
                <a:latin typeface="黑体" panose="02010609060101010101" pitchFamily="2" charset="-122"/>
                <a:sym typeface="+mn-ea"/>
              </a:rPr>
              <a:t>比较，哪一个</a:t>
            </a:r>
            <a:r>
              <a:rPr lang="en-US" altLang="zh-CN" sz="2800">
                <a:latin typeface="Franklin Gothic Book"/>
                <a:sym typeface="+mn-ea"/>
              </a:rPr>
              <a:t>…</a:t>
            </a:r>
            <a:r>
              <a:rPr lang="en-US" altLang="zh-CN" sz="2800">
                <a:latin typeface="黑体" panose="02010609060101010101" pitchFamily="2" charset="-122"/>
                <a:sym typeface="+mn-ea"/>
              </a:rPr>
              <a:t>”</a:t>
            </a:r>
            <a:r>
              <a:rPr lang="zh-CN" altLang="en-US" sz="2800" dirty="0">
                <a:latin typeface="黑体" panose="02010609060101010101" pitchFamily="2" charset="-122"/>
                <a:sym typeface="+mn-ea"/>
              </a:rPr>
              <a:t>，常见格式为</a:t>
            </a:r>
            <a:r>
              <a:rPr lang="en-US" altLang="zh-CN" sz="2800">
                <a:latin typeface="黑体" panose="02010609060101010101" pitchFamily="2" charset="-122"/>
                <a:sym typeface="+mn-ea"/>
              </a:rPr>
              <a:t>【</a:t>
            </a:r>
            <a:r>
              <a:rPr lang="zh-CN" altLang="en-US" sz="2800" dirty="0">
                <a:latin typeface="黑体" panose="02010609060101010101" pitchFamily="2" charset="-122"/>
                <a:sym typeface="+mn-ea"/>
              </a:rPr>
              <a:t>孰与</a:t>
            </a:r>
            <a:r>
              <a:rPr lang="en-US" altLang="zh-CN" sz="2800">
                <a:latin typeface="黑体" panose="02010609060101010101" pitchFamily="2" charset="-122"/>
                <a:sym typeface="+mn-ea"/>
              </a:rPr>
              <a:t>】【</a:t>
            </a:r>
            <a:r>
              <a:rPr lang="zh-CN" altLang="en-US" sz="2800" dirty="0">
                <a:latin typeface="黑体" panose="02010609060101010101" pitchFamily="2" charset="-122"/>
                <a:sym typeface="+mn-ea"/>
              </a:rPr>
              <a:t>与</a:t>
            </a:r>
            <a:r>
              <a:rPr lang="en-US" altLang="zh-CN" sz="2800">
                <a:latin typeface="Franklin Gothic Book"/>
                <a:sym typeface="+mn-ea"/>
              </a:rPr>
              <a:t>…</a:t>
            </a:r>
            <a:r>
              <a:rPr lang="zh-CN" altLang="en-US" sz="2800" dirty="0">
                <a:latin typeface="黑体" panose="02010609060101010101" pitchFamily="2" charset="-122"/>
                <a:sym typeface="+mn-ea"/>
              </a:rPr>
              <a:t>孰</a:t>
            </a:r>
            <a:r>
              <a:rPr lang="en-US" altLang="zh-CN" sz="2800">
                <a:latin typeface="黑体" panose="02010609060101010101" pitchFamily="2" charset="-122"/>
                <a:sym typeface="+mn-ea"/>
              </a:rPr>
              <a:t>】</a:t>
            </a:r>
            <a:endParaRPr lang="en-US" altLang="zh-CN" sz="280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通假字</a:t>
            </a:r>
            <a:r>
              <a:rPr lang="zh-CN" altLang="en-US" sz="2800" dirty="0">
                <a:latin typeface="黑体" panose="02010609060101010101" pitchFamily="2" charset="-122"/>
                <a:sym typeface="+mn-ea"/>
              </a:rPr>
              <a:t>，通“欤”</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44475" y="187960"/>
            <a:ext cx="1890395" cy="75692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则</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195070" y="944880"/>
            <a:ext cx="10760710" cy="310769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、于其身也，则耻师焉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、故木受绳则直，金就砺则利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、然则何时而乐耶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岳阳楼记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、居庙堂之高则忧其民；处江湖之远则忧其君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岳阳楼记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、此则岳阳楼之大观也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岳阳楼记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、愿依彭咸之遗则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离骚</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7</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、河山图，洛出书，圣从则之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易经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668145" y="4052570"/>
            <a:ext cx="10287635" cy="2676525"/>
          </a:xfrm>
          <a:prstGeom prst="rect">
            <a:avLst/>
          </a:prstGeom>
          <a:noFill/>
        </p:spPr>
        <p:txBody>
          <a:bodyPr wrap="square" rtlCol="0" anchor="t">
            <a:spAutoFit/>
          </a:bodyPr>
          <a:p>
            <a:pPr marL="342900" indent="-342900" eaLnBrk="1" hangingPunct="1">
              <a:spcBef>
                <a:spcPct val="0"/>
              </a:spcBef>
              <a:buClrTx/>
              <a:buSzTx/>
              <a:buFontTx/>
              <a:buNone/>
            </a:pPr>
            <a:r>
              <a:rPr lang="en-US" altLang="zh-CN" sz="2400">
                <a:latin typeface="黑体" panose="02010609060101010101" pitchFamily="2" charset="-122"/>
                <a:sym typeface="+mn-ea"/>
              </a:rPr>
              <a:t>1</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连词</a:t>
            </a:r>
            <a:r>
              <a:rPr lang="zh-CN" altLang="en-US" sz="2400" dirty="0">
                <a:latin typeface="黑体" panose="02010609060101010101" pitchFamily="2" charset="-122"/>
                <a:sym typeface="+mn-ea"/>
              </a:rPr>
              <a:t>，却</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2</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连词</a:t>
            </a:r>
            <a:r>
              <a:rPr lang="zh-CN" altLang="en-US" sz="2400" dirty="0">
                <a:latin typeface="黑体" panose="02010609060101010101" pitchFamily="2" charset="-122"/>
                <a:sym typeface="+mn-ea"/>
              </a:rPr>
              <a:t>，就</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3</a:t>
            </a:r>
            <a:r>
              <a:rPr lang="zh-CN" altLang="en-US" sz="2400" dirty="0">
                <a:latin typeface="黑体" panose="02010609060101010101" pitchFamily="2" charset="-122"/>
                <a:sym typeface="+mn-ea"/>
              </a:rPr>
              <a:t>、</a:t>
            </a:r>
            <a:r>
              <a:rPr lang="zh-CN" altLang="en-US" sz="2400" dirty="0">
                <a:solidFill>
                  <a:srgbClr val="0000FF"/>
                </a:solidFill>
                <a:latin typeface="Franklin Gothic Book"/>
                <a:sym typeface="+mn-ea"/>
              </a:rPr>
              <a:t>连词</a:t>
            </a:r>
            <a:r>
              <a:rPr lang="zh-CN" altLang="en-US" sz="2400" dirty="0">
                <a:latin typeface="Franklin Gothic Book"/>
                <a:sym typeface="+mn-ea"/>
              </a:rPr>
              <a:t>，</a:t>
            </a:r>
            <a:r>
              <a:rPr lang="zh-CN" altLang="en-US" sz="2400" dirty="0">
                <a:latin typeface="黑体" panose="02010609060101010101" pitchFamily="2" charset="-122"/>
                <a:sym typeface="+mn-ea"/>
              </a:rPr>
              <a:t>那么</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4</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连词</a:t>
            </a:r>
            <a:r>
              <a:rPr lang="zh-CN" altLang="en-US" sz="2400" dirty="0">
                <a:latin typeface="黑体" panose="02010609060101010101" pitchFamily="2" charset="-122"/>
                <a:sym typeface="+mn-ea"/>
              </a:rPr>
              <a:t>，就</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5</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表判断</a:t>
            </a:r>
            <a:r>
              <a:rPr lang="zh-CN" altLang="en-US" sz="2400" dirty="0">
                <a:latin typeface="黑体" panose="02010609060101010101" pitchFamily="2" charset="-122"/>
                <a:sym typeface="+mn-ea"/>
              </a:rPr>
              <a:t>，是</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6</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名词</a:t>
            </a:r>
            <a:r>
              <a:rPr lang="zh-CN" altLang="en-US" sz="2400" dirty="0">
                <a:latin typeface="黑体" panose="02010609060101010101" pitchFamily="2" charset="-122"/>
                <a:sym typeface="+mn-ea"/>
              </a:rPr>
              <a:t>，榜样</a:t>
            </a:r>
            <a:endParaRPr lang="zh-CN" altLang="en-US" sz="2400" dirty="0">
              <a:latin typeface="黑体" panose="02010609060101010101" pitchFamily="2" charset="-122"/>
            </a:endParaRPr>
          </a:p>
          <a:p>
            <a:pPr marL="342900" indent="-342900" eaLnBrk="1" hangingPunct="1">
              <a:spcBef>
                <a:spcPct val="0"/>
              </a:spcBef>
              <a:buClrTx/>
              <a:buSzTx/>
              <a:buFontTx/>
              <a:buNone/>
            </a:pPr>
            <a:r>
              <a:rPr lang="en-US" altLang="zh-CN" sz="2400">
                <a:latin typeface="黑体" panose="02010609060101010101" pitchFamily="2" charset="-122"/>
                <a:sym typeface="+mn-ea"/>
              </a:rPr>
              <a:t>7</a:t>
            </a:r>
            <a:r>
              <a:rPr lang="zh-CN" altLang="en-US" sz="2400" dirty="0">
                <a:latin typeface="黑体" panose="02010609060101010101" pitchFamily="2" charset="-122"/>
                <a:sym typeface="+mn-ea"/>
              </a:rPr>
              <a:t>、</a:t>
            </a:r>
            <a:r>
              <a:rPr lang="zh-CN" altLang="en-US" sz="2400" dirty="0">
                <a:solidFill>
                  <a:srgbClr val="0000FF"/>
                </a:solidFill>
                <a:latin typeface="黑体" panose="02010609060101010101" pitchFamily="2" charset="-122"/>
                <a:sym typeface="+mn-ea"/>
              </a:rPr>
              <a:t>动词</a:t>
            </a:r>
            <a:r>
              <a:rPr lang="zh-CN" altLang="en-US" sz="2400" dirty="0">
                <a:latin typeface="黑体" panose="02010609060101010101" pitchFamily="2" charset="-122"/>
                <a:sym typeface="+mn-ea"/>
              </a:rPr>
              <a:t>，效仿</a:t>
            </a:r>
            <a:endParaRPr lang="zh-CN" altLang="en-US" sz="2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2360930" y="1463675"/>
            <a:ext cx="8818245" cy="3609975"/>
          </a:xfrm>
          <a:prstGeom prst="rect">
            <a:avLst/>
          </a:prstGeom>
          <a:noFill/>
        </p:spPr>
        <p:txBody>
          <a:bodyPr wrap="square" rtlCol="0" anchor="t">
            <a:spAutoFit/>
          </a:bodyPr>
          <a:p>
            <a:pPr eaLnBrk="1" hangingPunct="1">
              <a:lnSpc>
                <a:spcPct val="130000"/>
              </a:lnSpc>
              <a:spcBef>
                <a:spcPct val="0"/>
              </a:spcBef>
              <a:buClrTx/>
              <a:buSzTx/>
              <a:buFont typeface="Arial" panose="020B0604020202020204" pitchFamily="34" charset="0"/>
              <a:buNone/>
            </a:pPr>
            <a:r>
              <a:rPr lang="en-US" altLang="zh-CN" sz="4400" err="1">
                <a:latin typeface="Arial" panose="020B0604020202020204" pitchFamily="34" charset="0"/>
                <a:sym typeface="+mn-ea"/>
              </a:rPr>
              <a:t>高考</a:t>
            </a:r>
            <a:r>
              <a:rPr lang="zh-CN" altLang="en-US" sz="4400" dirty="0">
                <a:latin typeface="Arial" panose="020B0604020202020204" pitchFamily="34" charset="0"/>
                <a:sym typeface="+mn-ea"/>
              </a:rPr>
              <a:t>十八个文言虚词：</a:t>
            </a:r>
            <a:endParaRPr lang="zh-CN" altLang="en-US" sz="4400" dirty="0">
              <a:latin typeface="Arial" panose="020B0604020202020204" pitchFamily="34" charset="0"/>
            </a:endParaRPr>
          </a:p>
          <a:p>
            <a:pPr eaLnBrk="1" hangingPunct="1">
              <a:lnSpc>
                <a:spcPct val="130000"/>
              </a:lnSpc>
              <a:spcBef>
                <a:spcPct val="0"/>
              </a:spcBef>
              <a:buClrTx/>
              <a:buSzTx/>
              <a:buFont typeface="Arial" panose="020B0604020202020204" pitchFamily="34" charset="0"/>
              <a:buNone/>
            </a:pPr>
            <a:r>
              <a:rPr lang="zh-CN" altLang="en-US" sz="4400" dirty="0">
                <a:latin typeface="Arial" panose="020B0604020202020204" pitchFamily="34" charset="0"/>
                <a:sym typeface="+mn-ea"/>
              </a:rPr>
              <a:t>     </a:t>
            </a:r>
            <a:r>
              <a:rPr lang="zh-CN" altLang="en-US" sz="4400" dirty="0">
                <a:solidFill>
                  <a:srgbClr val="0000FF"/>
                </a:solidFill>
                <a:latin typeface="Arial" panose="020B0604020202020204" pitchFamily="34" charset="0"/>
                <a:sym typeface="+mn-ea"/>
              </a:rPr>
              <a:t>而、何、乎、乃、其、且、若、所、为、焉、也、以、因、于、与、则、者、之</a:t>
            </a:r>
            <a:endParaRPr lang="zh-CN" altLang="en-US" sz="4400"/>
          </a:p>
        </p:txBody>
      </p:sp>
    </p:spTree>
    <p:custDataLst>
      <p:tags r:id="rId1"/>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26720" y="248920"/>
            <a:ext cx="1793240" cy="659765"/>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者</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522730" y="890270"/>
            <a:ext cx="10444480"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、望之蔚然而深秀者，琅琊也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醉翁亭记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、城北徐公</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齐国之美丽者也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邹忌讽齐王纳谏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①秦自缪公以来二十余君，未尝有坚明约束者也。《廉颇》</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②先破秦入咸阳者王之。</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《鸿门宴</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endParaRPr lang="zh-CN" altLang="zh-CN"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、①今者有小人之言，令将军与臣有郤。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②不者，若属皆且为所虏。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522730" y="3566795"/>
            <a:ext cx="10529570" cy="2676525"/>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语气词</a:t>
            </a:r>
            <a:r>
              <a:rPr lang="zh-CN" altLang="en-US" sz="2800" dirty="0">
                <a:latin typeface="黑体" panose="02010609060101010101" pitchFamily="2" charset="-122"/>
                <a:sym typeface="+mn-ea"/>
              </a:rPr>
              <a:t>，与“也”配合，以“者</a:t>
            </a:r>
            <a:r>
              <a:rPr lang="en-US" altLang="zh-CN" sz="2800">
                <a:latin typeface="Franklin Gothic Book"/>
                <a:sym typeface="+mn-ea"/>
              </a:rPr>
              <a:t>……</a:t>
            </a:r>
            <a:r>
              <a:rPr lang="zh-CN" altLang="en-US" sz="2800" dirty="0">
                <a:latin typeface="黑体" panose="02010609060101010101" pitchFamily="2" charset="-122"/>
                <a:sym typeface="+mn-ea"/>
              </a:rPr>
              <a:t>也”格式表判断</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语气词</a:t>
            </a:r>
            <a:r>
              <a:rPr lang="zh-CN" altLang="en-US" sz="2800" dirty="0">
                <a:latin typeface="黑体" panose="02010609060101010101" pitchFamily="2" charset="-122"/>
                <a:sym typeface="+mn-ea"/>
              </a:rPr>
              <a:t>，与“也”配合，以“者也”格式表判断</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助词</a:t>
            </a:r>
            <a:r>
              <a:rPr lang="zh-CN" altLang="en-US" sz="2800" dirty="0">
                <a:latin typeface="黑体" panose="02010609060101010101" pitchFamily="2" charset="-122"/>
                <a:sym typeface="+mn-ea"/>
              </a:rPr>
              <a:t>，位于动词、形容词之后，译为“</a:t>
            </a:r>
            <a:r>
              <a:rPr lang="en-US" altLang="zh-CN" sz="2800">
                <a:latin typeface="Franklin Gothic Book"/>
                <a:sym typeface="+mn-ea"/>
              </a:rPr>
              <a:t>……</a:t>
            </a:r>
            <a:r>
              <a:rPr lang="zh-CN" altLang="en-US" sz="2800" dirty="0">
                <a:latin typeface="黑体" panose="02010609060101010101" pitchFamily="2" charset="-122"/>
                <a:sym typeface="+mn-ea"/>
              </a:rPr>
              <a:t>的”，“</a:t>
            </a:r>
            <a:r>
              <a:rPr lang="en-US" altLang="zh-CN" sz="2800">
                <a:latin typeface="Franklin Gothic Book"/>
                <a:sym typeface="+mn-ea"/>
              </a:rPr>
              <a:t>……</a:t>
            </a:r>
            <a:r>
              <a:rPr lang="zh-CN" altLang="en-US" sz="2800" dirty="0">
                <a:latin typeface="黑体" panose="02010609060101010101" pitchFamily="2" charset="-122"/>
                <a:sym typeface="+mn-ea"/>
              </a:rPr>
              <a:t>的人（事、物）”</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助词</a:t>
            </a:r>
            <a:r>
              <a:rPr lang="zh-CN" altLang="en-US" sz="2800" dirty="0">
                <a:latin typeface="黑体" panose="02010609060101010101" pitchFamily="2" charset="-122"/>
                <a:sym typeface="+mn-ea"/>
              </a:rPr>
              <a:t>，用于时间或否定词后，译为“</a:t>
            </a:r>
            <a:r>
              <a:rPr lang="en-US" altLang="zh-CN" sz="2800">
                <a:latin typeface="Franklin Gothic Book"/>
                <a:sym typeface="+mn-ea"/>
              </a:rPr>
              <a:t>……</a:t>
            </a:r>
            <a:r>
              <a:rPr lang="zh-CN" altLang="en-US" sz="2800" dirty="0">
                <a:latin typeface="黑体" panose="02010609060101010101" pitchFamily="2" charset="-122"/>
                <a:sym typeface="+mn-ea"/>
              </a:rPr>
              <a:t>的时候”或“</a:t>
            </a:r>
            <a:r>
              <a:rPr lang="en-US" altLang="zh-CN" sz="2800">
                <a:latin typeface="Franklin Gothic Book"/>
                <a:sym typeface="+mn-ea"/>
              </a:rPr>
              <a:t>……</a:t>
            </a:r>
            <a:r>
              <a:rPr lang="zh-CN" altLang="en-US" sz="2800" dirty="0">
                <a:latin typeface="黑体" panose="02010609060101010101" pitchFamily="2" charset="-122"/>
                <a:sym typeface="+mn-ea"/>
              </a:rPr>
              <a:t>的话”。</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3370" y="139700"/>
            <a:ext cx="1805940" cy="59944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之</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196340" y="739140"/>
            <a:ext cx="10796270" cy="310769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、爱其子，择师而教之。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、不知将军宽之至此也。</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a:solidFill>
                  <a:srgbClr val="0000FF"/>
                </a:solidFill>
                <a:effectLst>
                  <a:outerShdw blurRad="38100" dist="38100" dir="2700000">
                    <a:srgbClr val="C0C0C0"/>
                  </a:outerShdw>
                </a:effectLst>
                <a:latin typeface="黑体" panose="02010609060101010101" pitchFamily="2" charset="-122"/>
                <a:sym typeface="+mn-ea"/>
              </a:rPr>
              <a:t>①</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之二虫又何知</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   ②</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士大夫之族，曰师曰弟子云者</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、①固一世之雄也，而今安在哉？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前赤壁赋</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②小大之狱，虽不能察，必以情。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曹刿论战</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、鹏之徙于南冥也，水击三千里。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249045" y="4090035"/>
            <a:ext cx="10942955" cy="2245360"/>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代词</a:t>
            </a:r>
            <a:r>
              <a:rPr lang="zh-CN" altLang="en-US" sz="2800" dirty="0">
                <a:latin typeface="黑体" panose="02010609060101010101" pitchFamily="2" charset="-122"/>
                <a:sym typeface="+mn-ea"/>
              </a:rPr>
              <a:t>，第三人称代词，他、她、它（们）。</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代词</a:t>
            </a:r>
            <a:r>
              <a:rPr lang="zh-CN" altLang="en-US" sz="2800" dirty="0">
                <a:latin typeface="黑体" panose="02010609060101010101" pitchFamily="2" charset="-122"/>
                <a:sym typeface="+mn-ea"/>
              </a:rPr>
              <a:t>，第一人称或第二人称代词，我，你。</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代词</a:t>
            </a:r>
            <a:r>
              <a:rPr lang="zh-CN" altLang="en-US" sz="2800" dirty="0">
                <a:latin typeface="黑体" panose="02010609060101010101" pitchFamily="2" charset="-122"/>
                <a:sym typeface="+mn-ea"/>
              </a:rPr>
              <a:t>，指示代词，这，此。</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助词</a:t>
            </a:r>
            <a:r>
              <a:rPr lang="zh-CN" altLang="en-US" sz="2800" dirty="0">
                <a:latin typeface="黑体" panose="02010609060101010101" pitchFamily="2" charset="-122"/>
                <a:sym typeface="+mn-ea"/>
              </a:rPr>
              <a:t>，助词，放在定语和中心语之间，相当于现代汉语的“的”。</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动词</a:t>
            </a:r>
            <a:r>
              <a:rPr lang="zh-CN" altLang="en-US" sz="2800" dirty="0">
                <a:latin typeface="黑体" panose="02010609060101010101" pitchFamily="2" charset="-122"/>
                <a:sym typeface="+mn-ea"/>
              </a:rPr>
              <a:t>，放在主语和谓语之间，取消句子的独立性。</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730625" y="1900555"/>
            <a:ext cx="5691505" cy="2421255"/>
          </a:xfrm>
        </p:spPr>
        <p:txBody>
          <a:bodyPr/>
          <a:p>
            <a:r>
              <a:rPr lang="zh-CN" altLang="en-US" sz="7200" b="1">
                <a:solidFill>
                  <a:srgbClr val="FF0000"/>
                </a:solidFill>
              </a:rPr>
              <a:t>虚词推断法</a:t>
            </a:r>
            <a:endParaRPr lang="zh-CN" altLang="en-US" sz="7200" b="1">
              <a:solidFill>
                <a:srgbClr val="FF0000"/>
              </a:solidFill>
            </a:endParaRPr>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（一）看语法结构</a:t>
            </a:r>
            <a:endParaRPr lang="zh-CN" altLang="en-US" sz="3200">
              <a:solidFill>
                <a:srgbClr val="FF0000"/>
              </a:solidFill>
            </a:endParaRPr>
          </a:p>
        </p:txBody>
      </p:sp>
      <p:sp>
        <p:nvSpPr>
          <p:cNvPr id="100" name="文本框 99"/>
          <p:cNvSpPr txBox="1"/>
          <p:nvPr/>
        </p:nvSpPr>
        <p:spPr>
          <a:xfrm>
            <a:off x="1673860" y="970915"/>
            <a:ext cx="10083165"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借助语法结构分析可以推断文言虚词的用法。</a:t>
            </a:r>
            <a:endParaRPr lang="zh-CN" altLang="en-US" sz="3200"/>
          </a:p>
        </p:txBody>
      </p:sp>
      <p:sp>
        <p:nvSpPr>
          <p:cNvPr id="3" name="文本框 2"/>
          <p:cNvSpPr txBox="1"/>
          <p:nvPr/>
        </p:nvSpPr>
        <p:spPr>
          <a:xfrm>
            <a:off x="1673860" y="1650365"/>
            <a:ext cx="5966460"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①抚</a:t>
            </a:r>
            <a:r>
              <a:rPr lang="zh-CN" sz="2800" b="0">
                <a:solidFill>
                  <a:srgbClr val="00B0F0"/>
                </a:solidFill>
                <a:ea typeface="宋体" panose="02010600030101010101" pitchFamily="2" charset="-122"/>
              </a:rPr>
              <a:t>之</a:t>
            </a:r>
            <a:r>
              <a:rPr lang="zh-CN" sz="2800" b="0">
                <a:solidFill>
                  <a:srgbClr val="1E1E1E"/>
                </a:solidFill>
                <a:ea typeface="宋体" panose="02010600030101010101" pitchFamily="2" charset="-122"/>
              </a:rPr>
              <a:t>甚厚（归有光《项脊轩志》）</a:t>
            </a:r>
            <a:endParaRPr lang="zh-CN" altLang="en-US" sz="2800"/>
          </a:p>
        </p:txBody>
      </p:sp>
      <p:sp>
        <p:nvSpPr>
          <p:cNvPr id="4" name="文本框 3"/>
          <p:cNvSpPr txBox="1"/>
          <p:nvPr/>
        </p:nvSpPr>
        <p:spPr>
          <a:xfrm>
            <a:off x="2117090" y="2250440"/>
            <a:ext cx="9754235"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“抚之”是动宾短语，“之”是动词“抚”的宾语，代词，代“妪”，可译为“她”。</a:t>
            </a:r>
            <a:endParaRPr lang="zh-CN" altLang="en-US" sz="2800" b="0">
              <a:solidFill>
                <a:srgbClr val="FF0000"/>
              </a:solidFill>
              <a:ea typeface="宋体" panose="02010600030101010101" pitchFamily="2" charset="-122"/>
            </a:endParaRPr>
          </a:p>
        </p:txBody>
      </p:sp>
      <p:sp>
        <p:nvSpPr>
          <p:cNvPr id="5" name="文本框 4"/>
          <p:cNvSpPr txBox="1"/>
          <p:nvPr/>
        </p:nvSpPr>
        <p:spPr>
          <a:xfrm>
            <a:off x="1576705" y="3289935"/>
            <a:ext cx="9815830"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②夫我尝闻少仲尼</a:t>
            </a:r>
            <a:r>
              <a:rPr lang="zh-CN" sz="2800" b="0">
                <a:solidFill>
                  <a:srgbClr val="00B0F0"/>
                </a:solidFill>
                <a:ea typeface="宋体" panose="02010600030101010101" pitchFamily="2" charset="-122"/>
              </a:rPr>
              <a:t>之</a:t>
            </a:r>
            <a:r>
              <a:rPr lang="zh-CN" sz="2800" b="0">
                <a:solidFill>
                  <a:srgbClr val="1E1E1E"/>
                </a:solidFill>
                <a:ea typeface="宋体" panose="02010600030101010101" pitchFamily="2" charset="-122"/>
              </a:rPr>
              <a:t>闻（《庄子•秋水》）</a:t>
            </a:r>
            <a:endParaRPr lang="zh-CN" altLang="en-US" sz="2800"/>
          </a:p>
        </p:txBody>
      </p:sp>
      <p:sp>
        <p:nvSpPr>
          <p:cNvPr id="6" name="文本框 5"/>
          <p:cNvSpPr txBox="1"/>
          <p:nvPr/>
        </p:nvSpPr>
        <p:spPr>
          <a:xfrm>
            <a:off x="2117090" y="3811905"/>
            <a:ext cx="9754235"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“仲尼之闻”是偏正短语，“之”用在定语和中心语之间，是结构助词，可译为“的”。</a:t>
            </a:r>
            <a:endParaRPr lang="zh-CN" altLang="en-US" sz="2800" b="0">
              <a:solidFill>
                <a:srgbClr val="FF0000"/>
              </a:solidFill>
              <a:ea typeface="宋体" panose="02010600030101010101" pitchFamily="2" charset="-122"/>
            </a:endParaRPr>
          </a:p>
        </p:txBody>
      </p:sp>
      <p:sp>
        <p:nvSpPr>
          <p:cNvPr id="7" name="文本框 6"/>
          <p:cNvSpPr txBox="1"/>
          <p:nvPr/>
        </p:nvSpPr>
        <p:spPr>
          <a:xfrm>
            <a:off x="1673860" y="4856480"/>
            <a:ext cx="9281795"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③师道</a:t>
            </a:r>
            <a:r>
              <a:rPr lang="zh-CN" sz="2800" b="0">
                <a:solidFill>
                  <a:srgbClr val="00B0F0"/>
                </a:solidFill>
                <a:ea typeface="宋体" panose="02010600030101010101" pitchFamily="2" charset="-122"/>
              </a:rPr>
              <a:t>之</a:t>
            </a:r>
            <a:r>
              <a:rPr lang="zh-CN" sz="2800" b="0">
                <a:solidFill>
                  <a:srgbClr val="1E1E1E"/>
                </a:solidFill>
                <a:ea typeface="宋体" panose="02010600030101010101" pitchFamily="2" charset="-122"/>
              </a:rPr>
              <a:t>不传也久矣（韩愈《师说》）</a:t>
            </a:r>
            <a:endParaRPr lang="zh-CN" altLang="en-US" sz="2800"/>
          </a:p>
        </p:txBody>
      </p:sp>
      <p:sp>
        <p:nvSpPr>
          <p:cNvPr id="8" name="文本框 7"/>
          <p:cNvSpPr txBox="1"/>
          <p:nvPr/>
        </p:nvSpPr>
        <p:spPr>
          <a:xfrm>
            <a:off x="2117090" y="5378450"/>
            <a:ext cx="9949180" cy="138366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“师道之不传”是主谓短语，作“久矣”的主语，“之”用在主语和谓语之间，起取消句子独立性的作用，是结构助词，可不译。</a:t>
            </a:r>
            <a:endParaRPr lang="zh-CN" altLang="en-US" sz="28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2000"/>
                                        <p:tgtEl>
                                          <p:spTgt spid="7"/>
                                        </p:tgtEl>
                                      </p:cBhvr>
                                    </p:animEffect>
                                  </p:childTnLst>
                                </p:cTn>
                              </p:par>
                            </p:childTnLst>
                          </p:cTn>
                        </p:par>
                      </p:childTnLst>
                    </p:cTn>
                  </p:par>
                  <p:par>
                    <p:cTn id="33" fill="hold">
                      <p:stCondLst>
                        <p:cond delay="indefinite"/>
                      </p:stCondLst>
                      <p:childTnLst>
                        <p:par>
                          <p:cTn id="34" fill="hold">
                            <p:stCondLst>
                              <p:cond delay="0"/>
                            </p:stCondLst>
                            <p:childTnLst>
                              <p:par>
                                <p:cTn id="35" presetID="4" presetClass="entr" presetSubtype="16"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in)">
                                      <p:cBhvr>
                                        <p:cTn id="37"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P spid="7" grpId="0"/>
      <p:bldP spid="7" grpId="1"/>
      <p:bldP spid="8" grpId="0"/>
      <p:bldP spid="8" grpId="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课堂小练</a:t>
            </a:r>
            <a:endParaRPr lang="zh-CN" altLang="en-US" sz="3200">
              <a:solidFill>
                <a:srgbClr val="FF0000"/>
              </a:solidFill>
            </a:endParaRPr>
          </a:p>
        </p:txBody>
      </p:sp>
      <p:sp>
        <p:nvSpPr>
          <p:cNvPr id="100" name="文本框 99"/>
          <p:cNvSpPr txBox="1"/>
          <p:nvPr/>
        </p:nvSpPr>
        <p:spPr>
          <a:xfrm>
            <a:off x="1697990" y="1153160"/>
            <a:ext cx="9824720" cy="645160"/>
          </a:xfrm>
          <a:prstGeom prst="rect">
            <a:avLst/>
          </a:prstGeom>
          <a:noFill/>
          <a:ln w="9525">
            <a:noFill/>
          </a:ln>
        </p:spPr>
        <p:txBody>
          <a:bodyPr wrap="square">
            <a:spAutoFit/>
          </a:bodyPr>
          <a:p>
            <a:pPr indent="0"/>
            <a:r>
              <a:rPr lang="zh-CN" sz="3600" b="0">
                <a:solidFill>
                  <a:srgbClr val="1E1E1E"/>
                </a:solidFill>
                <a:ea typeface="宋体" panose="02010600030101010101" pitchFamily="2" charset="-122"/>
              </a:rPr>
              <a:t>辍耕</a:t>
            </a:r>
            <a:r>
              <a:rPr lang="zh-CN" sz="3600" b="0">
                <a:solidFill>
                  <a:srgbClr val="00B0F0"/>
                </a:solidFill>
                <a:ea typeface="宋体" panose="02010600030101010101" pitchFamily="2" charset="-122"/>
              </a:rPr>
              <a:t>之</a:t>
            </a:r>
            <a:r>
              <a:rPr lang="zh-CN" sz="3600" b="0">
                <a:solidFill>
                  <a:srgbClr val="1E1E1E"/>
                </a:solidFill>
                <a:ea typeface="宋体" panose="02010600030101010101" pitchFamily="2" charset="-122"/>
              </a:rPr>
              <a:t>垄上（司马迁《陈涉世家》）</a:t>
            </a:r>
            <a:endParaRPr lang="zh-CN" altLang="en-US" sz="3600"/>
          </a:p>
        </p:txBody>
      </p:sp>
      <p:sp>
        <p:nvSpPr>
          <p:cNvPr id="3" name="文本框 2"/>
          <p:cNvSpPr txBox="1"/>
          <p:nvPr/>
        </p:nvSpPr>
        <p:spPr>
          <a:xfrm>
            <a:off x="2523490" y="2286635"/>
            <a:ext cx="8843645" cy="2306955"/>
          </a:xfrm>
          <a:prstGeom prst="rect">
            <a:avLst/>
          </a:prstGeom>
          <a:noFill/>
          <a:ln w="9525">
            <a:noFill/>
          </a:ln>
        </p:spPr>
        <p:txBody>
          <a:bodyPr wrap="square">
            <a:spAutoFit/>
          </a:bodyPr>
          <a:p>
            <a:pPr indent="0"/>
            <a:r>
              <a:rPr lang="zh-CN" sz="3600" b="0">
                <a:solidFill>
                  <a:srgbClr val="FF0000"/>
                </a:solidFill>
                <a:ea typeface="宋体" panose="02010600030101010101" pitchFamily="2" charset="-122"/>
              </a:rPr>
              <a:t>“之垄上”是动补短语，“之”是动词，“去”“往”的意思，“垄上”是补充说明“之”的处所。因此“之”是一个实词，而不是虚词。</a:t>
            </a:r>
            <a:endParaRPr lang="zh-CN" altLang="en-US" sz="36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（二）看对应位置</a:t>
            </a:r>
            <a:endParaRPr lang="zh-CN" altLang="en-US" sz="3200">
              <a:solidFill>
                <a:srgbClr val="FF0000"/>
              </a:solidFill>
            </a:endParaRPr>
          </a:p>
        </p:txBody>
      </p:sp>
      <p:sp>
        <p:nvSpPr>
          <p:cNvPr id="100" name="文本框 99"/>
          <p:cNvSpPr txBox="1"/>
          <p:nvPr/>
        </p:nvSpPr>
        <p:spPr>
          <a:xfrm>
            <a:off x="1637030" y="1072515"/>
            <a:ext cx="10094595" cy="1383665"/>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语言结构相同或相似的词句构成的对文，其对应位置上的词语的用法往往相同或相似。由此可从句中熟悉的虚词的用法，推断对应位置的疑难虚词的用法。</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1637030" y="2456180"/>
            <a:ext cx="9791700" cy="521970"/>
          </a:xfrm>
          <a:prstGeom prst="rect">
            <a:avLst/>
          </a:prstGeom>
          <a:noFill/>
          <a:ln w="9525">
            <a:noFill/>
          </a:ln>
        </p:spPr>
        <p:txBody>
          <a:bodyPr wrap="square">
            <a:spAutoFit/>
          </a:bodyPr>
          <a:p>
            <a:pPr indent="266700"/>
            <a:r>
              <a:rPr lang="zh-CN" sz="2800" b="0">
                <a:solidFill>
                  <a:srgbClr val="1E1E1E"/>
                </a:solidFill>
                <a:ea typeface="宋体" panose="02010600030101010101" pitchFamily="2" charset="-122"/>
              </a:rPr>
              <a:t>①舟遥遥以轻扬，风飘飘</a:t>
            </a:r>
            <a:r>
              <a:rPr lang="zh-CN" sz="2800" b="0">
                <a:solidFill>
                  <a:srgbClr val="00B0F0"/>
                </a:solidFill>
                <a:ea typeface="宋体" panose="02010600030101010101" pitchFamily="2" charset="-122"/>
              </a:rPr>
              <a:t>而</a:t>
            </a:r>
            <a:r>
              <a:rPr lang="zh-CN" sz="2800" b="0">
                <a:solidFill>
                  <a:srgbClr val="1E1E1E"/>
                </a:solidFill>
                <a:ea typeface="宋体" panose="02010600030101010101" pitchFamily="2" charset="-122"/>
              </a:rPr>
              <a:t>吹衣。（陶潜《归去来兮辞》）</a:t>
            </a:r>
            <a:endParaRPr lang="zh-CN" altLang="en-US" sz="2800"/>
          </a:p>
        </p:txBody>
      </p:sp>
      <p:sp>
        <p:nvSpPr>
          <p:cNvPr id="4" name="文本框 3"/>
          <p:cNvSpPr txBox="1"/>
          <p:nvPr/>
        </p:nvSpPr>
        <p:spPr>
          <a:xfrm>
            <a:off x="1797050" y="3168015"/>
            <a:ext cx="9690735" cy="521970"/>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“以”和“而”处于对应位置，“而”是表修饰的连词。</a:t>
            </a:r>
            <a:endParaRPr lang="zh-CN" altLang="en-US" sz="2800" b="0">
              <a:solidFill>
                <a:srgbClr val="FF0000"/>
              </a:solidFill>
              <a:ea typeface="宋体" panose="02010600030101010101" pitchFamily="2" charset="-122"/>
            </a:endParaRPr>
          </a:p>
        </p:txBody>
      </p:sp>
      <p:sp>
        <p:nvSpPr>
          <p:cNvPr id="5" name="文本框 4"/>
          <p:cNvSpPr txBox="1"/>
          <p:nvPr/>
        </p:nvSpPr>
        <p:spPr>
          <a:xfrm>
            <a:off x="1928495" y="3763645"/>
            <a:ext cx="9427210"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②</a:t>
            </a:r>
            <a:r>
              <a:rPr lang="zh-CN" sz="2800" b="0">
                <a:solidFill>
                  <a:srgbClr val="00B0F0"/>
                </a:solidFill>
                <a:ea typeface="宋体" panose="02010600030101010101" pitchFamily="2" charset="-122"/>
              </a:rPr>
              <a:t>因</a:t>
            </a:r>
            <a:r>
              <a:rPr lang="zh-CN" sz="2800" b="0">
                <a:solidFill>
                  <a:srgbClr val="1E1E1E"/>
                </a:solidFill>
                <a:ea typeface="宋体" panose="02010600030101010101" pitchFamily="2" charset="-122"/>
              </a:rPr>
              <a:t>利乘便，宰割天下，分裂山河。（贾谊《过秦论》）</a:t>
            </a:r>
            <a:endParaRPr lang="zh-CN" altLang="en-US" sz="2800"/>
          </a:p>
        </p:txBody>
      </p:sp>
      <p:sp>
        <p:nvSpPr>
          <p:cNvPr id="6" name="文本框 5"/>
          <p:cNvSpPr txBox="1"/>
          <p:nvPr/>
        </p:nvSpPr>
        <p:spPr>
          <a:xfrm>
            <a:off x="2086610" y="4521835"/>
            <a:ext cx="9436100" cy="138366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“因”和“乘”处于对应位置，“乘”是介词“趁着”的意思，由此可推断“因”也是趁着的意思。此句的“利”“便”也是对文，都是指有利的形势。</a:t>
            </a:r>
            <a:endParaRPr lang="zh-CN" altLang="en-US" sz="28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200">
                <a:solidFill>
                  <a:srgbClr val="FF0000"/>
                </a:solidFill>
                <a:sym typeface="+mn-ea"/>
              </a:rPr>
              <a:t>课堂小练</a:t>
            </a:r>
            <a:endParaRPr lang="zh-CN" altLang="en-US" sz="3200"/>
          </a:p>
        </p:txBody>
      </p:sp>
      <p:sp>
        <p:nvSpPr>
          <p:cNvPr id="100" name="文本框 99"/>
          <p:cNvSpPr txBox="1"/>
          <p:nvPr/>
        </p:nvSpPr>
        <p:spPr>
          <a:xfrm>
            <a:off x="2135505" y="1335405"/>
            <a:ext cx="8552180" cy="107632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1</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昔我往矣，杨柳依依；今我来</a:t>
            </a:r>
            <a:r>
              <a:rPr lang="zh-CN" sz="3200" b="0">
                <a:solidFill>
                  <a:srgbClr val="00B0F0"/>
                </a:solidFill>
                <a:ea typeface="宋体" panose="02010600030101010101" pitchFamily="2" charset="-122"/>
              </a:rPr>
              <a:t>思</a:t>
            </a:r>
            <a:r>
              <a:rPr lang="zh-CN" sz="3200" b="0">
                <a:solidFill>
                  <a:srgbClr val="1E1E1E"/>
                </a:solidFill>
                <a:ea typeface="宋体" panose="02010600030101010101" pitchFamily="2" charset="-122"/>
              </a:rPr>
              <a:t>，雨雪霏霏。（《诗经•东山》）</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2268220" y="2554605"/>
            <a:ext cx="8710295" cy="953135"/>
          </a:xfrm>
          <a:prstGeom prst="rect">
            <a:avLst/>
          </a:prstGeom>
          <a:noFill/>
          <a:ln w="9525">
            <a:noFill/>
          </a:ln>
        </p:spPr>
        <p:txBody>
          <a:bodyPr wrap="square">
            <a:spAutoFit/>
          </a:bodyPr>
          <a:p>
            <a:pPr indent="266700"/>
            <a:r>
              <a:rPr lang="zh-CN" sz="2800" b="0">
                <a:solidFill>
                  <a:srgbClr val="FF0000"/>
                </a:solidFill>
                <a:ea typeface="宋体" panose="02010600030101010101" pitchFamily="2" charset="-122"/>
              </a:rPr>
              <a:t>“矣”和“思”处于对应位置，由“矣”是语气助词可推断“思”也是语气助词。</a:t>
            </a:r>
            <a:endParaRPr lang="zh-CN" altLang="en-US" sz="2800" b="0">
              <a:solidFill>
                <a:srgbClr val="FF0000"/>
              </a:solidFill>
              <a:ea typeface="宋体" panose="02010600030101010101" pitchFamily="2" charset="-122"/>
            </a:endParaRPr>
          </a:p>
        </p:txBody>
      </p:sp>
      <p:sp>
        <p:nvSpPr>
          <p:cNvPr id="4" name="文本框 3"/>
          <p:cNvSpPr txBox="1"/>
          <p:nvPr/>
        </p:nvSpPr>
        <p:spPr>
          <a:xfrm>
            <a:off x="2268220" y="3885565"/>
            <a:ext cx="9014460" cy="58356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2</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吁嚱，危</a:t>
            </a:r>
            <a:r>
              <a:rPr lang="zh-CN" sz="3200" b="0">
                <a:solidFill>
                  <a:srgbClr val="00B0F0"/>
                </a:solidFill>
                <a:ea typeface="宋体" panose="02010600030101010101" pitchFamily="2" charset="-122"/>
              </a:rPr>
              <a:t>乎</a:t>
            </a:r>
            <a:r>
              <a:rPr lang="zh-CN" sz="3200" b="0">
                <a:solidFill>
                  <a:srgbClr val="1E1E1E"/>
                </a:solidFill>
                <a:ea typeface="宋体" panose="02010600030101010101" pitchFamily="2" charset="-122"/>
              </a:rPr>
              <a:t>高哉！（李白《蜀道难》）</a:t>
            </a:r>
            <a:endParaRPr lang="zh-CN" altLang="en-US" sz="3200"/>
          </a:p>
        </p:txBody>
      </p:sp>
      <p:sp>
        <p:nvSpPr>
          <p:cNvPr id="5" name="文本框 4"/>
          <p:cNvSpPr txBox="1"/>
          <p:nvPr/>
        </p:nvSpPr>
        <p:spPr>
          <a:xfrm>
            <a:off x="2135505" y="4691380"/>
            <a:ext cx="9156700" cy="953135"/>
          </a:xfrm>
          <a:prstGeom prst="rect">
            <a:avLst/>
          </a:prstGeom>
          <a:noFill/>
          <a:ln w="9525">
            <a:noFill/>
          </a:ln>
        </p:spPr>
        <p:txBody>
          <a:bodyPr wrap="square">
            <a:spAutoFit/>
          </a:bodyPr>
          <a:p>
            <a:pPr indent="266700"/>
            <a:r>
              <a:rPr lang="zh-CN" sz="2800" b="0">
                <a:solidFill>
                  <a:srgbClr val="FF0000"/>
                </a:solidFill>
                <a:ea typeface="宋体" panose="02010600030101010101" pitchFamily="2" charset="-122"/>
              </a:rPr>
              <a:t>“乎”和“哉”处于对应位置，由“哉”是表感叹的语气助词，可推断“乎”与“哉”同义。</a:t>
            </a:r>
            <a:endParaRPr lang="zh-CN" altLang="en-US" sz="28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（三）看特殊标志</a:t>
            </a:r>
            <a:endParaRPr lang="zh-CN" altLang="en-US" sz="3200">
              <a:solidFill>
                <a:srgbClr val="FF0000"/>
              </a:solidFill>
            </a:endParaRPr>
          </a:p>
        </p:txBody>
      </p:sp>
      <p:sp>
        <p:nvSpPr>
          <p:cNvPr id="100" name="文本框 99"/>
          <p:cNvSpPr txBox="1"/>
          <p:nvPr/>
        </p:nvSpPr>
        <p:spPr>
          <a:xfrm>
            <a:off x="1722120" y="979170"/>
            <a:ext cx="10277475" cy="1383665"/>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文言文段与段、句与句衔接过渡，起承转合，常由一些虚词充当的标志性词语。这些词语多用来发议论、转话题、抒感叹、表关联等。根据标志性词语，可推断其用法。</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1722120" y="2362835"/>
            <a:ext cx="10277475"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①</a:t>
            </a:r>
            <a:r>
              <a:rPr lang="zh-CN" sz="2800" b="0">
                <a:solidFill>
                  <a:srgbClr val="00B0F0"/>
                </a:solidFill>
                <a:ea typeface="宋体" panose="02010600030101010101" pitchFamily="2" charset="-122"/>
              </a:rPr>
              <a:t>夫</a:t>
            </a:r>
            <a:r>
              <a:rPr lang="zh-CN" sz="2800" b="0">
                <a:solidFill>
                  <a:srgbClr val="1E1E1E"/>
                </a:solidFill>
                <a:ea typeface="宋体" panose="02010600030101010101" pitchFamily="2" charset="-122"/>
              </a:rPr>
              <a:t>人之相与，俯仰一世（王羲之《兰亭集序》）</a:t>
            </a:r>
            <a:endParaRPr lang="zh-CN" altLang="en-US" sz="2800"/>
          </a:p>
        </p:txBody>
      </p:sp>
      <p:sp>
        <p:nvSpPr>
          <p:cNvPr id="4" name="文本框 3"/>
          <p:cNvSpPr txBox="1"/>
          <p:nvPr/>
        </p:nvSpPr>
        <p:spPr>
          <a:xfrm>
            <a:off x="1722120" y="2884805"/>
            <a:ext cx="10277475"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“夫”用在段首引发议论，是发语词，可不译。这种用法的虚词还有“若夫”“故夫”“且夫”“盖”等。</a:t>
            </a:r>
            <a:r>
              <a:rPr lang="zh-CN" sz="2800" b="0">
                <a:solidFill>
                  <a:srgbClr val="1E1E1E"/>
                </a:solidFill>
                <a:ea typeface="宋体" panose="02010600030101010101" pitchFamily="2" charset="-122"/>
              </a:rPr>
              <a:t>　　</a:t>
            </a:r>
            <a:endParaRPr lang="zh-CN" altLang="en-US" sz="2800" b="0">
              <a:solidFill>
                <a:srgbClr val="1E1E1E"/>
              </a:solidFill>
              <a:ea typeface="宋体" panose="02010600030101010101" pitchFamily="2" charset="-122"/>
            </a:endParaRPr>
          </a:p>
        </p:txBody>
      </p:sp>
      <p:sp>
        <p:nvSpPr>
          <p:cNvPr id="5" name="文本框 4"/>
          <p:cNvSpPr txBox="1"/>
          <p:nvPr/>
        </p:nvSpPr>
        <p:spPr>
          <a:xfrm>
            <a:off x="1722120" y="3837940"/>
            <a:ext cx="10277475"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②</a:t>
            </a:r>
            <a:r>
              <a:rPr lang="zh-CN" sz="2800" b="0">
                <a:solidFill>
                  <a:srgbClr val="00B0F0"/>
                </a:solidFill>
                <a:ea typeface="宋体" panose="02010600030101010101" pitchFamily="2" charset="-122"/>
              </a:rPr>
              <a:t>于</a:t>
            </a:r>
            <a:r>
              <a:rPr lang="zh-CN" sz="2800" b="0">
                <a:solidFill>
                  <a:srgbClr val="1E1E1E"/>
                </a:solidFill>
                <a:ea typeface="宋体" panose="02010600030101010101" pitchFamily="2" charset="-122"/>
              </a:rPr>
              <a:t>颠覆，理固宜然。（苏洵《六国论》）</a:t>
            </a:r>
            <a:endParaRPr lang="zh-CN" altLang="en-US" sz="2800"/>
          </a:p>
        </p:txBody>
      </p:sp>
      <p:sp>
        <p:nvSpPr>
          <p:cNvPr id="6" name="文本框 5"/>
          <p:cNvSpPr txBox="1"/>
          <p:nvPr/>
        </p:nvSpPr>
        <p:spPr>
          <a:xfrm>
            <a:off x="1874520" y="4541520"/>
            <a:ext cx="9876790"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于“用”在句首承接上文，表示另外再说一层意思，用法与现代汉语相同。这种用法的虚词还有“至”“至若”“至如”等。</a:t>
            </a:r>
            <a:r>
              <a:rPr lang="zh-CN" sz="2800" b="0">
                <a:solidFill>
                  <a:srgbClr val="1E1E1E"/>
                </a:solidFill>
                <a:ea typeface="宋体" panose="02010600030101010101" pitchFamily="2" charset="-122"/>
              </a:rPr>
              <a:t>　</a:t>
            </a:r>
            <a:r>
              <a:rPr lang="zh-CN" sz="1050" b="0">
                <a:solidFill>
                  <a:srgbClr val="1E1E1E"/>
                </a:solidFill>
                <a:ea typeface="宋体" panose="02010600030101010101" pitchFamily="2" charset="-122"/>
              </a:rPr>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sz="3200">
                <a:solidFill>
                  <a:srgbClr val="FF0000"/>
                </a:solidFill>
                <a:sym typeface="+mn-ea"/>
              </a:rPr>
              <a:t>课堂小练</a:t>
            </a:r>
            <a:endParaRPr lang="zh-CN" altLang="en-US" sz="3200"/>
          </a:p>
        </p:txBody>
      </p:sp>
      <p:sp>
        <p:nvSpPr>
          <p:cNvPr id="100" name="文本框 99"/>
          <p:cNvSpPr txBox="1"/>
          <p:nvPr/>
        </p:nvSpPr>
        <p:spPr>
          <a:xfrm>
            <a:off x="1358265" y="1056005"/>
            <a:ext cx="10163810"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③</a:t>
            </a:r>
            <a:r>
              <a:rPr lang="zh-CN" sz="3200" b="0">
                <a:solidFill>
                  <a:srgbClr val="00B0F0"/>
                </a:solidFill>
                <a:ea typeface="宋体" panose="02010600030101010101" pitchFamily="2" charset="-122"/>
              </a:rPr>
              <a:t>嗟夫</a:t>
            </a:r>
            <a:r>
              <a:rPr lang="zh-CN" sz="3200" b="0">
                <a:solidFill>
                  <a:srgbClr val="1E1E1E"/>
                </a:solidFill>
                <a:ea typeface="宋体" panose="02010600030101010101" pitchFamily="2" charset="-122"/>
              </a:rPr>
              <a:t>！予尝求古仁人之心。（范仲淹《岳阳楼记》）</a:t>
            </a:r>
            <a:endParaRPr lang="zh-CN" altLang="en-US" sz="3200"/>
          </a:p>
        </p:txBody>
      </p:sp>
      <p:sp>
        <p:nvSpPr>
          <p:cNvPr id="3" name="文本框 2"/>
          <p:cNvSpPr txBox="1"/>
          <p:nvPr/>
        </p:nvSpPr>
        <p:spPr>
          <a:xfrm>
            <a:off x="1915160" y="1812925"/>
            <a:ext cx="9050020"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“嗟夫”用在段首抒发感叹，可译为“唉”。这种用法的虚词还有“噫”“呜呼”等。　</a:t>
            </a:r>
            <a:endParaRPr lang="zh-CN" altLang="en-US" sz="2800" b="0">
              <a:solidFill>
                <a:srgbClr val="FF0000"/>
              </a:solidFill>
              <a:ea typeface="宋体" panose="02010600030101010101" pitchFamily="2" charset="-122"/>
            </a:endParaRPr>
          </a:p>
        </p:txBody>
      </p:sp>
      <p:sp>
        <p:nvSpPr>
          <p:cNvPr id="4" name="文本框 3"/>
          <p:cNvSpPr txBox="1"/>
          <p:nvPr/>
        </p:nvSpPr>
        <p:spPr>
          <a:xfrm>
            <a:off x="1746250" y="3192780"/>
            <a:ext cx="9293860"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④</a:t>
            </a:r>
            <a:r>
              <a:rPr lang="zh-CN" sz="3200" b="0">
                <a:solidFill>
                  <a:srgbClr val="00B0F0"/>
                </a:solidFill>
                <a:ea typeface="宋体" panose="02010600030101010101" pitchFamily="2" charset="-122"/>
              </a:rPr>
              <a:t>是故</a:t>
            </a:r>
            <a:r>
              <a:rPr lang="zh-CN" sz="3200" b="0">
                <a:solidFill>
                  <a:srgbClr val="1E1E1E"/>
                </a:solidFill>
                <a:ea typeface="宋体" panose="02010600030101010101" pitchFamily="2" charset="-122"/>
              </a:rPr>
              <a:t>无贵无贱，无长无少（韩愈《师说》）</a:t>
            </a:r>
            <a:endParaRPr lang="zh-CN" altLang="en-US" sz="3200"/>
          </a:p>
        </p:txBody>
      </p:sp>
      <p:sp>
        <p:nvSpPr>
          <p:cNvPr id="5" name="文本框 4"/>
          <p:cNvSpPr txBox="1"/>
          <p:nvPr/>
        </p:nvSpPr>
        <p:spPr>
          <a:xfrm>
            <a:off x="2183765" y="3974465"/>
            <a:ext cx="9086850" cy="95313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“是故”表事情的关联，可译为“因此”。这种用法的虚词还有“是以”“虽然”“然则”“盖”等。</a:t>
            </a:r>
            <a:endParaRPr lang="zh-CN" altLang="en-US" sz="28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（四）看语气表达</a:t>
            </a:r>
            <a:endParaRPr lang="zh-CN" altLang="en-US" sz="3200">
              <a:solidFill>
                <a:srgbClr val="FF0000"/>
              </a:solidFill>
            </a:endParaRPr>
          </a:p>
        </p:txBody>
      </p:sp>
      <p:sp>
        <p:nvSpPr>
          <p:cNvPr id="100" name="文本框 99"/>
          <p:cNvSpPr txBox="1"/>
          <p:nvPr/>
        </p:nvSpPr>
        <p:spPr>
          <a:xfrm>
            <a:off x="1965960" y="1048385"/>
            <a:ext cx="9682480" cy="1383665"/>
          </a:xfrm>
          <a:prstGeom prst="rect">
            <a:avLst/>
          </a:prstGeom>
          <a:noFill/>
          <a:ln w="9525">
            <a:noFill/>
          </a:ln>
        </p:spPr>
        <p:txBody>
          <a:bodyPr wrap="square">
            <a:spAutoFit/>
          </a:bodyPr>
          <a:p>
            <a:pPr indent="266700"/>
            <a:r>
              <a:rPr lang="zh-CN" sz="2800" b="0">
                <a:solidFill>
                  <a:srgbClr val="1E1E1E"/>
                </a:solidFill>
                <a:ea typeface="宋体" panose="02010600030101010101" pitchFamily="2" charset="-122"/>
              </a:rPr>
              <a:t>有些文言虚词的用法可以根据语句所表达的语气来推断。　　以下四例中的“其”都是语气副词，但所表达的语气各不相同，因而用法也不同。　</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1965960" y="2550160"/>
            <a:ext cx="9463405" cy="953135"/>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①太史公曰：“其身正，不令而行；其身不正，虽令不从。其李将军之谓也！”</a:t>
            </a:r>
            <a:endParaRPr lang="zh-CN" altLang="en-US" sz="2800"/>
          </a:p>
        </p:txBody>
      </p:sp>
      <p:sp>
        <p:nvSpPr>
          <p:cNvPr id="4" name="文本框 3"/>
          <p:cNvSpPr txBox="1"/>
          <p:nvPr/>
        </p:nvSpPr>
        <p:spPr>
          <a:xfrm>
            <a:off x="2134870" y="3503295"/>
            <a:ext cx="8880475" cy="521970"/>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“其”表推测语气，可译为“大概”。</a:t>
            </a:r>
            <a:endParaRPr lang="zh-CN" altLang="en-US" sz="2800" b="0">
              <a:solidFill>
                <a:srgbClr val="FF0000"/>
              </a:solidFill>
              <a:ea typeface="宋体" panose="02010600030101010101" pitchFamily="2" charset="-122"/>
            </a:endParaRPr>
          </a:p>
        </p:txBody>
      </p:sp>
      <p:sp>
        <p:nvSpPr>
          <p:cNvPr id="5" name="文本框 4"/>
          <p:cNvSpPr txBox="1"/>
          <p:nvPr/>
        </p:nvSpPr>
        <p:spPr>
          <a:xfrm>
            <a:off x="2062480" y="4128135"/>
            <a:ext cx="9366250" cy="521970"/>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②其真不无马邪？其真不知马也（韩愈《马说》）</a:t>
            </a:r>
            <a:r>
              <a:rPr lang="zh-CN" sz="1050" b="0">
                <a:solidFill>
                  <a:srgbClr val="1E1E1E"/>
                </a:solidFill>
                <a:ea typeface="宋体" panose="02010600030101010101" pitchFamily="2" charset="-122"/>
              </a:rPr>
              <a:t>　</a:t>
            </a:r>
            <a:endParaRPr lang="zh-CN" altLang="en-US"/>
          </a:p>
        </p:txBody>
      </p:sp>
      <p:sp>
        <p:nvSpPr>
          <p:cNvPr id="6" name="文本框 5"/>
          <p:cNvSpPr txBox="1"/>
          <p:nvPr/>
        </p:nvSpPr>
        <p:spPr>
          <a:xfrm>
            <a:off x="2560320" y="4796155"/>
            <a:ext cx="7787005" cy="521970"/>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“其”表反诘语气，可译为“难道”。</a:t>
            </a:r>
            <a:r>
              <a:rPr lang="zh-CN" sz="1050" b="0">
                <a:solidFill>
                  <a:srgbClr val="1E1E1E"/>
                </a:solidFill>
                <a:ea typeface="宋体" panose="02010600030101010101" pitchFamily="2" charset="-122"/>
              </a:rPr>
              <a:t>　</a:t>
            </a:r>
            <a:endParaRPr lang="zh-CN" altLang="en-US"/>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1847850" y="2018030"/>
            <a:ext cx="8884920" cy="2821940"/>
          </a:xfrm>
        </p:spPr>
        <p:txBody>
          <a:bodyPr/>
          <a:p>
            <a:r>
              <a:rPr lang="zh-CN" altLang="en-US" sz="7200" b="1"/>
              <a:t>十八个文言虚词</a:t>
            </a:r>
            <a:br>
              <a:rPr lang="zh-CN" altLang="en-US" sz="7200" b="1"/>
            </a:br>
            <a:r>
              <a:rPr lang="zh-CN" altLang="en-US" sz="7200"/>
              <a:t>         </a:t>
            </a:r>
            <a:r>
              <a:rPr lang="zh-CN" altLang="en-US" sz="7200" b="1">
                <a:solidFill>
                  <a:srgbClr val="FF0000"/>
                </a:solidFill>
              </a:rPr>
              <a:t> 例举</a:t>
            </a:r>
            <a:endParaRPr lang="zh-CN" altLang="en-US" sz="7200" b="1">
              <a:solidFill>
                <a:srgbClr val="FF0000"/>
              </a:solidFill>
            </a:endParaRPr>
          </a:p>
        </p:txBody>
      </p:sp>
    </p:spTree>
    <p:custDataLst>
      <p:tags r:id="rId1"/>
    </p:custData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rgbClr val="FF0000"/>
                </a:solidFill>
                <a:sym typeface="+mn-ea"/>
              </a:rPr>
              <a:t>课堂小练</a:t>
            </a:r>
            <a:endParaRPr lang="zh-CN" altLang="en-US"/>
          </a:p>
        </p:txBody>
      </p:sp>
      <p:sp>
        <p:nvSpPr>
          <p:cNvPr id="100" name="文本框 99"/>
          <p:cNvSpPr txBox="1"/>
          <p:nvPr/>
        </p:nvSpPr>
        <p:spPr>
          <a:xfrm>
            <a:off x="1856105" y="1165225"/>
            <a:ext cx="7277100" cy="58356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1</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吾其还也（《左传•烛之武退秦师》）</a:t>
            </a:r>
            <a:endParaRPr lang="zh-CN" altLang="en-US" sz="3200"/>
          </a:p>
        </p:txBody>
      </p:sp>
      <p:sp>
        <p:nvSpPr>
          <p:cNvPr id="3" name="文本框 2"/>
          <p:cNvSpPr txBox="1"/>
          <p:nvPr/>
        </p:nvSpPr>
        <p:spPr>
          <a:xfrm>
            <a:off x="2681605" y="1917700"/>
            <a:ext cx="5080000" cy="1076325"/>
          </a:xfrm>
          <a:prstGeom prst="rect">
            <a:avLst/>
          </a:prstGeom>
          <a:noFill/>
          <a:ln w="9525">
            <a:noFill/>
          </a:ln>
        </p:spPr>
        <p:txBody>
          <a:bodyPr>
            <a:spAutoFit/>
          </a:bodyPr>
          <a:p>
            <a:pPr indent="0"/>
            <a:r>
              <a:rPr lang="zh-CN" sz="3200" b="0">
                <a:solidFill>
                  <a:srgbClr val="FF0000"/>
                </a:solidFill>
                <a:ea typeface="宋体" panose="02010600030101010101" pitchFamily="2" charset="-122"/>
              </a:rPr>
              <a:t>“其”表商量语气，可译为“还是”。</a:t>
            </a:r>
            <a:r>
              <a:rPr lang="zh-CN" sz="1050" b="0">
                <a:solidFill>
                  <a:srgbClr val="1E1E1E"/>
                </a:solidFill>
                <a:ea typeface="宋体" panose="02010600030101010101" pitchFamily="2" charset="-122"/>
              </a:rPr>
              <a:t>　</a:t>
            </a:r>
            <a:endParaRPr lang="zh-CN" altLang="en-US"/>
          </a:p>
        </p:txBody>
      </p:sp>
      <p:sp>
        <p:nvSpPr>
          <p:cNvPr id="4" name="文本框 3"/>
          <p:cNvSpPr txBox="1"/>
          <p:nvPr/>
        </p:nvSpPr>
        <p:spPr>
          <a:xfrm>
            <a:off x="1928495" y="3229610"/>
            <a:ext cx="5977890" cy="107632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2</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尔其无忘乃父之志（欧阳修《伶官传序》）</a:t>
            </a:r>
            <a:endParaRPr lang="zh-CN" altLang="en-US" sz="3200"/>
          </a:p>
        </p:txBody>
      </p:sp>
      <p:sp>
        <p:nvSpPr>
          <p:cNvPr id="5" name="文本框 4"/>
          <p:cNvSpPr txBox="1"/>
          <p:nvPr/>
        </p:nvSpPr>
        <p:spPr>
          <a:xfrm>
            <a:off x="3374390" y="4541520"/>
            <a:ext cx="5080000" cy="1076325"/>
          </a:xfrm>
          <a:prstGeom prst="rect">
            <a:avLst/>
          </a:prstGeom>
          <a:noFill/>
          <a:ln w="9525">
            <a:noFill/>
          </a:ln>
        </p:spPr>
        <p:txBody>
          <a:bodyPr>
            <a:spAutoFit/>
          </a:bodyPr>
          <a:p>
            <a:pPr indent="0"/>
            <a:r>
              <a:rPr lang="zh-CN" sz="3200" b="0">
                <a:solidFill>
                  <a:srgbClr val="FF0000"/>
                </a:solidFill>
                <a:ea typeface="宋体" panose="02010600030101010101" pitchFamily="2" charset="-122"/>
              </a:rPr>
              <a:t>表命令语气，可译为“一定”。</a:t>
            </a:r>
            <a:endParaRPr lang="zh-CN" altLang="en-US" sz="32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（五）看具体语境</a:t>
            </a:r>
            <a:endParaRPr lang="zh-CN" altLang="en-US" sz="3200">
              <a:solidFill>
                <a:srgbClr val="FF0000"/>
              </a:solidFill>
            </a:endParaRPr>
          </a:p>
        </p:txBody>
      </p:sp>
      <p:sp>
        <p:nvSpPr>
          <p:cNvPr id="100" name="文本框 99"/>
          <p:cNvSpPr txBox="1"/>
          <p:nvPr/>
        </p:nvSpPr>
        <p:spPr>
          <a:xfrm>
            <a:off x="2074545" y="1133475"/>
            <a:ext cx="9633585" cy="953135"/>
          </a:xfrm>
          <a:prstGeom prst="rect">
            <a:avLst/>
          </a:prstGeom>
          <a:noFill/>
          <a:ln w="9525">
            <a:noFill/>
          </a:ln>
        </p:spPr>
        <p:txBody>
          <a:bodyPr wrap="square">
            <a:spAutoFit/>
          </a:bodyPr>
          <a:p>
            <a:pPr indent="0"/>
            <a:r>
              <a:rPr lang="zh-CN" sz="2800" b="0">
                <a:solidFill>
                  <a:srgbClr val="1E1E1E"/>
                </a:solidFill>
                <a:ea typeface="宋体" panose="02010600030101010101" pitchFamily="2" charset="-122"/>
              </a:rPr>
              <a:t>文言虚词的用法比较灵活，要确定一个虚词的用法就必须联系语境作具体分析，做到“字不离句，句不离篇”。　</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2256790" y="2086610"/>
            <a:ext cx="9265920"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①针针丛棘，青麻头伏焉（蒲松龄《促织》）</a:t>
            </a:r>
            <a:r>
              <a:rPr lang="zh-CN" sz="1050" b="0">
                <a:solidFill>
                  <a:srgbClr val="1E1E1E"/>
                </a:solidFill>
                <a:ea typeface="宋体" panose="02010600030101010101" pitchFamily="2" charset="-122"/>
              </a:rPr>
              <a:t>　　</a:t>
            </a:r>
            <a:endParaRPr lang="zh-CN" altLang="en-US"/>
          </a:p>
        </p:txBody>
      </p:sp>
      <p:sp>
        <p:nvSpPr>
          <p:cNvPr id="4" name="文本框 3"/>
          <p:cNvSpPr txBox="1"/>
          <p:nvPr/>
        </p:nvSpPr>
        <p:spPr>
          <a:xfrm>
            <a:off x="2256790" y="2760345"/>
            <a:ext cx="9265920" cy="138366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语境是一只“青麻头”（蟋蟀）藏匿在“针针丛棘”之中。由此可推断“焉”是兼词“于此”。“伏焉”即“伏在那里”。</a:t>
            </a:r>
            <a:r>
              <a:rPr lang="zh-CN" sz="2800" b="0">
                <a:solidFill>
                  <a:srgbClr val="1E1E1E"/>
                </a:solidFill>
                <a:ea typeface="宋体" panose="02010600030101010101" pitchFamily="2" charset="-122"/>
              </a:rPr>
              <a:t>　</a:t>
            </a:r>
            <a:endParaRPr lang="zh-CN" altLang="en-US" sz="2800"/>
          </a:p>
        </p:txBody>
      </p:sp>
      <p:sp>
        <p:nvSpPr>
          <p:cNvPr id="5" name="文本框 4"/>
          <p:cNvSpPr txBox="1"/>
          <p:nvPr/>
        </p:nvSpPr>
        <p:spPr>
          <a:xfrm>
            <a:off x="1929130" y="4144010"/>
            <a:ext cx="9265920" cy="1076325"/>
          </a:xfrm>
          <a:prstGeom prst="rect">
            <a:avLst/>
          </a:prstGeom>
          <a:noFill/>
          <a:ln w="9525">
            <a:noFill/>
          </a:ln>
        </p:spPr>
        <p:txBody>
          <a:bodyPr wrap="square">
            <a:spAutoFit/>
          </a:bodyPr>
          <a:p>
            <a:pPr indent="266700"/>
            <a:r>
              <a:rPr lang="zh-CN" sz="3200" b="0">
                <a:solidFill>
                  <a:srgbClr val="1E1E1E"/>
                </a:solidFill>
                <a:ea typeface="宋体" panose="02010600030101010101" pitchFamily="2" charset="-122"/>
              </a:rPr>
              <a:t>②故为之说，以俟夫观人风者得焉（柳宗元《捕蛇者说》）</a:t>
            </a:r>
            <a:r>
              <a:rPr lang="zh-CN" sz="1050" b="0">
                <a:solidFill>
                  <a:srgbClr val="1E1E1E"/>
                </a:solidFill>
                <a:ea typeface="宋体" panose="02010600030101010101" pitchFamily="2" charset="-122"/>
              </a:rPr>
              <a:t>　　</a:t>
            </a:r>
            <a:endParaRPr lang="zh-CN" altLang="en-US"/>
          </a:p>
        </p:txBody>
      </p:sp>
      <p:sp>
        <p:nvSpPr>
          <p:cNvPr id="6" name="文本框 5"/>
          <p:cNvSpPr txBox="1"/>
          <p:nvPr/>
        </p:nvSpPr>
        <p:spPr>
          <a:xfrm>
            <a:off x="2426335" y="5220335"/>
            <a:ext cx="9487535" cy="1383665"/>
          </a:xfrm>
          <a:prstGeom prst="rect">
            <a:avLst/>
          </a:prstGeom>
          <a:noFill/>
          <a:ln w="9525">
            <a:noFill/>
          </a:ln>
        </p:spPr>
        <p:txBody>
          <a:bodyPr wrap="square">
            <a:spAutoFit/>
          </a:bodyPr>
          <a:p>
            <a:pPr indent="0"/>
            <a:r>
              <a:rPr lang="zh-CN" sz="2800" b="0">
                <a:solidFill>
                  <a:srgbClr val="FF0000"/>
                </a:solidFill>
                <a:ea typeface="宋体" panose="02010600030101010101" pitchFamily="2" charset="-122"/>
              </a:rPr>
              <a:t>语境是交代写文章得目的是等待那些考察民情得人能够看到这篇文章。由此可推断“焉”是代词，代文章。“得焉”即“能够看到它”。</a:t>
            </a:r>
            <a:r>
              <a:rPr lang="zh-CN" sz="2800" b="0">
                <a:solidFill>
                  <a:srgbClr val="1E1E1E"/>
                </a:solidFill>
                <a:ea typeface="宋体" panose="02010600030101010101" pitchFamily="2" charset="-122"/>
              </a:rPr>
              <a:t>　</a:t>
            </a:r>
            <a:endParaRPr lang="zh-CN" altLang="en-US" sz="2800" b="0">
              <a:solidFill>
                <a:srgbClr val="1E1E1E"/>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rgbClr val="FF0000"/>
                </a:solidFill>
                <a:sym typeface="+mn-ea"/>
              </a:rPr>
              <a:t>课堂小练</a:t>
            </a:r>
            <a:endParaRPr lang="zh-CN" altLang="en-US"/>
          </a:p>
        </p:txBody>
      </p:sp>
      <p:sp>
        <p:nvSpPr>
          <p:cNvPr id="100" name="文本框 99"/>
          <p:cNvSpPr txBox="1"/>
          <p:nvPr/>
        </p:nvSpPr>
        <p:spPr>
          <a:xfrm>
            <a:off x="2086610" y="1068705"/>
            <a:ext cx="6560820" cy="107632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1</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颠而不扶，则将焉用彼相矣《季氏将伐颛臾》</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2560320" y="2408555"/>
            <a:ext cx="7557135" cy="1568450"/>
          </a:xfrm>
          <a:prstGeom prst="rect">
            <a:avLst/>
          </a:prstGeom>
          <a:noFill/>
          <a:ln w="9525">
            <a:noFill/>
          </a:ln>
        </p:spPr>
        <p:txBody>
          <a:bodyPr wrap="square">
            <a:spAutoFit/>
          </a:bodyPr>
          <a:p>
            <a:pPr indent="0"/>
            <a:r>
              <a:rPr lang="en-US" altLang="zh-CN" sz="3200" b="0">
                <a:solidFill>
                  <a:srgbClr val="FF0000"/>
                </a:solidFill>
                <a:ea typeface="宋体" panose="02010600030101010101" pitchFamily="2" charset="-122"/>
              </a:rPr>
              <a:t>“</a:t>
            </a:r>
            <a:r>
              <a:rPr lang="zh-CN" sz="3200" b="0">
                <a:solidFill>
                  <a:srgbClr val="FF0000"/>
                </a:solidFill>
                <a:ea typeface="宋体" panose="02010600030101010101" pitchFamily="2" charset="-122"/>
              </a:rPr>
              <a:t>焉”用在疑问句中，表示责备得语气，由此可推断“焉”是疑问代词，可译为“何、哪里”。</a:t>
            </a:r>
            <a:r>
              <a:rPr lang="zh-CN" sz="3200" b="0">
                <a:solidFill>
                  <a:srgbClr val="1E1E1E"/>
                </a:solidFill>
                <a:ea typeface="宋体" panose="02010600030101010101" pitchFamily="2" charset="-122"/>
              </a:rPr>
              <a:t>　</a:t>
            </a:r>
            <a:r>
              <a:rPr lang="zh-CN" sz="1050" b="0">
                <a:solidFill>
                  <a:srgbClr val="1E1E1E"/>
                </a:solidFill>
                <a:ea typeface="宋体" panose="02010600030101010101" pitchFamily="2" charset="-122"/>
              </a:rPr>
              <a:t>　</a:t>
            </a:r>
            <a:endParaRPr lang="zh-CN" altLang="en-US"/>
          </a:p>
        </p:txBody>
      </p:sp>
      <p:sp>
        <p:nvSpPr>
          <p:cNvPr id="4" name="文本框 3"/>
          <p:cNvSpPr txBox="1"/>
          <p:nvPr/>
        </p:nvSpPr>
        <p:spPr>
          <a:xfrm>
            <a:off x="2086610" y="4098290"/>
            <a:ext cx="7204710" cy="583565"/>
          </a:xfrm>
          <a:prstGeom prst="rect">
            <a:avLst/>
          </a:prstGeom>
          <a:noFill/>
          <a:ln w="9525">
            <a:noFill/>
          </a:ln>
        </p:spPr>
        <p:txBody>
          <a:bodyPr wrap="square">
            <a:spAutoFit/>
          </a:bodyPr>
          <a:p>
            <a:pPr indent="0"/>
            <a:r>
              <a:rPr lang="en-US" altLang="zh-CN" sz="3200" b="0">
                <a:solidFill>
                  <a:srgbClr val="1E1E1E"/>
                </a:solidFill>
                <a:ea typeface="宋体" panose="02010600030101010101" pitchFamily="2" charset="-122"/>
              </a:rPr>
              <a:t>2</a:t>
            </a:r>
            <a:r>
              <a:rPr lang="zh-CN" altLang="en-US" sz="3200" b="0">
                <a:solidFill>
                  <a:srgbClr val="1E1E1E"/>
                </a:solidFill>
                <a:ea typeface="宋体" panose="02010600030101010101" pitchFamily="2" charset="-122"/>
              </a:rPr>
              <a:t>、</a:t>
            </a:r>
            <a:r>
              <a:rPr lang="zh-CN" sz="3200" b="0">
                <a:solidFill>
                  <a:srgbClr val="1E1E1E"/>
                </a:solidFill>
                <a:ea typeface="宋体" panose="02010600030101010101" pitchFamily="2" charset="-122"/>
              </a:rPr>
              <a:t>圣心备焉（荀子《劝学》）</a:t>
            </a:r>
            <a:endParaRPr lang="zh-CN" altLang="en-US" sz="3200"/>
          </a:p>
        </p:txBody>
      </p:sp>
      <p:sp>
        <p:nvSpPr>
          <p:cNvPr id="5" name="文本框 4"/>
          <p:cNvSpPr txBox="1"/>
          <p:nvPr/>
        </p:nvSpPr>
        <p:spPr>
          <a:xfrm>
            <a:off x="2705735" y="4893945"/>
            <a:ext cx="7411085" cy="58356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“焉”用在陈述的语境里，是语气助词。</a:t>
            </a:r>
            <a:endParaRPr lang="zh-CN" altLang="en-US" sz="32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443230"/>
            <a:ext cx="10852150" cy="915670"/>
          </a:xfrm>
        </p:spPr>
        <p:txBody>
          <a:bodyPr/>
          <a:p>
            <a:r>
              <a:rPr lang="zh-CN" altLang="en-US" sz="3600">
                <a:solidFill>
                  <a:srgbClr val="FF0000"/>
                </a:solidFill>
              </a:rPr>
              <a:t>（六）看删换变化</a:t>
            </a:r>
            <a:endParaRPr lang="zh-CN" altLang="en-US" sz="3600">
              <a:solidFill>
                <a:srgbClr val="FF0000"/>
              </a:solidFill>
            </a:endParaRPr>
          </a:p>
        </p:txBody>
      </p:sp>
      <p:sp>
        <p:nvSpPr>
          <p:cNvPr id="100" name="文本框 99"/>
          <p:cNvSpPr txBox="1"/>
          <p:nvPr/>
        </p:nvSpPr>
        <p:spPr>
          <a:xfrm>
            <a:off x="2462530" y="1801495"/>
            <a:ext cx="6731635" cy="3476625"/>
          </a:xfrm>
          <a:prstGeom prst="rect">
            <a:avLst/>
          </a:prstGeom>
          <a:noFill/>
          <a:ln w="9525">
            <a:noFill/>
          </a:ln>
        </p:spPr>
        <p:txBody>
          <a:bodyPr wrap="square">
            <a:spAutoFit/>
          </a:bodyPr>
          <a:p>
            <a:pPr indent="0"/>
            <a:r>
              <a:rPr lang="zh-CN" sz="4400" b="0">
                <a:solidFill>
                  <a:srgbClr val="1E1E1E"/>
                </a:solidFill>
                <a:ea typeface="宋体" panose="02010600030101010101" pitchFamily="2" charset="-122"/>
              </a:rPr>
              <a:t>有些文章虚词的用法，可以通过删除或替换的方法来推断。删除或替换虚词后句意表达不受影响的一般是介词。　　</a:t>
            </a:r>
            <a:endParaRPr lang="zh-CN" altLang="en-US" sz="4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200">
                <a:solidFill>
                  <a:srgbClr val="FF0000"/>
                </a:solidFill>
              </a:rPr>
              <a:t>（七）看句式特点</a:t>
            </a:r>
            <a:endParaRPr lang="zh-CN" altLang="en-US" sz="3200">
              <a:solidFill>
                <a:srgbClr val="FF0000"/>
              </a:solidFill>
            </a:endParaRPr>
          </a:p>
        </p:txBody>
      </p:sp>
      <p:sp>
        <p:nvSpPr>
          <p:cNvPr id="100" name="文本框 99"/>
          <p:cNvSpPr txBox="1"/>
          <p:nvPr/>
        </p:nvSpPr>
        <p:spPr>
          <a:xfrm>
            <a:off x="1941195" y="1068705"/>
            <a:ext cx="9658350" cy="107632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要准确把握以下句中带点的虚词的用法，可根据句式特点进行推断。</a:t>
            </a:r>
            <a:endParaRPr lang="zh-CN" altLang="en-US" sz="3200"/>
          </a:p>
        </p:txBody>
      </p:sp>
      <p:sp>
        <p:nvSpPr>
          <p:cNvPr id="3" name="文本框 2"/>
          <p:cNvSpPr txBox="1"/>
          <p:nvPr/>
        </p:nvSpPr>
        <p:spPr>
          <a:xfrm>
            <a:off x="1941195" y="2234565"/>
            <a:ext cx="9172575"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①于南亩之农夫（杜牧《阿房宫赋》）</a:t>
            </a:r>
            <a:endParaRPr lang="zh-CN" altLang="en-US" sz="3200"/>
          </a:p>
        </p:txBody>
      </p:sp>
      <p:sp>
        <p:nvSpPr>
          <p:cNvPr id="4" name="文本框 3"/>
          <p:cNvSpPr txBox="1"/>
          <p:nvPr/>
        </p:nvSpPr>
        <p:spPr>
          <a:xfrm>
            <a:off x="2171700" y="2926080"/>
            <a:ext cx="9349740" cy="107632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是介宾短语后首句，“于南亩之农夫”介宾短语，“于”是介词“比”的意思。</a:t>
            </a:r>
            <a:endParaRPr lang="zh-CN" altLang="en-US" sz="3200" b="0">
              <a:solidFill>
                <a:srgbClr val="FF0000"/>
              </a:solidFill>
              <a:ea typeface="宋体" panose="02010600030101010101" pitchFamily="2" charset="-122"/>
            </a:endParaRPr>
          </a:p>
        </p:txBody>
      </p:sp>
      <p:sp>
        <p:nvSpPr>
          <p:cNvPr id="5" name="文本框 4"/>
          <p:cNvSpPr txBox="1"/>
          <p:nvPr/>
        </p:nvSpPr>
        <p:spPr>
          <a:xfrm>
            <a:off x="1941195" y="4091940"/>
            <a:ext cx="8759190"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②石之铿然有声者（苏轼《石钟山记》）</a:t>
            </a:r>
            <a:endParaRPr lang="zh-CN" altLang="en-US" sz="3200"/>
          </a:p>
        </p:txBody>
      </p:sp>
      <p:sp>
        <p:nvSpPr>
          <p:cNvPr id="6" name="文本框 5"/>
          <p:cNvSpPr txBox="1"/>
          <p:nvPr/>
        </p:nvSpPr>
        <p:spPr>
          <a:xfrm>
            <a:off x="2548255" y="4861560"/>
            <a:ext cx="9172575" cy="107632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是定语后置句，“石”是中心语，“铿然有声者 ”是定语，“之”是助词，定语后置的标志。</a:t>
            </a:r>
            <a:r>
              <a:rPr lang="zh-CN" sz="3200" b="0">
                <a:solidFill>
                  <a:srgbClr val="1E1E1E"/>
                </a:solidFill>
                <a:ea typeface="宋体" panose="02010600030101010101" pitchFamily="2" charset="-122"/>
              </a:rPr>
              <a:t>　</a:t>
            </a:r>
            <a:endParaRPr lang="zh-CN" altLang="en-US" sz="3200" b="0">
              <a:solidFill>
                <a:srgbClr val="1E1E1E"/>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a:solidFill>
                  <a:srgbClr val="FF0000"/>
                </a:solidFill>
                <a:sym typeface="+mn-ea"/>
              </a:rPr>
              <a:t>课堂小练</a:t>
            </a:r>
            <a:endParaRPr lang="zh-CN" altLang="en-US"/>
          </a:p>
        </p:txBody>
      </p:sp>
      <p:sp>
        <p:nvSpPr>
          <p:cNvPr id="100" name="文本框 99"/>
          <p:cNvSpPr txBox="1"/>
          <p:nvPr/>
        </p:nvSpPr>
        <p:spPr>
          <a:xfrm>
            <a:off x="1624965" y="1031875"/>
            <a:ext cx="5080000" cy="583565"/>
          </a:xfrm>
          <a:prstGeom prst="rect">
            <a:avLst/>
          </a:prstGeom>
          <a:noFill/>
          <a:ln w="9525">
            <a:noFill/>
          </a:ln>
        </p:spPr>
        <p:txBody>
          <a:bodyPr>
            <a:spAutoFit/>
          </a:bodyPr>
          <a:p>
            <a:pPr indent="0"/>
            <a:r>
              <a:rPr lang="zh-CN" sz="3200" b="0">
                <a:solidFill>
                  <a:srgbClr val="1E1E1E"/>
                </a:solidFill>
                <a:ea typeface="宋体" panose="02010600030101010101" pitchFamily="2" charset="-122"/>
              </a:rPr>
              <a:t>③何以战？《曹刿论战》</a:t>
            </a:r>
            <a:r>
              <a:rPr lang="zh-CN" sz="1050" b="0">
                <a:solidFill>
                  <a:srgbClr val="1E1E1E"/>
                </a:solidFill>
                <a:ea typeface="宋体" panose="02010600030101010101" pitchFamily="2" charset="-122"/>
              </a:rPr>
              <a:t>　</a:t>
            </a:r>
            <a:endParaRPr lang="zh-CN" altLang="en-US"/>
          </a:p>
        </p:txBody>
      </p:sp>
      <p:sp>
        <p:nvSpPr>
          <p:cNvPr id="3" name="文本框 2"/>
          <p:cNvSpPr txBox="1"/>
          <p:nvPr/>
        </p:nvSpPr>
        <p:spPr>
          <a:xfrm>
            <a:off x="2183765" y="1687830"/>
            <a:ext cx="9427210" cy="107632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是宾语前置句，“何以”即“以何”，“以”是介词“凭借”的意思。</a:t>
            </a:r>
            <a:endParaRPr lang="zh-CN" altLang="en-US" sz="3200" b="0">
              <a:solidFill>
                <a:srgbClr val="FF0000"/>
              </a:solidFill>
              <a:ea typeface="宋体" panose="02010600030101010101" pitchFamily="2" charset="-122"/>
            </a:endParaRPr>
          </a:p>
        </p:txBody>
      </p:sp>
      <p:sp>
        <p:nvSpPr>
          <p:cNvPr id="4" name="文本框 3"/>
          <p:cNvSpPr txBox="1"/>
          <p:nvPr/>
        </p:nvSpPr>
        <p:spPr>
          <a:xfrm>
            <a:off x="1624965" y="2764155"/>
            <a:ext cx="9812655"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④竖子不足与谋（司马迁《鸿门宴》）</a:t>
            </a:r>
            <a:endParaRPr lang="zh-CN" altLang="en-US" sz="3200"/>
          </a:p>
        </p:txBody>
      </p:sp>
      <p:sp>
        <p:nvSpPr>
          <p:cNvPr id="5" name="文本框 4"/>
          <p:cNvSpPr txBox="1"/>
          <p:nvPr/>
        </p:nvSpPr>
        <p:spPr>
          <a:xfrm>
            <a:off x="1832610" y="3489325"/>
            <a:ext cx="9972040" cy="107632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是省略句式，“与”后面省略了宾语“之”，“与（之）”是介宾短语，“与”是介词“和、跟”的意思。</a:t>
            </a:r>
            <a:endParaRPr lang="zh-CN" altLang="en-US" sz="3200" b="0">
              <a:solidFill>
                <a:srgbClr val="FF0000"/>
              </a:solidFill>
              <a:ea typeface="宋体" panose="02010600030101010101" pitchFamily="2" charset="-122"/>
            </a:endParaRPr>
          </a:p>
        </p:txBody>
      </p:sp>
      <p:sp>
        <p:nvSpPr>
          <p:cNvPr id="6" name="文本框 5"/>
          <p:cNvSpPr txBox="1"/>
          <p:nvPr/>
        </p:nvSpPr>
        <p:spPr>
          <a:xfrm>
            <a:off x="1832610" y="4784090"/>
            <a:ext cx="8735060" cy="583565"/>
          </a:xfrm>
          <a:prstGeom prst="rect">
            <a:avLst/>
          </a:prstGeom>
          <a:noFill/>
          <a:ln w="9525">
            <a:noFill/>
          </a:ln>
        </p:spPr>
        <p:txBody>
          <a:bodyPr wrap="square">
            <a:spAutoFit/>
          </a:bodyPr>
          <a:p>
            <a:pPr indent="0"/>
            <a:r>
              <a:rPr lang="zh-CN" sz="3200" b="0">
                <a:solidFill>
                  <a:srgbClr val="1E1E1E"/>
                </a:solidFill>
                <a:ea typeface="宋体" panose="02010600030101010101" pitchFamily="2" charset="-122"/>
              </a:rPr>
              <a:t>⑤为猾胥报充里正役（蒲松龄《促织》</a:t>
            </a:r>
            <a:r>
              <a:rPr lang="zh-CN" sz="1050" b="0">
                <a:solidFill>
                  <a:srgbClr val="1E1E1E"/>
                </a:solidFill>
                <a:ea typeface="宋体" panose="02010600030101010101" pitchFamily="2" charset="-122"/>
              </a:rPr>
              <a:t>　　</a:t>
            </a:r>
            <a:endParaRPr lang="zh-CN" altLang="en-US"/>
          </a:p>
        </p:txBody>
      </p:sp>
      <p:sp>
        <p:nvSpPr>
          <p:cNvPr id="7" name="文本框 6"/>
          <p:cNvSpPr txBox="1"/>
          <p:nvPr/>
        </p:nvSpPr>
        <p:spPr>
          <a:xfrm>
            <a:off x="2183765" y="5367655"/>
            <a:ext cx="9338310" cy="583565"/>
          </a:xfrm>
          <a:prstGeom prst="rect">
            <a:avLst/>
          </a:prstGeom>
          <a:noFill/>
          <a:ln w="9525">
            <a:noFill/>
          </a:ln>
        </p:spPr>
        <p:txBody>
          <a:bodyPr wrap="square">
            <a:spAutoFit/>
          </a:bodyPr>
          <a:p>
            <a:pPr indent="0"/>
            <a:r>
              <a:rPr lang="zh-CN" sz="3200" b="0">
                <a:solidFill>
                  <a:srgbClr val="FF0000"/>
                </a:solidFill>
                <a:ea typeface="宋体" panose="02010600030101010101" pitchFamily="2" charset="-122"/>
              </a:rPr>
              <a:t>是被动句，“为”表被动，是介词“被”的意思。</a:t>
            </a:r>
            <a:endParaRPr lang="zh-CN" altLang="en-US" sz="3200" b="0">
              <a:solidFill>
                <a:srgbClr val="FF0000"/>
              </a:solidFill>
              <a:ea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in)">
                                      <p:cBhvr>
                                        <p:cTn id="22" dur="2000"/>
                                        <p:tgtEl>
                                          <p:spTgt spid="5"/>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200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4" presetClass="entr" presetSubtype="16"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in)">
                                      <p:cBhvr>
                                        <p:cTn id="32"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P spid="4" grpId="0"/>
      <p:bldP spid="4" grpId="1"/>
      <p:bldP spid="5" grpId="0"/>
      <p:bldP spid="5" grpId="1"/>
      <p:bldP spid="6" grpId="0"/>
      <p:bldP spid="6" grpId="1"/>
      <p:bldP spid="7" grpId="0"/>
      <p:bldP spid="7"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669925" y="248920"/>
            <a:ext cx="10852150" cy="769620"/>
          </a:xfrm>
        </p:spPr>
        <p:txBody>
          <a:bodyPr/>
          <a:p>
            <a:r>
              <a:rPr lang="zh-CN" altLang="en-US" sz="5400" b="1">
                <a:solidFill>
                  <a:srgbClr val="FF0000"/>
                </a:solidFill>
              </a:rPr>
              <a:t>【解答虚词题的思路】</a:t>
            </a:r>
            <a:r>
              <a:rPr lang="zh-CN" altLang="en-US"/>
              <a:t> </a:t>
            </a:r>
            <a:endParaRPr lang="zh-CN" altLang="en-US"/>
          </a:p>
        </p:txBody>
      </p:sp>
      <p:sp>
        <p:nvSpPr>
          <p:cNvPr id="100" name="文本框 99"/>
          <p:cNvSpPr txBox="1"/>
          <p:nvPr/>
        </p:nvSpPr>
        <p:spPr>
          <a:xfrm>
            <a:off x="2316480" y="1392555"/>
            <a:ext cx="8637905" cy="5077460"/>
          </a:xfrm>
          <a:prstGeom prst="rect">
            <a:avLst/>
          </a:prstGeom>
          <a:noFill/>
          <a:ln w="9525">
            <a:noFill/>
          </a:ln>
        </p:spPr>
        <p:txBody>
          <a:bodyPr wrap="square">
            <a:spAutoFit/>
          </a:bodyPr>
          <a:p>
            <a:pPr indent="266700"/>
            <a:r>
              <a:rPr lang="zh-CN" sz="5400" b="0">
                <a:solidFill>
                  <a:srgbClr val="1E1E1E"/>
                </a:solidFill>
                <a:ea typeface="宋体" panose="02010600030101010101" pitchFamily="2" charset="-122"/>
              </a:rPr>
              <a:t>①搜索该虚词的用法和意义。      </a:t>
            </a:r>
            <a:endParaRPr lang="zh-CN" sz="5400" b="0">
              <a:solidFill>
                <a:srgbClr val="1E1E1E"/>
              </a:solidFill>
              <a:ea typeface="宋体" panose="02010600030101010101" pitchFamily="2" charset="-122"/>
            </a:endParaRPr>
          </a:p>
          <a:p>
            <a:pPr indent="266700"/>
            <a:r>
              <a:rPr lang="zh-CN" sz="5400" b="0">
                <a:solidFill>
                  <a:srgbClr val="1E1E1E"/>
                </a:solidFill>
                <a:ea typeface="宋体" panose="02010600030101010101" pitchFamily="2" charset="-122"/>
              </a:rPr>
              <a:t>②辨认课内语句的出处和意义、用法。       </a:t>
            </a:r>
            <a:endParaRPr lang="zh-CN" sz="5400" b="0">
              <a:solidFill>
                <a:srgbClr val="1E1E1E"/>
              </a:solidFill>
              <a:ea typeface="宋体" panose="02010600030101010101" pitchFamily="2" charset="-122"/>
            </a:endParaRPr>
          </a:p>
          <a:p>
            <a:pPr indent="266700"/>
            <a:r>
              <a:rPr lang="zh-CN" sz="5400" b="0">
                <a:solidFill>
                  <a:srgbClr val="1E1E1E"/>
                </a:solidFill>
                <a:ea typeface="宋体" panose="02010600030101010101" pitchFamily="2" charset="-122"/>
              </a:rPr>
              <a:t>③放回原文，结合较宽的语境加以代入、确认。</a:t>
            </a:r>
            <a:endParaRPr lang="zh-CN" altLang="en-US" sz="5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36470" y="455295"/>
            <a:ext cx="5095875" cy="1109980"/>
          </a:xfrm>
        </p:spPr>
        <p:txBody>
          <a:bodyPr/>
          <a:p>
            <a:r>
              <a:rPr lang="zh-CN" altLang="en-US" sz="6600" b="1">
                <a:solidFill>
                  <a:srgbClr val="FF0000"/>
                </a:solidFill>
              </a:rPr>
              <a:t>【提醒】</a:t>
            </a:r>
            <a:endParaRPr lang="zh-CN" altLang="en-US" sz="6600" b="1">
              <a:solidFill>
                <a:srgbClr val="FF0000"/>
              </a:solidFill>
            </a:endParaRPr>
          </a:p>
        </p:txBody>
      </p:sp>
      <p:sp>
        <p:nvSpPr>
          <p:cNvPr id="100" name="文本框 99"/>
          <p:cNvSpPr txBox="1"/>
          <p:nvPr/>
        </p:nvSpPr>
        <p:spPr>
          <a:xfrm>
            <a:off x="3422650" y="1933575"/>
            <a:ext cx="5080000" cy="3476625"/>
          </a:xfrm>
          <a:prstGeom prst="rect">
            <a:avLst/>
          </a:prstGeom>
          <a:noFill/>
          <a:ln w="9525">
            <a:noFill/>
          </a:ln>
        </p:spPr>
        <p:txBody>
          <a:bodyPr>
            <a:spAutoFit/>
          </a:bodyPr>
          <a:p>
            <a:pPr indent="0"/>
            <a:r>
              <a:rPr lang="en-US" altLang="zh-CN" sz="4400" b="0">
                <a:solidFill>
                  <a:srgbClr val="1E1E1E"/>
                </a:solidFill>
                <a:ea typeface="宋体" panose="02010600030101010101" pitchFamily="2" charset="-122"/>
              </a:rPr>
              <a:t>       </a:t>
            </a:r>
            <a:r>
              <a:rPr lang="zh-CN" sz="4400" b="0">
                <a:solidFill>
                  <a:srgbClr val="1E1E1E"/>
                </a:solidFill>
                <a:ea typeface="宋体" panose="02010600030101010101" pitchFamily="2" charset="-122"/>
              </a:rPr>
              <a:t>熟记常见虚词意义和用法是解题的前提，了解课文出处并理解正确是成功的关键。</a:t>
            </a:r>
            <a:endParaRPr lang="zh-CN" altLang="en-US" sz="44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z="3600"/>
              <a:t>课时跟踪练</a:t>
            </a:r>
            <a:endParaRPr lang="zh-CN" altLang="en-US" sz="3600"/>
          </a:p>
        </p:txBody>
      </p:sp>
      <p:sp>
        <p:nvSpPr>
          <p:cNvPr id="100" name="文本框 99"/>
          <p:cNvSpPr txBox="1"/>
          <p:nvPr/>
        </p:nvSpPr>
        <p:spPr>
          <a:xfrm>
            <a:off x="1722120" y="1094740"/>
            <a:ext cx="10094595" cy="2553335"/>
          </a:xfrm>
          <a:prstGeom prst="rect">
            <a:avLst/>
          </a:prstGeom>
          <a:noFill/>
          <a:ln w="9525">
            <a:noFill/>
          </a:ln>
        </p:spPr>
        <p:txBody>
          <a:bodyPr wrap="square">
            <a:spAutoFit/>
          </a:bodyPr>
          <a:p>
            <a:pPr indent="356870"/>
            <a:r>
              <a:rPr lang="zh-CN" sz="3200" b="1">
                <a:latin typeface="Times New Roman" panose="02020603050405020304" charset="0"/>
                <a:ea typeface="宋体" panose="02010600030101010101" pitchFamily="2" charset="-122"/>
              </a:rPr>
              <a:t>一、阅读下面的文言文语段，完成后面题目。</a:t>
            </a:r>
            <a:r>
              <a:rPr lang="zh-CN" sz="3200">
                <a:latin typeface="Times New Roman" panose="02020603050405020304" charset="0"/>
                <a:cs typeface="楷体_GB2312" charset="0"/>
              </a:rPr>
              <a:t>         </a:t>
            </a:r>
            <a:r>
              <a:rPr lang="zh-CN" sz="3200">
                <a:latin typeface="宋体" panose="02010600030101010101" pitchFamily="2" charset="-122"/>
                <a:ea typeface="宋体" panose="02010600030101010101" pitchFamily="2" charset="-122"/>
                <a:cs typeface="楷体_GB2312" charset="0"/>
              </a:rPr>
              <a:t>王方庆，雍州咸阳人也。其先自琅琊南度，居于丹阳，为江左冠族。其祖随褒北徙入关，始家咸阳焉。父弘直，为汉王元昌友，畋猎无度，乃上书切谏。元昌览书而遽止。</a:t>
            </a:r>
            <a:endParaRPr lang="zh-CN" altLang="en-US" sz="3200">
              <a:latin typeface="宋体" panose="02010600030101010101" pitchFamily="2" charset="-122"/>
              <a:ea typeface="宋体" panose="02010600030101010101" pitchFamily="2" charset="-122"/>
              <a:cs typeface="楷体_GB2312" charset="0"/>
            </a:endParaRPr>
          </a:p>
        </p:txBody>
      </p:sp>
      <p:sp>
        <p:nvSpPr>
          <p:cNvPr id="3" name="文本框 2"/>
          <p:cNvSpPr txBox="1"/>
          <p:nvPr/>
        </p:nvSpPr>
        <p:spPr>
          <a:xfrm>
            <a:off x="1965325" y="3777615"/>
            <a:ext cx="9766935" cy="2061210"/>
          </a:xfrm>
          <a:prstGeom prst="rect">
            <a:avLst/>
          </a:prstGeom>
          <a:noFill/>
          <a:ln w="9525">
            <a:noFill/>
          </a:ln>
        </p:spPr>
        <p:txBody>
          <a:bodyPr wrap="square">
            <a:spAutoFit/>
          </a:bodyPr>
          <a:p>
            <a:pPr indent="0"/>
            <a:r>
              <a:rPr lang="en-US" altLang="zh-CN" sz="3200">
                <a:latin typeface="Times New Roman" panose="02020603050405020304" charset="0"/>
                <a:ea typeface="宋体" panose="02010600030101010101" pitchFamily="2" charset="-122"/>
              </a:rPr>
              <a:t>         </a:t>
            </a:r>
            <a:r>
              <a:rPr lang="zh-CN" sz="3200">
                <a:latin typeface="Times New Roman" panose="02020603050405020304" charset="0"/>
                <a:ea typeface="宋体" panose="02010600030101010101" pitchFamily="2" charset="-122"/>
              </a:rPr>
              <a:t>方庆年十六，起家越王府参军。</a:t>
            </a:r>
            <a:r>
              <a:rPr lang="zh-CN" sz="3200" u="sng">
                <a:uFill>
                  <a:solidFill>
                    <a:srgbClr val="000000"/>
                  </a:solidFill>
                </a:uFill>
                <a:latin typeface="Times New Roman" panose="02020603050405020304" charset="0"/>
                <a:ea typeface="宋体" panose="02010600030101010101" pitchFamily="2" charset="-122"/>
              </a:rPr>
              <a:t>尝就记室任希古受《史记》《汉书》。希古迁为太子舍人，方庆随之卒业。</a:t>
            </a:r>
            <a:r>
              <a:rPr lang="zh-CN" sz="3200">
                <a:latin typeface="Times New Roman" panose="02020603050405020304" charset="0"/>
                <a:ea typeface="宋体" panose="02010600030101010101" pitchFamily="2" charset="-122"/>
              </a:rPr>
              <a:t>永淳中，累迁太仆少卿。则天临朝，拜广州都督。</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79550" y="419100"/>
            <a:ext cx="10507980" cy="3538220"/>
          </a:xfrm>
          <a:prstGeom prst="rect">
            <a:avLst/>
          </a:prstGeom>
          <a:noFill/>
          <a:ln w="9525">
            <a:noFill/>
          </a:ln>
        </p:spPr>
        <p:txBody>
          <a:bodyPr wrap="square">
            <a:spAutoFit/>
          </a:bodyPr>
          <a:p>
            <a:pPr indent="356870"/>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sz="3200">
                <a:latin typeface="宋体" panose="02010600030101010101" pitchFamily="2" charset="-122"/>
                <a:ea typeface="宋体" panose="02010600030101010101" pitchFamily="2" charset="-122"/>
                <a:cs typeface="宋体" panose="02010600030101010101" pitchFamily="2" charset="-122"/>
              </a:rPr>
              <a:t>广州地际南海，每岁有昆仑</a:t>
            </a:r>
            <a:r>
              <a:rPr lang="en-US" sz="3200">
                <a:latin typeface="宋体" panose="02010600030101010101" pitchFamily="2" charset="-122"/>
                <a:ea typeface="宋体" panose="02010600030101010101" pitchFamily="2" charset="-122"/>
                <a:cs typeface="宋体" panose="02010600030101010101" pitchFamily="2" charset="-122"/>
              </a:rPr>
              <a:t>(</a:t>
            </a:r>
            <a:r>
              <a:rPr lang="zh-CN" sz="3200">
                <a:latin typeface="宋体" panose="02010600030101010101" pitchFamily="2" charset="-122"/>
                <a:ea typeface="宋体" panose="02010600030101010101" pitchFamily="2" charset="-122"/>
                <a:cs typeface="宋体" panose="02010600030101010101" pitchFamily="2" charset="-122"/>
              </a:rPr>
              <a:t>古指马来人</a:t>
            </a:r>
            <a:r>
              <a:rPr lang="en-US" sz="3200">
                <a:latin typeface="宋体" panose="02010600030101010101" pitchFamily="2" charset="-122"/>
                <a:ea typeface="宋体" panose="02010600030101010101" pitchFamily="2" charset="-122"/>
                <a:cs typeface="宋体" panose="02010600030101010101" pitchFamily="2" charset="-122"/>
              </a:rPr>
              <a:t>)</a:t>
            </a:r>
            <a:r>
              <a:rPr lang="zh-CN" sz="3200">
                <a:latin typeface="宋体" panose="02010600030101010101" pitchFamily="2" charset="-122"/>
                <a:ea typeface="宋体" panose="02010600030101010101" pitchFamily="2" charset="-122"/>
                <a:cs typeface="宋体" panose="02010600030101010101" pitchFamily="2" charset="-122"/>
              </a:rPr>
              <a:t>乘舶以珍物与中国交市。旧都督路元睿冒求其货，昆仑怀刃杀之。方庆在任数载，秋毫不犯。又管内诸州首领，旧多贪纵，百姓有诣府称冤者，府官以先受首领参饷，未尝鞫问。</a:t>
            </a:r>
            <a:r>
              <a:rPr lang="zh-CN" sz="3200" u="sng">
                <a:uFill>
                  <a:solidFill>
                    <a:srgbClr val="000000"/>
                  </a:solidFill>
                </a:uFill>
                <a:latin typeface="宋体" panose="02010600030101010101" pitchFamily="2" charset="-122"/>
                <a:ea typeface="宋体" panose="02010600030101010101" pitchFamily="2" charset="-122"/>
                <a:cs typeface="宋体" panose="02010600030101010101" pitchFamily="2" charset="-122"/>
              </a:rPr>
              <a:t>方庆乃集止府僚，绝其交往，首领纵暴者悉绳之，由是境内清肃</a:t>
            </a:r>
            <a:r>
              <a:rPr lang="zh-CN" sz="3200">
                <a:latin typeface="宋体" panose="02010600030101010101" pitchFamily="2" charset="-122"/>
                <a:ea typeface="宋体" panose="02010600030101010101" pitchFamily="2" charset="-122"/>
                <a:cs typeface="宋体" panose="02010600030101010101" pitchFamily="2" charset="-122"/>
              </a:rPr>
              <a:t>。当时议者以为有唐以来，治广州者无出方庆之右。</a:t>
            </a:r>
            <a:r>
              <a:rPr lang="en-US" sz="3200">
                <a:latin typeface="宋体" panose="02010600030101010101" pitchFamily="2" charset="-122"/>
                <a:ea typeface="宋体" panose="02010600030101010101" pitchFamily="2" charset="-122"/>
                <a:cs typeface="宋体" panose="02010600030101010101" pitchFamily="2" charset="-122"/>
              </a:rPr>
              <a:t>        (</a:t>
            </a:r>
            <a:r>
              <a:rPr lang="zh-CN" sz="3200">
                <a:latin typeface="宋体" panose="02010600030101010101" pitchFamily="2" charset="-122"/>
                <a:ea typeface="宋体" panose="02010600030101010101" pitchFamily="2" charset="-122"/>
                <a:cs typeface="宋体" panose="02010600030101010101" pitchFamily="2" charset="-122"/>
              </a:rPr>
              <a:t>选自《旧唐书</a:t>
            </a:r>
            <a:r>
              <a:rPr lang="en-US" sz="3200">
                <a:latin typeface="宋体" panose="02010600030101010101" pitchFamily="2" charset="-122"/>
                <a:ea typeface="宋体" panose="02010600030101010101" pitchFamily="2" charset="-122"/>
                <a:cs typeface="宋体" panose="02010600030101010101" pitchFamily="2" charset="-122"/>
              </a:rPr>
              <a:t>·</a:t>
            </a:r>
            <a:r>
              <a:rPr lang="zh-CN" sz="3200">
                <a:latin typeface="宋体" panose="02010600030101010101" pitchFamily="2" charset="-122"/>
                <a:ea typeface="宋体" panose="02010600030101010101" pitchFamily="2" charset="-122"/>
                <a:cs typeface="宋体" panose="02010600030101010101" pitchFamily="2" charset="-122"/>
              </a:rPr>
              <a:t>列传第三十九》，有删改</a:t>
            </a:r>
            <a:r>
              <a:rPr lang="en-US" sz="3200">
                <a:latin typeface="宋体" panose="02010600030101010101" pitchFamily="2" charset="-122"/>
                <a:ea typeface="宋体" panose="02010600030101010101" pitchFamily="2" charset="-122"/>
                <a:cs typeface="宋体" panose="02010600030101010101" pitchFamily="2" charset="-122"/>
              </a:rPr>
              <a:t>)</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文本框 2"/>
          <p:cNvSpPr txBox="1"/>
          <p:nvPr/>
        </p:nvSpPr>
        <p:spPr>
          <a:xfrm>
            <a:off x="533400" y="125730"/>
            <a:ext cx="1706880" cy="706755"/>
          </a:xfrm>
          <a:prstGeom prst="rect">
            <a:avLst/>
          </a:prstGeom>
          <a:noFill/>
        </p:spPr>
        <p:txBody>
          <a:bodyPr wrap="none" rtlCol="0">
            <a:spAutoFit/>
          </a:bodyPr>
          <a:p>
            <a:pPr algn="l"/>
            <a:r>
              <a:rPr lang="en-US" altLang="zh-CN" sz="4000">
                <a:solidFill>
                  <a:srgbClr val="FF0000"/>
                </a:solidFill>
                <a:latin typeface="Franklin Gothic Book"/>
                <a:sym typeface="+mn-ea"/>
              </a:rPr>
              <a:t>【</a:t>
            </a:r>
            <a:r>
              <a:rPr sz="4000">
                <a:solidFill>
                  <a:srgbClr val="FF0000"/>
                </a:solidFill>
                <a:latin typeface="Franklin Gothic Book"/>
                <a:sym typeface="+mn-ea"/>
              </a:rPr>
              <a:t>而</a:t>
            </a:r>
            <a:r>
              <a:rPr lang="en-US" altLang="zh-CN" sz="4000">
                <a:solidFill>
                  <a:srgbClr val="FF0000"/>
                </a:solidFill>
                <a:latin typeface="Franklin Gothic Book"/>
                <a:sym typeface="+mn-ea"/>
              </a:rPr>
              <a:t>】</a:t>
            </a:r>
            <a:endParaRPr lang="en-US" altLang="zh-CN" sz="4000">
              <a:solidFill>
                <a:srgbClr val="FF0000"/>
              </a:solidFill>
              <a:latin typeface="Franklin Gothic Book"/>
              <a:sym typeface="+mn-ea"/>
            </a:endParaRPr>
          </a:p>
        </p:txBody>
      </p:sp>
      <p:sp>
        <p:nvSpPr>
          <p:cNvPr id="4" name="文本框 3"/>
          <p:cNvSpPr txBox="1"/>
          <p:nvPr/>
        </p:nvSpPr>
        <p:spPr>
          <a:xfrm>
            <a:off x="1389380" y="938530"/>
            <a:ext cx="10554335" cy="2553335"/>
          </a:xfrm>
          <a:prstGeom prst="rect">
            <a:avLst/>
          </a:prstGeom>
          <a:noFill/>
        </p:spPr>
        <p:txBody>
          <a:bodyPr wrap="square" rtlCol="0" anchor="t">
            <a:spAutoFit/>
          </a:bodyPr>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1</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、假舆马者，非立足也，而致千里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2</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、小学而大遗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3</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、吾尝终日而思矣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4</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、怒而飞</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抟扶摇而上者九万里</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决起而飞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zh-CN" altLang="en-US" sz="32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5</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、君子博学而日参省乎己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劝学</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zh-CN" altLang="en-US" sz="3200"/>
          </a:p>
        </p:txBody>
      </p:sp>
      <p:sp>
        <p:nvSpPr>
          <p:cNvPr id="5" name="文本框 4"/>
          <p:cNvSpPr txBox="1"/>
          <p:nvPr/>
        </p:nvSpPr>
        <p:spPr>
          <a:xfrm>
            <a:off x="1644650" y="3588385"/>
            <a:ext cx="10299700" cy="2553335"/>
          </a:xfrm>
          <a:prstGeom prst="rect">
            <a:avLst/>
          </a:prstGeom>
          <a:noFill/>
        </p:spPr>
        <p:txBody>
          <a:bodyPr wrap="square" rtlCol="0" anchor="t">
            <a:spAutoFit/>
          </a:bodyPr>
          <a:p>
            <a:pPr marL="342900" indent="-342900" eaLnBrk="1" hangingPunct="1">
              <a:spcBef>
                <a:spcPct val="0"/>
              </a:spcBef>
              <a:buClrTx/>
              <a:buSzTx/>
              <a:buFontTx/>
              <a:buNone/>
            </a:pPr>
            <a:r>
              <a:rPr lang="en-US" altLang="zh-CN" sz="3200">
                <a:latin typeface="黑体" panose="02010609060101010101" pitchFamily="2" charset="-122"/>
                <a:sym typeface="+mn-ea"/>
              </a:rPr>
              <a:t>1</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，表转折关系，可是，但是</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2</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，表转折关系，却</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3</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，表修饰关系，地</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4</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，表修饰关系，地</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5</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，表递进关系，而且</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ox(in)">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in)">
                                      <p:cBhvr>
                                        <p:cTn id="12" dur="20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box(in)">
                                      <p:cBhvr>
                                        <p:cTn id="1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P spid="4" grpId="1"/>
      <p:bldP spid="5" grpId="0"/>
      <p:bldP spid="5" grpId="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685925" y="283845"/>
            <a:ext cx="10155555" cy="2676525"/>
          </a:xfrm>
          <a:prstGeom prst="rect">
            <a:avLst/>
          </a:prstGeom>
          <a:noFill/>
          <a:ln w="9525">
            <a:noFill/>
          </a:ln>
        </p:spPr>
        <p:txBody>
          <a:bodyPr wrap="square">
            <a:spAutoFit/>
          </a:bodyPr>
          <a:p>
            <a:pPr indent="356870"/>
            <a:r>
              <a:rPr lang="en-US" sz="2800" b="1">
                <a:latin typeface="Arial" panose="020B0604020202020204" pitchFamily="34" charset="0"/>
                <a:ea typeface="宋体" panose="02010600030101010101" pitchFamily="2" charset="-122"/>
              </a:rPr>
              <a:t>1</a:t>
            </a:r>
            <a:r>
              <a:rPr lang="zh-CN" sz="2800" b="1">
                <a:latin typeface="Times New Roman" panose="02020603050405020304" charset="0"/>
                <a:ea typeface="宋体" panose="02010600030101010101" pitchFamily="2" charset="-122"/>
              </a:rPr>
              <a:t>．指出下面句子中加点词的意义和用法。</a:t>
            </a:r>
            <a:r>
              <a:rPr lang="en-US" sz="2800" b="1">
                <a:latin typeface="Times New Roman" panose="02020603050405020304" charset="0"/>
                <a:ea typeface="宋体" panose="02010600030101010101" pitchFamily="2" charset="-122"/>
              </a:rPr>
              <a:t>(1)</a:t>
            </a:r>
            <a:r>
              <a:rPr lang="zh-CN" sz="2800" b="1">
                <a:latin typeface="Times New Roman" panose="02020603050405020304" charset="0"/>
                <a:ea typeface="宋体" panose="02010600030101010101" pitchFamily="2" charset="-122"/>
              </a:rPr>
              <a:t>其祖随褒北徙入关，始家咸阳焉　焉：</a:t>
            </a:r>
            <a:r>
              <a:rPr lang="en-US" sz="2800" b="1">
                <a:latin typeface="Times New Roman" panose="02020603050405020304" charset="0"/>
                <a:ea typeface="宋体" panose="02010600030101010101" pitchFamily="2" charset="-122"/>
              </a:rPr>
              <a:t>____________(2)</a:t>
            </a:r>
            <a:r>
              <a:rPr lang="zh-CN" sz="2800" b="1">
                <a:latin typeface="Times New Roman" panose="02020603050405020304" charset="0"/>
                <a:ea typeface="宋体" panose="02010600030101010101" pitchFamily="2" charset="-122"/>
              </a:rPr>
              <a:t>乃上书切谏　乃：</a:t>
            </a:r>
            <a:r>
              <a:rPr lang="en-US" sz="2800" b="1">
                <a:latin typeface="Times New Roman" panose="02020603050405020304" charset="0"/>
                <a:ea typeface="宋体" panose="02010600030101010101" pitchFamily="2" charset="-122"/>
              </a:rPr>
              <a:t>____________(3)</a:t>
            </a:r>
            <a:r>
              <a:rPr lang="zh-CN" sz="2800" b="1">
                <a:latin typeface="Times New Roman" panose="02020603050405020304" charset="0"/>
                <a:ea typeface="宋体" panose="02010600030101010101" pitchFamily="2" charset="-122"/>
              </a:rPr>
              <a:t>元昌览书而遽止　而：</a:t>
            </a:r>
            <a:r>
              <a:rPr lang="en-US" sz="2800" b="1">
                <a:latin typeface="Times New Roman" panose="02020603050405020304" charset="0"/>
                <a:ea typeface="宋体" panose="02010600030101010101" pitchFamily="2" charset="-122"/>
              </a:rPr>
              <a:t>____________(4)</a:t>
            </a:r>
            <a:r>
              <a:rPr lang="zh-CN" sz="2800" b="1">
                <a:latin typeface="Times New Roman" panose="02020603050405020304" charset="0"/>
                <a:ea typeface="宋体" panose="02010600030101010101" pitchFamily="2" charset="-122"/>
              </a:rPr>
              <a:t>每岁有昆仑乘舶以珍物与中国交市　与：</a:t>
            </a:r>
            <a:r>
              <a:rPr lang="en-US" sz="2800" b="1">
                <a:latin typeface="Times New Roman" panose="02020603050405020304" charset="0"/>
                <a:ea typeface="宋体" panose="02010600030101010101" pitchFamily="2" charset="-122"/>
              </a:rPr>
              <a:t>____________(5)</a:t>
            </a:r>
            <a:r>
              <a:rPr lang="zh-CN" sz="2800" b="1">
                <a:latin typeface="Times New Roman" panose="02020603050405020304" charset="0"/>
                <a:ea typeface="宋体" panose="02010600030101010101" pitchFamily="2" charset="-122"/>
              </a:rPr>
              <a:t>有唐以来，治广州者无出方庆之右　者：</a:t>
            </a:r>
            <a:r>
              <a:rPr lang="en-US" sz="2800" b="1">
                <a:latin typeface="Times New Roman" panose="02020603050405020304" charset="0"/>
                <a:ea typeface="宋体" panose="02010600030101010101" pitchFamily="2" charset="-122"/>
              </a:rPr>
              <a:t>____________</a:t>
            </a:r>
            <a:endParaRPr lang="zh-CN" altLang="en-US" sz="2800"/>
          </a:p>
        </p:txBody>
      </p:sp>
      <p:sp>
        <p:nvSpPr>
          <p:cNvPr id="3" name="文本框 2"/>
          <p:cNvSpPr txBox="1"/>
          <p:nvPr/>
        </p:nvSpPr>
        <p:spPr>
          <a:xfrm>
            <a:off x="1892300" y="3301365"/>
            <a:ext cx="9439910" cy="1568450"/>
          </a:xfrm>
          <a:prstGeom prst="rect">
            <a:avLst/>
          </a:prstGeom>
          <a:noFill/>
          <a:ln w="9525">
            <a:noFill/>
          </a:ln>
        </p:spPr>
        <p:txBody>
          <a:bodyPr wrap="square">
            <a:spAutoFit/>
          </a:bodyPr>
          <a:p>
            <a:pPr indent="356870"/>
            <a:r>
              <a:rPr lang="zh-CN" sz="3200" b="1">
                <a:solidFill>
                  <a:srgbClr val="0000FF"/>
                </a:solidFill>
                <a:latin typeface="Times New Roman" panose="02020603050405020304" charset="0"/>
                <a:ea typeface="黑体" panose="02010609060101010101" pitchFamily="2" charset="-122"/>
              </a:rPr>
              <a:t>答案：</a:t>
            </a:r>
            <a:r>
              <a:rPr lang="en-US" sz="3200" b="1">
                <a:solidFill>
                  <a:srgbClr val="FF0000"/>
                </a:solidFill>
                <a:latin typeface="Times New Roman" panose="02020603050405020304" charset="0"/>
                <a:ea typeface="宋体" panose="02010600030101010101" pitchFamily="2" charset="-122"/>
              </a:rPr>
              <a:t>(1)</a:t>
            </a:r>
            <a:r>
              <a:rPr lang="zh-CN" sz="3200" b="1">
                <a:solidFill>
                  <a:srgbClr val="FF0000"/>
                </a:solidFill>
                <a:latin typeface="Times New Roman" panose="02020603050405020304" charset="0"/>
                <a:ea typeface="宋体" panose="02010600030101010101" pitchFamily="2" charset="-122"/>
              </a:rPr>
              <a:t>语气助词，了　</a:t>
            </a:r>
            <a:r>
              <a:rPr lang="en-US" sz="3200" b="1">
                <a:solidFill>
                  <a:srgbClr val="FF0000"/>
                </a:solidFill>
                <a:latin typeface="Times New Roman" panose="02020603050405020304" charset="0"/>
                <a:ea typeface="宋体" panose="02010600030101010101" pitchFamily="2" charset="-122"/>
              </a:rPr>
              <a:t>(2)</a:t>
            </a:r>
            <a:r>
              <a:rPr lang="zh-CN" sz="3200" b="1">
                <a:solidFill>
                  <a:srgbClr val="FF0000"/>
                </a:solidFill>
                <a:latin typeface="Times New Roman" panose="02020603050405020304" charset="0"/>
                <a:ea typeface="宋体" panose="02010600030101010101" pitchFamily="2" charset="-122"/>
              </a:rPr>
              <a:t>连词，于是、就　</a:t>
            </a:r>
            <a:r>
              <a:rPr lang="en-US" sz="3200" b="1">
                <a:solidFill>
                  <a:srgbClr val="FF0000"/>
                </a:solidFill>
                <a:latin typeface="Times New Roman" panose="02020603050405020304" charset="0"/>
                <a:ea typeface="宋体" panose="02010600030101010101" pitchFamily="2" charset="-122"/>
              </a:rPr>
              <a:t>(3)</a:t>
            </a:r>
            <a:r>
              <a:rPr lang="zh-CN" sz="3200" b="1">
                <a:solidFill>
                  <a:srgbClr val="FF0000"/>
                </a:solidFill>
                <a:latin typeface="Times New Roman" panose="02020603050405020304" charset="0"/>
                <a:ea typeface="宋体" panose="02010600030101010101" pitchFamily="2" charset="-122"/>
              </a:rPr>
              <a:t>连词，表承接，无实义　</a:t>
            </a:r>
            <a:r>
              <a:rPr lang="en-US" sz="3200" b="1">
                <a:solidFill>
                  <a:srgbClr val="FF0000"/>
                </a:solidFill>
                <a:latin typeface="Times New Roman" panose="02020603050405020304" charset="0"/>
                <a:ea typeface="宋体" panose="02010600030101010101" pitchFamily="2" charset="-122"/>
              </a:rPr>
              <a:t>(4)</a:t>
            </a:r>
            <a:r>
              <a:rPr lang="zh-CN" sz="3200" b="1">
                <a:solidFill>
                  <a:srgbClr val="FF0000"/>
                </a:solidFill>
                <a:latin typeface="Times New Roman" panose="02020603050405020304" charset="0"/>
                <a:ea typeface="宋体" panose="02010600030101010101" pitchFamily="2" charset="-122"/>
              </a:rPr>
              <a:t>介词，跟、和　</a:t>
            </a:r>
            <a:r>
              <a:rPr lang="en-US" sz="3200" b="1">
                <a:solidFill>
                  <a:srgbClr val="FF0000"/>
                </a:solidFill>
                <a:latin typeface="Times New Roman" panose="02020603050405020304" charset="0"/>
                <a:ea typeface="宋体" panose="02010600030101010101" pitchFamily="2" charset="-122"/>
              </a:rPr>
              <a:t>(5)</a:t>
            </a:r>
            <a:r>
              <a:rPr lang="zh-CN" sz="3200" b="1">
                <a:solidFill>
                  <a:srgbClr val="FF0000"/>
                </a:solidFill>
                <a:latin typeface="Times New Roman" panose="02020603050405020304" charset="0"/>
                <a:ea typeface="宋体" panose="02010600030101010101" pitchFamily="2" charset="-122"/>
              </a:rPr>
              <a:t>代词，</a:t>
            </a:r>
            <a:r>
              <a:rPr lang="en-US" sz="3200" b="1">
                <a:solidFill>
                  <a:srgbClr val="FF0000"/>
                </a:solidFill>
                <a:latin typeface="宋体" panose="02010600030101010101" pitchFamily="2" charset="-122"/>
                <a:cs typeface="Times New Roman" panose="02020603050405020304" charset="0"/>
              </a:rPr>
              <a:t>……</a:t>
            </a:r>
            <a:r>
              <a:rPr lang="zh-CN" sz="3200" b="1">
                <a:solidFill>
                  <a:srgbClr val="FF0000"/>
                </a:solidFill>
                <a:latin typeface="Times New Roman" panose="02020603050405020304" charset="0"/>
                <a:ea typeface="宋体" panose="02010600030101010101" pitchFamily="2" charset="-122"/>
              </a:rPr>
              <a:t>的人</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1479550" y="325120"/>
            <a:ext cx="10289540" cy="3969385"/>
          </a:xfrm>
          <a:prstGeom prst="rect">
            <a:avLst/>
          </a:prstGeom>
          <a:noFill/>
          <a:ln w="9525">
            <a:noFill/>
          </a:ln>
        </p:spPr>
        <p:txBody>
          <a:bodyPr wrap="square">
            <a:spAutoFit/>
          </a:bodyPr>
          <a:p>
            <a:pPr indent="356870"/>
            <a:r>
              <a:rPr lang="en-US" sz="2800" b="1">
                <a:latin typeface="Arial" panose="020B0604020202020204" pitchFamily="34" charset="0"/>
                <a:ea typeface="宋体" panose="02010600030101010101" pitchFamily="2" charset="-122"/>
              </a:rPr>
              <a:t>2</a:t>
            </a:r>
            <a:r>
              <a:rPr lang="zh-CN" sz="2800" b="1">
                <a:latin typeface="Times New Roman" panose="02020603050405020304" charset="0"/>
                <a:ea typeface="宋体" panose="02010600030101010101" pitchFamily="2" charset="-122"/>
              </a:rPr>
              <a:t>．把文中画横线的句子翻译成现代汉语。</a:t>
            </a:r>
            <a:r>
              <a:rPr lang="en-US" sz="2800" b="1">
                <a:latin typeface="Times New Roman" panose="02020603050405020304" charset="0"/>
                <a:ea typeface="宋体" panose="02010600030101010101" pitchFamily="2" charset="-122"/>
              </a:rPr>
              <a:t>(1)</a:t>
            </a:r>
            <a:r>
              <a:rPr lang="zh-CN" sz="2800" b="1">
                <a:latin typeface="Times New Roman" panose="02020603050405020304" charset="0"/>
                <a:ea typeface="宋体" panose="02010600030101010101" pitchFamily="2" charset="-122"/>
              </a:rPr>
              <a:t>尝就记室任希古受《史记》《汉书》。希古迁为太子舍人，方庆随之卒业。译文：</a:t>
            </a:r>
            <a:r>
              <a:rPr lang="en-US" sz="2800" b="1">
                <a:latin typeface="Times New Roman" panose="02020603050405020304" charset="0"/>
                <a:ea typeface="宋体" panose="02010600030101010101" pitchFamily="2" charset="-122"/>
              </a:rPr>
              <a:t>________________________________________________________________________________________________________(2)</a:t>
            </a:r>
            <a:r>
              <a:rPr lang="zh-CN" sz="2800" b="1">
                <a:latin typeface="Times New Roman" panose="02020603050405020304" charset="0"/>
                <a:ea typeface="宋体" panose="02010600030101010101" pitchFamily="2" charset="-122"/>
              </a:rPr>
              <a:t>方庆乃集止府僚，绝其交往，首领纵暴者悉绳之，由是境内清肃。译文：</a:t>
            </a:r>
            <a:r>
              <a:rPr lang="en-US" sz="2800" b="1">
                <a:latin typeface="Times New Roman" panose="02020603050405020304" charset="0"/>
                <a:ea typeface="宋体" panose="02010600030101010101" pitchFamily="2" charset="-122"/>
              </a:rPr>
              <a:t>________________________________________________________________________________________________________</a:t>
            </a:r>
            <a:endParaRPr lang="zh-CN" altLang="en-US" sz="2800"/>
          </a:p>
        </p:txBody>
      </p:sp>
      <p:sp>
        <p:nvSpPr>
          <p:cNvPr id="3" name="文本框 2"/>
          <p:cNvSpPr txBox="1"/>
          <p:nvPr/>
        </p:nvSpPr>
        <p:spPr>
          <a:xfrm>
            <a:off x="1904365" y="4294505"/>
            <a:ext cx="9864725" cy="2676525"/>
          </a:xfrm>
          <a:prstGeom prst="rect">
            <a:avLst/>
          </a:prstGeom>
          <a:noFill/>
          <a:ln w="9525">
            <a:noFill/>
          </a:ln>
        </p:spPr>
        <p:txBody>
          <a:bodyPr wrap="square">
            <a:spAutoFit/>
          </a:bodyPr>
          <a:p>
            <a:pPr indent="356870"/>
            <a:r>
              <a:rPr lang="zh-CN" sz="2800" b="1">
                <a:solidFill>
                  <a:srgbClr val="0000FF"/>
                </a:solidFill>
                <a:latin typeface="Times New Roman" panose="02020603050405020304" charset="0"/>
                <a:ea typeface="黑体" panose="02010609060101010101" pitchFamily="2" charset="-122"/>
              </a:rPr>
              <a:t>答案：</a:t>
            </a:r>
            <a:r>
              <a:rPr lang="en-US" sz="2800" b="1">
                <a:solidFill>
                  <a:srgbClr val="FF0000"/>
                </a:solidFill>
                <a:latin typeface="Times New Roman" panose="02020603050405020304" charset="0"/>
                <a:ea typeface="宋体" panose="02010600030101010101" pitchFamily="2" charset="-122"/>
              </a:rPr>
              <a:t>(1)(</a:t>
            </a:r>
            <a:r>
              <a:rPr lang="zh-CN" sz="2800" b="1">
                <a:solidFill>
                  <a:srgbClr val="FF0000"/>
                </a:solidFill>
                <a:latin typeface="Times New Roman" panose="02020603050405020304" charset="0"/>
                <a:ea typeface="宋体" panose="02010600030101010101" pitchFamily="2" charset="-122"/>
              </a:rPr>
              <a:t>王方庆</a:t>
            </a:r>
            <a:r>
              <a:rPr lang="en-US" sz="2800" b="1">
                <a:solidFill>
                  <a:srgbClr val="FF0000"/>
                </a:solidFill>
                <a:latin typeface="Times New Roman" panose="02020603050405020304" charset="0"/>
                <a:ea typeface="宋体" panose="02010600030101010101" pitchFamily="2" charset="-122"/>
              </a:rPr>
              <a:t>)</a:t>
            </a:r>
            <a:r>
              <a:rPr lang="zh-CN" sz="2800" b="1">
                <a:solidFill>
                  <a:srgbClr val="FF0000"/>
                </a:solidFill>
                <a:latin typeface="Times New Roman" panose="02020603050405020304" charset="0"/>
                <a:ea typeface="宋体" panose="02010600030101010101" pitchFamily="2" charset="-122"/>
              </a:rPr>
              <a:t>曾经跟随记室任希古学习《史记》《汉书》。任希古升迁做了太子舍人，王方庆也因此终止了学业。</a:t>
            </a:r>
            <a:r>
              <a:rPr lang="en-US" sz="2800" b="1">
                <a:solidFill>
                  <a:srgbClr val="FF0000"/>
                </a:solidFill>
                <a:latin typeface="Times New Roman" panose="02020603050405020304" charset="0"/>
                <a:ea typeface="宋体" panose="02010600030101010101" pitchFamily="2" charset="-122"/>
              </a:rPr>
              <a:t>(</a:t>
            </a:r>
            <a:r>
              <a:rPr lang="zh-CN" sz="2800" b="1">
                <a:solidFill>
                  <a:srgbClr val="FF0000"/>
                </a:solidFill>
                <a:latin typeface="Times New Roman" panose="02020603050405020304" charset="0"/>
                <a:ea typeface="宋体" panose="02010600030101010101" pitchFamily="2" charset="-122"/>
              </a:rPr>
              <a:t>考查点：</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尝</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就</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受</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卒</a:t>
            </a:r>
            <a:r>
              <a:rPr lang="en-US" sz="2800" b="1">
                <a:solidFill>
                  <a:srgbClr val="FF0000"/>
                </a:solidFill>
                <a:latin typeface="宋体" panose="02010600030101010101" pitchFamily="2" charset="-122"/>
                <a:cs typeface="Times New Roman" panose="02020603050405020304" charset="0"/>
              </a:rPr>
              <a:t>”</a:t>
            </a:r>
            <a:r>
              <a:rPr lang="en-US" sz="2800" b="1">
                <a:solidFill>
                  <a:srgbClr val="FF0000"/>
                </a:solidFill>
                <a:latin typeface="Times New Roman" panose="02020603050405020304" charset="0"/>
                <a:ea typeface="宋体" panose="02010600030101010101" pitchFamily="2" charset="-122"/>
              </a:rPr>
              <a:t>)(2)</a:t>
            </a:r>
            <a:r>
              <a:rPr lang="zh-CN" sz="2800" b="1">
                <a:solidFill>
                  <a:srgbClr val="FF0000"/>
                </a:solidFill>
                <a:latin typeface="Times New Roman" panose="02020603050405020304" charset="0"/>
                <a:ea typeface="宋体" panose="02010600030101010101" pitchFamily="2" charset="-122"/>
              </a:rPr>
              <a:t>王方庆就约束府僚，断绝他们与各州首领的私人交往，放纵残暴的首领均受到法律的制裁，由此，境内清明整肃。</a:t>
            </a:r>
            <a:r>
              <a:rPr lang="en-US" sz="2800" b="1">
                <a:solidFill>
                  <a:srgbClr val="FF0000"/>
                </a:solidFill>
                <a:latin typeface="Times New Roman" panose="02020603050405020304" charset="0"/>
                <a:ea typeface="宋体" panose="02010600030101010101" pitchFamily="2" charset="-122"/>
              </a:rPr>
              <a:t>(</a:t>
            </a:r>
            <a:r>
              <a:rPr lang="zh-CN" sz="2800" b="1">
                <a:solidFill>
                  <a:srgbClr val="FF0000"/>
                </a:solidFill>
                <a:latin typeface="Times New Roman" panose="02020603050405020304" charset="0"/>
                <a:ea typeface="宋体" panose="02010600030101010101" pitchFamily="2" charset="-122"/>
              </a:rPr>
              <a:t>考查点：</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乃</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集止</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绳</a:t>
            </a:r>
            <a:r>
              <a:rPr lang="en-US" sz="2800" b="1">
                <a:solidFill>
                  <a:srgbClr val="FF0000"/>
                </a:solidFill>
                <a:latin typeface="宋体" panose="02010600030101010101" pitchFamily="2" charset="-122"/>
                <a:cs typeface="Times New Roman" panose="02020603050405020304" charset="0"/>
              </a:rPr>
              <a:t>”“</a:t>
            </a:r>
            <a:r>
              <a:rPr lang="zh-CN" sz="2800" b="1">
                <a:solidFill>
                  <a:srgbClr val="FF0000"/>
                </a:solidFill>
                <a:latin typeface="Times New Roman" panose="02020603050405020304" charset="0"/>
                <a:ea typeface="宋体" panose="02010600030101010101" pitchFamily="2" charset="-122"/>
              </a:rPr>
              <a:t>清肃</a:t>
            </a:r>
            <a:r>
              <a:rPr lang="en-US" sz="2800" b="1">
                <a:solidFill>
                  <a:srgbClr val="FF0000"/>
                </a:solidFill>
                <a:latin typeface="宋体" panose="02010600030101010101" pitchFamily="2" charset="-122"/>
                <a:cs typeface="Times New Roman" panose="02020603050405020304" charset="0"/>
              </a:rPr>
              <a:t>”</a:t>
            </a:r>
            <a:r>
              <a:rPr lang="en-US" sz="2800" b="1">
                <a:solidFill>
                  <a:srgbClr val="FF0000"/>
                </a:solidFill>
                <a:latin typeface="Times New Roman" panose="02020603050405020304" charset="0"/>
                <a:ea typeface="宋体" panose="02010600030101010101" pitchFamily="2" charset="-122"/>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box(in)">
                                      <p:cBhvr>
                                        <p:cTn id="7" dur="2000"/>
                                        <p:tgtEl>
                                          <p:spTgt spid="100"/>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00" grpId="1"/>
      <p:bldP spid="3" grpId="0"/>
      <p:bldP spid="3" grpId="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93327" y="151765"/>
            <a:ext cx="10852237" cy="441964"/>
          </a:xfrm>
        </p:spPr>
        <p:txBody>
          <a:bodyPr/>
          <a:p>
            <a:r>
              <a:rPr lang="zh-CN" altLang="en-US"/>
              <a:t>参考译文：</a:t>
            </a:r>
            <a:endParaRPr lang="zh-CN" altLang="en-US"/>
          </a:p>
        </p:txBody>
      </p:sp>
      <p:sp>
        <p:nvSpPr>
          <p:cNvPr id="100" name="文本框 99"/>
          <p:cNvSpPr txBox="1"/>
          <p:nvPr/>
        </p:nvSpPr>
        <p:spPr>
          <a:xfrm>
            <a:off x="1128395" y="423545"/>
            <a:ext cx="10883900" cy="6554470"/>
          </a:xfrm>
          <a:prstGeom prst="rect">
            <a:avLst/>
          </a:prstGeom>
          <a:noFill/>
          <a:ln w="9525">
            <a:noFill/>
          </a:ln>
        </p:spPr>
        <p:txBody>
          <a:bodyPr wrap="square">
            <a:spAutoFit/>
          </a:bodyPr>
          <a:p>
            <a:pPr indent="356870"/>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王方庆，是雍州咸阳人。他的祖先从琅琊向南迁移，迁居到丹阳，是江左名门望族。他的祖父随王褒向北迁移入关，才在咸阳安家了。他的父亲王弘直，是汉王元昌的朋友，汉王打猎无节制，</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王弘直</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就上书提意见，情意恳切。元昌看了，便马上停止，不再打猎。    王方庆十六岁，就被任命为越王府参军。曾经跟随记室任希古学习《史记》《汉书》。任希古升迁做了太子舍人，王方庆也因此终止了学业。唐高宗永淳年中，王方庆连续升任至太仆少卿。武则天临朝当政时，王方庆官拜广州都督。广州在南海之滨，每年有马来人乘船运珍珠之类货物和中国做买卖。旧都督路元睿贪污他们的货物，马来人带着刀具</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把他</a:t>
            </a:r>
            <a:r>
              <a:rPr lang="en-US" sz="2800">
                <a:latin typeface="宋体" panose="02010600030101010101" pitchFamily="2" charset="-122"/>
                <a:ea typeface="宋体" panose="02010600030101010101" pitchFamily="2" charset="-122"/>
                <a:cs typeface="宋体" panose="02010600030101010101" pitchFamily="2" charset="-122"/>
              </a:rPr>
              <a:t>)</a:t>
            </a:r>
            <a:r>
              <a:rPr lang="zh-CN" sz="2800">
                <a:latin typeface="宋体" panose="02010600030101010101" pitchFamily="2" charset="-122"/>
                <a:ea typeface="宋体" panose="02010600030101010101" pitchFamily="2" charset="-122"/>
                <a:cs typeface="宋体" panose="02010600030101010101" pitchFamily="2" charset="-122"/>
              </a:rPr>
              <a:t>杀了。王方庆在任几年，秋毫不犯。另外他所管辖之内的各州首领，过去多贪婪放纵，百姓有到官府诉冤的，府中官员因为事先接受了首领的贿赂，也未曾追查。王方庆就约束府僚，断绝他们与各州首领的私人交往，放纵残暴的首领均受到法律的制裁，由此，境内清明整肃。当时人们认为从唐代以来治理广州的官员没有谁能超出王方庆的。</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ustDataLst>
      <p:tags r:id="rId1"/>
    </p:custData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idx="13"/>
            <p:custDataLst>
              <p:tags r:id="rId1"/>
            </p:custDataLst>
          </p:nvPr>
        </p:nvSpPr>
        <p:spPr/>
        <p:txBody>
          <a:bodyPr/>
          <a:lstStyle/>
          <a:p>
            <a:r>
              <a:rPr lang="zh-CN" altLang="en-US"/>
              <a:t>单击此处添加文本内容</a:t>
            </a:r>
            <a:endParaRPr lang="zh-CN" altLang="en-US"/>
          </a:p>
        </p:txBody>
      </p:sp>
      <p:sp>
        <p:nvSpPr>
          <p:cNvPr id="3" name="标题 2"/>
          <p:cNvSpPr>
            <a:spLocks noGrp="1"/>
          </p:cNvSpPr>
          <p:nvPr>
            <p:ph type="title" idx="14"/>
            <p:custDataLst>
              <p:tags r:id="rId2"/>
            </p:custDataLst>
          </p:nvPr>
        </p:nvSpPr>
        <p:spPr/>
        <p:txBody>
          <a:bodyPr/>
          <a:lstStyle/>
          <a:p>
            <a:r>
              <a:rPr lang="zh-CN" altLang="en-US"/>
              <a:t>谢谢观看</a:t>
            </a:r>
            <a:endParaRPr lang="zh-CN" altLang="en-US"/>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572770" y="103505"/>
            <a:ext cx="1708150" cy="575310"/>
          </a:xfrm>
        </p:spPr>
        <p:txBody>
          <a:bodyPr/>
          <a:p>
            <a:r>
              <a:rPr lang="en-US" altLang="zh-CN" sz="4000" b="1">
                <a:solidFill>
                  <a:srgbClr val="FF0000"/>
                </a:solidFill>
                <a:latin typeface="Franklin Gothic Book"/>
                <a:sym typeface="+mn-ea"/>
              </a:rPr>
              <a:t>【</a:t>
            </a:r>
            <a:r>
              <a:rPr sz="4000" b="1">
                <a:solidFill>
                  <a:srgbClr val="FF0000"/>
                </a:solidFill>
                <a:latin typeface="Franklin Gothic Book"/>
                <a:sym typeface="+mn-ea"/>
              </a:rPr>
              <a:t>何</a:t>
            </a:r>
            <a:r>
              <a:rPr lang="en-US" altLang="zh-CN" sz="4000" b="1">
                <a:solidFill>
                  <a:srgbClr val="FF0000"/>
                </a:solidFill>
                <a:latin typeface="Franklin Gothic Book"/>
                <a:sym typeface="+mn-ea"/>
              </a:rPr>
              <a:t>】</a:t>
            </a:r>
            <a:endParaRPr lang="en-US" altLang="zh-CN" sz="4000" b="1">
              <a:solidFill>
                <a:srgbClr val="FF0000"/>
              </a:solidFill>
              <a:latin typeface="Franklin Gothic Book"/>
              <a:sym typeface="+mn-ea"/>
            </a:endParaRPr>
          </a:p>
        </p:txBody>
      </p:sp>
      <p:sp>
        <p:nvSpPr>
          <p:cNvPr id="3" name="文本框 2"/>
          <p:cNvSpPr txBox="1"/>
          <p:nvPr/>
        </p:nvSpPr>
        <p:spPr>
          <a:xfrm>
            <a:off x="1571625" y="678815"/>
            <a:ext cx="10420985" cy="3107690"/>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、何者？严大国之威以修敬也。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、予尝求古仁人之心，或异二者之为，何哉？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en-US" altLang="zh-CN" sz="2800" err="1">
                <a:solidFill>
                  <a:srgbClr val="0000FF"/>
                </a:solidFill>
                <a:effectLst>
                  <a:outerShdw blurRad="38100" dist="38100" dir="2700000">
                    <a:srgbClr val="C0C0C0"/>
                  </a:outerShdw>
                </a:effectLst>
                <a:latin typeface="黑体" panose="02010609060101010101" pitchFamily="2" charset="-122"/>
                <a:sym typeface="+mn-ea"/>
              </a:rPr>
              <a:t>岳阳楼记</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胡为乎遑遑欲何之。</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《归去来兮辞》</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、不然，籍何以至此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鸿门宴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、徐公何能及君也？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邹忌讽齐王纳谏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、肉食者谋之，又何间焉？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曹刿论战</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7</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、至于誓天断发，泣下沾襟，何其衰也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伶官传序</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a:p>
        </p:txBody>
      </p:sp>
      <p:sp>
        <p:nvSpPr>
          <p:cNvPr id="4" name="文本框 3"/>
          <p:cNvSpPr txBox="1"/>
          <p:nvPr/>
        </p:nvSpPr>
        <p:spPr>
          <a:xfrm>
            <a:off x="1729740" y="3786505"/>
            <a:ext cx="10262870" cy="3107690"/>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疑问代词</a:t>
            </a:r>
            <a:r>
              <a:rPr lang="zh-CN" altLang="en-US" sz="2800" dirty="0">
                <a:latin typeface="黑体" panose="02010609060101010101" pitchFamily="2" charset="-122"/>
                <a:sym typeface="+mn-ea"/>
              </a:rPr>
              <a:t>，什么原因，（为）什么</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疑问代词</a:t>
            </a:r>
            <a:r>
              <a:rPr lang="zh-CN" altLang="en-US" sz="2800" dirty="0">
                <a:latin typeface="黑体" panose="02010609060101010101" pitchFamily="2" charset="-122"/>
                <a:sym typeface="+mn-ea"/>
              </a:rPr>
              <a:t>，什么原因，（为）什么</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疑问代词</a:t>
            </a:r>
            <a:r>
              <a:rPr lang="zh-CN" altLang="en-US" sz="2800" dirty="0">
                <a:latin typeface="黑体" panose="02010609060101010101" pitchFamily="2" charset="-122"/>
                <a:sym typeface="+mn-ea"/>
              </a:rPr>
              <a:t>，哪里</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疑问代词</a:t>
            </a:r>
            <a:r>
              <a:rPr lang="zh-CN" altLang="en-US" sz="2800" dirty="0">
                <a:latin typeface="黑体" panose="02010609060101010101" pitchFamily="2" charset="-122"/>
                <a:sym typeface="+mn-ea"/>
              </a:rPr>
              <a:t>，什么  </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疑问副词</a:t>
            </a:r>
            <a:r>
              <a:rPr lang="zh-CN" altLang="en-US" sz="2800" dirty="0">
                <a:latin typeface="黑体" panose="02010609060101010101" pitchFamily="2" charset="-122"/>
                <a:sym typeface="+mn-ea"/>
              </a:rPr>
              <a:t>，怎么</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6</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疑问副词</a:t>
            </a:r>
            <a:r>
              <a:rPr lang="zh-CN" altLang="en-US" sz="2800" dirty="0">
                <a:latin typeface="黑体" panose="02010609060101010101" pitchFamily="2" charset="-122"/>
                <a:sym typeface="+mn-ea"/>
              </a:rPr>
              <a:t>，为什么，何必</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7</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程度副词，</a:t>
            </a:r>
            <a:r>
              <a:rPr lang="zh-CN" altLang="en-US" sz="2800" dirty="0">
                <a:latin typeface="黑体" panose="02010609060101010101" pitchFamily="2" charset="-122"/>
                <a:sym typeface="+mn-ea"/>
              </a:rPr>
              <a:t>多么</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318135" y="127635"/>
            <a:ext cx="1903095" cy="63627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乎</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377315" y="763905"/>
            <a:ext cx="10603230" cy="2676525"/>
          </a:xfrm>
          <a:prstGeom prst="rect">
            <a:avLst/>
          </a:prstGeom>
          <a:noFill/>
        </p:spPr>
        <p:txBody>
          <a:bodyPr wrap="square" rtlCol="0" anchor="t">
            <a:spAutoFit/>
          </a:bodyPr>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1</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、吾师道也，夫庸知其年之先后生于吾乎？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28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2</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、今亡亦死，举大计亦死，等死，死国可乎？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陈涉世家</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3</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、儿寒乎？欲食乎？</a:t>
            </a:r>
            <a:r>
              <a:rPr lang="en-US" altLang="zh-CN" sz="2800">
                <a:solidFill>
                  <a:srgbClr val="0000FF"/>
                </a:solidFill>
                <a:effectLst>
                  <a:outerShdw blurRad="38100" dist="38100" dir="2700000">
                    <a:srgbClr val="C0C0C0"/>
                  </a:outerShdw>
                </a:effectLst>
                <a:latin typeface="黑体" panose="02010609060101010101" pitchFamily="2" charset="-122"/>
                <a:sym typeface="+mn-ea"/>
              </a:rPr>
              <a:t>                       《</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项脊轩志</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4</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、已矣乎</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寓形宇内复几时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归去来兮辞</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5</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、飘飘乎如遗世独立，羽化而登仙             </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赤壁赋</a:t>
            </a:r>
            <a:r>
              <a:rPr lang="en-US" altLang="zh-CN" sz="28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28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2800">
                <a:solidFill>
                  <a:srgbClr val="0000FF"/>
                </a:solidFill>
                <a:effectLst>
                  <a:outerShdw blurRad="38100" dist="38100" dir="2700000">
                    <a:srgbClr val="C0C0C0"/>
                  </a:outerShdw>
                </a:effectLst>
                <a:latin typeface="黑体" panose="02010609060101010101" pitchFamily="2" charset="-122"/>
                <a:sym typeface="+mn-ea"/>
              </a:rPr>
              <a:t>6</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生乎吾前，其闻道也固先乎吾?</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《师说》</a:t>
            </a:r>
            <a:endParaRPr lang="zh-CN" altLang="en-US" sz="2800"/>
          </a:p>
        </p:txBody>
      </p:sp>
      <p:sp>
        <p:nvSpPr>
          <p:cNvPr id="4" name="文本框 3"/>
          <p:cNvSpPr txBox="1"/>
          <p:nvPr/>
        </p:nvSpPr>
        <p:spPr>
          <a:xfrm>
            <a:off x="1450340" y="3550285"/>
            <a:ext cx="10742295" cy="2676525"/>
          </a:xfrm>
          <a:prstGeom prst="rect">
            <a:avLst/>
          </a:prstGeom>
          <a:noFill/>
        </p:spPr>
        <p:txBody>
          <a:bodyPr wrap="square" rtlCol="0" anchor="t">
            <a:spAutoFit/>
          </a:bodyPr>
          <a:p>
            <a:pPr marL="342900" indent="-342900" eaLnBrk="1" hangingPunct="1">
              <a:spcBef>
                <a:spcPct val="0"/>
              </a:spcBef>
              <a:buClrTx/>
              <a:buSzTx/>
              <a:buFontTx/>
              <a:buNone/>
            </a:pPr>
            <a:r>
              <a:rPr lang="en-US" altLang="zh-CN" sz="2800">
                <a:latin typeface="黑体" panose="02010609060101010101" pitchFamily="2" charset="-122"/>
                <a:sym typeface="+mn-ea"/>
              </a:rPr>
              <a:t>1</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语气助词</a:t>
            </a:r>
            <a:r>
              <a:rPr lang="zh-CN" altLang="en-US" sz="2800" dirty="0">
                <a:latin typeface="黑体" panose="02010609060101010101" pitchFamily="2" charset="-122"/>
                <a:sym typeface="+mn-ea"/>
              </a:rPr>
              <a:t>，表反问</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语气助词</a:t>
            </a:r>
            <a:r>
              <a:rPr lang="zh-CN" altLang="en-US" sz="2800" dirty="0">
                <a:latin typeface="黑体" panose="02010609060101010101" pitchFamily="2" charset="-122"/>
                <a:sym typeface="+mn-ea"/>
              </a:rPr>
              <a:t>，表商量、委婉</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语气助词</a:t>
            </a:r>
            <a:r>
              <a:rPr lang="zh-CN" altLang="en-US" sz="2800" dirty="0">
                <a:latin typeface="黑体" panose="02010609060101010101" pitchFamily="2" charset="-122"/>
                <a:sym typeface="+mn-ea"/>
              </a:rPr>
              <a:t>，表疑问</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语气助词</a:t>
            </a:r>
            <a:r>
              <a:rPr lang="zh-CN" altLang="en-US" sz="2800" dirty="0">
                <a:latin typeface="黑体" panose="02010609060101010101" pitchFamily="2" charset="-122"/>
                <a:sym typeface="+mn-ea"/>
              </a:rPr>
              <a:t>，用于句末，表感叹</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结构助词</a:t>
            </a:r>
            <a:r>
              <a:rPr lang="zh-CN" altLang="en-US" sz="2800" dirty="0">
                <a:latin typeface="黑体" panose="02010609060101010101" pitchFamily="2" charset="-122"/>
                <a:sym typeface="+mn-ea"/>
              </a:rPr>
              <a:t>，用于词尾，“</a:t>
            </a:r>
            <a:r>
              <a:rPr lang="en-US" altLang="zh-CN" sz="2800">
                <a:latin typeface="Franklin Gothic Book"/>
                <a:sym typeface="+mn-ea"/>
              </a:rPr>
              <a:t>……</a:t>
            </a:r>
            <a:r>
              <a:rPr lang="zh-CN" altLang="en-US" sz="2800" dirty="0">
                <a:latin typeface="黑体" panose="02010609060101010101" pitchFamily="2" charset="-122"/>
                <a:sym typeface="+mn-ea"/>
              </a:rPr>
              <a:t>的样子”“</a:t>
            </a:r>
            <a:r>
              <a:rPr lang="en-US" altLang="zh-CN" sz="2800">
                <a:latin typeface="Franklin Gothic Book"/>
                <a:sym typeface="+mn-ea"/>
              </a:rPr>
              <a:t>……</a:t>
            </a:r>
            <a:r>
              <a:rPr lang="zh-CN" altLang="en-US" sz="2800" dirty="0">
                <a:latin typeface="黑体" panose="02010609060101010101" pitchFamily="2" charset="-122"/>
                <a:sym typeface="+mn-ea"/>
              </a:rPr>
              <a:t>地”，相当于“然”</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6</a:t>
            </a:r>
            <a:r>
              <a:rPr lang="zh-CN" altLang="en-US" sz="2800" dirty="0">
                <a:latin typeface="黑体" panose="02010609060101010101" pitchFamily="2" charset="-122"/>
                <a:sym typeface="+mn-ea"/>
              </a:rPr>
              <a:t>、</a:t>
            </a:r>
            <a:r>
              <a:rPr lang="zh-CN" altLang="en-US" sz="2800" dirty="0">
                <a:solidFill>
                  <a:srgbClr val="0000FF"/>
                </a:solidFill>
                <a:latin typeface="黑体" panose="02010609060101010101" pitchFamily="2" charset="-122"/>
                <a:sym typeface="+mn-ea"/>
              </a:rPr>
              <a:t>介词</a:t>
            </a:r>
            <a:r>
              <a:rPr lang="zh-CN" altLang="en-US" sz="2800" dirty="0">
                <a:latin typeface="黑体" panose="02010609060101010101" pitchFamily="2" charset="-122"/>
                <a:sym typeface="+mn-ea"/>
              </a:rPr>
              <a:t>，相当于“于”</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488315" y="127635"/>
            <a:ext cx="1817370" cy="563245"/>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乃</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292860" y="690880"/>
            <a:ext cx="10711180" cy="2553335"/>
          </a:xfrm>
          <a:prstGeom prst="rect">
            <a:avLst/>
          </a:prstGeom>
          <a:noFill/>
        </p:spPr>
        <p:txBody>
          <a:bodyPr wrap="square" rtlCol="0" anchor="t">
            <a:spAutoFit/>
          </a:bodyPr>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1</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、今其智乃反不能及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2</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、设九宾于廷，臣乃敢上璧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3</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、（项王）至东城，乃有二十八骑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项羽之死</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4</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、若事之不济，此乃天也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项羽之死</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5</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、王师北定中原日，家祭无忘告乃翁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示儿</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3200"/>
          </a:p>
        </p:txBody>
      </p:sp>
      <p:sp>
        <p:nvSpPr>
          <p:cNvPr id="4" name="文本框 3"/>
          <p:cNvSpPr txBox="1"/>
          <p:nvPr/>
        </p:nvSpPr>
        <p:spPr>
          <a:xfrm>
            <a:off x="1778635" y="3365500"/>
            <a:ext cx="9934575" cy="2553335"/>
          </a:xfrm>
          <a:prstGeom prst="rect">
            <a:avLst/>
          </a:prstGeom>
          <a:noFill/>
        </p:spPr>
        <p:txBody>
          <a:bodyPr wrap="square" rtlCol="0" anchor="t">
            <a:spAutoFit/>
          </a:bodyPr>
          <a:p>
            <a:pPr marL="342900" indent="-342900" eaLnBrk="1" hangingPunct="1">
              <a:spcBef>
                <a:spcPct val="0"/>
              </a:spcBef>
              <a:buClrTx/>
              <a:buSzTx/>
              <a:buFontTx/>
              <a:buNone/>
            </a:pPr>
            <a:r>
              <a:rPr lang="en-US" altLang="zh-CN" sz="3200">
                <a:latin typeface="黑体" panose="02010609060101010101" pitchFamily="2" charset="-122"/>
                <a:sym typeface="+mn-ea"/>
              </a:rPr>
              <a:t>1</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副词</a:t>
            </a:r>
            <a:r>
              <a:rPr lang="zh-CN" altLang="en-US" sz="3200" dirty="0">
                <a:latin typeface="黑体" panose="02010609060101010101" pitchFamily="2" charset="-122"/>
                <a:sym typeface="+mn-ea"/>
              </a:rPr>
              <a:t>，表出人意料，翻译为“竟” 、“竟然”     </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2</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副词</a:t>
            </a:r>
            <a:r>
              <a:rPr lang="zh-CN" altLang="en-US" sz="3200" dirty="0">
                <a:latin typeface="黑体" panose="02010609060101010101" pitchFamily="2" charset="-122"/>
                <a:sym typeface="+mn-ea"/>
              </a:rPr>
              <a:t>，表动作在时间上的承接，“才” </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3</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副词</a:t>
            </a:r>
            <a:r>
              <a:rPr lang="zh-CN" altLang="en-US" sz="3200" dirty="0">
                <a:latin typeface="黑体" panose="02010609060101010101" pitchFamily="2" charset="-122"/>
                <a:sym typeface="+mn-ea"/>
              </a:rPr>
              <a:t>，表限制，“只”“仅仅” </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4</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表判断</a:t>
            </a:r>
            <a:r>
              <a:rPr lang="zh-CN" altLang="en-US" sz="3200" dirty="0">
                <a:latin typeface="黑体" panose="02010609060101010101" pitchFamily="2" charset="-122"/>
                <a:sym typeface="+mn-ea"/>
              </a:rPr>
              <a:t>，“是”  </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5</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代词</a:t>
            </a:r>
            <a:r>
              <a:rPr lang="zh-CN" altLang="en-US" sz="3200" dirty="0">
                <a:latin typeface="黑体" panose="02010609060101010101" pitchFamily="2" charset="-122"/>
                <a:sym typeface="+mn-ea"/>
              </a:rPr>
              <a:t>，“你、你的”</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20980" y="139700"/>
            <a:ext cx="1842135" cy="63627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其</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965200" y="775970"/>
            <a:ext cx="11087735" cy="3046095"/>
          </a:xfrm>
          <a:prstGeom prst="rect">
            <a:avLst/>
          </a:prstGeom>
          <a:noFill/>
        </p:spPr>
        <p:txBody>
          <a:bodyPr wrap="square" rtlCol="0" anchor="t">
            <a:spAutoFit/>
          </a:bodyPr>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1</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、距其院东五里。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2</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、其下平旷，有泉侧出。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3</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、而余亦悔其随之而不得极夫游之乐也。</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4</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、其孰能讥之乎？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游褒禅山记</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5</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、其皆出于此乎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师说</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6</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、其正色邪</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其远而无所至极邪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逍遥游</a:t>
            </a:r>
            <a:r>
              <a:rPr lang="en-US" altLang="zh-CN" sz="3200">
                <a:solidFill>
                  <a:srgbClr val="0000FF"/>
                </a:solidFill>
                <a:effectLst>
                  <a:outerShdw blurRad="38100" dist="38100" dir="2700000">
                    <a:srgbClr val="C0C0C0"/>
                  </a:outerShdw>
                </a:effectLst>
                <a:latin typeface="黑体" panose="02010609060101010101" pitchFamily="2" charset="-122"/>
                <a:sym typeface="+mn-ea"/>
              </a:rPr>
              <a:t>》  </a:t>
            </a:r>
            <a:endParaRPr lang="zh-CN" altLang="en-US" sz="3200"/>
          </a:p>
        </p:txBody>
      </p:sp>
      <p:sp>
        <p:nvSpPr>
          <p:cNvPr id="4" name="文本框 3"/>
          <p:cNvSpPr txBox="1"/>
          <p:nvPr/>
        </p:nvSpPr>
        <p:spPr>
          <a:xfrm>
            <a:off x="1449070" y="3750310"/>
            <a:ext cx="10603865" cy="3107690"/>
          </a:xfrm>
          <a:prstGeom prst="rect">
            <a:avLst/>
          </a:prstGeom>
          <a:noFill/>
        </p:spPr>
        <p:txBody>
          <a:bodyPr wrap="square" rtlCol="0" anchor="t">
            <a:spAutoFit/>
          </a:bodyPr>
          <a:p>
            <a:pPr marL="342900" indent="-342900" eaLnBrk="1" hangingPunct="1">
              <a:spcBef>
                <a:spcPct val="0"/>
              </a:spcBef>
              <a:buClrTx/>
              <a:buSzTx/>
              <a:buFontTx/>
              <a:buNone/>
            </a:pPr>
            <a:r>
              <a:rPr lang="zh-CN" altLang="en-US" sz="2800" dirty="0">
                <a:latin typeface="黑体" panose="02010609060101010101" pitchFamily="2" charset="-122"/>
                <a:sym typeface="+mn-ea"/>
              </a:rPr>
              <a:t>1、</a:t>
            </a:r>
            <a:r>
              <a:rPr lang="zh-CN" altLang="zh-CN" sz="2800" dirty="0">
                <a:solidFill>
                  <a:srgbClr val="0000FF"/>
                </a:solidFill>
                <a:effectLst>
                  <a:outerShdw blurRad="38100" dist="38100" dir="2700000">
                    <a:srgbClr val="C0C0C0"/>
                  </a:outerShdw>
                </a:effectLst>
                <a:latin typeface="黑体" panose="02010609060101010101" pitchFamily="2" charset="-122"/>
                <a:sym typeface="+mn-ea"/>
              </a:rPr>
              <a:t>代词</a:t>
            </a:r>
            <a:r>
              <a:rPr lang="zh-CN" altLang="zh-CN" sz="2800" dirty="0">
                <a:latin typeface="黑体" panose="02010609060101010101" pitchFamily="2" charset="-122"/>
                <a:sym typeface="+mn-ea"/>
              </a:rPr>
              <a:t>，那个</a:t>
            </a:r>
            <a:r>
              <a:rPr lang="zh-CN" altLang="en-US" sz="2800" dirty="0">
                <a:latin typeface="黑体" panose="02010609060101010101" pitchFamily="2" charset="-122"/>
                <a:sym typeface="+mn-ea"/>
              </a:rPr>
              <a:t>；</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2</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代词</a:t>
            </a:r>
            <a:r>
              <a:rPr lang="zh-CN" altLang="en-US" sz="2800" dirty="0">
                <a:latin typeface="黑体" panose="02010609060101010101" pitchFamily="2" charset="-122"/>
                <a:sym typeface="+mn-ea"/>
              </a:rPr>
              <a:t>，它的，代华山 ；</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3</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代词</a:t>
            </a:r>
            <a:r>
              <a:rPr lang="zh-CN" altLang="en-US" sz="2800" dirty="0">
                <a:latin typeface="黑体" panose="02010609060101010101" pitchFamily="2" charset="-122"/>
                <a:sym typeface="+mn-ea"/>
              </a:rPr>
              <a:t>，第一人称代词，自己；</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4</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副词，</a:t>
            </a:r>
            <a:r>
              <a:rPr lang="zh-CN" altLang="en-US" sz="2800" dirty="0">
                <a:latin typeface="黑体" panose="02010609060101010101" pitchFamily="2" charset="-122"/>
                <a:sym typeface="+mn-ea"/>
              </a:rPr>
              <a:t>“其</a:t>
            </a:r>
            <a:r>
              <a:rPr lang="en-US" altLang="zh-CN" sz="2800">
                <a:latin typeface="Franklin Gothic Book"/>
                <a:sym typeface="+mn-ea"/>
              </a:rPr>
              <a:t>……</a:t>
            </a:r>
            <a:r>
              <a:rPr lang="zh-CN" altLang="en-US" sz="2800" dirty="0">
                <a:latin typeface="黑体" panose="02010609060101010101" pitchFamily="2" charset="-122"/>
                <a:sym typeface="+mn-ea"/>
              </a:rPr>
              <a:t>乎”这个固定格式，用来表示反问，可译作：难道</a:t>
            </a:r>
            <a:r>
              <a:rPr lang="en-US" altLang="zh-CN" sz="2800">
                <a:latin typeface="Franklin Gothic Book"/>
                <a:sym typeface="+mn-ea"/>
              </a:rPr>
              <a:t>……</a:t>
            </a:r>
            <a:r>
              <a:rPr lang="zh-CN" altLang="en-US" sz="2800" dirty="0">
                <a:latin typeface="黑体" panose="02010609060101010101" pitchFamily="2" charset="-122"/>
                <a:sym typeface="+mn-ea"/>
              </a:rPr>
              <a:t>吗？；</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5</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副词</a:t>
            </a:r>
            <a:r>
              <a:rPr lang="zh-CN" altLang="en-US" sz="2800" dirty="0">
                <a:latin typeface="黑体" panose="02010609060101010101" pitchFamily="2" charset="-122"/>
                <a:sym typeface="+mn-ea"/>
              </a:rPr>
              <a:t>，表揣测语气，大概；</a:t>
            </a:r>
            <a:endParaRPr lang="zh-CN" altLang="en-US" sz="2800" dirty="0">
              <a:latin typeface="黑体" panose="02010609060101010101" pitchFamily="2" charset="-122"/>
            </a:endParaRPr>
          </a:p>
          <a:p>
            <a:pPr marL="342900" indent="-342900" eaLnBrk="1" hangingPunct="1">
              <a:spcBef>
                <a:spcPct val="0"/>
              </a:spcBef>
              <a:buClrTx/>
              <a:buSzTx/>
              <a:buFontTx/>
              <a:buNone/>
            </a:pPr>
            <a:r>
              <a:rPr lang="en-US" altLang="zh-CN" sz="2800">
                <a:latin typeface="黑体" panose="02010609060101010101" pitchFamily="2" charset="-122"/>
                <a:sym typeface="+mn-ea"/>
              </a:rPr>
              <a:t>6</a:t>
            </a:r>
            <a:r>
              <a:rPr lang="zh-CN" altLang="en-US" sz="2800" dirty="0">
                <a:latin typeface="黑体" panose="02010609060101010101" pitchFamily="2" charset="-122"/>
                <a:sym typeface="+mn-ea"/>
              </a:rPr>
              <a:t>、</a:t>
            </a:r>
            <a:r>
              <a:rPr lang="zh-CN" altLang="en-US" sz="2800" dirty="0">
                <a:solidFill>
                  <a:srgbClr val="0000FF"/>
                </a:solidFill>
                <a:effectLst>
                  <a:outerShdw blurRad="38100" dist="38100" dir="2700000">
                    <a:srgbClr val="C0C0C0"/>
                  </a:outerShdw>
                </a:effectLst>
                <a:latin typeface="黑体" panose="02010609060101010101" pitchFamily="2" charset="-122"/>
                <a:sym typeface="+mn-ea"/>
              </a:rPr>
              <a:t>连词</a:t>
            </a:r>
            <a:r>
              <a:rPr lang="zh-CN" altLang="en-US" sz="2800" dirty="0">
                <a:latin typeface="黑体" panose="02010609060101010101" pitchFamily="2" charset="-122"/>
                <a:sym typeface="+mn-ea"/>
              </a:rPr>
              <a:t>，表示选择关系，“是</a:t>
            </a:r>
            <a:r>
              <a:rPr lang="en-US" altLang="zh-CN" sz="2800">
                <a:latin typeface="Franklin Gothic Book"/>
                <a:sym typeface="+mn-ea"/>
              </a:rPr>
              <a:t>……</a:t>
            </a:r>
            <a:r>
              <a:rPr lang="zh-CN" altLang="en-US" sz="2800" dirty="0">
                <a:latin typeface="黑体" panose="02010609060101010101" pitchFamily="2" charset="-122"/>
                <a:sym typeface="+mn-ea"/>
              </a:rPr>
              <a:t>还是</a:t>
            </a:r>
            <a:r>
              <a:rPr lang="en-US" altLang="zh-CN" sz="2800">
                <a:latin typeface="Franklin Gothic Book"/>
                <a:sym typeface="+mn-ea"/>
              </a:rPr>
              <a:t>……</a:t>
            </a:r>
            <a:r>
              <a:rPr lang="en-US" altLang="zh-CN" sz="2800">
                <a:latin typeface="黑体" panose="02010609060101010101" pitchFamily="2" charset="-122"/>
                <a:sym typeface="+mn-ea"/>
              </a:rPr>
              <a:t>”</a:t>
            </a:r>
            <a:endParaRPr lang="zh-CN" altLang="en-US" sz="28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a:xfrm>
            <a:off x="232410" y="78740"/>
            <a:ext cx="1793875" cy="636270"/>
          </a:xfrm>
        </p:spPr>
        <p:txBody>
          <a:bodyPr/>
          <a:p>
            <a:r>
              <a:rPr lang="en-US" altLang="zh-CN" sz="4400" b="1">
                <a:solidFill>
                  <a:srgbClr val="FF0000"/>
                </a:solidFill>
                <a:latin typeface="Franklin Gothic Book"/>
                <a:sym typeface="+mn-ea"/>
              </a:rPr>
              <a:t>【</a:t>
            </a:r>
            <a:r>
              <a:rPr sz="4400" b="1">
                <a:solidFill>
                  <a:srgbClr val="FF0000"/>
                </a:solidFill>
                <a:latin typeface="Franklin Gothic Book"/>
                <a:sym typeface="+mn-ea"/>
              </a:rPr>
              <a:t>且</a:t>
            </a:r>
            <a:r>
              <a:rPr lang="en-US" altLang="zh-CN" sz="4400" b="1">
                <a:solidFill>
                  <a:srgbClr val="FF0000"/>
                </a:solidFill>
                <a:latin typeface="Franklin Gothic Book"/>
                <a:sym typeface="+mn-ea"/>
              </a:rPr>
              <a:t>】</a:t>
            </a:r>
            <a:endParaRPr lang="en-US" altLang="zh-CN" sz="4400" b="1">
              <a:solidFill>
                <a:srgbClr val="FF0000"/>
              </a:solidFill>
              <a:latin typeface="Franklin Gothic Book"/>
              <a:sym typeface="+mn-ea"/>
            </a:endParaRPr>
          </a:p>
        </p:txBody>
      </p:sp>
      <p:sp>
        <p:nvSpPr>
          <p:cNvPr id="3" name="文本框 2"/>
          <p:cNvSpPr txBox="1"/>
          <p:nvPr/>
        </p:nvSpPr>
        <p:spPr>
          <a:xfrm>
            <a:off x="1134110" y="715010"/>
            <a:ext cx="10906760" cy="2553335"/>
          </a:xfrm>
          <a:prstGeom prst="rect">
            <a:avLst/>
          </a:prstGeom>
          <a:noFill/>
        </p:spPr>
        <p:txBody>
          <a:bodyPr wrap="square" rtlCol="0" anchor="t">
            <a:spAutoFit/>
          </a:bodyPr>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1</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3200" dirty="0">
                <a:solidFill>
                  <a:srgbClr val="0000FF"/>
                </a:solidFill>
                <a:effectLst>
                  <a:outerShdw blurRad="38100" dist="38100" dir="2700000">
                    <a:srgbClr val="C0C0C0"/>
                  </a:outerShdw>
                </a:effectLst>
                <a:latin typeface="黑体" panose="02010609060101010101" pitchFamily="2" charset="-122"/>
                <a:sym typeface="+mn-ea"/>
              </a:rPr>
              <a:t>有怠而欲出者，曰：“不出，火且尽”</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3200" dirty="0">
                <a:solidFill>
                  <a:srgbClr val="0000FF"/>
                </a:solidFill>
                <a:effectLst>
                  <a:outerShdw blurRad="38100" dist="38100" dir="2700000">
                    <a:srgbClr val="C0C0C0"/>
                  </a:outerShdw>
                </a:effectLst>
                <a:latin typeface="黑体" panose="02010609060101010101" pitchFamily="2" charset="-122"/>
                <a:sym typeface="+mn-ea"/>
              </a:rPr>
              <a:t>《游褒禅山记》</a:t>
            </a:r>
            <a:endParaRPr lang="zh-CN" altLang="zh-CN" sz="3200" dirty="0">
              <a:solidFill>
                <a:srgbClr val="0000FF"/>
              </a:solidFill>
              <a:effectLst>
                <a:outerShdw blurRad="38100" dist="38100" dir="2700000">
                  <a:srgbClr val="C0C0C0"/>
                </a:outerShdw>
              </a:effectLst>
              <a:latin typeface="黑体" panose="02010609060101010101" pitchFamily="2" charset="-122"/>
              <a:sym typeface="+mn-ea"/>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2</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3200" dirty="0">
                <a:solidFill>
                  <a:srgbClr val="0000FF"/>
                </a:solidFill>
                <a:effectLst>
                  <a:outerShdw blurRad="38100" dist="38100" dir="2700000">
                    <a:srgbClr val="C0C0C0"/>
                  </a:outerShdw>
                </a:effectLst>
                <a:latin typeface="黑体" panose="02010609060101010101" pitchFamily="2" charset="-122"/>
                <a:sym typeface="+mn-ea"/>
              </a:rPr>
              <a:t>存者且偷生，死者长已矣！</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                 </a:t>
            </a:r>
            <a:r>
              <a:rPr lang="zh-CN" altLang="zh-CN" sz="3200" dirty="0">
                <a:solidFill>
                  <a:srgbClr val="0000FF"/>
                </a:solidFill>
                <a:effectLst>
                  <a:outerShdw blurRad="38100" dist="38100" dir="2700000">
                    <a:srgbClr val="C0C0C0"/>
                  </a:outerShdw>
                </a:effectLst>
                <a:latin typeface="黑体" panose="02010609060101010101" pitchFamily="2" charset="-122"/>
                <a:sym typeface="+mn-ea"/>
              </a:rPr>
              <a:t>《石壕吏》</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3</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、示赵弱且怯也。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廉颇蔺相如列传</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3200" dirty="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4</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a:t>
            </a:r>
            <a:r>
              <a:rPr lang="zh-CN" altLang="zh-CN" sz="3200" dirty="0">
                <a:solidFill>
                  <a:srgbClr val="0000FF"/>
                </a:solidFill>
                <a:effectLst>
                  <a:outerShdw blurRad="38100" dist="38100" dir="2700000">
                    <a:srgbClr val="C0C0C0"/>
                  </a:outerShdw>
                </a:effectLst>
                <a:latin typeface="黑体" panose="02010609060101010101" pitchFamily="2" charset="-122"/>
                <a:sym typeface="+mn-ea"/>
              </a:rPr>
              <a:t>命如南山石,四体康且直</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孔雀东南飞</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en-US" altLang="zh-CN" sz="3200">
              <a:solidFill>
                <a:srgbClr val="0000FF"/>
              </a:solidFill>
              <a:effectLst>
                <a:outerShdw blurRad="38100" dist="38100" dir="2700000">
                  <a:srgbClr val="C0C0C0"/>
                </a:outerShdw>
              </a:effectLst>
              <a:latin typeface="黑体" panose="02010609060101010101" pitchFamily="2" charset="-122"/>
            </a:endParaRPr>
          </a:p>
          <a:p>
            <a:pPr eaLnBrk="1" hangingPunct="1">
              <a:spcBef>
                <a:spcPct val="0"/>
              </a:spcBef>
              <a:buClrTx/>
              <a:buSzTx/>
              <a:buFontTx/>
              <a:buNone/>
            </a:pPr>
            <a:r>
              <a:rPr lang="en-US" altLang="zh-CN" sz="3200">
                <a:solidFill>
                  <a:srgbClr val="0000FF"/>
                </a:solidFill>
                <a:effectLst>
                  <a:outerShdw blurRad="38100" dist="38100" dir="2700000">
                    <a:srgbClr val="C0C0C0"/>
                  </a:outerShdw>
                </a:effectLst>
                <a:latin typeface="黑体" panose="02010609060101010101" pitchFamily="2" charset="-122"/>
                <a:sym typeface="+mn-ea"/>
              </a:rPr>
              <a:t>5</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、且壮士不死即已，死即举大名耳。         </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r>
              <a:rPr lang="zh-CN" altLang="en-US" sz="3200" dirty="0">
                <a:solidFill>
                  <a:srgbClr val="0000FF"/>
                </a:solidFill>
                <a:effectLst>
                  <a:outerShdw blurRad="38100" dist="38100" dir="2700000">
                    <a:srgbClr val="C0C0C0"/>
                  </a:outerShdw>
                </a:effectLst>
                <a:latin typeface="黑体" panose="02010609060101010101" pitchFamily="2" charset="-122"/>
                <a:sym typeface="+mn-ea"/>
              </a:rPr>
              <a:t>陈涉世家</a:t>
            </a:r>
            <a:r>
              <a:rPr lang="en-US" altLang="zh-CN" sz="3200">
                <a:solidFill>
                  <a:srgbClr val="0000FF"/>
                </a:solidFill>
                <a:effectLst>
                  <a:outerShdw blurRad="38100" dist="38100" dir="2700000">
                    <a:srgbClr val="C0C0C0"/>
                  </a:outerShdw>
                </a:effectLst>
                <a:latin typeface="黑体" panose="02010609060101010101" pitchFamily="2" charset="-122"/>
                <a:sym typeface="+mn-ea"/>
              </a:rPr>
              <a:t>》</a:t>
            </a:r>
            <a:endParaRPr lang="zh-CN" altLang="en-US" sz="3200"/>
          </a:p>
        </p:txBody>
      </p:sp>
      <p:sp>
        <p:nvSpPr>
          <p:cNvPr id="4" name="文本框 3"/>
          <p:cNvSpPr txBox="1"/>
          <p:nvPr/>
        </p:nvSpPr>
        <p:spPr>
          <a:xfrm>
            <a:off x="1620520" y="3345815"/>
            <a:ext cx="10420985" cy="2553335"/>
          </a:xfrm>
          <a:prstGeom prst="rect">
            <a:avLst/>
          </a:prstGeom>
          <a:noFill/>
        </p:spPr>
        <p:txBody>
          <a:bodyPr wrap="square" rtlCol="0" anchor="t">
            <a:spAutoFit/>
          </a:bodyPr>
          <a:p>
            <a:pPr marL="342900" indent="-342900" eaLnBrk="1" hangingPunct="1">
              <a:spcBef>
                <a:spcPct val="0"/>
              </a:spcBef>
              <a:buClrTx/>
              <a:buSzTx/>
              <a:buFontTx/>
              <a:buNone/>
            </a:pPr>
            <a:r>
              <a:rPr lang="en-US" altLang="zh-CN" sz="3200">
                <a:latin typeface="黑体" panose="02010609060101010101" pitchFamily="2" charset="-122"/>
                <a:sym typeface="+mn-ea"/>
              </a:rPr>
              <a:t>1</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副词</a:t>
            </a:r>
            <a:r>
              <a:rPr lang="zh-CN" altLang="en-US" sz="3200" dirty="0">
                <a:latin typeface="黑体" panose="02010609060101010101" pitchFamily="2" charset="-122"/>
                <a:sym typeface="+mn-ea"/>
              </a:rPr>
              <a:t>，将，将要。</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2</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副词</a:t>
            </a:r>
            <a:r>
              <a:rPr lang="zh-CN" altLang="en-US" sz="3200" dirty="0">
                <a:latin typeface="黑体" panose="02010609060101010101" pitchFamily="2" charset="-122"/>
                <a:sym typeface="+mn-ea"/>
              </a:rPr>
              <a:t>，暂且，姑且</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3</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，表并列</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4</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，表并列</a:t>
            </a:r>
            <a:endParaRPr lang="zh-CN" altLang="en-US" sz="3200" dirty="0">
              <a:latin typeface="黑体" panose="02010609060101010101" pitchFamily="2" charset="-122"/>
            </a:endParaRPr>
          </a:p>
          <a:p>
            <a:pPr marL="342900" indent="-342900" eaLnBrk="1" hangingPunct="1">
              <a:spcBef>
                <a:spcPct val="0"/>
              </a:spcBef>
              <a:buClrTx/>
              <a:buSzTx/>
              <a:buFontTx/>
              <a:buNone/>
            </a:pPr>
            <a:r>
              <a:rPr lang="en-US" altLang="zh-CN" sz="3200">
                <a:latin typeface="黑体" panose="02010609060101010101" pitchFamily="2" charset="-122"/>
                <a:sym typeface="+mn-ea"/>
              </a:rPr>
              <a:t>5</a:t>
            </a:r>
            <a:r>
              <a:rPr lang="zh-CN" altLang="en-US" sz="3200" dirty="0">
                <a:latin typeface="黑体" panose="02010609060101010101" pitchFamily="2" charset="-122"/>
                <a:sym typeface="+mn-ea"/>
              </a:rPr>
              <a:t>、</a:t>
            </a:r>
            <a:r>
              <a:rPr lang="zh-CN" altLang="en-US" sz="3200" dirty="0">
                <a:solidFill>
                  <a:srgbClr val="0000FF"/>
                </a:solidFill>
                <a:latin typeface="黑体" panose="02010609060101010101" pitchFamily="2" charset="-122"/>
                <a:sym typeface="+mn-ea"/>
              </a:rPr>
              <a:t>连词</a:t>
            </a:r>
            <a:r>
              <a:rPr lang="zh-CN" altLang="en-US" sz="3200" dirty="0">
                <a:latin typeface="黑体" panose="02010609060101010101" pitchFamily="2" charset="-122"/>
                <a:sym typeface="+mn-ea"/>
              </a:rPr>
              <a:t>，表递进</a:t>
            </a:r>
            <a:endParaRPr lang="zh-CN" altLang="en-US" sz="320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in)">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in)">
                                      <p:cBhvr>
                                        <p:cTn id="12" dur="20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in)">
                                      <p:cBhvr>
                                        <p:cTn id="1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P spid="4" grpId="0"/>
      <p:bldP spid="4" grpId="1"/>
    </p:bldLst>
  </p:timing>
</p:sld>
</file>

<file path=ppt/tags/tag1.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00.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1.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K_DARK_LIGHT" val="2"/>
</p:tagLst>
</file>

<file path=ppt/tags/tag10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5**"/>
  <p:tag name="KSO_WM_UNIT_LAYERLEVEL" val="1"/>
  <p:tag name="KSO_WM_TAG_VERSION" val="1.0"/>
  <p:tag name="KSO_WM_BEAUTIFY_FLAG" val="#wm#"/>
  <p:tag name="KSO_WM_SLIDE_BACKGROUND_TYPE" val="topBottom"/>
  <p:tag name="KSO_WM_SLIDE_BK_DARK_LIGHT" val="2"/>
</p:tagLst>
</file>

<file path=ppt/tags/tag108.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09.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0.xml><?xml version="1.0" encoding="utf-8"?>
<p:tagLst xmlns:p="http://schemas.openxmlformats.org/presentationml/2006/main">
  <p:tag name="KSO_WM_SLIDE_BACKGROUND_TYPE" val="bottomTop"/>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K_DARK_LIGHT" val="2"/>
</p:tagLst>
</file>

<file path=ppt/tags/tag1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6**"/>
  <p:tag name="KSO_WM_UNIT_LAYERLEVEL" val="1"/>
  <p:tag name="KSO_WM_TAG_VERSION" val="1.0"/>
  <p:tag name="KSO_WM_BEAUTIFY_FLAG" val="#wm#"/>
  <p:tag name="KSO_WM_SLIDE_BACKGROUND_TYPE" val="bottomTop"/>
  <p:tag name="KSO_WM_SLIDE_BK_DARK_LIGHT" val="2"/>
</p:tagLst>
</file>

<file path=ppt/tags/tag117.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18.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19.xml><?xml version="1.0" encoding="utf-8"?>
<p:tagLst xmlns:p="http://schemas.openxmlformats.org/presentationml/2006/main">
  <p:tag name="KSO_WM_SLIDE_BACKGROUND_TYPE" val="navigatio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K_DARK_LIGHT" val="2"/>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7**"/>
  <p:tag name="KSO_WM_UNIT_LAYERLEVEL" val="1"/>
  <p:tag name="KSO_WM_TAG_VERSION" val="1.0"/>
  <p:tag name="KSO_WM_BEAUTIFY_FLAG" val="#wm#"/>
  <p:tag name="KSO_WM_SLIDE_BACKGROUND_TYPE" val="navigation"/>
  <p:tag name="KSO_WM_SLIDE_BK_DARK_LIGHT" val="2"/>
</p:tagLst>
</file>

<file path=ppt/tags/tag128.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129.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30.xml><?xml version="1.0" encoding="utf-8"?>
<p:tagLst xmlns:p="http://schemas.openxmlformats.org/presentationml/2006/main">
  <p:tag name="KSO_WM_SLIDE_BACKGROUND_TYPE" val="belt"/>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K_DARK_LIGHT" val="2"/>
</p:tagLst>
</file>

<file path=ppt/tags/tag1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8**"/>
  <p:tag name="KSO_WM_UNIT_LAYERLEVEL" val="1"/>
  <p:tag name="KSO_WM_TAG_VERSION" val="1.0"/>
  <p:tag name="KSO_WM_BEAUTIFY_FLAG" val="#wm#"/>
  <p:tag name="KSO_WM_SLIDE_BACKGROUND_TYPE" val="belt"/>
  <p:tag name="KSO_WM_SLIDE_BK_DARK_LIGHT" val="2"/>
</p:tagLst>
</file>

<file path=ppt/tags/tag1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4136"/>
</p:tagLst>
</file>

<file path=ppt/tags/tag1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1.xml><?xml version="1.0" encoding="utf-8"?>
<p:tagLst xmlns:p="http://schemas.openxmlformats.org/presentationml/2006/main">
  <p:tag name="KSO_WM_TAG_VERSION" val="1.0"/>
  <p:tag name="KSO_WM_BEAUTIFY_FLAG" val="#wm#"/>
  <p:tag name="KSO_WM_TEMPLATE_CATEGORY" val="custom"/>
  <p:tag name="KSO_WM_TEMPLATE_INDEX" val="20204136"/>
  <p:tag name="KSO_WM_TEMPLATE_SUBCATEGORY" val="0"/>
  <p:tag name="KSO_WM_TEMPLATE_MASTER_TYPE" val="1"/>
  <p:tag name="KSO_WM_TEMPLATE_COLOR_TYPE" val="1"/>
  <p:tag name="KSO_WM_TEMPLATE_MASTER_THUMB_INDEX" val="12"/>
  <p:tag name="KSO_WM_TEMPLATE_THUMBS_INDEX" val="1、4、7、8、9、10、16、17、18、19、24、29、32、33"/>
</p:tagLst>
</file>

<file path=ppt/tags/tag1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26"/>
  <p:tag name="KSO_WM_UNIT_TYPE" val="b"/>
  <p:tag name="KSO_WM_UNIT_INDEX" val="1"/>
  <p:tag name="KSO_WM_UNIT_PRESET_TEXT" val="单击此处添加副标题内容"/>
  <p:tag name="KSO_WM_TEMPLATE_CATEGORY" val="custom"/>
  <p:tag name="KSO_WM_TEMPLATE_INDEX" val="20204136"/>
  <p:tag name="KSO_WM_UNIT_ID" val="custom20204136_1*b*1"/>
  <p:tag name="KSO_WM_UNIT_ISNUMDGMTITLE" val="0"/>
</p:tagLst>
</file>

<file path=ppt/tags/tag1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LAYERLEVEL" val="1"/>
  <p:tag name="KSO_WM_TAG_VERSION" val="1.0"/>
  <p:tag name="KSO_WM_BEAUTIFY_FLAG" val="#wm#"/>
  <p:tag name="KSO_WM_UNIT_ISCONTENTSTITLE" val="0"/>
  <p:tag name="KSO_WM_UNIT_NOCLEAR" val="0"/>
  <p:tag name="KSO_WM_UNIT_VALUE" val="10"/>
  <p:tag name="KSO_WM_UNIT_TYPE" val="a"/>
  <p:tag name="KSO_WM_UNIT_INDEX" val="1"/>
  <p:tag name="KSO_WM_UNIT_PRESET_TEXT" val="中国风通用模板"/>
  <p:tag name="KSO_WM_TEMPLATE_CATEGORY" val="custom"/>
  <p:tag name="KSO_WM_TEMPLATE_INDEX" val="20204136"/>
  <p:tag name="KSO_WM_UNIT_ID" val="custom20204136_1*a*1"/>
  <p:tag name="KSO_WM_UNIT_ISNUMDGMTITLE" val="0"/>
</p:tagLst>
</file>

<file path=ppt/tags/tag144.xml><?xml version="1.0" encoding="utf-8"?>
<p:tagLst xmlns:p="http://schemas.openxmlformats.org/presentationml/2006/main">
  <p:tag name="KSO_WM_UNIT_ISCONTENTSTITLE" val="0"/>
  <p:tag name="KSO_WM_UNIT_PRESET_TEXT" val="汇报人姓名"/>
  <p:tag name="KSO_WM_UNIT_NOCLEAR" val="0"/>
  <p:tag name="KSO_WM_UNIT_HIGHLIGHT" val="0"/>
  <p:tag name="KSO_WM_UNIT_COMPATIBLE" val="0"/>
  <p:tag name="KSO_WM_UNIT_DIAGRAM_ISNUMVISUAL" val="0"/>
  <p:tag name="KSO_WM_UNIT_DIAGRAM_ISREFERUNIT" val="0"/>
  <p:tag name="KSO_WM_UNIT_TYPE" val="f"/>
  <p:tag name="KSO_WM_UNIT_INDEX" val="1"/>
  <p:tag name="KSO_WM_UNIT_ID" val="custom20204136_1*f*1"/>
  <p:tag name="KSO_WM_TEMPLATE_CATEGORY" val="custom"/>
  <p:tag name="KSO_WM_TEMPLATE_INDEX" val="20204136"/>
  <p:tag name="KSO_WM_UNIT_LAYERLEVEL" val="1"/>
  <p:tag name="KSO_WM_TAG_VERSION" val="1.0"/>
  <p:tag name="KSO_WM_BEAUTIFY_FLAG" val="#wm#"/>
  <p:tag name="KSO_WM_UNIT_SUBTYPE" val="b"/>
</p:tagLst>
</file>

<file path=ppt/tags/tag1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custom20204136_1*i*1"/>
  <p:tag name="KSO_WM_TEMPLATE_CATEGORY" val="custom"/>
  <p:tag name="KSO_WM_TEMPLATE_INDEX" val="20204136"/>
  <p:tag name="KSO_WM_UNIT_LAYERLEVEL" val="1"/>
  <p:tag name="KSO_WM_TAG_VERSION" val="1.0"/>
  <p:tag name="KSO_WM_BEAUTIFY_FLAG" val="#wm#"/>
</p:tagLst>
</file>

<file path=ppt/tags/tag146.xml><?xml version="1.0" encoding="utf-8"?>
<p:tagLst xmlns:p="http://schemas.openxmlformats.org/presentationml/2006/main">
  <p:tag name="KSO_WM_BEAUTIFY_FLAG" val="#wm#"/>
  <p:tag name="KSO_WM_TEMPLATE_SUBCATEGORY" val="0"/>
  <p:tag name="KSO_WM_SLIDE_ITEM_CNT" val="0"/>
  <p:tag name="KSO_WM_SLIDE_INDEX" val="1"/>
  <p:tag name="KSO_WM_TAG_VERSION" val="1.0"/>
  <p:tag name="KSO_WM_SLIDE_LAYOUT" val="a_b_f"/>
  <p:tag name="KSO_WM_SLIDE_LAYOUT_CNT" val="1_1_2"/>
  <p:tag name="KSO_WM_SLIDE_TYPE" val="title"/>
  <p:tag name="KSO_WM_SLIDE_SUBTYPE" val="pureTxt"/>
  <p:tag name="KSO_WM_TEMPLATE_MASTER_TYPE" val="1"/>
  <p:tag name="KSO_WM_TEMPLATE_COLOR_TYPE" val="1"/>
  <p:tag name="KSO_WM_TEMPLATE_CATEGORY" val="custom"/>
  <p:tag name="KSO_WM_TEMPLATE_INDEX" val="20204136"/>
  <p:tag name="KSO_WM_SLIDE_ID" val="custom20204136_1"/>
  <p:tag name="KSO_WM_TEMPLATE_MASTER_THUMB_INDEX" val="12"/>
  <p:tag name="KSO_WM_TEMPLATE_THUMBS_INDEX" val="1、4、7、8、9、10、16、17、18、19、24、29、32、33"/>
</p:tagLst>
</file>

<file path=ppt/tags/tag147.xml><?xml version="1.0" encoding="utf-8"?>
<p:tagLst xmlns:p="http://schemas.openxmlformats.org/presentationml/2006/main">
  <p:tag name="KSO_WM_BEAUTIFY_FLAG" val="#wm#"/>
  <p:tag name="KSO_WM_TEMPLATE_CATEGORY" val="custom"/>
  <p:tag name="KSO_WM_TEMPLATE_INDEX" val="20204136"/>
</p:tagLst>
</file>

<file path=ppt/tags/tag148.xml><?xml version="1.0" encoding="utf-8"?>
<p:tagLst xmlns:p="http://schemas.openxmlformats.org/presentationml/2006/main">
  <p:tag name="KSO_WM_BEAUTIFY_FLAG" val="#wm#"/>
  <p:tag name="KSO_WM_TEMPLATE_CATEGORY" val="custom"/>
  <p:tag name="KSO_WM_TEMPLATE_INDEX" val="20204136"/>
</p:tagLst>
</file>

<file path=ppt/tags/tag149.xml><?xml version="1.0" encoding="utf-8"?>
<p:tagLst xmlns:p="http://schemas.openxmlformats.org/presentationml/2006/main">
  <p:tag name="KSO_WM_BEAUTIFY_FLAG" val="#wm#"/>
  <p:tag name="KSO_WM_TEMPLATE_CATEGORY" val="custom"/>
  <p:tag name="KSO_WM_TEMPLATE_INDEX" val="20204136"/>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50.xml><?xml version="1.0" encoding="utf-8"?>
<p:tagLst xmlns:p="http://schemas.openxmlformats.org/presentationml/2006/main">
  <p:tag name="KSO_WM_BEAUTIFY_FLAG" val="#wm#"/>
  <p:tag name="KSO_WM_TEMPLATE_CATEGORY" val="custom"/>
  <p:tag name="KSO_WM_TEMPLATE_INDEX" val="20204136"/>
</p:tagLst>
</file>

<file path=ppt/tags/tag151.xml><?xml version="1.0" encoding="utf-8"?>
<p:tagLst xmlns:p="http://schemas.openxmlformats.org/presentationml/2006/main">
  <p:tag name="KSO_WM_BEAUTIFY_FLAG" val="#wm#"/>
  <p:tag name="KSO_WM_TEMPLATE_CATEGORY" val="custom"/>
  <p:tag name="KSO_WM_TEMPLATE_INDEX" val="20204136"/>
</p:tagLst>
</file>

<file path=ppt/tags/tag152.xml><?xml version="1.0" encoding="utf-8"?>
<p:tagLst xmlns:p="http://schemas.openxmlformats.org/presentationml/2006/main">
  <p:tag name="KSO_WM_BEAUTIFY_FLAG" val="#wm#"/>
  <p:tag name="KSO_WM_TEMPLATE_CATEGORY" val="custom"/>
  <p:tag name="KSO_WM_TEMPLATE_INDEX" val="20204136"/>
</p:tagLst>
</file>

<file path=ppt/tags/tag153.xml><?xml version="1.0" encoding="utf-8"?>
<p:tagLst xmlns:p="http://schemas.openxmlformats.org/presentationml/2006/main">
  <p:tag name="KSO_WM_BEAUTIFY_FLAG" val="#wm#"/>
  <p:tag name="KSO_WM_TEMPLATE_CATEGORY" val="custom"/>
  <p:tag name="KSO_WM_TEMPLATE_INDEX" val="20204136"/>
</p:tagLst>
</file>

<file path=ppt/tags/tag154.xml><?xml version="1.0" encoding="utf-8"?>
<p:tagLst xmlns:p="http://schemas.openxmlformats.org/presentationml/2006/main">
  <p:tag name="KSO_WM_BEAUTIFY_FLAG" val="#wm#"/>
  <p:tag name="KSO_WM_TEMPLATE_CATEGORY" val="custom"/>
  <p:tag name="KSO_WM_TEMPLATE_INDEX" val="20204136"/>
</p:tagLst>
</file>

<file path=ppt/tags/tag155.xml><?xml version="1.0" encoding="utf-8"?>
<p:tagLst xmlns:p="http://schemas.openxmlformats.org/presentationml/2006/main">
  <p:tag name="KSO_WM_BEAUTIFY_FLAG" val="#wm#"/>
  <p:tag name="KSO_WM_TEMPLATE_CATEGORY" val="custom"/>
  <p:tag name="KSO_WM_TEMPLATE_INDEX" val="20204136"/>
</p:tagLst>
</file>

<file path=ppt/tags/tag156.xml><?xml version="1.0" encoding="utf-8"?>
<p:tagLst xmlns:p="http://schemas.openxmlformats.org/presentationml/2006/main">
  <p:tag name="KSO_WM_BEAUTIFY_FLAG" val="#wm#"/>
  <p:tag name="KSO_WM_TEMPLATE_CATEGORY" val="custom"/>
  <p:tag name="KSO_WM_TEMPLATE_INDEX" val="20204136"/>
</p:tagLst>
</file>

<file path=ppt/tags/tag157.xml><?xml version="1.0" encoding="utf-8"?>
<p:tagLst xmlns:p="http://schemas.openxmlformats.org/presentationml/2006/main">
  <p:tag name="KSO_WM_BEAUTIFY_FLAG" val="#wm#"/>
  <p:tag name="KSO_WM_TEMPLATE_CATEGORY" val="custom"/>
  <p:tag name="KSO_WM_TEMPLATE_INDEX" val="20204136"/>
</p:tagLst>
</file>

<file path=ppt/tags/tag158.xml><?xml version="1.0" encoding="utf-8"?>
<p:tagLst xmlns:p="http://schemas.openxmlformats.org/presentationml/2006/main">
  <p:tag name="KSO_WM_BEAUTIFY_FLAG" val="#wm#"/>
  <p:tag name="KSO_WM_TEMPLATE_CATEGORY" val="custom"/>
  <p:tag name="KSO_WM_TEMPLATE_INDEX" val="20204136"/>
</p:tagLst>
</file>

<file path=ppt/tags/tag159.xml><?xml version="1.0" encoding="utf-8"?>
<p:tagLst xmlns:p="http://schemas.openxmlformats.org/presentationml/2006/main">
  <p:tag name="KSO_WM_BEAUTIFY_FLAG" val="#wm#"/>
  <p:tag name="KSO_WM_TEMPLATE_CATEGORY" val="custom"/>
  <p:tag name="KSO_WM_TEMPLATE_INDEX" val="20204136"/>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60.xml><?xml version="1.0" encoding="utf-8"?>
<p:tagLst xmlns:p="http://schemas.openxmlformats.org/presentationml/2006/main">
  <p:tag name="KSO_WM_BEAUTIFY_FLAG" val="#wm#"/>
  <p:tag name="KSO_WM_TEMPLATE_CATEGORY" val="custom"/>
  <p:tag name="KSO_WM_TEMPLATE_INDEX" val="20204136"/>
</p:tagLst>
</file>

<file path=ppt/tags/tag161.xml><?xml version="1.0" encoding="utf-8"?>
<p:tagLst xmlns:p="http://schemas.openxmlformats.org/presentationml/2006/main">
  <p:tag name="KSO_WM_BEAUTIFY_FLAG" val="#wm#"/>
  <p:tag name="KSO_WM_TEMPLATE_CATEGORY" val="custom"/>
  <p:tag name="KSO_WM_TEMPLATE_INDEX" val="20204136"/>
</p:tagLst>
</file>

<file path=ppt/tags/tag162.xml><?xml version="1.0" encoding="utf-8"?>
<p:tagLst xmlns:p="http://schemas.openxmlformats.org/presentationml/2006/main">
  <p:tag name="KSO_WM_BEAUTIFY_FLAG" val="#wm#"/>
  <p:tag name="KSO_WM_TEMPLATE_CATEGORY" val="custom"/>
  <p:tag name="KSO_WM_TEMPLATE_INDEX" val="20204136"/>
</p:tagLst>
</file>

<file path=ppt/tags/tag163.xml><?xml version="1.0" encoding="utf-8"?>
<p:tagLst xmlns:p="http://schemas.openxmlformats.org/presentationml/2006/main">
  <p:tag name="KSO_WM_BEAUTIFY_FLAG" val="#wm#"/>
  <p:tag name="KSO_WM_TEMPLATE_CATEGORY" val="custom"/>
  <p:tag name="KSO_WM_TEMPLATE_INDEX" val="20204136"/>
</p:tagLst>
</file>

<file path=ppt/tags/tag164.xml><?xml version="1.0" encoding="utf-8"?>
<p:tagLst xmlns:p="http://schemas.openxmlformats.org/presentationml/2006/main">
  <p:tag name="KSO_WM_BEAUTIFY_FLAG" val="#wm#"/>
  <p:tag name="KSO_WM_TEMPLATE_CATEGORY" val="custom"/>
  <p:tag name="KSO_WM_TEMPLATE_INDEX" val="20204136"/>
</p:tagLst>
</file>

<file path=ppt/tags/tag165.xml><?xml version="1.0" encoding="utf-8"?>
<p:tagLst xmlns:p="http://schemas.openxmlformats.org/presentationml/2006/main">
  <p:tag name="KSO_WM_BEAUTIFY_FLAG" val="#wm#"/>
  <p:tag name="KSO_WM_TEMPLATE_CATEGORY" val="custom"/>
  <p:tag name="KSO_WM_TEMPLATE_INDEX" val="20204136"/>
</p:tagLst>
</file>

<file path=ppt/tags/tag166.xml><?xml version="1.0" encoding="utf-8"?>
<p:tagLst xmlns:p="http://schemas.openxmlformats.org/presentationml/2006/main">
  <p:tag name="KSO_WM_BEAUTIFY_FLAG" val="#wm#"/>
  <p:tag name="KSO_WM_TEMPLATE_CATEGORY" val="custom"/>
  <p:tag name="KSO_WM_TEMPLATE_INDEX" val="20204136"/>
</p:tagLst>
</file>

<file path=ppt/tags/tag167.xml><?xml version="1.0" encoding="utf-8"?>
<p:tagLst xmlns:p="http://schemas.openxmlformats.org/presentationml/2006/main">
  <p:tag name="KSO_WM_BEAUTIFY_FLAG" val="#wm#"/>
  <p:tag name="KSO_WM_TEMPLATE_CATEGORY" val="custom"/>
  <p:tag name="KSO_WM_TEMPLATE_INDEX" val="20204136"/>
</p:tagLst>
</file>

<file path=ppt/tags/tag168.xml><?xml version="1.0" encoding="utf-8"?>
<p:tagLst xmlns:p="http://schemas.openxmlformats.org/presentationml/2006/main">
  <p:tag name="KSO_WM_BEAUTIFY_FLAG" val="#wm#"/>
  <p:tag name="KSO_WM_TEMPLATE_CATEGORY" val="custom"/>
  <p:tag name="KSO_WM_TEMPLATE_INDEX" val="20204136"/>
</p:tagLst>
</file>

<file path=ppt/tags/tag169.xml><?xml version="1.0" encoding="utf-8"?>
<p:tagLst xmlns:p="http://schemas.openxmlformats.org/presentationml/2006/main">
  <p:tag name="KSO_WM_BEAUTIFY_FLAG" val="#wm#"/>
  <p:tag name="KSO_WM_TEMPLATE_CATEGORY" val="custom"/>
  <p:tag name="KSO_WM_TEMPLATE_INDEX" val="20204136"/>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70.xml><?xml version="1.0" encoding="utf-8"?>
<p:tagLst xmlns:p="http://schemas.openxmlformats.org/presentationml/2006/main">
  <p:tag name="KSO_WM_BEAUTIFY_FLAG" val="#wm#"/>
  <p:tag name="KSO_WM_TEMPLATE_CATEGORY" val="custom"/>
  <p:tag name="KSO_WM_TEMPLATE_INDEX" val="20204136"/>
</p:tagLst>
</file>

<file path=ppt/tags/tag171.xml><?xml version="1.0" encoding="utf-8"?>
<p:tagLst xmlns:p="http://schemas.openxmlformats.org/presentationml/2006/main">
  <p:tag name="KSO_WM_BEAUTIFY_FLAG" val="#wm#"/>
  <p:tag name="KSO_WM_TEMPLATE_CATEGORY" val="custom"/>
  <p:tag name="KSO_WM_TEMPLATE_INDEX" val="20204136"/>
</p:tagLst>
</file>

<file path=ppt/tags/tag172.xml><?xml version="1.0" encoding="utf-8"?>
<p:tagLst xmlns:p="http://schemas.openxmlformats.org/presentationml/2006/main">
  <p:tag name="KSO_WM_BEAUTIFY_FLAG" val="#wm#"/>
  <p:tag name="KSO_WM_TEMPLATE_CATEGORY" val="custom"/>
  <p:tag name="KSO_WM_TEMPLATE_INDEX" val="20204136"/>
</p:tagLst>
</file>

<file path=ppt/tags/tag173.xml><?xml version="1.0" encoding="utf-8"?>
<p:tagLst xmlns:p="http://schemas.openxmlformats.org/presentationml/2006/main">
  <p:tag name="KSO_WM_BEAUTIFY_FLAG" val="#wm#"/>
  <p:tag name="KSO_WM_TEMPLATE_CATEGORY" val="custom"/>
  <p:tag name="KSO_WM_TEMPLATE_INDEX" val="20204136"/>
</p:tagLst>
</file>

<file path=ppt/tags/tag174.xml><?xml version="1.0" encoding="utf-8"?>
<p:tagLst xmlns:p="http://schemas.openxmlformats.org/presentationml/2006/main">
  <p:tag name="KSO_WM_BEAUTIFY_FLAG" val="#wm#"/>
  <p:tag name="KSO_WM_TEMPLATE_CATEGORY" val="custom"/>
  <p:tag name="KSO_WM_TEMPLATE_INDEX" val="20204136"/>
</p:tagLst>
</file>

<file path=ppt/tags/tag175.xml><?xml version="1.0" encoding="utf-8"?>
<p:tagLst xmlns:p="http://schemas.openxmlformats.org/presentationml/2006/main">
  <p:tag name="KSO_WM_BEAUTIFY_FLAG" val="#wm#"/>
  <p:tag name="KSO_WM_TEMPLATE_CATEGORY" val="custom"/>
  <p:tag name="KSO_WM_TEMPLATE_INDEX" val="20204136"/>
</p:tagLst>
</file>

<file path=ppt/tags/tag176.xml><?xml version="1.0" encoding="utf-8"?>
<p:tagLst xmlns:p="http://schemas.openxmlformats.org/presentationml/2006/main">
  <p:tag name="KSO_WM_BEAUTIFY_FLAG" val="#wm#"/>
  <p:tag name="KSO_WM_TEMPLATE_CATEGORY" val="custom"/>
  <p:tag name="KSO_WM_TEMPLATE_INDEX" val="20204136"/>
</p:tagLst>
</file>

<file path=ppt/tags/tag177.xml><?xml version="1.0" encoding="utf-8"?>
<p:tagLst xmlns:p="http://schemas.openxmlformats.org/presentationml/2006/main">
  <p:tag name="KSO_WM_BEAUTIFY_FLAG" val="#wm#"/>
  <p:tag name="KSO_WM_TEMPLATE_CATEGORY" val="custom"/>
  <p:tag name="KSO_WM_TEMPLATE_INDEX" val="20204136"/>
</p:tagLst>
</file>

<file path=ppt/tags/tag178.xml><?xml version="1.0" encoding="utf-8"?>
<p:tagLst xmlns:p="http://schemas.openxmlformats.org/presentationml/2006/main">
  <p:tag name="KSO_WM_BEAUTIFY_FLAG" val="#wm#"/>
  <p:tag name="KSO_WM_TEMPLATE_CATEGORY" val="custom"/>
  <p:tag name="KSO_WM_TEMPLATE_INDEX" val="20204136"/>
</p:tagLst>
</file>

<file path=ppt/tags/tag179.xml><?xml version="1.0" encoding="utf-8"?>
<p:tagLst xmlns:p="http://schemas.openxmlformats.org/presentationml/2006/main">
  <p:tag name="KSO_WM_BEAUTIFY_FLAG" val="#wm#"/>
  <p:tag name="KSO_WM_TEMPLATE_CATEGORY" val="custom"/>
  <p:tag name="KSO_WM_TEMPLATE_INDEX" val="20204136"/>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80.xml><?xml version="1.0" encoding="utf-8"?>
<p:tagLst xmlns:p="http://schemas.openxmlformats.org/presentationml/2006/main">
  <p:tag name="KSO_WM_BEAUTIFY_FLAG" val="#wm#"/>
  <p:tag name="KSO_WM_TEMPLATE_CATEGORY" val="custom"/>
  <p:tag name="KSO_WM_TEMPLATE_INDEX" val="20204136"/>
</p:tagLst>
</file>

<file path=ppt/tags/tag181.xml><?xml version="1.0" encoding="utf-8"?>
<p:tagLst xmlns:p="http://schemas.openxmlformats.org/presentationml/2006/main">
  <p:tag name="KSO_WM_BEAUTIFY_FLAG" val="#wm#"/>
  <p:tag name="KSO_WM_TEMPLATE_CATEGORY" val="custom"/>
  <p:tag name="KSO_WM_TEMPLATE_INDEX" val="20204136"/>
</p:tagLst>
</file>

<file path=ppt/tags/tag182.xml><?xml version="1.0" encoding="utf-8"?>
<p:tagLst xmlns:p="http://schemas.openxmlformats.org/presentationml/2006/main">
  <p:tag name="KSO_WM_BEAUTIFY_FLAG" val="#wm#"/>
  <p:tag name="KSO_WM_TEMPLATE_CATEGORY" val="custom"/>
  <p:tag name="KSO_WM_TEMPLATE_INDEX" val="20204136"/>
</p:tagLst>
</file>

<file path=ppt/tags/tag183.xml><?xml version="1.0" encoding="utf-8"?>
<p:tagLst xmlns:p="http://schemas.openxmlformats.org/presentationml/2006/main">
  <p:tag name="KSO_WM_BEAUTIFY_FLAG" val="#wm#"/>
  <p:tag name="KSO_WM_TEMPLATE_CATEGORY" val="custom"/>
  <p:tag name="KSO_WM_TEMPLATE_INDEX" val="20204136"/>
</p:tagLst>
</file>

<file path=ppt/tags/tag184.xml><?xml version="1.0" encoding="utf-8"?>
<p:tagLst xmlns:p="http://schemas.openxmlformats.org/presentationml/2006/main">
  <p:tag name="KSO_WM_BEAUTIFY_FLAG" val="#wm#"/>
  <p:tag name="KSO_WM_TEMPLATE_CATEGORY" val="custom"/>
  <p:tag name="KSO_WM_TEMPLATE_INDEX" val="20204136"/>
</p:tagLst>
</file>

<file path=ppt/tags/tag185.xml><?xml version="1.0" encoding="utf-8"?>
<p:tagLst xmlns:p="http://schemas.openxmlformats.org/presentationml/2006/main">
  <p:tag name="KSO_WM_BEAUTIFY_FLAG" val="#wm#"/>
  <p:tag name="KSO_WM_TEMPLATE_CATEGORY" val="custom"/>
  <p:tag name="KSO_WM_TEMPLATE_INDEX" val="20204136"/>
</p:tagLst>
</file>

<file path=ppt/tags/tag186.xml><?xml version="1.0" encoding="utf-8"?>
<p:tagLst xmlns:p="http://schemas.openxmlformats.org/presentationml/2006/main">
  <p:tag name="KSO_WM_BEAUTIFY_FLAG" val="#wm#"/>
  <p:tag name="KSO_WM_TEMPLATE_CATEGORY" val="custom"/>
  <p:tag name="KSO_WM_TEMPLATE_INDEX" val="20204136"/>
</p:tagLst>
</file>

<file path=ppt/tags/tag187.xml><?xml version="1.0" encoding="utf-8"?>
<p:tagLst xmlns:p="http://schemas.openxmlformats.org/presentationml/2006/main">
  <p:tag name="KSO_WM_BEAUTIFY_FLAG" val="#wm#"/>
  <p:tag name="KSO_WM_TEMPLATE_CATEGORY" val="custom"/>
  <p:tag name="KSO_WM_TEMPLATE_INDEX" val="20204136"/>
</p:tagLst>
</file>

<file path=ppt/tags/tag188.xml><?xml version="1.0" encoding="utf-8"?>
<p:tagLst xmlns:p="http://schemas.openxmlformats.org/presentationml/2006/main">
  <p:tag name="KSO_WM_UNIT_ISCONTENTSTITLE" val="0"/>
  <p:tag name="KSO_WM_UNIT_NOCLEAR" val="0"/>
  <p:tag name="KSO_WM_UNIT_VALUE" val="18"/>
  <p:tag name="KSO_WM_UNIT_HIGHLIGHT" val="0"/>
  <p:tag name="KSO_WM_UNIT_COMPATIBLE" val="0"/>
  <p:tag name="KSO_WM_UNIT_DIAGRAM_ISNUMVISUAL" val="0"/>
  <p:tag name="KSO_WM_UNIT_DIAGRAM_ISREFERUNIT" val="0"/>
  <p:tag name="KSO_WM_UNIT_TYPE" val="b"/>
  <p:tag name="KSO_WM_UNIT_INDEX" val="1"/>
  <p:tag name="KSO_WM_UNIT_LAYERLEVEL" val="1"/>
  <p:tag name="KSO_WM_TAG_VERSION" val="1.0"/>
  <p:tag name="KSO_WM_BEAUTIFY_FLAG" val="#wm#"/>
  <p:tag name="KSO_WM_UNIT_PRESET_TEXT" val="单击此处添加文本内容"/>
  <p:tag name="KSO_WM_TEMPLATE_CATEGORY" val="custom"/>
  <p:tag name="KSO_WM_TEMPLATE_INDEX" val="20204136"/>
  <p:tag name="KSO_WM_UNIT_ID" val="custom20204136_33*b*1"/>
  <p:tag name="KSO_WM_UNIT_ISNUMDGMTITLE" val="0"/>
</p:tagLst>
</file>

<file path=ppt/tags/tag189.xml><?xml version="1.0" encoding="utf-8"?>
<p:tagLst xmlns:p="http://schemas.openxmlformats.org/presentationml/2006/main">
  <p:tag name="KSO_WM_UNIT_ISCONTENTSTITLE" val="0"/>
  <p:tag name="KSO_WM_UNIT_NOCLEAR" val="1"/>
  <p:tag name="KSO_WM_UNIT_HIGHLIGHT" val="0"/>
  <p:tag name="KSO_WM_UNIT_COMPATIBLE" val="0"/>
  <p:tag name="KSO_WM_UNIT_DIAGRAM_ISNUMVISUAL" val="0"/>
  <p:tag name="KSO_WM_UNIT_DIAGRAM_ISREFERUNIT" val="0"/>
  <p:tag name="KSO_WM_UNIT_TYPE" val="a"/>
  <p:tag name="KSO_WM_UNIT_INDEX" val="1"/>
  <p:tag name="KSO_WM_UNIT_LAYERLEVEL" val="1"/>
  <p:tag name="KSO_WM_TAG_VERSION" val="1.0"/>
  <p:tag name="KSO_WM_BEAUTIFY_FLAG" val="#wm#"/>
  <p:tag name="KSO_WM_UNIT_PRESET_TEXT" val="谢谢观看"/>
  <p:tag name="KSO_WM_TEMPLATE_CATEGORY" val="custom"/>
  <p:tag name="KSO_WM_TEMPLATE_INDEX" val="20204136"/>
  <p:tag name="KSO_WM_UNIT_ID" val="custom20204136_33*a*1"/>
  <p:tag name="KSO_WM_UNIT_ISNUMDGMTITLE" val="0"/>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90.xml><?xml version="1.0" encoding="utf-8"?>
<p:tagLst xmlns:p="http://schemas.openxmlformats.org/presentationml/2006/main">
  <p:tag name="KSO_WM_BEAUTIFY_FLAG" val="#wm#"/>
  <p:tag name="KSO_WM_TEMPLATE_SUBCATEGORY" val="0"/>
  <p:tag name="KSO_WM_SLIDE_TYPE" val="endPage"/>
  <p:tag name="KSO_WM_SLIDE_SUBTYPE" val="pureTxt"/>
  <p:tag name="KSO_WM_SLIDE_ITEM_CNT" val="0"/>
  <p:tag name="KSO_WM_SLIDE_INDEX" val="33"/>
  <p:tag name="KSO_WM_TAG_VERSION" val="1.0"/>
  <p:tag name="KSO_WM_SLIDE_LAYOUT" val="a_b"/>
  <p:tag name="KSO_WM_SLIDE_LAYOUT_CNT" val="1_1"/>
  <p:tag name="KSO_WM_TEMPLATE_MASTER_TYPE" val="1"/>
  <p:tag name="KSO_WM_TEMPLATE_COLOR_TYPE" val="1"/>
  <p:tag name="KSO_WM_TEMPLATE_CATEGORY" val="custom"/>
  <p:tag name="KSO_WM_TEMPLATE_INDEX" val="20204136"/>
  <p:tag name="KSO_WM_SLIDE_ID" val="custom20204136_33"/>
</p:tagLst>
</file>

<file path=ppt/tags/tag2.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y*1"/>
  <p:tag name="KSO_WM_UNIT_LAYERLEVEL" val="1"/>
  <p:tag name="KSO_WM_TAG_VERSION" val="1.0"/>
  <p:tag name="KSO_WM_BEAUTIFY_FLAG" val="#wm#"/>
  <p:tag name="KSO_WM_UNIT_TYPE" val="y"/>
  <p:tag name="KSO_WM_UNIT_INDEX" val="1"/>
  <p:tag name="KSO_WM_SLIDE_BACKGROUND_MASK_FLAG" val="1"/>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1"/>
  <p:tag name="KSO_WM_UNIT_ID" val="_11*i*1"/>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77.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8.xml><?xml version="1.0" encoding="utf-8"?>
<p:tagLst xmlns:p="http://schemas.openxmlformats.org/presentationml/2006/main">
  <p:tag name="KSO_WM_SLIDE_BACKGROUND_TYPE" val="general"/>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2**"/>
  <p:tag name="KSO_WM_UNIT_LAYERLEVEL" val="1"/>
  <p:tag name="KSO_WM_TAG_VERSION" val="1.0"/>
  <p:tag name="KSO_WM_BEAUTIFY_FLAG" val="#wm#"/>
  <p:tag name="KSO_WM_SLIDE_BACKGROUND_TYPE" val="general"/>
</p:tagLst>
</file>

<file path=ppt/tags/tag83.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84.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5.xml><?xml version="1.0" encoding="utf-8"?>
<p:tagLst xmlns:p="http://schemas.openxmlformats.org/presentationml/2006/main">
  <p:tag name="KSO_WM_SLIDE_BACKGROUND_TYPE" val="frame"/>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K_DARK_LIGHT" val="2"/>
</p:tagLst>
</file>

<file path=ppt/tags/tag8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8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xml><?xml version="1.0" encoding="utf-8"?>
<p:tagLst xmlns:p="http://schemas.openxmlformats.org/presentationml/2006/main">
  <p:tag name="KSO_WM_SLIDE_BACKGROUND_MASK_FLAG" val="1"/>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9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3**"/>
  <p:tag name="KSO_WM_UNIT_LAYERLEVEL" val="1"/>
  <p:tag name="KSO_WM_TAG_VERSION" val="1.0"/>
  <p:tag name="KSO_WM_BEAUTIFY_FLAG" val="#wm#"/>
  <p:tag name="KSO_WM_SLIDE_BACKGROUND_TYPE" val="frame"/>
  <p:tag name="KSO_WM_SLIDE_BK_DARK_LIGHT" val="2"/>
</p:tagLst>
</file>

<file path=ppt/tags/tag91.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ags/tag92.xml><?xml version="1.0" encoding="utf-8"?>
<p:tagLst xmlns:p="http://schemas.openxmlformats.org/presentationml/2006/main">
  <p:tag name="KSO_WM_SLIDE_BACKGROUND_TYPE" val="leftRight"/>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K_DARK_LIGHT" val="2"/>
</p:tagLst>
</file>

<file path=ppt/tags/tag9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4**"/>
  <p:tag name="KSO_WM_UNIT_LAYERLEVEL" val="1"/>
  <p:tag name="KSO_WM_TAG_VERSION" val="1.0"/>
  <p:tag name="KSO_WM_BEAUTIFY_FLAG" val="#wm#"/>
  <p:tag name="KSO_WM_SLIDE_BACKGROUND_TYPE" val="leftRight"/>
  <p:tag name="KSO_WM_SLIDE_BK_DARK_LIGHT" val="2"/>
</p:tagLst>
</file>

<file path=ppt/tags/tag99.xml><?xml version="1.0" encoding="utf-8"?>
<p:tagLst xmlns:p="http://schemas.openxmlformats.org/presentationml/2006/main">
  <p:tag name="KSO_WM_SLIDE_BACKGROUND_TYPE" val="topBottom"/>
  <p:tag name="KSO_WM_UNIT_HIGHLIGHT" val="0"/>
  <p:tag name="KSO_WM_UNIT_COMPATIBLE" val="0"/>
  <p:tag name="KSO_WM_UNIT_DIAGRAM_ISNUMVISUAL" val="0"/>
  <p:tag name="KSO_WM_UNIT_DIAGRAM_ISREFERUNIT" val="0"/>
  <p:tag name="KSO_WM_UNIT_ID" val="_15*i*1"/>
  <p:tag name="KSO_WM_UNIT_LAYERLEVEL" val="1"/>
  <p:tag name="KSO_WM_TAG_VERSION" val="1.0"/>
  <p:tag name="KSO_WM_BEAUTIFY_FLAG" val="#wm#"/>
  <p:tag name="KSO_WM_SLIDE_BK_DARK_LIGHT" val="2"/>
  <p:tag name="KSO_WM_UNIT_SUBTYPE" val="h"/>
  <p:tag name="KSO_WM_UNIT_TYPE" val="i"/>
  <p:tag name="KSO_WM_UNIT_INDEX" val="1"/>
  <p:tag name="KSO_WM_UNIT_BK_DARK_LIGHT" val="2"/>
</p:tagLst>
</file>

<file path=ppt/theme/theme1.xml><?xml version="1.0" encoding="utf-8"?>
<a:theme xmlns:a="http://schemas.openxmlformats.org/drawingml/2006/main" name="1_Office 主题​​">
  <a:themeElements>
    <a:clrScheme name="1422">
      <a:dk1>
        <a:sysClr val="windowText" lastClr="000000"/>
      </a:dk1>
      <a:lt1>
        <a:sysClr val="window" lastClr="FFFFFF"/>
      </a:lt1>
      <a:dk2>
        <a:srgbClr val="EFEAEB"/>
      </a:dk2>
      <a:lt2>
        <a:srgbClr val="FFFFFF"/>
      </a:lt2>
      <a:accent1>
        <a:srgbClr val="BA2631"/>
      </a:accent1>
      <a:accent2>
        <a:srgbClr val="D36E83"/>
      </a:accent2>
      <a:accent3>
        <a:srgbClr val="ECB5D6"/>
      </a:accent3>
      <a:accent4>
        <a:srgbClr val="DBB5F1"/>
      </a:accent4>
      <a:accent5>
        <a:srgbClr val="A06ED6"/>
      </a:accent5>
      <a:accent6>
        <a:srgbClr val="6526BA"/>
      </a:accent6>
      <a:hlink>
        <a:srgbClr val="658BD5"/>
      </a:hlink>
      <a:folHlink>
        <a:srgbClr val="A16AA5"/>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9233</Words>
  <Application>WPS 演示</Application>
  <PresentationFormat>宽屏</PresentationFormat>
  <Paragraphs>489</Paragraphs>
  <Slides>43</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43</vt:i4>
      </vt:variant>
    </vt:vector>
  </HeadingPairs>
  <TitlesOfParts>
    <vt:vector size="57" baseType="lpstr">
      <vt:lpstr>Arial</vt:lpstr>
      <vt:lpstr>宋体</vt:lpstr>
      <vt:lpstr>Wingdings</vt:lpstr>
      <vt:lpstr>隶书</vt:lpstr>
      <vt:lpstr>微软雅黑</vt:lpstr>
      <vt:lpstr>汉仪尚巍手书W</vt:lpstr>
      <vt:lpstr>Franklin Gothic Book</vt:lpstr>
      <vt:lpstr>黑体</vt:lpstr>
      <vt:lpstr>Arial Unicode MS</vt:lpstr>
      <vt:lpstr>Calibri</vt:lpstr>
      <vt:lpstr>Times New Roman</vt:lpstr>
      <vt:lpstr>楷体_GB2312</vt:lpstr>
      <vt:lpstr>新宋体</vt:lpstr>
      <vt:lpstr>1_Office 主题​​</vt:lpstr>
      <vt:lpstr>文言文阅读十二讲</vt:lpstr>
      <vt:lpstr>PowerPoint 演示文稿</vt:lpstr>
      <vt:lpstr>十八个文言虚词           例举</vt:lpstr>
      <vt:lpstr>PowerPoint 演示文稿</vt:lpstr>
      <vt:lpstr>【何】</vt:lpstr>
      <vt:lpstr>【乎】</vt:lpstr>
      <vt:lpstr>【乃】</vt:lpstr>
      <vt:lpstr>【其】</vt:lpstr>
      <vt:lpstr>【且】</vt:lpstr>
      <vt:lpstr>【若】</vt:lpstr>
      <vt:lpstr>【所】</vt:lpstr>
      <vt:lpstr>【为】</vt:lpstr>
      <vt:lpstr>【焉】</vt:lpstr>
      <vt:lpstr>【也】</vt:lpstr>
      <vt:lpstr>【以】</vt:lpstr>
      <vt:lpstr>【因】</vt:lpstr>
      <vt:lpstr>【于】</vt:lpstr>
      <vt:lpstr>【与】</vt:lpstr>
      <vt:lpstr>【则】</vt:lpstr>
      <vt:lpstr>【者】</vt:lpstr>
      <vt:lpstr>【之】</vt:lpstr>
      <vt:lpstr>虚词推断法</vt:lpstr>
      <vt:lpstr>（一）看语法结构</vt:lpstr>
      <vt:lpstr>课堂小练</vt:lpstr>
      <vt:lpstr>（二）看对应位置</vt:lpstr>
      <vt:lpstr>课堂小练</vt:lpstr>
      <vt:lpstr>（三）看特殊标志</vt:lpstr>
      <vt:lpstr>课堂小练</vt:lpstr>
      <vt:lpstr>（四）看语气表达</vt:lpstr>
      <vt:lpstr>课堂小练</vt:lpstr>
      <vt:lpstr>（五）看具体语境</vt:lpstr>
      <vt:lpstr>课堂小练</vt:lpstr>
      <vt:lpstr>（六）看删换变化</vt:lpstr>
      <vt:lpstr>（七）看句式特点</vt:lpstr>
      <vt:lpstr>课堂小练</vt:lpstr>
      <vt:lpstr>【解答虚词题的思路】 </vt:lpstr>
      <vt:lpstr>【提醒】</vt:lpstr>
      <vt:lpstr>课时跟踪练</vt:lpstr>
      <vt:lpstr>PowerPoint 演示文稿</vt:lpstr>
      <vt:lpstr>PowerPoint 演示文稿</vt:lpstr>
      <vt:lpstr>PowerPoint 演示文稿</vt:lpstr>
      <vt:lpstr>参考译文：</vt:lpstr>
      <vt:lpstr>谢谢观看</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
  <cp:lastModifiedBy>WPS_1507351124</cp:lastModifiedBy>
  <cp:revision>152</cp:revision>
  <dcterms:created xsi:type="dcterms:W3CDTF">2019-06-19T02:08:00Z</dcterms:created>
  <dcterms:modified xsi:type="dcterms:W3CDTF">2020-12-01T05:30:25Z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2052-11.1.0.10132</vt:lpwstr>
  </property>
</Properties>
</file>