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89" r:id="rId5"/>
    <p:sldId id="288" r:id="rId6"/>
    <p:sldId id="260" r:id="rId7"/>
    <p:sldId id="259" r:id="rId8"/>
    <p:sldId id="261" r:id="rId9"/>
    <p:sldId id="262" r:id="rId10"/>
    <p:sldId id="305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90" r:id="rId36"/>
    <p:sldId id="291" r:id="rId37"/>
    <p:sldId id="292" r:id="rId38"/>
    <p:sldId id="293" r:id="rId39"/>
    <p:sldId id="294" r:id="rId40"/>
    <p:sldId id="30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287" r:id="rId49"/>
    <p:sldId id="302" r:id="rId50"/>
    <p:sldId id="303" r:id="rId51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tags" Target="tags/tag181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tags" Target="../tags/tag63.xml" /><Relationship Id="rId4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tags" Target="../tags/tag66.xml" /><Relationship Id="rId4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67.xml" /><Relationship Id="rId3" Type="http://schemas.openxmlformats.org/officeDocument/2006/relationships/image" Target="../media/image4.png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tags" Target="../tags/tag72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10" Type="http://schemas.openxmlformats.org/officeDocument/2006/relationships/tags" Target="../tags/tag80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74.xml" /><Relationship Id="rId4" Type="http://schemas.openxmlformats.org/officeDocument/2006/relationships/image" Target="../media/image4.png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82.xml" /><Relationship Id="rId4" Type="http://schemas.openxmlformats.org/officeDocument/2006/relationships/image" Target="../media/image4.png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91.xml" /><Relationship Id="rId4" Type="http://schemas.openxmlformats.org/officeDocument/2006/relationships/image" Target="../media/image4.png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00.xml" /><Relationship Id="rId4" Type="http://schemas.openxmlformats.org/officeDocument/2006/relationships/image" Target="../media/image4.png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tags" Target="../tags/tag115.xml" /><Relationship Id="rId11" Type="http://schemas.openxmlformats.org/officeDocument/2006/relationships/tags" Target="../tags/tag116.xml" /><Relationship Id="rId12" Type="http://schemas.openxmlformats.org/officeDocument/2006/relationships/tags" Target="../tags/tag117.xml" /><Relationship Id="rId13" Type="http://schemas.openxmlformats.org/officeDocument/2006/relationships/tags" Target="../tags/tag118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09.xml" /><Relationship Id="rId4" Type="http://schemas.openxmlformats.org/officeDocument/2006/relationships/image" Target="../media/image4.png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10" Type="http://schemas.openxmlformats.org/officeDocument/2006/relationships/tags" Target="../tags/tag126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120.xml" /><Relationship Id="rId4" Type="http://schemas.openxmlformats.org/officeDocument/2006/relationships/image" Target="../media/image8.png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3743960" cy="4064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7405" y="1397000"/>
            <a:ext cx="3743960" cy="4064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3"/>
            </p:custDataLst>
          </p:nvPr>
        </p:nvSpPr>
        <p:spPr>
          <a:xfrm>
            <a:off x="2921000" y="1973312"/>
            <a:ext cx="6350051" cy="2911380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pic_half_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0" y="5756910"/>
            <a:ext cx="4064000" cy="110045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标题 7"/>
          <p:cNvSpPr/>
          <p:nvPr>
            <p:ph type="ctrTitle" idx="2" hasCustomPrompt="1"/>
            <p:custDataLst>
              <p:tags r:id="rId2"/>
            </p:custDataLst>
          </p:nvPr>
        </p:nvSpPr>
        <p:spPr>
          <a:xfrm>
            <a:off x="2168251" y="2949225"/>
            <a:ext cx="7855574" cy="86169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2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副标题 8"/>
          <p:cNvSpPr/>
          <p:nvPr>
            <p:ph type="subTitle" idx="3" hasCustomPrompt="1"/>
            <p:custDataLst>
              <p:tags r:id="rId3"/>
            </p:custDataLst>
          </p:nvPr>
        </p:nvSpPr>
        <p:spPr>
          <a:xfrm>
            <a:off x="2789051" y="3864466"/>
            <a:ext cx="6613974" cy="580564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 err="1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10" name="图片 9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3743960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3743960" cy="4064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7405" y="1397000"/>
            <a:ext cx="3743960" cy="406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标题 2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2921000" y="2255929"/>
            <a:ext cx="6350051" cy="132334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200" b="1" i="0" u="none" strike="noStrike" kern="1200" cap="none" spc="10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095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8565"/>
            <a:ext cx="12192000" cy="18294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85979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26190" y="0"/>
            <a:ext cx="765175" cy="91440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2206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3135"/>
            <a:ext cx="12192000" cy="49510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1480" y="0"/>
            <a:ext cx="1619885" cy="193421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652135"/>
            <a:ext cx="1619885" cy="1205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27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28.xml" /><Relationship Id="rId21" Type="http://schemas.openxmlformats.org/officeDocument/2006/relationships/tags" Target="../tags/tag129.xml" /><Relationship Id="rId22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8.jpeg" /><Relationship Id="rId3" Type="http://schemas.openxmlformats.org/officeDocument/2006/relationships/tags" Target="../tags/tag14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jpeg" /><Relationship Id="rId3" Type="http://schemas.openxmlformats.org/officeDocument/2006/relationships/tags" Target="../tags/tag14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jpeg" /><Relationship Id="rId3" Type="http://schemas.openxmlformats.org/officeDocument/2006/relationships/tags" Target="../tags/tag13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0.jpeg" /><Relationship Id="rId3" Type="http://schemas.openxmlformats.org/officeDocument/2006/relationships/tags" Target="../tags/tag15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1.jpeg" /><Relationship Id="rId3" Type="http://schemas.openxmlformats.org/officeDocument/2006/relationships/tags" Target="../tags/tag15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Relationship Id="rId4" Type="http://schemas.openxmlformats.org/officeDocument/2006/relationships/tags" Target="../tags/tag13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9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2.jpeg" /><Relationship Id="rId3" Type="http://schemas.openxmlformats.org/officeDocument/2006/relationships/tags" Target="../tags/tag17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2.jpeg" /><Relationship Id="rId3" Type="http://schemas.openxmlformats.org/officeDocument/2006/relationships/tags" Target="../tags/tag13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3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4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6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8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9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3.png" /><Relationship Id="rId3" Type="http://schemas.openxmlformats.org/officeDocument/2006/relationships/tags" Target="../tags/tag18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3.jpeg" /><Relationship Id="rId3" Type="http://schemas.openxmlformats.org/officeDocument/2006/relationships/tags" Target="../tags/tag13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4.jpeg" /><Relationship Id="rId3" Type="http://schemas.openxmlformats.org/officeDocument/2006/relationships/tags" Target="../tags/tag13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5.jpeg" /><Relationship Id="rId3" Type="http://schemas.openxmlformats.org/officeDocument/2006/relationships/tags" Target="../tags/tag13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file:///C:\Users\35216\AppData\Local\Temp\wps\INetCache\f06eafc30de37f07b0e8c6ac4af1f08d" TargetMode="External" /><Relationship Id="rId3" Type="http://schemas.openxmlformats.org/officeDocument/2006/relationships/image" Target="../media/image16.emf" /><Relationship Id="rId4" Type="http://schemas.openxmlformats.org/officeDocument/2006/relationships/image" Target="../media/image17.jpeg" /><Relationship Id="rId5" Type="http://schemas.openxmlformats.org/officeDocument/2006/relationships/tags" Target="../tags/tag14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659130" y="3503295"/>
            <a:ext cx="10873105" cy="1718945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3200">
                <a:solidFill>
                  <a:schemeClr val="dk1"/>
                </a:solidFill>
              </a:rPr>
              <a:t>白居易</a:t>
            </a:r>
            <a:endParaRPr lang="zh-CN" altLang="en-US" sz="3200">
              <a:solidFill>
                <a:schemeClr val="dk1"/>
              </a:solidFill>
            </a:endParaRPr>
          </a:p>
        </p:txBody>
      </p:sp>
      <p:sp>
        <p:nvSpPr>
          <p:cNvPr id="4" name="标题 3"/>
          <p:cNvSpPr/>
          <p:nvPr>
            <p:ph type="ctrTitle" idx="2"/>
            <p:custDataLst>
              <p:tags r:id="rId3"/>
            </p:custDataLst>
          </p:nvPr>
        </p:nvSpPr>
        <p:spPr>
          <a:xfrm>
            <a:off x="2570480" y="1111885"/>
            <a:ext cx="7444105" cy="2911475"/>
          </a:xfrm>
        </p:spPr>
        <p:txBody>
          <a:bodyPr/>
          <a:lstStyle/>
          <a:p>
            <a:r>
              <a:rPr lang="zh-CN" altLang="en-US">
                <a:solidFill>
                  <a:schemeClr val="accent1"/>
                </a:solidFill>
                <a:cs typeface="汉仪尚巍手书W" panose="00020600040101010101" charset="-122"/>
              </a:rPr>
              <a:t>《琵琶行（并序）》</a:t>
            </a:r>
            <a:endParaRPr lang="zh-CN" altLang="en-US">
              <a:solidFill>
                <a:schemeClr val="accent1"/>
              </a:solidFill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6464935" cy="1325880"/>
          </a:xfrm>
        </p:spPr>
        <p:txBody>
          <a:bodyPr/>
          <a:lstStyle/>
          <a:p>
            <a:r>
              <a:rPr sz="40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关于作者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230" y="1533525"/>
            <a:ext cx="8686165" cy="4807585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白居易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（772年－846年）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，字乐天，号香山居士，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又号醉吟先生，祖籍太原，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是唐代继杜甫以后又一位伟大的现实主义诗人。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白居易与元稹共同倡导新乐府运动，世称“元白”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，主张“文章合为时而著，歌诗合为事而作”。 著有《白氏长庆集》。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白居易的诗歌题材广泛，形式多样，语言平易通俗，有“诗魔”和“诗王”之称。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白居易尤为著名的是属于感伤诗的两篇长篇歌行，即《长恨歌》和《琵琶行》。有讽喻诗《秦中吟》、《新乐府》，还有《卖炭翁》（七言古诗）和七律《钱塘湖春行》。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官至翰林学士、左赞善大夫。公元846年，白居易在洛阳逝世，葬于香山。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有《白氏长庆集》传世。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2"/>
          <a:stretch>
            <a:fillRect/>
          </a:stretch>
        </p:blipFill>
        <p:spPr>
          <a:xfrm>
            <a:off x="9286240" y="1769111"/>
            <a:ext cx="2571750" cy="379094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关于文体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50" y="984250"/>
            <a:ext cx="10852150" cy="51409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行，是古诗的一种体裁，是一种具有铺叙性质的歌辞。</a:t>
            </a:r>
            <a:endParaRPr lang="zh-CN" altLang="en-US" sz="32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11" name="图片 110"/>
          <p:cNvPicPr/>
          <p:nvPr/>
        </p:nvPicPr>
        <p:blipFill>
          <a:blip r:embed="rId2"/>
          <a:stretch>
            <a:fillRect/>
          </a:stretch>
        </p:blipFill>
        <p:spPr>
          <a:xfrm>
            <a:off x="2494915" y="2082800"/>
            <a:ext cx="7199630" cy="44526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85140"/>
            <a:ext cx="10852150" cy="400050"/>
          </a:xfrm>
        </p:spPr>
        <p:txBody>
          <a:bodyPr/>
          <a:lstStyle/>
          <a:p>
            <a:r>
              <a:rPr sz="4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字词正音:</a:t>
            </a:r>
            <a:endParaRPr lang="zh-CN" altLang="en-US" sz="44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68755"/>
            <a:ext cx="10852150" cy="4872355"/>
          </a:xfrm>
          <a:ln>
            <a:solidFill>
              <a:srgbClr val="C00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贾gǔ </a:t>
            </a:r>
            <a:r>
              <a:rPr lang="en-US" altLang="zh-CN" sz="4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谪 zhé </a:t>
            </a:r>
            <a:r>
              <a:rPr lang="en-US" altLang="zh-CN" sz="4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恬tián </a:t>
            </a:r>
            <a:r>
              <a:rPr lang="en-US" altLang="zh-CN" sz="4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捻niǎn </a:t>
            </a:r>
            <a:endParaRPr lang="zh-CN" altLang="en-US" sz="4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轴zhóu</a:t>
            </a:r>
            <a:r>
              <a:rPr lang="en-US" altLang="zh-CN" sz="4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 幺yāo</a:t>
            </a:r>
            <a:r>
              <a:rPr lang="en-US" altLang="zh-CN" sz="4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 嘈cáo</a:t>
            </a:r>
            <a:r>
              <a:rPr lang="en-US" altLang="zh-CN" sz="4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乍zhà </a:t>
            </a:r>
            <a:endParaRPr lang="zh-CN" altLang="en-US" sz="4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迸bèng </a:t>
            </a:r>
            <a:r>
              <a:rPr lang="en-US" altLang="zh-CN" sz="4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虾蟆hámá </a:t>
            </a:r>
            <a:r>
              <a:rPr lang="en-US" altLang="zh-CN" sz="4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钿diàn </a:t>
            </a:r>
            <a:endParaRPr lang="zh-CN" altLang="en-US" sz="4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呕哑ōuyā </a:t>
            </a:r>
            <a:r>
              <a:rPr lang="en-US" altLang="zh-CN" sz="4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4400">
                <a:latin typeface="华文中宋" panose="02010600040101010101" charset="-122"/>
                <a:ea typeface="华文中宋" panose="02010600040101010101" charset="-122"/>
              </a:rPr>
              <a:t>啁哳zhāozhā</a:t>
            </a:r>
            <a:endParaRPr lang="zh-CN" altLang="en-US" sz="4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诵读课文，整体感知，并回答问题：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98295"/>
            <a:ext cx="10852150" cy="47428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（1）《琵琶行》是一首叙事诗，叙了什么事？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——（诗人谪居江州，月夜送江边，巧遇琵琶女之事。）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（2）通过叙事塑造了哪几个人物形象？他们的共同点是什么？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——（琵琶女和诗人自己。共同点是“同是天涯沦落人”）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华文中宋" panose="02010600040101010101" charset="-122"/>
                <a:ea typeface="华文中宋" panose="02010600040101010101" charset="-122"/>
                <a:sym typeface="+mn-ea"/>
              </a:rPr>
              <a:t>“沦落”的具体情况是怎样的？</a:t>
            </a: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白居易生活在由盛转衰的中唐时期。当时的民族矛盾和阶级矛盾都很尖锐，外族入侵，自安史之乱后，国内连年战乱，民不聊生。白居易担任左拾遗（谏官），多次向唐宪宗上书，提出一系列改革时弊的措施，同时他又写了揭露黑暗政治，反映人民疾苦的《新乐府》、《秦中吟》等讽谕诗，结果触犯了掌握军政大权的豪门贵族，引起唐宪宗和一些权臣的恼恨。被改任陪侍太子的左赞善大夫这一闲职。不能过问朝政，但他压抑不住自己的愤怒，再次上书，就被贬为江州司马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华文中宋" panose="02010600040101010101" charset="-122"/>
                <a:ea typeface="华文中宋" panose="02010600040101010101" charset="-122"/>
                <a:sym typeface="+mn-ea"/>
              </a:rPr>
              <a:t>分析小序：浔阳江边闻琵琶。</a:t>
            </a:r>
            <a:br>
              <a:rPr lang="zh-CN" altLang="en-US"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1、~~~唐宪宗元和十年，我被贬为九江郡司马。第二年秋季的一天，送客到湓浦口，夜里听到船上有人弹琵琶。听那声音，铿锵脆亮有京都流行的声韵。探问这个人，原来是长安的歌女，曾经向穆、曹两位琵琶大师学艺。后来年纪大了，姿色退尽，嫁给商人为妻。于是命人摆酒叫她畅快地弹几曲。她弹完后，有些闷闷不乐的子，自己说起了少年时欢乐之事，而今漂泊沉沦，形容憔悴，在江湖之间辗转流浪。我离京调外任职两年来，随遇而安，自得其乐，而今被这个人的话所感触，这夜里才有被降职的感觉。于是撰写一首长诗赠送给她，共六百一十六字，题为《琵琶行》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2、“恬然自安”：从字面上看是平静安适，其实不过是强自安慰的话，正是由于诗人始终不能忘怀降职外调的苦恼，所以当琵琶女的不幸遭遇触动诗人内心痛苦时，久经压抑的苦恼才又翻腾起来。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从这序文，我们正好可领悟贯穿全诗的思想感情的端倪。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3、小序在文中有什么作用？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——交代时间、地点、人物和故事梗概，概述歌女的悲凉身世，说明了写作的背景动因，并为全诗定下了凄切的感情基调。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4、小序已经较清楚地讲述了琵琶女的故事和自己的感受，为什么还要写成一首诗呢？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学生：写诗合可以更好地抒情达意，给人以更深的感情共鸣，人物和故事更加形象感人。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全诗按时间顺序可以分为几层？</a:t>
            </a:r>
            <a:endParaRPr lang="zh-CN" altLang="en-US" sz="40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40485"/>
            <a:ext cx="10852150" cy="5000625"/>
          </a:xfrm>
          <a:ln>
            <a:solidFill>
              <a:srgbClr val="C00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第一层: 浔阳江边闻琵琶。</a:t>
            </a:r>
            <a:endParaRPr lang="zh-CN" altLang="en-US" sz="40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第二层: 江心聆听琵琶曲。</a:t>
            </a:r>
            <a:endParaRPr lang="zh-CN" altLang="en-US" sz="40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第三层：江中诉说身世苦</a:t>
            </a:r>
            <a:endParaRPr lang="zh-CN" altLang="en-US" sz="40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第四层：自叹谪居感慨多</a:t>
            </a:r>
            <a:endParaRPr lang="zh-CN" altLang="en-US" sz="40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第五层: 重闻琵琶青衫湿。</a:t>
            </a:r>
            <a:endParaRPr lang="zh-CN" altLang="en-US" sz="40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第一层: 浔阳江边闻琵琶。</a:t>
            </a:r>
            <a:br>
              <a:rPr lang="zh-CN" altLang="en-US"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1、“浔阳江头夜送客，枫叶荻花秋瑟瑟。”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叙述江东送客时的环境。秋夜的江水、枫叶、荻花，色调暗淡，“瑟瑟”风声。景物暗淡萧条，景中有情。令人顿感秋凉袭人不断，渲染了送别时人物凄凉愁惨的心情。为全诗定下了基调。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~~~秋夜我到浔阳江头送一位归客，枫叶荻花在秋风里瑟瑟作响。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、“主人下马与客在船，举酒欲饮无管弦。”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（1）“主人下马与客在船”是互文。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（3）“管弦”：指音乐，借代。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（4）~~我和客人下马在船上设宴饯别，举起酒杯要饮却无音乐助兴。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5970"/>
          </a:xfrm>
          <a:ln>
            <a:solidFill>
              <a:srgbClr val="C00000"/>
            </a:solidFill>
          </a:ln>
        </p:spPr>
        <p:txBody>
          <a:bodyPr/>
          <a:lstStyle/>
          <a:p>
            <a:r>
              <a:rPr sz="3600">
                <a:latin typeface="华文中宋" panose="02010600040101010101" charset="-122"/>
                <a:ea typeface="华文中宋" panose="02010600040101010101" charset="-122"/>
              </a:rPr>
              <a:t>你认识这些民族乐器吗？</a:t>
            </a:r>
            <a:endParaRPr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361950" y="1611630"/>
            <a:ext cx="11468100" cy="5080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互文</a:t>
            </a:r>
            <a:endParaRPr lang="zh-CN" altLang="en-US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互文是古汉语中特有的修辞格之一，它是在结构相近的几个并列词组或语句中，相应位置上的词语互相补充、互相渗透、互相隐含的修辞手法。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如：</a:t>
            </a:r>
            <a:r>
              <a:rPr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“将军百战死，壮士十年归。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（《木兰诗》）”句中“将军”与“壮士”互补，意为将军和壮士征战十年身经百战后归来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秦时明月汉时关，万里长征人未还。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（《出塞》）“的前句中“秦”与“汉”互补，意为秦汉时期的明月照耀着秦汉时期的关隘。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“东西植松柏，左右种梧桐。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（《孔雀东南飞》）”中“东西”与“左右”互相补充，意为四面八方都种植了松柏梧桐。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“主人下马客在船，举酒欲饮无管弦。</a:t>
            </a:r>
            <a:r>
              <a:rPr sz="240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（《琵琶行》）”前一句中，“主人”与“客”互补，意为主人和客人一起下马一起上船。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78790"/>
            <a:ext cx="10852150" cy="58623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3、“醉不成欢惨将别，别时茫茫江浸月。”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（1）一个“惨”字，直抒胸臆，真实表现了当时的场面气氛和人物心境。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“茫茫”；写江水的茫无边际，这是叙述别时的情景，但景中含情，茫茫月色中无不弥漫着作者的离愁别绪，诗人此时的哀愁就象那茫茫江水一样无边无际，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（2）~~~酒喝得不痛快更伤心将要分别，临别时茫茫江水倒映着明月。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小结：在远离京都的浔阳江边送客，这不是一般的离愁别恨: 暮色暗淡，更使人惆怅惜别；秋叶衰草，秋风萧瑟，更显出荒凉寥落；没有音乐助兴，只能对饮闷酒，借酒浇愁，更反映出失意谪居的冷落寂寞……这些描写，为悲剧性的人物琵琶女的出场，创造了悲凉的气氛。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14020"/>
            <a:ext cx="10852150" cy="5927090"/>
          </a:xfrm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4、“忽闻水上琵琶声，主人忘归客不发。”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~~忽听得江面上传来琵琶声；我忘了回归客人也不想动身。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声音从水面上飘过来，这声音一下子就吸引了主人和客人的注意，他们要走的不想走，要回的不想回了，从侧面表现了琵琶曲强大的吸引力量。这两句，从感情上来说，是由抑郁到惊喜的一个转折；从结构上来说，起了承上启下的作用。先闻其声，后见其人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algn="ctr">
              <a:buNone/>
            </a:pPr>
            <a:r>
              <a:rPr lang="zh-CN" altLang="en-US" sz="36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景中有情——凄凉愁惨</a:t>
            </a:r>
            <a:endParaRPr lang="zh-CN" altLang="en-US" sz="36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6600">
                <a:latin typeface="华文中宋" panose="02010600040101010101" charset="-122"/>
                <a:ea typeface="华文中宋" panose="02010600040101010101" charset="-122"/>
              </a:rPr>
              <a:t>浔阳江边闻琵琶：</a:t>
            </a:r>
            <a:endParaRPr lang="zh-CN" altLang="en-US" sz="66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660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66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66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承上启下</a:t>
            </a:r>
            <a:r>
              <a:rPr lang="zh-CN" altLang="en-US" sz="6600">
                <a:latin typeface="华文中宋" panose="02010600040101010101" charset="-122"/>
                <a:ea typeface="华文中宋" panose="02010600040101010101" charset="-122"/>
              </a:rPr>
              <a:t>——抑郁转惊喜</a:t>
            </a:r>
            <a:endParaRPr lang="zh-CN" altLang="en-US" sz="66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第二层：江心聆听琵琶曲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98295"/>
            <a:ext cx="7456170" cy="474281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4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这部分主要是对音乐的描摹。音乐是用耳朵来感受的，如何用文字进行表达呢？</a:t>
            </a:r>
            <a:endParaRPr lang="zh-CN" altLang="en-US" sz="48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2"/>
          <a:stretch>
            <a:fillRect/>
          </a:stretch>
        </p:blipFill>
        <p:spPr>
          <a:xfrm>
            <a:off x="8758555" y="254000"/>
            <a:ext cx="3276600" cy="6350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42290"/>
            <a:ext cx="10852150" cy="57988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（1）“寻、问、移、添、回、开宴、呼唤”等一系列动词，生动地表现了诗人忽闻琵琶声和急欲见到弹奏者的迫切心情。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2）诗人运用想象（欲语迟）、夸张（千呼万唤始出来）和动作描写（犹抱琵琶半遮面），精炼而又细腻地表现了琵琶女此时矛盾复杂的心情。这中间有自惭身世，本不愿再向人献艺却又拗不过作者盛情相邀的不得已之情，也有在封建伦理道德观念束缚下的犹疑和顾虑。准确描绘了琵琶女真切的个性，复杂的心理和特有的神态。使读者如见其人，如见其态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（3）调弦、指法，表现其技法的熟练。调弦定音，非同凡响，声中含情；信手续弹，声声含悲，心事无限；弹奏名曲，技艺高超。虽没有具体描写乐声，却为下面具体描写乐声做好了铺垫。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（4）音乐描写：比喻、对比、摹声。分三个乐段：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57200"/>
            <a:ext cx="10852150" cy="588391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第一乐段兼用比喻和摹声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，分写大弦和小弦，两者交错进行而有珠走玉盘之声，表现了急切而愉悦的情调。急雨，比乐声的粗重沉闷；私语，比其幽细圆润；珠落玉盘，比其清脆悦耳。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第二乐段用花底莺语的间关之声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，再著一个“滑”字，使读者觉察到旋律变得轻快流畅，接着又逐渐缓慢下来，仿佛进入了半终半止的状态，这“无声”的音乐又使读者去寻味“幽愁暗恨”，并期待那变化的到来。鸟语、泉流，比其婉转流利。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第三乐段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，“银瓶乍破水浆迸”，这是高潮到来的信号，它发展很快，接着就出现了“铁骑突出刀枪鸣”的热烈而紧张的局面。银瓶乍破、水浆迸、铁骑突出、刀枪鸣，形容其高亢雄壮。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琵琶女演奏的乐曲旋律经过了一个发展变化过程：</a:t>
            </a: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舒徐流畅----逐渐沉咽----间歇停顿----激越雄壮----戛然而止。</a:t>
            </a:r>
            <a:endParaRPr lang="zh-CN" altLang="en-US" sz="24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02590"/>
            <a:ext cx="10852150" cy="59385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1、琵琶女出场：动词——诗人的欣喜、迫切心情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调弦校音——未成曲调先有情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江心聆听 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2、弹 </a:t>
            </a: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指法、乐音——丰富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琵琶曲 </a:t>
            </a: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琵 </a:t>
            </a: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弹奏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琶 </a:t>
            </a: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旋律：舒徐流畅----逐渐沉咽----间歇停顿----激越雄壮----戛然而止。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3、听者——入神（侧写技艺高超绝妙）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写景：照应前文，渲染凄清冷落意境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第三层：江中诉说身世苦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7553325" cy="5388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1、“沉吟放拨插弦中，整顿衣裳起敛容”：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“沉吟”：要说话又有些迟疑的样子。“放拨”、“插弦”、“整顿衣裳”、“起敛容”，既写动作表情，也写表现歌女讲述身世前的感情起伏。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~~她迟疑着收起拨片插在琴弦中；整理好衣裳显出庄重的神态。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2"/>
          <a:stretch>
            <a:fillRect/>
          </a:stretch>
        </p:blipFill>
        <p:spPr>
          <a:xfrm>
            <a:off x="8582025" y="952183"/>
            <a:ext cx="3048000" cy="4505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6250" y="97790"/>
            <a:ext cx="11367770" cy="1185545"/>
          </a:xfrm>
        </p:spPr>
        <p:txBody>
          <a:bodyPr/>
          <a:lstStyle/>
          <a:p>
            <a:r>
              <a:rPr lang="zh-CN" altLang="en-US">
                <a:latin typeface="华文中宋" panose="02010600040101010101" charset="-122"/>
                <a:ea typeface="华文中宋" panose="02010600040101010101" charset="-122"/>
              </a:rPr>
              <a:t>2、“自言本是京城女……”转为歌女自叙身世：叙说前后两个阶段的不同遭遇。</a:t>
            </a: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0" y="1513840"/>
            <a:ext cx="11368405" cy="4827270"/>
          </a:xfrm>
        </p:spPr>
        <p:txBody>
          <a:bodyPr>
            <a:noAutofit/>
          </a:bodyPr>
          <a:lstStyle/>
          <a:p>
            <a:pPr marL="0" indent="0">
              <a:spcAft>
                <a:spcPct val="0"/>
              </a:spcAft>
              <a:buNone/>
            </a:pPr>
            <a:r>
              <a:rPr lang="zh-CN" altLang="en-US" sz="2300">
                <a:latin typeface="华文中宋" panose="02010600040101010101" charset="-122"/>
                <a:ea typeface="华文中宋" panose="02010600040101010101" charset="-122"/>
              </a:rPr>
              <a:t>第一阶段：</a:t>
            </a:r>
            <a:endParaRPr lang="zh-CN" altLang="en-US" sz="23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ct val="0"/>
              </a:spcAft>
              <a:buNone/>
            </a:pPr>
            <a:r>
              <a:rPr lang="en-US" altLang="zh-CN" sz="23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300">
                <a:latin typeface="华文中宋" panose="02010600040101010101" charset="-122"/>
                <a:ea typeface="华文中宋" panose="02010600040101010101" charset="-122"/>
              </a:rPr>
              <a:t>她自说本来是京城里的姑娘，家住在虾蟆陵附近。十三岁就学会了弹琵琶的技艺，名字登记在教坊的第一部里。弹罢曲子曾赢得曲师的赞扬，每次妆成都被同行歌妓们嫉妒。京都豪富子弟争先恐后来献彩；弹完一曲收来的红绡不知其数。</a:t>
            </a:r>
            <a:endParaRPr lang="zh-CN" altLang="en-US" sz="23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ct val="0"/>
              </a:spcAft>
              <a:buNone/>
            </a:pPr>
            <a:r>
              <a:rPr lang="en-US" altLang="zh-CN" sz="23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300">
                <a:latin typeface="华文中宋" panose="02010600040101010101" charset="-122"/>
                <a:ea typeface="华文中宋" panose="02010600040101010101" charset="-122"/>
              </a:rPr>
              <a:t>打拍子敲碎了钿头银篦，吃美酒泼脏了血色罗裙。年复一年都在欢笑打闹中度过；美好的时光白白消磨。</a:t>
            </a:r>
            <a:endParaRPr lang="zh-CN" altLang="en-US" sz="23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ct val="0"/>
              </a:spcAft>
              <a:buNone/>
            </a:pPr>
            <a:r>
              <a:rPr lang="en-US" altLang="zh-CN" sz="23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300">
                <a:latin typeface="华文中宋" panose="02010600040101010101" charset="-122"/>
                <a:ea typeface="华文中宋" panose="02010600040101010101" charset="-122"/>
              </a:rPr>
              <a:t>这里极写昔日红极一时，年纪幼小而技艺高超，被老辈艺人赞服，又被同辈艺人妒忌，王孙公子也深深迷恋她的色艺。她就这样放纵奢华，年复一年，时光和青春就像水一样流走了。</a:t>
            </a:r>
            <a:endParaRPr lang="zh-CN" altLang="en-US" sz="23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spcAft>
                <a:spcPct val="0"/>
              </a:spcAft>
              <a:buNone/>
            </a:pPr>
            <a:r>
              <a:rPr lang="zh-CN" altLang="en-US" sz="23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前半部分描写早年色艺超群时的奢华惬意的歌伎生活，为反衬后来的凄凉生活作铺垫。</a:t>
            </a:r>
            <a:endParaRPr lang="zh-CN" altLang="en-US" sz="23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343535" y="327660"/>
            <a:ext cx="6978015" cy="601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7501255" y="327660"/>
            <a:ext cx="4391660" cy="60947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第二阶段：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兄弟从了军，阿姨辞别了人世，暮去朝来我也渐渐地年老色衰。门前车马稀稀落落；青春已逝只得嫁给商人为妻。商人看重利益不在乎别离；上月他又去了浮梁做买茶生意。他走了以后留下我在江口独守空船；秋月与我作伴，江中秋水凄寒。深夜里忽然梦见少年时代的往事，梦中哭醒啼泪纵横污损了粉颜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这里叙述今日的她已时过境迁，随着她的年长色衰，贵族子孙们都已不再上门，几个亲属也相继离去，她就像一双过了时的鞋子，再也没有人愿意多看一眼，无可奈何之下只好嫁给一个商人，而商人关心的只是赚钱，从来不懂艺术和情感，经常外出，抛下这个可怜的女子独守空船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后半部分表现年长色衰后的寂寞处境。转变的三个原因: 弟走从军，阿姨身亡，年长色衰。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诗人转述歌女身世，笔调如怨如慕，如泣如诉，运用对比、反衬手法: 用琵琶女昔日的年轻美貌，反衬后来的年长色衰；用昔日的纨绔子弟争相追逐，门庭若市，反衬后来的门庭冷落，孤守空船；用昔日的恣情欢笑，反衬后来的满腹辛酸；用夜梦往事来反衬只有明月寒水作伴的孤寂生活和伤感情怀。少年的欢乐受宠与年老色衰后的冷落寂寞形成对对照，“绕船明月江水寒”，以孤舟、冷月与江水的寒意，烘托歌女“守空船”的冷寂、凄凉、悲怆。道出了歌女天涯沦落的无限悲伤之情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华文中宋" panose="02010600040101010101" charset="-122"/>
                <a:ea typeface="华文中宋" panose="02010600040101010101" charset="-122"/>
              </a:rPr>
              <a:t>第四层：自叹谪居感慨多</a:t>
            </a: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1、“我闻琵琶已叹息，又闻此语重唧唧”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我听了琵琶曲已伤感叹息，又听了这番话更加慨叹不已。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是过渡句，承第二、第三诗段，表达了对琵琶女不幸遭遇的深切同情。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2、“同是天涯沦落人，相逢何必曾相识! ”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这两句写出了自己与琵琶女之间身世的共同点同是天涯沦落人。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我们俩同是天涯沦落的可悲人；今日相逢何必问是否曾经相识。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3、为何作者发出“同是天涯沦落人，相逢何必曾相识”的感慨呢？接下来作者给我们讲述了他的人生经历和郁闷心情。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（1）“我从去年辞帝京，……呕哑嘲哳难为听”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自从去年离开京城；贬官在浔阳，一直卧病。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　　浔阳这地方荒凉偏僻没有音乐；一年到头听不到管弦的乐器声。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　　住在湓江附近，低洼潮湿；院子周围黄芦和苦竹缭绕丛生。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　　在这里早晚能听到的是什么呢？尽是杜鹃猿猴那些悲凄的哀鸣。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　　春江花朝秋江月夜那样好光景；拿出酒来，却往往自酌自饮。。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难道这里就没有山歌和村笛吗？音调嘶哑粗涩实在难听。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（2）写出了诗人贬官九江以来的孤独寂寞，地方荒僻，环境恶劣，举目伤怀。诗人的悲哀苦闷完全是由于他政治上受打击造成的，但这点他没法说，只能笼统含糊地说了他也是“天涯沦落人”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（3）着重表现诗人谪居江州后的凄凉生活和郁闷心情，揭示作者发出“同是天涯沦落人，相逢何必曾相识”这一感慨的原因。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（4）这一层运用反衬的手法: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A先说无音乐；B听惯了伤感的啼鸣；C山歌与村笛之难听。</a:t>
            </a:r>
            <a:endParaRPr lang="zh-CN" altLang="en-US" sz="24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一方面突出处境的凄清孤苦，另一方面反衬琵琶女演奏的优美绝伦。</a:t>
            </a:r>
            <a:endParaRPr lang="zh-CN" altLang="en-US" sz="24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37820"/>
            <a:ext cx="10852150" cy="60032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（5）他们之间虽然出身、经历有很大的不同，但是也有相似之处。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A一个本是京城女，一个去年辞帝京，都是从京都长安来到遥远地僻的江州；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B一个是名满京都的名艺人，一个是才华横溢的大诗人，都有出类拔萃的才能；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C一个因年长色衰而嫁商人，一个因直言相谏而遭贬谪，都有由荣至衰的不幸遭遇，都同样怀着满腹的幽愁暗恨，过着冷落凄清的寂寞生活。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02590"/>
            <a:ext cx="10852150" cy="5938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sz="2800">
                <a:latin typeface="华文中宋" panose="02010600040101010101" charset="-122"/>
                <a:ea typeface="华文中宋" panose="02010600040101010101" charset="-122"/>
                <a:sym typeface="+mn-ea"/>
              </a:rPr>
              <a:t>正因为如此，诗人写琵琶女高超的技艺，正是为了表现琵琶女的悲凉身世唤起人们对琵琶女的同情；而诗人写琵琶女的悲凉身世又是为了表现自己政治上的失意，抒发郁积心中的左迁之愁、贬谪之恨。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sz="2800">
                <a:latin typeface="华文中宋" panose="02010600040101010101" charset="-122"/>
                <a:ea typeface="华文中宋" panose="02010600040101010101" charset="-122"/>
                <a:sym typeface="+mn-ea"/>
              </a:rPr>
              <a:t>这正是作者的写作动机，这两句是全诗的主题所在。诗人通过沦落天涯的歌女的一生，来抒发自己忧国遭贬的政治苦闷。把对琵琶女的无限同情，对被贬谪的满腔幽愤，对封建社会冷酷黑暗的揭露完全交织在一起，是封建社会一种带有普遍意义的典型情绪。现成了人们表达同病相怜，互相慰籍的名句。这两句直抒天涯沦落之感。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8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4、“今夜闻君琵琶语，如听仙乐耳暂明。莫辞更坐弹一曲，为君翻作《琵琶行》。”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今晚上听了你用琵琶弹奏的乐曲，象听了天上的仙乐，耳朵也顿时清明。请你不要推辞坐下来再弹一曲；我要为你创作一首新词《琵琶行》。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诗人以一个平等真诚的朋友，一个患难知音的身份，由衷地称赞和感谢了琵琶女的精彩表演，并提出请再弹一曲，而自己要为她写一首长诗《琵琶行》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algn="r">
              <a:buNone/>
            </a:pP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——对琵琶女的颂扬与请求。</a:t>
            </a:r>
            <a:endParaRPr lang="zh-CN" altLang="en-US" sz="24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小结：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1、 前四句写作者的感慨。头两句承上启下，表达了诗人对琵琶女不幸遭遇的深切同情。后两句写产生共鸣，点明题旨。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2、 中间十二句是诗人自述，着重写谪居江州后的郁闷心情，揭示出“同是天涯沦落人，相逢何必曾相识”这一感慨的原因。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3、 后四句，诗人对琵琶女的赞扬和请求。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4" name="图片 113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1076960" y="309245"/>
            <a:ext cx="9639935" cy="62395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华文中宋" panose="02010600040101010101" charset="-122"/>
                <a:ea typeface="华文中宋" panose="02010600040101010101" charset="-122"/>
              </a:rPr>
              <a:t>第五层: 重闻琵琶青衫湿。</a:t>
            </a: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1、“感我此言良久立，却坐促弦弦转急。”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被我的话所感动她站立了好久；回身坐下再转紧琴弦拨出急声。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分析: 写琵琶女对诗人自述的反应，包含了非常复杂的感情，有对诗人不幸遭遇的同情，也有长期受人玩弄、侮辱后，竟然得到诗人的同情，受到尊重的知遇之感，所以满腔激情通过琵琶声自然流露。</a:t>
            </a:r>
            <a:endParaRPr lang="zh-CN" altLang="en-US" sz="24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2、“凄凄不似向前声，满座重闻皆掩泣。”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凄凄切切不再象刚才那种声音；在座的人重听都掩面哭泣不停。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分析: 皆掩泣比前悄无言程度更深，表现对两个不幸者的深切同情。</a:t>
            </a:r>
            <a:endParaRPr lang="zh-CN" altLang="en-US" sz="24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3、“座中泣下谁最多? 江州司马青衫湿。”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（1）~~要问在座之中谁流的眼泪最多？我江州司马泪水湿透青衫衣襟！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（2）分析: 用设问句表现自己伤感程度之深，全诗在哀怨之情达到顶峰时突然收束，给读者留下充分的回味余地。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（3）都说“ 男儿有泪不轻弹，只因未到伤心处。”白居易为何在一个素不相识的琵琶女面前泪洒青衫?你能明白诗人泪洒青衫的原因吗?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19380"/>
            <a:ext cx="10852150" cy="765810"/>
          </a:xfrm>
        </p:spPr>
        <p:txBody>
          <a:bodyPr/>
          <a:lstStyle/>
          <a:p>
            <a:r>
              <a:rPr sz="3600">
                <a:latin typeface="华文中宋" panose="02010600040101010101" charset="-122"/>
                <a:ea typeface="华文中宋" panose="02010600040101010101" charset="-122"/>
                <a:sym typeface="+mn-ea"/>
              </a:rPr>
              <a:t>诗人泪洒青衫，源于感伤：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3114040"/>
          </a:xfrm>
          <a:ln>
            <a:solidFill>
              <a:srgbClr val="C00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①分别的感伤，送别友人，前途渺茫，思之感伤；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②风物的感伤，湓浦江口，风清月寒，枫叶飘零，荻花飘飞，睹物伤怀；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③赏曲的感伤，琵琶女愤激幽怨的曲调引发了诗人的情感共鸣；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④听诉的感伤，琵琶女悲剧命运激起了诗人深深的怜悯；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⑤自我的感伤，诗人早年，才华横溢，誉满天下，今朝沦落，孤独幽怨。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0560" y="4257675"/>
            <a:ext cx="10851515" cy="2245360"/>
          </a:xfrm>
          <a:prstGeom prst="rect">
            <a:avLst/>
          </a:prstGeo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scaled="1"/>
          </a:gradFill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    </a:t>
            </a:r>
            <a:r>
              <a:rPr lang="zh-CN" altLang="en-US" sz="2800"/>
              <a:t>伤物，伤曲，伤人，伤己，伤别，这诸多感伤交融一体，积累沉淀，不由得诗人悲怆满怀，泪洒青衫。“同是天涯沦落人”是“泪”的内涵的集中写照。另外，琵琶女与诗人萍水相逢，却能以诚相见，理解诗人，借曲抚慰，可谓知己难觅，故而诗人激动得泪洒青衫。</a:t>
            </a:r>
            <a:r>
              <a:rPr lang="zh-CN" altLang="en-US" sz="2800" b="1">
                <a:solidFill>
                  <a:srgbClr val="C00000"/>
                </a:solidFill>
              </a:rPr>
              <a:t>“相逢何必曾相识”</a:t>
            </a:r>
            <a:r>
              <a:rPr lang="zh-CN" altLang="en-US" sz="2800"/>
              <a:t>同样是“泪”的内涵的集中写照。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40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小结：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可以说，“我”的诉说，反转来又拨动了琵琶女的心弦，当她又一次弹琵琶的时候，那声音更加凄苦感人，因而反过来又激动了“我”的感情，以至热泪直流，湿透青衫。这里同样写琵琶声，但主要通过写听众的反应来烘托，以“满座重闻皆掩泣”“江州司马青衫湿”等简练的笔墨，突出了琵琶声感人的艺术效果。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总结全文：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21740"/>
            <a:ext cx="10852150" cy="51193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1、内容：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（1）“相逢何必曾相识”，是什么使素不相识、萍水相逢的诗人和琵琶女联系在一起？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——音乐（琵琶声）。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一个独守空船，借乐诉怨；一个送客江头，有酒无乐。一个善弹，一个善听，演绎出一出千古传诵的知音故事。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60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（2）音乐是沟通诗人与琵琶女情感的桥梁，全诗写音乐写了几个回合？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77340"/>
            <a:ext cx="10852150" cy="47637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三个回合：一闻琵琶（第一节）邀相见，再闻琵琶（第二节）诉沦落，三闻琵琶（第五段）青衫湿。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全篇写音乐三个回合：一弹，闻声不见人，情相触；二弹，见人再闻声，情相通；三弹，知人重闻声，情相融。琵琶声中塑造出诗人自身横遭贬谪、抑郁寡欢的形象，琵琶女漂流沦落、凄苦哀怨的形象；青衫泪中表现出诗人与琵琶女“同是天涯沦落人”的平等心情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24815"/>
            <a:ext cx="10852150" cy="591629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伤别</a:t>
            </a:r>
            <a:r>
              <a:rPr lang="en-US" altLang="zh-CN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                       </a:t>
            </a:r>
            <a:r>
              <a:rPr lang="zh-CN" altLang="en-US" sz="24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伤物</a:t>
            </a:r>
            <a:endParaRPr lang="zh-CN" altLang="en-US" sz="24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琵 </a:t>
            </a: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一弹：闻声不见人 “同是天涯沦落人” </a:t>
            </a: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                    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诗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琶 </a:t>
            </a: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二弹：见人再闻声 ——————————————伤曲伤人 </a:t>
            </a: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人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女 </a:t>
            </a: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三弹：知人重闻声 “相逢何必曾相识”</a:t>
            </a: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                    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 伤己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（漂流沦落、凄苦哀怨的形象） （横遭贬谪、抑郁寡欢的形象）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同情 </a:t>
            </a: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                                                                         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失意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主题：通过描写琵琶女高超的弹奏技巧和沦落天涯的悲凉身世，表现了对琵琶女的深切同情，抒发了诗人谪居江州后的失意心情。</a:t>
            </a:r>
            <a:endParaRPr lang="zh-CN" altLang="en-US" sz="24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>
                <a:latin typeface="华文中宋" panose="02010600040101010101" charset="-122"/>
                <a:ea typeface="华文中宋" panose="02010600040101010101" charset="-122"/>
                <a:sym typeface="+mn-ea"/>
              </a:rPr>
              <a:t>2、写法与语言：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33525"/>
            <a:ext cx="10852150" cy="480758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（1）运用比喻、摹声等手法描写音乐。（把音乐写得有声有色，是此诗最大的艺术特色）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（2）紧凑的结构艺术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（3）运用环境描写渲染气氛，烘托人物感情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（4）形象凝练的语言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3、积累字词：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1、古今异义词：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“明年”“因为”“突出”“整顿”“向前”“老大”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2、通假字：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“画”——划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3、词语活用：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（1）夜弹琵琶者：（名——状 在夜里）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（2）遂命酒 （名——动 摆酒）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（3）重利轻别离 （形——动 看重、轻视）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63295"/>
            <a:ext cx="10852150" cy="4903470"/>
          </a:xfr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scaled="1"/>
          </a:gra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5400">
                <a:solidFill>
                  <a:srgbClr val="C00000"/>
                </a:solidFill>
              </a:rPr>
              <a:t>人生难得一知己，千古知音最难觅。</a:t>
            </a:r>
            <a:endParaRPr lang="zh-CN" altLang="en-US" sz="540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CN" altLang="en-US" sz="5400">
                <a:solidFill>
                  <a:srgbClr val="C00000"/>
                </a:solidFill>
              </a:rPr>
              <a:t>伯牙操琴遇子期，高山流水韵依依。乐天浔阳闻琵琶，相逢何必曾相识。寄语天涯沦落人，莫愁前路无知己。</a:t>
            </a:r>
            <a:endParaRPr lang="zh-CN" altLang="en-US" sz="5400">
              <a:solidFill>
                <a:srgbClr val="C00000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04700" y="113030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6835" y="532765"/>
            <a:ext cx="5515610" cy="60890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《临江仙·梦后楼台高锁》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晏几道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梦后楼台高锁，酒醒帘幕低垂。去年春恨却来时。落花人独立，微雨燕双飞。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记得小蘋初见，两重心字罗衣。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琵琶弦上说相思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。当时明月在，曾照彩云归。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72160"/>
            <a:ext cx="6191250" cy="5981700"/>
          </a:xfrm>
          <a:prstGeom prst="rect">
            <a:avLst/>
          </a:prstGeom>
          <a:noFill/>
          <a:ln w="9525">
            <a:noFill/>
          </a:ln>
          <a:effectLst>
            <a:softEdge rad="635000"/>
          </a:effectLst>
        </p:spPr>
      </p:pic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4954905" cy="6186805"/>
          </a:xfrm>
        </p:spPr>
        <p:txBody>
          <a:bodyPr/>
          <a:lstStyle/>
          <a:p>
            <a:pPr algn="ctr"/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咏怀古迹（其三）</a:t>
            </a:r>
            <a:b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[ 唐 ] 杜甫</a:t>
            </a:r>
            <a:b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群山万壑赴荆门，</a:t>
            </a:r>
            <a:b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生长明妃尚有村。</a:t>
            </a:r>
            <a:b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一去紫台连朔漠，</a:t>
            </a:r>
            <a:b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独留青冢向黄昏。</a:t>
            </a:r>
            <a:b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画图省识春风面，</a:t>
            </a:r>
            <a:b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环珮空归夜月魂。</a:t>
            </a:r>
            <a:b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千载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琵琶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作胡语，</a:t>
            </a:r>
            <a:b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分明怨恨曲中论。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6039485" y="267970"/>
            <a:ext cx="6045200" cy="6451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你知道琵琶的相关知识吗？</a:t>
            </a:r>
            <a:endParaRPr lang="zh-CN" altLang="en-US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949940" cy="5753735"/>
          </a:xfrm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0" indent="457200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琵琶，弹拨乐器首座，拨弦类弦鸣乐器。木制或竹等制成，音箱呈半梨形，上装四弦，原先是用丝线，现多用钢丝、钢绳、尼龙制成。颈与面板上设有以确定音位的"相"和"品"。演奏时竖抱，左手按弦，右手五指弹奏，是可独奏、伴奏、重奏、合奏的重要民族乐器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457200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琵琶，最早大约在中国秦朝出现。"琵琶"二字中的"珏"意为"二玉相碰，发出悦耳碰击声"，表示这是一种以弹碰琴弦的方式发声的乐器。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457200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240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其名"琵"、"琶"是根据演奏这些乐器的</a:t>
            </a:r>
            <a:r>
              <a:rPr lang="zh-CN" altLang="en-US" sz="2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右手技法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而来的。也就是说琵和琶原是两种弹奏手法的名称，</a:t>
            </a:r>
            <a:r>
              <a:rPr lang="zh-CN" altLang="en-US" sz="24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琵是右手向前弹，琶是右手向后挑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。在唐朝以前，琵琶也是汉语里对所有鲁特琴族(又称琉特属)弹拨乐器的总称。中国琵琶更传到东亚其他地区，发展成现时的日本琵琶、朝鲜琵琶和越南琵琶。到了唐代(公元7-9世纪)琵琶的发展出现了一个高峰。当时上至宫廷乐队, 下至民间演唱都少不了琵琶, 随成为当时非常盛行的乐器, 而且在乐队处于领奏地位。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6075" y="1017270"/>
            <a:ext cx="6993890" cy="538861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 altLang="zh-CN" sz="480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我国著名诗人</a:t>
            </a:r>
            <a:r>
              <a:rPr lang="zh-CN" altLang="en-US" sz="48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白居易</a:t>
            </a:r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在他的著名诗篇《琵琶行》中，对琵琶的音乐进行了绘声绘色的描写，下面让我们一起走进</a:t>
            </a:r>
            <a:r>
              <a:rPr lang="zh-CN" altLang="en-US" sz="4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《琵琶行》</a:t>
            </a:r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2"/>
          <a:stretch>
            <a:fillRect/>
          </a:stretch>
        </p:blipFill>
        <p:spPr>
          <a:xfrm>
            <a:off x="7339965" y="1279525"/>
            <a:ext cx="4527550" cy="46329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5" name="图片 114"/>
          <p:cNvPicPr/>
          <p:nvPr/>
        </p:nvPicPr>
        <p:blipFill>
          <a:blip r:embed="rId3" r:link="rId2"/>
          <a:stretch>
            <a:fillRect/>
          </a:stretch>
        </p:blipFill>
        <p:spPr>
          <a:xfrm flipH="1">
            <a:off x="6096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" name="图片 115"/>
          <p:cNvPicPr/>
          <p:nvPr/>
        </p:nvPicPr>
        <p:blipFill>
          <a:blip r:embed="rId3" r:link="rId2"/>
          <a:stretch>
            <a:fillRect/>
          </a:stretch>
        </p:blipFill>
        <p:spPr>
          <a:xfrm flipH="1">
            <a:off x="6096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" name="图片 118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-71120"/>
            <a:ext cx="12115165" cy="69284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SLIDE_BACKGROUND_TYPE" val="bottomTop"/>
</p:tagLst>
</file>

<file path=ppt/tags/tag101.xml><?xml version="1.0" encoding="utf-8"?>
<p:tagLst xmlns:p="http://schemas.openxmlformats.org/presentationml/2006/main">
  <p:tag name="KSO_WM_SLIDE_BACKGROUND_TYPE" val="bottomTop"/>
</p:tagLst>
</file>

<file path=ppt/tags/tag102.xml><?xml version="1.0" encoding="utf-8"?>
<p:tagLst xmlns:p="http://schemas.openxmlformats.org/presentationml/2006/main">
  <p:tag name="KSO_WM_SLIDE_BACKGROUND_TYPE" val="bottomTop"/>
</p:tagLst>
</file>

<file path=ppt/tags/tag103.xml><?xml version="1.0" encoding="utf-8"?>
<p:tagLst xmlns:p="http://schemas.openxmlformats.org/presentationml/2006/main">
  <p:tag name="KSO_WM_SLIDE_BACKGROUND_TYPE" val="bottomTop"/>
</p:tagLst>
</file>

<file path=ppt/tags/tag104.xml><?xml version="1.0" encoding="utf-8"?>
<p:tagLst xmlns:p="http://schemas.openxmlformats.org/presentationml/2006/main">
  <p:tag name="KSO_WM_SLIDE_BACKGROUND_TYPE" val="bottomTop"/>
</p:tagLst>
</file>

<file path=ppt/tags/tag105.xml><?xml version="1.0" encoding="utf-8"?>
<p:tagLst xmlns:p="http://schemas.openxmlformats.org/presentationml/2006/main">
  <p:tag name="KSO_WM_SLIDE_BACKGROUND_TYPE" val="bottomTop"/>
</p:tagLst>
</file>

<file path=ppt/tags/tag106.xml><?xml version="1.0" encoding="utf-8"?>
<p:tagLst xmlns:p="http://schemas.openxmlformats.org/presentationml/2006/main">
  <p:tag name="KSO_WM_SLIDE_BACKGROUND_TYPE" val="bottomTop"/>
</p:tagLst>
</file>

<file path=ppt/tags/tag107.xml><?xml version="1.0" encoding="utf-8"?>
<p:tagLst xmlns:p="http://schemas.openxmlformats.org/presentationml/2006/main">
  <p:tag name="KSO_WM_SLIDE_BACKGROUND_TYPE" val="bottomTop"/>
</p:tagLst>
</file>

<file path=ppt/tags/tag108.xml><?xml version="1.0" encoding="utf-8"?>
<p:tagLst xmlns:p="http://schemas.openxmlformats.org/presentationml/2006/main">
  <p:tag name="KSO_WM_SLIDE_BACKGROUND_TYPE" val="navigation"/>
  <p:tag name="KSO_WM_UNIT_IGNORE_FIXCOLOR" val="1"/>
  <p:tag name="KSO_WM_UNIT_SUBTYPE" val="h"/>
  <p:tag name="KSO_WM_UNIT_TYPE" val="i"/>
</p:tagLst>
</file>

<file path=ppt/tags/tag109.xml><?xml version="1.0" encoding="utf-8"?>
<p:tagLst xmlns:p="http://schemas.openxmlformats.org/presentationml/2006/main">
  <p:tag name="KSO_WM_SLIDE_BACKGROUND_TYPE" val="navigation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SLIDE_BACKGROUND_TYPE" val="navigation"/>
</p:tagLst>
</file>

<file path=ppt/tags/tag111.xml><?xml version="1.0" encoding="utf-8"?>
<p:tagLst xmlns:p="http://schemas.openxmlformats.org/presentationml/2006/main">
  <p:tag name="KSO_WM_SLIDE_BACKGROUND_TYPE" val="navigation"/>
</p:tagLst>
</file>

<file path=ppt/tags/tag112.xml><?xml version="1.0" encoding="utf-8"?>
<p:tagLst xmlns:p="http://schemas.openxmlformats.org/presentationml/2006/main">
  <p:tag name="KSO_WM_SLIDE_BACKGROUND_TYPE" val="navigation"/>
</p:tagLst>
</file>

<file path=ppt/tags/tag113.xml><?xml version="1.0" encoding="utf-8"?>
<p:tagLst xmlns:p="http://schemas.openxmlformats.org/presentationml/2006/main">
  <p:tag name="KSO_WM_SLIDE_BACKGROUND_TYPE" val="navigation"/>
</p:tagLst>
</file>

<file path=ppt/tags/tag114.xml><?xml version="1.0" encoding="utf-8"?>
<p:tagLst xmlns:p="http://schemas.openxmlformats.org/presentationml/2006/main">
  <p:tag name="KSO_WM_SLIDE_BACKGROUND_TYPE" val="navigation"/>
</p:tagLst>
</file>

<file path=ppt/tags/tag115.xml><?xml version="1.0" encoding="utf-8"?>
<p:tagLst xmlns:p="http://schemas.openxmlformats.org/presentationml/2006/main">
  <p:tag name="KSO_WM_SLIDE_BACKGROUND_TYPE" val="navigation"/>
</p:tagLst>
</file>

<file path=ppt/tags/tag116.xml><?xml version="1.0" encoding="utf-8"?>
<p:tagLst xmlns:p="http://schemas.openxmlformats.org/presentationml/2006/main">
  <p:tag name="KSO_WM_SLIDE_BACKGROUND_TYPE" val="navigation"/>
</p:tagLst>
</file>

<file path=ppt/tags/tag117.xml><?xml version="1.0" encoding="utf-8"?>
<p:tagLst xmlns:p="http://schemas.openxmlformats.org/presentationml/2006/main">
  <p:tag name="KSO_WM_SLIDE_BACKGROUND_TYPE" val="navigation"/>
</p:tagLst>
</file>

<file path=ppt/tags/tag118.xml><?xml version="1.0" encoding="utf-8"?>
<p:tagLst xmlns:p="http://schemas.openxmlformats.org/presentationml/2006/main">
  <p:tag name="KSO_WM_SLIDE_BACKGROUND_TYPE" val="navigation"/>
</p:tagLst>
</file>

<file path=ppt/tags/tag119.xml><?xml version="1.0" encoding="utf-8"?>
<p:tagLst xmlns:p="http://schemas.openxmlformats.org/presentationml/2006/main">
  <p:tag name="KSO_WM_SLIDE_BACKGROUND_TYPE" val="belt"/>
  <p:tag name="KSO_WM_UNIT_IGNORE_FIXCOLOR" val="1"/>
  <p:tag name="KSO_WM_UNIT_SUBTYPE" val="h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SLIDE_BACKGROUND_TYPE" val="belt"/>
</p:tagLst>
</file>

<file path=ppt/tags/tag121.xml><?xml version="1.0" encoding="utf-8"?>
<p:tagLst xmlns:p="http://schemas.openxmlformats.org/presentationml/2006/main">
  <p:tag name="KSO_WM_SLIDE_BACKGROUND_TYPE" val="belt"/>
</p:tagLst>
</file>

<file path=ppt/tags/tag122.xml><?xml version="1.0" encoding="utf-8"?>
<p:tagLst xmlns:p="http://schemas.openxmlformats.org/presentationml/2006/main">
  <p:tag name="KSO_WM_SLIDE_BACKGROUND_TYPE" val="belt"/>
</p:tagLst>
</file>

<file path=ppt/tags/tag123.xml><?xml version="1.0" encoding="utf-8"?>
<p:tagLst xmlns:p="http://schemas.openxmlformats.org/presentationml/2006/main">
  <p:tag name="KSO_WM_SLIDE_BACKGROUND_TYPE" val="belt"/>
</p:tagLst>
</file>

<file path=ppt/tags/tag124.xml><?xml version="1.0" encoding="utf-8"?>
<p:tagLst xmlns:p="http://schemas.openxmlformats.org/presentationml/2006/main">
  <p:tag name="KSO_WM_SLIDE_BACKGROUND_TYPE" val="belt"/>
</p:tagLst>
</file>

<file path=ppt/tags/tag125.xml><?xml version="1.0" encoding="utf-8"?>
<p:tagLst xmlns:p="http://schemas.openxmlformats.org/presentationml/2006/main">
  <p:tag name="KSO_WM_SLIDE_BACKGROUND_TYPE" val="belt"/>
</p:tagLst>
</file>

<file path=ppt/tags/tag126.xml><?xml version="1.0" encoding="utf-8"?>
<p:tagLst xmlns:p="http://schemas.openxmlformats.org/presentationml/2006/main">
  <p:tag name="KSO_WM_SLIDE_BACKGROUND_TYPE" val="belt"/>
</p:tagLst>
</file>

<file path=ppt/tags/tag127.xml><?xml version="1.0" encoding="utf-8"?>
<p:tagLst xmlns:p="http://schemas.openxmlformats.org/presentationml/2006/main">
  <p:tag name="KSO_WM_TEMPLATE_CATEGORY" val="custom"/>
  <p:tag name="KSO_WM_TEMPLATE_INDEX" val="20204191"/>
</p:tagLst>
</file>

<file path=ppt/tags/tag128.xml><?xml version="1.0" encoding="utf-8"?>
<p:tagLst xmlns:p="http://schemas.openxmlformats.org/presentationml/2006/main">
  <p:tag name="KSO_WM_TEMPLATE_CATEGORY" val="custom"/>
  <p:tag name="KSO_WM_TEMPLATE_INDEX" val="2020419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b"/>
  <p:tag name="KSO_WM_UNIT_VALUE" val="111"/>
</p:tagLst>
</file>

<file path=ppt/tags/tag131.xml><?xml version="1.0" encoding="utf-8"?>
<p:tagLst xmlns:p="http://schemas.openxmlformats.org/presentationml/2006/main">
  <p:tag name="KSO_WM_ASSEMBLE_CHIP_INDEX" val="a637fc3e58384d899de7935bb8b73c11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f10ac41c4a0a525426"/>
  <p:tag name="KSO_WM_CHIP_XID" val="5ebd08f10ac41c4a0a525427"/>
  <p:tag name="KSO_WM_TAG_VERSION" val="1.0"/>
  <p:tag name="KSO_WM_TEMPLATE_CATEGORY" val="custom"/>
  <p:tag name="KSO_WM_TEMPLATE_INDEX" val="20204191"/>
  <p:tag name="KSO_WM_UNIT_BLOCK" val="0"/>
  <p:tag name="KSO_WM_UNIT_COMPATIBLE" val="0"/>
  <p:tag name="KSO_WM_UNIT_DEC_AREA_ID" val="38319ded498042aaae091b0277c8b9dc"/>
  <p:tag name="KSO_WM_UNIT_DEFAULT_FONT" val="44;67;4"/>
  <p:tag name="KSO_WM_UNIT_DIAGRAM_ISNUMVISUAL" val="0"/>
  <p:tag name="KSO_WM_UNIT_DIAGRAM_ISREFERUNIT" val="0"/>
  <p:tag name="KSO_WM_UNIT_HIGHLIGHT" val="0"/>
  <p:tag name="KSO_WM_UNIT_ID" val="custom2020419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国学经典 儒家典范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132.xml><?xml version="1.0" encoding="utf-8"?>
<p:tagLst xmlns:p="http://schemas.openxmlformats.org/presentationml/2006/main">
  <p:tag name="KSO_WM_BEAUTIFY_FLAG" val="#wm#"/>
  <p:tag name="KSO_WM_CHIP_FILLPROP" val="[[{&quot;fill_id&quot;:&quot;ec905e4ba1574a7a8cf2c58eed8cd40d&quot;,&quot;fill_align&quot;:&quot;cm&quot;,&quot;text_align&quot;:&quot;cm&quot;,&quot;text_direction&quot;:&quot;horizontal&quot;,&quot;chip_types&quot;:[&quot;text&quot;,&quot;header&quot;]}]]"/>
  <p:tag name="KSO_WM_CHIP_GROUPID" val="5ebf6661ddc3daf3fef3f760"/>
  <p:tag name="KSO_WM_CHIP_INFOS" val="{&quot;layout_type&quot;:&quot;formiddle&quot;,&quot;slide_type&quot;:[&quot;title&quot;],&quot;aspect_ratio&quot;:&quot;16:9&quot;}"/>
  <p:tag name="KSO_WM_CHIP_XID" val="5ebe041a0ac41c4a0a52557c"/>
  <p:tag name="KSO_WM_SLIDE_BACKGROUND_TYPE" val="general"/>
  <p:tag name="KSO_WM_SLIDE_BK_DARK_LIGHT" val="2"/>
  <p:tag name="KSO_WM_SLIDE_ID" val="custom20204191_1"/>
  <p:tag name="KSO_WM_SLIDE_INDEX" val="1"/>
  <p:tag name="KSO_WM_SLIDE_ITEM_CNT" val="0"/>
  <p:tag name="KSO_WM_SLIDE_LAYOUT" val="a"/>
  <p:tag name="KSO_WM_SLIDE_LAYOUT_CNT" val="1"/>
  <p:tag name="KSO_WM_SLIDE_LAYOUT_INFO" val="{&quot;id&quot;:&quot;2020-09-27T13:12:31&quot;,&quot;margin&quot;:{&quot;bottom&quot;:5.481410026550293,&quot;left&quot;:8.11388874053955,&quot;right&quot;:8.113747596740723,&quot;top&quot;:5.4814229011535645},&quot;type&quot;:0}"/>
  <p:tag name="KSO_WM_SLIDE_POSITION" val="230*39"/>
  <p:tag name="KSO_WM_SLIDE_SIZE" val="500*460"/>
  <p:tag name="KSO_WM_SLIDE_SUBTYPE" val="pureTxt"/>
  <p:tag name="KSO_WM_SLIDE_SUPPORT_FEATURE_TYPE" val="0"/>
  <p:tag name="KSO_WM_SLIDE_TYPE" val="title"/>
  <p:tag name="KSO_WM_TAG_VERSION" val="1.0"/>
  <p:tag name="KSO_WM_TEMPLATE_ASSEMBLE_GROUPID" val="5f701f2a0ff15d9a40eb6d88"/>
  <p:tag name="KSO_WM_TEMPLATE_ASSEMBLE_XID" val="5f701f2a0ff15d9a40eb6d88"/>
  <p:tag name="KSO_WM_TEMPLATE_CATEGORY" val="custom"/>
  <p:tag name="KSO_WM_TEMPLATE_COLOR_TYPE" val="1"/>
  <p:tag name="KSO_WM_TEMPLATE_INDEX" val="20204191"/>
  <p:tag name="KSO_WM_TEMPLATE_MASTER_THUMB_INDEX" val="13"/>
  <p:tag name="KSO_WM_TEMPLATE_MASTER_TYPE" val="1"/>
  <p:tag name="KSO_WM_TEMPLATE_SUBCATEGORY" val="21"/>
  <p:tag name="KSO_WM_TEMPLATE_THUMBS_INDEX" val="1、2、7、15、16、33"/>
  <p:tag name="KSO_WM_UNIT_SHOW_EDIT_AREA_INDICATION" val="1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91"/>
</p:tagLst>
</file>

<file path=ppt/tags/tag18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ASSEMBLE_CHIP_INDEX" val="a637fc3e58384d899de7935bb8b73c11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f10ac41c4a0a525426"/>
  <p:tag name="KSO_WM_CHIP_XID" val="5ebd08f10ac41c4a0a525427"/>
  <p:tag name="KSO_WM_TAG_VERSION" val="1.0"/>
  <p:tag name="KSO_WM_TEMPLATE_ASSEMBLE_GROUPID" val="5f701f2a0ff15d9a40eb6d88"/>
  <p:tag name="KSO_WM_TEMPLATE_ASSEMBLE_XID" val="5f701f2a0ff15d9a40eb6d88"/>
  <p:tag name="KSO_WM_TEMPLATE_CATEGORY" val="custom"/>
  <p:tag name="KSO_WM_TEMPLATE_INDEX" val="20211617"/>
  <p:tag name="KSO_WM_UNIT_BLOCK" val="0"/>
  <p:tag name="KSO_WM_UNIT_COMPATIBLE" val="0"/>
  <p:tag name="KSO_WM_UNIT_DEC_AREA_ID" val="38319ded498042aaae091b0277c8b9dc"/>
  <p:tag name="KSO_WM_UNIT_DEFAULT_FONT" val="44;67;4"/>
  <p:tag name="KSO_WM_UNIT_DIAGRAM_ISNUMVISUAL" val="0"/>
  <p:tag name="KSO_WM_UNIT_DIAGRAM_ISREFERUNIT" val="0"/>
  <p:tag name="KSO_WM_UNIT_HIGHLIGHT" val="0"/>
  <p:tag name="KSO_WM_UNIT_ID" val="custom2021161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国学经典 儒家典范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64.xml><?xml version="1.0" encoding="utf-8"?>
<p:tagLst xmlns:p="http://schemas.openxmlformats.org/presentationml/2006/main">
  <p:tag name="KSO_WM_ASSEMBLE_CHIP_INDEX" val="770ebb60f52248b089ea54088fcd7ebd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28776a8109a98fd91e06"/>
  <p:tag name="KSO_WM_CHIP_XID" val="5f2a28776a8109a98fd91e07"/>
  <p:tag name="KSO_WM_TAG_VERSION" val="1.0"/>
  <p:tag name="KSO_WM_TEMPLATE_ASSEMBLE_GROUPID" val="5f701f2a0ff15d9a40eb6d6e"/>
  <p:tag name="KSO_WM_TEMPLATE_ASSEMBLE_XID" val="5f701f2a0ff15d9a40eb6d6e"/>
  <p:tag name="KSO_WM_TEMPLATE_CATEGORY" val="custom"/>
  <p:tag name="KSO_WM_TEMPLATE_INDEX" val="20211617"/>
  <p:tag name="KSO_WM_UNIT_BLOCK" val="0"/>
  <p:tag name="KSO_WM_UNIT_COMPATIBLE" val="0"/>
  <p:tag name="KSO_WM_UNIT_DEC_AREA_ID" val="5a1d2f0d6e0a47de9146c5ae05228bd0"/>
  <p:tag name="KSO_WM_UNIT_DEFAULT_FONT" val="24;58;4"/>
  <p:tag name="KSO_WM_UNIT_DIAGRAM_ISNUMVISUAL" val="0"/>
  <p:tag name="KSO_WM_UNIT_DIAGRAM_ISREFERUNIT" val="0"/>
  <p:tag name="KSO_WM_UNIT_HIGHLIGHT" val="0"/>
  <p:tag name="KSO_WM_UNIT_ID" val="custom2021161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编辑章节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2"/>
</p:tagLst>
</file>

<file path=ppt/tags/tag65.xml><?xml version="1.0" encoding="utf-8"?>
<p:tagLst xmlns:p="http://schemas.openxmlformats.org/presentationml/2006/main">
  <p:tag name="KSO_WM_ASSEMBLE_CHIP_INDEX" val="770ebb60f52248b089ea54088fcd7ebd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28776a8109a98fd91e06"/>
  <p:tag name="KSO_WM_CHIP_XID" val="5f2a28776a8109a98fd91e07"/>
  <p:tag name="KSO_WM_TAG_VERSION" val="1.0"/>
  <p:tag name="KSO_WM_TEMPLATE_ASSEMBLE_GROUPID" val="5f701f2a0ff15d9a40eb6d6e"/>
  <p:tag name="KSO_WM_TEMPLATE_ASSEMBLE_XID" val="5f701f2a0ff15d9a40eb6d6e"/>
  <p:tag name="KSO_WM_TEMPLATE_CATEGORY" val="custom"/>
  <p:tag name="KSO_WM_TEMPLATE_INDEX" val="20211617"/>
  <p:tag name="KSO_WM_UNIT_BLOCK" val="0"/>
  <p:tag name="KSO_WM_UNIT_COMPATIBLE" val="0"/>
  <p:tag name="KSO_WM_UNIT_DEC_AREA_ID" val="85992fddb7ee4d91938f354bcc10f5a4"/>
  <p:tag name="KSO_WM_UNIT_DEFAULT_FONT" val="18;24;2"/>
  <p:tag name="KSO_WM_UNIT_DIAGRAM_ISNUMVISUAL" val="0"/>
  <p:tag name="KSO_WM_UNIT_DIAGRAM_ISREFERUNIT" val="0"/>
  <p:tag name="KSO_WM_UNIT_HIGHLIGHT" val="0"/>
  <p:tag name="KSO_WM_UNIT_ID" val="custom20211617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6"/>
</p:tagLst>
</file>

<file path=ppt/tags/tag66.xml><?xml version="1.0" encoding="utf-8"?>
<p:tagLst xmlns:p="http://schemas.openxmlformats.org/presentationml/2006/main">
  <p:tag name="KSO_WM_ASSEMBLE_CHIP_INDEX" val="69a3c674bd3844c5bd375aa1cd65fb41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339f0ac41c4a0a5255b8"/>
  <p:tag name="KSO_WM_CHIP_XID" val="5ebe339f0ac41c4a0a5255b9"/>
  <p:tag name="KSO_WM_TAG_VERSION" val="1.0"/>
  <p:tag name="KSO_WM_TEMPLATE_ASSEMBLE_GROUPID" val="5f701f2a0ff15d9a40eb6dae"/>
  <p:tag name="KSO_WM_TEMPLATE_ASSEMBLE_XID" val="5f701f2a0ff15d9a40eb6dae"/>
  <p:tag name="KSO_WM_TEMPLATE_CATEGORY" val="custom"/>
  <p:tag name="KSO_WM_TEMPLATE_INDEX" val="20211617"/>
  <p:tag name="KSO_WM_UNIT_BLOCK" val="0"/>
  <p:tag name="KSO_WM_UNIT_COMPATIBLE" val="0"/>
  <p:tag name="KSO_WM_UNIT_DEC_AREA_ID" val="2ba831345e534e09bec45c0ba0ea8386"/>
  <p:tag name="KSO_WM_UNIT_DEFAULT_FONT" val="66;88;4"/>
  <p:tag name="KSO_WM_UNIT_DIAGRAM_ISNUMVISUAL" val="0"/>
  <p:tag name="KSO_WM_UNIT_DIAGRAM_ISREFERUNIT" val="0"/>
  <p:tag name="KSO_WM_UNIT_HIGHLIGHT" val="0"/>
  <p:tag name="KSO_WM_UNIT_ID" val="custom20211617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"/>
</p:tagLst>
</file>

<file path=ppt/tags/tag67.xml><?xml version="1.0" encoding="utf-8"?>
<p:tagLst xmlns:p="http://schemas.openxmlformats.org/presentationml/2006/main">
  <p:tag name="KSO_WM_SLIDE_BACKGROUND_TYPE" val="general"/>
</p:tagLst>
</file>

<file path=ppt/tags/tag68.xml><?xml version="1.0" encoding="utf-8"?>
<p:tagLst xmlns:p="http://schemas.openxmlformats.org/presentationml/2006/main">
  <p:tag name="KSO_WM_SLIDE_BACKGROUND_TYPE" val="general"/>
</p:tagLst>
</file>

<file path=ppt/tags/tag69.xml><?xml version="1.0" encoding="utf-8"?>
<p:tagLst xmlns:p="http://schemas.openxmlformats.org/presentationml/2006/main">
  <p:tag name="KSO_WM_SLIDE_BACKGROUND_TYPE" val="general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SLIDE_BACKGROUND_TYPE" val="general"/>
</p:tagLst>
</file>

<file path=ppt/tags/tag71.xml><?xml version="1.0" encoding="utf-8"?>
<p:tagLst xmlns:p="http://schemas.openxmlformats.org/presentationml/2006/main">
  <p:tag name="KSO_WM_SLIDE_BACKGROUND_TYPE" val="general"/>
</p:tagLst>
</file>

<file path=ppt/tags/tag72.xml><?xml version="1.0" encoding="utf-8"?>
<p:tagLst xmlns:p="http://schemas.openxmlformats.org/presentationml/2006/main">
  <p:tag name="KSO_WM_SLIDE_BACKGROUND_TYPE" val="general"/>
</p:tagLst>
</file>

<file path=ppt/tags/tag73.xml><?xml version="1.0" encoding="utf-8"?>
<p:tagLst xmlns:p="http://schemas.openxmlformats.org/presentationml/2006/main">
  <p:tag name="KSO_WM_SLIDE_BACKGROUND_TYPE" val="frame"/>
  <p:tag name="KSO_WM_UNIT_IGNORE_FIXCOLOR" val="1"/>
  <p:tag name="KSO_WM_UNIT_SUBTYPE" val="h"/>
  <p:tag name="KSO_WM_UNIT_TYPE" val="i"/>
</p:tagLst>
</file>

<file path=ppt/tags/tag74.xml><?xml version="1.0" encoding="utf-8"?>
<p:tagLst xmlns:p="http://schemas.openxmlformats.org/presentationml/2006/main">
  <p:tag name="KSO_WM_SLIDE_BACKGROUND_TYPE" val="frame"/>
</p:tagLst>
</file>

<file path=ppt/tags/tag75.xml><?xml version="1.0" encoding="utf-8"?>
<p:tagLst xmlns:p="http://schemas.openxmlformats.org/presentationml/2006/main">
  <p:tag name="KSO_WM_SLIDE_BACKGROUND_TYPE" val="frame"/>
</p:tagLst>
</file>

<file path=ppt/tags/tag76.xml><?xml version="1.0" encoding="utf-8"?>
<p:tagLst xmlns:p="http://schemas.openxmlformats.org/presentationml/2006/main">
  <p:tag name="KSO_WM_SLIDE_BACKGROUND_TYPE" val="frame"/>
</p:tagLst>
</file>

<file path=ppt/tags/tag77.xml><?xml version="1.0" encoding="utf-8"?>
<p:tagLst xmlns:p="http://schemas.openxmlformats.org/presentationml/2006/main">
  <p:tag name="KSO_WM_SLIDE_BACKGROUND_TYPE" val="frame"/>
</p:tagLst>
</file>

<file path=ppt/tags/tag78.xml><?xml version="1.0" encoding="utf-8"?>
<p:tagLst xmlns:p="http://schemas.openxmlformats.org/presentationml/2006/main">
  <p:tag name="KSO_WM_SLIDE_BACKGROUND_TYPE" val="frame"/>
</p:tagLst>
</file>

<file path=ppt/tags/tag79.xml><?xml version="1.0" encoding="utf-8"?>
<p:tagLst xmlns:p="http://schemas.openxmlformats.org/presentationml/2006/main">
  <p:tag name="KSO_WM_SLIDE_BACKGROUND_TYPE" val="frame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SLIDE_BACKGROUND_TYPE" val="frame"/>
</p:tagLst>
</file>

<file path=ppt/tags/tag81.xml><?xml version="1.0" encoding="utf-8"?>
<p:tagLst xmlns:p="http://schemas.openxmlformats.org/presentationml/2006/main">
  <p:tag name="KSO_WM_SLIDE_BACKGROUND_TYPE" val="leftRight"/>
  <p:tag name="KSO_WM_UNIT_IGNORE_FIXCOLOR" val="1"/>
  <p:tag name="KSO_WM_UNIT_SUBTYPE" val="h"/>
  <p:tag name="KSO_WM_UNIT_TYPE" val="i"/>
</p:tagLst>
</file>

<file path=ppt/tags/tag82.xml><?xml version="1.0" encoding="utf-8"?>
<p:tagLst xmlns:p="http://schemas.openxmlformats.org/presentationml/2006/main">
  <p:tag name="KSO_WM_SLIDE_BACKGROUND_TYPE" val="leftRight"/>
</p:tagLst>
</file>

<file path=ppt/tags/tag83.xml><?xml version="1.0" encoding="utf-8"?>
<p:tagLst xmlns:p="http://schemas.openxmlformats.org/presentationml/2006/main">
  <p:tag name="KSO_WM_SLIDE_BACKGROUND_TYPE" val="leftRight"/>
</p:tagLst>
</file>

<file path=ppt/tags/tag84.xml><?xml version="1.0" encoding="utf-8"?>
<p:tagLst xmlns:p="http://schemas.openxmlformats.org/presentationml/2006/main">
  <p:tag name="KSO_WM_SLIDE_BACKGROUND_TYPE" val="leftRight"/>
</p:tagLst>
</file>

<file path=ppt/tags/tag85.xml><?xml version="1.0" encoding="utf-8"?>
<p:tagLst xmlns:p="http://schemas.openxmlformats.org/presentationml/2006/main">
  <p:tag name="KSO_WM_SLIDE_BACKGROUND_TYPE" val="leftRight"/>
</p:tagLst>
</file>

<file path=ppt/tags/tag86.xml><?xml version="1.0" encoding="utf-8"?>
<p:tagLst xmlns:p="http://schemas.openxmlformats.org/presentationml/2006/main">
  <p:tag name="KSO_WM_SLIDE_BACKGROUND_TYPE" val="leftRight"/>
</p:tagLst>
</file>

<file path=ppt/tags/tag87.xml><?xml version="1.0" encoding="utf-8"?>
<p:tagLst xmlns:p="http://schemas.openxmlformats.org/presentationml/2006/main">
  <p:tag name="KSO_WM_SLIDE_BACKGROUND_TYPE" val="leftRight"/>
</p:tagLst>
</file>

<file path=ppt/tags/tag88.xml><?xml version="1.0" encoding="utf-8"?>
<p:tagLst xmlns:p="http://schemas.openxmlformats.org/presentationml/2006/main">
  <p:tag name="KSO_WM_SLIDE_BACKGROUND_TYPE" val="leftRight"/>
</p:tagLst>
</file>

<file path=ppt/tags/tag89.xml><?xml version="1.0" encoding="utf-8"?>
<p:tagLst xmlns:p="http://schemas.openxmlformats.org/presentationml/2006/main">
  <p:tag name="KSO_WM_SLIDE_BACKGROUND_TYPE" val="leftRight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SLIDE_BACKGROUND_TYPE" val="topBottom"/>
  <p:tag name="KSO_WM_UNIT_IGNORE_FIXCOLOR" val="1"/>
  <p:tag name="KSO_WM_UNIT_SUBTYPE" val="h"/>
  <p:tag name="KSO_WM_UNIT_TYPE" val="i"/>
</p:tagLst>
</file>

<file path=ppt/tags/tag91.xml><?xml version="1.0" encoding="utf-8"?>
<p:tagLst xmlns:p="http://schemas.openxmlformats.org/presentationml/2006/main">
  <p:tag name="KSO_WM_SLIDE_BACKGROUND_TYPE" val="topBottom"/>
</p:tagLst>
</file>

<file path=ppt/tags/tag92.xml><?xml version="1.0" encoding="utf-8"?>
<p:tagLst xmlns:p="http://schemas.openxmlformats.org/presentationml/2006/main">
  <p:tag name="KSO_WM_SLIDE_BACKGROUND_TYPE" val="topBottom"/>
</p:tagLst>
</file>

<file path=ppt/tags/tag93.xml><?xml version="1.0" encoding="utf-8"?>
<p:tagLst xmlns:p="http://schemas.openxmlformats.org/presentationml/2006/main">
  <p:tag name="KSO_WM_SLIDE_BACKGROUND_TYPE" val="topBottom"/>
</p:tagLst>
</file>

<file path=ppt/tags/tag94.xml><?xml version="1.0" encoding="utf-8"?>
<p:tagLst xmlns:p="http://schemas.openxmlformats.org/presentationml/2006/main">
  <p:tag name="KSO_WM_SLIDE_BACKGROUND_TYPE" val="topBottom"/>
</p:tagLst>
</file>

<file path=ppt/tags/tag95.xml><?xml version="1.0" encoding="utf-8"?>
<p:tagLst xmlns:p="http://schemas.openxmlformats.org/presentationml/2006/main">
  <p:tag name="KSO_WM_SLIDE_BACKGROUND_TYPE" val="topBottom"/>
</p:tagLst>
</file>

<file path=ppt/tags/tag96.xml><?xml version="1.0" encoding="utf-8"?>
<p:tagLst xmlns:p="http://schemas.openxmlformats.org/presentationml/2006/main">
  <p:tag name="KSO_WM_SLIDE_BACKGROUND_TYPE" val="topBottom"/>
</p:tagLst>
</file>

<file path=ppt/tags/tag97.xml><?xml version="1.0" encoding="utf-8"?>
<p:tagLst xmlns:p="http://schemas.openxmlformats.org/presentationml/2006/main">
  <p:tag name="KSO_WM_SLIDE_BACKGROUND_TYPE" val="topBottom"/>
</p:tagLst>
</file>

<file path=ppt/tags/tag98.xml><?xml version="1.0" encoding="utf-8"?>
<p:tagLst xmlns:p="http://schemas.openxmlformats.org/presentationml/2006/main">
  <p:tag name="KSO_WM_SLIDE_BACKGROUND_TYPE" val="topBottom"/>
</p:tagLst>
</file>

<file path=ppt/tags/tag99.xml><?xml version="1.0" encoding="utf-8"?>
<p:tagLst xmlns:p="http://schemas.openxmlformats.org/presentationml/2006/main">
  <p:tag name="KSO_WM_SLIDE_BACKGROUND_TYPE" val="bottomTop"/>
  <p:tag name="KSO_WM_UNIT_IGNORE_FIXCOLOR" val="1"/>
  <p:tag name="KSO_WM_UNIT_SUBTYPE" val="h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Adjacency">
      <a:dk1>
        <a:srgbClr val="000000"/>
      </a:dk1>
      <a:lt1>
        <a:srgbClr val="FFFFFF"/>
      </a:lt1>
      <a:dk2>
        <a:srgbClr val="ECEDEF"/>
      </a:dk2>
      <a:lt2>
        <a:srgbClr val="FCFCFD"/>
      </a:lt2>
      <a:accent1>
        <a:srgbClr val="373A40"/>
      </a:accent1>
      <a:accent2>
        <a:srgbClr val="333B3D"/>
      </a:accent2>
      <a:accent3>
        <a:srgbClr val="333B38"/>
      </a:accent3>
      <a:accent4>
        <a:srgbClr val="373934"/>
      </a:accent4>
      <a:accent5>
        <a:srgbClr val="3C3833"/>
      </a:accent5>
      <a:accent6>
        <a:srgbClr val="3F373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186</Paragraphs>
  <Slides>49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56">
      <vt:lpstr>Arial</vt:lpstr>
      <vt:lpstr>微软雅黑</vt:lpstr>
      <vt:lpstr>Wingdings</vt:lpstr>
      <vt:lpstr>隶书</vt:lpstr>
      <vt:lpstr>汉仪尚巍手书W</vt:lpstr>
      <vt:lpstr>华文中宋</vt:lpstr>
      <vt:lpstr>Office 主题​​</vt:lpstr>
      <vt:lpstr>《琵琶行（并序）》</vt:lpstr>
      <vt:lpstr>你认识这些民族乐器吗？</vt:lpstr>
      <vt:lpstr>PowerPoint Presentation</vt:lpstr>
      <vt:lpstr>PowerPoint Presentation</vt:lpstr>
      <vt:lpstr>PowerPoint Presentation</vt:lpstr>
      <vt:lpstr>咏怀古迹（其三）[ 唐 ] 杜甫群山万壑赴荆门，生长明妃尚有村。一去紫台连朔漠，独留青冢向黄昏。画图省识春风面，环珮空归夜月魂。千载琵琶作胡语，分明怨恨曲中论。</vt:lpstr>
      <vt:lpstr>你知道琵琶的相关知识吗？</vt:lpstr>
      <vt:lpstr>PowerPoint Presentation</vt:lpstr>
      <vt:lpstr>PowerPoint Presentation</vt:lpstr>
      <vt:lpstr>关于作者</vt:lpstr>
      <vt:lpstr>关于文体</vt:lpstr>
      <vt:lpstr>字词正音:</vt:lpstr>
      <vt:lpstr>诵读课文，整体感知，并回答问题：</vt:lpstr>
      <vt:lpstr>“沦落”的具体情况是怎样的？</vt:lpstr>
      <vt:lpstr>分析小序：浔阳江边闻琵琶。</vt:lpstr>
      <vt:lpstr>PowerPoint Presentation</vt:lpstr>
      <vt:lpstr>全诗按时间顺序可以分为几层？</vt:lpstr>
      <vt:lpstr>第一层: 浔阳江边闻琵琶。</vt:lpstr>
      <vt:lpstr>PowerPoint Presentation</vt:lpstr>
      <vt:lpstr>互文</vt:lpstr>
      <vt:lpstr>PowerPoint Presentation</vt:lpstr>
      <vt:lpstr>PowerPoint Presentation</vt:lpstr>
      <vt:lpstr>PowerPoint Presentation</vt:lpstr>
      <vt:lpstr>第二层：江心聆听琵琶曲</vt:lpstr>
      <vt:lpstr>PowerPoint Presentation</vt:lpstr>
      <vt:lpstr>PowerPoint Presentation</vt:lpstr>
      <vt:lpstr>PowerPoint Presentation</vt:lpstr>
      <vt:lpstr>第三层：江中诉说身世苦</vt:lpstr>
      <vt:lpstr>2、“自言本是京城女……”转为歌女自叙身世：叙说前后两个阶段的不同遭遇。</vt:lpstr>
      <vt:lpstr>PowerPoint Presentation</vt:lpstr>
      <vt:lpstr>PowerPoint Presentation</vt:lpstr>
      <vt:lpstr>第四层：自叹谪居感慨多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小结：</vt:lpstr>
      <vt:lpstr>PowerPoint Presentation</vt:lpstr>
      <vt:lpstr>第五层: 重闻琵琶青衫湿。</vt:lpstr>
      <vt:lpstr>PowerPoint Presentation</vt:lpstr>
      <vt:lpstr>诗人泪洒青衫，源于感伤：</vt:lpstr>
      <vt:lpstr>小结：</vt:lpstr>
      <vt:lpstr>总结全文：</vt:lpstr>
      <vt:lpstr>（2）音乐是沟通诗人与琵琶女情感的桥梁，全诗写音乐写了几个回合？</vt:lpstr>
      <vt:lpstr>PowerPoint Presentation</vt:lpstr>
      <vt:lpstr>2、写法与语言：</vt:lpstr>
      <vt:lpstr>3、积累字词：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2021-08-11T11:48:39.530</cp:lastPrinted>
  <dcterms:created xsi:type="dcterms:W3CDTF">2021-08-11T11:48:39Z</dcterms:created>
  <dcterms:modified xsi:type="dcterms:W3CDTF">2021-08-11T03:48:50Z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