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51"/>
  </p:notesMasterIdLst>
  <p:sldIdLst>
    <p:sldId id="304" r:id="rId3"/>
    <p:sldId id="305" r:id="rId4"/>
    <p:sldId id="341" r:id="rId5"/>
    <p:sldId id="348" r:id="rId6"/>
    <p:sldId id="354" r:id="rId7"/>
    <p:sldId id="350" r:id="rId8"/>
    <p:sldId id="351" r:id="rId9"/>
    <p:sldId id="352" r:id="rId10"/>
    <p:sldId id="353" r:id="rId11"/>
    <p:sldId id="349" r:id="rId12"/>
    <p:sldId id="355" r:id="rId13"/>
    <p:sldId id="356" r:id="rId14"/>
    <p:sldId id="358" r:id="rId15"/>
    <p:sldId id="359" r:id="rId16"/>
    <p:sldId id="360" r:id="rId17"/>
    <p:sldId id="357" r:id="rId18"/>
    <p:sldId id="408" r:id="rId19"/>
    <p:sldId id="361" r:id="rId20"/>
    <p:sldId id="363" r:id="rId21"/>
    <p:sldId id="362" r:id="rId22"/>
    <p:sldId id="347" r:id="rId23"/>
    <p:sldId id="364" r:id="rId24"/>
    <p:sldId id="366" r:id="rId25"/>
    <p:sldId id="368" r:id="rId26"/>
    <p:sldId id="367" r:id="rId27"/>
    <p:sldId id="365" r:id="rId28"/>
    <p:sldId id="346" r:id="rId29"/>
    <p:sldId id="315" r:id="rId30"/>
    <p:sldId id="410" r:id="rId31"/>
    <p:sldId id="411" r:id="rId32"/>
    <p:sldId id="412" r:id="rId33"/>
    <p:sldId id="409" r:id="rId34"/>
    <p:sldId id="345" r:id="rId35"/>
    <p:sldId id="415" r:id="rId36"/>
    <p:sldId id="416" r:id="rId37"/>
    <p:sldId id="276" r:id="rId38"/>
    <p:sldId id="417" r:id="rId39"/>
    <p:sldId id="418" r:id="rId40"/>
    <p:sldId id="342" r:id="rId41"/>
    <p:sldId id="419" r:id="rId42"/>
    <p:sldId id="344" r:id="rId43"/>
    <p:sldId id="420" r:id="rId44"/>
    <p:sldId id="421" r:id="rId45"/>
    <p:sldId id="422" r:id="rId46"/>
    <p:sldId id="424" r:id="rId47"/>
    <p:sldId id="425" r:id="rId48"/>
    <p:sldId id="426" r:id="rId49"/>
    <p:sldId id="423" r:id="rId5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000099"/>
    <a:srgbClr val="FF00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7"/>
    <p:restoredTop sz="94660"/>
  </p:normalViewPr>
  <p:slideViewPr>
    <p:cSldViewPr showGuides="1">
      <p:cViewPr>
        <p:scale>
          <a:sx n="100" d="100"/>
          <a:sy n="100" d="100"/>
        </p:scale>
        <p:origin x="360" y="438"/>
      </p:cViewPr>
      <p:guideLst>
        <p:guide orient="horz" pos="2172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t>‹#›</a:t>
            </a:fld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5833478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7"/>
          <p:cNvGrpSpPr/>
          <p:nvPr/>
        </p:nvGrpSpPr>
        <p:grpSpPr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2056" name="Rectangle 8"/>
            <p:cNvSpPr/>
            <p:nvPr userDrawn="1"/>
          </p:nvSpPr>
          <p:spPr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2057" name="Rectangle 9"/>
            <p:cNvSpPr/>
            <p:nvPr userDrawn="1"/>
          </p:nvSpPr>
          <p:spPr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2058" name="Rectangle 10"/>
            <p:cNvSpPr/>
            <p:nvPr userDrawn="1"/>
          </p:nvSpPr>
          <p:spPr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0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7"/>
          <p:cNvGrpSpPr/>
          <p:nvPr/>
        </p:nvGrpSpPr>
        <p:grpSpPr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2056" name="Rectangle 8"/>
            <p:cNvSpPr/>
            <p:nvPr userDrawn="1"/>
          </p:nvSpPr>
          <p:spPr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2057" name="Rectangle 9"/>
            <p:cNvSpPr/>
            <p:nvPr userDrawn="1"/>
          </p:nvSpPr>
          <p:spPr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  <p:sp>
          <p:nvSpPr>
            <p:cNvPr id="2058" name="Rectangle 10"/>
            <p:cNvSpPr/>
            <p:nvPr userDrawn="1"/>
          </p:nvSpPr>
          <p:spPr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lstStyle/>
            <a:p>
              <a:pPr lvl="0" eaLnBrk="1" hangingPunct="1"/>
              <a:endParaRPr lang="zh-CN" altLang="en-US" dirty="0">
                <a:latin typeface="Verdana" panose="020B0604030504040204" pitchFamily="34" charset="0"/>
              </a:endParaRPr>
            </a:p>
          </p:txBody>
        </p:sp>
      </p:grp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0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32" name="Line 8"/>
          <p:cNvSpPr/>
          <p:nvPr/>
        </p:nvSpPr>
        <p:spPr>
          <a:xfrm>
            <a:off x="457200" y="1447800"/>
            <a:ext cx="80772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3" name="Rectangle 9"/>
          <p:cNvSpPr/>
          <p:nvPr/>
        </p:nvSpPr>
        <p:spPr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34" name="Rectangle 10"/>
          <p:cNvSpPr/>
          <p:nvPr/>
        </p:nvSpPr>
        <p:spPr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p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Verdana" panose="020B0604030504040204" pitchFamily="34" charset="0"/>
              </a:rPr>
              <a:t>‹#›</a:t>
            </a:fld>
            <a:endParaRPr lang="en-US" altLang="zh-CN" dirty="0">
              <a:latin typeface="Verdan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32" name="Line 8"/>
          <p:cNvSpPr/>
          <p:nvPr/>
        </p:nvSpPr>
        <p:spPr>
          <a:xfrm>
            <a:off x="457200" y="1447800"/>
            <a:ext cx="80772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3" name="Rectangle 9"/>
          <p:cNvSpPr/>
          <p:nvPr/>
        </p:nvSpPr>
        <p:spPr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34" name="Rectangle 10"/>
          <p:cNvSpPr/>
          <p:nvPr/>
        </p:nvSpPr>
        <p:spPr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 anchorCtr="0"/>
          <a:lstStyle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p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3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2971483"/>
            <a:ext cx="4991100" cy="399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7"/>
          <p:cNvSpPr>
            <a:spLocks noTextEdit="1"/>
          </p:cNvSpPr>
          <p:nvPr/>
        </p:nvSpPr>
        <p:spPr>
          <a:xfrm>
            <a:off x="2209483" y="762000"/>
            <a:ext cx="4535487" cy="1522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综合实践</a:t>
            </a: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2195513" y="4365625"/>
            <a:ext cx="34972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u="sng" kern="1200" cap="none" spc="0" normalizeH="0" baseline="0" noProof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宋体" panose="02010600030101010101" pitchFamily="2" charset="-122"/>
                <a:cs typeface="+mn-cs"/>
              </a:rPr>
              <a:t>语文综合能力 </a:t>
            </a:r>
          </a:p>
        </p:txBody>
      </p:sp>
      <p:sp>
        <p:nvSpPr>
          <p:cNvPr id="3077" name="WordArt 11"/>
          <p:cNvSpPr>
            <a:spLocks noTextEdit="1"/>
          </p:cNvSpPr>
          <p:nvPr/>
        </p:nvSpPr>
        <p:spPr>
          <a:xfrm>
            <a:off x="539750" y="2852738"/>
            <a:ext cx="8458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在生活中关注语文，在语文中关注生活。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3770" y="4068445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2260" y="1066800"/>
            <a:ext cx="8107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语言表达时要有创新性、有创意。（</a:t>
            </a:r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颁奖词、开场白、结束</a:t>
            </a:r>
          </a:p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语、串联词、提建议、推荐语、赠言类、解说词等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200" y="2133600"/>
            <a:ext cx="6993255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C00000"/>
                </a:solidFill>
              </a:rPr>
              <a:t>1.</a:t>
            </a:r>
            <a:r>
              <a:rPr lang="zh-CN" altLang="en-US" sz="2800" b="1">
                <a:solidFill>
                  <a:srgbClr val="C00000"/>
                </a:solidFill>
              </a:rPr>
              <a:t>颁奖词：</a:t>
            </a:r>
          </a:p>
          <a:p>
            <a:pPr algn="l"/>
            <a:r>
              <a:rPr lang="zh-CN" altLang="en-US" sz="2000" b="1"/>
              <a:t>(1)</a:t>
            </a:r>
            <a:r>
              <a:rPr lang="zh-CN" altLang="en-US" sz="2000" b="1">
                <a:solidFill>
                  <a:srgbClr val="C00000"/>
                </a:solidFill>
              </a:rPr>
              <a:t>大笔写意，点明人物的事迹。</a:t>
            </a:r>
            <a:r>
              <a:rPr lang="zh-CN" altLang="en-US" sz="2000" b="1"/>
              <a:t>从大处着眼，抓住人物</a:t>
            </a:r>
            <a:r>
              <a:rPr lang="zh-CN" altLang="en-US" sz="2000" b="1">
                <a:solidFill>
                  <a:srgbClr val="C00000"/>
                </a:solidFill>
              </a:rPr>
              <a:t>最主要的令人钦敬的事迹</a:t>
            </a:r>
            <a:r>
              <a:rPr lang="zh-CN" altLang="en-US" sz="2000" b="1"/>
              <a:t>简要概述，力求用最简洁的笔墨，勾勒出丰满的形象。</a:t>
            </a:r>
          </a:p>
          <a:p>
            <a:pPr algn="l"/>
            <a:r>
              <a:rPr lang="zh-CN" altLang="en-US" sz="2000" b="1"/>
              <a:t>(2)</a:t>
            </a:r>
            <a:r>
              <a:rPr lang="zh-CN" altLang="en-US" sz="2000" b="1">
                <a:solidFill>
                  <a:srgbClr val="C00000"/>
                </a:solidFill>
              </a:rPr>
              <a:t>纵深开掘、彰显人物的精神。</a:t>
            </a:r>
            <a:r>
              <a:rPr lang="zh-CN" altLang="en-US" sz="2000" b="1"/>
              <a:t>在颁奖词中，要体现出人物的闪光点、人格魅力，或是人物的坚强意志、高尚品质等。</a:t>
            </a:r>
          </a:p>
          <a:p>
            <a:pPr algn="l"/>
            <a:r>
              <a:rPr lang="zh-CN" altLang="en-US" sz="2000" b="1"/>
              <a:t>(3)</a:t>
            </a:r>
            <a:r>
              <a:rPr lang="zh-CN" altLang="en-US" sz="2000" b="1">
                <a:solidFill>
                  <a:srgbClr val="C00000"/>
                </a:solidFill>
              </a:rPr>
              <a:t>综合表达，事，理，情有机融合。</a:t>
            </a:r>
            <a:r>
              <a:rPr lang="zh-CN" altLang="en-US" sz="2000" b="1"/>
              <a:t>要求做到叙述、议论、抒情综合运用，将</a:t>
            </a:r>
            <a:r>
              <a:rPr lang="zh-CN" altLang="en-US" sz="2000" b="1">
                <a:solidFill>
                  <a:srgbClr val="C00000"/>
                </a:solidFill>
              </a:rPr>
              <a:t>人物事迹、精神以及对人物的赞美之情有机融合在一起</a:t>
            </a:r>
            <a:r>
              <a:rPr lang="zh-CN" altLang="en-US" sz="2000" b="1"/>
              <a:t>，做到水乳交融，自然成趣。</a:t>
            </a:r>
          </a:p>
          <a:p>
            <a:pPr algn="l"/>
            <a:r>
              <a:rPr lang="zh-CN" altLang="en-US" sz="2000" b="1"/>
              <a:t>(4)言简意丰，自然流畅的音韵美。要求语言高度浓缩言简意赅，自然流畅，音韵铿锵悦耳，富有音乐美。</a:t>
            </a:r>
          </a:p>
          <a:p>
            <a:pPr algn="l"/>
            <a:r>
              <a:rPr lang="zh-CN" altLang="en-US" sz="2000" b="1"/>
              <a:t>(5)引用或化用诗句、名言或歌词。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3770" y="4068445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3400" y="838200"/>
            <a:ext cx="855408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000">
                <a:latin typeface="黑体" panose="02010609060101010101" pitchFamily="2" charset="-122"/>
                <a:ea typeface="黑体" panose="02010609060101010101" pitchFamily="2" charset="-122"/>
              </a:rPr>
              <a:t>2020年新冠状病毒肺炎发生以后，面对着一开始的乱象，钟南山院士亲赴武汉，通过自己仔细的研究，也凭着自己几十年在这方面的经验，他很快地做出了科学的判断，为及时地阻止疫情的蔓延与扩散，争取到了十分宝贵的时间。钟南山“奉献、开拓、实干、合群”的精神被同志们亲切地誉为“南山风格”</a:t>
            </a:r>
            <a:r>
              <a:rPr lang="zh-CN" sz="2000">
                <a:latin typeface="黑体" panose="02010609060101010101" pitchFamily="2" charset="-122"/>
                <a:ea typeface="黑体" panose="02010609060101010101" pitchFamily="2" charset="-122"/>
              </a:rPr>
              <a:t>。请为钟南山爷爷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写一则颁奖词。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6400" y="2667000"/>
            <a:ext cx="83312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一身白衣，一头白发，始终不变的是那双有神的眼</a:t>
            </a:r>
          </a:p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一场非典，一场肺炎，始终不变的是，战胜疫情的决心。</a:t>
            </a:r>
          </a:p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八十三岁的钟南山院士在面对新型肺炎运筹帷幄，冲锋</a:t>
            </a:r>
          </a:p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在最辛苦，最劳累，最危险的战场,从非典到肺炎，每一</a:t>
            </a:r>
          </a:p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次都彰显了医者的责任心。国家有难他勇于奉献，始终</a:t>
            </a:r>
          </a:p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坚守在自己的岗位上，他以科学家实事求是的科学态度</a:t>
            </a:r>
          </a:p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应对灾难，在第一时间为人们提供有效的防护措施,在人</a:t>
            </a:r>
          </a:p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们心中他是牢固的大山，是人们的依靠，是人们的保护</a:t>
            </a:r>
          </a:p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者，我们为你而感到骄傲，为你而感到自豪。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3770" y="4068445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3400" y="838200"/>
            <a:ext cx="85540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碗中有米，心中有您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2021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22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日，他的离开似乎整个世界都变得灰暗起来。请为他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——“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杂交水稻之父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”“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共和国勋章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获得者袁隆平写一则颁奖词。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1000" y="1981200"/>
            <a:ext cx="8669655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</a:rPr>
              <a:t>例</a:t>
            </a:r>
            <a:r>
              <a:rPr lang="en-US" altLang="zh-CN" sz="2400" b="1">
                <a:solidFill>
                  <a:srgbClr val="C00000"/>
                </a:solidFill>
              </a:rPr>
              <a:t>1</a:t>
            </a:r>
            <a:r>
              <a:rPr lang="zh-CN" altLang="en-US" sz="2400" b="1">
                <a:solidFill>
                  <a:srgbClr val="C00000"/>
                </a:solidFill>
              </a:rPr>
              <a:t>：</a:t>
            </a:r>
            <a:r>
              <a:rPr lang="zh-CN" altLang="en-US" sz="2000" b="1">
                <a:solidFill>
                  <a:srgbClr val="00B0F0"/>
                </a:solidFill>
              </a:rPr>
              <a:t>他是一位真正的耕耘者。当他还是一个乡村教师的时候，已经具有颠</a:t>
            </a:r>
          </a:p>
          <a:p>
            <a:pPr algn="l"/>
            <a:r>
              <a:rPr lang="zh-CN" altLang="en-US" sz="2000" b="1">
                <a:solidFill>
                  <a:srgbClr val="00B0F0"/>
                </a:solidFill>
              </a:rPr>
              <a:t>覆世界权威的胆识；当他名满天下的时候，却仍然只是专注于田畴。淡薄名</a:t>
            </a:r>
          </a:p>
          <a:p>
            <a:pPr algn="l"/>
            <a:r>
              <a:rPr lang="zh-CN" altLang="en-US" sz="2000" b="1">
                <a:solidFill>
                  <a:srgbClr val="00B0F0"/>
                </a:solidFill>
              </a:rPr>
              <a:t>利，一介农夫，播撒智慧，收获富足。他毕生的梦想，就是让所有人远离饥</a:t>
            </a:r>
          </a:p>
          <a:p>
            <a:pPr algn="l"/>
            <a:r>
              <a:rPr lang="zh-CN" altLang="en-US" sz="2000" b="1">
                <a:solidFill>
                  <a:srgbClr val="00B0F0"/>
                </a:solidFill>
              </a:rPr>
              <a:t>饿。喜看稻菽千重浪，最是风流袁隆平!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8600" y="3657600"/>
            <a:ext cx="76917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C00000"/>
                </a:solidFill>
              </a:rPr>
              <a:t>例</a:t>
            </a:r>
            <a:r>
              <a:rPr lang="en-US" altLang="zh-CN" sz="2400" b="1">
                <a:solidFill>
                  <a:srgbClr val="C00000"/>
                </a:solidFill>
              </a:rPr>
              <a:t>2</a:t>
            </a:r>
            <a:r>
              <a:rPr lang="zh-CN" altLang="en-US" sz="2400" b="1">
                <a:solidFill>
                  <a:srgbClr val="C00000"/>
                </a:solidFill>
              </a:rPr>
              <a:t>：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他是一位真正的耕耘者，是一位可敬的造梦师。</a:t>
            </a:r>
          </a:p>
          <a:p>
            <a:pPr algn="l">
              <a:lnSpc>
                <a:spcPct val="100000"/>
              </a:lnSpc>
            </a:pPr>
            <a:r>
              <a:rPr lang="en-US" alt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他而立之年，不惮世界权威，踏足稻田，只为造福人类;</a:t>
            </a:r>
          </a:p>
          <a:p>
            <a:pPr algn="l">
              <a:lnSpc>
                <a:spcPct val="100000"/>
              </a:lnSpc>
            </a:pPr>
            <a:r>
              <a:rPr lang="en-US" alt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他天命之际仍步履匆匆，登上讲坛，博得掌声雷动;</a:t>
            </a:r>
          </a:p>
          <a:p>
            <a:pPr algn="l">
              <a:lnSpc>
                <a:spcPct val="100000"/>
              </a:lnSpc>
            </a:pPr>
            <a:r>
              <a:rPr lang="en-US" alt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他虽至耄耋，已成为时代丰碑，心挂苍生，不知虚名为何。</a:t>
            </a:r>
          </a:p>
          <a:p>
            <a:pPr algn="l">
              <a:lnSpc>
                <a:spcPct val="100000"/>
              </a:lnSpc>
            </a:pPr>
            <a:r>
              <a:rPr lang="en-US" alt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怀着让所有人远离饥饿的初心，有着让不可能成为可能的决心，</a:t>
            </a:r>
          </a:p>
          <a:p>
            <a:pPr algn="l">
              <a:lnSpc>
                <a:spcPct val="100000"/>
              </a:lnSpc>
            </a:pPr>
            <a:r>
              <a:rPr lang="en-US" alt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六十载呕心沥血，半个世纪苦苦追寻，终成当代神农。</a:t>
            </a:r>
          </a:p>
          <a:p>
            <a:pPr algn="l">
              <a:lnSpc>
                <a:spcPct val="100000"/>
              </a:lnSpc>
            </a:pPr>
            <a:r>
              <a:rPr lang="en-US" alt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zh-CN" alt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喜看稻菽千里浪，最是风流袁隆平。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3770" y="4068445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838200"/>
            <a:ext cx="855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开场白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4800" y="1524000"/>
            <a:ext cx="722249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</a:rPr>
              <a:t>要求：</a:t>
            </a:r>
            <a:r>
              <a:rPr lang="zh-CN" altLang="en-US" sz="2400" b="1">
                <a:solidFill>
                  <a:srgbClr val="00B0F0"/>
                </a:solidFill>
              </a:rPr>
              <a:t>明确目的，切合主题；感情真挚、以情动人；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富有文采，彰显底蕴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4800" y="2426970"/>
            <a:ext cx="86004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2400">
                <a:solidFill>
                  <a:srgbClr val="00CC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(1)提问题，设置悬念。(2)语出惊人 可以描绘一个不寻常的或是优美的场面或画面，或是透露一些触目惊心的数字，或</a:t>
            </a:r>
            <a:r>
              <a:rPr 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描述一个令人震惊的事件（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）语言幽默</a:t>
            </a:r>
            <a:r>
              <a:rPr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。(4)运用修部手法，如使用排比可增</a:t>
            </a:r>
            <a:r>
              <a:rPr 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强开场白的拟人等优美生动的语言课吸引注意</a:t>
            </a:r>
            <a:r>
              <a:rPr lang="zh-CN" sz="2400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7200" y="4114800"/>
            <a:ext cx="79559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3.</a:t>
            </a:r>
            <a:r>
              <a:rPr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结束语</a:t>
            </a:r>
            <a:endParaRPr sz="240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要求</a:t>
            </a:r>
            <a:r>
              <a:rPr lang="zh-CN" sz="2400">
                <a:solidFill>
                  <a:srgbClr val="C00000"/>
                </a:solidFill>
                <a:sym typeface="+mn-ea"/>
              </a:rPr>
              <a:t>：</a:t>
            </a:r>
            <a:r>
              <a:rPr sz="2400" b="1">
                <a:solidFill>
                  <a:srgbClr val="00CC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简洁、准确、得体。</a:t>
            </a:r>
            <a:endParaRPr>
              <a:solidFill>
                <a:srgbClr val="C00000"/>
              </a:solidFill>
            </a:endParaRPr>
          </a:p>
          <a:p>
            <a:pPr algn="l">
              <a:lnSpc>
                <a:spcPct val="100000"/>
              </a:lnSpc>
            </a:pPr>
            <a:r>
              <a:rPr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结束语的基本结构</a:t>
            </a:r>
            <a:r>
              <a:rPr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:</a:t>
            </a:r>
            <a:r>
              <a:rPr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指出活动结束并取得了成功，对</a:t>
            </a:r>
            <a:r>
              <a:rPr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活动内容作简要概括</a:t>
            </a:r>
            <a:r>
              <a:rPr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，对</a:t>
            </a:r>
            <a:r>
              <a:rPr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获奖者表示祝贺</a:t>
            </a:r>
            <a:r>
              <a:rPr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，对</a:t>
            </a:r>
            <a:r>
              <a:rPr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参与活动的领导和活动承办者、支持者及大家的努力表示感谢</a:t>
            </a:r>
            <a:r>
              <a:rPr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，简要指出</a:t>
            </a:r>
            <a:r>
              <a:rPr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活动的目的和意义</a:t>
            </a:r>
            <a:r>
              <a:rPr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，还可</a:t>
            </a:r>
            <a:r>
              <a:rPr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提出希望，展望未来</a:t>
            </a:r>
            <a:r>
              <a:rPr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6" grpId="0"/>
      <p:bldP spid="6" grpId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4923155"/>
            <a:ext cx="2583180" cy="173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2110" y="849630"/>
            <a:ext cx="85540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例：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最近，教育部办公厅印发了《关于在中小学校开展“崇尚英雄 精忠报国”主题班会活动的通知》。为积极响应号召，学校准备在近日以班级为单位开展这一活动。假若你被推荐为这次主题班会的主持人，请按要求完成下面任务请你为这次主题班会写一段开场白，要求:突出主题，语言简洁得体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2110" y="2971800"/>
            <a:ext cx="856488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亲爱的同学们，大家好!千百年来，我国历史上涌现出了一大批</a:t>
            </a:r>
          </a:p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精忠报国的英雄。他们前仆后继，不畏牺牲，救民族于危亡之</a:t>
            </a:r>
          </a:p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际;他们发愤图强，无私奉献，为国家的强盛作出了巨大贡献。</a:t>
            </a:r>
          </a:p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正是一代代英雄的引领，才有我们中华民族的生生不息，傲然</a:t>
            </a:r>
          </a:p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屹立于世界东方!今天，让我们一起来缅怀英雄，分享英雄的感</a:t>
            </a:r>
          </a:p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人故事，铭记英雄的先进事迹，将英雄的爱国情怀和报国精神</a:t>
            </a:r>
          </a:p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传承下去，争做国家的栋梁之才。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3886200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914400"/>
            <a:ext cx="855408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例：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文学社举办“电子阅读与传统阅读孰优孰劣”的辩论活动，请你为主持人写一段最后的总结发言。(3分)</a:t>
            </a:r>
            <a:endParaRPr lang="zh-CN" altLang="en-US" sz="280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endParaRPr lang="zh-CN" altLang="en-US" sz="280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" y="2743200"/>
            <a:ext cx="83007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答:同学们，电子闻读和传优闻读各有利弊，变的是闲读方式，不变的是对精神世界的追求。让我们把电子阅读与传往阅读结合起来，在阅读中成受美好，传承文化。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-152400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838200"/>
            <a:ext cx="855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提建议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4800" y="1371600"/>
            <a:ext cx="8688705" cy="4892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C00000"/>
                </a:solidFill>
              </a:rPr>
              <a:t>注意：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(1)找出问题所在:紧扣问题存在的原因，即紧紧围绕所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要解决的问题或现象想办法、报措施、针对问题从不同角度提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出解决方案。可以联系材料内容和现象本身，用以往的经验，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从个人、学校、政府、社会等角度来谈。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(2)要切合实际，所拟办法</a:t>
            </a:r>
            <a:r>
              <a:rPr lang="zh-CN" altLang="en-US" sz="2400" b="1">
                <a:solidFill>
                  <a:srgbClr val="C00000"/>
                </a:solidFill>
              </a:rPr>
              <a:t>要具体且具有可操作性</a:t>
            </a:r>
            <a:r>
              <a:rPr lang="zh-CN" altLang="en-US" sz="2400" b="1">
                <a:solidFill>
                  <a:srgbClr val="00B0F0"/>
                </a:solidFill>
              </a:rPr>
              <a:t>，指向明确。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在设计答案时，所提建议、办法、措旅一定要联系生活实际，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内容要具体。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(3)语言要明简洁明了。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(4)鼓励创新。此类题型的设计是为了考查学生的创新思维能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力以及实践能力，因此，在解题时就应该追求新点子、寻找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新方法、提出新建议、拟出新思路。</a:t>
            </a:r>
          </a:p>
          <a:p>
            <a:pPr algn="l"/>
            <a:r>
              <a:rPr lang="zh-CN" altLang="en-US" sz="2400" b="1">
                <a:solidFill>
                  <a:srgbClr val="00B0F0"/>
                </a:solidFill>
              </a:rPr>
              <a:t>(5)注意题干的特殊要求，根据分值确定答题的分点数。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-152400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838200"/>
            <a:ext cx="855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9900" y="1752600"/>
            <a:ext cx="8183880" cy="2814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面对疫情，美国华盛顿的一名初中生艾米莉就</a:t>
            </a:r>
            <a:r>
              <a:rPr lang="en-US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如何做好个人防护</a:t>
            </a:r>
            <a:r>
              <a:rPr lang="en-US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在网上发出了求助帖，热心网友们纷纷跟帖献计献策。请你也在留言区跟帖，提出两条建议。（</a:t>
            </a:r>
            <a:r>
              <a:rPr lang="en-US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分）</a:t>
            </a:r>
          </a:p>
          <a:p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网友</a:t>
            </a:r>
            <a:r>
              <a:rPr lang="en-US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三江人</a:t>
            </a:r>
            <a:r>
              <a:rPr lang="en-US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：重视个人的生命安全，采取全面周密的防护措施，比如保持</a:t>
            </a:r>
            <a:r>
              <a:rPr lang="en-US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米以上的社交距离。</a:t>
            </a:r>
          </a:p>
          <a:p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建议一：</a:t>
            </a:r>
          </a:p>
          <a:p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建议二：</a:t>
            </a:r>
            <a:r>
              <a:rPr lang="en-US" sz="2400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                                 </a:t>
            </a:r>
            <a:r>
              <a:rPr lang="en-US" sz="2400" u="sng">
                <a:solidFill>
                  <a:srgbClr val="000000"/>
                </a:solidFill>
                <a:latin typeface="ˎ̥" charset="0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400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</a:t>
            </a:r>
            <a:r>
              <a:rPr lang="zh-CN" sz="2400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400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</a:t>
            </a:r>
            <a:endParaRPr lang="zh-CN" sz="24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en-US" sz="900" u="sng">
                <a:solidFill>
                  <a:srgbClr val="000000"/>
                </a:solidFill>
                <a:latin typeface="ˎ̥" charset="0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5800" y="4800600"/>
            <a:ext cx="79679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跟帖建议</a:t>
            </a:r>
            <a:r>
              <a:rPr 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:1.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外出要戴口罩；</a:t>
            </a:r>
            <a:r>
              <a:rPr 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要勤洗手。</a:t>
            </a:r>
            <a:r>
              <a:rPr 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或要注意个人卫生</a:t>
            </a:r>
            <a:r>
              <a:rPr 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多检测体温</a:t>
            </a:r>
            <a:r>
              <a:rPr 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不参与聚集</a:t>
            </a:r>
            <a:r>
              <a:rPr 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房间常通风，多消毒，吃饭要使用公筷</a:t>
            </a:r>
            <a:r>
              <a:rPr 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……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zh-CN" altLang="en-US" sz="240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0"/>
      <p:bldP spid="100" grpId="1"/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3886200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914400"/>
            <a:ext cx="855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推荐语言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2000" y="3962400"/>
            <a:ext cx="11010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推荐语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981200" y="2033270"/>
            <a:ext cx="281940" cy="4445635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62200" y="2133600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人物推荐语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4114800" y="1524000"/>
            <a:ext cx="216535" cy="1463675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0070" y="1524000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概括人物事迹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19600" y="2033270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抓住人物精神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86000" y="5715000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名胜推荐语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86000" y="380682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名著推荐语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4114800" y="3200400"/>
            <a:ext cx="231140" cy="1527175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4181475" y="5026025"/>
            <a:ext cx="188595" cy="1724025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19600" y="3198495"/>
            <a:ext cx="32435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明确作品的名称和作者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70070" y="3733800"/>
            <a:ext cx="47739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介绍主要内容（思想、人物、特色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370070" y="4267200"/>
            <a:ext cx="32435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值得学习的地方和价值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95800" y="2593975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准确陈述评价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419600" y="502602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名胜了解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419600" y="5486400"/>
            <a:ext cx="2937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自然景观和人文风光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19600" y="6172200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修辞手法运用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2" grpId="1"/>
      <p:bldP spid="6" grpId="0" animBg="1"/>
      <p:bldP spid="6" grpId="1" animBg="1"/>
      <p:bldP spid="7" grpId="0"/>
      <p:bldP spid="7" grpId="1"/>
      <p:bldP spid="8" grpId="0" animBg="1"/>
      <p:bldP spid="8" grpId="1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 animBg="1"/>
      <p:bldP spid="13" grpId="1" animBg="1"/>
      <p:bldP spid="14" grpId="0" animBg="1"/>
      <p:bldP spid="14" grpId="1" animBg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3886200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942975"/>
            <a:ext cx="855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7200" y="1676400"/>
            <a:ext cx="83007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【家国吟 我推荐】学校将要组织一场“我和我的祖国”文艺汇演，班主任张老师想排演爱国诗歌吟诵节目，他想从陆游的《十一月四日风雨大作》、艾青的《我爱这土地》、舒婷的《祖国啊，我亲爱的祖国》这三部作品中，选取一部进行吟诵。从作品内容或情感上看，你会向他推荐哪一部?(语言要简明、连贯、得体,5分)</a:t>
            </a:r>
            <a:endParaRPr lang="zh-CN" altLang="en-US" sz="24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00" y="4267200"/>
            <a:ext cx="58788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我推荐舒婷的《祖国啊，我亲爱的祖国》。这首诗表达了作者对祖国历径磨难后奋发向上、欣欣向荣的歌颂和赞美，感情沉郁、凝重，也有清新和昂扬，很契合这个活动和场合。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52900" y="2865438"/>
            <a:ext cx="4991100" cy="399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9">
            <a:hlinkClick r:id="" action="ppaction://noaction"/>
          </p:cNvPr>
          <p:cNvSpPr txBox="1"/>
          <p:nvPr/>
        </p:nvSpPr>
        <p:spPr>
          <a:xfrm>
            <a:off x="304483" y="3044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口语交际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8965" y="1599565"/>
            <a:ext cx="41821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/>
              <a:t>1.</a:t>
            </a:r>
            <a:r>
              <a:rPr lang="zh-CN" altLang="en-US" sz="2400" b="1"/>
              <a:t>考查形式：</a:t>
            </a:r>
            <a:r>
              <a:rPr lang="zh-CN" altLang="en-US" sz="2400" b="1">
                <a:solidFill>
                  <a:srgbClr val="C00000"/>
                </a:solidFill>
              </a:rPr>
              <a:t>选择题和填写题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5800" y="2133600"/>
            <a:ext cx="44881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/>
              <a:t>2.</a:t>
            </a:r>
            <a:r>
              <a:rPr lang="zh-CN" altLang="en-US" sz="2400" b="1"/>
              <a:t>基本要求：</a:t>
            </a:r>
            <a:r>
              <a:rPr lang="zh-CN" altLang="en-US" sz="2400" b="1">
                <a:solidFill>
                  <a:srgbClr val="C00000"/>
                </a:solidFill>
              </a:rPr>
              <a:t>简明、连贯、得体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3505200" y="450215"/>
            <a:ext cx="5191760" cy="1456690"/>
          </a:xfrm>
          <a:prstGeom prst="wedgeRectCallout">
            <a:avLst>
              <a:gd name="adj1" fmla="val -20830"/>
              <a:gd name="adj2" fmla="val 7502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通知、申请、启事、假条</a:t>
            </a:r>
            <a:r>
              <a: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通俗易懂、简洁平实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广告、标语</a:t>
            </a:r>
            <a:r>
              <a: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形象生动、多用修辞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广播稿</a:t>
            </a:r>
            <a:r>
              <a: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通俗化、口语化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颁奖词、介绍词、导游词</a:t>
            </a:r>
            <a:r>
              <a:rPr kumimoji="0" lang="en-US" altLang="zh-CN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有感情、多用修辞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（场合、对象、目的、自己的身份等）</a:t>
            </a:r>
          </a:p>
        </p:txBody>
      </p:sp>
      <p:pic>
        <p:nvPicPr>
          <p:cNvPr id="17" name="图片 16" descr="微信图片_2021060516444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8600" y="2865755"/>
            <a:ext cx="5019675" cy="385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3886200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533083" y="2282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创新表达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914400"/>
            <a:ext cx="855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赠言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1000" y="1981200"/>
            <a:ext cx="830072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方法：（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）讲究简洁凝练。</a:t>
            </a:r>
          </a:p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例：今日同窗分手，说声：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珍重！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明朝校友重逢，贺句：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成功！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</a:p>
          <a:p>
            <a:pPr algn="l"/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）突出嘉勉鼓励</a:t>
            </a:r>
          </a:p>
          <a:p>
            <a:pPr algn="l"/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）切合人物身份</a:t>
            </a:r>
          </a:p>
          <a:p>
            <a:pPr algn="l"/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）契合特定情境</a:t>
            </a:r>
          </a:p>
          <a:p>
            <a:pPr algn="l"/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）追求具体值观</a:t>
            </a:r>
          </a:p>
          <a:p>
            <a:pPr algn="l"/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例：成功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=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目标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+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行动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+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方法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+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坚守</a:t>
            </a:r>
          </a:p>
          <a:p>
            <a:pPr algn="l"/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）仿写古诗词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-76200"/>
            <a:ext cx="3590925" cy="2466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9">
            <a:hlinkClick r:id="" action="ppaction://noaction"/>
          </p:cNvPr>
          <p:cNvSpPr txBox="1"/>
          <p:nvPr/>
        </p:nvSpPr>
        <p:spPr>
          <a:xfrm>
            <a:off x="456883" y="3044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拟写和仿写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3400" y="990600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对联解题策略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7350" y="1600200"/>
            <a:ext cx="216408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了解特征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）字数相等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）句式一致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）词性相对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）结构相对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）内容相关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）平仄相谐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）内容相对</a:t>
            </a:r>
          </a:p>
          <a:p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2605" y="2743200"/>
            <a:ext cx="54070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要掌握步骤。解答对联题首先要认真阅读题目，明确答题要求。其次要仔细分析，找出题目中的有效信息。再次要联系对联的基本特征，反复揣摩已知信息，联系生活积累展开丰富的联想和想象，运用多种思维方式，纵向、横向或纵横交叉地进行比较。最后将筛选、思索的结果准确表达出来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75000" y="1676400"/>
            <a:ext cx="35877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采用拆分法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例：泸定城</a:t>
            </a:r>
            <a:r>
              <a:rPr lang="en-US" alt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内</a:t>
            </a:r>
            <a:r>
              <a:rPr lang="en-US" alt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/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花似海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3886200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1000" y="914400"/>
            <a:ext cx="855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7200" y="1447800"/>
            <a:ext cx="868616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为了弘扬传统文化,增强文化自信、泸定一中初三二班决定开展“会诗词·味经典·信中国”为主题的语文实践活动，请你参与。</a:t>
            </a:r>
          </a:p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【咏经典】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经典咏流传)用现代的唱法和曲调来演择传统经典，将诗词文化与电视媒介有机结合，兼顾诗词文化的意境悠远和表现形式的通俗易懂。经典传唱人结合自身的音乐风格，将经典诗词转化为优美的歌曲，以现代人更喜闻乐见的方式，去学习诗词、“推动中华优秀传统文化创造性转化、创造性发展”，受到广大观众的一致好评。</a:t>
            </a:r>
          </a:p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有同学根据上面材料拟写了一副对联的上联，请你写出下联。</a:t>
            </a:r>
          </a:p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上联：变形式演绎经典</a:t>
            </a:r>
          </a:p>
          <a:p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下联：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914400" y="5791200"/>
            <a:ext cx="3058795" cy="611505"/>
          </a:xfrm>
          <a:prstGeom prst="wedgeRound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咏诗词弘扬传统</a:t>
            </a:r>
          </a:p>
        </p:txBody>
      </p:sp>
      <p:sp>
        <p:nvSpPr>
          <p:cNvPr id="7" name="Text Box 9">
            <a:hlinkClick r:id="" action="ppaction://noaction"/>
          </p:cNvPr>
          <p:cNvSpPr txBox="1"/>
          <p:nvPr/>
        </p:nvSpPr>
        <p:spPr>
          <a:xfrm>
            <a:off x="456883" y="3044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拟写和仿写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-76200"/>
            <a:ext cx="3590925" cy="2466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7350" y="1600200"/>
            <a:ext cx="86106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了解特征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）语言简明，亲切温馨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）主题鲜明，指向明确</a:t>
            </a:r>
          </a:p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节约方寸土，留与子孙耕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珍惜土地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）感情真挚</a:t>
            </a:r>
          </a:p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你的健康是我的牵挂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医院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）构思新颖，富有创意</a:t>
            </a:r>
          </a:p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因为你的一滴血，我的笑容不在苍白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献血者</a:t>
            </a:r>
          </a:p>
          <a:p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000" y="4876800"/>
            <a:ext cx="86537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切入点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）从对象名称入手。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）从对象特征入手。</a:t>
            </a:r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轻轻地我走了，正如我轻轻的来。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）从对象功能入手。</a:t>
            </a:r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不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打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不相识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         </a:t>
            </a:r>
          </a:p>
        </p:txBody>
      </p:sp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456883" y="3044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拟写和仿写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8805" y="99060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广告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1981200" y="1066800"/>
            <a:ext cx="1668145" cy="758825"/>
          </a:xfrm>
          <a:prstGeom prst="wedgeRectCallout">
            <a:avLst>
              <a:gd name="adj1" fmla="val -20474"/>
              <a:gd name="adj2" fmla="val 8655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形式上：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短小精炼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3884930" y="1143000"/>
            <a:ext cx="1373505" cy="730250"/>
          </a:xfrm>
          <a:prstGeom prst="wedge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内容上：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质朴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5715000" y="5220970"/>
            <a:ext cx="1373505" cy="386080"/>
          </a:xfrm>
          <a:prstGeom prst="wedge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阅览室</a:t>
            </a:r>
          </a:p>
        </p:txBody>
      </p:sp>
      <p:sp>
        <p:nvSpPr>
          <p:cNvPr id="12" name="矩形标注 11"/>
          <p:cNvSpPr/>
          <p:nvPr/>
        </p:nvSpPr>
        <p:spPr>
          <a:xfrm>
            <a:off x="6553200" y="5867400"/>
            <a:ext cx="1373505" cy="386080"/>
          </a:xfrm>
          <a:prstGeom prst="wedge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</a:rPr>
              <a:t>打字机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3886200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2735" y="393700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解题技巧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676400" y="1752600"/>
            <a:ext cx="234315" cy="4944745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05000" y="1600200"/>
            <a:ext cx="14605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使用修辞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10715" y="2033270"/>
            <a:ext cx="567309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注重押韵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会说普通话，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知音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遍华夏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43405" y="3229610"/>
            <a:ext cx="50342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语言质朴。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一滴血、一片心、一份爱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905000" y="3962400"/>
            <a:ext cx="37579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谐音手法。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骑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乐无穷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10715" y="4572000"/>
            <a:ext cx="63106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哲理情趣。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地球上最后一滴水，就是你的眼泪。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905000" y="2627630"/>
            <a:ext cx="65659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化用或借用歌词、名句。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拜水都江堰，问道青城山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981200" y="5105400"/>
            <a:ext cx="580009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嵌入名称。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人类失去联想，世界将会怎样？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980565" y="5638800"/>
            <a:ext cx="37579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改编熟语。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默默无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蚊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981200" y="6236970"/>
            <a:ext cx="477901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一词多义。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家是放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心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的地方。</a:t>
            </a:r>
          </a:p>
        </p:txBody>
      </p:sp>
      <p:sp>
        <p:nvSpPr>
          <p:cNvPr id="4" name="Text Box 9">
            <a:hlinkClick r:id="" action="ppaction://noaction"/>
          </p:cNvPr>
          <p:cNvSpPr txBox="1"/>
          <p:nvPr/>
        </p:nvSpPr>
        <p:spPr>
          <a:xfrm>
            <a:off x="456883" y="3044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拟写和仿写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98805" y="99060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广告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bldLvl="0" animBg="1"/>
      <p:bldP spid="6" grpId="1" animBg="1"/>
      <p:bldP spid="9" grpId="0"/>
      <p:bldP spid="9" grpId="1"/>
      <p:bldP spid="10" grpId="0"/>
      <p:bldP spid="10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-76200"/>
            <a:ext cx="3590925" cy="2466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9">
            <a:hlinkClick r:id="" action="ppaction://noaction"/>
          </p:cNvPr>
          <p:cNvSpPr txBox="1"/>
          <p:nvPr/>
        </p:nvSpPr>
        <p:spPr>
          <a:xfrm>
            <a:off x="456883" y="3044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拟写和仿写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5930" y="990600"/>
            <a:ext cx="1398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宣传语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3400" y="1524000"/>
            <a:ext cx="5364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特点：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语言简洁，具有宣传性和鼓动性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2090420"/>
            <a:ext cx="8260080" cy="26765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解题技巧：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1.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字数适中。</a:t>
            </a: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2.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内容积极、健康、亲切、友善。</a:t>
            </a: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3.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用语通俗。</a:t>
            </a: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4.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句式整齐。一般采用单句，多为动宾结构。也可以用排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比句、对偶句。</a:t>
            </a: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5.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巧用修辞。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6565" y="4876800"/>
            <a:ext cx="81216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en-US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下列标语运用得体的一项是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</a:p>
          <a:p>
            <a:pPr algn="l"/>
            <a:r>
              <a:rPr lang="en-US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A.某办公室墙上贴的标语:小草青青，请您足下留情</a:t>
            </a:r>
          </a:p>
          <a:p>
            <a:pPr algn="l"/>
            <a:r>
              <a:rPr lang="en-US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B.某商场门前贴的标语:少壮不努力，老大徒伤悲</a:t>
            </a:r>
          </a:p>
          <a:p>
            <a:pPr algn="l"/>
            <a:r>
              <a:rPr lang="en-US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C.某运动场上贴的标语:我锻炼 我健康，我快乐</a:t>
            </a:r>
          </a:p>
          <a:p>
            <a:pPr algn="l"/>
            <a:r>
              <a:rPr lang="en-US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D.某学校教室上贴的标语:齐心协力，精准扶贫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3886200"/>
            <a:ext cx="345313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1000" y="914400"/>
            <a:ext cx="855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仿写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7200" y="1447800"/>
            <a:ext cx="86861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常见题型：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嵌入式；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续写式；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命题式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7200" y="381000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解题策略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859280" y="2279650"/>
            <a:ext cx="154305" cy="4217035"/>
          </a:xfrm>
          <a:prstGeom prst="leftBrace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33600" y="213360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分析题型，锤炼技能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5059680" y="1981200"/>
            <a:ext cx="154305" cy="914400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81600" y="1905000"/>
            <a:ext cx="3535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形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句式、修辞、结构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213985" y="243840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神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意旨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057400" y="426720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解题六步骤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3733800" y="3132455"/>
            <a:ext cx="154305" cy="3580130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31920" y="300990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审清题意，确定对象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962400" y="367665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分析结构，分条屡析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962400" y="434340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注意修辞，创新出彩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962400" y="495300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色调一致，追求文采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931920" y="5602605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组合语句，连贯成文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962400" y="625221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检查验证，兼备形神</a:t>
            </a:r>
          </a:p>
        </p:txBody>
      </p:sp>
      <p:sp>
        <p:nvSpPr>
          <p:cNvPr id="21" name="Text Box 9">
            <a:hlinkClick r:id="" action="ppaction://noaction"/>
          </p:cNvPr>
          <p:cNvSpPr txBox="1"/>
          <p:nvPr/>
        </p:nvSpPr>
        <p:spPr>
          <a:xfrm>
            <a:off x="456883" y="3044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拟写和仿写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2" grpId="1"/>
      <p:bldP spid="7" grpId="0"/>
      <p:bldP spid="7" grpId="1"/>
      <p:bldP spid="8" grpId="0" animBg="1"/>
      <p:bldP spid="8" grpId="1" animBg="1"/>
      <p:bldP spid="9" grpId="0"/>
      <p:bldP spid="9" grpId="1"/>
      <p:bldP spid="10" grpId="0" animBg="1"/>
      <p:bldP spid="10" grpId="1" animBg="1"/>
      <p:bldP spid="11" grpId="0"/>
      <p:bldP spid="11" grpId="1"/>
      <p:bldP spid="12" grpId="0"/>
      <p:bldP spid="12" grpId="1"/>
      <p:bldP spid="13" grpId="0"/>
      <p:bldP spid="13" grpId="1"/>
      <p:bldP spid="14" grpId="0" animBg="1"/>
      <p:bldP spid="14" grpId="1" animBg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3074035" cy="2576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9">
            <a:hlinkClick r:id="" action="ppaction://noaction"/>
          </p:cNvPr>
          <p:cNvSpPr txBox="1"/>
          <p:nvPr/>
        </p:nvSpPr>
        <p:spPr>
          <a:xfrm>
            <a:off x="380683" y="758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材料探究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1440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图表分析</a:t>
            </a:r>
          </a:p>
        </p:txBody>
      </p:sp>
      <p:sp>
        <p:nvSpPr>
          <p:cNvPr id="10246" name="矩形 2"/>
          <p:cNvSpPr/>
          <p:nvPr/>
        </p:nvSpPr>
        <p:spPr>
          <a:xfrm>
            <a:off x="300990" y="1600200"/>
            <a:ext cx="8760460" cy="3340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 题 思 路</a:t>
            </a:r>
            <a:r>
              <a:rPr lang="zh-CN" altLang="en-US" sz="2000" dirty="0">
                <a:solidFill>
                  <a:srgbClr val="C60602"/>
                </a:solidFill>
                <a:latin typeface="仿宋_GB2312" pitchFamily="49" charset="-122"/>
                <a:ea typeface="仿宋_GB2312" pitchFamily="49" charset="-122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分析题干，找准方向。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（包括审题目要求、审图表标题和内容）</a:t>
            </a: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仔细看图表的标题（标题是制作图表首先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考虑的重要因素，是统计的标准和依据，也是分析图表的切入点之一）</a:t>
            </a:r>
            <a:endParaRPr lang="zh-CN" altLang="en-US" sz="2400" b="1" dirty="0">
              <a:solidFill>
                <a:srgbClr val="990099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比较图表数据，寻找变化规律。</a:t>
            </a:r>
            <a:r>
              <a:rPr lang="zh-CN" altLang="en-US" sz="2400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比高低（大小），找规律；做统计，找走势；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归类别，做概括。（在分类统计的基础上做合并同类项的工作，对答案文字进行缩减）</a:t>
            </a:r>
            <a:endParaRPr lang="en-US" altLang="zh-CN" sz="2400" b="1" dirty="0">
              <a:solidFill>
                <a:srgbClr val="990099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6498" name="Rectangle 4"/>
          <p:cNvSpPr>
            <a:spLocks noGrp="1"/>
          </p:cNvSpPr>
          <p:nvPr/>
        </p:nvSpPr>
        <p:spPr>
          <a:xfrm>
            <a:off x="304800" y="4953000"/>
            <a:ext cx="8756650" cy="14262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lvl="0">
              <a:buClr>
                <a:schemeClr val="bg2"/>
              </a:buClr>
              <a:buSzPct val="75000"/>
              <a:buFont typeface="Wingdings" panose="05000000000000000000" pitchFamily="2" charset="2"/>
              <a:defRPr sz="2400"/>
            </a:lvl1pPr>
            <a:lvl2pPr lvl="1">
              <a:buClr>
                <a:schemeClr val="tx2"/>
              </a:buClr>
              <a:buSzPct val="75000"/>
              <a:buFont typeface="Wingdings" panose="05000000000000000000" pitchFamily="2" charset="2"/>
              <a:defRPr sz="2000"/>
            </a:lvl2pPr>
            <a:lvl3pPr lvl="2">
              <a:buClr>
                <a:schemeClr val="accent1"/>
              </a:buClr>
              <a:buSzPct val="65000"/>
              <a:buFont typeface="Wingdings" panose="05000000000000000000" pitchFamily="2" charset="2"/>
              <a:defRPr sz="1800"/>
            </a:lvl3pPr>
            <a:lvl4pPr lvl="3">
              <a:buClr>
                <a:schemeClr val="bg2"/>
              </a:buClr>
              <a:buSzTx/>
              <a:buFont typeface="Wingdings" panose="05000000000000000000" pitchFamily="2" charset="2"/>
              <a:defRPr sz="1600"/>
            </a:lvl4pPr>
            <a:lvl5pPr lvl="4">
              <a:buClr>
                <a:schemeClr val="tx2"/>
              </a:buClr>
              <a:buSzPct val="80000"/>
              <a:buFont typeface="Wingdings" panose="05000000000000000000" pitchFamily="2" charset="2"/>
              <a:defRPr sz="1600"/>
            </a:lvl5pPr>
          </a:lstStyle>
          <a:p>
            <a:pPr marL="609600" lvl="0" indent="-609600"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附：图表题答题常用词语</a:t>
            </a:r>
          </a:p>
          <a:p>
            <a:pPr marL="609600" lvl="0" indent="-609600"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表程度范围：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一小部分、一部分、近一半、 大部分、绝大部分；</a:t>
            </a:r>
          </a:p>
          <a:p>
            <a:pPr marL="609600" lvl="0" indent="-609600"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表增长趋势：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增加了、增长到、增长了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X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倍；</a:t>
            </a:r>
          </a:p>
          <a:p>
            <a:pPr marL="609600" lvl="0" indent="-609600"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表下降趋势：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减少了、减少到（“减少”后不能用倍数）。</a:t>
            </a:r>
            <a:endParaRPr lang="en-US" altLang="zh-CN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6" grpId="1"/>
      <p:bldP spid="106498" grpId="0"/>
      <p:bldP spid="10649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271"/>
          <p:cNvSpPr txBox="1"/>
          <p:nvPr/>
        </p:nvSpPr>
        <p:spPr>
          <a:xfrm>
            <a:off x="950913" y="1931988"/>
            <a:ext cx="1841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Verdana" panose="020B0604030504040204" pitchFamily="34" charset="0"/>
            </a:endParaRPr>
          </a:p>
        </p:txBody>
      </p:sp>
      <p:sp>
        <p:nvSpPr>
          <p:cNvPr id="14340" name="Text Box 8"/>
          <p:cNvSpPr txBox="1"/>
          <p:nvPr/>
        </p:nvSpPr>
        <p:spPr>
          <a:xfrm>
            <a:off x="468313" y="260350"/>
            <a:ext cx="2232025" cy="503238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表格图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38200" y="1524000"/>
            <a:ext cx="74072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近日来，新冠肺炎病毒持续蔓延，世界各国再次面临严峻挑战。</a:t>
            </a:r>
          </a:p>
          <a:p>
            <a:r>
              <a:rPr lang="zh-CN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）在某论坛上有一个关于中美新冠肺炎疫情统计表，请你仔细阅读表格，写出你的探究所得。（</a:t>
            </a:r>
            <a:r>
              <a:rPr lang="en-US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分）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38200" y="2819400"/>
          <a:ext cx="7544435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11020"/>
                <a:gridCol w="1859280"/>
                <a:gridCol w="1685290"/>
                <a:gridCol w="2188845"/>
              </a:tblGrid>
              <a:tr h="1371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时间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项目名称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中国（人数）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美国（人数）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2020年7月1日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每日新增确诊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4.3万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累计确诊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8.53万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261.88万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2020年7月2日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每日新增确诊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5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5.4万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累计确诊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8.53万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267.28万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2020年7月3日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每日新增确诊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3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5.7万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ˎ̥" charset="0"/>
                        </a:rPr>
                        <a:t>累计确诊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ˎ̥" charset="0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8.53万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  <a:cs typeface="黑体" panose="02010609060101010101" pitchFamily="2" charset="-122"/>
                        </a:rPr>
                        <a:t>272.98万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  <a:cs typeface="黑体" panose="0201060906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81000" y="5257800"/>
            <a:ext cx="7131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探究所得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400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sz="2400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62000" y="914400"/>
            <a:ext cx="716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例</a:t>
            </a:r>
            <a:r>
              <a:rPr lang="zh-CN" altLang="en-US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33600" y="5181600"/>
            <a:ext cx="6532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示例1:中国较好地控制住新冠肺炎疫情蔓延(1分),美国新</a:t>
            </a:r>
          </a:p>
          <a:p>
            <a:pPr algn="l"/>
            <a:r>
              <a:rPr lang="zh-CN" alt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冠肺炎疫情形势严峻(或美国新冠肺炎疫情数据居高不下,</a:t>
            </a:r>
          </a:p>
          <a:p>
            <a:pPr algn="l"/>
            <a:r>
              <a:rPr lang="zh-CN" altLang="en-US" sz="2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或美国新冠肺炎疫情数据持续升)(1分)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160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38100" cap="rnd" cmpd="dbl">
            <a:solidFill>
              <a:schemeClr val="hlink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1268" name="Text Box 271"/>
          <p:cNvSpPr txBox="1"/>
          <p:nvPr/>
        </p:nvSpPr>
        <p:spPr>
          <a:xfrm>
            <a:off x="950913" y="1931988"/>
            <a:ext cx="1841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Verdana" panose="020B0604030504040204" pitchFamily="34" charset="0"/>
            </a:endParaRPr>
          </a:p>
        </p:txBody>
      </p:sp>
      <p:sp>
        <p:nvSpPr>
          <p:cNvPr id="11269" name="TextBox 3"/>
          <p:cNvSpPr txBox="1"/>
          <p:nvPr/>
        </p:nvSpPr>
        <p:spPr>
          <a:xfrm>
            <a:off x="457200" y="304800"/>
            <a:ext cx="1715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Verdana" panose="020B0604030504040204" pitchFamily="34" charset="0"/>
              </a:rPr>
              <a:t>2.</a:t>
            </a:r>
            <a:r>
              <a:rPr lang="zh-CN" altLang="en-US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Verdana" panose="020B0604030504040204" pitchFamily="34" charset="0"/>
              </a:rPr>
              <a:t>柱状图</a:t>
            </a:r>
          </a:p>
        </p:txBody>
      </p:sp>
      <p:pic>
        <p:nvPicPr>
          <p:cNvPr id="11270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1320165"/>
            <a:ext cx="8589010" cy="5360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3375660" y="2743200"/>
            <a:ext cx="5537835" cy="2212975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/>
          <a:lstStyle/>
          <a:p>
            <a:pPr algn="l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学生(男女学生)对生理知识和特长</a:t>
            </a:r>
          </a:p>
          <a:p>
            <a:pPr algn="l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培养的关注度都比较高，而对心理</a:t>
            </a:r>
          </a:p>
          <a:p>
            <a:pPr algn="l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知识和个性发展的关注度较低;女生</a:t>
            </a:r>
          </a:p>
          <a:p>
            <a:pPr algn="l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对心理知识的关注度明显高于男生，</a:t>
            </a:r>
          </a:p>
          <a:p>
            <a:pPr algn="l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而男生对个性发展的关注度明显高</a:t>
            </a:r>
          </a:p>
          <a:p>
            <a:pPr algn="l"/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于女生</a:t>
            </a:r>
          </a:p>
        </p:txBody>
      </p:sp>
      <p:sp>
        <p:nvSpPr>
          <p:cNvPr id="11273" name="TextBox 7"/>
          <p:cNvSpPr txBox="1"/>
          <p:nvPr/>
        </p:nvSpPr>
        <p:spPr>
          <a:xfrm>
            <a:off x="3886200" y="617538"/>
            <a:ext cx="4516438" cy="460375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Verdana" panose="020B0604030504040204" pitchFamily="34" charset="0"/>
              </a:rPr>
              <a:t>认真审题、认真读图、归纳总结</a:t>
            </a:r>
          </a:p>
        </p:txBody>
      </p:sp>
      <p:sp>
        <p:nvSpPr>
          <p:cNvPr id="14340" name="Text Box 8"/>
          <p:cNvSpPr txBox="1"/>
          <p:nvPr/>
        </p:nvSpPr>
        <p:spPr>
          <a:xfrm>
            <a:off x="468313" y="260350"/>
            <a:ext cx="2232025" cy="503238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latin typeface="Verdana" panose="020B0604030504040204" pitchFamily="34" charset="0"/>
                <a:sym typeface="+mn-ea"/>
              </a:rPr>
              <a:t>柱状图</a:t>
            </a:r>
            <a:endParaRPr lang="zh-CN" altLang="en-US" sz="3200" b="1" dirty="0">
              <a:latin typeface="Verdana" panose="020B0604030504040204" pitchFamily="34" charset="0"/>
            </a:endParaRPr>
          </a:p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419600"/>
            <a:ext cx="2697480" cy="2312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9">
            <a:hlinkClick r:id="" action="ppaction://noaction"/>
          </p:cNvPr>
          <p:cNvSpPr txBox="1"/>
          <p:nvPr/>
        </p:nvSpPr>
        <p:spPr>
          <a:xfrm>
            <a:off x="381000" y="152400"/>
            <a:ext cx="342265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口语交际的类型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838200"/>
            <a:ext cx="8440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悉心劝说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明确对象、明确内容、要有针对性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5800" y="1600200"/>
            <a:ext cx="79076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答题技巧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：①正面劝说，有理有据；②直话屈说，借例言理；③巧妙引申，归结谬论；④运用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激将法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”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，因势利导；⑤巧用譬喻法，晓之以理，动之以情。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3400" y="3091815"/>
            <a:ext cx="79076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答题方法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：①结合活动主题，指出对方不足，观点有针对性；②站在对方角度，设身处地为对方着想，不揭人短，不伤人自尊；③巧妙引申，归结谬论语气平和，说话得体，做到以理服人，切忌说教，以免引起对方反感。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5800" y="5029200"/>
            <a:ext cx="46672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答题模板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：称呼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表明自己的观点（委婉）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解决问题的办法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鼓励或象征性的征询。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3074035" cy="2576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9">
            <a:hlinkClick r:id="" action="ppaction://noaction"/>
          </p:cNvPr>
          <p:cNvSpPr txBox="1"/>
          <p:nvPr/>
        </p:nvSpPr>
        <p:spPr>
          <a:xfrm>
            <a:off x="380683" y="758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材料探究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83820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信息提取概括</a:t>
            </a:r>
          </a:p>
        </p:txBody>
      </p:sp>
      <p:sp>
        <p:nvSpPr>
          <p:cNvPr id="10246" name="矩形 2"/>
          <p:cNvSpPr/>
          <p:nvPr/>
        </p:nvSpPr>
        <p:spPr>
          <a:xfrm>
            <a:off x="300990" y="1600200"/>
            <a:ext cx="8760460" cy="2675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 题 方法</a:t>
            </a:r>
            <a:r>
              <a:rPr lang="zh-CN" altLang="en-US" sz="2000" dirty="0">
                <a:solidFill>
                  <a:srgbClr val="C60602"/>
                </a:solidFill>
                <a:latin typeface="仿宋_GB2312" pitchFamily="49" charset="-122"/>
                <a:ea typeface="仿宋_GB2312" pitchFamily="49" charset="-122"/>
              </a:rPr>
              <a:t> </a:t>
            </a: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巧抓关键词。</a:t>
            </a: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提取中心句、关键词。</a:t>
            </a: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分层归并。</a:t>
            </a: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比较分析。</a:t>
            </a:r>
          </a:p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lang="zh-CN" altLang="en-US" sz="2400" b="1" dirty="0">
                <a:solidFill>
                  <a:srgbClr val="990099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综合推论。</a:t>
            </a:r>
          </a:p>
        </p:txBody>
      </p:sp>
      <p:sp>
        <p:nvSpPr>
          <p:cNvPr id="106498" name="Rectangle 4"/>
          <p:cNvSpPr>
            <a:spLocks noGrp="1"/>
          </p:cNvSpPr>
          <p:nvPr/>
        </p:nvSpPr>
        <p:spPr>
          <a:xfrm>
            <a:off x="304800" y="4419600"/>
            <a:ext cx="8357870" cy="24879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lvl="0">
              <a:buClr>
                <a:schemeClr val="bg2"/>
              </a:buClr>
              <a:buSzPct val="75000"/>
              <a:buFont typeface="Wingdings" panose="05000000000000000000" pitchFamily="2" charset="2"/>
              <a:defRPr sz="2400"/>
            </a:lvl1pPr>
            <a:lvl2pPr lvl="1">
              <a:buClr>
                <a:schemeClr val="tx2"/>
              </a:buClr>
              <a:buSzPct val="75000"/>
              <a:buFont typeface="Wingdings" panose="05000000000000000000" pitchFamily="2" charset="2"/>
              <a:defRPr sz="2000"/>
            </a:lvl2pPr>
            <a:lvl3pPr lvl="2">
              <a:buClr>
                <a:schemeClr val="accent1"/>
              </a:buClr>
              <a:buSzPct val="65000"/>
              <a:buFont typeface="Wingdings" panose="05000000000000000000" pitchFamily="2" charset="2"/>
              <a:defRPr sz="1800"/>
            </a:lvl3pPr>
            <a:lvl4pPr lvl="3">
              <a:buClr>
                <a:schemeClr val="bg2"/>
              </a:buClr>
              <a:buSzTx/>
              <a:buFont typeface="Wingdings" panose="05000000000000000000" pitchFamily="2" charset="2"/>
              <a:defRPr sz="1600"/>
            </a:lvl4pPr>
            <a:lvl5pPr lvl="4">
              <a:buClr>
                <a:schemeClr val="tx2"/>
              </a:buClr>
              <a:buSzPct val="80000"/>
              <a:buFont typeface="Wingdings" panose="05000000000000000000" pitchFamily="2" charset="2"/>
              <a:defRPr sz="1600"/>
            </a:lvl5pPr>
          </a:lstStyle>
          <a:p>
            <a:pPr marL="609600" lvl="0" indent="-609600" eaLnBrk="1" hangingPunct="1">
              <a:lnSpc>
                <a:spcPct val="90000"/>
              </a:lnSpc>
              <a:buNone/>
            </a:pPr>
            <a:r>
              <a:rPr lang="zh-CN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解题策略</a:t>
            </a:r>
          </a:p>
          <a:p>
            <a:pPr marL="609600" lvl="0" indent="-609600" eaLnBrk="1" hangingPunct="1">
              <a:lnSpc>
                <a:spcPct val="90000"/>
              </a:lnSpc>
              <a:buNone/>
            </a:pPr>
            <a:r>
              <a:rPr lang="en-US" altLang="zh-CN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记叙性文体：主体（谁、什么）</a:t>
            </a:r>
            <a:r>
              <a:rPr lang="en-US" altLang="zh-CN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怎样（人或事发生时间、地点、起因、经过、结果）</a:t>
            </a:r>
          </a:p>
          <a:p>
            <a:pPr marL="609600" lvl="0" indent="-609600" eaLnBrk="1" hangingPunct="1">
              <a:lnSpc>
                <a:spcPct val="90000"/>
              </a:lnSpc>
              <a:buNone/>
            </a:pPr>
            <a:r>
              <a:rPr lang="en-US" altLang="zh-CN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说明性语段：说明对象</a:t>
            </a:r>
            <a:r>
              <a:rPr lang="en-US" altLang="zh-CN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特点</a:t>
            </a:r>
          </a:p>
          <a:p>
            <a:pPr marL="609600" lvl="0" indent="-609600" eaLnBrk="1" hangingPunct="1">
              <a:lnSpc>
                <a:spcPct val="90000"/>
              </a:lnSpc>
              <a:buNone/>
            </a:pPr>
            <a:r>
              <a:rPr lang="en-US" altLang="zh-CN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议论性语段：事件或现象</a:t>
            </a:r>
            <a:r>
              <a:rPr lang="en-US" altLang="zh-CN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观点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246" grpId="0"/>
      <p:bldP spid="10246" grpId="1"/>
      <p:bldP spid="106498" grpId="0"/>
      <p:bldP spid="106498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3074035" cy="2576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9">
            <a:hlinkClick r:id="" action="ppaction://noaction"/>
          </p:cNvPr>
          <p:cNvSpPr txBox="1"/>
          <p:nvPr/>
        </p:nvSpPr>
        <p:spPr>
          <a:xfrm>
            <a:off x="380683" y="75883"/>
            <a:ext cx="2303462" cy="503237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材料探究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83820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</a:p>
        </p:txBody>
      </p:sp>
      <p:sp>
        <p:nvSpPr>
          <p:cNvPr id="10246" name="矩形 2"/>
          <p:cNvSpPr/>
          <p:nvPr/>
        </p:nvSpPr>
        <p:spPr>
          <a:xfrm>
            <a:off x="381000" y="1447800"/>
            <a:ext cx="8760460" cy="513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材料一：习近平总书记于2月5日下午，主持召开了中央全面依法治国委员会第三次会议并发表重要讲话。总书记指出，要在党中央的集中统一领导下，始终把人民群众生命安全和身体健康放在第一位，从立法、执法、司法、守法各环节发力，全面提高依法防控、依法治理能力，为疫情防控工作提供有力的法治保障。</a:t>
            </a:r>
          </a:p>
          <a:p>
            <a:pPr>
              <a:spcBef>
                <a:spcPct val="20000"/>
              </a:spcBef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材料二：生命至上！人民至上！这次疫情发生以来，各级党委和政府高度重视，制定周密方案，把疫情防控工作作为当前最重要的工作来抓，对加强疫情防控工作作出了全面部署。在各方面的共同努力下，防控工作正有力地开展，各项措施正有力地推进，举国上下凝聚起共同抗击疫情的磅礴力量。</a:t>
            </a:r>
          </a:p>
          <a:p>
            <a:pPr>
              <a:spcBef>
                <a:spcPct val="20000"/>
              </a:spcBef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材料三：此次抽组的医疗力量来自全军不同的医疗单位，其中联勤保障部队所医院抽红950人，先期抵达的陆军军医大学、海军军医大学、空军军医大学450人纳入统一编组。此外，从解放军疾病预防控制中心、军事科学院、军事医学研究院抽红15名专家组成联合专家组，现场指导医院疫情防控工作。</a:t>
            </a:r>
          </a:p>
          <a:p>
            <a:pPr>
              <a:spcBef>
                <a:spcPct val="20000"/>
              </a:spcBef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据了解，医护人员中有不少人曾参加小汤山医院抗击非典任务，以及援助塞拉利昂、利比亚抗击埃博拉疫情任务，具有丰富的传染病救治经验。</a:t>
            </a:r>
          </a:p>
          <a:p>
            <a:pPr>
              <a:spcBef>
                <a:spcPct val="20000"/>
              </a:spcBef>
            </a:pPr>
            <a:endParaRPr lang="zh-CN" altLang="en-US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一句话概括其主要信息。（2分）</a:t>
            </a:r>
          </a:p>
          <a:p>
            <a:pPr>
              <a:spcBef>
                <a:spcPct val="20000"/>
              </a:spcBef>
            </a:pPr>
            <a:endParaRPr lang="zh-CN" altLang="en-US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1905000" y="4800600"/>
            <a:ext cx="5328285" cy="990600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全国上下众志成城，共抗疫情。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246" grpId="0"/>
      <p:bldP spid="10246" grpId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271"/>
          <p:cNvSpPr txBox="1"/>
          <p:nvPr/>
        </p:nvSpPr>
        <p:spPr>
          <a:xfrm>
            <a:off x="950913" y="1931988"/>
            <a:ext cx="1841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Verdana" panose="020B060403050404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8200" y="1524000"/>
            <a:ext cx="74072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下图是一位中学生近两年来课外阅读量与语文成绩状况图。你读了之后，获得的最重要的信息是什么？请用一句话表达。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" y="76200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例：</a:t>
            </a:r>
            <a:endParaRPr lang="zh-CN" altLang="en-US" sz="3200"/>
          </a:p>
        </p:txBody>
      </p:sp>
      <p:pic>
        <p:nvPicPr>
          <p:cNvPr id="19458" name="Picture 71" descr="未命名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395855"/>
            <a:ext cx="7416800" cy="3247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2931" name="Rectangle 67"/>
          <p:cNvSpPr/>
          <p:nvPr/>
        </p:nvSpPr>
        <p:spPr>
          <a:xfrm>
            <a:off x="609600" y="6019483"/>
            <a:ext cx="8394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随着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课外阅读量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增加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，该生的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语文成绩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也逐步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提高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2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92931" grpId="0"/>
      <p:bldP spid="29293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865438"/>
            <a:ext cx="4991100" cy="399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漫画、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徽标分析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漫画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9600" y="1676400"/>
            <a:ext cx="814578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概括漫画内容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）仔细观察漫画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）采用恰当的表达方式客观描述漫画内容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）选准切入点：可先从整体入手，点明描述对象，然后在依次介绍画面内容；也可从主体部分入手，从关键部分切入。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）注意说话的顺序。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3400" y="4876800"/>
            <a:ext cx="67360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揭示漫画的寓意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）结合画面文字理解寓意。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）透视夸大之处了解作者意图。</a:t>
            </a:r>
          </a:p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）联想现实，展开想象，挖掘画面隐含信息。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865438"/>
            <a:ext cx="4991100" cy="399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漫画、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徽标分析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漫画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62200" y="990600"/>
            <a:ext cx="83235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</a:t>
            </a:r>
            <a:r>
              <a:rPr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图是漫画《包“懒”》(作者:朱慧卿)。</a:t>
            </a:r>
          </a:p>
          <a:p>
            <a:endParaRPr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4" name="图片 -2147482537" descr="5156edu3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371600"/>
            <a:ext cx="5684520" cy="3114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57200" y="4419600"/>
            <a:ext cx="6761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用生动的语言描绘画面内容。</a:t>
            </a:r>
            <a:r>
              <a:rPr 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(3 </a:t>
            </a:r>
            <a:r>
              <a:rPr lang="zh-CN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分</a:t>
            </a:r>
            <a:r>
              <a:rPr lang="en-US" sz="24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en-US" sz="24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3685" y="4953000"/>
            <a:ext cx="859726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画面中心是一个坐靠在沙发上的小孩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他张大嘴巴不满地朝向左边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妈妈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- -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边用勺子舀着饭送到他的嘴边一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-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边笑着承诺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: “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喂饭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我包了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!”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爸爸一边拎起衣服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- -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边说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:“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穿衣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我包了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!'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于是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小孩懒洋洋地将右臂伸向爸爸。爷爷边跑过来边喊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:“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穿袜子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我包了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!”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小孩便拾起右脚伸向爷爷。奶奶坐在小板凳上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一边帮小孩系鞋带一边颤巍巍地说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:“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系鞋带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,</a:t>
            </a:r>
            <a:r>
              <a:rPr lang="zh-CN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我包了</a:t>
            </a:r>
            <a:r>
              <a:rPr 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!”</a:t>
            </a:r>
            <a:endParaRPr lang="en-US" altLang="en-US" sz="200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 bldLvl="0" animBg="1"/>
      <p:bldP spid="4" grpId="1"/>
      <p:bldP spid="100" grpId="0"/>
      <p:bldP spid="100" grpId="1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865438"/>
            <a:ext cx="4991100" cy="399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漫画、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徽标分析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漫画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62200" y="990600"/>
            <a:ext cx="8323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</a:t>
            </a:r>
            <a:r>
              <a:rPr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图</a:t>
            </a:r>
            <a:r>
              <a:rPr lang="zh-CN" sz="2400" b="1">
                <a:solidFill>
                  <a:srgbClr val="0000FF"/>
                </a:solidFill>
                <a:sym typeface="+mn-ea"/>
              </a:rPr>
              <a:t>讽刺了什么现象？</a:t>
            </a:r>
            <a:endParaRPr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62000" y="5486400"/>
            <a:ext cx="54451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晚辈们只注意用微信相互沟通，却忽略了与老年人情感交流。</a:t>
            </a:r>
            <a:endParaRPr lang="en-US" altLang="en-US" sz="24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7" name="图片 -2147482499" descr="5156edu4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752600"/>
            <a:ext cx="5581015" cy="3137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0" grpId="0"/>
      <p:bldP spid="100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h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562100"/>
            <a:ext cx="388620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 Box 5"/>
          <p:cNvSpPr txBox="1"/>
          <p:nvPr/>
        </p:nvSpPr>
        <p:spPr>
          <a:xfrm>
            <a:off x="533400" y="381000"/>
            <a:ext cx="8001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Verdana" panose="020B0604030504040204" pitchFamily="34" charset="0"/>
              </a:rPr>
              <a:t>请为下面图标作说明</a:t>
            </a:r>
          </a:p>
        </p:txBody>
      </p:sp>
      <p:sp>
        <p:nvSpPr>
          <p:cNvPr id="66566" name="Text Box 6"/>
          <p:cNvSpPr txBox="1"/>
          <p:nvPr/>
        </p:nvSpPr>
        <p:spPr>
          <a:xfrm>
            <a:off x="304800" y="5410200"/>
            <a:ext cx="85572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Verdana" panose="020B0604030504040204" pitchFamily="34" charset="0"/>
              </a:rPr>
              <a:t>这是青年志愿者的会徽，它以绿色作底象征着希望，一只手托着一颗心象征着献出爱心。整个会徽寓示着青年志愿者是个献爱心，育希望的组织。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865438"/>
            <a:ext cx="4991100" cy="399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漫画、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徽标分析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1172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徽标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lum bright="18000"/>
          </a:blip>
          <a:stretch>
            <a:fillRect/>
          </a:stretch>
        </p:blipFill>
        <p:spPr>
          <a:xfrm>
            <a:off x="377825" y="1447800"/>
            <a:ext cx="8303895" cy="5158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2865755"/>
            <a:ext cx="1778000" cy="3992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漫画、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徽标分析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1172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徽标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2305" y="20955"/>
            <a:ext cx="2065020" cy="15665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4800" y="1600200"/>
            <a:ext cx="7459980" cy="5323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LOGO图案数字“7”的上半部分，是祥云和蜿蜒的江河托起的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贡嘎主峰。祥云从视觉上增加了美感，同时也诠释了“甘孜”的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内涵--圣洁美丽的地方;贡嘎山是蜀山之王，也是甘孜州最具代表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性的地理标志，祥云与雪山相辉映，加上“两江一河”元素，表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达了甘孜州践行“绿水青山就是金山银山”的理念，坚定不移走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可持续生态发展之路的信心。</a:t>
            </a:r>
          </a:p>
          <a:p>
            <a:pPr algn="l"/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数字“7”的下半部分以高速公路和机场跑道以及“两江-河”为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元素，设计出“路入云端”飞流直下”之感，象征着甘孜州各族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儿女在党委政府的坚强领导下，走过了70年奋进发展之路，走上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了脱贫奔康的幸福之路。同时又以高速公路和机场跑道代表了甘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孜州70年来的突飞猛进的发展和取得的卓越成就。</a:t>
            </a:r>
          </a:p>
          <a:p>
            <a:pPr algn="l"/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LOGO图案数字“0”由代表甘孜州的南路“香格里拉生态文化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区域”、北路“格萨尔文化区域”和东路“多元文化区域”三个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区域的三个相交相融的块面组成，表达了在州委州政府坚强领导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下，全州围绕中心，紧密团结，辉煌。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865438"/>
            <a:ext cx="4991100" cy="399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9">
            <a:hlinkClick r:id="" action="ppaction://noaction"/>
          </p:cNvPr>
          <p:cNvSpPr txBox="1"/>
          <p:nvPr/>
        </p:nvSpPr>
        <p:spPr>
          <a:xfrm>
            <a:off x="304800" y="2286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活动设计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32000" y="-249745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900">
                <a:solidFill>
                  <a:srgbClr val="000000"/>
                </a:solidFill>
                <a:ea typeface="宋体" panose="02010600030101010101" pitchFamily="2" charset="-122"/>
              </a:rPr>
              <a:t>下面是清河中学拟定的一则征稿启事，这则启事在</a:t>
            </a:r>
            <a:r>
              <a:rPr lang="zh-CN" sz="900" u="sng">
                <a:solidFill>
                  <a:srgbClr val="000000"/>
                </a:solidFill>
                <a:ea typeface="宋体" panose="02010600030101010101" pitchFamily="2" charset="-122"/>
              </a:rPr>
              <a:t>格式和内容</a:t>
            </a:r>
            <a:r>
              <a:rPr lang="zh-CN" sz="900">
                <a:solidFill>
                  <a:srgbClr val="000000"/>
                </a:solidFill>
                <a:ea typeface="宋体" panose="02010600030101010101" pitchFamily="2" charset="-122"/>
              </a:rPr>
              <a:t>上有三处错误，请你改正。（每处1分，共3分）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/>
        </p:nvGraphicFramePr>
        <p:xfrm>
          <a:off x="2032000" y="-2129155"/>
          <a:ext cx="0" cy="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00"/>
              </a:tblGrid>
              <a:tr h="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征稿启事我校现以“最美教师”为主题向学生征稿。内容要紧扣生活，有真情实感。请同学们记录并发现教师的“美”踊跃投稿。征稿截止日期：7月30日。 2020年7月15日清河中学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032000" y="8295005"/>
            <a:ext cx="5080000" cy="106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sz="9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sz="9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sz="9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sz="900">
                <a:solidFill>
                  <a:srgbClr val="000000"/>
                </a:solidFill>
                <a:ea typeface="宋体" panose="02010600030101010101" pitchFamily="2" charset="-122"/>
              </a:rPr>
              <a:t>改正：（1）</a:t>
            </a:r>
            <a:r>
              <a:rPr lang="en-US" sz="9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sz="900">
                <a:solidFill>
                  <a:srgbClr val="000000"/>
                </a:solidFill>
                <a:ea typeface="宋体" panose="02010600030101010101" pitchFamily="2" charset="-122"/>
              </a:rPr>
              <a:t>   （2）</a:t>
            </a:r>
            <a:r>
              <a:rPr lang="en-US" sz="9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sz="900">
                <a:solidFill>
                  <a:srgbClr val="000000"/>
                </a:solidFill>
                <a:ea typeface="宋体" panose="02010600030101010101" pitchFamily="2" charset="-122"/>
              </a:rPr>
              <a:t>   （3）</a:t>
            </a:r>
            <a:r>
              <a:rPr lang="en-US" sz="900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sz="9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sz="9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r>
              <a:rPr lang="zh-CN" sz="900">
                <a:solidFill>
                  <a:srgbClr val="000000"/>
                </a:solidFill>
                <a:ea typeface="宋体" panose="02010600030101010101" pitchFamily="2" charset="-122"/>
              </a:rPr>
              <a:t>【答案】</a:t>
            </a:r>
          </a:p>
          <a:p>
            <a:r>
              <a:rPr lang="zh-CN" sz="900">
                <a:solidFill>
                  <a:srgbClr val="000000"/>
                </a:solidFill>
                <a:ea typeface="宋体" panose="02010600030101010101" pitchFamily="2" charset="-122"/>
              </a:rPr>
              <a:t>(1)第③句将“记录”与“发现”调换位置。</a:t>
            </a:r>
          </a:p>
          <a:p>
            <a:r>
              <a:rPr lang="zh-CN" sz="900">
                <a:solidFill>
                  <a:srgbClr val="000000"/>
                </a:solidFill>
                <a:ea typeface="宋体" panose="02010600030101010101" pitchFamily="2" charset="-122"/>
              </a:rPr>
              <a:t>(2)在正文“踊跃投稿”后添加联系方式：稿件请发至清河中学校园广播站。</a:t>
            </a:r>
          </a:p>
          <a:p>
            <a:r>
              <a:rPr lang="zh-CN" sz="900">
                <a:solidFill>
                  <a:srgbClr val="000000"/>
                </a:solidFill>
                <a:ea typeface="宋体" panose="02010600030101010101" pitchFamily="2" charset="-122"/>
              </a:rPr>
              <a:t>(3)将落款单位和时间调换位置。 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04800" y="1524000"/>
            <a:ext cx="50596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策略：</a:t>
            </a: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紧扣主题，具有针对性。</a:t>
            </a: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选取切合实际的活动形式可行性。</a:t>
            </a: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简洁、易于识记。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795" y="3131185"/>
            <a:ext cx="8742680" cy="3612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419600"/>
            <a:ext cx="2697480" cy="2312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9">
            <a:hlinkClick r:id="" action="ppaction://noaction"/>
          </p:cNvPr>
          <p:cNvSpPr txBox="1"/>
          <p:nvPr/>
        </p:nvSpPr>
        <p:spPr>
          <a:xfrm>
            <a:off x="381000" y="152400"/>
            <a:ext cx="342265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口语交际的类型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838200"/>
            <a:ext cx="8440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真诚邀请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7200" y="1600200"/>
            <a:ext cx="79076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注意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：①对方的身份、场合；②采用恰当的称呼和问候语；③根据具体情况说明邀请内容，把握重点，直奔主题；④交代清楚时间、地点等信息，语言得体大方。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3400" y="3048000"/>
            <a:ext cx="76714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答题模板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：称呼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自我介绍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活动要点（时间、地点、活动名称等）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欢迎或感谢的话。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57200" y="4191000"/>
            <a:ext cx="67005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下面是泸定县邀请甘孜州旅游局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网红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局长刘洪先生的邀请函部分内容，其中有三处表达不得体，请找出并修改。（4分）</a:t>
            </a:r>
          </a:p>
          <a:p>
            <a:r>
              <a:rPr lang="en-US" alt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202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月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29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日是贵县建县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87</a:t>
            </a:r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周年纪念日，作为县庆活动之一，到时候将安排您到场指导工作，恭请您莅临指导。我们热诚期待您的拜访。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5" grpId="0"/>
      <p:bldP spid="10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865438"/>
            <a:ext cx="4991100" cy="399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活动设计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3400" y="3196590"/>
            <a:ext cx="6557010" cy="2368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班级以“诚实守信”为主题开展一次语文综合实践活动，请你完成下面两个任务。（共4分）</a:t>
            </a:r>
          </a:p>
          <a:p>
            <a:r>
              <a:rPr lang="zh-CN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（1）同学们要围绕“诚实守信”办一张手抄报，请你再写出另外两个板块的标题。（2分）</a:t>
            </a:r>
          </a:p>
          <a:p>
            <a:r>
              <a:rPr lang="zh-CN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板块一：诚信名言</a:t>
            </a:r>
          </a:p>
          <a:p>
            <a:r>
              <a:rPr lang="zh-CN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板块二：</a:t>
            </a:r>
            <a:r>
              <a:rPr lang="en-US" sz="2000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</a:t>
            </a:r>
            <a:endParaRPr lang="zh-CN" sz="2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zh-CN" sz="2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板块三：</a:t>
            </a:r>
            <a:r>
              <a:rPr lang="en-US" sz="2000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8" name="图片 17" descr="C:/Users/wyh/AppData/Local/Temp/picturecompress_20210606142251/output_1.pngoutput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066800"/>
            <a:ext cx="8538845" cy="1842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4400" y="5791200"/>
            <a:ext cx="33451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诚信故事    践行诚信</a:t>
            </a:r>
            <a:r>
              <a:rPr lang="zh-CN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2895283"/>
            <a:ext cx="4991100" cy="3992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9">
            <a:hlinkClick r:id="" action="ppaction://noaction"/>
          </p:cNvPr>
          <p:cNvSpPr txBox="1"/>
          <p:nvPr/>
        </p:nvSpPr>
        <p:spPr>
          <a:xfrm>
            <a:off x="304800" y="2286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应用文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3400" y="91440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应用文特点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1600200"/>
            <a:ext cx="62788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形式上，有固定的格式。</a:t>
            </a: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内容上，力求正确，有针对性。</a:t>
            </a:r>
          </a:p>
          <a:p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语言上，内容明确，句稳词妥，得体通顺。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lum bright="18000"/>
          </a:blip>
          <a:stretch>
            <a:fillRect/>
          </a:stretch>
        </p:blipFill>
        <p:spPr>
          <a:xfrm>
            <a:off x="533400" y="2819400"/>
            <a:ext cx="6343650" cy="392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520" y="5106670"/>
            <a:ext cx="2189480" cy="1751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应用文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1172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书信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1600200"/>
            <a:ext cx="825817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(1)称呼:顶格、有的还可以加上一定的修饰词，如“亲爱的”等。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(2)问候语:如“你好”“近来身体是否安康”等。独立成段，不可直接接下文。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(3)正文:这是信的主体，可以分为若干段。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(4)祝颂语:以最一般的“此致”“敬礼”为例。“此致”有两种书写形式，一是紧接在主体正文之后，不另起段，不加标点:二是在正文之下另起一行空两格书写。“敬礼”写在“此致”的下一行，顶格书写，后面可加上一个叹号，以表示祝颂的强度，</a:t>
            </a:r>
          </a:p>
          <a:p>
            <a:pPr algn="l"/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(5)署名和日期:写信人的姓名应写在祝颂语下方空一至二行的右侧，最好在写信人姓名之前写上与收信人的关系，如“儿xxx”“父xxx”“你的朋友xxx”等，再在下一行右侧写日期。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810" y="4432300"/>
            <a:ext cx="2663190" cy="242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应用文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1172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借条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1524000"/>
            <a:ext cx="856869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(1)标题:首行居中写“借条”二字。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(2)正文:必须将从何处借，借的什么，所借物品的数量、规格、新旧程度，归还时间和附加条件一一写清，并注明以此为证。数字采用汉字大写数字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(3)落款:写清署名和日期。署名位于正文右下角，日期位于署名下面。日期采用汉字书写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例:校团委开展以“我与环境”为主题的综合实践活动。下面是这次活动中的一些问题，请你参与解决。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为了以实际行动美化环境，九(1)班参加了植树活动。班级向学校总务处借了36把铁锹，8个水桶，并答应第二天10点前归还。请你以班委会的名义给学校总务处写一张借条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762000" y="4876800"/>
            <a:ext cx="639635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810" y="4432300"/>
            <a:ext cx="2663190" cy="242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应用文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1172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请假条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1524000"/>
            <a:ext cx="856869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(1)标题:首行居中写“请假条”三字。(2)称呼,另起一行顶格写,后面用冒号。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(3)正文:下一行空两格写，交代请假原因、请假时间、请求准假等。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(4)结尾:写表示敬意之类的专用词(也可不写)。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(5)落款:包括署名和日期。署名位于正文右下角，日其位于署名下面。日期采用汉字书写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:刘老师8月5日上午给全班同学作“书信与人际往”专题讲座，而张强同学正随父母在外旅游，他给好友王发了一条手机短信:“我跟爸爸妈妈在北京旅游，赶不回去!讲座了，请代我向刘老师请假。”假如你是王刚，请写一张谢假条，代张强向刘老师请假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914400" y="4693285"/>
            <a:ext cx="6299835" cy="1906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810" y="4432300"/>
            <a:ext cx="2663190" cy="242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应用文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1172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通知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1524000"/>
            <a:ext cx="856869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(1)标题:首行居中写“通知”二字。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(2)称呼:另起一行顶格写被通知方名称，后面用冒号(可省略)。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(3)正文:下一行空两格写，正文因内容而异。会议通知须写清开会时间、地点、与会人员、会议内容及参会要求等布置工作通知，须写清通知事件目的、意义、具体要求和做法等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(4)落款:包括署名和日期。 署名位于正文右下角，日期位于署名下面。日期采用汉字书写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609600" y="3886200"/>
            <a:ext cx="7226935" cy="269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810" y="4432300"/>
            <a:ext cx="2663190" cy="242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应用文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3400" y="974090"/>
            <a:ext cx="3186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倡议书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00" y="1524000"/>
            <a:ext cx="7128510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()标题:倡议书标题一般由文种名独自组成，即在第一行正中用较大的字体写“倡议书”三个字，另外，标题还可以由倡议内容和文种名共同组成，如“遗体捐献倡议书”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(2)称呼:另起一行顶格写。可根据倡议的对象来选用适当的称呼。如“广大青少年朋友们”“广大妇女同胞们”等。有的倡议书也可不用称呼，而在正文中指出倡议对象。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(3)正文:下一行空两格。交代写倡议书的背景原因和目的、具体内容和要求。倡议的具体内容一般是分条罗列的，这样写往往清晰明确，一目了然。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(4)结尾:要表示倡议者的决心和希望，或者写出某种建议。倡议书一般不在结尾写表示敬意或祝颂的话。</a:t>
            </a:r>
          </a:p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(5)落款:在正文右下方写明倡议者单位、集体的名称或个人的姓名，署上发倡议的日期。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810" y="4432300"/>
            <a:ext cx="2663190" cy="242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应用文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3400" y="974090"/>
            <a:ext cx="1172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倡议书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lum bright="18000"/>
          </a:blip>
          <a:stretch>
            <a:fillRect/>
          </a:stretch>
        </p:blipFill>
        <p:spPr>
          <a:xfrm>
            <a:off x="334010" y="1447800"/>
            <a:ext cx="6809105" cy="541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0810" y="4432300"/>
            <a:ext cx="2663190" cy="242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9">
            <a:hlinkClick r:id="" action="ppaction://noaction"/>
          </p:cNvPr>
          <p:cNvSpPr txBox="1"/>
          <p:nvPr/>
        </p:nvSpPr>
        <p:spPr>
          <a:xfrm>
            <a:off x="609600" y="381000"/>
            <a:ext cx="364363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应用文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" y="990600"/>
            <a:ext cx="3573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留言条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5800" y="1524000"/>
            <a:ext cx="83185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(1)标题:首行居中写上“留言条”三字</a:t>
            </a:r>
          </a:p>
          <a:p>
            <a:r>
              <a:rPr lang="zh-CN" altLang="en-US" sz="2400" b="1"/>
              <a:t>(2)称呼:第二行顶格写对收条者的称呼，不宜直呼其名，通常在姓后面加上尊称，如“李老师”“李先生”“张师傅”等后面加冒号。</a:t>
            </a:r>
          </a:p>
          <a:p>
            <a:r>
              <a:rPr lang="zh-CN" altLang="en-US" sz="2400" b="1"/>
              <a:t>(3)正文:另起一行，前空两格，陈述所要说明的内容一般要将所要表达的事情的各个要素(何时、何地、何人.何事)讲清楚。</a:t>
            </a:r>
          </a:p>
          <a:p>
            <a:r>
              <a:rPr lang="zh-CN" altLang="en-US" sz="2400" b="1"/>
              <a:t>(4)落款:右下角分行写出留言人的姓名和留言时间。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457200" y="4570730"/>
            <a:ext cx="7051675" cy="2287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045" y="152400"/>
            <a:ext cx="86741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</a:p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材料一 央视节目《中国汉字听写大会》成为观众津津乐道的话题，没有大牌明星，只有来自全国各地的中学生;没有声嘶力竭的歌唱，只有安安静静地书写。节目开播以乘，全国刮起了一股汉字听写风潮，还催生了一批“听写族”。</a:t>
            </a:r>
          </a:p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材料二2018年，央视推出了大型文化节目《经典咏流传》，节目一开播就得到了观众的好评。此节目将古典诗词与流行音乐完美结合，带领观众在众多歌手的演绎中领略了诗词之美、音乐之美和文化之美。</a:t>
            </a:r>
          </a:p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材料三中国首档中文诗词记忆闯关节目《中华好诗词》在河北卫视华丽亮相，接力《中国汉字听写大会》，为观众继续烹调这场越炒越火的中华文化盛宴。</a:t>
            </a:r>
          </a:p>
          <a:p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某班将于本周星期五下午举行“走进传统文化”的主题班会，假如你是该班学生，,请完成以下任务:班级想要你去邀请郝校长参加此次活动，你会怎么说?要求语言得体，内容简洁。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6555" y="4648200"/>
            <a:ext cx="8107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答案:示例:尊敬的郝校长，您好，我们班定于本周星期五下</a:t>
            </a:r>
          </a:p>
          <a:p>
            <a:pPr algn="l"/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午举行“走进传统文化”主题班会，特邀您参加此次活动，</a:t>
            </a:r>
          </a:p>
          <a:p>
            <a:pPr algn="l"/>
            <a:r>
              <a:rPr lang="zh-CN" altLang="en-US" sz="24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期待您的光临!谢谢!</a:t>
            </a:r>
          </a:p>
        </p:txBody>
      </p:sp>
      <p:pic>
        <p:nvPicPr>
          <p:cNvPr id="7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670" y="5456555"/>
            <a:ext cx="3148330" cy="1401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" action="ppaction://noaction"/>
          </p:cNvPr>
          <p:cNvSpPr txBox="1"/>
          <p:nvPr/>
        </p:nvSpPr>
        <p:spPr>
          <a:xfrm>
            <a:off x="381000" y="152400"/>
            <a:ext cx="342265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口语交际的类型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838200"/>
            <a:ext cx="8440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情景对话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采访或辩论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7200" y="2057400"/>
            <a:ext cx="80949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采访题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①明确采访目的和主题，了解采访对象。采访时要清楚采访的内容、采访的主题、并要考虑采访对象的地位、知识水平和人生阅历等多方面的因素，因人而异。②提问要切题。③问话要有效。所提问题能触及事件的本质，反映事物的本来面目。④要注意用语得体有礼貌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4020" y="4572000"/>
            <a:ext cx="50996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答题模板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：称呼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问候语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采访目的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采访问题（或：称呼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问候语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针对问题的回答）。</a:t>
            </a:r>
          </a:p>
        </p:txBody>
      </p:sp>
      <p:pic>
        <p:nvPicPr>
          <p:cNvPr id="7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705" y="4105275"/>
            <a:ext cx="3249295" cy="2752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10605173717&amp;pfm8020521154&amp;&amp;spt144&amp;&amp;bdt100&amp;&amp;wdt2550&amp;"/>
          <p:cNvPicPr>
            <a:picLocks noChangeAspect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>
          <a:xfrm>
            <a:off x="533400" y="3459480"/>
            <a:ext cx="4186555" cy="3398520"/>
          </a:xfrm>
          <a:prstGeom prst="rect">
            <a:avLst/>
          </a:prstGeom>
        </p:spPr>
      </p:pic>
      <p:pic>
        <p:nvPicPr>
          <p:cNvPr id="5" name="图片 4" descr="微信图片_20210605173857&amp;pfm8720521179&amp;&amp;spt144&amp;&amp;bdt100&amp;&amp;wdt2550&amp;"/>
          <p:cNvPicPr>
            <a:picLocks noChangeAspect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>
          <a:xfrm>
            <a:off x="5053965" y="3272790"/>
            <a:ext cx="3919220" cy="35547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1000" y="304800"/>
            <a:ext cx="852106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例：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2011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月，网上流出了一组丁真的写真相片，他不仅长相帅气，笑容青涩，最吸引人的还是他清澈又天真的眼神。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2020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年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月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25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日，作为理塘县旅游大使的他为家乡拍摄宣传片《丁真的世界》正式上线。丁真在接受央视采访时说：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不知道自己时怎么红的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”“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出了名很高兴，很高兴可以做很多关于家乡的宣传工作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”“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对于未来，我首先要学习，做好每件事情，还想继续骑马拿冠军。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就丁真的回答，如果你是当时采访的记者，你采访的问题是什么呢？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" action="ppaction://noaction"/>
          </p:cNvPr>
          <p:cNvSpPr txBox="1"/>
          <p:nvPr/>
        </p:nvSpPr>
        <p:spPr>
          <a:xfrm>
            <a:off x="381000" y="152400"/>
            <a:ext cx="342265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口语交际的类型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838200"/>
            <a:ext cx="8440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情景对话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采访或辩论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1000" y="2286000"/>
            <a:ext cx="80949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辩论题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：①观点要明确，理由要充分。②抓住情景，灵活应变。要善于抓住对方辩论中的某一错误说法（或歧义或漏洞），加以反驳。③用词准确、到位，逻辑要严密。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3400" y="4876800"/>
            <a:ext cx="4645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答题模板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：提出自己的观点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阐述理由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强调观点</a:t>
            </a:r>
          </a:p>
        </p:txBody>
      </p:sp>
      <p:pic>
        <p:nvPicPr>
          <p:cNvPr id="7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705" y="4105275"/>
            <a:ext cx="3249295" cy="2752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>
            <a:hlinkClick r:id="" action="ppaction://noaction"/>
          </p:cNvPr>
          <p:cNvSpPr txBox="1"/>
          <p:nvPr/>
        </p:nvSpPr>
        <p:spPr>
          <a:xfrm>
            <a:off x="381000" y="152400"/>
            <a:ext cx="3422650" cy="50292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30000">
                <a:srgbClr val="C4D6EB">
                  <a:alpha val="100000"/>
                </a:srgbClr>
              </a:gs>
              <a:gs pos="60001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fontAlgn="ctr" hangingPunct="1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</a:rPr>
              <a:t>口语交际的类型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838200"/>
            <a:ext cx="8440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言外之意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言在此，意在彼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4800" y="1828800"/>
            <a:ext cx="80949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解题方法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：①把握语气语调，领会感情。②抓住情景，灵活应变。要善于抓住意图。③揣摩喻体，巧悟本体。④巧化婉言为直言。</a:t>
            </a:r>
          </a:p>
          <a:p>
            <a:endParaRPr lang="zh-CN" altLang="en-US" sz="24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7200" y="3014345"/>
            <a:ext cx="7386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答题模板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：提出自己的观点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阐述理由</a:t>
            </a:r>
            <a:r>
              <a:rPr lang="en-US" altLang="zh-CN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+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强调观点</a:t>
            </a:r>
          </a:p>
        </p:txBody>
      </p:sp>
      <p:pic>
        <p:nvPicPr>
          <p:cNvPr id="7" name="Picture 4" descr="b5a7d8fa238d32c2b58f31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7910" y="5315585"/>
            <a:ext cx="1736090" cy="1542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04800" y="3657600"/>
            <a:ext cx="868362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例: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一位顾客买牛奶，售货员只给了半杯。顾客说:“请给我一把锯子!”</a:t>
            </a:r>
          </a:p>
          <a:p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“为什么?”售货员不解地问。</a:t>
            </a:r>
          </a:p>
          <a:p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“把这杯子上面空着的地方锯掉，就成了名副其实的满满一杯了。”</a:t>
            </a:r>
          </a:p>
          <a:p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售货员一边笑，一边又给他加满了杯子。</a:t>
            </a:r>
          </a:p>
          <a:p>
            <a:r>
              <a:rPr lang="zh-CN" altLang="en-US" sz="20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分析: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顾客对售货员的做法不满，但没有直露地说出，而是结合场景，说要用锯子锯杯子，使半杯奶变成满杯。利用这样的非常话语来引起售货员的注意，暗示话中有话。由于“心有灵犀一点通”，售货员顺利地解读了顾客话语的言外之意，愉快地接受了意见，给他加满了牛奶，取得了圆满的交谈效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5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287.499212598425,&quot;width&quot;:786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100,&quot;width&quot;:1374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4dcfcb7-fcb9-43d1-9917-b7514d97721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521,&quot;width&quot;:10723}"/>
</p:tagLst>
</file>

<file path=ppt/theme/theme1.xml><?xml version="1.0" encoding="utf-8"?>
<a:theme xmlns:a="http://schemas.openxmlformats.org/drawingml/2006/main" name="Level">
  <a:themeElements>
    <a:clrScheme name="Level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evel">
      <a:majorFont>
        <a:latin typeface="Garamond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Level">
  <a:themeElements>
    <a:clrScheme name="Level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evel">
      <a:majorFont>
        <a:latin typeface="Garamond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lang="en-US" sz="2400">
            <a:solidFill>
              <a:srgbClr val="0000FF"/>
            </a:solidFill>
            <a:latin typeface="黑体" panose="02010609060101010101" pitchFamily="2" charset="-122"/>
            <a:ea typeface="黑体" panose="02010609060101010101" pitchFamily="2" charset="-122"/>
            <a:cs typeface="黑体" panose="02010609060101010101" pitchFamily="2" charset="-122"/>
          </a:defRPr>
        </a:defPPr>
      </a:lstStyle>
    </a:tx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0</TotalTime>
  <Words>6191</Words>
  <Application>Microsoft Office PowerPoint</Application>
  <PresentationFormat>全屏显示(4:3)</PresentationFormat>
  <Paragraphs>427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Level</vt:lpstr>
      <vt:lpstr>1_Level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29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中考专题复习</dc:title>
  <dc:creator/>
  <cp:lastModifiedBy>hj</cp:lastModifiedBy>
  <cp:revision>50</cp:revision>
  <dcterms:created xsi:type="dcterms:W3CDTF">2005-03-27T10:29:00Z</dcterms:created>
  <dcterms:modified xsi:type="dcterms:W3CDTF">2021-08-13T02:33:35Z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1018C189E3D24AA2B63C5D1BA2DF75FC</vt:lpwstr>
  </property>
  <property fmtid="{D5CDD505-2E9C-101B-9397-08002B2CF9AE}" pid="3" name="KSOProductBuildVer">
    <vt:lpwstr>2052-11.1.0.10314</vt:lpwstr>
  </property>
</Properties>
</file>