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58" r:id="rId4"/>
    <p:sldId id="259" r:id="rId5"/>
    <p:sldId id="260" r:id="rId6"/>
    <p:sldId id="261" r:id="rId7"/>
    <p:sldId id="280" r:id="rId8"/>
    <p:sldId id="262" r:id="rId9"/>
    <p:sldId id="263" r:id="rId10"/>
    <p:sldId id="277" r:id="rId11"/>
    <p:sldId id="278" r:id="rId12"/>
    <p:sldId id="264" r:id="rId13"/>
    <p:sldId id="279" r:id="rId14"/>
    <p:sldId id="269" r:id="rId15"/>
    <p:sldId id="270" r:id="rId16"/>
    <p:sldId id="271" r:id="rId17"/>
    <p:sldId id="272" r:id="rId18"/>
    <p:sldId id="276" r:id="rId19"/>
    <p:sldId id="267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FFCC"/>
    <a:srgbClr val="FF9999"/>
    <a:srgbClr val="A50021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58" d="100"/>
          <a:sy n="58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file:///H:\&#12298;&#28891;&#20043;&#27494;&#36864;&#31206;&#24072;&#12299;MP3&#26391;&#35835;.mp3" TargetMode="External"/><Relationship Id="rId1" Type="http://schemas.openxmlformats.org/officeDocument/2006/relationships/audio" Target="file:///H:\&#12298;&#28891;&#20043;&#27494;&#36864;&#31206;&#24072;&#12299;MP3&#26391;&#35835;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5003800" y="4149725"/>
            <a:ext cx="4140200" cy="2374900"/>
          </a:xfrm>
          <a:prstGeom prst="wedgeRoundRectCallout">
            <a:avLst>
              <a:gd name="adj1" fmla="val -36310"/>
              <a:gd name="adj2" fmla="val -89972"/>
              <a:gd name="adj3" fmla="val 16667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来源于晋文公重耳娶了秦穆公的女儿从而两国结盟，现在泛指国家间的政治联姻 ，也指普通人的婚姻。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5435600" y="188913"/>
            <a:ext cx="3457575" cy="2232025"/>
          </a:xfrm>
          <a:prstGeom prst="wedgeRectCallout">
            <a:avLst>
              <a:gd name="adj1" fmla="val -52569"/>
              <a:gd name="adj2" fmla="val 5625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秦国在西，郑国在东，所以郑国对秦国来说自称“东道主”。后来，它泛指招待迎接客人的主人。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259263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你知道吗？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395288" y="2060575"/>
            <a:ext cx="7272337" cy="230505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3600" b="1" dirty="0"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ea typeface="黑体" panose="02010609060101010101" pitchFamily="2" charset="-122"/>
              </a:rPr>
              <a:t>东道主”是什么意思？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dirty="0">
                <a:ea typeface="黑体" panose="02010609060101010101" pitchFamily="2" charset="-122"/>
              </a:rPr>
              <a:t>“秦晋之好”是什么意思？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dirty="0">
                <a:ea typeface="黑体" panose="02010609060101010101" pitchFamily="2" charset="-122"/>
              </a:rPr>
              <a:t>你知道这些词语出自哪里吗？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3203575" y="333375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339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3" grpId="0" animBg="1"/>
      <p:bldP spid="14338" grpId="0"/>
      <p:bldP spid="1433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BD1471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04800" y="381000"/>
            <a:ext cx="8839200" cy="62896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．指出下列各句的句式特点： 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．是寡人之过也。         （　                ）    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．夫晋，何厌之有？     （　　             ） 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．若亡郑而有益于君。（　　             ） 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．写出下列句中加横线词语的古义和今义： 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①微</a:t>
            </a:r>
            <a:r>
              <a:rPr kumimoji="1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夫人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之力不及此     古义：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___________                                                      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今义：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______________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②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若舍郑以为</a:t>
            </a:r>
            <a:r>
              <a:rPr kumimoji="1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东道主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古义：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___________________                                                      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今义：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______________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③</a:t>
            </a:r>
            <a:r>
              <a:rPr kumimoji="1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行李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之往来                古义：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___________                                                       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今义：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_______________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724525" y="1052513"/>
            <a:ext cx="13541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判断句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508625" y="1700213"/>
            <a:ext cx="18319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宾语前置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508625" y="2420938"/>
            <a:ext cx="16716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状语后置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508625" y="3573463"/>
            <a:ext cx="27622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那人，秦穆公。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403350" y="4005263"/>
            <a:ext cx="34194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尊称一般人的妻子。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481638" y="4365625"/>
            <a:ext cx="3662363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东方道路上（招待过客）的主人。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476375" y="5084763"/>
            <a:ext cx="3124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泛指请客的主人。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516688" y="5589588"/>
            <a:ext cx="19970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出使的人。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331913" y="6092825"/>
            <a:ext cx="39608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泛指旅行者携带的物件。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  <p:bldP spid="245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333375"/>
            <a:ext cx="8497888" cy="6191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．下列各句中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字的意义和用法与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越国</a:t>
            </a:r>
            <a:r>
              <a:rPr kumimoji="1" lang="zh-CN" altLang="en-US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鄙远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中的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相同的一项是：（　  ） 　　</a:t>
            </a:r>
            <a:endParaRPr kumimoji="1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</a:t>
            </a:r>
            <a:r>
              <a:rPr kumimoji="1" lang="zh-CN" altLang="en-US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其无利于晋      </a:t>
            </a:r>
            <a:endParaRPr kumimoji="1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．焉用亡郑</a:t>
            </a:r>
            <a:r>
              <a:rPr kumimoji="1" lang="zh-CN" altLang="en-US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陪邻     </a:t>
            </a:r>
            <a:endParaRPr kumimoji="1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．若舍郑</a:t>
            </a:r>
            <a:r>
              <a:rPr kumimoji="1" lang="zh-CN" altLang="en-US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为东道主   </a:t>
            </a:r>
            <a:endParaRPr kumimoji="1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</a:t>
            </a:r>
            <a:r>
              <a:rPr kumimoji="1" lang="zh-CN" altLang="en-US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乱易整，不武 </a:t>
            </a:r>
            <a:endParaRPr kumimoji="1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．下列词语中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济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字的意义和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朝</a:t>
            </a:r>
            <a:r>
              <a:rPr kumimoji="1" lang="zh-CN" altLang="en-US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济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而夕设版焉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中的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济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相同的一项是：（　     ） </a:t>
            </a:r>
            <a:endParaRPr kumimoji="1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．同舟共济　　</a:t>
            </a: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．济世安民　　</a:t>
            </a:r>
            <a:endParaRPr kumimoji="1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．赈灾济贫 　　</a:t>
            </a: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．无济于事 </a:t>
            </a:r>
            <a:endParaRPr kumimoji="1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851275" y="1844675"/>
            <a:ext cx="33718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黑体" panose="02010609060101010101" pitchFamily="2" charset="-122"/>
                <a:cs typeface="+mn-cs"/>
              </a:rPr>
              <a:t>（连词、“而”，来）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anose="020B0A040201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419475" y="1268413"/>
            <a:ext cx="1728788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黑体" panose="02010609060101010101" pitchFamily="2" charset="-122"/>
                <a:cs typeface="+mn-cs"/>
              </a:rPr>
              <a:t>连词、因为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anose="020B0A040201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140200" y="2420938"/>
            <a:ext cx="1225550" cy="3968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黑体" panose="02010609060101010101" pitchFamily="2" charset="-122"/>
                <a:cs typeface="+mn-cs"/>
              </a:rPr>
              <a:t>介词、把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anose="020B0A040201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924300" y="2924175"/>
            <a:ext cx="1524000" cy="3968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黑体" panose="02010609060101010101" pitchFamily="2" charset="-122"/>
                <a:cs typeface="+mn-cs"/>
              </a:rPr>
              <a:t>介词、用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anose="020B0A040201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443663" y="765175"/>
            <a:ext cx="9906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B</a:t>
            </a:r>
            <a:endParaRPr lang="en-US" altLang="zh-CN" sz="28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227763" y="4868863"/>
            <a:ext cx="91440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A</a:t>
            </a:r>
            <a:endParaRPr lang="en-US" altLang="zh-CN" sz="28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 animBg="1"/>
      <p:bldP spid="10245" grpId="0" animBg="1"/>
      <p:bldP spid="10246" grpId="0" animBg="1"/>
      <p:bldP spid="10247" grpId="0"/>
      <p:bldP spid="102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47132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．下列各句中没有通假字的一句是：（　   ） </a:t>
            </a:r>
            <a:endParaRPr kumimoji="1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．行李之往来，共其乏困  </a:t>
            </a: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．夫晋，何厌之有             </a:t>
            </a:r>
            <a:endParaRPr kumimoji="1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．秦伯说，与郑人盟   </a:t>
            </a:r>
            <a:endParaRPr kumimoji="1" lang="en-US" altLang="zh-CN" sz="4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．失其所与，不知</a:t>
            </a:r>
            <a:endParaRPr kumimoji="1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700338" y="2205038"/>
            <a:ext cx="762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B</a:t>
            </a:r>
            <a:endParaRPr lang="en-US" altLang="zh-CN" sz="32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76200" y="381000"/>
            <a:ext cx="105918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</a:t>
            </a:r>
            <a:r>
              <a:rPr lang="zh-CN" altLang="en-US" sz="28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对下列句中划线词语解释，不正确的一项是（    ）</a:t>
            </a:r>
            <a:endParaRPr lang="zh-CN" altLang="en-US" sz="2800" b="1" dirty="0">
              <a:solidFill>
                <a:srgbClr val="66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晋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军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函陵（军：军队）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贰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于楚也（贰：从属二主）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寡人之过也（是：这）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亡郑以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陪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邻（陪：增加）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152400" y="2667000"/>
            <a:ext cx="10515600" cy="308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8.</a:t>
            </a:r>
            <a:r>
              <a:rPr lang="zh-CN" altLang="en-US" sz="28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下列句中划线词，意义相同的一组是（    ）</a:t>
            </a:r>
            <a:endParaRPr lang="zh-CN" altLang="en-US" sz="2800" b="1" dirty="0">
              <a:solidFill>
                <a:srgbClr val="66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然郑亡，子亦有不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利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焉    阙秦以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利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晋，唯君图之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既东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封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郑  又欲肆其西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封</a:t>
            </a:r>
            <a:endParaRPr lang="zh-CN" altLang="en-US" sz="2800" b="1" u="sng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越国以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鄙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远，君知其难也  肉食者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鄙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，未能远谋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若不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阙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秦  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阙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秦以利晋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7772400" y="304800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3300"/>
                </a:solidFill>
                <a:latin typeface="Copperplate Gothic Bold" pitchFamily="34" charset="0"/>
                <a:ea typeface="宋体" panose="02010600030101010101" pitchFamily="2" charset="-122"/>
              </a:rPr>
              <a:t>A</a:t>
            </a:r>
            <a:endParaRPr lang="en-US" altLang="zh-CN" sz="3600" dirty="0">
              <a:solidFill>
                <a:srgbClr val="FF3300"/>
              </a:solidFill>
              <a:latin typeface="Copperplate Gothic Bold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6781800" y="25908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3300"/>
                </a:solidFill>
                <a:latin typeface="Copperplate Gothic Bold" pitchFamily="34" charset="0"/>
                <a:ea typeface="宋体" panose="02010600030101010101" pitchFamily="2" charset="-122"/>
              </a:rPr>
              <a:t>D</a:t>
            </a:r>
            <a:endParaRPr lang="en-US" altLang="zh-CN" sz="3600" dirty="0">
              <a:solidFill>
                <a:srgbClr val="FF3300"/>
              </a:solidFill>
              <a:latin typeface="Copperplate Gothic Bold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92138" y="333375"/>
            <a:ext cx="7364413" cy="6076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9.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下列解释不正确的一项是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    ）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然郑亡，子亦有不利焉：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然而郑国灭亡了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,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对您也不利啊！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秦伯说，与郑人盟：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秦伯很高兴，与郑国签订了盟约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且君尝为晋君赐矣：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况且您曾经接受晋国的恩惠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若舍郑以为东道主：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如果您能放弃围攻郑国而把它当作东方道路上的主人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5292725" y="333375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3300"/>
                </a:solidFill>
                <a:latin typeface="Copperplate Gothic Bold" pitchFamily="34" charset="0"/>
                <a:ea typeface="宋体" panose="02010600030101010101" pitchFamily="2" charset="-122"/>
              </a:rPr>
              <a:t>C</a:t>
            </a:r>
            <a:endParaRPr lang="en-US" altLang="zh-CN" sz="3600" dirty="0">
              <a:solidFill>
                <a:srgbClr val="FF3300"/>
              </a:solidFill>
              <a:latin typeface="Copperplate Gothic Bold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8382000" cy="6197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．翻译下列四句话，要求意准句顺。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①以其无礼于晋，且贰于楚也。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译文：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②越国以鄙远，君知其难也。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译文：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③既东封郑，又欲肆其西封。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译文：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④阙秦以利晋，唯君图之。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译文：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447800" y="1447800"/>
            <a:ext cx="6934200" cy="9461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因为郑国曾对晋文公无礼，并且在与晋国结盟的情况下又与楚国结盟。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371600" y="2667000"/>
            <a:ext cx="7161213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越过晋国把远方的郑国作为秦国的边境，您知道那是困难的。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687513" y="4005263"/>
            <a:ext cx="7456488" cy="9461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已经把郑国当作东部的疆界，又想扩张西部的疆界。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908175" y="5484813"/>
            <a:ext cx="7010400" cy="13731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削减秦国而有利于晋国，希望您考虑这件事。或（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秦国受损而晋国受益，您好好掂量掂量吧。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333375"/>
            <a:ext cx="7775575" cy="48244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天下之事以利而合者，亦必以利而离。秦、晋连兵而伐郑，郑将亡矣，烛之武出说秦穆公，立谈之间存郑于将亡，不惟退秦师，而又得秦置戍而去，何移之速也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!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烛之武一言使秦穆背晋亲郑，弃强援、附弱国；弃旧恩、召新怨；弃成功、犯危难。非利害深中秦穆之心，讵能若是乎？秦穆之于晋，相与之久也，相信之深也，相结之厚也，一怵于烛之武之利，弃晋如涕唾，亦何有于郑乎？他日利有大于烛之武者，吾知秦穆必翻然从之矣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!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492500" y="5013325"/>
            <a:ext cx="5400675" cy="15875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政治上没有永恒的敌人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也没有永恒的朋友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只有永恒的利益。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----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温斯顿 丘吉尔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5">
                                            <p:txEl>
                                              <p:charRg st="0" end="1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819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赏析特点</a:t>
            </a:r>
            <a:endParaRPr kumimoji="0" lang="zh-CN" altLang="en-US" sz="4800" b="1" i="0" u="none" strike="noStrike" kern="0" cap="none" spc="0" normalizeH="0" baseline="0" noProof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2349500"/>
            <a:ext cx="8229600" cy="23336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、请分析课文中几个人物的语言，注意他们的性格。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、烛之武是如何说秦王的？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026" name="Object 2"/>
          <p:cNvGraphicFramePr/>
          <p:nvPr/>
        </p:nvGraphicFramePr>
        <p:xfrm>
          <a:off x="5105400" y="1371600"/>
          <a:ext cx="2857500" cy="406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574415" imgH="5082540" progId="MSGraph.Chart.8">
                  <p:embed/>
                </p:oleObj>
              </mc:Choice>
              <mc:Fallback>
                <p:oleObj name="" r:id="rId1" imgW="3574415" imgH="5082540" progId="MSGraph.Char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05400" y="1371600"/>
                        <a:ext cx="2857500" cy="4067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ext Box 3"/>
          <p:cNvSpPr txBox="1"/>
          <p:nvPr/>
        </p:nvSpPr>
        <p:spPr>
          <a:xfrm>
            <a:off x="457200" y="0"/>
            <a:ext cx="7924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0825" y="1196975"/>
            <a:ext cx="8642350" cy="4724400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第二单元</a:t>
            </a:r>
            <a:r>
              <a:rPr kumimoji="1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文言历史散文</a:t>
            </a: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导读</a:t>
            </a:r>
            <a:endParaRPr kumimoji="1" lang="zh-CN" altLang="en-US" sz="4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先秦历史散文内容丰富，形式多样。有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左传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，有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国语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战国策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，还有记录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晏子春秋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等；对我国春秋战国时期的社会生活作了广泛而具体的叙述，写人记事生动形象，具有很高的文学价值。 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203575" y="2636838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编年体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419475" y="3141663"/>
            <a:ext cx="16129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个人言行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812088" y="2205038"/>
            <a:ext cx="18002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国别体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/>
      <p:bldP spid="13318" grpId="0"/>
      <p:bldP spid="133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Picture 2" descr="10"/>
          <p:cNvPicPr>
            <a:picLocks noChangeAspect="1"/>
          </p:cNvPicPr>
          <p:nvPr/>
        </p:nvPicPr>
        <p:blipFill>
          <a:blip r:embed="rId1">
            <a:lum contrast="34000"/>
          </a:blip>
          <a:srcRect l="5910" t="-162" r="25191" b="1074"/>
          <a:stretch>
            <a:fillRect/>
          </a:stretch>
        </p:blipFill>
        <p:spPr>
          <a:xfrm>
            <a:off x="250825" y="549275"/>
            <a:ext cx="6769100" cy="5688013"/>
          </a:xfrm>
          <a:prstGeom prst="rect">
            <a:avLst/>
          </a:prstGeom>
          <a:noFill/>
          <a:ln w="38100" cap="flat" cmpd="sng">
            <a:solidFill>
              <a:srgbClr val="336699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7164388" y="404813"/>
            <a:ext cx="1828800" cy="6264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烛之武退秦师  </a:t>
            </a:r>
            <a:endParaRPr lang="zh-CN" altLang="en-US" sz="5400" b="1" dirty="0">
              <a:solidFill>
                <a:srgbClr val="66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彩云" pitchFamily="2" charset="-122"/>
            </a:endParaRPr>
          </a:p>
          <a:p>
            <a:pPr lvl="0" eaLnBrk="1" hangingPunct="1"/>
            <a:r>
              <a:rPr lang="zh-CN" altLang="en-US" sz="5400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                      </a:t>
            </a:r>
            <a:r>
              <a:rPr lang="en-US" altLang="zh-CN" sz="3200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《</a:t>
            </a:r>
            <a:r>
              <a:rPr lang="zh-CN" altLang="en-US" sz="3200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左传 </a:t>
            </a:r>
            <a:r>
              <a:rPr lang="en-US" altLang="zh-CN" sz="3200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》</a:t>
            </a:r>
            <a:endParaRPr lang="en-US" altLang="zh-CN" sz="3200" b="1" dirty="0">
              <a:solidFill>
                <a:srgbClr val="66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了解历史背景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557338"/>
            <a:ext cx="2195513" cy="35274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、阅读课文注释①。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、你所知道的春秋战国历史。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5124" name="Picture 4" descr="春秋时期形势简图"/>
          <p:cNvPicPr>
            <a:picLocks noChangeAspect="1"/>
          </p:cNvPicPr>
          <p:nvPr/>
        </p:nvPicPr>
        <p:blipFill>
          <a:blip r:embed="rId1">
            <a:lum bright="-16000" contrast="26000"/>
          </a:blip>
          <a:srcRect l="1935" r="3511" b="7689"/>
          <a:stretch>
            <a:fillRect/>
          </a:stretch>
        </p:blipFill>
        <p:spPr>
          <a:xfrm>
            <a:off x="2484438" y="1125538"/>
            <a:ext cx="6659562" cy="5472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362950" cy="57324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文言文朗读应特别注意停顿、语速、重音、语气等。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、关于停顿。朗读时常在句子前后和中间作或长或短的停顿，一方面出于换气的需要或使层次分明，另一方面为了充分表达思想感情。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、关于语速。议论文和说明文以中速为宜，其他文体（如记叙类、抒情类）则依据情节的进展和感情表达的需要来安排。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、关于重音。朗读时，句子中的某些词语需要重读，比如句子中作谓语的动词要重读。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关于语气、语调。古汉语中的语气同现代汉语一样，有陈述语气、疑问语气、祈使语气、感叹语气，应读出句子的特有语气。  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3671888" cy="649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朗读指导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2060575"/>
            <a:ext cx="8424863" cy="30241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、听朗读录音，注意字音、句中停顿和重音。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3671888" cy="649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朗读课文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732588" y="333375"/>
            <a:ext cx="2087563" cy="13112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99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读书百遍</a:t>
            </a:r>
            <a:endParaRPr lang="zh-CN" altLang="en-US" sz="3200" b="1" dirty="0">
              <a:solidFill>
                <a:srgbClr val="FF9999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99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其义自见 </a:t>
            </a:r>
            <a:endParaRPr lang="zh-CN" altLang="en-US" sz="3200" b="1" dirty="0">
              <a:solidFill>
                <a:srgbClr val="FF9999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" name="《烛之武退秦师》MP3朗读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172450" y="6092825"/>
            <a:ext cx="584200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1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2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、请同学们大声朗读课文。</a:t>
            </a:r>
            <a:b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）注意读准字音，并准备字词理解的疑惑。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）你能理解课文的大致内容或者结构吗？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63537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理解内容结构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209800" y="1279525"/>
            <a:ext cx="2438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秦晋围郑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209800" y="2651125"/>
            <a:ext cx="26670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临危受命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209800" y="4022725"/>
            <a:ext cx="2819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说退秦师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133600" y="5470525"/>
            <a:ext cx="31242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晋师撤离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199" name="AutoShape 7"/>
          <p:cNvSpPr/>
          <p:nvPr/>
        </p:nvSpPr>
        <p:spPr>
          <a:xfrm>
            <a:off x="3059113" y="1989138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AutoShape 8"/>
          <p:cNvSpPr/>
          <p:nvPr/>
        </p:nvSpPr>
        <p:spPr>
          <a:xfrm>
            <a:off x="3059113" y="3500438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AutoShape 9"/>
          <p:cNvSpPr/>
          <p:nvPr/>
        </p:nvSpPr>
        <p:spPr>
          <a:xfrm>
            <a:off x="3132138" y="4724400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AutoShape 10"/>
          <p:cNvSpPr/>
          <p:nvPr/>
        </p:nvSpPr>
        <p:spPr bwMode="auto">
          <a:xfrm>
            <a:off x="4343400" y="3048000"/>
            <a:ext cx="381000" cy="2514600"/>
          </a:xfrm>
          <a:prstGeom prst="leftBrace">
            <a:avLst>
              <a:gd name="adj1" fmla="val 55000"/>
              <a:gd name="adj2" fmla="val 50000"/>
            </a:avLst>
          </a:prstGeom>
          <a:noFill/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724400" y="2895600"/>
            <a:ext cx="3429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亡郑利晋阙秦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724400" y="4038600"/>
            <a:ext cx="3429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存郑利秦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724400" y="5181600"/>
            <a:ext cx="4419600" cy="5794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晋忘恩负义，不可共事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206" name="AutoShape 14"/>
          <p:cNvSpPr/>
          <p:nvPr/>
        </p:nvSpPr>
        <p:spPr>
          <a:xfrm>
            <a:off x="6172200" y="5715000"/>
            <a:ext cx="1143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562600" y="6156325"/>
            <a:ext cx="2438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三点理由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  <p:bldP spid="8197" grpId="0"/>
      <p:bldP spid="8198" grpId="0"/>
      <p:bldP spid="8199" grpId="0" animBg="1"/>
      <p:bldP spid="8200" grpId="0" animBg="1"/>
      <p:bldP spid="8201" grpId="0" animBg="1"/>
      <p:bldP spid="8202" grpId="0" animBg="1"/>
      <p:bldP spid="8203" grpId="0"/>
      <p:bldP spid="8204" grpId="0"/>
      <p:bldP spid="8205" grpId="0"/>
      <p:bldP spid="8206" grpId="0" animBg="1"/>
      <p:bldP spid="8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练习巩固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00213"/>
            <a:ext cx="8424863" cy="43211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、下列加点字读音全对的一项是（  ）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夜缒而出（ｚｈｕ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ì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	秦军氾南（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f</a:t>
            </a:r>
            <a:r>
              <a:rPr kumimoji="0" lang="en-US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à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n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		函陵（ｈ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á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ｎ）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共其乏困（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ɡò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ｎ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ɡ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	逢孙（ｐ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á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ｎ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ɡ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		朝济而夕设版焉（ｚｈ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ā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ｏ）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失其所与（ｙ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ù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		不知（ｚｈ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ì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		若不阙秦（ｊｕ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é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夫战，勇气也（ｆ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ú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	微夫人之力不及此（ｆ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ū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164388" y="1557338"/>
            <a:ext cx="504825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黑体" panose="02010609060101010101" pitchFamily="2" charset="-122"/>
                <a:cs typeface="+mn-cs"/>
              </a:rPr>
              <a:t>D 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anose="020B0A040201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9">
                                            <p:txEl>
                                              <p:charRg st="2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5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19">
                                            <p:txEl>
                                              <p:charRg st="52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8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219">
                                            <p:txEl>
                                              <p:charRg st="89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219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BD1475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660066"/>
          </a:solidFill>
          <a:ln w="9525">
            <a:noFill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14400" y="525463"/>
            <a:ext cx="762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28600" y="304800"/>
            <a:ext cx="8534400" cy="65563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．找出下列各句中活用的词，指出它们的用法并解释意义：    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．晋军函陵，秦军氾南     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．越国以鄙远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．既东封郑，又欲肆其西封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．若不阙秦，将焉取之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55650" y="1341438"/>
            <a:ext cx="5940425" cy="466725"/>
          </a:xfrm>
          <a:prstGeom prst="rect">
            <a:avLst/>
          </a:prstGeom>
          <a:solidFill>
            <a:srgbClr val="66FF33"/>
          </a:solidFill>
          <a:ln w="9525"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军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，名词作动词，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驻扎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驻军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827088" y="2565400"/>
            <a:ext cx="6781800" cy="831850"/>
          </a:xfrm>
          <a:prstGeom prst="rect">
            <a:avLst/>
          </a:prstGeom>
          <a:solidFill>
            <a:srgbClr val="66FF33"/>
          </a:solidFill>
          <a:ln w="9525"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鄙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，名词作动词，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把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……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当作边邑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，形容词作名词，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远地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郑国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827088" y="4076700"/>
            <a:ext cx="6781800" cy="1196975"/>
          </a:xfrm>
          <a:prstGeom prst="rect">
            <a:avLst/>
          </a:prstGeom>
          <a:solidFill>
            <a:srgbClr val="66FF33"/>
          </a:solidFill>
          <a:ln w="9525"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封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，名词作使动词，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使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……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成为疆界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西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，名词作状语，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在东部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、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在西部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827088" y="5805488"/>
            <a:ext cx="5638800" cy="466725"/>
          </a:xfrm>
          <a:prstGeom prst="rect">
            <a:avLst/>
          </a:prstGeom>
          <a:solidFill>
            <a:srgbClr val="66FF33"/>
          </a:solidFill>
          <a:ln w="9525"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阙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，名词作动词，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侵损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削减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2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/>
      <p:bldP spid="23559" grpId="0" animBg="1"/>
      <p:bldP spid="23560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2798</Words>
  <Application>WPS 演示</Application>
  <PresentationFormat>全屏显示(4:3)</PresentationFormat>
  <Paragraphs>211</Paragraphs>
  <Slides>18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黑体</vt:lpstr>
      <vt:lpstr>Times New Roman</vt:lpstr>
      <vt:lpstr>华文彩云</vt:lpstr>
      <vt:lpstr>方正舒体</vt:lpstr>
      <vt:lpstr>隶书</vt:lpstr>
      <vt:lpstr>Arial Black</vt:lpstr>
      <vt:lpstr>Copperplate Gothic Bold</vt:lpstr>
      <vt:lpstr>方正姚体</vt:lpstr>
      <vt:lpstr>Times New Roman</vt:lpstr>
      <vt:lpstr>微软雅黑</vt:lpstr>
      <vt:lpstr>Segoe Print</vt:lpstr>
      <vt:lpstr>默认设计模板</vt:lpstr>
      <vt:lpstr>MSGraph.Chart.8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你知道吗？</dc:title>
  <dc:creator/>
  <cp:lastModifiedBy>LENOVO</cp:lastModifiedBy>
  <cp:revision>14</cp:revision>
  <dcterms:created xsi:type="dcterms:W3CDTF">2007-09-10T09:45:47Z</dcterms:created>
  <dcterms:modified xsi:type="dcterms:W3CDTF">2016-10-08T05:26:43Z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