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87" r:id="rId5"/>
    <p:sldId id="296" r:id="rId6"/>
    <p:sldId id="298" r:id="rId7"/>
    <p:sldId id="299" r:id="rId8"/>
    <p:sldId id="297" r:id="rId9"/>
    <p:sldId id="300" r:id="rId10"/>
    <p:sldId id="290" r:id="rId11"/>
    <p:sldId id="291" r:id="rId12"/>
    <p:sldId id="292" r:id="rId13"/>
    <p:sldId id="293" r:id="rId14"/>
    <p:sldId id="258" r:id="rId15"/>
    <p:sldId id="301" r:id="rId16"/>
    <p:sldId id="302" r:id="rId17"/>
    <p:sldId id="327" r:id="rId18"/>
    <p:sldId id="312" r:id="rId19"/>
    <p:sldId id="306" r:id="rId20"/>
    <p:sldId id="313" r:id="rId21"/>
    <p:sldId id="307" r:id="rId22"/>
    <p:sldId id="308" r:id="rId23"/>
    <p:sldId id="309" r:id="rId24"/>
    <p:sldId id="310" r:id="rId25"/>
    <p:sldId id="328" r:id="rId26"/>
    <p:sldId id="323" r:id="rId27"/>
    <p:sldId id="324" r:id="rId28"/>
    <p:sldId id="325" r:id="rId29"/>
    <p:sldId id="315" r:id="rId30"/>
    <p:sldId id="316" r:id="rId31"/>
    <p:sldId id="311" r:id="rId32"/>
    <p:sldId id="28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26" autoAdjust="0"/>
    <p:restoredTop sz="94504" autoAdjust="0"/>
  </p:normalViewPr>
  <p:slideViewPr>
    <p:cSldViewPr snapToGrid="0" showGuides="1">
      <p:cViewPr varScale="1">
        <p:scale>
          <a:sx n="66" d="100"/>
          <a:sy n="66" d="100"/>
        </p:scale>
        <p:origin x="-732" y="-108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99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tags" Target="tags/tag64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F8C45-E861-47C8-BF22-2DD2048168C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B5943C-8F5E-45D5-81C7-B1FB5F44B4AB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5943C-8F5E-45D5-81C7-B1FB5F44B4AB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B4D17722-4C92-41BF-885D-38105E9862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slideLayout" Target="../slideLayouts/slideLayout33.xml" /><Relationship Id="rId34" Type="http://schemas.openxmlformats.org/officeDocument/2006/relationships/slideLayout" Target="../slideLayouts/slideLayout34.xml" /><Relationship Id="rId35" Type="http://schemas.openxmlformats.org/officeDocument/2006/relationships/slideLayout" Target="../slideLayouts/slideLayout35.xml" /><Relationship Id="rId36" Type="http://schemas.openxmlformats.org/officeDocument/2006/relationships/slideLayout" Target="../slideLayouts/slideLayout36.xml" /><Relationship Id="rId37" Type="http://schemas.openxmlformats.org/officeDocument/2006/relationships/slideLayout" Target="../slideLayouts/slideLayout37.xml" /><Relationship Id="rId38" Type="http://schemas.openxmlformats.org/officeDocument/2006/relationships/slideLayout" Target="../slideLayouts/slideLayout38.xml" /><Relationship Id="rId39" Type="http://schemas.openxmlformats.org/officeDocument/2006/relationships/slideLayout" Target="../slideLayouts/slideLayout39.xml" /><Relationship Id="rId4" Type="http://schemas.openxmlformats.org/officeDocument/2006/relationships/slideLayout" Target="../slideLayouts/slideLayout4.xml" /><Relationship Id="rId40" Type="http://schemas.openxmlformats.org/officeDocument/2006/relationships/slideLayout" Target="../slideLayouts/slideLayout40.xml" /><Relationship Id="rId41" Type="http://schemas.openxmlformats.org/officeDocument/2006/relationships/slideLayout" Target="../slideLayouts/slideLayout41.xml" /><Relationship Id="rId42" Type="http://schemas.openxmlformats.org/officeDocument/2006/relationships/slideLayout" Target="../slideLayouts/slideLayout42.xml" /><Relationship Id="rId43" Type="http://schemas.openxmlformats.org/officeDocument/2006/relationships/tags" Target="../tags/tag57.xml" /><Relationship Id="rId44" Type="http://schemas.openxmlformats.org/officeDocument/2006/relationships/tags" Target="../tags/tag58.xml" /><Relationship Id="rId45" Type="http://schemas.openxmlformats.org/officeDocument/2006/relationships/tags" Target="../tags/tag59.xml" /><Relationship Id="rId46" Type="http://schemas.openxmlformats.org/officeDocument/2006/relationships/tags" Target="../tags/tag60.xml" /><Relationship Id="rId47" Type="http://schemas.openxmlformats.org/officeDocument/2006/relationships/tags" Target="../tags/tag61.xml" /><Relationship Id="rId48" Type="http://schemas.openxmlformats.org/officeDocument/2006/relationships/tags" Target="../tags/tag62.xml" /><Relationship Id="rId49" Type="http://schemas.openxmlformats.org/officeDocument/2006/relationships/theme" Target="../theme/theme1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60C8D5E8-492C-4547-8272-7E7B4F3AC8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B4D17722-4C92-41BF-885D-38105E9862B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4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</p:sldLayoutIdLst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6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1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notesSlide" Target="../notesSlides/notesSlide1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notesSlide" Target="../notesSlides/notesSlide1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notesSlide" Target="../notesSlides/notesSlide2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notesSlide" Target="../notesSlides/notesSlide2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2" Type="http://schemas.openxmlformats.org/officeDocument/2006/relationships/notesSlide" Target="../notesSlides/notesSlide2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notesSlide" Target="../notesSlides/notesSlide2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notesSlide" Target="../notesSlides/notesSlide2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notesSlide" Target="../notesSlides/notesSlide2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notesSlide" Target="../notesSlides/notesSlide26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notesSlide" Target="../notesSlides/notesSlide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PA_矩形 4"/>
          <p:cNvSpPr/>
          <p:nvPr>
            <p:custDataLst>
              <p:tags r:id="rId3"/>
            </p:custDataLst>
          </p:nvPr>
        </p:nvSpPr>
        <p:spPr>
          <a:xfrm>
            <a:off x="2988755" y="1559427"/>
            <a:ext cx="60403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b="1" smtClean="0">
                <a:solidFill>
                  <a:schemeClr val="bg2">
                    <a:lumMod val="10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古诗浅说</a:t>
            </a:r>
            <a:endParaRPr lang="zh-CN" altLang="en-US" sz="8000" b="1">
              <a:solidFill>
                <a:schemeClr val="bg2">
                  <a:lumMod val="10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190647" y="4256925"/>
            <a:ext cx="9681029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秋风萧瑟天气凉，草木摇落露为霜，群燕辞归雁南翔。</a:t>
            </a:r>
            <a:endParaRPr kumimoji="0" lang="en-US" alt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</a:t>
            </a:r>
            <a:r>
              <a:rPr lang="zh-CN" altLang="zh-CN" sz="280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曹丕《燕歌行》</a:t>
            </a:r>
            <a:endParaRPr kumimoji="0" 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2264228" y="1201042"/>
            <a:ext cx="5109091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咏怀诗（其一）</a:t>
            </a:r>
            <a:r>
              <a:rPr lang="en-US" altLang="zh-CN" sz="240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阮籍</a:t>
            </a:r>
            <a:endParaRPr kumimoji="0" lang="zh-CN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夜中不能寐</a:t>
            </a:r>
            <a:r>
              <a:rPr kumimoji="0" lang="zh-CN" sz="32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起坐弹鸣琴。</a:t>
            </a:r>
            <a:b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薄帷鉴明月，清风吹我襟。</a:t>
            </a:r>
            <a:b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孤鸿号外野，翔鸟鸣北林。</a:t>
            </a:r>
            <a:b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徘徊将何见？忧思独伤心。</a:t>
            </a:r>
            <a:endParaRPr kumimoji="0" lang="zh-CN" alt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16685" y="300445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知人论世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61829" y="537028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七言诗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074058" y="682172"/>
            <a:ext cx="5820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东晋</a:t>
            </a:r>
            <a:r>
              <a:rPr lang="en-US" altLang="zh-CN" sz="2800" smtClean="0"/>
              <a:t>——</a:t>
            </a:r>
            <a:r>
              <a:rPr lang="zh-CN" altLang="en-US" sz="2800" smtClean="0"/>
              <a:t>陶渊明</a:t>
            </a:r>
            <a:endParaRPr lang="zh-CN" altLang="en-US" sz="2800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6837535" y="3064867"/>
            <a:ext cx="390303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辛弃疾：老来曾识渊明，梦中一见参差是。</a:t>
            </a:r>
            <a:r>
              <a: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须信此翁未死，到如今凛然生气。</a:t>
            </a:r>
            <a:endParaRPr kumimoji="0" 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5029" y="1756226"/>
            <a:ext cx="4852610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少时壮且厉，抚剑独行游。</a:t>
            </a:r>
            <a:endParaRPr lang="zh-CN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谁言行游近？张掖至幽州。</a:t>
            </a:r>
            <a:endParaRPr lang="en-US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《拟古九首》之八</a:t>
            </a:r>
            <a:endParaRPr lang="zh-CN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刑天舞干戚，猛志固常在。</a:t>
            </a:r>
            <a:endParaRPr lang="en-US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《读山海经》</a:t>
            </a:r>
            <a:endParaRPr lang="en-US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霭霭停云，濛濛时雨。</a:t>
            </a:r>
            <a:endParaRPr lang="en-US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八表同昏，平路伊阻。</a:t>
            </a:r>
            <a:endParaRPr lang="en-US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《停云》之一</a:t>
            </a:r>
            <a:endParaRPr lang="zh-CN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6229" y="4949372"/>
            <a:ext cx="38027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龚自珍：</a:t>
            </a:r>
            <a:endParaRPr lang="zh-CN" altLang="en-US" sz="280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陶潜诗喜说荆轲，相见停云发浩歌。</a:t>
            </a:r>
            <a:endParaRPr lang="en-US" altLang="zh-CN" sz="280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6894284" y="268630"/>
            <a:ext cx="4020457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苏轼：吾与诗人无所甚好，独好渊明之诗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渊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明作诗不多，然其诗质而实绮，癯而实腴，自曹、刘、鲍、谢、李、杜诸人，皆莫过也。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074058" y="682172"/>
            <a:ext cx="5820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东晋</a:t>
            </a:r>
            <a:r>
              <a:rPr lang="en-US" altLang="zh-CN" sz="2800" smtClean="0"/>
              <a:t>——</a:t>
            </a:r>
            <a:r>
              <a:rPr lang="zh-CN" altLang="en-US" sz="2800" smtClean="0"/>
              <a:t>陶渊明</a:t>
            </a:r>
            <a:endParaRPr lang="zh-CN" altLang="en-US" sz="2800"/>
          </a:p>
        </p:txBody>
      </p:sp>
      <p:sp>
        <p:nvSpPr>
          <p:cNvPr id="7" name="矩形 6"/>
          <p:cNvSpPr/>
          <p:nvPr/>
        </p:nvSpPr>
        <p:spPr>
          <a:xfrm>
            <a:off x="6226630" y="1658596"/>
            <a:ext cx="503645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饮酒</a:t>
            </a:r>
            <a:endParaRPr lang="zh-CN" altLang="en-US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结庐在人境，而无车马喧。 </a:t>
            </a:r>
            <a:b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问君何能尔？心远地自偏。 </a:t>
            </a:r>
            <a:b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采菊东篱下，悠然见南山。 </a:t>
            </a:r>
            <a:b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山气日夕佳，飞鸟相与还。 </a:t>
            </a:r>
            <a:b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此中有真意，欲辨已忘言。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61142" y="1577430"/>
            <a:ext cx="449942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归园田居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少无适俗韵，性本爱丘山。 </a:t>
            </a:r>
            <a:endParaRPr lang="zh-CN" altLang="en-US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误落尘网中，一去三十年。  </a:t>
            </a:r>
            <a:endParaRPr lang="zh-CN" altLang="en-US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羁鸟恋旧林，池鱼思故渊。  </a:t>
            </a:r>
            <a:endParaRPr lang="zh-CN" altLang="en-US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开荒南野际，守拙归园田。  </a:t>
            </a:r>
            <a:endParaRPr lang="zh-CN" altLang="en-US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方宅十余亩，草屋八九间。  </a:t>
            </a:r>
            <a:endParaRPr lang="zh-CN" altLang="en-US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榆柳荫后檐，桃李罗堂前。  </a:t>
            </a:r>
            <a:endParaRPr lang="zh-CN" altLang="en-US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暧暧远人村，依依墟里烟。  </a:t>
            </a:r>
            <a:endParaRPr lang="zh-CN" altLang="en-US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狗吠深巷中，鸡鸣桑树颠。  </a:t>
            </a:r>
            <a:endParaRPr lang="zh-CN" altLang="en-US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户庭无尘杂，虚室有余闲。  </a:t>
            </a:r>
            <a:endParaRPr lang="zh-CN" altLang="en-US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久在樊笼里，复得返自然。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37556" y="4637706"/>
            <a:ext cx="3957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东坡：</a:t>
            </a:r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深愧渊明，欲以晚节师范其万一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72343" y="1856379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拟行路难（其四）</a:t>
            </a:r>
            <a:endParaRPr lang="en-US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鲍照</a:t>
            </a:r>
            <a:endParaRPr lang="en-US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泻水置平地，各自东西南北流。</a:t>
            </a:r>
            <a:b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人生亦有命，安能行叹复坐愁？</a:t>
            </a:r>
            <a:b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酌酒以自宽，举杯断绝歌路难。</a:t>
            </a:r>
            <a:b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心非木石岂无感？吞声踯躅不敢言。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4058" y="682172"/>
            <a:ext cx="5820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南北朝</a:t>
            </a:r>
            <a:r>
              <a:rPr lang="en-US" altLang="zh-CN" sz="2800" smtClean="0"/>
              <a:t>——</a:t>
            </a:r>
            <a:r>
              <a:rPr lang="zh-CN" altLang="en-US" sz="2800" smtClean="0"/>
              <a:t>谢灵运、谢眺、鲍照</a:t>
            </a:r>
            <a:endParaRPr lang="zh-CN" altLang="en-US" sz="2800"/>
          </a:p>
        </p:txBody>
      </p:sp>
      <p:sp>
        <p:nvSpPr>
          <p:cNvPr id="6" name="TextBox 5"/>
          <p:cNvSpPr txBox="1"/>
          <p:nvPr/>
        </p:nvSpPr>
        <p:spPr>
          <a:xfrm>
            <a:off x="8868228" y="2148113"/>
            <a:ext cx="1620957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摆脱拘束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矫健不凡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苍凉悲慨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突破五言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采取七言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642990" y="3781361"/>
            <a:ext cx="350608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杜甫：</a:t>
            </a:r>
            <a:r>
              <a:rPr lang="zh-CN" altLang="zh-CN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清新庾开府，</a:t>
            </a:r>
            <a:endParaRPr lang="en-US" altLang="zh-CN" sz="28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en-US" altLang="zh-CN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   </a:t>
            </a:r>
            <a:r>
              <a:rPr lang="zh-CN" altLang="zh-CN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俊逸鲍参军。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4058" y="682172"/>
            <a:ext cx="5820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南北朝</a:t>
            </a:r>
            <a:r>
              <a:rPr lang="en-US" altLang="zh-CN" sz="2800" smtClean="0"/>
              <a:t>——</a:t>
            </a:r>
            <a:r>
              <a:rPr lang="zh-CN" altLang="en-US" sz="2800" smtClean="0"/>
              <a:t>庾信</a:t>
            </a:r>
            <a:endParaRPr lang="zh-CN" altLang="en-US" sz="2800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322285" y="1751358"/>
            <a:ext cx="4717144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拟咏怀诗（十八）</a:t>
            </a:r>
            <a:endParaRPr kumimoji="0" 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寻思万户侯，中夜忽然愁。</a:t>
            </a:r>
            <a:b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琴声遍屋里，书卷满床头。</a:t>
            </a:r>
            <a:b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虽言梦蝴蝶，定自非庄周。</a:t>
            </a:r>
            <a:b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残月如初月，新秋似旧秋。</a:t>
            </a:r>
            <a:b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露泣连珠下，萤飘碎火流。</a:t>
            </a:r>
            <a:b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乐天乃知命，何时能不忧。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074058" y="682172"/>
            <a:ext cx="9390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初唐</a:t>
            </a:r>
            <a:r>
              <a:rPr lang="en-US" altLang="zh-CN" sz="2800" smtClean="0"/>
              <a:t>——</a:t>
            </a:r>
            <a:r>
              <a:rPr lang="zh-CN" altLang="en-US" sz="2800" smtClean="0"/>
              <a:t>王勃、杨炯、卢照邻、骆宾王（初唐四杰）</a:t>
            </a:r>
            <a:endParaRPr lang="zh-CN" altLang="en-US" sz="280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842164" y="1376778"/>
            <a:ext cx="5109091" cy="40318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送杜少府之任蜀州</a:t>
            </a:r>
            <a:endParaRPr kumimoji="0" 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                   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王勃</a:t>
            </a:r>
            <a:endParaRPr kumimoji="0" lang="zh-CN" alt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城阙辅三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秦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，风烟望五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津</a:t>
            </a:r>
            <a:r>
              <a:rPr kumimoji="0" lang="zh-CN" altLang="en-US" sz="32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en-US" altLang="zh-CN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6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160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平</a:t>
            </a:r>
            <a:r>
              <a:rPr kumimoji="0" lang="zh-CN" altLang="en-US" sz="1600" b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仄      仄     平    平，        平      平    仄    仄     平</a:t>
            </a:r>
            <a:b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与君离别意，同是宦游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en-US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60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仄   平     平     仄    仄，         平      仄    仄    平     平</a:t>
            </a:r>
            <a:r>
              <a:rPr kumimoji="0" lang="zh-CN" altLang="en-US" sz="1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b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海内存知己，天涯若比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邻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en-US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60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仄    仄     平     平     仄，       平     平    仄    仄     平</a:t>
            </a:r>
            <a:r>
              <a:rPr kumimoji="0" lang="zh-CN" altLang="en-US" sz="1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b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无为在歧路，儿女共沾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巾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en-US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60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平     平    仄     仄     仄，       仄     仄     仄   平     平</a:t>
            </a:r>
            <a:r>
              <a:rPr kumimoji="0" lang="zh-CN" altLang="en-US" sz="1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16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86302" y="1419307"/>
            <a:ext cx="37123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押韵：平水韵</a:t>
            </a:r>
            <a:r>
              <a:rPr lang="en-US" altLang="zh-CN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106</a:t>
            </a:r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韵，上平十一真部</a:t>
            </a:r>
            <a:r>
              <a:rPr lang="en-US" altLang="zh-CN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/in</a:t>
            </a:r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韵</a:t>
            </a:r>
            <a:endParaRPr lang="en-US" altLang="zh-CN" sz="28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平仄、对仗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20329" y="3357558"/>
            <a:ext cx="37799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表现出初唐气象的昂扬向上的精神面貌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70057" y="4557264"/>
            <a:ext cx="373017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杜甫：王杨卢骆当时体，轻薄为文哂未休。尔曹身与名俱灭，不废江河万古流。</a:t>
            </a:r>
            <a:endParaRPr lang="zh-CN" altLang="zh-CN" sz="28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49941" y="551321"/>
            <a:ext cx="8418287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75945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40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初唐受六朝影响，在格律上益求工整，奠定了唐诗的基本形式。</a:t>
            </a:r>
            <a:endParaRPr lang="en-US" altLang="zh-CN" sz="2400" smtClean="0"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indent="575945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40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盛唐诸家已到成熟的境界，每人都有不可磨灭的优点，孟浩然、王维、王昌龄、王之涣、高适、岑参、李白、杜甫</a:t>
            </a:r>
            <a:r>
              <a:rPr lang="en-US" altLang="zh-CN" sz="240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endParaRPr lang="en-US" altLang="zh-CN" sz="2400" smtClean="0"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indent="791845"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416690" y="1966801"/>
            <a:ext cx="9077140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79184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中唐则出现革新运动，打破陈陈相因的老调，各具新的面目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柳宗元、刘禹锡、元稹、白居易、李商隐、李贺、杜牧。初盛中是唐诗光辉灿烂的时期。</a:t>
            </a:r>
            <a:endParaRPr kumimoji="0" lang="en-US" alt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79184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晚唐诗则小名家多而大家少，晚唐诗流于小巧，不似前三个时期那样气力充沛。</a:t>
            </a:r>
            <a:endParaRPr kumimoji="0" lang="en-US" alt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</a:t>
            </a:r>
            <a:r>
              <a:rPr lang="zh-CN" altLang="zh-CN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宋之后的诗，堕入前</a:t>
            </a:r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人</a:t>
            </a:r>
            <a:r>
              <a:rPr lang="zh-CN" altLang="zh-CN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窠臼，不值得细谈。</a:t>
            </a:r>
            <a:endParaRPr kumimoji="0" 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074058" y="682172"/>
            <a:ext cx="9390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古体诗、近体诗的区别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2362675" y="224284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/>
              <a:t>古体诗</a:t>
            </a:r>
            <a:endParaRPr lang="zh-CN" altLang="en-US" sz="2800"/>
          </a:p>
        </p:txBody>
      </p:sp>
      <p:sp>
        <p:nvSpPr>
          <p:cNvPr id="6" name="矩形 5"/>
          <p:cNvSpPr/>
          <p:nvPr/>
        </p:nvSpPr>
        <p:spPr>
          <a:xfrm>
            <a:off x="1695018" y="4347412"/>
            <a:ext cx="2339102" cy="1908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/>
              <a:t>    近体诗</a:t>
            </a:r>
            <a:endParaRPr lang="en-US" altLang="zh-CN" sz="2800" smtClean="0"/>
          </a:p>
          <a:p>
            <a:r>
              <a:rPr lang="zh-CN" altLang="en-US" sz="2400" b="1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唐以后的诗歌</a:t>
            </a:r>
            <a:endParaRPr lang="en-US" altLang="zh-CN" sz="2400" b="1" smtClean="0">
              <a:solidFill>
                <a:srgbClr val="FF000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严格的平仄要求</a:t>
            </a:r>
            <a:endParaRPr lang="en-US" altLang="zh-CN" sz="2400" b="1" smtClean="0">
              <a:solidFill>
                <a:srgbClr val="FF000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今体诗、格律诗</a:t>
            </a:r>
            <a:endParaRPr lang="en-US" altLang="zh-CN" sz="2400" b="1" smtClean="0">
              <a:solidFill>
                <a:srgbClr val="FF000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endParaRPr lang="zh-CN" altLang="en-US"/>
          </a:p>
        </p:txBody>
      </p:sp>
      <p:sp>
        <p:nvSpPr>
          <p:cNvPr id="7" name="左大括号 6"/>
          <p:cNvSpPr/>
          <p:nvPr/>
        </p:nvSpPr>
        <p:spPr>
          <a:xfrm>
            <a:off x="3788229" y="1538514"/>
            <a:ext cx="145142" cy="194491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034971" y="1364343"/>
            <a:ext cx="65894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唐以前的所有诗歌</a:t>
            </a:r>
            <a:endParaRPr lang="en-US" altLang="zh-CN" sz="2400" b="1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en-US" altLang="zh-CN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《</a:t>
            </a:r>
            <a:r>
              <a:rPr lang="zh-CN" altLang="en-US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诗经</a:t>
            </a:r>
            <a:r>
              <a:rPr lang="en-US" altLang="zh-CN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》《</a:t>
            </a:r>
            <a:r>
              <a:rPr lang="zh-CN" altLang="en-US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古诗十九首</a:t>
            </a:r>
            <a:r>
              <a:rPr lang="en-US" altLang="zh-CN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》……</a:t>
            </a:r>
            <a:r>
              <a:rPr lang="zh-CN" altLang="en-US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陶渊明、庾信等</a:t>
            </a:r>
            <a:endParaRPr lang="en-US" altLang="zh-CN" sz="2400" b="1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4063999" y="2235203"/>
            <a:ext cx="8128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唐以后的部分诗歌：模拟古体诗而创作的诗歌</a:t>
            </a:r>
            <a:endParaRPr lang="en-US" altLang="zh-CN" sz="2400" b="1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仿汉乐府诗歌创作，“歌”“行”“吟”“引”</a:t>
            </a:r>
            <a:r>
              <a:rPr lang="en-US" altLang="zh-CN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……</a:t>
            </a:r>
            <a:endParaRPr lang="en-US" altLang="zh-CN" sz="2400" b="1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en-US" altLang="zh-CN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《</a:t>
            </a:r>
            <a:r>
              <a:rPr lang="zh-CN" altLang="en-US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梦游天姥吟留别</a:t>
            </a:r>
            <a:r>
              <a:rPr lang="en-US" altLang="zh-CN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》《</a:t>
            </a:r>
            <a:r>
              <a:rPr lang="zh-CN" altLang="en-US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长恨歌</a:t>
            </a:r>
            <a:r>
              <a:rPr lang="en-US" altLang="zh-CN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》《</a:t>
            </a:r>
            <a:r>
              <a:rPr lang="zh-CN" altLang="en-US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琵琶行</a:t>
            </a:r>
            <a:r>
              <a:rPr lang="en-US" altLang="zh-CN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》</a:t>
            </a:r>
            <a:endParaRPr lang="en-US" altLang="zh-CN" sz="2400" b="1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古体诗形式自由（对仗、押韵）不讲究平仄、五言七言杂言</a:t>
            </a:r>
            <a:endParaRPr lang="en-US" altLang="zh-CN" sz="2400" b="1" smtClean="0">
              <a:solidFill>
                <a:srgbClr val="FF000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3875314" y="4194624"/>
            <a:ext cx="116114" cy="195942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4136541" y="3933370"/>
            <a:ext cx="53014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绝句 四句</a:t>
            </a:r>
            <a:endParaRPr lang="en-US" altLang="zh-CN" sz="2400" b="1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不讲究对仗、</a:t>
            </a:r>
            <a:r>
              <a:rPr lang="en-US" altLang="zh-CN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2.4</a:t>
            </a:r>
            <a:r>
              <a:rPr lang="zh-CN" altLang="en-US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句押韵、</a:t>
            </a:r>
            <a:r>
              <a:rPr lang="en-US" altLang="zh-CN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1</a:t>
            </a:r>
            <a:r>
              <a:rPr lang="zh-CN" altLang="en-US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可押可不押</a:t>
            </a:r>
            <a:endParaRPr lang="en-US" altLang="zh-CN" sz="2400" b="1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五言绝句、七言绝句</a:t>
            </a:r>
            <a:endParaRPr lang="zh-CN" altLang="en-US" sz="2400" b="1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72828" y="5261426"/>
            <a:ext cx="69557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律诗 八句 首联、颔联、颈联、尾联</a:t>
            </a:r>
            <a:endParaRPr lang="en-US" altLang="zh-CN" sz="2400" b="1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颔联、颈联必须对仗，</a:t>
            </a:r>
            <a:r>
              <a:rPr lang="en-US" altLang="zh-CN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2.4.6.8</a:t>
            </a:r>
            <a:r>
              <a:rPr lang="zh-CN" altLang="en-US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句押韵，</a:t>
            </a:r>
            <a:r>
              <a:rPr lang="en-US" altLang="zh-CN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1</a:t>
            </a:r>
            <a:r>
              <a:rPr lang="zh-CN" altLang="en-US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可押可不押</a:t>
            </a:r>
            <a:endParaRPr lang="en-US" altLang="zh-CN" sz="2400" b="1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五言律诗、七言律诗、排律（八句以上）</a:t>
            </a:r>
            <a:endParaRPr lang="zh-CN" altLang="en-US" sz="2400" b="1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088569" y="1451430"/>
            <a:ext cx="10769602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/>
              <a:t>1.</a:t>
            </a:r>
            <a:r>
              <a:rPr lang="zh-CN" altLang="en-US" sz="2800" smtClean="0"/>
              <a:t>李白</a:t>
            </a:r>
            <a:r>
              <a:rPr lang="en-US" altLang="zh-CN" sz="2800" smtClean="0"/>
              <a:t>《</a:t>
            </a:r>
            <a:r>
              <a:rPr lang="zh-CN" altLang="en-US" sz="2800" smtClean="0"/>
              <a:t>将进酒</a:t>
            </a:r>
            <a:r>
              <a:rPr lang="en-US" altLang="zh-CN" sz="2800" smtClean="0"/>
              <a:t>》</a:t>
            </a:r>
            <a:r>
              <a:rPr lang="zh-CN" altLang="en-US" sz="2800" smtClean="0"/>
              <a:t>属于哪类诗歌体裁 。     </a:t>
            </a:r>
            <a:r>
              <a:rPr lang="en-US" altLang="zh-CN" sz="2800" smtClean="0"/>
              <a:t>A.</a:t>
            </a:r>
            <a:r>
              <a:rPr lang="zh-CN" altLang="en-US" sz="2800" smtClean="0"/>
              <a:t>古体诗   </a:t>
            </a:r>
            <a:r>
              <a:rPr lang="en-US" altLang="zh-CN" sz="2800" smtClean="0"/>
              <a:t>B.</a:t>
            </a:r>
            <a:r>
              <a:rPr lang="zh-CN" altLang="en-US" sz="2800" smtClean="0"/>
              <a:t>近体诗</a:t>
            </a:r>
            <a:endParaRPr lang="en-US" altLang="zh-CN" sz="2800" smtClean="0"/>
          </a:p>
          <a:p>
            <a:r>
              <a:rPr lang="en-US" altLang="zh-CN" sz="2800" smtClean="0"/>
              <a:t>2.</a:t>
            </a:r>
            <a:r>
              <a:rPr lang="zh-CN" altLang="en-US" sz="2800" smtClean="0"/>
              <a:t>下面</a:t>
            </a:r>
            <a:r>
              <a:rPr lang="en-US" altLang="zh-CN" sz="2800" smtClean="0"/>
              <a:t>《</a:t>
            </a:r>
            <a:r>
              <a:rPr lang="zh-CN" altLang="en-US" sz="2800" smtClean="0"/>
              <a:t>曲池之水</a:t>
            </a:r>
            <a:r>
              <a:rPr lang="en-US" altLang="zh-CN" sz="2800" smtClean="0"/>
              <a:t>》</a:t>
            </a:r>
            <a:r>
              <a:rPr lang="zh-CN" altLang="en-US" sz="2800" smtClean="0"/>
              <a:t>属于哪类诗歌体裁 。     </a:t>
            </a:r>
            <a:r>
              <a:rPr lang="en-US" altLang="zh-CN" sz="2800" smtClean="0"/>
              <a:t>A.</a:t>
            </a:r>
            <a:r>
              <a:rPr lang="zh-CN" altLang="en-US" sz="2800" smtClean="0"/>
              <a:t>古体诗   </a:t>
            </a:r>
            <a:r>
              <a:rPr lang="en-US" altLang="zh-CN" sz="2800" smtClean="0"/>
              <a:t>B.</a:t>
            </a:r>
            <a:r>
              <a:rPr lang="zh-CN" altLang="en-US" sz="2800" smtClean="0"/>
              <a:t>近体诗</a:t>
            </a:r>
            <a:endParaRPr lang="en-US" altLang="zh-CN" sz="2800" smtClean="0"/>
          </a:p>
          <a:p>
            <a:r>
              <a:rPr lang="en-US" altLang="zh-CN" sz="2800" smtClean="0"/>
              <a:t>3.</a:t>
            </a:r>
            <a:r>
              <a:rPr lang="zh-CN" altLang="en-US" sz="2800" smtClean="0"/>
              <a:t>下面</a:t>
            </a:r>
            <a:r>
              <a:rPr lang="en-US" altLang="zh-CN" sz="2800" smtClean="0"/>
              <a:t>《</a:t>
            </a:r>
            <a:r>
              <a:rPr lang="zh-CN" altLang="en-US" sz="2800" smtClean="0"/>
              <a:t>感愤</a:t>
            </a:r>
            <a:r>
              <a:rPr lang="en-US" altLang="zh-CN" sz="2800" smtClean="0"/>
              <a:t>》</a:t>
            </a:r>
            <a:r>
              <a:rPr lang="zh-CN" altLang="en-US" sz="2800" smtClean="0"/>
              <a:t>属于哪类诗歌体裁。     </a:t>
            </a:r>
            <a:r>
              <a:rPr lang="en-US" altLang="zh-CN" sz="2800" smtClean="0"/>
              <a:t>A.</a:t>
            </a:r>
            <a:r>
              <a:rPr lang="zh-CN" altLang="en-US" sz="2800" smtClean="0"/>
              <a:t>古体诗   </a:t>
            </a:r>
            <a:r>
              <a:rPr lang="en-US" altLang="zh-CN" sz="2800" smtClean="0"/>
              <a:t>B.</a:t>
            </a:r>
            <a:r>
              <a:rPr lang="zh-CN" altLang="en-US" sz="2800" smtClean="0"/>
              <a:t>近体诗</a:t>
            </a:r>
            <a:endParaRPr lang="en-US" altLang="zh-CN" sz="2800" smtClean="0"/>
          </a:p>
          <a:p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  </a:t>
            </a:r>
            <a:endParaRPr lang="en-US" altLang="zh-CN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en-US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     </a:t>
            </a:r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</a:t>
            </a:r>
            <a:endParaRPr lang="en-US" altLang="zh-CN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en-US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           </a:t>
            </a:r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曲池之水</a:t>
            </a:r>
            <a:endParaRPr lang="en-US" altLang="zh-CN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            （南朝） 谢眺</a:t>
            </a:r>
            <a:endParaRPr lang="en-US" altLang="zh-CN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缓步遵莓渚。披衿待蕙风。</a:t>
            </a:r>
            <a:endParaRPr lang="zh-CN" altLang="en-US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芙蕖舞轻带。苞笋出芳丛。</a:t>
            </a:r>
            <a:endParaRPr lang="zh-CN" altLang="en-US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浮云自西北。江海思无穷。</a:t>
            </a:r>
            <a:endParaRPr lang="zh-CN" altLang="en-US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鸟去能传响。见我绿琴中。</a:t>
            </a:r>
            <a:endParaRPr lang="zh-CN" altLang="en-US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endParaRPr lang="en-US" altLang="zh-CN" sz="2800" smtClean="0"/>
          </a:p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6270177" y="3425371"/>
            <a:ext cx="51670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感愤</a:t>
            </a:r>
            <a:endParaRPr lang="zh-CN" altLang="en-US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algn="ctr"/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（宋）王令</a:t>
            </a:r>
            <a:endParaRPr lang="zh-CN" altLang="en-US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algn="ctr"/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二十男儿面似冰，出门嘘气玉蜺横。</a:t>
            </a:r>
            <a:endParaRPr lang="zh-CN" altLang="en-US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algn="ctr"/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未甘身世成虚老，待见天心却太平。</a:t>
            </a:r>
            <a:endParaRPr lang="zh-CN" altLang="en-US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algn="ctr"/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狂去诗浑 夸俗句，醉余歌有过人声。</a:t>
            </a:r>
            <a:endParaRPr lang="zh-CN" altLang="en-US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algn="ctr"/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燕然未勒胡雏在，不信吾无万古名。</a:t>
            </a:r>
            <a:endParaRPr lang="zh-CN" altLang="en-US" sz="2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75657" y="653143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/>
              <a:t>课堂小测试</a:t>
            </a:r>
            <a:endParaRPr lang="zh-CN" altLang="en-US" sz="3200"/>
          </a:p>
        </p:txBody>
      </p:sp>
      <p:sp>
        <p:nvSpPr>
          <p:cNvPr id="5" name="TextBox 4"/>
          <p:cNvSpPr txBox="1"/>
          <p:nvPr/>
        </p:nvSpPr>
        <p:spPr>
          <a:xfrm>
            <a:off x="1074057" y="2714172"/>
            <a:ext cx="61879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mtClean="0"/>
              <a:t>4.《</a:t>
            </a:r>
            <a:r>
              <a:rPr lang="zh-CN" altLang="en-US" sz="2800" smtClean="0"/>
              <a:t>感愤</a:t>
            </a:r>
            <a:r>
              <a:rPr lang="en-US" altLang="zh-CN" sz="2800" smtClean="0"/>
              <a:t>》</a:t>
            </a:r>
            <a:r>
              <a:rPr lang="zh-CN" altLang="en-US" sz="2800" smtClean="0"/>
              <a:t>属于</a:t>
            </a:r>
            <a:r>
              <a:rPr lang="en-US" altLang="zh-CN" sz="2800" smtClean="0"/>
              <a:t>A.</a:t>
            </a:r>
            <a:r>
              <a:rPr lang="zh-CN" altLang="en-US" sz="2800" smtClean="0"/>
              <a:t>七言律诗</a:t>
            </a:r>
            <a:r>
              <a:rPr lang="en-US" altLang="zh-CN" sz="2800" smtClean="0"/>
              <a:t>B.</a:t>
            </a:r>
            <a:r>
              <a:rPr lang="zh-CN" altLang="en-US" sz="2800" smtClean="0"/>
              <a:t>七言绝句</a:t>
            </a:r>
            <a:endParaRPr lang="zh-CN" altLang="en-US" sz="2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422405" y="1393371"/>
            <a:ext cx="67681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mtClean="0"/>
              <a:t>1.</a:t>
            </a:r>
            <a:r>
              <a:rPr lang="zh-CN" altLang="en-US" sz="4000" smtClean="0"/>
              <a:t>梳理古典诗歌的初期发展。</a:t>
            </a:r>
            <a:endParaRPr lang="zh-CN" altLang="en-US" sz="4000"/>
          </a:p>
        </p:txBody>
      </p:sp>
      <p:sp>
        <p:nvSpPr>
          <p:cNvPr id="3" name="TextBox 2"/>
          <p:cNvSpPr txBox="1"/>
          <p:nvPr/>
        </p:nvSpPr>
        <p:spPr>
          <a:xfrm>
            <a:off x="1734457" y="2648856"/>
            <a:ext cx="105015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mtClean="0"/>
              <a:t>2.</a:t>
            </a:r>
            <a:r>
              <a:rPr lang="zh-CN" altLang="en-US" sz="4000" smtClean="0"/>
              <a:t> 赏析近体诗（格律诗）的音韵美和形式美。</a:t>
            </a:r>
            <a:endParaRPr lang="zh-CN" altLang="en-US" sz="4000"/>
          </a:p>
        </p:txBody>
      </p:sp>
      <p:sp>
        <p:nvSpPr>
          <p:cNvPr id="4" name="TextBox 3"/>
          <p:cNvSpPr txBox="1"/>
          <p:nvPr/>
        </p:nvSpPr>
        <p:spPr>
          <a:xfrm>
            <a:off x="3222164" y="4484913"/>
            <a:ext cx="52261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mtClean="0">
                <a:latin typeface="+mn-ea"/>
              </a:rPr>
              <a:t>3.</a:t>
            </a:r>
            <a:r>
              <a:rPr lang="zh-CN" altLang="en-US" sz="4000" smtClean="0">
                <a:latin typeface="+mn-ea"/>
              </a:rPr>
              <a:t>呈现古诗创作作品。</a:t>
            </a:r>
            <a:endParaRPr lang="zh-CN" altLang="en-US" sz="4000"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15645" y="3636220"/>
            <a:ext cx="7879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smtClean="0"/>
              <a:t>直觉的感受来自于自我体验，体验积累多了便成为经验。</a:t>
            </a:r>
            <a:endParaRPr lang="zh-CN" altLang="en-US" sz="24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074058" y="682172"/>
            <a:ext cx="9390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词</a:t>
            </a:r>
            <a:r>
              <a:rPr lang="en-US" altLang="zh-CN" sz="2800" smtClean="0"/>
              <a:t>——</a:t>
            </a:r>
            <a:r>
              <a:rPr lang="zh-CN" altLang="en-US" sz="2800" smtClean="0"/>
              <a:t>诗余</a:t>
            </a:r>
            <a:endParaRPr lang="zh-CN" altLang="en-US" sz="2800"/>
          </a:p>
        </p:txBody>
      </p:sp>
      <p:sp>
        <p:nvSpPr>
          <p:cNvPr id="3" name="TextBox 2"/>
          <p:cNvSpPr txBox="1"/>
          <p:nvPr/>
        </p:nvSpPr>
        <p:spPr>
          <a:xfrm>
            <a:off x="1103086" y="1204686"/>
            <a:ext cx="943428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词，相对于诗的新体诗歌之一。</a:t>
            </a:r>
            <a:r>
              <a:rPr kumimoji="1" lang="zh-CN" altLang="en-US" sz="2400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起于南朝</a:t>
            </a:r>
            <a:r>
              <a:rPr kumimoji="1"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，</a:t>
            </a:r>
            <a:r>
              <a:rPr kumimoji="1" lang="zh-CN" altLang="en-US" sz="2400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盛于宋代</a:t>
            </a:r>
            <a:r>
              <a:rPr kumimoji="1"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，</a:t>
            </a:r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词最初称为“</a:t>
            </a:r>
            <a:r>
              <a:rPr lang="zh-CN" altLang="en-US" sz="2400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曲子词</a:t>
            </a:r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”， </a:t>
            </a:r>
            <a:r>
              <a:rPr kumimoji="1"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是一种和乐可唱、句式长短不齐的诗体，故也称</a:t>
            </a:r>
            <a:r>
              <a:rPr kumimoji="1" lang="zh-CN" altLang="en-US" sz="2400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长短句</a:t>
            </a:r>
            <a:r>
              <a:rPr kumimoji="1"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。到了宋代，词的创作达到高峰时期，出现了两大词派，即以</a:t>
            </a:r>
            <a:r>
              <a:rPr kumimoji="1" lang="zh-CN" altLang="en-US" sz="2400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苏轼、辛弃疾</a:t>
            </a:r>
            <a:r>
              <a:rPr kumimoji="1"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为代表的“</a:t>
            </a:r>
            <a:r>
              <a:rPr kumimoji="1" lang="zh-CN" altLang="en-US" sz="2400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豪放派</a:t>
            </a:r>
            <a:r>
              <a:rPr kumimoji="1"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”和以</a:t>
            </a:r>
            <a:r>
              <a:rPr kumimoji="1" lang="zh-CN" altLang="en-US" sz="2400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李清照、秦观、柳永</a:t>
            </a:r>
            <a:r>
              <a:rPr kumimoji="1"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为首的“</a:t>
            </a:r>
            <a:r>
              <a:rPr kumimoji="1" lang="zh-CN" altLang="en-US" sz="2400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婉约派</a:t>
            </a:r>
            <a:r>
              <a:rPr kumimoji="1"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”。 </a:t>
            </a:r>
            <a:endParaRPr kumimoji="1" lang="zh-CN" altLang="en-US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43202" y="4373995"/>
            <a:ext cx="901337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“</a:t>
            </a:r>
            <a:r>
              <a:rPr kumimoji="1"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词有定格，句有定数，字有定声。”每首都有一个曲词名称，叫“</a:t>
            </a:r>
            <a:r>
              <a:rPr kumimoji="1" lang="zh-CN" altLang="en-US" sz="2400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词牌</a:t>
            </a:r>
            <a:r>
              <a:rPr kumimoji="1"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”，是词的格式的名称，</a:t>
            </a:r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不同的词牌，其段数、句数、韵律，每句的字数、句式等均有各自的不同的规格。</a:t>
            </a:r>
            <a:r>
              <a:rPr kumimoji="1"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因为</a:t>
            </a:r>
            <a:r>
              <a:rPr kumimoji="1" lang="zh-CN" altLang="en-US" sz="2400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格式是固定的，所以写词也叫填词</a:t>
            </a:r>
            <a:r>
              <a:rPr kumimoji="1"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，</a:t>
            </a:r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即按照词牌的格式把词填进去</a:t>
            </a:r>
            <a:r>
              <a:rPr lang="zh-CN" altLang="en-US" sz="280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06173" y="2772229"/>
            <a:ext cx="858246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按长短规模分</a:t>
            </a:r>
            <a:endParaRPr lang="zh-CN" altLang="en-US" sz="2400" b="1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词大致可分小令</a:t>
            </a:r>
            <a:r>
              <a:rPr lang="en-US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(58</a:t>
            </a:r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字以内）、中调</a:t>
            </a:r>
            <a:r>
              <a:rPr lang="en-US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(59</a:t>
            </a:r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一</a:t>
            </a:r>
            <a:r>
              <a:rPr lang="en-US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90</a:t>
            </a:r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字以内</a:t>
            </a:r>
            <a:r>
              <a:rPr lang="en-US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)</a:t>
            </a:r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和长调（</a:t>
            </a:r>
            <a:r>
              <a:rPr lang="en-US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91</a:t>
            </a:r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字以上</a:t>
            </a:r>
            <a:r>
              <a:rPr lang="en-US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)</a:t>
            </a:r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。一首词，有的只有一段，称为单调；有的分两段，称双调。段称之为阙或片。</a:t>
            </a:r>
            <a:endParaRPr lang="zh-CN" altLang="en-US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770741" y="1059322"/>
            <a:ext cx="899885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忆江南</a:t>
            </a:r>
            <a:endParaRPr lang="en-US" altLang="zh-CN" sz="28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algn="ctr"/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   </a:t>
            </a:r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白居易</a:t>
            </a:r>
            <a:endParaRPr lang="en-US" altLang="zh-CN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江南好，风景旧曾谙。日出江花红胜火，春来江水绿如蓝。能不忆江南？ </a:t>
            </a:r>
            <a:endParaRPr lang="zh-CN" altLang="en-US" sz="28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江南忆，最忆是杭州。山寺月中寻桂子，郡亭枕上看潮头。何日更重游！ </a:t>
            </a:r>
            <a:endParaRPr lang="zh-CN" altLang="en-US" sz="28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江南忆，其次忆吴宫。吴酒一杯春竹叶，吴娃双舞醉芙蓉。早晚复相逢！ 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28766" y="4724791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smtClean="0"/>
              <a:t>玲珑婉转，典雅有趣，适于歌唱。</a:t>
            </a:r>
            <a:endParaRPr lang="zh-CN" altLang="en-US" sz="2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524000" y="2020317"/>
            <a:ext cx="9231086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夜阑更秉烛，相对如梦寐。（</a:t>
            </a:r>
            <a:r>
              <a:rPr lang="zh-CN" altLang="zh-CN" sz="280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杜甫</a:t>
            </a:r>
            <a:r>
              <a: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羌村</a:t>
            </a:r>
            <a:r>
              <a: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kumimoji="0" lang="en-US" alt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从别后，忆相逢，几回魂梦与君同。今宵剩把银釭照，犹恐相逢是梦中。（</a:t>
            </a:r>
            <a:r>
              <a:rPr lang="zh-CN" altLang="en-US" sz="280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晏几道</a:t>
            </a:r>
            <a:r>
              <a:rPr lang="en-US" altLang="zh-CN" sz="280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80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鹧鸪天</a:t>
            </a:r>
            <a:r>
              <a:rPr lang="en-US" altLang="zh-CN" sz="280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280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彩袖殷勤捧玉钟</a:t>
            </a:r>
            <a:r>
              <a:rPr lang="en-US" altLang="zh-CN" sz="280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kumimoji="0" lang="en-US" alt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314" y="943207"/>
            <a:ext cx="84182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/>
              <a:t>词的产生：</a:t>
            </a:r>
            <a:r>
              <a:rPr lang="zh-CN" altLang="zh-CN" sz="2800" smtClean="0"/>
              <a:t>表达深微而曲折的情感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5998228" y="3999077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smtClean="0"/>
              <a:t>诗语简而直，词语委曲而细腻</a:t>
            </a:r>
            <a:endParaRPr lang="zh-CN" altLang="en-US" sz="2800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2162629" y="4700918"/>
            <a:ext cx="8802410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寒鸦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飞数</a:t>
            </a: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点，流水绕孤村。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（杨广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野望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kumimoji="0" 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斜阳外，寒鸦万点，流水绕孤村。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（秦观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满庭芳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kumimoji="0" 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619116" y="987781"/>
            <a:ext cx="10077911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清平乐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李煜</a:t>
            </a:r>
            <a:endParaRPr kumimoji="0" lang="en-US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别来春半，触目柔肠断。砌下落梅如雪乱，拂了一身还满。 </a:t>
            </a:r>
            <a:r>
              <a:rPr kumimoji="0" lang="en-US" altLang="zh-CN" sz="2400" b="0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雁来音信无凭，路遥归梦难成。离恨恰如春草，更行更远还生。</a:t>
            </a:r>
            <a:endParaRPr kumimoji="0" lang="zh-CN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682172" y="2284552"/>
            <a:ext cx="10087427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子夜歌       李煜</a:t>
            </a:r>
            <a:endParaRPr kumimoji="0" lang="en-US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人生愁恨何能免，销魂独我情何限！故国梦重归，觉来双泪垂。</a:t>
            </a:r>
            <a:r>
              <a:rPr lang="en-US" altLang="zh-CN" sz="2400" smtClean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高楼谁与上？长记秋晴望。往事已成空，还如一梦中。</a:t>
            </a:r>
            <a:endParaRPr kumimoji="0" 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64114" y="3569564"/>
            <a:ext cx="867372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latin typeface="华文宋体" panose="02010600040101010101" pitchFamily="2" charset="-122"/>
                <a:ea typeface="华文宋体" panose="02010600040101010101" pitchFamily="2" charset="-122"/>
              </a:rPr>
              <a:t>王国维</a:t>
            </a:r>
            <a:r>
              <a:rPr lang="en-US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《</a:t>
            </a:r>
            <a:r>
              <a:rPr lang="zh-CN" altLang="en-US" smtClean="0">
                <a:latin typeface="华文宋体" panose="02010600040101010101" pitchFamily="2" charset="-122"/>
                <a:ea typeface="华文宋体" panose="02010600040101010101" pitchFamily="2" charset="-122"/>
              </a:rPr>
              <a:t>人间词话</a:t>
            </a:r>
            <a:r>
              <a:rPr lang="en-US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》</a:t>
            </a:r>
            <a:r>
              <a:rPr lang="zh-CN" altLang="en-US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：</a:t>
            </a:r>
            <a:endParaRPr lang="en-US" altLang="zh-CN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en-US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15.</a:t>
            </a:r>
            <a:r>
              <a:rPr lang="zh-CN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词至李后主而眼界始大，感慨遂深，遂变伶工之词而为士大夫之词。</a:t>
            </a:r>
            <a:endParaRPr lang="zh-CN" altLang="zh-CN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en-US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16.</a:t>
            </a:r>
            <a:r>
              <a:rPr lang="zh-CN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词人者</a:t>
            </a:r>
            <a:r>
              <a:rPr lang="en-US" altLang="zh-CN" i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,</a:t>
            </a:r>
            <a:r>
              <a:rPr lang="zh-CN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不失其赤子之心者也</a:t>
            </a:r>
            <a:r>
              <a:rPr lang="zh-CN" altLang="zh-CN" i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。</a:t>
            </a:r>
            <a:r>
              <a:rPr lang="zh-CN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故生于深宫之中</a:t>
            </a:r>
            <a:r>
              <a:rPr lang="en-US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,</a:t>
            </a:r>
            <a:r>
              <a:rPr lang="zh-CN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长于妇人之手</a:t>
            </a:r>
            <a:r>
              <a:rPr lang="en-US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,</a:t>
            </a:r>
            <a:r>
              <a:rPr lang="zh-CN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是后主为人君所短处</a:t>
            </a:r>
            <a:r>
              <a:rPr lang="en-US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,</a:t>
            </a:r>
            <a:r>
              <a:rPr lang="zh-CN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亦即为词人所长处。</a:t>
            </a:r>
            <a:endParaRPr lang="zh-CN" altLang="zh-CN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en-US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17. </a:t>
            </a:r>
            <a:r>
              <a:rPr lang="zh-CN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客观之诗人，不可不多阅世。阅世愈深，则材料愈丰富，愈变化，《水浒传》《红楼梦》之作者是也。主观之诗人，不必多阅世。阅世愈浅，则性情愈真，李后主是也。</a:t>
            </a:r>
            <a:endParaRPr lang="zh-CN" altLang="zh-CN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640116" y="2351314"/>
            <a:ext cx="92127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mtClean="0"/>
              <a:t>近体诗（格律诗）的音韵美和形式美</a:t>
            </a:r>
            <a:endParaRPr lang="zh-CN" altLang="en-US" sz="44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204686" y="827314"/>
            <a:ext cx="29963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/>
              <a:t>四声：平 上 去 </a:t>
            </a:r>
            <a:r>
              <a:rPr lang="zh-CN" altLang="en-US" sz="2800" smtClean="0">
                <a:solidFill>
                  <a:srgbClr val="FF0000"/>
                </a:solidFill>
              </a:rPr>
              <a:t>入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41714" y="1644081"/>
            <a:ext cx="799737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1.</a:t>
            </a:r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举个例子：平声 </a:t>
            </a:r>
            <a:r>
              <a:rPr lang="zh-CN" altLang="zh-CN" sz="2400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梨</a:t>
            </a:r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、上声</a:t>
            </a:r>
            <a:r>
              <a:rPr lang="zh-CN" altLang="zh-CN" sz="2400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李</a:t>
            </a:r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、去声</a:t>
            </a:r>
            <a:r>
              <a:rPr lang="zh-CN" altLang="zh-CN" sz="2400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荔</a:t>
            </a:r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、入声</a:t>
            </a:r>
            <a:r>
              <a:rPr lang="zh-CN" altLang="zh-CN" sz="2400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栗</a:t>
            </a:r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。</a:t>
            </a:r>
            <a:endParaRPr lang="en-US" altLang="zh-CN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zh-CN" sz="2400" smtClean="0"/>
              <a:t>平声平道莫低昂，上声高呼猛烈强。</a:t>
            </a:r>
            <a:endParaRPr lang="zh-CN" altLang="zh-CN" sz="2400" smtClean="0"/>
          </a:p>
          <a:p>
            <a:r>
              <a:rPr lang="zh-CN" altLang="zh-CN" sz="2400" smtClean="0"/>
              <a:t>去声分明哀道远，入声短促急收藏。</a:t>
            </a:r>
            <a:endParaRPr lang="zh-CN" altLang="zh-CN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endParaRPr lang="en-US" altLang="zh-CN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en-US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2.</a:t>
            </a:r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字的声音和意义往往是有关系的。</a:t>
            </a:r>
            <a:endParaRPr lang="zh-CN" altLang="zh-CN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少、小、简、短、老、减、忍、狠。（上声）</a:t>
            </a:r>
            <a:endParaRPr lang="zh-CN" altLang="zh-CN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媚、丽、妙、俏、俊、秀、亮、脆。（去声）</a:t>
            </a:r>
            <a:endParaRPr lang="zh-CN" altLang="zh-CN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zh-CN" sz="2400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急、迫、辣、杂、狭、窄、刻、压、割、杀（入声）</a:t>
            </a:r>
            <a:endParaRPr lang="zh-CN" altLang="zh-CN" sz="2400">
              <a:solidFill>
                <a:srgbClr val="FF000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70285" y="4723564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3.</a:t>
            </a:r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汉语诗句，平仄必须</a:t>
            </a:r>
            <a:r>
              <a:rPr lang="zh-CN" altLang="zh-CN" sz="2400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相间使用</a:t>
            </a:r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。（实际写作中</a:t>
            </a:r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有变化</a:t>
            </a:r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）</a:t>
            </a:r>
            <a:endParaRPr lang="zh-CN" altLang="zh-CN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平声：平声</a:t>
            </a:r>
            <a:endParaRPr lang="zh-CN" altLang="zh-CN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仄声：上声、去声、入声</a:t>
            </a:r>
            <a:endParaRPr lang="zh-CN" altLang="zh-CN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464792" y="1304207"/>
            <a:ext cx="5109091" cy="40318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送杜少府之任蜀州</a:t>
            </a:r>
            <a:endParaRPr kumimoji="0" 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                   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王勃</a:t>
            </a:r>
            <a:endParaRPr kumimoji="0" lang="zh-CN" alt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城阙辅三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秦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，风烟望五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津</a:t>
            </a:r>
            <a:r>
              <a:rPr kumimoji="0" lang="zh-CN" altLang="en-US" sz="32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en-US" altLang="zh-CN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6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160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平</a:t>
            </a:r>
            <a:r>
              <a:rPr kumimoji="0" lang="zh-CN" altLang="en-US" sz="1600" b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仄      仄     平    平，        平      平    仄    仄     平</a:t>
            </a:r>
            <a:b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与君离别意，同是宦游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en-US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60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仄   平     平     仄    仄，         平      仄    仄    平     平</a:t>
            </a:r>
            <a:r>
              <a:rPr kumimoji="0" lang="zh-CN" altLang="en-US" sz="1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b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海内存知己，天涯若比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邻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en-US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60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仄    仄     平     平     仄，       平     平    仄    仄     平</a:t>
            </a:r>
            <a:r>
              <a:rPr kumimoji="0" lang="zh-CN" altLang="en-US" sz="1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b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无为在歧路，儿女共沾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巾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en-US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60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平     平    仄     仄     仄，       仄     仄     仄   平     平</a:t>
            </a:r>
            <a:r>
              <a:rPr kumimoji="0" lang="zh-CN" altLang="en-US" sz="1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16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47544" y="1480457"/>
            <a:ext cx="400594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汉语诗句，平仄必须相间使用。</a:t>
            </a:r>
            <a:endParaRPr lang="zh-CN" altLang="zh-CN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①每逢双句的末一字必定是平声、押韵。</a:t>
            </a:r>
            <a:endParaRPr lang="zh-CN" altLang="zh-CN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②每句凡押韵的上一字必定是平仄相间使用的。如首联“津”字押韵，上一字“五”字是仄声</a:t>
            </a:r>
            <a:endParaRPr lang="zh-CN" altLang="zh-CN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③每句的第二字必定是平仄相间使用的。</a:t>
            </a:r>
            <a:endParaRPr lang="zh-CN" altLang="zh-CN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509486" y="1059543"/>
            <a:ext cx="41504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/>
              <a:t>诗歌的形式美      对偶</a:t>
            </a:r>
            <a:endParaRPr lang="zh-CN" altLang="en-US" sz="3200"/>
          </a:p>
        </p:txBody>
      </p:sp>
      <p:sp>
        <p:nvSpPr>
          <p:cNvPr id="3" name="TextBox 2"/>
          <p:cNvSpPr txBox="1"/>
          <p:nvPr/>
        </p:nvSpPr>
        <p:spPr>
          <a:xfrm>
            <a:off x="1553028" y="1886857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/>
              <a:t>句，整句（联）</a:t>
            </a:r>
            <a:endParaRPr lang="zh-CN" altLang="en-US" sz="2800"/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653439" y="2590915"/>
            <a:ext cx="9275818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最严格的对偶规则：</a:t>
            </a:r>
            <a:endParaRPr kumimoji="0" 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名词对名词，动词对动词，虚字对虚字，实字对实字，单字对单字，双字对双字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双字例如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处处、悠悠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en-US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smtClean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草木鸟兽对草木鸟兽，人名地名对人名地名，颜色对颜色，数目对数目。</a:t>
            </a:r>
            <a:endParaRPr kumimoji="0" lang="en-US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smtClean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③如用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典故或成语，又要其中的字面形态相对称，出处的时代也相对称。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93539" y="5218277"/>
            <a:ext cx="8084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smtClean="0"/>
              <a:t>明月松间照，清泉石上流。（王维《山居秋暝》）</a:t>
            </a:r>
            <a:endParaRPr lang="zh-CN" altLang="zh-CN" sz="2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378619" y="1018918"/>
            <a:ext cx="739176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 smtClean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露</a:t>
            </a: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从今夜白，月是故乡明。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</a:rPr>
              <a:t>（杜甫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</a:rPr>
              <a:t>《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</a:rPr>
              <a:t>月夜忆舍弟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</a:rPr>
              <a:t>》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</a:rPr>
              <a:t>）</a:t>
            </a:r>
            <a:endParaRPr kumimoji="0" lang="zh-CN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华文宋体" panose="02010600040101010101" pitchFamily="2" charset="-122"/>
              <a:ea typeface="华文宋体" panose="020106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88455" y="2064995"/>
            <a:ext cx="108421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smtClean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②鸿雁几时到？江湖秋水多。</a:t>
            </a:r>
            <a:r>
              <a:rPr lang="zh-CN" altLang="zh-CN" smtClean="0"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</a:rPr>
              <a:t>（杜甫</a:t>
            </a:r>
            <a:r>
              <a:rPr lang="en-US" altLang="zh-CN" smtClean="0"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天末怀李白</a:t>
            </a:r>
            <a:r>
              <a:rPr lang="en-US" altLang="zh-CN" smtClean="0"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zh-CN" smtClean="0"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</a:rPr>
              <a:t>）</a:t>
            </a:r>
            <a:endParaRPr lang="zh-CN" altLang="zh-CN" smtClean="0">
              <a:latin typeface="华文宋体" panose="02010600040101010101" pitchFamily="2" charset="-122"/>
              <a:ea typeface="华文宋体" panose="020106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49599" y="3074353"/>
            <a:ext cx="85924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smtClean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③泉声咽危石，日色冷青松。</a:t>
            </a:r>
            <a:r>
              <a:rPr lang="zh-CN" altLang="zh-CN" smtClean="0"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</a:rPr>
              <a:t>（王维</a:t>
            </a:r>
            <a:r>
              <a:rPr lang="en-US" altLang="zh-CN" smtClean="0"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mtClean="0"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</a:rPr>
              <a:t>过香积寺</a:t>
            </a:r>
            <a:r>
              <a:rPr lang="en-US" altLang="zh-CN" smtClean="0"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zh-CN" smtClean="0"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</a:rPr>
              <a:t>）</a:t>
            </a:r>
            <a:endParaRPr lang="zh-CN" altLang="zh-CN" smtClean="0">
              <a:latin typeface="华文宋体" panose="02010600040101010101" pitchFamily="2" charset="-122"/>
              <a:ea typeface="华文宋体" panose="020106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26856" y="4040167"/>
            <a:ext cx="8113487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④遥怜小儿女，未解忆长安。</a:t>
            </a:r>
            <a:r>
              <a:rPr lang="zh-CN" altLang="zh-CN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（杜甫《月夜》）</a:t>
            </a:r>
            <a:endParaRPr lang="zh-CN" altLang="zh-CN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今夜鄜州月，闺中只独看。 </a:t>
            </a:r>
            <a:endParaRPr lang="zh-CN" altLang="zh-CN" sz="240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40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遥怜小儿女，未解忆长安。 </a:t>
            </a:r>
            <a:endParaRPr lang="zh-CN" altLang="zh-CN" sz="240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香雾云鬟湿，清辉玉臂寒。 </a:t>
            </a:r>
            <a:endParaRPr lang="zh-CN" altLang="zh-CN" sz="240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何时倚虚幌，双照泪痕干。 </a:t>
            </a:r>
            <a:endParaRPr lang="zh-CN" altLang="zh-CN" sz="240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393370" y="1102142"/>
            <a:ext cx="86505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⑤五更疏欲断，一树碧无情。</a:t>
            </a:r>
            <a:r>
              <a:rPr lang="zh-CN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（李商隐《蝉》）</a:t>
            </a:r>
            <a:endParaRPr lang="zh-CN" altLang="zh-CN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81942" y="2059579"/>
            <a:ext cx="937622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⑥</a:t>
            </a:r>
            <a:r>
              <a:rPr lang="en-US" altLang="zh-CN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</a:t>
            </a:r>
            <a:r>
              <a:rPr lang="zh-CN" altLang="zh-CN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野日荒荒白，春流泯泯清。</a:t>
            </a:r>
            <a:r>
              <a:rPr lang="zh-CN" altLang="en-US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（杜甫</a:t>
            </a:r>
            <a:r>
              <a:rPr lang="en-US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《</a:t>
            </a:r>
            <a:r>
              <a:rPr lang="zh-CN" altLang="en-US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漫成二首</a:t>
            </a:r>
            <a:r>
              <a:rPr lang="en-US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》</a:t>
            </a:r>
            <a:r>
              <a:rPr lang="zh-CN" altLang="en-US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）</a:t>
            </a:r>
            <a:endParaRPr lang="zh-CN" altLang="zh-CN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en-US" altLang="zh-CN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</a:t>
            </a:r>
            <a:r>
              <a:rPr lang="zh-CN" altLang="zh-CN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种竹交加翠，栽桃烂熳红。</a:t>
            </a:r>
            <a:r>
              <a:rPr lang="zh-CN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（杜甫</a:t>
            </a:r>
            <a:r>
              <a:rPr lang="en-US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《</a:t>
            </a:r>
            <a:r>
              <a:rPr lang="zh-CN" altLang="en-US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春日江春</a:t>
            </a:r>
            <a:r>
              <a:rPr lang="en-US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》</a:t>
            </a:r>
            <a:r>
              <a:rPr lang="zh-CN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）</a:t>
            </a:r>
            <a:endParaRPr lang="zh-CN" altLang="zh-CN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endParaRPr lang="zh-CN" altLang="zh-CN" sz="28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26734" y="3630746"/>
            <a:ext cx="83749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⑦蚁浮仍腊味，鸥泛已春声。</a:t>
            </a:r>
            <a:r>
              <a:rPr lang="zh-CN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（杜甫</a:t>
            </a:r>
            <a:r>
              <a:rPr lang="en-US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《</a:t>
            </a:r>
            <a:r>
              <a:rPr lang="zh-CN" altLang="en-US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正月三日归溪上有作</a:t>
            </a:r>
            <a:r>
              <a:rPr lang="en-US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》</a:t>
            </a:r>
            <a:r>
              <a:rPr lang="zh-CN" altLang="zh-CN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）</a:t>
            </a:r>
            <a:endParaRPr lang="zh-CN" altLang="zh-CN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972455" y="1346433"/>
            <a:ext cx="9739087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/>
            <a:endParaRPr kumimoji="1"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endParaRPr kumimoji="1" lang="en-US" altLang="zh-CN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先秦</a:t>
            </a:r>
            <a:r>
              <a:rPr kumimoji="1" lang="en-US" altLang="zh-CN" sz="2800" b="1">
                <a:latin typeface="华文宋体" panose="02010600040101010101" pitchFamily="2" charset="-122"/>
                <a:ea typeface="华文宋体" panose="02010600040101010101" pitchFamily="2" charset="-122"/>
              </a:rPr>
              <a:t>——</a:t>
            </a:r>
            <a:r>
              <a:rPr kumimoji="1" lang="zh-CN" altLang="en-US" sz="2800" b="1">
                <a:latin typeface="华文宋体" panose="02010600040101010101" pitchFamily="2" charset="-122"/>
                <a:ea typeface="华文宋体" panose="02010600040101010101" pitchFamily="2" charset="-122"/>
              </a:rPr>
              <a:t>诗歌</a:t>
            </a:r>
            <a:r>
              <a:rPr kumimoji="1"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发展的</a:t>
            </a:r>
            <a:r>
              <a:rPr kumimoji="1" lang="zh-CN" altLang="en-US" sz="2800" b="1">
                <a:latin typeface="华文宋体" panose="02010600040101010101" pitchFamily="2" charset="-122"/>
                <a:ea typeface="华文宋体" panose="02010600040101010101" pitchFamily="2" charset="-122"/>
              </a:rPr>
              <a:t>两大源头</a:t>
            </a:r>
            <a:endParaRPr kumimoji="1" lang="zh-CN" altLang="en-US" sz="2800" b="1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eaLnBrk="1" hangingPunct="1"/>
            <a:endParaRPr kumimoji="1"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</a:t>
            </a:r>
            <a:endParaRPr kumimoji="1"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AutoShape 4"/>
          <p:cNvSpPr/>
          <p:nvPr/>
        </p:nvSpPr>
        <p:spPr bwMode="auto">
          <a:xfrm>
            <a:off x="5732689" y="1704975"/>
            <a:ext cx="431800" cy="1584325"/>
          </a:xfrm>
          <a:prstGeom prst="leftBrace">
            <a:avLst>
              <a:gd name="adj1" fmla="val 30576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193970" y="1444399"/>
            <a:ext cx="51831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现实主义源头</a:t>
            </a:r>
            <a:r>
              <a:rPr kumimoji="1"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：</a:t>
            </a:r>
            <a:r>
              <a:rPr kumimoji="1"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诗经</a:t>
            </a:r>
            <a:r>
              <a:rPr kumimoji="1"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endParaRPr kumimoji="1"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179458" y="3035527"/>
            <a:ext cx="51831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浪漫主义源头</a:t>
            </a:r>
            <a:r>
              <a:rPr kumimoji="1"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：</a:t>
            </a:r>
            <a:r>
              <a:rPr kumimoji="1"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楚辞</a:t>
            </a:r>
            <a:r>
              <a:rPr kumimoji="1"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endParaRPr kumimoji="1"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132114" y="508001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/>
              <a:t>可尝试创作</a:t>
            </a:r>
            <a:endParaRPr lang="zh-CN" altLang="en-US" sz="3200"/>
          </a:p>
        </p:txBody>
      </p:sp>
      <p:sp>
        <p:nvSpPr>
          <p:cNvPr id="3" name="TextBox 2"/>
          <p:cNvSpPr txBox="1"/>
          <p:nvPr/>
        </p:nvSpPr>
        <p:spPr>
          <a:xfrm>
            <a:off x="2017486" y="1161143"/>
            <a:ext cx="86940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</a:t>
            </a:r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梧桐半落清霜后，头绪还依旧。笑君身世总无成，只得半边风月半倾城。</a:t>
            </a:r>
            <a:r>
              <a:rPr lang="en-US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</a:t>
            </a:r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花笺销尽金香兽，</a:t>
            </a:r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昨</a:t>
            </a:r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夜星如昼。别来怕忆故人身，只为最凄涼处为情真。（王子萱</a:t>
            </a:r>
            <a:r>
              <a:rPr lang="en-US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《</a:t>
            </a:r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虞美人</a:t>
            </a:r>
            <a:r>
              <a:rPr lang="en-US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》</a:t>
            </a:r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）</a:t>
            </a:r>
            <a:endParaRPr lang="en-US" altLang="zh-CN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90057" y="2545195"/>
            <a:ext cx="838925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</a:t>
            </a:r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骤雨初歇夏轻寒。小星几颗，欲坠暮色含。月明如泻千尺绢，广寒万里独仰叹。</a:t>
            </a:r>
            <a:r>
              <a:rPr lang="en-US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</a:t>
            </a:r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今岁又逢题名时。青天苍茫，重忆少年事。犹记当年泪与诗，扬笑拂去又谁知。</a:t>
            </a:r>
            <a:endParaRPr lang="en-US" altLang="zh-CN" sz="24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en-US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                                             </a:t>
            </a:r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（</a:t>
            </a:r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袁佳莹</a:t>
            </a:r>
            <a:r>
              <a:rPr lang="en-US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《</a:t>
            </a:r>
            <a:r>
              <a:rPr lang="zh-CN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蝶恋花</a:t>
            </a:r>
            <a:r>
              <a:rPr lang="en-US" altLang="zh-CN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》</a:t>
            </a:r>
            <a:r>
              <a:rPr lang="zh-CN" altLang="en-US" sz="2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）</a:t>
            </a:r>
            <a:endParaRPr lang="zh-CN" altLang="en-US" sz="2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991569" y="4197982"/>
            <a:ext cx="4185761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Times New Roman" panose="02020603050405020304" pitchFamily="18" charset="0"/>
              </a:rPr>
              <a:t>少年游</a:t>
            </a:r>
            <a:endParaRPr kumimoji="0" 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华文宋体" panose="02010600040101010101" pitchFamily="2" charset="-122"/>
              <a:ea typeface="华文宋体" panose="02010600040101010101" pitchFamily="2" charset="-122"/>
              <a:cs typeface="宋体" panose="02010600030101010101" pitchFamily="2" charset="-122"/>
            </a:endParaRPr>
          </a:p>
          <a:p>
            <a:pPr marL="0" marR="0" lvl="0" indent="3048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Times New Roman" panose="02020603050405020304" pitchFamily="18" charset="0"/>
              </a:rPr>
              <a:t>             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Times New Roman" panose="02020603050405020304" pitchFamily="18" charset="0"/>
              </a:rPr>
              <a:t>陈捷</a:t>
            </a:r>
            <a:endParaRPr kumimoji="0" 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华文宋体" panose="02010600040101010101" pitchFamily="2" charset="-122"/>
              <a:ea typeface="华文宋体" panose="02010600040101010101" pitchFamily="2" charset="-122"/>
              <a:cs typeface="宋体" panose="02010600030101010101" pitchFamily="2" charset="-122"/>
            </a:endParaRPr>
          </a:p>
          <a:p>
            <a:pPr marL="0" marR="0" lvl="0" indent="3048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Times New Roman" panose="02020603050405020304" pitchFamily="18" charset="0"/>
              </a:rPr>
              <a:t>故人相邀见，欲将闲意拾。</a:t>
            </a:r>
            <a:endParaRPr kumimoji="0" 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华文宋体" panose="02010600040101010101" pitchFamily="2" charset="-122"/>
              <a:ea typeface="华文宋体" panose="02010600040101010101" pitchFamily="2" charset="-122"/>
              <a:cs typeface="宋体" panose="02010600030101010101" pitchFamily="2" charset="-122"/>
            </a:endParaRPr>
          </a:p>
          <a:p>
            <a:pPr marL="0" marR="0" lvl="0" indent="3048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Times New Roman" panose="02020603050405020304" pitchFamily="18" charset="0"/>
              </a:rPr>
              <a:t>远黛没山色，近绿染夏池。</a:t>
            </a:r>
            <a:endParaRPr kumimoji="0" 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华文宋体" panose="02010600040101010101" pitchFamily="2" charset="-122"/>
              <a:ea typeface="华文宋体" panose="02010600040101010101" pitchFamily="2" charset="-122"/>
              <a:cs typeface="宋体" panose="02010600030101010101" pitchFamily="2" charset="-122"/>
            </a:endParaRPr>
          </a:p>
          <a:p>
            <a:pPr marL="0" marR="0" lvl="0" indent="3048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Times New Roman" panose="02020603050405020304" pitchFamily="18" charset="0"/>
              </a:rPr>
              <a:t>风吟叶声长，雨落青苔湿。</a:t>
            </a:r>
            <a:endParaRPr kumimoji="0" 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华文宋体" panose="02010600040101010101" pitchFamily="2" charset="-122"/>
              <a:ea typeface="华文宋体" panose="02010600040101010101" pitchFamily="2" charset="-122"/>
              <a:cs typeface="宋体" panose="02010600030101010101" pitchFamily="2" charset="-122"/>
            </a:endParaRPr>
          </a:p>
          <a:p>
            <a:pPr marL="0" marR="0" lvl="0" indent="3048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Times New Roman" panose="02020603050405020304" pitchFamily="18" charset="0"/>
              </a:rPr>
              <a:t>莫问前路远，愿将时光掷。</a:t>
            </a:r>
            <a:endParaRPr kumimoji="0" 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华文宋体" panose="02010600040101010101" pitchFamily="2" charset="-122"/>
              <a:ea typeface="华文宋体" panose="0201060004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516165" y="1868915"/>
            <a:ext cx="796263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>
                <a:solidFill>
                  <a:schemeClr val="bg2">
                    <a:lumMod val="10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感谢聆听</a:t>
            </a:r>
            <a:r>
              <a:rPr lang="zh-CN" altLang="en-US" sz="8000">
                <a:solidFill>
                  <a:schemeClr val="bg2">
                    <a:lumMod val="10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！</a:t>
            </a:r>
            <a:endParaRPr lang="zh-CN" altLang="en-US" sz="8000">
              <a:solidFill>
                <a:schemeClr val="bg2">
                  <a:lumMod val="10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998200" y="111887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146628" y="2064657"/>
            <a:ext cx="10014858" cy="3436257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全书收诗</a:t>
            </a:r>
            <a:r>
              <a:rPr lang="en-US" altLang="zh-CN" sz="2800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305</a:t>
            </a:r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篇，按内容和音乐的风格分为</a:t>
            </a:r>
            <a:r>
              <a:rPr kumimoji="0" lang="zh-CN" altLang="en-US" sz="280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</a:rPr>
              <a:t>“</a:t>
            </a:r>
            <a:r>
              <a:rPr kumimoji="0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</a:rPr>
              <a:t>风、雅、颂</a:t>
            </a:r>
            <a:r>
              <a:rPr kumimoji="0" lang="zh-CN" altLang="en-US" sz="280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</a:rPr>
              <a:t>”。</a:t>
            </a:r>
            <a:endParaRPr kumimoji="0" lang="zh-CN" altLang="en-US" sz="2800" i="0" u="none" strike="noStrike" kern="1200" cap="none" spc="0" normalizeH="0" baseline="0" noProof="0" smtClean="0">
              <a:ln>
                <a:noFill/>
              </a:ln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i="0" u="none" strike="noStrike" kern="1200" cap="none" spc="0" normalizeH="0" baseline="0" noProof="0" smtClean="0">
              <a:ln>
                <a:noFill/>
              </a:ln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kumimoji="0" lang="zh-CN" altLang="en-US" sz="280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</a:rPr>
              <a:t>“国风”绝大多数为民歌，最充满诗的意味，表达纯洁的感情，所以说它</a:t>
            </a:r>
            <a:r>
              <a:rPr lang="zh-CN" altLang="zh-CN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“发乎情，止乎礼义”</a:t>
            </a:r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（</a:t>
            </a:r>
            <a:r>
              <a:rPr lang="en-US" altLang="zh-CN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《</a:t>
            </a:r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诗大序</a:t>
            </a:r>
            <a:r>
              <a:rPr lang="en-US" altLang="zh-CN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》</a:t>
            </a:r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）。</a:t>
            </a:r>
            <a:endParaRPr lang="en-US" altLang="zh-CN" sz="28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indent="-228600">
              <a:lnSpc>
                <a:spcPct val="90000"/>
              </a:lnSpc>
            </a:pPr>
            <a:endParaRPr lang="en-US" altLang="zh-CN" sz="28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indent="-228600">
              <a:lnSpc>
                <a:spcPct val="90000"/>
              </a:lnSpc>
            </a:pPr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有</a:t>
            </a:r>
            <a:r>
              <a:rPr lang="zh-CN" altLang="zh-CN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描写女子容色、男子风貌之美、田猎</a:t>
            </a:r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生活</a:t>
            </a:r>
            <a:r>
              <a:rPr lang="zh-CN" altLang="zh-CN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、</a:t>
            </a:r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农耕生活</a:t>
            </a:r>
            <a:r>
              <a:rPr lang="en-US" altLang="zh-CN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……</a:t>
            </a:r>
            <a:endParaRPr lang="zh-CN" altLang="zh-CN" sz="28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</a:pPr>
            <a:endParaRPr lang="zh-CN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030514" y="1045028"/>
            <a:ext cx="105664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我国</a:t>
            </a:r>
            <a:r>
              <a:rPr kumimoji="0" lang="zh-CN" altLang="en-US" sz="4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最早</a:t>
            </a:r>
            <a:r>
              <a:rPr kumimoji="0" lang="zh-CN" altLang="en-US" sz="4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的诗歌总集</a:t>
            </a:r>
            <a:r>
              <a:rPr kumimoji="0" lang="en-US" altLang="zh-CN" sz="4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《</a:t>
            </a:r>
            <a:r>
              <a:rPr kumimoji="0" lang="zh-CN" altLang="en-US" sz="4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诗经</a:t>
            </a:r>
            <a:r>
              <a:rPr kumimoji="0" lang="en-US" altLang="zh-CN" sz="4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》</a:t>
            </a:r>
            <a:endParaRPr kumimoji="0" lang="en-US" altLang="zh-CN" sz="4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74062" y="1283678"/>
            <a:ext cx="97100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    燕燕于飞，差池其羽。之子于归，远送于野。瞻望弗及，泣涕如雨。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燕燕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79465" y="2605706"/>
            <a:ext cx="898194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蓼蓼者莪，匪莪伊蒿。哀哀父母，生我劬劳。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 《</a:t>
            </a:r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蓼莪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68443" y="3621705"/>
            <a:ext cx="105977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岂曰无衣？与子同袍。王于兴师，修我戈矛。与子同仇！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无衣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17599" y="4702407"/>
            <a:ext cx="8737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野有蔓草，零露漙兮。有美一人，清扬婉兮。邂逅相遇，适我愿兮。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野有蔓草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7972" y="616585"/>
            <a:ext cx="7366119" cy="483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228600">
              <a:lnSpc>
                <a:spcPct val="90000"/>
              </a:lnSpc>
            </a:pPr>
            <a:r>
              <a:rPr lang="zh-CN" altLang="zh-CN" sz="2800" smtClean="0">
                <a:latin typeface="+mn-ea"/>
              </a:rPr>
              <a:t>有表达别离、慈孝之情、忠爱之情、恋爱</a:t>
            </a:r>
            <a:r>
              <a:rPr lang="en-US" altLang="zh-CN" sz="2800" smtClean="0">
                <a:latin typeface="+mn-ea"/>
              </a:rPr>
              <a:t>……</a:t>
            </a:r>
            <a:endParaRPr lang="en-US" altLang="zh-CN" sz="2800" smtClean="0">
              <a:latin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45029" y="973017"/>
            <a:ext cx="10145486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写女子容色之美的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kumimoji="0" 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手如柔荑，肤如凝脂，领如蝤蛴，齿如瓠犀，螓首蛾眉，巧笑倩兮，美目盼兮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硕人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03084" y="2473859"/>
            <a:ext cx="988423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写男子风貌之美的：</a:t>
            </a:r>
            <a:endParaRPr lang="zh-CN" altLang="en-US" sz="280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猗嗟昌兮，颀而长兮。抑若扬兮，美目扬兮。巧趋跄兮，射则臧兮。</a:t>
            </a:r>
            <a:r>
              <a:rPr lang="en-US" altLang="zh-CN" sz="28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猗嗟</a:t>
            </a:r>
            <a:r>
              <a:rPr lang="en-US" altLang="zh-CN" sz="28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             </a:t>
            </a:r>
            <a:r>
              <a:rPr lang="en-US" altLang="zh-CN" sz="2800" smtClean="0"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zh-CN" sz="2800" smtClean="0">
                <a:latin typeface="+mn-ea"/>
              </a:rPr>
              <a:t>抑：同</a:t>
            </a:r>
            <a:r>
              <a:rPr lang="en-US" altLang="zh-CN" sz="2800" smtClean="0">
                <a:latin typeface="+mn-ea"/>
              </a:rPr>
              <a:t>“</a:t>
            </a:r>
            <a:r>
              <a:rPr lang="zh-CN" altLang="zh-CN" sz="2800" smtClean="0">
                <a:latin typeface="+mn-ea"/>
              </a:rPr>
              <a:t>懿</a:t>
            </a:r>
            <a:r>
              <a:rPr lang="en-US" altLang="zh-CN" sz="2800" smtClean="0">
                <a:latin typeface="+mn-ea"/>
              </a:rPr>
              <a:t>”</a:t>
            </a:r>
            <a:r>
              <a:rPr lang="zh-CN" altLang="zh-CN" sz="2800" smtClean="0">
                <a:latin typeface="+mn-ea"/>
              </a:rPr>
              <a:t>，美好。</a:t>
            </a:r>
            <a:r>
              <a:rPr lang="en-US" altLang="zh-CN" sz="2800" smtClean="0">
                <a:latin typeface="+mn-ea"/>
                <a:cs typeface="Times New Roman" panose="02020603050405020304" pitchFamily="18" charset="0"/>
              </a:rPr>
              <a:t>】</a:t>
            </a:r>
            <a:endParaRPr lang="zh-CN" altLang="en-US" sz="2800" smtClean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103087" y="3936197"/>
            <a:ext cx="9782627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写农耕生活的：</a:t>
            </a:r>
            <a:endParaRPr kumimoji="0" lang="en-US" alt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七月流火，九月授衣。春日载阳，有鸣仓庚。女执懿筐，遵彼微行，爰求柔桑。春日迟迟，采蘩祁祁。女心伤悲，殆及公子同归。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七月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endParaRPr kumimoji="0" 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38514" y="1313103"/>
            <a:ext cx="918754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三种表现手法</a:t>
            </a:r>
            <a:endParaRPr lang="zh-CN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赋：赋是铺陈排比的意思。</a:t>
            </a:r>
            <a:endParaRPr lang="en-US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赋者，敷陈其事而直言者也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朱熹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比：比喻</a:t>
            </a:r>
            <a:endParaRPr lang="zh-CN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兴：先言他物以引起所咏之辞</a:t>
            </a:r>
            <a:endParaRPr lang="zh-CN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形式大多为</a:t>
            </a:r>
            <a:r>
              <a:rPr lang="zh-CN" altLang="zh-CN" sz="28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四言</a:t>
            </a:r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，隔句</a:t>
            </a:r>
            <a:r>
              <a:rPr lang="zh-CN" altLang="zh-CN" sz="28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押韵</a:t>
            </a:r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，有一种</a:t>
            </a:r>
            <a:r>
              <a:rPr lang="zh-CN" altLang="zh-CN" sz="28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古朴匀称</a:t>
            </a:r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之美；各诗分章，各章</a:t>
            </a:r>
            <a:r>
              <a:rPr lang="zh-CN" altLang="zh-CN" sz="28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复沓回环</a:t>
            </a:r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894990" y="1376630"/>
            <a:ext cx="5322179" cy="501675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行行重行行</a:t>
            </a:r>
            <a:endParaRPr kumimoji="0" lang="en-US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（佚名）</a:t>
            </a:r>
            <a:endParaRPr kumimoji="0" 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行行重行行，与君生别离。 </a:t>
            </a:r>
            <a:endParaRPr kumimoji="0" 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相去万余里，各在天一涯。 </a:t>
            </a:r>
            <a:endParaRPr kumimoji="0" 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道路阻且长，会面安可知。 </a:t>
            </a:r>
            <a:endParaRPr kumimoji="0" 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胡马依北风，越鸟巢南枝。 </a:t>
            </a:r>
            <a:endParaRPr kumimoji="0" 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相去日已远，衣带日已缓。 </a:t>
            </a:r>
            <a:endParaRPr kumimoji="0" 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浮云蔽白日，游子不顾反。 </a:t>
            </a:r>
            <a:endParaRPr kumimoji="0" 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思君令人老，岁月忽已晚。 </a:t>
            </a:r>
            <a:endParaRPr kumimoji="0" 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弃捐勿复道，努力加餐饭。 </a:t>
            </a:r>
            <a:endParaRPr kumimoji="0" 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4058" y="682172"/>
            <a:ext cx="5820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汉魏诗</a:t>
            </a:r>
            <a:r>
              <a:rPr lang="en-US" altLang="zh-CN" sz="2800" smtClean="0"/>
              <a:t>——《</a:t>
            </a:r>
            <a:r>
              <a:rPr lang="zh-CN" altLang="en-US" sz="2800" smtClean="0"/>
              <a:t>古诗十九首</a:t>
            </a:r>
            <a:r>
              <a:rPr lang="en-US" altLang="zh-CN" sz="2800" smtClean="0"/>
              <a:t>》</a:t>
            </a:r>
            <a:endParaRPr lang="zh-CN" altLang="en-US" sz="2800"/>
          </a:p>
        </p:txBody>
      </p:sp>
      <p:sp>
        <p:nvSpPr>
          <p:cNvPr id="5" name="TextBox 4"/>
          <p:cNvSpPr txBox="1"/>
          <p:nvPr/>
        </p:nvSpPr>
        <p:spPr>
          <a:xfrm>
            <a:off x="8113487" y="3033486"/>
            <a:ext cx="1005403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五言</a:t>
            </a:r>
            <a:endParaRPr lang="en-US" altLang="zh-CN" sz="32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换韵</a:t>
            </a:r>
            <a:endParaRPr lang="en-US" altLang="zh-CN" sz="32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节奏</a:t>
            </a:r>
            <a:endParaRPr lang="en-US" altLang="zh-CN" sz="32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古朴</a:t>
            </a:r>
            <a:endParaRPr lang="en-US" altLang="zh-CN" sz="32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81832" y="1384052"/>
            <a:ext cx="458651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陌上桑（节选）</a:t>
            </a:r>
            <a:endParaRPr lang="en-US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日出东南隅，照我秦氏楼。</a:t>
            </a:r>
            <a:endParaRPr lang="en-US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秦氏有好女，自名为罗敷。</a:t>
            </a:r>
            <a:endParaRPr lang="en-US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罗敷喜蚕桑，采桑城南隅。</a:t>
            </a:r>
            <a:endParaRPr lang="en-US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青丝为笼系，桂枝为笼钩。</a:t>
            </a:r>
            <a:endParaRPr lang="en-US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头上倭堕髻，耳中明月珠。</a:t>
            </a:r>
            <a:endParaRPr lang="en-US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缃绮为下裙，紫绮为上襦。</a:t>
            </a:r>
            <a:endParaRPr lang="en-US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行者见罗敷，下担捋髭须。</a:t>
            </a:r>
            <a:endParaRPr lang="en-US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少年见罗敷，脱帽着帩头。</a:t>
            </a:r>
            <a:endParaRPr lang="en-US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耕者忘其犁，锄者忘其锄。</a:t>
            </a:r>
            <a:endParaRPr lang="en-US" altLang="zh-CN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来归相怨怒，但坐观罗敷。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4058" y="682172"/>
            <a:ext cx="5820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汉魏诗</a:t>
            </a:r>
            <a:r>
              <a:rPr lang="en-US" altLang="zh-CN" sz="2800" smtClean="0"/>
              <a:t>——</a:t>
            </a:r>
            <a:r>
              <a:rPr lang="zh-CN" altLang="en-US" sz="2800" smtClean="0"/>
              <a:t>汉乐府诗歌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8519525" y="4245820"/>
            <a:ext cx="269817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叙事诗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铺陈排比（赋）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PA" val="v4.1.3"/>
</p:tagLst>
</file>

<file path=ppt/tags/tag6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www.99ppt.com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空白设计模板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240</Paragraphs>
  <Slides>31</Slides>
  <Notes>27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45">
      <vt:lpstr>Arial</vt:lpstr>
      <vt:lpstr>微软雅黑</vt:lpstr>
      <vt:lpstr>Wingdings</vt:lpstr>
      <vt:lpstr>等线 Light</vt:lpstr>
      <vt:lpstr>等线</vt:lpstr>
      <vt:lpstr>华文隶书</vt:lpstr>
      <vt:lpstr>宋体</vt:lpstr>
      <vt:lpstr>华文宋体</vt:lpstr>
      <vt:lpstr>Times New Roman</vt:lpstr>
      <vt:lpstr>楷体_GB2312</vt:lpstr>
      <vt:lpstr>Calibri</vt:lpstr>
      <vt:lpstr>黑体</vt:lpstr>
      <vt:lpstr>华文楷体</vt:lpstr>
      <vt:lpstr>1_空白设计模板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2021-11-27T23:47:44.296</cp:lastPrinted>
  <dcterms:created xsi:type="dcterms:W3CDTF">2021-11-27T23:47:44Z</dcterms:created>
  <dcterms:modified xsi:type="dcterms:W3CDTF">2021-11-27T15:47:44Z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