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2"/>
  </p:handoutMasterIdLst>
  <p:sldIdLst>
    <p:sldId id="5300107" r:id="rId4"/>
    <p:sldId id="5299662" r:id="rId6"/>
    <p:sldId id="5300165" r:id="rId7"/>
    <p:sldId id="5300164" r:id="rId8"/>
    <p:sldId id="5300206" r:id="rId9"/>
    <p:sldId id="5300208" r:id="rId10"/>
    <p:sldId id="5300134" r:id="rId11"/>
    <p:sldId id="5299396" r:id="rId12"/>
    <p:sldId id="5300207" r:id="rId13"/>
    <p:sldId id="5300227" r:id="rId14"/>
    <p:sldId id="5300191" r:id="rId15"/>
    <p:sldId id="5300112" r:id="rId16"/>
    <p:sldId id="5300111" r:id="rId17"/>
    <p:sldId id="5300166" r:id="rId18"/>
    <p:sldId id="5300192" r:id="rId19"/>
    <p:sldId id="5300135" r:id="rId20"/>
    <p:sldId id="5300114" r:id="rId21"/>
    <p:sldId id="5300151" r:id="rId22"/>
    <p:sldId id="5299820" r:id="rId23"/>
    <p:sldId id="3328" r:id="rId24"/>
    <p:sldId id="5300193" r:id="rId25"/>
    <p:sldId id="5300246" r:id="rId26"/>
    <p:sldId id="345" r:id="rId27"/>
    <p:sldId id="5300117" r:id="rId28"/>
    <p:sldId id="5300228" r:id="rId29"/>
    <p:sldId id="5300121" r:id="rId30"/>
    <p:sldId id="530024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678483"/>
    <a:srgbClr val="EEEBE7"/>
    <a:srgbClr val="222A35"/>
    <a:srgbClr val="AC998B"/>
    <a:srgbClr val="A00104"/>
    <a:srgbClr val="BFBFBF"/>
    <a:srgbClr val="063557"/>
    <a:srgbClr val="5F6868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4" autoAdjust="0"/>
    <p:restoredTop sz="96093" autoAdjust="0"/>
  </p:normalViewPr>
  <p:slideViewPr>
    <p:cSldViewPr snapToGrid="0">
      <p:cViewPr varScale="1">
        <p:scale>
          <a:sx n="59" d="100"/>
          <a:sy n="59" d="100"/>
        </p:scale>
        <p:origin x="-78" y="-1146"/>
      </p:cViewPr>
      <p:guideLst>
        <p:guide orient="horz" pos="3386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93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2D78C4-A6EF-4C18-A879-C8B15D31F9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766A34-6341-4BA1-A96A-3BB8BA09DF1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97BE90-4F17-4A65-8A29-CB02327E87D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68F1ADB-5708-424B-B98F-4FE8806552F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4533DCF-755D-4C09-8C77-B4C66B47F23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C21D00-798A-4423-999E-94316F3B12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349DDBE-0FBB-4FDA-B2CE-316D576915E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235C46-D8A1-475E-A123-9E9D86CDDE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176315-7954-4B46-8114-91C152ABA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235C46-D8A1-475E-A123-9E9D86CDDE8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C176315-7954-4B46-8114-91C152ABA0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120A-4108-4952-BDD3-96E655023CC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364D5-53BF-4B95-87E5-7D414C0F8F73}" type="slidenum">
              <a:rPr lang="zh-CN" altLang="en-US" smtClean="0"/>
            </a:fld>
            <a:endParaRPr lang="zh-CN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107505" y="6691101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EEB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 spd="slow" advClick="0" advTm="2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jpe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jpe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.xml"/><Relationship Id="rId2" Type="http://schemas.openxmlformats.org/officeDocument/2006/relationships/image" Target="../media/image8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tags" Target="../tags/tag2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6b63#U97.jpg#U6b63#U9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0"/>
            <a:ext cx="12204700" cy="6894195"/>
          </a:xfrm>
          <a:prstGeom prst="rect">
            <a:avLst/>
          </a:prstGeom>
        </p:spPr>
      </p:pic>
      <p:pic>
        <p:nvPicPr>
          <p:cNvPr id="4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>
            <a:off x="0" y="1970"/>
            <a:ext cx="5355586" cy="2779486"/>
          </a:xfrm>
          <a:prstGeom prst="rect">
            <a:avLst/>
          </a:prstGeom>
        </p:spPr>
      </p:pic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583359" y="1479500"/>
            <a:ext cx="309485" cy="2991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12085" y="2371090"/>
            <a:ext cx="679958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n>
                  <a:solidFill>
                    <a:schemeClr val="tx1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渡荆门送别</a:t>
            </a:r>
            <a:endParaRPr lang="zh-CN" altLang="en-US" sz="8800">
              <a:ln>
                <a:solidFill>
                  <a:schemeClr val="tx1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05140" y="3816350"/>
            <a:ext cx="2296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李白</a:t>
            </a:r>
            <a:endParaRPr lang="zh-CN" altLang="en-US" sz="440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6b63#U97.jpg#U6b63#U9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60655" y="0"/>
            <a:ext cx="12204700" cy="6894195"/>
          </a:xfrm>
          <a:prstGeom prst="rect">
            <a:avLst/>
          </a:prstGeom>
        </p:spPr>
      </p:pic>
      <p:pic>
        <p:nvPicPr>
          <p:cNvPr id="10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 flipH="1">
            <a:off x="-286385" y="18480"/>
            <a:ext cx="5355586" cy="2779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0655" y="90805"/>
            <a:ext cx="1153160" cy="3324225"/>
            <a:chOff x="253" y="160"/>
            <a:chExt cx="1816" cy="5235"/>
          </a:xfrm>
        </p:grpSpPr>
        <p:pic>
          <p:nvPicPr>
            <p:cNvPr id="12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53" y="160"/>
              <a:ext cx="1816" cy="5191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18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08" y="5065"/>
              <a:ext cx="341" cy="33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3" y="311"/>
              <a:ext cx="1596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/>
                <a:t>古诗解读</a:t>
              </a:r>
              <a:endParaRPr lang="zh-CN" altLang="en-US" sz="54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613660" y="2113280"/>
            <a:ext cx="826770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渡远荆门外，来从楚国游。</a:t>
            </a:r>
            <a:endParaRPr lang="en-US" altLang="zh-CN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随平野尽，江入大荒流。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月下飞天镜，云生结海楼。</a:t>
            </a:r>
            <a:endParaRPr lang="en-US" altLang="zh-CN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仍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怜故乡水，万里送行舟。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3632200" y="229171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640580" y="229171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702550" y="233553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656070" y="233553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632200" y="311277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640580" y="311277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6720840" y="313245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7702550" y="313245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632200" y="388302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157980" y="388302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656070" y="391668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640580" y="470090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202805" y="470090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6656070" y="470090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632200" y="4700905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7202170" y="3916680"/>
            <a:ext cx="18288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3375025" y="754380"/>
            <a:ext cx="5184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</a:rPr>
              <a:t>渡荆门送别</a:t>
            </a:r>
            <a:endParaRPr lang="zh-CN" altLang="en-US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72225" y="1511935"/>
            <a:ext cx="1843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2870" y="866775"/>
            <a:ext cx="11277600" cy="5346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17700" y="1362710"/>
            <a:ext cx="80410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首联：</a:t>
            </a:r>
            <a:r>
              <a:rPr lang="zh-CN" altLang="en-US" sz="4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渡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远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荆门外，来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从楚国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游。</a:t>
            </a:r>
            <a:endParaRPr lang="zh-CN" altLang="en-US" sz="4000"/>
          </a:p>
        </p:txBody>
      </p:sp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解读课文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3806190" y="598170"/>
            <a:ext cx="1939925" cy="668020"/>
            <a:chOff x="5994" y="942"/>
            <a:chExt cx="3055" cy="1052"/>
          </a:xfrm>
        </p:grpSpPr>
        <p:sp>
          <p:nvSpPr>
            <p:cNvPr id="11" name="矩形标注 10"/>
            <p:cNvSpPr/>
            <p:nvPr/>
          </p:nvSpPr>
          <p:spPr>
            <a:xfrm>
              <a:off x="5994" y="942"/>
              <a:ext cx="2224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215" y="985"/>
              <a:ext cx="283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远自</a:t>
              </a:r>
              <a:r>
                <a:rPr lang="zh-CN" altLang="en-US" sz="20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89115" y="552450"/>
            <a:ext cx="1412240" cy="668020"/>
            <a:chOff x="10849" y="870"/>
            <a:chExt cx="2224" cy="1052"/>
          </a:xfrm>
        </p:grpSpPr>
        <p:sp>
          <p:nvSpPr>
            <p:cNvPr id="12" name="矩形标注 11"/>
            <p:cNvSpPr/>
            <p:nvPr/>
          </p:nvSpPr>
          <p:spPr>
            <a:xfrm>
              <a:off x="10849" y="870"/>
              <a:ext cx="2224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11332" y="870"/>
              <a:ext cx="102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fontAlgn="base" hangingPunct="1"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往。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5695" y="2211705"/>
            <a:ext cx="5033010" cy="668020"/>
            <a:chOff x="7926" y="3232"/>
            <a:chExt cx="7926" cy="1052"/>
          </a:xfrm>
        </p:grpSpPr>
        <p:sp>
          <p:nvSpPr>
            <p:cNvPr id="13" name="矩形标注 12"/>
            <p:cNvSpPr/>
            <p:nvPr/>
          </p:nvSpPr>
          <p:spPr>
            <a:xfrm flipH="1" flipV="1">
              <a:off x="7926" y="3232"/>
              <a:ext cx="7214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7926" y="3254"/>
              <a:ext cx="7926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楚地。这里指今湖北一带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" name="TextBox 1"/>
          <p:cNvSpPr txBox="1"/>
          <p:nvPr/>
        </p:nvSpPr>
        <p:spPr>
          <a:xfrm>
            <a:off x="1153160" y="3870960"/>
            <a:ext cx="9885045" cy="16916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诗意：</a:t>
            </a:r>
            <a:r>
              <a:rPr lang="zh-CN" altLang="en-US" sz="4000" b="1" dirty="0">
                <a:solidFill>
                  <a:prstClr val="black"/>
                </a:solidFill>
                <a:sym typeface="+mn-ea"/>
              </a:rPr>
              <a:t>（我乘船）远渡到荆门山之外，来到古老的楚地漫游。</a:t>
            </a:r>
            <a:endParaRPr lang="zh-CN" altLang="en-US" sz="4000" b="1" dirty="0">
              <a:solidFill>
                <a:prstClr val="black"/>
              </a:solidFill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49090"/>
            <a:ext cx="9876155" cy="3673475"/>
          </a:xfrm>
          <a:prstGeom prst="rect">
            <a:avLst/>
          </a:prstGeom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141538" y="716493"/>
            <a:ext cx="74866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首联交代了什么？</a:t>
            </a:r>
            <a:endParaRPr 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2141855" y="1822450"/>
            <a:ext cx="8230235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答：交代了诗人此行的目的：远渡荆门，到楚地游历。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9165" y="3667760"/>
            <a:ext cx="62845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采用了什么手法？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39340" y="4533265"/>
            <a:ext cx="8322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答：叙事。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67310"/>
            <a:ext cx="2878455" cy="1297940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4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8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0394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146271"/>
            <a:ext cx="10058400" cy="5460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42770" y="1565275"/>
            <a:ext cx="88722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颔联：山随</a:t>
            </a:r>
            <a:r>
              <a:rPr lang="zh-CN" altLang="en-US" sz="4000">
                <a:solidFill>
                  <a:srgbClr val="FF0000"/>
                </a:solidFill>
              </a:rPr>
              <a:t>平野</a:t>
            </a:r>
            <a:r>
              <a:rPr lang="zh-CN" altLang="en-US" sz="4000"/>
              <a:t>尽，</a:t>
            </a:r>
            <a:r>
              <a:rPr lang="zh-CN" altLang="en-US" sz="4000">
                <a:solidFill>
                  <a:srgbClr val="FF0000"/>
                </a:solidFill>
              </a:rPr>
              <a:t>江</a:t>
            </a:r>
            <a:r>
              <a:rPr lang="zh-CN" altLang="en-US" sz="4000"/>
              <a:t>入</a:t>
            </a:r>
            <a:r>
              <a:rPr lang="zh-CN" altLang="en-US" sz="4000">
                <a:solidFill>
                  <a:srgbClr val="FF0000"/>
                </a:solidFill>
              </a:rPr>
              <a:t>大荒</a:t>
            </a:r>
            <a:r>
              <a:rPr lang="zh-CN" altLang="en-US" sz="4000"/>
              <a:t>流。</a:t>
            </a:r>
            <a:endParaRPr lang="zh-CN" altLang="en-US" sz="4000"/>
          </a:p>
        </p:txBody>
      </p:sp>
      <p:grpSp>
        <p:nvGrpSpPr>
          <p:cNvPr id="14" name="组合 13"/>
          <p:cNvGrpSpPr/>
          <p:nvPr/>
        </p:nvGrpSpPr>
        <p:grpSpPr>
          <a:xfrm>
            <a:off x="282" y="9398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解读课文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" name="组合 23"/>
          <p:cNvGrpSpPr/>
          <p:nvPr/>
        </p:nvGrpSpPr>
        <p:grpSpPr>
          <a:xfrm>
            <a:off x="3931285" y="789305"/>
            <a:ext cx="3345180" cy="668020"/>
            <a:chOff x="6199" y="1357"/>
            <a:chExt cx="5268" cy="1052"/>
          </a:xfrm>
        </p:grpSpPr>
        <p:sp>
          <p:nvSpPr>
            <p:cNvPr id="10" name="矩形标注 9"/>
            <p:cNvSpPr/>
            <p:nvPr/>
          </p:nvSpPr>
          <p:spPr>
            <a:xfrm>
              <a:off x="6335" y="1357"/>
              <a:ext cx="4904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17" name="文本框 16"/>
            <p:cNvSpPr txBox="1">
              <a:spLocks noChangeArrowheads="1"/>
            </p:cNvSpPr>
            <p:nvPr/>
          </p:nvSpPr>
          <p:spPr bwMode="auto">
            <a:xfrm>
              <a:off x="6199" y="1438"/>
              <a:ext cx="526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sym typeface="+mn-ea"/>
                </a:rPr>
                <a:t>平坦广阔的原野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sym typeface="+mn-ea"/>
                </a:rPr>
                <a:t>。</a:t>
              </a:r>
              <a:endParaRPr lang="zh-CN" altLang="en-US" sz="2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415530" y="2413635"/>
            <a:ext cx="3369310" cy="668020"/>
            <a:chOff x="11882" y="3698"/>
            <a:chExt cx="5306" cy="1052"/>
          </a:xfrm>
        </p:grpSpPr>
        <p:sp>
          <p:nvSpPr>
            <p:cNvPr id="22" name="矩形标注 21"/>
            <p:cNvSpPr/>
            <p:nvPr/>
          </p:nvSpPr>
          <p:spPr>
            <a:xfrm flipV="1">
              <a:off x="11882" y="3698"/>
              <a:ext cx="4992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11882" y="3813"/>
              <a:ext cx="530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辽远无际的荒原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45540" y="3899535"/>
            <a:ext cx="963930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诗意：</a:t>
            </a:r>
            <a:r>
              <a: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山峦随着平原的出现而渐渐消失，长江奔入广阔的原野后，依旧滔滔东流。</a:t>
            </a:r>
            <a:endParaRPr lang="zh-CN" altLang="en-US" sz="40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87035" y="2344420"/>
            <a:ext cx="1789430" cy="694690"/>
            <a:chOff x="8859" y="3522"/>
            <a:chExt cx="2818" cy="1094"/>
          </a:xfrm>
        </p:grpSpPr>
        <p:sp>
          <p:nvSpPr>
            <p:cNvPr id="23" name="矩形标注 22"/>
            <p:cNvSpPr/>
            <p:nvPr/>
          </p:nvSpPr>
          <p:spPr>
            <a:xfrm flipH="1" flipV="1">
              <a:off x="8859" y="3522"/>
              <a:ext cx="2494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859" y="3698"/>
              <a:ext cx="28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长江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。</a:t>
              </a:r>
              <a:endParaRPr lang="zh-CN" altLang="en-US"/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315" y="1238885"/>
            <a:ext cx="9822815" cy="51219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文本框 5"/>
          <p:cNvSpPr txBox="1"/>
          <p:nvPr/>
        </p:nvSpPr>
        <p:spPr>
          <a:xfrm>
            <a:off x="1142365" y="1035050"/>
            <a:ext cx="101981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颔联运用了什么手法？写了哪些景？什么时候的景？从什么角度写的景？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80795" y="2580640"/>
            <a:ext cx="7966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答：运用了景物描写的手法。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80795" y="3406775"/>
            <a:ext cx="102400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作者从远景的角度描绘了四种白天的景象：起伏的山岭，平坦的原野，奔流的长江，辽远的荒原。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勾勒出一幅气势雄浑的万里长江图。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06195" y="5340985"/>
            <a:ext cx="699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景物有什么特点？</a:t>
            </a:r>
            <a:endParaRPr lang="en-US" altLang="zh-CN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78930" y="5340985"/>
            <a:ext cx="38804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雄浑壮阔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2030730"/>
            <a:ext cx="9455785" cy="53467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155065" y="958850"/>
            <a:ext cx="1086231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山随平野尽，江入大荒流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字用得好，试分析其艺术效果。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993140" y="2327910"/>
            <a:ext cx="10636250" cy="2202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“随”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字将群山和平野的位置逐渐变换、转移真切地表现出来，富有流动感和空间感；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   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5070" y="3808095"/>
            <a:ext cx="10434320" cy="3371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3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“入”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字则带着强烈的楔入感，描绘出了长江冲击荒原的力量，也激发着作者的豪情。作者内心的激昂奋进，也随着水流奔向遥远的天际。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反映出年轻的李白离开蜀地追求理想的喜悦与热情。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30000"/>
              </a:lnSpc>
            </a:pP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" y="1263650"/>
            <a:ext cx="12145010" cy="45180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11020" y="1373505"/>
            <a:ext cx="103809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颈联：月</a:t>
            </a:r>
            <a:r>
              <a:rPr lang="zh-CN" altLang="en-US" sz="4000">
                <a:solidFill>
                  <a:schemeClr val="tx1"/>
                </a:solidFill>
              </a:rPr>
              <a:t>下</a:t>
            </a:r>
            <a:r>
              <a:rPr lang="zh-CN" altLang="en-US" sz="4000">
                <a:solidFill>
                  <a:srgbClr val="FF0000"/>
                </a:solidFill>
              </a:rPr>
              <a:t>飞天镜</a:t>
            </a:r>
            <a:r>
              <a:rPr lang="zh-CN" altLang="en-US" sz="4000"/>
              <a:t>，云生</a:t>
            </a:r>
            <a:r>
              <a:rPr lang="zh-CN" altLang="en-US" sz="4000">
                <a:solidFill>
                  <a:srgbClr val="FF0000"/>
                </a:solidFill>
              </a:rPr>
              <a:t>结海楼</a:t>
            </a:r>
            <a:r>
              <a:rPr lang="zh-CN" altLang="en-US" sz="4000"/>
              <a:t>。</a:t>
            </a:r>
            <a:endParaRPr lang="zh-CN" altLang="en-US" sz="4000"/>
          </a:p>
        </p:txBody>
      </p:sp>
      <p:grpSp>
        <p:nvGrpSpPr>
          <p:cNvPr id="14" name="组合 13"/>
          <p:cNvGrpSpPr/>
          <p:nvPr/>
        </p:nvGrpSpPr>
        <p:grpSpPr>
          <a:xfrm>
            <a:off x="282" y="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解读课文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3234055" y="668655"/>
            <a:ext cx="2586990" cy="668020"/>
            <a:chOff x="6072" y="340"/>
            <a:chExt cx="4074" cy="1052"/>
          </a:xfrm>
        </p:grpSpPr>
        <p:sp>
          <p:nvSpPr>
            <p:cNvPr id="10" name="矩形标注 9"/>
            <p:cNvSpPr/>
            <p:nvPr/>
          </p:nvSpPr>
          <p:spPr>
            <a:xfrm flipH="1">
              <a:off x="6072" y="340"/>
              <a:ext cx="3956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6072" y="340"/>
              <a:ext cx="4075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飞下的天镜。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5315" y="595630"/>
            <a:ext cx="2919730" cy="668020"/>
            <a:chOff x="2125" y="2591"/>
            <a:chExt cx="4598" cy="1052"/>
          </a:xfrm>
        </p:grpSpPr>
        <p:sp>
          <p:nvSpPr>
            <p:cNvPr id="8" name="矩形标注 7"/>
            <p:cNvSpPr/>
            <p:nvPr/>
          </p:nvSpPr>
          <p:spPr>
            <a:xfrm>
              <a:off x="2125" y="2591"/>
              <a:ext cx="4599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2790" y="2706"/>
              <a:ext cx="3268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结：形成。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27830" y="2274570"/>
            <a:ext cx="5894070" cy="1389380"/>
            <a:chOff x="5691" y="4179"/>
            <a:chExt cx="9282" cy="2188"/>
          </a:xfrm>
        </p:grpSpPr>
        <p:sp>
          <p:nvSpPr>
            <p:cNvPr id="7" name="矩形标注 6"/>
            <p:cNvSpPr/>
            <p:nvPr/>
          </p:nvSpPr>
          <p:spPr>
            <a:xfrm flipH="1" flipV="1">
              <a:off x="5691" y="4179"/>
              <a:ext cx="9283" cy="2188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6456" y="4425"/>
              <a:ext cx="7992" cy="1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海市蜃楼，这里形容江上云霞多变形成的美丽景象。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69340" y="4160520"/>
            <a:ext cx="10500360" cy="15684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诗意：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月亮倒映在水中，犹如从天上飞来一面明镜。彩云变幻，形成了如海市蜃楼的景象。</a:t>
            </a:r>
            <a:endParaRPr lang="zh-CN" altLang="en-US" sz="4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 flipH="1">
            <a:off x="-217757" y="-242220"/>
            <a:ext cx="5355586" cy="2779486"/>
          </a:xfrm>
          <a:prstGeom prst="rect">
            <a:avLst/>
          </a:prstGeom>
        </p:spPr>
      </p:pic>
      <p:pic>
        <p:nvPicPr>
          <p:cNvPr id="6" name="图片 5" descr="40026627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64050"/>
            <a:ext cx="12192000" cy="3052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3725" y="662305"/>
            <a:ext cx="11073765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颈联中展现了几幅图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?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67310"/>
            <a:ext cx="2674620" cy="1308100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789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文本框 12"/>
          <p:cNvSpPr txBox="1"/>
          <p:nvPr/>
        </p:nvSpPr>
        <p:spPr>
          <a:xfrm>
            <a:off x="1863725" y="1421130"/>
            <a:ext cx="78905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答：水中映月图、天边云霞图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63725" y="2066290"/>
            <a:ext cx="91821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2、本联运用了什么修辞手法？</a:t>
            </a:r>
            <a:endParaRPr 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0545" y="507365"/>
            <a:ext cx="3417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意境高远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51330" y="3713480"/>
            <a:ext cx="8688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、颔联和颈联中描写景物，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描绘了一幅怎样的画面？</a:t>
            </a:r>
            <a:endParaRPr 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63725" y="2637155"/>
            <a:ext cx="894778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答：运用了比喻的修辞手法，将水中月影比作明镜，用海市蜃楼形容江中云霞之美。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972945" y="4761230"/>
            <a:ext cx="9615170" cy="1863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答：展现了一幅由高山、大江、原野、明月、彩云构成的雄奇壮丽的画卷，抒发了诗人对祖国大好河山的赞美之情。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6" grpId="0"/>
      <p:bldP spid="18" grpId="0"/>
      <p:bldP spid="21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ppt文档和图片\400318608.png40031860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321310" y="2369820"/>
            <a:ext cx="7367270" cy="4935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57680" y="1099185"/>
            <a:ext cx="84836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尾联：</a:t>
            </a:r>
            <a:r>
              <a:rPr lang="zh-CN" altLang="en-US" sz="4000">
                <a:solidFill>
                  <a:srgbClr val="FF0000"/>
                </a:solidFill>
              </a:rPr>
              <a:t>仍怜故乡水</a:t>
            </a:r>
            <a:r>
              <a:rPr lang="zh-CN" altLang="en-US" sz="4000"/>
              <a:t>，</a:t>
            </a:r>
            <a:r>
              <a:rPr lang="zh-CN" altLang="en-US" sz="4000">
                <a:solidFill>
                  <a:srgbClr val="FF0000"/>
                </a:solidFill>
              </a:rPr>
              <a:t>万里</a:t>
            </a:r>
            <a:r>
              <a:rPr lang="zh-CN" altLang="en-US" sz="4000"/>
              <a:t>送行舟。</a:t>
            </a:r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87983" y="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解读课文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8" name="组合 17"/>
          <p:cNvGrpSpPr/>
          <p:nvPr/>
        </p:nvGrpSpPr>
        <p:grpSpPr>
          <a:xfrm flipH="1">
            <a:off x="2986405" y="215900"/>
            <a:ext cx="2512060" cy="668020"/>
            <a:chOff x="4839" y="663"/>
            <a:chExt cx="3956" cy="1052"/>
          </a:xfrm>
        </p:grpSpPr>
        <p:sp>
          <p:nvSpPr>
            <p:cNvPr id="10" name="矩形标注 9"/>
            <p:cNvSpPr/>
            <p:nvPr/>
          </p:nvSpPr>
          <p:spPr>
            <a:xfrm flipH="1">
              <a:off x="4839" y="663"/>
              <a:ext cx="3956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4839" y="778"/>
              <a:ext cx="3781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仍然，依旧</a:t>
              </a:r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。</a:t>
              </a:r>
              <a:endParaRPr lang="zh-CN" altLang="en-US" sz="2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86405" y="1884045"/>
            <a:ext cx="1858645" cy="668020"/>
            <a:chOff x="3817" y="2970"/>
            <a:chExt cx="2927" cy="1052"/>
          </a:xfrm>
        </p:grpSpPr>
        <p:sp>
          <p:nvSpPr>
            <p:cNvPr id="13" name="矩形标注 12"/>
            <p:cNvSpPr/>
            <p:nvPr/>
          </p:nvSpPr>
          <p:spPr>
            <a:xfrm flipH="1" flipV="1">
              <a:off x="3817" y="2970"/>
              <a:ext cx="2650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4254" y="3085"/>
              <a:ext cx="2490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</a:rPr>
                <a:t>喜爱。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45050" y="2322195"/>
            <a:ext cx="7199630" cy="1120140"/>
            <a:chOff x="7998" y="3732"/>
            <a:chExt cx="11338" cy="1764"/>
          </a:xfrm>
        </p:grpSpPr>
        <p:sp>
          <p:nvSpPr>
            <p:cNvPr id="17" name="矩形标注 16"/>
            <p:cNvSpPr/>
            <p:nvPr/>
          </p:nvSpPr>
          <p:spPr>
            <a:xfrm flipV="1">
              <a:off x="7999" y="3732"/>
              <a:ext cx="11201" cy="1765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998" y="3732"/>
              <a:ext cx="11338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故乡水：指从四川流来的长江水。因诗人从小生活在四川，把四川称作故乡。</a:t>
              </a:r>
              <a:endPara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503680" y="3958590"/>
            <a:ext cx="9983470" cy="1501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fontAlgn="auto">
              <a:lnSpc>
                <a:spcPts val="55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诗意：</a:t>
            </a:r>
            <a:r>
              <a:rPr lang="zh-CN" altLang="en-US" sz="4000">
                <a:latin typeface="仿宋" panose="02010609060101010101" charset="-122"/>
                <a:ea typeface="仿宋" panose="02010609060101010101" charset="-122"/>
                <a:sym typeface="+mn-ea"/>
              </a:rPr>
              <a:t>但我还是更爱恋故乡滔滔江水，它奔流不息陪伴着我万里行舟。</a:t>
            </a:r>
            <a:endParaRPr lang="zh-CN" altLang="en-US" sz="40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99860" y="215900"/>
            <a:ext cx="3340100" cy="668020"/>
            <a:chOff x="10236" y="377"/>
            <a:chExt cx="5260" cy="1052"/>
          </a:xfrm>
        </p:grpSpPr>
        <p:sp>
          <p:nvSpPr>
            <p:cNvPr id="12" name="矩形标注 11"/>
            <p:cNvSpPr/>
            <p:nvPr/>
          </p:nvSpPr>
          <p:spPr>
            <a:xfrm>
              <a:off x="10236" y="377"/>
              <a:ext cx="3956" cy="1052"/>
            </a:xfrm>
            <a:prstGeom prst="wedgeRectCallou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>
                <a:pattFill prst="pct5">
                  <a:fgClr>
                    <a:schemeClr val="tx1"/>
                  </a:fgClr>
                  <a:bgClr>
                    <a:schemeClr val="bg1"/>
                  </a:bgClr>
                </a:patt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36" y="377"/>
              <a:ext cx="5261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喻行程之远。</a:t>
              </a:r>
              <a:endParaRPr lang="zh-CN" altLang="en-US" sz="3200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03186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8285" y="3057525"/>
            <a:ext cx="5672455" cy="3800475"/>
          </a:xfrm>
          <a:prstGeom prst="rect">
            <a:avLst/>
          </a:prstGeom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13840" y="930910"/>
            <a:ext cx="109061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联运用了什么修辞手法？抒发了作者什么情感？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品析课文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2663825" y="2192020"/>
            <a:ext cx="8783955" cy="319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答：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这一句运用了拟人的修辞手法，将故乡水拟人化，借写故乡水有情，不远万里，依恋不舍送我远别故乡，表达了诗人离开故乡时依依不舍，思念故乡的感情。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7210" y="782955"/>
            <a:ext cx="2353945" cy="4702810"/>
            <a:chOff x="846" y="1233"/>
            <a:chExt cx="3707" cy="7406"/>
          </a:xfrm>
        </p:grpSpPr>
        <p:sp>
          <p:nvSpPr>
            <p:cNvPr id="17" name="wps稻壳儿佳誉设计原创链接：http://chn.docer.com/works?userid=219874625"/>
            <p:cNvSpPr/>
            <p:nvPr/>
          </p:nvSpPr>
          <p:spPr>
            <a:xfrm>
              <a:off x="846" y="1233"/>
              <a:ext cx="2410" cy="6708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08" y="1233"/>
              <a:ext cx="1887" cy="670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新蒂文徵明體" panose="03000409000000000000" pitchFamily="65" charset="-120"/>
                  <a:ea typeface="新蒂文徵明體" panose="03000409000000000000" pitchFamily="65" charset="-120"/>
                  <a:cs typeface="+mn-cs"/>
                </a:rPr>
                <a:t>教学目标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新蒂文徵明體" panose="03000409000000000000" pitchFamily="65" charset="-120"/>
                <a:ea typeface="新蒂文徵明體" panose="03000409000000000000" pitchFamily="65" charset="-120"/>
                <a:cs typeface="+mn-cs"/>
              </a:endParaRPr>
            </a:p>
          </p:txBody>
        </p:sp>
        <p:pic>
          <p:nvPicPr>
            <p:cNvPr id="34" name="wps稻壳儿佳誉设计原创链接：http://chn.docer.com/works?userid=2198746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041" t="43577" r="4987" b="33695"/>
            <a:stretch>
              <a:fillRect/>
            </a:stretch>
          </p:blipFill>
          <p:spPr>
            <a:xfrm>
              <a:off x="2053" y="7569"/>
              <a:ext cx="2501" cy="1071"/>
            </a:xfrm>
            <a:prstGeom prst="rect">
              <a:avLst/>
            </a:prstGeom>
          </p:spPr>
        </p:pic>
      </p:grpSp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 r="2143" b="52097"/>
          <a:stretch>
            <a:fillRect/>
          </a:stretch>
        </p:blipFill>
        <p:spPr>
          <a:xfrm>
            <a:off x="0" y="3882214"/>
            <a:ext cx="12192000" cy="2975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94940" y="1257935"/>
            <a:ext cx="89465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-457200">
              <a:lnSpc>
                <a:spcPct val="150000"/>
              </a:lnSpc>
              <a:defRPr/>
            </a:pPr>
            <a:r>
              <a:rPr lang="en-US" altLang="zh-CN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</a:t>
            </a:r>
            <a:r>
              <a:rPr lang="zh-CN" altLang="en-US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、了解写作背景以及作者的相关知识，能够正确、流利、有感情地朗读并背诵全诗。（重点</a:t>
            </a:r>
            <a:r>
              <a:rPr lang="en-US" altLang="zh-CN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endParaRPr lang="zh-CN" altLang="en-US" sz="4000" dirty="0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marL="0" lvl="1">
              <a:lnSpc>
                <a:spcPct val="150000"/>
              </a:lnSpc>
              <a:defRPr/>
            </a:pPr>
            <a:r>
              <a:rPr lang="en-US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</a:t>
            </a:r>
            <a:r>
              <a:rPr lang="zh-CN" altLang="en-US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品析诗的语言，体会诗歌的意境美、情感美，体会作者的家国之情。</a:t>
            </a:r>
            <a:r>
              <a:rPr lang="en-US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zh-CN" altLang="en-US" sz="36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难点）</a:t>
            </a:r>
            <a:endParaRPr lang="zh-CN" altLang="en-US" sz="3600" dirty="0" smtClean="0"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0229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5725" y="4219575"/>
            <a:ext cx="3216275" cy="29241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81835" y="687070"/>
            <a:ext cx="7157085" cy="57340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我乘舟渡江来到遥远的荆门外，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来到战国时期楚国的境内游览。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高山渐渐隐去平野慢慢舒展开，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江水一片仿佛流进广阔的莽原。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波中月影宛如天上飞来的明镜，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空中彩云结成绮丽的海市蜃楼。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但我还是更爱恋故乡滔滔江水，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  <a:p>
            <a:pPr fontAlgn="auto">
              <a:lnSpc>
                <a:spcPts val="5500"/>
              </a:lnSpc>
            </a:pPr>
            <a:r>
              <a:rPr lang="zh-CN" altLang="en-US" sz="4000">
                <a:latin typeface="仿宋" panose="02010609060101010101" charset="-122"/>
                <a:ea typeface="仿宋" panose="02010609060101010101" charset="-122"/>
              </a:rPr>
              <a:t>它奔流不息陪伴着我万里行舟。</a:t>
            </a:r>
            <a:endParaRPr lang="zh-CN" altLang="en-US" sz="4000"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99060" y="-269875"/>
            <a:ext cx="2080260" cy="3096895"/>
            <a:chOff x="-156" y="-425"/>
            <a:chExt cx="3276" cy="4877"/>
          </a:xfrm>
        </p:grpSpPr>
        <p:pic>
          <p:nvPicPr>
            <p:cNvPr id="5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6" y="-425"/>
              <a:ext cx="3277" cy="4497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3" name="文本框 2"/>
            <p:cNvSpPr txBox="1"/>
            <p:nvPr/>
          </p:nvSpPr>
          <p:spPr>
            <a:xfrm>
              <a:off x="684" y="548"/>
              <a:ext cx="1596" cy="39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>
                  <a:latin typeface="仿宋" panose="02010609060101010101" charset="-122"/>
                  <a:ea typeface="仿宋" panose="02010609060101010101" charset="-122"/>
                </a:rPr>
                <a:t>翻译</a:t>
              </a:r>
              <a:endParaRPr lang="zh-CN" altLang="en-US" sz="5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50240"/>
            <a:ext cx="11277600" cy="53467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诗歌拓展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64870" y="1158875"/>
            <a:ext cx="1067752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《渡荆门送别》一诗中诗人是怎样做到情景交融的？</a:t>
            </a:r>
            <a:endParaRPr lang="en-US" altLang="zh-CN" sz="4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719455" y="2190115"/>
            <a:ext cx="11125200" cy="422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诗歌从乘舟远游写起，第一、二句点题：诗人远离蜀地，乘船沿江游览楚地。中间四句描写景物，描绘长江之水出山之后的壮阔气象：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长江出山，水面宽广，景象雄奇，使人顿感前程开阔。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山峦追随原野，渐渐消失，长江奔赴旷野，滔滔不绝。月亮倒映在江水中，就像天上飞来一面镜子，云气簇拥，就像海上结成了海市蜃楼般的奇景。</a:t>
            </a:r>
            <a:endParaRPr lang="zh-CN" altLang="en-US" sz="3200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9445"/>
            <a:ext cx="11277600" cy="534670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诗歌拓展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864235" y="1365885"/>
            <a:ext cx="10953115" cy="481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这四句写景层次分明，且景中寓情，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反映出年轻的李白离开蜀地追求理想的喜悦与热情。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结尾两句，诗人发出心声：这长江是故乡的水啊，所以它才不远万里为我送行，</a:t>
            </a:r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抒发了诗人爱自然、爱故乡的深挚感情。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诗中写的长江之水，是来自故乡的水，它在蜀楚交界的荆门山送别诗人，把诗人送入了更加广阔的天地之中。这一描写，表现了诗人对家乡的深深依恋和思念。</a:t>
            </a:r>
            <a:endParaRPr lang="zh-CN" altLang="en-US" sz="3200" dirty="0" smtClean="0"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wps稻壳儿佳誉设计原创链接：http://chn.docer.com/works?userid=219874625"/>
          <p:cNvSpPr/>
          <p:nvPr/>
        </p:nvSpPr>
        <p:spPr>
          <a:xfrm>
            <a:off x="1303655" y="1029335"/>
            <a:ext cx="10059035" cy="4300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迷你简小隶书" panose="02010609000101010101" pitchFamily="49" charset="-122"/>
              <a:ea typeface="迷你简小隶书" panose="02010609000101010101" pitchFamily="49" charset="-122"/>
              <a:cs typeface="+mn-ea"/>
            </a:endParaRPr>
          </a:p>
        </p:txBody>
      </p:sp>
      <p:pic>
        <p:nvPicPr>
          <p:cNvPr id="10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94" b="47346"/>
          <a:stretch>
            <a:fillRect/>
          </a:stretch>
        </p:blipFill>
        <p:spPr>
          <a:xfrm>
            <a:off x="10502906" y="3947158"/>
            <a:ext cx="687765" cy="1202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 r="2143" b="52097"/>
          <a:stretch>
            <a:fillRect/>
          </a:stretch>
        </p:blipFill>
        <p:spPr>
          <a:xfrm>
            <a:off x="-86360" y="3946984"/>
            <a:ext cx="12192000" cy="29754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9860" y="90805"/>
            <a:ext cx="1153160" cy="3324225"/>
            <a:chOff x="253" y="160"/>
            <a:chExt cx="1816" cy="5235"/>
          </a:xfrm>
        </p:grpSpPr>
        <p:pic>
          <p:nvPicPr>
            <p:cNvPr id="12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53" y="160"/>
              <a:ext cx="1816" cy="5191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18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08" y="5065"/>
              <a:ext cx="341" cy="33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3" y="311"/>
              <a:ext cx="1596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/>
                <a:t>诗歌主旨</a:t>
              </a:r>
              <a:endParaRPr lang="zh-CN" altLang="en-US" sz="5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32560" y="1250315"/>
            <a:ext cx="101041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《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渡荆门送别</a:t>
            </a:r>
            <a:r>
              <a:rPr lang="en-US" altLang="zh-CN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》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通过对</a:t>
            </a:r>
            <a:r>
              <a:rPr lang="zh-CN" altLang="en-US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  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的描写，展现了一幅</a:t>
            </a:r>
            <a:r>
              <a:rPr lang="zh-CN" altLang="en-US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的画卷，抒发了诗人对祖国</a:t>
            </a:r>
            <a:r>
              <a:rPr lang="zh-CN" altLang="en-US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的赞美，表达了作者对</a:t>
            </a:r>
            <a:r>
              <a:rPr lang="zh-CN" altLang="en-US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40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</a:t>
            </a:r>
            <a:r>
              <a:rPr lang="zh-CN" altLang="en-US" sz="40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无限爱恋的真挚感情。</a:t>
            </a:r>
            <a:endParaRPr lang="zh-CN" altLang="en-US" sz="4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7645" y="1373505"/>
            <a:ext cx="4363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出蜀途中所见景物</a:t>
            </a:r>
            <a:endParaRPr lang="zh-CN" altLang="en-US" sz="36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7370" y="2289175"/>
            <a:ext cx="43872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雄浑壮阔、意境高远</a:t>
            </a:r>
            <a:endParaRPr lang="zh-CN" altLang="en-US" sz="36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4965" y="3204845"/>
            <a:ext cx="24682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大好河山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5660" y="4195445"/>
            <a:ext cx="15951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故乡</a:t>
            </a:r>
            <a:endParaRPr lang="zh-CN" altLang="en-US" sz="400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6b63#U97.jpg#U6b63#U9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-12700" y="-36195"/>
            <a:ext cx="12204700" cy="6894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 flipH="1">
            <a:off x="-196167" y="-186975"/>
            <a:ext cx="5355586" cy="2779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89935" y="1289050"/>
            <a:ext cx="12072955" cy="4246880"/>
            <a:chOff x="1825" y="2501"/>
            <a:chExt cx="13064" cy="3477"/>
          </a:xfrm>
        </p:grpSpPr>
        <p:sp>
          <p:nvSpPr>
            <p:cNvPr id="23" name="AutoShape 9"/>
            <p:cNvSpPr>
              <a:spLocks noChangeArrowheads="1"/>
            </p:cNvSpPr>
            <p:nvPr/>
          </p:nvSpPr>
          <p:spPr bwMode="auto">
            <a:xfrm>
              <a:off x="1955" y="2576"/>
              <a:ext cx="888" cy="3081"/>
            </a:xfrm>
            <a:prstGeom prst="roundRect">
              <a:avLst>
                <a:gd name="adj" fmla="val 13125"/>
              </a:avLst>
            </a:prstGeom>
            <a:solidFill>
              <a:srgbClr val="FFFF00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auto">
            <a:xfrm>
              <a:off x="11360" y="4189"/>
              <a:ext cx="1207" cy="626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AutoShape 9"/>
            <p:cNvSpPr>
              <a:spLocks noChangeArrowheads="1"/>
            </p:cNvSpPr>
            <p:nvPr/>
          </p:nvSpPr>
          <p:spPr bwMode="auto">
            <a:xfrm>
              <a:off x="5768" y="2629"/>
              <a:ext cx="7266" cy="627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11360" y="3470"/>
              <a:ext cx="1195" cy="642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5743" y="4161"/>
              <a:ext cx="1220" cy="683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auto">
            <a:xfrm>
              <a:off x="3430" y="5237"/>
              <a:ext cx="7068" cy="741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3430" y="3306"/>
              <a:ext cx="1773" cy="631"/>
            </a:xfrm>
            <a:prstGeom prst="roundRect">
              <a:avLst>
                <a:gd name="adj" fmla="val 13125"/>
              </a:avLst>
            </a:prstGeom>
            <a:solidFill>
              <a:srgbClr val="CCFFCC"/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AutoShape 9"/>
            <p:cNvSpPr>
              <a:spLocks noChangeArrowheads="1"/>
            </p:cNvSpPr>
            <p:nvPr/>
          </p:nvSpPr>
          <p:spPr bwMode="auto">
            <a:xfrm>
              <a:off x="5668" y="3389"/>
              <a:ext cx="1362" cy="639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>
              <a:off x="7580" y="3744"/>
              <a:ext cx="1255" cy="707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  <p:sp>
          <p:nvSpPr>
            <p:cNvPr id="23571" name="TextBox 46"/>
            <p:cNvSpPr txBox="1">
              <a:spLocks noChangeArrowheads="1"/>
            </p:cNvSpPr>
            <p:nvPr/>
          </p:nvSpPr>
          <p:spPr bwMode="auto">
            <a:xfrm>
              <a:off x="1825" y="2865"/>
              <a:ext cx="1197" cy="287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vert="eaVert"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40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渡荆门送别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572" name="矩形 48"/>
            <p:cNvSpPr>
              <a:spLocks noChangeArrowheads="1"/>
            </p:cNvSpPr>
            <p:nvPr/>
          </p:nvSpPr>
          <p:spPr bwMode="auto">
            <a:xfrm>
              <a:off x="7643" y="3568"/>
              <a:ext cx="1602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写景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左大括号 37"/>
            <p:cNvSpPr/>
            <p:nvPr/>
          </p:nvSpPr>
          <p:spPr>
            <a:xfrm>
              <a:off x="2928" y="3084"/>
              <a:ext cx="385" cy="2659"/>
            </a:xfrm>
            <a:prstGeom prst="leftBrace">
              <a:avLst>
                <a:gd name="adj1" fmla="val 8333"/>
                <a:gd name="adj2" fmla="val 4902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eaLnBrk="0" hangingPunct="0">
                <a:defRPr/>
              </a:pPr>
              <a:endParaRPr lang="zh-CN" altLang="zh-CN" sz="2800" b="1" dirty="0"/>
            </a:p>
          </p:txBody>
        </p:sp>
        <p:sp>
          <p:nvSpPr>
            <p:cNvPr id="39" name="左大括号 38"/>
            <p:cNvSpPr/>
            <p:nvPr/>
          </p:nvSpPr>
          <p:spPr>
            <a:xfrm>
              <a:off x="5203" y="2704"/>
              <a:ext cx="447" cy="1796"/>
            </a:xfrm>
            <a:prstGeom prst="leftBrace">
              <a:avLst>
                <a:gd name="adj1" fmla="val 8333"/>
                <a:gd name="adj2" fmla="val 4902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eaLnBrk="0" hangingPunct="0">
                <a:defRPr/>
              </a:pPr>
              <a:endParaRPr lang="zh-CN" altLang="zh-CN" sz="2800" b="1" dirty="0"/>
            </a:p>
          </p:txBody>
        </p:sp>
        <p:sp>
          <p:nvSpPr>
            <p:cNvPr id="40" name="左大括号 39"/>
            <p:cNvSpPr/>
            <p:nvPr/>
          </p:nvSpPr>
          <p:spPr>
            <a:xfrm flipH="1">
              <a:off x="7143" y="3482"/>
              <a:ext cx="387" cy="1136"/>
            </a:xfrm>
            <a:prstGeom prst="leftBrace">
              <a:avLst>
                <a:gd name="adj1" fmla="val 8333"/>
                <a:gd name="adj2" fmla="val 49022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p>
              <a:pPr eaLnBrk="0" hangingPunct="0">
                <a:defRPr/>
              </a:pPr>
              <a:endParaRPr lang="zh-CN" altLang="zh-CN" sz="2800" b="1" dirty="0"/>
            </a:p>
          </p:txBody>
        </p:sp>
        <p:sp>
          <p:nvSpPr>
            <p:cNvPr id="23576" name="矩形 48"/>
            <p:cNvSpPr>
              <a:spLocks noChangeArrowheads="1"/>
            </p:cNvSpPr>
            <p:nvPr/>
          </p:nvSpPr>
          <p:spPr bwMode="auto">
            <a:xfrm>
              <a:off x="3501" y="5163"/>
              <a:ext cx="7924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送别</a:t>
              </a:r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——</a:t>
              </a: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尾联：抒情：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思乡、惜别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7" name="矩形 48"/>
            <p:cNvSpPr>
              <a:spLocks noChangeArrowheads="1"/>
            </p:cNvSpPr>
            <p:nvPr/>
          </p:nvSpPr>
          <p:spPr bwMode="auto">
            <a:xfrm>
              <a:off x="3428" y="3143"/>
              <a:ext cx="2283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渡荆门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8" name="矩形 48"/>
            <p:cNvSpPr>
              <a:spLocks noChangeArrowheads="1"/>
            </p:cNvSpPr>
            <p:nvPr/>
          </p:nvSpPr>
          <p:spPr bwMode="auto">
            <a:xfrm>
              <a:off x="5678" y="3306"/>
              <a:ext cx="1983" cy="14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颔联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颈联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79" name="矩形 48"/>
            <p:cNvSpPr>
              <a:spLocks noChangeArrowheads="1"/>
            </p:cNvSpPr>
            <p:nvPr/>
          </p:nvSpPr>
          <p:spPr bwMode="auto">
            <a:xfrm>
              <a:off x="5790" y="2501"/>
              <a:ext cx="9099" cy="7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首联：叙事：</a:t>
              </a:r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远渡地点，出蜀目的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3580" name="矩形 48"/>
            <p:cNvSpPr>
              <a:spLocks noChangeArrowheads="1"/>
            </p:cNvSpPr>
            <p:nvPr/>
          </p:nvSpPr>
          <p:spPr bwMode="auto">
            <a:xfrm>
              <a:off x="11283" y="3380"/>
              <a:ext cx="1838" cy="14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pPr eaLnBrk="0" hangingPunct="0">
                <a:lnSpc>
                  <a:spcPct val="15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激动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喜悦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7" name="直接箭头连接符 46"/>
            <p:cNvCxnSpPr/>
            <p:nvPr/>
          </p:nvCxnSpPr>
          <p:spPr>
            <a:xfrm>
              <a:off x="8795" y="4014"/>
              <a:ext cx="64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8048625" y="2592070"/>
            <a:ext cx="1083945" cy="1433195"/>
          </a:xfrm>
          <a:prstGeom prst="roundRect">
            <a:avLst>
              <a:gd name="adj" fmla="val 13125"/>
            </a:avLst>
          </a:prstGeom>
          <a:solidFill>
            <a:srgbClr val="CCFFCC"/>
          </a:solidFill>
          <a:ln>
            <a:noFill/>
          </a:ln>
          <a:effectLst/>
        </p:spPr>
        <p:txBody>
          <a:bodyPr wrap="none" anchor="ctr"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+mn-ea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7980683" y="2487084"/>
            <a:ext cx="1167765" cy="172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雄浑壮阔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tx1"/>
                </a:solidFill>
              </a:rPr>
              <a:t>意境高远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9095011" y="3308574"/>
            <a:ext cx="583106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82" y="67312"/>
            <a:ext cx="2663662" cy="1297779"/>
            <a:chOff x="2412395" y="123478"/>
            <a:chExt cx="2663662" cy="1297779"/>
          </a:xfrm>
        </p:grpSpPr>
        <p:sp>
          <p:nvSpPr>
            <p:cNvPr id="15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整体结构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2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wps稻壳儿佳誉设计原创链接：http://chn.docer.com/works?userid=219874625"/>
          <p:cNvSpPr/>
          <p:nvPr/>
        </p:nvSpPr>
        <p:spPr>
          <a:xfrm>
            <a:off x="1658620" y="931545"/>
            <a:ext cx="10221595" cy="509524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迷你简小隶书" panose="02010609000101010101" pitchFamily="49" charset="-122"/>
              <a:ea typeface="迷你简小隶书" panose="02010609000101010101" pitchFamily="49" charset="-122"/>
              <a:cs typeface="+mn-ea"/>
            </a:endParaRPr>
          </a:p>
        </p:txBody>
      </p:sp>
      <p:pic>
        <p:nvPicPr>
          <p:cNvPr id="10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94" b="47346"/>
          <a:stretch>
            <a:fillRect/>
          </a:stretch>
        </p:blipFill>
        <p:spPr>
          <a:xfrm>
            <a:off x="11192516" y="4824093"/>
            <a:ext cx="687765" cy="1202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 r="2143" b="52097"/>
          <a:stretch>
            <a:fillRect/>
          </a:stretch>
        </p:blipFill>
        <p:spPr>
          <a:xfrm>
            <a:off x="0" y="3882214"/>
            <a:ext cx="12192000" cy="29754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9860" y="90805"/>
            <a:ext cx="1153160" cy="3324225"/>
            <a:chOff x="253" y="160"/>
            <a:chExt cx="1816" cy="5235"/>
          </a:xfrm>
        </p:grpSpPr>
        <p:pic>
          <p:nvPicPr>
            <p:cNvPr id="12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53" y="160"/>
              <a:ext cx="1816" cy="5191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18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08" y="5065"/>
              <a:ext cx="341" cy="33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3" y="311"/>
              <a:ext cx="1596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/>
                <a:t>默写练习</a:t>
              </a:r>
              <a:endParaRPr lang="zh-CN" altLang="en-US" sz="54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83055" y="1075055"/>
            <a:ext cx="1075944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(1)诗中点明出发地目的地的语句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：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          </a:t>
            </a:r>
            <a:endParaRPr lang="en-US" altLang="zh-CN" sz="2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(2)诗中化静为动，表现雄浑开阔的意境的诗句  是: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r>
              <a:rPr lang="en-US" altLang="zh-CN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</a:t>
            </a:r>
            <a:endParaRPr lang="en-US" altLang="zh-CN" sz="2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(3)诗中表达了奇特大胆的想象这一特点的诗句是: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(4)诗中借故乡之水的深情厚谊，表达对故乡思念之情的语句是: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，</a:t>
            </a:r>
            <a:r>
              <a:rPr lang="zh-CN" altLang="en-US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          </a:t>
            </a:r>
            <a:r>
              <a:rPr lang="zh-CN" altLang="en-US" sz="2800" b="1" dirty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44565" y="554990"/>
            <a:ext cx="309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210425" y="1272540"/>
            <a:ext cx="46031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渡远荆门外 来从楚国游</a:t>
            </a:r>
            <a:endParaRPr lang="en-US" altLang="zh-CN" sz="3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9785" y="2609215"/>
            <a:ext cx="5023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山随平野尽  江入大荒流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928495" y="3796030"/>
            <a:ext cx="52819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月下飞天镜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云生结海楼</a:t>
            </a:r>
            <a:endParaRPr lang="zh-CN" altLang="en-US" sz="3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111375" y="5088255"/>
            <a:ext cx="5325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仍怜故乡水</a:t>
            </a:r>
            <a:r>
              <a:rPr lang="en-US" altLang="zh-CN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万里送行舟</a:t>
            </a:r>
            <a:endParaRPr lang="zh-CN" altLang="en-US" sz="3200" b="1" dirty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1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80cc#U9762.jpg#U80cc#U9762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-3175"/>
            <a:ext cx="12174855" cy="6863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>
            <a:off x="0" y="1970"/>
            <a:ext cx="5355586" cy="2779486"/>
          </a:xfrm>
          <a:prstGeom prst="rect">
            <a:avLst/>
          </a:prstGeom>
        </p:spPr>
      </p:pic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59134" y="4324935"/>
            <a:ext cx="309485" cy="299165"/>
          </a:xfrm>
          <a:prstGeom prst="rect">
            <a:avLst/>
          </a:prstGeom>
        </p:spPr>
      </p:pic>
      <p:sp>
        <p:nvSpPr>
          <p:cNvPr id="2" name="图文框 1"/>
          <p:cNvSpPr/>
          <p:nvPr/>
        </p:nvSpPr>
        <p:spPr>
          <a:xfrm>
            <a:off x="2500630" y="835660"/>
            <a:ext cx="8063230" cy="4171950"/>
          </a:xfrm>
          <a:prstGeom prst="frame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>
              <a:pattFill prst="pct5">
                <a:fgClr>
                  <a:schemeClr val="tx1"/>
                </a:fgClr>
                <a:bgClr>
                  <a:schemeClr val="bg1"/>
                </a:bgClr>
              </a:patt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2290" y="1433195"/>
            <a:ext cx="705040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4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、背诵并默写《渡荆门送别》。</a:t>
            </a:r>
            <a:endParaRPr lang="zh-CN" altLang="en-US" sz="4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4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4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、课后了解李白的相关经历及作品。</a:t>
            </a:r>
            <a:endParaRPr lang="zh-CN" altLang="en-US" sz="44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9860" y="90805"/>
            <a:ext cx="1153160" cy="3324225"/>
            <a:chOff x="253" y="160"/>
            <a:chExt cx="1816" cy="5235"/>
          </a:xfrm>
        </p:grpSpPr>
        <p:pic>
          <p:nvPicPr>
            <p:cNvPr id="9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53" y="160"/>
              <a:ext cx="1816" cy="5191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18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508" y="5065"/>
              <a:ext cx="341" cy="330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53" y="311"/>
              <a:ext cx="1596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/>
                <a:t>课后作业</a:t>
              </a:r>
              <a:endParaRPr lang="zh-CN" altLang="en-US" sz="5400"/>
            </a:p>
          </p:txBody>
        </p:sp>
      </p:grpSp>
    </p:spTree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80cc#U9762.jpg#U80cc#U9762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-3175"/>
            <a:ext cx="12174855" cy="6863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>
            <a:off x="0" y="1970"/>
            <a:ext cx="5355586" cy="2779486"/>
          </a:xfrm>
          <a:prstGeom prst="rect">
            <a:avLst/>
          </a:prstGeom>
        </p:spPr>
      </p:pic>
      <p:sp>
        <p:nvSpPr>
          <p:cNvPr id="5" name="wps稻壳儿佳誉设计原创链接：http://chn.docer.com/works?userid=219874625"/>
          <p:cNvSpPr txBox="1"/>
          <p:nvPr/>
        </p:nvSpPr>
        <p:spPr>
          <a:xfrm>
            <a:off x="4614728" y="1701839"/>
            <a:ext cx="2644775" cy="26231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dist">
              <a:defRPr/>
            </a:pPr>
            <a:r>
              <a:rPr lang="zh-CN" altLang="en-US" sz="8000">
                <a:solidFill>
                  <a:srgbClr val="222A35"/>
                </a:solidFill>
                <a:latin typeface="新蒂文徵明體" panose="03000409000000000000" pitchFamily="65" charset="-120"/>
                <a:ea typeface="新蒂文徵明體" panose="03000409000000000000" pitchFamily="65" charset="-120"/>
              </a:rPr>
              <a:t>感谢观看</a:t>
            </a:r>
            <a:endParaRPr lang="zh-CN" altLang="en-US" sz="8000">
              <a:solidFill>
                <a:srgbClr val="222A35"/>
              </a:solidFill>
              <a:latin typeface="新蒂文徵明體" panose="03000409000000000000" pitchFamily="65" charset="-120"/>
              <a:ea typeface="新蒂文徵明體" panose="03000409000000000000" pitchFamily="65" charset="-120"/>
            </a:endParaRPr>
          </a:p>
        </p:txBody>
      </p:sp>
      <p:pic>
        <p:nvPicPr>
          <p:cNvPr id="7" name="wps稻壳儿佳誉设计原创链接：http://chn.docer.com/works?userid=21987462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259134" y="4324935"/>
            <a:ext cx="309485" cy="2991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266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" y="1673225"/>
            <a:ext cx="12145010" cy="45180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07315" y="304165"/>
            <a:ext cx="3308350" cy="966470"/>
            <a:chOff x="169" y="479"/>
            <a:chExt cx="5210" cy="1522"/>
          </a:xfrm>
        </p:grpSpPr>
        <p:sp>
          <p:nvSpPr>
            <p:cNvPr id="2" name="矩形 1"/>
            <p:cNvSpPr/>
            <p:nvPr/>
          </p:nvSpPr>
          <p:spPr>
            <a:xfrm rot="5400000">
              <a:off x="1388" y="-740"/>
              <a:ext cx="1522" cy="3960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" y="635"/>
              <a:ext cx="5211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诗歌导入</a:t>
              </a:r>
              <a:endParaRPr lang="zh-CN" altLang="en-US" sz="44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36905" y="1673225"/>
            <a:ext cx="106076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飞流直下三千尺，</a:t>
            </a:r>
            <a:r>
              <a:rPr lang="zh-CN" altLang="en-US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en-US" altLang="zh-CN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 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、故人西辞黄鹤楼，</a:t>
            </a:r>
            <a:r>
              <a:rPr lang="zh-CN" altLang="en-US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、两岸猿声啼不住，</a:t>
            </a:r>
            <a:r>
              <a:rPr lang="zh-CN" altLang="en-US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4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、两岸青山相对出，</a:t>
            </a:r>
            <a:r>
              <a:rPr lang="zh-CN" altLang="en-US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r>
              <a:rPr lang="en-US" altLang="zh-CN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。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5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、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桃花潭水深千尺，</a:t>
            </a:r>
            <a:r>
              <a:rPr lang="zh-CN" altLang="en-US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en-US" altLang="zh-CN" sz="3200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en-US" sz="32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5480" y="0"/>
            <a:ext cx="59505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u="sng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zh-CN" altLang="en-US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25950" y="1795780"/>
            <a:ext cx="3029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疑是银河落九天</a:t>
            </a:r>
            <a:endParaRPr lang="zh-CN" altLang="en-US" sz="32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6825" y="1885950"/>
            <a:ext cx="3719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《望庐山瀑布》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323715" y="2607310"/>
            <a:ext cx="3234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烟花三月下扬州</a:t>
            </a:r>
            <a:endParaRPr lang="zh-CN" altLang="en-US" sz="32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87920" y="2607310"/>
            <a:ext cx="42081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——《黄鹤楼送孟浩</a:t>
            </a:r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然之广陵》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25950" y="3274060"/>
            <a:ext cx="3557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轻舟已过万重山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44435" y="3458845"/>
            <a:ext cx="3848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《早发白帝城》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4451985" y="4013200"/>
            <a:ext cx="3288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孤帆一片日边来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7646670" y="4054475"/>
            <a:ext cx="3891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——《望天门山》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323715" y="4752340"/>
            <a:ext cx="3288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不及汪伦送我情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646670" y="4834890"/>
            <a:ext cx="2835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—— 《赠汪伦》</a:t>
            </a:r>
            <a:endParaRPr lang="zh-CN" altLang="en-US"/>
          </a:p>
        </p:txBody>
      </p:sp>
      <p:sp>
        <p:nvSpPr>
          <p:cNvPr id="16" name="云形 15"/>
          <p:cNvSpPr/>
          <p:nvPr/>
        </p:nvSpPr>
        <p:spPr>
          <a:xfrm>
            <a:off x="2715260" y="285115"/>
            <a:ext cx="3802380" cy="1247775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16300" y="440690"/>
            <a:ext cx="28778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对出下联</a:t>
            </a:r>
            <a:endParaRPr lang="zh-CN" altLang="en-US" sz="4800">
              <a:ln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141085" y="5456555"/>
            <a:ext cx="2896870" cy="1410970"/>
            <a:chOff x="9671" y="8593"/>
            <a:chExt cx="4562" cy="2222"/>
          </a:xfrm>
        </p:grpSpPr>
        <p:sp>
          <p:nvSpPr>
            <p:cNvPr id="10" name="云形 9"/>
            <p:cNvSpPr/>
            <p:nvPr/>
          </p:nvSpPr>
          <p:spPr>
            <a:xfrm>
              <a:off x="9671" y="8593"/>
              <a:ext cx="4563" cy="2222"/>
            </a:xfrm>
            <a:prstGeom prst="cloud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795" y="9050"/>
              <a:ext cx="3107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800" b="1">
                  <a:ln w="10160">
                    <a:solidFill>
                      <a:schemeClr val="accent1">
                        <a:lumMod val="75000"/>
                      </a:schemeClr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sym typeface="+mn-ea"/>
                </a:rPr>
                <a:t>李白</a:t>
              </a:r>
              <a:endParaRPr lang="zh-CN" altLang="en-US" sz="4800" b="1">
                <a:ln w="1016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9231630" y="1391285"/>
            <a:ext cx="2634615" cy="45789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257810" y="330835"/>
            <a:ext cx="3308985" cy="966470"/>
            <a:chOff x="169" y="479"/>
            <a:chExt cx="5211" cy="1522"/>
          </a:xfrm>
        </p:grpSpPr>
        <p:sp>
          <p:nvSpPr>
            <p:cNvPr id="2" name="矩形 1"/>
            <p:cNvSpPr/>
            <p:nvPr/>
          </p:nvSpPr>
          <p:spPr>
            <a:xfrm rot="5400000">
              <a:off x="1388" y="-740"/>
              <a:ext cx="1522" cy="3960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9" y="635"/>
              <a:ext cx="5211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>
                  <a:ln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作者简介</a:t>
              </a:r>
              <a:endParaRPr lang="zh-CN" altLang="en-US" sz="44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58445" y="1391285"/>
            <a:ext cx="8822055" cy="522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fontAlgn="auto" hangingPunct="0">
              <a:lnSpc>
                <a:spcPts val="5000"/>
              </a:lnSpc>
              <a:defRPr/>
            </a:pP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李白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(701—762)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字</a:t>
            </a:r>
            <a:r>
              <a:rPr lang="zh-CN" altLang="en-US" sz="32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太白，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号</a:t>
            </a:r>
            <a:r>
              <a:rPr lang="zh-CN" altLang="en-US" sz="32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青莲居士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，又号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谪仙人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，祖籍陇西成纪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今甘肃秦安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，幼时随父迁居绵州昌隆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(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今四川江油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)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青莲乡，唐代伟大的</a:t>
            </a:r>
            <a:r>
              <a:rPr lang="zh-CN" altLang="en-US" sz="32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浪漫主义诗人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，有“</a:t>
            </a:r>
            <a:r>
              <a:rPr lang="zh-CN" altLang="en-US" sz="32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诗仙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”之称。名篇有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蜀道难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将进酒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行路难</a:t>
            </a:r>
            <a:r>
              <a:rPr lang="en-US" altLang="zh-CN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lang="zh-CN" altLang="en-US" sz="3200" dirty="0" smtClean="0">
                <a:solidFill>
                  <a:schemeClr val="tx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梦游天姥吟留别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、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《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望庐山瀑布</a:t>
            </a:r>
            <a:r>
              <a:rPr lang="en-US" altLang="zh-CN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》</a:t>
            </a:r>
            <a:r>
              <a:rPr lang="zh-CN" altLang="en-US" sz="3200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等。他的诗</a:t>
            </a:r>
            <a:r>
              <a:rPr lang="zh-CN" altLang="en-US" sz="3200" dirty="0" smtClean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雄奇豪放，想象丰富，语言流转自然，韵律和谐多变。</a:t>
            </a:r>
            <a:endParaRPr lang="zh-CN" altLang="en-US" sz="3200" dirty="0" smtClean="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002296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7390" y="3650615"/>
            <a:ext cx="3864610" cy="35128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-99060" y="-269875"/>
            <a:ext cx="2080895" cy="3097530"/>
            <a:chOff x="-156" y="-425"/>
            <a:chExt cx="3277" cy="4878"/>
          </a:xfrm>
        </p:grpSpPr>
        <p:pic>
          <p:nvPicPr>
            <p:cNvPr id="5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6" y="-425"/>
              <a:ext cx="3277" cy="4497"/>
            </a:xfrm>
            <a:prstGeom prst="rect">
              <a:avLst/>
            </a:prstGeom>
            <a:effectLst>
              <a:softEdge rad="31750"/>
            </a:effectLst>
          </p:spPr>
        </p:pic>
        <p:sp>
          <p:nvSpPr>
            <p:cNvPr id="3" name="文本框 2"/>
            <p:cNvSpPr txBox="1"/>
            <p:nvPr/>
          </p:nvSpPr>
          <p:spPr>
            <a:xfrm>
              <a:off x="684" y="548"/>
              <a:ext cx="1596" cy="390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>
                  <a:latin typeface="仿宋" panose="02010609060101010101" charset="-122"/>
                  <a:ea typeface="仿宋" panose="02010609060101010101" charset="-122"/>
                </a:rPr>
                <a:t>题解</a:t>
              </a:r>
              <a:endParaRPr lang="zh-CN" altLang="en-US" sz="5400"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771015" y="1038860"/>
            <a:ext cx="78155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渡</a:t>
            </a:r>
            <a:r>
              <a:rPr lang="en-US" altLang="zh-CN" sz="6000" b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荆</a:t>
            </a:r>
            <a:r>
              <a:rPr lang="en-US" altLang="zh-CN" sz="6000" b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门</a:t>
            </a:r>
            <a:r>
              <a:rPr lang="en-US" altLang="zh-CN" sz="6000" b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送</a:t>
            </a:r>
            <a:r>
              <a:rPr lang="en-US" altLang="zh-CN" sz="6000" b="1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zh-CN" altLang="en-US" sz="6000" b="1">
                <a:latin typeface="仿宋" panose="02010609060101010101" charset="-122"/>
                <a:ea typeface="仿宋" panose="02010609060101010101" charset="-122"/>
              </a:rPr>
              <a:t>别</a:t>
            </a:r>
            <a:endParaRPr lang="zh-CN" altLang="en-US" sz="6000" b="1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34515" y="2252980"/>
            <a:ext cx="36518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渡：</a:t>
            </a:r>
            <a:r>
              <a:rPr lang="zh-CN" altLang="en-US" sz="3200">
                <a:latin typeface="仿宋" panose="02010609060101010101" charset="-122"/>
                <a:ea typeface="仿宋" panose="02010609060101010101" charset="-122"/>
              </a:rPr>
              <a:t>乘船</a:t>
            </a:r>
            <a:endParaRPr lang="zh-CN" altLang="en-US" sz="320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34515" y="3035300"/>
            <a:ext cx="649287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荆门：</a:t>
            </a:r>
            <a:r>
              <a:rPr lang="zh-CN" altLang="en-US" sz="3200" dirty="0">
                <a:latin typeface="仿宋" panose="02010609060101010101" charset="-122"/>
                <a:ea typeface="仿宋" panose="02010609060101010101" charset="-122"/>
                <a:sym typeface="+mn-ea"/>
              </a:rPr>
              <a:t>荆门山，在现在湖北宜都西北长江南岸，与北岸虎牙山对峙，形势险要。战国时是楚国的战略门户。</a:t>
            </a:r>
            <a:endParaRPr lang="zh-CN" altLang="en-US" sz="3200"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09240" y="4732020"/>
            <a:ext cx="5407660" cy="2125980"/>
            <a:chOff x="3982" y="7048"/>
            <a:chExt cx="8516" cy="3348"/>
          </a:xfrm>
        </p:grpSpPr>
        <p:sp>
          <p:nvSpPr>
            <p:cNvPr id="11" name="云形 10"/>
            <p:cNvSpPr/>
            <p:nvPr/>
          </p:nvSpPr>
          <p:spPr>
            <a:xfrm>
              <a:off x="3982" y="7048"/>
              <a:ext cx="8517" cy="334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11" y="7959"/>
              <a:ext cx="604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rgbClr val="FF0000"/>
                  </a:solidFill>
                  <a:latin typeface="仿宋" panose="02010609060101010101" charset="-122"/>
                  <a:ea typeface="仿宋" panose="02010609060101010101" charset="-122"/>
                </a:rPr>
                <a:t>送别</a:t>
              </a:r>
              <a:r>
                <a:rPr lang="zh-CN" altLang="en-US" sz="4000" b="1">
                  <a:solidFill>
                    <a:schemeClr val="accent1">
                      <a:lumMod val="75000"/>
                    </a:schemeClr>
                  </a:solidFill>
                  <a:latin typeface="仿宋" panose="02010609060101010101" charset="-122"/>
                  <a:ea typeface="仿宋" panose="02010609060101010101" charset="-122"/>
                </a:rPr>
                <a:t>为何意呢？</a:t>
              </a:r>
              <a:endParaRPr lang="zh-CN" altLang="en-US" sz="4000" b="1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2710" y="720725"/>
            <a:ext cx="11277600" cy="53467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39800" y="301625"/>
            <a:ext cx="942022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   </a:t>
            </a:r>
            <a:r>
              <a:rPr lang="zh-CN" sz="3600" b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送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孟浩然之广陵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</a:t>
            </a:r>
            <a:r>
              <a:rPr lang="zh-CN" sz="3600">
                <a:latin typeface="仿宋" panose="02010609060101010101" charset="-122"/>
                <a:ea typeface="仿宋" panose="02010609060101010101" charset="-122"/>
                <a:sym typeface="+mn-ea"/>
              </a:rPr>
              <a:t>李白</a:t>
            </a:r>
            <a:endParaRPr lang="zh-CN" sz="360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故人西辞黄鹤楼，烟花三月下扬州。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孤帆远影碧空尽，唯见长江天际流。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   </a:t>
            </a:r>
            <a:r>
              <a:rPr lang="zh-CN" sz="3600" b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送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友人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李白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en-US" alt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青山横北郭，白水绕东城。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此地一为别，孤蓬万里征。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浮云游子意，落日故人情。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 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挥手从兹去，萧萧班马鸣。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山中</a:t>
            </a:r>
            <a:r>
              <a:rPr lang="zh-CN" sz="3600" b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送别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王维</a:t>
            </a:r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</a:t>
            </a:r>
            <a:endParaRPr lang="en-US" alt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山中相送罢，日暮掩柴扉。</a:t>
            </a:r>
            <a:endParaRPr lang="zh-CN" sz="3600" b="0">
              <a:latin typeface="仿宋" panose="02010609060101010101" charset="-122"/>
              <a:ea typeface="仿宋" panose="02010609060101010101" charset="-122"/>
            </a:endParaRPr>
          </a:p>
          <a:p>
            <a:pPr indent="0"/>
            <a:r>
              <a:rPr lang="en-US" altLang="zh-CN" sz="3600" b="0">
                <a:latin typeface="仿宋" panose="02010609060101010101" charset="-122"/>
                <a:ea typeface="仿宋" panose="02010609060101010101" charset="-122"/>
              </a:rPr>
              <a:t>        </a:t>
            </a:r>
            <a:r>
              <a:rPr lang="zh-CN" sz="3600" b="0">
                <a:latin typeface="仿宋" panose="02010609060101010101" charset="-122"/>
                <a:ea typeface="仿宋" panose="02010609060101010101" charset="-122"/>
              </a:rPr>
              <a:t>春草明年绿，王孙归不归？</a:t>
            </a:r>
            <a:endParaRPr lang="zh-CN" altLang="en-US" sz="3600">
              <a:latin typeface="仿宋" panose="02010609060101010101" charset="-122"/>
              <a:ea typeface="仿宋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701405" y="2077085"/>
            <a:ext cx="3039745" cy="2703830"/>
            <a:chOff x="14249" y="3803"/>
            <a:chExt cx="4787" cy="4258"/>
          </a:xfrm>
        </p:grpSpPr>
        <p:sp>
          <p:nvSpPr>
            <p:cNvPr id="5" name="横卷形 4"/>
            <p:cNvSpPr/>
            <p:nvPr/>
          </p:nvSpPr>
          <p:spPr>
            <a:xfrm>
              <a:off x="14249" y="3803"/>
              <a:ext cx="4589" cy="4259"/>
            </a:xfrm>
            <a:prstGeom prst="horizontalScroll">
              <a:avLst/>
            </a:prstGeom>
            <a:solidFill>
              <a:schemeClr val="bg1"/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4668" y="4698"/>
              <a:ext cx="4368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仿宋" panose="02010609060101010101" charset="-122"/>
                  <a:ea typeface="仿宋" panose="02010609060101010101" charset="-122"/>
                  <a:cs typeface="仿宋" panose="02010609060101010101" charset="-122"/>
                </a:rPr>
                <a:t>表达作者送别友人时对人的依依不舍之情。</a:t>
              </a:r>
              <a:endParaRPr lang="zh-CN" altLang="en-US" sz="32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2" y="93982"/>
            <a:ext cx="2663662" cy="1297779"/>
            <a:chOff x="2412395" y="123478"/>
            <a:chExt cx="2663662" cy="1297779"/>
          </a:xfrm>
        </p:grpSpPr>
        <p:sp>
          <p:nvSpPr>
            <p:cNvPr id="9" name="TextBox 2"/>
            <p:cNvSpPr txBox="1">
              <a:spLocks noChangeArrowheads="1"/>
            </p:cNvSpPr>
            <p:nvPr/>
          </p:nvSpPr>
          <p:spPr bwMode="auto">
            <a:xfrm>
              <a:off x="3131841" y="339502"/>
              <a:ext cx="1944216" cy="5835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送别含义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0" name="图片 2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5F5F7"/>
                </a:clrFrom>
                <a:clrTo>
                  <a:srgbClr val="F5F5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412395" y="123478"/>
              <a:ext cx="864096" cy="1297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05348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0" y="424180"/>
            <a:ext cx="11277600" cy="53467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59715" y="89535"/>
            <a:ext cx="2449195" cy="1128395"/>
            <a:chOff x="409" y="141"/>
            <a:chExt cx="3907" cy="2202"/>
          </a:xfrm>
        </p:grpSpPr>
        <p:sp>
          <p:nvSpPr>
            <p:cNvPr id="30" name="任意多边形: 形状 29"/>
            <p:cNvSpPr/>
            <p:nvPr/>
          </p:nvSpPr>
          <p:spPr>
            <a:xfrm>
              <a:off x="409" y="141"/>
              <a:ext cx="3907" cy="2202"/>
            </a:xfrm>
            <a:custGeom>
              <a:avLst/>
              <a:gdLst>
                <a:gd name="connsiteX0" fmla="*/ 290325 w 1314450"/>
                <a:gd name="connsiteY0" fmla="*/ 0 h 1466850"/>
                <a:gd name="connsiteX1" fmla="*/ 1044450 w 1314450"/>
                <a:gd name="connsiteY1" fmla="*/ 0 h 1466850"/>
                <a:gd name="connsiteX2" fmla="*/ 1314450 w 1314450"/>
                <a:gd name="connsiteY2" fmla="*/ 270000 h 1466850"/>
                <a:gd name="connsiteX3" fmla="*/ 1314450 w 1314450"/>
                <a:gd name="connsiteY3" fmla="*/ 1196850 h 1466850"/>
                <a:gd name="connsiteX4" fmla="*/ 1044450 w 1314450"/>
                <a:gd name="connsiteY4" fmla="*/ 1466850 h 1466850"/>
                <a:gd name="connsiteX5" fmla="*/ 290325 w 1314450"/>
                <a:gd name="connsiteY5" fmla="*/ 1466850 h 1466850"/>
                <a:gd name="connsiteX6" fmla="*/ 20325 w 1314450"/>
                <a:gd name="connsiteY6" fmla="*/ 1196850 h 1466850"/>
                <a:gd name="connsiteX7" fmla="*/ 0 w 1314450"/>
                <a:gd name="connsiteY7" fmla="*/ 1198899 h 1466850"/>
                <a:gd name="connsiteX8" fmla="*/ 0 w 1314450"/>
                <a:gd name="connsiteY8" fmla="*/ 267951 h 1466850"/>
                <a:gd name="connsiteX9" fmla="*/ 20325 w 1314450"/>
                <a:gd name="connsiteY9" fmla="*/ 270000 h 1466850"/>
                <a:gd name="connsiteX10" fmla="*/ 290325 w 1314450"/>
                <a:gd name="connsiteY10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4450" h="1466850">
                  <a:moveTo>
                    <a:pt x="290325" y="0"/>
                  </a:moveTo>
                  <a:lnTo>
                    <a:pt x="1044450" y="0"/>
                  </a:lnTo>
                  <a:cubicBezTo>
                    <a:pt x="1044450" y="149117"/>
                    <a:pt x="1165333" y="270000"/>
                    <a:pt x="1314450" y="270000"/>
                  </a:cubicBezTo>
                  <a:lnTo>
                    <a:pt x="1314450" y="1196850"/>
                  </a:lnTo>
                  <a:cubicBezTo>
                    <a:pt x="1165333" y="1196850"/>
                    <a:pt x="1044450" y="1317733"/>
                    <a:pt x="1044450" y="1466850"/>
                  </a:cubicBezTo>
                  <a:lnTo>
                    <a:pt x="290325" y="1466850"/>
                  </a:lnTo>
                  <a:cubicBezTo>
                    <a:pt x="290325" y="1317733"/>
                    <a:pt x="169442" y="1196850"/>
                    <a:pt x="20325" y="1196850"/>
                  </a:cubicBezTo>
                  <a:lnTo>
                    <a:pt x="0" y="1198899"/>
                  </a:lnTo>
                  <a:lnTo>
                    <a:pt x="0" y="267951"/>
                  </a:lnTo>
                  <a:lnTo>
                    <a:pt x="20325" y="270000"/>
                  </a:lnTo>
                  <a:cubicBezTo>
                    <a:pt x="169442" y="270000"/>
                    <a:pt x="290325" y="149117"/>
                    <a:pt x="290325" y="0"/>
                  </a:cubicBezTo>
                  <a:close/>
                </a:path>
              </a:pathLst>
            </a:cu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381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charset="-122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42" y="552"/>
              <a:ext cx="3640" cy="13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p>
              <a:r>
                <a:rPr lang="zh-CN" altLang="en-US" sz="400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仿宋" panose="02010609060101010101" charset="-122"/>
                  <a:ea typeface="仿宋" panose="02010609060101010101" charset="-122"/>
                </a:rPr>
                <a:t>写作背景</a:t>
              </a:r>
              <a:endParaRPr lang="zh-CN" altLang="en-US" sz="400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11910" y="1315085"/>
            <a:ext cx="10411460" cy="522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5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诗人李白一生足迹几乎踏遍了祖国的名山大川，写了不少歌颂祖国壮丽河山的名诗佳篇。这首诗是诗人于开元十三年（</a:t>
            </a:r>
            <a:r>
              <a:rPr lang="en-US" altLang="zh-CN" sz="3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726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）辞亲远游，出蜀至荆门时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赠别家乡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而作。诗人在二十五岁之前一直住在四川，对蜀中的山山水水怀有真挚的情感，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这次是诗人第一次离开故乡开始漫游全国</a:t>
            </a:r>
            <a:r>
              <a:rPr lang="zh-CN" altLang="en-US" sz="36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，准备实现自己的理想抱负。此诗就是在作者乘船东下，出蜀入楚的途中所作。</a:t>
            </a:r>
            <a:endParaRPr lang="zh-CN" altLang="en-US" sz="36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wps稻壳儿佳誉设计原创链接：http://chn.docer.com/works?userid=219874625" descr="G:\ppt文档和图片\#U6b63#U97.jpg#U6b63#U9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60655" y="-18415"/>
            <a:ext cx="12204700" cy="6894195"/>
          </a:xfrm>
          <a:prstGeom prst="rect">
            <a:avLst/>
          </a:prstGeom>
        </p:spPr>
      </p:pic>
      <p:pic>
        <p:nvPicPr>
          <p:cNvPr id="10" name="wps稻壳儿佳誉设计原创链接：http://chn.docer.com/works?userid=2198746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5" r="37498" b="63524"/>
          <a:stretch>
            <a:fillRect/>
          </a:stretch>
        </p:blipFill>
        <p:spPr>
          <a:xfrm flipH="1">
            <a:off x="-279400" y="1970"/>
            <a:ext cx="5355586" cy="2779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60655" y="90805"/>
            <a:ext cx="1153160" cy="3324225"/>
            <a:chOff x="253" y="160"/>
            <a:chExt cx="1816" cy="5235"/>
          </a:xfrm>
        </p:grpSpPr>
        <p:pic>
          <p:nvPicPr>
            <p:cNvPr id="12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253" y="160"/>
              <a:ext cx="1816" cy="5191"/>
            </a:xfrm>
            <a:custGeom>
              <a:avLst/>
              <a:gdLst>
                <a:gd name="connsiteX0" fmla="*/ 0 w 778512"/>
                <a:gd name="connsiteY0" fmla="*/ 0 h 3184583"/>
                <a:gd name="connsiteX1" fmla="*/ 778512 w 778512"/>
                <a:gd name="connsiteY1" fmla="*/ 0 h 3184583"/>
                <a:gd name="connsiteX2" fmla="*/ 778512 w 778512"/>
                <a:gd name="connsiteY2" fmla="*/ 415984 h 3184583"/>
                <a:gd name="connsiteX3" fmla="*/ 632880 w 778512"/>
                <a:gd name="connsiteY3" fmla="*/ 415984 h 3184583"/>
                <a:gd name="connsiteX4" fmla="*/ 632880 w 778512"/>
                <a:gd name="connsiteY4" fmla="*/ 1187369 h 3184583"/>
                <a:gd name="connsiteX5" fmla="*/ 129662 w 778512"/>
                <a:gd name="connsiteY5" fmla="*/ 1187369 h 3184583"/>
                <a:gd name="connsiteX6" fmla="*/ 129662 w 778512"/>
                <a:gd name="connsiteY6" fmla="*/ 3184583 h 3184583"/>
                <a:gd name="connsiteX7" fmla="*/ 0 w 778512"/>
                <a:gd name="connsiteY7" fmla="*/ 3184583 h 3184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8512" h="3184583">
                  <a:moveTo>
                    <a:pt x="0" y="0"/>
                  </a:moveTo>
                  <a:lnTo>
                    <a:pt x="778512" y="0"/>
                  </a:lnTo>
                  <a:lnTo>
                    <a:pt x="778512" y="415984"/>
                  </a:lnTo>
                  <a:lnTo>
                    <a:pt x="632880" y="415984"/>
                  </a:lnTo>
                  <a:lnTo>
                    <a:pt x="632880" y="1187369"/>
                  </a:lnTo>
                  <a:lnTo>
                    <a:pt x="129662" y="1187369"/>
                  </a:lnTo>
                  <a:lnTo>
                    <a:pt x="129662" y="3184583"/>
                  </a:lnTo>
                  <a:lnTo>
                    <a:pt x="0" y="3184583"/>
                  </a:lnTo>
                  <a:close/>
                </a:path>
              </a:pathLst>
            </a:custGeom>
          </p:spPr>
        </p:pic>
        <p:pic>
          <p:nvPicPr>
            <p:cNvPr id="18" name="wps稻壳儿佳誉设计原创链接：http://chn.docer.com/works?userid=219874625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508" y="5065"/>
              <a:ext cx="341" cy="33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53" y="311"/>
              <a:ext cx="1596" cy="475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5400"/>
                <a:t>古诗朗读</a:t>
              </a:r>
              <a:endParaRPr lang="zh-CN" altLang="en-US" sz="540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89200" y="2127250"/>
            <a:ext cx="826770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渡远荆门外，来从楚国游。</a:t>
            </a:r>
            <a:endParaRPr lang="en-US" altLang="zh-CN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山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随平野尽，江入大荒流。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月下飞天镜，云生结海楼。</a:t>
            </a:r>
            <a:endParaRPr lang="en-US" altLang="zh-CN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仍</a:t>
            </a:r>
            <a:r>
              <a:rPr lang="zh-CN" altLang="en-US" sz="4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怜故乡水，万里送行舟。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7570" y="775970"/>
            <a:ext cx="5184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宋体" panose="02010600030101010101" pitchFamily="2" charset="-122"/>
                <a:ea typeface="宋体" panose="02010600030101010101" pitchFamily="2" charset="-122"/>
              </a:rPr>
              <a:t>渡荆门送别</a:t>
            </a:r>
            <a:endParaRPr lang="zh-CN" altLang="en-US" sz="4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2690" y="1551940"/>
            <a:ext cx="1843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李白</a:t>
            </a: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3.4《渡荆门送别》古诗朗诵,文化,艺术,好看视频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6375" y="161290"/>
            <a:ext cx="11603990" cy="6119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video fullScrn="0">
              <p:cMediaNode vol="92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SLIDE_ID_2" val="{8A79FDD6-2179-41AF-9112-195CBEFFD948}"/>
  <p:tag name="GENSWF_ADVANCE_TIME" val="5"/>
  <p:tag name="ISPRING_CUSTOM_TIMING_USED" val="1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746*4428*780*780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>
            <a:pattFill prst="pct5">
              <a:fgClr>
                <a:schemeClr val="tx1"/>
              </a:fgClr>
              <a:bgClr>
                <a:schemeClr val="bg1"/>
              </a:bgClr>
            </a:pattFill>
          </a:defRPr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2986</Words>
  <Application>WPS 演示</Application>
  <PresentationFormat>自定义</PresentationFormat>
  <Paragraphs>283</Paragraphs>
  <Slides>27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仿宋</vt:lpstr>
      <vt:lpstr>等线</vt:lpstr>
      <vt:lpstr>新蒂文徵明體</vt:lpstr>
      <vt:lpstr>Adobe 明體 Std L</vt:lpstr>
      <vt:lpstr>Calibri</vt:lpstr>
      <vt:lpstr>微软雅黑 Light</vt:lpstr>
      <vt:lpstr>Arial Unicode MS</vt:lpstr>
      <vt:lpstr>黑体</vt:lpstr>
      <vt:lpstr>Calibri</vt:lpstr>
      <vt:lpstr>迷你简小隶书</vt:lpstr>
      <vt:lpstr>Times New Roman</vt:lpstr>
      <vt:lpstr>等线 Light</vt:lpstr>
      <vt:lpstr>华光中楷_CNKI</vt:lpstr>
      <vt:lpstr>华光细黑_CNKI</vt:lpstr>
      <vt:lpstr>华光准圆_CNKI</vt:lpstr>
      <vt:lpstr>华光行楷_CNKI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水墨山水</dc:title>
  <dc:creator>第一PPT</dc:creator>
  <cp:keywords>www.1ppt.com</cp:keywords>
  <dc:description>www.1ppt.com</dc:description>
  <cp:lastModifiedBy>事过境迁.</cp:lastModifiedBy>
  <cp:revision>96</cp:revision>
  <dcterms:created xsi:type="dcterms:W3CDTF">2018-05-29T08:34:00Z</dcterms:created>
  <dcterms:modified xsi:type="dcterms:W3CDTF">2021-10-27T09:49:37Z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KSORubyTemplateID">
    <vt:lpwstr>13</vt:lpwstr>
  </property>
  <property fmtid="{D5CDD505-2E9C-101B-9397-08002B2CF9AE}" pid="4" name="ICV">
    <vt:lpwstr>A8846A87E87541429C57619697972F2A</vt:lpwstr>
  </property>
</Properties>
</file>