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2"/>
    <p:sldId id="376" r:id="rId3"/>
    <p:sldId id="377" r:id="rId4"/>
    <p:sldId id="378" r:id="rId5"/>
    <p:sldId id="379" r:id="rId6"/>
    <p:sldId id="380" r:id="rId7"/>
    <p:sldId id="381" r:id="rId8"/>
    <p:sldId id="382" r:id="rId9"/>
    <p:sldId id="383" r:id="rId10"/>
    <p:sldId id="384" r:id="rId11"/>
    <p:sldId id="385" r:id="rId12"/>
    <p:sldId id="386" r:id="rId13"/>
    <p:sldId id="387" r:id="rId14"/>
    <p:sldId id="388" r:id="rId15"/>
    <p:sldId id="389" r:id="rId16"/>
    <p:sldId id="390" r:id="rId17"/>
    <p:sldId id="391" r:id="rId18"/>
    <p:sldId id="392" r:id="rId19"/>
    <p:sldId id="393" r:id="rId20"/>
    <p:sldId id="394" r:id="rId21"/>
    <p:sldId id="395" r:id="rId22"/>
    <p:sldId id="396" r:id="rId23"/>
    <p:sldId id="397" r:id="rId24"/>
    <p:sldId id="398" r:id="rId25"/>
    <p:sldId id="399" r:id="rId26"/>
    <p:sldId id="400" r:id="rId27"/>
    <p:sldId id="401" r:id="rId28"/>
    <p:sldId id="402" r:id="rId29"/>
    <p:sldId id="403" r:id="rId30"/>
    <p:sldId id="404" r:id="rId31"/>
    <p:sldId id="405" r:id="rId32"/>
    <p:sldId id="406" r:id="rId33"/>
    <p:sldId id="407" r:id="rId34"/>
    <p:sldId id="408" r:id="rId35"/>
    <p:sldId id="409" r:id="rId36"/>
    <p:sldId id="410" r:id="rId37"/>
    <p:sldId id="411" r:id="rId38"/>
    <p:sldId id="412" r:id="rId39"/>
    <p:sldId id="413" r:id="rId40"/>
  </p:sldIdLst>
  <p:sldSz cx="12190413" cy="6858000"/>
  <p:notesSz cx="6858000" cy="9144000"/>
  <p:custDataLst>
    <p:tags r:id="rId42"/>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107" d="100"/>
          <a:sy n="107" d="100"/>
        </p:scale>
        <p:origin x="-678" y="-84"/>
      </p:cViewPr>
      <p:guideLst>
        <p:guide orient="horz" pos="2160"/>
        <p:guide pos="3839"/>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页眉占位符 23553"/>
          <p:cNvSpPr>
            <a:spLocks noGrp="1"/>
          </p:cNvSpPr>
          <p:nvPr>
            <p:ph type="hdr" sz="quarter" idx="4294967295"/>
          </p:nvPr>
        </p:nvSpPr>
        <p:spPr>
          <a:xfrm>
            <a:off x="0" y="0"/>
            <a:ext cx="2971800" cy="45720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9pPr>
          </a:lstStyle>
          <a:p>
            <a:pPr lvl="0"/>
            <a:endParaRPr lang="zh-CN" altLang="en-US" sz="1200" b="0"/>
          </a:p>
        </p:txBody>
      </p:sp>
      <p:sp>
        <p:nvSpPr>
          <p:cNvPr id="12291" name="日期占位符 23554"/>
          <p:cNvSpPr>
            <a:spLocks noGrp="1"/>
          </p:cNvSpPr>
          <p:nvPr>
            <p:ph type="dt" idx="1"/>
          </p:nvPr>
        </p:nvSpPr>
        <p:spPr>
          <a:xfrm>
            <a:off x="3884613" y="0"/>
            <a:ext cx="2971800" cy="45720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endParaRPr lang="zh-CN" altLang="en-US" sz="1200" b="0"/>
          </a:p>
        </p:txBody>
      </p:sp>
      <p:sp>
        <p:nvSpPr>
          <p:cNvPr id="12292" name="幻灯片图像占位符 23555"/>
          <p:cNvSpPr>
            <a:spLocks noGrp="1" noRot="1" noChangeAspect="1" noTextEdit="1"/>
          </p:cNvSpPr>
          <p:nvPr>
            <p:ph type="sldImg" idx="2"/>
          </p:nvPr>
        </p:nvSpPr>
        <p:spPr>
          <a:xfrm>
            <a:off x="382588" y="685800"/>
            <a:ext cx="6092825" cy="3429000"/>
          </a:xfrm>
          <a:prstGeom prst="rect">
            <a:avLst/>
          </a:prstGeom>
          <a:noFill/>
          <a:ln>
            <a:solidFill>
              <a:prstClr val="black"/>
            </a:solidFill>
            <a:miter lim="800000"/>
          </a:ln>
        </p:spPr>
      </p:sp>
      <p:sp>
        <p:nvSpPr>
          <p:cNvPr id="12293" name="文本占位符 23556"/>
          <p:cNvSpPr>
            <a:spLocks noGrp="1"/>
          </p:cNvSpPr>
          <p:nvPr>
            <p:ph type="body" sz="quarter" idx="3"/>
          </p:nvPr>
        </p:nvSpPr>
        <p:spPr>
          <a:xfrm>
            <a:off x="685800" y="4343400"/>
            <a:ext cx="5486400" cy="4114800"/>
          </a:xfrm>
          <a:prstGeom prst="rect">
            <a:avLst/>
          </a:prstGeom>
          <a:noFill/>
          <a:ln>
            <a:noFill/>
            <a:miter lim="800000"/>
          </a:ln>
        </p:spPr>
        <p:txBody>
          <a:bodyPr anchor="t" anchorCtr="0"/>
          <a:lstStyle>
            <a:lvl1pPr marL="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12294" name="页脚占位符 23557"/>
          <p:cNvSpPr>
            <a:spLocks noGrp="1"/>
          </p:cNvSpPr>
          <p:nvPr>
            <p:ph type="ftr" sz="quarter" idx="4"/>
          </p:nvPr>
        </p:nvSpPr>
        <p:spPr>
          <a:xfrm>
            <a:off x="0" y="8685213"/>
            <a:ext cx="2971800" cy="457200"/>
          </a:xfrm>
          <a:prstGeom prst="rect">
            <a:avLst/>
          </a:prstGeom>
          <a:noFill/>
          <a:ln w="9525">
            <a:noFill/>
          </a:ln>
        </p:spPr>
        <p:txBody>
          <a:bodyPr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200" b="0"/>
          </a:p>
        </p:txBody>
      </p:sp>
      <p:sp>
        <p:nvSpPr>
          <p:cNvPr id="12295" name="灯片编号占位符 23558"/>
          <p:cNvSpPr>
            <a:spLocks noGrp="1"/>
          </p:cNvSpPr>
          <p:nvPr>
            <p:ph type="sldNum" sz="quarter" idx="5"/>
          </p:nvPr>
        </p:nvSpPr>
        <p:spPr>
          <a:xfrm>
            <a:off x="3884613" y="8685213"/>
            <a:ext cx="2971800" cy="457200"/>
          </a:xfrm>
          <a:prstGeom prst="rect">
            <a:avLst/>
          </a:prstGeom>
          <a:noFill/>
          <a:ln w="9525">
            <a:noFill/>
          </a:ln>
        </p:spPr>
        <p:txBody>
          <a:bodyPr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E53010E4-EAAE-437A-BBF4-2C009337E9E0}" type="slidenum">
              <a:rPr lang="zh-CN" altLang="en-US" sz="1200" b="0"/>
              <a:t>‹#›</a:t>
            </a:fld>
            <a:endParaRPr lang="zh-CN" altLang="en-US" sz="1200" b="0"/>
          </a:p>
        </p:txBody>
      </p:sp>
    </p:spTree>
    <p:extLst>
      <p:ext uri="{BB962C8B-B14F-4D97-AF65-F5344CB8AC3E}">
        <p14:creationId xmlns:p14="http://schemas.microsoft.com/office/powerpoint/2010/main" val="649212527"/>
      </p:ext>
    </p:extLst>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363"/>
            <a:ext cx="9143048"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3841" y="3602038"/>
            <a:ext cx="914304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fld id="{AA0803FC-C769-4F17-AADB-1338023C22B6}" type="datetime1">
              <a:rPr lang="zh-CN" altLang="en-US" sz="1400" b="0">
                <a:latin typeface="Arial" pitchFamily="34" charset="0"/>
              </a:rPr>
              <a:t>2022/3/15</a:t>
            </a:fld>
            <a:endParaRPr lang="zh-CN" altLang="en-US" sz="1400" b="0">
              <a:latin typeface="Arial" pitchFamily="34" charset="0"/>
            </a:endParaRPr>
          </a:p>
        </p:txBody>
      </p:sp>
      <p:sp>
        <p:nvSpPr>
          <p:cNvPr id="5" name="页脚占位符 1028"/>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6" name="灯片编号占位符 1029"/>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D4D6AACB-F022-4A6C-8860-8DD754A07B88}"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0244"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10245"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10246"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E071B2C2-F144-4927-98DB-963F89EB0C86}"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10" y="274638"/>
            <a:ext cx="2742803"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69407"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1268"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11269"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11270"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3BB3B3B0-BAA0-4A30-8381-7B54D4BBCB69}"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2052"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2053"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2054"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F5125FCD-5278-4A84-B4D8-74508227473E}"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09738"/>
            <a:ext cx="10514505"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763" y="4589463"/>
            <a:ext cx="1051450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fontAlgn="base"/>
            <a:r>
              <a:rPr lang="zh-CN" altLang="en-US" strike="noStrike" noProof="1" smtClean="0"/>
              <a:t>单击此处编辑母版文本样式</a:t>
            </a:r>
          </a:p>
        </p:txBody>
      </p:sp>
      <p:sp>
        <p:nvSpPr>
          <p:cNvPr id="3076"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3077"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3078"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AB995B9B-A581-4F85-9A19-8A6940032696}"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589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4919" y="1600200"/>
            <a:ext cx="537589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100" name="日期占位符 4"/>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4101" name="页脚占位符 5"/>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4102" name="灯片编号占位符 6"/>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BBC66286-07A7-4FF8-9F2B-8CAC4D2ED134}"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125"/>
            <a:ext cx="10514505"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650" y="1778438"/>
            <a:ext cx="487306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650" y="2665379"/>
            <a:ext cx="487306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286" y="1778438"/>
            <a:ext cx="489706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286" y="2665379"/>
            <a:ext cx="489706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124" name="日期占位符 6"/>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5125" name="页脚占位符 7"/>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5126" name="灯片编号占位符 8"/>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86E12A77-DBB6-408C-A27F-7AA5A9E1F3AB}"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6148" name="日期占位符 2"/>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6149" name="页脚占位符 3"/>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6150" name="灯片编号占位符 4"/>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84D197CF-0A05-48E9-8BBE-12AD369DD2D3}"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7172" name="日期占位符 1"/>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7173" name="页脚占位符 2"/>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7174" name="灯片编号占位符 3"/>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BB9C5F34-7893-495A-BCF5-A184330E3696}"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393182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2648" y="987425"/>
            <a:ext cx="617155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01" y="2057400"/>
            <a:ext cx="393182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fontAlgn="base"/>
            <a:r>
              <a:rPr lang="zh-CN" altLang="en-US" strike="noStrike" noProof="1" smtClean="0"/>
              <a:t>单击此处编辑母版文本样式</a:t>
            </a:r>
          </a:p>
        </p:txBody>
      </p:sp>
      <p:sp>
        <p:nvSpPr>
          <p:cNvPr id="8196" name="日期占位符 4"/>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8197" name="页脚占位符 5"/>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8198" name="灯片编号占位符 6"/>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7CCD5E19-6B41-4CCB-8F3E-AD15997427E8}"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4164915"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2648" y="457201"/>
            <a:ext cx="6171557"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01" y="2057400"/>
            <a:ext cx="4164915"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fontAlgn="base"/>
            <a:r>
              <a:rPr lang="zh-CN" altLang="en-US" strike="noStrike" noProof="1" smtClean="0"/>
              <a:t>单击此处编辑母版文本样式</a:t>
            </a:r>
          </a:p>
        </p:txBody>
      </p:sp>
      <p:sp>
        <p:nvSpPr>
          <p:cNvPr id="9220" name="日期占位符 4"/>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9221" name="页脚占位符 5"/>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9222" name="灯片编号占位符 6"/>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9890DE5C-7F70-40D6-A9AB-ED875CBCAF29}"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file:///D:\qq&#25991;&#20214;\712321467\Image\C2C\Image2\%7b75232B38-A165-1FB7-499C-2E1C792CACB5%7d.pn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idx="4294967295"/>
          </p:nvPr>
        </p:nvSpPr>
        <p:spPr>
          <a:xfrm>
            <a:off x="609600" y="274638"/>
            <a:ext cx="10971213" cy="1143000"/>
          </a:xfrm>
          <a:prstGeom prst="rect">
            <a:avLst/>
          </a:prstGeom>
          <a:noFill/>
          <a:ln>
            <a:noFill/>
            <a:miter lim="800000"/>
          </a:ln>
        </p:spPr>
        <p:txBody>
          <a:bodyPr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1027" name="文本占位符 1026"/>
          <p:cNvSpPr>
            <a:spLocks noGrp="1"/>
          </p:cNvSpPr>
          <p:nvPr>
            <p:ph type="body" idx="1"/>
          </p:nvPr>
        </p:nvSpPr>
        <p:spPr>
          <a:xfrm>
            <a:off x="609600" y="1600200"/>
            <a:ext cx="10971213"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fld id="{AA0803FC-C769-4F17-AADB-1338023C22B6}" type="datetime1">
              <a:rPr lang="zh-CN" altLang="en-US" sz="1400" b="0">
                <a:latin typeface="Arial" pitchFamily="34" charset="0"/>
              </a:rPr>
              <a:t>2022/3/15</a:t>
            </a:fld>
            <a:endParaRPr lang="zh-CN" altLang="en-US" sz="1400" b="0">
              <a:latin typeface="Arial" pitchFamily="34" charset="0"/>
            </a:endParaRPr>
          </a:p>
        </p:txBody>
      </p:sp>
      <p:sp>
        <p:nvSpPr>
          <p:cNvPr id="1029" name="页脚占位符 1028"/>
          <p:cNvSpPr>
            <a:spLocks noGrp="1"/>
          </p:cNvSpPr>
          <p:nvPr>
            <p:ph type="ftr" sz="quarter" idx="3"/>
          </p:nvPr>
        </p:nvSpPr>
        <p:spPr>
          <a:xfrm>
            <a:off x="4165600" y="6245225"/>
            <a:ext cx="3859213"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1030" name="灯片编号占位符 1029"/>
          <p:cNvSpPr>
            <a:spLocks noGrp="1"/>
          </p:cNvSpPr>
          <p:nvPr>
            <p:ph type="sldNum" sz="quarter" idx="4"/>
          </p:nvPr>
        </p:nvSpPr>
        <p:spPr>
          <a:xfrm>
            <a:off x="8736013" y="6245225"/>
            <a:ext cx="2844800" cy="476250"/>
          </a:xfrm>
          <a:prstGeom prst="rect">
            <a:avLst/>
          </a:prstGeom>
          <a:noFill/>
          <a:ln w="9525">
            <a:noFill/>
          </a:ln>
        </p:spPr>
        <p:txBody>
          <a:bodyPr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D4D6AACB-F022-4A6C-8860-8DD754A07B88}" type="slidenum">
              <a:rPr lang="zh-CN" altLang="en-US" sz="1400" b="0">
                <a:latin typeface="Arial" pitchFamily="34" charset="0"/>
              </a:rPr>
              <a:t>‹#›</a:t>
            </a:fld>
            <a:endParaRPr lang="zh-CN" altLang="en-US" sz="1400" b="0">
              <a:latin typeface="Arial" pitchFamily="34" charset="0"/>
            </a:endParaRPr>
          </a:p>
        </p:txBody>
      </p:sp>
      <p:pic>
        <p:nvPicPr>
          <p:cNvPr id="1031" name="图片 1073743875" descr="D:\qq文件\712321467\Image\C2C\Image2\{75232B38-A165-1FB7-499C-2E1C792CACB5}.png"/>
          <p:cNvPicPr>
            <a:picLocks noChangeAspect="1"/>
          </p:cNvPicPr>
          <p:nvPr/>
        </p:nvPicPr>
        <p:blipFill>
          <a:blip r:embed="rId13" r:link="rId1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0" r:id="rId1"/>
    <p:sldLayoutId id="2147483662" r:id="rId2"/>
    <p:sldLayoutId id="2147483664" r:id="rId3"/>
    <p:sldLayoutId id="2147483666" r:id="rId4"/>
    <p:sldLayoutId id="2147483668" r:id="rId5"/>
    <p:sldLayoutId id="2147483670" r:id="rId6"/>
    <p:sldLayoutId id="2147483672" r:id="rId7"/>
    <p:sldLayoutId id="2147483674" r:id="rId8"/>
    <p:sldLayoutId id="2147483676" r:id="rId9"/>
    <p:sldLayoutId id="2147483678" r:id="rId10"/>
    <p:sldLayoutId id="2147483680" r:id="rId11"/>
  </p:sldLayoutIdLst>
  <p:transition/>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chemeClr val="tx2"/>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Microsoft_Word_97_-_2003___1.doc"/></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oleObject" Target="../embeddings/Microsoft_Word_97_-_2003___2.doc"/></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13313" name="矩形 5149"/>
          <p:cNvSpPr/>
          <p:nvPr/>
        </p:nvSpPr>
        <p:spPr>
          <a:xfrm>
            <a:off x="3806825" y="2860675"/>
            <a:ext cx="5735638" cy="706438"/>
          </a:xfrm>
          <a:prstGeom prst="rect">
            <a:avLst/>
          </a:prstGeom>
          <a:noFill/>
          <a:ln>
            <a:noFill/>
            <a:miter lim="800000"/>
          </a:ln>
        </p:spPr>
        <p:txBody>
          <a:bodyPr wrap="squar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r>
              <a:rPr lang="zh-CN" altLang="en-US" sz="4000">
                <a:solidFill>
                  <a:srgbClr val="FF0000"/>
                </a:solidFill>
                <a:latin typeface="宋体" pitchFamily="2" charset="-122"/>
              </a:rPr>
              <a:t>专题十一　古诗词阅读</a:t>
            </a:r>
            <a:endParaRPr lang="zh-CN" altLang="en-US" sz="4000">
              <a:solidFill>
                <a:srgbClr val="FF0000"/>
              </a:solidFill>
              <a:latin typeface="宋体" pitchFamily="2" charset="-122"/>
              <a:ea typeface="Times New Roman" pitchFamily="18"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矩形 465921"/>
          <p:cNvSpPr/>
          <p:nvPr/>
        </p:nvSpPr>
        <p:spPr>
          <a:xfrm>
            <a:off x="457200" y="882650"/>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．下列对这首诗的理解和赏析不正确的一项是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．“西阁百寻余”，“寻”，古代长度单位，八尺为一寻。这一句与“飞来山上千寻塔”一样，是以夸张手法写建筑物之高。</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．“中宵步绮疏”写诗人被壮丽景色吸引而无心入睡，直至半夜还在窗下徘徊，反映了诗人寓居他乡时难得的欢愉之情。</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．“飞星过水白”写诗人看见一道白影从水掠过，其中“飞”“白”两字从速度、颜色的角度描写了流星经过时的情景。</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．诗歌第三联，诗人以“幽鸟”“巨鱼”寻求安居之地来暗示自己没有理想的环境可供栖身，委婉表达了他对战争的态度。</a:t>
            </a:r>
            <a:endParaRPr lang="zh-CN" altLang="en-US">
              <a:solidFill>
                <a:srgbClr val="000000"/>
              </a:solidFill>
              <a:latin typeface="Times New Roman" pitchFamily="18" charset="0"/>
              <a:ea typeface="Times New Roman" pitchFamily="18" charset="0"/>
            </a:endParaRPr>
          </a:p>
        </p:txBody>
      </p:sp>
      <p:sp>
        <p:nvSpPr>
          <p:cNvPr id="22530" name="矩形 465922"/>
          <p:cNvSpPr/>
          <p:nvPr/>
        </p:nvSpPr>
        <p:spPr>
          <a:xfrm>
            <a:off x="7239000" y="9906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矩形 466945"/>
          <p:cNvSpPr/>
          <p:nvPr/>
        </p:nvSpPr>
        <p:spPr>
          <a:xfrm>
            <a:off x="457200" y="1978025"/>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zh-CN">
                <a:solidFill>
                  <a:srgbClr val="000000"/>
                </a:solidFill>
                <a:latin typeface="Times New Roman" pitchFamily="18" charset="0"/>
                <a:ea typeface="宋体" pitchFamily="2" charset="-122"/>
              </a:rPr>
              <a:t>【解析】首联总起全文，交代当时的时间，颔联渲染出当时冷清凄凉的氛围，颈联用</a:t>
            </a:r>
            <a:r>
              <a:rPr lang="zh-CN" altLang="en-US">
                <a:solidFill>
                  <a:srgbClr val="000000"/>
                </a:solidFill>
                <a:latin typeface="Times New Roman" pitchFamily="18" charset="0"/>
                <a:ea typeface="宋体" pitchFamily="2" charset="-122"/>
              </a:rPr>
              <a:t>“幽鸟”“巨鱼”来自比，暗示自己没有理想的环境可供栖身，尾联写出亲朋好友四处离散，因为战事，书信也极少。整首诗体现了作者寓居西阁，夜半难眠，对自己处境的感伤以及对家人的思念。</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项中“被壮丽景色吸引而无心入睡”“寓居他乡时难得的欢愉之情”分析有误。</a:t>
            </a:r>
            <a:endParaRPr lang="zh-CN" altLang="en-US">
              <a:solidFill>
                <a:srgbClr val="000000"/>
              </a:solidFill>
              <a:latin typeface="Times New Roman" pitchFamily="18" charset="0"/>
              <a:ea typeface="Times New Roman" pitchFamily="18"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矩形 467969"/>
          <p:cNvSpPr/>
          <p:nvPr/>
        </p:nvSpPr>
        <p:spPr>
          <a:xfrm>
            <a:off x="381000" y="17526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．诗歌最后一联的意思是：</a:t>
            </a:r>
            <a:r>
              <a:rPr lang="en-US" altLang="zh-CN">
                <a:solidFill>
                  <a:srgbClr val="000000"/>
                </a:solidFill>
                <a:latin typeface="Times New Roman" pitchFamily="18" charset="0"/>
              </a:rPr>
              <a:t>___________________________________________</a:t>
            </a:r>
            <a:br>
              <a:rPr lang="en-US" altLang="zh-CN">
                <a:solidFill>
                  <a:srgbClr val="000000"/>
                </a:solidFill>
                <a:latin typeface="Times New Roman" pitchFamily="18" charset="0"/>
              </a:rPr>
            </a:br>
            <a:r>
              <a:rPr lang="en-US" altLang="zh-CN">
                <a:solidFill>
                  <a:srgbClr val="000000"/>
                </a:solidFill>
                <a:latin typeface="Times New Roman" pitchFamily="18" charset="0"/>
              </a:rPr>
              <a:t>______________________________________________________</a:t>
            </a:r>
            <a:r>
              <a:rPr lang="zh-CN" altLang="en-US">
                <a:solidFill>
                  <a:srgbClr val="000000"/>
                </a:solidFill>
                <a:latin typeface="Times New Roman" pitchFamily="18" charset="0"/>
                <a:ea typeface="宋体" pitchFamily="2" charset="-122"/>
              </a:rPr>
              <a:t>。在你读过的杜甫诗中，“</a:t>
            </a:r>
            <a:r>
              <a:rPr lang="en-US" altLang="zh-CN">
                <a:solidFill>
                  <a:srgbClr val="000000"/>
                </a:solidFill>
                <a:latin typeface="Times New Roman" pitchFamily="18" charset="0"/>
              </a:rPr>
              <a:t>____________________________________________”</a:t>
            </a:r>
            <a:r>
              <a:rPr lang="zh-CN" altLang="en-US">
                <a:solidFill>
                  <a:srgbClr val="000000"/>
                </a:solidFill>
                <a:latin typeface="Times New Roman" pitchFamily="18" charset="0"/>
                <a:ea typeface="宋体" pitchFamily="2" charset="-122"/>
              </a:rPr>
              <a:t>两句意思和它相近。</a:t>
            </a:r>
            <a:endParaRPr lang="zh-CN" altLang="en-US">
              <a:solidFill>
                <a:srgbClr val="000000"/>
              </a:solidFill>
              <a:latin typeface="Times New Roman" pitchFamily="18" charset="0"/>
              <a:ea typeface="Times New Roman" pitchFamily="18" charset="0"/>
            </a:endParaRPr>
          </a:p>
        </p:txBody>
      </p:sp>
      <p:sp>
        <p:nvSpPr>
          <p:cNvPr id="24578" name="矩形 467970"/>
          <p:cNvSpPr/>
          <p:nvPr/>
        </p:nvSpPr>
        <p:spPr>
          <a:xfrm>
            <a:off x="304800" y="2362200"/>
            <a:ext cx="937577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亲人朋友流落在天下不同的地方，因为战争，很少能收到他们的书信</a:t>
            </a:r>
          </a:p>
        </p:txBody>
      </p:sp>
      <p:sp>
        <p:nvSpPr>
          <p:cNvPr id="24579" name="矩形 467971"/>
          <p:cNvSpPr/>
          <p:nvPr/>
        </p:nvSpPr>
        <p:spPr>
          <a:xfrm>
            <a:off x="1752600" y="2971800"/>
            <a:ext cx="7024688"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寄书长不达</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烽火连三月</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，况乃未休兵</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家书抵万金</a:t>
            </a:r>
            <a:r>
              <a:rPr lang="en-US" altLang="zh-CN">
                <a:solidFill>
                  <a:srgbClr val="FF0000"/>
                </a:solidFill>
                <a:latin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linds(horizontal)">
                                      <p:cBhvr>
                                        <p:cTn id="7" dur="500" fill="hold"/>
                                        <p:tgtEl>
                                          <p:spTgt spid="2457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79"/>
                                        </p:tgtEl>
                                        <p:attrNameLst>
                                          <p:attrName>style.visibility</p:attrName>
                                        </p:attrNameLst>
                                      </p:cBhvr>
                                      <p:to>
                                        <p:strVal val="visible"/>
                                      </p:to>
                                    </p:set>
                                    <p:animEffect transition="in" filter="blinds(horizontal)">
                                      <p:cBhvr>
                                        <p:cTn id="12" dur="500" fill="hold"/>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矩形 468993"/>
          <p:cNvSpPr/>
          <p:nvPr/>
        </p:nvSpPr>
        <p:spPr>
          <a:xfrm>
            <a:off x="457200" y="1157288"/>
            <a:ext cx="11134725" cy="450215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四</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长安春望</a:t>
            </a:r>
            <a:endParaRPr lang="zh-CN" altLang="en-US">
              <a:solidFill>
                <a:srgbClr val="000000"/>
              </a:solidFill>
              <a:latin typeface="Times New Roman" pitchFamily="18" charset="0"/>
              <a:ea typeface="仿宋_GB2312" charset="-122"/>
            </a:endParaRPr>
          </a:p>
          <a:p>
            <a:pPr marL="0" lvl="0" indent="355600" algn="ctr"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唐</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卢纶</a:t>
            </a:r>
            <a:endParaRPr lang="zh-CN" altLang="en-US">
              <a:solidFill>
                <a:srgbClr val="000000"/>
              </a:solidFill>
              <a:latin typeface="Times New Roman" pitchFamily="18" charset="0"/>
              <a:ea typeface="楷体_GB2312" charset="-122"/>
            </a:endParaRPr>
          </a:p>
          <a:p>
            <a:pPr marL="0" lvl="0" indent="355600" algn="ctr" defTabSz="1219200">
              <a:lnSpc>
                <a:spcPct val="150000"/>
              </a:lnSpc>
            </a:pPr>
            <a:r>
              <a:rPr lang="zh-CN" altLang="en-US">
                <a:solidFill>
                  <a:srgbClr val="000000"/>
                </a:solidFill>
                <a:latin typeface="Times New Roman" pitchFamily="18" charset="0"/>
                <a:ea typeface="楷体_GB2312" charset="-122"/>
              </a:rPr>
              <a:t>东风吹雨过青山</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却望千门草色闲。</a:t>
            </a:r>
          </a:p>
          <a:p>
            <a:pPr marL="0" lvl="0" indent="355600" algn="ctr" defTabSz="1219200">
              <a:lnSpc>
                <a:spcPct val="150000"/>
              </a:lnSpc>
            </a:pPr>
            <a:r>
              <a:rPr lang="zh-CN" altLang="en-US">
                <a:solidFill>
                  <a:srgbClr val="000000"/>
                </a:solidFill>
                <a:latin typeface="Times New Roman" pitchFamily="18" charset="0"/>
                <a:ea typeface="楷体_GB2312" charset="-122"/>
              </a:rPr>
              <a:t>家在梦中何日到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春来江上几人还？</a:t>
            </a:r>
          </a:p>
          <a:p>
            <a:pPr marL="0" lvl="0" indent="355600" algn="ctr" defTabSz="1219200">
              <a:lnSpc>
                <a:spcPct val="150000"/>
              </a:lnSpc>
            </a:pPr>
            <a:r>
              <a:rPr lang="zh-CN" altLang="en-US">
                <a:solidFill>
                  <a:srgbClr val="000000"/>
                </a:solidFill>
                <a:latin typeface="Times New Roman" pitchFamily="18" charset="0"/>
                <a:ea typeface="楷体_GB2312" charset="-122"/>
              </a:rPr>
              <a:t>川原</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缭绕浮云外</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宫阙参差落照间。</a:t>
            </a:r>
          </a:p>
          <a:p>
            <a:pPr marL="0" lvl="0" indent="355600" algn="ctr" defTabSz="1219200">
              <a:lnSpc>
                <a:spcPct val="150000"/>
              </a:lnSpc>
            </a:pPr>
            <a:r>
              <a:rPr lang="zh-CN" altLang="en-US">
                <a:solidFill>
                  <a:srgbClr val="000000"/>
                </a:solidFill>
                <a:latin typeface="Times New Roman" pitchFamily="18" charset="0"/>
                <a:ea typeface="楷体_GB2312" charset="-122"/>
              </a:rPr>
              <a:t>谁念为儒逢世难</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独将衰鬓客秦关</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川原：即郊外的河流原野</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这里指家乡。</a:t>
            </a:r>
            <a:r>
              <a:rPr lang="en-US" altLang="zh-CN">
                <a:solidFill>
                  <a:srgbClr val="000000"/>
                </a:solidFill>
                <a:latin typeface="宋体" pitchFamily="2" charset="-122"/>
                <a:ea typeface="仿宋_GB2312" charset="-122"/>
              </a:rPr>
              <a:t>②</a:t>
            </a:r>
            <a:r>
              <a:rPr lang="zh-CN" altLang="en-US">
                <a:solidFill>
                  <a:srgbClr val="000000"/>
                </a:solidFill>
                <a:latin typeface="Times New Roman" pitchFamily="18" charset="0"/>
                <a:ea typeface="仿宋_GB2312" charset="-122"/>
              </a:rPr>
              <a:t>逢世难：一作</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多失意</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意即遭逢乱世。</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秦关：秦地关中</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即长安所在地。</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矩形 470017"/>
          <p:cNvSpPr/>
          <p:nvPr/>
        </p:nvSpPr>
        <p:spPr>
          <a:xfrm>
            <a:off x="457200" y="1430338"/>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．下面诗句中，与本诗所表达的情感最为接近的一项是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．念天地之悠悠，独怆然而涕下！</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．此夜曲中闻折柳，何人不起故园情。</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．海内存知己，天涯若比邻。</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．出门东向看，泪落沾我衣。</a:t>
            </a:r>
          </a:p>
          <a:p>
            <a:pPr marL="0" lvl="0" indent="355600" algn="just" defTabSz="1219200">
              <a:lnSpc>
                <a:spcPct val="150000"/>
              </a:lnSpc>
            </a:pPr>
            <a:r>
              <a:rPr lang="zh-CN" altLang="en-US">
                <a:solidFill>
                  <a:srgbClr val="FF0000"/>
                </a:solidFill>
                <a:latin typeface="Times New Roman" pitchFamily="18" charset="0"/>
                <a:ea typeface="宋体" pitchFamily="2" charset="-122"/>
              </a:rPr>
              <a:t>【解析】本诗写感时伤乱，抒发了诗人在离乱中的思家望归之情，</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项中“此夜曲中闻折柳，何人不起故园情”也表达了思乡之情。</a:t>
            </a:r>
            <a:endParaRPr lang="zh-CN" altLang="en-US">
              <a:solidFill>
                <a:srgbClr val="FF0000"/>
              </a:solidFill>
              <a:latin typeface="Times New Roman" pitchFamily="18" charset="0"/>
              <a:ea typeface="Times New Roman" pitchFamily="18" charset="0"/>
            </a:endParaRPr>
          </a:p>
        </p:txBody>
      </p:sp>
      <p:sp>
        <p:nvSpPr>
          <p:cNvPr id="26626" name="矩形 470018"/>
          <p:cNvSpPr/>
          <p:nvPr/>
        </p:nvSpPr>
        <p:spPr>
          <a:xfrm>
            <a:off x="8610600" y="15240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linds(horizontal)">
                                      <p:cBhvr>
                                        <p:cTn id="7" dur="500" fill="hold"/>
                                        <p:tgtEl>
                                          <p:spTgt spid="266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6625">
                                            <p:txEl>
                                              <p:pRg st="5" end="5"/>
                                            </p:txEl>
                                          </p:spTgt>
                                        </p:tgtEl>
                                        <p:attrNameLst>
                                          <p:attrName>style.visibility</p:attrName>
                                        </p:attrNameLst>
                                      </p:cBhvr>
                                      <p:to>
                                        <p:strVal val="visible"/>
                                      </p:to>
                                    </p:set>
                                    <p:animEffect transition="in" filter="blinds(horizontal)">
                                      <p:cBhvr>
                                        <p:cTn id="12" dur="500" fill="hold"/>
                                        <p:tgtEl>
                                          <p:spTgt spid="266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矩形 471041"/>
          <p:cNvSpPr/>
          <p:nvPr/>
        </p:nvSpPr>
        <p:spPr>
          <a:xfrm>
            <a:off x="457200" y="2252663"/>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山满楼笺注唐诗七言律</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中评价“却望千门草色闲”一句中的“闲”字，妙得其神。请结合诗句说说你的理解。</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“闲”意为悠闲、自在。此处运用拟人的修辞手法，形象地写出了春草的自由、舒展，反衬诗人内心的愁苦。</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49">
                                            <p:txEl>
                                              <p:pRg st="1" end="1"/>
                                            </p:txEl>
                                          </p:spTgt>
                                        </p:tgtEl>
                                        <p:attrNameLst>
                                          <p:attrName>style.visibility</p:attrName>
                                        </p:attrNameLst>
                                      </p:cBhvr>
                                      <p:to>
                                        <p:strVal val="visible"/>
                                      </p:to>
                                    </p:set>
                                    <p:anim calcmode="lin" valueType="num">
                                      <p:cBhvr additive="base">
                                        <p:cTn id="7" dur="500" fill="hold"/>
                                        <p:tgtEl>
                                          <p:spTgt spid="2764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4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矩形 472065"/>
          <p:cNvSpPr/>
          <p:nvPr/>
        </p:nvSpPr>
        <p:spPr>
          <a:xfrm>
            <a:off x="457200" y="1430338"/>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zh-CN">
                <a:solidFill>
                  <a:srgbClr val="000000"/>
                </a:solidFill>
                <a:latin typeface="黑体" panose="02010609060101010101" pitchFamily="49" charset="-122"/>
                <a:ea typeface="黑体" panose="02010609060101010101" pitchFamily="49" charset="-122"/>
              </a:rPr>
              <a:t>第三类　赠友送别</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五</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别董大</a:t>
            </a:r>
            <a:r>
              <a:rPr lang="en-US" altLang="zh-CN">
                <a:solidFill>
                  <a:srgbClr val="000000"/>
                </a:solidFill>
                <a:latin typeface="黑体" panose="02010609060101010101" pitchFamily="49" charset="-122"/>
                <a:ea typeface="黑体" panose="02010609060101010101" pitchFamily="49" charset="-122"/>
              </a:rPr>
              <a:t>①</a:t>
            </a:r>
            <a:endParaRPr lang="en-US" altLang="zh-CN">
              <a:solidFill>
                <a:srgbClr val="000000"/>
              </a:solidFill>
              <a:latin typeface="Times New Roman" pitchFamily="18" charset="0"/>
              <a:ea typeface="仿宋_GB2312" charset="-122"/>
            </a:endParaRPr>
          </a:p>
          <a:p>
            <a:pPr marL="0" lvl="0" indent="355600" algn="ctr"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唐</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高适</a:t>
            </a:r>
            <a:endParaRPr lang="zh-CN" altLang="en-US">
              <a:solidFill>
                <a:srgbClr val="000000"/>
              </a:solidFill>
              <a:latin typeface="Times New Roman" pitchFamily="18" charset="0"/>
              <a:ea typeface="楷体_GB2312" charset="-122"/>
            </a:endParaRPr>
          </a:p>
          <a:p>
            <a:pPr marL="0" lvl="0" indent="355600" algn="ctr" defTabSz="1219200">
              <a:lnSpc>
                <a:spcPct val="150000"/>
              </a:lnSpc>
            </a:pPr>
            <a:r>
              <a:rPr lang="zh-CN" altLang="en-US">
                <a:solidFill>
                  <a:srgbClr val="000000"/>
                </a:solidFill>
                <a:latin typeface="Times New Roman" pitchFamily="18" charset="0"/>
                <a:ea typeface="楷体_GB2312" charset="-122"/>
              </a:rPr>
              <a:t>千里黄云白日曛</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北风吹雁雪纷纷。</a:t>
            </a:r>
          </a:p>
          <a:p>
            <a:pPr marL="0" lvl="0" indent="355600" algn="ctr" defTabSz="1219200">
              <a:lnSpc>
                <a:spcPct val="150000"/>
              </a:lnSpc>
            </a:pPr>
            <a:r>
              <a:rPr lang="zh-CN" altLang="en-US">
                <a:solidFill>
                  <a:srgbClr val="000000"/>
                </a:solidFill>
                <a:latin typeface="Times New Roman" pitchFamily="18" charset="0"/>
                <a:ea typeface="楷体_GB2312" charset="-122"/>
              </a:rPr>
              <a:t>莫愁前路无知己</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天下谁人不识君</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董大：唐玄宗时著名的琴客董庭兰。在兄弟中排行第一</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故称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董大</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曛：昏暗。</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君：指的是董大。</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矩形 473089"/>
          <p:cNvSpPr/>
          <p:nvPr/>
        </p:nvSpPr>
        <p:spPr>
          <a:xfrm>
            <a:off x="457200" y="2252663"/>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．这首诗所写送别的季节是</a:t>
            </a:r>
            <a:r>
              <a:rPr lang="en-US" altLang="zh-CN">
                <a:solidFill>
                  <a:srgbClr val="000000"/>
                </a:solidFill>
                <a:latin typeface="Times New Roman" pitchFamily="18" charset="0"/>
              </a:rPr>
              <a:t>(         )</a:t>
            </a:r>
          </a:p>
          <a:p>
            <a:pPr marL="0" lvl="0" indent="355600" algn="just" defTabSz="1219200">
              <a:lnSpc>
                <a:spcPct val="150000"/>
              </a:lnSpc>
            </a:pPr>
            <a:r>
              <a:rPr lang="zh-CN" altLang="en-US">
                <a:solidFill>
                  <a:srgbClr val="000000"/>
                </a:solidFill>
                <a:latin typeface="Times New Roman" pitchFamily="18" charset="0"/>
                <a:ea typeface="宋体" pitchFamily="2" charset="-122"/>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．春季    </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．夏季    </a:t>
            </a: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．秋季    </a:t>
            </a: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．冬季</a:t>
            </a:r>
          </a:p>
          <a:p>
            <a:pPr marL="0" lvl="0" indent="355600" algn="just" defTabSz="1219200">
              <a:lnSpc>
                <a:spcPct val="150000"/>
              </a:lnSpc>
            </a:pPr>
            <a:r>
              <a:rPr lang="zh-CN" altLang="en-US">
                <a:solidFill>
                  <a:srgbClr val="FF0000"/>
                </a:solidFill>
                <a:latin typeface="Times New Roman" pitchFamily="18" charset="0"/>
                <a:ea typeface="宋体" pitchFamily="2" charset="-122"/>
              </a:rPr>
              <a:t>【解析】由“北风吹雁雪纷纷”可知，诗歌所写为冬季。</a:t>
            </a:r>
            <a:endParaRPr lang="zh-CN" altLang="en-US">
              <a:solidFill>
                <a:srgbClr val="FF0000"/>
              </a:solidFill>
              <a:latin typeface="Times New Roman" pitchFamily="18" charset="0"/>
              <a:ea typeface="Times New Roman" pitchFamily="18" charset="0"/>
            </a:endParaRPr>
          </a:p>
        </p:txBody>
      </p:sp>
      <p:sp>
        <p:nvSpPr>
          <p:cNvPr id="29698" name="矩形 473090"/>
          <p:cNvSpPr/>
          <p:nvPr/>
        </p:nvSpPr>
        <p:spPr>
          <a:xfrm>
            <a:off x="4876800" y="2209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linds(horizontal)">
                                      <p:cBhvr>
                                        <p:cTn id="7" dur="500" fill="hold"/>
                                        <p:tgtEl>
                                          <p:spTgt spid="2969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9697">
                                            <p:txEl>
                                              <p:pRg st="3" end="3"/>
                                            </p:txEl>
                                          </p:spTgt>
                                        </p:tgtEl>
                                        <p:attrNameLst>
                                          <p:attrName>style.visibility</p:attrName>
                                        </p:attrNameLst>
                                      </p:cBhvr>
                                      <p:to>
                                        <p:strVal val="visible"/>
                                      </p:to>
                                    </p:set>
                                    <p:anim calcmode="lin" valueType="num">
                                      <p:cBhvr additive="base">
                                        <p:cTn id="12" dur="500" fill="hold"/>
                                        <p:tgtEl>
                                          <p:spTgt spid="29697">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969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矩形 474113"/>
          <p:cNvSpPr/>
          <p:nvPr/>
        </p:nvSpPr>
        <p:spPr>
          <a:xfrm>
            <a:off x="457200" y="1978025"/>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．本诗“莫愁前路无知己，天下谁人不识君”与</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闻王昌龄左迁龙标遥有此寄</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中“我寄愁心与明月，随君直到夜郎西”所表达的情感相似，请加以赏析。</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别董大</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通过劝勉朋友天下到处有知己，来表现诗人离别时乐观旷达的胸襟；</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闻王昌龄左迁龙标遥有此寄</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通过对景物的描写，借明月来表达对友人不幸遭遇的深切同情以及对友人的关切、安慰之情。</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21">
                                            <p:txEl>
                                              <p:pRg st="1" end="1"/>
                                            </p:txEl>
                                          </p:spTgt>
                                        </p:tgtEl>
                                        <p:attrNameLst>
                                          <p:attrName>style.visibility</p:attrName>
                                        </p:attrNameLst>
                                      </p:cBhvr>
                                      <p:to>
                                        <p:strVal val="visible"/>
                                      </p:to>
                                    </p:set>
                                    <p:anim calcmode="lin" valueType="num">
                                      <p:cBhvr additive="base">
                                        <p:cTn id="7" dur="500" fill="hold"/>
                                        <p:tgtEl>
                                          <p:spTgt spid="307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矩形 475137"/>
          <p:cNvSpPr/>
          <p:nvPr/>
        </p:nvSpPr>
        <p:spPr>
          <a:xfrm>
            <a:off x="457200" y="1978025"/>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六</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鹧鸪天</a:t>
            </a:r>
            <a:r>
              <a:rPr lang="en-US" altLang="zh-CN">
                <a:solidFill>
                  <a:srgbClr val="000000"/>
                </a:solidFill>
                <a:latin typeface="黑体" panose="02010609060101010101" pitchFamily="49" charset="-122"/>
                <a:ea typeface="黑体" panose="02010609060101010101" pitchFamily="49" charset="-122"/>
              </a:rPr>
              <a:t>①</a:t>
            </a:r>
            <a:r>
              <a:rPr lang="en-US" altLang="zh-CN">
                <a:solidFill>
                  <a:srgbClr val="000000"/>
                </a:solidFill>
                <a:latin typeface="Times New Roman" pitchFamily="18" charset="0"/>
                <a:ea typeface="楷体_GB2312" charset="-122"/>
              </a:rPr>
              <a:t>(2021</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德阳</a:t>
            </a:r>
            <a:r>
              <a:rPr lang="en-US" altLang="zh-CN">
                <a:solidFill>
                  <a:srgbClr val="000000"/>
                </a:solidFill>
                <a:latin typeface="Times New Roman" pitchFamily="18" charset="0"/>
                <a:ea typeface="楷体_GB2312" charset="-122"/>
              </a:rPr>
              <a:t>)</a:t>
            </a:r>
            <a:endParaRPr lang="en-US" altLang="zh-CN">
              <a:solidFill>
                <a:srgbClr val="000000"/>
              </a:solidFill>
              <a:latin typeface="Times New Roman" pitchFamily="18" charset="0"/>
              <a:ea typeface="仿宋_GB2312" charset="-122"/>
            </a:endParaRPr>
          </a:p>
          <a:p>
            <a:pPr marL="0" lvl="0" indent="355600" algn="ctr"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清</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纳兰性德</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握手西风泪不干</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年来多在别离间。遥知独听灯前雨</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转忆同看雪后山。　　凭寄语</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劝加餐</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桂花时节约重还。分明小像沉香缕</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一片伤心欲画难。</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友人梁汾回南方奔丧</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作者送友人一幅小肖像画</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并为之题词。</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矩形 439297"/>
          <p:cNvSpPr/>
          <p:nvPr/>
        </p:nvSpPr>
        <p:spPr>
          <a:xfrm>
            <a:off x="457200" y="609600"/>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zh-CN">
                <a:solidFill>
                  <a:srgbClr val="000000"/>
                </a:solidFill>
                <a:latin typeface="黑体" panose="02010609060101010101" pitchFamily="49" charset="-122"/>
                <a:ea typeface="黑体" panose="02010609060101010101" pitchFamily="49" charset="-122"/>
              </a:rPr>
              <a:t>第一类　山水田园</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一</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江村</a:t>
            </a:r>
            <a:r>
              <a:rPr lang="en-US" altLang="zh-CN">
                <a:solidFill>
                  <a:srgbClr val="000000"/>
                </a:solidFill>
                <a:latin typeface="黑体" panose="02010609060101010101" pitchFamily="49" charset="-122"/>
                <a:ea typeface="黑体" panose="02010609060101010101" pitchFamily="49" charset="-122"/>
              </a:rPr>
              <a:t>①</a:t>
            </a:r>
            <a:r>
              <a:rPr lang="en-US" altLang="zh-CN">
                <a:solidFill>
                  <a:srgbClr val="000000"/>
                </a:solidFill>
                <a:latin typeface="Times New Roman" pitchFamily="18" charset="0"/>
                <a:ea typeface="楷体_GB2312" charset="-122"/>
              </a:rPr>
              <a:t>(2021</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自贡改编</a:t>
            </a:r>
            <a:r>
              <a:rPr lang="en-US" altLang="zh-CN">
                <a:solidFill>
                  <a:srgbClr val="000000"/>
                </a:solidFill>
                <a:latin typeface="Times New Roman" pitchFamily="18" charset="0"/>
                <a:ea typeface="楷体_GB2312" charset="-122"/>
              </a:rPr>
              <a:t>)</a:t>
            </a:r>
            <a:endParaRPr lang="en-US" altLang="zh-CN">
              <a:solidFill>
                <a:srgbClr val="000000"/>
              </a:solidFill>
              <a:latin typeface="Times New Roman" pitchFamily="18" charset="0"/>
              <a:ea typeface="仿宋_GB2312" charset="-122"/>
            </a:endParaRPr>
          </a:p>
          <a:p>
            <a:pPr marL="0" lvl="0" indent="355600" algn="ctr" defTabSz="1219200">
              <a:lnSpc>
                <a:spcPct val="150000"/>
              </a:lnSpc>
            </a:pPr>
            <a:r>
              <a:rPr lang="zh-CN" altLang="en-US">
                <a:solidFill>
                  <a:srgbClr val="000000"/>
                </a:solidFill>
                <a:latin typeface="Times New Roman" pitchFamily="18" charset="0"/>
                <a:ea typeface="仿宋_GB2312" charset="-122"/>
              </a:rPr>
              <a:t>杜甫</a:t>
            </a:r>
            <a:endParaRPr lang="zh-CN" altLang="en-US">
              <a:solidFill>
                <a:srgbClr val="000000"/>
              </a:solidFill>
              <a:latin typeface="Times New Roman" pitchFamily="18" charset="0"/>
              <a:ea typeface="楷体_GB2312" charset="-122"/>
            </a:endParaRPr>
          </a:p>
          <a:p>
            <a:pPr marL="0" lvl="0" indent="355600" algn="ctr" defTabSz="1219200">
              <a:lnSpc>
                <a:spcPct val="150000"/>
              </a:lnSpc>
            </a:pPr>
            <a:r>
              <a:rPr lang="zh-CN" altLang="en-US">
                <a:solidFill>
                  <a:srgbClr val="000000"/>
                </a:solidFill>
                <a:latin typeface="Times New Roman" pitchFamily="18" charset="0"/>
                <a:ea typeface="楷体_GB2312" charset="-122"/>
              </a:rPr>
              <a:t>清江一曲抱村流</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长夏江村事事幽。</a:t>
            </a:r>
          </a:p>
          <a:p>
            <a:pPr marL="0" lvl="0" indent="355600" algn="ctr" defTabSz="1219200">
              <a:lnSpc>
                <a:spcPct val="150000"/>
              </a:lnSpc>
            </a:pPr>
            <a:r>
              <a:rPr lang="zh-CN" altLang="en-US">
                <a:solidFill>
                  <a:srgbClr val="000000"/>
                </a:solidFill>
                <a:latin typeface="Times New Roman" pitchFamily="18" charset="0"/>
                <a:ea typeface="楷体_GB2312" charset="-122"/>
              </a:rPr>
              <a:t>自去自来梁上燕</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相亲相近水中鸥。</a:t>
            </a:r>
          </a:p>
          <a:p>
            <a:pPr marL="0" lvl="0" indent="355600" algn="ctr" defTabSz="1219200">
              <a:lnSpc>
                <a:spcPct val="150000"/>
              </a:lnSpc>
            </a:pPr>
            <a:r>
              <a:rPr lang="zh-CN" altLang="en-US">
                <a:solidFill>
                  <a:srgbClr val="000000"/>
                </a:solidFill>
                <a:latin typeface="Times New Roman" pitchFamily="18" charset="0"/>
                <a:ea typeface="楷体_GB2312" charset="-122"/>
              </a:rPr>
              <a:t>老妻画纸为棋局</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稚子敲针作钓钩。</a:t>
            </a:r>
          </a:p>
          <a:p>
            <a:pPr marL="0" lvl="0" indent="355600" algn="ctr" defTabSz="1219200">
              <a:lnSpc>
                <a:spcPct val="150000"/>
              </a:lnSpc>
            </a:pPr>
            <a:r>
              <a:rPr lang="zh-CN" altLang="en-US">
                <a:solidFill>
                  <a:srgbClr val="000000"/>
                </a:solidFill>
                <a:latin typeface="Times New Roman" pitchFamily="18" charset="0"/>
                <a:ea typeface="楷体_GB2312" charset="-122"/>
              </a:rPr>
              <a:t>但有故人供禄米</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微躯</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此外更何求？</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唐肃宗上元元年</a:t>
            </a:r>
            <a:r>
              <a:rPr lang="en-US" altLang="zh-CN">
                <a:solidFill>
                  <a:srgbClr val="000000"/>
                </a:solidFill>
                <a:latin typeface="Times New Roman" pitchFamily="18" charset="0"/>
                <a:ea typeface="仿宋_GB2312" charset="-122"/>
              </a:rPr>
              <a:t>(760)</a:t>
            </a:r>
            <a:r>
              <a:rPr lang="zh-CN" altLang="en-US">
                <a:solidFill>
                  <a:srgbClr val="000000"/>
                </a:solidFill>
                <a:latin typeface="Times New Roman" pitchFamily="18" charset="0"/>
                <a:ea typeface="仿宋_GB2312" charset="-122"/>
              </a:rPr>
              <a:t>夏</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杜甫在朋友的资助下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在四川成都郊外的浣花溪畔盖了一间草堂</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这首诗作于这期间。</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禄米：古代官吏的俸给</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这里指钱米。</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微躯：微贱的身躯</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是作者自谦之词。</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矩形 476161"/>
          <p:cNvSpPr/>
          <p:nvPr/>
        </p:nvSpPr>
        <p:spPr>
          <a:xfrm>
            <a:off x="457200" y="61913"/>
            <a:ext cx="11134725" cy="66929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．对这首词的理解和分析，不恰当的一项是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．首句描写出一幅在萧瑟秋风之中，与友人握手话别，泪水止不住滑落的场景。</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．回忆起以前交往的种种：有分离时的孤灯相伴，也有相聚时在雪后观山的快乐。</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．诗人特意叮嘱友人别后注意饮食，保重身体，并约定要在桂花时节从南方回来。</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．全词描写生动传神，富有画面感，表达了对友人的不舍和关心，情感真挚浓烈。</a:t>
            </a:r>
          </a:p>
          <a:p>
            <a:pPr marL="0" lvl="0" indent="355600" algn="just" defTabSz="1219200">
              <a:lnSpc>
                <a:spcPct val="150000"/>
              </a:lnSpc>
            </a:pPr>
            <a:r>
              <a:rPr lang="zh-CN" altLang="en-US">
                <a:solidFill>
                  <a:srgbClr val="FF0000"/>
                </a:solidFill>
                <a:latin typeface="Times New Roman" pitchFamily="18" charset="0"/>
                <a:ea typeface="宋体" pitchFamily="2" charset="-122"/>
              </a:rPr>
              <a:t>【解析】三、四句是词人想象分别之后友人“独听灯前雨”，希望彼此能与之前相聚时“同看雪山后”的欢乐战胜别后的孤独寂寞。前句虚写未来，后句实写过去。选项中的“孤灯相伴”不属于对过去的回忆。</a:t>
            </a:r>
            <a:endParaRPr lang="zh-CN" altLang="en-US">
              <a:solidFill>
                <a:srgbClr val="FF0000"/>
              </a:solidFill>
              <a:latin typeface="Times New Roman" pitchFamily="18" charset="0"/>
              <a:ea typeface="Times New Roman" pitchFamily="18" charset="0"/>
            </a:endParaRPr>
          </a:p>
        </p:txBody>
      </p:sp>
      <p:sp>
        <p:nvSpPr>
          <p:cNvPr id="32770" name="矩形 476162"/>
          <p:cNvSpPr/>
          <p:nvPr/>
        </p:nvSpPr>
        <p:spPr>
          <a:xfrm>
            <a:off x="6934200" y="2286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ppt_x"/>
                                          </p:val>
                                        </p:tav>
                                        <p:tav tm="100000">
                                          <p:val>
                                            <p:strVal val="#ppt_x"/>
                                          </p:val>
                                        </p:tav>
                                      </p:tavLst>
                                    </p:anim>
                                    <p:anim calcmode="lin" valueType="num">
                                      <p:cBhvr additive="base">
                                        <p:cTn id="8"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2769">
                                            <p:txEl>
                                              <p:pRg st="5" end="5"/>
                                            </p:txEl>
                                          </p:spTgt>
                                        </p:tgtEl>
                                        <p:attrNameLst>
                                          <p:attrName>style.visibility</p:attrName>
                                        </p:attrNameLst>
                                      </p:cBhvr>
                                      <p:to>
                                        <p:strVal val="visible"/>
                                      </p:to>
                                    </p:set>
                                    <p:animEffect transition="in" filter="blinds(horizontal)">
                                      <p:cBhvr>
                                        <p:cTn id="13" dur="500" fill="hold"/>
                                        <p:tgtEl>
                                          <p:spTgt spid="3276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矩形 477185"/>
          <p:cNvSpPr/>
          <p:nvPr/>
        </p:nvSpPr>
        <p:spPr>
          <a:xfrm>
            <a:off x="381000" y="144780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．借助注释，分析“分明小像沉香缕，一片伤心欲画难”两句的虚实结合的手法。</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实写在沉香的轻烟中的肖像画，虚写伤心离别的感受。画容貌容易，想要画出自己的伤心难。用衬托手法，表现自己不忍离别的伤心程度之深。</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3793">
                                            <p:txEl>
                                              <p:pRg st="1" end="1"/>
                                            </p:txEl>
                                          </p:spTgt>
                                        </p:tgtEl>
                                        <p:attrNameLst>
                                          <p:attrName>style.visibility</p:attrName>
                                        </p:attrNameLst>
                                      </p:cBhvr>
                                      <p:to>
                                        <p:strVal val="visible"/>
                                      </p:to>
                                    </p:set>
                                    <p:anim calcmode="lin" valueType="num">
                                      <p:cBhvr additive="base">
                                        <p:cTn id="7" dur="500" fill="hold"/>
                                        <p:tgtEl>
                                          <p:spTgt spid="3379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矩形 478209"/>
          <p:cNvSpPr/>
          <p:nvPr/>
        </p:nvSpPr>
        <p:spPr>
          <a:xfrm>
            <a:off x="457200" y="1978025"/>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zh-CN">
                <a:solidFill>
                  <a:srgbClr val="000000"/>
                </a:solidFill>
                <a:latin typeface="黑体" panose="02010609060101010101" pitchFamily="49" charset="-122"/>
                <a:ea typeface="黑体" panose="02010609060101010101" pitchFamily="49" charset="-122"/>
              </a:rPr>
              <a:t>第四类　咏史怀古</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七</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夏日绝句</a:t>
            </a:r>
            <a:endParaRPr lang="zh-CN" altLang="en-US">
              <a:solidFill>
                <a:srgbClr val="000000"/>
              </a:solidFill>
              <a:latin typeface="Times New Roman" pitchFamily="18" charset="0"/>
              <a:ea typeface="仿宋_GB2312" charset="-122"/>
            </a:endParaRPr>
          </a:p>
          <a:p>
            <a:pPr marL="0" lvl="0" indent="355600" algn="ctr" defTabSz="1219200">
              <a:lnSpc>
                <a:spcPct val="150000"/>
              </a:lnSpc>
            </a:pP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宋</a:t>
            </a:r>
            <a:r>
              <a:rPr lang="en-US" altLang="zh-CN">
                <a:solidFill>
                  <a:srgbClr val="000000"/>
                </a:solidFill>
                <a:latin typeface="Times New Roman" pitchFamily="18" charset="0"/>
                <a:ea typeface="仿宋_GB2312" charset="-122"/>
              </a:rPr>
              <a:t>]</a:t>
            </a:r>
            <a:r>
              <a:rPr lang="zh-CN" altLang="en-US">
                <a:solidFill>
                  <a:srgbClr val="000000"/>
                </a:solidFill>
                <a:latin typeface="Times New Roman" pitchFamily="18" charset="0"/>
                <a:ea typeface="仿宋_GB2312" charset="-122"/>
              </a:rPr>
              <a:t>李清照</a:t>
            </a:r>
            <a:endParaRPr lang="zh-CN" altLang="en-US">
              <a:solidFill>
                <a:srgbClr val="000000"/>
              </a:solidFill>
              <a:latin typeface="Times New Roman" pitchFamily="18" charset="0"/>
              <a:ea typeface="楷体_GB2312" charset="-122"/>
            </a:endParaRPr>
          </a:p>
          <a:p>
            <a:pPr marL="0" lvl="0" indent="355600" algn="ctr" defTabSz="1219200">
              <a:lnSpc>
                <a:spcPct val="150000"/>
              </a:lnSpc>
            </a:pPr>
            <a:r>
              <a:rPr lang="zh-CN" altLang="en-US">
                <a:solidFill>
                  <a:srgbClr val="000000"/>
                </a:solidFill>
                <a:latin typeface="Times New Roman" pitchFamily="18" charset="0"/>
                <a:ea typeface="楷体_GB2312" charset="-122"/>
              </a:rPr>
              <a:t>生当作人杰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死亦为鬼雄。</a:t>
            </a:r>
          </a:p>
          <a:p>
            <a:pPr marL="0" lvl="0" indent="355600" algn="ctr" defTabSz="1219200">
              <a:lnSpc>
                <a:spcPct val="150000"/>
              </a:lnSpc>
            </a:pPr>
            <a:r>
              <a:rPr lang="zh-CN" altLang="en-US">
                <a:solidFill>
                  <a:srgbClr val="000000"/>
                </a:solidFill>
                <a:latin typeface="Times New Roman" pitchFamily="18" charset="0"/>
                <a:ea typeface="楷体_GB2312" charset="-122"/>
              </a:rPr>
              <a:t>至今思项羽</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不肯过江东。</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矩形 479233"/>
          <p:cNvSpPr/>
          <p:nvPr/>
        </p:nvSpPr>
        <p:spPr>
          <a:xfrm>
            <a:off x="457200" y="1157288"/>
            <a:ext cx="11134725" cy="450215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楷体_GB2312" charset="-122"/>
              </a:rPr>
              <a:t>．</a:t>
            </a:r>
            <a:r>
              <a:rPr lang="zh-CN" altLang="en-US">
                <a:solidFill>
                  <a:srgbClr val="000000"/>
                </a:solidFill>
                <a:latin typeface="Times New Roman" pitchFamily="18" charset="0"/>
                <a:ea typeface="宋体" pitchFamily="2" charset="-122"/>
              </a:rPr>
              <a:t>下列诗词句中与本诗描述了相同人物的一项是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．宣室求贤访逐臣，贾生才调更无伦。</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．昔人已乘黄鹤去，此地空余黄鹤楼。</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．四面歌残终破楚，八年风味徒思浙。</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．亲射虎，看孙郎。</a:t>
            </a:r>
          </a:p>
          <a:p>
            <a:pPr marL="0" lvl="0" indent="355600" algn="just" defTabSz="1219200">
              <a:lnSpc>
                <a:spcPct val="150000"/>
              </a:lnSpc>
            </a:pPr>
            <a:r>
              <a:rPr lang="zh-CN" altLang="en-US">
                <a:solidFill>
                  <a:srgbClr val="FF0000"/>
                </a:solidFill>
                <a:latin typeface="Times New Roman" pitchFamily="18" charset="0"/>
                <a:ea typeface="宋体" pitchFamily="2" charset="-122"/>
              </a:rPr>
              <a:t>【解析】本诗通过歌颂项羽的悲壮之举来讽刺南宋当权者不思进取的无耻行径。</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贾生”指贾岛；</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昔人”指传说中骑鹤飞去的仙人；</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四面歌残终破楚”指的是项羽垓下被围，四面楚歌的情形；</a:t>
            </a:r>
            <a:r>
              <a:rPr lang="en-US" altLang="zh-CN">
                <a:solidFill>
                  <a:srgbClr val="FF0000"/>
                </a:solidFill>
                <a:latin typeface="Times New Roman" pitchFamily="18" charset="0"/>
              </a:rPr>
              <a:t>D.“</a:t>
            </a:r>
            <a:r>
              <a:rPr lang="zh-CN" altLang="en-US">
                <a:solidFill>
                  <a:srgbClr val="FF0000"/>
                </a:solidFill>
                <a:latin typeface="Times New Roman" pitchFamily="18" charset="0"/>
                <a:ea typeface="宋体" pitchFamily="2" charset="-122"/>
              </a:rPr>
              <a:t>孙郎”指孙权。</a:t>
            </a:r>
            <a:endParaRPr lang="zh-CN" altLang="en-US">
              <a:solidFill>
                <a:srgbClr val="FF0000"/>
              </a:solidFill>
              <a:latin typeface="Times New Roman" pitchFamily="18" charset="0"/>
              <a:ea typeface="Times New Roman" pitchFamily="18" charset="0"/>
            </a:endParaRPr>
          </a:p>
        </p:txBody>
      </p:sp>
      <p:sp>
        <p:nvSpPr>
          <p:cNvPr id="35842" name="矩形 479234"/>
          <p:cNvSpPr/>
          <p:nvPr/>
        </p:nvSpPr>
        <p:spPr>
          <a:xfrm>
            <a:off x="7620000" y="12192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blinds(horizontal)">
                                      <p:cBhvr>
                                        <p:cTn id="7" dur="500" fill="hold"/>
                                        <p:tgtEl>
                                          <p:spTgt spid="358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5841">
                                            <p:txEl>
                                              <p:pRg st="5" end="5"/>
                                            </p:txEl>
                                          </p:spTgt>
                                        </p:tgtEl>
                                        <p:attrNameLst>
                                          <p:attrName>style.visibility</p:attrName>
                                        </p:attrNameLst>
                                      </p:cBhvr>
                                      <p:to>
                                        <p:strVal val="visible"/>
                                      </p:to>
                                    </p:set>
                                    <p:animEffect transition="in" filter="blinds(horizontal)">
                                      <p:cBhvr>
                                        <p:cTn id="12" dur="500" fill="hold"/>
                                        <p:tgtEl>
                                          <p:spTgt spid="3584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矩形 480257"/>
          <p:cNvSpPr/>
          <p:nvPr/>
        </p:nvSpPr>
        <p:spPr>
          <a:xfrm>
            <a:off x="457200" y="1704975"/>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．这首诗后两句中的“不肯”一词历来为人称道，试赏析其妙处。</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至今思项羽，不肯过江东”一句是诗人追思那个叫项羽的楚霸枭雄，追随项羽的精神和气节，痛恨南宋当权者苟且偷安的时政。仅一河之遥，却是生死之界；仅一念之间，却是存亡之抉。项羽，为了无愧于英雄名节，无愧七尺男儿之身，无愧江东父老所托，以死相报。一个“不肯”笔来神韵，有一种“可杀不可辱”“死不惧而辱不受”的英雄豪气。</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Effect transition="in" filter="blinds(horizontal)">
                                      <p:cBhvr>
                                        <p:cTn id="7" dur="500" fill="hold"/>
                                        <p:tgtEl>
                                          <p:spTgt spid="368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7889" name="对象 481282"/>
          <p:cNvGraphicFramePr>
            <a:graphicFrameLocks noChangeAspect="1"/>
          </p:cNvGraphicFramePr>
          <p:nvPr/>
        </p:nvGraphicFramePr>
        <p:xfrm>
          <a:off x="787400" y="839788"/>
          <a:ext cx="11004550" cy="5699125"/>
        </p:xfrm>
        <a:graphic>
          <a:graphicData uri="http://schemas.openxmlformats.org/presentationml/2006/ole">
            <mc:AlternateContent xmlns:mc="http://schemas.openxmlformats.org/markup-compatibility/2006">
              <mc:Choice xmlns:v="urn:schemas-microsoft-com:vml" Requires="v">
                <p:oleObj spid="_x0000_s1041" r:id="rId4" imgW="11004550" imgH="5699125" progId="Word.Document.8">
                  <p:embed/>
                </p:oleObj>
              </mc:Choice>
              <mc:Fallback>
                <p:oleObj r:id="rId4" imgW="11004550" imgH="5699125" progId="Word.Document.8">
                  <p:embed/>
                  <p:pic>
                    <p:nvPicPr>
                      <p:cNvPr id="0" name="OLE substitute image"/>
                      <p:cNvPicPr/>
                      <p:nvPr/>
                    </p:nvPicPr>
                    <p:blipFill>
                      <a:blip r:embed="rId5"/>
                      <a:stretch>
                        <a:fillRect/>
                      </a:stretch>
                    </p:blipFill>
                    <p:spPr>
                      <a:xfrm>
                        <a:off x="787400" y="839788"/>
                        <a:ext cx="11004550" cy="5699125"/>
                      </a:xfrm>
                      <a:prstGeom prst="rect">
                        <a:avLst/>
                      </a:prstGeom>
                      <a:noFill/>
                      <a:ln w="38100">
                        <a:noFill/>
                        <a:miter lim="800000"/>
                      </a:ln>
                    </p:spPr>
                  </p:pic>
                </p:oleObj>
              </mc:Fallback>
            </mc:AlternateContent>
          </a:graphicData>
        </a:graphic>
      </p:graphicFrame>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矩形 482305"/>
          <p:cNvSpPr/>
          <p:nvPr/>
        </p:nvSpPr>
        <p:spPr>
          <a:xfrm>
            <a:off x="381000" y="1752600"/>
            <a:ext cx="11134725"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．根据本诗所体现的季节判断，填入诗中空缺处最恰当的一项是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．潮    </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．暖    </a:t>
            </a: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．江    </a:t>
            </a: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．寒</a:t>
            </a:r>
            <a:endParaRPr lang="zh-CN" altLang="en-US">
              <a:solidFill>
                <a:srgbClr val="000000"/>
              </a:solidFill>
              <a:latin typeface="Times New Roman" pitchFamily="18" charset="0"/>
              <a:ea typeface="Times New Roman" pitchFamily="18" charset="0"/>
            </a:endParaRPr>
          </a:p>
        </p:txBody>
      </p:sp>
      <p:sp>
        <p:nvSpPr>
          <p:cNvPr id="38914" name="矩形 482306"/>
          <p:cNvSpPr/>
          <p:nvPr/>
        </p:nvSpPr>
        <p:spPr>
          <a:xfrm>
            <a:off x="9829800" y="1828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
        <p:nvSpPr>
          <p:cNvPr id="38915" name="矩形 482307"/>
          <p:cNvSpPr/>
          <p:nvPr/>
        </p:nvSpPr>
        <p:spPr>
          <a:xfrm>
            <a:off x="990600" y="3352800"/>
            <a:ext cx="8413750"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【解析】结合末句的“秋”字可知，用“寒”字可与之相照应。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additive="base">
                                        <p:cTn id="7" dur="500" fill="hold"/>
                                        <p:tgtEl>
                                          <p:spTgt spid="38914"/>
                                        </p:tgtEl>
                                        <p:attrNameLst>
                                          <p:attrName>ppt_x</p:attrName>
                                        </p:attrNameLst>
                                      </p:cBhvr>
                                      <p:tavLst>
                                        <p:tav tm="0">
                                          <p:val>
                                            <p:strVal val="#ppt_x"/>
                                          </p:val>
                                        </p:tav>
                                        <p:tav tm="100000">
                                          <p:val>
                                            <p:strVal val="#ppt_x"/>
                                          </p:val>
                                        </p:tav>
                                      </p:tavLst>
                                    </p:anim>
                                    <p:anim calcmode="lin" valueType="num">
                                      <p:cBhvr additive="base">
                                        <p:cTn id="8" dur="500" fill="hold"/>
                                        <p:tgtEl>
                                          <p:spTgt spid="389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8915">
                                            <p:txEl>
                                              <p:pRg st="0" end="0"/>
                                            </p:txEl>
                                          </p:spTgt>
                                        </p:tgtEl>
                                        <p:attrNameLst>
                                          <p:attrName>style.visibility</p:attrName>
                                        </p:attrNameLst>
                                      </p:cBhvr>
                                      <p:to>
                                        <p:strVal val="visible"/>
                                      </p:to>
                                    </p:set>
                                    <p:animEffect transition="in" filter="blinds(horizontal)">
                                      <p:cBhvr>
                                        <p:cTn id="13" dur="500" fill="hold"/>
                                        <p:tgtEl>
                                          <p:spTgt spid="389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矩形 483329"/>
          <p:cNvSpPr/>
          <p:nvPr/>
        </p:nvSpPr>
        <p:spPr>
          <a:xfrm>
            <a:off x="457200" y="1978025"/>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．本诗与杜牧</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赤壁</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一诗都有怀古之意，但凭吊古迹所表达的感慨有何不同？请简述。</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示例：杜牧的</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赤壁</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，借对三国史事的遐想，感慨历史上英雄成名的机遇，曲折地表达了自己空有抱负却生不逢时、无从施展的无奈。本诗借写西晋灭吴的历史故事，表达了对历史兴衰的感叹，同时也表达了维护国家统一的期望。</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937">
                                            <p:txEl>
                                              <p:pRg st="1" end="1"/>
                                            </p:txEl>
                                          </p:spTgt>
                                        </p:tgtEl>
                                        <p:attrNameLst>
                                          <p:attrName>style.visibility</p:attrName>
                                        </p:attrNameLst>
                                      </p:cBhvr>
                                      <p:to>
                                        <p:strVal val="visible"/>
                                      </p:to>
                                    </p:set>
                                    <p:animEffect transition="in" filter="blinds(horizontal)">
                                      <p:cBhvr>
                                        <p:cTn id="7" dur="500" fill="hold"/>
                                        <p:tgtEl>
                                          <p:spTgt spid="399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矩形 484353"/>
          <p:cNvSpPr/>
          <p:nvPr/>
        </p:nvSpPr>
        <p:spPr>
          <a:xfrm>
            <a:off x="457200" y="1430338"/>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zh-CN">
                <a:solidFill>
                  <a:srgbClr val="000000"/>
                </a:solidFill>
                <a:latin typeface="黑体" panose="02010609060101010101" pitchFamily="49" charset="-122"/>
                <a:ea typeface="黑体" panose="02010609060101010101" pitchFamily="49" charset="-122"/>
              </a:rPr>
              <a:t>第五类　爱国忧民</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九</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诉衷情</a:t>
            </a:r>
            <a:endParaRPr lang="zh-CN" altLang="en-US">
              <a:solidFill>
                <a:srgbClr val="000000"/>
              </a:solidFill>
              <a:latin typeface="Times New Roman" pitchFamily="18" charset="0"/>
              <a:ea typeface="仿宋_GB2312" charset="-122"/>
            </a:endParaRPr>
          </a:p>
          <a:p>
            <a:pPr marL="0" lvl="0" indent="355600" algn="ctr" defTabSz="1219200">
              <a:lnSpc>
                <a:spcPct val="150000"/>
              </a:lnSpc>
            </a:pPr>
            <a:r>
              <a:rPr lang="zh-CN" altLang="en-US">
                <a:solidFill>
                  <a:srgbClr val="000000"/>
                </a:solidFill>
                <a:latin typeface="Times New Roman" pitchFamily="18" charset="0"/>
                <a:ea typeface="仿宋_GB2312" charset="-122"/>
              </a:rPr>
              <a:t>陆游</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当年万里觅封侯。匹马戍梁州</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。关河梦断何处？尘暗旧貂裘。　　胡未灭</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鬓先秋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泪空流。此生谁料</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心在天山</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身老沧洲</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梁州：古陕西地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此指汉中前线。</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天山：这里代指西北边境前线。</a:t>
            </a:r>
            <a:r>
              <a:rPr lang="en-US" altLang="zh-CN">
                <a:solidFill>
                  <a:srgbClr val="000000"/>
                </a:solidFill>
                <a:latin typeface="宋体" pitchFamily="2" charset="-122"/>
                <a:ea typeface="仿宋_GB2312" charset="-122"/>
              </a:rPr>
              <a:t>③</a:t>
            </a:r>
            <a:r>
              <a:rPr lang="zh-CN" altLang="en-US">
                <a:solidFill>
                  <a:srgbClr val="000000"/>
                </a:solidFill>
                <a:latin typeface="Times New Roman" pitchFamily="18" charset="0"/>
                <a:ea typeface="仿宋_GB2312" charset="-122"/>
              </a:rPr>
              <a:t>沧洲：水边陆地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常指隐士居住之地。这里指陆游退隐所住的镜湖之滨。</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5" name="矩形 485377"/>
          <p:cNvSpPr/>
          <p:nvPr/>
        </p:nvSpPr>
        <p:spPr>
          <a:xfrm>
            <a:off x="457200" y="882650"/>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．下列对这首词的理解不正确的一项是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．“当年万里觅封侯，匹马戍梁州”抒写了词人当年投笔从戎英勇抗敌的情景。</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．“尘暗旧貂裘”借写旧时貂裘戎装已是尘封色暗，表达惆怅、悲凉的心情。</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．下片“泪空流”一句中“空”的意思是“白白的，徒然”。</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．全词塑造了一个虽然垂垂老矣力不从心，但因有将士守边，能安心养老的爱国词人形象。</a:t>
            </a:r>
          </a:p>
          <a:p>
            <a:pPr marL="0" lvl="0" indent="355600" algn="just" defTabSz="1219200">
              <a:lnSpc>
                <a:spcPct val="150000"/>
              </a:lnSpc>
            </a:pPr>
            <a:r>
              <a:rPr lang="zh-CN" altLang="en-US">
                <a:solidFill>
                  <a:srgbClr val="FF0000"/>
                </a:solidFill>
                <a:latin typeface="Times New Roman" pitchFamily="18" charset="0"/>
                <a:ea typeface="宋体" pitchFamily="2" charset="-122"/>
              </a:rPr>
              <a:t>【解析】这首词通过叙写一位爱国志士的坎坷经历和不幸遭遇，表达了作者壮志未酬、报国无门的悲愤不平之情。</a:t>
            </a:r>
            <a:endParaRPr lang="zh-CN" altLang="en-US">
              <a:solidFill>
                <a:srgbClr val="FF0000"/>
              </a:solidFill>
              <a:latin typeface="Times New Roman" pitchFamily="18" charset="0"/>
              <a:ea typeface="Times New Roman" pitchFamily="18" charset="0"/>
            </a:endParaRPr>
          </a:p>
        </p:txBody>
      </p:sp>
      <p:sp>
        <p:nvSpPr>
          <p:cNvPr id="41986" name="矩形 485378"/>
          <p:cNvSpPr/>
          <p:nvPr/>
        </p:nvSpPr>
        <p:spPr>
          <a:xfrm>
            <a:off x="6477000" y="9144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500" fill="hold"/>
                                        <p:tgtEl>
                                          <p:spTgt spid="419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1985">
                                            <p:txEl>
                                              <p:pRg st="5" end="5"/>
                                            </p:txEl>
                                          </p:spTgt>
                                        </p:tgtEl>
                                        <p:attrNameLst>
                                          <p:attrName>style.visibility</p:attrName>
                                        </p:attrNameLst>
                                      </p:cBhvr>
                                      <p:to>
                                        <p:strVal val="visible"/>
                                      </p:to>
                                    </p:set>
                                    <p:animEffect transition="in" filter="blinds(horizontal)">
                                      <p:cBhvr>
                                        <p:cTn id="12" dur="500" fill="hold"/>
                                        <p:tgtEl>
                                          <p:spTgt spid="4198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矩形 458753"/>
          <p:cNvSpPr/>
          <p:nvPr/>
        </p:nvSpPr>
        <p:spPr>
          <a:xfrm>
            <a:off x="457200" y="336550"/>
            <a:ext cx="11134725" cy="61452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．下列对这首诗的理解和赏析不恰当的一项是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．首联中的“抱村流”用拟人的手法，写出了草堂周围的环境，一弯清流绕宅而过。</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．首联中“长夏”点明时间，“江村”二字照应题目，“事事幽”则统领整首诗。</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．诗人颠沛半生，生活暂时得到了安宁，妻儿同聚一处，重新获得了天伦之乐。</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．这首诗将写景、叙事、抒情相结合，景中有情，情景交融，充满浪漫主义色彩。</a:t>
            </a:r>
          </a:p>
          <a:p>
            <a:pPr marL="0" lvl="0" indent="355600" algn="just" defTabSz="1219200">
              <a:lnSpc>
                <a:spcPct val="150000"/>
              </a:lnSpc>
            </a:pPr>
            <a:r>
              <a:rPr lang="zh-CN" altLang="en-US">
                <a:solidFill>
                  <a:srgbClr val="FF0000"/>
                </a:solidFill>
                <a:latin typeface="Times New Roman" pitchFamily="18" charset="0"/>
                <a:ea typeface="宋体" pitchFamily="2" charset="-122"/>
              </a:rPr>
              <a:t>【解析】根据全诗内容分析，杜甫描写的是现实生活。“充满浪漫主义色彩”有误。</a:t>
            </a:r>
            <a:endParaRPr lang="zh-CN" altLang="en-US">
              <a:solidFill>
                <a:srgbClr val="FF0000"/>
              </a:solidFill>
              <a:latin typeface="Times New Roman" pitchFamily="18" charset="0"/>
              <a:ea typeface="Times New Roman" pitchFamily="18" charset="0"/>
            </a:endParaRPr>
          </a:p>
        </p:txBody>
      </p:sp>
      <p:sp>
        <p:nvSpPr>
          <p:cNvPr id="15362" name="矩形 458754"/>
          <p:cNvSpPr/>
          <p:nvPr/>
        </p:nvSpPr>
        <p:spPr>
          <a:xfrm>
            <a:off x="7391400" y="4572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361">
                                            <p:txEl>
                                              <p:pRg st="5" end="5"/>
                                            </p:txEl>
                                          </p:spTgt>
                                        </p:tgtEl>
                                        <p:attrNameLst>
                                          <p:attrName>style.visibility</p:attrName>
                                        </p:attrNameLst>
                                      </p:cBhvr>
                                      <p:to>
                                        <p:strVal val="visible"/>
                                      </p:to>
                                    </p:set>
                                    <p:anim calcmode="lin" valueType="num">
                                      <p:cBhvr additive="base">
                                        <p:cTn id="13" dur="500" fill="hold"/>
                                        <p:tgtEl>
                                          <p:spTgt spid="15361">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矩形 486401"/>
          <p:cNvSpPr/>
          <p:nvPr/>
        </p:nvSpPr>
        <p:spPr>
          <a:xfrm>
            <a:off x="457200" y="2525713"/>
            <a:ext cx="11134725" cy="17637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．“此生谁料，心在天山，身老沧洲”采用了什么抒情方式？抒发了诗人怎样的情感？</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直抒胸臆</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或直接抒情</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。抒发了词人壮志未酬，报国无门的悲愤之情。</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009">
                                            <p:txEl>
                                              <p:pRg st="1" end="1"/>
                                            </p:txEl>
                                          </p:spTgt>
                                        </p:tgtEl>
                                        <p:attrNameLst>
                                          <p:attrName>style.visibility</p:attrName>
                                        </p:attrNameLst>
                                      </p:cBhvr>
                                      <p:to>
                                        <p:strVal val="visible"/>
                                      </p:to>
                                    </p:set>
                                    <p:animEffect transition="in" filter="blinds(horizontal)">
                                      <p:cBhvr>
                                        <p:cTn id="7" dur="500" fill="hold"/>
                                        <p:tgtEl>
                                          <p:spTgt spid="43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3" name="矩形 487425"/>
          <p:cNvSpPr/>
          <p:nvPr/>
        </p:nvSpPr>
        <p:spPr>
          <a:xfrm>
            <a:off x="457200" y="1430338"/>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恨别</a:t>
            </a:r>
            <a:r>
              <a:rPr lang="en-US" altLang="zh-CN">
                <a:solidFill>
                  <a:srgbClr val="000000"/>
                </a:solidFill>
                <a:latin typeface="黑体" panose="02010609060101010101" pitchFamily="49" charset="-122"/>
                <a:ea typeface="黑体" panose="02010609060101010101" pitchFamily="49" charset="-122"/>
              </a:rPr>
              <a:t>①</a:t>
            </a:r>
            <a:r>
              <a:rPr lang="en-US" altLang="zh-CN">
                <a:solidFill>
                  <a:srgbClr val="000000"/>
                </a:solidFill>
                <a:latin typeface="Times New Roman" pitchFamily="18" charset="0"/>
                <a:ea typeface="楷体_GB2312" charset="-122"/>
              </a:rPr>
              <a:t>(2021</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眉山</a:t>
            </a:r>
            <a:r>
              <a:rPr lang="en-US" altLang="zh-CN">
                <a:solidFill>
                  <a:srgbClr val="000000"/>
                </a:solidFill>
                <a:latin typeface="Times New Roman" pitchFamily="18" charset="0"/>
                <a:ea typeface="楷体_GB2312" charset="-122"/>
              </a:rPr>
              <a:t>)</a:t>
            </a:r>
            <a:endParaRPr lang="en-US" altLang="zh-CN">
              <a:solidFill>
                <a:srgbClr val="000000"/>
              </a:solidFill>
              <a:latin typeface="Times New Roman" pitchFamily="18" charset="0"/>
              <a:ea typeface="仿宋_GB2312" charset="-122"/>
            </a:endParaRPr>
          </a:p>
          <a:p>
            <a:pPr marL="0" lvl="0" indent="355600" algn="ctr" defTabSz="1219200">
              <a:lnSpc>
                <a:spcPct val="150000"/>
              </a:lnSpc>
            </a:pPr>
            <a:r>
              <a:rPr lang="zh-CN" altLang="en-US">
                <a:solidFill>
                  <a:srgbClr val="000000"/>
                </a:solidFill>
                <a:latin typeface="Times New Roman" pitchFamily="18" charset="0"/>
                <a:ea typeface="仿宋_GB2312" charset="-122"/>
              </a:rPr>
              <a:t>杜甫</a:t>
            </a:r>
            <a:endParaRPr lang="zh-CN" altLang="en-US">
              <a:solidFill>
                <a:srgbClr val="000000"/>
              </a:solidFill>
              <a:latin typeface="Times New Roman" pitchFamily="18" charset="0"/>
              <a:ea typeface="楷体_GB2312" charset="-122"/>
            </a:endParaRPr>
          </a:p>
          <a:p>
            <a:pPr marL="0" lvl="0" indent="355600" algn="ctr" defTabSz="1219200">
              <a:lnSpc>
                <a:spcPct val="150000"/>
              </a:lnSpc>
            </a:pPr>
            <a:r>
              <a:rPr lang="zh-CN" altLang="en-US">
                <a:solidFill>
                  <a:srgbClr val="000000"/>
                </a:solidFill>
                <a:latin typeface="Times New Roman" pitchFamily="18" charset="0"/>
                <a:ea typeface="楷体_GB2312" charset="-122"/>
              </a:rPr>
              <a:t>洛城一别四千里</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胡骑长驱五六年。</a:t>
            </a:r>
          </a:p>
          <a:p>
            <a:pPr marL="0" lvl="0" indent="355600" algn="ctr" defTabSz="1219200">
              <a:lnSpc>
                <a:spcPct val="150000"/>
              </a:lnSpc>
            </a:pPr>
            <a:r>
              <a:rPr lang="zh-CN" altLang="en-US">
                <a:solidFill>
                  <a:srgbClr val="000000"/>
                </a:solidFill>
                <a:latin typeface="Times New Roman" pitchFamily="18" charset="0"/>
                <a:ea typeface="楷体_GB2312" charset="-122"/>
              </a:rPr>
              <a:t>草木变衰行剑外</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兵戈阻绝老江边。</a:t>
            </a:r>
          </a:p>
          <a:p>
            <a:pPr marL="0" lvl="0" indent="355600" algn="ctr" defTabSz="1219200">
              <a:lnSpc>
                <a:spcPct val="150000"/>
              </a:lnSpc>
            </a:pPr>
            <a:r>
              <a:rPr lang="zh-CN" altLang="en-US">
                <a:solidFill>
                  <a:srgbClr val="000000"/>
                </a:solidFill>
                <a:latin typeface="Times New Roman" pitchFamily="18" charset="0"/>
                <a:ea typeface="楷体_GB2312" charset="-122"/>
              </a:rPr>
              <a:t>思家步月清宵立</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忆弟看云白日眠。</a:t>
            </a:r>
          </a:p>
          <a:p>
            <a:pPr marL="0" lvl="0" indent="355600" algn="ctr" defTabSz="1219200">
              <a:lnSpc>
                <a:spcPct val="150000"/>
              </a:lnSpc>
            </a:pPr>
            <a:r>
              <a:rPr lang="zh-CN" altLang="en-US">
                <a:solidFill>
                  <a:srgbClr val="000000"/>
                </a:solidFill>
                <a:latin typeface="Times New Roman" pitchFamily="18" charset="0"/>
                <a:ea typeface="楷体_GB2312" charset="-122"/>
              </a:rPr>
              <a:t>闻道河阳近乘胜</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司徒</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急为破幽燕。</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此诗为杜甫安史之乱时期在成都所作。</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司徒：指唐军将领李光弼。</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7" name="矩形 488449"/>
          <p:cNvSpPr/>
          <p:nvPr/>
        </p:nvSpPr>
        <p:spPr>
          <a:xfrm>
            <a:off x="457200" y="1430338"/>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．下列对这首诗的理解与分析，不正确的一项是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．首联点明诗歌的题旨，“四千里”恨离家之远，“五六年”伤战乱之久。</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．颔联第一句描述蜀中草木盛衰变易，承接上句暗示诗人已流落蜀中多年。</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．颈联通过“宵立昼眠，忧而反常”的生活细节描写，委婉表达无限情思。</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．尾联意为诗人听到唐军连战皆捷的喜讯，又担心司徒不乘胜追击而退缩。</a:t>
            </a:r>
          </a:p>
          <a:p>
            <a:pPr marL="0" lvl="0" indent="355600" algn="just" defTabSz="1219200">
              <a:lnSpc>
                <a:spcPct val="150000"/>
              </a:lnSpc>
            </a:pPr>
            <a:r>
              <a:rPr lang="zh-CN" altLang="en-US">
                <a:solidFill>
                  <a:srgbClr val="FF0000"/>
                </a:solidFill>
                <a:latin typeface="Times New Roman" pitchFamily="18" charset="0"/>
                <a:ea typeface="宋体" pitchFamily="2" charset="-122"/>
              </a:rPr>
              <a:t>【解析】尾联抒发的是诗人听到唐军连战皆捷的喜讯，盼望尽快破幽燕、平叛乱的急切心情。</a:t>
            </a:r>
            <a:endParaRPr lang="zh-CN" altLang="en-US">
              <a:solidFill>
                <a:srgbClr val="FF0000"/>
              </a:solidFill>
              <a:latin typeface="Times New Roman" pitchFamily="18" charset="0"/>
              <a:ea typeface="Times New Roman" pitchFamily="18" charset="0"/>
            </a:endParaRPr>
          </a:p>
        </p:txBody>
      </p:sp>
      <p:sp>
        <p:nvSpPr>
          <p:cNvPr id="45058" name="矩形 488450"/>
          <p:cNvSpPr/>
          <p:nvPr/>
        </p:nvSpPr>
        <p:spPr>
          <a:xfrm>
            <a:off x="7696200" y="15240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additive="base">
                                        <p:cTn id="7" dur="500" fill="hold"/>
                                        <p:tgtEl>
                                          <p:spTgt spid="45058"/>
                                        </p:tgtEl>
                                        <p:attrNameLst>
                                          <p:attrName>ppt_x</p:attrName>
                                        </p:attrNameLst>
                                      </p:cBhvr>
                                      <p:tavLst>
                                        <p:tav tm="0">
                                          <p:val>
                                            <p:strVal val="#ppt_x"/>
                                          </p:val>
                                        </p:tav>
                                        <p:tav tm="100000">
                                          <p:val>
                                            <p:strVal val="#ppt_x"/>
                                          </p:val>
                                        </p:tav>
                                      </p:tavLst>
                                    </p:anim>
                                    <p:anim calcmode="lin" valueType="num">
                                      <p:cBhvr additive="base">
                                        <p:cTn id="8" dur="500" fill="hold"/>
                                        <p:tgtEl>
                                          <p:spTgt spid="450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5057">
                                            <p:txEl>
                                              <p:pRg st="5" end="5"/>
                                            </p:txEl>
                                          </p:spTgt>
                                        </p:tgtEl>
                                        <p:attrNameLst>
                                          <p:attrName>style.visibility</p:attrName>
                                        </p:attrNameLst>
                                      </p:cBhvr>
                                      <p:to>
                                        <p:strVal val="visible"/>
                                      </p:to>
                                    </p:set>
                                    <p:animEffect transition="in" filter="blinds(horizontal)">
                                      <p:cBhvr>
                                        <p:cTn id="13" dur="500" fill="hold"/>
                                        <p:tgtEl>
                                          <p:spTgt spid="4505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矩形 489473"/>
          <p:cNvSpPr/>
          <p:nvPr/>
        </p:nvSpPr>
        <p:spPr>
          <a:xfrm>
            <a:off x="381000" y="152400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．结合诗歌内容和写作背景，说说本诗抒发了作者怎样的思想感情？</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en-US" altLang="zh-CN">
                <a:solidFill>
                  <a:srgbClr val="FF0000"/>
                </a:solidFill>
                <a:latin typeface="Times New Roman" pitchFamily="18" charset="0"/>
              </a:rPr>
              <a:t>①</a:t>
            </a:r>
            <a:r>
              <a:rPr lang="zh-CN" altLang="en-US">
                <a:solidFill>
                  <a:srgbClr val="FF0000"/>
                </a:solidFill>
                <a:latin typeface="Times New Roman" pitchFamily="18" charset="0"/>
                <a:ea typeface="宋体" pitchFamily="2" charset="-122"/>
              </a:rPr>
              <a:t>因战争而不得不流落他乡的孤独飘零之感；</a:t>
            </a:r>
            <a:r>
              <a:rPr lang="en-US" altLang="zh-CN">
                <a:solidFill>
                  <a:srgbClr val="FF0000"/>
                </a:solidFill>
                <a:latin typeface="Times New Roman" pitchFamily="18" charset="0"/>
              </a:rPr>
              <a:t>②</a:t>
            </a:r>
            <a:r>
              <a:rPr lang="zh-CN" altLang="en-US">
                <a:solidFill>
                  <a:srgbClr val="FF0000"/>
                </a:solidFill>
                <a:latin typeface="Times New Roman" pitchFamily="18" charset="0"/>
                <a:ea typeface="宋体" pitchFamily="2" charset="-122"/>
              </a:rPr>
              <a:t>远离家乡不得归而产生的浓烈的思家忆弟之情；</a:t>
            </a:r>
            <a:r>
              <a:rPr lang="en-US" altLang="zh-CN">
                <a:solidFill>
                  <a:srgbClr val="FF0000"/>
                </a:solidFill>
                <a:latin typeface="Times New Roman" pitchFamily="18" charset="0"/>
              </a:rPr>
              <a:t>③</a:t>
            </a:r>
            <a:r>
              <a:rPr lang="zh-CN" altLang="en-US">
                <a:solidFill>
                  <a:srgbClr val="FF0000"/>
                </a:solidFill>
                <a:latin typeface="Times New Roman" pitchFamily="18" charset="0"/>
                <a:ea typeface="宋体" pitchFamily="2" charset="-122"/>
              </a:rPr>
              <a:t>不能重返故土而老于蜀中的年华逝去之悲；</a:t>
            </a:r>
            <a:r>
              <a:rPr lang="en-US" altLang="zh-CN">
                <a:solidFill>
                  <a:srgbClr val="FF0000"/>
                </a:solidFill>
                <a:latin typeface="Times New Roman" pitchFamily="18" charset="0"/>
              </a:rPr>
              <a:t>④</a:t>
            </a:r>
            <a:r>
              <a:rPr lang="zh-CN" altLang="en-US">
                <a:solidFill>
                  <a:srgbClr val="FF0000"/>
                </a:solidFill>
                <a:latin typeface="Times New Roman" pitchFamily="18" charset="0"/>
                <a:ea typeface="宋体" pitchFamily="2" charset="-122"/>
              </a:rPr>
              <a:t>连战皆捷希望破幽燕平定叛乱的国家命运之忧。</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6081">
                                            <p:txEl>
                                              <p:pRg st="1" end="1"/>
                                            </p:txEl>
                                          </p:spTgt>
                                        </p:tgtEl>
                                        <p:attrNameLst>
                                          <p:attrName>style.visibility</p:attrName>
                                        </p:attrNameLst>
                                      </p:cBhvr>
                                      <p:to>
                                        <p:strVal val="visible"/>
                                      </p:to>
                                    </p:set>
                                    <p:anim calcmode="lin" valueType="num">
                                      <p:cBhvr additive="base">
                                        <p:cTn id="7" dur="500" fill="hold"/>
                                        <p:tgtEl>
                                          <p:spTgt spid="4608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7105" name="对象 490498"/>
          <p:cNvGraphicFramePr>
            <a:graphicFrameLocks noChangeAspect="1"/>
          </p:cNvGraphicFramePr>
          <p:nvPr/>
        </p:nvGraphicFramePr>
        <p:xfrm>
          <a:off x="850900" y="977900"/>
          <a:ext cx="9813925" cy="4667250"/>
        </p:xfrm>
        <a:graphic>
          <a:graphicData uri="http://schemas.openxmlformats.org/presentationml/2006/ole">
            <mc:AlternateContent xmlns:mc="http://schemas.openxmlformats.org/markup-compatibility/2006">
              <mc:Choice xmlns:v="urn:schemas-microsoft-com:vml" Requires="v">
                <p:oleObj spid="_x0000_s2050" r:id="rId4" imgW="9813925" imgH="4667250" progId="Word.Document.8">
                  <p:embed/>
                </p:oleObj>
              </mc:Choice>
              <mc:Fallback>
                <p:oleObj r:id="rId4" imgW="9813925" imgH="4667250" progId="Word.Document.8">
                  <p:embed/>
                  <p:pic>
                    <p:nvPicPr>
                      <p:cNvPr id="0" name="OLE substitute image"/>
                      <p:cNvPicPr/>
                      <p:nvPr/>
                    </p:nvPicPr>
                    <p:blipFill>
                      <a:blip r:embed="rId5"/>
                      <a:stretch>
                        <a:fillRect/>
                      </a:stretch>
                    </p:blipFill>
                    <p:spPr>
                      <a:xfrm>
                        <a:off x="850900" y="977900"/>
                        <a:ext cx="9813925" cy="4667250"/>
                      </a:xfrm>
                      <a:prstGeom prst="rect">
                        <a:avLst/>
                      </a:prstGeom>
                      <a:noFill/>
                      <a:ln w="38100">
                        <a:noFill/>
                        <a:miter lim="800000"/>
                      </a:ln>
                    </p:spPr>
                  </p:pic>
                </p:oleObj>
              </mc:Fallback>
            </mc:AlternateContent>
          </a:graphicData>
        </a:graphic>
      </p:graphicFrame>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矩形 491521"/>
          <p:cNvSpPr/>
          <p:nvPr/>
        </p:nvSpPr>
        <p:spPr>
          <a:xfrm>
            <a:off x="457200" y="160020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楷体_GB2312" charset="-122"/>
              </a:rPr>
              <a:t>．</a:t>
            </a:r>
            <a:r>
              <a:rPr lang="zh-CN" altLang="en-US">
                <a:solidFill>
                  <a:srgbClr val="000000"/>
                </a:solidFill>
                <a:latin typeface="Times New Roman" pitchFamily="18" charset="0"/>
                <a:ea typeface="宋体" pitchFamily="2" charset="-122"/>
              </a:rPr>
              <a:t>根据全诗内容，填入诗中空缺处最恰当的一项是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．情    </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．求    </a:t>
            </a: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．头    </a:t>
            </a: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．朝</a:t>
            </a:r>
          </a:p>
          <a:p>
            <a:pPr marL="0" lvl="0" indent="355600" algn="just" defTabSz="1219200">
              <a:lnSpc>
                <a:spcPct val="150000"/>
              </a:lnSpc>
            </a:pPr>
            <a:r>
              <a:rPr lang="zh-CN" altLang="en-US">
                <a:solidFill>
                  <a:srgbClr val="FF0000"/>
                </a:solidFill>
                <a:latin typeface="Times New Roman" pitchFamily="18" charset="0"/>
                <a:ea typeface="宋体" pitchFamily="2" charset="-122"/>
              </a:rPr>
              <a:t>【解析】这首诗最后两句主要写了苏武归汉后只被拜为典属国，节上旄头徒然落尽北海西头。</a:t>
            </a:r>
            <a:endParaRPr lang="zh-CN" altLang="en-US">
              <a:solidFill>
                <a:srgbClr val="FF0000"/>
              </a:solidFill>
              <a:latin typeface="Times New Roman" pitchFamily="18" charset="0"/>
              <a:ea typeface="Times New Roman" pitchFamily="18" charset="0"/>
            </a:endParaRPr>
          </a:p>
        </p:txBody>
      </p:sp>
      <p:sp>
        <p:nvSpPr>
          <p:cNvPr id="48130" name="矩形 491522"/>
          <p:cNvSpPr/>
          <p:nvPr/>
        </p:nvSpPr>
        <p:spPr>
          <a:xfrm>
            <a:off x="8001000" y="17526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blinds(horizontal)">
                                      <p:cBhvr>
                                        <p:cTn id="7" dur="500" fill="hold"/>
                                        <p:tgtEl>
                                          <p:spTgt spid="481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8129">
                                            <p:txEl>
                                              <p:pRg st="2" end="2"/>
                                            </p:txEl>
                                          </p:spTgt>
                                        </p:tgtEl>
                                        <p:attrNameLst>
                                          <p:attrName>style.visibility</p:attrName>
                                        </p:attrNameLst>
                                      </p:cBhvr>
                                      <p:to>
                                        <p:strVal val="visible"/>
                                      </p:to>
                                    </p:set>
                                    <p:animEffect transition="in" filter="blinds(horizontal)">
                                      <p:cBhvr>
                                        <p:cTn id="12" dur="500" fill="hold"/>
                                        <p:tgtEl>
                                          <p:spTgt spid="481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3" name="矩形 492545"/>
          <p:cNvSpPr/>
          <p:nvPr/>
        </p:nvSpPr>
        <p:spPr>
          <a:xfrm>
            <a:off x="457200" y="1430338"/>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．有人认为，这首诗与李贺</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雁门太守行</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都构成一种寂寞悲凉的意境，反映了唐代边塞生活的艰苦，你同意吗？请说明理由。</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同意。理由：从“长安少年”“陇上行人”“关西老将”这三类人物，写到戍楼看星、月夜吹笛、驻马流泪这三种边塞生活场景。凄清的月夜，荒凉的边塞，呜咽的笛声，悲怆的将士，构成了一种寂寞悲凉的意境，反映了唐代边塞生活的艰苦。</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雁门太守行</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描写的是一场惨烈的战争，孤城被敌军团团围住，危在旦夕，将士们浴血奋战、誓死抵抗，表达了诗人为国立功的壮志豪情。</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153">
                                            <p:txEl>
                                              <p:pRg st="1" end="1"/>
                                            </p:txEl>
                                          </p:spTgt>
                                        </p:tgtEl>
                                        <p:attrNameLst>
                                          <p:attrName>style.visibility</p:attrName>
                                        </p:attrNameLst>
                                      </p:cBhvr>
                                      <p:to>
                                        <p:strVal val="visible"/>
                                      </p:to>
                                    </p:set>
                                    <p:animEffect transition="in" filter="blinds(horizontal)">
                                      <p:cBhvr>
                                        <p:cTn id="7" dur="500" fill="hold"/>
                                        <p:tgtEl>
                                          <p:spTgt spid="4915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7" name="矩形 493569"/>
          <p:cNvSpPr/>
          <p:nvPr/>
        </p:nvSpPr>
        <p:spPr>
          <a:xfrm>
            <a:off x="457200" y="1157288"/>
            <a:ext cx="11134725" cy="450215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十二</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献封大夫</a:t>
            </a:r>
            <a:r>
              <a:rPr lang="en-US" altLang="zh-CN">
                <a:solidFill>
                  <a:srgbClr val="000000"/>
                </a:solidFill>
                <a:latin typeface="黑体" panose="02010609060101010101" pitchFamily="49" charset="-122"/>
                <a:ea typeface="黑体" panose="02010609060101010101" pitchFamily="49" charset="-122"/>
              </a:rPr>
              <a:t>①</a:t>
            </a:r>
            <a:r>
              <a:rPr lang="zh-CN" altLang="en-US">
                <a:solidFill>
                  <a:srgbClr val="000000"/>
                </a:solidFill>
                <a:latin typeface="黑体" panose="02010609060101010101" pitchFamily="49" charset="-122"/>
                <a:ea typeface="黑体" panose="02010609060101010101" pitchFamily="49" charset="-122"/>
              </a:rPr>
              <a:t>破播仙</a:t>
            </a:r>
            <a:r>
              <a:rPr lang="en-US" altLang="zh-CN">
                <a:solidFill>
                  <a:srgbClr val="000000"/>
                </a:solidFill>
                <a:latin typeface="黑体" panose="02010609060101010101" pitchFamily="49" charset="-122"/>
                <a:ea typeface="黑体" panose="02010609060101010101" pitchFamily="49" charset="-122"/>
              </a:rPr>
              <a:t>②</a:t>
            </a:r>
            <a:r>
              <a:rPr lang="zh-CN" altLang="en-US">
                <a:solidFill>
                  <a:srgbClr val="000000"/>
                </a:solidFill>
                <a:latin typeface="黑体" panose="02010609060101010101" pitchFamily="49" charset="-122"/>
                <a:ea typeface="黑体" panose="02010609060101010101" pitchFamily="49" charset="-122"/>
              </a:rPr>
              <a:t>凯歌</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其二</a:t>
            </a:r>
            <a:r>
              <a:rPr lang="en-US" altLang="zh-CN">
                <a:solidFill>
                  <a:srgbClr val="000000"/>
                </a:solidFill>
                <a:latin typeface="Times New Roman" pitchFamily="18" charset="0"/>
                <a:ea typeface="黑体" panose="02010609060101010101" pitchFamily="49" charset="-122"/>
              </a:rPr>
              <a:t>)</a:t>
            </a:r>
            <a:endParaRPr lang="en-US" altLang="zh-CN">
              <a:solidFill>
                <a:srgbClr val="000000"/>
              </a:solidFill>
              <a:latin typeface="Times New Roman" pitchFamily="18" charset="0"/>
              <a:ea typeface="仿宋_GB2312" charset="-122"/>
            </a:endParaRPr>
          </a:p>
          <a:p>
            <a:pPr marL="0" lvl="0" indent="355600" algn="ctr" defTabSz="1219200">
              <a:lnSpc>
                <a:spcPct val="150000"/>
              </a:lnSpc>
            </a:pPr>
            <a:r>
              <a:rPr lang="zh-CN" altLang="en-US">
                <a:solidFill>
                  <a:srgbClr val="000000"/>
                </a:solidFill>
                <a:latin typeface="Times New Roman" pitchFamily="18" charset="0"/>
                <a:ea typeface="仿宋_GB2312" charset="-122"/>
              </a:rPr>
              <a:t>岑参</a:t>
            </a:r>
            <a:endParaRPr lang="zh-CN" altLang="en-US">
              <a:solidFill>
                <a:srgbClr val="000000"/>
              </a:solidFill>
              <a:latin typeface="Times New Roman" pitchFamily="18" charset="0"/>
              <a:ea typeface="楷体_GB2312" charset="-122"/>
            </a:endParaRPr>
          </a:p>
          <a:p>
            <a:pPr marL="0" lvl="0" indent="355600" algn="ctr" defTabSz="1219200">
              <a:lnSpc>
                <a:spcPct val="150000"/>
              </a:lnSpc>
            </a:pPr>
            <a:r>
              <a:rPr lang="zh-CN" altLang="en-US">
                <a:solidFill>
                  <a:srgbClr val="000000"/>
                </a:solidFill>
                <a:latin typeface="Times New Roman" pitchFamily="18" charset="0"/>
                <a:ea typeface="楷体_GB2312" charset="-122"/>
              </a:rPr>
              <a:t>官军西出过楼兰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营幕傍临月窟</a:t>
            </a:r>
            <a:r>
              <a:rPr lang="en-US" altLang="zh-CN">
                <a:solidFill>
                  <a:srgbClr val="000000"/>
                </a:solidFill>
                <a:latin typeface="宋体" pitchFamily="2" charset="-122"/>
                <a:ea typeface="楷体_GB2312" charset="-122"/>
              </a:rPr>
              <a:t>③</a:t>
            </a:r>
            <a:r>
              <a:rPr lang="zh-CN" altLang="en-US">
                <a:solidFill>
                  <a:srgbClr val="000000"/>
                </a:solidFill>
                <a:latin typeface="Times New Roman" pitchFamily="18" charset="0"/>
                <a:ea typeface="楷体_GB2312" charset="-122"/>
              </a:rPr>
              <a:t>寒。</a:t>
            </a:r>
          </a:p>
          <a:p>
            <a:pPr marL="0" lvl="0" indent="355600" algn="ctr" defTabSz="1219200">
              <a:lnSpc>
                <a:spcPct val="150000"/>
              </a:lnSpc>
            </a:pPr>
            <a:r>
              <a:rPr lang="zh-CN" altLang="en-US">
                <a:solidFill>
                  <a:srgbClr val="000000"/>
                </a:solidFill>
                <a:latin typeface="Times New Roman" pitchFamily="18" charset="0"/>
                <a:ea typeface="楷体_GB2312" charset="-122"/>
              </a:rPr>
              <a:t>蒲海晓霜凝马尾</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葱山</a:t>
            </a:r>
            <a:r>
              <a:rPr lang="en-US" altLang="zh-CN">
                <a:solidFill>
                  <a:srgbClr val="000000"/>
                </a:solidFill>
                <a:latin typeface="宋体" pitchFamily="2" charset="-122"/>
                <a:ea typeface="楷体_GB2312" charset="-122"/>
              </a:rPr>
              <a:t>④</a:t>
            </a:r>
            <a:r>
              <a:rPr lang="zh-CN" altLang="en-US">
                <a:solidFill>
                  <a:srgbClr val="000000"/>
                </a:solidFill>
                <a:latin typeface="Times New Roman" pitchFamily="18" charset="0"/>
                <a:ea typeface="楷体_GB2312" charset="-122"/>
              </a:rPr>
              <a:t>夜雪扑旌竿。</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封大夫：封常清</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时任安西北庭节度使。</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播仙：唐朝唐都护府管辖的部族</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故城在今新疆且末县。</a:t>
            </a:r>
            <a:r>
              <a:rPr lang="en-US" altLang="zh-CN">
                <a:solidFill>
                  <a:srgbClr val="000000"/>
                </a:solidFill>
                <a:latin typeface="Times New Roman" pitchFamily="18" charset="0"/>
                <a:ea typeface="仿宋_GB2312" charset="-122"/>
              </a:rPr>
              <a:t>③</a:t>
            </a:r>
            <a:r>
              <a:rPr lang="zh-CN" altLang="en-US">
                <a:solidFill>
                  <a:srgbClr val="000000"/>
                </a:solidFill>
                <a:latin typeface="Times New Roman" pitchFamily="18" charset="0"/>
                <a:ea typeface="仿宋_GB2312" charset="-122"/>
              </a:rPr>
              <a:t>月窟：古代以为是月亮在西方的归宿之地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此处借指极西之地。</a:t>
            </a:r>
            <a:r>
              <a:rPr lang="en-US" altLang="zh-CN">
                <a:solidFill>
                  <a:srgbClr val="000000"/>
                </a:solidFill>
                <a:latin typeface="Times New Roman" pitchFamily="18" charset="0"/>
                <a:ea typeface="仿宋_GB2312" charset="-122"/>
              </a:rPr>
              <a:t>④</a:t>
            </a:r>
            <a:r>
              <a:rPr lang="zh-CN" altLang="en-US">
                <a:solidFill>
                  <a:srgbClr val="000000"/>
                </a:solidFill>
                <a:latin typeface="Times New Roman" pitchFamily="18" charset="0"/>
                <a:ea typeface="仿宋_GB2312" charset="-122"/>
              </a:rPr>
              <a:t>葱山：即葱岭</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今新疆的天山、昆仑山都是其干脉</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此处指昆仑山。</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1" name="矩形 494593"/>
          <p:cNvSpPr/>
          <p:nvPr/>
        </p:nvSpPr>
        <p:spPr>
          <a:xfrm>
            <a:off x="457200" y="609600"/>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．下列诗词与本诗题材相同的一首是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．王维</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使至塞上</a:t>
            </a:r>
            <a:r>
              <a:rPr lang="en-US" altLang="zh-CN">
                <a:solidFill>
                  <a:srgbClr val="000000"/>
                </a:solidFill>
                <a:latin typeface="Times New Roman" pitchFamily="18" charset="0"/>
              </a:rPr>
              <a:t>》</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．李白</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春夜洛城闻笛</a:t>
            </a:r>
            <a:r>
              <a:rPr lang="en-US" altLang="zh-CN">
                <a:solidFill>
                  <a:srgbClr val="000000"/>
                </a:solidFill>
                <a:latin typeface="Times New Roman" pitchFamily="18" charset="0"/>
              </a:rPr>
              <a:t>》</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．辛弃疾</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破阵子</a:t>
            </a:r>
            <a:r>
              <a:rPr lang="en-US" altLang="zh-CN">
                <a:solidFill>
                  <a:srgbClr val="000000"/>
                </a:solidFill>
                <a:latin typeface="Courier New" pitchFamily="49" charset="0"/>
                <a:ea typeface="Times New Roman" pitchFamily="18" charset="0"/>
              </a:rPr>
              <a:t>·</a:t>
            </a:r>
            <a:r>
              <a:rPr lang="zh-CN" altLang="en-US">
                <a:solidFill>
                  <a:srgbClr val="000000"/>
                </a:solidFill>
                <a:latin typeface="Times New Roman" pitchFamily="18" charset="0"/>
                <a:ea typeface="宋体" pitchFamily="2" charset="-122"/>
              </a:rPr>
              <a:t>为陈同甫赋壮词以寄之</a:t>
            </a:r>
            <a:r>
              <a:rPr lang="en-US" altLang="zh-CN">
                <a:solidFill>
                  <a:srgbClr val="000000"/>
                </a:solidFill>
                <a:latin typeface="Times New Roman" pitchFamily="18" charset="0"/>
              </a:rPr>
              <a:t>》</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．王勃</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送杜少府之任蜀州</a:t>
            </a:r>
            <a:r>
              <a:rPr lang="en-US" altLang="zh-CN">
                <a:solidFill>
                  <a:srgbClr val="000000"/>
                </a:solidFill>
                <a:latin typeface="Times New Roman" pitchFamily="18" charset="0"/>
              </a:rPr>
              <a:t>》</a:t>
            </a:r>
          </a:p>
          <a:p>
            <a:pPr marL="0" lvl="0" indent="355600" algn="just" defTabSz="1219200">
              <a:lnSpc>
                <a:spcPct val="150000"/>
              </a:lnSpc>
            </a:pPr>
            <a:r>
              <a:rPr lang="zh-CN" altLang="en-US">
                <a:solidFill>
                  <a:srgbClr val="FF0000"/>
                </a:solidFill>
                <a:latin typeface="Times New Roman" pitchFamily="18" charset="0"/>
                <a:ea typeface="宋体" pitchFamily="2" charset="-122"/>
              </a:rPr>
              <a:t>【解析】结合作者及“楼兰”“月窟”等词，可知这是一首边塞诗。</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描绘了塞外雄浑壮阔的景象，表现了诗人对个人荣辱浮沉的达观之情，是一首边塞诗；</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表达了诗人对家乡和亲人的思念之情，是一首思乡怀人诗；</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抒发了词人渴望再有机会从军杀敌，建立功业的雄心壮志和壮志难酬的悲壮之情，是一首即事抒怀词；</a:t>
            </a:r>
            <a:r>
              <a:rPr lang="en-US" altLang="zh-CN">
                <a:solidFill>
                  <a:srgbClr val="FF0000"/>
                </a:solidFill>
                <a:latin typeface="Times New Roman" pitchFamily="18" charset="0"/>
              </a:rPr>
              <a:t>D.</a:t>
            </a:r>
            <a:r>
              <a:rPr lang="zh-CN" altLang="en-US">
                <a:solidFill>
                  <a:srgbClr val="FF0000"/>
                </a:solidFill>
                <a:latin typeface="Times New Roman" pitchFamily="18" charset="0"/>
                <a:ea typeface="宋体" pitchFamily="2" charset="-122"/>
              </a:rPr>
              <a:t>抒发了诗人与友人的惜别之情，是一首送别诗。</a:t>
            </a:r>
            <a:endParaRPr lang="zh-CN" altLang="en-US">
              <a:solidFill>
                <a:srgbClr val="FF0000"/>
              </a:solidFill>
              <a:latin typeface="Times New Roman" pitchFamily="18" charset="0"/>
              <a:ea typeface="Times New Roman" pitchFamily="18" charset="0"/>
            </a:endParaRPr>
          </a:p>
        </p:txBody>
      </p:sp>
      <p:sp>
        <p:nvSpPr>
          <p:cNvPr id="51202" name="矩形 494594"/>
          <p:cNvSpPr/>
          <p:nvPr/>
        </p:nvSpPr>
        <p:spPr>
          <a:xfrm>
            <a:off x="6019800" y="7620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51201">
                                            <p:txEl>
                                              <p:pRg st="5" end="5"/>
                                            </p:txEl>
                                          </p:spTgt>
                                        </p:tgtEl>
                                        <p:attrNameLst>
                                          <p:attrName>style.visibility</p:attrName>
                                        </p:attrNameLst>
                                      </p:cBhvr>
                                      <p:to>
                                        <p:strVal val="visible"/>
                                      </p:to>
                                    </p:set>
                                    <p:animEffect transition="in" filter="blinds(horizontal)">
                                      <p:cBhvr>
                                        <p:cTn id="13" dur="500" fill="hold"/>
                                        <p:tgtEl>
                                          <p:spTgt spid="5120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5" name="矩形 495617"/>
          <p:cNvSpPr/>
          <p:nvPr/>
        </p:nvSpPr>
        <p:spPr>
          <a:xfrm>
            <a:off x="457200" y="152400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．“蒲海晓霜凝马尾，葱山夜雪扑旌竿”中“凝”“扑”二字颇为精妙，试简要赏析。</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“凝”“扑”二字写蒲海的早霜凝结在马尾上，昆仑山的夜风挟雪猛扑旗杆，写出西域的严寒，衬托将士们的艰辛，突出士兵为国杀敌、不畏艰险的爱国精神。</a:t>
            </a:r>
            <a:endParaRPr lang="zh-CN" altLang="en-US">
              <a:solidFill>
                <a:srgbClr val="FF0000"/>
              </a:solidFill>
              <a:latin typeface="Times New Roman" pitchFamily="18" charset="0"/>
              <a:ea typeface="Times New Roman" pitchFamily="18" charset="0"/>
            </a:endParaRPr>
          </a:p>
        </p:txBody>
      </p:sp>
      <p:pic>
        <p:nvPicPr>
          <p:cNvPr id="52226" name="New picture"/>
          <p:cNvPicPr/>
          <p:nvPr/>
        </p:nvPicPr>
        <p:blipFill>
          <a:blip r:embed="rId2"/>
          <a:stretch>
            <a:fillRect/>
          </a:stretch>
        </p:blipFill>
        <p:spPr>
          <a:xfrm>
            <a:off x="11493500" y="126873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2225">
                                            <p:txEl>
                                              <p:pRg st="1" end="1"/>
                                            </p:txEl>
                                          </p:spTgt>
                                        </p:tgtEl>
                                        <p:attrNameLst>
                                          <p:attrName>style.visibility</p:attrName>
                                        </p:attrNameLst>
                                      </p:cBhvr>
                                      <p:to>
                                        <p:strVal val="visible"/>
                                      </p:to>
                                    </p:set>
                                    <p:animEffect transition="in" filter="blinds(horizontal)">
                                      <p:cBhvr>
                                        <p:cTn id="7" dur="500" fill="hold"/>
                                        <p:tgtEl>
                                          <p:spTgt spid="5222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矩形 459777"/>
          <p:cNvSpPr/>
          <p:nvPr/>
        </p:nvSpPr>
        <p:spPr>
          <a:xfrm>
            <a:off x="457200" y="2525713"/>
            <a:ext cx="11134725" cy="17637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．颔联描绘了怎样的画面？表达了作者怎样的情感？</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描绘出一幅人与自然的和谐画面。表达了作者在自然中感到自由、亲切、融洽的情感。</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5">
                                            <p:txEl>
                                              <p:pRg st="1" end="1"/>
                                            </p:txEl>
                                          </p:spTgt>
                                        </p:tgtEl>
                                        <p:attrNameLst>
                                          <p:attrName>style.visibility</p:attrName>
                                        </p:attrNameLst>
                                      </p:cBhvr>
                                      <p:to>
                                        <p:strVal val="visible"/>
                                      </p:to>
                                    </p:set>
                                    <p:anim calcmode="lin" valueType="num">
                                      <p:cBhvr additive="base">
                                        <p:cTn id="7" dur="500" fill="hold"/>
                                        <p:tgtEl>
                                          <p:spTgt spid="1638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矩形 460801"/>
          <p:cNvSpPr/>
          <p:nvPr/>
        </p:nvSpPr>
        <p:spPr>
          <a:xfrm>
            <a:off x="457200" y="1704975"/>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二</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采桑子</a:t>
            </a:r>
            <a:endParaRPr lang="zh-CN" altLang="en-US">
              <a:solidFill>
                <a:srgbClr val="000000"/>
              </a:solidFill>
              <a:latin typeface="Times New Roman" pitchFamily="18" charset="0"/>
              <a:ea typeface="仿宋_GB2312" charset="-122"/>
            </a:endParaRPr>
          </a:p>
          <a:p>
            <a:pPr marL="0" lvl="0" indent="355600" algn="ctr" defTabSz="1219200">
              <a:lnSpc>
                <a:spcPct val="150000"/>
              </a:lnSpc>
            </a:pPr>
            <a:r>
              <a:rPr lang="zh-CN" altLang="en-US">
                <a:solidFill>
                  <a:srgbClr val="000000"/>
                </a:solidFill>
                <a:latin typeface="Times New Roman" pitchFamily="18" charset="0"/>
                <a:ea typeface="仿宋_GB2312" charset="-122"/>
              </a:rPr>
              <a:t>欧阳修</a:t>
            </a:r>
            <a:endParaRPr lang="zh-CN" altLang="en-US">
              <a:solidFill>
                <a:srgbClr val="000000"/>
              </a:solidFill>
              <a:latin typeface="Times New Roman" pitchFamily="18" charset="0"/>
              <a:ea typeface="楷体_GB2312" charset="-122"/>
            </a:endParaRPr>
          </a:p>
          <a:p>
            <a:pPr marL="0" lvl="0" indent="355600" algn="just" defTabSz="1219200">
              <a:lnSpc>
                <a:spcPct val="150000"/>
              </a:lnSpc>
            </a:pPr>
            <a:r>
              <a:rPr lang="zh-CN" altLang="en-US">
                <a:solidFill>
                  <a:srgbClr val="000000"/>
                </a:solidFill>
                <a:latin typeface="Times New Roman" pitchFamily="18" charset="0"/>
                <a:ea typeface="楷体_GB2312" charset="-122"/>
              </a:rPr>
              <a:t>天容水色西湖</a:t>
            </a:r>
            <a:r>
              <a:rPr lang="en-US" altLang="zh-CN">
                <a:solidFill>
                  <a:srgbClr val="000000"/>
                </a:solidFill>
                <a:latin typeface="宋体" pitchFamily="2" charset="-122"/>
                <a:ea typeface="楷体_GB2312" charset="-122"/>
              </a:rPr>
              <a:t>①</a:t>
            </a:r>
            <a:r>
              <a:rPr lang="zh-CN" altLang="en-US">
                <a:solidFill>
                  <a:srgbClr val="000000"/>
                </a:solidFill>
                <a:latin typeface="Times New Roman" pitchFamily="18" charset="0"/>
                <a:ea typeface="楷体_GB2312" charset="-122"/>
              </a:rPr>
              <a:t>好</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云物俱鲜。鸥鹭闲眠</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应惯寻常听管弦。　　风清月白偏宜夜</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一片琼田</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。谁羡骖鸾</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人在舟中便是仙。</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西湖：这里指颍州西湖。</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琼田：神话传说中的玉田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这里指月光照映下莹碧如玉的湖水。</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矩形 461825"/>
          <p:cNvSpPr/>
          <p:nvPr/>
        </p:nvSpPr>
        <p:spPr>
          <a:xfrm>
            <a:off x="457200" y="16002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．下列词作表达的情感与本词最接近的一项是</a:t>
            </a:r>
            <a:r>
              <a:rPr lang="en-US" altLang="zh-CN">
                <a:solidFill>
                  <a:srgbClr val="000000"/>
                </a:solidFill>
                <a:latin typeface="Times New Roman" pitchFamily="18" charset="0"/>
              </a:rPr>
              <a:t>(           )</a:t>
            </a:r>
          </a:p>
          <a:p>
            <a:pPr marL="0" lvl="0" indent="355600" algn="just"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卜算子</a:t>
            </a:r>
            <a:r>
              <a:rPr lang="en-US" altLang="zh-CN">
                <a:solidFill>
                  <a:srgbClr val="000000"/>
                </a:solidFill>
                <a:latin typeface="Courier New" pitchFamily="49" charset="0"/>
                <a:ea typeface="Times New Roman" pitchFamily="18" charset="0"/>
              </a:rPr>
              <a:t>·</a:t>
            </a:r>
            <a:r>
              <a:rPr lang="zh-CN" altLang="en-US">
                <a:solidFill>
                  <a:srgbClr val="000000"/>
                </a:solidFill>
                <a:latin typeface="Times New Roman" pitchFamily="18" charset="0"/>
                <a:ea typeface="宋体" pitchFamily="2" charset="-122"/>
              </a:rPr>
              <a:t>黄州定慧院寓居作</a:t>
            </a:r>
            <a:r>
              <a:rPr lang="en-US" altLang="zh-CN">
                <a:solidFill>
                  <a:srgbClr val="000000"/>
                </a:solidFill>
                <a:latin typeface="Times New Roman" pitchFamily="18" charset="0"/>
              </a:rPr>
              <a:t>》</a:t>
            </a:r>
          </a:p>
          <a:p>
            <a:pPr marL="0" lvl="0" indent="355600" algn="just"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行香子</a:t>
            </a:r>
            <a:r>
              <a:rPr lang="en-US" altLang="zh-CN">
                <a:solidFill>
                  <a:srgbClr val="000000"/>
                </a:solidFill>
                <a:latin typeface="Courier New" pitchFamily="49" charset="0"/>
                <a:ea typeface="Times New Roman" pitchFamily="18" charset="0"/>
              </a:rPr>
              <a:t>·</a:t>
            </a:r>
            <a:r>
              <a:rPr lang="zh-CN" altLang="en-US">
                <a:solidFill>
                  <a:srgbClr val="000000"/>
                </a:solidFill>
                <a:latin typeface="Times New Roman" pitchFamily="18" charset="0"/>
                <a:ea typeface="宋体" pitchFamily="2" charset="-122"/>
              </a:rPr>
              <a:t>树绕村庄</a:t>
            </a:r>
            <a:r>
              <a:rPr lang="en-US" altLang="zh-CN">
                <a:solidFill>
                  <a:srgbClr val="000000"/>
                </a:solidFill>
                <a:latin typeface="Times New Roman" pitchFamily="18" charset="0"/>
              </a:rPr>
              <a:t>》</a:t>
            </a:r>
          </a:p>
          <a:p>
            <a:pPr marL="0" lvl="0" indent="355600" algn="just"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浣溪沙</a:t>
            </a:r>
            <a:r>
              <a:rPr lang="en-US" altLang="zh-CN">
                <a:solidFill>
                  <a:srgbClr val="000000"/>
                </a:solidFill>
                <a:latin typeface="Courier New" pitchFamily="49" charset="0"/>
                <a:ea typeface="Times New Roman" pitchFamily="18" charset="0"/>
              </a:rPr>
              <a:t>·</a:t>
            </a:r>
            <a:r>
              <a:rPr lang="zh-CN" altLang="en-US">
                <a:solidFill>
                  <a:srgbClr val="000000"/>
                </a:solidFill>
                <a:latin typeface="Times New Roman" pitchFamily="18" charset="0"/>
                <a:ea typeface="宋体" pitchFamily="2" charset="-122"/>
              </a:rPr>
              <a:t>一曲新词酒一杯</a:t>
            </a:r>
            <a:r>
              <a:rPr lang="en-US" altLang="zh-CN">
                <a:solidFill>
                  <a:srgbClr val="000000"/>
                </a:solidFill>
                <a:latin typeface="Times New Roman" pitchFamily="18" charset="0"/>
              </a:rPr>
              <a:t>》</a:t>
            </a:r>
          </a:p>
          <a:p>
            <a:pPr marL="0" lvl="0" indent="355600" algn="just"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太常引</a:t>
            </a:r>
            <a:r>
              <a:rPr lang="en-US" altLang="zh-CN">
                <a:solidFill>
                  <a:srgbClr val="000000"/>
                </a:solidFill>
                <a:latin typeface="Courier New" pitchFamily="49" charset="0"/>
                <a:ea typeface="Times New Roman" pitchFamily="18" charset="0"/>
              </a:rPr>
              <a:t>·</a:t>
            </a:r>
            <a:r>
              <a:rPr lang="zh-CN" altLang="en-US">
                <a:solidFill>
                  <a:srgbClr val="000000"/>
                </a:solidFill>
                <a:latin typeface="Times New Roman" pitchFamily="18" charset="0"/>
                <a:ea typeface="宋体" pitchFamily="2" charset="-122"/>
              </a:rPr>
              <a:t>建康中秋夜为吕叔潜赋</a:t>
            </a:r>
            <a:r>
              <a:rPr lang="en-US" altLang="zh-CN">
                <a:solidFill>
                  <a:srgbClr val="000000"/>
                </a:solidFill>
                <a:latin typeface="Times New Roman" pitchFamily="18" charset="0"/>
              </a:rPr>
              <a:t>》</a:t>
            </a:r>
            <a:endParaRPr lang="en-US" altLang="zh-CN">
              <a:solidFill>
                <a:srgbClr val="000000"/>
              </a:solidFill>
              <a:latin typeface="Times New Roman" pitchFamily="18" charset="0"/>
              <a:ea typeface="Times New Roman" pitchFamily="18" charset="0"/>
            </a:endParaRPr>
          </a:p>
        </p:txBody>
      </p:sp>
      <p:sp>
        <p:nvSpPr>
          <p:cNvPr id="18434" name="矩形 461826"/>
          <p:cNvSpPr/>
          <p:nvPr/>
        </p:nvSpPr>
        <p:spPr>
          <a:xfrm>
            <a:off x="7467600" y="16764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矩形 462849"/>
          <p:cNvSpPr/>
          <p:nvPr/>
        </p:nvSpPr>
        <p:spPr>
          <a:xfrm>
            <a:off x="457200" y="1704975"/>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zh-CN" altLang="zh-CN">
                <a:solidFill>
                  <a:srgbClr val="FF0000"/>
                </a:solidFill>
                <a:latin typeface="Times New Roman" pitchFamily="18" charset="0"/>
                <a:ea typeface="宋体" pitchFamily="2" charset="-122"/>
              </a:rPr>
              <a:t>【解析】本词通过对西湖美景的描绘和赞美，表达了词人对西湖美景的喜爱以及愉悦、闲适的心情。</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卜算子</a:t>
            </a:r>
            <a:r>
              <a:rPr lang="en-US" altLang="zh-CN">
                <a:solidFill>
                  <a:srgbClr val="FF0000"/>
                </a:solidFill>
                <a:latin typeface="Courier New" pitchFamily="49" charset="0"/>
                <a:ea typeface="Times New Roman" pitchFamily="18" charset="0"/>
              </a:rPr>
              <a:t>·</a:t>
            </a:r>
            <a:r>
              <a:rPr lang="zh-CN" altLang="en-US">
                <a:solidFill>
                  <a:srgbClr val="FF0000"/>
                </a:solidFill>
                <a:latin typeface="Times New Roman" pitchFamily="18" charset="0"/>
                <a:ea typeface="宋体" pitchFamily="2" charset="-122"/>
              </a:rPr>
              <a:t>黄州定慧院寓居作</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表达了词人虽凄清孤寂却不愿随波逐流的感情；</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行香子</a:t>
            </a:r>
            <a:r>
              <a:rPr lang="en-US" altLang="zh-CN">
                <a:solidFill>
                  <a:srgbClr val="FF0000"/>
                </a:solidFill>
                <a:latin typeface="Courier New" pitchFamily="49" charset="0"/>
                <a:ea typeface="Times New Roman" pitchFamily="18" charset="0"/>
              </a:rPr>
              <a:t>·</a:t>
            </a:r>
            <a:r>
              <a:rPr lang="zh-CN" altLang="en-US">
                <a:solidFill>
                  <a:srgbClr val="FF0000"/>
                </a:solidFill>
                <a:latin typeface="Times New Roman" pitchFamily="18" charset="0"/>
                <a:ea typeface="宋体" pitchFamily="2" charset="-122"/>
              </a:rPr>
              <a:t>树绕村庄</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表达了词人对田园风光的喜爱和赞美之情；</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浣溪沙</a:t>
            </a:r>
            <a:r>
              <a:rPr lang="en-US" altLang="zh-CN">
                <a:solidFill>
                  <a:srgbClr val="FF0000"/>
                </a:solidFill>
                <a:latin typeface="Courier New" pitchFamily="49" charset="0"/>
                <a:ea typeface="Times New Roman" pitchFamily="18" charset="0"/>
              </a:rPr>
              <a:t>·</a:t>
            </a:r>
            <a:r>
              <a:rPr lang="zh-CN" altLang="en-US">
                <a:solidFill>
                  <a:srgbClr val="FF0000"/>
                </a:solidFill>
                <a:latin typeface="Times New Roman" pitchFamily="18" charset="0"/>
                <a:ea typeface="宋体" pitchFamily="2" charset="-122"/>
              </a:rPr>
              <a:t>一曲新词酒一杯</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表达了词人对时光流逝、物是人非的感慨；</a:t>
            </a:r>
            <a:r>
              <a:rPr lang="en-US" altLang="zh-CN">
                <a:solidFill>
                  <a:srgbClr val="FF0000"/>
                </a:solidFill>
                <a:latin typeface="Times New Roman" pitchFamily="18" charset="0"/>
              </a:rPr>
              <a:t>D.《</a:t>
            </a:r>
            <a:r>
              <a:rPr lang="zh-CN" altLang="en-US">
                <a:solidFill>
                  <a:srgbClr val="FF0000"/>
                </a:solidFill>
                <a:latin typeface="Times New Roman" pitchFamily="18" charset="0"/>
                <a:ea typeface="宋体" pitchFamily="2" charset="-122"/>
              </a:rPr>
              <a:t>太常引</a:t>
            </a:r>
            <a:r>
              <a:rPr lang="en-US" altLang="zh-CN">
                <a:solidFill>
                  <a:srgbClr val="FF0000"/>
                </a:solidFill>
                <a:latin typeface="Courier New" pitchFamily="49" charset="0"/>
                <a:ea typeface="Times New Roman" pitchFamily="18" charset="0"/>
              </a:rPr>
              <a:t>·</a:t>
            </a:r>
            <a:r>
              <a:rPr lang="zh-CN" altLang="en-US">
                <a:solidFill>
                  <a:srgbClr val="FF0000"/>
                </a:solidFill>
                <a:latin typeface="Times New Roman" pitchFamily="18" charset="0"/>
                <a:ea typeface="宋体" pitchFamily="2" charset="-122"/>
              </a:rPr>
              <a:t>建康中秋夜为吕叔潜赋</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表达了词人反对妥协投降、立志收复中原失土的政治理想。</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457">
                                            <p:txEl>
                                              <p:pRg st="0" end="0"/>
                                            </p:txEl>
                                          </p:spTgt>
                                        </p:tgtEl>
                                        <p:attrNameLst>
                                          <p:attrName>style.visibility</p:attrName>
                                        </p:attrNameLst>
                                      </p:cBhvr>
                                      <p:to>
                                        <p:strVal val="visible"/>
                                      </p:to>
                                    </p:set>
                                    <p:animEffect transition="in" filter="blinds(horizontal)">
                                      <p:cBhvr>
                                        <p:cTn id="7" dur="500" fill="hold"/>
                                        <p:tgtEl>
                                          <p:spTgt spid="194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矩形 463873"/>
          <p:cNvSpPr/>
          <p:nvPr/>
        </p:nvSpPr>
        <p:spPr>
          <a:xfrm>
            <a:off x="457200" y="2252663"/>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just"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．结合诗歌内容，分析上片中“鸥鹭”这一意象的内涵。</a:t>
            </a:r>
            <a:endParaRPr lang="zh-CN" altLang="en-US" u="sng">
              <a:solidFill>
                <a:srgbClr val="000000"/>
              </a:solidFill>
              <a:latin typeface="Times New Roman" pitchFamily="18" charset="0"/>
              <a:ea typeface="宋体" pitchFamily="2" charset="-122"/>
            </a:endParaRPr>
          </a:p>
          <a:p>
            <a:pPr marL="0" lvl="0" indent="355600" algn="just" defTabSz="1219200">
              <a:lnSpc>
                <a:spcPct val="150000"/>
              </a:lnSpc>
            </a:pPr>
            <a:r>
              <a:rPr lang="zh-CN" altLang="en-US">
                <a:solidFill>
                  <a:srgbClr val="FF0000"/>
                </a:solidFill>
                <a:latin typeface="Times New Roman" pitchFamily="18" charset="0"/>
                <a:ea typeface="宋体" pitchFamily="2" charset="-122"/>
              </a:rPr>
              <a:t>词的上片通过天容水色、云物俱鲜、鸥鹭闲眠表现“西湖好”。词人用“鸥鹭闲眠”来烘托，一方面突出西湖的静谧，另一方面暗示西湖的游客高雅脱俗，没有功利之心：尽管游人往来、管弦声声，但是鸥鹭毫不戒备，依然安睡。</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1">
                                            <p:txEl>
                                              <p:pRg st="1" end="1"/>
                                            </p:txEl>
                                          </p:spTgt>
                                        </p:tgtEl>
                                        <p:attrNameLst>
                                          <p:attrName>style.visibility</p:attrName>
                                        </p:attrNameLst>
                                      </p:cBhvr>
                                      <p:to>
                                        <p:strVal val="visible"/>
                                      </p:to>
                                    </p:set>
                                    <p:animEffect transition="in" filter="blinds(horizontal)">
                                      <p:cBhvr>
                                        <p:cTn id="7" dur="500" fill="hold"/>
                                        <p:tgtEl>
                                          <p:spTgt spid="2048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矩形 464897"/>
          <p:cNvSpPr/>
          <p:nvPr/>
        </p:nvSpPr>
        <p:spPr>
          <a:xfrm>
            <a:off x="457200" y="882650"/>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zh-CN" altLang="zh-CN">
                <a:solidFill>
                  <a:srgbClr val="000000"/>
                </a:solidFill>
                <a:latin typeface="黑体" panose="02010609060101010101" pitchFamily="49" charset="-122"/>
                <a:ea typeface="黑体" panose="02010609060101010101" pitchFamily="49" charset="-122"/>
              </a:rPr>
              <a:t>第二类　思乡怀人</a:t>
            </a:r>
            <a:endParaRPr lang="zh-CN" altLang="en-US">
              <a:solidFill>
                <a:srgbClr val="000000"/>
              </a:solidFill>
              <a:latin typeface="Times New Roman" pitchFamily="18" charset="0"/>
              <a:ea typeface="黑体" panose="02010609060101010101" pitchFamily="49" charset="-122"/>
            </a:endParaRPr>
          </a:p>
          <a:p>
            <a:pPr marL="0" lvl="0" indent="355600" algn="ctr" defTabSz="1219200">
              <a:lnSpc>
                <a:spcPct val="150000"/>
              </a:lnSpc>
            </a:pP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三</a:t>
            </a:r>
            <a:r>
              <a:rPr lang="en-US" altLang="zh-CN">
                <a:solidFill>
                  <a:srgbClr val="000000"/>
                </a:solidFill>
                <a:latin typeface="Times New Roman" pitchFamily="18" charset="0"/>
                <a:ea typeface="黑体" panose="02010609060101010101" pitchFamily="49" charset="-122"/>
              </a:rPr>
              <a:t>)</a:t>
            </a:r>
            <a:r>
              <a:rPr lang="zh-CN" altLang="en-US">
                <a:solidFill>
                  <a:srgbClr val="000000"/>
                </a:solidFill>
                <a:latin typeface="黑体" panose="02010609060101010101" pitchFamily="49" charset="-122"/>
                <a:ea typeface="黑体" panose="02010609060101010101" pitchFamily="49" charset="-122"/>
              </a:rPr>
              <a:t>中宵</a:t>
            </a:r>
            <a:r>
              <a:rPr lang="en-US" altLang="zh-CN">
                <a:solidFill>
                  <a:srgbClr val="000000"/>
                </a:solidFill>
                <a:latin typeface="黑体" panose="02010609060101010101" pitchFamily="49" charset="-122"/>
                <a:ea typeface="黑体" panose="02010609060101010101" pitchFamily="49" charset="-122"/>
              </a:rPr>
              <a:t>①</a:t>
            </a:r>
            <a:r>
              <a:rPr lang="en-US" altLang="zh-CN">
                <a:solidFill>
                  <a:srgbClr val="000000"/>
                </a:solidFill>
                <a:latin typeface="Times New Roman" pitchFamily="18" charset="0"/>
                <a:ea typeface="楷体_GB2312" charset="-122"/>
              </a:rPr>
              <a:t>(2021</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苏州</a:t>
            </a:r>
            <a:r>
              <a:rPr lang="en-US" altLang="zh-CN">
                <a:solidFill>
                  <a:srgbClr val="000000"/>
                </a:solidFill>
                <a:latin typeface="Times New Roman" pitchFamily="18" charset="0"/>
                <a:ea typeface="楷体_GB2312" charset="-122"/>
              </a:rPr>
              <a:t>)</a:t>
            </a:r>
            <a:endParaRPr lang="en-US" altLang="zh-CN">
              <a:solidFill>
                <a:srgbClr val="000000"/>
              </a:solidFill>
              <a:latin typeface="Times New Roman" pitchFamily="18" charset="0"/>
              <a:ea typeface="仿宋_GB2312" charset="-122"/>
            </a:endParaRPr>
          </a:p>
          <a:p>
            <a:pPr marL="0" lvl="0" indent="355600" algn="ctr" defTabSz="1219200">
              <a:lnSpc>
                <a:spcPct val="150000"/>
              </a:lnSpc>
            </a:pPr>
            <a:r>
              <a:rPr lang="zh-CN" altLang="en-US">
                <a:solidFill>
                  <a:srgbClr val="000000"/>
                </a:solidFill>
                <a:latin typeface="Times New Roman" pitchFamily="18" charset="0"/>
                <a:ea typeface="仿宋_GB2312" charset="-122"/>
              </a:rPr>
              <a:t>杜甫</a:t>
            </a:r>
            <a:endParaRPr lang="zh-CN" altLang="en-US">
              <a:solidFill>
                <a:srgbClr val="000000"/>
              </a:solidFill>
              <a:latin typeface="Times New Roman" pitchFamily="18" charset="0"/>
              <a:ea typeface="楷体_GB2312" charset="-122"/>
            </a:endParaRPr>
          </a:p>
          <a:p>
            <a:pPr marL="0" lvl="0" indent="355600" algn="ctr" defTabSz="1219200">
              <a:lnSpc>
                <a:spcPct val="150000"/>
              </a:lnSpc>
            </a:pPr>
            <a:r>
              <a:rPr lang="zh-CN" altLang="en-US">
                <a:solidFill>
                  <a:srgbClr val="000000"/>
                </a:solidFill>
                <a:latin typeface="Times New Roman" pitchFamily="18" charset="0"/>
                <a:ea typeface="楷体_GB2312" charset="-122"/>
              </a:rPr>
              <a:t>西阁百寻余</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中宵步绮疏</a:t>
            </a:r>
            <a:r>
              <a:rPr lang="en-US" altLang="zh-CN">
                <a:solidFill>
                  <a:srgbClr val="000000"/>
                </a:solidFill>
                <a:latin typeface="宋体" pitchFamily="2" charset="-122"/>
                <a:ea typeface="楷体_GB2312" charset="-122"/>
              </a:rPr>
              <a:t>②</a:t>
            </a:r>
            <a:r>
              <a:rPr lang="zh-CN" altLang="en-US">
                <a:solidFill>
                  <a:srgbClr val="000000"/>
                </a:solidFill>
                <a:latin typeface="Times New Roman" pitchFamily="18" charset="0"/>
                <a:ea typeface="楷体_GB2312" charset="-122"/>
              </a:rPr>
              <a:t>。</a:t>
            </a:r>
          </a:p>
          <a:p>
            <a:pPr marL="0" lvl="0" indent="355600" algn="ctr" defTabSz="1219200">
              <a:lnSpc>
                <a:spcPct val="150000"/>
              </a:lnSpc>
            </a:pPr>
            <a:r>
              <a:rPr lang="zh-CN" altLang="en-US">
                <a:solidFill>
                  <a:srgbClr val="000000"/>
                </a:solidFill>
                <a:latin typeface="Times New Roman" pitchFamily="18" charset="0"/>
                <a:ea typeface="楷体_GB2312" charset="-122"/>
              </a:rPr>
              <a:t>飞星过水白</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落月动沙虚。</a:t>
            </a:r>
          </a:p>
          <a:p>
            <a:pPr marL="0" lvl="0" indent="355600" algn="ctr" defTabSz="1219200">
              <a:lnSpc>
                <a:spcPct val="150000"/>
              </a:lnSpc>
            </a:pPr>
            <a:r>
              <a:rPr lang="zh-CN" altLang="en-US">
                <a:solidFill>
                  <a:srgbClr val="000000"/>
                </a:solidFill>
                <a:latin typeface="Times New Roman" pitchFamily="18" charset="0"/>
                <a:ea typeface="楷体_GB2312" charset="-122"/>
              </a:rPr>
              <a:t>择木知幽鸟</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潜波想巨鱼。</a:t>
            </a:r>
          </a:p>
          <a:p>
            <a:pPr marL="0" lvl="0" indent="355600" algn="ctr" defTabSz="1219200">
              <a:lnSpc>
                <a:spcPct val="150000"/>
              </a:lnSpc>
            </a:pPr>
            <a:r>
              <a:rPr lang="zh-CN" altLang="en-US">
                <a:solidFill>
                  <a:srgbClr val="000000"/>
                </a:solidFill>
                <a:latin typeface="Times New Roman" pitchFamily="18" charset="0"/>
                <a:ea typeface="楷体_GB2312" charset="-122"/>
              </a:rPr>
              <a:t>亲朋满天地</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楷体_GB2312" charset="-122"/>
              </a:rPr>
              <a:t>兵甲少来书。</a:t>
            </a:r>
            <a:endParaRPr lang="zh-CN" altLang="en-US">
              <a:solidFill>
                <a:srgbClr val="000000"/>
              </a:solidFill>
              <a:latin typeface="黑体" panose="02010609060101010101" pitchFamily="49" charset="-122"/>
              <a:ea typeface="黑体" panose="02010609060101010101" pitchFamily="49" charset="-122"/>
            </a:endParaRPr>
          </a:p>
          <a:p>
            <a:pPr marL="0" lvl="0" indent="355600" algn="just" defTabSz="1219200">
              <a:lnSpc>
                <a:spcPct val="150000"/>
              </a:lnSpc>
            </a:pPr>
            <a:r>
              <a:rPr lang="zh-CN" altLang="en-US">
                <a:solidFill>
                  <a:srgbClr val="000000"/>
                </a:solidFill>
                <a:latin typeface="黑体" panose="02010609060101010101" pitchFamily="49" charset="-122"/>
                <a:ea typeface="黑体" panose="02010609060101010101" pitchFamily="49" charset="-122"/>
              </a:rPr>
              <a:t>【注释】</a:t>
            </a:r>
            <a:r>
              <a:rPr lang="en-US" altLang="zh-CN">
                <a:solidFill>
                  <a:srgbClr val="000000"/>
                </a:solidFill>
                <a:latin typeface="Times New Roman" pitchFamily="18" charset="0"/>
                <a:ea typeface="仿宋_GB2312" charset="-122"/>
              </a:rPr>
              <a:t>①</a:t>
            </a:r>
            <a:r>
              <a:rPr lang="zh-CN" altLang="en-US">
                <a:solidFill>
                  <a:srgbClr val="000000"/>
                </a:solidFill>
                <a:latin typeface="Times New Roman" pitchFamily="18" charset="0"/>
                <a:ea typeface="仿宋_GB2312" charset="-122"/>
              </a:rPr>
              <a:t>此诗是大历元年</a:t>
            </a:r>
            <a:r>
              <a:rPr lang="en-US" altLang="zh-CN">
                <a:solidFill>
                  <a:srgbClr val="000000"/>
                </a:solidFill>
                <a:latin typeface="Times New Roman" pitchFamily="18" charset="0"/>
                <a:ea typeface="仿宋_GB2312" charset="-122"/>
              </a:rPr>
              <a:t>(766)</a:t>
            </a:r>
            <a:r>
              <a:rPr lang="zh-CN" altLang="en-US">
                <a:solidFill>
                  <a:srgbClr val="000000"/>
                </a:solidFill>
                <a:latin typeface="Times New Roman" pitchFamily="18" charset="0"/>
                <a:ea typeface="仿宋_GB2312" charset="-122"/>
              </a:rPr>
              <a:t>杜甫寓居夔州西阁时作。中宵</a:t>
            </a:r>
            <a:r>
              <a:rPr lang="zh-CN" altLang="en-US">
                <a:solidFill>
                  <a:srgbClr val="000000"/>
                </a:solidFill>
                <a:latin typeface="Times New Roman" pitchFamily="18" charset="0"/>
                <a:ea typeface="宋体" pitchFamily="2" charset="-122"/>
              </a:rPr>
              <a:t>，</a:t>
            </a:r>
            <a:r>
              <a:rPr lang="zh-CN" altLang="en-US">
                <a:solidFill>
                  <a:srgbClr val="000000"/>
                </a:solidFill>
                <a:latin typeface="Times New Roman" pitchFamily="18" charset="0"/>
                <a:ea typeface="仿宋_GB2312" charset="-122"/>
              </a:rPr>
              <a:t>半夜。</a:t>
            </a:r>
            <a:r>
              <a:rPr lang="en-US" altLang="zh-CN">
                <a:solidFill>
                  <a:srgbClr val="000000"/>
                </a:solidFill>
                <a:latin typeface="Times New Roman" pitchFamily="18" charset="0"/>
                <a:ea typeface="仿宋_GB2312" charset="-122"/>
              </a:rPr>
              <a:t>②</a:t>
            </a:r>
            <a:r>
              <a:rPr lang="zh-CN" altLang="en-US">
                <a:solidFill>
                  <a:srgbClr val="000000"/>
                </a:solidFill>
                <a:latin typeface="Times New Roman" pitchFamily="18" charset="0"/>
                <a:ea typeface="仿宋_GB2312" charset="-122"/>
              </a:rPr>
              <a:t>绮疏：指雕花的窗户。</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3087</Words>
  <Application>Microsoft Office PowerPoint</Application>
  <PresentationFormat>自定义</PresentationFormat>
  <Paragraphs>161</Paragraphs>
  <Slides>39</Slides>
  <Notes>0</Notes>
  <HiddenSlides>1</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默认设计模板</vt:lpstr>
      <vt:lpstr>Microsoft Word 97 - 2003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2022-03-14T17:24:48Z</cp:lastPrinted>
  <dcterms:created xsi:type="dcterms:W3CDTF">2022-03-14T17:24:48Z</dcterms:created>
  <dcterms:modified xsi:type="dcterms:W3CDTF">2022-03-15T05:48:28Z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