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429" r:id="rId4"/>
    <p:sldId id="363" r:id="rId5"/>
    <p:sldId id="393" r:id="rId6"/>
    <p:sldId id="274" r:id="rId7"/>
    <p:sldId id="297" r:id="rId8"/>
    <p:sldId id="400" r:id="rId9"/>
    <p:sldId id="367" r:id="rId10"/>
    <p:sldId id="301" r:id="rId11"/>
    <p:sldId id="288" r:id="rId12"/>
    <p:sldId id="357" r:id="rId13"/>
    <p:sldId id="303" r:id="rId14"/>
    <p:sldId id="364" r:id="rId15"/>
    <p:sldId id="359" r:id="rId16"/>
    <p:sldId id="360" r:id="rId17"/>
    <p:sldId id="396" r:id="rId18"/>
    <p:sldId id="309" r:id="rId19"/>
    <p:sldId id="391" r:id="rId20"/>
    <p:sldId id="307" r:id="rId21"/>
    <p:sldId id="292" r:id="rId22"/>
    <p:sldId id="458" r:id="rId23"/>
    <p:sldId id="365" r:id="rId24"/>
    <p:sldId id="366" r:id="rId25"/>
    <p:sldId id="310" r:id="rId26"/>
    <p:sldId id="311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EFFFF7"/>
    <a:srgbClr val="003300"/>
    <a:srgbClr val="000099"/>
    <a:srgbClr val="FF0000"/>
    <a:srgbClr val="000000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90"/>
        <p:guide pos="2880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 spd="med">
    <p:randomBar dir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Bar dir="vert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409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4098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2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2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2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F:\&#27743;&#33487;&#21355;&#35270;&#36208;&#35835;&#27743;&#21335;&#27801;&#30011;&#29255;&#22836;&#19978;&#28023;&#19977;&#21513;&#25991;&#21270;&#24425;&#27801;&#30011;_&#39640;&#28165;.mp4" TargetMode="External"/><Relationship Id="rId1" Type="http://schemas.openxmlformats.org/officeDocument/2006/relationships/video" Target="file:///F:\&#27743;&#33487;&#21355;&#35270;&#36208;&#35835;&#27743;&#21335;&#27801;&#30011;&#29255;&#22836;&#19978;&#28023;&#19977;&#21513;&#25991;&#21270;&#24425;&#27801;&#30011;_&#39640;&#28165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../../chinaschool2000/PPT_Resource/1000100073328.JPG" TargetMode="Externa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microsoft.com/office/2007/relationships/media" Target="file:///F:\&#33769;&#33832;&#34542;.mp3" TargetMode="External"/><Relationship Id="rId1" Type="http://schemas.openxmlformats.org/officeDocument/2006/relationships/audio" Target="file:///F:\&#33769;&#33832;&#34542;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江苏卫视走读江南沙画片头上海三吉文化彩沙画_高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71600" y="1628775"/>
            <a:ext cx="6400800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日期占位符 1"/>
          <p:cNvSpPr txBox="1">
            <a:spLocks noGrp="1"/>
          </p:cNvSpPr>
          <p:nvPr/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fld id="{BB962C8B-B14F-4D97-AF65-F5344CB8AC3E}" type="datetime1">
              <a:rPr lang="en-US" altLang="x-none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r>
              <a:rPr lang="en-US" altLang="x-none" sz="1400" dirty="0">
                <a:latin typeface="Arial" panose="020B0604020202020204" pitchFamily="34" charset="0"/>
                <a:ea typeface="宋体" panose="02010600030101010101" pitchFamily="2" charset="-122"/>
              </a:rPr>
              <a:t>该课件由【语文公社】www.yuwen520.com友情提供</a:t>
            </a:r>
            <a:endParaRPr lang="en-US" altLang="x-none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Picture 2" descr="C:\chinaschool2000\PPT_Resource\1000100073328.JPG"/>
          <p:cNvPicPr>
            <a:picLocks noChangeAspect="1"/>
          </p:cNvPicPr>
          <p:nvPr/>
        </p:nvPicPr>
        <p:blipFill>
          <a:blip r:embed="rId1" r:link="rId2">
            <a:lum bright="14001"/>
          </a:blip>
          <a:srcRect l="7086" r="708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Text Box 3"/>
          <p:cNvSpPr txBox="1"/>
          <p:nvPr/>
        </p:nvSpPr>
        <p:spPr>
          <a:xfrm>
            <a:off x="323850" y="1196975"/>
            <a:ext cx="2239963" cy="5257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/>
            <a:r>
              <a:rPr lang="zh-CN" altLang="en-US" sz="5400" b="1" dirty="0">
                <a:solidFill>
                  <a:srgbClr val="003300"/>
                </a:solidFill>
                <a:latin typeface="楷体" charset="-122"/>
                <a:ea typeface="楷体" charset="-122"/>
              </a:rPr>
              <a:t>春水碧于天</a:t>
            </a:r>
            <a:endParaRPr lang="zh-CN" altLang="en-US" sz="5400" b="1" dirty="0">
              <a:solidFill>
                <a:srgbClr val="003300"/>
              </a:solidFill>
              <a:latin typeface="楷体" charset="-122"/>
              <a:ea typeface="楷体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楷体" charset="-122"/>
                <a:ea typeface="楷体" charset="-122"/>
              </a:rPr>
              <a:t>  风景美</a:t>
            </a:r>
            <a:endParaRPr lang="zh-CN" altLang="en-US" sz="5400" b="1" dirty="0">
              <a:solidFill>
                <a:srgbClr val="0033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2987675" y="2133600"/>
            <a:ext cx="51133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" charset="-122"/>
              </a:rPr>
              <a:t>春水比蓝天还要澄明碧绿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9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22529" descr="8938da54b4d6c46d574e003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457200" y="990600"/>
            <a:ext cx="1006475" cy="4419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楷体" charset="-122"/>
              </a:rPr>
              <a:t>画船听雨眠</a:t>
            </a:r>
            <a:endParaRPr lang="zh-CN" altLang="en-US" sz="5400" b="1" dirty="0">
              <a:solidFill>
                <a:srgbClr val="003300"/>
              </a:solidFill>
              <a:latin typeface="Arial" panose="020B0604020202020204" pitchFamily="34" charset="0"/>
              <a:ea typeface="楷体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382588" y="4495800"/>
            <a:ext cx="3978275" cy="253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" charset="-122"/>
              </a:rPr>
              <a:t>躺在画船上，看江南蒙蒙烟雨，听细雨声声入梦，这种生活是多么悠然惬意啊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600200" y="1524000"/>
            <a:ext cx="869950" cy="2560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楷体" charset="-122"/>
              </a:rPr>
              <a:t>生</a:t>
            </a:r>
            <a:endParaRPr lang="zh-CN" altLang="en-US" sz="5400" b="1" dirty="0">
              <a:solidFill>
                <a:srgbClr val="0033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楷体" charset="-122"/>
              </a:rPr>
              <a:t>活</a:t>
            </a:r>
            <a:endParaRPr lang="zh-CN" altLang="en-US" sz="5400" b="1" dirty="0">
              <a:solidFill>
                <a:srgbClr val="0033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楷体" charset="-122"/>
              </a:rPr>
              <a:t>美</a:t>
            </a:r>
            <a:endParaRPr lang="zh-CN" altLang="en-US" sz="5400" b="1" dirty="0">
              <a:solidFill>
                <a:srgbClr val="003300"/>
              </a:solidFill>
              <a:latin typeface="Arial" panose="020B0604020202020204" pitchFamily="34" charset="0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  <p:bldP spid="22532" grpId="0" bldLvl="0"/>
      <p:bldP spid="2253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23553"/>
          <p:cNvSpPr>
            <a:spLocks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/>
          </a:p>
        </p:txBody>
      </p:sp>
      <p:sp>
        <p:nvSpPr>
          <p:cNvPr id="19458" name="文本占位符 23554"/>
          <p:cNvSpPr>
            <a:spLocks noRot="1"/>
          </p:cNvSpPr>
          <p:nvPr>
            <p:ph idx="1"/>
          </p:nvPr>
        </p:nvSpPr>
        <p:spPr>
          <a:ln/>
        </p:spPr>
        <p:txBody>
          <a:bodyPr anchor="t"/>
          <a:p>
            <a:endParaRPr lang="zh-CN" altLang="en-US"/>
          </a:p>
        </p:txBody>
      </p:sp>
      <p:pic>
        <p:nvPicPr>
          <p:cNvPr id="19459" name="图片 2355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5"/>
          <p:cNvSpPr txBox="1"/>
          <p:nvPr/>
        </p:nvSpPr>
        <p:spPr>
          <a:xfrm>
            <a:off x="304800" y="228600"/>
            <a:ext cx="3475038" cy="5903913"/>
          </a:xfrm>
          <a:prstGeom prst="rect">
            <a:avLst/>
          </a:prstGeom>
          <a:solidFill>
            <a:srgbClr val="BBE0E3">
              <a:alpha val="82999"/>
            </a:srgbClr>
          </a:solidFill>
          <a:ln w="9525">
            <a:noFill/>
          </a:ln>
        </p:spPr>
        <p:txBody>
          <a:bodyPr vert="eaVert"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</a:t>
            </a:r>
            <a:r>
              <a:rPr lang="zh-CN" altLang="en-US" sz="5400" b="1" dirty="0">
                <a:solidFill>
                  <a:srgbClr val="003300"/>
                </a:solidFill>
                <a:latin typeface="楷体" charset="-122"/>
                <a:ea typeface="楷体" charset="-122"/>
              </a:rPr>
              <a:t> 垆边人似月</a:t>
            </a:r>
            <a:endParaRPr lang="zh-CN" altLang="en-US" sz="5400" b="1" dirty="0">
              <a:solidFill>
                <a:srgbClr val="003300"/>
              </a:solidFill>
              <a:latin typeface="楷体" charset="-122"/>
              <a:ea typeface="楷体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楷体" charset="-122"/>
                <a:ea typeface="楷体" charset="-122"/>
              </a:rPr>
              <a:t>    皓腕凝霜雪</a:t>
            </a:r>
            <a:endParaRPr lang="zh-CN" altLang="en-US" sz="5400" b="1" dirty="0">
              <a:solidFill>
                <a:srgbClr val="003300"/>
              </a:solidFill>
              <a:latin typeface="楷体" charset="-122"/>
              <a:ea typeface="楷体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楷体" charset="-122"/>
                <a:ea typeface="楷体" charset="-122"/>
              </a:rPr>
              <a:t>        </a:t>
            </a:r>
            <a:endParaRPr lang="zh-CN" altLang="en-US" sz="5400" b="1" dirty="0">
              <a:solidFill>
                <a:srgbClr val="0033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24577"/>
          <p:cNvSpPr txBox="1"/>
          <p:nvPr/>
        </p:nvSpPr>
        <p:spPr>
          <a:xfrm>
            <a:off x="1187450" y="1412875"/>
            <a:ext cx="458788" cy="50403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图片 2457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381000" y="228600"/>
            <a:ext cx="4495800" cy="5456238"/>
          </a:xfrm>
          <a:prstGeom prst="rect">
            <a:avLst/>
          </a:prstGeom>
          <a:solidFill>
            <a:srgbClr val="EBFEF7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在炉边卖酒的少女像一轮明月，双腕像凝满霜雪一样洁白。 </a:t>
            </a:r>
            <a:endParaRPr lang="zh-CN" altLang="en-US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32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</a:t>
            </a:r>
            <a:r>
              <a:rPr lang="en-US" altLang="x-none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史记·司马相如传</a:t>
            </a:r>
            <a:r>
              <a:rPr lang="en-US" altLang="x-none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》</a:t>
            </a:r>
            <a:r>
              <a:rPr lang="zh-CN" altLang="en-US" sz="3200" dirty="0">
                <a:latin typeface="楷体" charset="-122"/>
                <a:ea typeface="楷体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“而令文君当垆”。</a:t>
            </a:r>
            <a:r>
              <a:rPr lang="en-US" altLang="x-none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西京杂记</a:t>
            </a:r>
            <a:r>
              <a:rPr lang="en-US" altLang="x-none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“文君姣好，眉色如望远山，脸际常若芙蓉，肌肤柔滑如脂”。</a:t>
            </a:r>
            <a:endParaRPr lang="zh-CN" altLang="en-US" sz="3200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3200" dirty="0">
              <a:latin typeface="楷体" charset="-122"/>
              <a:ea typeface="楷体" charset="-122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914400" y="5715000"/>
            <a:ext cx="3689350" cy="1738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楷体" charset="-122"/>
              </a:rPr>
              <a:t>人物美</a:t>
            </a:r>
            <a:endParaRPr lang="zh-CN" altLang="en-US" sz="5400" b="1" dirty="0">
              <a:solidFill>
                <a:srgbClr val="0033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endParaRPr lang="zh-CN" altLang="en-US" sz="5400" dirty="0">
              <a:latin typeface="Arial" panose="020B0604020202020204" pitchFamily="34" charset="0"/>
              <a:ea typeface="楷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  <p:bldP spid="24581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日期占位符 1"/>
          <p:cNvSpPr txBox="1">
            <a:spLocks noGrp="1"/>
          </p:cNvSpPr>
          <p:nvPr/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fld id="{BB962C8B-B14F-4D97-AF65-F5344CB8AC3E}" type="datetime1">
              <a:rPr lang="en-US" altLang="x-none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x-none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6" name="Picture 2" descr="200742013925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763713" cy="666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/>
          <p:nvPr/>
        </p:nvSpPr>
        <p:spPr>
          <a:xfrm>
            <a:off x="2195513" y="188913"/>
            <a:ext cx="4572000" cy="6065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（</a:t>
            </a:r>
            <a:r>
              <a:rPr lang="en-US" altLang="x-none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1</a:t>
            </a:r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）好在</a:t>
            </a:r>
            <a:r>
              <a:rPr lang="zh-CN" altLang="en-US" sz="4000" b="1" u="sng" dirty="0">
                <a:solidFill>
                  <a:srgbClr val="990000"/>
                </a:solidFill>
                <a:latin typeface="楷体" charset="-122"/>
                <a:ea typeface="楷体" charset="-122"/>
              </a:rPr>
              <a:t>景</a:t>
            </a:r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美</a:t>
            </a:r>
            <a:endParaRPr lang="zh-CN" altLang="en-US" sz="40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4000" b="1" dirty="0">
              <a:solidFill>
                <a:srgbClr val="0033CC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4000" b="1" dirty="0">
              <a:solidFill>
                <a:srgbClr val="0033CC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（</a:t>
            </a:r>
            <a:r>
              <a:rPr lang="en-US" altLang="x-none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2</a:t>
            </a:r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）好在</a:t>
            </a:r>
            <a:r>
              <a:rPr lang="zh-CN" altLang="en-US" sz="4000" b="1" u="sng" dirty="0">
                <a:solidFill>
                  <a:srgbClr val="990000"/>
                </a:solidFill>
                <a:latin typeface="楷体" charset="-122"/>
                <a:ea typeface="楷体" charset="-122"/>
              </a:rPr>
              <a:t>生活</a:t>
            </a:r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美</a:t>
            </a:r>
            <a:endParaRPr lang="zh-CN" altLang="en-US" sz="40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4000" b="1" dirty="0">
              <a:solidFill>
                <a:srgbClr val="0033CC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4000" b="1" dirty="0">
              <a:solidFill>
                <a:srgbClr val="0033CC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（</a:t>
            </a:r>
            <a:r>
              <a:rPr lang="en-US" altLang="x-none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3</a:t>
            </a:r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）好在</a:t>
            </a:r>
            <a:r>
              <a:rPr lang="zh-CN" altLang="en-US" sz="4000" b="1" u="sng" dirty="0">
                <a:solidFill>
                  <a:srgbClr val="990000"/>
                </a:solidFill>
                <a:latin typeface="楷体" charset="-122"/>
                <a:ea typeface="楷体" charset="-122"/>
              </a:rPr>
              <a:t>人</a:t>
            </a:r>
            <a:r>
              <a:rPr lang="zh-CN" altLang="en-US" sz="40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美</a:t>
            </a:r>
            <a:endParaRPr lang="zh-CN" altLang="en-US" sz="40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4000" b="1" dirty="0">
              <a:solidFill>
                <a:srgbClr val="0033CC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dirty="0">
              <a:solidFill>
                <a:srgbClr val="FFCC00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dirty="0">
                <a:latin typeface="楷体" charset="-122"/>
                <a:ea typeface="楷体" charset="-122"/>
              </a:rPr>
              <a:t>                                               </a:t>
            </a:r>
            <a:endParaRPr lang="zh-CN" altLang="en-US" dirty="0">
              <a:latin typeface="楷体" charset="-122"/>
              <a:ea typeface="楷体" charset="-122"/>
            </a:endParaRPr>
          </a:p>
          <a:p>
            <a:pPr lvl="0" indent="0">
              <a:spcBef>
                <a:spcPct val="50000"/>
              </a:spcBef>
            </a:pPr>
            <a:endParaRPr lang="en-US" altLang="x-none" sz="2400" dirty="0">
              <a:latin typeface="楷体" charset="-122"/>
              <a:ea typeface="楷体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611188" y="1916113"/>
            <a:ext cx="1371600" cy="2560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Times New Roman" panose="02020603050405020304" pitchFamily="2" charset="0"/>
                <a:ea typeface="楷体" charset="-122"/>
              </a:rPr>
              <a:t>江南好</a:t>
            </a:r>
            <a:endParaRPr lang="zh-CN" altLang="en-US" sz="5400" b="1" dirty="0">
              <a:solidFill>
                <a:srgbClr val="003300"/>
              </a:solidFill>
              <a:latin typeface="Times New Roman" panose="02020603050405020304" pitchFamily="2" charset="0"/>
              <a:ea typeface="楷体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2195513" y="1052513"/>
            <a:ext cx="5903912" cy="2043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 dirty="0">
                <a:solidFill>
                  <a:srgbClr val="990000"/>
                </a:solidFill>
                <a:latin typeface="Arial" panose="020B0604020202020204" pitchFamily="34" charset="0"/>
                <a:ea typeface="楷体" charset="-122"/>
              </a:rPr>
              <a:t>春水碧于天</a:t>
            </a:r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endParaRPr lang="en-US" altLang="x-none" sz="3200" b="1" dirty="0">
              <a:solidFill>
                <a:srgbClr val="33CC33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1510" name="Text Box 7"/>
          <p:cNvSpPr txBox="1"/>
          <p:nvPr/>
        </p:nvSpPr>
        <p:spPr>
          <a:xfrm>
            <a:off x="5029200" y="2514600"/>
            <a:ext cx="28082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Text Box 9"/>
          <p:cNvSpPr txBox="1"/>
          <p:nvPr/>
        </p:nvSpPr>
        <p:spPr>
          <a:xfrm>
            <a:off x="2209800" y="4876800"/>
            <a:ext cx="453707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 dirty="0">
                <a:solidFill>
                  <a:srgbClr val="990000"/>
                </a:solidFill>
                <a:latin typeface="Arial" panose="020B0604020202020204" pitchFamily="34" charset="0"/>
                <a:ea typeface="楷体" charset="-122"/>
              </a:rPr>
              <a:t>垆边人似月</a:t>
            </a:r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  <a:p>
            <a:pPr lvl="0" indent="0"/>
            <a:r>
              <a:rPr lang="zh-CN" altLang="en-US" sz="3200" b="1" dirty="0">
                <a:solidFill>
                  <a:srgbClr val="990000"/>
                </a:solidFill>
                <a:latin typeface="Arial" panose="020B0604020202020204" pitchFamily="34" charset="0"/>
                <a:ea typeface="楷体" charset="-122"/>
              </a:rPr>
              <a:t>皓腕凝霜雪</a:t>
            </a:r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</p:txBody>
      </p:sp>
      <p:sp>
        <p:nvSpPr>
          <p:cNvPr id="21512" name="Text Box 10"/>
          <p:cNvSpPr txBox="1"/>
          <p:nvPr/>
        </p:nvSpPr>
        <p:spPr>
          <a:xfrm>
            <a:off x="4932363" y="4724400"/>
            <a:ext cx="23764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Text Box 12"/>
          <p:cNvSpPr txBox="1"/>
          <p:nvPr/>
        </p:nvSpPr>
        <p:spPr>
          <a:xfrm>
            <a:off x="2209800" y="3048000"/>
            <a:ext cx="26654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990000"/>
                </a:solidFill>
                <a:latin typeface="Arial" panose="020B0604020202020204" pitchFamily="34" charset="0"/>
                <a:ea typeface="楷体" charset="-122"/>
              </a:rPr>
              <a:t>画船听雨眠</a:t>
            </a:r>
            <a:endParaRPr lang="zh-CN" altLang="en-US" sz="3200" b="1" dirty="0">
              <a:solidFill>
                <a:srgbClr val="990000"/>
              </a:solidFill>
              <a:latin typeface="Arial" panose="020B0604020202020204" pitchFamily="34" charset="0"/>
              <a:ea typeface="楷体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6625"/>
          <p:cNvSpPr>
            <a:spLocks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>
                <a:solidFill>
                  <a:srgbClr val="000099"/>
                </a:solidFill>
                <a:ea typeface="楷体" charset="-122"/>
              </a:rPr>
              <a:t>缘景明情</a:t>
            </a:r>
            <a:endParaRPr lang="zh-CN" altLang="en-US" b="1">
              <a:solidFill>
                <a:srgbClr val="000099"/>
              </a:solidFill>
              <a:ea typeface="楷体" charset="-122"/>
            </a:endParaRPr>
          </a:p>
        </p:txBody>
      </p:sp>
      <p:sp>
        <p:nvSpPr>
          <p:cNvPr id="26627" name="内容占位符 26626"/>
          <p:cNvSpPr>
            <a:spLocks noRot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在初步理解了作品内容之后，作者所表达的对江南的情感是什么？</a:t>
            </a:r>
            <a:endParaRPr lang="zh-CN" altLang="en-US" sz="3600" b="1" dirty="0">
              <a:solidFill>
                <a:srgbClr val="000000"/>
              </a:solidFill>
              <a:ea typeface="楷体" charset="-122"/>
            </a:endParaRPr>
          </a:p>
          <a:p>
            <a:endParaRPr lang="zh-CN" altLang="en-US" b="1" dirty="0">
              <a:solidFill>
                <a:srgbClr val="000099"/>
              </a:solidFill>
              <a:ea typeface="楷体" charset="-122"/>
            </a:endParaRPr>
          </a:p>
          <a:p>
            <a:r>
              <a:rPr lang="zh-CN" altLang="en-US" sz="3600" b="1" dirty="0">
                <a:solidFill>
                  <a:srgbClr val="000099"/>
                </a:solidFill>
                <a:ea typeface="楷体" charset="-122"/>
              </a:rPr>
              <a:t>明确：表达了作者对江南的迷恋和赞美之情</a:t>
            </a:r>
            <a:endParaRPr lang="zh-CN" altLang="en-US" sz="3600" b="1" dirty="0">
              <a:solidFill>
                <a:srgbClr val="000099"/>
              </a:solidFill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3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7649" descr="图片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27650"/>
          <p:cNvSpPr txBox="1"/>
          <p:nvPr/>
        </p:nvSpPr>
        <p:spPr>
          <a:xfrm>
            <a:off x="2209800" y="152400"/>
            <a:ext cx="4191000" cy="478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寄居他乡的人总是为思乡之情所苦，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这首</a:t>
            </a:r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《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菩萨蛮</a:t>
            </a:r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》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却写道：</a:t>
            </a:r>
            <a:r>
              <a:rPr lang="zh-CN" altLang="en-US" sz="44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“未老莫还乡，还乡须断肠”。</a:t>
            </a:r>
            <a:endParaRPr lang="zh-CN" altLang="en-US" sz="44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2362200" y="5410200"/>
            <a:ext cx="3352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>
                <a:solidFill>
                  <a:srgbClr val="003300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为什么？</a:t>
            </a:r>
            <a:endParaRPr lang="zh-CN" altLang="en-US" sz="6600">
              <a:solidFill>
                <a:srgbClr val="003300"/>
              </a:soli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占位符 28673"/>
          <p:cNvSpPr>
            <a:spLocks noGrp="1" noRot="1"/>
          </p:cNvSpPr>
          <p:nvPr>
            <p:ph idx="1"/>
          </p:nvPr>
        </p:nvSpPr>
        <p:spPr>
          <a:xfrm>
            <a:off x="250825" y="3716338"/>
            <a:ext cx="8534400" cy="2743200"/>
          </a:xfrm>
          <a:ln/>
        </p:spPr>
        <p:txBody>
          <a:bodyPr anchor="t"/>
          <a:p>
            <a:pPr>
              <a:lnSpc>
                <a:spcPct val="130000"/>
              </a:lnSpc>
            </a:pPr>
            <a:r>
              <a:rPr lang="zh-CN" altLang="en-US"/>
              <a:t>　　</a:t>
            </a:r>
            <a:r>
              <a:rPr lang="zh-CN" altLang="en-US" b="1">
                <a:solidFill>
                  <a:srgbClr val="000099"/>
                </a:solidFill>
                <a:ea typeface="楷体" charset="-122"/>
              </a:rPr>
              <a:t>联系作者的写作背景，当时正处在</a:t>
            </a:r>
            <a:r>
              <a:rPr lang="zh-CN" altLang="en-US" b="1">
                <a:solidFill>
                  <a:srgbClr val="FF0000"/>
                </a:solidFill>
                <a:ea typeface="楷体" charset="-122"/>
              </a:rPr>
              <a:t>唐朝将灭之际</a:t>
            </a:r>
            <a:r>
              <a:rPr lang="zh-CN" altLang="en-US" b="1">
                <a:solidFill>
                  <a:srgbClr val="000099"/>
                </a:solidFill>
                <a:ea typeface="楷体" charset="-122"/>
              </a:rPr>
              <a:t>，中原地区烽火连天，</a:t>
            </a:r>
            <a:r>
              <a:rPr lang="zh-CN" altLang="en-US" b="1">
                <a:solidFill>
                  <a:srgbClr val="FF0000"/>
                </a:solidFill>
                <a:ea typeface="楷体" charset="-122"/>
              </a:rPr>
              <a:t>今若还乡，目击离乱，只令人断肠</a:t>
            </a:r>
            <a:r>
              <a:rPr lang="zh-CN" altLang="en-US" b="1">
                <a:solidFill>
                  <a:srgbClr val="000099"/>
                </a:solidFill>
                <a:ea typeface="楷体" charset="-122"/>
              </a:rPr>
              <a:t>，故惟有暂不还乡，以待时定。</a:t>
            </a:r>
            <a:endParaRPr lang="zh-CN" altLang="en-US" b="1">
              <a:solidFill>
                <a:srgbClr val="000099"/>
              </a:solidFill>
              <a:ea typeface="楷体" charset="-122"/>
            </a:endParaRPr>
          </a:p>
        </p:txBody>
      </p:sp>
      <p:pic>
        <p:nvPicPr>
          <p:cNvPr id="24578" name="图片 28674" descr="6c88fb76bc872c82d37439d8b0d98f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175"/>
            <a:ext cx="7467600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8675"/>
          <p:cNvSpPr txBox="1"/>
          <p:nvPr/>
        </p:nvSpPr>
        <p:spPr>
          <a:xfrm>
            <a:off x="7908925" y="628650"/>
            <a:ext cx="854075" cy="32369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en-US" sz="4400" b="1" dirty="0">
                <a:solidFill>
                  <a:srgbClr val="000099"/>
                </a:solidFill>
                <a:latin typeface="Arial" panose="020B0604020202020204" pitchFamily="34" charset="0"/>
                <a:ea typeface="楷体" charset="-122"/>
              </a:rPr>
              <a:t>知人论世</a:t>
            </a:r>
            <a:endParaRPr lang="zh-CN" altLang="en-US" sz="4400" b="1" dirty="0">
              <a:solidFill>
                <a:srgbClr val="000099"/>
              </a:solidFill>
              <a:latin typeface="Arial" panose="020B0604020202020204" pitchFamily="34" charset="0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29697" descr="ce87ce335bba04d9a8018e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915988"/>
            <a:ext cx="4800600" cy="487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304800" y="914400"/>
            <a:ext cx="3962400" cy="491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一般游子的忧愁是不能回故乡；而这首词中的游子，却是能回故乡，但由于故乡战乱的原因不能回，这种愁苦就比一般游子更为深广。</a:t>
            </a:r>
            <a:endParaRPr lang="zh-CN" altLang="en-US" sz="36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533400" y="1609725"/>
            <a:ext cx="7848600" cy="49196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400" b="1" u="sng" dirty="0">
                <a:solidFill>
                  <a:srgbClr val="000000"/>
                </a:solidFill>
                <a:latin typeface="楷体" charset="-122"/>
                <a:ea typeface="楷体" charset="-122"/>
              </a:rPr>
              <a:t>这首词描写了江南水乡的风光美和人物美，表现了诗人</a:t>
            </a:r>
            <a:r>
              <a:rPr lang="zh-CN" altLang="en-US" sz="4400" b="1" u="sng" dirty="0">
                <a:solidFill>
                  <a:srgbClr val="FF0000"/>
                </a:solidFill>
                <a:latin typeface="楷体" charset="-122"/>
                <a:ea typeface="楷体" charset="-122"/>
              </a:rPr>
              <a:t>对江南水乡的依恋之情</a:t>
            </a:r>
            <a:r>
              <a:rPr lang="zh-CN" altLang="en-US" sz="4400" b="1" u="sng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，也抒发了诗人</a:t>
            </a:r>
            <a:r>
              <a:rPr lang="zh-CN" altLang="en-US" sz="4400" b="1" u="sng" dirty="0">
                <a:solidFill>
                  <a:srgbClr val="FF0000"/>
                </a:solidFill>
                <a:latin typeface="楷体" charset="-122"/>
                <a:ea typeface="楷体" charset="-122"/>
              </a:rPr>
              <a:t>飘泊难归的愁苦之感</a:t>
            </a:r>
            <a:r>
              <a:rPr lang="zh-CN" altLang="en-US" sz="44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。</a:t>
            </a:r>
            <a:br>
              <a:rPr lang="zh-CN" altLang="en-US" sz="4400" b="1" dirty="0">
                <a:solidFill>
                  <a:srgbClr val="FF0000"/>
                </a:solidFill>
                <a:latin typeface="楷体" charset="-122"/>
                <a:ea typeface="楷体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b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　  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文本框 30722"/>
          <p:cNvSpPr txBox="1"/>
          <p:nvPr/>
        </p:nvSpPr>
        <p:spPr>
          <a:xfrm>
            <a:off x="2895600" y="457200"/>
            <a:ext cx="2819400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b="1" dirty="0">
                <a:solidFill>
                  <a:srgbClr val="000099"/>
                </a:solidFill>
                <a:latin typeface="Arial" panose="020B0604020202020204" pitchFamily="34" charset="0"/>
                <a:ea typeface="楷体" charset="-122"/>
              </a:rPr>
              <a:t>主旨总结：</a:t>
            </a:r>
            <a:endParaRPr lang="zh-CN" altLang="en-US" sz="4800" b="1" dirty="0">
              <a:solidFill>
                <a:srgbClr val="000099"/>
              </a:solidFill>
              <a:latin typeface="Arial" panose="020B0604020202020204" pitchFamily="34" charset="0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292725" y="114617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7200" b="1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charset="-122"/>
                <a:ea typeface="楷体" charset="-122"/>
                <a:cs typeface="+mn-ea"/>
              </a:rPr>
              <a:t>菩萨蛮</a:t>
            </a:r>
            <a:endParaRPr lang="zh-CN" altLang="en-US" sz="7200" b="1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charset="-122"/>
              <a:ea typeface="楷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26275" y="2571115"/>
            <a:ext cx="1203960" cy="70103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4000" b="1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韦庄</a:t>
            </a:r>
            <a:endParaRPr lang="zh-CN" altLang="en-US" sz="4000" b="1" strike="noStrike" noProof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3"/>
          <p:cNvSpPr txBox="1"/>
          <p:nvPr/>
        </p:nvSpPr>
        <p:spPr>
          <a:xfrm>
            <a:off x="285750" y="223838"/>
            <a:ext cx="8553450" cy="572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红楼别夜堪惆恨，香灯半掩流苏帐。残月出门时，美人和泪辞。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琵琶金翠羽，弦上黄莺语。劝我早归家，绿窗人似花。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如今却忆江南乐，当时年少春衫薄。骑马倚斜桥，满楼红袖招。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翠屏金屈曲，醉入花丛宿。此度见花枝，白头誓不归。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劝君今夜须沉醉，樽前莫话明朝事。珍重主人心，酒深情亦深。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须愁春漏短，莫诉金杯满。遇酒且呵呵，人生能几何。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洛阳城里春光好，洛阳才子他乡老。柳暗魏王堤，此时心转迷。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桃花春水渌，水上鸳鸯浴。凝恨对残晖，忆君君不知。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31745" descr="图片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8610600" cy="682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838200" y="1371600"/>
            <a:ext cx="7467600" cy="4603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《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白雨斋词话</a:t>
            </a:r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》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：“韦端己词</a:t>
            </a:r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,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似直而纡</a:t>
            </a:r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,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似达而郁</a:t>
            </a:r>
            <a:r>
              <a:rPr lang="en-US" altLang="x-none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,</a:t>
            </a:r>
            <a:r>
              <a:rPr lang="zh-CN" altLang="en-US" sz="44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最为词中胜境”。</a:t>
            </a:r>
            <a:endParaRPr lang="zh-CN" altLang="en-US" sz="44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4400" b="1" dirty="0">
                <a:latin typeface="楷体" charset="-122"/>
                <a:ea typeface="楷体" charset="-122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纡者，曲也；达者，通也。韦庄词</a:t>
            </a: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表面显得直率</a:t>
            </a:r>
            <a:r>
              <a:rPr lang="zh-CN" altLang="en-US" sz="40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，其实</a:t>
            </a: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情意曲折</a:t>
            </a:r>
            <a:r>
              <a:rPr lang="zh-CN" altLang="en-US" sz="40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；口吻</a:t>
            </a: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看似通达</a:t>
            </a:r>
            <a:r>
              <a:rPr lang="zh-CN" altLang="en-US" sz="40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，而内容</a:t>
            </a:r>
            <a:r>
              <a:rPr lang="zh-CN" altLang="en-US" sz="40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其实沉郁</a:t>
            </a:r>
            <a:r>
              <a:rPr lang="zh-CN" altLang="en-US" sz="40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，这正是词中最好的境界。</a:t>
            </a:r>
            <a:endParaRPr lang="zh-CN" altLang="en-US" sz="40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charRg st="33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32769"/>
          <p:cNvSpPr txBox="1"/>
          <p:nvPr/>
        </p:nvSpPr>
        <p:spPr>
          <a:xfrm>
            <a:off x="381000" y="381000"/>
            <a:ext cx="7696200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charset="-122"/>
              </a:rPr>
              <a:t>拓展欣赏：比较两词在意境上的异同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charset="-122"/>
            </a:endParaRPr>
          </a:p>
        </p:txBody>
      </p:sp>
      <p:sp>
        <p:nvSpPr>
          <p:cNvPr id="29698" name="矩形 32770"/>
          <p:cNvSpPr/>
          <p:nvPr/>
        </p:nvSpPr>
        <p:spPr>
          <a:xfrm>
            <a:off x="381000" y="990600"/>
            <a:ext cx="3962400" cy="366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r"/>
            <a:r>
              <a:rPr lang="zh-CN" altLang="en-US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文本框 32771"/>
          <p:cNvSpPr txBox="1"/>
          <p:nvPr/>
        </p:nvSpPr>
        <p:spPr>
          <a:xfrm>
            <a:off x="4419600" y="1066800"/>
            <a:ext cx="426720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菩萨蛮</a:t>
            </a:r>
            <a:endParaRPr lang="zh-CN" altLang="en-US" sz="36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       韦庄</a:t>
            </a:r>
            <a:endParaRPr lang="zh-CN" altLang="en-US" sz="36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人人尽说江南好，游人只合江南老。春水碧于天，画船听雨眠。     </a:t>
            </a:r>
            <a:endParaRPr lang="zh-CN" altLang="en-US" sz="36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垆边人似月，皓腕凝霜雪。未老莫还乡，还乡须断肠。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文本框 32772"/>
          <p:cNvSpPr txBox="1"/>
          <p:nvPr/>
        </p:nvSpPr>
        <p:spPr>
          <a:xfrm>
            <a:off x="304800" y="1371600"/>
            <a:ext cx="361315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忆江南</a:t>
            </a:r>
            <a:endParaRPr lang="zh-CN" altLang="en-US" sz="36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         白居易</a:t>
            </a:r>
            <a:endParaRPr lang="zh-CN" altLang="en-US" sz="36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   江南好，风景旧曾谙：</a:t>
            </a:r>
            <a:endParaRPr lang="zh-CN" altLang="en-US" sz="36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   日出江花红胜火，春来江水绿如蓝。       </a:t>
            </a:r>
            <a:endParaRPr lang="zh-CN" altLang="en-US" sz="36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   能不忆江南？</a:t>
            </a:r>
            <a:endParaRPr lang="zh-CN" altLang="en-US" sz="36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3600" b="1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33793" descr="图片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8610600" cy="682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矩形 33794"/>
          <p:cNvSpPr/>
          <p:nvPr/>
        </p:nvSpPr>
        <p:spPr>
          <a:xfrm>
            <a:off x="914400" y="1752600"/>
            <a:ext cx="7086600" cy="310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0000"/>
              </a:lnSpc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 </a:t>
            </a:r>
            <a:r>
              <a:rPr lang="zh-CN" altLang="en-US" sz="3600" b="1" dirty="0">
                <a:latin typeface="楷体" charset="-122"/>
                <a:ea typeface="楷体" charset="-122"/>
              </a:rPr>
              <a:t>韦庄</a:t>
            </a:r>
            <a:r>
              <a:rPr lang="en-US" altLang="x-none" sz="3600" b="1" dirty="0">
                <a:latin typeface="楷体" charset="-122"/>
                <a:ea typeface="楷体" charset="-122"/>
              </a:rPr>
              <a:t>《</a:t>
            </a:r>
            <a:r>
              <a:rPr lang="zh-CN" altLang="en-US" sz="3600" b="1" dirty="0">
                <a:latin typeface="楷体" charset="-122"/>
                <a:ea typeface="楷体" charset="-122"/>
              </a:rPr>
              <a:t>菩萨蛮</a:t>
            </a:r>
            <a:r>
              <a:rPr lang="en-US" altLang="x-none" sz="3600" b="1" dirty="0">
                <a:latin typeface="楷体" charset="-122"/>
                <a:ea typeface="楷体" charset="-122"/>
              </a:rPr>
              <a:t>》</a:t>
            </a:r>
            <a:r>
              <a:rPr lang="zh-CN" altLang="en-US" sz="3600" b="1" dirty="0">
                <a:latin typeface="楷体" charset="-122"/>
                <a:ea typeface="楷体" charset="-122"/>
              </a:rPr>
              <a:t>显然顺承了白居易的</a:t>
            </a:r>
            <a:r>
              <a:rPr lang="en-US" altLang="x-none" sz="3600" b="1" dirty="0">
                <a:latin typeface="楷体" charset="-122"/>
                <a:ea typeface="楷体" charset="-122"/>
              </a:rPr>
              <a:t>《</a:t>
            </a:r>
            <a:r>
              <a:rPr lang="zh-CN" altLang="en-US" sz="3600" b="1" dirty="0">
                <a:latin typeface="楷体" charset="-122"/>
                <a:ea typeface="楷体" charset="-122"/>
              </a:rPr>
              <a:t>忆江南</a:t>
            </a:r>
            <a:r>
              <a:rPr lang="en-US" altLang="x-none" sz="3600" b="1" dirty="0">
                <a:latin typeface="楷体" charset="-122"/>
                <a:ea typeface="楷体" charset="-122"/>
              </a:rPr>
              <a:t>》</a:t>
            </a:r>
            <a:r>
              <a:rPr lang="zh-CN" altLang="en-US" sz="3600" b="1" dirty="0">
                <a:latin typeface="楷体" charset="-122"/>
                <a:ea typeface="楷体" charset="-122"/>
              </a:rPr>
              <a:t>。</a:t>
            </a:r>
            <a:r>
              <a:rPr lang="zh-CN" altLang="en-US" sz="36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两人的词</a:t>
            </a:r>
            <a:r>
              <a:rPr lang="zh-CN" altLang="en-US" sz="36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都用简洁清新的语言勾勒了江南风光秀丽的图画，并融进了深深热爱、依恋江南的感情。</a:t>
            </a:r>
            <a:endParaRPr lang="zh-CN" altLang="en-US" sz="3600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34817" descr="图片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8610600" cy="682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矩形 34818"/>
          <p:cNvSpPr/>
          <p:nvPr/>
        </p:nvSpPr>
        <p:spPr>
          <a:xfrm>
            <a:off x="838200" y="1295400"/>
            <a:ext cx="7391400" cy="437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0000"/>
              </a:lnSpc>
              <a:buClr>
                <a:srgbClr val="000000"/>
              </a:buClr>
            </a:pPr>
            <a:r>
              <a:rPr lang="zh-CN" altLang="en-US" sz="3200" b="1" dirty="0">
                <a:latin typeface="楷体" charset="-122"/>
                <a:ea typeface="楷体" charset="-122"/>
              </a:rPr>
              <a:t>不同的是，韦庄的词在表现依恋江南之情的同时，还表达了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漂泊难归的愁苦之情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，白居易的词是用</a:t>
            </a:r>
            <a:r>
              <a:rPr lang="zh-CN" altLang="en-US" sz="32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清丽淡雅的语言勾勒江南山水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，而韦词则</a:t>
            </a:r>
            <a:r>
              <a:rPr lang="zh-CN" altLang="en-US" sz="32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把人物形象的刻画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也纳入其中，“垆边人似月，皓腕凝霜雪”，更有了一种冶艳的意味，可以说，白词为我们呈现的是一幅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“江南山水图”，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而韦词则是一幅</a:t>
            </a:r>
            <a:r>
              <a:rPr lang="zh-CN" altLang="en-US" sz="32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“江南仕女图”</a:t>
            </a:r>
            <a:endParaRPr lang="zh-CN" altLang="en-US" sz="3200" dirty="0"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占位符 10242"/>
          <p:cNvSpPr>
            <a:spLocks noRot="1"/>
          </p:cNvSpPr>
          <p:nvPr>
            <p:ph idx="1"/>
          </p:nvPr>
        </p:nvSpPr>
        <p:spPr>
          <a:xfrm>
            <a:off x="130175" y="106363"/>
            <a:ext cx="8540750" cy="5791200"/>
          </a:xfrm>
          <a:ln/>
        </p:spPr>
        <p:txBody>
          <a:bodyPr anchor="t"/>
          <a:p>
            <a:pPr algn="ctr">
              <a:lnSpc>
                <a:spcPct val="110000"/>
              </a:lnSpc>
            </a:pPr>
            <a:r>
              <a:rPr lang="zh-CN" altLang="en-US" sz="4000" b="1" dirty="0">
                <a:solidFill>
                  <a:srgbClr val="003300"/>
                </a:solidFill>
                <a:latin typeface="宋体" panose="02010600030101010101" pitchFamily="2" charset="-122"/>
                <a:ea typeface="黑体" panose="02010600030101010101" pitchFamily="2" charset="-122"/>
              </a:rPr>
              <a:t>花间词派</a:t>
            </a:r>
            <a:endParaRPr lang="zh-CN" altLang="en-US" sz="4000" b="1" dirty="0">
              <a:solidFill>
                <a:srgbClr val="003300"/>
              </a:solidFill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花间词派是</a:t>
            </a:r>
            <a:r>
              <a:rPr lang="zh-CN" altLang="en-US" sz="29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晚唐五代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奉</a:t>
            </a:r>
            <a:r>
              <a:rPr lang="zh-CN" altLang="en-US" sz="29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温庭筠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为鼻祖而进行词的创作的一个文人词派。后蜀赵崇祚收录了温庭筠、欧阳炯、韦庄等十八位词人的作品凡五百首编成文学史上第一部文人词总集，取名</a:t>
            </a:r>
            <a:r>
              <a:rPr lang="zh-CN" altLang="en-US" sz="29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《花间集》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，后人将这十八位词人的作品称为花间词。</a:t>
            </a:r>
            <a:endParaRPr lang="zh-CN" altLang="en-US" sz="29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 词的题材，十之八九为花间月下，男女之情，其他尚有些咏史征戍、行旅写景之作。风格以</a:t>
            </a:r>
            <a:r>
              <a:rPr lang="zh-CN" altLang="en-US" sz="29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辞意婉约，香软秾艳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为主，从而形成隐约迷离幽深的意境。</a:t>
            </a:r>
            <a:r>
              <a:rPr lang="zh-CN" altLang="en-US" sz="29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北宋词家，如晏殊、欧阳修、柳永、秦观、周邦彦、李清照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等人，</a:t>
            </a:r>
            <a:r>
              <a:rPr lang="zh-CN" altLang="en-US" sz="29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上承花间词，</a:t>
            </a:r>
            <a:r>
              <a:rPr lang="zh-CN" altLang="en-US" sz="2900" b="1" dirty="0">
                <a:solidFill>
                  <a:srgbClr val="000099"/>
                </a:solidFill>
                <a:latin typeface="楷体" charset="-122"/>
                <a:ea typeface="楷体" charset="-122"/>
              </a:rPr>
              <a:t>去其香软浮艳，以蕴藉雅正见长，语言秀丽而清新，情思曲折而真切。 </a:t>
            </a:r>
            <a:endParaRPr lang="zh-CN" altLang="en-US" sz="2900" b="1" dirty="0">
              <a:solidFill>
                <a:srgbClr val="000099"/>
              </a:solidFill>
              <a:latin typeface="楷体" charset="-122"/>
              <a:ea typeface="楷体" charset="-122"/>
            </a:endParaRPr>
          </a:p>
          <a:p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 </a:t>
            </a:r>
            <a:r>
              <a:rPr lang="zh-CN" altLang="en-US" sz="29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婉约</a:t>
            </a:r>
            <a:r>
              <a:rPr lang="zh-CN" altLang="en-US" sz="29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，是宛转含蓄之意。    </a:t>
            </a:r>
            <a:endParaRPr lang="zh-CN" altLang="en-US" sz="29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9217"/>
          <p:cNvSpPr/>
          <p:nvPr/>
        </p:nvSpPr>
        <p:spPr>
          <a:xfrm>
            <a:off x="228600" y="457200"/>
            <a:ext cx="5486400" cy="7102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/>
            <a:endParaRPr lang="en-US" altLang="x-none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韦庄（</a:t>
            </a:r>
            <a:r>
              <a:rPr lang="en-US" altLang="x-none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836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年─</a:t>
            </a:r>
            <a:r>
              <a:rPr lang="en-US" altLang="x-none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910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年），字端己，杜陵（今中国陕西省长安市附近）人，诗人韦应物的四代孙。诗歌广泛地反映了</a:t>
            </a:r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唐末动荡的社会面貌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，长篇叙事诗</a:t>
            </a:r>
            <a:r>
              <a:rPr lang="en-US" altLang="x-none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秦妇吟</a:t>
            </a:r>
            <a:r>
              <a:rPr lang="en-US" altLang="x-none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为其代表作，人称“</a:t>
            </a:r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秦妇吟秀才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”。</a:t>
            </a:r>
            <a:r>
              <a:rPr lang="zh-CN" altLang="en-US" sz="2800" b="1" dirty="0">
                <a:latin typeface="楷体" charset="-122"/>
                <a:ea typeface="楷体" charset="-122"/>
              </a:rPr>
              <a:t> </a:t>
            </a:r>
            <a:br>
              <a:rPr lang="zh-CN" altLang="en-US" sz="2800" b="1" dirty="0">
                <a:latin typeface="楷体" charset="-122"/>
                <a:ea typeface="楷体" charset="-122"/>
              </a:rPr>
            </a:br>
            <a:r>
              <a:rPr lang="zh-CN" altLang="en-US" sz="2800" b="1" dirty="0">
                <a:latin typeface="楷体" charset="-122"/>
                <a:ea typeface="楷体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其词尤具特色，内容不外男女欢爱、离愁别恨，然能注入作者平生漂泊乱离、思乡怀旧之感，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charset="-122"/>
                <a:ea typeface="楷体" charset="-122"/>
              </a:rPr>
              <a:t>风格清新明朗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，与</a:t>
            </a:r>
            <a:r>
              <a:rPr lang="zh-CN" altLang="en-US" sz="2800" b="1" u="sng" dirty="0">
                <a:solidFill>
                  <a:srgbClr val="FF0000"/>
                </a:solidFill>
                <a:latin typeface="楷体" charset="-122"/>
                <a:ea typeface="楷体" charset="-122"/>
              </a:rPr>
              <a:t>温庭筠</a:t>
            </a:r>
            <a:r>
              <a:rPr lang="zh-CN" altLang="en-US" sz="2800" b="1" u="sng" dirty="0">
                <a:solidFill>
                  <a:srgbClr val="000000"/>
                </a:solidFill>
                <a:latin typeface="楷体" charset="-122"/>
                <a:ea typeface="楷体" charset="-122"/>
              </a:rPr>
              <a:t>并称</a:t>
            </a:r>
            <a:r>
              <a:rPr lang="zh-CN" altLang="en-US" sz="2800" b="1" u="sng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“温韦”</a:t>
            </a:r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也是</a:t>
            </a:r>
            <a:r>
              <a:rPr lang="zh-CN" altLang="en-US" sz="2800" b="1" u="sng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“花间词派”的代表之一</a:t>
            </a:r>
            <a:r>
              <a:rPr lang="zh-CN" altLang="en-US" sz="2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charset="-122"/>
              <a:ea typeface="楷体" charset="-122"/>
            </a:endParaRPr>
          </a:p>
          <a:p>
            <a:pPr lvl="0" indent="0"/>
            <a:endParaRPr lang="zh-CN" altLang="en-US" sz="2800" dirty="0">
              <a:latin typeface="楷体" charset="-122"/>
              <a:ea typeface="楷体" charset="-122"/>
            </a:endParaRPr>
          </a:p>
          <a:p>
            <a:pPr lvl="0" indent="0"/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4" name="图片 9218" descr="4075890aea78e22f95ca6bc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1219200"/>
            <a:ext cx="3657600" cy="564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9219"/>
          <p:cNvSpPr txBox="1"/>
          <p:nvPr/>
        </p:nvSpPr>
        <p:spPr>
          <a:xfrm>
            <a:off x="3124200" y="76200"/>
            <a:ext cx="54102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作者简介</a:t>
            </a:r>
            <a:endParaRPr lang="zh-CN" altLang="en-US" sz="54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1265"/>
          <p:cNvSpPr>
            <a:spLocks noRot="1"/>
          </p:cNvSpPr>
          <p:nvPr>
            <p:ph type="title"/>
          </p:nvPr>
        </p:nvSpPr>
        <p:spPr>
          <a:xfrm>
            <a:off x="381000" y="381000"/>
            <a:ext cx="8540750" cy="1143000"/>
          </a:xfrm>
          <a:ln/>
        </p:spPr>
        <p:txBody>
          <a:bodyPr anchor="ctr"/>
          <a:p>
            <a:r>
              <a:rPr lang="zh-CN" altLang="en-US" b="1">
                <a:solidFill>
                  <a:srgbClr val="003300"/>
                </a:solidFill>
              </a:rPr>
              <a:t>写作背景</a:t>
            </a:r>
            <a:endParaRPr lang="zh-CN" altLang="en-US" b="1">
              <a:solidFill>
                <a:srgbClr val="003300"/>
              </a:solidFill>
            </a:endParaRPr>
          </a:p>
        </p:txBody>
      </p:sp>
      <p:sp>
        <p:nvSpPr>
          <p:cNvPr id="9218" name="文本占位符 11266"/>
          <p:cNvSpPr>
            <a:spLocks noRot="1"/>
          </p:cNvSpPr>
          <p:nvPr>
            <p:ph idx="1"/>
          </p:nvPr>
        </p:nvSpPr>
        <p:spPr>
          <a:xfrm>
            <a:off x="381000" y="1676400"/>
            <a:ext cx="8540750" cy="3886200"/>
          </a:xfrm>
          <a:ln/>
        </p:spPr>
        <p:txBody>
          <a:bodyPr anchor="t"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韦庄</a:t>
            </a:r>
            <a:r>
              <a:rPr lang="en-US" altLang="x-none" sz="3600" b="1" dirty="0">
                <a:solidFill>
                  <a:srgbClr val="000000"/>
                </a:solidFill>
                <a:ea typeface="楷体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菩萨蛮</a:t>
            </a:r>
            <a:r>
              <a:rPr lang="en-US" altLang="x-none" sz="3600" b="1" dirty="0">
                <a:solidFill>
                  <a:srgbClr val="000000"/>
                </a:solidFill>
                <a:ea typeface="楷体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ea typeface="楷体" charset="-122"/>
              </a:rPr>
              <a:t>共五首</a:t>
            </a: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，是前后相呼应的组词，主要</a:t>
            </a:r>
            <a:r>
              <a:rPr lang="zh-CN" altLang="en-US" sz="3600" b="1" dirty="0">
                <a:solidFill>
                  <a:srgbClr val="FF0000"/>
                </a:solidFill>
                <a:ea typeface="楷体" charset="-122"/>
              </a:rPr>
              <a:t>歌颂江南水乡的景色和人物的秀丽</a:t>
            </a: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以及</a:t>
            </a:r>
            <a:r>
              <a:rPr lang="zh-CN" altLang="en-US" sz="3600" b="1" dirty="0">
                <a:solidFill>
                  <a:srgbClr val="FF0000"/>
                </a:solidFill>
                <a:ea typeface="楷体" charset="-122"/>
              </a:rPr>
              <a:t>对家乡的思念</a:t>
            </a: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。本词是</a:t>
            </a:r>
            <a:r>
              <a:rPr lang="zh-CN" altLang="en-US" sz="3600" b="1" dirty="0">
                <a:solidFill>
                  <a:srgbClr val="FF0000"/>
                </a:solidFill>
                <a:ea typeface="楷体" charset="-122"/>
              </a:rPr>
              <a:t>第二首</a:t>
            </a: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ea typeface="楷体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黄巢起义后，藩镇混乱，韦庄避难江南长达十年之久。本词即是他</a:t>
            </a:r>
            <a:r>
              <a:rPr lang="zh-CN" altLang="en-US" sz="3600" b="1" dirty="0">
                <a:solidFill>
                  <a:srgbClr val="FF0000"/>
                </a:solidFill>
                <a:ea typeface="楷体" charset="-122"/>
              </a:rPr>
              <a:t>避乱江南时所作</a:t>
            </a:r>
            <a:r>
              <a:rPr lang="zh-CN" altLang="en-US" sz="3600" b="1" dirty="0">
                <a:solidFill>
                  <a:srgbClr val="000000"/>
                </a:solidFill>
                <a:ea typeface="楷体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5361"/>
          <p:cNvSpPr>
            <a:spLocks noRot="1"/>
          </p:cNvSpPr>
          <p:nvPr>
            <p:ph type="title"/>
          </p:nvPr>
        </p:nvSpPr>
        <p:spPr>
          <a:xfrm>
            <a:off x="381000" y="381000"/>
            <a:ext cx="8540750" cy="1143000"/>
          </a:xfrm>
          <a:ln/>
        </p:spPr>
        <p:txBody>
          <a:bodyPr anchor="ctr"/>
          <a:p>
            <a:pPr algn="l"/>
            <a:r>
              <a:rPr lang="zh-CN" altLang="en-US" b="1" dirty="0">
                <a:solidFill>
                  <a:srgbClr val="000099"/>
                </a:solidFill>
              </a:rPr>
              <a:t>诵读提示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11266" name="文本占位符 15362"/>
          <p:cNvSpPr>
            <a:spLocks noRot="1"/>
          </p:cNvSpPr>
          <p:nvPr>
            <p:ph idx="1"/>
          </p:nvPr>
        </p:nvSpPr>
        <p:spPr>
          <a:xfrm>
            <a:off x="76200" y="1371600"/>
            <a:ext cx="8769350" cy="3886200"/>
          </a:xfrm>
          <a:ln/>
        </p:spPr>
        <p:txBody>
          <a:bodyPr anchor="t"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这首词每两句换一次韵，且仄韵、平韵、仄韵、平韵，重复回环，有复叠之美。</a:t>
            </a:r>
            <a:endParaRPr lang="zh-CN" altLang="en-US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诵读时，遇平声韵</a:t>
            </a:r>
            <a:r>
              <a:rPr lang="zh-CN" altLang="en-US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“天”“眠”“乡”“肠”应拖长音，稍作停顿</a:t>
            </a:r>
            <a:r>
              <a:rPr lang="zh-CN" altLang="en-US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；</a:t>
            </a:r>
            <a:endParaRPr lang="zh-CN" altLang="en-US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遇仄声韵如</a:t>
            </a:r>
            <a:r>
              <a:rPr lang="zh-CN" altLang="en-US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“好”“老”“月”“雪”</a:t>
            </a:r>
            <a:r>
              <a:rPr lang="zh-CN" altLang="en-US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等则应</a:t>
            </a:r>
            <a:r>
              <a:rPr lang="zh-CN" altLang="en-US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急促些</a:t>
            </a:r>
            <a:r>
              <a:rPr lang="zh-CN" altLang="en-US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endParaRPr lang="zh-CN" altLang="en-US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5"/>
          <p:cNvSpPr txBox="1"/>
          <p:nvPr/>
        </p:nvSpPr>
        <p:spPr>
          <a:xfrm>
            <a:off x="468313" y="1341438"/>
            <a:ext cx="828040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36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457200" y="1066800"/>
            <a:ext cx="8353425" cy="4237038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x-none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endParaRPr lang="en-US" altLang="x-none" sz="4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x-none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x-none" sz="32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人人尽说江南</a:t>
            </a:r>
            <a:r>
              <a:rPr lang="zh-CN" altLang="en-US" sz="4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好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，游人只合江南</a:t>
            </a:r>
            <a:r>
              <a:rPr lang="zh-CN" altLang="en-US" sz="4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老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。春水碧于</a:t>
            </a:r>
            <a:r>
              <a:rPr lang="zh-CN" altLang="en-US" sz="4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天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，画船听雨</a:t>
            </a:r>
            <a:r>
              <a:rPr lang="zh-CN" altLang="en-US" sz="4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眠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。     </a:t>
            </a:r>
            <a:endParaRPr lang="zh-CN" altLang="en-US" sz="48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  <a:p>
            <a:pPr lvl="0" indent="0"/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    垆边人似月，皓腕凝霜雪。未老莫还</a:t>
            </a:r>
            <a:r>
              <a:rPr lang="zh-CN" altLang="en-US" sz="4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乡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，还乡须断</a:t>
            </a:r>
            <a:r>
              <a:rPr lang="zh-CN" altLang="en-US" sz="4800" b="1" dirty="0">
                <a:solidFill>
                  <a:srgbClr val="FF0000"/>
                </a:solidFill>
                <a:latin typeface="楷体" charset="-122"/>
                <a:ea typeface="楷体" charset="-122"/>
              </a:rPr>
              <a:t>肠</a:t>
            </a:r>
            <a:r>
              <a:rPr lang="zh-CN" altLang="en-US" sz="4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。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609600" y="152400"/>
            <a:ext cx="7667625" cy="1401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</a:t>
            </a:r>
            <a:r>
              <a:rPr lang="zh-CN" altLang="en-US" sz="4400" b="1" dirty="0">
                <a:solidFill>
                  <a:srgbClr val="800000"/>
                </a:solidFill>
                <a:latin typeface="楷体" charset="-122"/>
                <a:ea typeface="楷体" charset="-122"/>
              </a:rPr>
              <a:t>菩萨蛮</a:t>
            </a:r>
            <a:endParaRPr lang="zh-CN" altLang="en-US" sz="4400" b="1" dirty="0">
              <a:solidFill>
                <a:srgbClr val="800000"/>
              </a:solidFill>
              <a:latin typeface="楷体" charset="-122"/>
              <a:ea typeface="楷体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楷体" charset="-122"/>
                <a:ea typeface="楷体" charset="-122"/>
              </a:rPr>
              <a:t>                        韦庄</a:t>
            </a:r>
            <a:endParaRPr lang="zh-CN" altLang="en-US" sz="2800" b="1" dirty="0">
              <a:solidFill>
                <a:srgbClr val="800000"/>
              </a:solidFill>
              <a:latin typeface="楷体" charset="-122"/>
              <a:ea typeface="楷体" charset="-122"/>
            </a:endParaRPr>
          </a:p>
        </p:txBody>
      </p:sp>
      <p:pic>
        <p:nvPicPr>
          <p:cNvPr id="2" name="菩萨蛮" descr="F:\5383fe85888b0.jpg5383fe85888b0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62763" y="5099050"/>
            <a:ext cx="1292225" cy="127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18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6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7">
                                            <p:txEl>
                                              <p:charRg st="63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2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9457" descr="92d8125b57af2bc7800a18d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3887788" y="609600"/>
            <a:ext cx="2011363" cy="624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6000" b="1" strike="noStrike" noProof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charset="-122"/>
                <a:ea typeface="楷体" charset="-122"/>
                <a:cs typeface="+mn-ea"/>
              </a:rPr>
              <a:t>人人尽说江南好， 游人只合江南老。</a:t>
            </a:r>
            <a:endParaRPr lang="zh-CN" altLang="en-US" sz="6000" b="1" strike="noStrike" noProof="1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0481"/>
          <p:cNvSpPr txBox="1"/>
          <p:nvPr/>
        </p:nvSpPr>
        <p:spPr>
          <a:xfrm>
            <a:off x="762000" y="1600200"/>
            <a:ext cx="815340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3300"/>
                </a:solidFill>
                <a:latin typeface="楷体" charset="-122"/>
                <a:ea typeface="楷体" charset="-122"/>
              </a:rPr>
              <a:t>江南好在哪里？请用词作中原有的句子回答。</a:t>
            </a:r>
            <a:endParaRPr lang="zh-CN" altLang="en-US" sz="4800" b="1" dirty="0">
              <a:solidFill>
                <a:srgbClr val="0033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16386" name="文本框 20482"/>
          <p:cNvSpPr txBox="1"/>
          <p:nvPr/>
        </p:nvSpPr>
        <p:spPr>
          <a:xfrm>
            <a:off x="1933575" y="3848100"/>
            <a:ext cx="3095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066800" y="3657600"/>
            <a:ext cx="7010400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春水碧于天，画船听雨眠。     </a:t>
            </a:r>
            <a:endParaRPr lang="zh-CN" altLang="en-US" sz="40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lvl="0" indent="0"/>
            <a:r>
              <a:rPr lang="zh-CN" altLang="en-US" sz="40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垆边人似月，皓腕凝霜雪。</a:t>
            </a:r>
            <a:endParaRPr lang="zh-CN" altLang="en-US" sz="40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/>
    </p:bld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9"/>
      </a:accent5>
      <a:accent6>
        <a:srgbClr val="0000E5"/>
      </a:accent6>
      <a:hlink>
        <a:srgbClr val="CC00CC"/>
      </a:hlink>
      <a:folHlink>
        <a:srgbClr val="C0C0C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2141</Words>
  <Application>WPS 演示</Application>
  <PresentationFormat>在屏幕上显示</PresentationFormat>
  <Paragraphs>153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楷体_GB2312</vt:lpstr>
      <vt:lpstr>华文新魏</vt:lpstr>
      <vt:lpstr>黑体</vt:lpstr>
      <vt:lpstr>Times New Roman</vt:lpstr>
      <vt:lpstr>新宋体</vt:lpstr>
      <vt:lpstr>华文行楷</vt:lpstr>
      <vt:lpstr>隶书</vt:lpstr>
      <vt:lpstr>华文楷体</vt:lpstr>
      <vt:lpstr>Calibri</vt:lpstr>
      <vt:lpstr>Arial Black</vt:lpstr>
      <vt:lpstr>微软雅黑</vt:lpstr>
      <vt:lpstr>幼圆</vt:lpstr>
      <vt:lpstr>方正舒体</vt:lpstr>
      <vt:lpstr>楷体</vt:lpstr>
      <vt:lpstr>华文中宋</vt:lpstr>
      <vt:lpstr>Courier New</vt:lpstr>
      <vt:lpstr>Arial Rounded MT Bold</vt:lpstr>
      <vt:lpstr>古瓶荷花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35</cp:revision>
  <dcterms:created xsi:type="dcterms:W3CDTF">2014-10-09T03:26:42Z</dcterms:created>
  <dcterms:modified xsi:type="dcterms:W3CDTF">2016-11-28T11:29:14Z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