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62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2021/6/22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542854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16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4E11414-7746-44F3-9C68-CFB46291BD77}" type="slidenum">
              <a:rPr lang="zh-CN" altLang="en-US" smtClean="0"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71254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5177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6962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989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64111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826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6254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5620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0092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CE120B-4D31-4730-A9D3-9DF6B3BD212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3138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CE120B-4D31-4730-A9D3-9DF6B3BD212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9236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2A11BF-EA84-41A9-A9BC-A7C312EE92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16638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CE120B-4D31-4730-A9D3-9DF6B3BD212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9502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ABD80A-9C6A-4CAB-97E2-B190CE1D6EC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534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2A11BF-EA84-41A9-A9BC-A7C312EE92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591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2A11BF-EA84-41A9-A9BC-A7C312EE92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6054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8A26517-1490-482D-93DE-3E6F69D0521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281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CCB91D-AF9E-4BD0-867D-55D75F40BE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7934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770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659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10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06A417-5DA6-472E-B19D-59C2763E03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745485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gi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gi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文本框 5"/>
          <p:cNvSpPr txBox="1">
            <a:spLocks noChangeArrowheads="1"/>
          </p:cNvSpPr>
          <p:nvPr/>
        </p:nvSpPr>
        <p:spPr bwMode="auto">
          <a:xfrm>
            <a:off x="2526030" y="3058795"/>
            <a:ext cx="7138988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sz="8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 苏武传</a:t>
            </a:r>
            <a:endParaRPr sz="80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6"/>
          <p:cNvSpPr txBox="1">
            <a:spLocks noChangeArrowheads="1"/>
          </p:cNvSpPr>
          <p:nvPr/>
        </p:nvSpPr>
        <p:spPr bwMode="auto">
          <a:xfrm>
            <a:off x="1524000" y="2060848"/>
            <a:ext cx="16561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400" b="1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</a:rPr>
              <a:t>第三单元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86215" y="5115560"/>
            <a:ext cx="1042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68690" y="4716780"/>
            <a:ext cx="1401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方正北魏楷书简体" panose="03000509000000000000" charset="-122"/>
                <a:ea typeface="方正北魏楷书简体" panose="03000509000000000000" charset="-122"/>
              </a:rPr>
              <a:t>班固</a:t>
            </a: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17725" y="1998345"/>
            <a:ext cx="79565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4.苏武不愿意投降，匈奴是怎样对待他的？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endParaRPr sz="24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（1）肉体折磨：“幽武”、“置大窖中，绝不饮食”、“啮雪，咽毡毛”、“掘野鼠去草实而食之”等。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（2）精神折磨：“羝乳乃得归”、“别其官属常惠等”等。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65680" y="1863090"/>
            <a:ext cx="766000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5.李陵是怎样劝说苏武的？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（1）终不得归；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（2）家人不幸遭遇：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①长兄苏嘉（长君），伏剑自刎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②弟弟苏贤（孺卿），饮药而死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③母亲已死，妻子改嫁，儿女生死未卜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（3）自己投降的经历；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（4）现在的皇帝不值得为他守节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18385" y="2275840"/>
            <a:ext cx="75069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6.苏武是怎样反驳李陵的？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endParaRPr sz="24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（1）蒙受国家大恩，愿报恩；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（2）从君臣关系看，也应如此。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29485" y="2195195"/>
            <a:ext cx="77323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7.苏武这一人物形象具有什么特点？你认为哪些方面最能反映苏武崇高的民族气节和强烈的爱国精神？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endParaRPr sz="20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《苏武传》是《汉书》中极富文学性的一篇，也是充满爱国精神的佳作。本文成功地塑造了苏武这一坚定的爱国者的形象。苏武被匈奴扣押十九年而不改其节操，表现出“富贵不能淫，贫贱不能移，威武不能屈”的高尚品质。具体表现在以下几个方面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42515" y="1969770"/>
            <a:ext cx="750697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（1）苏武处处维护民族的尊严和国家的利益，不忘使臣之命，既表现了和匈奴修好之愿，又不为匈奴的威吓所屈，奋力抗争。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2）苏武对卫律的始而威胁，继而利诱，终而相逼等手段，一一从容却之。在受审讯时，他自刎对之，义不受辱。匈奴欲以冻饿置其于死地，他千方百计自救，奇迹般地活了下来。对李陵的劝降，苏武以君臣和国家大义自剖心迹，欲以死明志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（3）苏武临危不惧，视死如归，处事得体，不失汉朝使臣的身份，正气凛然，维护了民族尊严，感人至深。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苏武宁死不降，杖节牧羊最能反映其民族气节、爱国精神。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42515" y="1969770"/>
            <a:ext cx="75069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8.苏武在被囚禁流放以前两度要自杀，后来又想方设法要活下去，这是否矛盾？ 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 并不矛盾。苏武在胡地以维护国家民族尊严作为自己的崇高使命和行为准则。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 匈奴对苏武的劝降实际是关乎国家尊严、民族气节。苏武意识到，一旦被匈奴审讯，就会给国家带来羞辱，所以要自杀以避免受审。后来，在审讯时被卫律威逼利诱，苏武引刀自刺，以行动表明他坚决不投降的决心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42515" y="1969770"/>
            <a:ext cx="75069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当匈奴知道威逼利诱无法征服苏武，便要以摧残苏武肉体的方式来征服其意志。所以苏武采取的反抗方式也由以前的求死而变成以后的求生，他要在各种艰难困苦中坚强地活下去，但活着的前提与支柱依然是汉朝使者的身份，所以他“杖汉节牧羊，卧起操持”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从全文来看，苏武将生死全然置之度外，一心考虑的是汉朝的荣誉与利益，所以在局势变化的情况下，他的对抗方式也在发生变化。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42515" y="1768475"/>
            <a:ext cx="750697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9.联系课文，说说作者是如何运用典型环境和细节描写来刻画苏武的形象的。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①运用典型环境，烘托人物。苏武出使匈奴，因突发事件，被匈奴幽禁。他的周围有操生杀予夺之权的单于和卫律的屠刀，有贪生怕死的副使张胜的屈降，有曾为同僚、朋友的李陵声泪俱下的劝降。而在冰天雪地、廪食不至的北海，苏武更是被置于死地。这些典型环境，使人物尽展忠贞不贰、义不受辱的品格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②通过细节描写，表现苏武不屈的民族气节。例如写苏武的两次自杀，第一次被“胜、惠共止”；第二次被匈奴救活，单于也钦佩苏武的气节。又如写苏武被幽禁在大窖中，“卧啮雪，与旃毛并咽之”；被流放北海，“掘野鼠去草实而食之。杖汉节牧羊，卧起操持，节旄尽落”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487930" y="2026285"/>
            <a:ext cx="72161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180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1、情感真挚，震撼人心。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1800">
                <a:ln>
                  <a:noFill/>
                </a:ln>
                <a:solidFill>
                  <a:srgbClr val="26B394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塑造苏武的形象时，作者注意人格和情感的渗透，精选最能反映人物本质精神和人格光辉的典型场景加以刻画，使苏武的形象崇高壮烈、生动感人，产生了强烈的艺术感染力。如苏武在生死关头说“事如此，此必及我，见犯乃死，重负国”，且“欲自杀”，表现了他不计个人安危得失，而是想到如何才能不辜负国家和民族的使命的崇高境界。“屈节辱命，虽生，何面目以归汉”“引佩刀自刺”，说明他把国家、民族利益放在首位，表现了他“杀身成仁”“舍生取义”的浩然正气。再如，苏武“卧啮雪，与旃毛并咽之”“掘野鼠去草实而食之”等，都表现了他忠贞不贰、崇高壮烈的品格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2961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86305" y="1765935"/>
            <a:ext cx="782002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00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2、对比手法。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000">
                <a:ln>
                  <a:noFill/>
                </a:ln>
                <a:solidFill>
                  <a:srgbClr val="26B394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在刻画苏武的性格时，作者运用对比手法，生动地再现了人物的性格和节操。文中与苏武形成对比的是一批屈节侍敌的投降者，如卫律、张胜、李陵等。他们当中，有的人还数次易节，这种出尔反尔、反复无常的态度，更鲜明地衬托出苏武矢志如一、坚贞不移的高贵品质。卫律劝降张胜和苏式时，采用了同样的威胁手段：举剑欲击之。面对生死存亡的考验，张胜请降，而苏武“不动”。以荣华富贵来诱惑，卫律自以为劝说成功了，而苏武“不应”。同样是家庭惨遭不幸、皇上不明、臣下深受冤屈，李陵绝望而投降，苏武却仍忠心赤诚，这些对比使苏武的形象显得格外高大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2961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68220" y="750570"/>
            <a:ext cx="2520315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43785" y="1674495"/>
            <a:ext cx="750379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defTabSz="685800" latinLnBrk="0">
              <a:lnSpc>
                <a:spcPct val="150000"/>
              </a:lnSpc>
            </a:pPr>
            <a:r>
              <a:rPr lang="zh-CN" altLang="en-US" sz="1800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苏武留胡节不辱！</a:t>
            </a:r>
          </a:p>
          <a:p>
            <a:pPr indent="457200" algn="just" defTabSz="685800" latinLnBrk="0">
              <a:lnSpc>
                <a:spcPct val="150000"/>
              </a:lnSpc>
            </a:pPr>
            <a:r>
              <a:rPr lang="zh-CN" altLang="en-US" sz="1800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雪地又冰天，苦忍十九年。渴饮雪，饥吞毡，牧羊北海边。心存汉社稷，旌落犹未还，历尽难中难，心如铁石坚。夜坐塞上时闻笳声入耳痛心酸。</a:t>
            </a:r>
          </a:p>
          <a:p>
            <a:pPr indent="457200" algn="just" defTabSz="685800" latinLnBrk="0">
              <a:lnSpc>
                <a:spcPct val="150000"/>
              </a:lnSpc>
            </a:pPr>
            <a:r>
              <a:rPr lang="zh-CN" altLang="en-US" sz="1800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转眼北风吹，雁群汉关飞。白发娘，盼儿归，红妆守空帏。三更同入梦，两地谁梦谁；任海枯石烂，大节定不亏。终教匈奴惊心碎胆共服汉德威。</a:t>
            </a:r>
          </a:p>
          <a:p>
            <a:pPr indent="457200" algn="just" defTabSz="685800" latinLnBrk="0">
              <a:lnSpc>
                <a:spcPct val="150000"/>
              </a:lnSpc>
            </a:pPr>
            <a:r>
              <a:rPr lang="zh-CN" altLang="en-US" sz="1800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这是一首广为流传的民歌，歌曲里所歌唱的苏武是我国历史上著名的民族英雄。汉武帝时，苏武奉命出使匈奴，被匈奴扣留十九年，正如歌曲所唱，苏武历尽艰辛，持节不屈，成为中华民族历史上光耀千古的英雄。现在，就让我们走近苏武，走进他充满血泪而又辉煌无比的人生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487930" y="1998345"/>
            <a:ext cx="72161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00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3、语言富有表现力。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sz="2000">
                <a:ln>
                  <a:noFill/>
                </a:ln>
                <a:solidFill>
                  <a:srgbClr val="26B394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课文的叙事语言精练传神，描写如画；人物语言深入到人物精神与心灵世界的深处。如“路其背以出血。武气绝，半日复息”，充满悲壮色彩。而周围人的反应是“卫律惊，自抱持武”，“忠等哭，與归营”，“单于壮其节”。这一“惊”、一“哭”、一“壮”的细节描写，充分衬托出苏武的铮铮铁骨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2961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云形标注 3"/>
          <p:cNvSpPr/>
          <p:nvPr/>
        </p:nvSpPr>
        <p:spPr>
          <a:xfrm>
            <a:off x="2032000" y="61785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</a:p>
        </p:txBody>
      </p:sp>
      <p:sp>
        <p:nvSpPr>
          <p:cNvPr id="5" name="流程图: 资料带 4"/>
          <p:cNvSpPr/>
          <p:nvPr/>
        </p:nvSpPr>
        <p:spPr>
          <a:xfrm>
            <a:off x="2088515" y="1497965"/>
            <a:ext cx="8014970" cy="4028440"/>
          </a:xfrm>
          <a:prstGeom prst="flowChartPunchedTape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266700" defTabSz="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tabLst>
                <a:tab pos="1028700"/>
                <a:tab pos="1849755"/>
                <a:tab pos="2536825"/>
                <a:tab pos="3221355"/>
              </a:tabLst>
            </a:pPr>
            <a:r>
              <a:rPr altLang="zh-CN" sz="2400" b="1">
                <a:solidFill>
                  <a:srgbClr val="F3D63C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文章通过叙写苏武出使匈奴被扣留后，与匈奴进行了长期的艰苦卓绝的斗争，颂扬了苏武坚贞不屈的民族气节和高尚的爱国情操，成功地塑造了一个“富贵不能淫，贫贱不能移，威武不能屈”，为民族尊严和国家利益而视死如归的英雄形象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63115" y="1678305"/>
            <a:ext cx="806577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1.下面对《苏武传》内容的分析，不正确的一项是(   )</a:t>
            </a:r>
          </a:p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A.苏武出使匈奴，是在汉与匈奴关系有所改善、两国矛盾有所缓和的时期，本不应有危险，然而由于张胜私下支持虞常等人的谋反，导致苏武被匈奴扣留。</a:t>
            </a:r>
          </a:p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B.虞常沦落匈奴，但没有忘记汉朝，他愿意伏弩射卫律的行动，正是他爱国的具体表现。</a:t>
            </a:r>
          </a:p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C.苏武的自杀举动，表现了汉朝使节宁死不屈的凛然正气，因此赢得了敌国的敬意。</a:t>
            </a:r>
          </a:p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D.卫律使尽威吓、利诱等手段，但始终未能动摇苏武对国家、对民族忠贞不贰的崇高气节。</a:t>
            </a:r>
          </a:p>
        </p:txBody>
      </p:sp>
    </p:spTree>
  </p:cSld>
  <p:clrMapOvr>
    <a:masterClrMapping/>
  </p:clrMapOvr>
  <p:transition>
    <p:random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44370" y="2459990"/>
            <a:ext cx="83026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答案：</a:t>
            </a:r>
            <a:r>
              <a:rPr lang="en-US" sz="2000" b="1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B</a:t>
            </a:r>
          </a:p>
          <a:p>
            <a:pPr marL="0" indent="508000" latinLnBrk="0">
              <a:lnSpc>
                <a:spcPct val="150000"/>
              </a:lnSpc>
            </a:pPr>
            <a:r>
              <a:rPr lang="zh-CN" altLang="en-US"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本题考查归纳内容要点、概括中心意思的能力。B项，“正是他爱国的具体表现”错误。虞常愿意伏弩射卫律是希望得到皇帝的赏赐。</a:t>
            </a:r>
          </a:p>
        </p:txBody>
      </p:sp>
    </p:spTree>
  </p:cSld>
  <p:clrMapOvr>
    <a:masterClrMapping/>
  </p:clrMapOvr>
  <p:transition>
    <p:random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78380" y="1894840"/>
            <a:ext cx="763524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2.下列对课文中相关古代文化常识的解说，不正确的一项是(   )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A.《汉书》是我国第一部纪传体断代史，它与《史记》《后汉书》《三国志》合称为“前四史”。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B.“辇”是古代用人拉着走的车子，秦以后，唯天子得乘辇。因此，“辇”常为天子、天子车驾的代称。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C.“节”，旄节，以竹为杆，上缀以牦牛尾，是使者所持的凭证。古代使臣奉命出行，必执符节以为凭证，即“持节”。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D.“爵”是古代皇帝对贵戚功臣的封赐。旧说周代有王、公、侯、伯、男五种爵位。</a:t>
            </a:r>
          </a:p>
        </p:txBody>
      </p:sp>
    </p:spTree>
  </p:cSld>
  <p:clrMapOvr>
    <a:masterClrMapping/>
  </p:clrMapOvr>
  <p:transition>
    <p:random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75485" y="2459990"/>
            <a:ext cx="824039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答案：</a:t>
            </a:r>
            <a:r>
              <a:rPr lang="en-US"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D</a:t>
            </a:r>
          </a:p>
          <a:p>
            <a:pPr marL="0" indent="508000" latinLnBrk="0">
              <a:lnSpc>
                <a:spcPct val="150000"/>
              </a:lnSpc>
            </a:pPr>
            <a:r>
              <a:rPr lang="zh-CN" altLang="en-US"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本题考查了解并掌握常见的古代文化知识的能力。D项，周代五等爵位是指公、侯、伯、子、男，没有“王”。 </a:t>
            </a:r>
          </a:p>
        </p:txBody>
      </p:sp>
    </p:spTree>
  </p:cSld>
  <p:clrMapOvr>
    <a:masterClrMapping/>
  </p:clrMapOvr>
  <p:transition>
    <p:random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09140" y="1884045"/>
            <a:ext cx="8173085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3.下列各句中加粗的“以”字的意义、用法分类正确的一项是(   )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①少</a:t>
            </a:r>
            <a:r>
              <a:rPr sz="18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以</a:t>
            </a: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父任，兄弟并为郎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②匈奴使来，汉亦留之</a:t>
            </a:r>
            <a:r>
              <a:rPr sz="18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以</a:t>
            </a: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相当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③张胜许之，</a:t>
            </a:r>
            <a:r>
              <a:rPr sz="18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以</a:t>
            </a: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货物与常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④张胜闻之，恐前语发，</a:t>
            </a:r>
            <a:r>
              <a:rPr sz="18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以</a:t>
            </a: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状语武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⑤屈节辱命，虽生，何面目</a:t>
            </a:r>
            <a:r>
              <a:rPr sz="18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以</a:t>
            </a: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归汉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⑥乃遣武</a:t>
            </a:r>
            <a:r>
              <a:rPr sz="18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以</a:t>
            </a: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中郎将使持节送匈奴使留在汉者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A.①②/③④/⑤/⑥		B.①③/②④/⑤/⑥</a:t>
            </a:r>
          </a:p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C.①/②/③⑤/④⑥		D.①⑥/②/⑤/③④</a:t>
            </a:r>
          </a:p>
        </p:txBody>
      </p:sp>
    </p:spTree>
  </p:cSld>
  <p:clrMapOvr>
    <a:masterClrMapping/>
  </p:clrMapOvr>
  <p:transition>
    <p:random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14855" y="2459990"/>
            <a:ext cx="81629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3.答案：</a:t>
            </a:r>
            <a:r>
              <a:rPr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D</a:t>
            </a:r>
            <a:endParaRPr sz="2000">
              <a:solidFill>
                <a:srgbClr val="E77A4B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marL="0" indent="5080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解析：</a:t>
            </a:r>
            <a:r>
              <a:rPr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本题考查理解常见文言虚词在文中的意义和用法的能力。①⑥，介词，凭借；②，连词，来；③④，介词，把；⑤，介词，用。故选D。</a:t>
            </a:r>
          </a:p>
        </p:txBody>
      </p:sp>
    </p:spTree>
  </p:cSld>
  <p:clrMapOvr>
    <a:masterClrMapping/>
  </p:clrMapOvr>
  <p:transition>
    <p:random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98065" y="2344420"/>
            <a:ext cx="75952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4.下列各组句子中，加粗词的活用现象不同的一项是(   )</a:t>
            </a:r>
          </a:p>
          <a:p>
            <a:pPr marL="0" indent="3048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A.惠等哭，</a:t>
            </a:r>
            <a:r>
              <a:rPr sz="20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舆</a:t>
            </a: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归营		 </a:t>
            </a:r>
            <a:r>
              <a:rPr sz="20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杖</a:t>
            </a: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汉节牧羊，卧起操持</a:t>
            </a:r>
          </a:p>
          <a:p>
            <a:pPr marL="0" indent="3048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B.单于</a:t>
            </a:r>
            <a:r>
              <a:rPr sz="20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壮</a:t>
            </a: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其节		              虽蒙斧钺汤镬，诚甘</a:t>
            </a:r>
            <a:r>
              <a:rPr sz="20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乐</a:t>
            </a: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之</a:t>
            </a:r>
          </a:p>
          <a:p>
            <a:pPr marL="0" indent="3048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C.反欲</a:t>
            </a:r>
            <a:r>
              <a:rPr sz="20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斗</a:t>
            </a: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两主，观祸败	 尽</a:t>
            </a:r>
            <a:r>
              <a:rPr sz="20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归</a:t>
            </a: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汉使路充国等</a:t>
            </a:r>
          </a:p>
          <a:p>
            <a:pPr marL="0" indent="304800"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D.其一人</a:t>
            </a:r>
            <a:r>
              <a:rPr sz="20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夜</a:t>
            </a: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亡，告之		 武能</a:t>
            </a:r>
            <a:r>
              <a:rPr sz="2000" b="1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网</a:t>
            </a: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纺缴</a:t>
            </a:r>
          </a:p>
        </p:txBody>
      </p:sp>
    </p:spTree>
  </p:cSld>
  <p:clrMapOvr>
    <a:masterClrMapping/>
  </p:clrMapOvr>
  <p:transition>
    <p:random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300605" y="551815"/>
            <a:ext cx="2376170" cy="864235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Clr>
                <a:schemeClr val="accent1"/>
              </a:buClr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424430" y="2345055"/>
            <a:ext cx="734314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457200" latinLnBrk="0">
              <a:lnSpc>
                <a:spcPct val="150000"/>
              </a:lnSpc>
            </a:pPr>
            <a:r>
              <a:rPr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答案：</a:t>
            </a:r>
            <a:r>
              <a:rPr lang="zh-CN" altLang="en-US" sz="18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D</a:t>
            </a:r>
          </a:p>
          <a:p>
            <a:pPr marL="0" indent="457200" latinLnBrk="0">
              <a:lnSpc>
                <a:spcPct val="150000"/>
              </a:lnSpc>
            </a:pPr>
            <a:r>
              <a:rPr lang="zh-CN" altLang="en-US" sz="18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解析：</a:t>
            </a:r>
            <a:r>
              <a:rPr lang="zh-CN" altLang="en-US" sz="18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本题考查理解与现代汉语不同用法的能力。A项，均为名词作动词，“與”指用车载送，“杖”指执、拄。B项，均为意动用法，“壮”指认为……豪壮，“乐”指认为……快乐。C项，均为使动用法，“斗”是使……相斗，“归”是使……归。D项，“夜”是名词作状语，在夜间；“网”是名词作动词，结网。故选D。</a:t>
            </a:r>
          </a:p>
        </p:txBody>
      </p:sp>
    </p:spTree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79650" y="548640"/>
            <a:ext cx="2520315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79650" y="1619885"/>
            <a:ext cx="535622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 latinLnBrk="0">
              <a:lnSpc>
                <a:spcPct val="150000"/>
              </a:lnSpc>
            </a:pPr>
            <a:r>
              <a:rPr lang="zh-CN" altLang="en-US" sz="1600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班固，字孟坚，扶风安陵（今陕西咸阳东北）人，东汉著名史学家，文学家.少年时就能作文诵诗赋，长大后博览群书，后任兰台令，经过20多年的努力，写成《汉书》。和帝永元元年初，班固随大将军窦宪出征匈奴，为中护军后来，班固因窦宪专权受到株连，死于狱中。其作品《汉书》由其妹班昭和同乡马续完成除《汉书》外，班固还是一个出色的赋作家，他的创作活动主要表现在他身体力行地提倡散体大赋上，其代表作《两都赋》是以两都（长安、洛阳）为题材的作品中规模宏大、别具特色、成就突出、影响最大的一篇，开创了京都赋的范例，直接影响了后世的创作，被《文选》列为第一篇。主要作品有《汉书》《两都赋》《白虎通义》《咏史》等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985" y="2389505"/>
            <a:ext cx="2408555" cy="298386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279650" y="726440"/>
            <a:ext cx="2520315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14905" y="1862455"/>
            <a:ext cx="73628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latinLnBrk="0">
              <a:lnSpc>
                <a:spcPct val="150000"/>
              </a:lnSpc>
            </a:pPr>
            <a:r>
              <a:rPr lang="zh-CN" altLang="en-US" sz="1800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匈奴，是以游牧为主擅长骑射的民族。秦末汉初以来，匈奴首领以其控弦之士30余万，东败东胡，西逐月氏，北服丁灵，使“诸引问弓之民，并为一家”，不断南下袭扰。汉高祖刘邦曾亲征匈奴，却被围于白登山，只能屈辱和亲。后经过六十多年，尤其是“文景之治”的休养生息后，至武帝时，国力空前强盛，汉朝开始了对匈奴的几次大规模用兵，至武帝末年，匈奴力量被明显削弱，汉朝北方的威胁基本解除。汉武帝后期，战争虽时有发生，但规模已远不如以前。汉朝的政策也由强硬的武力变为恩威并举，双方遂有互派使者以示亲善的举动。但双方在表面和好的背后，也在窥探着对方的虚实。苏武出使匈奴，就是在这一历史背景下发生的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云形标注 5"/>
          <p:cNvSpPr/>
          <p:nvPr/>
        </p:nvSpPr>
        <p:spPr>
          <a:xfrm>
            <a:off x="2323465" y="594360"/>
            <a:ext cx="2367915" cy="768350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常识积累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37435" y="1631315"/>
            <a:ext cx="753745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latinLnBrk="0">
              <a:lnSpc>
                <a:spcPct val="150000"/>
              </a:lnSpc>
            </a:pPr>
            <a:r>
              <a:rPr lang="zh-CN" altLang="en-US" sz="2000" b="1" noProof="0" smtClean="0">
                <a:ln>
                  <a:noFill/>
                </a:ln>
                <a:solidFill>
                  <a:srgbClr val="E77A4B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汉书</a:t>
            </a:r>
          </a:p>
          <a:p>
            <a:pPr algn="just" defTabSz="685800" latinLnBrk="0">
              <a:lnSpc>
                <a:spcPct val="150000"/>
              </a:lnSpc>
            </a:pPr>
            <a:r>
              <a:rPr lang="zh-CN" altLang="en-US" sz="2000" noProof="0" smtClean="0">
                <a:ln>
                  <a:noFill/>
                </a:ln>
                <a:solidFill>
                  <a:srgbClr val="26B394"/>
                </a:solidFill>
                <a:effectLst/>
                <a:uLnTx/>
                <a:uFillTx/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《汉书》是我国第一部纪传体断代史，记叙了自汉高祖元年至王莽地皇四年共290年的史实。《汉书》体例上全承《史记》，只是改“书”为“志”，取消“世家”并入“列传”，全书有十二本纪、八表、十志、七十列传，共一百篇，八十余万字。其中，八表和十志中的“天文志”是班固死后由他的妹妹班昭、妹夫马续续写的。作为一部独立的断代史书，《汉书》不仅在中国历史著作中占有重要地位，在文学史上也有着重要影响，旧时“班马”并论，“史汉”相提，自然不无道理。</a:t>
            </a:r>
          </a:p>
        </p:txBody>
      </p:sp>
      <p:pic>
        <p:nvPicPr>
          <p:cNvPr id="3" name="图片 2" descr="08042501419843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6380" y="808990"/>
            <a:ext cx="738505" cy="73850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135505" y="698500"/>
            <a:ext cx="2448560" cy="86423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3048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9335"/>
                <a:tab pos="1850390"/>
                <a:tab pos="2538095"/>
                <a:tab pos="3221990"/>
              </a:tabLst>
              <a:defRPr/>
            </a:pPr>
            <a:r>
              <a:rPr lang="zh-CN" altLang="zh-CN" b="1" noProof="0">
                <a:ln>
                  <a:noFill/>
                </a:ln>
                <a:solidFill>
                  <a:srgbClr val="F3D63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文章结构</a:t>
            </a:r>
          </a:p>
        </p:txBody>
      </p:sp>
      <p:pic>
        <p:nvPicPr>
          <p:cNvPr id="2" name="图片 1" descr="企业微信截图_16008409378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9420" y="5335270"/>
            <a:ext cx="1085215" cy="1028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37740" y="2459990"/>
            <a:ext cx="77171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全文可分为</a:t>
            </a:r>
            <a:r>
              <a:rPr lang="zh-CN"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三</a:t>
            </a:r>
            <a:r>
              <a:rPr sz="20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个部分：</a:t>
            </a:r>
          </a:p>
          <a:p>
            <a:pPr latinLnBrk="0">
              <a:lnSpc>
                <a:spcPct val="150000"/>
              </a:lnSpc>
            </a:pPr>
            <a:r>
              <a:rPr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第一部分：（第1段）介绍苏武的身世、出使的背景及原因。</a:t>
            </a:r>
          </a:p>
          <a:p>
            <a:pPr latinLnBrk="0">
              <a:lnSpc>
                <a:spcPct val="150000"/>
              </a:lnSpc>
            </a:pPr>
            <a:r>
              <a:rPr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第二部分：（第2-8段）苏武留胡备受艰辛而坚持民族气节。</a:t>
            </a:r>
          </a:p>
          <a:p>
            <a:pPr latinLnBrk="0">
              <a:lnSpc>
                <a:spcPct val="150000"/>
              </a:lnSpc>
            </a:pPr>
            <a:r>
              <a:rPr sz="20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第三部分：（第9-10段）介绍苏武被放归汉的经过。</a:t>
            </a:r>
          </a:p>
        </p:txBody>
      </p:sp>
      <p:pic>
        <p:nvPicPr>
          <p:cNvPr id="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01400" y="11049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1991360" y="764540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35505" y="2459990"/>
            <a:ext cx="79203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1.苏武出使匈奴的原因是什么？（用原句回答）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sz="24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“送匈奴使留在汉者”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“厚赂单于，答其善意”</a:t>
            </a:r>
          </a:p>
        </p:txBody>
      </p:sp>
      <p:pic>
        <p:nvPicPr>
          <p:cNvPr id="5" name="图片 4" descr="528f2c4fdfa2c536f6045a7cf9b7d83cf8bda43380b6-qw5oxj_fw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5865" y="613410"/>
            <a:ext cx="1028065" cy="9429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12670" y="2275205"/>
            <a:ext cx="75666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2.简述缑王、虞常谋反的经过。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endParaRPr sz="24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勾结卫律的部属——私候张胜，得到张胜的支持——趁单于出猎准备起事——被人告发，起事失败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云形标注 6"/>
          <p:cNvSpPr/>
          <p:nvPr/>
        </p:nvSpPr>
        <p:spPr>
          <a:xfrm>
            <a:off x="2032000" y="738505"/>
            <a:ext cx="2448560" cy="79184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42515" y="2275840"/>
            <a:ext cx="75069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26B394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3.卫律是怎样劝降苏武的？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endParaRPr sz="2400">
              <a:solidFill>
                <a:srgbClr val="26B394"/>
              </a:solidFill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软硬兼施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威逼：“当死，单于募降者赦罪”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sz="2400">
                <a:solidFill>
                  <a:srgbClr val="E77A4B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利诱：“苏君今日降，明日复然”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870" y="624840"/>
            <a:ext cx="1340485" cy="11436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119</Paragraphs>
  <Slides>29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0">
      <vt:lpstr>Arial</vt:lpstr>
      <vt:lpstr>微软雅黑</vt:lpstr>
      <vt:lpstr>等线 Light</vt:lpstr>
      <vt:lpstr>等线</vt:lpstr>
      <vt:lpstr>Calibri Light</vt:lpstr>
      <vt:lpstr>Calibri</vt:lpstr>
      <vt:lpstr>宋体</vt:lpstr>
      <vt:lpstr>黑体</vt:lpstr>
      <vt:lpstr>方正北魏楷书简体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2021-06-22T22:12:41.826</cp:lastPrinted>
  <dcterms:created xsi:type="dcterms:W3CDTF">2021-06-22T22:12:41Z</dcterms:created>
  <dcterms:modified xsi:type="dcterms:W3CDTF">2021-06-22T14:12:42Z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