
<file path=[Content_Types].xml><?xml version="1.0" encoding="utf-8"?>
<Types xmlns="http://schemas.openxmlformats.org/package/2006/content-types">
  <Default Extension="rels" ContentType="application/vnd.openxmlformats-package.relationships+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17.6-->
<p:presentation xmlns:r="http://schemas.openxmlformats.org/officeDocument/2006/relationships" xmlns:a="http://schemas.openxmlformats.org/drawingml/2006/main" xmlns:p="http://schemas.openxmlformats.org/presentationml/2006/main">
  <p:sldMasterIdLst>
    <p:sldMasterId id="2147483648" r:id="rId1"/>
  </p:sldMasterIdLst>
  <p:sldIdLst>
    <p:sldId id="260" r:id="rId2"/>
    <p:sldId id="261" r:id="rId3"/>
    <p:sldId id="263" r:id="rId4"/>
    <p:sldId id="262" r:id="rId5"/>
    <p:sldId id="268" r:id="rId6"/>
    <p:sldId id="265" r:id="rId7"/>
    <p:sldId id="266" r:id="rId8"/>
    <p:sldId id="264" r:id="rId9"/>
    <p:sldId id="267" r:id="rId10"/>
    <p:sldId id="269" r:id="rId11"/>
    <p:sldId id="270" r:id="rId12"/>
    <p:sldId id="271" r:id="rId13"/>
    <p:sldId id="272" r:id="rId14"/>
    <p:sldId id="273" r:id="rId15"/>
    <p:sldId id="274" r:id="rId16"/>
    <p:sldId id="275" r:id="rId17"/>
    <p:sldId id="276" r:id="rId18"/>
    <p:sldId id="277" r:id="rId19"/>
  </p:sldIdLst>
  <p:sldSz cx="12192000" cy="6858000"/>
  <p:notesSz cx="6858000" cy="9144000"/>
  <p:custDataLst>
    <p:tags r:id="rId2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5987" autoAdjust="0"/>
    <p:restoredTop sz="94660"/>
  </p:normalViewPr>
  <p:slideViewPr>
    <p:cSldViewPr snapToGrid="0">
      <p:cViewPr varScale="1">
        <p:scale>
          <a:sx n="70" d="100"/>
          <a:sy n="70" d="100"/>
        </p:scale>
        <p:origin x="-702" y="-108"/>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9.xml" /><Relationship Id="rId11" Type="http://schemas.openxmlformats.org/officeDocument/2006/relationships/slide" Target="slides/slide10.xml" /><Relationship Id="rId12" Type="http://schemas.openxmlformats.org/officeDocument/2006/relationships/slide" Target="slides/slide11.xml" /><Relationship Id="rId13" Type="http://schemas.openxmlformats.org/officeDocument/2006/relationships/slide" Target="slides/slide12.xml" /><Relationship Id="rId14" Type="http://schemas.openxmlformats.org/officeDocument/2006/relationships/slide" Target="slides/slide13.xml" /><Relationship Id="rId15" Type="http://schemas.openxmlformats.org/officeDocument/2006/relationships/slide" Target="slides/slide14.xml" /><Relationship Id="rId16" Type="http://schemas.openxmlformats.org/officeDocument/2006/relationships/slide" Target="slides/slide15.xml" /><Relationship Id="rId17" Type="http://schemas.openxmlformats.org/officeDocument/2006/relationships/slide" Target="slides/slide16.xml" /><Relationship Id="rId18" Type="http://schemas.openxmlformats.org/officeDocument/2006/relationships/slide" Target="slides/slide17.xml" /><Relationship Id="rId19" Type="http://schemas.openxmlformats.org/officeDocument/2006/relationships/slide" Target="slides/slide18.xml" /><Relationship Id="rId2" Type="http://schemas.openxmlformats.org/officeDocument/2006/relationships/slide" Target="slides/slide1.xml" /><Relationship Id="rId20" Type="http://schemas.openxmlformats.org/officeDocument/2006/relationships/tags" Target="tags/tag1.xml" /><Relationship Id="rId21" Type="http://schemas.openxmlformats.org/officeDocument/2006/relationships/presProps" Target="presProps.xml" /><Relationship Id="rId22" Type="http://schemas.openxmlformats.org/officeDocument/2006/relationships/viewProps" Target="viewProps.xml" /><Relationship Id="rId23" Type="http://schemas.openxmlformats.org/officeDocument/2006/relationships/theme" Target="theme/theme1.xml" /><Relationship Id="rId24" Type="http://schemas.openxmlformats.org/officeDocument/2006/relationships/tableStyles" Target="tableStyles.xml" /><Relationship Id="rId3" Type="http://schemas.openxmlformats.org/officeDocument/2006/relationships/slide" Target="slides/slide2.xml" /><Relationship Id="rId4" Type="http://schemas.openxmlformats.org/officeDocument/2006/relationships/slide" Target="slides/slide3.xml" /><Relationship Id="rId5" Type="http://schemas.openxmlformats.org/officeDocument/2006/relationships/slide" Target="slides/slide4.xml" /><Relationship Id="rId6" Type="http://schemas.openxmlformats.org/officeDocument/2006/relationships/slide" Target="slides/slide5.xml" /><Relationship Id="rId7" Type="http://schemas.openxmlformats.org/officeDocument/2006/relationships/slide" Target="slides/slide6.xml" /><Relationship Id="rId8" Type="http://schemas.openxmlformats.org/officeDocument/2006/relationships/slide" Target="slides/slide7.xml" /><Relationship Id="rId9" Type="http://schemas.openxmlformats.org/officeDocument/2006/relationships/slide" Target="slides/slide8.xml" /></Relationship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image" Target="../media/image1.png" /><Relationship Id="rId2"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image" Target="../media/image2.png" /><Relationship Id="rId2" Type="http://schemas.openxmlformats.org/officeDocument/2006/relationships/image" Target="../media/image3.png" /><Relationship Id="rId3"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image" Target="../media/image4.png" /><Relationship Id="rId2" Type="http://schemas.openxmlformats.org/officeDocument/2006/relationships/image" Target="../media/image5.png" /><Relationship Id="rId3"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title" preserve="1">
  <p:cSld name="标题幻灯片">
    <p:bg>
      <p:bgPr>
        <a:solidFill>
          <a:schemeClr val="bg1"/>
        </a:solidFill>
        <a:effectLst/>
      </p:bgPr>
    </p:bg>
    <p:spTree>
      <p:nvGrpSpPr>
        <p:cNvPr id="1" name=""/>
        <p:cNvGrpSpPr/>
        <p:nvPr/>
      </p:nvGrpSpPr>
      <p:grpSpPr>
        <a:xfrm>
          <a:off x="0" y="0"/>
          <a:ext cx="0" cy="0"/>
        </a:xfrm>
      </p:grpSpPr>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hasCustomPrompt="1"/>
          </p:nvPr>
        </p:nvSpPr>
        <p:spPr>
          <a:xfrm>
            <a:off x="3022600" y="932815"/>
            <a:ext cx="8331200" cy="1325880"/>
          </a:xfrm>
        </p:spPr>
        <p:txBody>
          <a:bodyPr/>
          <a:lstStyle>
            <a:lvl1pPr>
              <a:defRPr sz="36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7" name="图片 6" descr="图片1"/>
          <p:cNvPicPr>
            <a:picLocks noChangeAspect="1"/>
          </p:cNvPicPr>
          <p:nvPr userDrawn="1"/>
        </p:nvPicPr>
        <p:blipFill>
          <a:blip r:embed="rId1"/>
          <a:stretch>
            <a:fillRect/>
          </a:stretch>
        </p:blipFill>
        <p:spPr>
          <a:xfrm>
            <a:off x="0" y="-8890"/>
            <a:ext cx="2714625" cy="6875780"/>
          </a:xfrm>
          <a:prstGeom prst="rect">
            <a:avLst/>
          </a:prstGeom>
        </p:spPr>
      </p:pic>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secHead" preserve="1">
  <p:cSld name="节标题">
    <p:spTree>
      <p:nvGrpSpPr>
        <p:cNvPr id="1" name=""/>
        <p:cNvGrpSpPr/>
        <p:nvPr/>
      </p:nvGrpSpPr>
      <p:grpSpPr>
        <a:xfrm>
          <a:off x="0" y="0"/>
          <a:ext cx="0" cy="0"/>
        </a:xfrm>
      </p:grpSpPr>
      <p:pic>
        <p:nvPicPr>
          <p:cNvPr id="7" name="图片 6" descr="三"/>
          <p:cNvPicPr>
            <a:picLocks noChangeAspect="1"/>
          </p:cNvPicPr>
          <p:nvPr userDrawn="1"/>
        </p:nvPicPr>
        <p:blipFill>
          <a:blip r:embed="rId1"/>
          <a:stretch>
            <a:fillRect/>
          </a:stretch>
        </p:blipFill>
        <p:spPr>
          <a:xfrm>
            <a:off x="0" y="2667000"/>
            <a:ext cx="12192000" cy="1524000"/>
          </a:xfrm>
          <a:prstGeom prst="rect">
            <a:avLst/>
          </a:prstGeom>
        </p:spPr>
      </p:pic>
      <p:pic>
        <p:nvPicPr>
          <p:cNvPr id="11" name="图片 10" descr="图片3"/>
          <p:cNvPicPr>
            <a:picLocks noChangeAspect="1"/>
          </p:cNvPicPr>
          <p:nvPr userDrawn="1"/>
        </p:nvPicPr>
        <p:blipFill>
          <a:blip r:embed="rId2"/>
          <a:stretch>
            <a:fillRect/>
          </a:stretch>
        </p:blipFill>
        <p:spPr>
          <a:xfrm>
            <a:off x="0" y="2667000"/>
            <a:ext cx="3391535" cy="1524000"/>
          </a:xfrm>
          <a:prstGeom prst="rect">
            <a:avLst/>
          </a:prstGeom>
        </p:spPr>
      </p:pic>
      <p:sp>
        <p:nvSpPr>
          <p:cNvPr id="2" name="标题 1"/>
          <p:cNvSpPr>
            <a:spLocks noGrp="1"/>
          </p:cNvSpPr>
          <p:nvPr>
            <p:ph type="title" hasCustomPrompt="1"/>
          </p:nvPr>
        </p:nvSpPr>
        <p:spPr>
          <a:xfrm>
            <a:off x="3581400" y="2985135"/>
            <a:ext cx="7018020" cy="887095"/>
          </a:xfrm>
        </p:spPr>
        <p:txBody>
          <a:bodyPr anchor="b"/>
          <a:lstStyle>
            <a:lvl1pPr>
              <a:defRPr sz="4000"/>
            </a:lvl1pPr>
          </a:lstStyle>
          <a:p>
            <a:r>
              <a:rPr lang="zh-CN" altLang="en-US" smtClean="0"/>
              <a:t>单击此处编辑标题</a:t>
            </a:r>
            <a:endParaRPr lang="zh-CN" altLang="en-US"/>
          </a:p>
        </p:txBody>
      </p:sp>
      <p:sp>
        <p:nvSpPr>
          <p:cNvPr id="4" name="日期占位符 3"/>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565CE74E-AB26-4998-AD42-012C4C1AD076}" type="slidenum">
              <a:rPr lang="zh-CN" altLang="en-US" smtClean="0"/>
              <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type="picTx" preserve="1">
  <p:cSld name="图片与标题">
    <p:spTree>
      <p:nvGrpSpPr>
        <p:cNvPr id="1" name=""/>
        <p:cNvGrpSpPr/>
        <p:nvPr/>
      </p:nvGrpSpPr>
      <p:grpSpPr>
        <a:xfrm>
          <a:off x="0" y="0"/>
          <a:ext cx="0" cy="0"/>
        </a:xfrm>
      </p:grpSpPr>
      <p:sp>
        <p:nvSpPr>
          <p:cNvPr id="4" name="文本占位符 3"/>
          <p:cNvSpPr>
            <a:spLocks noGrp="1"/>
          </p:cNvSpPr>
          <p:nvPr>
            <p:ph type="body" sz="half" idx="2"/>
          </p:nvPr>
        </p:nvSpPr>
        <p:spPr>
          <a:xfrm>
            <a:off x="838200" y="1523365"/>
            <a:ext cx="10304145" cy="3811905"/>
          </a:xfrm>
        </p:spPr>
        <p:txBody>
          <a:bodyPr/>
          <a:lstStyle>
            <a:lvl1pPr marL="0" indent="0">
              <a:buNone/>
              <a:defRPr sz="24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D997B5FA-0921-464F-AAE1-844C04324D75}" type="datetimeFigureOut">
              <a:rPr lang="zh-CN" altLang="en-US" smtClean="0"/>
              <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565CE74E-AB26-4998-AD42-012C4C1AD076}" type="slidenum">
              <a:rPr lang="zh-CN" altLang="en-US" smtClean="0"/>
              <a:t/>
            </a:fld>
            <a:endParaRPr lang="zh-CN" altLang="en-US"/>
          </a:p>
        </p:txBody>
      </p:sp>
      <p:pic>
        <p:nvPicPr>
          <p:cNvPr id="8" name="图片 7" descr="图片4"/>
          <p:cNvPicPr>
            <a:picLocks noChangeAspect="1"/>
          </p:cNvPicPr>
          <p:nvPr userDrawn="1"/>
        </p:nvPicPr>
        <p:blipFill>
          <a:blip r:embed="rId1"/>
          <a:stretch>
            <a:fillRect/>
          </a:stretch>
        </p:blipFill>
        <p:spPr>
          <a:xfrm>
            <a:off x="0" y="0"/>
            <a:ext cx="12192000" cy="475615"/>
          </a:xfrm>
          <a:prstGeom prst="rect">
            <a:avLst/>
          </a:prstGeom>
        </p:spPr>
      </p:pic>
      <p:pic>
        <p:nvPicPr>
          <p:cNvPr id="9" name="图片 8" descr="4"/>
          <p:cNvPicPr>
            <a:picLocks noChangeAspect="1"/>
          </p:cNvPicPr>
          <p:nvPr userDrawn="1"/>
        </p:nvPicPr>
        <p:blipFill>
          <a:blip r:embed="rId2"/>
          <a:stretch>
            <a:fillRect/>
          </a:stretch>
        </p:blipFill>
        <p:spPr>
          <a:xfrm>
            <a:off x="0" y="6501765"/>
            <a:ext cx="12191365" cy="356235"/>
          </a:xfrm>
          <a:prstGeom prst="rect">
            <a:avLst/>
          </a:prstGeom>
        </p:spPr>
      </p:pic>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theme" Target="../theme/theme1.xml" /></Relationships>
</file>

<file path=ppt/slideMasters/slideMaster1.xml><?xml version="1.0" encoding="utf-8"?>
<p:sldMaster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97B5FA-0921-464F-AAE1-844C04324D75}" type="datetimeFigureOut">
              <a:rPr lang="zh-CN" altLang="en-US" smtClean="0"/>
              <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65CE74E-AB26-4998-AD42-012C4C1AD076}" type="slidenum">
              <a:rPr lang="zh-CN" altLang="en-US" smtClean="0"/>
              <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Lst>
  <p:transition/>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3.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4.xml" /><Relationship Id="rId2" Type="http://schemas.openxmlformats.org/officeDocument/2006/relationships/image" Target="../media/image6.png"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4.xml" /></Relationships>
</file>

<file path=ppt/slides/slide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smtClean="0"/>
              <a:t>     家乡文化与生活</a:t>
            </a:r>
            <a:endParaRPr lang="zh-CN" altLang="en-US"/>
          </a:p>
        </p:txBody>
      </p:sp>
    </p:spTree>
  </p:cSld>
  <p:clrMapOvr>
    <a:masterClrMapping/>
  </p:clrMapOvr>
  <p:transition/>
  <p:timing/>
</p:sld>
</file>

<file path=ppt/slides/slide10.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755381"/>
            <a:ext cx="10304145" cy="3811905"/>
          </a:xfrm>
        </p:spPr>
        <p:txBody>
          <a:bodyPr>
            <a:normAutofit/>
          </a:bodyPr>
          <a:lstStyle/>
          <a:p>
            <a:r>
              <a:rPr lang="zh-CN" altLang="en-US" sz="2800" smtClean="0"/>
              <a:t>        </a:t>
            </a:r>
            <a:r>
              <a:rPr lang="zh-CN" altLang="en-US" sz="2800" b="1" smtClean="0"/>
              <a:t>宜兴有着各类人物、多样景致和独特习俗，这些都承载着我们丰富的记忆与情感，值得我们寻访探究。为进一步加强历史建筑的保护与管理，让这些历史建筑</a:t>
            </a:r>
            <a:r>
              <a:rPr lang="en-US" sz="2800" b="1" smtClean="0"/>
              <a:t>“</a:t>
            </a:r>
            <a:r>
              <a:rPr lang="zh-CN" altLang="en-US" sz="2800" b="1" smtClean="0"/>
              <a:t>留下来</a:t>
            </a:r>
            <a:r>
              <a:rPr lang="en-US" sz="2800" b="1" smtClean="0"/>
              <a:t>”</a:t>
            </a:r>
            <a:r>
              <a:rPr lang="zh-CN" altLang="en-US" sz="2800" b="1" smtClean="0"/>
              <a:t>后更好地</a:t>
            </a:r>
            <a:r>
              <a:rPr lang="en-US" sz="2800" b="1" smtClean="0"/>
              <a:t>“</a:t>
            </a:r>
            <a:r>
              <a:rPr lang="zh-CN" altLang="en-US" sz="2800" b="1" smtClean="0"/>
              <a:t>活起来</a:t>
            </a:r>
            <a:r>
              <a:rPr lang="en-US" sz="2800" b="1" smtClean="0"/>
              <a:t>”</a:t>
            </a:r>
            <a:r>
              <a:rPr lang="zh-CN" altLang="en-US" sz="2800" b="1" smtClean="0"/>
              <a:t>，充分发挥其应有的社会效益，我市文保部门面向全市征集历史文化古迹保护方案的建议，现需要我们依据课本知识，设计一份“宜兴紫砂龙窑文化传承与保护现状”的调查文案，并根据调查结果撰写一份调查报告，以便让更多的人了解我市紫砂文化遗产保护与传承的情况。下面，我们就来看一看大家的设计方案。</a:t>
            </a:r>
          </a:p>
        </p:txBody>
      </p:sp>
      <p:sp>
        <p:nvSpPr>
          <p:cNvPr id="3" name="TextBox 2"/>
          <p:cNvSpPr txBox="1"/>
          <p:nvPr/>
        </p:nvSpPr>
        <p:spPr>
          <a:xfrm>
            <a:off x="559558" y="1160060"/>
            <a:ext cx="1937982" cy="584775"/>
          </a:xfrm>
          <a:prstGeom prst="rect">
            <a:avLst/>
          </a:prstGeom>
          <a:noFill/>
        </p:spPr>
        <p:txBody>
          <a:bodyPr wrap="square" rtlCol="0">
            <a:spAutoFit/>
          </a:bodyPr>
          <a:lstStyle/>
          <a:p>
            <a:r>
              <a:rPr lang="zh-CN" altLang="en-US" sz="3200" b="1" smtClean="0">
                <a:solidFill>
                  <a:srgbClr val="FF0000"/>
                </a:solidFill>
              </a:rPr>
              <a:t>新课导入</a:t>
            </a:r>
            <a:endParaRPr lang="zh-CN" altLang="en-US" sz="3200" b="1">
              <a:solidFill>
                <a:srgbClr val="FF0000"/>
              </a:solidFill>
            </a:endParaRPr>
          </a:p>
        </p:txBody>
      </p:sp>
    </p:spTree>
  </p:cSld>
  <p:clrMapOvr>
    <a:masterClrMapping/>
  </p:clrMapOvr>
  <p:transition/>
  <p:timing/>
</p:sld>
</file>

<file path=ppt/slides/slide11.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sz="3200" b="1" smtClean="0">
                <a:solidFill>
                  <a:srgbClr val="FF0000"/>
                </a:solidFill>
              </a:rPr>
              <a:t>任务展示</a:t>
            </a:r>
            <a:endParaRPr lang="zh-CN" altLang="en-US" sz="3200" smtClean="0">
              <a:solidFill>
                <a:srgbClr val="FF0000"/>
              </a:solidFill>
            </a:endParaRPr>
          </a:p>
          <a:p>
            <a:r>
              <a:rPr lang="zh-CN" altLang="en-US" sz="2800" b="1" smtClean="0"/>
              <a:t>        交流对调查知识的了解并小结调查要点，借助搜集的宜兴紫砂文化遗产的相关资料，修改完善宜兴紫砂龙窑传承与保护现状调查文案。</a:t>
            </a:r>
          </a:p>
          <a:p>
            <a:endParaRPr lang="zh-CN" altLang="en-US"/>
          </a:p>
        </p:txBody>
      </p:sp>
    </p:spTree>
  </p:cSld>
  <p:clrMapOvr>
    <a:masterClrMapping/>
  </p:clrMapOvr>
  <p:transition/>
  <p:timing/>
</p:sld>
</file>

<file path=ppt/slides/slide1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sz="3200" b="1" smtClean="0">
                <a:solidFill>
                  <a:srgbClr val="FF0000"/>
                </a:solidFill>
              </a:rPr>
              <a:t>调查报告基本要求：</a:t>
            </a:r>
          </a:p>
          <a:p>
            <a:r>
              <a:rPr lang="zh-CN" altLang="en-US" sz="3200" b="1" smtClean="0"/>
              <a:t>①立场、观点要正确</a:t>
            </a:r>
          </a:p>
          <a:p>
            <a:r>
              <a:rPr lang="zh-CN" altLang="en-US" sz="3200" b="1" smtClean="0"/>
              <a:t>②调查态度要端正</a:t>
            </a:r>
          </a:p>
          <a:p>
            <a:r>
              <a:rPr lang="zh-CN" altLang="en-US" sz="3200" b="1" smtClean="0"/>
              <a:t>③</a:t>
            </a:r>
            <a:r>
              <a:rPr lang="en-US" sz="3200" b="1" smtClean="0"/>
              <a:t> </a:t>
            </a:r>
            <a:r>
              <a:rPr lang="zh-CN" altLang="en-US" sz="3200" b="1" smtClean="0"/>
              <a:t>调查目的要明确</a:t>
            </a:r>
          </a:p>
          <a:p>
            <a:r>
              <a:rPr lang="zh-CN" altLang="en-US" sz="3200" b="1" smtClean="0"/>
              <a:t>④调查方法要讲究</a:t>
            </a:r>
          </a:p>
          <a:p>
            <a:endParaRPr lang="zh-CN" altLang="en-US"/>
          </a:p>
        </p:txBody>
      </p:sp>
    </p:spTree>
  </p:cSld>
  <p:clrMapOvr>
    <a:masterClrMapping/>
  </p:clrMapOvr>
  <p:transition/>
  <p:timing/>
</p:sld>
</file>

<file path=ppt/slides/slide1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832513"/>
            <a:ext cx="10304145" cy="5418162"/>
          </a:xfrm>
        </p:spPr>
        <p:txBody>
          <a:bodyPr>
            <a:normAutofit fontScale="92500" lnSpcReduction="10000"/>
          </a:bodyPr>
          <a:lstStyle/>
          <a:p>
            <a:r>
              <a:rPr lang="zh-CN" altLang="en-US" b="1" smtClean="0">
                <a:solidFill>
                  <a:srgbClr val="FF0000"/>
                </a:solidFill>
              </a:rPr>
              <a:t>示例：</a:t>
            </a:r>
            <a:endParaRPr lang="zh-CN" altLang="en-US" smtClean="0">
              <a:solidFill>
                <a:srgbClr val="FF0000"/>
              </a:solidFill>
            </a:endParaRPr>
          </a:p>
          <a:p>
            <a:r>
              <a:rPr lang="zh-CN" altLang="en-US" b="1" smtClean="0"/>
              <a:t>宜兴紫砂龙窑文化传承与保护现状调查设计</a:t>
            </a:r>
          </a:p>
          <a:p>
            <a:r>
              <a:rPr lang="zh-CN" altLang="en-US" b="1" smtClean="0"/>
              <a:t>调查时间：</a:t>
            </a:r>
            <a:r>
              <a:rPr lang="en-US" altLang="zh-CN" b="1" smtClean="0"/>
              <a:t>××</a:t>
            </a:r>
            <a:r>
              <a:rPr lang="zh-CN" altLang="en-US" b="1" smtClean="0"/>
              <a:t>年</a:t>
            </a:r>
            <a:r>
              <a:rPr lang="en-US" altLang="zh-CN" b="1" smtClean="0"/>
              <a:t>×</a:t>
            </a:r>
            <a:r>
              <a:rPr lang="zh-CN" altLang="en-US" b="1" smtClean="0"/>
              <a:t>月</a:t>
            </a:r>
            <a:r>
              <a:rPr lang="en-US" altLang="zh-CN" b="1" smtClean="0"/>
              <a:t>×</a:t>
            </a:r>
            <a:r>
              <a:rPr lang="zh-CN" altLang="en-US" b="1" smtClean="0"/>
              <a:t>日</a:t>
            </a:r>
          </a:p>
          <a:p>
            <a:r>
              <a:rPr lang="zh-CN" altLang="en-US" b="1" smtClean="0"/>
              <a:t>调查人：</a:t>
            </a:r>
            <a:r>
              <a:rPr lang="en-US" altLang="zh-CN" b="1" smtClean="0"/>
              <a:t>×××</a:t>
            </a:r>
          </a:p>
          <a:p>
            <a:r>
              <a:rPr lang="zh-CN" altLang="en-US" b="1" smtClean="0"/>
              <a:t>调查方式：访谈、问卷调查、实地考察</a:t>
            </a:r>
          </a:p>
          <a:p>
            <a:r>
              <a:rPr lang="zh-CN" altLang="en-US" b="1" smtClean="0"/>
              <a:t>调查目的：了解宜兴紫砂龙窑文化传承与保护现状的情况</a:t>
            </a:r>
          </a:p>
          <a:p>
            <a:r>
              <a:rPr lang="zh-CN" altLang="en-US" b="1" smtClean="0"/>
              <a:t>调查背景：宜兴紫砂龙窑是宜兴著名的历史建筑，只有掌握其文化传承与保护现状的第一手资料，才能更好地加强对这些历史建筑的保护与管理，让这些历史建筑</a:t>
            </a:r>
            <a:r>
              <a:rPr lang="en-US" b="1" smtClean="0"/>
              <a:t>“</a:t>
            </a:r>
            <a:r>
              <a:rPr lang="zh-CN" altLang="en-US" b="1" smtClean="0"/>
              <a:t>留下来</a:t>
            </a:r>
            <a:r>
              <a:rPr lang="en-US" b="1" smtClean="0"/>
              <a:t>”</a:t>
            </a:r>
            <a:r>
              <a:rPr lang="zh-CN" altLang="en-US" b="1" smtClean="0"/>
              <a:t>后</a:t>
            </a:r>
            <a:r>
              <a:rPr lang="en-US" b="1" smtClean="0"/>
              <a:t> “</a:t>
            </a:r>
            <a:r>
              <a:rPr lang="zh-CN" altLang="en-US" b="1" smtClean="0"/>
              <a:t>活起来</a:t>
            </a:r>
            <a:r>
              <a:rPr lang="en-US" b="1" smtClean="0"/>
              <a:t>”</a:t>
            </a:r>
            <a:r>
              <a:rPr lang="zh-CN" altLang="en-US" b="1" smtClean="0"/>
              <a:t>，充分发挥其应有的社会效益。</a:t>
            </a:r>
          </a:p>
          <a:p>
            <a:r>
              <a:rPr lang="zh-CN" altLang="en-US" b="1" smtClean="0"/>
              <a:t>调查内容：</a:t>
            </a:r>
          </a:p>
          <a:p>
            <a:r>
              <a:rPr lang="zh-CN" altLang="en-US" b="1" smtClean="0"/>
              <a:t>①龙窑文化传承方式</a:t>
            </a:r>
            <a:r>
              <a:rPr lang="en-US" b="1" smtClean="0"/>
              <a:t>;               </a:t>
            </a:r>
            <a:r>
              <a:rPr lang="zh-CN" altLang="en-US" b="1" smtClean="0"/>
              <a:t>②龙窑的使用情况</a:t>
            </a:r>
            <a:r>
              <a:rPr lang="en-US" b="1" smtClean="0"/>
              <a:t>;</a:t>
            </a:r>
            <a:endParaRPr lang="zh-CN" altLang="en-US" b="1" smtClean="0"/>
          </a:p>
          <a:p>
            <a:r>
              <a:rPr lang="zh-CN" altLang="en-US" b="1" smtClean="0"/>
              <a:t>③龙窑的保护现状</a:t>
            </a:r>
            <a:r>
              <a:rPr lang="en-US" b="1" smtClean="0"/>
              <a:t>;                 </a:t>
            </a:r>
            <a:r>
              <a:rPr lang="zh-CN" altLang="en-US" b="1" smtClean="0"/>
              <a:t>④龙窑文化传承与保护面临的问题；</a:t>
            </a:r>
          </a:p>
          <a:p>
            <a:r>
              <a:rPr lang="zh-CN" altLang="en-US" b="1" smtClean="0"/>
              <a:t>⑤政府及相关部门采取的措施；</a:t>
            </a:r>
            <a:r>
              <a:rPr lang="en-US" b="1" smtClean="0"/>
              <a:t>      </a:t>
            </a:r>
            <a:r>
              <a:rPr lang="zh-CN" altLang="en-US" b="1" smtClean="0"/>
              <a:t>⑥被调查人的建议和意见等。</a:t>
            </a:r>
          </a:p>
          <a:p>
            <a:r>
              <a:rPr lang="zh-CN" altLang="en-US" b="1" smtClean="0"/>
              <a:t>结论：针对调查情况，提出合理化建议。</a:t>
            </a:r>
          </a:p>
          <a:p>
            <a:endParaRPr lang="zh-CN" altLang="en-US"/>
          </a:p>
        </p:txBody>
      </p:sp>
    </p:spTree>
  </p:cSld>
  <p:clrMapOvr>
    <a:masterClrMapping/>
  </p:clrMapOvr>
  <p:transition/>
  <p:timing/>
</p:sld>
</file>

<file path=ppt/slides/slide1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sz="3600" b="1" smtClean="0">
                <a:solidFill>
                  <a:srgbClr val="FF0000"/>
                </a:solidFill>
              </a:rPr>
              <a:t>活动三：</a:t>
            </a:r>
            <a:endParaRPr lang="en-US" altLang="zh-CN" sz="3600" b="1" smtClean="0">
              <a:solidFill>
                <a:srgbClr val="FF0000"/>
              </a:solidFill>
            </a:endParaRPr>
          </a:p>
          <a:p>
            <a:r>
              <a:rPr lang="en-US" altLang="zh-CN" sz="3600" b="1" smtClean="0">
                <a:solidFill>
                  <a:srgbClr val="FF0000"/>
                </a:solidFill>
              </a:rPr>
              <a:t>         </a:t>
            </a:r>
            <a:r>
              <a:rPr lang="zh-CN" altLang="en-US" sz="3600" b="1" smtClean="0"/>
              <a:t>撰写一份以“薪火相传</a:t>
            </a:r>
            <a:r>
              <a:rPr lang="en-US" altLang="zh-CN" sz="3600" b="1" smtClean="0"/>
              <a:t>—</a:t>
            </a:r>
            <a:r>
              <a:rPr lang="zh-CN" altLang="en-US" sz="3600" b="1" smtClean="0"/>
              <a:t>紫砂文化传承与创新”为主题的建议书，并组织一次主题演讲。</a:t>
            </a:r>
            <a:endParaRPr lang="zh-CN" altLang="en-US" sz="3600"/>
          </a:p>
        </p:txBody>
      </p:sp>
    </p:spTree>
  </p:cSld>
  <p:clrMapOvr>
    <a:masterClrMapping/>
  </p:clrMapOvr>
  <p:transition/>
  <p:timing/>
</p:sld>
</file>

<file path=ppt/slides/slide1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688075" y="900753"/>
            <a:ext cx="10304145" cy="4570996"/>
          </a:xfrm>
        </p:spPr>
        <p:txBody>
          <a:bodyPr>
            <a:normAutofit/>
          </a:bodyPr>
          <a:lstStyle/>
          <a:p>
            <a:r>
              <a:rPr lang="zh-CN" altLang="en-US" sz="2800" b="1" smtClean="0">
                <a:solidFill>
                  <a:srgbClr val="FF0000"/>
                </a:solidFill>
              </a:rPr>
              <a:t>导入新课</a:t>
            </a:r>
            <a:endParaRPr lang="en-US" altLang="zh-CN" sz="2800" b="1" smtClean="0">
              <a:solidFill>
                <a:srgbClr val="FF0000"/>
              </a:solidFill>
            </a:endParaRPr>
          </a:p>
          <a:p>
            <a:r>
              <a:rPr lang="zh-CN" altLang="en-US" sz="2800" b="1" smtClean="0"/>
              <a:t>         同学们，了解家乡的文化生活，参与家乡文化建设，是语文学习向课外的延伸，也是我们的责任。而今，随着我国经济文化的不断发展，国内外喜爱紫砂艺术文化的人越来越多，人们已经从最初对紫砂的肤浅认识，逐步进入到了一个深层次的研究领域。许多有识之士也都在探讨一个共同话题</a:t>
            </a:r>
            <a:r>
              <a:rPr lang="en-US" sz="2800" b="1" smtClean="0"/>
              <a:t>:</a:t>
            </a:r>
            <a:r>
              <a:rPr lang="zh-CN" altLang="en-US" sz="2800" b="1" smtClean="0"/>
              <a:t>如何才能进一步推进</a:t>
            </a:r>
            <a:r>
              <a:rPr lang="en-US" sz="2800" b="1" smtClean="0"/>
              <a:t>“</a:t>
            </a:r>
            <a:r>
              <a:rPr lang="zh-CN" altLang="en-US" sz="2800" b="1" smtClean="0"/>
              <a:t>紫砂的传承与创新</a:t>
            </a:r>
            <a:r>
              <a:rPr lang="en-US" sz="2800" b="1" smtClean="0"/>
              <a:t>”</a:t>
            </a:r>
            <a:r>
              <a:rPr lang="zh-CN" altLang="en-US" sz="2800" b="1" smtClean="0"/>
              <a:t>。作为宜兴人，对此我们当仁不让，每个人都有责任和义务为家乡的文化传承和建设贡献自己的一份聪明才智。下面，就让我们在访谈、调查的基础上，了解、学习建议书的一般写法，积极为宜兴紫砂文化传承与创新建言献策。</a:t>
            </a:r>
          </a:p>
          <a:p>
            <a:endParaRPr lang="zh-CN" altLang="en-US">
              <a:solidFill>
                <a:srgbClr val="FF0000"/>
              </a:solidFill>
            </a:endParaRPr>
          </a:p>
        </p:txBody>
      </p:sp>
    </p:spTree>
  </p:cSld>
  <p:clrMapOvr>
    <a:masterClrMapping/>
  </p:clrMapOvr>
  <p:transition/>
  <p:timing/>
</p:sld>
</file>

<file path=ppt/slides/slide1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sz="3600" b="1" smtClean="0">
                <a:solidFill>
                  <a:srgbClr val="FF0000"/>
                </a:solidFill>
              </a:rPr>
              <a:t>任务展示</a:t>
            </a:r>
          </a:p>
          <a:p>
            <a:r>
              <a:rPr lang="zh-CN" altLang="en-US" sz="3600" b="1" smtClean="0"/>
              <a:t>       学习交流写作建议书的知识，借助访谈和调查的相关资料，拟写“薪火相传</a:t>
            </a:r>
            <a:r>
              <a:rPr lang="en-US" altLang="zh-CN" sz="3600" b="1" smtClean="0"/>
              <a:t>—</a:t>
            </a:r>
            <a:r>
              <a:rPr lang="zh-CN" altLang="en-US" sz="3600" b="1" smtClean="0"/>
              <a:t>紫砂文化传承与创新”建议书的框架。</a:t>
            </a:r>
          </a:p>
          <a:p>
            <a:endParaRPr lang="zh-CN" altLang="en-US"/>
          </a:p>
        </p:txBody>
      </p:sp>
    </p:spTree>
  </p:cSld>
  <p:clrMapOvr>
    <a:masterClrMapping/>
  </p:clrMapOvr>
  <p:transition/>
  <p:timing/>
</p:sld>
</file>

<file path=ppt/slides/slide1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normAutofit fontScale="92500"/>
          </a:bodyPr>
          <a:lstStyle/>
          <a:p>
            <a:r>
              <a:rPr lang="zh-CN" altLang="en-US" sz="2800" b="1" smtClean="0"/>
              <a:t>建议书的写作格式一般由</a:t>
            </a:r>
            <a:r>
              <a:rPr lang="zh-CN" altLang="en-US" sz="2800" b="1" smtClean="0">
                <a:solidFill>
                  <a:srgbClr val="FF0000"/>
                </a:solidFill>
              </a:rPr>
              <a:t>标题、称呼、正文、结尾、落款</a:t>
            </a:r>
            <a:r>
              <a:rPr lang="zh-CN" altLang="en-US" sz="2800" b="1" smtClean="0"/>
              <a:t>几部分构成。</a:t>
            </a:r>
          </a:p>
          <a:p>
            <a:r>
              <a:rPr lang="zh-CN" altLang="en-US" sz="2800" b="1" smtClean="0"/>
              <a:t>建议书正文由以下三部分构成：</a:t>
            </a:r>
          </a:p>
          <a:p>
            <a:r>
              <a:rPr lang="en-US" sz="2800" b="1" smtClean="0"/>
              <a:t>a.</a:t>
            </a:r>
            <a:r>
              <a:rPr lang="zh-CN" altLang="en-US" sz="2800" b="1" smtClean="0"/>
              <a:t>要先阐明提出建议的原因、理由以及自己的目的、想法。这样往往可以使受文单位或个人从实际出发，考虑你的建议的合理性，为采纳你的建议打下基础。</a:t>
            </a:r>
          </a:p>
          <a:p>
            <a:r>
              <a:rPr lang="en-US" sz="2800" b="1" smtClean="0"/>
              <a:t>b.</a:t>
            </a:r>
            <a:r>
              <a:rPr lang="zh-CN" altLang="en-US" sz="2800" b="1" smtClean="0"/>
              <a:t>建议的具体内容。一般建议的内容要分条列出，这样可以做到醒目。建议要具体明白切实可行。</a:t>
            </a:r>
          </a:p>
          <a:p>
            <a:r>
              <a:rPr lang="en-US" sz="2800" b="1" smtClean="0"/>
              <a:t>c.</a:t>
            </a:r>
            <a:r>
              <a:rPr lang="zh-CN" altLang="en-US" sz="2800" b="1" smtClean="0"/>
              <a:t>提出自己希望被采纳的想法，但同时也应谨慎虚心，不说过头的话，不用命令的口气。</a:t>
            </a:r>
          </a:p>
          <a:p>
            <a:endParaRPr lang="zh-CN" altLang="en-US"/>
          </a:p>
        </p:txBody>
      </p:sp>
    </p:spTree>
  </p:cSld>
  <p:clrMapOvr>
    <a:masterClrMapping/>
  </p:clrMapOvr>
  <p:transition/>
  <p:timing/>
</p:sld>
</file>

<file path=ppt/slides/slide1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523365"/>
            <a:ext cx="10304145" cy="2120587"/>
          </a:xfrm>
        </p:spPr>
        <p:txBody>
          <a:bodyPr>
            <a:normAutofit/>
          </a:bodyPr>
          <a:lstStyle/>
          <a:p>
            <a:r>
              <a:rPr lang="zh-CN" altLang="en-US" sz="2800" b="1" smtClean="0">
                <a:solidFill>
                  <a:srgbClr val="FF0000"/>
                </a:solidFill>
              </a:rPr>
              <a:t>拟写“薪火相传</a:t>
            </a:r>
            <a:r>
              <a:rPr lang="en-US" altLang="zh-CN" sz="2800" b="1" smtClean="0">
                <a:solidFill>
                  <a:srgbClr val="FF0000"/>
                </a:solidFill>
              </a:rPr>
              <a:t>—</a:t>
            </a:r>
            <a:r>
              <a:rPr lang="zh-CN" altLang="en-US" sz="2800" b="1" smtClean="0">
                <a:solidFill>
                  <a:srgbClr val="FF0000"/>
                </a:solidFill>
              </a:rPr>
              <a:t>紫砂文化传承与创新”建议书的框架</a:t>
            </a:r>
          </a:p>
          <a:p>
            <a:r>
              <a:rPr lang="zh-CN" altLang="en-US" sz="2800" b="1" smtClean="0"/>
              <a:t>         以小组为单位，借助紫砂艺人访谈和紫砂龙窑文化传承与保护现状调查的相关资料，拟写“薪火相传</a:t>
            </a:r>
            <a:r>
              <a:rPr lang="en-US" altLang="zh-CN" sz="2800" b="1" smtClean="0"/>
              <a:t>—</a:t>
            </a:r>
            <a:r>
              <a:rPr lang="zh-CN" altLang="en-US" sz="2800" b="1" smtClean="0"/>
              <a:t>紫砂文化传承与创新”建议书的框架。</a:t>
            </a:r>
            <a:endParaRPr lang="zh-CN" altLang="en-US" sz="2800" b="1"/>
          </a:p>
        </p:txBody>
      </p:sp>
      <p:pic>
        <p:nvPicPr>
          <p:cNvPr id="3" name="New picture"/>
          <p:cNvPicPr/>
          <p:nvPr/>
        </p:nvPicPr>
        <p:blipFill>
          <a:blip r:embed="rId2"/>
          <a:stretch>
            <a:fillRect/>
          </a:stretch>
        </p:blipFill>
        <p:spPr>
          <a:xfrm>
            <a:off x="11049000" y="11938000"/>
            <a:ext cx="330200" cy="241300"/>
          </a:xfrm>
          <a:prstGeom prst="cube">
            <a:avLst/>
          </a:prstGeom>
        </p:spPr>
      </p:pic>
    </p:spTree>
  </p:cSld>
  <p:clrMapOvr>
    <a:masterClrMapping/>
  </p:clrMapOvr>
  <p:transition/>
  <p:timing/>
</p:sld>
</file>

<file path=ppt/slides/slide2.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2347437"/>
            <a:ext cx="10304145" cy="2743185"/>
          </a:xfrm>
        </p:spPr>
        <p:txBody>
          <a:bodyPr>
            <a:normAutofit/>
          </a:bodyPr>
          <a:lstStyle/>
          <a:p>
            <a:r>
              <a:rPr lang="zh-CN" altLang="en-US" sz="3200" b="1" smtClean="0">
                <a:solidFill>
                  <a:srgbClr val="FF0000"/>
                </a:solidFill>
              </a:rPr>
              <a:t>活动一：</a:t>
            </a:r>
            <a:r>
              <a:rPr lang="zh-CN" altLang="en-US" sz="3200" b="1" smtClean="0"/>
              <a:t>设计宜兴紫砂艺人访谈记录表，撰写一篇</a:t>
            </a:r>
            <a:r>
              <a:rPr lang="en-US" altLang="zh-CN" sz="3200" b="1" smtClean="0"/>
              <a:t>《</a:t>
            </a:r>
            <a:r>
              <a:rPr lang="zh-CN" altLang="en-US" sz="3200" b="1" smtClean="0"/>
              <a:t>宜兴当代紫砂艺人志</a:t>
            </a:r>
            <a:r>
              <a:rPr lang="en-US" altLang="zh-CN" sz="3200" b="1" smtClean="0"/>
              <a:t>》</a:t>
            </a:r>
            <a:r>
              <a:rPr lang="zh-CN" altLang="en-US" sz="3200" b="1" smtClean="0"/>
              <a:t>。</a:t>
            </a:r>
            <a:br>
              <a:rPr lang="en-US" altLang="zh-CN" sz="3200" b="1" smtClean="0"/>
            </a:br>
            <a:r>
              <a:rPr lang="zh-CN" altLang="en-US" sz="3200" b="1" smtClean="0">
                <a:solidFill>
                  <a:srgbClr val="FF0000"/>
                </a:solidFill>
              </a:rPr>
              <a:t>活动二：</a:t>
            </a:r>
            <a:r>
              <a:rPr lang="zh-CN" altLang="en-US" sz="3200" b="1" smtClean="0"/>
              <a:t>设计一份宜兴紫砂龙窑传承与保护现状调查文案，撰写一份调查报告。</a:t>
            </a:r>
            <a:br>
              <a:rPr lang="en-US" altLang="zh-CN" sz="3200" b="1" smtClean="0"/>
            </a:br>
            <a:r>
              <a:rPr lang="zh-CN" altLang="en-US" sz="3200" b="1" smtClean="0">
                <a:solidFill>
                  <a:srgbClr val="FF0000"/>
                </a:solidFill>
              </a:rPr>
              <a:t>活动三：</a:t>
            </a:r>
            <a:r>
              <a:rPr lang="zh-CN" altLang="en-US" sz="3200" b="1" smtClean="0"/>
              <a:t>撰写一份以“薪火相传</a:t>
            </a:r>
            <a:r>
              <a:rPr lang="en-US" altLang="zh-CN" sz="3200" b="1" smtClean="0"/>
              <a:t>—</a:t>
            </a:r>
            <a:r>
              <a:rPr lang="zh-CN" altLang="en-US" sz="3200" b="1" smtClean="0"/>
              <a:t>紫砂文化传承与创新”为主题的建议书，并组织一次主题演讲。</a:t>
            </a:r>
            <a:endParaRPr lang="zh-CN" altLang="en-US" sz="3200"/>
          </a:p>
        </p:txBody>
      </p:sp>
      <p:sp>
        <p:nvSpPr>
          <p:cNvPr id="3" name="TextBox 2"/>
          <p:cNvSpPr txBox="1"/>
          <p:nvPr/>
        </p:nvSpPr>
        <p:spPr>
          <a:xfrm>
            <a:off x="1473964" y="1542197"/>
            <a:ext cx="7096836" cy="646331"/>
          </a:xfrm>
          <a:prstGeom prst="rect">
            <a:avLst/>
          </a:prstGeom>
          <a:noFill/>
        </p:spPr>
        <p:txBody>
          <a:bodyPr wrap="square" rtlCol="0">
            <a:spAutoFit/>
          </a:bodyPr>
          <a:lstStyle/>
          <a:p>
            <a:pPr algn="ctr"/>
            <a:r>
              <a:rPr lang="zh-CN" altLang="en-US" sz="3600" b="1" smtClean="0"/>
              <a:t>                教学活动        </a:t>
            </a:r>
            <a:endParaRPr lang="zh-CN" altLang="en-US" sz="3600" b="1"/>
          </a:p>
        </p:txBody>
      </p:sp>
    </p:spTree>
  </p:cSld>
  <p:clrMapOvr>
    <a:masterClrMapping/>
  </p:clrMapOvr>
  <p:transition/>
  <p:timing/>
</p:sld>
</file>

<file path=ppt/slides/slide3.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normAutofit/>
          </a:bodyPr>
          <a:lstStyle/>
          <a:p>
            <a:r>
              <a:rPr lang="zh-CN" altLang="en-US" sz="4000" b="1" smtClean="0">
                <a:solidFill>
                  <a:srgbClr val="FF0000"/>
                </a:solidFill>
              </a:rPr>
              <a:t>活动一：</a:t>
            </a:r>
            <a:endParaRPr lang="en-US" altLang="zh-CN" sz="4000" b="1" smtClean="0">
              <a:solidFill>
                <a:srgbClr val="FF0000"/>
              </a:solidFill>
            </a:endParaRPr>
          </a:p>
          <a:p>
            <a:r>
              <a:rPr lang="zh-CN" altLang="en-US" sz="4000" b="1" smtClean="0"/>
              <a:t>设计宜兴紫砂艺人访谈记录表，撰写一篇</a:t>
            </a:r>
            <a:r>
              <a:rPr lang="en-US" altLang="zh-CN" sz="4000" b="1" smtClean="0"/>
              <a:t>《</a:t>
            </a:r>
            <a:r>
              <a:rPr lang="zh-CN" altLang="en-US" sz="4000" b="1" smtClean="0"/>
              <a:t>宜兴当代紫砂艺人志</a:t>
            </a:r>
            <a:r>
              <a:rPr lang="en-US" altLang="zh-CN" sz="4000" b="1" smtClean="0"/>
              <a:t>》</a:t>
            </a:r>
            <a:endParaRPr lang="zh-CN" altLang="en-US" sz="4000"/>
          </a:p>
        </p:txBody>
      </p:sp>
    </p:spTree>
  </p:cSld>
  <p:clrMapOvr>
    <a:masterClrMapping/>
  </p:clrMapOvr>
  <p:transition/>
  <p:timing/>
</p:sld>
</file>

<file path=ppt/slides/slide4.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1782677"/>
            <a:ext cx="10304145" cy="4358816"/>
          </a:xfrm>
        </p:spPr>
        <p:txBody>
          <a:bodyPr>
            <a:noAutofit/>
          </a:bodyPr>
          <a:lstStyle/>
          <a:p>
            <a:r>
              <a:rPr lang="zh-CN" altLang="en-US" sz="2800" b="1" smtClean="0"/>
              <a:t>         同学们都知道，紫砂工艺品之所以能成为艺术瑰宝</a:t>
            </a:r>
            <a:r>
              <a:rPr lang="en-US" sz="2800" b="1" smtClean="0"/>
              <a:t>,</a:t>
            </a:r>
            <a:r>
              <a:rPr lang="zh-CN" altLang="en-US" sz="2800" b="1" smtClean="0"/>
              <a:t>是因为它蕴含了厚重的文化底蕴。在竞争激烈的多元化文化框架中</a:t>
            </a:r>
            <a:r>
              <a:rPr lang="en-US" sz="2800" b="1" smtClean="0"/>
              <a:t>,</a:t>
            </a:r>
            <a:r>
              <a:rPr lang="zh-CN" altLang="en-US" sz="2800" b="1" smtClean="0"/>
              <a:t>紫砂器皿中蕴含的传统文化以其独特的艺术魅力</a:t>
            </a:r>
            <a:r>
              <a:rPr lang="en-US" sz="2800" b="1" smtClean="0"/>
              <a:t>,</a:t>
            </a:r>
            <a:r>
              <a:rPr lang="zh-CN" altLang="en-US" sz="2800" b="1" smtClean="0"/>
              <a:t>吸引着中外紫砂艺术爱好者的目光。一件上好的紫砂工艺品</a:t>
            </a:r>
            <a:r>
              <a:rPr lang="en-US" sz="2800" b="1" smtClean="0"/>
              <a:t>,</a:t>
            </a:r>
            <a:r>
              <a:rPr lang="zh-CN" altLang="en-US" sz="2800" b="1" smtClean="0"/>
              <a:t>是材质、工艺、造型、装饰、内涵的完美统一</a:t>
            </a:r>
            <a:r>
              <a:rPr lang="en-US" sz="2800" b="1" smtClean="0"/>
              <a:t>,</a:t>
            </a:r>
            <a:r>
              <a:rPr lang="zh-CN" altLang="en-US" sz="2800" b="1" smtClean="0"/>
              <a:t>也是紫砂艺人文化修养和思想情感的自然流露。为进一步宣传、推广宜兴紫砂，让更多的人了解宜兴紫砂艺术及其文化，我市相关部门决定面向社会征集一批能反映我市当代紫砂艺人及其艺术成就的优秀作品。为了完成这个任务，现在需要大家阅读课本相关内容，精心设计一份“宜兴紫砂艺人访谈记录表”，以便让更多的人了解紫砂艺术。下面，我们就来看一看大家的设计方案。</a:t>
            </a:r>
            <a:endParaRPr lang="zh-CN" altLang="en-US" sz="2800" b="1"/>
          </a:p>
        </p:txBody>
      </p:sp>
      <p:sp>
        <p:nvSpPr>
          <p:cNvPr id="4" name="TextBox 3"/>
          <p:cNvSpPr txBox="1"/>
          <p:nvPr/>
        </p:nvSpPr>
        <p:spPr>
          <a:xfrm>
            <a:off x="1037230" y="1132764"/>
            <a:ext cx="2361063" cy="584775"/>
          </a:xfrm>
          <a:prstGeom prst="rect">
            <a:avLst/>
          </a:prstGeom>
          <a:noFill/>
        </p:spPr>
        <p:txBody>
          <a:bodyPr wrap="square" rtlCol="0">
            <a:spAutoFit/>
          </a:bodyPr>
          <a:lstStyle/>
          <a:p>
            <a:r>
              <a:rPr lang="zh-CN" altLang="en-US" sz="3200" b="1" smtClean="0">
                <a:solidFill>
                  <a:srgbClr val="FF0000"/>
                </a:solidFill>
              </a:rPr>
              <a:t>新课导入</a:t>
            </a:r>
            <a:endParaRPr lang="zh-CN" altLang="en-US" sz="3200" b="1">
              <a:solidFill>
                <a:srgbClr val="FF0000"/>
              </a:solidFill>
            </a:endParaRPr>
          </a:p>
        </p:txBody>
      </p:sp>
    </p:spTree>
  </p:cSld>
  <p:clrMapOvr>
    <a:masterClrMapping/>
  </p:clrMapOvr>
  <p:transition/>
  <p:timing/>
</p:sld>
</file>

<file path=ppt/slides/slide5.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sz="3600" b="1" smtClean="0">
                <a:solidFill>
                  <a:srgbClr val="FF0000"/>
                </a:solidFill>
              </a:rPr>
              <a:t>任务展示</a:t>
            </a:r>
            <a:endParaRPr lang="zh-CN" altLang="en-US" sz="3600" smtClean="0">
              <a:solidFill>
                <a:srgbClr val="FF0000"/>
              </a:solidFill>
            </a:endParaRPr>
          </a:p>
          <a:p>
            <a:r>
              <a:rPr lang="zh-CN" altLang="en-US" sz="3600" smtClean="0"/>
              <a:t>       </a:t>
            </a:r>
            <a:r>
              <a:rPr lang="zh-CN" altLang="en-US" sz="3600" b="1" smtClean="0"/>
              <a:t>交流对访谈知识的了解并小结访谈要点，借助搜集的紫砂文化资料，修改完善宜兴紫砂艺术访谈记录表。</a:t>
            </a:r>
          </a:p>
          <a:p>
            <a:endParaRPr lang="zh-CN" altLang="en-US"/>
          </a:p>
        </p:txBody>
      </p:sp>
    </p:spTree>
  </p:cSld>
  <p:clrMapOvr>
    <a:masterClrMapping/>
  </p:clrMapOvr>
  <p:transition/>
  <p:timing/>
</p:sld>
</file>

<file path=ppt/slides/slide6.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lstStyle/>
          <a:p>
            <a:r>
              <a:rPr lang="zh-CN" altLang="en-US" smtClean="0"/>
              <a:t>  </a:t>
            </a:r>
            <a:r>
              <a:rPr lang="zh-CN" altLang="en-US" sz="2800" b="1" smtClean="0"/>
              <a:t>“访谈”是“访”与“谈”的结合，“访”有调查、探询之意。访谈强调了交流中探询的意味。访谈有关问题，通过被访者的答复来收集客观事实材料。访谈方式灵活多样，方便可行，可以按照研究的需要向不同类型的人了解不同类型的材料。</a:t>
            </a:r>
          </a:p>
          <a:p>
            <a:r>
              <a:rPr lang="zh-CN" altLang="en-US" sz="2800" b="1" smtClean="0"/>
              <a:t>　　访谈录是访谈员根据调查的需要，以口头形式，向被访者提出生活中需要对新闻人物、商业人物、科研人员等进行采访，以帮助了解情况、获取信息、推广经验等，这样写出的文章叫访谈录。它是新闻体裁的一种，是以访谈形式报道新闻人物的一种体式。</a:t>
            </a:r>
          </a:p>
          <a:p>
            <a:endParaRPr lang="zh-CN" altLang="en-US"/>
          </a:p>
        </p:txBody>
      </p:sp>
      <p:sp>
        <p:nvSpPr>
          <p:cNvPr id="3" name="TextBox 2"/>
          <p:cNvSpPr txBox="1"/>
          <p:nvPr/>
        </p:nvSpPr>
        <p:spPr>
          <a:xfrm>
            <a:off x="1091821" y="968990"/>
            <a:ext cx="2183642" cy="584775"/>
          </a:xfrm>
          <a:prstGeom prst="rect">
            <a:avLst/>
          </a:prstGeom>
          <a:noFill/>
        </p:spPr>
        <p:txBody>
          <a:bodyPr wrap="square" rtlCol="0">
            <a:spAutoFit/>
          </a:bodyPr>
          <a:lstStyle/>
          <a:p>
            <a:r>
              <a:rPr lang="zh-CN" altLang="en-US" sz="3200" b="1" smtClean="0">
                <a:solidFill>
                  <a:srgbClr val="FF0000"/>
                </a:solidFill>
              </a:rPr>
              <a:t>访谈</a:t>
            </a:r>
            <a:endParaRPr lang="zh-CN" altLang="en-US" sz="3200" b="1">
              <a:solidFill>
                <a:srgbClr val="FF0000"/>
              </a:solidFill>
            </a:endParaRPr>
          </a:p>
        </p:txBody>
      </p:sp>
    </p:spTree>
  </p:cSld>
  <p:clrMapOvr>
    <a:masterClrMapping/>
  </p:clrMapOvr>
  <p:transition/>
  <p:timing/>
</p:sld>
</file>

<file path=ppt/slides/slide7.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38200" y="2314949"/>
            <a:ext cx="10304145" cy="3811905"/>
          </a:xfrm>
        </p:spPr>
        <p:txBody>
          <a:bodyPr>
            <a:normAutofit/>
          </a:bodyPr>
          <a:lstStyle/>
          <a:p>
            <a:r>
              <a:rPr lang="zh-CN" altLang="en-US" sz="3600" b="1" smtClean="0"/>
              <a:t>       志是方志的简称，又叫地方志。一般地称志为记，认为“志者记也”，为记载一个地方自然与社会的各个方面情况的典籍，誉称为“一方之全史”“地方百科全书”。</a:t>
            </a:r>
          </a:p>
        </p:txBody>
      </p:sp>
      <p:sp>
        <p:nvSpPr>
          <p:cNvPr id="3" name="TextBox 2"/>
          <p:cNvSpPr txBox="1"/>
          <p:nvPr/>
        </p:nvSpPr>
        <p:spPr>
          <a:xfrm>
            <a:off x="1009934" y="1310185"/>
            <a:ext cx="2251881" cy="646331"/>
          </a:xfrm>
          <a:prstGeom prst="rect">
            <a:avLst/>
          </a:prstGeom>
          <a:noFill/>
        </p:spPr>
        <p:txBody>
          <a:bodyPr wrap="square" rtlCol="0">
            <a:spAutoFit/>
          </a:bodyPr>
          <a:lstStyle/>
          <a:p>
            <a:r>
              <a:rPr lang="zh-CN" altLang="en-US" sz="3600" b="1" smtClean="0">
                <a:solidFill>
                  <a:srgbClr val="FF0000"/>
                </a:solidFill>
              </a:rPr>
              <a:t>志</a:t>
            </a:r>
            <a:endParaRPr lang="zh-CN" altLang="en-US" sz="3600" b="1">
              <a:solidFill>
                <a:srgbClr val="FF0000"/>
              </a:solidFill>
            </a:endParaRPr>
          </a:p>
        </p:txBody>
      </p:sp>
    </p:spTree>
  </p:cSld>
  <p:clrMapOvr>
    <a:masterClrMapping/>
  </p:clrMapOvr>
  <p:transition/>
  <p:timing/>
</p:sld>
</file>

<file path=ppt/slides/slide8.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a:xfrm>
            <a:off x="892791" y="1182154"/>
            <a:ext cx="10304145" cy="4345189"/>
          </a:xfrm>
        </p:spPr>
        <p:txBody>
          <a:bodyPr>
            <a:noAutofit/>
          </a:bodyPr>
          <a:lstStyle/>
          <a:p>
            <a:pPr algn="ctr"/>
            <a:r>
              <a:rPr lang="en-US" altLang="zh-CN" sz="3600" b="1" smtClean="0">
                <a:solidFill>
                  <a:srgbClr val="FF0000"/>
                </a:solidFill>
              </a:rPr>
              <a:t>《</a:t>
            </a:r>
            <a:r>
              <a:rPr lang="zh-CN" altLang="en-US" sz="3600" b="1" smtClean="0">
                <a:solidFill>
                  <a:srgbClr val="FF0000"/>
                </a:solidFill>
              </a:rPr>
              <a:t>宜兴当代紫砂艺人志</a:t>
            </a:r>
            <a:r>
              <a:rPr lang="en-US" altLang="zh-CN" sz="3600" b="1" smtClean="0">
                <a:solidFill>
                  <a:srgbClr val="FF0000"/>
                </a:solidFill>
              </a:rPr>
              <a:t>》</a:t>
            </a:r>
            <a:r>
              <a:rPr lang="zh-CN" altLang="en-US" sz="3600" b="1" smtClean="0">
                <a:solidFill>
                  <a:srgbClr val="FF0000"/>
                </a:solidFill>
              </a:rPr>
              <a:t>的内容要点</a:t>
            </a:r>
            <a:endParaRPr lang="zh-CN" altLang="en-US" sz="3600" smtClean="0"/>
          </a:p>
          <a:p>
            <a:r>
              <a:rPr lang="zh-CN" altLang="en-US" sz="3600" b="1" smtClean="0"/>
              <a:t>  ①宜兴当代紫砂艺人群体定义。</a:t>
            </a:r>
          </a:p>
          <a:p>
            <a:r>
              <a:rPr lang="en-US" sz="3600" b="1" smtClean="0"/>
              <a:t>  </a:t>
            </a:r>
            <a:r>
              <a:rPr lang="zh-CN" altLang="en-US" sz="3600" b="1" smtClean="0"/>
              <a:t>②当代紫砂艺人的代表人物及其作品、风格和艺术成就。</a:t>
            </a:r>
          </a:p>
          <a:p>
            <a:r>
              <a:rPr lang="en-US" sz="3600" b="1" smtClean="0"/>
              <a:t>  </a:t>
            </a:r>
            <a:r>
              <a:rPr lang="zh-CN" altLang="en-US" sz="3600" b="1" smtClean="0"/>
              <a:t>③当代紫砂艺人的生存状态和艺术追求。</a:t>
            </a:r>
          </a:p>
          <a:p>
            <a:r>
              <a:rPr lang="en-US" sz="3600" b="1" smtClean="0"/>
              <a:t>  </a:t>
            </a:r>
            <a:r>
              <a:rPr lang="zh-CN" altLang="en-US" sz="3600" b="1" smtClean="0"/>
              <a:t>④当代紫砂艺人职业生涯中的得与失。</a:t>
            </a:r>
          </a:p>
          <a:p>
            <a:r>
              <a:rPr lang="en-US" sz="3600" b="1" smtClean="0"/>
              <a:t>  </a:t>
            </a:r>
            <a:r>
              <a:rPr lang="zh-CN" altLang="en-US" sz="3600" b="1" smtClean="0"/>
              <a:t>⑤当代紫砂艺人对传统的继承和创新。</a:t>
            </a:r>
            <a:endParaRPr lang="zh-CN" altLang="en-US" sz="3600" b="1"/>
          </a:p>
        </p:txBody>
      </p:sp>
    </p:spTree>
  </p:cSld>
  <p:clrMapOvr>
    <a:masterClrMapping/>
  </p:clrMapOvr>
  <p:transition/>
  <p:timing/>
</p:sld>
</file>

<file path=ppt/slides/slide9.xml><?xml version="1.0" encoding="utf-8"?>
<p:sld xmlns:a="http://schemas.openxmlformats.org/drawingml/2006/main" xmlns:r="http://schemas.openxmlformats.org/officeDocument/2006/relationships" xmlns:p14="http://schemas.microsoft.com/office/powerpoint/2010/main" xmlns:p15="http://schemas.microsoft.com/office/powerpoint/2012/main" xmlns:p="http://schemas.openxmlformats.org/presentationml/2006/main">
  <p:cSld>
    <p:spTree>
      <p:nvGrpSpPr>
        <p:cNvPr id="1" name=""/>
        <p:cNvGrpSpPr/>
        <p:nvPr/>
      </p:nvGrpSpPr>
      <p:grpSpPr>
        <a:xfrm>
          <a:off x="0" y="0"/>
          <a:ext cx="0" cy="0"/>
        </a:xfrm>
      </p:grpSpPr>
      <p:sp>
        <p:nvSpPr>
          <p:cNvPr id="2" name="文本占位符 1"/>
          <p:cNvSpPr>
            <a:spLocks noGrp="1"/>
          </p:cNvSpPr>
          <p:nvPr>
            <p:ph type="body" sz="half" idx="2"/>
          </p:nvPr>
        </p:nvSpPr>
        <p:spPr/>
        <p:txBody>
          <a:bodyPr>
            <a:normAutofit/>
          </a:bodyPr>
          <a:lstStyle/>
          <a:p>
            <a:r>
              <a:rPr lang="zh-CN" altLang="en-US" sz="4000" b="1" smtClean="0">
                <a:solidFill>
                  <a:srgbClr val="FF0000"/>
                </a:solidFill>
              </a:rPr>
              <a:t>活动二：</a:t>
            </a:r>
            <a:endParaRPr lang="en-US" altLang="zh-CN" sz="4000" b="1" smtClean="0">
              <a:solidFill>
                <a:srgbClr val="FF0000"/>
              </a:solidFill>
            </a:endParaRPr>
          </a:p>
          <a:p>
            <a:r>
              <a:rPr lang="zh-CN" altLang="en-US" sz="4000" b="1" smtClean="0"/>
              <a:t>设计一份宜兴紫砂龙窑传承与保护现状调查文案，撰写一份调查报告。</a:t>
            </a:r>
            <a:endParaRPr lang="zh-CN" altLang="en-US" sz="4000"/>
          </a:p>
        </p:txBody>
      </p:sp>
    </p:spTree>
  </p:cSld>
  <p:clrMapOvr>
    <a:masterClrMapping/>
  </p:clrMapOvr>
  <p:transition/>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E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a:ea typeface="Arial"/>
        <a:cs typeface="Arial"/>
        <a:font script="Jpan" typeface="ＭＳ Ｐゴシック"/>
        <a:font script="Hang" typeface="맑은 고딕"/>
        <a:font script="Hans" typeface="微软雅黑"/>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微软雅黑"/>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56</Paragraphs>
  <Slides>18</Slides>
  <Notes>0</Notes>
  <TotalTime>0</TotalTime>
  <HiddenSlides>0</HiddenSlides>
  <MMClips>0</MMClips>
  <ScaleCrop>0</ScaleCrop>
  <HeadingPairs>
    <vt:vector baseType="variant" size="4">
      <vt:variant>
        <vt:lpstr>Theme</vt:lpstr>
      </vt:variant>
      <vt:variant>
        <vt:i4>1</vt:i4>
      </vt:variant>
      <vt:variant>
        <vt:lpstr>Slide Titles</vt:lpstr>
      </vt:variant>
      <vt:variant>
        <vt:i4>18</vt:i4>
      </vt:variant>
    </vt:vector>
  </HeadingPairs>
  <TitlesOfParts>
    <vt:vector baseType="lpstr" size="19">
      <vt:lpstr>Office 主题</vt:lpstr>
      <vt:lpstr>     家乡文化与生活</vt:lpstr>
      <vt:lpstr>Slide 2</vt:lpstr>
      <vt:lpstr>Slide 3</vt:lpstr>
      <vt:lpstr>Slide 4</vt:lpstr>
      <vt:lpstr>Slide 5</vt:lpstr>
      <vt:lpstr>Slide 6</vt:lpstr>
      <vt:lpstr>Slide 7</vt:lpstr>
      <vt:lpstr>Slide 8</vt:lpstr>
      <vt:lpstr>Slide 9</vt:lpstr>
      <vt:lpstr>Slide 10</vt:lpstr>
      <vt:lpstr>Slide 11</vt:lpstr>
      <vt:lpstr>Slide 12</vt:lpstr>
      <vt:lpstr>Slide 13</vt:lpstr>
      <vt:lpstr>Slide 14</vt:lpstr>
      <vt:lpstr>Slide 15</vt:lpstr>
      <vt:lpstr>Slide 16</vt:lpstr>
      <vt:lpstr>Slide 17</vt:lpstr>
      <vt:lpstr>Slide 18</vt:lpstr>
    </vt:vector>
  </TitlesOfParts>
  <LinksUpToDate>0</LinksUpToDate>
  <SharedDoc>0</SharedDoc>
  <HyperlinksChanged>0</HyperlinksChanged>
  <Application>Aspose.Slides for Java</Application>
  <AppVersion>17.0600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2020-09-29T14:31:52.802</cp:lastPrinted>
  <dcterms:created xsi:type="dcterms:W3CDTF">2020-09-29T14:31:52Z</dcterms:created>
  <dcterms:modified xsi:type="dcterms:W3CDTF">2020-09-29T06:31:53Z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