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2"/>
  </p:sldMasterIdLst>
  <p:notesMasterIdLst>
    <p:notesMasterId r:id="rId3"/>
  </p:notesMasterIdLst>
  <p:sldIdLst>
    <p:sldId id="3267" r:id="rId4"/>
    <p:sldId id="3182" r:id="rId5"/>
    <p:sldId id="3183" r:id="rId6"/>
    <p:sldId id="3212" r:id="rId7"/>
    <p:sldId id="3213" r:id="rId8"/>
    <p:sldId id="3215" r:id="rId9"/>
    <p:sldId id="3224" r:id="rId10"/>
    <p:sldId id="3217" r:id="rId11"/>
    <p:sldId id="3218" r:id="rId12"/>
    <p:sldId id="3226" r:id="rId13"/>
    <p:sldId id="3227" r:id="rId14"/>
    <p:sldId id="3219" r:id="rId15"/>
    <p:sldId id="3228" r:id="rId16"/>
    <p:sldId id="3229" r:id="rId17"/>
    <p:sldId id="3249" r:id="rId18"/>
    <p:sldId id="3251" r:id="rId19"/>
    <p:sldId id="3252" r:id="rId20"/>
    <p:sldId id="3198" r:id="rId21"/>
    <p:sldId id="3199" r:id="rId22"/>
    <p:sldId id="3200" r:id="rId23"/>
    <p:sldId id="3201" r:id="rId24"/>
    <p:sldId id="3202" r:id="rId25"/>
    <p:sldId id="3253" r:id="rId26"/>
    <p:sldId id="3254" r:id="rId27"/>
    <p:sldId id="3205" r:id="rId28"/>
    <p:sldId id="3206" r:id="rId29"/>
    <p:sldId id="3255" r:id="rId30"/>
    <p:sldId id="3220" r:id="rId31"/>
    <p:sldId id="3222" r:id="rId32"/>
    <p:sldId id="3221" r:id="rId33"/>
    <p:sldId id="3181" r:id="rId34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75" name="作者" initials="A" lastIdx="0" clrIdx="24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1" autoAdjust="0"/>
    <p:restoredTop sz="92986" autoAdjust="0"/>
  </p:normalViewPr>
  <p:slideViewPr>
    <p:cSldViewPr>
      <p:cViewPr>
        <p:scale>
          <a:sx n="85" d="100"/>
          <a:sy n="85" d="100"/>
        </p:scale>
        <p:origin x="-528" y="-528"/>
      </p:cViewPr>
      <p:guideLst>
        <p:guide orient="horz" pos="407"/>
        <p:guide orient="horz" pos="4172"/>
        <p:guide pos="4050"/>
        <p:guide pos="528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tags" Target="tags/tag138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290" name="文本占位符 2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2" name="文本占位符 2"/>
          <p:cNvSpPr/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/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42938" y="1687618"/>
            <a:ext cx="5679281" cy="477321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36531" y="1687618"/>
            <a:ext cx="5679281" cy="477321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42938" y="6586399"/>
            <a:ext cx="3000375" cy="50226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93406" y="6586399"/>
            <a:ext cx="4071938" cy="502267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215438" y="6586399"/>
            <a:ext cx="3000375" cy="502267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42938" y="289641"/>
            <a:ext cx="11572875" cy="617119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42938" y="6586399"/>
            <a:ext cx="3000375" cy="50226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393406" y="6586399"/>
            <a:ext cx="4071938" cy="502267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215438" y="6586399"/>
            <a:ext cx="3000375" cy="502267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bg>
      <p:bgPr shadeToTitle="1">
        <a:gradFill rotWithShape="0">
          <a:gsLst>
            <a:gs pos="0">
              <a:srgbClr val="FCFDFE">
                <a:alpha val="100000"/>
              </a:srgbClr>
            </a:gs>
            <a:gs pos="74001">
              <a:srgbClr val="E0F1F2">
                <a:alpha val="100000"/>
              </a:srgbClr>
            </a:gs>
            <a:gs pos="83000">
              <a:srgbClr val="E0F1F2">
                <a:alpha val="100000"/>
              </a:srgbClr>
            </a:gs>
            <a:gs pos="100000">
              <a:srgbClr val="EBF6F7">
                <a:alpha val="100000"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586399"/>
            <a:ext cx="3000375" cy="5022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586399"/>
            <a:ext cx="4071938" cy="5022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586399"/>
            <a:ext cx="3000375" cy="5022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.xml" /><Relationship Id="rId11" Type="http://schemas.openxmlformats.org/officeDocument/2006/relationships/image" Target="../media/image4.png" /><Relationship Id="rId12" Type="http://schemas.openxmlformats.org/officeDocument/2006/relationships/tags" Target="../tags/tag6.xml" /><Relationship Id="rId13" Type="http://schemas.openxmlformats.org/officeDocument/2006/relationships/tags" Target="../tags/tag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tags" Target="../tags/tag1.xml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image" Target="../media/image2.png" /><Relationship Id="rId8" Type="http://schemas.openxmlformats.org/officeDocument/2006/relationships/tags" Target="../tags/tag4.xml" /><Relationship Id="rId9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7.xml" /><Relationship Id="rId11" Type="http://schemas.openxmlformats.org/officeDocument/2006/relationships/tags" Target="../tags/tag58.xml" /><Relationship Id="rId12" Type="http://schemas.openxmlformats.org/officeDocument/2006/relationships/tags" Target="../tags/tag59.xml" /><Relationship Id="rId13" Type="http://schemas.openxmlformats.org/officeDocument/2006/relationships/hyperlink" Target="../../../Documents%20and%20Settings/Lenovo/&#26700;&#38754;/&#26032;&#24314;&#25991;&#20214;&#22841;%20(3)/TangShi_08.wma" TargetMode="External" /><Relationship Id="rId14" Type="http://schemas.openxmlformats.org/officeDocument/2006/relationships/tags" Target="../tags/tag60.xml" /><Relationship Id="rId15" Type="http://schemas.openxmlformats.org/officeDocument/2006/relationships/tags" Target="../tags/tag61.xml" /><Relationship Id="rId16" Type="http://schemas.openxmlformats.org/officeDocument/2006/relationships/tags" Target="../tags/tag62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71.xml" /><Relationship Id="rId11" Type="http://schemas.openxmlformats.org/officeDocument/2006/relationships/tags" Target="../tags/tag72.xml" /><Relationship Id="rId12" Type="http://schemas.openxmlformats.org/officeDocument/2006/relationships/tags" Target="../tags/tag73.xml" /><Relationship Id="rId13" Type="http://schemas.openxmlformats.org/officeDocument/2006/relationships/tags" Target="../tags/tag74.xml" /><Relationship Id="rId14" Type="http://schemas.openxmlformats.org/officeDocument/2006/relationships/tags" Target="../tags/tag75.xml" /><Relationship Id="rId15" Type="http://schemas.openxmlformats.org/officeDocument/2006/relationships/tags" Target="../tags/tag76.xml" /><Relationship Id="rId16" Type="http://schemas.openxmlformats.org/officeDocument/2006/relationships/tags" Target="../tags/tag77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84.xml" /><Relationship Id="rId11" Type="http://schemas.openxmlformats.org/officeDocument/2006/relationships/tags" Target="../tags/tag85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image" Target="../media/image11.jpeg" /><Relationship Id="rId8" Type="http://schemas.openxmlformats.org/officeDocument/2006/relationships/tags" Target="../tags/tag83.xml" /><Relationship Id="rId9" Type="http://schemas.openxmlformats.org/officeDocument/2006/relationships/image" Target="../media/image1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9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image" Target="../media/image13.jpeg" /><Relationship Id="rId9" Type="http://schemas.openxmlformats.org/officeDocument/2006/relationships/image" Target="../media/image14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Relationship Id="rId3" Type="http://schemas.openxmlformats.org/officeDocument/2006/relationships/tags" Target="../tags/tag97.xml" /><Relationship Id="rId4" Type="http://schemas.openxmlformats.org/officeDocument/2006/relationships/image" Target="../media/image16.jpeg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Relationship Id="rId3" Type="http://schemas.openxmlformats.org/officeDocument/2006/relationships/tags" Target="../tags/tag103.xml" /><Relationship Id="rId4" Type="http://schemas.openxmlformats.org/officeDocument/2006/relationships/image" Target="../media/image16.jpeg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1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11.xml" /><Relationship Id="rId3" Type="http://schemas.openxmlformats.org/officeDocument/2006/relationships/tags" Target="../tags/tag1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3.xml" /><Relationship Id="rId3" Type="http://schemas.openxmlformats.org/officeDocument/2006/relationships/image" Target="../media/image1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14.xml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jpeg" /><Relationship Id="rId3" Type="http://schemas.openxmlformats.org/officeDocument/2006/relationships/tags" Target="../tags/tag115.xml" /><Relationship Id="rId4" Type="http://schemas.openxmlformats.org/officeDocument/2006/relationships/image" Target="../media/image20.jpeg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image" Target="../media/image22.jpeg" /><Relationship Id="rId6" Type="http://schemas.openxmlformats.org/officeDocument/2006/relationships/tags" Target="../tags/tag127.xml" /><Relationship Id="rId7" Type="http://schemas.openxmlformats.org/officeDocument/2006/relationships/image" Target="../media/image23.jpeg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4.xml" /><Relationship Id="rId3" Type="http://schemas.openxmlformats.org/officeDocument/2006/relationships/image" Target="../media/image24.jpeg" /><Relationship Id="rId4" Type="http://schemas.openxmlformats.org/officeDocument/2006/relationships/tags" Target="../tags/tag135.xml" /><Relationship Id="rId5" Type="http://schemas.openxmlformats.org/officeDocument/2006/relationships/image" Target="../media/image25.jpeg" /><Relationship Id="rId6" Type="http://schemas.openxmlformats.org/officeDocument/2006/relationships/tags" Target="../tags/tag136.xml" /><Relationship Id="rId7" Type="http://schemas.openxmlformats.org/officeDocument/2006/relationships/tags" Target="../tags/tag13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6.png" /><Relationship Id="rId4" Type="http://schemas.openxmlformats.org/officeDocument/2006/relationships/image" Target="../media/image4.png" /><Relationship Id="rId5" Type="http://schemas.openxmlformats.org/officeDocument/2006/relationships/image" Target="../media/image27.jpeg" /><Relationship Id="rId6" Type="http://schemas.openxmlformats.org/officeDocument/2006/relationships/image" Target="../media/image28.png" /><Relationship Id="rId7" Type="http://schemas.openxmlformats.org/officeDocument/2006/relationships/image" Target="../media/image29.png" /><Relationship Id="rId8" Type="http://schemas.openxmlformats.org/officeDocument/2006/relationships/image" Target="../media/image3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image" Target="../media/image7.jpeg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image" Target="../media/image8.png" /><Relationship Id="rId6" Type="http://schemas.openxmlformats.org/officeDocument/2006/relationships/tags" Target="../tags/tag1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.xml" /><Relationship Id="rId11" Type="http://schemas.openxmlformats.org/officeDocument/2006/relationships/tags" Target="../tags/tag33.xml" /><Relationship Id="rId12" Type="http://schemas.openxmlformats.org/officeDocument/2006/relationships/tags" Target="../tags/tag34.xml" /><Relationship Id="rId13" Type="http://schemas.openxmlformats.org/officeDocument/2006/relationships/tags" Target="../tags/tag35.xml" /><Relationship Id="rId14" Type="http://schemas.openxmlformats.org/officeDocument/2006/relationships/image" Target="../media/image9.jpeg" /><Relationship Id="rId15" Type="http://schemas.openxmlformats.org/officeDocument/2006/relationships/tags" Target="../tags/tag36.xml" /><Relationship Id="rId16" Type="http://schemas.openxmlformats.org/officeDocument/2006/relationships/image" Target="../media/image10.png" /><Relationship Id="rId17" Type="http://schemas.openxmlformats.org/officeDocument/2006/relationships/tags" Target="../tags/tag37.xml" /><Relationship Id="rId18" Type="http://schemas.openxmlformats.org/officeDocument/2006/relationships/tags" Target="../tags/tag38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47.xml" /><Relationship Id="rId11" Type="http://schemas.openxmlformats.org/officeDocument/2006/relationships/tags" Target="../tags/tag4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tags" Target="../tags/tag43.xml" /><Relationship Id="rId7" Type="http://schemas.openxmlformats.org/officeDocument/2006/relationships/tags" Target="../tags/tag44.xml" /><Relationship Id="rId8" Type="http://schemas.openxmlformats.org/officeDocument/2006/relationships/tags" Target="../tags/tag45.xml" /><Relationship Id="rId9" Type="http://schemas.openxmlformats.org/officeDocument/2006/relationships/tags" Target="../tags/tag4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二维码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8758278" y="4396954"/>
            <a:ext cx="2485363" cy="2263074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-9172" y="583731"/>
            <a:ext cx="12877093" cy="3689147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755" strike="noStrike" noProof="1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484786" y="1845084"/>
            <a:ext cx="11673840" cy="1162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96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统编新版选择性必修下册课件</a:t>
            </a:r>
            <a:endParaRPr lang="zh-CN" altLang="en-US" sz="696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2" name="图片 11" descr="图片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76794" y="4396630"/>
            <a:ext cx="2477606" cy="2287674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257" y="198"/>
            <a:ext cx="12865664" cy="582898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257" y="6747338"/>
            <a:ext cx="12856775" cy="485114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1"/>
          <p:cNvSpPr/>
          <p:nvPr>
            <p:custDataLst>
              <p:tags r:id="rId2"/>
            </p:custDataLst>
          </p:nvPr>
        </p:nvSpPr>
        <p:spPr>
          <a:xfrm>
            <a:off x="782955" y="804545"/>
            <a:ext cx="11412220" cy="5821680"/>
          </a:xfrm>
          <a:prstGeom prst="rect">
            <a:avLst/>
          </a:prstGeom>
          <a:noFill/>
          <a:ln w="1270">
            <a:solidFill>
              <a:srgbClr val="8DC18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84530" y="705485"/>
            <a:ext cx="11412220" cy="5821680"/>
          </a:xfrm>
          <a:prstGeom prst="rect">
            <a:avLst/>
          </a:prstGeom>
          <a:noFill/>
          <a:ln w="1270">
            <a:solidFill>
              <a:srgbClr val="266CB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585470" y="606425"/>
            <a:ext cx="11412220" cy="5821680"/>
          </a:xfrm>
          <a:prstGeom prst="rect">
            <a:avLst/>
          </a:prstGeom>
          <a:noFill/>
          <a:ln w="1270">
            <a:solidFill>
              <a:srgbClr val="266CB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 rot="10800000">
            <a:off x="693578" y="836860"/>
            <a:ext cx="672405" cy="586648"/>
            <a:chOff x="3527344" y="1509566"/>
            <a:chExt cx="763502" cy="666197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527344" y="1509566"/>
              <a:ext cx="328319" cy="666197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962527" y="1509566"/>
              <a:ext cx="328319" cy="666197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>
            <a:off x="11086653" y="5515565"/>
            <a:ext cx="973782" cy="849167"/>
            <a:chOff x="3402428" y="1425037"/>
            <a:chExt cx="763502" cy="666197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3402428" y="1425037"/>
              <a:ext cx="328319" cy="666197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837611" y="1425037"/>
              <a:ext cx="328319" cy="666197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11"/>
            </p:custDataLst>
          </p:nvPr>
        </p:nvCxnSpPr>
        <p:spPr>
          <a:xfrm>
            <a:off x="2581307" y="2829258"/>
            <a:ext cx="7543800" cy="0"/>
          </a:xfrm>
          <a:prstGeom prst="line">
            <a:avLst/>
          </a:prstGeom>
          <a:ln w="127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2031762" y="1891120"/>
            <a:ext cx="8518989" cy="803274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 b="1" u="sng" spc="300">
                <a:solidFill>
                  <a:srgbClr val="5FA250"/>
                </a:solidFill>
                <a:latin typeface="微软雅黑" panose="020b0503020204020204" charset="-122"/>
                <a:ea typeface="微软雅黑"/>
                <a:hlinkClick r:id="rId13" action="ppaction://hlinkfile"/>
              </a:rPr>
              <a:t>蜀   相</a:t>
            </a:r>
            <a:r>
              <a:rPr lang="zh-CN" altLang="en-US" sz="5400" b="1" u="sng" spc="300">
                <a:solidFill>
                  <a:srgbClr val="5FA250"/>
                </a:solidFill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4000" b="1" u="sng" spc="300">
                <a:solidFill>
                  <a:srgbClr val="5FA250"/>
                </a:solidFill>
                <a:latin typeface="微软雅黑" panose="020b0503020204020204" charset="-122"/>
                <a:ea typeface="微软雅黑"/>
              </a:rPr>
              <a:t>杜甫</a:t>
            </a:r>
            <a:endParaRPr lang="zh-CN" altLang="en-US" sz="4000" b="1" u="sng" spc="300">
              <a:solidFill>
                <a:srgbClr val="5FA25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1784112" y="961098"/>
            <a:ext cx="8518989" cy="337383"/>
          </a:xfrm>
          <a:prstGeom prst="rect">
            <a:avLst/>
          </a:prstGeom>
          <a:noFill/>
        </p:spPr>
        <p:txBody>
          <a:bodyPr wrap="square" t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trike="noStrike" spc="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诵读感悟</a:t>
            </a:r>
            <a:endParaRPr lang="zh-CN" altLang="en-US" sz="4400" b="1" strike="noStrike" spc="20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899682" y="3203178"/>
            <a:ext cx="8518989" cy="222347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丞相祠堂何处寻？锦官城外柏森森。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映阶碧草自春色，隔叶黄鹂空好音。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三顾频烦天下计，两朝开济老臣心。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出师未捷身先死，长使英雄泪满襟。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             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6" name="WordArt 9"/>
          <p:cNvSpPr>
            <a:spLocks noTextEdit="1"/>
          </p:cNvSpPr>
          <p:nvPr/>
        </p:nvSpPr>
        <p:spPr>
          <a:xfrm>
            <a:off x="8804177" y="3982470"/>
            <a:ext cx="2169795" cy="83209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3019"/>
              </a:avLst>
            </a:prstTxWarp>
            <a:normAutofit fontScale="70000"/>
          </a:bodyPr>
          <a:lstStyle/>
          <a:p>
            <a:pPr algn="ctr" eaLnBrk="0" fontAlgn="base" hangingPunct="0"/>
            <a:r>
              <a:rPr lang="zh-CN" altLang="en-US" sz="5695" b="1" strike="noStrike" noProof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cs"/>
              </a:rPr>
              <a:t>伤感、叹惋</a:t>
            </a:r>
            <a:endParaRPr lang="zh-CN" altLang="en-US" sz="5695" b="1" strike="noStrike" noProof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6"/>
    </p:custData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1"/>
          <p:cNvSpPr/>
          <p:nvPr>
            <p:custDataLst>
              <p:tags r:id="rId2"/>
            </p:custDataLst>
          </p:nvPr>
        </p:nvSpPr>
        <p:spPr>
          <a:xfrm>
            <a:off x="782955" y="804545"/>
            <a:ext cx="11412220" cy="5821680"/>
          </a:xfrm>
          <a:prstGeom prst="rect">
            <a:avLst/>
          </a:prstGeom>
          <a:noFill/>
          <a:ln w="1270">
            <a:solidFill>
              <a:srgbClr val="8DC18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84530" y="705485"/>
            <a:ext cx="11412220" cy="5821680"/>
          </a:xfrm>
          <a:prstGeom prst="rect">
            <a:avLst/>
          </a:prstGeom>
          <a:noFill/>
          <a:ln w="1270">
            <a:solidFill>
              <a:srgbClr val="266CB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585470" y="606425"/>
            <a:ext cx="11412220" cy="5821680"/>
          </a:xfrm>
          <a:prstGeom prst="rect">
            <a:avLst/>
          </a:prstGeom>
          <a:noFill/>
          <a:ln w="1270">
            <a:solidFill>
              <a:srgbClr val="266CB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 rot="10800000">
            <a:off x="693578" y="836860"/>
            <a:ext cx="672405" cy="586648"/>
            <a:chOff x="3527344" y="1509566"/>
            <a:chExt cx="763502" cy="666197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527344" y="1509566"/>
              <a:ext cx="328319" cy="666197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962527" y="1509566"/>
              <a:ext cx="328319" cy="666197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>
            <a:off x="11086653" y="5515565"/>
            <a:ext cx="973782" cy="849167"/>
            <a:chOff x="3402428" y="1425037"/>
            <a:chExt cx="763502" cy="666197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3402428" y="1425037"/>
              <a:ext cx="328319" cy="666197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837611" y="1425037"/>
              <a:ext cx="328319" cy="666197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11"/>
            </p:custDataLst>
          </p:nvPr>
        </p:nvCxnSpPr>
        <p:spPr>
          <a:xfrm>
            <a:off x="2581307" y="2829258"/>
            <a:ext cx="7543800" cy="0"/>
          </a:xfrm>
          <a:prstGeom prst="line">
            <a:avLst/>
          </a:prstGeom>
          <a:ln w="127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764665" y="1551305"/>
            <a:ext cx="9740265" cy="1143000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如果要你将全诗表达的情感浓缩到一个字上，你会想到诗中哪个字？</a:t>
            </a:r>
            <a:endParaRPr lang="zh-CN" altLang="en-US" sz="3600" b="1" u="sng" spc="30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1689735" y="709295"/>
            <a:ext cx="8519160" cy="842010"/>
          </a:xfrm>
          <a:prstGeom prst="rect">
            <a:avLst/>
          </a:prstGeom>
          <a:noFill/>
        </p:spPr>
        <p:txBody>
          <a:bodyPr wrap="square" t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trike="noStrike" spc="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觅得诗心</a:t>
            </a:r>
            <a:endParaRPr lang="zh-CN" altLang="en-US" sz="4400" b="1" strike="noStrike" spc="20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764665" y="3139440"/>
            <a:ext cx="9413875" cy="14230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寻”字。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因为作者表达的是对诸葛亮的景仰之情，“寻”能表达这种感情。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             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15"/>
            </p:custDataLst>
          </p:nvPr>
        </p:nvSpPr>
        <p:spPr>
          <a:xfrm>
            <a:off x="1764665" y="4562475"/>
            <a:ext cx="9321800" cy="14230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“泪”字。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因为全诗表达得是作者的惋惜之情，为诸葛亮出师未捷而惋惜，为不得志的英雄而惋惜。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             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>
    <p:blinds dir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4" descr="164463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185" y="1810385"/>
            <a:ext cx="9643745" cy="5097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8"/>
          <p:cNvSpPr txBox="1"/>
          <p:nvPr/>
        </p:nvSpPr>
        <p:spPr>
          <a:xfrm>
            <a:off x="10681905" y="6653368"/>
            <a:ext cx="569236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0" name="WordArt 5"/>
          <p:cNvSpPr>
            <a:spLocks noTextEdit="1"/>
          </p:cNvSpPr>
          <p:nvPr/>
        </p:nvSpPr>
        <p:spPr>
          <a:xfrm>
            <a:off x="1823655" y="371860"/>
            <a:ext cx="7748311" cy="14381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795" b="1">
                <a:gradFill rotWithShape="1">
                  <a:gsLst>
                    <a:gs pos="0">
                      <a:srgbClr val="000066"/>
                    </a:gs>
                    <a:gs pos="100000">
                      <a:srgbClr val="0000FF"/>
                    </a:gs>
                  </a:gsLst>
                  <a:lin ang="5400000" scaled="1"/>
                </a:gradFill>
                <a:effectLst>
                  <a:outerShdw dist="563970" dir="14049733" sx="125000" sy="125000" algn="tl" rotWithShape="0">
                    <a:srgbClr val="C7DFD3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探讨交流悟诗情</a:t>
            </a:r>
            <a:endParaRPr lang="zh-CN" altLang="en-US" sz="3795" b="1">
              <a:gradFill rotWithShape="1">
                <a:gsLst>
                  <a:gs pos="0">
                    <a:srgbClr val="000066"/>
                  </a:gs>
                  <a:gs pos="100000">
                    <a:srgbClr val="0000FF"/>
                  </a:gs>
                </a:gsLst>
                <a:lin ang="5400000" scaled="1"/>
              </a:gradFill>
              <a:effectLst>
                <a:outerShdw dist="563970" dir="14049733" sx="125000" sy="125000" algn="tl" rotWithShape="0">
                  <a:srgbClr val="C7DFD3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4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928235" y="5241290"/>
            <a:ext cx="7125335" cy="1670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2800" b="1" i="0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rPr>
              <a:t>不好。</a:t>
            </a:r>
            <a:r>
              <a:rPr kumimoji="0" lang="zh-CN" altLang="en-US" sz="2800" b="0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rPr>
              <a:t>本诗表达的感情是对诸葛亮的敬仰而不是诸葛祠。 全诗着眼点在诸葛亮这个人不在诸葛祠这个地。如果用诸葛祠就偏了。</a:t>
            </a:r>
            <a:endParaRPr kumimoji="0" lang="zh-CN" altLang="en-US" sz="2800" b="0" i="0" kern="1200" cap="none" spc="0" normalizeH="0" noProof="0">
              <a:ln>
                <a:noFill/>
              </a:ln>
              <a:solidFill>
                <a:srgbClr val="404040"/>
              </a:solidFill>
              <a:effectLst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33375" y="187325"/>
            <a:ext cx="4064400" cy="6858000"/>
          </a:xfrm>
          <a:prstGeom prst="rect">
            <a:avLst/>
          </a:prstGeom>
          <a:solidFill>
            <a:srgbClr val="47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4928346" y="804893"/>
            <a:ext cx="7125468" cy="419784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699528" y="642463"/>
            <a:ext cx="2840062" cy="2064953"/>
          </a:xfrm>
          <a:prstGeom prst="rect">
            <a:avLst/>
          </a:prstGeom>
          <a:noFill/>
        </p:spPr>
        <p:txBody>
          <a:bodyPr wrap="square" lIns="46800" r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4400" b="1" i="0" kern="1200" cap="none" spc="100" normalizeH="0" noProof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微软雅黑"/>
                <a:cs typeface="+mn-cs"/>
              </a:rPr>
              <a:t>思考交流，感悟诗情</a:t>
            </a:r>
            <a:endParaRPr kumimoji="0" lang="zh-CN" altLang="en-US" sz="4400" b="1" i="0" kern="1200" cap="none" spc="100" normalizeH="0" noProof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微软雅黑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699770" y="2960370"/>
            <a:ext cx="3565525" cy="2820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>
                <a:solidFill>
                  <a:srgbClr val="F2F2F2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此诗写诗人在诸葛祠吊古，但是标题是“蜀相”，而非“诸葛祠”，标题改为“诸葛祠”好不好？</a:t>
            </a:r>
            <a:endParaRPr lang="zh-CN" altLang="en-US" sz="2800" b="1">
              <a:solidFill>
                <a:srgbClr val="F2F2F2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12" name="图片 11" descr="placingpictureplaceholder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87815" y="1185554"/>
            <a:ext cx="2094815" cy="3436049"/>
          </a:xfrm>
          <a:prstGeom prst="rect">
            <a:avLst/>
          </a:prstGeom>
        </p:spPr>
      </p:pic>
      <p:pic>
        <p:nvPicPr>
          <p:cNvPr id="13" name="图片 12" descr="placingpictureplaceholder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277880" y="1185554"/>
            <a:ext cx="4632192" cy="3436049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928235" y="4032250"/>
            <a:ext cx="7125335" cy="3013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lang="zh-CN"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设问。</a:t>
            </a:r>
            <a:r>
              <a:rPr lang="zh-CN" altLang="en-US" sz="2800" b="1">
                <a:solidFill>
                  <a:srgbClr val="009D85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“柏森森”一词，“森森”是高大茂密的意思。柏森森——自问自答，记祠堂之所在、外景，渲染安谧、肃穆的气氛。一是写出武侯祠的历史悠久，静谧、肃穆的气氛，适合追奉先人；二是衬托诸葛亮高大、正直的形象，表现了历代人民对诸葛亮的爱戴，表达了诗人对诸葛亮的崇敬之情。</a:t>
            </a:r>
            <a:endParaRPr kumimoji="0" lang="zh-CN" altLang="en-US" sz="2800" b="1" i="0" kern="1200" cap="none" spc="0" normalizeH="0" noProof="0">
              <a:ln>
                <a:noFill/>
              </a:ln>
              <a:solidFill>
                <a:srgbClr val="009D85"/>
              </a:solidFill>
              <a:effectLst/>
              <a:latin typeface="仿宋" panose="02010609060101010101" charset="-122"/>
              <a:ea typeface="仿宋" panose="02010609060101010101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33375" y="187325"/>
            <a:ext cx="4064400" cy="6858000"/>
          </a:xfrm>
          <a:prstGeom prst="rect">
            <a:avLst/>
          </a:prstGeom>
          <a:solidFill>
            <a:srgbClr val="47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928235" y="805180"/>
            <a:ext cx="7125335" cy="318706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699528" y="642463"/>
            <a:ext cx="2840062" cy="2064953"/>
          </a:xfrm>
          <a:prstGeom prst="rect">
            <a:avLst/>
          </a:prstGeom>
          <a:noFill/>
        </p:spPr>
        <p:txBody>
          <a:bodyPr wrap="square" lIns="46800" r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4400" b="1" i="0" kern="1200" cap="none" spc="100" normalizeH="0" noProof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微软雅黑"/>
                <a:cs typeface="+mn-cs"/>
              </a:rPr>
              <a:t>思考交流，感悟诗情</a:t>
            </a:r>
            <a:endParaRPr kumimoji="0" lang="zh-CN" altLang="en-US" sz="4400" b="1" i="0" kern="1200" cap="none" spc="100" normalizeH="0" noProof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微软雅黑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82930" y="3402965"/>
            <a:ext cx="3565525" cy="2093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>
                <a:solidFill>
                  <a:srgbClr val="F2F2F2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开头两句用了什么修辞手法？“柏森森”突出了什么情感？</a:t>
            </a:r>
            <a:endParaRPr lang="zh-CN" altLang="en-US" sz="2800" b="1">
              <a:solidFill>
                <a:srgbClr val="F2F2F2"/>
              </a:solidFill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4" name="图片 3" descr="timg (12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7741" y="1010458"/>
            <a:ext cx="3253019" cy="267373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3" descr="timg (13)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74100" y="1010285"/>
            <a:ext cx="3253105" cy="26733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3935730" y="1807845"/>
            <a:ext cx="7009130" cy="3710940"/>
          </a:xfrm>
          <a:prstGeom prst="rect">
            <a:avLst/>
          </a:prstGeom>
          <a:noFill/>
        </p:spPr>
        <p:txBody>
          <a:bodyPr lIns="91440" tIns="45720" rIns="91440" bIns="4572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SzTx/>
              <a:buFontTx/>
              <a:buNone/>
            </a:pPr>
            <a:r>
              <a:rPr kumimoji="0" lang="zh-CN" altLang="en-US" sz="3200" b="1" i="0" kern="1200" cap="none" spc="150" normalizeH="0" noProof="0">
                <a:ln>
                  <a:noFill/>
                </a:ln>
                <a:solidFill>
                  <a:srgbClr val="262626"/>
                </a:solidFill>
                <a:effectLst/>
                <a:latin typeface="Arial" panose="020b0604020202020204" pitchFamily="34" charset="0"/>
                <a:ea typeface="微软雅黑"/>
              </a:rPr>
              <a:t>王国维说：</a:t>
            </a:r>
            <a:r>
              <a:rPr kumimoji="0" lang="zh-CN" altLang="en-US" sz="3200" b="1" i="0" kern="1200" cap="none" spc="150" normalizeH="0" noProof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微软雅黑"/>
              </a:rPr>
              <a:t>“‘红杏枝头春意闹。’著一‘闹’字而境界全出。”</a:t>
            </a:r>
            <a:r>
              <a:rPr kumimoji="0" lang="zh-CN" altLang="en-US" sz="3200" b="1" i="0" kern="1200" cap="none" spc="150" normalizeH="0" noProof="0">
                <a:ln>
                  <a:noFill/>
                </a:ln>
                <a:solidFill>
                  <a:srgbClr val="262626"/>
                </a:solidFill>
                <a:effectLst/>
                <a:latin typeface="Arial" panose="020b0604020202020204" pitchFamily="34" charset="0"/>
                <a:ea typeface="微软雅黑"/>
              </a:rPr>
              <a:t>参考此说，说说“映阶碧草自春色，隔叶黄鹂空好音”一联里</a:t>
            </a:r>
            <a:r>
              <a:rPr kumimoji="0" lang="zh-CN" altLang="en-US" sz="3200" b="1" i="0" kern="1200" cap="none" spc="150" normalizeH="0" noProof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微软雅黑"/>
              </a:rPr>
              <a:t>哪两个字</a:t>
            </a:r>
            <a:r>
              <a:rPr kumimoji="0" lang="zh-CN" altLang="en-US" sz="3200" b="1" i="0" kern="1200" cap="none" spc="150" normalizeH="0" noProof="0">
                <a:ln>
                  <a:noFill/>
                </a:ln>
                <a:solidFill>
                  <a:srgbClr val="262626"/>
                </a:solidFill>
                <a:effectLst/>
                <a:latin typeface="Arial" panose="020b0604020202020204" pitchFamily="34" charset="0"/>
                <a:ea typeface="微软雅黑"/>
              </a:rPr>
              <a:t>跟</a:t>
            </a:r>
            <a:r>
              <a:rPr kumimoji="0" lang="zh-CN" altLang="en-US" sz="3200" b="1" i="0" kern="1200" cap="none" spc="150" normalizeH="0" noProof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微软雅黑"/>
              </a:rPr>
              <a:t>境界</a:t>
            </a:r>
            <a:r>
              <a:rPr kumimoji="0" lang="zh-CN" altLang="en-US" sz="3200" b="1" i="0" kern="1200" cap="none" spc="150" normalizeH="0" noProof="0">
                <a:ln>
                  <a:noFill/>
                </a:ln>
                <a:solidFill>
                  <a:srgbClr val="262626"/>
                </a:solidFill>
                <a:effectLst/>
                <a:latin typeface="Arial" panose="020b0604020202020204" pitchFamily="34" charset="0"/>
                <a:ea typeface="微软雅黑"/>
              </a:rPr>
              <a:t>的关系最为密切？</a:t>
            </a:r>
            <a:endParaRPr kumimoji="0" lang="zh-CN" altLang="en-US" sz="3200" b="1" i="0" kern="1200" cap="none" spc="150" normalizeH="0" noProof="0">
              <a:ln>
                <a:noFill/>
              </a:ln>
              <a:solidFill>
                <a:srgbClr val="262626"/>
              </a:solidFill>
              <a:effectLst/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857250" y="2394904"/>
            <a:ext cx="2644775" cy="2094194"/>
          </a:xfrm>
          <a:prstGeom prst="rect">
            <a:avLst/>
          </a:prstGeom>
          <a:noFill/>
        </p:spPr>
        <p:txBody>
          <a:bodyPr lIns="91440" tIns="45720" rIns="91440" bIns="45720" anchor="ctr" anchorCtr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4000" b="1" i="0" kern="1200" cap="none" spc="300" normalizeH="0" noProof="0">
                <a:ln>
                  <a:noFill/>
                </a:ln>
                <a:solidFill>
                  <a:srgbClr val="5FA250"/>
                </a:solidFill>
                <a:effectLst/>
                <a:latin typeface="Arial" panose="020b0604020202020204" pitchFamily="34" charset="0"/>
                <a:ea typeface="微软雅黑"/>
              </a:rPr>
              <a:t>思考交流，感悟诗情</a:t>
            </a:r>
            <a:endParaRPr kumimoji="0" lang="zh-CN" altLang="en-US" sz="4000" b="1" i="0" kern="1200" cap="none" spc="300" normalizeH="0" noProof="0">
              <a:ln>
                <a:noFill/>
              </a:ln>
              <a:solidFill>
                <a:srgbClr val="5FA250"/>
              </a:solidFill>
              <a:effectLst/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087700" y="4489097"/>
            <a:ext cx="2157212" cy="125131"/>
          </a:xfrm>
          <a:prstGeom prst="rect">
            <a:avLst/>
          </a:prstGeom>
          <a:solidFill>
            <a:srgbClr val="8DC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2644775" y="1133475"/>
            <a:ext cx="8893175" cy="4967288"/>
          </a:xfrm>
          <a:custGeom>
            <a:gdLst>
              <a:gd name="connsiteX0" fmla="*/ 5 w 14004"/>
              <a:gd name="connsiteY0" fmla="*/ 1622 h 7822"/>
              <a:gd name="connsiteX1" fmla="*/ 0 w 14004"/>
              <a:gd name="connsiteY1" fmla="*/ 0 h 7822"/>
              <a:gd name="connsiteX2" fmla="*/ 14004 w 14004"/>
              <a:gd name="connsiteY2" fmla="*/ 0 h 7822"/>
              <a:gd name="connsiteX3" fmla="*/ 14004 w 14004"/>
              <a:gd name="connsiteY3" fmla="*/ 7822 h 7822"/>
              <a:gd name="connsiteX4" fmla="*/ 0 w 14004"/>
              <a:gd name="connsiteY4" fmla="*/ 7822 h 7822"/>
              <a:gd name="connsiteX5" fmla="*/ 5 w 14004"/>
              <a:gd name="connsiteY5" fmla="*/ 6212 h 782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4" h="7822">
                <a:moveTo>
                  <a:pt x="5" y="1622"/>
                </a:moveTo>
                <a:lnTo>
                  <a:pt x="0" y="0"/>
                </a:lnTo>
                <a:lnTo>
                  <a:pt x="14004" y="0"/>
                </a:lnTo>
                <a:lnTo>
                  <a:pt x="14004" y="7822"/>
                </a:lnTo>
                <a:lnTo>
                  <a:pt x="0" y="7822"/>
                </a:lnTo>
                <a:lnTo>
                  <a:pt x="5" y="6212"/>
                </a:lnTo>
              </a:path>
            </a:pathLst>
          </a:custGeom>
          <a:noFill/>
          <a:ln w="19050">
            <a:solidFill>
              <a:schemeClr val="bg1">
                <a:lumMod val="85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ransition spd="med">
    <p:blinds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/>
          <a:srcRect t="2293" b="2293"/>
          <a:stretch>
            <a:fillRect/>
          </a:stretch>
        </p:blipFill>
        <p:spPr>
          <a:xfrm>
            <a:off x="644525" y="1317625"/>
            <a:ext cx="5706110" cy="374015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/>
          <a:srcRect l="1089" t="5287" r="66" b="41542"/>
          <a:stretch>
            <a:fillRect/>
          </a:stretch>
        </p:blipFill>
        <p:spPr>
          <a:xfrm>
            <a:off x="6510020" y="1318260"/>
            <a:ext cx="5685790" cy="3739515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640715" y="6264275"/>
            <a:ext cx="11576685" cy="7778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能否改成“映阶碧草</a:t>
            </a: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尽</a:t>
            </a: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春色，隔叶黄鹂</a:t>
            </a: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皆</a:t>
            </a: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好音”？</a:t>
            </a:r>
            <a:endParaRPr lang="zh-CN" altLang="en-US" sz="2800" b="1" spc="50">
              <a:ln w="3175">
                <a:noFill/>
                <a:prstDash val="dash"/>
              </a:ln>
              <a:solidFill>
                <a:srgbClr val="595959"/>
              </a:solidFill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640894" y="5378779"/>
            <a:ext cx="11576962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4000" b="1" i="0" kern="1200" cap="none" spc="150" normalizeH="0" noProof="0">
                <a:ln w="3175">
                  <a:noFill/>
                  <a:prstDash val="dash"/>
                </a:ln>
                <a:solidFill>
                  <a:srgbClr val="5FA250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映阶碧草自春色，隔叶黄鹂空好音</a:t>
            </a:r>
            <a:endParaRPr kumimoji="0" lang="zh-CN" altLang="en-US" sz="4000" b="1" i="0" kern="1200" cap="none" spc="150" normalizeH="0" noProof="0">
              <a:ln w="3175">
                <a:noFill/>
                <a:prstDash val="dash"/>
              </a:ln>
              <a:solidFill>
                <a:srgbClr val="5FA25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39390" y="5379085"/>
            <a:ext cx="70993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spc="15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自</a:t>
            </a:r>
            <a:endParaRPr lang="zh-CN" altLang="en-US" sz="4000" b="1" spc="15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1345" y="5379085"/>
            <a:ext cx="70993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spc="15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  <a:sym typeface="+mn-ea"/>
              </a:rPr>
              <a:t>空</a:t>
            </a:r>
            <a:endParaRPr lang="zh-CN" altLang="en-US" sz="4000" b="1" spc="15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546279" y="376884"/>
            <a:ext cx="11576962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4800" b="1" i="0" kern="1200" cap="none" spc="150" normalizeH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比较理解</a:t>
            </a:r>
            <a:endParaRPr kumimoji="0" lang="zh-CN" altLang="en-US" sz="4800" b="1" i="0" kern="1200" cap="none" spc="150" normalizeH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slow"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/>
          <a:srcRect t="2293" b="2293"/>
          <a:stretch>
            <a:fillRect/>
          </a:stretch>
        </p:blipFill>
        <p:spPr>
          <a:xfrm>
            <a:off x="644525" y="1317625"/>
            <a:ext cx="5706110" cy="374015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/>
          <a:srcRect l="1089" t="5287" r="66" b="41542"/>
          <a:stretch>
            <a:fillRect/>
          </a:stretch>
        </p:blipFill>
        <p:spPr>
          <a:xfrm>
            <a:off x="6510020" y="1318260"/>
            <a:ext cx="5685790" cy="3739515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640715" y="6264275"/>
            <a:ext cx="11576685" cy="7778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just" eaLnBrk="1" hangingPunct="1">
              <a:lnSpc>
                <a:spcPct val="120000"/>
              </a:lnSpc>
              <a:buNone/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/>
                <a:sym typeface="+mn-ea"/>
              </a:rPr>
              <a:t>春意盎然、赏心悦目的景色；欣喜愉悦的情感</a:t>
            </a:r>
            <a:endParaRPr lang="zh-CN" altLang="en-US" sz="2800" b="1" spc="50">
              <a:ln w="3175">
                <a:noFill/>
                <a:prstDash val="dash"/>
              </a:ln>
              <a:solidFill>
                <a:srgbClr val="595959"/>
              </a:solidFill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640894" y="5378779"/>
            <a:ext cx="11576962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lang="zh-CN" altLang="en-US" sz="4000" b="1">
                <a:solidFill>
                  <a:srgbClr val="003300"/>
                </a:solidFill>
                <a:latin typeface="微软雅黑" panose="020b0503020204020204" charset="-122"/>
                <a:ea typeface="微软雅黑"/>
                <a:sym typeface="+mn-ea"/>
              </a:rPr>
              <a:t>映阶碧草</a:t>
            </a:r>
            <a:r>
              <a:rPr lang="zh-CN" altLang="en-US" sz="4000" b="1">
                <a:solidFill>
                  <a:srgbClr val="CC0000"/>
                </a:solidFill>
                <a:latin typeface="微软雅黑" panose="020b0503020204020204" charset="-122"/>
                <a:ea typeface="微软雅黑"/>
                <a:sym typeface="+mn-ea"/>
              </a:rPr>
              <a:t>尽</a:t>
            </a:r>
            <a:r>
              <a:rPr lang="zh-CN" altLang="en-US" sz="4000" b="1">
                <a:solidFill>
                  <a:srgbClr val="003300"/>
                </a:solidFill>
                <a:latin typeface="微软雅黑" panose="020b0503020204020204" charset="-122"/>
                <a:ea typeface="微软雅黑"/>
                <a:sym typeface="+mn-ea"/>
              </a:rPr>
              <a:t>春色，隔叶黄鹂</a:t>
            </a:r>
            <a:r>
              <a:rPr lang="zh-CN" altLang="en-US" sz="4000" b="1">
                <a:solidFill>
                  <a:srgbClr val="CC0000"/>
                </a:solidFill>
                <a:latin typeface="微软雅黑" panose="020b0503020204020204" charset="-122"/>
                <a:ea typeface="微软雅黑"/>
                <a:sym typeface="+mn-ea"/>
              </a:rPr>
              <a:t>皆</a:t>
            </a:r>
            <a:r>
              <a:rPr lang="zh-CN" altLang="en-US" sz="4000" b="1">
                <a:solidFill>
                  <a:srgbClr val="003300"/>
                </a:solidFill>
                <a:latin typeface="微软雅黑" panose="020b0503020204020204" charset="-122"/>
                <a:ea typeface="微软雅黑"/>
                <a:sym typeface="+mn-ea"/>
              </a:rPr>
              <a:t>好音</a:t>
            </a:r>
            <a:endParaRPr kumimoji="0" lang="zh-CN" altLang="en-US" sz="4000" b="1" i="0" kern="1200" cap="none" spc="150" normalizeH="0" noProof="0">
              <a:ln w="3175">
                <a:noFill/>
                <a:prstDash val="dash"/>
              </a:ln>
              <a:solidFill>
                <a:srgbClr val="5FA25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546279" y="376884"/>
            <a:ext cx="11576962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4800" b="1" i="0" kern="1200" cap="none" spc="150" normalizeH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比较理解</a:t>
            </a:r>
            <a:endParaRPr kumimoji="0" lang="zh-CN" altLang="en-US" sz="4800" b="1" i="0" kern="1200" cap="none" spc="150" normalizeH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slow"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144145" y="985520"/>
            <a:ext cx="12569825" cy="554863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3553" name="Text Box 2"/>
          <p:cNvSpPr>
            <a:spLocks noGrp="1"/>
          </p:cNvSpPr>
          <p:nvPr>
            <p:ph type="title"/>
          </p:nvPr>
        </p:nvSpPr>
        <p:spPr>
          <a:xfrm>
            <a:off x="460404" y="43755"/>
            <a:ext cx="6353683" cy="1205442"/>
          </a:xfrm>
        </p:spPr>
        <p:txBody>
          <a:bodyPr vert="horz" wrap="square" lIns="96435" tIns="48217" rIns="96435" bIns="48217" anchor="ctr"/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揣摩语言   想象意境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554" name="Rectangle 3"/>
          <p:cNvSpPr/>
          <p:nvPr/>
        </p:nvSpPr>
        <p:spPr>
          <a:xfrm>
            <a:off x="2697529" y="818696"/>
            <a:ext cx="7708130" cy="114014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795" b="1">
                <a:solidFill>
                  <a:srgbClr val="003300"/>
                </a:solidFill>
                <a:latin typeface="微软雅黑" panose="020b0503020204020204" charset="-122"/>
                <a:ea typeface="微软雅黑"/>
              </a:rPr>
              <a:t>映阶碧草</a:t>
            </a:r>
            <a:r>
              <a:rPr lang="zh-CN" altLang="en-US" sz="3795" b="1">
                <a:solidFill>
                  <a:srgbClr val="CC0000"/>
                </a:solidFill>
                <a:latin typeface="微软雅黑" panose="020b0503020204020204" charset="-122"/>
                <a:ea typeface="微软雅黑"/>
              </a:rPr>
              <a:t>自</a:t>
            </a:r>
            <a:r>
              <a:rPr lang="zh-CN" altLang="en-US" sz="3795" b="1">
                <a:solidFill>
                  <a:srgbClr val="003300"/>
                </a:solidFill>
                <a:latin typeface="微软雅黑" panose="020b0503020204020204" charset="-122"/>
                <a:ea typeface="微软雅黑"/>
              </a:rPr>
              <a:t>春色，隔叶黄鹂</a:t>
            </a:r>
            <a:r>
              <a:rPr lang="zh-CN" altLang="en-US" sz="3795" b="1">
                <a:solidFill>
                  <a:srgbClr val="CC0000"/>
                </a:solidFill>
                <a:latin typeface="微软雅黑" panose="020b0503020204020204" charset="-122"/>
                <a:ea typeface="微软雅黑"/>
              </a:rPr>
              <a:t>空</a:t>
            </a:r>
            <a:r>
              <a:rPr lang="zh-CN" altLang="en-US" sz="3795" b="1">
                <a:solidFill>
                  <a:srgbClr val="003300"/>
                </a:solidFill>
                <a:latin typeface="微软雅黑" panose="020b0503020204020204" charset="-122"/>
                <a:ea typeface="微软雅黑"/>
              </a:rPr>
              <a:t>好音</a:t>
            </a:r>
            <a:endParaRPr lang="zh-CN" altLang="en-US" sz="3795" b="1">
              <a:solidFill>
                <a:srgbClr val="00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9620" name="Oval 4"/>
          <p:cNvSpPr/>
          <p:nvPr/>
        </p:nvSpPr>
        <p:spPr>
          <a:xfrm>
            <a:off x="8217535" y="5341620"/>
            <a:ext cx="2610485" cy="863600"/>
          </a:xfrm>
          <a:prstGeom prst="round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落寞和感伤</a:t>
            </a:r>
            <a:endParaRPr lang="zh-CN" altLang="en-US" sz="3200" b="1">
              <a:solidFill>
                <a:srgbClr val="0033CC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9621" name="AutoShape 5"/>
          <p:cNvSpPr/>
          <p:nvPr/>
        </p:nvSpPr>
        <p:spPr>
          <a:xfrm>
            <a:off x="8935690" y="3907640"/>
            <a:ext cx="1063132" cy="1366167"/>
          </a:xfrm>
          <a:prstGeom prst="downArrow">
            <a:avLst>
              <a:gd name="adj1" fmla="val 50000"/>
              <a:gd name="adj2" fmla="val 32108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zh-CN" altLang="en-US" sz="2955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寄寓</a:t>
            </a:r>
            <a:endParaRPr lang="zh-CN" altLang="en-US" sz="2955" b="1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9622" name="Oval 6"/>
          <p:cNvSpPr/>
          <p:nvPr/>
        </p:nvSpPr>
        <p:spPr>
          <a:xfrm>
            <a:off x="8216900" y="2821305"/>
            <a:ext cx="2611120" cy="871220"/>
          </a:xfrm>
          <a:prstGeom prst="round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冷寂凄清</a:t>
            </a:r>
            <a:endParaRPr lang="zh-CN" altLang="en-US" sz="3200" b="1">
              <a:solidFill>
                <a:srgbClr val="0033CC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9623" name="Text Box 7"/>
          <p:cNvSpPr txBox="1"/>
          <p:nvPr/>
        </p:nvSpPr>
        <p:spPr>
          <a:xfrm>
            <a:off x="5599430" y="3907790"/>
            <a:ext cx="2145665" cy="11684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795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融情于景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  以乐衬哀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9624" name="Rectangle 8"/>
          <p:cNvSpPr/>
          <p:nvPr/>
        </p:nvSpPr>
        <p:spPr>
          <a:xfrm>
            <a:off x="2859928" y="1894919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自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9625" name="Rectangle 9"/>
          <p:cNvSpPr/>
          <p:nvPr/>
        </p:nvSpPr>
        <p:spPr>
          <a:xfrm>
            <a:off x="7065691" y="1895145"/>
            <a:ext cx="7299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空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9626" name="Rectangle 10"/>
          <p:cNvSpPr/>
          <p:nvPr/>
        </p:nvSpPr>
        <p:spPr>
          <a:xfrm>
            <a:off x="3371377" y="1940639"/>
            <a:ext cx="303871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独自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9627" name="Rectangle 11"/>
          <p:cNvSpPr/>
          <p:nvPr/>
        </p:nvSpPr>
        <p:spPr>
          <a:xfrm>
            <a:off x="7745144" y="1789735"/>
            <a:ext cx="4024836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白白地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9628" name="AutoShape 12"/>
          <p:cNvSpPr/>
          <p:nvPr/>
        </p:nvSpPr>
        <p:spPr>
          <a:xfrm>
            <a:off x="5897245" y="2821305"/>
            <a:ext cx="1898650" cy="870585"/>
          </a:xfrm>
          <a:prstGeom prst="rightArrow">
            <a:avLst>
              <a:gd name="adj1" fmla="val 50000"/>
              <a:gd name="adj2" fmla="val 69446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955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意境</a:t>
            </a:r>
            <a:endParaRPr lang="zh-CN" altLang="en-US" sz="2955" b="1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9629" name="Oval 13"/>
          <p:cNvSpPr/>
          <p:nvPr/>
        </p:nvSpPr>
        <p:spPr>
          <a:xfrm>
            <a:off x="1751330" y="2774315"/>
            <a:ext cx="3645535" cy="1384300"/>
          </a:xfrm>
          <a:prstGeom prst="round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</a:rPr>
              <a:t>青草自绿，无人光顾</a:t>
            </a:r>
            <a:endParaRPr lang="zh-CN" altLang="en-US" sz="2800" b="1">
              <a:solidFill>
                <a:srgbClr val="CC3300"/>
              </a:solidFill>
              <a:latin typeface="微软雅黑" panose="020b0503020204020204" charset="-122"/>
              <a:ea typeface="微软雅黑"/>
            </a:endParaRPr>
          </a:p>
          <a:p>
            <a:pPr algn="ctr"/>
            <a:r>
              <a:rPr lang="zh-CN" altLang="en-US" sz="2800" b="1">
                <a:solidFill>
                  <a:srgbClr val="CC3300"/>
                </a:solidFill>
                <a:latin typeface="微软雅黑" panose="020b0503020204020204" charset="-122"/>
                <a:ea typeface="微软雅黑"/>
              </a:rPr>
              <a:t>黄鹂好音，无人聆听</a:t>
            </a:r>
            <a:endParaRPr lang="zh-CN" altLang="en-US" sz="2800" b="1">
              <a:solidFill>
                <a:srgbClr val="CC33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34185" y="5128895"/>
            <a:ext cx="508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zh-CN" sz="32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碧草春色，黄鹂好音，入一自字、空字，便凄清之极。</a:t>
            </a:r>
            <a:endParaRPr lang="zh-CN" altLang="en-US" sz="3200" b="1">
              <a:solidFill>
                <a:srgbClr val="7030A0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9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9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9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3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9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9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39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3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20" grpId="0"/>
      <p:bldP spid="239621" grpId="0"/>
      <p:bldP spid="239622" grpId="0"/>
      <p:bldP spid="239623" grpId="0"/>
      <p:bldP spid="239624" grpId="0"/>
      <p:bldP spid="239625" grpId="0"/>
      <p:bldP spid="239626" grpId="0"/>
      <p:bldP spid="239627" grpId="0"/>
      <p:bldP spid="239628" grpId="0"/>
      <p:bldP spid="2396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2627212" y="1130102"/>
            <a:ext cx="7609350" cy="979421"/>
          </a:xfrm>
        </p:spPr>
        <p:txBody>
          <a:bodyPr vert="horz" wrap="square" lIns="96435" tIns="48217" rIns="96435" bIns="48217" anchor="ctr"/>
          <a:lstStyle/>
          <a:p>
            <a:r>
              <a:rPr lang="en-US" altLang="zh-CN" b="1">
                <a:solidFill>
                  <a:srgbClr val="FF33CC"/>
                </a:solidFill>
              </a:rPr>
              <a:t> </a:t>
            </a:r>
            <a:r>
              <a:rPr lang="en-US" altLang="zh-CN" b="1">
                <a:solidFill>
                  <a:srgbClr val="FF33CC"/>
                </a:solidFill>
                <a:latin typeface="微软雅黑" panose="020b0503020204020204" charset="-122"/>
                <a:ea typeface="微软雅黑"/>
              </a:rPr>
              <a:t>“</a:t>
            </a:r>
            <a:r>
              <a:rPr lang="zh-CN" altLang="en-US" b="1">
                <a:solidFill>
                  <a:srgbClr val="FF33CC"/>
                </a:solidFill>
                <a:latin typeface="微软雅黑" panose="020b0503020204020204" charset="-122"/>
                <a:ea typeface="微软雅黑"/>
              </a:rPr>
              <a:t>炼字”题答题步骤</a:t>
            </a:r>
            <a:endParaRPr lang="zh-CN" altLang="en-US" b="1">
              <a:solidFill>
                <a:srgbClr val="FF33CC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0404" name="Rectangle 4"/>
          <p:cNvSpPr>
            <a:spLocks noGrp="1" noRot="1"/>
          </p:cNvSpPr>
          <p:nvPr>
            <p:ph idx="1"/>
          </p:nvPr>
        </p:nvSpPr>
        <p:spPr>
          <a:xfrm>
            <a:off x="546100" y="2109470"/>
            <a:ext cx="12099290" cy="4439285"/>
          </a:xfrm>
          <a:solidFill>
            <a:schemeClr val="accent3">
              <a:lumMod val="85000"/>
            </a:schemeClr>
          </a:solidFill>
        </p:spPr>
        <p:txBody>
          <a:bodyPr vert="horz" wrap="square" lIns="96435" tIns="48217" rIns="96435" bIns="48217" anchor="t"/>
          <a:lstStyle/>
          <a:p>
            <a:pPr marL="0" indent="0" fontAlgn="base">
              <a:lnSpc>
                <a:spcPts val="3700"/>
              </a:lnSpc>
              <a:spcBef>
                <a:spcPts val="600"/>
              </a:spcBef>
              <a:buNone/>
            </a:pP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第一步，解释该字在句中的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含义</a:t>
            </a: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，或指出这个字特殊的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语法现象或修辞手法</a:t>
            </a: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； </a:t>
            </a:r>
            <a:endParaRPr lang="zh-CN" altLang="en-US" b="1" strike="noStrike" noProof="1">
              <a:solidFill>
                <a:srgbClr val="0000FF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fontAlgn="base">
              <a:lnSpc>
                <a:spcPts val="3700"/>
              </a:lnSpc>
              <a:spcBef>
                <a:spcPts val="600"/>
              </a:spcBef>
              <a:buNone/>
            </a:pP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                                 </a:t>
            </a:r>
            <a:r>
              <a:rPr lang="en-US" altLang="zh-CN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----- 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释字意</a:t>
            </a:r>
            <a:endParaRPr lang="zh-CN" altLang="en-US" b="1" strike="noStrike" noProof="1">
              <a:solidFill>
                <a:srgbClr val="FF33CC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fontAlgn="base">
              <a:lnSpc>
                <a:spcPts val="3700"/>
              </a:lnSpc>
              <a:spcBef>
                <a:spcPts val="600"/>
              </a:spcBef>
              <a:buNone/>
            </a:pP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第二步，展开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联想和想象</a:t>
            </a: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，把该字放入原句中描述景象；                                    </a:t>
            </a:r>
            <a:r>
              <a:rPr lang="en-US" altLang="zh-CN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-----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绘景象</a:t>
            </a:r>
            <a:endParaRPr lang="zh-CN" altLang="en-US" b="1" strike="noStrike" noProof="1">
              <a:solidFill>
                <a:srgbClr val="FF33CC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fontAlgn="base">
              <a:lnSpc>
                <a:spcPts val="3700"/>
              </a:lnSpc>
              <a:spcBef>
                <a:spcPts val="600"/>
              </a:spcBef>
              <a:buNone/>
            </a:pP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第三步，点出该字烘托了怎样的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意境</a:t>
            </a: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，或有什么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艺术效果</a:t>
            </a: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                                 </a:t>
            </a:r>
            <a:r>
              <a:rPr lang="en-US" altLang="zh-CN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-----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点作用</a:t>
            </a:r>
            <a:endParaRPr lang="en-US" altLang="zh-CN" b="1" strike="noStrike" noProof="1">
              <a:solidFill>
                <a:srgbClr val="FF33CC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fontAlgn="base">
              <a:lnSpc>
                <a:spcPts val="3700"/>
              </a:lnSpc>
              <a:spcBef>
                <a:spcPts val="600"/>
              </a:spcBef>
              <a:buNone/>
            </a:pP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第四步，分析该句表达了作者怎样的思想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感情。  </a:t>
            </a:r>
            <a:endParaRPr lang="zh-CN" altLang="en-US" b="1" strike="noStrike" noProof="1">
              <a:solidFill>
                <a:srgbClr val="FF33CC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fontAlgn="base">
              <a:lnSpc>
                <a:spcPts val="3700"/>
              </a:lnSpc>
              <a:spcBef>
                <a:spcPts val="600"/>
              </a:spcBef>
              <a:buNone/>
            </a:pPr>
            <a:r>
              <a:rPr lang="zh-CN" altLang="en-US" b="1" strike="noStrike" noProof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                                   </a:t>
            </a:r>
            <a:r>
              <a:rPr lang="en-US" altLang="zh-CN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-----</a:t>
            </a:r>
            <a:r>
              <a:rPr lang="zh-CN" altLang="en-US" b="1" strike="noStrike" noProof="1">
                <a:solidFill>
                  <a:srgbClr val="FF33CC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析情感</a:t>
            </a:r>
            <a:endParaRPr lang="zh-CN" altLang="en-US" b="1" strike="noStrike" noProof="1">
              <a:solidFill>
                <a:srgbClr val="FF33CC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3"/>
            </p:custDataLst>
          </p:nvPr>
        </p:nvSpPr>
        <p:spPr>
          <a:xfrm>
            <a:off x="546279" y="376884"/>
            <a:ext cx="11576962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4800" b="1" i="0" kern="1200" cap="none" spc="150" normalizeH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答题锦囊  学法点拨</a:t>
            </a:r>
            <a:endParaRPr kumimoji="0" lang="zh-CN" altLang="en-US" sz="4800" b="1" i="0" kern="1200" cap="none" spc="150" normalizeH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30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30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30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3040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5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" y="-1905"/>
            <a:ext cx="12857480" cy="7234555"/>
          </a:xfrm>
        </p:spPr>
      </p:pic>
      <p:sp>
        <p:nvSpPr>
          <p:cNvPr id="6146" name="Text Box 7"/>
          <p:cNvSpPr txBox="1"/>
          <p:nvPr/>
        </p:nvSpPr>
        <p:spPr>
          <a:xfrm>
            <a:off x="7554454" y="3857413"/>
            <a:ext cx="401814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Text Box 8"/>
          <p:cNvSpPr txBox="1"/>
          <p:nvPr/>
        </p:nvSpPr>
        <p:spPr>
          <a:xfrm>
            <a:off x="7881793" y="3134148"/>
            <a:ext cx="702310" cy="2330521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375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8727" y="2904444"/>
            <a:ext cx="4648200" cy="27857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 fontAlgn="base"/>
            <a:r>
              <a:rPr lang="zh-CN" altLang="en-US" sz="17505" b="1" strike="noStrike" noProof="1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蜀相</a:t>
            </a:r>
            <a:endParaRPr lang="zh-CN" altLang="en-US" sz="17505" b="1" strike="noStrike" noProof="1">
              <a:solidFill>
                <a:srgbClr val="FF0000"/>
              </a:solid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7540" y="5401048"/>
            <a:ext cx="2120900" cy="12604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extrusionH="120650" prstMaterial="matte"/>
          </a:bodyPr>
          <a:lstStyle/>
          <a:p>
            <a:pPr algn="ctr" fontAlgn="base"/>
            <a:r>
              <a:rPr lang="zh-CN" altLang="en-US" sz="7595" b="1" strike="noStrike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方正兰亭特黑扁简体" charset="-122"/>
                <a:ea typeface="方正兰亭特黑扁简体" charset="-122"/>
                <a:cs typeface="+mn-cs"/>
              </a:rPr>
              <a:t>杜甫</a:t>
            </a:r>
            <a:endParaRPr lang="zh-CN" altLang="en-US" sz="7595" b="1" strike="noStrike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方正兰亭特黑扁简体" charset="-122"/>
              <a:ea typeface="方正兰亭特黑扁简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136525" y="1249045"/>
            <a:ext cx="12569825" cy="5285105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14018" name="Rectangle 2"/>
          <p:cNvSpPr>
            <a:spLocks noGrp="1"/>
          </p:cNvSpPr>
          <p:nvPr>
            <p:ph/>
          </p:nvPr>
        </p:nvSpPr>
        <p:spPr>
          <a:xfrm>
            <a:off x="2009422" y="3294874"/>
            <a:ext cx="8903526" cy="3410396"/>
          </a:xfrm>
        </p:spPr>
        <p:txBody>
          <a:bodyPr vert="horz" wrap="square" lIns="96435" tIns="48217" rIns="96435" bIns="48217" anchor="t"/>
          <a:lstStyle/>
          <a:p>
            <a:pPr eaLnBrk="1" fontAlgn="base" hangingPunct="1">
              <a:buNone/>
            </a:pPr>
            <a:endParaRPr lang="en-US" altLang="zh-CN" sz="2955" strike="noStrike" noProof="1">
              <a:latin typeface="华文新魏" pitchFamily="2" charset="-122"/>
              <a:ea typeface="华文新魏" pitchFamily="2" charset="-122"/>
            </a:endParaRPr>
          </a:p>
          <a:p>
            <a:pPr marL="0" indent="0" fontAlgn="base">
              <a:buNone/>
            </a:pPr>
            <a:r>
              <a:rPr lang="zh-CN" altLang="en-US" sz="2955" strike="noStrike" noProof="1">
                <a:latin typeface="仿宋" panose="02010609060101010101" charset="-122"/>
                <a:ea typeface="仿宋" panose="02010609060101010101" charset="-122"/>
              </a:rPr>
              <a:t>答：自的意思是独自，空的意思是白白的，徒然的。台阶旁的绿草独自葱翠，昭示着春光的明媚，躲在叶下的黄鹂尽管叫声悦耳，却无人倾听，是一幅冷寂、凄凉的春日图。作者寓情于景，以乐衬哀，表现了心中的落寞与感伤，为下文感叹诸葛亮的壮志未酬作铺垫。</a:t>
            </a:r>
            <a:endParaRPr lang="zh-CN" altLang="en-US" sz="2955" strike="noStrike" noProof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4019" name="AutoShape 3"/>
          <p:cNvSpPr/>
          <p:nvPr/>
        </p:nvSpPr>
        <p:spPr>
          <a:xfrm>
            <a:off x="8388218" y="4671086"/>
            <a:ext cx="1446530" cy="406837"/>
          </a:xfrm>
          <a:prstGeom prst="wedgeRectCallout">
            <a:avLst>
              <a:gd name="adj1" fmla="val -42708"/>
              <a:gd name="adj2" fmla="val 153472"/>
            </a:avLst>
          </a:prstGeom>
          <a:solidFill>
            <a:srgbClr val="C0C0C0"/>
          </a:solidFill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375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步骤</a:t>
            </a:r>
            <a:r>
              <a:rPr lang="en-US" altLang="zh-CN" sz="3375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3</a:t>
            </a:r>
            <a:endParaRPr lang="en-US" altLang="zh-CN" sz="3375">
              <a:solidFill>
                <a:srgbClr val="F1100B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214020" name="AutoShape 4"/>
          <p:cNvSpPr/>
          <p:nvPr/>
        </p:nvSpPr>
        <p:spPr>
          <a:xfrm>
            <a:off x="2928572" y="5268785"/>
            <a:ext cx="1506802" cy="452041"/>
          </a:xfrm>
          <a:prstGeom prst="wedgeRectCallout">
            <a:avLst>
              <a:gd name="adj1" fmla="val -80852"/>
              <a:gd name="adj2" fmla="val 176667"/>
            </a:avLst>
          </a:prstGeom>
          <a:solidFill>
            <a:srgbClr val="C0C0C0"/>
          </a:solidFill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375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步骤</a:t>
            </a:r>
            <a:r>
              <a:rPr lang="en-US" altLang="zh-CN" sz="3375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4</a:t>
            </a:r>
            <a:endParaRPr lang="en-US" altLang="zh-CN" sz="3375">
              <a:solidFill>
                <a:srgbClr val="F1100B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214021" name="AutoShape 5"/>
          <p:cNvSpPr/>
          <p:nvPr/>
        </p:nvSpPr>
        <p:spPr>
          <a:xfrm>
            <a:off x="3491111" y="3239625"/>
            <a:ext cx="1431461" cy="452041"/>
          </a:xfrm>
          <a:prstGeom prst="wedgeRectCallout">
            <a:avLst>
              <a:gd name="adj1" fmla="val 66019"/>
              <a:gd name="adj2" fmla="val 159102"/>
            </a:avLst>
          </a:prstGeom>
          <a:solidFill>
            <a:srgbClr val="C0C0C0"/>
          </a:solidFill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375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步骤</a:t>
            </a:r>
            <a:r>
              <a:rPr lang="en-US" altLang="zh-CN" sz="3375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1</a:t>
            </a:r>
            <a:endParaRPr lang="en-US" altLang="zh-CN" sz="3375">
              <a:solidFill>
                <a:srgbClr val="F1100B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214022" name="AutoShape 6"/>
          <p:cNvSpPr/>
          <p:nvPr/>
        </p:nvSpPr>
        <p:spPr>
          <a:xfrm>
            <a:off x="8463558" y="3390305"/>
            <a:ext cx="1506802" cy="452041"/>
          </a:xfrm>
          <a:prstGeom prst="wedgeRectCallout">
            <a:avLst>
              <a:gd name="adj1" fmla="val -63542"/>
              <a:gd name="adj2" fmla="val 192361"/>
            </a:avLst>
          </a:prstGeom>
          <a:solidFill>
            <a:srgbClr val="C0C0C0"/>
          </a:solidFill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375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步骤</a:t>
            </a:r>
            <a:r>
              <a:rPr lang="en-US" altLang="zh-CN" sz="3375">
                <a:solidFill>
                  <a:srgbClr val="F1100B"/>
                </a:solidFill>
                <a:latin typeface="Arial" panose="020b0604020202020204" pitchFamily="34" charset="0"/>
                <a:ea typeface="华文行楷" panose="02010800040101010101" charset="-122"/>
              </a:rPr>
              <a:t>2</a:t>
            </a:r>
            <a:endParaRPr lang="en-US" altLang="zh-CN" sz="3375">
              <a:solidFill>
                <a:srgbClr val="F1100B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2252185" y="1510151"/>
            <a:ext cx="8848276" cy="100139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例题：“映阶碧草自春色，隔叶黄鹂空好音。”此联中“自和空”两字一用，境界全出。试作简要分析。</a:t>
            </a:r>
            <a:endParaRPr lang="zh-CN" altLang="en-US" sz="2955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4024" name="Rectangle 8"/>
          <p:cNvSpPr/>
          <p:nvPr/>
        </p:nvSpPr>
        <p:spPr>
          <a:xfrm>
            <a:off x="2088111" y="2611790"/>
            <a:ext cx="9012350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955" b="1">
                <a:solidFill>
                  <a:srgbClr val="F1100B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2955" b="1">
                <a:solidFill>
                  <a:srgbClr val="F1100B"/>
                </a:solidFill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95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释字义    </a:t>
            </a:r>
            <a:r>
              <a:rPr lang="en-US" altLang="zh-CN" sz="2955" b="1">
                <a:solidFill>
                  <a:srgbClr val="F1100B"/>
                </a:solidFill>
                <a:latin typeface="微软雅黑" panose="020b0503020204020204" charset="-122"/>
                <a:ea typeface="微软雅黑"/>
              </a:rPr>
              <a:t>2</a:t>
            </a:r>
            <a:r>
              <a:rPr lang="zh-CN" altLang="en-US" sz="2955" b="1">
                <a:solidFill>
                  <a:srgbClr val="F1100B"/>
                </a:solidFill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95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绘景象   </a:t>
            </a:r>
            <a:r>
              <a:rPr lang="en-US" altLang="zh-CN" sz="2955" b="1">
                <a:solidFill>
                  <a:srgbClr val="F1100B"/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zh-CN" altLang="en-US" sz="2955" b="1">
                <a:solidFill>
                  <a:srgbClr val="F1100B"/>
                </a:solidFill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95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点作用   </a:t>
            </a:r>
            <a:r>
              <a:rPr lang="en-US" altLang="zh-CN" sz="2955" b="1">
                <a:solidFill>
                  <a:srgbClr val="F1100B"/>
                </a:solidFill>
                <a:latin typeface="微软雅黑" panose="020b0503020204020204" charset="-122"/>
                <a:ea typeface="微软雅黑"/>
              </a:rPr>
              <a:t>4</a:t>
            </a:r>
            <a:r>
              <a:rPr lang="zh-CN" altLang="en-US" sz="2955" b="1">
                <a:solidFill>
                  <a:srgbClr val="F1100B"/>
                </a:solidFill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95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析情感</a:t>
            </a:r>
            <a:endParaRPr lang="zh-CN" altLang="en-US" sz="2955" b="1">
              <a:solidFill>
                <a:srgbClr val="F1100B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itle 6"/>
          <p:cNvSpPr txBox="1"/>
          <p:nvPr>
            <p:custDataLst>
              <p:tags r:id="rId3"/>
            </p:custDataLst>
          </p:nvPr>
        </p:nvSpPr>
        <p:spPr>
          <a:xfrm>
            <a:off x="546279" y="376884"/>
            <a:ext cx="11576962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4800" b="1" i="0" kern="1200" cap="none" spc="150" normalizeH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答题范例</a:t>
            </a:r>
            <a:endParaRPr kumimoji="0" lang="zh-CN" altLang="en-US" sz="4800" b="1" i="0" kern="1200" cap="none" spc="150" normalizeH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/>
      <p:bldP spid="214019" grpId="0"/>
      <p:bldP spid="214020" grpId="0"/>
      <p:bldP spid="214021" grpId="0"/>
      <p:bldP spid="214022" grpId="0"/>
      <p:bldP spid="2140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36525" y="290830"/>
            <a:ext cx="12569825" cy="6506845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7649" name="Rectangle 2"/>
          <p:cNvSpPr>
            <a:spLocks noGrp="1"/>
          </p:cNvSpPr>
          <p:nvPr>
            <p:ph type="title"/>
          </p:nvPr>
        </p:nvSpPr>
        <p:spPr>
          <a:xfrm>
            <a:off x="1607608" y="442595"/>
            <a:ext cx="9643533" cy="1205442"/>
          </a:xfrm>
        </p:spPr>
        <p:txBody>
          <a:bodyPr vert="horz" wrap="square" lIns="96435" tIns="48217" rIns="96435" bIns="48217" anchor="ctr"/>
          <a:lstStyle/>
          <a:p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三顾频烦</a:t>
            </a:r>
            <a:r>
              <a:rPr lang="zh-CN" altLang="en-US" b="1">
                <a:solidFill>
                  <a:srgbClr val="FF33CC"/>
                </a:solidFill>
                <a:latin typeface="微软雅黑" panose="020b0503020204020204" charset="-122"/>
                <a:ea typeface="微软雅黑"/>
              </a:rPr>
              <a:t>天下计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，两朝开济</a:t>
            </a:r>
            <a:r>
              <a:rPr lang="zh-CN" altLang="en-US" b="1">
                <a:solidFill>
                  <a:srgbClr val="FF33CC"/>
                </a:solidFill>
                <a:latin typeface="微软雅黑" panose="020b0503020204020204" charset="-122"/>
                <a:ea typeface="微软雅黑"/>
              </a:rPr>
              <a:t>老臣心</a:t>
            </a:r>
            <a:endParaRPr lang="zh-CN" altLang="en-US" b="1">
              <a:solidFill>
                <a:srgbClr val="FF33CC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57699" name="Rectangle 3"/>
          <p:cNvSpPr>
            <a:spLocks noGrp="1"/>
          </p:cNvSpPr>
          <p:nvPr>
            <p:ph idx="1"/>
          </p:nvPr>
        </p:nvSpPr>
        <p:spPr>
          <a:xfrm>
            <a:off x="4725014" y="3775377"/>
            <a:ext cx="5923406" cy="3164284"/>
          </a:xfrm>
        </p:spPr>
        <p:txBody>
          <a:bodyPr vert="horz" wrap="square" lIns="96435" tIns="48217" rIns="96435" bIns="48217" anchor="t"/>
          <a:lstStyle/>
          <a:p>
            <a:pPr marL="0" indent="0">
              <a:lnSpc>
                <a:spcPct val="140000"/>
              </a:lnSpc>
              <a:buNone/>
            </a:pPr>
            <a:r>
              <a:rPr lang="zh-CN" altLang="en-US" sz="2955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天下计</a:t>
            </a:r>
            <a:r>
              <a:rPr lang="en-US" altLang="zh-CN" sz="2955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2955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推崇其</a:t>
            </a:r>
            <a:r>
              <a:rPr lang="zh-CN" altLang="en-US" sz="2955" b="1">
                <a:solidFill>
                  <a:srgbClr val="FF33CC"/>
                </a:solidFill>
                <a:latin typeface="微软雅黑" panose="020b0503020204020204" charset="-122"/>
                <a:ea typeface="微软雅黑"/>
              </a:rPr>
              <a:t>匡时雄略</a:t>
            </a:r>
            <a:endParaRPr lang="zh-CN" altLang="en-US" sz="2955" b="1">
              <a:solidFill>
                <a:srgbClr val="FF33CC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2955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老臣心</a:t>
            </a:r>
            <a:r>
              <a:rPr lang="en-US" altLang="zh-CN" sz="2955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2955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赞扬其</a:t>
            </a:r>
            <a:r>
              <a:rPr lang="zh-CN" altLang="en-US" sz="2955" b="1">
                <a:solidFill>
                  <a:srgbClr val="FF33CC"/>
                </a:solidFill>
                <a:latin typeface="微软雅黑" panose="020b0503020204020204" charset="-122"/>
                <a:ea typeface="微软雅黑"/>
              </a:rPr>
              <a:t>报国忠忱</a:t>
            </a:r>
            <a:r>
              <a:rPr lang="zh-CN" altLang="en-US" sz="2955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 </a:t>
            </a:r>
            <a:endParaRPr lang="zh-CN" altLang="en-US" sz="2955" b="1">
              <a:solidFill>
                <a:srgbClr val="0033CC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2955" b="1">
                <a:solidFill>
                  <a:srgbClr val="0033CC"/>
                </a:solidFill>
                <a:latin typeface="微软雅黑" panose="020b0503020204020204" charset="-122"/>
                <a:ea typeface="微软雅黑"/>
              </a:rPr>
              <a:t>诗人所以景仰诸葛武侯的</a:t>
            </a:r>
            <a:r>
              <a:rPr lang="zh-CN" altLang="en-US" sz="2955" b="1">
                <a:solidFill>
                  <a:srgbClr val="FF33CC"/>
                </a:solidFill>
                <a:latin typeface="微软雅黑" panose="020b0503020204020204" charset="-122"/>
                <a:ea typeface="微软雅黑"/>
              </a:rPr>
              <a:t>缘由</a:t>
            </a:r>
            <a:r>
              <a:rPr lang="zh-CN" altLang="en-US" sz="2955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2955" b="1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9744340" y="2703873"/>
            <a:ext cx="1063133" cy="987792"/>
          </a:xfrm>
          <a:prstGeom prst="cloudCallout">
            <a:avLst>
              <a:gd name="adj1" fmla="val -73903"/>
              <a:gd name="adj2" fmla="val 8244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569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才</a:t>
            </a:r>
            <a:endParaRPr lang="zh-CN" altLang="zh-CN" sz="5695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AutoShape 10"/>
          <p:cNvSpPr/>
          <p:nvPr/>
        </p:nvSpPr>
        <p:spPr>
          <a:xfrm>
            <a:off x="9744340" y="3917685"/>
            <a:ext cx="1063133" cy="987792"/>
          </a:xfrm>
          <a:prstGeom prst="cloudCallout">
            <a:avLst>
              <a:gd name="adj1" fmla="val -75648"/>
              <a:gd name="adj2" fmla="val 5427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506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德</a:t>
            </a:r>
            <a:endParaRPr lang="zh-CN" altLang="zh-CN" sz="506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1705954" y="1720821"/>
            <a:ext cx="8814793" cy="11309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75" b="1">
                <a:latin typeface="微软雅黑" panose="020b0503020204020204" charset="-122"/>
                <a:ea typeface="微软雅黑"/>
              </a:rPr>
              <a:t>杜甫用这两句来概括诸葛亮一生的功业，你认为准确吗？</a:t>
            </a:r>
            <a:r>
              <a:rPr lang="zh-CN" altLang="en-US" sz="3375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你最佩服和崇敬诸葛亮的哪一方面？</a:t>
            </a:r>
            <a:endParaRPr lang="zh-CN" altLang="en-US" sz="4220" b="1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7654" name="图片 1" descr="u=2868006055,2287108499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388" y="3440532"/>
            <a:ext cx="2958354" cy="328650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 uiExpand="1" build="p"/>
      <p:bldP spid="6" grpId="0"/>
      <p:bldP spid="7" grpId="0"/>
      <p:bldP spid="27649" grpId="0"/>
      <p:bldP spid="276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36525" y="290830"/>
            <a:ext cx="12569825" cy="6506845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286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184" y="2995188"/>
            <a:ext cx="2019115" cy="3102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1800" y="2995188"/>
            <a:ext cx="2022463" cy="3102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WordArt 2"/>
          <p:cNvSpPr>
            <a:spLocks noTextEdit="1"/>
          </p:cNvSpPr>
          <p:nvPr/>
        </p:nvSpPr>
        <p:spPr>
          <a:xfrm>
            <a:off x="3877945" y="2521585"/>
            <a:ext cx="5543550" cy="106489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11"/>
              </a:avLst>
            </a:prstTxWarp>
            <a:normAutofit/>
          </a:bodyPr>
          <a:lstStyle/>
          <a:p>
            <a:pPr algn="ctr"/>
            <a:r>
              <a:rPr lang="zh-CN" altLang="en-US" sz="32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两表酬三顾</a:t>
            </a:r>
            <a:endParaRPr lang="zh-CN" altLang="en-US" sz="32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8677" name="Picture 6" descr="图片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143" y="3418767"/>
            <a:ext cx="3644786" cy="24527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311" name="Rectangle 7"/>
          <p:cNvSpPr/>
          <p:nvPr/>
        </p:nvSpPr>
        <p:spPr>
          <a:xfrm>
            <a:off x="2361009" y="376701"/>
            <a:ext cx="8432800" cy="1660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640" b="1">
                <a:solidFill>
                  <a:srgbClr val="CC0000"/>
                </a:solidFill>
                <a:latin typeface="微软雅黑" panose="020b0503020204020204" charset="-122"/>
                <a:ea typeface="微软雅黑"/>
              </a:rPr>
              <a:t>定夺天下先主曾三顾茅庐拜访，</a:t>
            </a:r>
            <a:endParaRPr lang="zh-CN" altLang="en-US" sz="4640" b="1">
              <a:solidFill>
                <a:srgbClr val="CC0000"/>
              </a:solidFill>
              <a:latin typeface="微软雅黑" panose="020b0503020204020204" charset="-122"/>
              <a:ea typeface="微软雅黑"/>
            </a:endParaRPr>
          </a:p>
          <a:p>
            <a:pPr>
              <a:spcBef>
                <a:spcPct val="20000"/>
              </a:spcBef>
            </a:pPr>
            <a:r>
              <a:rPr lang="zh-CN" altLang="en-US" sz="4640" b="1">
                <a:solidFill>
                  <a:srgbClr val="CC0000"/>
                </a:solidFill>
                <a:latin typeface="微软雅黑" panose="020b0503020204020204" charset="-122"/>
                <a:ea typeface="微软雅黑"/>
              </a:rPr>
              <a:t>辅佐两朝开国与继业忠诚满腔。</a:t>
            </a:r>
            <a:r>
              <a:rPr lang="zh-CN" altLang="en-US" sz="3795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795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WordArt 3"/>
          <p:cNvSpPr>
            <a:spLocks noTextEdit="1"/>
          </p:cNvSpPr>
          <p:nvPr/>
        </p:nvSpPr>
        <p:spPr>
          <a:xfrm>
            <a:off x="3847465" y="5104130"/>
            <a:ext cx="5467985" cy="993140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795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一对足千秋</a:t>
            </a:r>
            <a:endParaRPr lang="zh-CN" altLang="en-US" sz="3795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/>
          <a:srcRect t="1009" b="1009"/>
          <a:stretch>
            <a:fillRect/>
          </a:stretch>
        </p:blipFill>
        <p:spPr>
          <a:xfrm>
            <a:off x="644525" y="1159510"/>
            <a:ext cx="5706110" cy="3898265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/>
          <a:srcRect t="1720" b="1720"/>
          <a:stretch>
            <a:fillRect/>
          </a:stretch>
        </p:blipFill>
        <p:spPr>
          <a:xfrm>
            <a:off x="6510020" y="1159510"/>
            <a:ext cx="5685790" cy="3898265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640715" y="5369560"/>
            <a:ext cx="11576685" cy="12833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尾联“英雄”具体指哪些人？为什么诸葛亮的结局“长使英雄泪满襟”？“英雄之泪”到底因何而流？</a:t>
            </a:r>
            <a:endParaRPr lang="zh-CN" altLang="en-US" sz="2800" b="1" spc="5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619304" y="155269"/>
            <a:ext cx="11576962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4800" b="1" i="0" kern="1200" cap="none" spc="150" normalizeH="0" noProof="0">
                <a:ln w="3175">
                  <a:noFill/>
                  <a:prstDash val="dash"/>
                </a:ln>
                <a:solidFill>
                  <a:srgbClr val="5FA250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思考交流，感悟诗情</a:t>
            </a:r>
            <a:endParaRPr kumimoji="0" lang="zh-CN" altLang="en-US" sz="4800" b="1" i="0" kern="1200" cap="none" spc="150" normalizeH="0" noProof="0">
              <a:ln w="3175">
                <a:noFill/>
                <a:prstDash val="dash"/>
              </a:ln>
              <a:solidFill>
                <a:srgbClr val="5FA25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 spd="slow"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619125" y="5488940"/>
            <a:ext cx="11576685" cy="12833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尾联“英雄”具体指哪些人？为什么诸葛亮的结局“长使英雄泪满襟”？“英雄之泪”到底因何而流？</a:t>
            </a:r>
            <a:endParaRPr lang="zh-CN" altLang="en-US" sz="2800" b="1" spc="5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619304" y="155269"/>
            <a:ext cx="11576962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4800" b="1" i="0" kern="1200" cap="none" spc="150" normalizeH="0" noProof="0">
                <a:ln w="3175">
                  <a:noFill/>
                  <a:prstDash val="dash"/>
                </a:ln>
                <a:solidFill>
                  <a:srgbClr val="5FA250"/>
                </a:solidFill>
                <a:effectLst/>
                <a:latin typeface="Arial" panose="020b0604020202020204" pitchFamily="34" charset="0"/>
                <a:ea typeface="微软雅黑"/>
                <a:cs typeface="微软雅黑" panose="020b0503020204020204" charset="-122"/>
              </a:rPr>
              <a:t>思考交流，感悟诗情</a:t>
            </a:r>
            <a:endParaRPr kumimoji="0" lang="zh-CN" altLang="en-US" sz="4800" b="1" i="0" kern="1200" cap="none" spc="150" normalizeH="0" noProof="0">
              <a:ln w="3175">
                <a:noFill/>
                <a:prstDash val="dash"/>
              </a:ln>
              <a:solidFill>
                <a:srgbClr val="5FA250"/>
              </a:solidFill>
              <a:effectLst/>
              <a:latin typeface="Arial" panose="020b0604020202020204" pitchFamily="34" charset="0"/>
              <a:ea typeface="微软雅黑"/>
              <a:cs typeface="微软雅黑" panose="020b0503020204020204" charset="-122"/>
            </a:endParaRPr>
          </a:p>
        </p:txBody>
      </p:sp>
      <p:sp>
        <p:nvSpPr>
          <p:cNvPr id="34818" name="Text Box 5"/>
          <p:cNvSpPr txBox="1"/>
          <p:nvPr/>
        </p:nvSpPr>
        <p:spPr>
          <a:xfrm>
            <a:off x="714375" y="965835"/>
            <a:ext cx="11386185" cy="452310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zh-CN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这里的英雄指的是像诸葛亮一样壮志未酬而含恨终身之人，为国为民而赴汤蹈火之人，许身社稷、志在匡国之人。当然也包括杜甫自己。他们中的许多人也壮志未酬，鬓已先斑，甚至身已先死。他们甚至还不如诸葛亮，未能出将入相。如陆游，只能“夜阑卧听风吹雨”，只能“塞上长城空自许”，因此必然会“泣泪沾襟”。</a:t>
            </a:r>
            <a:endParaRPr lang="zh-CN" altLang="zh-CN"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标题 32769"/>
          <p:cNvSpPr>
            <a:spLocks noGrp="1"/>
          </p:cNvSpPr>
          <p:nvPr>
            <p:ph type="title"/>
          </p:nvPr>
        </p:nvSpPr>
        <p:spPr>
          <a:xfrm>
            <a:off x="1604260" y="97105"/>
            <a:ext cx="7950893" cy="1205442"/>
          </a:xfrm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杜甫为什么生发这种感情？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graphicFrame>
        <p:nvGraphicFramePr>
          <p:cNvPr id="32771" name="表格占位符 32770"/>
          <p:cNvGraphicFramePr>
            <a:graphicFrameLocks noGrp="1"/>
          </p:cNvGraphicFramePr>
          <p:nvPr>
            <p:ph type="tbl" idx="1"/>
          </p:nvPr>
        </p:nvGraphicFramePr>
        <p:xfrm>
          <a:off x="1801818" y="1140147"/>
          <a:ext cx="9255760" cy="4390390"/>
        </p:xfrm>
        <a:graphic>
          <a:graphicData uri="http://schemas.openxmlformats.org/drawingml/2006/table">
            <a:tbl>
              <a:tblPr/>
              <a:tblGrid>
                <a:gridCol w="1898650"/>
                <a:gridCol w="3775075"/>
                <a:gridCol w="3582035"/>
              </a:tblGrid>
              <a:tr h="66040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90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       </a:t>
                      </a:r>
                      <a:r>
                        <a:rPr lang="zh-CN" altLang="en-US" sz="2530" b="1">
                          <a:solidFill>
                            <a:srgbClr val="CC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 诸葛亮</a:t>
                      </a:r>
                      <a:endParaRPr lang="zh-CN" altLang="en-US" sz="2530" b="1">
                        <a:solidFill>
                          <a:srgbClr val="CC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           </a:t>
                      </a:r>
                      <a:r>
                        <a:rPr lang="zh-CN" altLang="en-US" sz="2530" b="1">
                          <a:solidFill>
                            <a:srgbClr val="CC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 杜甫</a:t>
                      </a:r>
                      <a:endParaRPr lang="zh-CN" altLang="en-US" sz="2530" b="1">
                        <a:solidFill>
                          <a:srgbClr val="CC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649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志向抱负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北定中原，兴复汉室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致君尧舜上，更使风俗淳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169799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境    遇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刘备三顾茅庐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辅佐两朝，六出祁山，遇到名主，知遇之恩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早年仕途坎坷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晚年漂泊西南，疾病缠身，怀才不遇 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551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命    运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出师未捷身先死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30" b="1">
                          <a:solidFill>
                            <a:srgbClr val="000000"/>
                          </a:solidFill>
                          <a:uFillTx/>
                          <a:latin typeface="Calibri" panose="020f0502020204030204" pitchFamily="34" charset="0"/>
                          <a:ea typeface="微软雅黑"/>
                        </a:rPr>
                        <a:t>壮志未酬身先（已）老</a:t>
                      </a:r>
                      <a:endParaRPr lang="zh-CN" altLang="en-US" sz="2530" b="1">
                        <a:solidFill>
                          <a:srgbClr val="000000"/>
                        </a:solidFill>
                        <a:uFillTx/>
                        <a:latin typeface="Calibri" panose="020f0502020204030204" pitchFamily="34" charset="0"/>
                        <a:ea typeface="微软雅黑"/>
                      </a:endParaRPr>
                    </a:p>
                  </a:txBody>
                  <a:tcPr marL="96435" marR="96435" marT="48217" marB="4821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36525" y="774700"/>
            <a:ext cx="12569825" cy="572897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32769" name="Rectangle 2"/>
          <p:cNvSpPr/>
          <p:nvPr/>
        </p:nvSpPr>
        <p:spPr>
          <a:xfrm>
            <a:off x="9011029" y="1793095"/>
            <a:ext cx="1367842" cy="432954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0" name="Rectangle 3"/>
          <p:cNvSpPr/>
          <p:nvPr/>
        </p:nvSpPr>
        <p:spPr>
          <a:xfrm>
            <a:off x="6354035" y="1793095"/>
            <a:ext cx="1746216" cy="432954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1" name="Rectangle 4"/>
          <p:cNvSpPr>
            <a:spLocks noGrp="1"/>
          </p:cNvSpPr>
          <p:nvPr>
            <p:ph type="title"/>
          </p:nvPr>
        </p:nvSpPr>
        <p:spPr>
          <a:xfrm>
            <a:off x="1991006" y="676387"/>
            <a:ext cx="7073598" cy="1205442"/>
          </a:xfrm>
        </p:spPr>
        <p:txBody>
          <a:bodyPr vert="horz" wrap="square" lIns="96435" tIns="48217" rIns="96435" bIns="48217" anchor="ctr"/>
          <a:lstStyle/>
          <a:p>
            <a:pPr algn="l" eaLnBrk="1" hangingPunct="1"/>
            <a:r>
              <a:rPr lang="en-US" altLang="zh-CN" sz="5060">
                <a:ea typeface="华文行楷" panose="02010800040101010101" charset="-122"/>
              </a:rPr>
              <a:t> </a:t>
            </a:r>
            <a:r>
              <a:rPr lang="en-US" altLang="zh-CN" sz="5060" b="1"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5060" b="1">
                <a:latin typeface="微软雅黑" panose="020b0503020204020204" charset="-122"/>
                <a:ea typeface="微软雅黑"/>
              </a:rPr>
              <a:t>蜀相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 （七律、怀古诗</a:t>
            </a:r>
            <a:r>
              <a:rPr lang="zh-CN" altLang="en-US" sz="2530" b="1"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3375" b="1">
                <a:latin typeface="微软雅黑" panose="020b0503020204020204" charset="-122"/>
                <a:ea typeface="微软雅黑"/>
              </a:rPr>
              <a:t> ）</a:t>
            </a:r>
            <a:r>
              <a:rPr lang="zh-CN" altLang="en-US" sz="3375"/>
              <a:t>    </a:t>
            </a:r>
            <a:r>
              <a:rPr lang="zh-CN" altLang="en-US" sz="2530"/>
              <a:t>          </a:t>
            </a:r>
            <a:endParaRPr lang="zh-CN" altLang="en-US" sz="2530"/>
          </a:p>
        </p:txBody>
      </p:sp>
      <p:sp>
        <p:nvSpPr>
          <p:cNvPr id="24581" name="Rectangle 5"/>
          <p:cNvSpPr>
            <a:spLocks noGrp="1"/>
          </p:cNvSpPr>
          <p:nvPr>
            <p:ph type="body" sz="half" idx="1"/>
          </p:nvPr>
        </p:nvSpPr>
        <p:spPr>
          <a:xfrm>
            <a:off x="1872136" y="2097804"/>
            <a:ext cx="4259227" cy="4773215"/>
          </a:xfrm>
        </p:spPr>
        <p:txBody>
          <a:bodyPr vert="horz" wrap="square" lIns="96435" tIns="48217" rIns="96435" bIns="48217" anchor="t"/>
          <a:lstStyle/>
          <a:p>
            <a:pPr marL="0" indent="0" eaLnBrk="1" fontAlgn="base" hangingPunct="1">
              <a:lnSpc>
                <a:spcPct val="90000"/>
              </a:lnSpc>
              <a:buNone/>
            </a:pPr>
            <a:r>
              <a:rPr lang="zh-CN" altLang="en-US" sz="2955" b="1" strike="noStrike" noProof="1">
                <a:solidFill>
                  <a:srgbClr val="0066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丞相祠堂何处寻？</a:t>
            </a:r>
            <a:endParaRPr lang="zh-CN" altLang="en-US" sz="2955" b="1" strike="noStrike" noProof="1">
              <a:solidFill>
                <a:srgbClr val="0066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1" fontAlgn="base" hangingPunct="1">
              <a:lnSpc>
                <a:spcPct val="90000"/>
              </a:lnSpc>
              <a:buNone/>
            </a:pPr>
            <a:r>
              <a:rPr lang="zh-CN" altLang="en-US" sz="2955" b="1" strike="noStrike" noProof="1">
                <a:solidFill>
                  <a:srgbClr val="0066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锦官城外柏森森。</a:t>
            </a:r>
            <a:endParaRPr lang="zh-CN" altLang="en-US" sz="2955" b="1" strike="noStrike" noProof="1">
              <a:solidFill>
                <a:srgbClr val="0066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eaLnBrk="1" fontAlgn="base" hangingPunct="1">
              <a:lnSpc>
                <a:spcPct val="90000"/>
              </a:lnSpc>
              <a:buNone/>
            </a:pPr>
            <a:r>
              <a:rPr lang="zh-CN" altLang="en-US" sz="2955" b="1" strike="noStrike" noProof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映阶碧草自春色，</a:t>
            </a:r>
            <a:endParaRPr lang="zh-CN" altLang="en-US" sz="2955" b="1" strike="noStrike" noProof="1">
              <a:solidFill>
                <a:schemeClr val="accent2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1" fontAlgn="base" hangingPunct="1">
              <a:lnSpc>
                <a:spcPct val="90000"/>
              </a:lnSpc>
              <a:buNone/>
            </a:pPr>
            <a:r>
              <a:rPr lang="zh-CN" altLang="en-US" sz="2955" b="1" strike="noStrike" noProof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隔叶黄鹂空好音。</a:t>
            </a:r>
            <a:endParaRPr lang="zh-CN" altLang="en-US" sz="2955" b="1" strike="noStrike" noProof="1">
              <a:solidFill>
                <a:schemeClr val="accent2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1" fontAlgn="base" hangingPunct="1">
              <a:lnSpc>
                <a:spcPct val="90000"/>
              </a:lnSpc>
              <a:buNone/>
            </a:pPr>
            <a:r>
              <a:rPr lang="zh-CN" altLang="en-US" sz="2955" b="1" strike="noStrike" noProof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三顾频烦天下计，</a:t>
            </a:r>
            <a:endParaRPr lang="zh-CN" altLang="en-US" sz="2955" b="1" strike="noStrike" noProof="1">
              <a:solidFill>
                <a:srgbClr val="CC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1" fontAlgn="base" hangingPunct="1">
              <a:lnSpc>
                <a:spcPct val="90000"/>
              </a:lnSpc>
              <a:buNone/>
            </a:pPr>
            <a:r>
              <a:rPr lang="zh-CN" altLang="en-US" sz="2955" b="1" strike="noStrike" noProof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两朝开济老臣心。</a:t>
            </a:r>
            <a:endParaRPr lang="zh-CN" altLang="en-US" sz="2955" b="1" strike="noStrike" noProof="1">
              <a:solidFill>
                <a:srgbClr val="CC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eaLnBrk="1" fontAlgn="base" hangingPunct="1">
              <a:lnSpc>
                <a:spcPct val="90000"/>
              </a:lnSpc>
              <a:buNone/>
            </a:pPr>
            <a:r>
              <a:rPr lang="zh-CN" altLang="en-US" sz="2955" b="1" strike="noStrike" noProof="1">
                <a:solidFill>
                  <a:srgbClr val="80008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出师未捷身先死，</a:t>
            </a:r>
            <a:endParaRPr lang="zh-CN" altLang="en-US" sz="2955" b="1" strike="noStrike" noProof="1">
              <a:solidFill>
                <a:srgbClr val="80008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1" fontAlgn="base" hangingPunct="1">
              <a:lnSpc>
                <a:spcPct val="90000"/>
              </a:lnSpc>
              <a:buNone/>
            </a:pPr>
            <a:r>
              <a:rPr lang="zh-CN" altLang="en-US" sz="2955" b="1" strike="noStrike" noProof="1">
                <a:solidFill>
                  <a:srgbClr val="80008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长使英雄泪满襟。</a:t>
            </a:r>
            <a:endParaRPr lang="zh-CN" altLang="en-US" sz="2955" b="1" strike="noStrike" noProof="1">
              <a:solidFill>
                <a:srgbClr val="80008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36550" name="Text Box 6"/>
          <p:cNvSpPr txBox="1"/>
          <p:nvPr/>
        </p:nvSpPr>
        <p:spPr>
          <a:xfrm>
            <a:off x="5138548" y="2325498"/>
            <a:ext cx="5848066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首联</a:t>
            </a:r>
            <a:r>
              <a:rPr lang="zh-CN" altLang="en-US" sz="2955">
                <a:latin typeface="微软雅黑" panose="020b0503020204020204" charset="-122"/>
                <a:ea typeface="微软雅黑"/>
              </a:rPr>
              <a:t>：</a:t>
            </a:r>
            <a:r>
              <a:rPr lang="zh-CN" altLang="en-US" sz="2955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寻访祠堂   </a:t>
            </a:r>
            <a:r>
              <a:rPr lang="zh-CN" altLang="en-US" sz="2955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叙事</a:t>
            </a:r>
            <a:r>
              <a:rPr lang="zh-CN" altLang="en-US" sz="2955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（仰慕）</a:t>
            </a:r>
            <a:endParaRPr lang="zh-CN" altLang="en-US" sz="2955" b="1">
              <a:solidFill>
                <a:srgbClr val="D60093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774" name="Text Box 7"/>
          <p:cNvSpPr txBox="1"/>
          <p:nvPr/>
        </p:nvSpPr>
        <p:spPr>
          <a:xfrm>
            <a:off x="6049327" y="2921522"/>
            <a:ext cx="4707919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6552" name="Text Box 8"/>
          <p:cNvSpPr txBox="1"/>
          <p:nvPr/>
        </p:nvSpPr>
        <p:spPr>
          <a:xfrm>
            <a:off x="5213888" y="3313291"/>
            <a:ext cx="5392678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颔联</a:t>
            </a:r>
            <a:r>
              <a:rPr lang="zh-CN" altLang="en-US" sz="2955">
                <a:latin typeface="微软雅黑" panose="020b0503020204020204" charset="-122"/>
                <a:ea typeface="微软雅黑"/>
              </a:rPr>
              <a:t>：</a:t>
            </a:r>
            <a:r>
              <a:rPr lang="zh-CN" altLang="en-US" sz="2955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祠堂春色  </a:t>
            </a:r>
            <a:r>
              <a:rPr lang="zh-CN" altLang="en-US" sz="2955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写景</a:t>
            </a:r>
            <a:r>
              <a:rPr lang="zh-CN" altLang="en-US" sz="2955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（叹惋）</a:t>
            </a:r>
            <a:endParaRPr lang="zh-CN" altLang="en-US" sz="2955" b="1">
              <a:solidFill>
                <a:srgbClr val="D60093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6553" name="Text Box 9"/>
          <p:cNvSpPr txBox="1"/>
          <p:nvPr/>
        </p:nvSpPr>
        <p:spPr>
          <a:xfrm>
            <a:off x="5213888" y="4376423"/>
            <a:ext cx="5581865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颈联</a:t>
            </a:r>
            <a:r>
              <a:rPr lang="zh-CN" altLang="en-US" sz="2955">
                <a:latin typeface="微软雅黑" panose="020b0503020204020204" charset="-122"/>
                <a:ea typeface="微软雅黑"/>
              </a:rPr>
              <a:t>：</a:t>
            </a:r>
            <a:r>
              <a:rPr lang="zh-CN" altLang="en-US" sz="2955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丞相功业  </a:t>
            </a:r>
            <a:r>
              <a:rPr lang="zh-CN" altLang="en-US" sz="2955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议论</a:t>
            </a:r>
            <a:r>
              <a:rPr lang="zh-CN" altLang="en-US" sz="2955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（歌颂）</a:t>
            </a:r>
            <a:endParaRPr lang="zh-CN" altLang="en-US" sz="2955" b="1">
              <a:solidFill>
                <a:srgbClr val="D60093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6554" name="Text Box 10"/>
          <p:cNvSpPr txBox="1"/>
          <p:nvPr/>
        </p:nvSpPr>
        <p:spPr>
          <a:xfrm>
            <a:off x="5213888" y="5287201"/>
            <a:ext cx="5543358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尾联</a:t>
            </a:r>
            <a:r>
              <a:rPr lang="zh-CN" altLang="en-US" sz="2955">
                <a:latin typeface="微软雅黑" panose="020b0503020204020204" charset="-122"/>
                <a:ea typeface="微软雅黑"/>
              </a:rPr>
              <a:t>：</a:t>
            </a:r>
            <a:r>
              <a:rPr lang="zh-CN" altLang="en-US" sz="2955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壮志未酬  </a:t>
            </a:r>
            <a:r>
              <a:rPr lang="zh-CN" altLang="en-US" sz="2955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抒情</a:t>
            </a:r>
            <a:r>
              <a:rPr lang="zh-CN" altLang="en-US" sz="2955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（惋惜）</a:t>
            </a:r>
            <a:endParaRPr lang="zh-CN" altLang="en-US" sz="2955" b="1">
              <a:solidFill>
                <a:srgbClr val="D60093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50" grpId="0"/>
      <p:bldP spid="236552" grpId="0"/>
      <p:bldP spid="236553" grpId="0"/>
      <p:bldP spid="2365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626175" y="491525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271260" y="869950"/>
            <a:ext cx="5184775" cy="1353185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3F6C36"/>
                </a:solidFill>
                <a:latin typeface="微软雅黑" panose="020b0503020204020204" charset="-122"/>
                <a:ea typeface="微软雅黑"/>
              </a:rPr>
              <a:t>本诗的主旨是什么？</a:t>
            </a:r>
            <a:endParaRPr lang="zh-CN" altLang="en-US" sz="4000" b="1" spc="300">
              <a:solidFill>
                <a:srgbClr val="3F6C36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360795" y="2393315"/>
            <a:ext cx="5678805" cy="38741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蜀相》不是为咏史而咏史，为歌颂诸葛亮而歌颂诸葛亮，而是借诸葛亮的功业未成而身已先死，来慨叹自己的壮志未酬而鬓已先斑。作者位卑未敢忘忧国，以饥寒之身而怀济世之心，处穷迫之境而无厌世之想。胸怀祖国，心系百姓，他不是为了作诗而作诗，他是用生命在书写人生。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4" name="图片 3" descr="placingpictureplaceholder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11030" y="964353"/>
            <a:ext cx="4090161" cy="2517263"/>
          </a:xfrm>
          <a:prstGeom prst="rect">
            <a:avLst/>
          </a:prstGeom>
        </p:spPr>
      </p:pic>
      <p:pic>
        <p:nvPicPr>
          <p:cNvPr id="5" name="图片 4" descr="placingpictureplaceholder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911030" y="3576866"/>
            <a:ext cx="4090161" cy="269143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4" descr="164463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185" y="1810385"/>
            <a:ext cx="9643745" cy="5097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8"/>
          <p:cNvSpPr txBox="1"/>
          <p:nvPr/>
        </p:nvSpPr>
        <p:spPr>
          <a:xfrm>
            <a:off x="10681905" y="6653368"/>
            <a:ext cx="569236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4" name="WordArt 5"/>
          <p:cNvSpPr>
            <a:spLocks noTextEdit="1"/>
          </p:cNvSpPr>
          <p:nvPr/>
        </p:nvSpPr>
        <p:spPr>
          <a:xfrm>
            <a:off x="1929065" y="371860"/>
            <a:ext cx="7748311" cy="14381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795" b="1">
                <a:gradFill rotWithShape="1">
                  <a:gsLst>
                    <a:gs pos="0">
                      <a:srgbClr val="000066"/>
                    </a:gs>
                    <a:gs pos="100000">
                      <a:srgbClr val="0000FF"/>
                    </a:gs>
                  </a:gsLst>
                  <a:lin ang="5400000" scaled="1"/>
                </a:gradFill>
                <a:effectLst>
                  <a:outerShdw dist="563970" dir="14049733" sx="125000" sy="125000" algn="tl" rotWithShape="0">
                    <a:srgbClr val="C7DFD3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拓展延伸明诗风</a:t>
            </a:r>
            <a:endParaRPr lang="zh-CN" altLang="en-US" sz="3795" b="1">
              <a:gradFill rotWithShape="1">
                <a:gsLst>
                  <a:gs pos="0">
                    <a:srgbClr val="000066"/>
                  </a:gs>
                  <a:gs pos="100000">
                    <a:srgbClr val="0000FF"/>
                  </a:gs>
                </a:gsLst>
                <a:lin ang="5400000" scaled="1"/>
              </a:gradFill>
              <a:effectLst>
                <a:outerShdw dist="563970" dir="14049733" sx="125000" sy="125000" algn="tl" rotWithShape="0">
                  <a:srgbClr val="C7DFD3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37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97025"/>
            <a:ext cx="12858750" cy="4671695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81710" y="433070"/>
            <a:ext cx="11221085" cy="97536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2800" b="1" spc="300">
                <a:solidFill>
                  <a:srgbClr val="3F6C36"/>
                </a:solidFill>
                <a:latin typeface="微软雅黑" panose="020b0503020204020204" charset="-122"/>
                <a:ea typeface="微软雅黑"/>
              </a:rPr>
              <a:t>结合《春望》《茅屋为秋风所破歌》《登高》探究杜甫诗歌风格</a:t>
            </a:r>
            <a:endParaRPr lang="zh-CN" altLang="zh-CN" sz="2800" b="1" spc="300">
              <a:solidFill>
                <a:srgbClr val="3F6C36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1070610" y="1735455"/>
            <a:ext cx="10873740" cy="39096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zh-CN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沉郁顿挫。</a:t>
            </a:r>
            <a:r>
              <a:rPr lang="zh-CN" altLang="zh-CN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沉郁”指诗歌的情思特点：“沉”，深沉，沉厚。“郁”，郁陶，即许多的情感、忧愤蓄积于胸中。是感情的悲慨，壮大，深厚，表现国家安危，关心民生疾苦的主题。“顿挫”指诗的结构与语言声律等表现形式。它是为表现“沉郁”服务的，二者相辅相成，浑然一体。“顿挫”即抑扬，这里不仅指语言声调的停顿、转折，有轻重、徐急之美，而且还能指感情表现的曲折跌宕，回肠九转，含蓄深厚，反复低回，感情深沉阔大。</a:t>
            </a:r>
            <a:endParaRPr lang="zh-CN" altLang="zh-CN"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 spd="slow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4" descr="164463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185" y="1810385"/>
            <a:ext cx="9643745" cy="5097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WordArt 5"/>
          <p:cNvSpPr>
            <a:spLocks noTextEdit="1"/>
          </p:cNvSpPr>
          <p:nvPr/>
        </p:nvSpPr>
        <p:spPr>
          <a:xfrm>
            <a:off x="2255455" y="475365"/>
            <a:ext cx="7748311" cy="14381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8435" b="1">
                <a:gradFill rotWithShape="1">
                  <a:gsLst>
                    <a:gs pos="0">
                      <a:srgbClr val="000066"/>
                    </a:gs>
                    <a:gs pos="100000">
                      <a:srgbClr val="0000FF"/>
                    </a:gs>
                  </a:gsLst>
                  <a:lin ang="5400000" scaled="1"/>
                </a:gradFill>
                <a:effectLst>
                  <a:outerShdw dist="563970" dir="14049733" sx="125000" sy="125000" algn="tl" rotWithShape="0">
                    <a:srgbClr val="C7DFD3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知人论世话诗人</a:t>
            </a:r>
            <a:endParaRPr lang="zh-CN" altLang="en-US" sz="8435" b="1">
              <a:gradFill rotWithShape="1">
                <a:gsLst>
                  <a:gs pos="0">
                    <a:srgbClr val="000066"/>
                  </a:gs>
                  <a:gs pos="100000">
                    <a:srgbClr val="0000FF"/>
                  </a:gs>
                </a:gsLst>
                <a:lin ang="5400000" scaled="1"/>
              </a:gradFill>
              <a:effectLst>
                <a:outerShdw dist="563970" dir="14049733" sx="125000" sy="125000" algn="tl" rotWithShape="0">
                  <a:srgbClr val="C7DFD3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1" name="Text Box 8"/>
          <p:cNvSpPr txBox="1"/>
          <p:nvPr/>
        </p:nvSpPr>
        <p:spPr>
          <a:xfrm>
            <a:off x="10681905" y="6653368"/>
            <a:ext cx="569236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1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640715" y="712470"/>
            <a:ext cx="11576685" cy="15074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zh-CN" sz="3200" b="1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学习了此诗，你内心涌动着很多话想对杜甫说，请你以“</a:t>
            </a:r>
            <a:r>
              <a:rPr lang="zh-CN" altLang="zh-CN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杜甫，我想对您说”</a:t>
            </a:r>
            <a:r>
              <a:rPr lang="zh-CN" altLang="zh-CN" sz="3200" b="1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开头，穿越时空隧道，写一段文字劝慰他。</a:t>
            </a:r>
            <a:endParaRPr lang="zh-CN" altLang="zh-CN" sz="3200" b="1" spc="50">
              <a:ln w="3175">
                <a:noFill/>
                <a:prstDash val="dash"/>
              </a:ln>
              <a:solidFill>
                <a:srgbClr val="26262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6173" b="6173"/>
          <a:stretch>
            <a:fillRect/>
          </a:stretch>
        </p:blipFill>
        <p:spPr>
          <a:xfrm>
            <a:off x="641985" y="2625090"/>
            <a:ext cx="5708015" cy="3968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3605" b="3605"/>
          <a:stretch>
            <a:fillRect/>
          </a:stretch>
        </p:blipFill>
        <p:spPr>
          <a:xfrm>
            <a:off x="6509385" y="2625090"/>
            <a:ext cx="5708015" cy="396875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spd="slow"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图片 1" descr="图片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1" y="4704715"/>
            <a:ext cx="2291715" cy="2103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9525" y="573405"/>
            <a:ext cx="12877800" cy="3999865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755" strike="noStrike" noProof="1"/>
          </a:p>
        </p:txBody>
      </p:sp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" y="6747510"/>
            <a:ext cx="12857480" cy="485140"/>
          </a:xfrm>
          <a:prstGeom prst="rect">
            <a:avLst/>
          </a:prstGeom>
        </p:spPr>
      </p:pic>
      <p:pic>
        <p:nvPicPr>
          <p:cNvPr id="31746" name="图片 2" descr="二维码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8311" y="4643120"/>
            <a:ext cx="2251075" cy="2104391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5460" y="583565"/>
            <a:ext cx="9140825" cy="3654425"/>
          </a:xfrm>
          <a:prstGeom prst="rect">
            <a:avLst/>
          </a:prstGeom>
        </p:spPr>
      </p:pic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160" y="0"/>
            <a:ext cx="12868275" cy="583565"/>
          </a:xfrm>
          <a:prstGeom prst="rect">
            <a:avLst/>
          </a:prstGeom>
        </p:spPr>
      </p:pic>
      <p:pic>
        <p:nvPicPr>
          <p:cNvPr id="31747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0883900" y="103886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97965" cy="723265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48590" y="1273810"/>
            <a:ext cx="3949065" cy="28206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3F6C36"/>
                </a:solidFill>
                <a:latin typeface="微软雅黑" panose="020b0503020204020204" charset="-122"/>
                <a:ea typeface="微软雅黑"/>
              </a:rPr>
              <a:t>在这个地方，有一副对联。联曰：</a:t>
            </a:r>
            <a:endParaRPr lang="zh-CN" altLang="en-US" sz="4400" b="1" spc="300">
              <a:solidFill>
                <a:srgbClr val="3F6C36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651" r="1651"/>
          <a:stretch>
            <a:fillRect/>
          </a:stretch>
        </p:blipFill>
        <p:spPr>
          <a:xfrm>
            <a:off x="5002179" y="964353"/>
            <a:ext cx="7213758" cy="299957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4560">
                <a:moveTo>
                  <a:pt x="0" y="0"/>
                </a:moveTo>
                <a:lnTo>
                  <a:pt x="7920" y="0"/>
                </a:lnTo>
                <a:lnTo>
                  <a:pt x="7920" y="4560"/>
                </a:lnTo>
                <a:lnTo>
                  <a:pt x="0" y="45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823460" y="4284345"/>
            <a:ext cx="7392035" cy="24123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009D85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收二川，排八阵，六出七擒，五丈原前，点四十九盏明灯，一心只为酬三顾； 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009D85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009D85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取西蜀，定南蛮，东和北拒，中军帐里，变金木土爻神卦，水面偏能用火攻。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099" name="WordArt 4"/>
          <p:cNvSpPr>
            <a:spLocks noTextEdit="1"/>
          </p:cNvSpPr>
          <p:nvPr/>
        </p:nvSpPr>
        <p:spPr>
          <a:xfrm rot="225279">
            <a:off x="323453" y="3695968"/>
            <a:ext cx="3254693" cy="107150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630"/>
              </a:avLst>
            </a:prstTxWarp>
            <a:normAutofit/>
          </a:bodyPr>
          <a:lstStyle/>
          <a:p>
            <a:pPr algn="ctr"/>
            <a:r>
              <a:rPr lang="zh-CN" altLang="en-US" sz="633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他是谁？</a:t>
            </a:r>
            <a:endParaRPr lang="zh-CN" altLang="en-US" sz="633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97965" cy="723265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48590" y="1273810"/>
            <a:ext cx="3949065" cy="28206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3F6C36"/>
                </a:solidFill>
                <a:latin typeface="微软雅黑" panose="020b0503020204020204" charset="-122"/>
                <a:ea typeface="微软雅黑"/>
              </a:rPr>
              <a:t>在这个地方，有一副对联。联曰：</a:t>
            </a:r>
            <a:endParaRPr lang="zh-CN" altLang="en-US" sz="4400" b="1" spc="300">
              <a:solidFill>
                <a:srgbClr val="3F6C36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4823460" y="4284345"/>
            <a:ext cx="7392035" cy="24123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扶古柏，碧水春风，贱儿无家别，安得广厦万千，草堂美誉留后世；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7030A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过潼关，朱门酒肉，夔女负薪行，但闻夷歌数处，诗圣文章著千秋。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099" name="WordArt 4"/>
          <p:cNvSpPr>
            <a:spLocks noTextEdit="1"/>
          </p:cNvSpPr>
          <p:nvPr/>
        </p:nvSpPr>
        <p:spPr>
          <a:xfrm rot="225279">
            <a:off x="323453" y="3695968"/>
            <a:ext cx="3254693" cy="107150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630"/>
              </a:avLst>
            </a:prstTxWarp>
            <a:normAutofit/>
          </a:bodyPr>
          <a:lstStyle/>
          <a:p>
            <a:pPr algn="ctr"/>
            <a:r>
              <a:rPr lang="zh-CN" altLang="en-US" sz="633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他是谁？</a:t>
            </a:r>
            <a:endParaRPr lang="zh-CN" altLang="en-US" sz="633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0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3460" y="542290"/>
            <a:ext cx="7153275" cy="34690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>
            <p:custDataLst>
              <p:tags r:id="rId2"/>
            </p:custDataLst>
          </p:nvPr>
        </p:nvSpPr>
        <p:spPr>
          <a:xfrm>
            <a:off x="333376" y="3225493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937113" y="2223070"/>
            <a:ext cx="10984523" cy="44664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76200" sx="101000" sy="101000" algn="ctr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78585" y="845185"/>
            <a:ext cx="10712450" cy="38671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ctr">
              <a:lnSpc>
                <a:spcPct val="110000"/>
              </a:lnSpc>
              <a:spcBef>
                <a:spcPct val="0"/>
              </a:spcBef>
              <a:spcAft>
                <a:spcPts val="200"/>
              </a:spcAft>
              <a:buSzTx/>
              <a:buNone/>
            </a:pPr>
            <a:r>
              <a:rPr lang="zh-CN" altLang="en-US" sz="2400" b="1">
                <a:solidFill>
                  <a:srgbClr val="404040"/>
                </a:solidFill>
                <a:latin typeface="Arial" panose="020b0604020202020204" pitchFamily="34" charset="0"/>
                <a:ea typeface="微软雅黑"/>
              </a:rPr>
              <a:t>根据你掌握的杜甫的有关知识和学过的杜甫的诗歌，谈谈你对杜甫的理解。</a:t>
            </a:r>
            <a:endParaRPr lang="zh-CN" altLang="en-US" sz="2400" b="1">
              <a:solidFill>
                <a:srgbClr val="404040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104900" y="2484120"/>
            <a:ext cx="10353675" cy="3667760"/>
          </a:xfrm>
          <a:prstGeom prst="rect">
            <a:avLst/>
          </a:prstGeom>
        </p:spPr>
        <p:txBody>
          <a:bodyPr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杜甫：语不惊人死不休</a:t>
            </a:r>
            <a:endParaRPr lang="zh-CN" altLang="en-US" sz="3600" b="1" spc="150">
              <a:solidFill>
                <a:srgbClr val="FF0000"/>
              </a:solidFill>
              <a:latin typeface="Arial" panose="020b0604020202020204" pitchFamily="34" charset="0"/>
              <a:ea typeface="微软雅黑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会当凌绝顶，一览众山小。</a:t>
            </a:r>
            <a:endParaRPr lang="zh-CN" altLang="en-US" sz="2800" b="1" spc="150">
              <a:solidFill>
                <a:srgbClr val="FF0000"/>
              </a:solidFill>
              <a:latin typeface="Arial" panose="020b0604020202020204" pitchFamily="34" charset="0"/>
              <a:ea typeface="微软雅黑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朱门酒肉臭，路有冻死骨。</a:t>
            </a:r>
            <a:endParaRPr lang="zh-CN" altLang="en-US" sz="2800" b="1" spc="150">
              <a:solidFill>
                <a:srgbClr val="FF0000"/>
              </a:solidFill>
              <a:latin typeface="Arial" panose="020b0604020202020204" pitchFamily="34" charset="0"/>
              <a:ea typeface="微软雅黑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安得广厦千万间，大庇天下寒士俱欢颜，风雨不动安如山！</a:t>
            </a:r>
            <a:endParaRPr lang="zh-CN" altLang="en-US" sz="2800" b="1" spc="150">
              <a:solidFill>
                <a:srgbClr val="FF0000"/>
              </a:solidFill>
              <a:latin typeface="Arial" panose="020b0604020202020204" pitchFamily="34" charset="0"/>
              <a:ea typeface="微软雅黑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亲朋无一字，老病有孤舟。戎马关山北，凭轩涕泗流。</a:t>
            </a:r>
            <a:endParaRPr lang="zh-CN" altLang="en-US" sz="2800" b="1" spc="150">
              <a:solidFill>
                <a:srgbClr val="FF0000"/>
              </a:solidFill>
              <a:latin typeface="Arial" panose="020b0604020202020204" pitchFamily="34" charset="0"/>
              <a:ea typeface="微软雅黑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万里悲秋常作客，百年多病独登台。</a:t>
            </a:r>
            <a:endParaRPr lang="zh-CN" altLang="en-US" sz="2800" b="1" spc="150">
              <a:solidFill>
                <a:srgbClr val="FF0000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1" name="椭圆 20"/>
          <p:cNvSpPr/>
          <p:nvPr>
            <p:custDataLst>
              <p:tags r:id="rId6"/>
            </p:custDataLst>
          </p:nvPr>
        </p:nvSpPr>
        <p:spPr>
          <a:xfrm>
            <a:off x="611348" y="427168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998381" y="845272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1176949" y="13403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5FA250"/>
                </a:solidFill>
                <a:latin typeface="Arial" panose="020b0604020202020204" pitchFamily="34" charset="0"/>
                <a:ea typeface="微软雅黑"/>
              </a:rPr>
              <a:t>一个 </a:t>
            </a:r>
            <a:r>
              <a:rPr lang="zh-CN" altLang="en-US" sz="4000" b="1" u="sng" spc="300">
                <a:solidFill>
                  <a:srgbClr val="5FA250"/>
                </a:solidFill>
                <a:latin typeface="Arial" panose="020b0604020202020204" pitchFamily="34" charset="0"/>
                <a:ea typeface="微软雅黑"/>
              </a:rPr>
              <a:t>             </a:t>
            </a:r>
            <a:r>
              <a:rPr lang="zh-CN" altLang="en-US" sz="4000" b="1" spc="300">
                <a:solidFill>
                  <a:srgbClr val="5FA250"/>
                </a:solidFill>
                <a:latin typeface="Arial" panose="020b0604020202020204" pitchFamily="34" charset="0"/>
                <a:ea typeface="微软雅黑"/>
              </a:rPr>
              <a:t>的杜甫</a:t>
            </a:r>
            <a:endParaRPr lang="zh-CN" altLang="en-US" sz="4000" b="1" spc="300">
              <a:solidFill>
                <a:srgbClr val="5FA250"/>
              </a:solidFill>
              <a:latin typeface="Arial" panose="020b0604020202020204" pitchFamily="34" charset="0"/>
              <a:ea typeface="微软雅黑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4"/>
          <p:cNvSpPr/>
          <p:nvPr>
            <p:custDataLst>
              <p:tags r:id="rId3"/>
            </p:custDataLst>
          </p:nvPr>
        </p:nvSpPr>
        <p:spPr>
          <a:xfrm>
            <a:off x="852577" y="632208"/>
            <a:ext cx="11306816" cy="6163081"/>
          </a:xfrm>
          <a:prstGeom prst="rect">
            <a:avLst/>
          </a:prstGeom>
          <a:noFill/>
          <a:ln w="41275" cmpd="sng">
            <a:solidFill>
              <a:srgbClr val="8DC1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90833" y="469648"/>
            <a:ext cx="11306816" cy="6163081"/>
          </a:xfrm>
          <a:prstGeom prst="rect">
            <a:avLst/>
          </a:prstGeom>
          <a:noFill/>
          <a:ln w="12700">
            <a:solidFill>
              <a:srgbClr val="4E85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243418" y="100943"/>
            <a:ext cx="989173" cy="863108"/>
            <a:chOff x="920824" y="1207304"/>
            <a:chExt cx="763502" cy="666197"/>
          </a:xfrm>
          <a:solidFill>
            <a:srgbClr val="FFBD00"/>
          </a:solidFill>
        </p:grpSpPr>
        <p:sp>
          <p:nvSpPr>
            <p:cNvPr id="22" name="任意多边形: 形状 8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920824" y="1207304"/>
              <a:ext cx="328319" cy="666197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3" name="任意多边形: 形状 9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356007" y="1207304"/>
              <a:ext cx="328319" cy="666197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8DC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 rot="10800000">
            <a:off x="11783862" y="6311619"/>
            <a:ext cx="874818" cy="763326"/>
            <a:chOff x="902640" y="1224218"/>
            <a:chExt cx="763502" cy="666197"/>
          </a:xfrm>
          <a:solidFill>
            <a:srgbClr val="4700E4"/>
          </a:solidFill>
        </p:grpSpPr>
        <p:sp>
          <p:nvSpPr>
            <p:cNvPr id="25" name="任意多边形: 形状 14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902640" y="1224218"/>
              <a:ext cx="328319" cy="666197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4E85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6" name="任意多边形: 形状 15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337823" y="1224218"/>
              <a:ext cx="328319" cy="666197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4E85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7" name="椭圆 26"/>
          <p:cNvSpPr/>
          <p:nvPr>
            <p:custDataLst>
              <p:tags r:id="rId11"/>
            </p:custDataLst>
          </p:nvPr>
        </p:nvSpPr>
        <p:spPr>
          <a:xfrm>
            <a:off x="11071250" y="1147848"/>
            <a:ext cx="280615" cy="280600"/>
          </a:xfrm>
          <a:prstGeom prst="ellipse">
            <a:avLst/>
          </a:prstGeom>
          <a:solidFill>
            <a:srgbClr val="8DC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8" name="椭圆 27"/>
          <p:cNvSpPr/>
          <p:nvPr>
            <p:custDataLst>
              <p:tags r:id="rId12"/>
            </p:custDataLst>
          </p:nvPr>
        </p:nvSpPr>
        <p:spPr>
          <a:xfrm>
            <a:off x="11611719" y="740007"/>
            <a:ext cx="407863" cy="407841"/>
          </a:xfrm>
          <a:prstGeom prst="ellipse">
            <a:avLst/>
          </a:prstGeom>
          <a:solidFill>
            <a:srgbClr val="4E8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123315" y="3375025"/>
            <a:ext cx="10488295" cy="2893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trike="noStrike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杜甫，字（      ），河南巩县人，自号（               ）；因他做过工部侍郎，又称（           ）；杜甫的诗被称为（       ），他被后人冠以（        ）的美称；评价杜诗的名句“（                          ）”；杜甫是中国诗歌史上著名的（                ）诗人；代表诗歌（             ）（           ）；诗作风格多样，以(                 )为主。</a:t>
            </a:r>
            <a:endParaRPr lang="zh-CN" altLang="en-US" sz="2400" b="1" strike="noStrike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2" name="图片 1" descr="placingpictureplaceholder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t="10351" b="10351"/>
          <a:stretch>
            <a:fillRect/>
          </a:stretch>
        </p:blipFill>
        <p:spPr>
          <a:xfrm>
            <a:off x="1607356" y="964361"/>
            <a:ext cx="4613709" cy="2089446"/>
          </a:xfrm>
          <a:prstGeom prst="rect">
            <a:avLst/>
          </a:prstGeom>
        </p:spPr>
      </p:pic>
      <p:pic>
        <p:nvPicPr>
          <p:cNvPr id="6" name="图片 5" descr="placingpictureplaceholder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t="31473" b="31473"/>
          <a:stretch>
            <a:fillRect/>
          </a:stretch>
        </p:blipFill>
        <p:spPr>
          <a:xfrm>
            <a:off x="6316315" y="964361"/>
            <a:ext cx="4613709" cy="2089446"/>
          </a:xfrm>
          <a:prstGeom prst="rect">
            <a:avLst/>
          </a:prstGeom>
        </p:spPr>
      </p:pic>
      <p:sp>
        <p:nvSpPr>
          <p:cNvPr id="11266" name="文本框 1"/>
          <p:cNvSpPr txBox="1"/>
          <p:nvPr/>
        </p:nvSpPr>
        <p:spPr>
          <a:xfrm>
            <a:off x="2742139" y="3529800"/>
            <a:ext cx="93472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子美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267" name="文本框 2"/>
          <p:cNvSpPr txBox="1"/>
          <p:nvPr/>
        </p:nvSpPr>
        <p:spPr>
          <a:xfrm>
            <a:off x="7297505" y="3529800"/>
            <a:ext cx="168656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少陵野老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268" name="文本框 3"/>
          <p:cNvSpPr txBox="1"/>
          <p:nvPr/>
        </p:nvSpPr>
        <p:spPr>
          <a:xfrm>
            <a:off x="3501264" y="4002464"/>
            <a:ext cx="131064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杜工部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269" name="文本框 5"/>
          <p:cNvSpPr txBox="1"/>
          <p:nvPr/>
        </p:nvSpPr>
        <p:spPr>
          <a:xfrm>
            <a:off x="8049083" y="4002104"/>
            <a:ext cx="93472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诗史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270" name="文本框 6"/>
          <p:cNvSpPr txBox="1"/>
          <p:nvPr/>
        </p:nvSpPr>
        <p:spPr>
          <a:xfrm>
            <a:off x="1807378" y="4548439"/>
            <a:ext cx="93472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诗圣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271" name="文本框 7"/>
          <p:cNvSpPr txBox="1"/>
          <p:nvPr/>
        </p:nvSpPr>
        <p:spPr>
          <a:xfrm>
            <a:off x="7613908" y="4548546"/>
            <a:ext cx="281432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语不惊人死不休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272" name="文本框 8"/>
          <p:cNvSpPr txBox="1"/>
          <p:nvPr/>
        </p:nvSpPr>
        <p:spPr>
          <a:xfrm>
            <a:off x="5610881" y="5094517"/>
            <a:ext cx="168656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现实主义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273" name="文本框 9"/>
          <p:cNvSpPr txBox="1"/>
          <p:nvPr/>
        </p:nvSpPr>
        <p:spPr>
          <a:xfrm>
            <a:off x="1489284" y="5640496"/>
            <a:ext cx="142240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 “三吏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274" name="文本框 10"/>
          <p:cNvSpPr txBox="1"/>
          <p:nvPr/>
        </p:nvSpPr>
        <p:spPr>
          <a:xfrm>
            <a:off x="3676888" y="5640496"/>
            <a:ext cx="168656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“三别”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275" name="文本框 11"/>
          <p:cNvSpPr txBox="1"/>
          <p:nvPr/>
        </p:nvSpPr>
        <p:spPr>
          <a:xfrm>
            <a:off x="8629432" y="5640896"/>
            <a:ext cx="1798320" cy="5461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 沉郁顿挫</a:t>
            </a:r>
            <a:endParaRPr lang="zh-CN" altLang="en-US" sz="295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4018172"/>
            <a:ext cx="12858853" cy="3214536"/>
          </a:xfrm>
          <a:prstGeom prst="rect">
            <a:avLst/>
          </a:prstGeom>
          <a:pattFill prst="dkHorz">
            <a:fgClr>
              <a:srgbClr val="F2F2F2"/>
            </a:fgClr>
            <a:bgClr>
              <a:srgbClr val="FFFFFF"/>
            </a:bgClr>
          </a:patt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768058" y="967948"/>
            <a:ext cx="9322669" cy="870098"/>
          </a:xfrm>
          <a:prstGeom prst="rect">
            <a:avLst/>
          </a:prstGeom>
          <a:solidFill>
            <a:srgbClr val="FFFFFF"/>
          </a:solidFill>
          <a:ln w="25400">
            <a:noFill/>
          </a:ln>
          <a:effectLst>
            <a:outerShdw blurRad="50800" dist="76200" dir="5400000" sx="101000" sy="101000" algn="t" rotWithShape="0">
              <a:srgbClr val="000000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1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11989496" y="6260333"/>
            <a:ext cx="270891" cy="549669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8DC182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任意多边形: 形状 1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630432" y="6260333"/>
            <a:ext cx="270891" cy="549669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8DC182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任意多边形: 形状 11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403445" y="451371"/>
            <a:ext cx="235319" cy="477489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rgbClr val="8DC18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任意多边形: 形状 12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5359" y="451371"/>
            <a:ext cx="235319" cy="477489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rgbClr val="8DC18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 11"/>
          <p:cNvSpPr/>
          <p:nvPr>
            <p:custDataLst>
              <p:tags r:id="rId8"/>
            </p:custDataLst>
          </p:nvPr>
        </p:nvSpPr>
        <p:spPr>
          <a:xfrm>
            <a:off x="1768044" y="2313889"/>
            <a:ext cx="9322669" cy="3983063"/>
          </a:xfrm>
          <a:prstGeom prst="rect">
            <a:avLst/>
          </a:prstGeom>
          <a:solidFill>
            <a:srgbClr val="FFFFFF"/>
          </a:solidFill>
          <a:ln w="25400">
            <a:noFill/>
          </a:ln>
          <a:effectLst>
            <a:outerShdw blurRad="50800" dist="76200" dir="5400000" sx="101000" sy="101000" algn="t" rotWithShape="0">
              <a:srgbClr val="000000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2089513" y="1128675"/>
            <a:ext cx="8679724" cy="54863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 b="1" spc="300">
                <a:solidFill>
                  <a:srgbClr val="5FA250"/>
                </a:solidFill>
                <a:latin typeface="微软雅黑" panose="020b0503020204020204" charset="-122"/>
                <a:ea typeface="微软雅黑"/>
              </a:rPr>
              <a:t>写作背景</a:t>
            </a:r>
            <a:endParaRPr lang="zh-CN" altLang="en-US" sz="5400" b="1" spc="300">
              <a:solidFill>
                <a:srgbClr val="5FA25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2089513" y="2635342"/>
            <a:ext cx="8679724" cy="33401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此诗作于唐肃宗上元元年(760)。杜甫避乱成都的次年春天，安史之乱仍未平息，唐王朝仍处于风雨飘摇之中；唐肃宗信任宦官，猜忌如杜甫这样真正忧国忧民的文人。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2857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杜甫经历了一系列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仕途打击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，一心想做宰相，其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“致君尧舜上，再使风俗淳”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的理想彻底落空。诗人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流落蜀地，寄人篱下，困厄穷途，家事、国事均忧心忡忡，苦闷彷徨。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目睹国势艰危，生民涂炭，而自身又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请缨无路，报国无门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4" descr="164463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185" y="1810385"/>
            <a:ext cx="9643745" cy="5097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8"/>
          <p:cNvSpPr txBox="1"/>
          <p:nvPr/>
        </p:nvSpPr>
        <p:spPr>
          <a:xfrm>
            <a:off x="10681905" y="6653368"/>
            <a:ext cx="569236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8" name="WordArt 5"/>
          <p:cNvSpPr>
            <a:spLocks noTextEdit="1"/>
          </p:cNvSpPr>
          <p:nvPr/>
        </p:nvSpPr>
        <p:spPr>
          <a:xfrm>
            <a:off x="1802700" y="371860"/>
            <a:ext cx="7748311" cy="14381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795" b="1">
                <a:gradFill rotWithShape="1">
                  <a:gsLst>
                    <a:gs pos="0">
                      <a:srgbClr val="000066"/>
                    </a:gs>
                    <a:gs pos="100000">
                      <a:srgbClr val="0000FF"/>
                    </a:gs>
                  </a:gsLst>
                  <a:lin ang="5400000" scaled="1"/>
                </a:gradFill>
                <a:effectLst>
                  <a:outerShdw dist="563970" dir="14049733" sx="125000" sy="125000" algn="tl" rotWithShape="0">
                    <a:srgbClr val="C7DFD3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诵读感悟觅诗心</a:t>
            </a:r>
            <a:endParaRPr lang="zh-CN" altLang="en-US" sz="3795" b="1">
              <a:gradFill rotWithShape="1">
                <a:gsLst>
                  <a:gs pos="0">
                    <a:srgbClr val="000066"/>
                  </a:gs>
                  <a:gs pos="100000">
                    <a:srgbClr val="0000FF"/>
                  </a:gs>
                </a:gsLst>
                <a:lin ang="5400000" scaled="1"/>
              </a:gradFill>
              <a:effectLst>
                <a:outerShdw dist="563970" dir="14049733" sx="125000" sy="125000" algn="tl" rotWithShape="0">
                  <a:srgbClr val="C7DFD3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3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tags/tag1.xml><?xml version="1.0" encoding="utf-8"?>
<p:tagLst xmlns:p="http://schemas.openxmlformats.org/presentationml/2006/main">
  <p:tag name="KSO_WM_FULL_TEXT_BEAUTIFY_COPY_ID" val="6"/>
  <p:tag name="KSO_WM_UNIT_PLACING_PICTURE_USER_VIEWPORT" val="{&quot;height&quot;:3563.8960629921257,&quot;width&quot;:3913.9574803149608}"/>
</p:tagLst>
</file>

<file path=ppt/tags/tag10.xml><?xml version="1.0" encoding="utf-8"?>
<p:tagLst xmlns:p="http://schemas.openxmlformats.org/presentationml/2006/main">
  <p:tag name="KSO_WM_ASSEMBLE_CHIP_INDEX" val="d8791742bcce436c8a61a5fd248f0f1c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COMPATIBLE" val="0"/>
  <p:tag name="KSO_WM_UNIT_DEC_AREA_ID" val="742c6eef586748519fe5f0d74e65e332"/>
  <p:tag name="KSO_WM_UNIT_DIAGRAM_ISNUMVISUAL" val="0"/>
  <p:tag name="KSO_WM_UNIT_DIAGRAM_ISREFERUNIT" val="0"/>
  <p:tag name="KSO_WM_UNIT_HIGHLIGHT" val="0"/>
  <p:tag name="KSO_WM_UNIT_ID" val="diagram20208313_1*d*1"/>
  <p:tag name="KSO_WM_UNIT_INDEX" val="1"/>
  <p:tag name="KSO_WM_UNIT_LAYERLEVEL" val="1"/>
  <p:tag name="KSO_WM_UNIT_PLACING_PICTURE" val="d8791742bcce436c8a61a5fd248f0f1c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804*1396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03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2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03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21"/>
</p:tagLst>
</file>

<file path=ppt/tags/tag102.xml><?xml version="1.0" encoding="utf-8"?>
<p:tagLst xmlns:p="http://schemas.openxmlformats.org/presentationml/2006/main">
  <p:tag name="KSO_WM_BEAUTIFY_FLAG" val="#wm#"/>
  <p:tag name="KSO_WM_SLIDE_BACKGROUND" val="[&quot;general&quot;,&quot;frame&quot;,&quot;topBottom&quot;]"/>
  <p:tag name="KSO_WM_SLIDE_CAN_ADD_NAVIGATION" val="1"/>
  <p:tag name="KSO_WM_SLIDE_ID" val="diagram20200326_1"/>
  <p:tag name="KSO_WM_SLIDE_INDEX" val="1"/>
  <p:tag name="KSO_WM_SLIDE_ITEM_CNT" val="0"/>
  <p:tag name="KSO_WM_SLIDE_LAYOUT" val="a_d_f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7-13T22:41:53&quot;,&quot;maxSize&quot;:{&quot;size1&quot;:74.222781620974899},&quot;minSize&quot;:{&quot;size1&quot;:47.922781620974895},&quot;normalSize&quot;:{&quot;size1&quot;:74.222781620974885},&quot;subLayout&quot;:[{&quot;backgroundInfo&quot;:[{&quot;bottom&quot;:0.29560488499999998,&quot;bottomAbs&quot;:false,&quot;left&quot;:0,&quot;leftAbs&quot;:false,&quot;right&quot;:0,&quot;rightAbs&quot;:false,&quot;top&quot;:0,&quot;topAbs&quot;:false,&quot;type&quot;:&quot;topBottom&quot;}],&quot;direction&quot;:1,&quot;id&quot;:&quot;2020-07-13T22:41:53&quot;,&quot;maxSize&quot;:{&quot;size1&quot;:73.82153478873272},&quot;minSize&quot;:{&quot;size1&quot;:27.421534788732725},&quot;normalSize&quot;:{&quot;size1&quot;:50.52153478873273},&quot;subLayout&quot;:[{&quot;id&quot;:&quot;2020-07-13T22:41:53&quot;,&quot;margin&quot;:{&quot;bottom&quot;:0.81800001859664917,&quot;left&quot;:1.690000057220459,&quot;right&quot;:0.39399999380111694,&quot;top&quot;:1.690000057220459},&quot;type&quot;:0},{&quot;id&quot;:&quot;2020-07-13T22:41:53&quot;,&quot;margin&quot;:{&quot;bottom&quot;:0.81800001859664917,&quot;left&quot;:0.026000002399086952,&quot;right&quot;:1.6929999589920044,&quot;top&quot;:1.690000057220459},&quot;type&quot;:0}],&quot;type&quot;:0},{&quot;id&quot;:&quot;2020-07-13T22:41:53&quot;,&quot;margin&quot;:{&quot;bottom&quot;:1.690000057220459,&quot;left&quot;:1.690000057220459,&quot;right&quot;:1.690000057220459,&quot;top&quot;:0.026000002399086952},&quot;type&quot;:0}],&quot;type&quot;:1}"/>
  <p:tag name="KSO_WM_SLIDE_POSITION" val="47*47"/>
  <p:tag name="KSO_WM_SLIDE_RATIO" val="1.777778"/>
  <p:tag name="KSO_WM_SLIDE_SIZE" val="864*44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6"/>
  <p:tag name="KSO_WM_TEMPLATE_MASTER_TYPE" val="0"/>
  <p:tag name="KSO_WM_TEMPLATE_SUBCATEGORY" val="11"/>
  <p:tag name="KSO_WM_UNIT_SHOW_EDIT_AREA_INDICATION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6_1*d*1"/>
  <p:tag name="KSO_WM_UNIT_INDEX" val="1"/>
  <p:tag name="KSO_WM_UNIT_LAYERLEVEL" val="1"/>
  <p:tag name="KSO_WM_UNIT_PLACING_PICTURE" val="115935.859"/>
  <p:tag name="KSO_WM_UNIT_PLACING_PICTURE_COLLAGE_RELATIVERECTANGLE" val="{&quot;bottom&quot;:0,&quot;left&quot;:0.29076817847100567,&quot;right&quot;:0.29076817847100567,&quot;top&quot;:0}"/>
  <p:tag name="KSO_WM_UNIT_PLACING_PICTURE_COLLAGE_VIEWPORT" val="{&quot;height&quot;:8335.868459717376,&quot;width&quot;:5467.2456398115846}"/>
  <p:tag name="KSO_WM_UNIT_PLACING_PICTURE_INFO" val="{&quot;code&quot;:&quot;a[2]&quot;,&quot;full_picture&quot;:false,&quot;last_crop_picture&quot;:&quot;a[2]&quot;,&quot;scheme&quot;:&quot;2-2&quot;,&quot;spacing&quot;:6}"/>
  <p:tag name="KSO_WM_UNIT_PLACING_PICTURE_USER_RELATIVERECTANGLE" val="{&quot;bottom&quot;:0,&quot;left&quot;:0,&quot;right&quot;:0,&quot;top&quot;:0}"/>
  <p:tag name="KSO_WM_UNIT_PLACING_PICTURE_USER_VIEWPORT" val="{&quot;height&quot;:5435.9133858267714,&quot;width&quot;:8519.8614173228343}"/>
  <p:tag name="KSO_WM_UNIT_SM_LIMIT_TYPE" val="1"/>
  <p:tag name="KSO_WM_UNIT_SUPPORT_UNIT_TYPE" val="[&quot;d&quot;]"/>
  <p:tag name="KSO_WM_UNIT_TYPE" val="d"/>
  <p:tag name="KSO_WM_UNIT_VALUE" val="958*1502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6_1*d*2"/>
  <p:tag name="KSO_WM_UNIT_INDEX" val="2"/>
  <p:tag name="KSO_WM_UNIT_LAYERLEVEL" val="1"/>
  <p:tag name="KSO_WM_UNIT_PLACING_PICTURE" val="115935.859"/>
  <p:tag name="KSO_WM_UNIT_PLACING_PICTURE_COLLAGE_RELATIVERECTANGLE" val="{&quot;bottom&quot;:0,&quot;left&quot;:0.29086968768193272,&quot;right&quot;:0.29086968768193272,&quot;top&quot;:0}"/>
  <p:tag name="KSO_WM_UNIT_PLACING_PICTURE_COLLAGE_VIEWPORT" val="{&quot;height&quot;:8335.868459717376,&quot;width&quot;:5467.2456398115846}"/>
  <p:tag name="KSO_WM_UNIT_PLACING_PICTURE_INFO" val="{&quot;code&quot;:&quot;a[2]&quot;,&quot;full_picture&quot;:false,&quot;last_crop_picture&quot;:&quot;a[2]&quot;,&quot;scheme&quot;:&quot;2-2&quot;,&quot;spacing&quot;:6}"/>
  <p:tag name="KSO_WM_UNIT_PLACING_PICTURE_USER_RELATIVERECTANGLE" val="{&quot;bottom&quot;:0,&quot;left&quot;:0,&quot;right&quot;:0,&quot;top&quot;:0}"/>
  <p:tag name="KSO_WM_UNIT_PLACING_PICTURE_USER_VIEWPORT" val="{&quot;height&quot;:5435.9133858267714,&quot;width&quot;:8523.9968503936998}"/>
  <p:tag name="KSO_WM_UNIT_SM_LIMIT_TYPE" val="1"/>
  <p:tag name="KSO_WM_UNIT_SUPPORT_UNIT_TYPE" val="[&quot;d&quot;]"/>
  <p:tag name="KSO_WM_UNIT_TYPE" val="d"/>
  <p:tag name="KSO_WM_UNIT_VALUE" val="958*1496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6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94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03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2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03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21"/>
</p:tagLst>
</file>

<file path=ppt/tags/tag108.xml><?xml version="1.0" encoding="utf-8"?>
<p:tagLst xmlns:p="http://schemas.openxmlformats.org/presentationml/2006/main">
  <p:tag name="KSO_WM_BEAUTIFY_FLAG" val="#wm#"/>
  <p:tag name="KSO_WM_SLIDE_BACKGROUND" val="[&quot;general&quot;,&quot;frame&quot;,&quot;topBottom&quot;]"/>
  <p:tag name="KSO_WM_SLIDE_CAN_ADD_NAVIGATION" val="1"/>
  <p:tag name="KSO_WM_SLIDE_ID" val="diagram20200326_1"/>
  <p:tag name="KSO_WM_SLIDE_INDEX" val="1"/>
  <p:tag name="KSO_WM_SLIDE_ITEM_CNT" val="0"/>
  <p:tag name="KSO_WM_SLIDE_LAYOUT" val="a_d_f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7-13T22:41:53&quot;,&quot;maxSize&quot;:{&quot;size1&quot;:74.222781620974899},&quot;minSize&quot;:{&quot;size1&quot;:47.922781620974895},&quot;normalSize&quot;:{&quot;size1&quot;:74.222781620974885},&quot;subLayout&quot;:[{&quot;backgroundInfo&quot;:[{&quot;bottom&quot;:0.29560488499999998,&quot;bottomAbs&quot;:false,&quot;left&quot;:0,&quot;leftAbs&quot;:false,&quot;right&quot;:0,&quot;rightAbs&quot;:false,&quot;top&quot;:0,&quot;topAbs&quot;:false,&quot;type&quot;:&quot;topBottom&quot;}],&quot;direction&quot;:1,&quot;id&quot;:&quot;2020-07-13T22:41:53&quot;,&quot;maxSize&quot;:{&quot;size1&quot;:73.82153478873272},&quot;minSize&quot;:{&quot;size1&quot;:27.421534788732725},&quot;normalSize&quot;:{&quot;size1&quot;:50.52153478873273},&quot;subLayout&quot;:[{&quot;id&quot;:&quot;2020-07-13T22:41:53&quot;,&quot;margin&quot;:{&quot;bottom&quot;:0.81800001859664917,&quot;left&quot;:1.690000057220459,&quot;right&quot;:0.39399999380111694,&quot;top&quot;:1.690000057220459},&quot;type&quot;:0},{&quot;id&quot;:&quot;2020-07-13T22:41:53&quot;,&quot;margin&quot;:{&quot;bottom&quot;:0.81800001859664917,&quot;left&quot;:0.026000002399086952,&quot;right&quot;:1.6929999589920044,&quot;top&quot;:1.690000057220459},&quot;type&quot;:0}],&quot;type&quot;:0},{&quot;id&quot;:&quot;2020-07-13T22:41:53&quot;,&quot;margin&quot;:{&quot;bottom&quot;:1.690000057220459,&quot;left&quot;:1.690000057220459,&quot;right&quot;:1.690000057220459,&quot;top&quot;:0.026000002399086952},&quot;type&quot;:0}],&quot;type&quot;:1}"/>
  <p:tag name="KSO_WM_SLIDE_POSITION" val="47*47"/>
  <p:tag name="KSO_WM_SLIDE_RATIO" val="1.777778"/>
  <p:tag name="KSO_WM_SLIDE_SIZE" val="864*44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6"/>
  <p:tag name="KSO_WM_TEMPLATE_MASTER_TYPE" val="0"/>
  <p:tag name="KSO_WM_TEMPLATE_SUBCATEGORY" val="11"/>
  <p:tag name="KSO_WM_UNIT_SHOW_EDIT_AREA_INDICATION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1.xml><?xml version="1.0" encoding="utf-8"?>
<p:tagLst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ARTLAYOUT_COMPRESS_INFO" val="{&#10;    &quot;id&quot;: &quot;2020-06-23T09:35:27&quot;,&#10;    &quot;max&quot;: 3.2134645669291331,&#10;    &quot;topChanged&quot;: 0.088860573135068691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03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2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03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21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6_1*d*1"/>
  <p:tag name="KSO_WM_UNIT_INDEX" val="1"/>
  <p:tag name="KSO_WM_UNIT_LAYERLEVEL" val="1"/>
  <p:tag name="KSO_WM_UNIT_PLACING_PICTURE" val="115935.859"/>
  <p:tag name="KSO_WM_UNIT_PLACING_PICTURE_COLLAGE_RELATIVERECTANGLE" val="{&quot;bottom&quot;:0,&quot;left&quot;:0.29076817847100567,&quot;right&quot;:0.29076817847100567,&quot;top&quot;:0}"/>
  <p:tag name="KSO_WM_UNIT_PLACING_PICTURE_COLLAGE_VIEWPORT" val="{&quot;height&quot;:8335.868459717376,&quot;width&quot;:5467.2456398115846}"/>
  <p:tag name="KSO_WM_UNIT_PLACING_PICTURE_INFO" val="{&quot;code&quot;:&quot;a[2]&quot;,&quot;full_picture&quot;:false,&quot;last_crop_picture&quot;:&quot;a[2]&quot;,&quot;scheme&quot;:&quot;2-2&quot;,&quot;spacing&quot;:6}"/>
  <p:tag name="KSO_WM_UNIT_PLACING_PICTURE_USER_RELATIVERECTANGLE" val="{&quot;bottom&quot;:0,&quot;left&quot;:0,&quot;right&quot;:0,&quot;top&quot;:0}"/>
  <p:tag name="KSO_WM_UNIT_PLACING_PICTURE_USER_VIEWPORT" val="{&quot;height&quot;:5435.9133858267714,&quot;width&quot;:8519.8614173228343}"/>
  <p:tag name="KSO_WM_UNIT_SM_LIMIT_TYPE" val="1"/>
  <p:tag name="KSO_WM_UNIT_SUPPORT_UNIT_TYPE" val="[&quot;d&quot;]"/>
  <p:tag name="KSO_WM_UNIT_TYPE" val="d"/>
  <p:tag name="KSO_WM_UNIT_VALUE" val="958*1502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6_1*d*2"/>
  <p:tag name="KSO_WM_UNIT_INDEX" val="2"/>
  <p:tag name="KSO_WM_UNIT_LAYERLEVEL" val="1"/>
  <p:tag name="KSO_WM_UNIT_PLACING_PICTURE" val="115935.859"/>
  <p:tag name="KSO_WM_UNIT_PLACING_PICTURE_COLLAGE_RELATIVERECTANGLE" val="{&quot;bottom&quot;:0,&quot;left&quot;:0.29086968768193272,&quot;right&quot;:0.29086968768193272,&quot;top&quot;:0}"/>
  <p:tag name="KSO_WM_UNIT_PLACING_PICTURE_COLLAGE_VIEWPORT" val="{&quot;height&quot;:8335.868459717376,&quot;width&quot;:5467.2456398115846}"/>
  <p:tag name="KSO_WM_UNIT_PLACING_PICTURE_INFO" val="{&quot;code&quot;:&quot;a[2]&quot;,&quot;full_picture&quot;:false,&quot;last_crop_picture&quot;:&quot;a[2]&quot;,&quot;scheme&quot;:&quot;2-2&quot;,&quot;spacing&quot;:6}"/>
  <p:tag name="KSO_WM_UNIT_PLACING_PICTURE_USER_RELATIVERECTANGLE" val="{&quot;bottom&quot;:0,&quot;left&quot;:0,&quot;right&quot;:0,&quot;top&quot;:0}"/>
  <p:tag name="KSO_WM_UNIT_PLACING_PICTURE_USER_VIEWPORT" val="{&quot;height&quot;:5435.9133858267714,&quot;width&quot;:8523.9968503936998}"/>
  <p:tag name="KSO_WM_UNIT_SM_LIMIT_TYPE" val="1"/>
  <p:tag name="KSO_WM_UNIT_SUPPORT_UNIT_TYPE" val="[&quot;d&quot;]"/>
  <p:tag name="KSO_WM_UNIT_TYPE" val="d"/>
  <p:tag name="KSO_WM_UNIT_VALUE" val="958*1496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6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94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03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21"/>
</p:tagLst>
</file>

<file path=ppt/tags/tag119.xml><?xml version="1.0" encoding="utf-8"?>
<p:tagLst xmlns:p="http://schemas.openxmlformats.org/presentationml/2006/main">
  <p:tag name="KSO_WM_BEAUTIFY_FLAG" val="#wm#"/>
  <p:tag name="KSO_WM_SLIDE_BACKGROUND" val="[&quot;general&quot;,&quot;frame&quot;,&quot;topBottom&quot;]"/>
  <p:tag name="KSO_WM_SLIDE_CAN_ADD_NAVIGATION" val="1"/>
  <p:tag name="KSO_WM_SLIDE_ID" val="diagram20200326_1"/>
  <p:tag name="KSO_WM_SLIDE_INDEX" val="1"/>
  <p:tag name="KSO_WM_SLIDE_ITEM_CNT" val="0"/>
  <p:tag name="KSO_WM_SLIDE_LAYOUT" val="a_d_f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7-13T22:48:42&quot;,&quot;maxSize&quot;:{&quot;size1&quot;:74.222781620974899},&quot;minSize&quot;:{&quot;size1&quot;:47.922781620974895},&quot;normalSize&quot;:{&quot;size1&quot;:74.222781620974885},&quot;subLayout&quot;:[{&quot;backgroundInfo&quot;:[{&quot;bottom&quot;:0.29560488499999998,&quot;bottomAbs&quot;:false,&quot;left&quot;:0,&quot;leftAbs&quot;:false,&quot;right&quot;:0,&quot;rightAbs&quot;:false,&quot;top&quot;:0,&quot;topAbs&quot;:false,&quot;type&quot;:&quot;topBottom&quot;}],&quot;direction&quot;:1,&quot;id&quot;:&quot;2020-07-13T22:48:42&quot;,&quot;maxSize&quot;:{&quot;size1&quot;:73.82153478873272},&quot;minSize&quot;:{&quot;size1&quot;:27.421534788732725},&quot;normalSize&quot;:{&quot;size1&quot;:50.52153478873273},&quot;subLayout&quot;:[{&quot;id&quot;:&quot;2020-07-13T22:48:42&quot;,&quot;margin&quot;:{&quot;bottom&quot;:0.81800001859664917,&quot;left&quot;:1.690000057220459,&quot;right&quot;:0.39399999380111694,&quot;top&quot;:1.690000057220459},&quot;type&quot;:0},{&quot;id&quot;:&quot;2020-07-13T22:48:42&quot;,&quot;margin&quot;:{&quot;bottom&quot;:0.81800001859664917,&quot;left&quot;:0.026000002399086952,&quot;right&quot;:1.6929999589920044,&quot;top&quot;:1.690000057220459},&quot;type&quot;:0}],&quot;type&quot;:0},{&quot;id&quot;:&quot;2020-07-13T22:48:42&quot;,&quot;margin&quot;:{&quot;bottom&quot;:1.690000057220459,&quot;left&quot;:1.690000057220459,&quot;right&quot;:1.690000057220459,&quot;top&quot;:0.026000002399086952},&quot;type&quot;:0}],&quot;type&quot;:1}"/>
  <p:tag name="KSO_WM_SLIDE_POSITION" val="47*47"/>
  <p:tag name="KSO_WM_SLIDE_RATIO" val="1.777778"/>
  <p:tag name="KSO_WM_SLIDE_SIZE" val="864*44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6"/>
  <p:tag name="KSO_WM_TEMPLATE_MASTER_TYPE" val="0"/>
  <p:tag name="KSO_WM_TEMPLATE_SUBCATEGORY" val="11"/>
  <p:tag name="KSO_WM_UNIT_SHOW_EDIT_AREA_INDICATION" val="1"/>
</p:tagLst>
</file>

<file path=ppt/tags/tag12.xml><?xml version="1.0" encoding="utf-8"?>
<p:tagLst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54.805555555555557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6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94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1"/>
  <p:tag name="KSO_WM_UNIT_COMPATIBLE" val="0"/>
  <p:tag name="KSO_WM_UNIT_DIAGRAM_ISNUMVISUAL" val="0"/>
  <p:tag name="KSO_WM_UNIT_DIAGRAM_ISREFERUNIT" val="0"/>
  <p:tag name="KSO_WM_UNIT_HIGHLIGHT" val="0"/>
  <p:tag name="KSO_WM_UNIT_ID" val="diagram202003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21"/>
</p:tagLst>
</file>

<file path=ppt/tags/tag122.xml><?xml version="1.0" encoding="utf-8"?>
<p:tagLst xmlns:p="http://schemas.openxmlformats.org/presentationml/2006/main">
  <p:tag name="KSO_WM_BEAUTIFY_FLAG" val="#wm#"/>
  <p:tag name="KSO_WM_SLIDE_BACKGROUND" val="[&quot;general&quot;,&quot;frame&quot;,&quot;topBottom&quot;]"/>
  <p:tag name="KSO_WM_SLIDE_CAN_ADD_NAVIGATION" val="1"/>
  <p:tag name="KSO_WM_SLIDE_ID" val="diagram20200326_1"/>
  <p:tag name="KSO_WM_SLIDE_INDEX" val="1"/>
  <p:tag name="KSO_WM_SLIDE_ITEM_CNT" val="0"/>
  <p:tag name="KSO_WM_SLIDE_LAYOUT" val="a_d_f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7-13T22:48:42&quot;,&quot;maxSize&quot;:{&quot;size1&quot;:74.222781620974899},&quot;minSize&quot;:{&quot;size1&quot;:47.922781620974895},&quot;normalSize&quot;:{&quot;size1&quot;:74.222781620974885},&quot;subLayout&quot;:[{&quot;backgroundInfo&quot;:[{&quot;bottom&quot;:0.29560488499999998,&quot;bottomAbs&quot;:false,&quot;left&quot;:0,&quot;leftAbs&quot;:false,&quot;right&quot;:0,&quot;rightAbs&quot;:false,&quot;top&quot;:0,&quot;topAbs&quot;:false,&quot;type&quot;:&quot;topBottom&quot;}],&quot;direction&quot;:1,&quot;id&quot;:&quot;2020-07-13T22:48:42&quot;,&quot;maxSize&quot;:{&quot;size1&quot;:73.82153478873272},&quot;minSize&quot;:{&quot;size1&quot;:27.421534788732725},&quot;normalSize&quot;:{&quot;size1&quot;:50.52153478873273},&quot;subLayout&quot;:[{&quot;id&quot;:&quot;2020-07-13T22:48:42&quot;,&quot;margin&quot;:{&quot;bottom&quot;:0.81800001859664917,&quot;left&quot;:1.690000057220459,&quot;right&quot;:0.39399999380111694,&quot;top&quot;:1.690000057220459},&quot;type&quot;:0},{&quot;id&quot;:&quot;2020-07-13T22:48:42&quot;,&quot;margin&quot;:{&quot;bottom&quot;:0.81800001859664917,&quot;left&quot;:0.026000002399086952,&quot;right&quot;:1.6929999589920044,&quot;top&quot;:1.690000057220459},&quot;type&quot;:0}],&quot;type&quot;:0},{&quot;id&quot;:&quot;2020-07-13T22:48:42&quot;,&quot;margin&quot;:{&quot;bottom&quot;:1.690000057220459,&quot;left&quot;:1.690000057220459,&quot;right&quot;:1.690000057220459,&quot;top&quot;:0.026000002399086952},&quot;type&quot;:0}],&quot;type&quot;:1}"/>
  <p:tag name="KSO_WM_SLIDE_POSITION" val="47*47"/>
  <p:tag name="KSO_WM_SLIDE_RATIO" val="1.777778"/>
  <p:tag name="KSO_WM_SLIDE_SIZE" val="864*44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6"/>
  <p:tag name="KSO_WM_TEMPLATE_MASTER_TYPE" val="0"/>
  <p:tag name="KSO_WM_TEMPLATE_SUBCATEGORY" val="11"/>
  <p:tag name="KSO_WM_UNIT_SHOW_EDIT_AREA_INDICATION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f15c5f0e56d0f322bebbd3"/>
  <p:tag name="KSO_WM_TEMPLATE_ASSEMBLE_XID" val="5ef15c5f0e56d0f322bebbd3"/>
  <p:tag name="KSO_WM_TEMPLATE_CATEGORY" val="diagram"/>
  <p:tag name="KSO_WM_TEMPLATE_INDEX" val="2020831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25.xml><?xml version="1.0" encoding="utf-8"?>
<p:tagLst xmlns:p="http://schemas.openxmlformats.org/presentationml/2006/main">
  <p:tag name="KSO_WM_ASSEMBLE_CHIP_INDEX" val="58eaaedaf47346c9bec1f87f809c6ba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3"/>
  <p:tag name="KSO_WM_TEMPLATE_ASSEMBLE_XID" val="5ef15c5f0e56d0f322bebbd3"/>
  <p:tag name="KSO_WM_TEMPLATE_CATEGORY" val="diagram"/>
  <p:tag name="KSO_WM_TEMPLATE_INDEX" val="20208316"/>
  <p:tag name="KSO_WM_UNIT_BLOCK" val="0"/>
  <p:tag name="KSO_WM_UNIT_COMPATIBLE" val="0"/>
  <p:tag name="KSO_WM_UNIT_DEC_AREA_ID" val="5e328b49378d4eb6a9a95fbebff10fa7"/>
  <p:tag name="KSO_WM_UNIT_DEFAULT_FONT" val="24;44;4"/>
  <p:tag name="KSO_WM_UNIT_DIAGRAM_ISNUMVISUAL" val="0"/>
  <p:tag name="KSO_WM_UNIT_DIAGRAM_ISREFERUNIT" val="0"/>
  <p:tag name="KSO_WM_UNIT_HIGHLIGHT" val="0"/>
  <p:tag name="KSO_WM_UNIT_ID" val="diagram202083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6-23T09:35:27&quot;,&#10;    &quot;max&quot;: 12.898818897637796,&#10;    &quot;topChanged&quot;: 12.89879086128773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26.xml><?xml version="1.0" encoding="utf-8"?>
<p:tagLst xmlns:p="http://schemas.openxmlformats.org/presentationml/2006/main">
  <p:tag name="KSO_WM_ASSEMBLE_CHIP_INDEX" val="42232c3bcc6b4ab99b2b6856d5eec2a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3"/>
  <p:tag name="KSO_WM_TEMPLATE_ASSEMBLE_XID" val="5ef15c5f0e56d0f322bebbd3"/>
  <p:tag name="KSO_WM_TEMPLATE_CATEGORY" val="diagram"/>
  <p:tag name="KSO_WM_TEMPLATE_INDEX" val="20208316"/>
  <p:tag name="KSO_WM_UNIT_BLOCK" val="0"/>
  <p:tag name="KSO_WM_UNIT_COMPATIBLE" val="0"/>
  <p:tag name="KSO_WM_UNIT_DEC_AREA_ID" val="c64b44be9d2d426a8849d3843146a2aa"/>
  <p:tag name="KSO_WM_UNIT_DEFAULT_FONT" val="14;20;2"/>
  <p:tag name="KSO_WM_UNIT_DIAGRAM_ISNUMVISUAL" val="0"/>
  <p:tag name="KSO_WM_UNIT_DIAGRAM_ISREFERUNIT" val="0"/>
  <p:tag name="KSO_WM_UNIT_HIGHLIGHT" val="0"/>
  <p:tag name="KSO_WM_UNIT_ID" val="diagram2020831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UBTYPE" val="a"/>
  <p:tag name="KSO_WM_UNIT_SUPPORT_UNIT_TYPE" val="[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08"/>
</p:tagLst>
</file>

<file path=ppt/tags/tag127.xml><?xml version="1.0" encoding="utf-8"?>
<p:tagLst xmlns:p="http://schemas.openxmlformats.org/presentationml/2006/main">
  <p:tag name="KSO_WM_ASSEMBLE_CHIP_INDEX" val="68eaec3d97434249ba95ff06c79842eb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15c5f0e56d0f322bebbd3"/>
  <p:tag name="KSO_WM_TEMPLATE_ASSEMBLE_XID" val="5ef15c5f0e56d0f322bebbd3"/>
  <p:tag name="KSO_WM_TEMPLATE_CATEGORY" val="diagram"/>
  <p:tag name="KSO_WM_TEMPLATE_INDEX" val="20208316"/>
  <p:tag name="KSO_WM_UNIT_COMPATIBLE" val="0"/>
  <p:tag name="KSO_WM_UNIT_DEC_AREA_ID" val="d75f18bf0ba14d61973b2bd2a2c08ee3"/>
  <p:tag name="KSO_WM_UNIT_DIAGRAM_ISNUMVISUAL" val="0"/>
  <p:tag name="KSO_WM_UNIT_DIAGRAM_ISREFERUNIT" val="0"/>
  <p:tag name="KSO_WM_UNIT_HIGHLIGHT" val="0"/>
  <p:tag name="KSO_WM_UNIT_ID" val="diagram20208316_1*d*1"/>
  <p:tag name="KSO_WM_UNIT_INDEX" val="1"/>
  <p:tag name="KSO_WM_UNIT_LAYERLEVEL" val="1"/>
  <p:tag name="KSO_WM_UNIT_PLACING_PICTURE" val="68eaec3d97434249ba95ff06c79842eb"/>
  <p:tag name="KSO_WM_UNIT_PLACING_PICTURE_INFO" val="{&quot;code&quot;:&quot;A&quot;,&quot;full_picture&quot;:true,&quot;last_full_picture&quot;:&quot;A&quot;,&quot;margin&quot;:{&quot;left&quot;:32.616677225187743,&quot;right&quot;:34.505915262680162},&quot;scheme&quot;:&quot;2-0&quot;,&quot;spacing&quot;:5}"/>
  <p:tag name="KSO_WM_UNIT_PLACING_PICTURE_USER_RELATIVERECTANGLE_SMARTMENU" val="{&quot;bottom&quot;:0,&quot;left&quot;:0,&quot;right&quot;:0,&quot;top&quot;:0}"/>
  <p:tag name="KSO_WM_UNIT_PLACING_PICTURE_USER_VIEWPORT" val="{&quot;height&quot;:3867.8535433070865,&quot;width&quot;:7414.0456692913385}"/>
  <p:tag name="KSO_WM_UNIT_PLACING_PICTURE_USER_VIEWPORT_SMARTMENU" val="{&quot;height&quot;:3964.1932333669351,&quot;width&quot;:6441.1986629379544}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227*1184"/>
</p:tagLst>
</file>

<file path=ppt/tags/tag128.xml><?xml version="1.0" encoding="utf-8"?>
<p:tagLst xmlns:p="http://schemas.openxmlformats.org/presentationml/2006/main">
  <p:tag name="KSO_WM_ASSEMBLE_CHIP_INDEX" val="68eaec3d97434249ba95ff06c79842eb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15c5f0e56d0f322bebbd3"/>
  <p:tag name="KSO_WM_TEMPLATE_ASSEMBLE_XID" val="5ef15c5f0e56d0f322bebbd3"/>
  <p:tag name="KSO_WM_TEMPLATE_CATEGORY" val="diagram"/>
  <p:tag name="KSO_WM_TEMPLATE_INDEX" val="20208316"/>
  <p:tag name="KSO_WM_UNIT_COMPATIBLE" val="0"/>
  <p:tag name="KSO_WM_UNIT_DEC_AREA_ID" val="d75f18bf0ba14d61973b2bd2a2c08ee3"/>
  <p:tag name="KSO_WM_UNIT_DIAGRAM_ISNUMVISUAL" val="0"/>
  <p:tag name="KSO_WM_UNIT_DIAGRAM_ISREFERUNIT" val="0"/>
  <p:tag name="KSO_WM_UNIT_HIGHLIGHT" val="0"/>
  <p:tag name="KSO_WM_UNIT_ID" val="diagram20208316_1*d*1"/>
  <p:tag name="KSO_WM_UNIT_INDEX" val="1"/>
  <p:tag name="KSO_WM_UNIT_LAYERLEVEL" val="1"/>
  <p:tag name="KSO_WM_UNIT_PLACING_PICTURE" val="68eaec3d97434249ba95ff06c79842eb"/>
  <p:tag name="KSO_WM_UNIT_PLACING_PICTURE_INFO" val="{&quot;code&quot;:&quot;A&quot;,&quot;full_picture&quot;:true,&quot;last_full_picture&quot;:&quot;A&quot;,&quot;margin&quot;:{&quot;left&quot;:32.616677225187743,&quot;right&quot;:34.505915262680162},&quot;scheme&quot;:&quot;2-0&quot;,&quot;spacing&quot;:5}"/>
  <p:tag name="KSO_WM_UNIT_PLACING_PICTURE_USER_RELATIVERECTANGLE_SMARTMENU" val="{&quot;bottom&quot;:0,&quot;left&quot;:0,&quot;right&quot;:0,&quot;top&quot;:0}"/>
  <p:tag name="KSO_WM_UNIT_PLACING_PICTURE_USER_VIEWPORT" val="{&quot;height&quot;:3867.8535433070865,&quot;width&quot;:7250.5779527559052}"/>
  <p:tag name="KSO_WM_UNIT_PLACING_PICTURE_USER_VIEWPORT_SMARTMENU" val="{&quot;height&quot;:4238.4727822580644,&quot;width&quot;:6441.1986629379544}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227*1184"/>
</p:tagLst>
</file>

<file path=ppt/tags/tag129.xml><?xml version="1.0" encoding="utf-8"?>
<p:tagLst xmlns:p="http://schemas.openxmlformats.org/presentationml/2006/main">
  <p:tag name="KSO_WM_BEAUTIFY_FLAG" val="#wm#"/>
  <p:tag name="KSO_WM_CHIP_FILLPROP" val="[[{&quot;fill_id&quot;:&quot;e57bfa1d5aa74e19b89ecbda2d730518&quot;,&quot;fill_align&quot;:&quot;lb&quot;,&quot;text_align&quot;:&quot;lb&quot;,&quot;text_direction&quot;:&quot;horizontal&quot;,&quot;chip_types&quot;:[&quot;header&quot;]},{&quot;fill_id&quot;:&quot;7a0967d824244b51bc38bbc9e0ecbbb2&quot;,&quot;fill_align&quot;:&quot;lt&quot;,&quot;text_align&quot;:&quot;lt&quot;,&quot;text_direction&quot;:&quot;horizontal&quot;,&quot;chip_types&quot;:[&quot;text&quot;,&quot;picture&quot;,&quot;chart&quot;,&quot;table&quot;]},{&quot;fill_id&quot;:&quot;4327c07703e44616b342edeb10877556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,&quot;creativecrop&quot;]}]]"/>
  <p:tag name="KSO_WM_CHIP_GROUPID" val="5e71ea2c47edf80c4a5df18a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a2c47edf80c4a5df18b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8316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3T09:35:27&quot;,&quot;maxSize&quot;:{&quot;size1&quot;:53.358961045742035},&quot;minSize&quot;:{&quot;size1&quot;:45.858961045742035},&quot;normalSize&quot;:{&quot;size1&quot;:50.858961045742035},&quot;subLayout&quot;:[{&quot;id&quot;:&quot;2020-06-23T09:35:27&quot;,&quot;margin&quot;:{&quot;bottom&quot;:2.5399999618530273,&quot;left&quot;:3.3870000839233398,&quot;right&quot;:0,&quot;top&quot;:2.5399999618530273},&quot;type&quot;:0},{&quot;id&quot;:&quot;2020-06-23T09:35:27&quot;,&quot;maxSize&quot;:{&quot;size1&quot;:45.318262873755565},&quot;minSize&quot;:{&quot;size1&quot;:29.718262873755563},&quot;normalSize&quot;:{&quot;size1&quot;:36.418262873755559},&quot;subLayout&quot;:[{&quot;id&quot;:&quot;2020-06-23T09:35:27&quot;,&quot;margin&quot;:{&quot;bottom&quot;:0,&quot;left&quot;:0.84700000286102295,&quot;right&quot;:3.3870000839233398,&quot;top&quot;:3.3870000839233398},&quot;type&quot;:0},{&quot;id&quot;:&quot;2020-06-23T09:35:27&quot;,&quot;margin&quot;:{&quot;bottom&quot;:3.3870000839233398,&quot;left&quot;:0.84700000286102295,&quot;right&quot;:3.3870000839233398,&quot;top&quot;:0.42300000786781311},&quot;type&quot;:0}],&quot;type&quot;:0}],&quot;type&quot;:0}"/>
  <p:tag name="KSO_WM_SLIDE_POSITION" val="120*95"/>
  <p:tag name="KSO_WM_SLIDE_RATIO" val="1.777778"/>
  <p:tag name="KSO_WM_SLIDE_SIZE" val="720*348"/>
  <p:tag name="KSO_WM_SLIDE_SUBTYPE" val="picTxt"/>
  <p:tag name="KSO_WM_SLIDE_SUPPORT_FEATURE_TYPE" val="7"/>
  <p:tag name="KSO_WM_SLIDE_TYPE" val="text"/>
  <p:tag name="KSO_WM_TAG_VERSION" val="1.0"/>
  <p:tag name="KSO_WM_TEMPLATE_ASSEMBLE_GROUPID" val="5ef15c5f0e56d0f322bebbd3"/>
  <p:tag name="KSO_WM_TEMPLATE_ASSEMBLE_XID" val="5ef15c5f0e56d0f322bebbd3"/>
  <p:tag name="KSO_WM_TEMPLATE_CATEGORY" val="diagram"/>
  <p:tag name="KSO_WM_TEMPLATE_COLOR_TYPE" val="1"/>
  <p:tag name="KSO_WM_TEMPLATE_INDEX" val="20208316"/>
  <p:tag name="KSO_WM_TEMPLATE_MASTER_TYPE" val="0"/>
  <p:tag name="KSO_WM_TEMPLATE_SUBCATEGORY" val="21"/>
</p:tagLst>
</file>

<file path=ppt/tags/tag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ecbaf6a758c1ec0b708aac"/>
  <p:tag name="KSO_WM_TEMPLATE_ASSEMBLE_XID" val="5eecbaf6a758c1ec0b708aac"/>
  <p:tag name="KSO_WM_TEMPLATE_CATEGORY" val="diagram"/>
  <p:tag name="KSO_WM_TEMPLATE_INDEX" val="20206604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6604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31.xml><?xml version="1.0" encoding="utf-8"?>
<p:tagLst xmlns:p="http://schemas.openxmlformats.org/presentationml/2006/main">
  <p:tag name="KSO_WM_ASSEMBLE_CHIP_INDEX" val="1b66f4da2c584f56a8883b96b055bec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aac"/>
  <p:tag name="KSO_WM_TEMPLATE_ASSEMBLE_XID" val="5eecbaf6a758c1ec0b708aac"/>
  <p:tag name="KSO_WM_TEMPLATE_CATEGORY" val="diagram"/>
  <p:tag name="KSO_WM_TEMPLATE_INDEX" val="20206604"/>
  <p:tag name="KSO_WM_UNIT_BLOCK" val="0"/>
  <p:tag name="KSO_WM_UNIT_COMPATIBLE" val="0"/>
  <p:tag name="KSO_WM_UNIT_DEC_AREA_ID" val="4be9c04e4dfe4c5c8b39b3fc5f35900a"/>
  <p:tag name="KSO_WM_UNIT_DEFAULT_FONT" val="24;44;4"/>
  <p:tag name="KSO_WM_UNIT_DIAGRAM_ISNUMVISUAL" val="0"/>
  <p:tag name="KSO_WM_UNIT_DIAGRAM_ISREFERUNIT" val="0"/>
  <p:tag name="KSO_WM_UNIT_HIGHLIGHT" val="0"/>
  <p:tag name="KSO_WM_UNIT_ID" val="diagram2020660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9T21:17:45&quot;,&#10;    &quot;max&quot;: 0.60346456692911943,&#10;    &quot;topChanged&quot;: 0.60346379989588772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32.xml><?xml version="1.0" encoding="utf-8"?>
<p:tagLst xmlns:p="http://schemas.openxmlformats.org/presentationml/2006/main">
  <p:tag name="KSO_WM_ASSEMBLE_CHIP_INDEX" val="163a15ffdef5404bb4f69400cddd73da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aac"/>
  <p:tag name="KSO_WM_TEMPLATE_ASSEMBLE_XID" val="5eecbaf6a758c1ec0b708aac"/>
  <p:tag name="KSO_WM_TEMPLATE_CATEGORY" val="diagram"/>
  <p:tag name="KSO_WM_TEMPLATE_INDEX" val="20206604"/>
  <p:tag name="KSO_WM_UNIT_BLOCK" val="0"/>
  <p:tag name="KSO_WM_UNIT_COMPATIBLE" val="0"/>
  <p:tag name="KSO_WM_UNIT_DEC_AREA_ID" val="1f86a3fa66244362bfcdaf228394b0fc"/>
  <p:tag name="KSO_WM_UNIT_DEFAULT_FONT" val="14;20;2"/>
  <p:tag name="KSO_WM_UNIT_DIAGRAM_ISNUMVISUAL" val="0"/>
  <p:tag name="KSO_WM_UNIT_DIAGRAM_ISREFERUNIT" val="0"/>
  <p:tag name="KSO_WM_UNIT_HIGHLIGHT" val="0"/>
  <p:tag name="KSO_WM_UNIT_ID" val="diagram20206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4"/>
</p:tagLst>
</file>

<file path=ppt/tags/tag133.xml><?xml version="1.0" encoding="utf-8"?>
<p:tagLst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6f1a53605d5daf04fe6016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6604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6-19T21:17:45&quot;,&quot;maxSize&quot;:{&quot;size1&quot;:42.222766346401642},&quot;minSize&quot;:{&quot;size1&quot;:33.322766346401643},&quot;normalSize&quot;:{&quot;size1&quot;:37.822766346401643},&quot;subLayout&quot;:[{&quot;id&quot;:&quot;2020-06-19T21:17:45&quot;,&quot;margin&quot;:{&quot;bottom&quot;:0,&quot;left&quot;:3.3870000839233398,&quot;right&quot;:3.3870000839233398,&quot;top&quot;:4.2329998016357422},&quot;type&quot;:0},{&quot;id&quot;:&quot;2020-06-19T21:17:45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eecbaf6a758c1ec0b708aac"/>
  <p:tag name="KSO_WM_TEMPLATE_ASSEMBLE_XID" val="5eecbaf6a758c1ec0b708aac"/>
  <p:tag name="KSO_WM_TEMPLATE_CATEGORY" val="diagram"/>
  <p:tag name="KSO_WM_TEMPLATE_COLOR_TYPE" val="1"/>
  <p:tag name="KSO_WM_TEMPLATE_INDEX" val="20206604"/>
  <p:tag name="KSO_WM_TEMPLATE_MASTER_TYPE" val="0"/>
  <p:tag name="KSO_WM_TEMPLATE_SUBCATEGORY" val="2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903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3903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M_LIMIT_TYPE" val="1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84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90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903_1*d*1"/>
  <p:tag name="KSO_WM_UNIT_INDEX" val="1"/>
  <p:tag name="KSO_WM_UNIT_LAYERLEVEL" val="1"/>
  <p:tag name="KSO_WM_UNIT_PLACING_PICTURE_INFO" val="{&quot;full_picture&quot;:false,&quot;last_crop_picture&quot;:&quot;2-1&quot;,&quot;selected&quot;:&quot;2-1&quot;}"/>
  <p:tag name="KSO_WM_UNIT_PLACING_PICTURE_MD4" val="0"/>
  <p:tag name="KSO_WM_UNIT_SUPPORT_UNIT_TYPE" val="[&quot;d&quot;]"/>
  <p:tag name="KSO_WM_UNIT_TYPE" val="d"/>
  <p:tag name="KSO_WM_UNIT_VALUE" val="1272*1502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90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903_1*d*2"/>
  <p:tag name="KSO_WM_UNIT_INDEX" val="2"/>
  <p:tag name="KSO_WM_UNIT_LAYERLEVEL" val="1"/>
  <p:tag name="KSO_WM_UNIT_PLACING_PICTURE_INFO" val="{&quot;full_picture&quot;:false,&quot;last_crop_picture&quot;:&quot;2-1&quot;,&quot;selected&quot;:&quot;2-1&quot;}"/>
  <p:tag name="KSO_WM_UNIT_PLACING_PICTURE_MD4" val="0"/>
  <p:tag name="KSO_WM_UNIT_SUPPORT_UNIT_TYPE" val="[&quot;d&quot;]"/>
  <p:tag name="KSO_WM_UNIT_TYPE" val="d"/>
  <p:tag name="KSO_WM_UNIT_VALUE" val="1272*1502"/>
</p:tagLst>
</file>

<file path=ppt/tags/tag137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ID" val="diagram20203903_1"/>
  <p:tag name="KSO_WM_SLIDE_INDEX" val="1"/>
  <p:tag name="KSO_WM_SLIDE_ITEM_CNT" val="0"/>
  <p:tag name="KSO_WM_SLIDE_LAYOUT" val="d_f"/>
  <p:tag name="KSO_WM_SLIDE_LAYOUT_CNT" val="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7-13T09:45:33&quot;,&quot;maxSize&quot;:{&quot;size1&quot;:45.400036441763056},&quot;minSize&quot;:{&quot;size1&quot;:19.200036441763061},&quot;normalSize&quot;:{&quot;size1&quot;:24.200036441763061},&quot;subLayout&quot;:[{&quot;id&quot;:&quot;2020-07-13T09:45:33&quot;,&quot;margin&quot;:{&quot;bottom&quot;:0.82200002670288086,&quot;left&quot;:1.690000057220459,&quot;right&quot;:1.690000057220459,&quot;top&quot;:1.690000057220459},&quot;type&quot;:0},{&quot;direction&quot;:1,&quot;id&quot;:&quot;2020-07-13T09:45:33&quot;,&quot;maxSize&quot;:{&quot;size1&quot;:66.799991970835251},&quot;minSize&quot;:{&quot;size1&quot;:34.499991970835254},&quot;normalSize&quot;:{&quot;size1&quot;:50.499991970835254},&quot;subLayout&quot;:[{&quot;id&quot;:&quot;2020-07-13T09:45:33&quot;,&quot;margin&quot;:{&quot;bottom&quot;:1.6820000410079956,&quot;left&quot;:1.690000057220459,&quot;right&quot;:0.39399999380111694,&quot;top&quot;:0.026000002399086952},&quot;type&quot;:0},{&quot;id&quot;:&quot;2020-07-13T09:45:33&quot;,&quot;margin&quot;:{&quot;bottom&quot;:1.6820000410079956,&quot;left&quot;:0.026000002399086952,&quot;right&quot;:1.690000057220459,&quot;top&quot;:0.026000002399086952},&quot;type&quot;:0}],&quot;type&quot;:0}],&quot;type&quot;:0}"/>
  <p:tag name="KSO_WM_SLIDE_POSITION" val="47*47"/>
  <p:tag name="KSO_WM_SLIDE_RATIO" val="1.777778"/>
  <p:tag name="KSO_WM_SLIDE_SIZE" val="864*44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903"/>
  <p:tag name="KSO_WM_TEMPLATE_MASTER_TYPE" val="0"/>
  <p:tag name="KSO_WM_TEMPLATE_SUBCATEGORY" val="11"/>
</p:tagLst>
</file>

<file path=ppt/tags/tag13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4.xml><?xml version="1.0" encoding="utf-8"?>
<p:tagLst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3T09:35:27&quot;,&#10;    &quot;max&quot;: 6.9533858267716369,&#10;    &quot;topChanged&quot;: 0.9667237248030548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15.xml><?xml version="1.0" encoding="utf-8"?>
<p:tagLst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ARTLAYOUT_COMPRESS_INFO" val="{&#10;    &quot;id&quot;: &quot;2020-06-23T09:35:27&quot;,&#10;    &quot;max&quot;: 3.2134645669291331,&#10;    &quot;topChanged&quot;: 0.088860573135068691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16.xml><?xml version="1.0" encoding="utf-8"?>
<p:tagLst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54.805555555555557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.xml><?xml version="1.0" encoding="utf-8"?>
<p:tagLst xmlns:p="http://schemas.openxmlformats.org/presentationml/2006/main">
  <p:tag name="KSO_WM_FULL_TEXT_BEAUTIFY_COPY_ID" val="10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3;单击此处输入你的正文，文字是您思想的提炼，为了最终演示发布的良好效果，请尽量言简意赅的阐述观点；根据需要可酌情增减文字。&#13;单击此处输入你的正文，文字是您思想的提炼，为了最终演示发布的良好效果，请尽量言简意赅的阐述观点；根据需要可酌情增减文字。&#13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YPE" val="a"/>
  <p:tag name="KSO_WM_UNIT_VALUE" val="24"/>
</p:tagLst>
</file>

<file path=ppt/tags/tag24.xml><?xml version="1.0" encoding="utf-8"?>
<p:tagLst xmlns:p="http://schemas.openxmlformats.org/presentationml/2006/main">
  <p:tag name="KSO_WM_BEAUTIFY_FLAG" val="#wm#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5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BLOCK" val="0"/>
  <p:tag name="KSO_WM_UNIT_COLOR_SCHEME_PARENT_PAGE" val="0_1"/>
  <p:tag name="KSO_WM_UNIT_COLOR_SCHEME_SHAPE_ID" val="5"/>
  <p:tag name="KSO_WM_UNIT_COMPATIBLE" val="0"/>
  <p:tag name="KSO_WM_UNIT_DEC_AREA_ID" val="965371c758e94729afb0e3483f765e58"/>
  <p:tag name="KSO_WM_UNIT_DECOLORIZATION" val="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42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75"/>
</p:tagLst>
</file>

<file path=ppt/tags/tag26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BLOCK" val="0"/>
  <p:tag name="KSO_WM_UNIT_COLOR_SCHEME_PARENT_PAGE" val="0_1"/>
  <p:tag name="KSO_WM_UNIT_COLOR_SCHEME_SHAPE_ID" val="6"/>
  <p:tag name="KSO_WM_UNIT_COMPATIBLE" val="0"/>
  <p:tag name="KSO_WM_UNIT_DEC_AREA_ID" val="c76f3108da7848fa95580e0e2cd29b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42_1*i*2"/>
  <p:tag name="KSO_WM_UNIT_INDEX" val="2"/>
  <p:tag name="KSO_WM_UNIT_LAYERLEVEL" val="1"/>
  <p:tag name="KSO_WM_UNIT_LINE_FILL_TYPE" val="2"/>
  <p:tag name="KSO_WM_UNIT_LINE_FORE_SCHEMECOLOR_INDEX" val="8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75"/>
</p:tagLst>
</file>

<file path=ppt/tags/tag27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BLOCK" val="0"/>
  <p:tag name="KSO_WM_UNIT_COLOR_SCHEME_PARENT_PAGE" val="0_1"/>
  <p:tag name="KSO_WM_UNIT_COLOR_SCHEME_SHAPE_ID" val="8"/>
  <p:tag name="KSO_WM_UNIT_COMPATIBLE" val="0"/>
  <p:tag name="KSO_WM_UNIT_DEC_AREA_ID" val="b583a211fe3b4462bce1cefbb9cb7819"/>
  <p:tag name="KSO_WM_UNIT_DECOLORIZATION" val="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42_1*i*3"/>
  <p:tag name="KSO_WM_UNIT_INDEX" val="3"/>
  <p:tag name="KSO_WM_UNIT_LAYERLEVEL" val="1"/>
  <p:tag name="KSO_WM_UNIT_SM_LIMIT_TYPE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42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29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42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3.xml><?xml version="1.0" encoding="utf-8"?>
<p:tagLst xmlns:p="http://schemas.openxmlformats.org/presentationml/2006/main">
  <p:tag name="KSO_WM_FULL_TEXT_BEAUTIFY_COPY_ID" val="11"/>
</p:tagLst>
</file>

<file path=ppt/tags/tag30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BLOCK" val="0"/>
  <p:tag name="KSO_WM_UNIT_COLOR_SCHEME_PARENT_PAGE" val="0_1"/>
  <p:tag name="KSO_WM_UNIT_COLOR_SCHEME_SHAPE_ID" val="14"/>
  <p:tag name="KSO_WM_UNIT_COMPATIBLE" val="0"/>
  <p:tag name="KSO_WM_UNIT_DEC_AREA_ID" val="8d94d8e053c64ad5bf9da0e96ec5275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42_1*i*6"/>
  <p:tag name="KSO_WM_UNIT_INDEX" val="6"/>
  <p:tag name="KSO_WM_UNIT_LAYERLEVEL" val="1"/>
  <p:tag name="KSO_WM_UNIT_SM_LIMIT_TYPE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9042_1*i*7"/>
  <p:tag name="KSO_WM_UNIT_INDEX" val="7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2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9042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3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BLOCK" val="0"/>
  <p:tag name="KSO_WM_UNIT_COMPATIBLE" val="0"/>
  <p:tag name="KSO_WM_UNIT_DEC_AREA_ID" val="2b4a8d0625914d598112302f12344aa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42_1*i*9"/>
  <p:tag name="KSO_WM_UNIT_INDEX" val="9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4.xml><?xml version="1.0" encoding="utf-8"?>
<p:tagLst xmlns:p="http://schemas.openxmlformats.org/presentationml/2006/main">
  <p:tag name="KSO_WM_BEAUTIFY_FLAG" val="#wm#"/>
  <p:tag name="KSO_WM_CHIP_GROUPID" val="5efd942681ee359a788b1dce"/>
  <p:tag name="KSO_WM_CHIP_XID" val="5efd942681ee359a788b1dcf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BLOCK" val="0"/>
  <p:tag name="KSO_WM_UNIT_COMPATIBLE" val="0"/>
  <p:tag name="KSO_WM_UNIT_DEC_AREA_ID" val="828b4ef013f04759b2b207b808c4e68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9042_1*i*10"/>
  <p:tag name="KSO_WM_UNIT_INDEX" val="10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5.xml><?xml version="1.0" encoding="utf-8"?>
<p:tagLst xmlns:p="http://schemas.openxmlformats.org/presentationml/2006/main">
  <p:tag name="KSO_WM_ASSEMBLE_CHIP_INDEX" val="33932718413d4ae29d0b492ba71e56a2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BLOCK" val="0"/>
  <p:tag name="KSO_WM_UNIT_COMPATIBLE" val="0"/>
  <p:tag name="KSO_WM_UNIT_DEC_AREA_ID" val="9db12b1b5a6b409a8dab8071ebc52545"/>
  <p:tag name="KSO_WM_UNIT_DEFAULT_FONT" val="14;20;2"/>
  <p:tag name="KSO_WM_UNIT_DIAGRAM_ISNUMVISUAL" val="0"/>
  <p:tag name="KSO_WM_UNIT_DIAGRAM_ISREFERUNIT" val="0"/>
  <p:tag name="KSO_WM_UNIT_HIGHLIGHT" val="0"/>
  <p:tag name="KSO_WM_UNIT_ID" val="diagram2020904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6"/>
</p:tagLst>
</file>

<file path=ppt/tags/tag36.xml><?xml version="1.0" encoding="utf-8"?>
<p:tagLst xmlns:p="http://schemas.openxmlformats.org/presentationml/2006/main">
  <p:tag name="KSO_WM_ASSEMBLE_CHIP_INDEX" val="17d66c459e28489dbdd9260609ec2583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COMPATIBLE" val="0"/>
  <p:tag name="KSO_WM_UNIT_DEC_AREA_ID" val="8803fb8c147e4b9aacf0f84143b3d6eb"/>
  <p:tag name="KSO_WM_UNIT_DIAGRAM_ISNUMVISUAL" val="0"/>
  <p:tag name="KSO_WM_UNIT_DIAGRAM_ISREFERUNIT" val="0"/>
  <p:tag name="KSO_WM_UNIT_HIGHLIGHT" val="0"/>
  <p:tag name="KSO_WM_UNIT_ID" val="diagram20209042_1*d*1"/>
  <p:tag name="KSO_WM_UNIT_INDEX" val="1"/>
  <p:tag name="KSO_WM_UNIT_LAYERLEVEL" val="1"/>
  <p:tag name="KSO_WM_UNIT_PLACING_PICTURE" val="17d66c459e28489dbdd9260609ec2583"/>
  <p:tag name="KSO_WM_UNIT_PLACING_PICTURE_COLLAGE_RELATIVERECTANGLE" val="{&quot;bottom&quot;:0.10351178316112478,&quot;left&quot;:0,&quot;right&quot;:0,&quot;top&quot;:0.10351178316112478}"/>
  <p:tag name="KSO_WM_UNIT_PLACING_PICTURE_COLLAGE_VIEWPORT" val="{&quot;height&quot;:3290.4660034179688,&quot;width&quot;:7265.6842041015625}"/>
  <p:tag name="KSO_WM_UNIT_PLACING_PICTURE_INFO" val="{&quot;code&quot;:&quot;&quot;,&quot;full_picture&quot;:false,&quot;scheme&quot;:&quot;2-0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10351178316112478,&quot;left&quot;:0,&quot;right&quot;:0,&quot;top&quot;:0.10351178316112478}"/>
  <p:tag name="KSO_WM_UNIT_PLACING_PICTURE_USER_VIEWPORT" val="{&quot;height&quot;:3994.4110236220472,&quot;width&quot;:9494.3039370078732}"/>
  <p:tag name="KSO_WM_UNIT_PLACING_PICTURE_USER_VIEWPORT_SMARTMENU" val="{&quot;height&quot;:3290.4660034179688,&quot;width&quot;:7265.6842041015625}"/>
  <p:tag name="KSO_WM_UNIT_SUPPORT_UNIT_TYPE" val="[&quot;α&quot;,&quot;β&quot;,&quot;θ&quot;]"/>
  <p:tag name="KSO_WM_UNIT_TYPE" val="d"/>
  <p:tag name="KSO_WM_UNIT_VALUE" val="550*2453"/>
</p:tagLst>
</file>

<file path=ppt/tags/tag37.xml><?xml version="1.0" encoding="utf-8"?>
<p:tagLst xmlns:p="http://schemas.openxmlformats.org/presentationml/2006/main">
  <p:tag name="KSO_WM_ASSEMBLE_CHIP_INDEX" val="17d66c459e28489dbdd9260609ec2583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INDEX" val="20209042"/>
  <p:tag name="KSO_WM_UNIT_COMPATIBLE" val="0"/>
  <p:tag name="KSO_WM_UNIT_DEC_AREA_ID" val="8803fb8c147e4b9aacf0f84143b3d6eb"/>
  <p:tag name="KSO_WM_UNIT_DIAGRAM_ISNUMVISUAL" val="0"/>
  <p:tag name="KSO_WM_UNIT_DIAGRAM_ISREFERUNIT" val="0"/>
  <p:tag name="KSO_WM_UNIT_HIGHLIGHT" val="0"/>
  <p:tag name="KSO_WM_UNIT_ID" val="diagram20209042_1*d*1"/>
  <p:tag name="KSO_WM_UNIT_INDEX" val="1"/>
  <p:tag name="KSO_WM_UNIT_LAYERLEVEL" val="1"/>
  <p:tag name="KSO_WM_UNIT_PLACING_PICTURE" val="17d66c459e28489dbdd9260609ec2583"/>
  <p:tag name="KSO_WM_UNIT_PLACING_PICTURE_COLLAGE_RELATIVERECTANGLE" val="{&quot;bottom&quot;:0.31473186958619831,&quot;left&quot;:0,&quot;right&quot;:0,&quot;top&quot;:0.31473186958619831}"/>
  <p:tag name="KSO_WM_UNIT_PLACING_PICTURE_COLLAGE_VIEWPORT" val="{&quot;height&quot;:3290.4660034179688,&quot;width&quot;:7265.6842041015625}"/>
  <p:tag name="KSO_WM_UNIT_PLACING_PICTURE_INFO" val="{&quot;code&quot;:&quot;&quot;,&quot;full_picture&quot;:false,&quot;scheme&quot;:&quot;2-0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31473186958619831,&quot;left&quot;:0,&quot;right&quot;:0,&quot;top&quot;:0.31473186958619831}"/>
  <p:tag name="KSO_WM_UNIT_PLACING_PICTURE_USER_VIEWPORT" val="{&quot;height&quot;:3994.4110236220472,&quot;width&quot;:6143.2173228346455}"/>
  <p:tag name="KSO_WM_UNIT_PLACING_PICTURE_USER_VIEWPORT_SMARTMENU" val="{&quot;height&quot;:3290.4660034179688,&quot;width&quot;:7265.6842041015625}"/>
  <p:tag name="KSO_WM_UNIT_SUPPORT_UNIT_TYPE" val="[&quot;α&quot;,&quot;β&quot;,&quot;θ&quot;]"/>
  <p:tag name="KSO_WM_UNIT_TYPE" val="d"/>
  <p:tag name="KSO_WM_UNIT_VALUE" val="550*2453"/>
</p:tagLst>
</file>

<file path=ppt/tags/tag38.xml><?xml version="1.0" encoding="utf-8"?>
<p:tagLst xmlns:p="http://schemas.openxmlformats.org/presentationml/2006/main">
  <p:tag name="KSO_WM_BEAUTIFY_FLAG" val="#wm#"/>
  <p:tag name="KSO_WM_CHIP_FILLPROP" val="[[{&quot;fill_id&quot;:&quot;ea6796f915924c3eb38ed994684ee306&quot;,&quot;fill_align&quot;:&quot;lb&quot;,&quot;text_align&quot;:&quot;lb&quot;,&quot;text_direction&quot;:&quot;horizontal&quot;,&quot;chip_types&quot;:[&quot;header&quot;]},{&quot;fill_id&quot;:&quot;50df74bd5f4148c4807f5df98fc595b7&quot;,&quot;fill_align&quot;:&quot;lt&quot;,&quot;text_align&quot;:&quot;lt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,[{&quot;fill_id&quot;:&quot;ea6796f915924c3eb38ed994684ee306&quot;,&quot;fill_align&quot;:&quot;lb&quot;,&quot;text_align&quot;:&quot;lb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,{&quot;fill_id&quot;:&quot;50df74bd5f4148c4807f5df98fc595b7&quot;,&quot;fill_align&quot;:&quot;lt&quot;,&quot;text_align&quot;:&quot;lt&quot;,&quot;text_direction&quot;:&quot;horizontal&quot;,&quot;chip_types&quot;:[&quot;text&quot;]}]]"/>
  <p:tag name="KSO_WM_CHIP_GROUPID" val="5efd942681ee359a788b1dce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42681ee359a788b1dcf"/>
  <p:tag name="KSO_WM_SLIDE_BACKGROUND" val="[&quot;general&quot;]"/>
  <p:tag name="KSO_WM_SLIDE_BACKGROUND_TYPE" val="general"/>
  <p:tag name="KSO_WM_SLIDE_BK_DARK_LIGHT" val="2"/>
  <p:tag name="KSO_WM_SLIDE_COLORSCHEME_VERSION" val="3.2"/>
  <p:tag name="KSO_WM_SLIDE_ID" val="diagram2020904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20&quot;,&quot;maxSize&quot;:{&quot;size1&quot;:53.299999999999997},&quot;minSize&quot;:{&quot;size1&quot;:33.299999999999997},&quot;normalSize&quot;:{&quot;size1&quot;:42.200000000000003},&quot;subLayout&quot;:[{&quot;id&quot;:&quot;2020-07-04T18:33:20&quot;,&quot;margin&quot;:{&quot;bottom&quot;:0.026000002399086952,&quot;left&quot;:4.2329998016357422,&quot;right&quot;:5.0799999237060547,&quot;top&quot;:2.5399999618530273},&quot;type&quot;:0},{&quot;id&quot;:&quot;2020-07-04T18:33:20&quot;,&quot;margin&quot;:{&quot;bottom&quot;:2.5399999618530273,&quot;left&quot;:4.2329998016357422,&quot;right&quot;:5.0799999237060547,&quot;top&quot;:0.81999999284744263},&quot;type&quot;:0}],&quot;type&quot;:0}"/>
  <p:tag name="KSO_WM_SLIDE_POSITION" val="18*7"/>
  <p:tag name="KSO_WM_SLIDE_RATIO" val="1.777778"/>
  <p:tag name="KSO_WM_SLIDE_SIZE" val="928*523"/>
  <p:tag name="KSO_WM_SLIDE_SUBTYPE" val="picTxt"/>
  <p:tag name="KSO_WM_SLIDE_SUPPORT_FEATURE_TYPE" val="7"/>
  <p:tag name="KSO_WM_SLIDE_TYPE" val="text"/>
  <p:tag name="KSO_WM_TAG_VERSION" val="1.0"/>
  <p:tag name="KSO_WM_TEMPLATE_ASSEMBLE_GROUPID" val="5f005aefc1e42ffd0d0a8426"/>
  <p:tag name="KSO_WM_TEMPLATE_ASSEMBLE_XID" val="5f005aefc1e42ffd0d0a8426"/>
  <p:tag name="KSO_WM_TEMPLATE_CATEGORY" val="diagram"/>
  <p:tag name="KSO_WM_TEMPLATE_COLOR_TYPE" val="1"/>
  <p:tag name="KSO_WM_TEMPLATE_INDEX" val="20209042"/>
  <p:tag name="KSO_WM_TEMPLATE_MASTER_TYPE" val="0"/>
  <p:tag name="KSO_WM_TEMPLATE_SUBCATEGORY" val="21"/>
</p:tagLst>
</file>

<file path=ppt/tags/tag39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INDEX" val="20208724"/>
  <p:tag name="KSO_WM_UNIT_BLOCK" val="0"/>
  <p:tag name="KSO_WM_UNIT_COMPATIBLE" val="0"/>
  <p:tag name="KSO_WM_UNIT_DEC_AREA_ID" val="869a47cc434a46408bb65052c05f279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5"/>
  <p:tag name="KSO_WM_UNIT_FILL_FORE_SCHEMECOLOR_INDEX_BRIGHTNESS" val="0"/>
  <p:tag name="KSO_WM_UNIT_FILL_TYPE" val="2"/>
  <p:tag name="KSO_WM_UNIT_HIGHLIGHT" val="0"/>
  <p:tag name="KSO_WM_UNIT_ID" val="diagram20208724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77"/>
</p:tagLst>
</file>

<file path=ppt/tags/tag4.xml><?xml version="1.0" encoding="utf-8"?>
<p:tagLst xmlns:p="http://schemas.openxmlformats.org/presentationml/2006/main">
  <p:tag name="KSO_WM_FULL_TEXT_BEAUTIFY_COPY_ID" val="12"/>
  <p:tag name="KSO_WM_UNIT_PLACING_PICTURE_USER_VIEWPORT" val="{&quot;height&quot;:3602.636220472441,&quot;width&quot;:3901.7417322834644}"/>
</p:tagLst>
</file>

<file path=ppt/tags/tag40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INDEX" val="20208724"/>
  <p:tag name="KSO_WM_UNIT_BLOCK" val="0"/>
  <p:tag name="KSO_WM_UNIT_COMPATIBLE" val="0"/>
  <p:tag name="KSO_WM_UNIT_DEC_AREA_ID" val="a0c5cf7a1c614f69a6133648f21380b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bd01e1cb70546b89dcbaf4a2c63b178&quot;,&quot;X&quot;:{&quot;Pos&quot;:1},&quot;Y&quot;:{&quot;Pos&quot;:1}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4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4"/>
</p:tagLst>
</file>

<file path=ppt/tags/tag41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INDEX" val="20208724"/>
  <p:tag name="KSO_WM_UNIT_BLOCK" val="0"/>
  <p:tag name="KSO_WM_UNIT_COMPATIBLE" val="0"/>
  <p:tag name="KSO_WM_UNIT_DEC_AREA_ID" val="a95e06b8e0484cce8cc141021866a65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724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42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INDEX" val="20208724"/>
  <p:tag name="KSO_WM_UNIT_BLOCK" val="0"/>
  <p:tag name="KSO_WM_UNIT_COMPATIBLE" val="0"/>
  <p:tag name="KSO_WM_UNIT_DEC_AREA_ID" val="0f6c0b05a22942f4ac20396f9aa5ba6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724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43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INDEX" val="20208724"/>
  <p:tag name="KSO_WM_UNIT_BLOCK" val="0"/>
  <p:tag name="KSO_WM_UNIT_COMPATIBLE" val="0"/>
  <p:tag name="KSO_WM_UNIT_DEC_AREA_ID" val="ba7081483e1b462196cb4cf6d67e99e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724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44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INDEX" val="20208724"/>
  <p:tag name="KSO_WM_UNIT_BLOCK" val="0"/>
  <p:tag name="KSO_WM_UNIT_COMPATIBLE" val="0"/>
  <p:tag name="KSO_WM_UNIT_DEC_AREA_ID" val="d82ac3d2021f4a4e883509ca1c1b252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724_1*i*6"/>
  <p:tag name="KSO_WM_UNIT_INDEX" val="6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45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INDEX" val="20208724"/>
  <p:tag name="KSO_WM_UNIT_BLOCK" val="0"/>
  <p:tag name="KSO_WM_UNIT_COMPATIBLE" val="0"/>
  <p:tag name="KSO_WM_UNIT_DEC_AREA_ID" val="226a164df99f463d8be38aadee09ed6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7f9b00760c64eb1b67f74238d25a7d1&quot;,&quot;X&quot;:{&quot;Pos&quot;:1},&quot;Y&quot;:{&quot;Pos&quot;:1}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4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80"/>
</p:tagLst>
</file>

<file path=ppt/tags/tag46.xml><?xml version="1.0" encoding="utf-8"?>
<p:tagLst xmlns:p="http://schemas.openxmlformats.org/presentationml/2006/main">
  <p:tag name="KSO_WM_ASSEMBLE_CHIP_INDEX" val="ffd065f35db34e468c63e6489902ef6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INDEX" val="20208724"/>
  <p:tag name="KSO_WM_UNIT_BLOCK" val="0"/>
  <p:tag name="KSO_WM_UNIT_COMPATIBLE" val="0"/>
  <p:tag name="KSO_WM_UNIT_DEC_AREA_ID" val="fbd01e1cb70546b89dcbaf4a2c63b178"/>
  <p:tag name="KSO_WM_UNIT_DEFAULT_FONT" val="24;44;4"/>
  <p:tag name="KSO_WM_UNIT_DIAGRAM_ISNUMVISUAL" val="0"/>
  <p:tag name="KSO_WM_UNIT_DIAGRAM_ISREFERUNIT" val="0"/>
  <p:tag name="KSO_WM_UNIT_HIGHLIGHT" val="0"/>
  <p:tag name="KSO_WM_UNIT_ID" val="diagram202087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6T09:49:38&quot;,&#10;    &quot;max&quot;: 10.591574803149609,&#10;    &quot;topChanged&quot;: 10.118244390507858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47.xml><?xml version="1.0" encoding="utf-8"?>
<p:tagLst xmlns:p="http://schemas.openxmlformats.org/presentationml/2006/main">
  <p:tag name="KSO_WM_ASSEMBLE_CHIP_INDEX" val="622c19d9c32f4fbe957c5071e0d0a7fe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INDEX" val="20208724"/>
  <p:tag name="KSO_WM_UNIT_BLOCK" val="0"/>
  <p:tag name="KSO_WM_UNIT_COMPATIBLE" val="0"/>
  <p:tag name="KSO_WM_UNIT_DEC_AREA_ID" val="b7f9b00760c64eb1b67f74238d25a7d1"/>
  <p:tag name="KSO_WM_UNIT_DEFAULT_FONT" val="14;20;2"/>
  <p:tag name="KSO_WM_UNIT_DIAGRAM_ISNUMVISUAL" val="0"/>
  <p:tag name="KSO_WM_UNIT_DIAGRAM_ISREFERUNIT" val="0"/>
  <p:tag name="KSO_WM_UNIT_HIGHLIGHT" val="0"/>
  <p:tag name="KSO_WM_UNIT_ID" val="diagram2020872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88"/>
</p:tagLst>
</file>

<file path=ppt/tags/tag48.xml><?xml version="1.0" encoding="utf-8"?>
<p:tagLst xmlns:p="http://schemas.openxmlformats.org/presentationml/2006/main">
  <p:tag name="KSO_WM_BEAUTIFY_FLAG" val="#wm#"/>
  <p:tag name="KSO_WM_CHIP_FILLPROP" val="[[{&quot;fill_id&quot;:&quot;ae62fc3b35c9411d905b7bc231385e5c&quot;,&quot;fill_align&quot;:&quot;cm&quot;,&quot;text_align&quot;:&quot;cm&quot;,&quot;text_direction&quot;:&quot;horizontal&quot;,&quot;chip_types&quot;:[&quot;header&quot;]},{&quot;fill_id&quot;:&quot;fd2aa0c658d24d49b39a205f095b05d5&quot;,&quot;fill_align&quot;:&quot;cm&quot;,&quot;text_align&quot;:&quot;lm&quot;,&quot;text_direction&quot;:&quot;horizontal&quot;,&quot;chip_types&quot;:[&quot;text&quot;]}],[{&quot;fill_id&quot;:&quot;ae62fc3b35c9411d905b7bc231385e5c&quot;,&quot;fill_align&quot;:&quot;cm&quot;,&quot;text_align&quot;:&quot;cm&quot;,&quot;text_direction&quot;:&quot;horizontal&quot;,&quot;chip_types&quot;:[&quot;header&quot;]},{&quot;fill_id&quot;:&quot;fd2aa0c658d24d49b39a205f095b05d5&quot;,&quot;fill_align&quot;:&quot;cm&quot;,&quot;text_align&quot;:&quot;cm&quot;,&quot;text_direction&quot;:&quot;horizontal&quot;,&quot;chip_types&quot;:[&quot;diagram&quot;,&quot;pictext&quot;,&quot;picture&quot;,&quot;chart&quot;,&quot;table&quot;,&quot;video&quot;]}]]"/>
  <p:tag name="KSO_WM_CHIP_GROUPID" val="5ef16cf55bb2a422ac9a2b3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16cf55bb2a422ac9a2b3a"/>
  <p:tag name="KSO_WM_SLIDE_BACKGROUND" val="[&quot;general&quot;]"/>
  <p:tag name="KSO_WM_SLIDE_BACKGROUND_TYPE" val="general"/>
  <p:tag name="KSO_WM_SLIDE_BK_DARK_LIGHT" val="2"/>
  <p:tag name="KSO_WM_SLIDE_ID" val="diagram20208724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9:49:38&quot;,&quot;maxSize&quot;:{&quot;size1&quot;:31.395491917928059},&quot;minSize&quot;:{&quot;size1&quot;:22.49549191792806},&quot;normalSize&quot;:{&quot;size1&quot;:25.336417843853987},&quot;subLayout&quot;:[{&quot;id&quot;:&quot;2020-06-26T09:49:38&quot;,&quot;margin&quot;:{&quot;bottom&quot;:0.42300000786781311,&quot;left&quot;:5.5029997825622559,&quot;right&quot;:5.5029997825622559,&quot;top&quot;:2.9630000591278076},&quot;type&quot;:0},{&quot;id&quot;:&quot;2020-06-26T09:49:38&quot;,&quot;margin&quot;:{&quot;bottom&quot;:2.5399999618530273,&quot;left&quot;:5.5029997825622559,&quot;right&quot;:5.5029997825622559,&quot;top&quot;:2.1170001029968262},&quot;type&quot;:0}],&quot;type&quot;:0}"/>
  <p:tag name="KSO_WM_SLIDE_POSITION" val="0*33"/>
  <p:tag name="KSO_WM_SLIDE_RATIO" val="1.777778"/>
  <p:tag name="KSO_WM_SLIDE_SIZE" val="960*507"/>
  <p:tag name="KSO_WM_SLIDE_SUBTYPE" val="pureTxt"/>
  <p:tag name="KSO_WM_SLIDE_SUPPORT_FEATURE_TYPE" val="0"/>
  <p:tag name="KSO_WM_SLIDE_TYPE" val="text"/>
  <p:tag name="KSO_WM_TAG_VERSION" val="1.0"/>
  <p:tag name="KSO_WM_TEMPLATE_ASSEMBLE_GROUPID" val="5ef55431ea5a3ac527a189d6"/>
  <p:tag name="KSO_WM_TEMPLATE_ASSEMBLE_XID" val="5ef55431ea5a3ac527a189d6"/>
  <p:tag name="KSO_WM_TEMPLATE_CATEGORY" val="diagram"/>
  <p:tag name="KSO_WM_TEMPLATE_COLOR_TYPE" val="1"/>
  <p:tag name="KSO_WM_TEMPLATE_INDEX" val="20208724"/>
  <p:tag name="KSO_WM_TEMPLATE_MASTER_TYPE" val="0"/>
  <p:tag name="KSO_WM_TEMPLATE_SUBCATEGORY" val="21"/>
</p:tagLst>
</file>

<file path=ppt/tags/tag49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597b382ae9ee4c8891a2fa23d7a316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5.xml><?xml version="1.0" encoding="utf-8"?>
<p:tagLst xmlns:p="http://schemas.openxmlformats.org/presentationml/2006/main">
  <p:tag name="KSO_WM_FULL_TEXT_BEAUTIFY_COPY_ID" val="3"/>
</p:tagLst>
</file>

<file path=ppt/tags/tag50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f97cdf7b8b4e46a7bfbfd771fe5754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51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89283480f9e64afaa42da716c97a02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52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4ba5ea3486464446b5d7878ceb4ad4e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4"/>
  <p:tag name="KSO_WM_UNIT_INDEX" val="4"/>
  <p:tag name="KSO_WM_UNIT_LAYERLEVEL" val="1"/>
  <p:tag name="KSO_WM_UNIT_SM_LIMIT_TYPE" val="1"/>
  <p:tag name="KSO_WM_UNIT_TYPE" val="i"/>
</p:tagLst>
</file>

<file path=ppt/tags/tag53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54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9_1*i*6"/>
  <p:tag name="KSO_WM_UNIT_INDEX" val="6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55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96fce08095504b739f50c3127ecec35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7"/>
  <p:tag name="KSO_WM_UNIT_INDEX" val="7"/>
  <p:tag name="KSO_WM_UNIT_LAYERLEVEL" val="1"/>
  <p:tag name="KSO_WM_UNIT_SM_LIMIT_TYPE" val="1"/>
  <p:tag name="KSO_WM_UNIT_TYPE" val="i"/>
</p:tagLst>
</file>

<file path=ppt/tags/tag56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9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57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9_1*i*9"/>
  <p:tag name="KSO_WM_UNIT_INDEX" val="9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58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dcfcd1ab4fd24226afbcc0b46bf8d54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687e8eb5988473da4610b5f5ae168c0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9029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0"/>
  <p:tag name="KSO_WM_UNIT_TYPE" val="i"/>
</p:tagLst>
</file>

<file path=ppt/tags/tag59.xml><?xml version="1.0" encoding="utf-8"?>
<p:tagLst xmlns:p="http://schemas.openxmlformats.org/presentationml/2006/main">
  <p:tag name="KSO_WM_ASSEMBLE_CHIP_INDEX" val="ca1aeae71bfa40688277e097c31503aa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4687e8eb5988473da4610b5f5ae168c0"/>
  <p:tag name="KSO_WM_UNIT_DIAGRAM_ISNUMVISUAL" val="0"/>
  <p:tag name="KSO_WM_UNIT_DIAGRAM_ISREFERUNIT" val="0"/>
  <p:tag name="KSO_WM_UNIT_HIGHLIGHT" val="0"/>
  <p:tag name="KSO_WM_UNIT_ID" val="diagram2020902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7-04T18:34:07&quot;,&#10;    &quot;max&quot;: 18.636456692913384,&#10;    &quot;topChanged&quot;: 18.597164556632237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.xml><?xml version="1.0" encoding="utf-8"?>
<p:tagLst xmlns:p="http://schemas.openxmlformats.org/presentationml/2006/main">
  <p:tag name="KSO_WM_FULL_TEXT_BEAUTIFY_COPY_ID" val="4"/>
</p:tagLst>
</file>

<file path=ppt/tags/tag60.xml><?xml version="1.0" encoding="utf-8"?>
<p:tagLst xmlns:p="http://schemas.openxmlformats.org/presentationml/2006/main">
  <p:tag name="KSO_WM_ASSEMBLE_CHIP_INDEX" val="ca1aeae71bfa40688277e097c31503aa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4687e8eb5988473da4610b5f5ae168c0"/>
  <p:tag name="KSO_WM_UNIT_DIAGRAM_ISNUMVISUAL" val="0"/>
  <p:tag name="KSO_WM_UNIT_DIAGRAM_ISREFERUNIT" val="0"/>
  <p:tag name="KSO_WM_UNIT_HIGHLIGHT" val="0"/>
  <p:tag name="KSO_WM_UNIT_ID" val="diagram2020902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，文字是您思想的提炼，为了演示发布的良好效果，请言简意赅的阐述您的观点。您的内容已经简明扼要，字字珠玑。"/>
  <p:tag name="KSO_WM_UNIT_SHOW_EDIT_AREA_INDICATION" val="1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78"/>
</p:tagLst>
</file>

<file path=ppt/tags/tag61.xml><?xml version="1.0" encoding="utf-8"?>
<p:tagLst xmlns:p="http://schemas.openxmlformats.org/presentationml/2006/main">
  <p:tag name="KSO_WM_ASSEMBLE_CHIP_INDEX" val="b5a4ad7a615e4e459f2cf0c0a875b735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7fe68f547e5c4a27ae0eb4156fd20725"/>
  <p:tag name="KSO_WM_UNIT_DEFAULT_FONT" val="14;20;2"/>
  <p:tag name="KSO_WM_UNIT_DIAGRAM_ISNUMVISUAL" val="0"/>
  <p:tag name="KSO_WM_UNIT_DIAGRAM_ISREFERUNIT" val="0"/>
  <p:tag name="KSO_WM_UNIT_HIGHLIGHT" val="0"/>
  <p:tag name="KSO_WM_UNIT_ID" val="diagram2020902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5"/>
</p:tagLst>
</file>

<file path=ppt/tags/tag62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2"/>
  <p:tag name="KSO_WM_SLIDE_ID" val="diagram20209029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4:06&quot;,&quot;maxSize&quot;:{&quot;size1&quot;:42.855555922896777},&quot;minSize&quot;:{&quot;size1&quot;:33.955555922896778},&quot;normalSize&quot;:{&quot;size1&quot;:36.680000330607093},&quot;subLayout&quot;:[{&quot;id&quot;:&quot;2020-07-04T18:34:07&quot;,&quot;margin&quot;:{&quot;bottom&quot;:0,&quot;left&quot;:5.5029997825622559,&quot;right&quot;:5.9270000457763672,&quot;top&quot;:3.809999942779541},&quot;maxSize&quot;:{&quot;size1&quot;:86.81161886833587},&quot;minSize&quot;:{&quot;size1&quot;:76.81161886833587},&quot;normalSize&quot;:{&quot;size1&quot;:86.81161886833587},&quot;subLayout&quot;:[{&quot;id&quot;:&quot;2020-07-04T18:34:07&quot;,&quot;margin&quot;:{&quot;bottom&quot;:0.037641759961843491,&quot;left&quot;:5.5029997825622559,&quot;right&quot;:5.9270000457763672,&quot;top&quot;:3.809999942779541},&quot;type&quot;:0},{&quot;id&quot;:&quot;2020-07-04T18:34:07&quot;,&quot;margin&quot;:{&quot;bottom&quot;:0,&quot;left&quot;:5.5029997825622559,&quot;right&quot;:5.9270000457763672,&quot;top&quot;:0.032913796603679657},&quot;type&quot;:0}],&quot;type&quot;:0},{&quot;id&quot;:&quot;2020-07-04T18:34:07&quot;,&quot;margin&quot;:{&quot;bottom&quot;:3.3870000839233398,&quot;left&quot;:5.5029997825622559,&quot;right&quot;:5.9270000457763672,&quot;top&quot;:1.6929999589920044},&quot;type&quot;:0}],&quot;type&quot;:0}"/>
  <p:tag name="KSO_WM_SLIDE_POSITION" val="19*33"/>
  <p:tag name="KSO_WM_SLIDE_RATIO" val="1.777778"/>
  <p:tag name="KSO_WM_SLIDE_SIZE" val="914*473"/>
  <p:tag name="KSO_WM_SLIDE_SUBTYPE" val="pureTxt"/>
  <p:tag name="KSO_WM_SLIDE_SUPPORT_FEATURE_TYPE" val="0"/>
  <p:tag name="KSO_WM_SLIDE_TYPE" val="text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COLOR_TYPE" val="1"/>
  <p:tag name="KSO_WM_TEMPLATE_INDEX" val="20209029"/>
  <p:tag name="KSO_WM_TEMPLATE_MASTER_TYPE" val="0"/>
  <p:tag name="KSO_WM_TEMPLATE_SUBCATEGORY" val="21"/>
</p:tagLst>
</file>

<file path=ppt/tags/tag63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597b382ae9ee4c8891a2fa23d7a316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64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f97cdf7b8b4e46a7bfbfd771fe5754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65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89283480f9e64afaa42da716c97a02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66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4ba5ea3486464446b5d7878ceb4ad4e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4"/>
  <p:tag name="KSO_WM_UNIT_INDEX" val="4"/>
  <p:tag name="KSO_WM_UNIT_LAYERLEVEL" val="1"/>
  <p:tag name="KSO_WM_UNIT_SM_LIMIT_TYPE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68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9_1*i*6"/>
  <p:tag name="KSO_WM_UNIT_INDEX" val="6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69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96fce08095504b739f50c3127ecec35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9_1*i*7"/>
  <p:tag name="KSO_WM_UNIT_INDEX" val="7"/>
  <p:tag name="KSO_WM_UNIT_LAYERLEVEL" val="1"/>
  <p:tag name="KSO_WM_UNIT_SM_LIMIT_TYPE" val="1"/>
  <p:tag name="KSO_WM_UNIT_TYPE" val="i"/>
</p:tagLst>
</file>

<file path=ppt/tags/tag7.xml><?xml version="1.0" encoding="utf-8"?>
<p:tagLst xmlns:p="http://schemas.openxmlformats.org/presentationml/2006/main">
  <p:tag name="KSO_WM_FULL_TEXT_BEAUTIFY_COPY_ID" val="150998396"/>
</p:tagLst>
</file>

<file path=ppt/tags/tag70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9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71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9_1*i*9"/>
  <p:tag name="KSO_WM_UNIT_INDEX" val="9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72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dcfcd1ab4fd24226afbcc0b46bf8d54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687e8eb5988473da4610b5f5ae168c0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9029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0"/>
  <p:tag name="KSO_WM_UNIT_TYPE" val="i"/>
</p:tagLst>
</file>

<file path=ppt/tags/tag73.xml><?xml version="1.0" encoding="utf-8"?>
<p:tagLst xmlns:p="http://schemas.openxmlformats.org/presentationml/2006/main">
  <p:tag name="KSO_WM_ASSEMBLE_CHIP_INDEX" val="ca1aeae71bfa40688277e097c31503aa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4687e8eb5988473da4610b5f5ae168c0"/>
  <p:tag name="KSO_WM_UNIT_DIAGRAM_ISNUMVISUAL" val="0"/>
  <p:tag name="KSO_WM_UNIT_DIAGRAM_ISREFERUNIT" val="0"/>
  <p:tag name="KSO_WM_UNIT_HIGHLIGHT" val="0"/>
  <p:tag name="KSO_WM_UNIT_ID" val="diagram2020902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7-04T18:34:07&quot;,&#10;    &quot;max&quot;: 18.636456692913384,&#10;    &quot;topChanged&quot;: 18.597164556632237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4.xml><?xml version="1.0" encoding="utf-8"?>
<p:tagLst xmlns:p="http://schemas.openxmlformats.org/presentationml/2006/main">
  <p:tag name="KSO_WM_ASSEMBLE_CHIP_INDEX" val="ca1aeae71bfa40688277e097c31503aa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4687e8eb5988473da4610b5f5ae168c0"/>
  <p:tag name="KSO_WM_UNIT_DIAGRAM_ISNUMVISUAL" val="0"/>
  <p:tag name="KSO_WM_UNIT_DIAGRAM_ISREFERUNIT" val="0"/>
  <p:tag name="KSO_WM_UNIT_HIGHLIGHT" val="0"/>
  <p:tag name="KSO_WM_UNIT_ID" val="diagram2020902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，文字是您思想的提炼，为了演示发布的良好效果，请言简意赅的阐述您的观点。您的内容已经简明扼要，字字珠玑。"/>
  <p:tag name="KSO_WM_UNIT_SHOW_EDIT_AREA_INDICATION" val="1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78"/>
</p:tagLst>
</file>

<file path=ppt/tags/tag75.xml><?xml version="1.0" encoding="utf-8"?>
<p:tagLst xmlns:p="http://schemas.openxmlformats.org/presentationml/2006/main">
  <p:tag name="KSO_WM_ASSEMBLE_CHIP_INDEX" val="b5a4ad7a615e4e459f2cf0c0a875b735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7fe68f547e5c4a27ae0eb4156fd20725"/>
  <p:tag name="KSO_WM_UNIT_DEFAULT_FONT" val="14;20;2"/>
  <p:tag name="KSO_WM_UNIT_DIAGRAM_ISNUMVISUAL" val="0"/>
  <p:tag name="KSO_WM_UNIT_DIAGRAM_ISREFERUNIT" val="0"/>
  <p:tag name="KSO_WM_UNIT_HIGHLIGHT" val="0"/>
  <p:tag name="KSO_WM_UNIT_ID" val="diagram2020902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5"/>
</p:tagLst>
</file>

<file path=ppt/tags/tag76.xml><?xml version="1.0" encoding="utf-8"?>
<p:tagLst xmlns:p="http://schemas.openxmlformats.org/presentationml/2006/main">
  <p:tag name="KSO_WM_ASSEMBLE_CHIP_INDEX" val="b5a4ad7a615e4e459f2cf0c0a875b735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INDEX" val="20209029"/>
  <p:tag name="KSO_WM_UNIT_BLOCK" val="0"/>
  <p:tag name="KSO_WM_UNIT_COMPATIBLE" val="0"/>
  <p:tag name="KSO_WM_UNIT_DEC_AREA_ID" val="7fe68f547e5c4a27ae0eb4156fd20725"/>
  <p:tag name="KSO_WM_UNIT_DEFAULT_FONT" val="14;20;2"/>
  <p:tag name="KSO_WM_UNIT_DIAGRAM_ISNUMVISUAL" val="0"/>
  <p:tag name="KSO_WM_UNIT_DIAGRAM_ISREFERUNIT" val="0"/>
  <p:tag name="KSO_WM_UNIT_HIGHLIGHT" val="0"/>
  <p:tag name="KSO_WM_UNIT_ID" val="diagram2020902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5"/>
</p:tagLst>
</file>

<file path=ppt/tags/tag77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2"/>
  <p:tag name="KSO_WM_SLIDE_ID" val="diagram20209029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4:06&quot;,&quot;maxSize&quot;:{&quot;size1&quot;:42.855555922896777},&quot;minSize&quot;:{&quot;size1&quot;:33.955555922896778},&quot;normalSize&quot;:{&quot;size1&quot;:36.680000330607093},&quot;subLayout&quot;:[{&quot;id&quot;:&quot;2020-07-04T18:34:07&quot;,&quot;margin&quot;:{&quot;bottom&quot;:0,&quot;left&quot;:5.5029997825622559,&quot;right&quot;:5.9270000457763672,&quot;top&quot;:3.809999942779541},&quot;maxSize&quot;:{&quot;size1&quot;:86.81161886833587},&quot;minSize&quot;:{&quot;size1&quot;:76.81161886833587},&quot;normalSize&quot;:{&quot;size1&quot;:86.81161886833587},&quot;subLayout&quot;:[{&quot;id&quot;:&quot;2020-07-04T18:34:07&quot;,&quot;margin&quot;:{&quot;bottom&quot;:0.037641759961843491,&quot;left&quot;:5.5029997825622559,&quot;right&quot;:5.9270000457763672,&quot;top&quot;:3.809999942779541},&quot;type&quot;:0},{&quot;id&quot;:&quot;2020-07-04T18:34:07&quot;,&quot;margin&quot;:{&quot;bottom&quot;:0,&quot;left&quot;:5.5029997825622559,&quot;right&quot;:5.9270000457763672,&quot;top&quot;:0.032913796603679657},&quot;type&quot;:0}],&quot;type&quot;:0},{&quot;id&quot;:&quot;2020-07-04T18:34:07&quot;,&quot;margin&quot;:{&quot;bottom&quot;:3.3870000839233398,&quot;left&quot;:5.5029997825622559,&quot;right&quot;:5.9270000457763672,&quot;top&quot;:1.6929999589920044},&quot;type&quot;:0}],&quot;type&quot;:0}"/>
  <p:tag name="KSO_WM_SLIDE_POSITION" val="19*33"/>
  <p:tag name="KSO_WM_SLIDE_RATIO" val="1.777778"/>
  <p:tag name="KSO_WM_SLIDE_SIZE" val="914*473"/>
  <p:tag name="KSO_WM_SLIDE_SUBTYPE" val="pureTxt"/>
  <p:tag name="KSO_WM_SLIDE_SUPPORT_FEATURE_TYPE" val="0"/>
  <p:tag name="KSO_WM_SLIDE_TYPE" val="text"/>
  <p:tag name="KSO_WM_TAG_VERSION" val="1.0"/>
  <p:tag name="KSO_WM_TEMPLATE_ASSEMBLE_GROUPID" val="5f005b1ec1e42ffd0d0a8449"/>
  <p:tag name="KSO_WM_TEMPLATE_ASSEMBLE_XID" val="5f005b1ec1e42ffd0d0a8449"/>
  <p:tag name="KSO_WM_TEMPLATE_CATEGORY" val="diagram"/>
  <p:tag name="KSO_WM_TEMPLATE_COLOR_TYPE" val="1"/>
  <p:tag name="KSO_WM_TEMPLATE_INDEX" val="20209029"/>
  <p:tag name="KSO_WM_TEMPLATE_MASTER_TYPE" val="0"/>
  <p:tag name="KSO_WM_TEMPLATE_SUBCATEGORY" val="2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3405_1*f*2"/>
  <p:tag name="KSO_WM_UNIT_INDEX" val="2"/>
  <p:tag name="KSO_WM_UNIT_ISCONTENTSTITLE" val="0"/>
  <p:tag name="KSO_WM_UNIT_LAYERLEVEL" val="1"/>
  <p:tag name="KSO_WM_UNIT_NOCLEAR" val="0"/>
  <p:tag name="KSO_WM_UNIT_PRESET_TEXT" val="我们是致力于研究AI智能创作PPT的一个团队;&#13;我们潜心钻研幻灯片的演示规律与创作思路，希望通过人工智能解放用户双手，不仅高效，且精准。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96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K_DARK_LIGHT" val="1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5"/>
  <p:tag name="KSO_WM_UNIT_FILL_TYPE" val="1"/>
  <p:tag name="KSO_WM_UNIT_HIGHLIGHT" val="0"/>
  <p:tag name="KSO_WM_UNIT_ID" val="diagram20203405_1*i*1"/>
  <p:tag name="KSO_WM_UNIT_INDEX" val="1"/>
  <p:tag name="KSO_WM_UNIT_LAYERLEVEL" val="1"/>
  <p:tag name="KSO_WM_UNIT_SM_LIMIT_TYPE" val="1"/>
  <p:tag name="KSO_WM_UNIT_SUBTYPE" val="h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false,&quot;IsBottom&quot;:tru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405_1*i*2"/>
  <p:tag name="KSO_WM_UNIT_INDEX" val="2"/>
  <p:tag name="KSO_WM_UNIT_LAYERLEVEL" val="1"/>
  <p:tag name="KSO_WM_UNIT_SHADOW_SCHEMECOLOR_INDEX" val="13"/>
  <p:tag name="KSO_WM_UNIT_SHADOW_SCHEMECOLOR_INDEX_BRIGHTNESS" val="0.05"/>
  <p:tag name="KSO_WM_UNIT_SM_LIMIT_TYPE" val="2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3405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YPE" val="a"/>
  <p:tag name="KSO_WM_UNIT_VALUE" val="16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3405_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…"/>
  <p:tag name="KSO_WM_UNIT_TEXT_FILL_FORE_SCHEMECOLOR_INDEX" val="14"/>
  <p:tag name="KSO_WM_UNIT_TEXT_FILL_FORE_SCHEMECOLOR_INDEX_BRIGHTNESS" val="-0.05"/>
  <p:tag name="KSO_WM_UNIT_TEXT_FILL_TYPE" val="1"/>
  <p:tag name="KSO_WM_UNIT_TYPE" val="f"/>
  <p:tag name="KSO_WM_UNIT_VALUE" val="60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405_1*d*1"/>
  <p:tag name="KSO_WM_UNIT_INDEX" val="1"/>
  <p:tag name="KSO_WM_UNIT_LAYERLEVEL" val="1"/>
  <p:tag name="KSO_WM_UNIT_PLACING_PICTURE" val="145446.839"/>
  <p:tag name="KSO_WM_UNIT_PLACING_PICTURE_COLLAGE_RELATIVERECTANGLE" val="{&quot;bottom&quot;:0.061609999999999984,&quot;left&quot;:0,&quot;right&quot;:0,&quot;top&quot;:0.061609999999999984}"/>
  <p:tag name="KSO_WM_UNIT_PLACING_PICTURE_COLLAGE_VIEWPORT" val="{&quot;height&quot;:5792.12125984252,&quot;width&quot;:10186.629921259842}"/>
  <p:tag name="KSO_WM_UNIT_PLACING_PICTURE_INFO" val="{&quot;code&quot;:&quot;a&quot;,&quot;full_picture&quot;:true,&quot;last_crop_picture&quot;:&quot;[1]&quot;,&quot;last_full_picture&quot;:&quot;a&quot;,&quot;margin&quot;:{&quot;bottom&quot;:17.454629002091195,&quot;top&quot;:17.417448147960528},&quot;scheme&quot;:&quot;2-0&quot;,&quot;spacing&quot;:5}"/>
  <p:tag name="KSO_WM_UNIT_PLACING_PICTURE_USER_RELATIVERECTANGLE" val="{&quot;bottom&quot;:0.061609999999999998,&quot;left&quot;:0,&quot;right&quot;:0,&quot;top&quot;:0.061609999999999998}"/>
  <p:tag name="KSO_WM_UNIT_PLACING_PICTURE_USER_RELATIVERECTANGLE_SMARTMENU" val="{&quot;bottom&quot;:0,&quot;left&quot;:0,&quot;right&quot;:0,&quot;top&quot;:0}"/>
  <p:tag name="KSO_WM_UNIT_PLACING_PICTURE_USER_VIEWPORT" val="{&quot;height&quot;:5813.6472440944881,&quot;width&quot;:5101.7700787401573}"/>
  <p:tag name="KSO_WM_UNIT_PLACING_PICTURE_USER_VIEWPORT_SMARTMENU" val="{&quot;height&quot;:5411.1015478192767,&quot;width&quot;:3298.9217939576274}"/>
  <p:tag name="KSO_WM_UNIT_SM_LIMIT_TYPE" val="1"/>
  <p:tag name="KSO_WM_UNIT_SUPPORT_UNIT_TYPE" val="[&quot;all&quot;]"/>
  <p:tag name="KSO_WM_UNIT_TYPE" val="d"/>
  <p:tag name="KSO_WM_UNIT_VALUE" val="1021*1795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405_1*d*1"/>
  <p:tag name="KSO_WM_UNIT_INDEX" val="1"/>
  <p:tag name="KSO_WM_UNIT_LAYERLEVEL" val="1"/>
  <p:tag name="KSO_WM_UNIT_PLACING_PICTURE" val="145446.839"/>
  <p:tag name="KSO_WM_UNIT_PLACING_PICTURE_COLLAGE_RELATIVERECTANGLE" val="{&quot;bottom&quot;:0.061609999999999984,&quot;left&quot;:0,&quot;right&quot;:0,&quot;top&quot;:0.061609999999999984}"/>
  <p:tag name="KSO_WM_UNIT_PLACING_PICTURE_COLLAGE_VIEWPORT" val="{&quot;height&quot;:5792.12125984252,&quot;width&quot;:10186.629921259842}"/>
  <p:tag name="KSO_WM_UNIT_PLACING_PICTURE_INFO" val="{&quot;code&quot;:&quot;a&quot;,&quot;full_picture&quot;:true,&quot;last_crop_picture&quot;:&quot;[1]&quot;,&quot;last_full_picture&quot;:&quot;a&quot;,&quot;margin&quot;:{&quot;bottom&quot;:17.454629002091195,&quot;top&quot;:17.417448147960528},&quot;scheme&quot;:&quot;2-0&quot;,&quot;spacing&quot;:5}"/>
  <p:tag name="KSO_WM_UNIT_PLACING_PICTURE_USER_RELATIVERECTANGLE" val="{&quot;bottom&quot;:0.061609999999999998,&quot;left&quot;:0,&quot;right&quot;:0,&quot;top&quot;:0.061609999999999998}"/>
  <p:tag name="KSO_WM_UNIT_PLACING_PICTURE_USER_RELATIVERECTANGLE_SMARTMENU" val="{&quot;bottom&quot;:0,&quot;left&quot;:0,&quot;right&quot;:0,&quot;top&quot;:0}"/>
  <p:tag name="KSO_WM_UNIT_PLACING_PICTURE_USER_VIEWPORT" val="{&quot;height&quot;:5576.3527559055119,&quot;width&quot;:5101.7700787401573}"/>
  <p:tag name="KSO_WM_UNIT_PLACING_PICTURE_USER_VIEWPORT_SMARTMENU" val="{&quot;height&quot;:5411.1015478192767,&quot;width&quot;:7294.7903642454985}"/>
  <p:tag name="KSO_WM_UNIT_SM_LIMIT_TYPE" val="1"/>
  <p:tag name="KSO_WM_UNIT_SUPPORT_UNIT_TYPE" val="[&quot;all&quot;]"/>
  <p:tag name="KSO_WM_UNIT_TYPE" val="d"/>
  <p:tag name="KSO_WM_UNIT_VALUE" val="1021*1795"/>
</p:tagLst>
</file>

<file path=ppt/tags/tag85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3405_1"/>
  <p:tag name="KSO_WM_SLIDE_INDEX" val="1"/>
  <p:tag name="KSO_WM_SLIDE_ITEM_CNT" val="0"/>
  <p:tag name="KSO_WM_SLIDE_LAYOUT" val="a_d_f_i"/>
  <p:tag name="KSO_WM_SLIDE_LAYOUT_CNT" val="1_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7-13T10:08:48&quot;,&quot;maxSize&quot;:{&quot;size1&quot;:33.399999999999999},&quot;minSize&quot;:{&quot;size1&quot;:33.399999999999999},&quot;normalSize&quot;:{&quot;size1&quot;:33.399999999999999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7-13T10:08:48&quot;,&quot;margin&quot;:{&quot;bottom&quot;:2.9300000667572021,&quot;left&quot;:2.119999885559082,&quot;right&quot;:1.690000057220459,&quot;top&quot;:3.2699997425079346},&quot;maxSize&quot;:{&quot;size1&quot;:65.599999999999994},&quot;minSize&quot;:{&quot;size1&quot;:39.299999999999997},&quot;normalSize&quot;:{&quot;size1&quot;:47.779629629629639},&quot;subLayout&quot;:[{&quot;id&quot;:&quot;2020-07-13T10:08:48&quot;,&quot;margin&quot;:{&quot;bottom&quot;:0.39399999380111694,&quot;left&quot;:2.119999885559082,&quot;right&quot;:1.690000057220459,&quot;top&quot;:3.2799999713897705},&quot;type&quot;:0},{&quot;id&quot;:&quot;2020-07-13T10:08:48&quot;,&quot;margin&quot;:{&quot;bottom&quot;:2.9300000667572021,&quot;left&quot;:2.119999885559082,&quot;right&quot;:1.690000057220459,&quot;top&quot;:0.026000002399086952},&quot;type&quot;:0}],&quot;type&quot;:0},{&quot;id&quot;:&quot;2020-07-13T10:08:48&quot;,&quot;maxSize&quot;:{&quot;size1&quot;:83.299999999999997},&quot;minSize&quot;:{&quot;size1&quot;:53.799999999999997},&quot;normalSize&quot;:{&quot;size1&quot;:72.400000000000006},&quot;subLayout&quot;:[{&quot;horizontalAlign&quot;:0,&quot;id&quot;:&quot;2020-07-13T10:08:48&quot;,&quot;margin&quot;:{&quot;bottom&quot;:1.0199999809265137,&quot;left&quot;:2.1099998950958252,&quot;right&quot;:2.5399999618530273,&quot;top&quot;:2.5399999618530273},&quot;type&quot;:0,&quot;verticalAlign&quot;:2},{&quot;horizontalAlign&quot;:0,&quot;id&quot;:&quot;2020-07-13T10:08:48&quot;,&quot;margin&quot;:{&quot;bottom&quot;:2.119999885559082,&quot;left&quot;:1.7300000190734863,&quot;right&quot;:2.119999885559082,&quot;top&quot;:0.026000002399086952},&quot;type&quot;:0,&quot;verticalAlign&quot;:0}],&quot;type&quot;:0}],&quot;type&quot;:0}"/>
  <p:tag name="KSO_WM_SLIDE_POSITION" val="0*0"/>
  <p:tag name="KSO_WM_SLIDE_RATIO" val="1.777778"/>
  <p:tag name="KSO_WM_SLIDE_SIZE" val="898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405"/>
  <p:tag name="KSO_WM_TEMPLATE_MASTER_TYPE" val="0"/>
  <p:tag name="KSO_WM_TEMPLATE_SUBCATEGORY" val="1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3405_1*f*2"/>
  <p:tag name="KSO_WM_UNIT_INDEX" val="2"/>
  <p:tag name="KSO_WM_UNIT_ISCONTENTSTITLE" val="0"/>
  <p:tag name="KSO_WM_UNIT_LAYERLEVEL" val="1"/>
  <p:tag name="KSO_WM_UNIT_NOCLEAR" val="0"/>
  <p:tag name="KSO_WM_UNIT_PRESET_TEXT" val="我们是致力于研究AI智能创作PPT的一个团队;&#13;我们潜心钻研幻灯片的演示规律与创作思路，希望通过人工智能解放用户双手，不仅高效，且精准。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96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K_DARK_LIGHT" val="1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5"/>
  <p:tag name="KSO_WM_UNIT_FILL_TYPE" val="1"/>
  <p:tag name="KSO_WM_UNIT_HIGHLIGHT" val="0"/>
  <p:tag name="KSO_WM_UNIT_ID" val="diagram20203405_1*i*1"/>
  <p:tag name="KSO_WM_UNIT_INDEX" val="1"/>
  <p:tag name="KSO_WM_UNIT_LAYERLEVEL" val="1"/>
  <p:tag name="KSO_WM_UNIT_SM_LIMIT_TYPE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false,&quot;IsBottom&quot;:tru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405_1*i*2"/>
  <p:tag name="KSO_WM_UNIT_INDEX" val="2"/>
  <p:tag name="KSO_WM_UNIT_LAYERLEVEL" val="1"/>
  <p:tag name="KSO_WM_UNIT_SHADOW_SCHEMECOLOR_INDEX" val="13"/>
  <p:tag name="KSO_WM_UNIT_SHADOW_SCHEMECOLOR_INDEX_BRIGHTNESS" val="0.05"/>
  <p:tag name="KSO_WM_UNIT_SM_LIMIT_TYPE" val="2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3405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YPE" val="a"/>
  <p:tag name="KSO_WM_UNIT_VALUE" val="16"/>
</p:tagLst>
</file>

<file path=ppt/tags/tag9.xml><?xml version="1.0" encoding="utf-8"?>
<p:tagLst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3T09:35:27&quot;,&#10;    &quot;max&quot;: 6.9533858267716369,&#10;    &quot;topChanged&quot;: 0.9667237248030548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5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3405_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…"/>
  <p:tag name="KSO_WM_UNIT_TEXT_FILL_FORE_SCHEMECOLOR_INDEX" val="14"/>
  <p:tag name="KSO_WM_UNIT_TEXT_FILL_FORE_SCHEMECOLOR_INDEX_BRIGHTNESS" val="-0.05"/>
  <p:tag name="KSO_WM_UNIT_TEXT_FILL_TYPE" val="1"/>
  <p:tag name="KSO_WM_UNIT_TYPE" val="f"/>
  <p:tag name="KSO_WM_UNIT_VALUE" val="60"/>
</p:tagLst>
</file>

<file path=ppt/tags/tag91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3405_1"/>
  <p:tag name="KSO_WM_SLIDE_INDEX" val="1"/>
  <p:tag name="KSO_WM_SLIDE_ITEM_CNT" val="0"/>
  <p:tag name="KSO_WM_SLIDE_LAYOUT" val="a_d_f_i"/>
  <p:tag name="KSO_WM_SLIDE_LAYOUT_CNT" val="1_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7-13T10:08:48&quot;,&quot;maxSize&quot;:{&quot;size1&quot;:33.399999999999999},&quot;minSize&quot;:{&quot;size1&quot;:33.399999999999999},&quot;normalSize&quot;:{&quot;size1&quot;:33.399999999999999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7-13T10:08:48&quot;,&quot;margin&quot;:{&quot;bottom&quot;:2.9300000667572021,&quot;left&quot;:2.119999885559082,&quot;right&quot;:1.690000057220459,&quot;top&quot;:3.2699997425079346},&quot;maxSize&quot;:{&quot;size1&quot;:65.599999999999994},&quot;minSize&quot;:{&quot;size1&quot;:39.299999999999997},&quot;normalSize&quot;:{&quot;size1&quot;:47.779629629629639},&quot;subLayout&quot;:[{&quot;id&quot;:&quot;2020-07-13T10:08:48&quot;,&quot;margin&quot;:{&quot;bottom&quot;:0.39399999380111694,&quot;left&quot;:2.119999885559082,&quot;right&quot;:1.690000057220459,&quot;top&quot;:3.2799999713897705},&quot;type&quot;:0},{&quot;id&quot;:&quot;2020-07-13T10:08:48&quot;,&quot;margin&quot;:{&quot;bottom&quot;:2.9300000667572021,&quot;left&quot;:2.119999885559082,&quot;right&quot;:1.690000057220459,&quot;top&quot;:0.026000002399086952},&quot;type&quot;:0}],&quot;type&quot;:0},{&quot;id&quot;:&quot;2020-07-13T10:08:48&quot;,&quot;maxSize&quot;:{&quot;size1&quot;:83.299999999999997},&quot;minSize&quot;:{&quot;size1&quot;:53.799999999999997},&quot;normalSize&quot;:{&quot;size1&quot;:72.400000000000006},&quot;subLayout&quot;:[{&quot;horizontalAlign&quot;:0,&quot;id&quot;:&quot;2020-07-13T10:08:48&quot;,&quot;margin&quot;:{&quot;bottom&quot;:1.0199999809265137,&quot;left&quot;:2.1099998950958252,&quot;right&quot;:2.5399999618530273,&quot;top&quot;:2.5399999618530273},&quot;type&quot;:0,&quot;verticalAlign&quot;:2},{&quot;horizontalAlign&quot;:0,&quot;id&quot;:&quot;2020-07-13T10:08:48&quot;,&quot;margin&quot;:{&quot;bottom&quot;:2.119999885559082,&quot;left&quot;:1.7300000190734863,&quot;right&quot;:2.119999885559082,&quot;top&quot;:0.026000002399086952},&quot;type&quot;:0,&quot;verticalAlign&quot;:0}],&quot;type&quot;:0}],&quot;type&quot;:0}"/>
  <p:tag name="KSO_WM_SLIDE_POSITION" val="0*0"/>
  <p:tag name="KSO_WM_SLIDE_RATIO" val="1.777778"/>
  <p:tag name="KSO_WM_SLIDE_SIZE" val="898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405"/>
  <p:tag name="KSO_WM_TEMPLATE_MASTER_TYPE" val="0"/>
  <p:tag name="KSO_WM_TEMPLATE_SUBCATEGORY" val="1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f*1"/>
  <p:tag name="KSO_WM_UNIT_INDEX" val="1"/>
  <p:tag name="KSO_WM_UNIT_ISCONTENTSTITLE" val="0"/>
  <p:tag name="KSO_WM_UNIT_LAYERLEVEL" val="1"/>
  <p:tag name="KSO_WM_UNIT_NOCLEAR" val="0"/>
  <p:tag name="KSO_WM_UNIT_PRESET_TEXT" val="户外拓展训练通常利用崇山峻岭、翰海大川等自然环境，通过精心设计的活动达到“磨练意志、陶冶情操、完善人格、熔炼团队”的拓展培训目的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70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户外拓展&#13;训练目的"/>
  <p:tag name="KSO_WM_UNIT_TYPE" val="a"/>
  <p:tag name="KSO_WM_UNIT_VALUE" val="14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481_1*i*1"/>
  <p:tag name="KSO_WM_UNIT_INDEX" val="1"/>
  <p:tag name="KSO_WM_UNIT_LAYERLEVEL" val="1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ID" val="diagram20200481_1"/>
  <p:tag name="KSO_WM_SLIDE_INDEX" val="1"/>
  <p:tag name="KSO_WM_SLIDE_ITEM_CNT" val="0"/>
  <p:tag name="KSO_WM_SLIDE_LAYOUT" val="a_f"/>
  <p:tag name="KSO_WM_SLIDE_LAYOUT_CNT" val="1_1"/>
  <p:tag name="KSO_WM_SLIDE_POSITION" val="41*74"/>
  <p:tag name="KSO_WM_SLIDE_SIZE" val="841*391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481"/>
  <p:tag name="KSO_WM_TEMPLATE_MASTER_TYPE" val="0"/>
  <p:tag name="KSO_WM_TEMPLATE_SUBCATEGORY" val="0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6_1*d*1"/>
  <p:tag name="KSO_WM_UNIT_INDEX" val="1"/>
  <p:tag name="KSO_WM_UNIT_LAYERLEVEL" val="1"/>
  <p:tag name="KSO_WM_UNIT_PLACING_PICTURE" val="115935.859"/>
  <p:tag name="KSO_WM_UNIT_PLACING_PICTURE_COLLAGE_RELATIVERECTANGLE" val="{&quot;bottom&quot;:0,&quot;left&quot;:0.29076817847100567,&quot;right&quot;:0.29076817847100567,&quot;top&quot;:0}"/>
  <p:tag name="KSO_WM_UNIT_PLACING_PICTURE_COLLAGE_VIEWPORT" val="{&quot;height&quot;:8335.868459717376,&quot;width&quot;:5467.2456398115846}"/>
  <p:tag name="KSO_WM_UNIT_PLACING_PICTURE_INFO" val="{&quot;code&quot;:&quot;a[2]&quot;,&quot;full_picture&quot;:false,&quot;last_crop_picture&quot;:&quot;a[2]&quot;,&quot;scheme&quot;:&quot;2-2&quot;,&quot;spacing&quot;:6}"/>
  <p:tag name="KSO_WM_UNIT_PLACING_PICTURE_USER_RELATIVERECTANGLE" val="{&quot;bottom&quot;:0,&quot;left&quot;:0,&quot;right&quot;:0,&quot;top&quot;:0}"/>
  <p:tag name="KSO_WM_UNIT_PLACING_PICTURE_USER_VIEWPORT" val="{&quot;height&quot;:5435.9133858267714,&quot;width&quot;:8519.8614173228343}"/>
  <p:tag name="KSO_WM_UNIT_SM_LIMIT_TYPE" val="1"/>
  <p:tag name="KSO_WM_UNIT_SUPPORT_UNIT_TYPE" val="[&quot;d&quot;]"/>
  <p:tag name="KSO_WM_UNIT_TYPE" val="d"/>
  <p:tag name="KSO_WM_UNIT_VALUE" val="958*1502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6_1*d*2"/>
  <p:tag name="KSO_WM_UNIT_INDEX" val="2"/>
  <p:tag name="KSO_WM_UNIT_LAYERLEVEL" val="1"/>
  <p:tag name="KSO_WM_UNIT_PLACING_PICTURE" val="115935.859"/>
  <p:tag name="KSO_WM_UNIT_PLACING_PICTURE_COLLAGE_RELATIVERECTANGLE" val="{&quot;bottom&quot;:0,&quot;left&quot;:0.29086968768193272,&quot;right&quot;:0.29086968768193272,&quot;top&quot;:0}"/>
  <p:tag name="KSO_WM_UNIT_PLACING_PICTURE_COLLAGE_VIEWPORT" val="{&quot;height&quot;:8335.868459717376,&quot;width&quot;:5467.2456398115846}"/>
  <p:tag name="KSO_WM_UNIT_PLACING_PICTURE_INFO" val="{&quot;code&quot;:&quot;a[2]&quot;,&quot;full_picture&quot;:false,&quot;last_crop_picture&quot;:&quot;a[2]&quot;,&quot;scheme&quot;:&quot;2-2&quot;,&quot;spacing&quot;:6}"/>
  <p:tag name="KSO_WM_UNIT_PLACING_PICTURE_USER_RELATIVERECTANGLE" val="{&quot;bottom&quot;:0,&quot;left&quot;:0,&quot;right&quot;:0,&quot;top&quot;:0}"/>
  <p:tag name="KSO_WM_UNIT_PLACING_PICTURE_USER_VIEWPORT" val="{&quot;height&quot;:5435.9133858267714,&quot;width&quot;:8523.9968503936998}"/>
  <p:tag name="KSO_WM_UNIT_SM_LIMIT_TYPE" val="1"/>
  <p:tag name="KSO_WM_UNIT_SUPPORT_UNIT_TYPE" val="[&quot;d&quot;]"/>
  <p:tag name="KSO_WM_UNIT_TYPE" val="d"/>
  <p:tag name="KSO_WM_UNIT_VALUE" val="958*1496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6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6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94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134</Paragraphs>
  <Slides>31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7">
      <vt:lpstr>Arial</vt:lpstr>
      <vt:lpstr>微软雅黑</vt:lpstr>
      <vt:lpstr>宋体</vt:lpstr>
      <vt:lpstr>Calibri</vt:lpstr>
      <vt:lpstr>Times New Roman</vt:lpstr>
      <vt:lpstr>方正兰亭特黑扁简体</vt:lpstr>
      <vt:lpstr>隶书</vt:lpstr>
      <vt:lpstr>Segoe UI</vt:lpstr>
      <vt:lpstr>Wingdings</vt:lpstr>
      <vt:lpstr>微软雅黑 Light</vt:lpstr>
      <vt:lpstr>等线</vt:lpstr>
      <vt:lpstr>仿宋</vt:lpstr>
      <vt:lpstr>华文新魏</vt:lpstr>
      <vt:lpstr>华文行楷</vt:lpstr>
      <vt:lpstr>华文中宋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揣摩语言   想象意境</vt:lpstr>
      <vt:lpstr> “炼字”题答题步骤</vt:lpstr>
      <vt:lpstr>PowerPoint Presentation</vt:lpstr>
      <vt:lpstr>三顾频烦天下计，两朝开济老臣心</vt:lpstr>
      <vt:lpstr>PowerPoint Presentation</vt:lpstr>
      <vt:lpstr>PowerPoint Presentation</vt:lpstr>
      <vt:lpstr>PowerPoint Presentation</vt:lpstr>
      <vt:lpstr>杜甫为什么生发这种感情？</vt:lpstr>
      <vt:lpstr>  蜀相 （七律、怀古诗  ）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2021-02-03T09:05:07.553</cp:lastPrinted>
  <dcterms:created xsi:type="dcterms:W3CDTF">2021-02-03T09:05:07Z</dcterms:created>
  <dcterms:modified xsi:type="dcterms:W3CDTF">2021-02-03T01:05:09Z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