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549" r:id="rId3"/>
    <p:sldId id="532" r:id="rId4"/>
    <p:sldId id="494" r:id="rId5"/>
    <p:sldId id="493" r:id="rId6"/>
    <p:sldId id="568" r:id="rId7"/>
    <p:sldId id="498" r:id="rId8"/>
    <p:sldId id="519" r:id="rId10"/>
    <p:sldId id="507" r:id="rId11"/>
    <p:sldId id="520" r:id="rId12"/>
    <p:sldId id="500" r:id="rId13"/>
    <p:sldId id="550" r:id="rId14"/>
    <p:sldId id="551" r:id="rId15"/>
    <p:sldId id="522" r:id="rId16"/>
    <p:sldId id="509" r:id="rId17"/>
    <p:sldId id="499" r:id="rId18"/>
    <p:sldId id="523" r:id="rId19"/>
    <p:sldId id="528" r:id="rId20"/>
    <p:sldId id="529" r:id="rId21"/>
    <p:sldId id="530" r:id="rId22"/>
    <p:sldId id="501" r:id="rId23"/>
  </p:sldIdLst>
  <p:sldSz cx="12192000" cy="6858000"/>
  <p:notesSz cx="7103745" cy="10234295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00FF"/>
    <a:srgbClr val="CC00CC"/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07"/>
    <p:restoredTop sz="94646"/>
  </p:normalViewPr>
  <p:slideViewPr>
    <p:cSldViewPr snapToGrid="0" showGuides="1">
      <p:cViewPr varScale="1">
        <p:scale>
          <a:sx n="54" d="100"/>
          <a:sy n="54" d="100"/>
        </p:scale>
        <p:origin x="90" y="1194"/>
      </p:cViewPr>
      <p:guideLst>
        <p:guide orient="horz" pos="2101"/>
        <p:guide pos="3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9CA5F7-83FB-42D9-B66D-4004049D1A6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BE25652-1622-4FEB-BCF9-4631C96D69F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7544279-1D7A-4D34-926F-04A5C8E55F0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72275" y="551815"/>
            <a:ext cx="3229610" cy="5755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先天下之忧而忧，后天下之乐而乐。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          ——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范仲淹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3" name="Picture 2" descr="20050518093908555888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345" y="233680"/>
            <a:ext cx="6318885" cy="6390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470" y="308610"/>
            <a:ext cx="48342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置身诗景</a:t>
            </a:r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】</a:t>
            </a:r>
            <a:endParaRPr lang="zh-CN" altLang="zh-CN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718" y="1402443"/>
            <a:ext cx="1116148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颔联中表现力极强的词语是哪两个？你能</a:t>
            </a:r>
            <a:endParaRPr lang="en-US" altLang="zh-CN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说说炼字的妙处吗？</a:t>
            </a:r>
            <a:endParaRPr lang="en-US" altLang="zh-CN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70" y="2893060"/>
            <a:ext cx="568134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“坼”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分裂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 dirty="0" smtClean="0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1245" y="4215130"/>
            <a:ext cx="47777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“浮”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漂浮荡漾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3725" y="2619375"/>
            <a:ext cx="5853430" cy="355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5" grpId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800" y="173990"/>
            <a:ext cx="11583035" cy="64484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90930" y="564515"/>
            <a:ext cx="94208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坼</a:t>
            </a:r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，指洞庭湖把数千里的吴、楚两地断裂为二。可见其</a:t>
            </a: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气势磅礴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188595"/>
            <a:ext cx="11728450" cy="6480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3890" y="480060"/>
            <a:ext cx="1090422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“浮”，具有十分鲜明的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动态感，</a:t>
            </a:r>
            <a:endParaRPr lang="zh-CN" altLang="en-US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日月星辰、天地万物仿佛都飘浮在这湖水上面，</a:t>
            </a:r>
            <a:endParaRPr lang="zh-CN" altLang="en-US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洞庭湖主宰它们的浮沉，景象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壮阔雄浑</a:t>
            </a:r>
            <a:r>
              <a:rPr lang="zh-CN" altLang="en-US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6520" y="291465"/>
            <a:ext cx="42418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【缘景明情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2800" y="1306287"/>
            <a:ext cx="1068251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颈联和尾联抒发了作者怎样的感情？</a:t>
            </a:r>
            <a:endParaRPr lang="en-US" altLang="zh-CN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595" y="2105594"/>
            <a:ext cx="63093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亲朋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一字，老病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孤舟。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89143" y="2105956"/>
            <a:ext cx="181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颈联：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688" y="3070043"/>
            <a:ext cx="5196113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内容：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作者的孤寂渺小与颔联的洞庭湖的壮阔雄浑形成鲜明的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对比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，愈显出自已处境的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孤危落寞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3495" y="3190784"/>
            <a:ext cx="4571999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情感：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写出了政治生活坎坷，漂泊天涯，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怀才不遇的愤懑之情。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  <p:bldP spid="8" grpId="0"/>
      <p:bldP spid="8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7355" y="729821"/>
            <a:ext cx="1819718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尾联：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2207" y="1671139"/>
            <a:ext cx="8476343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</a:rPr>
              <a:t>戎马关山北，凭轩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涕泗流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98745" y="1419315"/>
            <a:ext cx="5979887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4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1304" y="2613116"/>
            <a:ext cx="10609942" cy="3571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SzPct val="80000"/>
              <a:buChar char="•"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这涕泪之中，有年老孤独的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悲伤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，有对亲朋的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眷念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，有对国家前途的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忧虑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，也有无以报国的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幽愤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等复杂情感。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buSzPct val="80000"/>
            </a:pPr>
            <a:endParaRPr lang="zh-CN" altLang="en-US" sz="5400" b="1" dirty="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1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7580" y="356235"/>
            <a:ext cx="50501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【感受情怀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716" y="1268640"/>
            <a:ext cx="1101634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en-US" altLang="zh-CN" sz="4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归纳主旨，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探究本诗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景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与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情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的关系。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07772" y="2249714"/>
            <a:ext cx="914400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景</a:t>
            </a:r>
            <a:endParaRPr lang="zh-CN" altLang="en-US" sz="4800" b="1" dirty="0" smtClean="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6742" y="2751455"/>
            <a:ext cx="1872343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07014" y="2216060"/>
            <a:ext cx="1872343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086635" y="2216241"/>
            <a:ext cx="914400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endParaRPr lang="zh-CN" altLang="en-US" sz="4800" b="1" dirty="0" smtClean="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2118" y="2224768"/>
            <a:ext cx="928913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融</a:t>
            </a:r>
            <a:endParaRPr lang="zh-CN" altLang="en-US" sz="5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6324" y="3195320"/>
            <a:ext cx="445588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洞庭湖广阔无垠，烟波浩淼与气势磅礴的景象。</a:t>
            </a:r>
            <a:endParaRPr lang="zh-CN" altLang="en-US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26580" y="3226402"/>
            <a:ext cx="4833257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诗人孤独凄苦的处境及忧己忧国忧民的情怀。</a:t>
            </a:r>
            <a:endParaRPr lang="zh-CN" altLang="en-US" b="1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0071" y="4821464"/>
            <a:ext cx="1030514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/>
              <a:t>   </a:t>
            </a:r>
            <a:r>
              <a:rPr lang="en-US" altLang="zh-CN" dirty="0" smtClean="0"/>
              <a:t> </a:t>
            </a:r>
            <a:r>
              <a:rPr lang="zh-CN" altLang="en-US" sz="48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</a:rPr>
              <a:t>悲壮苍凉</a:t>
            </a:r>
            <a:endParaRPr lang="zh-CN" altLang="en-US" sz="48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</a:endParaRPr>
          </a:p>
          <a:p>
            <a:pPr algn="ctr"/>
            <a:r>
              <a:rPr lang="en-US" altLang="zh-CN" sz="4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</a:rPr>
              <a:t>  </a:t>
            </a:r>
            <a:r>
              <a:rPr lang="zh-CN" altLang="en-US" sz="4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</a:rPr>
              <a:t>感人至深</a:t>
            </a:r>
            <a:endParaRPr lang="zh-CN" altLang="en-US" sz="4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4" grpId="0"/>
      <p:bldP spid="15" grpId="0"/>
      <p:bldP spid="16" grpId="0"/>
      <p:bldP spid="2" grpId="0"/>
      <p:bldP spid="2" grpId="1"/>
      <p:bldP spid="4" grpId="0"/>
      <p:bldP spid="4" grpId="1"/>
      <p:bldP spid="10" grpId="0" bldLvl="0" animBg="1"/>
      <p:bldP spid="10" grpId="1" animBg="1"/>
      <p:bldP spid="8" grpId="0" bldLvl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Rectangle 2"/>
          <p:cNvSpPr/>
          <p:nvPr/>
        </p:nvSpPr>
        <p:spPr>
          <a:xfrm>
            <a:off x="969645" y="1685290"/>
            <a:ext cx="452564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40000"/>
              </a:spcBef>
              <a:buNone/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首联：登楼感受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just" eaLnBrk="0" hangingPunct="0">
              <a:spcBef>
                <a:spcPct val="40000"/>
              </a:spcBef>
              <a:buNone/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颔联：壮阔景象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just" eaLnBrk="0" hangingPunct="0">
              <a:spcBef>
                <a:spcPct val="40000"/>
              </a:spcBef>
              <a:buNone/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颈联：个人景况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just" eaLnBrk="0" hangingPunct="0">
              <a:spcBef>
                <a:spcPct val="40000"/>
              </a:spcBef>
              <a:buNone/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尾联：国事艰难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5171" name="Rectangle 3"/>
          <p:cNvSpPr/>
          <p:nvPr/>
        </p:nvSpPr>
        <p:spPr>
          <a:xfrm>
            <a:off x="5890895" y="4360545"/>
            <a:ext cx="4226560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buNone/>
            </a:pPr>
            <a:r>
              <a:rPr lang="zh-CN" altLang="en-US" sz="32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心系天下、忧国忧民</a:t>
            </a:r>
            <a:endParaRPr lang="zh-CN" altLang="en-US" sz="32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5172" name="Rectangle 4"/>
          <p:cNvSpPr/>
          <p:nvPr/>
        </p:nvSpPr>
        <p:spPr>
          <a:xfrm>
            <a:off x="2364105" y="5501005"/>
            <a:ext cx="6858000" cy="70675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just"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意境广阔宏伟、风格沉郁顿挫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7652" name="WordArt 5"/>
          <p:cNvSpPr>
            <a:spLocks noTextEdit="1"/>
          </p:cNvSpPr>
          <p:nvPr/>
        </p:nvSpPr>
        <p:spPr>
          <a:xfrm>
            <a:off x="3099435" y="360045"/>
            <a:ext cx="3505200" cy="1066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登岳阳楼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sp>
        <p:nvSpPr>
          <p:cNvPr id="135174" name="Rectangle 6"/>
          <p:cNvSpPr/>
          <p:nvPr/>
        </p:nvSpPr>
        <p:spPr>
          <a:xfrm>
            <a:off x="5890895" y="1685290"/>
            <a:ext cx="4276090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buNone/>
            </a:pPr>
            <a:r>
              <a:rPr lang="zh-CN" altLang="en-US" sz="32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初登喜悦、百感交集</a:t>
            </a:r>
            <a:endParaRPr lang="zh-CN" altLang="en-US" sz="32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5175" name="Rectangle 7"/>
          <p:cNvSpPr/>
          <p:nvPr/>
        </p:nvSpPr>
        <p:spPr>
          <a:xfrm>
            <a:off x="5890895" y="2602230"/>
            <a:ext cx="428180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buNone/>
            </a:pPr>
            <a:r>
              <a:rPr lang="zh-CN" altLang="en-US" sz="32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壮阔雄浑、气势磅礴</a:t>
            </a:r>
            <a:r>
              <a:rPr lang="zh-CN" altLang="en-US" sz="28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28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5176" name="Rectangle 8"/>
          <p:cNvSpPr/>
          <p:nvPr/>
        </p:nvSpPr>
        <p:spPr>
          <a:xfrm>
            <a:off x="5890895" y="3385185"/>
            <a:ext cx="4226560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>
              <a:buNone/>
            </a:pPr>
            <a:r>
              <a:rPr lang="zh-CN" altLang="en-US" sz="32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凄凉落寞、怀才不遇</a:t>
            </a:r>
            <a:endParaRPr lang="zh-CN" altLang="en-US" sz="32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5177" name="Line 9"/>
          <p:cNvSpPr/>
          <p:nvPr/>
        </p:nvSpPr>
        <p:spPr>
          <a:xfrm>
            <a:off x="4829175" y="3768725"/>
            <a:ext cx="838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5178" name="Line 10"/>
          <p:cNvSpPr/>
          <p:nvPr/>
        </p:nvSpPr>
        <p:spPr>
          <a:xfrm>
            <a:off x="4766310" y="2036445"/>
            <a:ext cx="990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5179" name="Line 11"/>
          <p:cNvSpPr/>
          <p:nvPr/>
        </p:nvSpPr>
        <p:spPr>
          <a:xfrm>
            <a:off x="4752975" y="2902585"/>
            <a:ext cx="990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5180" name="Line 12"/>
          <p:cNvSpPr/>
          <p:nvPr/>
        </p:nvSpPr>
        <p:spPr>
          <a:xfrm>
            <a:off x="4842510" y="4667885"/>
            <a:ext cx="838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  <p:bldP spid="135174" grpId="0" bldLvl="0" animBg="1"/>
      <p:bldP spid="135174" grpId="1" animBg="1"/>
      <p:bldP spid="135175" grpId="0" bldLvl="0" animBg="1"/>
      <p:bldP spid="135175" grpId="1" animBg="1"/>
      <p:bldP spid="135176" grpId="0" bldLvl="0" animBg="1"/>
      <p:bldP spid="135176" grpId="1" animBg="1"/>
      <p:bldP spid="135171" grpId="1" animBg="1"/>
      <p:bldP spid="135172" grpId="0" bldLvl="0" animBg="1"/>
      <p:bldP spid="135172" grpId="1" animBg="1"/>
      <p:bldP spid="135171" grpId="2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43655" y="681355"/>
            <a:ext cx="873061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客</a:t>
            </a:r>
            <a:r>
              <a:rPr lang="en-US" altLang="zh-CN" sz="4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 </a:t>
            </a:r>
            <a:r>
              <a:rPr lang="zh-CN" altLang="en-US" sz="4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至</a:t>
            </a:r>
            <a:endParaRPr lang="zh-CN" altLang="en-US" sz="4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+mj-ea"/>
              <a:ea typeface="+mj-ea"/>
              <a:cs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唐</a:t>
            </a:r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.</a:t>
            </a:r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cs typeface="+mj-ea"/>
              </a:rPr>
              <a:t>杜甫</a:t>
            </a:r>
            <a:endParaRPr lang="zh-CN" altLang="en-US" sz="3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+mj-ea"/>
              <a:ea typeface="+mj-ea"/>
              <a:cs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舍南舍北皆春水，但见群鸥日日来。</a:t>
            </a:r>
            <a:endParaRPr lang="zh-CN" altLang="en-US" sz="3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花径不曾缘客扫，蓬门今始为君开。</a:t>
            </a:r>
            <a:endParaRPr lang="zh-CN" altLang="en-US" sz="3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盘飧市远无兼味，樽酒家贫只旧醅。</a:t>
            </a:r>
            <a:endParaRPr lang="zh-CN" altLang="en-US" sz="3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肯与邻翁相对饮，隔篱呼取尽馀杯。</a:t>
            </a:r>
            <a:endParaRPr lang="zh-CN" altLang="en-US" sz="3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287020"/>
            <a:ext cx="43205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【对比赏析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122680"/>
            <a:ext cx="3333750" cy="527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7590" y="683260"/>
            <a:ext cx="9862185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36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写作背景：</a:t>
            </a:r>
            <a:r>
              <a:rPr lang="zh-CN" altLang="en-US" sz="3200"/>
              <a:t>《客至》是唐代伟大诗人杜甫创作的一首七言律诗，作于成都草堂落成之后。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6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诗歌内容：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此诗前两句描写居处的景色，清丽疏淡，与山水鸥鸟为伍，显出与世相隔的心境；后六句写有客来访的欣喜以及诚恳待客，呼唤邻翁对饮的场景。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全诗流露诗人诚朴恬淡的情怀和好客的心境，表现出了浓郁的生活气息和人情味。</a:t>
            </a:r>
            <a:endParaRPr lang="zh-CN" altLang="en-US" sz="32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r>
              <a:rPr lang="zh-CN" altLang="en-US" sz="36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诗歌风格：</a:t>
            </a:r>
            <a:r>
              <a:rPr lang="zh-CN" altLang="en-US" sz="3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自然亲切、欢快淡雅。</a:t>
            </a:r>
            <a:endParaRPr lang="zh-CN" altLang="en-US" sz="3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56030" y="1546225"/>
            <a:ext cx="9805670" cy="3846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800">
                <a:ea typeface="宋体" panose="02010600030101010101" pitchFamily="2" charset="-122"/>
              </a:rPr>
              <a:t>      </a:t>
            </a:r>
            <a:r>
              <a:rPr lang="en-US" altLang="zh-CN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  </a:t>
            </a:r>
            <a:r>
              <a:rPr 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任何伟大的诗人之所以伟大，是因为他的痛苦和幸福植根于社会和历史的土壤里。</a:t>
            </a:r>
            <a:endParaRPr lang="zh-CN" sz="4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</a:endParaRPr>
          </a:p>
          <a:p>
            <a:pPr indent="304800"/>
            <a:r>
              <a:rPr lang="zh-CN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 </a:t>
            </a:r>
            <a:endParaRPr lang="zh-CN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</a:endParaRPr>
          </a:p>
          <a:p>
            <a:pPr indent="304800"/>
            <a:r>
              <a:rPr lang="en-US" altLang="zh-CN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                                              </a:t>
            </a:r>
            <a:endParaRPr lang="en-US" altLang="zh-CN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a typeface="宋体" panose="02010600030101010101" pitchFamily="2" charset="-122"/>
            </a:endParaRPr>
          </a:p>
          <a:p>
            <a:pPr indent="304800"/>
            <a:r>
              <a:rPr lang="en-US" altLang="zh-CN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宋体" panose="02010600030101010101" pitchFamily="2" charset="-122"/>
              </a:rPr>
              <a:t>                                              </a:t>
            </a:r>
            <a:r>
              <a:rPr lang="en-US" altLang="zh-CN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</a:t>
            </a:r>
            <a:r>
              <a:rPr lang="zh-CN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别林斯基</a:t>
            </a:r>
            <a:endParaRPr lang="zh-CN" altLang="en-US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605" y="194310"/>
            <a:ext cx="11716385" cy="6363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4920" y="589280"/>
            <a:ext cx="79216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气蒸云梦泽，波撼岳阳城。</a:t>
            </a:r>
            <a:endParaRPr lang="zh-CN" altLang="en-US" sz="5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35429" y="1536753"/>
            <a:ext cx="11756571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buNone/>
            </a:pP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FF3399"/>
                </a:solidFill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、背诵并默写此诗。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2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、运用“置身诗境，缘景明情”的方法自学杜甫的《旅夜书怀》。</a:t>
            </a:r>
            <a:endParaRPr lang="zh-CN" altLang="en-US" sz="4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1676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1676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405" y="726440"/>
            <a:ext cx="41586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【作业布置】</a:t>
            </a:r>
            <a:endParaRPr lang="zh-CN" altLang="zh-CN" sz="54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/>
          <p:nvPr/>
        </p:nvSpPr>
        <p:spPr>
          <a:xfrm>
            <a:off x="8637905" y="545465"/>
            <a:ext cx="1600200" cy="5507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8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登岳阳楼</a:t>
            </a:r>
            <a:endParaRPr lang="zh-CN" altLang="en-US" sz="8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6" name="TextBox 6"/>
          <p:cNvSpPr txBox="1"/>
          <p:nvPr/>
        </p:nvSpPr>
        <p:spPr>
          <a:xfrm>
            <a:off x="7529195" y="1913890"/>
            <a:ext cx="921385" cy="377983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唐）杜甫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8585" y="5946140"/>
            <a:ext cx="302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执教：吴乐乐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" y="178435"/>
            <a:ext cx="6500495" cy="650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1" grpId="1"/>
      <p:bldP spid="8196" grpId="0"/>
      <p:bldP spid="8196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4205" y="615315"/>
            <a:ext cx="11208385" cy="430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【学习目标】</a:t>
            </a:r>
            <a:endParaRPr lang="zh-CN" altLang="zh-CN" sz="6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0"/>
            <a:endParaRPr lang="zh-CN" altLang="zh-CN" sz="600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体会诗歌炼字的妙处。</a:t>
            </a:r>
            <a:endParaRPr lang="en-US" altLang="zh-CN" b="1" dirty="0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学习置身诗境，缘景明情的诗歌鉴赏方法。</a:t>
            </a:r>
            <a:endParaRPr lang="en-US" altLang="zh-CN" b="1" dirty="0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理解和体会杜甫晚年悲苦孤寂的处境和忧国忧民的情怀。</a:t>
            </a:r>
            <a:endParaRPr lang="zh-CN" altLang="en-US" b="1" dirty="0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05865" y="752475"/>
            <a:ext cx="829881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   </a:t>
            </a:r>
            <a:r>
              <a:rPr lang="zh-CN" altLang="en-US" sz="5400" b="1">
                <a:solidFill>
                  <a:srgbClr val="FF0000"/>
                </a:solidFill>
              </a:rPr>
              <a:t>学古诗的五步基本方法</a:t>
            </a:r>
            <a:endParaRPr lang="zh-CN" altLang="en-US" sz="5400" b="1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紧扣诗题，了解内容；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围绕诗句，猜想主题；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把握重点，品味意象；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了解作者、历史背景；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反复诵读，悟出诗情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3" name="六角星 2"/>
          <p:cNvSpPr/>
          <p:nvPr/>
        </p:nvSpPr>
        <p:spPr>
          <a:xfrm>
            <a:off x="1205865" y="877570"/>
            <a:ext cx="469265" cy="56261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六角星 3"/>
          <p:cNvSpPr/>
          <p:nvPr/>
        </p:nvSpPr>
        <p:spPr>
          <a:xfrm>
            <a:off x="8863330" y="877570"/>
            <a:ext cx="469265" cy="56261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93115" y="553720"/>
            <a:ext cx="812546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知人论世</a:t>
            </a:r>
            <a:r>
              <a:rPr kumimoji="0" lang="zh-CN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285" y="553720"/>
            <a:ext cx="3329305" cy="3688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18575" y="4351020"/>
            <a:ext cx="26885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杜甫，字子美，自号少陵野老。世称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“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诗圣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”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，伟大的现实主义诗人。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4850" y="1638300"/>
            <a:ext cx="77984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唐代宗大历三年（</a:t>
            </a:r>
            <a:r>
              <a:rPr lang="en-US" altLang="zh-CN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768</a:t>
            </a:r>
            <a:r>
              <a:rPr lang="zh-CN" altLang="en-US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）冬，杜甫一路</a:t>
            </a:r>
            <a:r>
              <a:rPr lang="zh-CN" altLang="en-US" sz="36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漂泊</a:t>
            </a:r>
            <a:r>
              <a:rPr lang="zh-CN" altLang="en-US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到岳阳，此诗是诗人登上神往已久的岳阳楼触景感怀而作。时年</a:t>
            </a:r>
            <a:r>
              <a:rPr lang="zh-CN" altLang="en-US" sz="36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五十七岁</a:t>
            </a:r>
            <a:r>
              <a:rPr lang="zh-CN" altLang="en-US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的诗人，距生命的终结仅有两年，患肺病及风痹症，左臂偏枯，右耳已聋，</a:t>
            </a:r>
            <a:r>
              <a:rPr lang="zh-CN" altLang="en-US" sz="36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靠饮药维持生命</a:t>
            </a:r>
            <a:r>
              <a:rPr lang="zh-CN" altLang="en-US" sz="36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。面对烟波浩渺、壮阔无垠的洞庭湖，诗人又会有怎样的感慨呢？</a:t>
            </a:r>
            <a:endParaRPr lang="zh-CN" altLang="en-US" sz="3600" b="1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bldLvl="0" animBg="1"/>
      <p:bldP spid="45057" grpId="1" animBg="1"/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5318125" y="29162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7" name="Rectangle 9"/>
          <p:cNvSpPr/>
          <p:nvPr/>
        </p:nvSpPr>
        <p:spPr>
          <a:xfrm>
            <a:off x="4480560" y="2345690"/>
            <a:ext cx="7736840" cy="4056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lnSpc>
                <a:spcPts val="4040"/>
              </a:lnSpc>
            </a:pP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昔闻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洞庭水，今上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岳阳楼。</a:t>
            </a:r>
            <a:endParaRPr lang="zh-CN" altLang="en-US" sz="42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0" hangingPunct="0">
              <a:lnSpc>
                <a:spcPts val="4040"/>
              </a:lnSpc>
            </a:pPr>
            <a:endParaRPr lang="zh-CN" altLang="en-US" sz="42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0" hangingPunct="0">
              <a:lnSpc>
                <a:spcPts val="4040"/>
              </a:lnSpc>
            </a:pP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吴楚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东南</a:t>
            </a:r>
            <a:r>
              <a:rPr lang="zh-CN" altLang="en-US" sz="4200" b="1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坼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，乾坤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日夜浮。</a:t>
            </a:r>
            <a:endParaRPr lang="zh-CN" altLang="en-US" sz="42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0" hangingPunct="0">
              <a:lnSpc>
                <a:spcPts val="4040"/>
              </a:lnSpc>
            </a:pPr>
            <a:b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亲朋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无一字，老病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有孤舟。</a:t>
            </a:r>
            <a:endParaRPr lang="zh-CN" altLang="en-US" sz="42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0" hangingPunct="0">
              <a:lnSpc>
                <a:spcPts val="4040"/>
              </a:lnSpc>
            </a:pPr>
            <a:b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戎马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关山北，凭轩</a:t>
            </a:r>
            <a:r>
              <a:rPr lang="en-US" altLang="zh-CN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4200" b="1" u="sng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涕泗</a:t>
            </a:r>
            <a:r>
              <a:rPr lang="zh-CN" altLang="en-US" sz="4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流。</a:t>
            </a:r>
            <a:endParaRPr lang="zh-CN" altLang="en-US" sz="16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endParaRPr lang="en-US" altLang="zh-CN" sz="20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410210" y="473710"/>
            <a:ext cx="38938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540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zh-CN" sz="5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初读感知</a:t>
            </a:r>
            <a:r>
              <a:rPr lang="zh-CN" altLang="zh-CN" sz="540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】</a:t>
            </a:r>
            <a:endParaRPr lang="zh-CN" altLang="zh-CN" sz="540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6" name="Text Box 8"/>
          <p:cNvSpPr txBox="1"/>
          <p:nvPr/>
        </p:nvSpPr>
        <p:spPr>
          <a:xfrm>
            <a:off x="9356725" y="2765425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9"/>
          <p:cNvSpPr/>
          <p:nvPr/>
        </p:nvSpPr>
        <p:spPr>
          <a:xfrm>
            <a:off x="7807960" y="2888615"/>
            <a:ext cx="1082040" cy="460375"/>
          </a:xfrm>
          <a:prstGeom prst="wedgeRoundRectCallout">
            <a:avLst>
              <a:gd name="adj1" fmla="val -74019"/>
              <a:gd name="adj2" fmla="val 4256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chè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AutoShape 10"/>
          <p:cNvSpPr/>
          <p:nvPr/>
        </p:nvSpPr>
        <p:spPr>
          <a:xfrm>
            <a:off x="10878820" y="4849495"/>
            <a:ext cx="987425" cy="436880"/>
          </a:xfrm>
          <a:prstGeom prst="wedgeRoundRectCallout">
            <a:avLst>
              <a:gd name="adj1" fmla="val -116912"/>
              <a:gd name="adj2" fmla="val 65477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tì  sì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8005" y="815975"/>
            <a:ext cx="48139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5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登岳阳楼</a:t>
            </a:r>
            <a:r>
              <a:rPr lang="en-US" altLang="zh-CN" sz="5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54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lang="zh-CN" altLang="en-US" sz="36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</a:t>
            </a:r>
            <a:r>
              <a:rPr lang="en-US" altLang="zh-CN" sz="36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endParaRPr lang="zh-CN" altLang="en-US" sz="36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1663820338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02360" y="5968365"/>
            <a:ext cx="521335" cy="433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11533" b="13580"/>
          <a:stretch>
            <a:fillRect/>
          </a:stretch>
        </p:blipFill>
        <p:spPr>
          <a:xfrm>
            <a:off x="493395" y="2345690"/>
            <a:ext cx="3987165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461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249" grpId="0" bldLvl="0" animBg="1"/>
      <p:bldP spid="10250" grpId="0" bldLvl="0" animBg="1"/>
      <p:bldP spid="15365" grpId="0"/>
      <p:bldP spid="15365" grpId="1"/>
      <p:bldP spid="43017" grpId="0"/>
      <p:bldP spid="43017" grpId="1"/>
      <p:bldP spid="10249" grpId="1" bldLvl="0" animBg="1"/>
      <p:bldP spid="10250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5880" y="150247"/>
            <a:ext cx="40446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解说诗意</a:t>
            </a:r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zh-CN" altLang="en-US" sz="5400" dirty="0"/>
          </a:p>
        </p:txBody>
      </p:sp>
      <p:sp>
        <p:nvSpPr>
          <p:cNvPr id="3" name="矩形 2"/>
          <p:cNvSpPr/>
          <p:nvPr/>
        </p:nvSpPr>
        <p:spPr>
          <a:xfrm>
            <a:off x="362856" y="1074058"/>
            <a:ext cx="11625943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昔闻洞庭水，今上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岳阳楼。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早就听说洞庭湖的盛名，今天终于登上了湖边的岳阳楼。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吴楚东南坼，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乾坤日夜浮。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雄阔壮观的洞庭湖，将吴楚分割在东南两域，日月星辰和大地万物昼夜都浮在上面。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亲朋无一字，老病有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孤舟。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亲朋好友们音信全无，我年老多病，乘孤舟四处漂流。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戎马关山北，凭轩涕泗流。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北方边关战事又起，我倚窗远望泪流满面。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4051" y="529977"/>
            <a:ext cx="43524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置身诗景</a:t>
            </a:r>
            <a:r>
              <a:rPr lang="zh-CN" altLang="zh-CN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zh-CN" altLang="en-US" sz="5400" dirty="0"/>
          </a:p>
        </p:txBody>
      </p:sp>
      <p:sp>
        <p:nvSpPr>
          <p:cNvPr id="2" name="文本框 1"/>
          <p:cNvSpPr txBox="1"/>
          <p:nvPr/>
        </p:nvSpPr>
        <p:spPr>
          <a:xfrm>
            <a:off x="1024255" y="1367790"/>
            <a:ext cx="99618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0" hangingPunct="0"/>
            <a:r>
              <a:rPr lang="en-US" altLang="zh-CN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从首联“昔闻洞庭水，今上岳阳楼”看，作者登楼时的感情是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怎样的呢？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0837" name="Text Box 5"/>
          <p:cNvSpPr txBox="1"/>
          <p:nvPr/>
        </p:nvSpPr>
        <p:spPr>
          <a:xfrm>
            <a:off x="300990" y="5418455"/>
            <a:ext cx="11087735" cy="866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20000"/>
              </a:spcBef>
              <a:buSzPct val="8000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　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初登岳阳楼之喜悦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9070" y="2665730"/>
            <a:ext cx="406400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195" y="2716530"/>
            <a:ext cx="4070350" cy="2711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09285" y="5495290"/>
            <a:ext cx="55111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  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今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非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昔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ea typeface="华文中宋" pitchFamily="2" charset="-122"/>
                <a:sym typeface="+mn-ea"/>
              </a:rPr>
              <a:t>比，百感交集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20837" grpId="0"/>
      <p:bldP spid="120837" grpId="1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228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228"/>
</p:tagLst>
</file>

<file path=ppt/tags/tag3.xml><?xml version="1.0" encoding="utf-8"?>
<p:tagLst xmlns:p="http://schemas.openxmlformats.org/presentationml/2006/main">
  <p:tag name="KSO_WM_UNIT_PLACING_PICTURE_USER_VIEWPORT" val="{&quot;height&quot;:8436,&quot;width&quot;:18403}"/>
</p:tagLst>
</file>

<file path=ppt/tags/tag4.xml><?xml version="1.0" encoding="utf-8"?>
<p:tagLst xmlns:p="http://schemas.openxmlformats.org/presentationml/2006/main">
  <p:tag name="KSO_WM_UNIT_PLACING_PICTURE_USER_VIEWPORT" val="{&quot;height&quot;:4727,&quot;width&quot;:6279}"/>
</p:tagLst>
</file>

<file path=ppt/tags/tag5.xml><?xml version="1.0" encoding="utf-8"?>
<p:tagLst xmlns:p="http://schemas.openxmlformats.org/presentationml/2006/main">
  <p:tag name="KSO_WM_UNIT_PLACING_PICTURE_USER_VIEWPORT" val="{&quot;height&quot;:6525,&quot;width&quot;:9600}"/>
</p:tagLst>
</file>

<file path=ppt/tags/tag6.xml><?xml version="1.0" encoding="utf-8"?>
<p:tagLst xmlns:p="http://schemas.openxmlformats.org/presentationml/2006/main">
  <p:tag name="COMMONDATA" val="eyJoZGlkIjoiMWQ0MjJhOTY2NDUyN2I1ODRmM2JiNDI3ZTQ0NDIwZGU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1626</Words>
  <Application>WPS 演示</Application>
  <PresentationFormat>宽屏</PresentationFormat>
  <Paragraphs>166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楷体</vt:lpstr>
      <vt:lpstr>Times New Roman</vt:lpstr>
      <vt:lpstr>华文新魏</vt:lpstr>
      <vt:lpstr>微软雅黑</vt:lpstr>
      <vt:lpstr>华文中宋</vt:lpstr>
      <vt:lpstr>Arial Unicode MS</vt:lpstr>
      <vt:lpstr>方正粗黑宋简体</vt:lpstr>
      <vt:lpstr>隶书</vt:lpstr>
      <vt:lpstr>华文行楷</vt:lpstr>
      <vt:lpstr>华文行楷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正确云</Company>
  <LinksUpToDate>false</LinksUpToDate>
  <SharedDoc>false</SharedDoc>
  <HyperlinksChanged>false</HyperlinksChanged>
  <AppVersion>14.0000</AppVersion>
  <Manager>正确云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正确云</dc:title>
  <dc:creator>正确云</dc:creator>
  <cp:keywords>正确云：www.zqy.com</cp:keywords>
  <dc:description>正确云：www.zqy.com;</dc:description>
  <dc:subject>正确云</dc:subject>
  <cp:category>正确云</cp:category>
  <cp:lastModifiedBy>Administrator</cp:lastModifiedBy>
  <cp:revision>247</cp:revision>
  <dcterms:created xsi:type="dcterms:W3CDTF">2017-10-27T07:34:00Z</dcterms:created>
  <dcterms:modified xsi:type="dcterms:W3CDTF">2022-09-25T06:11:44Z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27B4FB03070B4B5280DE9E151B1A3C43</vt:lpwstr>
  </property>
</Properties>
</file>