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autoCompressPictures="0">
  <p:sldMasterIdLst>
    <p:sldMasterId id="2147483648" r:id="rId1"/>
  </p:sldMasterIdLst>
  <p:sldIdLst>
    <p:sldId id="256" r:id="rId2"/>
    <p:sldId id="259" r:id="rId3"/>
    <p:sldId id="280" r:id="rId4"/>
    <p:sldId id="317" r:id="rId5"/>
    <p:sldId id="282" r:id="rId6"/>
    <p:sldId id="316" r:id="rId7"/>
    <p:sldId id="283" r:id="rId8"/>
    <p:sldId id="318" r:id="rId9"/>
    <p:sldId id="320" r:id="rId10"/>
    <p:sldId id="319" r:id="rId11"/>
    <p:sldId id="321" r:id="rId12"/>
    <p:sldId id="324" r:id="rId13"/>
    <p:sldId id="325" r:id="rId14"/>
    <p:sldId id="326" r:id="rId15"/>
    <p:sldId id="327" r:id="rId16"/>
    <p:sldId id="328" r:id="rId17"/>
    <p:sldId id="329" r:id="rId18"/>
    <p:sldId id="330" r:id="rId19"/>
    <p:sldId id="365" r:id="rId20"/>
    <p:sldId id="366" r:id="rId21"/>
    <p:sldId id="367" r:id="rId22"/>
    <p:sldId id="368" r:id="rId23"/>
    <p:sldId id="369" r:id="rId24"/>
    <p:sldId id="370" r:id="rId25"/>
    <p:sldId id="371" r:id="rId26"/>
    <p:sldId id="373" r:id="rId27"/>
    <p:sldId id="372" r:id="rId28"/>
    <p:sldId id="355" r:id="rId29"/>
    <p:sldId id="356" r:id="rId30"/>
    <p:sldId id="357" r:id="rId31"/>
    <p:sldId id="358" r:id="rId32"/>
    <p:sldId id="359" r:id="rId33"/>
    <p:sldId id="360" r:id="rId34"/>
    <p:sldId id="361" r:id="rId35"/>
    <p:sldId id="362" r:id="rId36"/>
    <p:sldId id="274" r:id="rId37"/>
  </p:sldIdLst>
  <p:sldSz cx="12192000" cy="6858000"/>
  <p:notesSz cx="6858000" cy="9144000"/>
  <p:embeddedFontLst>
    <p:embeddedFont>
      <p:font typeface="华文中宋" panose="02010600040101010101" pitchFamily="2" charset="-122"/>
      <p:regular r:id="rId39"/>
    </p:embeddedFont>
  </p:embeddedFontLst>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5"/>
    <p:restoredTop sz="94674"/>
  </p:normalViewPr>
  <p:slideViewPr>
    <p:cSldViewPr snapToGrid="0" snapToObjects="1" showGuides="1">
      <p:cViewPr>
        <p:scale>
          <a:sx n="99" d="100"/>
          <a:sy n="99" d="100"/>
        </p:scale>
        <p:origin x="-24" y="384"/>
      </p:cViewPr>
      <p:guideLst>
        <p:guide orient="horz" pos="2207"/>
        <p:guide pos="3809"/>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tags" Target="tags/tag5.xml" /><Relationship Id="rId39" Type="http://schemas.openxmlformats.org/officeDocument/2006/relationships/font" Target="fonts/font1.fntdata" /><Relationship Id="rId4" Type="http://schemas.openxmlformats.org/officeDocument/2006/relationships/slide" Target="slides/slide3.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
            </a:fld>
            <a:endParaRPr kumimoji="1"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本">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838200" y="1825625"/>
            <a:ext cx="10515600" cy="4351338"/>
          </a:xfrm>
          <a:prstGeom prst="rect">
            <a:avLst/>
          </a:prstGeom>
        </p:spPr>
        <p:txBody>
          <a:bodyPr vert="eaVert"/>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
            </a:fld>
            <a:endParaRPr kumimoji="1"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和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838200" y="365125"/>
            <a:ext cx="7734300" cy="5811838"/>
          </a:xfrm>
          <a:prstGeom prst="rect">
            <a:avLst/>
          </a:prstGeom>
        </p:spPr>
        <p:txBody>
          <a:bodyPr vert="eaVert"/>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
            </a:fld>
            <a:endParaRPr kumimoji="1"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
            </a:fld>
            <a:endParaRPr kumimoji="1"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smtClean="0"/>
              <a:t>单击此处编辑母版文本样式</a:t>
            </a:r>
            <a:endParaRPr kumimoji="1" lang="zh-CN" altLang="en-US" smtClean="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
            </a:fld>
            <a:endParaRPr kumimoji="1"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项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
            </a:fld>
            <a:endParaRPr kumimoji="1"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a:prstGeom prst="rect">
            <a:avLst/>
          </a:prstGeom>
        </p:spPr>
        <p:txBody>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endParaRPr kumimoji="1" lang="zh-CN" altLang="en-US" smtClean="0"/>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endParaRPr kumimoji="1" lang="zh-CN" altLang="en-US" smtClean="0"/>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
            </a:fld>
            <a:endParaRPr kumimoji="1"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9" name="幻灯片编号占位符 8"/>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
            </a:fld>
            <a:endParaRPr kumimoji="1"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
            </a:fld>
            <a:endParaRPr kumimoji="1"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5" name="幻灯片编号占位符 4"/>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
            </a:fld>
            <a:endParaRPr kumimoji="1"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
            </a:fld>
            <a:endParaRPr kumimoji="1"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4" name="幻灯片编号占位符 3"/>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
            </a:fld>
            <a:endParaRPr kumimoji="1"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endParaRPr kumimoji="1"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
            </a:fld>
            <a:endParaRPr kumimoji="1"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endParaRPr kumimoji="1"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9086AB2-A53F-FB41-A519-C023187B8A9A}" type="datetimeFigureOut">
              <a:rPr kumimoji="1" lang="zh-CN" altLang="en-US" smtClean="0"/>
              <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67BC1A84-E289-E444-9F7C-E28F8472E360}" type="slidenum">
              <a:rPr kumimoji="1" lang="zh-CN" altLang="en-US" smtClean="0"/>
              <a:t/>
            </a:fld>
            <a:endParaRPr kumimoji="1"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7" name="图片 6"/>
          <p:cNvPicPr>
            <a:picLocks noChangeAspect="1"/>
          </p:cNvPicPr>
          <p:nvPr userDrawn="1"/>
        </p:nvPicPr>
        <p:blipFill>
          <a:blip r:embed="rId12">
            <a:duotone>
              <a:schemeClr val="bg2">
                <a:shade val="45000"/>
                <a:satMod val="135000"/>
              </a:schemeClr>
              <a:prstClr val="white"/>
            </a:duotone>
            <a:extLst>
              <a:ext uri="{28A0092B-C50C-407E-A947-70E740481C1C}">
                <a14:useLocalDpi xmlns:a14="http://schemas.microsoft.com/office/drawing/2010/main" val="0"/>
              </a:ext>
            </a:extLst>
          </a:blip>
          <a:srcRect t="3125" b="3125"/>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tags" Target="../tags/tag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tags" Target="../tags/tag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tags" Target="../tags/tag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tags" Target="../tags/tag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1102995" y="2176780"/>
            <a:ext cx="10313035" cy="250063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梯形 6"/>
          <p:cNvSpPr/>
          <p:nvPr/>
        </p:nvSpPr>
        <p:spPr>
          <a:xfrm flipV="1">
            <a:off x="5064209" y="2180491"/>
            <a:ext cx="2063583" cy="269631"/>
          </a:xfrm>
          <a:prstGeom prst="trapezoid">
            <a:avLst>
              <a:gd name="adj" fmla="val 64488"/>
            </a:avLst>
          </a:prstGeom>
          <a:solidFill>
            <a:schemeClr val="tx1">
              <a:lumMod val="75000"/>
              <a:lumOff val="25000"/>
            </a:schemeClr>
          </a:solidFill>
          <a:ln>
            <a:noFill/>
          </a:ln>
          <a:effectLst>
            <a:outerShdw blurRad="279400" dist="76200" dir="5400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1688465" y="2960370"/>
            <a:ext cx="9142095" cy="829945"/>
          </a:xfrm>
          <a:prstGeom prst="rect">
            <a:avLst/>
          </a:prstGeom>
          <a:noFill/>
        </p:spPr>
        <p:txBody>
          <a:bodyPr wrap="square" rtlCol="0">
            <a:spAutoFit/>
          </a:bodyPr>
          <a:lstStyle/>
          <a:p>
            <a:pPr algn="dist"/>
            <a:r>
              <a:rPr kumimoji="1" lang="zh-CN" altLang="en-US" sz="4800">
                <a:latin typeface="Heiti SC Light" charset="-122"/>
                <a:ea typeface="Heiti SC Light" charset="-122"/>
                <a:cs typeface="Heiti SC Light" charset="-122"/>
              </a:rPr>
              <a:t>专题三：议论文标题拟写技巧</a:t>
            </a:r>
            <a:endParaRPr kumimoji="1" lang="zh-CN" altLang="en-US" sz="4800">
              <a:latin typeface="Heiti SC Light" charset="-122"/>
              <a:ea typeface="Heiti SC Light" charset="-122"/>
              <a:cs typeface="Heiti SC Light" charset="-122"/>
            </a:endParaRPr>
          </a:p>
        </p:txBody>
      </p:sp>
      <p:sp>
        <p:nvSpPr>
          <p:cNvPr id="9" name="文本框 8"/>
          <p:cNvSpPr txBox="1"/>
          <p:nvPr/>
        </p:nvSpPr>
        <p:spPr>
          <a:xfrm>
            <a:off x="3354821" y="3982763"/>
            <a:ext cx="5289371" cy="4508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30000"/>
              </a:lnSpc>
            </a:pPr>
            <a:r>
              <a:rPr lang="en-US" smtClean="0">
                <a:solidFill>
                  <a:schemeClr val="tx1">
                    <a:lumMod val="65000"/>
                    <a:lumOff val="35000"/>
                  </a:schemeClr>
                </a:solidFill>
                <a:latin typeface="Heiti SC Light" charset="-122"/>
                <a:ea typeface="Heiti SC Light" charset="-122"/>
                <a:cs typeface="Heiti SC Light" charset="-122"/>
              </a:rPr>
              <a:t>2022</a:t>
            </a:r>
            <a:r>
              <a:rPr lang="zh-CN" altLang="en-US" smtClean="0">
                <a:solidFill>
                  <a:schemeClr val="tx1">
                    <a:lumMod val="65000"/>
                    <a:lumOff val="35000"/>
                  </a:schemeClr>
                </a:solidFill>
                <a:latin typeface="Heiti SC Light" charset="-122"/>
                <a:ea typeface="Heiti SC Light" charset="-122"/>
                <a:cs typeface="Heiti SC Light" charset="-122"/>
              </a:rPr>
              <a:t>年高考语文作文复习</a:t>
            </a:r>
            <a:endParaRPr lang="zh-CN" altLang="en-US" smtClean="0">
              <a:solidFill>
                <a:schemeClr val="tx1">
                  <a:lumMod val="65000"/>
                  <a:lumOff val="35000"/>
                </a:schemeClr>
              </a:solidFill>
              <a:latin typeface="Heiti SC Light" charset="-122"/>
              <a:ea typeface="Heiti SC Light" charset="-122"/>
              <a:cs typeface="Heiti SC Light"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194945" y="249555"/>
            <a:ext cx="11663045" cy="6000750"/>
          </a:xfrm>
          <a:prstGeom prst="rect">
            <a:avLst/>
          </a:prstGeom>
          <a:noFill/>
          <a:ln w="9525">
            <a:noFill/>
          </a:ln>
        </p:spPr>
        <p:txBody>
          <a:bodyPr wrap="square">
            <a:spAutoFit/>
          </a:bodyPr>
          <a:lstStyle/>
          <a:p>
            <a:r>
              <a:rPr sz="2400" u="none">
                <a:solidFill>
                  <a:srgbClr val="FF0000"/>
                </a:solidFill>
                <a:latin typeface="黑体" panose="02010609060101010101" pitchFamily="2" charset="-122"/>
                <a:ea typeface="黑体" panose="02010609060101010101" pitchFamily="2" charset="-122"/>
              </a:rPr>
              <a:t>（2）</a:t>
            </a:r>
            <a:r>
              <a:rPr lang="zh-CN" altLang="en-US" sz="2400" b="1" smtClean="0">
                <a:solidFill>
                  <a:srgbClr val="FF0000"/>
                </a:solidFill>
                <a:latin typeface="宋体" panose="02010600030101010101" pitchFamily="2" charset="-122"/>
                <a:ea typeface="宋体" panose="02010600030101010101" pitchFamily="2" charset="-122"/>
                <a:sym typeface="+mn-ea"/>
              </a:rPr>
              <a:t>找到</a:t>
            </a:r>
            <a:r>
              <a:rPr lang="zh-CN" altLang="en-US" sz="2400" b="1">
                <a:solidFill>
                  <a:srgbClr val="FF0000"/>
                </a:solidFill>
                <a:latin typeface="宋体" panose="02010600030101010101" pitchFamily="2" charset="-122"/>
                <a:ea typeface="宋体" panose="02010600030101010101" pitchFamily="2" charset="-122"/>
                <a:sym typeface="+mn-ea"/>
              </a:rPr>
              <a:t>材料的关键词，在关键词的前后添加词语，形成观点型题目。</a:t>
            </a:r>
            <a:r>
              <a:rPr sz="2400" u="none">
                <a:solidFill>
                  <a:srgbClr val="FF0000"/>
                </a:solidFill>
                <a:latin typeface="黑体" panose="02010609060101010101" pitchFamily="2" charset="-122"/>
                <a:ea typeface="黑体" panose="02010609060101010101" pitchFamily="2" charset="-122"/>
              </a:rPr>
              <a:t>（适用于带有观点句或关键词的材料作文）。</a:t>
            </a:r>
            <a:endParaRPr sz="2400" u="none">
              <a:solidFill>
                <a:srgbClr val="FF0000"/>
              </a:solidFill>
              <a:latin typeface="黑体" panose="02010609060101010101" pitchFamily="2" charset="-122"/>
              <a:ea typeface="黑体" panose="02010609060101010101" pitchFamily="2" charset="-122"/>
            </a:endParaRPr>
          </a:p>
          <a:p>
            <a:r>
              <a:rPr sz="2400" u="none">
                <a:latin typeface="黑体" panose="02010609060101010101" pitchFamily="2" charset="-122"/>
                <a:ea typeface="黑体" panose="02010609060101010101" pitchFamily="2" charset="-122"/>
              </a:rPr>
              <a:t>【示例】</a:t>
            </a:r>
            <a:endParaRPr sz="2400" u="none">
              <a:latin typeface="黑体" panose="02010609060101010101" pitchFamily="2" charset="-122"/>
              <a:ea typeface="黑体" panose="02010609060101010101" pitchFamily="2" charset="-122"/>
            </a:endParaRPr>
          </a:p>
          <a:p>
            <a:r>
              <a:rPr lang="zh-CN" sz="2400" u="none">
                <a:latin typeface="黑体" panose="02010609060101010101" pitchFamily="2" charset="-122"/>
                <a:ea typeface="黑体" panose="02010609060101010101" pitchFamily="2" charset="-122"/>
              </a:rPr>
              <a:t>（</a:t>
            </a:r>
            <a:r>
              <a:rPr lang="en-US" altLang="zh-CN" sz="2400" u="none">
                <a:latin typeface="黑体" panose="02010609060101010101" pitchFamily="2" charset="-122"/>
                <a:ea typeface="黑体" panose="02010609060101010101" pitchFamily="2" charset="-122"/>
              </a:rPr>
              <a:t>2021</a:t>
            </a:r>
            <a:r>
              <a:rPr lang="zh-CN" altLang="en-US" sz="2400" u="none">
                <a:latin typeface="黑体" panose="02010609060101010101" pitchFamily="2" charset="-122"/>
                <a:ea typeface="黑体" panose="02010609060101010101" pitchFamily="2" charset="-122"/>
              </a:rPr>
              <a:t>年新高考全国</a:t>
            </a:r>
            <a:r>
              <a:rPr lang="en-US" altLang="zh-CN" sz="2400" u="none">
                <a:latin typeface="黑体" panose="02010609060101010101" pitchFamily="2" charset="-122"/>
                <a:ea typeface="黑体" panose="02010609060101010101" pitchFamily="2" charset="-122"/>
              </a:rPr>
              <a:t>1</a:t>
            </a:r>
            <a:r>
              <a:rPr lang="zh-CN" altLang="en-US" sz="2400" u="none">
                <a:latin typeface="黑体" panose="02010609060101010101" pitchFamily="2" charset="-122"/>
                <a:ea typeface="黑体" panose="02010609060101010101" pitchFamily="2" charset="-122"/>
              </a:rPr>
              <a:t>卷</a:t>
            </a:r>
            <a:r>
              <a:rPr lang="zh-CN" sz="2400" u="none">
                <a:latin typeface="黑体" panose="02010609060101010101" pitchFamily="2" charset="-122"/>
                <a:ea typeface="黑体" panose="02010609060101010101" pitchFamily="2" charset="-122"/>
              </a:rPr>
              <a:t>）</a:t>
            </a:r>
            <a:r>
              <a:rPr sz="2400" u="none">
                <a:latin typeface="黑体" panose="02010609060101010101" pitchFamily="2" charset="-122"/>
                <a:ea typeface="黑体" panose="02010609060101010101" pitchFamily="2" charset="-122"/>
              </a:rPr>
              <a:t>阅读下面的材料，根据要求写作。</a:t>
            </a:r>
            <a:endParaRPr sz="2400" u="none">
              <a:latin typeface="黑体" panose="02010609060101010101" pitchFamily="2" charset="-122"/>
              <a:ea typeface="黑体" panose="02010609060101010101" pitchFamily="2" charset="-122"/>
            </a:endParaRPr>
          </a:p>
          <a:p>
            <a:r>
              <a:rPr sz="2400" u="none">
                <a:latin typeface="楷体" panose="02010609060101010101" charset="-122"/>
                <a:ea typeface="楷体" panose="02010609060101010101" charset="-122"/>
                <a:cs typeface="楷体" panose="02010609060101010101" charset="-122"/>
              </a:rPr>
              <a:t>1917年4月，毛泽东在《新青年》发表《体育之研究》一文，其中论及“体育之效”时指出：人的身体会天天变化。目不明可以明，耳不聪可以聪。生而强者如果滥用其强，即使是至强者，最终也许会转为至弱；而弱者如果勤自锻炼，增益其所不能，久之也会变而为强。因此，“生而强者不必自喜也，生而弱者不必自悲也。吾生而弱乎，或者天之诱我以至于强，未可知也”。</a:t>
            </a:r>
            <a:endParaRPr sz="2400" u="none">
              <a:latin typeface="楷体" panose="02010609060101010101" charset="-122"/>
              <a:ea typeface="楷体" panose="02010609060101010101" charset="-122"/>
              <a:cs typeface="楷体" panose="02010609060101010101" charset="-122"/>
            </a:endParaRPr>
          </a:p>
          <a:p>
            <a:r>
              <a:rPr sz="2400" u="none">
                <a:latin typeface="黑体" panose="02010609060101010101" pitchFamily="2" charset="-122"/>
                <a:ea typeface="黑体" panose="02010609060101010101" pitchFamily="2" charset="-122"/>
              </a:rPr>
              <a:t>以上论述具有启示意义。请结合材料写一篇文章，体现你的感悟与思考。</a:t>
            </a:r>
            <a:endParaRPr sz="2400" u="none">
              <a:latin typeface="黑体" panose="02010609060101010101" pitchFamily="2" charset="-122"/>
              <a:ea typeface="黑体" panose="02010609060101010101" pitchFamily="2" charset="-122"/>
            </a:endParaRPr>
          </a:p>
          <a:p>
            <a:r>
              <a:rPr sz="2400" u="none">
                <a:latin typeface="黑体" panose="02010609060101010101" pitchFamily="2" charset="-122"/>
                <a:ea typeface="黑体" panose="02010609060101010101" pitchFamily="2" charset="-122"/>
              </a:rPr>
              <a:t>要求：选准角度，确定立意，明确文体，自拟标题；不要套作，不得抄袭；不少于800字。</a:t>
            </a:r>
            <a:endParaRPr sz="2400" u="none">
              <a:latin typeface="黑体" panose="02010609060101010101" pitchFamily="2" charset="-122"/>
              <a:ea typeface="黑体" panose="02010609060101010101" pitchFamily="2" charset="-122"/>
            </a:endParaRPr>
          </a:p>
          <a:p>
            <a:r>
              <a:rPr sz="2400" u="none">
                <a:latin typeface="黑体" panose="02010609060101010101" pitchFamily="2" charset="-122"/>
                <a:ea typeface="黑体" panose="02010609060101010101" pitchFamily="2" charset="-122"/>
              </a:rPr>
              <a:t>【分析】</a:t>
            </a:r>
            <a:endParaRPr sz="2400" u="none">
              <a:latin typeface="黑体" panose="02010609060101010101" pitchFamily="2" charset="-122"/>
              <a:ea typeface="黑体" panose="02010609060101010101" pitchFamily="2" charset="-122"/>
            </a:endParaRPr>
          </a:p>
          <a:p>
            <a:r>
              <a:rPr sz="2400" u="none">
                <a:latin typeface="黑体" panose="02010609060101010101" pitchFamily="2" charset="-122"/>
                <a:ea typeface="黑体" panose="02010609060101010101" pitchFamily="2" charset="-122"/>
              </a:rPr>
              <a:t>这个写作材料没有明确主题，需要考生自己深入思考写作方向；但我们根据材料内容，可以明确材料关键词是“强与弱”，</a:t>
            </a:r>
            <a:r>
              <a:rPr sz="2400" u="none">
                <a:highlight>
                  <a:srgbClr val="FFFF00"/>
                </a:highlight>
                <a:latin typeface="黑体" panose="02010609060101010101" pitchFamily="2" charset="-122"/>
                <a:ea typeface="黑体" panose="02010609060101010101" pitchFamily="2" charset="-122"/>
              </a:rPr>
              <a:t>围绕这两个关键词</a:t>
            </a:r>
            <a:r>
              <a:rPr sz="2400" u="none">
                <a:latin typeface="黑体" panose="02010609060101010101" pitchFamily="2" charset="-122"/>
                <a:ea typeface="黑体" panose="02010609060101010101" pitchFamily="2" charset="-122"/>
              </a:rPr>
              <a:t>，我们可以这样拟题：</a:t>
            </a:r>
            <a:endParaRPr sz="2400" u="none">
              <a:latin typeface="黑体" panose="02010609060101010101" pitchFamily="2" charset="-122"/>
              <a:ea typeface="黑体" panose="02010609060101010101" pitchFamily="2" charset="-122"/>
            </a:endParaRPr>
          </a:p>
          <a:p>
            <a:r>
              <a:rPr sz="2400" u="none">
                <a:latin typeface="黑体" panose="02010609060101010101" pitchFamily="2" charset="-122"/>
                <a:ea typeface="黑体" panose="02010609060101010101" pitchFamily="2" charset="-122"/>
              </a:rPr>
              <a:t>《识强弱之变者为俊杰》  《知弱图强，居安思危》 《不以强喜，不以弱悲》。</a:t>
            </a:r>
            <a:endParaRPr sz="2400" u="none">
              <a:latin typeface="黑体" panose="02010609060101010101" pitchFamily="2" charset="-122"/>
              <a:ea typeface="黑体" panose="0201060906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0" y="0"/>
            <a:ext cx="12085320" cy="6554470"/>
          </a:xfrm>
          <a:prstGeom prst="rect">
            <a:avLst/>
          </a:prstGeom>
          <a:noFill/>
          <a:ln w="9525">
            <a:noFill/>
          </a:ln>
        </p:spPr>
        <p:txBody>
          <a:bodyPr wrap="square">
            <a:spAutoFit/>
          </a:bodyPr>
          <a:lstStyle/>
          <a:p>
            <a:r>
              <a:rPr lang="zh-CN" altLang="en-US" sz="3600" u="none">
                <a:solidFill>
                  <a:srgbClr val="0000CC"/>
                </a:solidFill>
                <a:latin typeface="黑体" panose="02010609060101010101" pitchFamily="2" charset="-122"/>
                <a:ea typeface="黑体" panose="02010609060101010101" pitchFamily="2" charset="-122"/>
              </a:rPr>
              <a:t> 【即学即练】</a:t>
            </a:r>
            <a:endParaRPr lang="zh-CN" altLang="en-US" sz="3600" b="1" u="none">
              <a:solidFill>
                <a:srgbClr val="0000CC"/>
              </a:solidFill>
              <a:latin typeface="黑体" panose="02010609060101010101" pitchFamily="2" charset="-122"/>
              <a:ea typeface="黑体" panose="02010609060101010101" pitchFamily="2" charset="-122"/>
              <a:sym typeface="+mn-ea"/>
            </a:endParaRPr>
          </a:p>
          <a:p>
            <a:r>
              <a:rPr lang="en-US" altLang="zh-CN" sz="2400" b="1">
                <a:solidFill>
                  <a:schemeClr val="tx1"/>
                </a:solidFill>
                <a:latin typeface="黑体" panose="02010609060101010101" pitchFamily="2" charset="-122"/>
                <a:ea typeface="黑体" panose="02010609060101010101" pitchFamily="2" charset="-122"/>
                <a:sym typeface="+mn-ea"/>
              </a:rPr>
              <a:t>18</a:t>
            </a:r>
            <a:r>
              <a:rPr lang="zh-CN" altLang="en-US" sz="2400" b="1">
                <a:solidFill>
                  <a:schemeClr val="tx1"/>
                </a:solidFill>
                <a:latin typeface="黑体" panose="02010609060101010101" pitchFamily="2" charset="-122"/>
                <a:ea typeface="黑体" panose="02010609060101010101" pitchFamily="2" charset="-122"/>
                <a:sym typeface="+mn-ea"/>
              </a:rPr>
              <a:t>．阅读下面的文字，根据要求作文。</a:t>
            </a:r>
            <a:r>
              <a:rPr lang="en-US" altLang="zh-CN" sz="2400" b="1">
                <a:solidFill>
                  <a:schemeClr val="tx1"/>
                </a:solidFill>
                <a:latin typeface="黑体" panose="02010609060101010101" pitchFamily="2" charset="-122"/>
                <a:ea typeface="黑体" panose="02010609060101010101" pitchFamily="2" charset="-122"/>
                <a:sym typeface="+mn-ea"/>
              </a:rPr>
              <a:t>(60</a:t>
            </a:r>
            <a:r>
              <a:rPr lang="zh-CN" altLang="en-US" sz="2400" b="1">
                <a:solidFill>
                  <a:schemeClr val="tx1"/>
                </a:solidFill>
                <a:latin typeface="黑体" panose="02010609060101010101" pitchFamily="2" charset="-122"/>
                <a:ea typeface="黑体" panose="02010609060101010101" pitchFamily="2" charset="-122"/>
                <a:sym typeface="+mn-ea"/>
              </a:rPr>
              <a:t>分</a:t>
            </a:r>
            <a:r>
              <a:rPr lang="en-US" altLang="zh-CN" sz="2400" b="1">
                <a:solidFill>
                  <a:schemeClr val="tx1"/>
                </a:solidFill>
                <a:latin typeface="黑体" panose="02010609060101010101" pitchFamily="2" charset="-122"/>
                <a:ea typeface="黑体" panose="02010609060101010101" pitchFamily="2" charset="-122"/>
                <a:sym typeface="+mn-ea"/>
              </a:rPr>
              <a:t>)</a:t>
            </a:r>
            <a:endParaRPr lang="en-US" altLang="zh-CN" sz="2400" b="1">
              <a:solidFill>
                <a:srgbClr val="0000FF"/>
              </a:solidFill>
              <a:latin typeface="黑体" panose="02010609060101010101" pitchFamily="2" charset="-122"/>
              <a:ea typeface="黑体" panose="02010609060101010101" pitchFamily="2" charset="-122"/>
            </a:endParaRPr>
          </a:p>
          <a:p>
            <a:r>
              <a:rPr lang="en-US" altLang="zh-CN" sz="2400" b="1">
                <a:latin typeface="黑体" panose="02010609060101010101" pitchFamily="2" charset="-122"/>
                <a:ea typeface="黑体" panose="02010609060101010101" pitchFamily="2" charset="-122"/>
                <a:sym typeface="+mn-ea"/>
              </a:rPr>
              <a:t>    </a:t>
            </a:r>
            <a:r>
              <a:rPr lang="en-US" altLang="zh-CN" sz="2400" b="1">
                <a:solidFill>
                  <a:schemeClr val="tx1"/>
                </a:solidFill>
                <a:latin typeface="黑体" panose="02010609060101010101" pitchFamily="2" charset="-122"/>
                <a:ea typeface="黑体" panose="02010609060101010101" pitchFamily="2" charset="-122"/>
                <a:sym typeface="+mn-ea"/>
              </a:rPr>
              <a:t> </a:t>
            </a:r>
            <a:r>
              <a:rPr lang="zh-CN" altLang="en-US" sz="2400" b="1" smtClean="0">
                <a:latin typeface="楷体" panose="02010609060101010101" charset="-122"/>
                <a:ea typeface="楷体" panose="02010609060101010101" charset="-122"/>
                <a:cs typeface="楷体" panose="02010609060101010101" charset="-122"/>
                <a:sym typeface="+mn-ea"/>
              </a:rPr>
              <a:t>人生在世</a:t>
            </a:r>
            <a:r>
              <a:rPr lang="zh-CN" altLang="en-US" sz="2400" b="1">
                <a:latin typeface="楷体" panose="02010609060101010101" charset="-122"/>
                <a:ea typeface="楷体" panose="02010609060101010101" charset="-122"/>
                <a:cs typeface="楷体" panose="02010609060101010101" charset="-122"/>
                <a:sym typeface="+mn-ea"/>
              </a:rPr>
              <a:t>，很多时候都需要我们“放手”，例如事情成功与否有时不受自己控制时，就应承认自己有所不能，这时需要放手；不把现成的答案提供给别人，而</a:t>
            </a:r>
            <a:r>
              <a:rPr lang="zh-CN" altLang="en-US" sz="2400" b="1" smtClean="0">
                <a:latin typeface="楷体" panose="02010609060101010101" charset="-122"/>
                <a:ea typeface="楷体" panose="02010609060101010101" charset="-122"/>
                <a:cs typeface="楷体" panose="02010609060101010101" charset="-122"/>
                <a:sym typeface="+mn-ea"/>
              </a:rPr>
              <a:t>是让他</a:t>
            </a:r>
            <a:r>
              <a:rPr lang="zh-CN" altLang="en-US" sz="2400" b="1">
                <a:latin typeface="楷体" panose="02010609060101010101" charset="-122"/>
                <a:ea typeface="楷体" panose="02010609060101010101" charset="-122"/>
                <a:cs typeface="楷体" panose="02010609060101010101" charset="-122"/>
                <a:sym typeface="+mn-ea"/>
              </a:rPr>
              <a:t>从错误中学到东西时，需要放手；为了从失败中成长，为将来积极策划时，需要放</a:t>
            </a:r>
            <a:r>
              <a:rPr lang="zh-CN" altLang="en-US" sz="2400" b="1" smtClean="0">
                <a:latin typeface="楷体" panose="02010609060101010101" charset="-122"/>
                <a:ea typeface="楷体" panose="02010609060101010101" charset="-122"/>
                <a:cs typeface="楷体" panose="02010609060101010101" charset="-122"/>
                <a:sym typeface="+mn-ea"/>
              </a:rPr>
              <a:t>手。放</a:t>
            </a:r>
            <a:r>
              <a:rPr lang="zh-CN" altLang="en-US" sz="2400" b="1">
                <a:latin typeface="楷体" panose="02010609060101010101" charset="-122"/>
                <a:ea typeface="楷体" panose="02010609060101010101" charset="-122"/>
                <a:cs typeface="楷体" panose="02010609060101010101" charset="-122"/>
                <a:sym typeface="+mn-ea"/>
              </a:rPr>
              <a:t>手，不比坚持</a:t>
            </a:r>
            <a:r>
              <a:rPr lang="zh-CN" altLang="en-US" sz="2400" b="1" smtClean="0">
                <a:latin typeface="楷体" panose="02010609060101010101" charset="-122"/>
                <a:ea typeface="楷体" panose="02010609060101010101" charset="-122"/>
                <a:cs typeface="楷体" panose="02010609060101010101" charset="-122"/>
                <a:sym typeface="+mn-ea"/>
              </a:rPr>
              <a:t>来得容</a:t>
            </a:r>
            <a:r>
              <a:rPr lang="zh-CN" altLang="en-US" sz="2400" b="1">
                <a:latin typeface="楷体" panose="02010609060101010101" charset="-122"/>
                <a:ea typeface="楷体" panose="02010609060101010101" charset="-122"/>
                <a:cs typeface="楷体" panose="02010609060101010101" charset="-122"/>
                <a:sym typeface="+mn-ea"/>
              </a:rPr>
              <a:t>易，它需要直面艰难抉择的勇气，以及权衡得失的智慧、刹那取舍的决断。放手，是选择，不是放弃；是乐观，不是悲观；是在人生路途中转一个弯，甩掉不必要的包袱，轻装上阵。</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solidFill>
                  <a:schemeClr val="tx1"/>
                </a:solidFill>
                <a:latin typeface="黑体" panose="02010609060101010101" pitchFamily="2" charset="-122"/>
                <a:ea typeface="黑体" panose="02010609060101010101" pitchFamily="2" charset="-122"/>
                <a:sym typeface="+mn-ea"/>
              </a:rPr>
              <a:t>    </a:t>
            </a:r>
            <a:r>
              <a:rPr lang="zh-CN" altLang="en-US" sz="2400" b="1">
                <a:solidFill>
                  <a:schemeClr val="tx1"/>
                </a:solidFill>
                <a:latin typeface="宋体" panose="02010600030101010101" pitchFamily="2" charset="-122"/>
                <a:sym typeface="+mn-ea"/>
              </a:rPr>
              <a:t>你对材料</a:t>
            </a:r>
            <a:r>
              <a:rPr lang="zh-CN" altLang="en-US" sz="2400" b="1">
                <a:latin typeface="宋体" panose="02010600030101010101" pitchFamily="2" charset="-122"/>
                <a:sym typeface="+mn-ea"/>
              </a:rPr>
              <a:t>有何联想和感悟</a:t>
            </a:r>
            <a:r>
              <a:rPr lang="en-US" altLang="zh-CN" sz="2400" b="1">
                <a:latin typeface="宋体" panose="02010600030101010101" pitchFamily="2" charset="-122"/>
                <a:sym typeface="+mn-ea"/>
              </a:rPr>
              <a:t>?</a:t>
            </a:r>
            <a:r>
              <a:rPr lang="zh-CN" altLang="en-US" sz="2400" b="1">
                <a:latin typeface="宋体" panose="02010600030101010101" pitchFamily="2" charset="-122"/>
                <a:sym typeface="+mn-ea"/>
              </a:rPr>
              <a:t>请据此写一篇文章。立意自定，题目自拟，文体自选</a:t>
            </a:r>
            <a:r>
              <a:rPr lang="en-US" altLang="zh-CN" sz="2400" b="1">
                <a:latin typeface="宋体" panose="02010600030101010101" pitchFamily="2" charset="-122"/>
                <a:sym typeface="+mn-ea"/>
              </a:rPr>
              <a:t>(</a:t>
            </a:r>
            <a:r>
              <a:rPr lang="zh-CN" altLang="en-US" sz="2400" b="1">
                <a:latin typeface="宋体" panose="02010600030101010101" pitchFamily="2" charset="-122"/>
                <a:sym typeface="+mn-ea"/>
              </a:rPr>
              <a:t>诗歌除外</a:t>
            </a:r>
            <a:r>
              <a:rPr lang="en-US" altLang="zh-CN" sz="2400" b="1">
                <a:latin typeface="宋体" panose="02010600030101010101" pitchFamily="2" charset="-122"/>
                <a:sym typeface="+mn-ea"/>
              </a:rPr>
              <a:t>)</a:t>
            </a:r>
            <a:r>
              <a:rPr lang="zh-CN" altLang="en-US" sz="2400" b="1">
                <a:latin typeface="宋体" panose="02010600030101010101" pitchFamily="2" charset="-122"/>
                <a:sym typeface="+mn-ea"/>
              </a:rPr>
              <a:t>，不少于</a:t>
            </a:r>
            <a:r>
              <a:rPr lang="en-US" altLang="zh-CN" sz="2400" b="1">
                <a:latin typeface="宋体" panose="02010600030101010101" pitchFamily="2" charset="-122"/>
                <a:sym typeface="+mn-ea"/>
              </a:rPr>
              <a:t>800</a:t>
            </a:r>
            <a:r>
              <a:rPr lang="zh-CN" altLang="en-US" sz="2400" b="1">
                <a:latin typeface="宋体" panose="02010600030101010101" pitchFamily="2" charset="-122"/>
                <a:sym typeface="+mn-ea"/>
              </a:rPr>
              <a:t>字。</a:t>
            </a:r>
            <a:endParaRPr sz="2400" u="none">
              <a:solidFill>
                <a:schemeClr val="tx1"/>
              </a:solidFill>
              <a:latin typeface="黑体" panose="02010609060101010101" pitchFamily="2" charset="-122"/>
              <a:ea typeface="黑体" panose="02010609060101010101" pitchFamily="2" charset="-122"/>
            </a:endParaRPr>
          </a:p>
          <a:p>
            <a:r>
              <a:rPr lang="zh-CN" altLang="en-US" sz="2400" b="1">
                <a:effectLst>
                  <a:outerShdw blurRad="38100" dist="38100" dir="2700000">
                    <a:srgbClr val="FFFFFF"/>
                  </a:outerShdw>
                </a:effectLst>
                <a:latin typeface="华文新魏" pitchFamily="2" charset="-122"/>
                <a:ea typeface="华文新魏" pitchFamily="2" charset="-122"/>
                <a:sym typeface="+mn-ea"/>
              </a:rPr>
              <a:t>【解析】</a:t>
            </a:r>
            <a:endParaRPr lang="zh-CN" altLang="en-US" sz="2400" b="1">
              <a:effectLst>
                <a:outerShdw blurRad="38100" dist="38100" dir="2700000">
                  <a:srgbClr val="FFFFFF"/>
                </a:outerShdw>
              </a:effectLst>
              <a:latin typeface="华文新魏" pitchFamily="2" charset="-122"/>
              <a:ea typeface="华文新魏" pitchFamily="2" charset="-122"/>
              <a:sym typeface="+mn-ea"/>
            </a:endParaRPr>
          </a:p>
          <a:p>
            <a:r>
              <a:rPr lang="zh-CN" altLang="en-US" sz="2400" b="1">
                <a:ea typeface="华文新魏" pitchFamily="2" charset="-122"/>
                <a:sym typeface="+mn-ea"/>
              </a:rPr>
              <a:t>我们根据材料内容，可以明确材料关键词是“放手”，围绕这个关键词，我们可以这样拟题</a:t>
            </a:r>
            <a:r>
              <a:rPr lang="zh-CN" altLang="en-US" sz="2400" b="1">
                <a:solidFill>
                  <a:schemeClr val="tx1"/>
                </a:solidFill>
                <a:effectLst>
                  <a:outerShdw blurRad="38100" dist="38100" dir="2700000">
                    <a:srgbClr val="000000"/>
                  </a:outerShdw>
                </a:effectLst>
                <a:latin typeface="华文新魏" pitchFamily="2" charset="-122"/>
                <a:ea typeface="华文新魏" pitchFamily="2" charset="-122"/>
                <a:sym typeface="+mn-ea"/>
              </a:rPr>
              <a:t>：</a:t>
            </a:r>
            <a:endParaRPr lang="zh-CN" altLang="en-US" sz="2400" b="1">
              <a:solidFill>
                <a:schemeClr val="tx1"/>
              </a:solidFill>
              <a:effectLst>
                <a:outerShdw blurRad="38100" dist="38100" dir="2700000">
                  <a:srgbClr val="000000"/>
                </a:outerShdw>
              </a:effectLst>
              <a:latin typeface="华文新魏" pitchFamily="2" charset="-122"/>
              <a:ea typeface="华文新魏" pitchFamily="2" charset="-122"/>
              <a:sym typeface="+mn-ea"/>
            </a:endParaRPr>
          </a:p>
          <a:p>
            <a:r>
              <a:rPr lang="en-US" altLang="zh-CN" sz="2400" b="1">
                <a:solidFill>
                  <a:srgbClr val="FF0000"/>
                </a:solidFill>
                <a:sym typeface="+mn-ea"/>
              </a:rPr>
              <a:t>《</a:t>
            </a:r>
            <a:r>
              <a:rPr lang="zh-CN" altLang="en-US" sz="2400" b="1">
                <a:solidFill>
                  <a:srgbClr val="FF0000"/>
                </a:solidFill>
                <a:sym typeface="+mn-ea"/>
              </a:rPr>
              <a:t>学会放手</a:t>
            </a:r>
            <a:r>
              <a:rPr lang="en-US" altLang="zh-CN" sz="2400" b="1">
                <a:solidFill>
                  <a:srgbClr val="FF0000"/>
                </a:solidFill>
                <a:sym typeface="+mn-ea"/>
              </a:rPr>
              <a:t>》   </a:t>
            </a:r>
            <a:endParaRPr lang="en-US" altLang="zh-CN" sz="2400" b="1">
              <a:solidFill>
                <a:srgbClr val="FF0000"/>
              </a:solidFill>
              <a:sym typeface="+mn-ea"/>
            </a:endParaRPr>
          </a:p>
          <a:p>
            <a:r>
              <a:rPr lang="en-US" altLang="zh-CN" sz="2400" b="1">
                <a:solidFill>
                  <a:srgbClr val="FF0000"/>
                </a:solidFill>
                <a:sym typeface="+mn-ea"/>
              </a:rPr>
              <a:t>《</a:t>
            </a:r>
            <a:r>
              <a:rPr lang="zh-CN" altLang="en-US" sz="2400" b="1">
                <a:solidFill>
                  <a:srgbClr val="FF0000"/>
                </a:solidFill>
                <a:sym typeface="+mn-ea"/>
              </a:rPr>
              <a:t>放手也是一种爱</a:t>
            </a:r>
            <a:r>
              <a:rPr lang="en-US" altLang="zh-CN" sz="2400" b="1">
                <a:solidFill>
                  <a:srgbClr val="FF0000"/>
                </a:solidFill>
                <a:sym typeface="+mn-ea"/>
              </a:rPr>
              <a:t>》    </a:t>
            </a:r>
            <a:endParaRPr lang="en-US" altLang="zh-CN" sz="2400" b="1">
              <a:solidFill>
                <a:srgbClr val="FF0000"/>
              </a:solidFill>
            </a:endParaRPr>
          </a:p>
          <a:p>
            <a:r>
              <a:rPr lang="en-US" altLang="zh-CN" sz="2400" b="1">
                <a:solidFill>
                  <a:srgbClr val="FF0000"/>
                </a:solidFill>
                <a:sym typeface="+mn-ea"/>
              </a:rPr>
              <a:t>《</a:t>
            </a:r>
            <a:r>
              <a:rPr lang="zh-CN" altLang="en-US" sz="2400" b="1">
                <a:solidFill>
                  <a:srgbClr val="FF0000"/>
                </a:solidFill>
                <a:sym typeface="+mn-ea"/>
              </a:rPr>
              <a:t>放手不等于放弃</a:t>
            </a:r>
            <a:r>
              <a:rPr lang="en-US" altLang="zh-CN" sz="2400" b="1" smtClean="0">
                <a:solidFill>
                  <a:srgbClr val="FF0000"/>
                </a:solidFill>
                <a:sym typeface="+mn-ea"/>
              </a:rPr>
              <a:t>》</a:t>
            </a:r>
            <a:endParaRPr lang="en-US" altLang="zh-CN" sz="2400" b="1" smtClean="0">
              <a:solidFill>
                <a:srgbClr val="FF0000"/>
              </a:solidFill>
              <a:sym typeface="+mn-ea"/>
            </a:endParaRPr>
          </a:p>
          <a:p>
            <a:r>
              <a:rPr lang="en-US" altLang="zh-CN" sz="2400" b="1" smtClean="0">
                <a:solidFill>
                  <a:srgbClr val="FF0000"/>
                </a:solidFill>
                <a:sym typeface="+mn-ea"/>
              </a:rPr>
              <a:t>《</a:t>
            </a:r>
            <a:r>
              <a:rPr lang="zh-CN" altLang="en-US" sz="2400" b="1">
                <a:solidFill>
                  <a:srgbClr val="FF0000"/>
                </a:solidFill>
                <a:sym typeface="+mn-ea"/>
              </a:rPr>
              <a:t>有一种爱叫放手</a:t>
            </a:r>
            <a:r>
              <a:rPr lang="en-US" altLang="zh-CN" sz="2400" b="1">
                <a:solidFill>
                  <a:srgbClr val="FF0000"/>
                </a:solidFill>
                <a:sym typeface="+mn-ea"/>
              </a:rPr>
              <a:t>》</a:t>
            </a:r>
            <a:endParaRPr lang="en-US" altLang="zh-CN" sz="2400" b="1" u="none" strike="noStrike" noProof="1">
              <a:solidFill>
                <a:srgbClr val="FF0000"/>
              </a:solidFill>
              <a:effectLst>
                <a:outerShdw blurRad="38100" dist="38100" dir="2700000">
                  <a:srgbClr val="000000"/>
                </a:outerShdw>
              </a:effectLst>
              <a:latin typeface="华文新魏" pitchFamily="2" charset="-122"/>
              <a:ea typeface="华文新魏"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266">
                                            <p:txEl>
                                              <p:pRg st="4" end="4"/>
                                            </p:txEl>
                                          </p:spTgt>
                                        </p:tgtEl>
                                        <p:attrNameLst>
                                          <p:attrName>style.visibility</p:attrName>
                                        </p:attrNameLst>
                                      </p:cBhvr>
                                      <p:to>
                                        <p:strVal val="visible"/>
                                      </p:to>
                                    </p:set>
                                    <p:anim calcmode="lin" valueType="num">
                                      <p:cBhvr additive="base">
                                        <p:cTn id="13" dur="500" fill="hold"/>
                                        <p:tgtEl>
                                          <p:spTgt spid="11266">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6">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1266">
                                            <p:txEl>
                                              <p:pRg st="5" end="5"/>
                                            </p:txEl>
                                          </p:spTgt>
                                        </p:tgtEl>
                                        <p:attrNameLst>
                                          <p:attrName>style.visibility</p:attrName>
                                        </p:attrNameLst>
                                      </p:cBhvr>
                                      <p:to>
                                        <p:strVal val="visible"/>
                                      </p:to>
                                    </p:set>
                                    <p:anim calcmode="lin" valueType="num">
                                      <p:cBhvr additive="base">
                                        <p:cTn id="17" dur="500" fill="hold"/>
                                        <p:tgtEl>
                                          <p:spTgt spid="11266">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266">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266">
                                            <p:txEl>
                                              <p:pRg st="6" end="6"/>
                                            </p:txEl>
                                          </p:spTgt>
                                        </p:tgtEl>
                                        <p:attrNameLst>
                                          <p:attrName>style.visibility</p:attrName>
                                        </p:attrNameLst>
                                      </p:cBhvr>
                                      <p:to>
                                        <p:strVal val="visible"/>
                                      </p:to>
                                    </p:set>
                                    <p:anim calcmode="lin" valueType="num">
                                      <p:cBhvr additive="base">
                                        <p:cTn id="21" dur="500" fill="hold"/>
                                        <p:tgtEl>
                                          <p:spTgt spid="11266">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266">
                                            <p:txEl>
                                              <p:pRg st="6" end="6"/>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1266">
                                            <p:txEl>
                                              <p:pRg st="7" end="7"/>
                                            </p:txEl>
                                          </p:spTgt>
                                        </p:tgtEl>
                                        <p:attrNameLst>
                                          <p:attrName>style.visibility</p:attrName>
                                        </p:attrNameLst>
                                      </p:cBhvr>
                                      <p:to>
                                        <p:strVal val="visible"/>
                                      </p:to>
                                    </p:set>
                                    <p:anim calcmode="lin" valueType="num">
                                      <p:cBhvr additive="base">
                                        <p:cTn id="25" dur="500" fill="hold"/>
                                        <p:tgtEl>
                                          <p:spTgt spid="11266">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6">
                                            <p:txEl>
                                              <p:pRg st="7" end="7"/>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1266">
                                            <p:txEl>
                                              <p:pRg st="8" end="8"/>
                                            </p:txEl>
                                          </p:spTgt>
                                        </p:tgtEl>
                                        <p:attrNameLst>
                                          <p:attrName>style.visibility</p:attrName>
                                        </p:attrNameLst>
                                      </p:cBhvr>
                                      <p:to>
                                        <p:strVal val="visible"/>
                                      </p:to>
                                    </p:set>
                                    <p:anim calcmode="lin" valueType="num">
                                      <p:cBhvr additive="base">
                                        <p:cTn id="29" dur="500" fill="hold"/>
                                        <p:tgtEl>
                                          <p:spTgt spid="11266">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266">
                                            <p:txEl>
                                              <p:pRg st="8" end="8"/>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1266">
                                            <p:txEl>
                                              <p:pRg st="9" end="9"/>
                                            </p:txEl>
                                          </p:spTgt>
                                        </p:tgtEl>
                                        <p:attrNameLst>
                                          <p:attrName>style.visibility</p:attrName>
                                        </p:attrNameLst>
                                      </p:cBhvr>
                                      <p:to>
                                        <p:strVal val="visible"/>
                                      </p:to>
                                    </p:set>
                                    <p:anim calcmode="lin" valueType="num">
                                      <p:cBhvr additive="base">
                                        <p:cTn id="33" dur="500" fill="hold"/>
                                        <p:tgtEl>
                                          <p:spTgt spid="11266">
                                            <p:txEl>
                                              <p:pRg st="9" end="9"/>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26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621135" cy="2860675"/>
          </a:xfrm>
          <a:prstGeom prst="rect">
            <a:avLst/>
          </a:prstGeom>
          <a:noFill/>
          <a:ln w="9525">
            <a:noFill/>
          </a:ln>
        </p:spPr>
        <p:txBody>
          <a:bodyPr wrap="square">
            <a:spAutoFit/>
          </a:bodyPr>
          <a:lstStyle/>
          <a:p>
            <a:r>
              <a:rPr lang="zh-CN" altLang="en-US" sz="3600" u="none">
                <a:solidFill>
                  <a:srgbClr val="FF0000"/>
                </a:solidFill>
                <a:highlight>
                  <a:srgbClr val="FFFF00"/>
                </a:highlight>
                <a:latin typeface="黑体" panose="02010609060101010101" pitchFamily="2" charset="-122"/>
                <a:ea typeface="黑体" panose="02010609060101010101" pitchFamily="2" charset="-122"/>
              </a:rPr>
              <a:t> </a:t>
            </a:r>
            <a:r>
              <a:rPr sz="2400" u="none">
                <a:solidFill>
                  <a:srgbClr val="FF0000"/>
                </a:solidFill>
                <a:highlight>
                  <a:srgbClr val="FFFF00"/>
                </a:highlight>
                <a:latin typeface="黑体" panose="02010609060101010101" pitchFamily="2" charset="-122"/>
                <a:ea typeface="黑体" panose="02010609060101010101" pitchFamily="2" charset="-122"/>
              </a:rPr>
              <a:t>2</a:t>
            </a:r>
            <a:r>
              <a:rPr lang="en-US" sz="2400" u="none">
                <a:solidFill>
                  <a:srgbClr val="FF0000"/>
                </a:solidFill>
                <a:highlight>
                  <a:srgbClr val="FFFF00"/>
                </a:highlight>
                <a:latin typeface="黑体" panose="02010609060101010101" pitchFamily="2" charset="-122"/>
                <a:ea typeface="黑体" panose="02010609060101010101" pitchFamily="2" charset="-122"/>
              </a:rPr>
              <a:t>.</a:t>
            </a:r>
            <a:r>
              <a:rPr sz="2400" u="none">
                <a:solidFill>
                  <a:srgbClr val="FF0000"/>
                </a:solidFill>
                <a:highlight>
                  <a:srgbClr val="FFFF00"/>
                </a:highlight>
                <a:latin typeface="黑体" panose="02010609060101010101" pitchFamily="2" charset="-122"/>
                <a:ea typeface="黑体" panose="02010609060101010101" pitchFamily="2" charset="-122"/>
              </a:rPr>
              <a:t>巧用修辞法——生动形象</a:t>
            </a:r>
            <a:endParaRPr sz="2400" u="none">
              <a:solidFill>
                <a:srgbClr val="FF0000"/>
              </a:solidFill>
              <a:highlight>
                <a:srgbClr val="FFFF00"/>
              </a:highlight>
              <a:latin typeface="黑体" panose="02010609060101010101" pitchFamily="2" charset="-122"/>
              <a:ea typeface="黑体" panose="02010609060101010101" pitchFamily="2" charset="-122"/>
            </a:endParaRPr>
          </a:p>
          <a:p>
            <a:pPr marL="342900" marR="0" indent="-342900" algn="l" defTabSz="914400" rtl="0" eaLnBrk="1" fontAlgn="base" latinLnBrk="0" hangingPunct="1">
              <a:lnSpc>
                <a:spcPct val="100000"/>
              </a:lnSpc>
              <a:spcBef>
                <a:spcPct val="20000"/>
              </a:spcBef>
              <a:spcAft>
                <a:spcPct val="0"/>
              </a:spcAft>
              <a:buClrTx/>
              <a:buSzTx/>
              <a:buFontTx/>
              <a:buNone/>
            </a:pPr>
            <a:r>
              <a:rPr lang="zh-CN" altLang="en-US" sz="2400" b="1" i="1">
                <a:solidFill>
                  <a:srgbClr val="0000FF"/>
                </a:solidFill>
                <a:effectLst>
                  <a:outerShdw blurRad="38100" dist="38100" dir="2700000">
                    <a:srgbClr val="000000"/>
                  </a:outerShdw>
                </a:effectLst>
                <a:latin typeface="华文新魏" pitchFamily="2" charset="-122"/>
                <a:ea typeface="华文新魏" pitchFamily="2" charset="-122"/>
                <a:sym typeface="+mn-ea"/>
              </a:rPr>
              <a:t>作文拟题常用的修辞手法：</a:t>
            </a:r>
            <a:endParaRPr kumimoji="0" lang="zh-CN" altLang="en-US" sz="2400" b="1" i="1" u="none" strike="noStrike" kern="1200" cap="none" spc="0" normalizeH="0" baseline="0" noProof="1">
              <a:solidFill>
                <a:srgbClr val="0000FF"/>
              </a:solidFill>
              <a:effectLst>
                <a:outerShdw blurRad="38100" dist="38100" dir="2700000">
                  <a:srgbClr val="000000"/>
                </a:outerShdw>
              </a:effectLst>
              <a:latin typeface="华文新魏" pitchFamily="2" charset="-122"/>
              <a:ea typeface="华文新魏" pitchFamily="2" charset="-122"/>
              <a:cs typeface="+mn-cs"/>
            </a:endParaRPr>
          </a:p>
          <a:p>
            <a:pPr marL="342900" marR="0" indent="-342900" algn="l" defTabSz="914400" rtl="0" eaLnBrk="1" fontAlgn="base" latinLnBrk="0" hangingPunct="1">
              <a:lnSpc>
                <a:spcPct val="100000"/>
              </a:lnSpc>
              <a:spcBef>
                <a:spcPct val="20000"/>
              </a:spcBef>
              <a:spcAft>
                <a:spcPct val="0"/>
              </a:spcAft>
              <a:buClrTx/>
              <a:buSzTx/>
              <a:buFontTx/>
              <a:buNone/>
            </a:pPr>
            <a:r>
              <a:rPr lang="zh-CN" altLang="en-US" sz="2400" b="1">
                <a:effectLst>
                  <a:outerShdw blurRad="38100" dist="38100" dir="2700000">
                    <a:srgbClr val="FFFFFF"/>
                  </a:outerShdw>
                </a:effectLst>
                <a:latin typeface="华文新魏" pitchFamily="2" charset="-122"/>
                <a:ea typeface="华文新魏" pitchFamily="2" charset="-122"/>
                <a:sym typeface="+mn-ea"/>
              </a:rPr>
              <a:t>         </a:t>
            </a:r>
            <a:r>
              <a:rPr lang="en-US" altLang="zh-CN" sz="2400" b="1">
                <a:effectLst>
                  <a:outerShdw blurRad="38100" dist="38100" dir="2700000">
                    <a:srgbClr val="FFFFFF"/>
                  </a:outerShdw>
                </a:effectLst>
                <a:latin typeface="华文新魏" pitchFamily="2" charset="-122"/>
                <a:ea typeface="华文新魏" pitchFamily="2" charset="-122"/>
                <a:sym typeface="+mn-ea"/>
              </a:rPr>
              <a:t>1</a:t>
            </a:r>
            <a:r>
              <a:rPr lang="zh-CN" altLang="en-US" sz="2400" b="1">
                <a:effectLst>
                  <a:outerShdw blurRad="38100" dist="38100" dir="2700000">
                    <a:srgbClr val="FFFFFF"/>
                  </a:outerShdw>
                </a:effectLst>
                <a:latin typeface="华文新魏" pitchFamily="2" charset="-122"/>
                <a:ea typeface="华文新魏" pitchFamily="2" charset="-122"/>
                <a:sym typeface="+mn-ea"/>
              </a:rPr>
              <a:t>、</a:t>
            </a:r>
            <a:r>
              <a:rPr lang="zh-CN" altLang="en-US" sz="2400" b="1">
                <a:effectLst>
                  <a:outerShdw blurRad="38100" dist="38100" dir="2700000">
                    <a:srgbClr val="FFFFFF"/>
                  </a:outerShdw>
                </a:effectLst>
                <a:latin typeface="华文新魏" pitchFamily="2" charset="-122"/>
                <a:ea typeface="华文新魏" pitchFamily="2" charset="-122"/>
                <a:sym typeface="+mn-ea"/>
                <a:hlinkClick action="ppaction://noaction"/>
              </a:rPr>
              <a:t>比喻</a:t>
            </a:r>
            <a:r>
              <a:rPr lang="zh-CN" altLang="en-US" sz="2400" b="1">
                <a:effectLst>
                  <a:outerShdw blurRad="38100" dist="38100" dir="2700000">
                    <a:srgbClr val="FFFFFF"/>
                  </a:outerShdw>
                </a:effectLst>
                <a:latin typeface="华文新魏" pitchFamily="2" charset="-122"/>
                <a:ea typeface="华文新魏" pitchFamily="2" charset="-122"/>
                <a:sym typeface="+mn-ea"/>
              </a:rPr>
              <a:t>                   </a:t>
            </a:r>
            <a:r>
              <a:rPr lang="en-US" altLang="zh-CN" sz="2400" b="1">
                <a:effectLst>
                  <a:outerShdw blurRad="38100" dist="38100" dir="2700000">
                    <a:srgbClr val="FFFFFF"/>
                  </a:outerShdw>
                </a:effectLst>
                <a:latin typeface="华文新魏" pitchFamily="2" charset="-122"/>
                <a:ea typeface="华文新魏" pitchFamily="2" charset="-122"/>
                <a:sym typeface="+mn-ea"/>
              </a:rPr>
              <a:t>2</a:t>
            </a:r>
            <a:r>
              <a:rPr lang="zh-CN" altLang="en-US" sz="2400" b="1">
                <a:effectLst>
                  <a:outerShdw blurRad="38100" dist="38100" dir="2700000">
                    <a:srgbClr val="FFFFFF"/>
                  </a:outerShdw>
                </a:effectLst>
                <a:latin typeface="华文新魏" pitchFamily="2" charset="-122"/>
                <a:ea typeface="华文新魏" pitchFamily="2" charset="-122"/>
                <a:sym typeface="+mn-ea"/>
              </a:rPr>
              <a:t>、</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rPr>
              <a:t>比拟</a:t>
            </a:r>
            <a:endParaRPr kumimoji="0" lang="zh-CN" altLang="en-US" sz="2400" b="1" i="0" u="none" strike="noStrike" kern="1200" cap="none" spc="0" normalizeH="0" baseline="0" noProof="1">
              <a:solidFill>
                <a:srgbClr val="001010"/>
              </a:solidFill>
              <a:effectLst>
                <a:outerShdw blurRad="38100" dist="38100" dir="2700000">
                  <a:srgbClr val="000000"/>
                </a:outerShdw>
              </a:effectLst>
              <a:latin typeface="华文新魏" pitchFamily="2" charset="-122"/>
              <a:ea typeface="华文新魏" pitchFamily="2" charset="-122"/>
              <a:cs typeface="+mn-cs"/>
            </a:endParaRPr>
          </a:p>
          <a:p>
            <a:pPr marL="342900" marR="0" indent="-342900" algn="l" defTabSz="914400" rtl="0" eaLnBrk="1" fontAlgn="base" latinLnBrk="0" hangingPunct="1">
              <a:lnSpc>
                <a:spcPct val="100000"/>
              </a:lnSpc>
              <a:spcBef>
                <a:spcPct val="20000"/>
              </a:spcBef>
              <a:spcAft>
                <a:spcPct val="0"/>
              </a:spcAft>
              <a:buClrTx/>
              <a:buSzTx/>
              <a:buFontTx/>
              <a:buNone/>
            </a:pP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rPr>
              <a:t>         </a:t>
            </a:r>
            <a:r>
              <a:rPr lang="en-US" altLang="zh-CN" sz="2400" b="1">
                <a:solidFill>
                  <a:srgbClr val="001010"/>
                </a:solidFill>
                <a:effectLst>
                  <a:outerShdw blurRad="38100" dist="38100" dir="2700000">
                    <a:srgbClr val="000000"/>
                  </a:outerShdw>
                </a:effectLst>
                <a:latin typeface="华文新魏" pitchFamily="2" charset="-122"/>
                <a:ea typeface="华文新魏" pitchFamily="2" charset="-122"/>
                <a:sym typeface="+mn-ea"/>
              </a:rPr>
              <a:t>3</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rPr>
              <a:t>、</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rPr>
              <a:t>反问</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rPr>
              <a:t>                   </a:t>
            </a:r>
            <a:r>
              <a:rPr lang="en-US" altLang="zh-CN" sz="2400" b="1">
                <a:solidFill>
                  <a:srgbClr val="001010"/>
                </a:solidFill>
                <a:effectLst>
                  <a:outerShdw blurRad="38100" dist="38100" dir="2700000">
                    <a:srgbClr val="000000"/>
                  </a:outerShdw>
                </a:effectLst>
                <a:latin typeface="华文新魏" pitchFamily="2" charset="-122"/>
                <a:ea typeface="华文新魏" pitchFamily="2" charset="-122"/>
                <a:sym typeface="+mn-ea"/>
              </a:rPr>
              <a:t>4</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rPr>
              <a:t>、</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rPr>
              <a:t>引用 </a:t>
            </a:r>
            <a:endParaRPr kumimoji="0" lang="zh-CN" altLang="en-US" sz="2400" b="1" i="0" u="none" strike="noStrike" kern="1200" cap="none" spc="0" normalizeH="0" baseline="0" noProof="1">
              <a:solidFill>
                <a:srgbClr val="001010"/>
              </a:solidFill>
              <a:effectLst>
                <a:outerShdw blurRad="38100" dist="38100" dir="2700000">
                  <a:srgbClr val="000000"/>
                </a:outerShdw>
              </a:effectLst>
              <a:latin typeface="华文新魏" pitchFamily="2" charset="-122"/>
              <a:ea typeface="华文新魏" pitchFamily="2" charset="-122"/>
              <a:cs typeface="+mn-cs"/>
            </a:endParaRPr>
          </a:p>
          <a:p>
            <a:pPr marL="342900" marR="0" indent="-342900" algn="l" defTabSz="914400" rtl="0" eaLnBrk="1" fontAlgn="base" latinLnBrk="0" hangingPunct="1">
              <a:lnSpc>
                <a:spcPct val="100000"/>
              </a:lnSpc>
              <a:spcBef>
                <a:spcPct val="20000"/>
              </a:spcBef>
              <a:spcAft>
                <a:spcPct val="0"/>
              </a:spcAft>
              <a:buClrTx/>
              <a:buSzTx/>
              <a:buFontTx/>
              <a:buNone/>
            </a:pP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rPr>
              <a:t>         </a:t>
            </a:r>
            <a:r>
              <a:rPr lang="en-US" altLang="zh-CN" sz="2400" b="1">
                <a:solidFill>
                  <a:srgbClr val="001010"/>
                </a:solidFill>
                <a:effectLst>
                  <a:outerShdw blurRad="38100" dist="38100" dir="2700000">
                    <a:srgbClr val="000000"/>
                  </a:outerShdw>
                </a:effectLst>
                <a:latin typeface="华文新魏" pitchFamily="2" charset="-122"/>
                <a:ea typeface="华文新魏" pitchFamily="2" charset="-122"/>
                <a:sym typeface="+mn-ea"/>
              </a:rPr>
              <a:t>5</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rPr>
              <a:t>、</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rPr>
              <a:t>化用</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rPr>
              <a:t>                   </a:t>
            </a:r>
            <a:r>
              <a:rPr lang="en-US" altLang="zh-CN" sz="2400" b="1">
                <a:solidFill>
                  <a:srgbClr val="001010"/>
                </a:solidFill>
                <a:effectLst>
                  <a:outerShdw blurRad="38100" dist="38100" dir="2700000">
                    <a:srgbClr val="000000"/>
                  </a:outerShdw>
                </a:effectLst>
                <a:latin typeface="华文新魏" pitchFamily="2" charset="-122"/>
                <a:ea typeface="华文新魏" pitchFamily="2" charset="-122"/>
                <a:sym typeface="+mn-ea"/>
              </a:rPr>
              <a:t>6</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rPr>
              <a:t>、</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rPr>
              <a:t>夸张</a:t>
            </a:r>
            <a:endParaRPr kumimoji="0" lang="zh-CN" altLang="en-US" sz="2400" b="1" i="0" u="none" strike="noStrike" kern="1200" cap="none" spc="0" normalizeH="0" baseline="0" noProof="1">
              <a:solidFill>
                <a:srgbClr val="001010"/>
              </a:solidFill>
              <a:effectLst>
                <a:outerShdw blurRad="38100" dist="38100" dir="2700000">
                  <a:srgbClr val="000000"/>
                </a:outerShdw>
              </a:effectLst>
              <a:latin typeface="华文新魏" pitchFamily="2" charset="-122"/>
              <a:ea typeface="华文新魏" pitchFamily="2" charset="-122"/>
              <a:cs typeface="+mn-cs"/>
            </a:endParaRPr>
          </a:p>
          <a:p>
            <a:pPr marL="342900" marR="0" indent="-342900" algn="l" defTabSz="914400" rtl="0" eaLnBrk="1" fontAlgn="base" latinLnBrk="0" hangingPunct="1">
              <a:lnSpc>
                <a:spcPct val="100000"/>
              </a:lnSpc>
              <a:spcBef>
                <a:spcPct val="20000"/>
              </a:spcBef>
              <a:spcAft>
                <a:spcPct val="0"/>
              </a:spcAft>
              <a:buClrTx/>
              <a:buSzTx/>
              <a:buFontTx/>
              <a:buNone/>
            </a:pP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rPr>
              <a:t>         </a:t>
            </a:r>
            <a:r>
              <a:rPr lang="en-US" altLang="zh-CN" sz="2400" b="1">
                <a:solidFill>
                  <a:srgbClr val="001010"/>
                </a:solidFill>
                <a:effectLst>
                  <a:outerShdw blurRad="38100" dist="38100" dir="2700000">
                    <a:srgbClr val="000000"/>
                  </a:outerShdw>
                </a:effectLst>
                <a:latin typeface="华文新魏" pitchFamily="2" charset="-122"/>
                <a:ea typeface="华文新魏" pitchFamily="2" charset="-122"/>
                <a:sym typeface="+mn-ea"/>
              </a:rPr>
              <a:t>7</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rPr>
              <a:t>、</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rPr>
              <a:t>对偶</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rPr>
              <a:t>                   </a:t>
            </a:r>
            <a:r>
              <a:rPr lang="en-US" altLang="zh-CN" sz="2400" b="1">
                <a:solidFill>
                  <a:srgbClr val="001010"/>
                </a:solidFill>
                <a:effectLst>
                  <a:outerShdw blurRad="38100" dist="38100" dir="2700000">
                    <a:srgbClr val="000000"/>
                  </a:outerShdw>
                </a:effectLst>
                <a:latin typeface="华文新魏" pitchFamily="2" charset="-122"/>
                <a:ea typeface="华文新魏" pitchFamily="2" charset="-122"/>
                <a:sym typeface="+mn-ea"/>
              </a:rPr>
              <a:t>8</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rPr>
              <a:t>、</a:t>
            </a:r>
            <a:r>
              <a:rPr lang="zh-CN" altLang="en-US" sz="2400" b="1">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rPr>
              <a:t>呼告</a:t>
            </a:r>
            <a:endParaRPr lang="zh-CN" altLang="en-US" sz="2400" b="1" u="none">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endParaRPr>
          </a:p>
        </p:txBody>
      </p:sp>
      <p:sp>
        <p:nvSpPr>
          <p:cNvPr id="17411" name="Text Box 3"/>
          <p:cNvSpPr txBox="1"/>
          <p:nvPr/>
        </p:nvSpPr>
        <p:spPr>
          <a:xfrm>
            <a:off x="236855" y="184785"/>
            <a:ext cx="533146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二、拟题方法：</a:t>
            </a:r>
            <a:endParaRPr lang="zh-CN" altLang="en-US" sz="4800" u="none">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85750" y="490855"/>
            <a:ext cx="11621135" cy="5077460"/>
          </a:xfrm>
          <a:prstGeom prst="rect">
            <a:avLst/>
          </a:prstGeom>
          <a:noFill/>
          <a:ln w="9525">
            <a:noFill/>
          </a:ln>
        </p:spPr>
        <p:txBody>
          <a:bodyPr wrap="square">
            <a:spAutoFit/>
          </a:bodyPr>
          <a:lstStyle/>
          <a:p>
            <a:pPr>
              <a:buFontTx/>
              <a:buNone/>
            </a:pPr>
            <a:r>
              <a:rPr lang="zh-CN" altLang="en-US" sz="3600" u="none">
                <a:solidFill>
                  <a:srgbClr val="0000CC"/>
                </a:solidFill>
                <a:latin typeface="黑体" panose="02010609060101010101" pitchFamily="2" charset="-122"/>
                <a:ea typeface="黑体" panose="02010609060101010101" pitchFamily="2" charset="-122"/>
              </a:rPr>
              <a:t> </a:t>
            </a:r>
            <a:r>
              <a:rPr lang="zh-CN" altLang="en-US" sz="2400" b="1">
                <a:solidFill>
                  <a:srgbClr val="FF0000"/>
                </a:solidFill>
                <a:latin typeface="黑体" panose="02010609060101010101" pitchFamily="2" charset="-122"/>
                <a:ea typeface="黑体" panose="02010609060101010101" pitchFamily="2" charset="-122"/>
                <a:sym typeface="+mn-ea"/>
              </a:rPr>
              <a:t>（一）</a:t>
            </a:r>
            <a:r>
              <a:rPr lang="zh-CN" altLang="zh-CN" sz="2400" b="1" smtClean="0">
                <a:solidFill>
                  <a:srgbClr val="FF0000"/>
                </a:solidFill>
                <a:sym typeface="+mn-ea"/>
              </a:rPr>
              <a:t>巧用比喻</a:t>
            </a:r>
            <a:endParaRPr lang="zh-CN" altLang="zh-CN" sz="2400" b="1" smtClean="0">
              <a:solidFill>
                <a:srgbClr val="FF0000"/>
              </a:solidFill>
            </a:endParaRPr>
          </a:p>
          <a:p>
            <a:pPr>
              <a:buFontTx/>
              <a:buNone/>
            </a:pPr>
            <a:endParaRPr lang="zh-CN" altLang="en-US" sz="2400" b="1" smtClean="0">
              <a:latin typeface="宋体" panose="02010600030101010101" pitchFamily="2" charset="-122"/>
              <a:ea typeface="宋体" panose="02010600030101010101" pitchFamily="2" charset="-122"/>
              <a:sym typeface="+mn-ea"/>
            </a:endParaRPr>
          </a:p>
          <a:p>
            <a:pPr>
              <a:buFontTx/>
              <a:buNone/>
            </a:pPr>
            <a:r>
              <a:rPr lang="zh-CN" altLang="en-US" sz="2400" b="1" smtClean="0">
                <a:latin typeface="宋体" panose="02010600030101010101" pitchFamily="2" charset="-122"/>
                <a:ea typeface="宋体" panose="02010600030101010101" pitchFamily="2" charset="-122"/>
                <a:sym typeface="+mn-ea"/>
              </a:rPr>
              <a:t>1</a:t>
            </a:r>
            <a:r>
              <a:rPr lang="en-US" altLang="zh-CN" sz="2400" b="1" smtClean="0">
                <a:latin typeface="宋体" panose="02010600030101010101" pitchFamily="2" charset="-122"/>
                <a:ea typeface="宋体" panose="02010600030101010101" pitchFamily="2" charset="-122"/>
                <a:sym typeface="+mn-ea"/>
              </a:rPr>
              <a:t>.</a:t>
            </a:r>
            <a:r>
              <a:rPr lang="zh-CN" altLang="zh-CN" sz="2400" b="1" smtClean="0">
                <a:latin typeface="宋体" panose="02010600030101010101" pitchFamily="2" charset="-122"/>
                <a:ea typeface="宋体" panose="02010600030101010101" pitchFamily="2" charset="-122"/>
                <a:sym typeface="+mn-ea"/>
              </a:rPr>
              <a:t> 以材料作文的关键词或短语开头，然后</a:t>
            </a:r>
            <a:r>
              <a:rPr lang="zh-CN" altLang="en-US" sz="2400" b="1" smtClean="0">
                <a:latin typeface="宋体" panose="02010600030101010101" pitchFamily="2" charset="-122"/>
                <a:ea typeface="宋体" panose="02010600030101010101" pitchFamily="2" charset="-122"/>
                <a:sym typeface="+mn-ea"/>
              </a:rPr>
              <a:t>加</a:t>
            </a:r>
            <a:r>
              <a:rPr lang="zh-CN" altLang="zh-CN" sz="2400" b="1" smtClean="0">
                <a:latin typeface="宋体" panose="02010600030101010101" pitchFamily="2" charset="-122"/>
                <a:ea typeface="宋体" panose="02010600030101010101" pitchFamily="2" charset="-122"/>
                <a:sym typeface="+mn-ea"/>
              </a:rPr>
              <a:t>一个破折号，再将比喻的内容点出</a:t>
            </a:r>
            <a:r>
              <a:rPr lang="zh-CN" altLang="en-US" sz="2400" b="1" smtClean="0">
                <a:latin typeface="宋体" panose="02010600030101010101" pitchFamily="2" charset="-122"/>
                <a:ea typeface="宋体" panose="02010600030101010101" pitchFamily="2" charset="-122"/>
                <a:sym typeface="+mn-ea"/>
              </a:rPr>
              <a:t>    </a:t>
            </a:r>
            <a:endParaRPr lang="zh-CN" altLang="en-US" sz="2400" b="1" smtClean="0">
              <a:latin typeface="宋体" panose="02010600030101010101" pitchFamily="2" charset="-122"/>
              <a:ea typeface="宋体" panose="02010600030101010101" pitchFamily="2" charset="-122"/>
            </a:endParaRPr>
          </a:p>
          <a:p>
            <a:pPr>
              <a:buFontTx/>
              <a:buNone/>
            </a:pPr>
            <a:r>
              <a:rPr lang="zh-CN" altLang="en-US" sz="2400" b="1" smtClean="0">
                <a:latin typeface="宋体" panose="02010600030101010101" pitchFamily="2" charset="-122"/>
                <a:ea typeface="宋体" panose="02010600030101010101" pitchFamily="2" charset="-122"/>
                <a:sym typeface="+mn-ea"/>
              </a:rPr>
              <a:t>例如：</a:t>
            </a:r>
            <a:endParaRPr lang="zh-CN" altLang="en-US" sz="2400" b="1" smtClean="0">
              <a:latin typeface="宋体" panose="02010600030101010101" pitchFamily="2" charset="-122"/>
              <a:ea typeface="宋体" panose="02010600030101010101" pitchFamily="2" charset="-122"/>
              <a:sym typeface="+mn-ea"/>
            </a:endParaRPr>
          </a:p>
          <a:p>
            <a:pPr>
              <a:buFontTx/>
              <a:buNone/>
            </a:pP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想象</a:t>
            </a: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创新的翅膀</a:t>
            </a:r>
            <a:r>
              <a:rPr lang="en-US" altLang="zh-CN" sz="2400" b="1" smtClean="0">
                <a:latin typeface="宋体" panose="02010600030101010101" pitchFamily="2" charset="-122"/>
                <a:ea typeface="宋体" panose="02010600030101010101" pitchFamily="2" charset="-122"/>
                <a:sym typeface="+mn-ea"/>
              </a:rPr>
              <a:t>》</a:t>
            </a:r>
            <a:endParaRPr lang="en-US" altLang="zh-CN" sz="2400" b="1" smtClean="0">
              <a:latin typeface="宋体" panose="02010600030101010101" pitchFamily="2" charset="-122"/>
              <a:ea typeface="宋体" panose="02010600030101010101" pitchFamily="2" charset="-122"/>
              <a:sym typeface="+mn-ea"/>
            </a:endParaRPr>
          </a:p>
          <a:p>
            <a:pPr>
              <a:buFontTx/>
              <a:buNone/>
            </a:pP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自立</a:t>
            </a: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人生的风帆</a:t>
            </a:r>
            <a:r>
              <a:rPr lang="en-US" altLang="zh-CN" sz="2400" b="1" smtClean="0">
                <a:latin typeface="宋体" panose="02010600030101010101" pitchFamily="2" charset="-122"/>
                <a:ea typeface="宋体" panose="02010600030101010101" pitchFamily="2" charset="-122"/>
                <a:sym typeface="+mn-ea"/>
              </a:rPr>
              <a:t>》</a:t>
            </a:r>
            <a:endParaRPr lang="en-US" altLang="zh-CN" sz="2400" b="1" smtClean="0">
              <a:latin typeface="宋体" panose="02010600030101010101" pitchFamily="2" charset="-122"/>
              <a:ea typeface="宋体" panose="02010600030101010101" pitchFamily="2" charset="-122"/>
            </a:endParaRPr>
          </a:p>
          <a:p>
            <a:pPr>
              <a:buFontTx/>
              <a:buNone/>
            </a:pP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信心</a:t>
            </a: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低谷暗影里的阳光</a:t>
            </a:r>
            <a:r>
              <a:rPr lang="en-US" altLang="zh-CN" sz="2400" b="1" smtClean="0">
                <a:latin typeface="宋体" panose="02010600030101010101" pitchFamily="2" charset="-122"/>
                <a:ea typeface="宋体" panose="02010600030101010101" pitchFamily="2" charset="-122"/>
                <a:sym typeface="+mn-ea"/>
              </a:rPr>
              <a:t>》</a:t>
            </a:r>
            <a:endParaRPr lang="en-US" altLang="zh-CN" sz="2400" b="1" smtClean="0">
              <a:latin typeface="宋体" panose="02010600030101010101" pitchFamily="2" charset="-122"/>
              <a:ea typeface="宋体" panose="02010600030101010101" pitchFamily="2" charset="-122"/>
            </a:endParaRPr>
          </a:p>
          <a:p>
            <a:pPr>
              <a:buFontTx/>
              <a:buNone/>
            </a:pPr>
            <a:endParaRPr lang="en-US" altLang="zh-CN" sz="2400" b="1" smtClean="0">
              <a:latin typeface="宋体" panose="02010600030101010101" pitchFamily="2" charset="-122"/>
              <a:ea typeface="宋体" panose="02010600030101010101" pitchFamily="2" charset="-122"/>
              <a:sym typeface="+mn-ea"/>
            </a:endParaRPr>
          </a:p>
          <a:p>
            <a:pPr>
              <a:buFontTx/>
              <a:buNone/>
            </a:pPr>
            <a:r>
              <a:rPr lang="en-US" altLang="zh-CN" sz="2400" b="1" smtClean="0">
                <a:latin typeface="宋体" panose="02010600030101010101" pitchFamily="2" charset="-122"/>
                <a:ea typeface="宋体" panose="02010600030101010101" pitchFamily="2" charset="-122"/>
                <a:sym typeface="+mn-ea"/>
              </a:rPr>
              <a:t>2.</a:t>
            </a:r>
            <a:r>
              <a:rPr lang="zh-CN" altLang="en-US" sz="2400" b="1" smtClean="0">
                <a:latin typeface="宋体" panose="02010600030101010101" pitchFamily="2" charset="-122"/>
                <a:ea typeface="宋体" panose="02010600030101010101" pitchFamily="2" charset="-122"/>
                <a:sym typeface="+mn-ea"/>
              </a:rPr>
              <a:t> 用“是”字句构成“暗喻式” 题目</a:t>
            </a:r>
            <a:endParaRPr lang="zh-CN" altLang="en-US" sz="2400" b="1" smtClean="0">
              <a:latin typeface="宋体" panose="02010600030101010101" pitchFamily="2" charset="-122"/>
              <a:ea typeface="宋体" panose="02010600030101010101" pitchFamily="2" charset="-122"/>
            </a:endParaRPr>
          </a:p>
          <a:p>
            <a:pPr>
              <a:buFontTx/>
              <a:buNone/>
            </a:pPr>
            <a:r>
              <a:rPr lang="zh-CN" altLang="en-US" sz="2400" b="1" smtClean="0">
                <a:latin typeface="宋体" panose="02010600030101010101" pitchFamily="2" charset="-122"/>
                <a:ea typeface="宋体" panose="02010600030101010101" pitchFamily="2" charset="-122"/>
                <a:sym typeface="+mn-ea"/>
              </a:rPr>
              <a:t>例如：</a:t>
            </a:r>
            <a:endParaRPr lang="zh-CN" altLang="en-US" sz="2400" b="1" smtClean="0">
              <a:latin typeface="宋体" panose="02010600030101010101" pitchFamily="2" charset="-122"/>
              <a:ea typeface="宋体" panose="02010600030101010101" pitchFamily="2" charset="-122"/>
              <a:sym typeface="+mn-ea"/>
            </a:endParaRPr>
          </a:p>
          <a:p>
            <a:pPr>
              <a:buFontTx/>
              <a:buNone/>
            </a:pP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生命是一朵常开不败的花</a:t>
            </a:r>
            <a:r>
              <a:rPr lang="en-US" altLang="zh-CN" sz="2400" b="1" smtClean="0">
                <a:latin typeface="宋体" panose="02010600030101010101" pitchFamily="2" charset="-122"/>
                <a:ea typeface="宋体" panose="02010600030101010101" pitchFamily="2" charset="-122"/>
                <a:sym typeface="+mn-ea"/>
              </a:rPr>
              <a:t>》</a:t>
            </a:r>
            <a:endParaRPr lang="en-US" altLang="zh-CN" sz="2400" b="1" smtClean="0">
              <a:latin typeface="宋体" panose="02010600030101010101" pitchFamily="2" charset="-122"/>
              <a:ea typeface="宋体" panose="02010600030101010101" pitchFamily="2" charset="-122"/>
              <a:sym typeface="+mn-ea"/>
            </a:endParaRPr>
          </a:p>
          <a:p>
            <a:pPr>
              <a:buFontTx/>
              <a:buNone/>
            </a:pPr>
            <a:r>
              <a:rPr lang="en-US" altLang="zh-CN" sz="2400" b="1" smtClean="0">
                <a:latin typeface="宋体" panose="02010600030101010101" pitchFamily="2" charset="-122"/>
                <a:ea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sym typeface="+mn-ea"/>
              </a:rPr>
              <a:t>读是品味人生的良药</a:t>
            </a:r>
            <a:r>
              <a:rPr lang="en-US" altLang="zh-CN" sz="2400" b="1">
                <a:latin typeface="宋体" panose="02010600030101010101" pitchFamily="2" charset="-122"/>
                <a:ea typeface="宋体" panose="02010600030101010101" pitchFamily="2" charset="-122"/>
                <a:sym typeface="+mn-ea"/>
              </a:rPr>
              <a:t>》</a:t>
            </a:r>
            <a:r>
              <a:rPr lang="en-US" altLang="zh-CN" sz="2400">
                <a:sym typeface="+mn-ea"/>
              </a:rPr>
              <a:t> </a:t>
            </a:r>
            <a:endParaRPr lang="en-US" altLang="zh-CN" sz="2400" b="1" smtClean="0">
              <a:latin typeface="宋体" panose="02010600030101010101" pitchFamily="2" charset="-122"/>
              <a:ea typeface="宋体" panose="02010600030101010101" pitchFamily="2" charset="-122"/>
            </a:endParaRPr>
          </a:p>
          <a:p>
            <a:pPr>
              <a:buFontTx/>
              <a:buNone/>
            </a:pP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感情不是保险绳</a:t>
            </a:r>
            <a:r>
              <a:rPr lang="en-US" altLang="zh-CN" sz="2400" b="1">
                <a:latin typeface="宋体" panose="02010600030101010101" pitchFamily="2" charset="-122"/>
                <a:ea typeface="宋体" panose="02010600030101010101" pitchFamily="2" charset="-122"/>
                <a:sym typeface="+mn-ea"/>
              </a:rPr>
              <a:t>》</a:t>
            </a:r>
            <a:endParaRPr lang="zh-CN" altLang="en-US" sz="2400" b="1" u="none">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85750" y="490855"/>
            <a:ext cx="11621135" cy="3230245"/>
          </a:xfrm>
          <a:prstGeom prst="rect">
            <a:avLst/>
          </a:prstGeom>
          <a:noFill/>
          <a:ln w="9525">
            <a:noFill/>
          </a:ln>
        </p:spPr>
        <p:txBody>
          <a:bodyPr wrap="square">
            <a:spAutoFit/>
          </a:bodyPr>
          <a:lstStyle/>
          <a:p>
            <a:pPr eaLnBrk="1" hangingPunct="1">
              <a:buFontTx/>
              <a:buNone/>
            </a:pPr>
            <a:r>
              <a:rPr lang="zh-CN" altLang="en-US" sz="3600" u="none">
                <a:solidFill>
                  <a:srgbClr val="0000CC"/>
                </a:solidFill>
                <a:latin typeface="黑体" panose="02010609060101010101" pitchFamily="2" charset="-122"/>
                <a:ea typeface="黑体" panose="02010609060101010101" pitchFamily="2" charset="-122"/>
              </a:rPr>
              <a:t> </a:t>
            </a:r>
            <a:r>
              <a:rPr lang="zh-CN" altLang="en-US" sz="2400" b="1" smtClean="0">
                <a:solidFill>
                  <a:srgbClr val="FF0000"/>
                </a:solidFill>
                <a:latin typeface="黑体" panose="02010609060101010101" pitchFamily="2" charset="-122"/>
                <a:ea typeface="黑体" panose="02010609060101010101" pitchFamily="2" charset="-122"/>
                <a:sym typeface="+mn-ea"/>
              </a:rPr>
              <a:t>（二）巧用反问</a:t>
            </a:r>
            <a:endParaRPr lang="zh-CN" altLang="en-US" sz="2400" b="1" smtClean="0">
              <a:solidFill>
                <a:srgbClr val="FF0000"/>
              </a:solidFill>
              <a:latin typeface="黑体" panose="02010609060101010101" pitchFamily="2" charset="-122"/>
              <a:ea typeface="黑体" panose="02010609060101010101" pitchFamily="2" charset="-122"/>
            </a:endParaRPr>
          </a:p>
          <a:p>
            <a:pPr eaLnBrk="1" hangingPunct="1">
              <a:buFontTx/>
              <a:buNone/>
            </a:pPr>
            <a:r>
              <a:rPr lang="zh-CN" altLang="en-US" sz="2400" b="1" smtClean="0">
                <a:latin typeface="黑体" panose="02010609060101010101" pitchFamily="2" charset="-122"/>
                <a:ea typeface="黑体" panose="02010609060101010101" pitchFamily="2" charset="-122"/>
                <a:sym typeface="+mn-ea"/>
              </a:rPr>
              <a:t>例如：</a:t>
            </a:r>
            <a:endParaRPr lang="en-US" altLang="zh-CN" sz="2400" b="1" smtClean="0">
              <a:latin typeface="黑体" panose="02010609060101010101" pitchFamily="2" charset="-122"/>
              <a:ea typeface="黑体" panose="02010609060101010101" pitchFamily="2" charset="-122"/>
              <a:sym typeface="+mn-ea"/>
            </a:endParaRPr>
          </a:p>
          <a:p>
            <a:pPr eaLnBrk="1" hangingPunct="1">
              <a:buFontTx/>
              <a:buNone/>
            </a:pPr>
            <a:r>
              <a:rPr lang="en-US" altLang="zh-CN" sz="2400" b="1" smtClean="0">
                <a:latin typeface="黑体" panose="02010609060101010101" pitchFamily="2" charset="-122"/>
                <a:ea typeface="黑体" panose="02010609060101010101" pitchFamily="2" charset="-122"/>
                <a:sym typeface="+mn-ea"/>
              </a:rPr>
              <a:t>《</a:t>
            </a:r>
            <a:r>
              <a:rPr lang="zh-CN" altLang="en-US" sz="2400" b="1" smtClean="0">
                <a:latin typeface="黑体" panose="02010609060101010101" pitchFamily="2" charset="-122"/>
                <a:ea typeface="黑体" panose="02010609060101010101" pitchFamily="2" charset="-122"/>
                <a:sym typeface="+mn-ea"/>
              </a:rPr>
              <a:t>中国人失去公德心了吗？</a:t>
            </a:r>
            <a:r>
              <a:rPr lang="en-US" altLang="zh-CN" sz="2400" b="1" smtClean="0">
                <a:latin typeface="黑体" panose="02010609060101010101" pitchFamily="2" charset="-122"/>
                <a:ea typeface="黑体" panose="02010609060101010101" pitchFamily="2" charset="-122"/>
                <a:sym typeface="+mn-ea"/>
              </a:rPr>
              <a:t>》</a:t>
            </a:r>
            <a:r>
              <a:rPr lang="en-US" altLang="zh-CN" sz="2400" smtClean="0">
                <a:latin typeface="黑体" panose="02010609060101010101" pitchFamily="2" charset="-122"/>
                <a:ea typeface="黑体" panose="02010609060101010101" pitchFamily="2" charset="-122"/>
                <a:sym typeface="+mn-ea"/>
              </a:rPr>
              <a:t> </a:t>
            </a:r>
            <a:endParaRPr lang="en-US" altLang="zh-CN" sz="2400" b="1" smtClean="0">
              <a:latin typeface="黑体" panose="02010609060101010101" pitchFamily="2" charset="-122"/>
              <a:ea typeface="黑体" panose="02010609060101010101" pitchFamily="2" charset="-122"/>
            </a:endParaRPr>
          </a:p>
          <a:p>
            <a:pPr eaLnBrk="1" hangingPunct="1">
              <a:buFontTx/>
              <a:buNone/>
            </a:pPr>
            <a:r>
              <a:rPr lang="en-US" altLang="zh-CN" sz="2400" b="1" smtClean="0">
                <a:latin typeface="黑体" panose="02010609060101010101" pitchFamily="2" charset="-122"/>
                <a:ea typeface="黑体" panose="02010609060101010101" pitchFamily="2" charset="-122"/>
                <a:sym typeface="+mn-ea"/>
              </a:rPr>
              <a:t>《</a:t>
            </a:r>
            <a:r>
              <a:rPr lang="zh-CN" altLang="en-US" sz="2400" b="1" smtClean="0">
                <a:latin typeface="黑体" panose="02010609060101010101" pitchFamily="2" charset="-122"/>
                <a:ea typeface="黑体" panose="02010609060101010101" pitchFamily="2" charset="-122"/>
                <a:sym typeface="+mn-ea"/>
              </a:rPr>
              <a:t>安能随意弃诚信？</a:t>
            </a:r>
            <a:r>
              <a:rPr lang="en-US" altLang="zh-CN" sz="2400" b="1" smtClean="0">
                <a:latin typeface="黑体" panose="02010609060101010101" pitchFamily="2" charset="-122"/>
                <a:ea typeface="黑体" panose="02010609060101010101" pitchFamily="2" charset="-122"/>
                <a:sym typeface="+mn-ea"/>
              </a:rPr>
              <a:t>》</a:t>
            </a:r>
            <a:r>
              <a:rPr lang="en-US" altLang="zh-CN" sz="2400" smtClean="0">
                <a:latin typeface="黑体" panose="02010609060101010101" pitchFamily="2" charset="-122"/>
                <a:ea typeface="黑体" panose="02010609060101010101" pitchFamily="2" charset="-122"/>
                <a:sym typeface="+mn-ea"/>
              </a:rPr>
              <a:t> </a:t>
            </a:r>
            <a:endParaRPr lang="en-US" altLang="zh-CN" sz="2400" b="1" smtClean="0">
              <a:latin typeface="黑体" panose="02010609060101010101" pitchFamily="2" charset="-122"/>
              <a:ea typeface="黑体" panose="02010609060101010101" pitchFamily="2" charset="-122"/>
            </a:endParaRPr>
          </a:p>
          <a:p>
            <a:pPr eaLnBrk="1" hangingPunct="1">
              <a:buFontTx/>
              <a:buNone/>
            </a:pPr>
            <a:r>
              <a:rPr lang="en-US" altLang="zh-CN" sz="2400" b="1" smtClean="0">
                <a:latin typeface="黑体" panose="02010609060101010101" pitchFamily="2" charset="-122"/>
                <a:ea typeface="黑体" panose="02010609060101010101" pitchFamily="2" charset="-122"/>
                <a:sym typeface="+mn-ea"/>
              </a:rPr>
              <a:t>《</a:t>
            </a:r>
            <a:r>
              <a:rPr lang="zh-CN" altLang="en-US" sz="2400" b="1" smtClean="0">
                <a:latin typeface="黑体" panose="02010609060101010101" pitchFamily="2" charset="-122"/>
                <a:ea typeface="黑体" panose="02010609060101010101" pitchFamily="2" charset="-122"/>
                <a:sym typeface="+mn-ea"/>
              </a:rPr>
              <a:t>岂能缺少同情心？</a:t>
            </a:r>
            <a:r>
              <a:rPr lang="en-US" altLang="zh-CN" sz="2400" b="1" smtClean="0">
                <a:latin typeface="黑体" panose="02010609060101010101" pitchFamily="2" charset="-122"/>
                <a:ea typeface="黑体" panose="02010609060101010101" pitchFamily="2" charset="-122"/>
                <a:sym typeface="+mn-ea"/>
              </a:rPr>
              <a:t>》</a:t>
            </a:r>
            <a:r>
              <a:rPr lang="en-US" altLang="zh-CN" sz="2400" smtClean="0">
                <a:latin typeface="黑体" panose="02010609060101010101" pitchFamily="2" charset="-122"/>
                <a:ea typeface="黑体" panose="02010609060101010101" pitchFamily="2" charset="-122"/>
                <a:sym typeface="+mn-ea"/>
              </a:rPr>
              <a:t> </a:t>
            </a:r>
            <a:endParaRPr lang="en-US" altLang="zh-CN" sz="2400" smtClean="0">
              <a:latin typeface="黑体" panose="02010609060101010101" pitchFamily="2" charset="-122"/>
              <a:ea typeface="黑体" panose="02010609060101010101" pitchFamily="2" charset="-122"/>
              <a:sym typeface="+mn-ea"/>
            </a:endParaRPr>
          </a:p>
          <a:p>
            <a:pPr eaLnBrk="1" hangingPunct="1">
              <a:buFontTx/>
              <a:buNone/>
            </a:pPr>
            <a:endParaRPr lang="zh-CN" altLang="en-US" sz="2400" b="1" u="none">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endParaRPr>
          </a:p>
          <a:p>
            <a:pPr eaLnBrk="1" hangingPunct="1">
              <a:buFontTx/>
              <a:buNone/>
            </a:pPr>
            <a:r>
              <a:rPr lang="zh-CN" altLang="en-US" sz="2400" b="1" smtClean="0">
                <a:sym typeface="+mn-ea"/>
              </a:rPr>
              <a:t>语气更强烈  态度更鲜明</a:t>
            </a:r>
            <a:endParaRPr lang="zh-CN" altLang="en-US" sz="2400" b="1"/>
          </a:p>
          <a:p>
            <a:pPr eaLnBrk="1" hangingPunct="1">
              <a:buFontTx/>
              <a:buNone/>
            </a:pPr>
            <a:endParaRPr lang="zh-CN" altLang="en-US" sz="2400" b="1" u="none">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85750" y="490855"/>
            <a:ext cx="11621135" cy="2861310"/>
          </a:xfrm>
          <a:prstGeom prst="rect">
            <a:avLst/>
          </a:prstGeom>
          <a:noFill/>
          <a:ln w="9525">
            <a:noFill/>
          </a:ln>
        </p:spPr>
        <p:txBody>
          <a:bodyPr wrap="square">
            <a:spAutoFit/>
          </a:bodyPr>
          <a:lstStyle/>
          <a:p>
            <a:pPr eaLnBrk="1" hangingPunct="1">
              <a:buFontTx/>
              <a:buNone/>
            </a:pPr>
            <a:r>
              <a:rPr lang="zh-CN" altLang="en-US" sz="3600" u="none">
                <a:solidFill>
                  <a:srgbClr val="0000CC"/>
                </a:solidFill>
                <a:latin typeface="黑体" panose="02010609060101010101" pitchFamily="2" charset="-122"/>
                <a:ea typeface="黑体" panose="02010609060101010101" pitchFamily="2" charset="-122"/>
              </a:rPr>
              <a:t> </a:t>
            </a:r>
            <a:r>
              <a:rPr lang="zh-CN" altLang="en-US" sz="2400" b="1" smtClean="0">
                <a:solidFill>
                  <a:srgbClr val="FF0000"/>
                </a:solidFill>
                <a:latin typeface="黑体" panose="02010609060101010101" pitchFamily="2" charset="-122"/>
                <a:ea typeface="黑体" panose="02010609060101010101" pitchFamily="2" charset="-122"/>
                <a:sym typeface="+mn-ea"/>
              </a:rPr>
              <a:t>（三）巧用对偶、对比</a:t>
            </a:r>
            <a:endParaRPr lang="zh-CN" altLang="en-US" sz="2400" b="1" smtClean="0">
              <a:solidFill>
                <a:srgbClr val="FF0000"/>
              </a:solidFill>
              <a:latin typeface="黑体" panose="02010609060101010101" pitchFamily="2" charset="-122"/>
              <a:ea typeface="黑体" panose="02010609060101010101" pitchFamily="2" charset="-122"/>
              <a:sym typeface="+mn-ea"/>
            </a:endParaRPr>
          </a:p>
          <a:p>
            <a:pPr>
              <a:buNone/>
            </a:pPr>
            <a:r>
              <a:rPr lang="zh-CN" altLang="en-US" sz="2400" b="1">
                <a:solidFill>
                  <a:schemeClr val="tx1">
                    <a:lumMod val="95000"/>
                    <a:lumOff val="5000"/>
                  </a:schemeClr>
                </a:solidFill>
                <a:latin typeface="黑体" panose="02010609060101010101" pitchFamily="2" charset="-122"/>
                <a:ea typeface="黑体" panose="02010609060101010101" pitchFamily="2" charset="-122"/>
                <a:sym typeface="+mn-ea"/>
              </a:rPr>
              <a:t>例如：</a:t>
            </a:r>
            <a:endParaRPr lang="en-US" altLang="zh-CN" sz="2400" b="1">
              <a:solidFill>
                <a:schemeClr val="tx1">
                  <a:lumMod val="95000"/>
                  <a:lumOff val="5000"/>
                </a:schemeClr>
              </a:solidFill>
              <a:latin typeface="黑体" panose="02010609060101010101" pitchFamily="2" charset="-122"/>
              <a:ea typeface="黑体" panose="02010609060101010101" pitchFamily="2" charset="-122"/>
              <a:sym typeface="+mn-ea"/>
            </a:endParaRPr>
          </a:p>
          <a:p>
            <a:pPr>
              <a:buNone/>
            </a:pPr>
            <a:r>
              <a:rPr lang="en-US" altLang="zh-CN" sz="2400" b="1">
                <a:solidFill>
                  <a:schemeClr val="tx1">
                    <a:lumMod val="95000"/>
                    <a:lumOff val="5000"/>
                  </a:schemeClr>
                </a:solidFill>
                <a:latin typeface="黑体" panose="02010609060101010101" pitchFamily="2" charset="-122"/>
                <a:ea typeface="黑体" panose="02010609060101010101" pitchFamily="2" charset="-122"/>
                <a:sym typeface="+mn-ea"/>
              </a:rPr>
              <a:t>《</a:t>
            </a:r>
            <a:r>
              <a:rPr lang="zh-CN" altLang="en-US" sz="2400" b="1">
                <a:solidFill>
                  <a:schemeClr val="tx1">
                    <a:lumMod val="95000"/>
                    <a:lumOff val="5000"/>
                  </a:schemeClr>
                </a:solidFill>
                <a:latin typeface="黑体" panose="02010609060101010101" pitchFamily="2" charset="-122"/>
                <a:ea typeface="黑体" panose="02010609060101010101" pitchFamily="2" charset="-122"/>
                <a:sym typeface="+mn-ea"/>
              </a:rPr>
              <a:t>养德修身生慧 静心启智求思</a:t>
            </a:r>
            <a:r>
              <a:rPr lang="en-US" altLang="zh-CN" sz="2400" b="1">
                <a:solidFill>
                  <a:schemeClr val="tx1">
                    <a:lumMod val="95000"/>
                    <a:lumOff val="5000"/>
                  </a:schemeClr>
                </a:solidFill>
                <a:latin typeface="黑体" panose="02010609060101010101" pitchFamily="2" charset="-122"/>
                <a:ea typeface="黑体" panose="02010609060101010101" pitchFamily="2" charset="-122"/>
                <a:sym typeface="+mn-ea"/>
              </a:rPr>
              <a:t>》</a:t>
            </a:r>
            <a:endParaRPr lang="en-US" altLang="zh-CN" sz="2400" b="1">
              <a:solidFill>
                <a:schemeClr val="tx1">
                  <a:lumMod val="95000"/>
                  <a:lumOff val="5000"/>
                </a:schemeClr>
              </a:solidFill>
              <a:latin typeface="黑体" panose="02010609060101010101" pitchFamily="2" charset="-122"/>
              <a:ea typeface="黑体" panose="02010609060101010101" pitchFamily="2" charset="-122"/>
            </a:endParaRPr>
          </a:p>
          <a:p>
            <a:pPr>
              <a:buNone/>
            </a:pPr>
            <a:r>
              <a:rPr lang="en-US" altLang="zh-CN" sz="2400" b="1">
                <a:solidFill>
                  <a:schemeClr val="tx1">
                    <a:lumMod val="95000"/>
                    <a:lumOff val="5000"/>
                  </a:schemeClr>
                </a:solidFill>
                <a:latin typeface="黑体" panose="02010609060101010101" pitchFamily="2" charset="-122"/>
                <a:ea typeface="黑体" panose="02010609060101010101" pitchFamily="2" charset="-122"/>
                <a:sym typeface="+mn-ea"/>
              </a:rPr>
              <a:t>《</a:t>
            </a:r>
            <a:r>
              <a:rPr lang="zh-CN" altLang="en-US" sz="2400" b="1">
                <a:solidFill>
                  <a:schemeClr val="tx1">
                    <a:lumMod val="95000"/>
                    <a:lumOff val="5000"/>
                  </a:schemeClr>
                </a:solidFill>
                <a:latin typeface="黑体" panose="02010609060101010101" pitchFamily="2" charset="-122"/>
                <a:ea typeface="黑体" panose="02010609060101010101" pitchFamily="2" charset="-122"/>
                <a:sym typeface="+mn-ea"/>
              </a:rPr>
              <a:t>传承经典文化 书写精彩人生</a:t>
            </a:r>
            <a:r>
              <a:rPr lang="en-US" altLang="zh-CN" sz="2400" b="1" smtClean="0">
                <a:solidFill>
                  <a:schemeClr val="tx1">
                    <a:lumMod val="95000"/>
                    <a:lumOff val="5000"/>
                  </a:schemeClr>
                </a:solidFill>
                <a:latin typeface="黑体" panose="02010609060101010101" pitchFamily="2" charset="-122"/>
                <a:ea typeface="黑体" panose="02010609060101010101" pitchFamily="2" charset="-122"/>
                <a:sym typeface="+mn-ea"/>
              </a:rPr>
              <a:t>》</a:t>
            </a:r>
            <a:endParaRPr lang="zh-CN" altLang="en-US" sz="2400" b="1">
              <a:solidFill>
                <a:schemeClr val="tx1">
                  <a:lumMod val="95000"/>
                  <a:lumOff val="5000"/>
                </a:schemeClr>
              </a:solidFill>
              <a:latin typeface="黑体" panose="02010609060101010101" pitchFamily="2" charset="-122"/>
              <a:ea typeface="黑体" panose="02010609060101010101" pitchFamily="2" charset="-122"/>
            </a:endParaRPr>
          </a:p>
          <a:p>
            <a:pPr>
              <a:buNone/>
            </a:pPr>
            <a:r>
              <a:rPr lang="en-US" altLang="zh-CN" sz="2400" b="1">
                <a:solidFill>
                  <a:srgbClr val="001010"/>
                </a:solidFill>
                <a:latin typeface="黑体" panose="02010609060101010101" pitchFamily="2" charset="-122"/>
                <a:ea typeface="黑体" panose="02010609060101010101" pitchFamily="2" charset="-122"/>
                <a:sym typeface="+mn-ea"/>
              </a:rPr>
              <a:t>《</a:t>
            </a:r>
            <a:r>
              <a:rPr lang="zh-CN" altLang="en-US" sz="2400" b="1">
                <a:solidFill>
                  <a:schemeClr val="tx1">
                    <a:lumMod val="95000"/>
                    <a:lumOff val="5000"/>
                  </a:schemeClr>
                </a:solidFill>
                <a:latin typeface="黑体" panose="02010609060101010101" pitchFamily="2" charset="-122"/>
                <a:ea typeface="黑体" panose="02010609060101010101" pitchFamily="2" charset="-122"/>
                <a:sym typeface="+mn-ea"/>
              </a:rPr>
              <a:t>自信</a:t>
            </a:r>
            <a:r>
              <a:rPr lang="zh-CN" altLang="en-US" sz="2400" b="1">
                <a:solidFill>
                  <a:srgbClr val="001010"/>
                </a:solidFill>
                <a:latin typeface="黑体" panose="02010609060101010101" pitchFamily="2" charset="-122"/>
                <a:ea typeface="黑体" panose="02010609060101010101" pitchFamily="2" charset="-122"/>
                <a:sym typeface="+mn-ea"/>
              </a:rPr>
              <a:t>是树，</a:t>
            </a:r>
            <a:r>
              <a:rPr lang="zh-CN" altLang="en-US" sz="2400" b="1">
                <a:solidFill>
                  <a:schemeClr val="tx1">
                    <a:lumMod val="95000"/>
                    <a:lumOff val="5000"/>
                  </a:schemeClr>
                </a:solidFill>
                <a:latin typeface="黑体" panose="02010609060101010101" pitchFamily="2" charset="-122"/>
                <a:ea typeface="黑体" panose="02010609060101010101" pitchFamily="2" charset="-122"/>
                <a:sym typeface="+mn-ea"/>
              </a:rPr>
              <a:t>兼听</a:t>
            </a:r>
            <a:r>
              <a:rPr lang="zh-CN" altLang="en-US" sz="2400" b="1">
                <a:solidFill>
                  <a:srgbClr val="001010"/>
                </a:solidFill>
                <a:latin typeface="黑体" panose="02010609060101010101" pitchFamily="2" charset="-122"/>
                <a:ea typeface="黑体" panose="02010609060101010101" pitchFamily="2" charset="-122"/>
                <a:sym typeface="+mn-ea"/>
              </a:rPr>
              <a:t>是花</a:t>
            </a:r>
            <a:r>
              <a:rPr lang="en-US" altLang="zh-CN" sz="2400" b="1">
                <a:solidFill>
                  <a:srgbClr val="001010"/>
                </a:solidFill>
                <a:latin typeface="黑体" panose="02010609060101010101" pitchFamily="2" charset="-122"/>
                <a:ea typeface="黑体" panose="02010609060101010101" pitchFamily="2" charset="-122"/>
                <a:sym typeface="+mn-ea"/>
              </a:rPr>
              <a:t>》</a:t>
            </a:r>
            <a:endParaRPr lang="en-US" altLang="zh-CN" sz="2400" b="1">
              <a:solidFill>
                <a:srgbClr val="001010"/>
              </a:solidFill>
              <a:latin typeface="黑体" panose="02010609060101010101" pitchFamily="2" charset="-122"/>
              <a:ea typeface="黑体" panose="02010609060101010101" pitchFamily="2" charset="-122"/>
            </a:endParaRPr>
          </a:p>
          <a:p>
            <a:pPr>
              <a:buNone/>
            </a:pPr>
            <a:r>
              <a:rPr lang="en-US" altLang="zh-CN" sz="2400" b="1">
                <a:solidFill>
                  <a:srgbClr val="001010"/>
                </a:solidFill>
                <a:latin typeface="黑体" panose="02010609060101010101" pitchFamily="2" charset="-122"/>
                <a:ea typeface="黑体" panose="02010609060101010101" pitchFamily="2" charset="-122"/>
                <a:sym typeface="+mn-ea"/>
              </a:rPr>
              <a:t>《</a:t>
            </a:r>
            <a:r>
              <a:rPr lang="zh-CN" altLang="en-US" sz="2400" b="1">
                <a:solidFill>
                  <a:srgbClr val="001010"/>
                </a:solidFill>
                <a:latin typeface="黑体" panose="02010609060101010101" pitchFamily="2" charset="-122"/>
                <a:ea typeface="黑体" panose="02010609060101010101" pitchFamily="2" charset="-122"/>
                <a:sym typeface="+mn-ea"/>
              </a:rPr>
              <a:t>生命</a:t>
            </a:r>
            <a:r>
              <a:rPr lang="zh-CN" altLang="en-US" sz="2400" b="1">
                <a:solidFill>
                  <a:schemeClr val="tx1">
                    <a:lumMod val="95000"/>
                    <a:lumOff val="5000"/>
                  </a:schemeClr>
                </a:solidFill>
                <a:latin typeface="黑体" panose="02010609060101010101" pitchFamily="2" charset="-122"/>
                <a:ea typeface="黑体" panose="02010609060101010101" pitchFamily="2" charset="-122"/>
                <a:sym typeface="+mn-ea"/>
              </a:rPr>
              <a:t>有限</a:t>
            </a:r>
            <a:r>
              <a:rPr lang="zh-CN" altLang="en-US" sz="2400" b="1">
                <a:solidFill>
                  <a:srgbClr val="001010"/>
                </a:solidFill>
                <a:latin typeface="黑体" panose="02010609060101010101" pitchFamily="2" charset="-122"/>
                <a:ea typeface="黑体" panose="02010609060101010101" pitchFamily="2" charset="-122"/>
                <a:sym typeface="+mn-ea"/>
              </a:rPr>
              <a:t>，精彩</a:t>
            </a:r>
            <a:r>
              <a:rPr lang="zh-CN" altLang="en-US" sz="2400" b="1">
                <a:solidFill>
                  <a:schemeClr val="tx1">
                    <a:lumMod val="95000"/>
                    <a:lumOff val="5000"/>
                  </a:schemeClr>
                </a:solidFill>
                <a:latin typeface="黑体" panose="02010609060101010101" pitchFamily="2" charset="-122"/>
                <a:ea typeface="黑体" panose="02010609060101010101" pitchFamily="2" charset="-122"/>
                <a:sym typeface="+mn-ea"/>
              </a:rPr>
              <a:t>无限</a:t>
            </a:r>
            <a:r>
              <a:rPr lang="en-US" altLang="zh-CN" sz="2400" b="1">
                <a:solidFill>
                  <a:srgbClr val="001010"/>
                </a:solidFill>
                <a:latin typeface="黑体" panose="02010609060101010101" pitchFamily="2" charset="-122"/>
                <a:ea typeface="黑体" panose="02010609060101010101" pitchFamily="2" charset="-122"/>
                <a:sym typeface="+mn-ea"/>
              </a:rPr>
              <a:t>》</a:t>
            </a:r>
            <a:endParaRPr lang="en-US" altLang="zh-CN" sz="2400" b="1">
              <a:solidFill>
                <a:srgbClr val="001010"/>
              </a:solidFill>
              <a:latin typeface="黑体" panose="02010609060101010101" pitchFamily="2" charset="-122"/>
              <a:ea typeface="黑体" panose="02010609060101010101" pitchFamily="2" charset="-122"/>
            </a:endParaRPr>
          </a:p>
          <a:p>
            <a:pPr eaLnBrk="1" hangingPunct="1">
              <a:buFontTx/>
              <a:buNone/>
            </a:pPr>
            <a:endParaRPr lang="zh-CN" altLang="en-US" sz="2400" b="1" u="none">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00025" y="129540"/>
            <a:ext cx="11294110" cy="6185535"/>
          </a:xfrm>
          <a:prstGeom prst="rect">
            <a:avLst/>
          </a:prstGeom>
          <a:noFill/>
          <a:ln w="9525">
            <a:noFill/>
          </a:ln>
        </p:spPr>
        <p:txBody>
          <a:bodyPr wrap="square">
            <a:spAutoFit/>
          </a:bodyPr>
          <a:lstStyle/>
          <a:p>
            <a:pPr eaLnBrk="1" hangingPunct="1">
              <a:buFontTx/>
              <a:buNone/>
            </a:pPr>
            <a:r>
              <a:rPr lang="zh-CN" altLang="en-US" sz="3600" u="none">
                <a:solidFill>
                  <a:srgbClr val="0000CC"/>
                </a:solidFill>
                <a:latin typeface="黑体" panose="02010609060101010101" pitchFamily="2" charset="-122"/>
                <a:ea typeface="黑体" panose="02010609060101010101" pitchFamily="2" charset="-122"/>
              </a:rPr>
              <a:t> </a:t>
            </a:r>
            <a:r>
              <a:rPr lang="zh-CN" altLang="en-US" sz="2400" b="1" smtClean="0">
                <a:solidFill>
                  <a:srgbClr val="FF0000"/>
                </a:solidFill>
                <a:latin typeface="黑体" panose="02010609060101010101" pitchFamily="2" charset="-122"/>
                <a:ea typeface="黑体" panose="02010609060101010101" pitchFamily="2" charset="-122"/>
                <a:sym typeface="+mn-ea"/>
              </a:rPr>
              <a:t>（四）巧用引用、化用</a:t>
            </a:r>
            <a:endParaRPr lang="zh-CN" altLang="en-US" sz="2400" b="1" smtClean="0">
              <a:solidFill>
                <a:srgbClr val="FF0000"/>
              </a:solidFill>
              <a:latin typeface="黑体" panose="02010609060101010101" pitchFamily="2" charset="-122"/>
              <a:ea typeface="黑体" panose="02010609060101010101" pitchFamily="2" charset="-122"/>
              <a:sym typeface="+mn-ea"/>
            </a:endParaRPr>
          </a:p>
          <a:p>
            <a:pPr eaLnBrk="1" hangingPunct="1">
              <a:buFontTx/>
              <a:buNone/>
            </a:pPr>
            <a:r>
              <a:rPr lang="zh-CN" altLang="en-US" sz="2400" b="1" smtClean="0">
                <a:latin typeface="宋体" panose="02010600030101010101" pitchFamily="2" charset="-122"/>
                <a:ea typeface="宋体" panose="02010600030101010101" pitchFamily="2" charset="-122"/>
                <a:sym typeface="+mn-ea"/>
              </a:rPr>
              <a:t>引</a:t>
            </a:r>
            <a:r>
              <a:rPr lang="zh-CN" altLang="en-US" sz="2400" b="1">
                <a:latin typeface="宋体" panose="02010600030101010101" pitchFamily="2" charset="-122"/>
                <a:ea typeface="宋体" panose="02010600030101010101" pitchFamily="2" charset="-122"/>
                <a:sym typeface="+mn-ea"/>
              </a:rPr>
              <a:t>用、仿写、改写名言警句、成语典故、电影片名、歌曲名等，巧妙地加以嵌入或改换，可以收到新奇风趣、事半功倍之效</a:t>
            </a:r>
            <a:r>
              <a:rPr lang="zh-CN" altLang="en-US" sz="2400" b="1" smtClean="0">
                <a:latin typeface="宋体" panose="02010600030101010101" pitchFamily="2" charset="-122"/>
                <a:ea typeface="宋体" panose="02010600030101010101" pitchFamily="2" charset="-122"/>
                <a:sym typeface="+mn-ea"/>
              </a:rPr>
              <a:t>。</a:t>
            </a:r>
            <a:endParaRPr lang="en-US" altLang="zh-CN" sz="2400" b="1">
              <a:latin typeface="宋体" panose="02010600030101010101" pitchFamily="2" charset="-122"/>
              <a:ea typeface="宋体" panose="02010600030101010101" pitchFamily="2" charset="-122"/>
              <a:sym typeface="+mn-ea"/>
            </a:endParaRPr>
          </a:p>
          <a:p>
            <a:pPr eaLnBrk="1" hangingPunct="1">
              <a:buFontTx/>
              <a:buNone/>
            </a:pPr>
            <a:r>
              <a:rPr lang="zh-CN" altLang="en-US" sz="2400" b="1">
                <a:latin typeface="宋体" panose="02010600030101010101" pitchFamily="2" charset="-122"/>
                <a:ea typeface="宋体" panose="02010600030101010101" pitchFamily="2" charset="-122"/>
                <a:sym typeface="+mn-ea"/>
              </a:rPr>
              <a:t>例如：</a:t>
            </a:r>
            <a:endParaRPr lang="zh-CN" altLang="en-US" sz="2400" b="1">
              <a:latin typeface="宋体" panose="02010600030101010101" pitchFamily="2" charset="-122"/>
              <a:ea typeface="宋体" panose="02010600030101010101" pitchFamily="2" charset="-122"/>
              <a:sym typeface="+mn-ea"/>
            </a:endParaRPr>
          </a:p>
          <a:p>
            <a:pPr eaLnBrk="1" hangingPunct="1">
              <a:buFontTx/>
              <a:buNone/>
            </a:pPr>
            <a:r>
              <a:rPr lang="en-US" altLang="zh-CN" sz="2400" b="1">
                <a:latin typeface="宋体" panose="02010600030101010101" pitchFamily="2" charset="-122"/>
                <a:ea typeface="宋体" panose="02010600030101010101" pitchFamily="2" charset="-122"/>
              </a:rPr>
              <a:t>（1）题目</a:t>
            </a:r>
            <a:r>
              <a:rPr lang="en-US" altLang="zh-CN" sz="2400" b="1">
                <a:highlight>
                  <a:srgbClr val="FFFF00"/>
                </a:highlight>
                <a:latin typeface="宋体" panose="02010600030101010101" pitchFamily="2" charset="-122"/>
                <a:ea typeface="宋体" panose="02010600030101010101" pitchFamily="2" charset="-122"/>
              </a:rPr>
              <a:t>《粗粝能甘，纷华不染》</a:t>
            </a:r>
            <a:r>
              <a:rPr lang="en-US" altLang="zh-CN" sz="2400" b="1">
                <a:latin typeface="宋体" panose="02010600030101010101" pitchFamily="2" charset="-122"/>
                <a:ea typeface="宋体" panose="02010600030101010101" pitchFamily="2" charset="-122"/>
              </a:rPr>
              <a:t>，表明观点是坚守自我、接受磨砺。</a:t>
            </a:r>
            <a:endParaRPr lang="en-US" altLang="zh-CN" sz="2400" b="1">
              <a:latin typeface="宋体" panose="02010600030101010101" pitchFamily="2" charset="-122"/>
              <a:ea typeface="宋体" panose="02010600030101010101" pitchFamily="2" charset="-122"/>
            </a:endParaRPr>
          </a:p>
          <a:p>
            <a:pPr eaLnBrk="1" hangingPunct="1">
              <a:buFontTx/>
              <a:buNone/>
            </a:pPr>
            <a:r>
              <a:rPr lang="en-US" altLang="zh-CN" sz="2400" b="1">
                <a:latin typeface="宋体" panose="02010600030101010101" pitchFamily="2" charset="-122"/>
                <a:ea typeface="宋体" panose="02010600030101010101" pitchFamily="2" charset="-122"/>
              </a:rPr>
              <a:t>标题引用自</a:t>
            </a:r>
            <a:r>
              <a:rPr lang="en-US" altLang="zh-CN" sz="2400" b="1">
                <a:highlight>
                  <a:srgbClr val="FFFF00"/>
                </a:highlight>
                <a:latin typeface="宋体" panose="02010600030101010101" pitchFamily="2" charset="-122"/>
                <a:ea typeface="宋体" panose="02010600030101010101" pitchFamily="2" charset="-122"/>
              </a:rPr>
              <a:t>《围炉夜话》</a:t>
            </a:r>
            <a:r>
              <a:rPr lang="en-US" altLang="zh-CN" sz="2400" b="1">
                <a:latin typeface="宋体" panose="02010600030101010101" pitchFamily="2" charset="-122"/>
                <a:ea typeface="宋体" panose="02010600030101010101" pitchFamily="2" charset="-122"/>
              </a:rPr>
              <a:t>：粗粝能甘，必是有为之士；纷华不染，方称杰出之人。</a:t>
            </a:r>
            <a:endParaRPr lang="en-US" altLang="zh-CN" sz="2400" b="1">
              <a:latin typeface="宋体" panose="02010600030101010101" pitchFamily="2" charset="-122"/>
              <a:ea typeface="宋体" panose="02010600030101010101" pitchFamily="2" charset="-122"/>
            </a:endParaRPr>
          </a:p>
          <a:p>
            <a:pPr eaLnBrk="1" hangingPunct="1">
              <a:buFontTx/>
              <a:buNone/>
            </a:pPr>
            <a:r>
              <a:rPr lang="en-US" altLang="zh-CN" sz="2400" b="1">
                <a:latin typeface="宋体" panose="02010600030101010101" pitchFamily="2" charset="-122"/>
                <a:ea typeface="宋体" panose="02010600030101010101" pitchFamily="2" charset="-122"/>
              </a:rPr>
              <a:t>（2）题目</a:t>
            </a:r>
            <a:r>
              <a:rPr lang="en-US" altLang="zh-CN" sz="2400" b="1">
                <a:highlight>
                  <a:srgbClr val="FFFF00"/>
                </a:highlight>
                <a:latin typeface="宋体" panose="02010600030101010101" pitchFamily="2" charset="-122"/>
                <a:ea typeface="宋体" panose="02010600030101010101" pitchFamily="2" charset="-122"/>
              </a:rPr>
              <a:t>《入淤泥而不染》</a:t>
            </a:r>
            <a:r>
              <a:rPr lang="en-US" altLang="zh-CN" sz="2400" b="1">
                <a:latin typeface="宋体" panose="02010600030101010101" pitchFamily="2" charset="-122"/>
                <a:ea typeface="宋体" panose="02010600030101010101" pitchFamily="2" charset="-122"/>
              </a:rPr>
              <a:t>，改写《爱莲说》中的诗句“出淤泥而不染”，一字之别，真可谓匠心独具。</a:t>
            </a:r>
            <a:endParaRPr lang="en-US" altLang="zh-CN" sz="2400" b="1">
              <a:latin typeface="宋体" panose="02010600030101010101" pitchFamily="2" charset="-122"/>
              <a:ea typeface="宋体" panose="02010600030101010101" pitchFamily="2" charset="-122"/>
            </a:endParaRPr>
          </a:p>
          <a:p>
            <a:pPr eaLnBrk="1" hangingPunct="1">
              <a:buFontTx/>
              <a:buNone/>
            </a:pPr>
            <a:r>
              <a:rPr lang="en-US" altLang="zh-CN" sz="2400" b="1">
                <a:latin typeface="宋体" panose="02010600030101010101" pitchFamily="2" charset="-122"/>
                <a:ea typeface="宋体" panose="02010600030101010101" pitchFamily="2" charset="-122"/>
              </a:rPr>
              <a:t>（3）题目</a:t>
            </a:r>
            <a:r>
              <a:rPr lang="en-US" altLang="zh-CN" sz="2400" b="1">
                <a:highlight>
                  <a:srgbClr val="FFFF00"/>
                </a:highlight>
                <a:latin typeface="宋体" panose="02010600030101010101" pitchFamily="2" charset="-122"/>
                <a:ea typeface="宋体" panose="02010600030101010101" pitchFamily="2" charset="-122"/>
              </a:rPr>
              <a:t>《苟利国家生死以，岂因年少旁观之》</a:t>
            </a:r>
            <a:r>
              <a:rPr lang="en-US" altLang="zh-CN" sz="2400" b="1">
                <a:latin typeface="宋体" panose="02010600030101010101" pitchFamily="2" charset="-122"/>
                <a:ea typeface="宋体" panose="02010600030101010101" pitchFamily="2" charset="-122"/>
              </a:rPr>
              <a:t>，改写于龚自珍的诗句“苟利国家生死以，岂因祸福避趋之”，一个小小的改动，就让题目融入了“自我”，为后面的行文作了铺垫。</a:t>
            </a:r>
            <a:endParaRPr lang="en-US" altLang="zh-CN" sz="2400" b="1">
              <a:latin typeface="宋体" panose="02010600030101010101" pitchFamily="2" charset="-122"/>
              <a:ea typeface="宋体" panose="02010600030101010101" pitchFamily="2" charset="-122"/>
            </a:endParaRPr>
          </a:p>
          <a:p>
            <a:pPr eaLnBrk="1" hangingPunct="1">
              <a:buFontTx/>
              <a:buNone/>
            </a:pPr>
            <a:r>
              <a:rPr lang="en-US" altLang="zh-CN" sz="2400" b="1">
                <a:latin typeface="宋体" panose="02010600030101010101" pitchFamily="2" charset="-122"/>
                <a:ea typeface="宋体" panose="02010600030101010101" pitchFamily="2" charset="-122"/>
              </a:rPr>
              <a:t>（4）题目</a:t>
            </a:r>
            <a:r>
              <a:rPr lang="en-US" altLang="zh-CN" sz="2400" b="1">
                <a:highlight>
                  <a:srgbClr val="FFFF00"/>
                </a:highlight>
                <a:latin typeface="宋体" panose="02010600030101010101" pitchFamily="2" charset="-122"/>
                <a:ea typeface="宋体" panose="02010600030101010101" pitchFamily="2" charset="-122"/>
              </a:rPr>
              <a:t>《诚信所至，金石为开》</a:t>
            </a:r>
            <a:r>
              <a:rPr lang="en-US" altLang="zh-CN" sz="2400" b="1">
                <a:latin typeface="宋体" panose="02010600030101010101" pitchFamily="2" charset="-122"/>
                <a:ea typeface="宋体" panose="02010600030101010101" pitchFamily="2" charset="-122"/>
              </a:rPr>
              <a:t>改写于成语“精诚所至，金石为开”。题目《若为人生故，诚信不可抛》改写于“若为自由故，二者皆可抛”。再如诗句“不要人夸好颜色，但留清气满乾坤”里的“清气”是不是可以用很多表精神品质的词替代？所以只要肯积累诗句，肯思考运用，引用诗句拟题不是遥不可及的事情！</a:t>
            </a:r>
            <a:endParaRPr lang="en-US" altLang="zh-CN" sz="2400" b="1">
              <a:latin typeface="宋体" panose="02010600030101010101" pitchFamily="2" charset="-122"/>
              <a:ea typeface="宋体" panose="02010600030101010101" pitchFamily="2" charset="-122"/>
            </a:endParaRPr>
          </a:p>
          <a:p>
            <a:pPr eaLnBrk="1" hangingPunct="1">
              <a:buFontTx/>
              <a:buNone/>
            </a:pPr>
            <a:endParaRPr lang="zh-CN" altLang="en-US" sz="2400" b="1" u="none">
              <a:solidFill>
                <a:srgbClr val="001010"/>
              </a:solidFill>
              <a:effectLst>
                <a:outerShdw blurRad="38100" dist="38100" dir="2700000">
                  <a:srgbClr val="000000"/>
                </a:outerShdw>
              </a:effectLst>
              <a:latin typeface="华文新魏" pitchFamily="2" charset="-122"/>
              <a:ea typeface="华文新魏" pitchFamily="2" charset="-122"/>
              <a:sym typeface="+mn-ea"/>
              <a:hlinkClick action="ppaction://noaction"/>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0" y="0"/>
            <a:ext cx="12085320" cy="6775450"/>
          </a:xfrm>
          <a:prstGeom prst="rect">
            <a:avLst/>
          </a:prstGeom>
          <a:noFill/>
          <a:ln w="9525">
            <a:noFill/>
          </a:ln>
        </p:spPr>
        <p:txBody>
          <a:bodyPr wrap="square">
            <a:spAutoFit/>
          </a:bodyPr>
          <a:lstStyle/>
          <a:p>
            <a:r>
              <a:rPr lang="zh-CN" altLang="en-US" sz="3600" u="none">
                <a:solidFill>
                  <a:srgbClr val="0000CC"/>
                </a:solidFill>
                <a:latin typeface="黑体" panose="02010609060101010101" pitchFamily="2" charset="-122"/>
                <a:ea typeface="黑体" panose="02010609060101010101" pitchFamily="2" charset="-122"/>
              </a:rPr>
              <a:t> 【即学即练】</a:t>
            </a:r>
            <a:endParaRPr lang="zh-CN" altLang="en-US" sz="3600" b="1" u="none">
              <a:solidFill>
                <a:srgbClr val="0000CC"/>
              </a:solidFill>
              <a:latin typeface="黑体" panose="02010609060101010101" pitchFamily="2" charset="-122"/>
              <a:ea typeface="黑体" panose="02010609060101010101" pitchFamily="2" charset="-122"/>
              <a:sym typeface="+mn-ea"/>
            </a:endParaRPr>
          </a:p>
          <a:p>
            <a:r>
              <a:rPr lang="en-US" altLang="zh-CN" sz="2400" b="1">
                <a:solidFill>
                  <a:schemeClr val="tx1"/>
                </a:solidFill>
                <a:latin typeface="黑体" panose="02010609060101010101" pitchFamily="2" charset="-122"/>
                <a:ea typeface="黑体" panose="02010609060101010101" pitchFamily="2" charset="-122"/>
                <a:sym typeface="+mn-ea"/>
              </a:rPr>
              <a:t>18</a:t>
            </a:r>
            <a:r>
              <a:rPr lang="zh-CN" altLang="en-US" sz="2400" b="1">
                <a:solidFill>
                  <a:schemeClr val="tx1"/>
                </a:solidFill>
                <a:latin typeface="黑体" panose="02010609060101010101" pitchFamily="2" charset="-122"/>
                <a:ea typeface="黑体" panose="02010609060101010101" pitchFamily="2" charset="-122"/>
                <a:sym typeface="+mn-ea"/>
              </a:rPr>
              <a:t>．阅读下面的文字，根据要求作文。</a:t>
            </a:r>
            <a:r>
              <a:rPr lang="en-US" altLang="zh-CN" sz="2400" b="1">
                <a:solidFill>
                  <a:schemeClr val="tx1"/>
                </a:solidFill>
                <a:latin typeface="黑体" panose="02010609060101010101" pitchFamily="2" charset="-122"/>
                <a:ea typeface="黑体" panose="02010609060101010101" pitchFamily="2" charset="-122"/>
                <a:sym typeface="+mn-ea"/>
              </a:rPr>
              <a:t>(60</a:t>
            </a:r>
            <a:r>
              <a:rPr lang="zh-CN" altLang="en-US" sz="2400" b="1">
                <a:solidFill>
                  <a:schemeClr val="tx1"/>
                </a:solidFill>
                <a:latin typeface="黑体" panose="02010609060101010101" pitchFamily="2" charset="-122"/>
                <a:ea typeface="黑体" panose="02010609060101010101" pitchFamily="2" charset="-122"/>
                <a:sym typeface="+mn-ea"/>
              </a:rPr>
              <a:t>分</a:t>
            </a:r>
            <a:r>
              <a:rPr lang="en-US" altLang="zh-CN" sz="2400" b="1">
                <a:solidFill>
                  <a:schemeClr val="tx1"/>
                </a:solidFill>
                <a:latin typeface="黑体" panose="02010609060101010101" pitchFamily="2" charset="-122"/>
                <a:ea typeface="黑体" panose="02010609060101010101" pitchFamily="2" charset="-122"/>
                <a:sym typeface="+mn-ea"/>
              </a:rPr>
              <a:t>)</a:t>
            </a:r>
            <a:endParaRPr lang="en-US" altLang="zh-CN" sz="2400" b="1">
              <a:solidFill>
                <a:srgbClr val="0000FF"/>
              </a:solidFill>
              <a:latin typeface="黑体" panose="02010609060101010101" pitchFamily="2" charset="-122"/>
              <a:ea typeface="黑体" panose="02010609060101010101" pitchFamily="2" charset="-122"/>
            </a:endParaRPr>
          </a:p>
          <a:p>
            <a:pPr>
              <a:lnSpc>
                <a:spcPct val="120000"/>
              </a:lnSpc>
              <a:buFontTx/>
              <a:buNone/>
            </a:pPr>
            <a:r>
              <a:rPr lang="en-US" altLang="zh-CN" sz="2400" b="1">
                <a:latin typeface="黑体" panose="02010609060101010101" pitchFamily="2" charset="-122"/>
                <a:ea typeface="黑体" panose="02010609060101010101" pitchFamily="2" charset="-122"/>
                <a:sym typeface="+mn-ea"/>
              </a:rPr>
              <a:t>    </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“正能量”本是一个物理学名词，现在，社会上对这一词的使用频率很高。一切予人向上和希望、促使人不断追求、让生活变得圆满幸福的动力和感情，都可称为“正能量”。</a:t>
            </a:r>
            <a:endParaRPr lang="zh-CN" altLang="en-US" sz="2400" b="1">
              <a:latin typeface="楷体" panose="02010609060101010101" charset="-122"/>
              <a:ea typeface="楷体" panose="02010609060101010101" charset="-122"/>
              <a:cs typeface="楷体" panose="02010609060101010101" charset="-122"/>
            </a:endParaRPr>
          </a:p>
          <a:p>
            <a:pPr>
              <a:lnSpc>
                <a:spcPct val="120000"/>
              </a:lnSpc>
              <a:buFontTx/>
              <a:buNone/>
            </a:pPr>
            <a:r>
              <a:rPr lang="zh-CN" altLang="en-US" sz="2400" b="1">
                <a:latin typeface="楷体" panose="02010609060101010101" charset="-122"/>
                <a:ea typeface="楷体" panose="02010609060101010101" charset="-122"/>
                <a:cs typeface="楷体" panose="02010609060101010101" charset="-122"/>
                <a:sym typeface="+mn-ea"/>
              </a:rPr>
              <a:t>     </a:t>
            </a:r>
            <a:r>
              <a:rPr lang="zh-CN" altLang="en-US" sz="2400" b="1" smtClean="0">
                <a:latin typeface="楷体" panose="02010609060101010101" charset="-122"/>
                <a:ea typeface="楷体" panose="02010609060101010101" charset="-122"/>
                <a:cs typeface="楷体" panose="02010609060101010101" charset="-122"/>
                <a:sym typeface="+mn-ea"/>
              </a:rPr>
              <a:t>一</a:t>
            </a:r>
            <a:r>
              <a:rPr lang="zh-CN" altLang="en-US" sz="2400" b="1">
                <a:latin typeface="楷体" panose="02010609060101010101" charset="-122"/>
                <a:ea typeface="楷体" panose="02010609060101010101" charset="-122"/>
                <a:cs typeface="楷体" panose="02010609060101010101" charset="-122"/>
                <a:sym typeface="+mn-ea"/>
              </a:rPr>
              <a:t>个国家、一个社会组织，乃至一个人的内心都是一座“能量场”，既隐藏着自信、豁达、愉悦、进取等正能量，又暗含着自私、猜疑、沮丧、消沉等负能</a:t>
            </a:r>
            <a:r>
              <a:rPr lang="zh-CN" altLang="en-US" sz="2400" b="1" smtClean="0">
                <a:latin typeface="楷体" panose="02010609060101010101" charset="-122"/>
                <a:ea typeface="楷体" panose="02010609060101010101" charset="-122"/>
                <a:cs typeface="楷体" panose="02010609060101010101" charset="-122"/>
                <a:sym typeface="+mn-ea"/>
              </a:rPr>
              <a:t>量。这</a:t>
            </a:r>
            <a:r>
              <a:rPr lang="zh-CN" altLang="en-US" sz="2400" b="1">
                <a:latin typeface="楷体" panose="02010609060101010101" charset="-122"/>
                <a:ea typeface="楷体" panose="02010609060101010101" charset="-122"/>
                <a:cs typeface="楷体" panose="02010609060101010101" charset="-122"/>
                <a:sym typeface="+mn-ea"/>
              </a:rPr>
              <a:t>两种能量，可以说是此消彼长的关系。因此，当正能量不断被激发时，负面情绪会逐渐被取代，这个国家</a:t>
            </a:r>
            <a:r>
              <a:rPr lang="zh-CN" altLang="en-US" sz="2400" b="1" smtClean="0">
                <a:latin typeface="楷体" panose="02010609060101010101" charset="-122"/>
                <a:ea typeface="楷体" panose="02010609060101010101" charset="-122"/>
                <a:cs typeface="楷体" panose="02010609060101010101" charset="-122"/>
                <a:sym typeface="+mn-ea"/>
              </a:rPr>
              <a:t>、集体和</a:t>
            </a:r>
            <a:r>
              <a:rPr lang="zh-CN" altLang="en-US" sz="2400" b="1">
                <a:latin typeface="楷体" panose="02010609060101010101" charset="-122"/>
                <a:ea typeface="楷体" panose="02010609060101010101" charset="-122"/>
                <a:cs typeface="楷体" panose="02010609060101010101" charset="-122"/>
                <a:sym typeface="+mn-ea"/>
              </a:rPr>
              <a:t>个人的梦想也会慢慢实现 。</a:t>
            </a:r>
            <a:endParaRPr lang="zh-CN" altLang="en-US" sz="2400" b="1">
              <a:latin typeface="楷体" panose="02010609060101010101" charset="-122"/>
              <a:ea typeface="楷体" panose="02010609060101010101" charset="-122"/>
              <a:cs typeface="楷体" panose="02010609060101010101" charset="-122"/>
            </a:endParaRPr>
          </a:p>
          <a:p>
            <a:pPr>
              <a:lnSpc>
                <a:spcPct val="120000"/>
              </a:lnSpc>
              <a:buFontTx/>
              <a:buNone/>
            </a:pPr>
            <a:r>
              <a:rPr lang="zh-CN" altLang="en-US" sz="2400" b="1">
                <a:latin typeface="宋体" panose="02010600030101010101" pitchFamily="2" charset="-122"/>
                <a:ea typeface="宋体" panose="02010600030101010101" pitchFamily="2" charset="-122"/>
                <a:sym typeface="+mn-ea"/>
              </a:rPr>
              <a:t>    </a:t>
            </a:r>
            <a:r>
              <a:rPr lang="zh-CN" altLang="en-US" sz="2400" b="1" smtClean="0">
                <a:latin typeface="宋体" panose="02010600030101010101" pitchFamily="2" charset="-122"/>
                <a:ea typeface="宋体" panose="02010600030101010101" pitchFamily="2" charset="-122"/>
                <a:sym typeface="+mn-ea"/>
              </a:rPr>
              <a:t> 你</a:t>
            </a:r>
            <a:r>
              <a:rPr lang="zh-CN" altLang="en-US" sz="2400" b="1">
                <a:latin typeface="宋体" panose="02010600030101010101" pitchFamily="2" charset="-122"/>
                <a:ea typeface="宋体" panose="02010600030101010101" pitchFamily="2" charset="-122"/>
                <a:sym typeface="+mn-ea"/>
              </a:rPr>
              <a:t>对以上文字有何联想和感悟</a:t>
            </a:r>
            <a:r>
              <a:rPr lang="en-US" altLang="zh-CN" sz="2400" b="1">
                <a:latin typeface="宋体" panose="02010600030101010101" pitchFamily="2" charset="-122"/>
                <a:ea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sym typeface="+mn-ea"/>
              </a:rPr>
              <a:t>请据此写一篇议论文，题目自拟，不少于</a:t>
            </a:r>
            <a:r>
              <a:rPr lang="en-US" altLang="zh-CN" sz="2400" b="1">
                <a:latin typeface="宋体" panose="02010600030101010101" pitchFamily="2" charset="-122"/>
                <a:ea typeface="宋体" panose="02010600030101010101" pitchFamily="2" charset="-122"/>
                <a:sym typeface="+mn-ea"/>
              </a:rPr>
              <a:t>800</a:t>
            </a:r>
            <a:r>
              <a:rPr lang="zh-CN" altLang="en-US" sz="2400" b="1">
                <a:latin typeface="宋体" panose="02010600030101010101" pitchFamily="2" charset="-122"/>
                <a:ea typeface="宋体" panose="02010600030101010101" pitchFamily="2" charset="-122"/>
                <a:sym typeface="+mn-ea"/>
              </a:rPr>
              <a:t>字。</a:t>
            </a:r>
            <a:endParaRPr sz="2400" u="none">
              <a:solidFill>
                <a:schemeClr val="tx1"/>
              </a:solidFill>
              <a:latin typeface="黑体" panose="02010609060101010101" pitchFamily="2" charset="-122"/>
              <a:ea typeface="黑体" panose="02010609060101010101" pitchFamily="2" charset="-122"/>
            </a:endParaRPr>
          </a:p>
          <a:p>
            <a:r>
              <a:rPr lang="zh-CN" altLang="en-US" sz="2400" b="1">
                <a:effectLst>
                  <a:outerShdw blurRad="38100" dist="38100" dir="2700000">
                    <a:srgbClr val="FFFFFF"/>
                  </a:outerShdw>
                </a:effectLst>
                <a:latin typeface="华文新魏" pitchFamily="2" charset="-122"/>
                <a:ea typeface="华文新魏" pitchFamily="2" charset="-122"/>
                <a:sym typeface="+mn-ea"/>
              </a:rPr>
              <a:t>【解析】</a:t>
            </a:r>
            <a:endParaRPr lang="zh-CN" altLang="en-US" sz="2400" b="1">
              <a:effectLst>
                <a:outerShdw blurRad="38100" dist="38100" dir="2700000">
                  <a:srgbClr val="FFFFFF"/>
                </a:outerShdw>
              </a:effectLst>
              <a:latin typeface="华文新魏" pitchFamily="2" charset="-122"/>
              <a:ea typeface="华文新魏" pitchFamily="2" charset="-122"/>
              <a:sym typeface="+mn-ea"/>
            </a:endParaRPr>
          </a:p>
          <a:p>
            <a:pPr>
              <a:buFontTx/>
              <a:buNone/>
            </a:pPr>
            <a:r>
              <a:rPr lang="zh-CN" altLang="en-US" sz="2400" b="1" smtClean="0">
                <a:solidFill>
                  <a:srgbClr val="FF0000"/>
                </a:solidFill>
                <a:latin typeface="宋体" panose="02010600030101010101" pitchFamily="2" charset="-122"/>
                <a:ea typeface="宋体" panose="02010600030101010101" pitchFamily="2" charset="-122"/>
                <a:sym typeface="+mn-ea"/>
              </a:rPr>
              <a:t>比喻</a:t>
            </a:r>
            <a:r>
              <a:rPr lang="zh-CN" altLang="en-US" sz="2400" b="1" smtClean="0">
                <a:latin typeface="宋体" panose="02010600030101010101" pitchFamily="2" charset="-122"/>
                <a:ea typeface="宋体" panose="02010600030101010101" pitchFamily="2" charset="-122"/>
                <a:sym typeface="+mn-ea"/>
              </a:rPr>
              <a:t>：</a:t>
            </a: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正能量</a:t>
            </a: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我们的加油站</a:t>
            </a:r>
            <a:r>
              <a:rPr lang="en-US" altLang="zh-CN" sz="2400" b="1" smtClean="0">
                <a:latin typeface="宋体" panose="02010600030101010101" pitchFamily="2" charset="-122"/>
                <a:ea typeface="宋体" panose="02010600030101010101" pitchFamily="2" charset="-122"/>
                <a:sym typeface="+mn-ea"/>
              </a:rPr>
              <a:t>》</a:t>
            </a:r>
            <a:endParaRPr lang="en-US" altLang="zh-CN" sz="2400" b="1" smtClean="0">
              <a:latin typeface="宋体" panose="02010600030101010101" pitchFamily="2" charset="-122"/>
              <a:ea typeface="宋体" panose="02010600030101010101" pitchFamily="2" charset="-122"/>
            </a:endParaRPr>
          </a:p>
          <a:p>
            <a:pPr>
              <a:buFontTx/>
              <a:buNone/>
            </a:pPr>
            <a:r>
              <a:rPr lang="zh-CN" altLang="en-US" sz="2400" b="1" smtClean="0">
                <a:solidFill>
                  <a:srgbClr val="FF0000"/>
                </a:solidFill>
                <a:latin typeface="宋体" panose="02010600030101010101" pitchFamily="2" charset="-122"/>
                <a:ea typeface="宋体" panose="02010600030101010101" pitchFamily="2" charset="-122"/>
                <a:sym typeface="+mn-ea"/>
              </a:rPr>
              <a:t>反问</a:t>
            </a:r>
            <a:r>
              <a:rPr lang="zh-CN" altLang="en-US" sz="2400" b="1" smtClean="0">
                <a:latin typeface="宋体" panose="02010600030101010101" pitchFamily="2" charset="-122"/>
                <a:ea typeface="宋体" panose="02010600030101010101" pitchFamily="2" charset="-122"/>
                <a:sym typeface="+mn-ea"/>
              </a:rPr>
              <a:t>：</a:t>
            </a: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生活岂能无“正能量”？</a:t>
            </a:r>
            <a:r>
              <a:rPr lang="en-US" altLang="zh-CN" sz="2400" b="1" smtClean="0">
                <a:latin typeface="宋体" panose="02010600030101010101" pitchFamily="2" charset="-122"/>
                <a:ea typeface="宋体" panose="02010600030101010101" pitchFamily="2" charset="-122"/>
                <a:sym typeface="+mn-ea"/>
              </a:rPr>
              <a:t>》</a:t>
            </a:r>
            <a:endParaRPr lang="en-US" altLang="zh-CN" sz="2400" b="1" smtClean="0">
              <a:latin typeface="宋体" panose="02010600030101010101" pitchFamily="2" charset="-122"/>
              <a:ea typeface="宋体" panose="02010600030101010101" pitchFamily="2" charset="-122"/>
            </a:endParaRPr>
          </a:p>
          <a:p>
            <a:pPr>
              <a:buFontTx/>
              <a:buNone/>
            </a:pPr>
            <a:r>
              <a:rPr lang="zh-CN" altLang="en-US" sz="2400" b="1" smtClean="0">
                <a:solidFill>
                  <a:srgbClr val="FF0000"/>
                </a:solidFill>
                <a:latin typeface="宋体" panose="02010600030101010101" pitchFamily="2" charset="-122"/>
                <a:ea typeface="宋体" panose="02010600030101010101" pitchFamily="2" charset="-122"/>
                <a:sym typeface="+mn-ea"/>
              </a:rPr>
              <a:t>对比</a:t>
            </a: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积蓄正能量，疏导负能量</a:t>
            </a:r>
            <a:r>
              <a:rPr lang="en-US" altLang="zh-CN" sz="2400" b="1" smtClean="0">
                <a:latin typeface="宋体" panose="02010600030101010101" pitchFamily="2" charset="-122"/>
                <a:ea typeface="宋体" panose="02010600030101010101" pitchFamily="2" charset="-122"/>
                <a:sym typeface="+mn-ea"/>
              </a:rPr>
              <a:t>》</a:t>
            </a:r>
            <a:endParaRPr lang="en-US" altLang="zh-CN" sz="2400" b="1" smtClean="0">
              <a:latin typeface="宋体" panose="02010600030101010101" pitchFamily="2" charset="-122"/>
              <a:ea typeface="宋体" panose="02010600030101010101" pitchFamily="2" charset="-122"/>
            </a:endParaRPr>
          </a:p>
          <a:p>
            <a:pPr>
              <a:buFontTx/>
              <a:buNone/>
            </a:pPr>
            <a:r>
              <a:rPr lang="zh-CN" altLang="en-US" sz="2400" b="1">
                <a:solidFill>
                  <a:srgbClr val="FF0000"/>
                </a:solidFill>
                <a:latin typeface="宋体" panose="02010600030101010101" pitchFamily="2" charset="-122"/>
                <a:ea typeface="宋体" panose="02010600030101010101" pitchFamily="2" charset="-122"/>
                <a:sym typeface="+mn-ea"/>
              </a:rPr>
              <a:t>化用</a:t>
            </a:r>
            <a:r>
              <a:rPr lang="zh-CN" altLang="en-US" sz="2400" b="1" smtClean="0">
                <a:latin typeface="宋体" panose="02010600030101010101" pitchFamily="2" charset="-122"/>
                <a:ea typeface="宋体" panose="02010600030101010101" pitchFamily="2" charset="-122"/>
                <a:sym typeface="+mn-ea"/>
              </a:rPr>
              <a:t>：</a:t>
            </a:r>
            <a:r>
              <a:rPr lang="en-US" altLang="zh-CN" sz="2400" b="1" smtClean="0">
                <a:latin typeface="宋体" panose="02010600030101010101" pitchFamily="2" charset="-122"/>
                <a:ea typeface="宋体" panose="02010600030101010101" pitchFamily="2" charset="-122"/>
                <a:sym typeface="+mn-ea"/>
              </a:rPr>
              <a:t>《</a:t>
            </a:r>
            <a:r>
              <a:rPr lang="zh-CN" altLang="en-US" sz="2400" b="1" smtClean="0">
                <a:latin typeface="宋体" panose="02010600030101010101" pitchFamily="2" charset="-122"/>
                <a:ea typeface="宋体" panose="02010600030101010101" pitchFamily="2" charset="-122"/>
                <a:sym typeface="+mn-ea"/>
              </a:rPr>
              <a:t>滚蛋吧，负能量</a:t>
            </a:r>
            <a:r>
              <a:rPr lang="en-US" altLang="zh-CN" sz="2400" b="1" smtClean="0">
                <a:latin typeface="宋体" panose="02010600030101010101" pitchFamily="2" charset="-122"/>
                <a:ea typeface="宋体" panose="02010600030101010101" pitchFamily="2" charset="-122"/>
                <a:sym typeface="+mn-ea"/>
              </a:rPr>
              <a:t>》</a:t>
            </a:r>
            <a:endParaRPr lang="zh-CN" altLang="en-US" sz="2400" b="1" smtClean="0">
              <a:latin typeface="宋体" panose="02010600030101010101" pitchFamily="2" charset="-122"/>
              <a:ea typeface="宋体" panose="02010600030101010101" pitchFamily="2" charset="-122"/>
            </a:endParaRPr>
          </a:p>
          <a:p>
            <a:endParaRPr lang="en-US" altLang="zh-CN" sz="2400" b="1" u="none" strike="noStrike" noProof="1">
              <a:solidFill>
                <a:srgbClr val="FF0000"/>
              </a:solidFill>
              <a:effectLst>
                <a:outerShdw blurRad="38100" dist="38100" dir="2700000">
                  <a:srgbClr val="000000"/>
                </a:outerShdw>
              </a:effectLst>
              <a:latin typeface="华文新魏" pitchFamily="2" charset="-122"/>
              <a:ea typeface="华文新魏"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266">
                                            <p:txEl>
                                              <p:pRg st="5" end="5"/>
                                            </p:txEl>
                                          </p:spTgt>
                                        </p:tgtEl>
                                        <p:attrNameLst>
                                          <p:attrName>style.visibility</p:attrName>
                                        </p:attrNameLst>
                                      </p:cBhvr>
                                      <p:to>
                                        <p:strVal val="visible"/>
                                      </p:to>
                                    </p:set>
                                    <p:anim calcmode="lin" valueType="num">
                                      <p:cBhvr additive="base">
                                        <p:cTn id="13" dur="500" fill="hold"/>
                                        <p:tgtEl>
                                          <p:spTgt spid="11266">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266">
                                            <p:txEl>
                                              <p:pRg st="6" end="6"/>
                                            </p:txEl>
                                          </p:spTgt>
                                        </p:tgtEl>
                                        <p:attrNameLst>
                                          <p:attrName>style.visibility</p:attrName>
                                        </p:attrNameLst>
                                      </p:cBhvr>
                                      <p:to>
                                        <p:strVal val="visible"/>
                                      </p:to>
                                    </p:set>
                                    <p:anim calcmode="lin" valueType="num">
                                      <p:cBhvr additive="base">
                                        <p:cTn id="19" dur="500" fill="hold"/>
                                        <p:tgtEl>
                                          <p:spTgt spid="11266">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1266">
                                            <p:txEl>
                                              <p:pRg st="7" end="7"/>
                                            </p:txEl>
                                          </p:spTgt>
                                        </p:tgtEl>
                                        <p:attrNameLst>
                                          <p:attrName>style.visibility</p:attrName>
                                        </p:attrNameLst>
                                      </p:cBhvr>
                                      <p:to>
                                        <p:strVal val="visible"/>
                                      </p:to>
                                    </p:set>
                                    <p:anim calcmode="lin" valueType="num">
                                      <p:cBhvr additive="base">
                                        <p:cTn id="25" dur="500" fill="hold"/>
                                        <p:tgtEl>
                                          <p:spTgt spid="11266">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1266">
                                            <p:txEl>
                                              <p:pRg st="8" end="8"/>
                                            </p:txEl>
                                          </p:spTgt>
                                        </p:tgtEl>
                                        <p:attrNameLst>
                                          <p:attrName>style.visibility</p:attrName>
                                        </p:attrNameLst>
                                      </p:cBhvr>
                                      <p:to>
                                        <p:strVal val="visible"/>
                                      </p:to>
                                    </p:set>
                                    <p:anim calcmode="lin" valueType="num">
                                      <p:cBhvr additive="base">
                                        <p:cTn id="31" dur="500" fill="hold"/>
                                        <p:tgtEl>
                                          <p:spTgt spid="11266">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26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1266">
                                            <p:txEl>
                                              <p:pRg st="9" end="9"/>
                                            </p:txEl>
                                          </p:spTgt>
                                        </p:tgtEl>
                                        <p:attrNameLst>
                                          <p:attrName>style.visibility</p:attrName>
                                        </p:attrNameLst>
                                      </p:cBhvr>
                                      <p:to>
                                        <p:strVal val="visible"/>
                                      </p:to>
                                    </p:set>
                                    <p:anim calcmode="lin" valueType="num">
                                      <p:cBhvr additive="base">
                                        <p:cTn id="37" dur="500" fill="hold"/>
                                        <p:tgtEl>
                                          <p:spTgt spid="11266">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6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621135" cy="4338320"/>
          </a:xfrm>
          <a:prstGeom prst="rect">
            <a:avLst/>
          </a:prstGeom>
          <a:noFill/>
          <a:ln w="9525">
            <a:noFill/>
          </a:ln>
        </p:spPr>
        <p:txBody>
          <a:bodyPr wrap="square">
            <a:spAutoFit/>
          </a:bodyPr>
          <a:lstStyle/>
          <a:p>
            <a:r>
              <a:rPr lang="zh-CN" altLang="en-US" sz="3600" u="none">
                <a:solidFill>
                  <a:srgbClr val="FF0000"/>
                </a:solidFill>
                <a:highlight>
                  <a:srgbClr val="FFFF00"/>
                </a:highlight>
                <a:latin typeface="黑体" panose="02010609060101010101" pitchFamily="2" charset="-122"/>
                <a:ea typeface="黑体" panose="02010609060101010101" pitchFamily="2" charset="-122"/>
              </a:rPr>
              <a:t> </a:t>
            </a:r>
            <a:r>
              <a:rPr sz="2400" u="none">
                <a:solidFill>
                  <a:srgbClr val="FF0000"/>
                </a:solidFill>
                <a:highlight>
                  <a:srgbClr val="FFFF00"/>
                </a:highlight>
                <a:latin typeface="黑体" panose="02010609060101010101" pitchFamily="2" charset="-122"/>
                <a:ea typeface="黑体" panose="02010609060101010101" pitchFamily="2" charset="-122"/>
              </a:rPr>
              <a:t>3.借用符号法——</a:t>
            </a:r>
            <a:r>
              <a:rPr lang="zh-CN" sz="2400" u="none">
                <a:solidFill>
                  <a:srgbClr val="FF0000"/>
                </a:solidFill>
                <a:highlight>
                  <a:srgbClr val="FFFF00"/>
                </a:highlight>
                <a:latin typeface="黑体" panose="02010609060101010101" pitchFamily="2" charset="-122"/>
                <a:ea typeface="黑体" panose="02010609060101010101" pitchFamily="2" charset="-122"/>
              </a:rPr>
              <a:t>增加</a:t>
            </a:r>
            <a:r>
              <a:rPr sz="2400" u="none">
                <a:solidFill>
                  <a:srgbClr val="FF0000"/>
                </a:solidFill>
                <a:highlight>
                  <a:srgbClr val="FFFF00"/>
                </a:highlight>
                <a:latin typeface="黑体" panose="02010609060101010101" pitchFamily="2" charset="-122"/>
                <a:ea typeface="黑体" panose="02010609060101010101" pitchFamily="2" charset="-122"/>
              </a:rPr>
              <a:t>哲理趣味</a:t>
            </a:r>
            <a:endParaRPr sz="2400" u="none">
              <a:solidFill>
                <a:srgbClr val="FF0000"/>
              </a:solidFill>
              <a:highlight>
                <a:srgbClr val="FFFF00"/>
              </a:highlight>
              <a:latin typeface="黑体" panose="02010609060101010101" pitchFamily="2" charset="-122"/>
              <a:ea typeface="黑体" panose="02010609060101010101" pitchFamily="2" charset="-122"/>
            </a:endParaRPr>
          </a:p>
          <a:p>
            <a:endParaRPr sz="2400" u="none">
              <a:solidFill>
                <a:srgbClr val="FF0000"/>
              </a:solidFill>
              <a:latin typeface="黑体" panose="02010609060101010101" pitchFamily="2" charset="-122"/>
              <a:ea typeface="黑体" panose="02010609060101010101" pitchFamily="2" charset="-122"/>
            </a:endParaRPr>
          </a:p>
          <a:p>
            <a:r>
              <a:rPr sz="2400" u="none">
                <a:solidFill>
                  <a:srgbClr val="FF0000"/>
                </a:solidFill>
                <a:latin typeface="黑体" panose="02010609060101010101" pitchFamily="2" charset="-122"/>
                <a:ea typeface="黑体" panose="02010609060101010101" pitchFamily="2" charset="-122"/>
              </a:rPr>
              <a:t>（1）标点符号。</a:t>
            </a:r>
            <a:r>
              <a:rPr sz="2400" u="none">
                <a:solidFill>
                  <a:schemeClr val="tx1"/>
                </a:solidFill>
                <a:latin typeface="黑体" panose="02010609060101010101" pitchFamily="2" charset="-122"/>
                <a:ea typeface="黑体" panose="02010609060101010101" pitchFamily="2" charset="-122"/>
              </a:rPr>
              <a:t>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借用破折号：《宽容——一朵常开不败的花》；</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借用问号：《觅渡，觅渡，渡何处？》</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 </a:t>
            </a:r>
            <a:r>
              <a:rPr lang="en-US" sz="2400" u="none">
                <a:solidFill>
                  <a:schemeClr val="tx1"/>
                </a:solidFill>
                <a:latin typeface="黑体" panose="02010609060101010101" pitchFamily="2" charset="-122"/>
                <a:ea typeface="黑体" panose="02010609060101010101" pitchFamily="2" charset="-122"/>
              </a:rPr>
              <a:t>         </a:t>
            </a:r>
            <a:r>
              <a:rPr sz="2400" u="none">
                <a:solidFill>
                  <a:schemeClr val="tx1"/>
                </a:solidFill>
                <a:latin typeface="黑体" panose="02010609060101010101" pitchFamily="2" charset="-122"/>
                <a:ea typeface="黑体" panose="02010609060101010101" pitchFamily="2" charset="-122"/>
              </a:rPr>
              <a:t>《问渠哪得清如许？为有源头活水来》</a:t>
            </a:r>
            <a:endParaRPr sz="2400" u="none">
              <a:solidFill>
                <a:schemeClr val="tx1"/>
              </a:solidFill>
              <a:latin typeface="黑体" panose="02010609060101010101" pitchFamily="2" charset="-122"/>
              <a:ea typeface="黑体" panose="02010609060101010101" pitchFamily="2" charset="-122"/>
            </a:endParaRPr>
          </a:p>
          <a:p>
            <a:r>
              <a:rPr sz="2400" u="none">
                <a:solidFill>
                  <a:srgbClr val="FF0000"/>
                </a:solidFill>
                <a:latin typeface="黑体" panose="02010609060101010101" pitchFamily="2" charset="-122"/>
                <a:ea typeface="黑体" panose="02010609060101010101" pitchFamily="2" charset="-122"/>
              </a:rPr>
              <a:t>（2）数学符号。 </a:t>
            </a:r>
            <a:r>
              <a:rPr sz="2400" u="none">
                <a:solidFill>
                  <a:schemeClr val="tx1"/>
                </a:solidFill>
                <a:latin typeface="黑体" panose="02010609060101010101" pitchFamily="2" charset="-122"/>
                <a:ea typeface="黑体" panose="02010609060101010101" pitchFamily="2" charset="-122"/>
              </a:rPr>
              <a:t>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《忍+退≠懦弱》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《旅+游=旅游？》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《时间﹢汗水≠能力》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《助人为乐+悄悄走开=?》</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533146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二、拟题方法：</a:t>
            </a:r>
            <a:endParaRPr lang="zh-CN" altLang="en-US" sz="4800" u="none">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621135" cy="5077460"/>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r>
              <a:rPr sz="2400" u="none">
                <a:solidFill>
                  <a:srgbClr val="FF0000"/>
                </a:solidFill>
                <a:latin typeface="黑体" panose="02010609060101010101" pitchFamily="2" charset="-122"/>
                <a:ea typeface="黑体" panose="02010609060101010101" pitchFamily="2" charset="-122"/>
              </a:rPr>
              <a:t>1</a:t>
            </a:r>
            <a:r>
              <a:rPr 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a:t>
            </a:r>
            <a:r>
              <a:rPr lang="zh-CN" sz="2400" u="none">
                <a:solidFill>
                  <a:srgbClr val="FF0000"/>
                </a:solidFill>
                <a:latin typeface="黑体" panose="02010609060101010101" pitchFamily="2" charset="-122"/>
                <a:ea typeface="黑体" panose="02010609060101010101" pitchFamily="2" charset="-122"/>
              </a:rPr>
              <a:t>对仗</a:t>
            </a:r>
            <a:r>
              <a:rPr sz="2400" u="none">
                <a:solidFill>
                  <a:srgbClr val="FF0000"/>
                </a:solidFill>
                <a:latin typeface="黑体" panose="02010609060101010101" pitchFamily="2" charset="-122"/>
                <a:ea typeface="黑体" panose="02010609060101010101" pitchFamily="2" charset="-122"/>
              </a:rPr>
              <a:t>式”拟题法</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对仗式标题，就是用两个字数相等、表意相近的短句做标题，这是议论文最常用的标题。也称为“回目式标题”， 对主题立意进行了赋形，使之结构化，形成了一种审美空间。</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highlight>
                  <a:srgbClr val="FFFF00"/>
                </a:highlight>
                <a:latin typeface="黑体" panose="02010609060101010101" pitchFamily="2" charset="-122"/>
                <a:ea typeface="黑体" panose="02010609060101010101" pitchFamily="2" charset="-122"/>
              </a:rPr>
              <a:t>（1）正对式：标题上下两句各具有一个完整的意思，但两者又和谐地统一在一个立意主题之中。</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如：</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《用心感动，以爱承担》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《向生命致敬，为人性喝彩》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《诚以养德，信以修身》</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《收藏昨天，品味遗憾》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《清点心灵，培植善念》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《借忧患之风，扬理想之帆》</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533146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三、拟题形式：</a:t>
            </a:r>
            <a:endParaRPr lang="zh-CN" altLang="en-US" sz="4800" u="none">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文本框 33"/>
          <p:cNvSpPr txBox="1"/>
          <p:nvPr/>
        </p:nvSpPr>
        <p:spPr>
          <a:xfrm>
            <a:off x="865505" y="724535"/>
            <a:ext cx="9694545" cy="5015865"/>
          </a:xfrm>
          <a:prstGeom prst="rect">
            <a:avLst/>
          </a:prstGeom>
          <a:noFill/>
        </p:spPr>
        <p:txBody>
          <a:bodyPr wrap="square" rtlCol="0">
            <a:spAutoFit/>
          </a:bodyPr>
          <a:lstStyle/>
          <a:p>
            <a:pPr algn="l"/>
            <a:r>
              <a:rPr lang="en-US" altLang="zh-CN" sz="3200">
                <a:latin typeface="楷体" panose="02010609060101010101" charset="-122"/>
                <a:ea typeface="楷体" panose="02010609060101010101" charset="-122"/>
                <a:cs typeface="楷体" panose="02010609060101010101" charset="-122"/>
                <a:sym typeface="+mn-ea"/>
              </a:rPr>
              <a:t>    </a:t>
            </a:r>
            <a:r>
              <a:rPr lang="zh-CN" altLang="en-US" sz="3200">
                <a:latin typeface="楷体" panose="02010609060101010101" charset="-122"/>
                <a:ea typeface="楷体" panose="02010609060101010101" charset="-122"/>
                <a:cs typeface="楷体" panose="02010609060101010101" charset="-122"/>
                <a:sym typeface="+mn-ea"/>
              </a:rPr>
              <a:t>孟子说：存乎人者，莫良于眸子。眸子不能掩其恶。胸中正，则眸子了焉；胸中不正，则眸子眊（mào，目不明）焉。听其言也，观其眸子，人焉廋（sōu，隐匿）哉?</a:t>
            </a:r>
            <a:endParaRPr lang="zh-CN" altLang="en-US" sz="3200">
              <a:latin typeface="楷体" panose="02010609060101010101" charset="-122"/>
              <a:ea typeface="楷体" panose="02010609060101010101" charset="-122"/>
              <a:cs typeface="楷体" panose="02010609060101010101" charset="-122"/>
              <a:sym typeface="+mn-ea"/>
            </a:endParaRPr>
          </a:p>
          <a:p>
            <a:pPr algn="l"/>
            <a:r>
              <a:rPr lang="zh-CN" altLang="en-US" sz="3200">
                <a:solidFill>
                  <a:srgbClr val="FF0000"/>
                </a:solidFill>
                <a:latin typeface="Arial" panose="020b0604020202020204" pitchFamily="34" charset="0"/>
                <a:ea typeface="华文中宋" panose="02010600040101010101" pitchFamily="2" charset="-122"/>
                <a:sym typeface="+mn-ea"/>
              </a:rPr>
              <a:t>什么意思？</a:t>
            </a:r>
            <a:endParaRPr lang="zh-CN" altLang="en-US" sz="3200">
              <a:solidFill>
                <a:srgbClr val="FF0000"/>
              </a:solidFill>
              <a:latin typeface="Arial" panose="020b0604020202020204" pitchFamily="34" charset="0"/>
              <a:ea typeface="华文中宋" panose="02010600040101010101" pitchFamily="2" charset="-122"/>
              <a:sym typeface="+mn-ea"/>
            </a:endParaRPr>
          </a:p>
          <a:p>
            <a:pPr algn="l"/>
            <a:r>
              <a:rPr lang="en-US" altLang="zh-CN" sz="3200">
                <a:latin typeface="Arial" panose="020b0604020202020204" pitchFamily="34" charset="0"/>
                <a:ea typeface="华文中宋" panose="02010600040101010101" pitchFamily="2" charset="-122"/>
                <a:sym typeface="+mn-ea"/>
              </a:rPr>
              <a:t>       </a:t>
            </a:r>
            <a:r>
              <a:rPr lang="zh-CN" altLang="en-US" sz="3200">
                <a:latin typeface="Arial" panose="020b0604020202020204" pitchFamily="34" charset="0"/>
                <a:ea typeface="华文中宋" panose="02010600040101010101" pitchFamily="2" charset="-122"/>
                <a:sym typeface="+mn-ea"/>
              </a:rPr>
              <a:t>观察一个人，没有比观察他的眼睛更好的了。眼睛无法掩饰一个人内心的丑恶。一个人心地正直，他的眼睛就很明亮；一个人心术不正，他的眼睛就很晦暗。听一个人说话的时候，观察他的眼睛，那么他内心的真正想法还能藏到那里去呢？</a:t>
            </a:r>
            <a:endParaRPr lang="zh-CN" altLang="en-US" sz="3200">
              <a:latin typeface="Arial" panose="020b0604020202020204" pitchFamily="34" charset="0"/>
              <a:ea typeface="华文中宋" panose="02010600040101010101" pitchFamily="2" charset="-122"/>
              <a:sym typeface="+mn-ea"/>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955780" cy="5815965"/>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r>
              <a:rPr sz="2400" u="none">
                <a:solidFill>
                  <a:schemeClr val="tx1"/>
                </a:solidFill>
                <a:highlight>
                  <a:srgbClr val="FFFF00"/>
                </a:highlight>
                <a:latin typeface="黑体" panose="02010609060101010101" pitchFamily="2" charset="-122"/>
                <a:ea typeface="黑体" panose="02010609060101010101" pitchFamily="2" charset="-122"/>
              </a:rPr>
              <a:t>（2）反对式：标题上下句一正一反，意思互相映衬，把主题立意表现得更为深刻、鲜明，形成一种张力。</a:t>
            </a:r>
            <a:endParaRPr sz="2400" u="none">
              <a:solidFill>
                <a:schemeClr val="tx1"/>
              </a:solidFill>
              <a:highlight>
                <a:srgbClr val="FFFF00"/>
              </a:highlight>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如：</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《小常识，大学问》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《别样的道路，同样的精彩》</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 </a:t>
            </a:r>
            <a:r>
              <a:rPr sz="2400" u="none">
                <a:solidFill>
                  <a:schemeClr val="tx1"/>
                </a:solidFill>
                <a:highlight>
                  <a:srgbClr val="FFFF00"/>
                </a:highlight>
                <a:latin typeface="黑体" panose="02010609060101010101" pitchFamily="2" charset="-122"/>
                <a:ea typeface="黑体" panose="02010609060101010101" pitchFamily="2" charset="-122"/>
              </a:rPr>
              <a:t>（3）串对式：上下句的意思是顺承的、连贯的，只是把一个意思分成两句话来表达。不求形式上的严格工整，而是注重情感思绪的自然贯通。上下两句一般都有因果、连贯、递进、条件、假设等关系</a:t>
            </a:r>
            <a:r>
              <a:rPr sz="2400" u="none">
                <a:solidFill>
                  <a:schemeClr val="tx1"/>
                </a:solidFill>
                <a:latin typeface="黑体" panose="02010609060101010101" pitchFamily="2" charset="-122"/>
                <a:ea typeface="黑体" panose="02010609060101010101" pitchFamily="2" charset="-122"/>
              </a:rPr>
              <a:t>。</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如：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《存老实之心，开成功之门》《以我之力，追我所愿》《推倒误会之墙，筑起理解之桥》</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《潜心于学术，造福于未来》  《以通才为桨，以专才为帆》   《风起云涌是时代，随风起舞是人生》</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另外，还有“类回目式标题”，类似具有回目性质的标题，然而上下句又不那么工整对仗，却具有重复或对比的意味。如：《虽去不了远方，也不负春光》《我们终将平凡，但并不失败》。</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533146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三、拟题形式：</a:t>
            </a:r>
            <a:endParaRPr lang="zh-CN" altLang="en-US" sz="4800" u="none">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955780" cy="3230245"/>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r>
              <a:rPr sz="2400" u="none">
                <a:solidFill>
                  <a:srgbClr val="FF0000"/>
                </a:solidFill>
                <a:latin typeface="黑体" panose="02010609060101010101" pitchFamily="2" charset="-122"/>
                <a:ea typeface="黑体" panose="02010609060101010101" pitchFamily="2" charset="-122"/>
              </a:rPr>
              <a:t>2</a:t>
            </a:r>
            <a:r>
              <a:rPr 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“让”字式拟题法</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   “让”字标题带有强烈的祈使语气，可以表达出鲜明的立场。如果表示反对，则加“莫”“别”字。</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1. 让理智战胜贪欲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2 .让城市更有“温度”</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3 .让榜样之光照亮前路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4 .让社会正气生生不息</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5. 别让谣言污染了“朋友圈”  </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533146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三、拟题形式：</a:t>
            </a:r>
            <a:endParaRPr lang="zh-CN" altLang="en-US" sz="4800" u="none">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955780" cy="4338320"/>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r>
              <a:rPr sz="2400" u="none">
                <a:solidFill>
                  <a:srgbClr val="FF0000"/>
                </a:solidFill>
                <a:latin typeface="黑体" panose="02010609060101010101" pitchFamily="2" charset="-122"/>
                <a:ea typeface="黑体" panose="02010609060101010101" pitchFamily="2" charset="-122"/>
              </a:rPr>
              <a:t>3</a:t>
            </a:r>
            <a:r>
              <a:rPr 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“是”字式拟题法</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   “是”字标题其实就是判断句。</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《美育是一种刚需》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《“平衡”是一种大智慧》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《家国情怀是立身养德之本》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《劳动是人生最美的行囊》</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《奋斗是青春最高的礼赞》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《科技是把双刃剑》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《独处也是一种美》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《自卑也是一种力量》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《遗憾也是一种美丽》</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533146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三、拟题形式：</a:t>
            </a:r>
            <a:endParaRPr lang="zh-CN" altLang="en-US" sz="4800" u="none">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955780" cy="2491740"/>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r>
              <a:rPr sz="2400" u="none">
                <a:solidFill>
                  <a:srgbClr val="FF0000"/>
                </a:solidFill>
                <a:latin typeface="黑体" panose="02010609060101010101" pitchFamily="2" charset="-122"/>
                <a:ea typeface="黑体" panose="02010609060101010101" pitchFamily="2" charset="-122"/>
              </a:rPr>
              <a:t>4</a:t>
            </a:r>
            <a:r>
              <a:rPr 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“把（将）”字式拟题法</a:t>
            </a:r>
            <a:endParaRPr sz="2400" u="none">
              <a:solidFill>
                <a:srgbClr val="FF0000"/>
              </a:solidFill>
              <a:latin typeface="黑体" panose="02010609060101010101" pitchFamily="2" charset="-122"/>
              <a:ea typeface="黑体" panose="02010609060101010101" pitchFamily="2" charset="-122"/>
            </a:endParaRPr>
          </a:p>
          <a:p>
            <a:r>
              <a:rPr sz="2400" u="none">
                <a:solidFill>
                  <a:srgbClr val="FF0000"/>
                </a:solidFill>
                <a:latin typeface="黑体" panose="02010609060101010101" pitchFamily="2" charset="-122"/>
                <a:ea typeface="黑体" panose="02010609060101010101" pitchFamily="2" charset="-122"/>
              </a:rPr>
              <a:t> </a:t>
            </a:r>
            <a:r>
              <a:rPr sz="2400" u="none">
                <a:solidFill>
                  <a:schemeClr val="tx1"/>
                </a:solidFill>
                <a:latin typeface="黑体" panose="02010609060101010101" pitchFamily="2" charset="-122"/>
                <a:ea typeface="黑体" panose="02010609060101010101" pitchFamily="2" charset="-122"/>
              </a:rPr>
              <a:t>“把”字标题可以表达鲜明的立场，传递强烈的语气。</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《把文化种子播入精神土壤》       《把市民“吐槽”转化为治霾合力》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《把自己行走的每一步化作桥梁》   《把奉献写在岗位上》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《把论文写在祖国大地上》          《把青春相册嵌入时代画卷》</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《把家国情怀融入不懈奋斗》</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533146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三、拟题形式：</a:t>
            </a:r>
            <a:endParaRPr lang="zh-CN" altLang="en-US" sz="4800" u="none">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955780" cy="2122805"/>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r>
              <a:rPr sz="2400" u="none">
                <a:solidFill>
                  <a:srgbClr val="FF0000"/>
                </a:solidFill>
                <a:latin typeface="黑体" panose="02010609060101010101" pitchFamily="2" charset="-122"/>
                <a:ea typeface="黑体" panose="02010609060101010101" pitchFamily="2" charset="-122"/>
              </a:rPr>
              <a:t>5</a:t>
            </a:r>
            <a:r>
              <a:rPr 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“动宾式”拟题法</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动宾短句由谓语动词带名词（代词）组成，文字简短，表意明确。</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《警惕“精神缺钙”蔓延年轻一代》  《树起我们心中的“英雄纪念碑”》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《点燃起信仰的明灯》              《拔响生命的琴弦》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《厚积科技之力，薄发创新未来》</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533146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三、拟题形式：</a:t>
            </a:r>
            <a:endParaRPr lang="zh-CN" altLang="en-US" sz="4800" u="none">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955780" cy="2861310"/>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r>
              <a:rPr sz="2400" u="none">
                <a:solidFill>
                  <a:srgbClr val="FF0000"/>
                </a:solidFill>
                <a:latin typeface="黑体" panose="02010609060101010101" pitchFamily="2" charset="-122"/>
                <a:ea typeface="黑体" panose="02010609060101010101" pitchFamily="2" charset="-122"/>
              </a:rPr>
              <a:t>6</a:t>
            </a:r>
            <a:r>
              <a:rPr 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“以（用）”字式拟题法</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“以”（用）字标题语言简洁，立场鲜明。</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《用刚性制度托起诚信中国》    《用规则文明突破“关系藩篱”》</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《用拼搏奏响生命之歌》        《用微笑的眼睛传递友善》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《用青春汗水铸就工匠精神》    《以汗水浇灌脚下的土地》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 以工匠精神雕琢时代品质》   《以翰墨书香涵养浩然之气》</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《以奋斗精神铸就青春底色》    《以奋斗与担当写下青春诗行》    </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533146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三、拟题形式：</a:t>
            </a:r>
            <a:endParaRPr lang="zh-CN" altLang="en-US" sz="4800" u="none">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955780" cy="3969385"/>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r>
              <a:rPr sz="2400" u="none">
                <a:solidFill>
                  <a:srgbClr val="FF0000"/>
                </a:solidFill>
                <a:latin typeface="黑体" panose="02010609060101010101" pitchFamily="2" charset="-122"/>
                <a:ea typeface="黑体" panose="02010609060101010101" pitchFamily="2" charset="-122"/>
              </a:rPr>
              <a:t>7</a:t>
            </a:r>
            <a:r>
              <a:rPr 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“不（莫，别）”字式拟题法</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《巧诈不如拙诚》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《欲如野马不可纵》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《文明底线不可亵渎》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《别让权力成为亲情之痛》</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《莫让扶贫变成滋生懒汉的温床》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《莫把精准扶贫变成“精准填表”》</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《不要让善意插错了枝头》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《不要被安逸的大伞遮住忧劳之心》</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《莫让牢笼阻断飞翔》</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533146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三、拟题形式：</a:t>
            </a:r>
            <a:endParaRPr lang="zh-CN" altLang="en-US" sz="4800" u="none">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955780" cy="2122805"/>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r>
              <a:rPr sz="2400" u="none">
                <a:solidFill>
                  <a:srgbClr val="FF0000"/>
                </a:solidFill>
                <a:latin typeface="黑体" panose="02010609060101010101" pitchFamily="2" charset="-122"/>
                <a:ea typeface="黑体" panose="02010609060101010101" pitchFamily="2" charset="-122"/>
              </a:rPr>
              <a:t>8</a:t>
            </a:r>
            <a:r>
              <a:rPr 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"发问式"拟题法</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《路面变冰场，治理岂能“打滑”》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《对待宠物，食物就是爱吗？》</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《如何呵护孩子“心灵的窗户”？》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《人生的杯子，如何填满？》</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533146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三、拟题形式：</a:t>
            </a:r>
            <a:endParaRPr lang="zh-CN" altLang="en-US" sz="4800" u="none">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621135" cy="4338320"/>
          </a:xfrm>
          <a:prstGeom prst="rect">
            <a:avLst/>
          </a:prstGeom>
          <a:noFill/>
          <a:ln w="9525">
            <a:noFill/>
          </a:ln>
        </p:spPr>
        <p:txBody>
          <a:bodyPr wrap="square">
            <a:spAutoFit/>
          </a:bodyPr>
          <a:lstStyle/>
          <a:p>
            <a:r>
              <a:rPr lang="zh-CN" altLang="en-US" sz="3600" u="none">
                <a:solidFill>
                  <a:srgbClr val="FF0000"/>
                </a:solidFill>
                <a:highlight>
                  <a:srgbClr val="FFFF00"/>
                </a:highlight>
                <a:latin typeface="黑体" panose="02010609060101010101" pitchFamily="2" charset="-122"/>
                <a:ea typeface="黑体" panose="02010609060101010101" pitchFamily="2" charset="-122"/>
              </a:rPr>
              <a:t> </a:t>
            </a:r>
            <a:r>
              <a:rPr sz="2400" u="none">
                <a:solidFill>
                  <a:schemeClr val="tx1"/>
                </a:solidFill>
                <a:highlight>
                  <a:srgbClr val="FFFF00"/>
                </a:highlight>
                <a:latin typeface="黑体" panose="02010609060101010101" pitchFamily="2" charset="-122"/>
                <a:ea typeface="黑体" panose="02010609060101010101" pitchFamily="2" charset="-122"/>
              </a:rPr>
              <a:t>人民日报年度获奖作品标题赏析</a:t>
            </a:r>
            <a:endParaRPr sz="2400" u="none">
              <a:solidFill>
                <a:schemeClr val="tx1"/>
              </a:solidFill>
              <a:highlight>
                <a:srgbClr val="FFFF00"/>
              </a:highlight>
              <a:latin typeface="黑体" panose="02010609060101010101" pitchFamily="2" charset="-122"/>
              <a:ea typeface="黑体" panose="02010609060101010101" pitchFamily="2" charset="-122"/>
            </a:endParaRPr>
          </a:p>
          <a:p>
            <a:r>
              <a:rPr sz="2400" u="none">
                <a:solidFill>
                  <a:srgbClr val="FF0000"/>
                </a:solidFill>
                <a:latin typeface="黑体" panose="02010609060101010101" pitchFamily="2" charset="-122"/>
                <a:ea typeface="黑体" panose="02010609060101010101" pitchFamily="2" charset="-122"/>
              </a:rPr>
              <a:t>标题1：切莫“渴死在泉水旁”</a:t>
            </a:r>
            <a:r>
              <a:rPr lang="en-US" sz="2400" u="none">
                <a:solidFill>
                  <a:srgbClr val="FF0000"/>
                </a:solidFill>
                <a:latin typeface="黑体" panose="02010609060101010101" pitchFamily="2" charset="-122"/>
                <a:ea typeface="黑体" panose="02010609060101010101" pitchFamily="2" charset="-122"/>
              </a:rPr>
              <a:t>—</a:t>
            </a:r>
            <a:r>
              <a:rPr lang="zh-CN" altLang="en-US" sz="2400" u="none">
                <a:solidFill>
                  <a:srgbClr val="FF0000"/>
                </a:solidFill>
                <a:latin typeface="黑体" panose="02010609060101010101" pitchFamily="2" charset="-122"/>
                <a:ea typeface="黑体" panose="02010609060101010101" pitchFamily="2" charset="-122"/>
              </a:rPr>
              <a:t>引用</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赏析：这篇文章主要是告诫文艺工作者不能脱离生活、脱离群众，要变走马观花为下马看花、下水摸鱼、解剖麻雀，要脚踏实地、深入基层、沾满泥土。标题巧借法国画家巴尔蒂斯的名言“脱离自然的画家会渴死在泉水旁”，既形象贴切，又发人深思，透彻地点明了文学艺术创作的规律，也很容易第一时间吸引读者阅读兴趣。</a:t>
            </a:r>
            <a:endParaRPr sz="2400" u="none">
              <a:solidFill>
                <a:schemeClr val="tx1"/>
              </a:solidFill>
              <a:latin typeface="黑体" panose="02010609060101010101" pitchFamily="2" charset="-122"/>
              <a:ea typeface="黑体" panose="02010609060101010101" pitchFamily="2" charset="-122"/>
            </a:endParaRPr>
          </a:p>
          <a:p>
            <a:r>
              <a:rPr sz="2400" u="none">
                <a:solidFill>
                  <a:srgbClr val="FF0000"/>
                </a:solidFill>
                <a:latin typeface="黑体" panose="02010609060101010101" pitchFamily="2" charset="-122"/>
                <a:ea typeface="黑体" panose="02010609060101010101" pitchFamily="2" charset="-122"/>
              </a:rPr>
              <a:t>标题2：昔日家中保姆  如今百岁“母亲”</a:t>
            </a:r>
            <a:r>
              <a:rPr lang="en-US" sz="2400" u="none">
                <a:solidFill>
                  <a:srgbClr val="FF0000"/>
                </a:solidFill>
                <a:latin typeface="黑体" panose="02010609060101010101" pitchFamily="2" charset="-122"/>
                <a:ea typeface="黑体" panose="02010609060101010101" pitchFamily="2" charset="-122"/>
              </a:rPr>
              <a:t>—</a:t>
            </a:r>
            <a:r>
              <a:rPr lang="zh-CN" altLang="en-US" sz="2400" u="none">
                <a:solidFill>
                  <a:srgbClr val="FF0000"/>
                </a:solidFill>
                <a:latin typeface="黑体" panose="02010609060101010101" pitchFamily="2" charset="-122"/>
                <a:ea typeface="黑体" panose="02010609060101010101" pitchFamily="2" charset="-122"/>
              </a:rPr>
              <a:t>巧用对比、对偶</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你养我们的小 我们养你的老（主题）</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赏析：肩题平实，点明了今夕之间同一个人的不同身份，主题则用了“养小”与“养老”这一对比，既让读者一目了然地理解故事梗概，又对这一故事所反映出来的良好道德风尚进行了升华。该标题登上了微博热搜，反映出其良好的传播效果。</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1250061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四、跟着人民日报学习拟标题</a:t>
            </a:r>
            <a:endParaRPr lang="zh-CN" altLang="en-US" sz="4800" u="none">
              <a:latin typeface="华文中宋" panose="02010600040101010101" pitchFamily="2" charset="-122"/>
              <a:ea typeface="华文中宋" panose="02010600040101010101" pitchFamily="2" charset="-122"/>
            </a:endParaRPr>
          </a:p>
        </p:txBody>
      </p:sp>
      <p:pic>
        <p:nvPicPr>
          <p:cNvPr id="10242" name="图片 3" descr="640.webp.jpg"/>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8538845" y="184785"/>
            <a:ext cx="2740025" cy="1309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621135" cy="3969385"/>
          </a:xfrm>
          <a:prstGeom prst="rect">
            <a:avLst/>
          </a:prstGeom>
          <a:noFill/>
          <a:ln w="9525">
            <a:noFill/>
          </a:ln>
        </p:spPr>
        <p:txBody>
          <a:bodyPr wrap="square">
            <a:spAutoFit/>
          </a:bodyPr>
          <a:lstStyle/>
          <a:p>
            <a:r>
              <a:rPr lang="zh-CN" altLang="en-US" sz="3600" u="none">
                <a:solidFill>
                  <a:srgbClr val="FF0000"/>
                </a:solidFill>
                <a:highlight>
                  <a:srgbClr val="FFFF00"/>
                </a:highlight>
                <a:latin typeface="黑体" panose="02010609060101010101" pitchFamily="2" charset="-122"/>
                <a:ea typeface="黑体" panose="02010609060101010101" pitchFamily="2" charset="-122"/>
              </a:rPr>
              <a:t> </a:t>
            </a:r>
            <a:r>
              <a:rPr sz="2400" u="none">
                <a:solidFill>
                  <a:schemeClr val="tx1"/>
                </a:solidFill>
                <a:highlight>
                  <a:srgbClr val="FFFF00"/>
                </a:highlight>
                <a:latin typeface="黑体" panose="02010609060101010101" pitchFamily="2" charset="-122"/>
                <a:ea typeface="黑体" panose="02010609060101010101" pitchFamily="2" charset="-122"/>
              </a:rPr>
              <a:t>人民日报年度获奖作品标题赏析</a:t>
            </a:r>
            <a:endParaRPr sz="2400" u="none">
              <a:solidFill>
                <a:schemeClr val="tx1"/>
              </a:solidFill>
              <a:highlight>
                <a:srgbClr val="FFFF00"/>
              </a:highlight>
              <a:latin typeface="黑体" panose="02010609060101010101" pitchFamily="2" charset="-122"/>
              <a:ea typeface="黑体" panose="02010609060101010101" pitchFamily="2" charset="-122"/>
            </a:endParaRPr>
          </a:p>
          <a:p>
            <a:r>
              <a:rPr sz="2400" u="none">
                <a:solidFill>
                  <a:srgbClr val="FF0000"/>
                </a:solidFill>
                <a:latin typeface="黑体" panose="02010609060101010101" pitchFamily="2" charset="-122"/>
                <a:ea typeface="黑体" panose="02010609060101010101" pitchFamily="2" charset="-122"/>
              </a:rPr>
              <a:t>标题</a:t>
            </a:r>
            <a:r>
              <a:rPr lang="en-US" sz="2400" u="none">
                <a:solidFill>
                  <a:srgbClr val="FF0000"/>
                </a:solidFill>
                <a:latin typeface="黑体" panose="02010609060101010101" pitchFamily="2" charset="-122"/>
                <a:ea typeface="黑体" panose="02010609060101010101" pitchFamily="2" charset="-122"/>
              </a:rPr>
              <a:t>3</a:t>
            </a:r>
            <a:r>
              <a:rPr sz="2400" u="none">
                <a:solidFill>
                  <a:srgbClr val="FF0000"/>
                </a:solidFill>
                <a:latin typeface="黑体" panose="02010609060101010101" pitchFamily="2" charset="-122"/>
                <a:ea typeface="黑体" panose="02010609060101010101" pitchFamily="2" charset="-122"/>
              </a:rPr>
              <a:t>：娱乐不能变“愚乐”</a:t>
            </a:r>
            <a:r>
              <a:rPr lang="en-US" sz="2400" u="none">
                <a:solidFill>
                  <a:srgbClr val="FF0000"/>
                </a:solidFill>
                <a:latin typeface="黑体" panose="02010609060101010101" pitchFamily="2" charset="-122"/>
                <a:ea typeface="黑体" panose="02010609060101010101" pitchFamily="2" charset="-122"/>
              </a:rPr>
              <a:t>—</a:t>
            </a:r>
            <a:r>
              <a:rPr lang="zh-CN" altLang="en-US" sz="2400" u="none">
                <a:solidFill>
                  <a:srgbClr val="FF0000"/>
                </a:solidFill>
                <a:latin typeface="黑体" panose="02010609060101010101" pitchFamily="2" charset="-122"/>
                <a:ea typeface="黑体" panose="02010609060101010101" pitchFamily="2" charset="-122"/>
              </a:rPr>
              <a:t>巧用同音词</a:t>
            </a:r>
            <a:endParaRPr lang="zh-CN" altLang="en-US"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赏析：“看书先看皮，看报先看题”。生动形象的标题如同新闻的眼睛，更能引导读者瞬间阅读。这个标题贵在观点突出，标题中并没有用“是”什么、“要”怎样之类的句式，但准确浓缩了最重要的新闻事实，达到了点明主题的目的。“娱乐”和“愚乐”读音相同，相映成趣，简明扼要，朗朗上口。</a:t>
            </a:r>
            <a:endParaRPr sz="2400" u="none">
              <a:solidFill>
                <a:schemeClr val="tx1"/>
              </a:solidFill>
              <a:latin typeface="黑体" panose="02010609060101010101" pitchFamily="2" charset="-122"/>
              <a:ea typeface="黑体" panose="02010609060101010101" pitchFamily="2" charset="-122"/>
            </a:endParaRPr>
          </a:p>
          <a:p>
            <a:r>
              <a:rPr lang="zh-CN" sz="2400" u="none">
                <a:solidFill>
                  <a:srgbClr val="FF0000"/>
                </a:solidFill>
                <a:latin typeface="黑体" panose="02010609060101010101" pitchFamily="2" charset="-122"/>
                <a:ea typeface="黑体" panose="02010609060101010101" pitchFamily="2" charset="-122"/>
              </a:rPr>
              <a:t>标题</a:t>
            </a:r>
            <a:r>
              <a:rPr lang="en-US" altLang="zh-CN" sz="2400" u="none">
                <a:solidFill>
                  <a:srgbClr val="FF0000"/>
                </a:solidFill>
                <a:latin typeface="黑体" panose="02010609060101010101" pitchFamily="2" charset="-122"/>
                <a:ea typeface="黑体" panose="02010609060101010101" pitchFamily="2" charset="-122"/>
              </a:rPr>
              <a:t>4</a:t>
            </a:r>
            <a:r>
              <a:rPr lang="zh-CN" alt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建画里乡村   留梦里乡愁</a:t>
            </a:r>
            <a:r>
              <a:rPr lang="en-US" sz="2400" u="none">
                <a:solidFill>
                  <a:srgbClr val="FF0000"/>
                </a:solidFill>
                <a:latin typeface="黑体" panose="02010609060101010101" pitchFamily="2" charset="-122"/>
                <a:ea typeface="黑体" panose="02010609060101010101" pitchFamily="2" charset="-122"/>
              </a:rPr>
              <a:t>—</a:t>
            </a:r>
            <a:r>
              <a:rPr lang="zh-CN" altLang="en-US" sz="2400" u="none">
                <a:solidFill>
                  <a:srgbClr val="FF0000"/>
                </a:solidFill>
                <a:latin typeface="黑体" panose="02010609060101010101" pitchFamily="2" charset="-122"/>
                <a:ea typeface="黑体" panose="02010609060101010101" pitchFamily="2" charset="-122"/>
              </a:rPr>
              <a:t>巧用对偶</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赏析：这个标题采用对偶手法，看起来整齐醒目，听起来铿锵悦耳，读起来琅琅上口，便于记忆、传诵。尤其是“画里乡村”和“梦里乡愁”含蓄隽永，给人以诗情画意之感。</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1250061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四、跟着人民日报学习拟标题</a:t>
            </a:r>
            <a:endParaRPr lang="zh-CN" altLang="en-US" sz="4800" u="none">
              <a:latin typeface="华文中宋" panose="02010600040101010101" pitchFamily="2" charset="-122"/>
              <a:ea typeface="华文中宋" panose="02010600040101010101" pitchFamily="2" charset="-122"/>
            </a:endParaRPr>
          </a:p>
        </p:txBody>
      </p:sp>
      <p:pic>
        <p:nvPicPr>
          <p:cNvPr id="10242" name="图片 3" descr="640.webp.jpg"/>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8538845" y="184785"/>
            <a:ext cx="2740025" cy="1309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文本框 33"/>
          <p:cNvSpPr txBox="1"/>
          <p:nvPr/>
        </p:nvSpPr>
        <p:spPr>
          <a:xfrm>
            <a:off x="803275" y="573405"/>
            <a:ext cx="10585450" cy="3538220"/>
          </a:xfrm>
          <a:prstGeom prst="rect">
            <a:avLst/>
          </a:prstGeom>
          <a:noFill/>
        </p:spPr>
        <p:txBody>
          <a:bodyPr wrap="square" rtlCol="0">
            <a:spAutoFit/>
          </a:bodyPr>
          <a:lstStyle/>
          <a:p>
            <a:pPr algn="l"/>
            <a:r>
              <a:rPr lang="en-US" altLang="zh-CN"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        </a:t>
            </a:r>
            <a:r>
              <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这正如人们所说“眼睛是心灵的窗户”。</a:t>
            </a:r>
            <a:r>
              <a:rPr lang="zh-CN" altLang="en-US" sz="3200" b="1" noProof="0">
                <a:ln>
                  <a:noFill/>
                </a:ln>
                <a:solidFill>
                  <a:srgbClr val="FF0000"/>
                </a:solidFill>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标题就像一篇作文的眼睛，作文内容我们要求积极健康，作文标题我们需要 “眉目传情”，准确鲜明地体现写作的中心论点。</a:t>
            </a:r>
            <a:r>
              <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所以，拟题不可随意。</a:t>
            </a:r>
            <a:endPar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endParaRPr>
          </a:p>
          <a:p>
            <a:pPr algn="l"/>
            <a:endPar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endParaRPr>
          </a:p>
          <a:p>
            <a:pPr algn="l"/>
            <a:r>
              <a:rPr lang="en-US" altLang="zh-CN"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        </a:t>
            </a:r>
            <a:r>
              <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rPr>
              <a:t>那拟题有何技巧呢？</a:t>
            </a:r>
            <a:endParaRPr lang="zh-CN" altLang="en-US" sz="3200" b="1" noProof="0">
              <a:ln>
                <a:noFill/>
              </a:ln>
              <a:effectLst>
                <a:outerShdw blurRad="38100" dist="38100" dir="2700000" algn="tl">
                  <a:srgbClr val="C0C0C0"/>
                </a:outerShdw>
              </a:effectLst>
              <a:uLnTx/>
              <a:uFillTx/>
              <a:latin typeface="Arial" panose="020b0604020202020204" pitchFamily="34" charset="0"/>
              <a:ea typeface="宋体" panose="02010600030101010101" pitchFamily="2" charset="-122"/>
              <a:sym typeface="+mn-ea"/>
            </a:endParaRPr>
          </a:p>
          <a:p>
            <a:pPr algn="dist"/>
            <a:endParaRPr kumimoji="1" lang="zh-CN" altLang="en-US" sz="3200" spc="300">
              <a:latin typeface="Heiti SC Light" charset="-122"/>
              <a:ea typeface="Heiti SC Light" charset="-122"/>
              <a:cs typeface="Heiti SC Light" charset="-122"/>
            </a:endParaRPr>
          </a:p>
        </p:txBody>
      </p:sp>
      <p:pic>
        <p:nvPicPr>
          <p:cNvPr id="2" name="图片 1" descr="1e5baf9a640117b9b8a4b2b464f43c47_sharpen,100"/>
          <p:cNvPicPr>
            <a:picLocks noChangeAspect="1"/>
          </p:cNvPicPr>
          <p:nvPr>
            <p:custDataLst>
              <p:tags r:id="rId3"/>
            </p:custDataLst>
          </p:nvPr>
        </p:nvPicPr>
        <p:blipFill>
          <a:blip r:embed="rId2"/>
          <a:stretch>
            <a:fillRect/>
          </a:stretch>
        </p:blipFill>
        <p:spPr>
          <a:xfrm>
            <a:off x="5781675" y="2646045"/>
            <a:ext cx="2813050" cy="2845435"/>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621135" cy="5077460"/>
          </a:xfrm>
          <a:prstGeom prst="rect">
            <a:avLst/>
          </a:prstGeom>
          <a:noFill/>
          <a:ln w="9525">
            <a:noFill/>
          </a:ln>
        </p:spPr>
        <p:txBody>
          <a:bodyPr wrap="square">
            <a:spAutoFit/>
          </a:bodyPr>
          <a:lstStyle/>
          <a:p>
            <a:r>
              <a:rPr lang="zh-CN" altLang="en-US" sz="3600" u="none">
                <a:solidFill>
                  <a:srgbClr val="FF0000"/>
                </a:solidFill>
                <a:highlight>
                  <a:srgbClr val="FFFF00"/>
                </a:highlight>
                <a:latin typeface="黑体" panose="02010609060101010101" pitchFamily="2" charset="-122"/>
                <a:ea typeface="黑体" panose="02010609060101010101" pitchFamily="2" charset="-122"/>
              </a:rPr>
              <a:t> </a:t>
            </a:r>
            <a:r>
              <a:rPr sz="2400" u="none">
                <a:solidFill>
                  <a:schemeClr val="tx1"/>
                </a:solidFill>
                <a:highlight>
                  <a:srgbClr val="FFFF00"/>
                </a:highlight>
                <a:latin typeface="黑体" panose="02010609060101010101" pitchFamily="2" charset="-122"/>
                <a:ea typeface="黑体" panose="02010609060101010101" pitchFamily="2" charset="-122"/>
              </a:rPr>
              <a:t>人民日报年度获奖作品标题赏析</a:t>
            </a:r>
            <a:endParaRPr sz="2400" u="none">
              <a:solidFill>
                <a:schemeClr val="tx1"/>
              </a:solidFill>
              <a:highlight>
                <a:srgbClr val="FFFF00"/>
              </a:highlight>
              <a:latin typeface="黑体" panose="02010609060101010101" pitchFamily="2" charset="-122"/>
              <a:ea typeface="黑体" panose="02010609060101010101" pitchFamily="2" charset="-122"/>
            </a:endParaRPr>
          </a:p>
          <a:p>
            <a:r>
              <a:rPr lang="zh-CN" sz="2400" u="none">
                <a:solidFill>
                  <a:srgbClr val="FF0000"/>
                </a:solidFill>
                <a:latin typeface="黑体" panose="02010609060101010101" pitchFamily="2" charset="-122"/>
                <a:ea typeface="黑体" panose="02010609060101010101" pitchFamily="2" charset="-122"/>
              </a:rPr>
              <a:t>标题</a:t>
            </a:r>
            <a:r>
              <a:rPr lang="en-US" altLang="zh-CN" sz="2400" u="none">
                <a:solidFill>
                  <a:srgbClr val="FF0000"/>
                </a:solidFill>
                <a:latin typeface="黑体" panose="02010609060101010101" pitchFamily="2" charset="-122"/>
                <a:ea typeface="黑体" panose="02010609060101010101" pitchFamily="2" charset="-122"/>
              </a:rPr>
              <a:t>5</a:t>
            </a:r>
            <a:r>
              <a:rPr lang="zh-CN" alt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铁肩担民生幸福   妙手著脱贫文章</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赏析：这个标题同时采用对偶和化用手法，巧妙化用李大钊撰写的“铁肩担道义，妙手著文章”名联，赋予其以时代特征，别具一格，很有新意。</a:t>
            </a:r>
            <a:endParaRPr sz="2400" u="none">
              <a:solidFill>
                <a:schemeClr val="tx1"/>
              </a:solidFill>
              <a:latin typeface="黑体" panose="02010609060101010101" pitchFamily="2" charset="-122"/>
              <a:ea typeface="黑体" panose="02010609060101010101" pitchFamily="2" charset="-122"/>
            </a:endParaRPr>
          </a:p>
          <a:p>
            <a:r>
              <a:rPr lang="zh-CN" sz="2400" u="none">
                <a:solidFill>
                  <a:srgbClr val="FF0000"/>
                </a:solidFill>
                <a:latin typeface="黑体" panose="02010609060101010101" pitchFamily="2" charset="-122"/>
                <a:ea typeface="黑体" panose="02010609060101010101" pitchFamily="2" charset="-122"/>
              </a:rPr>
              <a:t>标题</a:t>
            </a:r>
            <a:r>
              <a:rPr lang="en-US" altLang="zh-CN" sz="2400" u="none">
                <a:solidFill>
                  <a:srgbClr val="FF0000"/>
                </a:solidFill>
                <a:latin typeface="黑体" panose="02010609060101010101" pitchFamily="2" charset="-122"/>
                <a:ea typeface="黑体" panose="02010609060101010101" pitchFamily="2" charset="-122"/>
              </a:rPr>
              <a:t>6</a:t>
            </a:r>
            <a:r>
              <a:rPr lang="zh-CN" alt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脱下“旧黑衣”   披上“新绿装”</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赏析：这个标题采用拟人手法，生动地表述了生态环境治理的成效，而且“旧黑衣”与“新绿装”产生了强烈的反差，更具有冲击力和说服力。</a:t>
            </a:r>
            <a:endParaRPr sz="2400" u="none">
              <a:solidFill>
                <a:schemeClr val="tx1"/>
              </a:solidFill>
              <a:latin typeface="黑体" panose="02010609060101010101" pitchFamily="2" charset="-122"/>
              <a:ea typeface="黑体" panose="02010609060101010101" pitchFamily="2" charset="-122"/>
            </a:endParaRPr>
          </a:p>
          <a:p>
            <a:r>
              <a:rPr lang="zh-CN" sz="2400" u="none">
                <a:solidFill>
                  <a:srgbClr val="FF0000"/>
                </a:solidFill>
                <a:latin typeface="黑体" panose="02010609060101010101" pitchFamily="2" charset="-122"/>
                <a:ea typeface="黑体" panose="02010609060101010101" pitchFamily="2" charset="-122"/>
              </a:rPr>
              <a:t>标题</a:t>
            </a:r>
            <a:r>
              <a:rPr lang="en-US" altLang="zh-CN" sz="2400" u="none">
                <a:solidFill>
                  <a:srgbClr val="FF0000"/>
                </a:solidFill>
                <a:latin typeface="黑体" panose="02010609060101010101" pitchFamily="2" charset="-122"/>
                <a:ea typeface="黑体" panose="02010609060101010101" pitchFamily="2" charset="-122"/>
              </a:rPr>
              <a:t>7</a:t>
            </a:r>
            <a:r>
              <a:rPr lang="zh-CN" alt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“疫考”过关，“汛考”加试</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赏析：这个标题采用比喻手法，将疫情防控和防汛抢险比作一场考试，“过关”“加试”两个口语词的使用，增添了生活气息，使人更加容易理解。</a:t>
            </a:r>
            <a:endParaRPr sz="2400" u="none">
              <a:solidFill>
                <a:schemeClr val="tx1"/>
              </a:solidFill>
              <a:latin typeface="黑体" panose="02010609060101010101" pitchFamily="2" charset="-122"/>
              <a:ea typeface="黑体" panose="02010609060101010101" pitchFamily="2" charset="-122"/>
            </a:endParaRPr>
          </a:p>
          <a:p>
            <a:r>
              <a:rPr lang="zh-CN" sz="2400" u="none">
                <a:solidFill>
                  <a:srgbClr val="FF0000"/>
                </a:solidFill>
                <a:latin typeface="黑体" panose="02010609060101010101" pitchFamily="2" charset="-122"/>
                <a:ea typeface="黑体" panose="02010609060101010101" pitchFamily="2" charset="-122"/>
              </a:rPr>
              <a:t>标题</a:t>
            </a:r>
            <a:r>
              <a:rPr lang="en-US" altLang="zh-CN" sz="2400" u="none">
                <a:solidFill>
                  <a:srgbClr val="FF0000"/>
                </a:solidFill>
                <a:latin typeface="黑体" panose="02010609060101010101" pitchFamily="2" charset="-122"/>
                <a:ea typeface="黑体" panose="02010609060101010101" pitchFamily="2" charset="-122"/>
              </a:rPr>
              <a:t>8</a:t>
            </a:r>
            <a:r>
              <a:rPr lang="zh-CN" altLang="en-US" sz="2400" u="none">
                <a:solidFill>
                  <a:srgbClr val="FF0000"/>
                </a:solidFill>
                <a:latin typeface="黑体" panose="02010609060101010101" pitchFamily="2" charset="-122"/>
                <a:ea typeface="黑体" panose="02010609060101010101" pitchFamily="2" charset="-122"/>
              </a:rPr>
              <a:t>：</a:t>
            </a:r>
            <a:r>
              <a:rPr sz="2400" u="none">
                <a:solidFill>
                  <a:srgbClr val="FF0000"/>
                </a:solidFill>
                <a:latin typeface="黑体" panose="02010609060101010101" pitchFamily="2" charset="-122"/>
                <a:ea typeface="黑体" panose="02010609060101010101" pitchFamily="2" charset="-122"/>
              </a:rPr>
              <a:t>追梦在脱贫奔小康的“春天里”</a:t>
            </a:r>
            <a:endParaRPr sz="2400" u="none">
              <a:solidFill>
                <a:srgbClr val="FF0000"/>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赏析：这个标题采用引用和双关手法，引用歌曲名《春天里》，一语双关地描述了脱贫攻坚如同春天般的充满生机。</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1250061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四、跟着人民日报学习拟标题</a:t>
            </a:r>
            <a:endParaRPr lang="zh-CN" altLang="en-US" sz="4800" u="none">
              <a:latin typeface="华文中宋" panose="02010600040101010101" pitchFamily="2" charset="-122"/>
              <a:ea typeface="华文中宋" panose="02010600040101010101" pitchFamily="2" charset="-122"/>
            </a:endParaRPr>
          </a:p>
        </p:txBody>
      </p:sp>
      <p:pic>
        <p:nvPicPr>
          <p:cNvPr id="10242" name="图片 3" descr="640.webp.jpg"/>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8538845" y="184785"/>
            <a:ext cx="2740025" cy="1309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621135" cy="645160"/>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12500610" cy="6431280"/>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五、可以引用或化用的好标题推荐</a:t>
            </a:r>
            <a:endParaRPr lang="zh-CN" altLang="en-US" sz="4800">
              <a:latin typeface="黑体" panose="02010609060101010101" pitchFamily="2" charset="-122"/>
              <a:ea typeface="黑体" panose="02010609060101010101" pitchFamily="2" charset="-122"/>
              <a:sym typeface="+mn-ea"/>
            </a:endParaRPr>
          </a:p>
          <a:p>
            <a:r>
              <a:rPr lang="zh-CN" altLang="en-US" sz="2800" u="none">
                <a:solidFill>
                  <a:srgbClr val="FF0000"/>
                </a:solidFill>
                <a:latin typeface="华文中宋" panose="02010600040101010101" pitchFamily="2" charset="-122"/>
                <a:ea typeface="华文中宋" panose="02010600040101010101" pitchFamily="2" charset="-122"/>
              </a:rPr>
              <a:t>01.一事能狂便少年</a:t>
            </a:r>
            <a:endParaRPr lang="zh-CN" altLang="en-US" sz="2800" u="none">
              <a:solidFill>
                <a:srgbClr val="FF0000"/>
              </a:solidFill>
              <a:latin typeface="华文中宋" panose="02010600040101010101" pitchFamily="2" charset="-122"/>
              <a:ea typeface="华文中宋" panose="02010600040101010101" pitchFamily="2" charset="-122"/>
            </a:endParaRPr>
          </a:p>
          <a:p>
            <a:r>
              <a:rPr lang="zh-CN" altLang="en-US" sz="2800" u="none">
                <a:latin typeface="华文中宋" panose="02010600040101010101" pitchFamily="2" charset="-122"/>
                <a:ea typeface="华文中宋" panose="02010600040101010101" pitchFamily="2" charset="-122"/>
              </a:rPr>
              <a:t>出自国学大师王国维的诗作《晓步》。前后句连起来是“四时可爱唯春日，一事能狂便少年。”</a:t>
            </a:r>
            <a:endParaRPr lang="zh-CN" altLang="en-US" sz="2800" u="none">
              <a:latin typeface="华文中宋" panose="02010600040101010101" pitchFamily="2" charset="-122"/>
              <a:ea typeface="华文中宋" panose="02010600040101010101" pitchFamily="2" charset="-122"/>
            </a:endParaRPr>
          </a:p>
          <a:p>
            <a:r>
              <a:rPr lang="zh-CN" altLang="en-US" sz="2800" u="none">
                <a:latin typeface="华文中宋" panose="02010600040101010101" pitchFamily="2" charset="-122"/>
                <a:ea typeface="华文中宋" panose="02010600040101010101" pitchFamily="2" charset="-122"/>
              </a:rPr>
              <a:t>诗句的意思是：一年四季中，春天最为可爱。而一个人不管年龄多大，只要还能对一件事痴迷、疯狂，那他的心态就还是一个少年。</a:t>
            </a:r>
            <a:endParaRPr lang="zh-CN" altLang="en-US" sz="2800" u="none">
              <a:latin typeface="华文中宋" panose="02010600040101010101" pitchFamily="2" charset="-122"/>
              <a:ea typeface="华文中宋" panose="02010600040101010101" pitchFamily="2" charset="-122"/>
            </a:endParaRPr>
          </a:p>
          <a:p>
            <a:r>
              <a:rPr lang="zh-CN" altLang="en-US" sz="2800" u="none">
                <a:highlight>
                  <a:srgbClr val="FFFF00"/>
                </a:highlight>
                <a:latin typeface="华文中宋" panose="02010600040101010101" pitchFamily="2" charset="-122"/>
                <a:ea typeface="华文中宋" panose="02010600040101010101" pitchFamily="2" charset="-122"/>
              </a:rPr>
              <a:t>适用话题：兴趣爱好、专注热爱</a:t>
            </a:r>
            <a:endParaRPr lang="zh-CN" altLang="en-US" sz="2800" u="none">
              <a:highlight>
                <a:srgbClr val="FFFF00"/>
              </a:highlight>
              <a:latin typeface="华文中宋" panose="02010600040101010101" pitchFamily="2" charset="-122"/>
              <a:ea typeface="华文中宋" panose="02010600040101010101" pitchFamily="2" charset="-122"/>
            </a:endParaRPr>
          </a:p>
          <a:p>
            <a:r>
              <a:rPr lang="zh-CN" altLang="en-US" sz="2800" u="none">
                <a:solidFill>
                  <a:srgbClr val="FF0000"/>
                </a:solidFill>
                <a:latin typeface="华文中宋" panose="02010600040101010101" pitchFamily="2" charset="-122"/>
                <a:ea typeface="华文中宋" panose="02010600040101010101" pitchFamily="2" charset="-122"/>
              </a:rPr>
              <a:t>02心有猛虎，细嗅蔷薇</a:t>
            </a:r>
            <a:endParaRPr lang="zh-CN" altLang="en-US" sz="2800" u="none">
              <a:solidFill>
                <a:srgbClr val="FF0000"/>
              </a:solidFill>
              <a:latin typeface="华文中宋" panose="02010600040101010101" pitchFamily="2" charset="-122"/>
              <a:ea typeface="华文中宋" panose="02010600040101010101" pitchFamily="2" charset="-122"/>
            </a:endParaRPr>
          </a:p>
          <a:p>
            <a:r>
              <a:rPr lang="zh-CN" altLang="en-US" sz="2800" u="none">
                <a:latin typeface="华文中宋" panose="02010600040101010101" pitchFamily="2" charset="-122"/>
                <a:ea typeface="华文中宋" panose="02010600040101010101" pitchFamily="2" charset="-122"/>
              </a:rPr>
              <a:t>出自英国近代诗人西格夫里·萨松的代表作《于我，过去，现在以及未来 》。</a:t>
            </a:r>
            <a:endParaRPr lang="zh-CN" altLang="en-US" sz="2800" u="none">
              <a:latin typeface="华文中宋" panose="02010600040101010101" pitchFamily="2" charset="-122"/>
              <a:ea typeface="华文中宋" panose="02010600040101010101" pitchFamily="2" charset="-122"/>
            </a:endParaRPr>
          </a:p>
          <a:p>
            <a:r>
              <a:rPr lang="zh-CN" altLang="en-US" sz="2800" u="none">
                <a:latin typeface="华文中宋" panose="02010600040101010101" pitchFamily="2" charset="-122"/>
                <a:ea typeface="华文中宋" panose="02010600040101010101" pitchFamily="2" charset="-122"/>
              </a:rPr>
              <a:t>原句为“In me the tiger sniffs the rose.”诗人余光中将其翻译为：心有猛虎，细嗅蔷薇。意思是老虎也会有细嗅蔷薇的时候，力量巨大的强者，也会被温柔和美丽折服。这句诗讲的是人性中阳刚与阴柔的两面。人生原是战场，心有猛虎才能创造慷慨悲歌的英雄事业，细嗅蔷薇才能保持人性的温暖和善良。</a:t>
            </a:r>
            <a:endParaRPr lang="zh-CN" altLang="en-US" sz="2800" u="none">
              <a:latin typeface="华文中宋" panose="02010600040101010101" pitchFamily="2" charset="-122"/>
              <a:ea typeface="华文中宋" panose="02010600040101010101" pitchFamily="2" charset="-122"/>
            </a:endParaRPr>
          </a:p>
          <a:p>
            <a:r>
              <a:rPr lang="zh-CN" altLang="en-US" sz="2800" u="none">
                <a:solidFill>
                  <a:srgbClr val="FF0000"/>
                </a:solidFill>
                <a:latin typeface="华文中宋" panose="02010600040101010101" pitchFamily="2" charset="-122"/>
                <a:ea typeface="华文中宋" panose="02010600040101010101" pitchFamily="2" charset="-122"/>
              </a:rPr>
              <a:t>适用话题：人性、善良、对立与统一</a:t>
            </a:r>
            <a:endParaRPr lang="zh-CN" altLang="en-US" sz="2800" u="none">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621135" cy="645160"/>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12500610" cy="513905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五、可以引用或化用的好标题推荐</a:t>
            </a:r>
            <a:endParaRPr lang="zh-CN" altLang="en-US" sz="4800">
              <a:latin typeface="黑体" panose="02010609060101010101" pitchFamily="2" charset="-122"/>
              <a:ea typeface="黑体" panose="02010609060101010101" pitchFamily="2" charset="-122"/>
              <a:sym typeface="+mn-ea"/>
            </a:endParaRPr>
          </a:p>
          <a:p>
            <a:r>
              <a:rPr lang="zh-CN" altLang="en-US" sz="2800" u="none">
                <a:solidFill>
                  <a:srgbClr val="FF0000"/>
                </a:solidFill>
                <a:latin typeface="华文中宋" panose="02010600040101010101" pitchFamily="2" charset="-122"/>
                <a:ea typeface="华文中宋" panose="02010600040101010101" pitchFamily="2" charset="-122"/>
              </a:rPr>
              <a:t>03道虽迩，不行不至</a:t>
            </a:r>
            <a:endParaRPr lang="zh-CN" altLang="en-US" sz="2800" u="none">
              <a:solidFill>
                <a:srgbClr val="FF0000"/>
              </a:solidFill>
              <a:latin typeface="华文中宋" panose="02010600040101010101" pitchFamily="2" charset="-122"/>
              <a:ea typeface="华文中宋" panose="02010600040101010101" pitchFamily="2" charset="-122"/>
            </a:endParaRPr>
          </a:p>
          <a:p>
            <a:r>
              <a:rPr lang="zh-CN" altLang="en-US" sz="2800" u="none">
                <a:solidFill>
                  <a:schemeClr val="tx1"/>
                </a:solidFill>
                <a:latin typeface="华文中宋" panose="02010600040101010101" pitchFamily="2" charset="-122"/>
                <a:ea typeface="华文中宋" panose="02010600040101010101" pitchFamily="2" charset="-122"/>
              </a:rPr>
              <a:t>语出《荀子·修身》，原句为“道虽迩，不行不至；事虽小，不为不成。”迩，指距离近。这句话的意思是：即使再近的路，不走也不可能到达；即使再小的事，不做也不可能完成。</a:t>
            </a:r>
            <a:endParaRPr lang="zh-CN" altLang="en-US" sz="2800" u="none">
              <a:solidFill>
                <a:schemeClr val="tx1"/>
              </a:solidFill>
              <a:latin typeface="华文中宋" panose="02010600040101010101" pitchFamily="2" charset="-122"/>
              <a:ea typeface="华文中宋" panose="02010600040101010101" pitchFamily="2" charset="-122"/>
            </a:endParaRPr>
          </a:p>
          <a:p>
            <a:r>
              <a:rPr lang="zh-CN" altLang="en-US" sz="2800" u="none">
                <a:solidFill>
                  <a:schemeClr val="tx1"/>
                </a:solidFill>
                <a:highlight>
                  <a:srgbClr val="FFFF00"/>
                </a:highlight>
                <a:latin typeface="华文中宋" panose="02010600040101010101" pitchFamily="2" charset="-122"/>
                <a:ea typeface="华文中宋" panose="02010600040101010101" pitchFamily="2" charset="-122"/>
              </a:rPr>
              <a:t>适用话题：行动、实践、务实</a:t>
            </a:r>
            <a:endParaRPr lang="zh-CN" altLang="en-US" sz="2800" u="none">
              <a:solidFill>
                <a:schemeClr val="tx1"/>
              </a:solidFill>
              <a:highlight>
                <a:srgbClr val="FFFF00"/>
              </a:highlight>
              <a:latin typeface="华文中宋" panose="02010600040101010101" pitchFamily="2" charset="-122"/>
              <a:ea typeface="华文中宋" panose="02010600040101010101" pitchFamily="2" charset="-122"/>
            </a:endParaRPr>
          </a:p>
          <a:p>
            <a:r>
              <a:rPr lang="zh-CN" altLang="en-US" sz="2800" u="none">
                <a:solidFill>
                  <a:srgbClr val="FF0000"/>
                </a:solidFill>
                <a:latin typeface="华文中宋" panose="02010600040101010101" pitchFamily="2" charset="-122"/>
                <a:ea typeface="华文中宋" panose="02010600040101010101" pitchFamily="2" charset="-122"/>
              </a:rPr>
              <a:t>04人间有味是清欢</a:t>
            </a:r>
            <a:endParaRPr lang="zh-CN" altLang="en-US" sz="2800" u="none">
              <a:solidFill>
                <a:srgbClr val="FF0000"/>
              </a:solidFill>
              <a:latin typeface="华文中宋" panose="02010600040101010101" pitchFamily="2" charset="-122"/>
              <a:ea typeface="华文中宋" panose="02010600040101010101" pitchFamily="2" charset="-122"/>
            </a:endParaRPr>
          </a:p>
          <a:p>
            <a:r>
              <a:rPr lang="zh-CN" altLang="en-US" sz="2800" u="none">
                <a:solidFill>
                  <a:schemeClr val="tx1"/>
                </a:solidFill>
                <a:latin typeface="华文中宋" panose="02010600040101010101" pitchFamily="2" charset="-122"/>
                <a:ea typeface="华文中宋" panose="02010600040101010101" pitchFamily="2" charset="-122"/>
              </a:rPr>
              <a:t>出自苏轼的《浣溪沙·细雨斜风作晓寒》。这首词写于苏轼一次春游之时，全词描写了沿途的景观，以及清茶野菜的风味。“人间有味是清欢”是词的最后一句，也是点睛之笔。意思是人间真正有滋味的还是清淡的欢愉。</a:t>
            </a:r>
            <a:endParaRPr lang="zh-CN" altLang="en-US" sz="2800" u="none">
              <a:solidFill>
                <a:schemeClr val="tx1"/>
              </a:solidFill>
              <a:latin typeface="华文中宋" panose="02010600040101010101" pitchFamily="2" charset="-122"/>
              <a:ea typeface="华文中宋" panose="02010600040101010101" pitchFamily="2" charset="-122"/>
            </a:endParaRPr>
          </a:p>
          <a:p>
            <a:r>
              <a:rPr lang="zh-CN" altLang="en-US" sz="2800" u="none">
                <a:solidFill>
                  <a:schemeClr val="tx1"/>
                </a:solidFill>
                <a:highlight>
                  <a:srgbClr val="FFFF00"/>
                </a:highlight>
                <a:latin typeface="华文中宋" panose="02010600040101010101" pitchFamily="2" charset="-122"/>
                <a:ea typeface="华文中宋" panose="02010600040101010101" pitchFamily="2" charset="-122"/>
              </a:rPr>
              <a:t>适用话题：淡泊名利、诗意生活</a:t>
            </a:r>
            <a:endParaRPr lang="zh-CN" altLang="en-US" sz="2800" u="none">
              <a:solidFill>
                <a:schemeClr val="tx1"/>
              </a:solidFill>
              <a:highlight>
                <a:srgbClr val="FFFF00"/>
              </a:highlight>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621135" cy="645160"/>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491490"/>
            <a:ext cx="12500610" cy="556958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五、可以引用或化用的好标题推荐</a:t>
            </a:r>
            <a:endParaRPr lang="zh-CN" altLang="en-US" sz="4800">
              <a:latin typeface="黑体" panose="02010609060101010101" pitchFamily="2" charset="-122"/>
              <a:ea typeface="黑体" panose="02010609060101010101" pitchFamily="2" charset="-122"/>
              <a:sym typeface="+mn-ea"/>
            </a:endParaRPr>
          </a:p>
          <a:p>
            <a:r>
              <a:rPr lang="zh-CN" altLang="en-US" sz="2800" u="none">
                <a:solidFill>
                  <a:srgbClr val="FF0000"/>
                </a:solidFill>
                <a:latin typeface="华文中宋" panose="02010600040101010101" pitchFamily="2" charset="-122"/>
                <a:ea typeface="华文中宋" panose="02010600040101010101" pitchFamily="2" charset="-122"/>
              </a:rPr>
              <a:t>05. 一蓑烟雨任平生</a:t>
            </a:r>
            <a:endParaRPr lang="zh-CN" altLang="en-US" sz="2800" u="none">
              <a:solidFill>
                <a:srgbClr val="FF0000"/>
              </a:solidFill>
              <a:latin typeface="华文中宋" panose="02010600040101010101" pitchFamily="2" charset="-122"/>
              <a:ea typeface="华文中宋" panose="02010600040101010101" pitchFamily="2" charset="-122"/>
            </a:endParaRPr>
          </a:p>
          <a:p>
            <a:r>
              <a:rPr lang="zh-CN" altLang="en-US" sz="2800" u="none">
                <a:solidFill>
                  <a:schemeClr val="tx1"/>
                </a:solidFill>
                <a:latin typeface="华文中宋" panose="02010600040101010101" pitchFamily="2" charset="-122"/>
                <a:ea typeface="华文中宋" panose="02010600040101010101" pitchFamily="2" charset="-122"/>
              </a:rPr>
              <a:t>这是苏轼《定风波·莫听穿林打叶声》中的名句。前后句连起来是“莫听穿林打叶声，何妨吟啸且徐行。竹杖芒鞋轻胜马，谁怕？一蓑烟雨任平生。”核心意思是：任凭它风吹雨打，我穿着蓑衣照样要潇洒从容过一生。这句词表达了作者面对挫折磨难时，从容淡定的豪迈之情。</a:t>
            </a:r>
            <a:endParaRPr lang="zh-CN" altLang="en-US" sz="2800" u="none">
              <a:solidFill>
                <a:srgbClr val="FF0000"/>
              </a:solidFill>
              <a:latin typeface="华文中宋" panose="02010600040101010101" pitchFamily="2" charset="-122"/>
              <a:ea typeface="华文中宋" panose="02010600040101010101" pitchFamily="2" charset="-122"/>
            </a:endParaRPr>
          </a:p>
          <a:p>
            <a:r>
              <a:rPr lang="zh-CN" altLang="en-US" sz="2800" u="none">
                <a:solidFill>
                  <a:schemeClr val="tx1"/>
                </a:solidFill>
                <a:highlight>
                  <a:srgbClr val="FFFF00"/>
                </a:highlight>
                <a:latin typeface="华文中宋" panose="02010600040101010101" pitchFamily="2" charset="-122"/>
                <a:ea typeface="华文中宋" panose="02010600040101010101" pitchFamily="2" charset="-122"/>
              </a:rPr>
              <a:t>适用话题：逆境、挫折、坚定</a:t>
            </a:r>
            <a:endParaRPr lang="zh-CN" altLang="en-US" sz="2800" u="none">
              <a:solidFill>
                <a:schemeClr val="tx1"/>
              </a:solidFill>
              <a:highlight>
                <a:srgbClr val="FFFF00"/>
              </a:highlight>
              <a:latin typeface="华文中宋" panose="02010600040101010101" pitchFamily="2" charset="-122"/>
              <a:ea typeface="华文中宋" panose="02010600040101010101" pitchFamily="2" charset="-122"/>
            </a:endParaRPr>
          </a:p>
          <a:p>
            <a:r>
              <a:rPr lang="zh-CN" altLang="en-US" sz="2800" u="none">
                <a:solidFill>
                  <a:srgbClr val="FF0000"/>
                </a:solidFill>
                <a:latin typeface="华文中宋" panose="02010600040101010101" pitchFamily="2" charset="-122"/>
                <a:ea typeface="华文中宋" panose="02010600040101010101" pitchFamily="2" charset="-122"/>
              </a:rPr>
              <a:t>06. 吹尽狂沙始到金出自唐代诗人刘禹锡的《杂曲歌辞·浪淘沙》。原句为</a:t>
            </a:r>
            <a:r>
              <a:rPr lang="zh-CN" altLang="en-US" sz="2800" u="none">
                <a:solidFill>
                  <a:schemeClr val="tx1"/>
                </a:solidFill>
                <a:latin typeface="华文中宋" panose="02010600040101010101" pitchFamily="2" charset="-122"/>
                <a:ea typeface="华文中宋" panose="02010600040101010101" pitchFamily="2" charset="-122"/>
              </a:rPr>
              <a:t>“千淘万漉虽辛苦，吹尽狂沙始到金。”要经过千遍万遍的过滤，最终才能淘尽泥沙，得到闪闪发光的黄金。做人、做事都要经过各种挫折、历练，最终才能取得成功。</a:t>
            </a:r>
            <a:endParaRPr lang="zh-CN" altLang="en-US" sz="2800" u="none">
              <a:solidFill>
                <a:schemeClr val="tx1"/>
              </a:solidFill>
              <a:latin typeface="华文中宋" panose="02010600040101010101" pitchFamily="2" charset="-122"/>
              <a:ea typeface="华文中宋" panose="02010600040101010101" pitchFamily="2" charset="-122"/>
            </a:endParaRPr>
          </a:p>
          <a:p>
            <a:r>
              <a:rPr lang="zh-CN" altLang="en-US" sz="2800" u="none">
                <a:solidFill>
                  <a:schemeClr val="tx1"/>
                </a:solidFill>
                <a:highlight>
                  <a:srgbClr val="FFFF00"/>
                </a:highlight>
                <a:latin typeface="华文中宋" panose="02010600040101010101" pitchFamily="2" charset="-122"/>
                <a:ea typeface="华文中宋" panose="02010600040101010101" pitchFamily="2" charset="-122"/>
              </a:rPr>
              <a:t>适用话题：逆境、挫折、信念、希望</a:t>
            </a:r>
            <a:endParaRPr lang="zh-CN" altLang="en-US" sz="2800" u="none">
              <a:solidFill>
                <a:schemeClr val="tx1"/>
              </a:solidFill>
              <a:highlight>
                <a:srgbClr val="FFFF00"/>
              </a:highlight>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621135" cy="645160"/>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491490"/>
            <a:ext cx="11043920" cy="4707890"/>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五、可以引用或化用的好标题推荐</a:t>
            </a:r>
            <a:endParaRPr lang="zh-CN" altLang="en-US" sz="4800">
              <a:latin typeface="黑体" panose="02010609060101010101" pitchFamily="2" charset="-122"/>
              <a:ea typeface="黑体" panose="02010609060101010101" pitchFamily="2" charset="-122"/>
              <a:sym typeface="+mn-ea"/>
            </a:endParaRPr>
          </a:p>
          <a:p>
            <a:r>
              <a:rPr lang="zh-CN" altLang="en-US" sz="2800" u="none">
                <a:solidFill>
                  <a:srgbClr val="FF0000"/>
                </a:solidFill>
                <a:latin typeface="华文中宋" panose="02010600040101010101" pitchFamily="2" charset="-122"/>
                <a:ea typeface="华文中宋" panose="02010600040101010101" pitchFamily="2" charset="-122"/>
              </a:rPr>
              <a:t>07. 春有百花秋有月</a:t>
            </a:r>
            <a:endParaRPr lang="zh-CN" altLang="en-US" sz="2800" u="none">
              <a:solidFill>
                <a:srgbClr val="FF0000"/>
              </a:solidFill>
              <a:latin typeface="华文中宋" panose="02010600040101010101" pitchFamily="2" charset="-122"/>
              <a:ea typeface="华文中宋" panose="02010600040101010101" pitchFamily="2" charset="-122"/>
            </a:endParaRPr>
          </a:p>
          <a:p>
            <a:r>
              <a:rPr lang="zh-CN" altLang="en-US" sz="2800" u="none">
                <a:solidFill>
                  <a:schemeClr val="tx1"/>
                </a:solidFill>
                <a:latin typeface="华文中宋" panose="02010600040101010101" pitchFamily="2" charset="-122"/>
                <a:ea typeface="华文中宋" panose="02010600040101010101" pitchFamily="2" charset="-122"/>
              </a:rPr>
              <a:t>出自宋代无门慧开禅师写的《无门关》一书。整首诗为“春有百花秋有月 ，夏有凉风冬有雪 ，若无闲事挂心头，便是人间好时节。”</a:t>
            </a:r>
            <a:endParaRPr lang="zh-CN" altLang="en-US" sz="2800" u="none">
              <a:solidFill>
                <a:schemeClr val="tx1"/>
              </a:solidFill>
              <a:latin typeface="华文中宋" panose="02010600040101010101" pitchFamily="2" charset="-122"/>
              <a:ea typeface="华文中宋" panose="02010600040101010101" pitchFamily="2" charset="-122"/>
            </a:endParaRPr>
          </a:p>
          <a:p>
            <a:r>
              <a:rPr lang="zh-CN" altLang="en-US" sz="2800" u="none">
                <a:solidFill>
                  <a:schemeClr val="tx1"/>
                </a:solidFill>
                <a:highlight>
                  <a:srgbClr val="FFFF00"/>
                </a:highlight>
                <a:latin typeface="华文中宋" panose="02010600040101010101" pitchFamily="2" charset="-122"/>
                <a:ea typeface="华文中宋" panose="02010600040101010101" pitchFamily="2" charset="-122"/>
              </a:rPr>
              <a:t>适用话题：乐观、淡泊、诗意生活</a:t>
            </a:r>
            <a:endParaRPr lang="zh-CN" altLang="en-US" sz="2800" u="none">
              <a:solidFill>
                <a:schemeClr val="tx1"/>
              </a:solidFill>
              <a:highlight>
                <a:srgbClr val="FFFF00"/>
              </a:highlight>
              <a:latin typeface="华文中宋" panose="02010600040101010101" pitchFamily="2" charset="-122"/>
              <a:ea typeface="华文中宋" panose="02010600040101010101" pitchFamily="2" charset="-122"/>
            </a:endParaRPr>
          </a:p>
          <a:p>
            <a:r>
              <a:rPr lang="zh-CN" altLang="en-US" sz="2800" u="none">
                <a:solidFill>
                  <a:srgbClr val="FF0000"/>
                </a:solidFill>
                <a:latin typeface="华文中宋" panose="02010600040101010101" pitchFamily="2" charset="-122"/>
                <a:ea typeface="华文中宋" panose="02010600040101010101" pitchFamily="2" charset="-122"/>
              </a:rPr>
              <a:t>08. 九万里风鹏正举</a:t>
            </a:r>
            <a:endParaRPr lang="zh-CN" altLang="en-US" sz="2800" u="none">
              <a:solidFill>
                <a:srgbClr val="FF0000"/>
              </a:solidFill>
              <a:latin typeface="华文中宋" panose="02010600040101010101" pitchFamily="2" charset="-122"/>
              <a:ea typeface="华文中宋" panose="02010600040101010101" pitchFamily="2" charset="-122"/>
            </a:endParaRPr>
          </a:p>
          <a:p>
            <a:r>
              <a:rPr lang="zh-CN" altLang="en-US" sz="2800" u="none">
                <a:solidFill>
                  <a:schemeClr val="tx1"/>
                </a:solidFill>
                <a:latin typeface="华文中宋" panose="02010600040101010101" pitchFamily="2" charset="-122"/>
                <a:ea typeface="华文中宋" panose="02010600040101010101" pitchFamily="2" charset="-122"/>
              </a:rPr>
              <a:t>出自宋代词人李清照的《渔家傲·天接云涛连晓雾》。可翻译为：长空九万里，大鹏冲天飞得正高。这句词表达了一种“前景光明、前途远大”的雄浑气象。</a:t>
            </a:r>
            <a:endParaRPr lang="zh-CN" altLang="en-US" sz="2800" u="none">
              <a:solidFill>
                <a:schemeClr val="tx1"/>
              </a:solidFill>
              <a:latin typeface="华文中宋" panose="02010600040101010101" pitchFamily="2" charset="-122"/>
              <a:ea typeface="华文中宋" panose="02010600040101010101" pitchFamily="2" charset="-122"/>
            </a:endParaRPr>
          </a:p>
          <a:p>
            <a:r>
              <a:rPr lang="zh-CN" altLang="en-US" sz="2800" u="none">
                <a:solidFill>
                  <a:schemeClr val="tx1"/>
                </a:solidFill>
                <a:highlight>
                  <a:srgbClr val="FFFF00"/>
                </a:highlight>
                <a:latin typeface="华文中宋" panose="02010600040101010101" pitchFamily="2" charset="-122"/>
                <a:ea typeface="华文中宋" panose="02010600040101010101" pitchFamily="2" charset="-122"/>
              </a:rPr>
              <a:t>适用话题：时代青年、理想、志向</a:t>
            </a:r>
            <a:endParaRPr lang="zh-CN" altLang="en-US" sz="2800" u="none">
              <a:solidFill>
                <a:schemeClr val="tx1"/>
              </a:solidFill>
              <a:highlight>
                <a:srgbClr val="FFFF00"/>
              </a:highlight>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621135" cy="645160"/>
          </a:xfrm>
          <a:prstGeom prst="rect">
            <a:avLst/>
          </a:prstGeom>
          <a:noFill/>
          <a:ln w="9525">
            <a:noFill/>
          </a:ln>
        </p:spPr>
        <p:txBody>
          <a:bodyPr wrap="square">
            <a:spAutoFit/>
          </a:bodyPr>
          <a:lstStyle/>
          <a:p>
            <a:r>
              <a:rPr lang="zh-CN" altLang="en-US" sz="3600" u="none">
                <a:solidFill>
                  <a:srgbClr val="FF0000"/>
                </a:solidFill>
                <a:latin typeface="黑体" panose="02010609060101010101" pitchFamily="2" charset="-122"/>
                <a:ea typeface="黑体" panose="02010609060101010101" pitchFamily="2" charset="-122"/>
              </a:rPr>
              <a:t> </a:t>
            </a:r>
            <a:endParaRPr sz="2400" u="none">
              <a:solidFill>
                <a:schemeClr val="tx1"/>
              </a:solidFill>
              <a:latin typeface="黑体" panose="02010609060101010101" pitchFamily="2" charset="-122"/>
              <a:ea typeface="黑体" panose="02010609060101010101" pitchFamily="2" charset="-122"/>
            </a:endParaRPr>
          </a:p>
        </p:txBody>
      </p:sp>
      <p:sp>
        <p:nvSpPr>
          <p:cNvPr id="17411" name="Text Box 3"/>
          <p:cNvSpPr txBox="1"/>
          <p:nvPr/>
        </p:nvSpPr>
        <p:spPr>
          <a:xfrm>
            <a:off x="236855" y="491490"/>
            <a:ext cx="11043920" cy="6000750"/>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五、可以引用或化用的好标题推荐</a:t>
            </a:r>
            <a:endParaRPr lang="zh-CN" altLang="en-US" sz="4800">
              <a:latin typeface="黑体" panose="02010609060101010101" pitchFamily="2" charset="-122"/>
              <a:ea typeface="黑体" panose="02010609060101010101" pitchFamily="2" charset="-122"/>
              <a:sym typeface="+mn-ea"/>
            </a:endParaRPr>
          </a:p>
          <a:p>
            <a:r>
              <a:rPr lang="zh-CN" altLang="en-US" sz="2800" u="none">
                <a:solidFill>
                  <a:srgbClr val="FF0000"/>
                </a:solidFill>
                <a:latin typeface="华文中宋" panose="02010600040101010101" pitchFamily="2" charset="-122"/>
                <a:ea typeface="华文中宋" panose="02010600040101010101" pitchFamily="2" charset="-122"/>
              </a:rPr>
              <a:t>09. 此心安处是吾乡</a:t>
            </a:r>
            <a:endParaRPr lang="zh-CN" altLang="en-US" sz="2800" u="none">
              <a:solidFill>
                <a:srgbClr val="FF0000"/>
              </a:solidFill>
              <a:latin typeface="华文中宋" panose="02010600040101010101" pitchFamily="2" charset="-122"/>
              <a:ea typeface="华文中宋" panose="02010600040101010101" pitchFamily="2" charset="-122"/>
            </a:endParaRPr>
          </a:p>
          <a:p>
            <a:r>
              <a:rPr lang="zh-CN" altLang="en-US" sz="2800" u="none">
                <a:solidFill>
                  <a:schemeClr val="tx1"/>
                </a:solidFill>
                <a:latin typeface="华文中宋" panose="02010600040101010101" pitchFamily="2" charset="-122"/>
                <a:ea typeface="华文中宋" panose="02010600040101010101" pitchFamily="2" charset="-122"/>
              </a:rPr>
              <a:t>出自苏轼的《定风波·南海归赠王定国侍人寓娘》。前后句连起来是“试问岭南应不好，却道，此心安处是吾乡。”苏轼的好友王巩（字定国），因为受到苏轼“乌台诗案”牵连，被贬谪到岭南荒僻之地。其歌妓柔奴毅然随行。元丰六年王巩北归，苏轼前去探望，柔奴（别名寓娘）为其劝酒。苏轼问起岭南的生活应该不好适应吧？柔奴却答道：“此心安处，便是吾乡”。苏轼听后，大受感动，作此词以赞。</a:t>
            </a:r>
            <a:endParaRPr lang="zh-CN" altLang="en-US" sz="2800" u="none">
              <a:solidFill>
                <a:srgbClr val="FF0000"/>
              </a:solidFill>
              <a:latin typeface="华文中宋" panose="02010600040101010101" pitchFamily="2" charset="-122"/>
              <a:ea typeface="华文中宋" panose="02010600040101010101" pitchFamily="2" charset="-122"/>
            </a:endParaRPr>
          </a:p>
          <a:p>
            <a:r>
              <a:rPr lang="zh-CN" altLang="en-US" sz="2800" u="none">
                <a:solidFill>
                  <a:schemeClr val="tx1"/>
                </a:solidFill>
                <a:highlight>
                  <a:srgbClr val="FFFF00"/>
                </a:highlight>
                <a:latin typeface="华文中宋" panose="02010600040101010101" pitchFamily="2" charset="-122"/>
                <a:ea typeface="华文中宋" panose="02010600040101010101" pitchFamily="2" charset="-122"/>
              </a:rPr>
              <a:t>适用话题：命运、际遇、适应能力</a:t>
            </a:r>
            <a:endParaRPr lang="zh-CN" altLang="en-US" sz="2800" u="none">
              <a:solidFill>
                <a:schemeClr val="tx1"/>
              </a:solidFill>
              <a:highlight>
                <a:srgbClr val="FFFF00"/>
              </a:highlight>
              <a:latin typeface="华文中宋" panose="02010600040101010101" pitchFamily="2" charset="-122"/>
              <a:ea typeface="华文中宋" panose="02010600040101010101" pitchFamily="2" charset="-122"/>
            </a:endParaRPr>
          </a:p>
          <a:p>
            <a:r>
              <a:rPr lang="zh-CN" altLang="en-US" sz="2800" u="none">
                <a:solidFill>
                  <a:srgbClr val="FF0000"/>
                </a:solidFill>
                <a:latin typeface="华文中宋" panose="02010600040101010101" pitchFamily="2" charset="-122"/>
                <a:ea typeface="华文中宋" panose="02010600040101010101" pitchFamily="2" charset="-122"/>
              </a:rPr>
              <a:t>10. 白日莫闲过，青春不再来</a:t>
            </a:r>
            <a:endParaRPr lang="zh-CN" altLang="en-US" sz="2800" u="none">
              <a:solidFill>
                <a:srgbClr val="FF0000"/>
              </a:solidFill>
              <a:latin typeface="华文中宋" panose="02010600040101010101" pitchFamily="2" charset="-122"/>
              <a:ea typeface="华文中宋" panose="02010600040101010101" pitchFamily="2" charset="-122"/>
            </a:endParaRPr>
          </a:p>
          <a:p>
            <a:r>
              <a:rPr lang="zh-CN" altLang="en-US" sz="2800" u="none">
                <a:solidFill>
                  <a:schemeClr val="tx1"/>
                </a:solidFill>
                <a:latin typeface="华文中宋" panose="02010600040101010101" pitchFamily="2" charset="-122"/>
                <a:ea typeface="华文中宋" panose="02010600040101010101" pitchFamily="2" charset="-122"/>
              </a:rPr>
              <a:t>出自清·翟灏《风俗编·时序》：“白日莫闲过，青春不再来。”</a:t>
            </a:r>
            <a:endParaRPr lang="zh-CN" altLang="en-US" sz="2800" u="none">
              <a:solidFill>
                <a:schemeClr val="tx1"/>
              </a:solidFill>
              <a:latin typeface="华文中宋" panose="02010600040101010101" pitchFamily="2" charset="-122"/>
              <a:ea typeface="华文中宋" panose="02010600040101010101" pitchFamily="2" charset="-122"/>
            </a:endParaRPr>
          </a:p>
          <a:p>
            <a:r>
              <a:rPr lang="zh-CN" altLang="en-US" sz="2800" u="none">
                <a:solidFill>
                  <a:schemeClr val="tx1"/>
                </a:solidFill>
                <a:latin typeface="华文中宋" panose="02010600040101010101" pitchFamily="2" charset="-122"/>
                <a:ea typeface="华文中宋" panose="02010600040101010101" pitchFamily="2" charset="-122"/>
              </a:rPr>
              <a:t>适用于珍惜时间。白昼不要白白地度过，青春一去不复返。</a:t>
            </a:r>
            <a:endParaRPr lang="zh-CN" altLang="en-US" sz="2800" u="none">
              <a:solidFill>
                <a:schemeClr val="tx1"/>
              </a:solidFill>
              <a:latin typeface="华文中宋" panose="02010600040101010101" pitchFamily="2" charset="-122"/>
              <a:ea typeface="华文中宋" panose="02010600040101010101" pitchFamily="2" charset="-122"/>
            </a:endParaRPr>
          </a:p>
          <a:p>
            <a:r>
              <a:rPr lang="zh-CN" altLang="en-US" sz="2800" u="none">
                <a:solidFill>
                  <a:schemeClr val="tx1"/>
                </a:solidFill>
                <a:highlight>
                  <a:srgbClr val="FFFF00"/>
                </a:highlight>
                <a:latin typeface="华文中宋" panose="02010600040101010101" pitchFamily="2" charset="-122"/>
                <a:ea typeface="华文中宋" panose="02010600040101010101" pitchFamily="2" charset="-122"/>
              </a:rPr>
              <a:t>适用话题：珍惜青春、奋斗</a:t>
            </a:r>
            <a:endParaRPr lang="zh-CN" altLang="en-US" sz="2800" u="none">
              <a:solidFill>
                <a:schemeClr val="tx1"/>
              </a:solidFill>
              <a:highlight>
                <a:srgbClr val="FFFF00"/>
              </a:highlight>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4863547" y="2672433"/>
            <a:ext cx="2464905" cy="598796"/>
          </a:xfrm>
          <a:prstGeom prst="rect">
            <a:avLst/>
          </a:prstGeom>
          <a:noFill/>
        </p:spPr>
        <p:txBody>
          <a:bodyPr wrap="square" rtlCol="0">
            <a:spAutoFit/>
          </a:bodyPr>
          <a:lstStyle/>
          <a:p>
            <a:pPr algn="dist"/>
            <a:r>
              <a:rPr kumimoji="1" lang="en-US" altLang="zh-CN" sz="3200" smtClean="0">
                <a:latin typeface="Heiti SC Light" charset="-122"/>
                <a:ea typeface="Heiti SC Light" charset="-122"/>
                <a:cs typeface="Heiti SC Light" charset="-122"/>
              </a:rPr>
              <a:t>THANKS</a:t>
            </a:r>
            <a:endParaRPr kumimoji="1" lang="zh-CN" altLang="en-US" sz="3200">
              <a:latin typeface="Heiti SC Light" charset="-122"/>
              <a:ea typeface="Heiti SC Light" charset="-122"/>
              <a:cs typeface="Heiti SC Light" charset="-122"/>
            </a:endParaRPr>
          </a:p>
        </p:txBody>
      </p:sp>
      <p:sp>
        <p:nvSpPr>
          <p:cNvPr id="9" name="文本框 8"/>
          <p:cNvSpPr txBox="1"/>
          <p:nvPr/>
        </p:nvSpPr>
        <p:spPr>
          <a:xfrm>
            <a:off x="3345296" y="3712253"/>
            <a:ext cx="5289371" cy="2296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30000"/>
              </a:lnSpc>
            </a:pPr>
            <a:r>
              <a:rPr lang="en-US" altLang="zh-CN" sz="800" smtClean="0">
                <a:solidFill>
                  <a:schemeClr val="tx1">
                    <a:lumMod val="65000"/>
                    <a:lumOff val="35000"/>
                  </a:schemeClr>
                </a:solidFill>
                <a:latin typeface="Heiti SC Light" charset="-122"/>
                <a:ea typeface="Heiti SC Light" charset="-122"/>
                <a:cs typeface="Heiti SC Light" charset="-122"/>
              </a:rPr>
              <a:t>BUSSINESS</a:t>
            </a:r>
            <a:r>
              <a:rPr lang="zh-CN" altLang="en-US" sz="800" smtClean="0">
                <a:solidFill>
                  <a:schemeClr val="tx1">
                    <a:lumMod val="65000"/>
                    <a:lumOff val="35000"/>
                  </a:schemeClr>
                </a:solidFill>
                <a:latin typeface="Heiti SC Light" charset="-122"/>
                <a:ea typeface="Heiti SC Light" charset="-122"/>
                <a:cs typeface="Heiti SC Light" charset="-122"/>
              </a:rPr>
              <a:t> </a:t>
            </a:r>
            <a:r>
              <a:rPr lang="en-US" altLang="zh-CN" sz="800" smtClean="0">
                <a:solidFill>
                  <a:schemeClr val="tx1">
                    <a:lumMod val="65000"/>
                    <a:lumOff val="35000"/>
                  </a:schemeClr>
                </a:solidFill>
                <a:latin typeface="Heiti SC Light" charset="-122"/>
                <a:ea typeface="Heiti SC Light" charset="-122"/>
                <a:cs typeface="Heiti SC Light" charset="-122"/>
              </a:rPr>
              <a:t>POWERPOINT</a:t>
            </a:r>
            <a:endParaRPr lang="en-US" altLang="zh-CN" sz="800">
              <a:solidFill>
                <a:schemeClr val="tx1">
                  <a:lumMod val="65000"/>
                  <a:lumOff val="35000"/>
                </a:schemeClr>
              </a:solidFill>
              <a:latin typeface="Heiti SC Light" charset="-122"/>
              <a:ea typeface="Heiti SC Light" charset="-122"/>
              <a:cs typeface="Heiti SC Light" charset="-122"/>
            </a:endParaRPr>
          </a:p>
        </p:txBody>
      </p:sp>
      <p:cxnSp>
        <p:nvCxnSpPr>
          <p:cNvPr id="3" name="直线连接符 2"/>
          <p:cNvCxnSpPr/>
          <p:nvPr/>
        </p:nvCxnSpPr>
        <p:spPr>
          <a:xfrm>
            <a:off x="3256609" y="3429000"/>
            <a:ext cx="567878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New picture"/>
          <p:cNvPicPr/>
          <p:nvPr/>
        </p:nvPicPr>
        <p:blipFill>
          <a:blip r:embed="rId2"/>
          <a:stretch>
            <a:fillRect/>
          </a:stretch>
        </p:blipFill>
        <p:spPr>
          <a:xfrm>
            <a:off x="10172700" y="10947400"/>
            <a:ext cx="355600" cy="2540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5" name="文本框 8194"/>
          <p:cNvSpPr txBox="1"/>
          <p:nvPr/>
        </p:nvSpPr>
        <p:spPr>
          <a:xfrm>
            <a:off x="3000375" y="1557338"/>
            <a:ext cx="6840538" cy="583565"/>
          </a:xfrm>
          <a:prstGeom prst="rect">
            <a:avLst/>
          </a:prstGeom>
          <a:noFill/>
          <a:ln w="9525">
            <a:noFill/>
          </a:ln>
        </p:spPr>
        <p:txBody>
          <a:bodyPr anchor="t" anchorCtr="0">
            <a:spAutoFit/>
          </a:bodyPr>
          <a:lstStyle/>
          <a:p>
            <a:pPr>
              <a:spcBef>
                <a:spcPct val="50000"/>
              </a:spcBef>
            </a:pPr>
            <a:r>
              <a:rPr lang="zh-CN" altLang="en-US" sz="3200" b="1">
                <a:latin typeface="Arial" panose="020b0604020202020204" pitchFamily="34" charset="0"/>
                <a:ea typeface="华文新魏" pitchFamily="2" charset="-122"/>
              </a:rPr>
              <a:t>１</a:t>
            </a:r>
            <a:r>
              <a:rPr lang="en-US" altLang="zh-CN" sz="3200" b="1">
                <a:latin typeface="Arial" panose="020b0604020202020204" pitchFamily="34" charset="0"/>
                <a:ea typeface="华文新魏" pitchFamily="2" charset="-122"/>
              </a:rPr>
              <a:t>.</a:t>
            </a:r>
            <a:r>
              <a:rPr lang="zh-CN" altLang="en-US" sz="3200" b="1">
                <a:latin typeface="Arial" panose="020b0604020202020204" pitchFamily="34" charset="0"/>
                <a:ea typeface="华文新魏" pitchFamily="2" charset="-122"/>
              </a:rPr>
              <a:t>照抄话题，误把话题当题目。</a:t>
            </a:r>
            <a:endParaRPr lang="zh-CN" altLang="en-US" sz="3200" b="1">
              <a:latin typeface="Arial" panose="020b0604020202020204" pitchFamily="34" charset="0"/>
              <a:ea typeface="华文新魏" pitchFamily="2" charset="-122"/>
            </a:endParaRPr>
          </a:p>
        </p:txBody>
      </p:sp>
      <p:sp>
        <p:nvSpPr>
          <p:cNvPr id="8196" name="文本框 8195"/>
          <p:cNvSpPr txBox="1"/>
          <p:nvPr/>
        </p:nvSpPr>
        <p:spPr>
          <a:xfrm>
            <a:off x="3000375" y="2420938"/>
            <a:ext cx="5329238" cy="583565"/>
          </a:xfrm>
          <a:prstGeom prst="rect">
            <a:avLst/>
          </a:prstGeom>
          <a:noFill/>
          <a:ln w="9525">
            <a:noFill/>
          </a:ln>
        </p:spPr>
        <p:txBody>
          <a:bodyPr anchor="t" anchorCtr="0">
            <a:spAutoFit/>
          </a:bodyPr>
          <a:lstStyle/>
          <a:p>
            <a:pPr>
              <a:spcBef>
                <a:spcPct val="50000"/>
              </a:spcBef>
            </a:pPr>
            <a:r>
              <a:rPr lang="zh-CN" altLang="en-US" sz="3200" b="1">
                <a:latin typeface="Arial" panose="020b0604020202020204" pitchFamily="34" charset="0"/>
                <a:ea typeface="华文新魏" pitchFamily="2" charset="-122"/>
              </a:rPr>
              <a:t>２</a:t>
            </a:r>
            <a:r>
              <a:rPr lang="en-US" altLang="zh-CN" sz="3200" b="1">
                <a:latin typeface="Arial" panose="020b0604020202020204" pitchFamily="34" charset="0"/>
                <a:ea typeface="华文新魏" pitchFamily="2" charset="-122"/>
              </a:rPr>
              <a:t>.</a:t>
            </a:r>
            <a:r>
              <a:rPr lang="zh-CN" altLang="en-US" sz="3200" b="1">
                <a:latin typeface="Arial" panose="020b0604020202020204" pitchFamily="34" charset="0"/>
                <a:ea typeface="华文新魏" pitchFamily="2" charset="-122"/>
              </a:rPr>
              <a:t>题目没新意，落入俗套。</a:t>
            </a:r>
            <a:endParaRPr lang="zh-CN" altLang="en-US" sz="3200" b="1">
              <a:latin typeface="Arial" panose="020b0604020202020204" pitchFamily="34" charset="0"/>
              <a:ea typeface="华文新魏" pitchFamily="2" charset="-122"/>
            </a:endParaRPr>
          </a:p>
        </p:txBody>
      </p:sp>
      <p:sp>
        <p:nvSpPr>
          <p:cNvPr id="15364" name="文本框 8196"/>
          <p:cNvSpPr txBox="1"/>
          <p:nvPr/>
        </p:nvSpPr>
        <p:spPr>
          <a:xfrm>
            <a:off x="3000375" y="3716338"/>
            <a:ext cx="5329238" cy="553085"/>
          </a:xfrm>
          <a:prstGeom prst="rect">
            <a:avLst/>
          </a:prstGeom>
          <a:noFill/>
          <a:ln w="9525">
            <a:noFill/>
          </a:ln>
        </p:spPr>
        <p:txBody>
          <a:bodyPr anchor="t" anchorCtr="0">
            <a:spAutoFit/>
          </a:bodyPr>
          <a:lstStyle/>
          <a:p>
            <a:pPr>
              <a:spcBef>
                <a:spcPct val="50000"/>
              </a:spcBef>
            </a:pPr>
            <a:endParaRPr lang="zh-CN" sz="3000">
              <a:latin typeface="Arial" panose="020b0604020202020204" pitchFamily="34" charset="0"/>
              <a:ea typeface="华文新魏" pitchFamily="2" charset="-122"/>
            </a:endParaRPr>
          </a:p>
        </p:txBody>
      </p:sp>
      <p:sp>
        <p:nvSpPr>
          <p:cNvPr id="8198" name="文本框 8197"/>
          <p:cNvSpPr txBox="1"/>
          <p:nvPr/>
        </p:nvSpPr>
        <p:spPr>
          <a:xfrm>
            <a:off x="2927350" y="3213100"/>
            <a:ext cx="7056438" cy="583565"/>
          </a:xfrm>
          <a:prstGeom prst="rect">
            <a:avLst/>
          </a:prstGeom>
          <a:noFill/>
          <a:ln w="9525">
            <a:noFill/>
          </a:ln>
        </p:spPr>
        <p:txBody>
          <a:bodyPr anchor="t" anchorCtr="0">
            <a:spAutoFit/>
          </a:bodyPr>
          <a:lstStyle/>
          <a:p>
            <a:pPr>
              <a:spcBef>
                <a:spcPct val="50000"/>
              </a:spcBef>
            </a:pPr>
            <a:r>
              <a:rPr lang="zh-CN" altLang="en-US" sz="3200" b="1">
                <a:latin typeface="Arial" panose="020b0604020202020204" pitchFamily="34" charset="0"/>
                <a:ea typeface="华文新魏" pitchFamily="2" charset="-122"/>
              </a:rPr>
              <a:t>３</a:t>
            </a:r>
            <a:r>
              <a:rPr lang="en-US" altLang="zh-CN" sz="3200" b="1">
                <a:latin typeface="Arial" panose="020b0604020202020204" pitchFamily="34" charset="0"/>
                <a:ea typeface="华文新魏" pitchFamily="2" charset="-122"/>
              </a:rPr>
              <a:t>.</a:t>
            </a:r>
            <a:r>
              <a:rPr lang="zh-CN" altLang="en-US" sz="3200" b="1">
                <a:latin typeface="Arial" panose="020b0604020202020204" pitchFamily="34" charset="0"/>
                <a:ea typeface="华文新魏" pitchFamily="2" charset="-122"/>
              </a:rPr>
              <a:t>题目过大、宽泛，没有针对性。</a:t>
            </a:r>
            <a:endParaRPr lang="zh-CN" altLang="en-US" sz="3200" b="1">
              <a:latin typeface="Arial" panose="020b0604020202020204" pitchFamily="34" charset="0"/>
              <a:ea typeface="华文新魏" pitchFamily="2" charset="-122"/>
            </a:endParaRPr>
          </a:p>
        </p:txBody>
      </p:sp>
      <p:sp>
        <p:nvSpPr>
          <p:cNvPr id="8199" name="文本框 8198"/>
          <p:cNvSpPr txBox="1"/>
          <p:nvPr/>
        </p:nvSpPr>
        <p:spPr>
          <a:xfrm>
            <a:off x="2927350" y="4005263"/>
            <a:ext cx="5545138" cy="583565"/>
          </a:xfrm>
          <a:prstGeom prst="rect">
            <a:avLst/>
          </a:prstGeom>
          <a:noFill/>
          <a:ln w="9525">
            <a:noFill/>
          </a:ln>
        </p:spPr>
        <p:txBody>
          <a:bodyPr anchor="t" anchorCtr="0">
            <a:spAutoFit/>
          </a:bodyPr>
          <a:lstStyle/>
          <a:p>
            <a:pPr>
              <a:spcBef>
                <a:spcPct val="50000"/>
              </a:spcBef>
            </a:pPr>
            <a:r>
              <a:rPr lang="zh-CN" altLang="en-US" sz="3200" b="1">
                <a:latin typeface="Arial" panose="020b0604020202020204" pitchFamily="34" charset="0"/>
                <a:ea typeface="华文新魏" pitchFamily="2" charset="-122"/>
              </a:rPr>
              <a:t>４</a:t>
            </a:r>
            <a:r>
              <a:rPr lang="en-US" altLang="zh-CN" sz="3200" b="1">
                <a:latin typeface="Arial" panose="020b0604020202020204" pitchFamily="34" charset="0"/>
                <a:ea typeface="华文新魏" pitchFamily="2" charset="-122"/>
              </a:rPr>
              <a:t>.</a:t>
            </a:r>
            <a:r>
              <a:rPr lang="zh-CN" altLang="en-US" sz="3200" b="1">
                <a:latin typeface="Arial" panose="020b0604020202020204" pitchFamily="34" charset="0"/>
                <a:ea typeface="华文新魏" pitchFamily="2" charset="-122"/>
              </a:rPr>
              <a:t>标题过长，显得松散。</a:t>
            </a:r>
            <a:endParaRPr lang="zh-CN" altLang="en-US" sz="3200" b="1">
              <a:latin typeface="Arial" panose="020b0604020202020204" pitchFamily="34" charset="0"/>
              <a:ea typeface="华文新魏" pitchFamily="2" charset="-122"/>
            </a:endParaRPr>
          </a:p>
        </p:txBody>
      </p:sp>
      <p:sp>
        <p:nvSpPr>
          <p:cNvPr id="8200" name="文本框 8199"/>
          <p:cNvSpPr txBox="1"/>
          <p:nvPr/>
        </p:nvSpPr>
        <p:spPr>
          <a:xfrm>
            <a:off x="2927350" y="4797425"/>
            <a:ext cx="5256213" cy="553085"/>
          </a:xfrm>
          <a:prstGeom prst="rect">
            <a:avLst/>
          </a:prstGeom>
          <a:noFill/>
          <a:ln w="9525">
            <a:noFill/>
          </a:ln>
        </p:spPr>
        <p:txBody>
          <a:bodyPr anchor="t" anchorCtr="0">
            <a:spAutoFit/>
          </a:bodyPr>
          <a:lstStyle/>
          <a:p>
            <a:pPr>
              <a:spcBef>
                <a:spcPct val="50000"/>
              </a:spcBef>
            </a:pPr>
            <a:r>
              <a:rPr lang="zh-CN" altLang="en-US" sz="3000" b="1">
                <a:latin typeface="Arial" panose="020b0604020202020204" pitchFamily="34" charset="0"/>
                <a:ea typeface="华文新魏" pitchFamily="2" charset="-122"/>
              </a:rPr>
              <a:t>５</a:t>
            </a:r>
            <a:r>
              <a:rPr lang="en-US" altLang="zh-CN" sz="3000" b="1">
                <a:latin typeface="Arial" panose="020b0604020202020204" pitchFamily="34" charset="0"/>
                <a:ea typeface="华文新魏" pitchFamily="2" charset="-122"/>
              </a:rPr>
              <a:t>.</a:t>
            </a:r>
            <a:r>
              <a:rPr lang="zh-CN" altLang="en-US" sz="3000" b="1">
                <a:latin typeface="Arial" panose="020b0604020202020204" pitchFamily="34" charset="0"/>
                <a:ea typeface="华文新魏" pitchFamily="2" charset="-122"/>
              </a:rPr>
              <a:t>标题不够含蓄，缺乏联想。</a:t>
            </a:r>
            <a:endParaRPr lang="zh-CN" altLang="en-US" sz="3000" b="1">
              <a:latin typeface="Arial" panose="020b0604020202020204" pitchFamily="34" charset="0"/>
              <a:ea typeface="华文新魏" pitchFamily="2" charset="-122"/>
            </a:endParaRPr>
          </a:p>
        </p:txBody>
      </p:sp>
      <p:sp>
        <p:nvSpPr>
          <p:cNvPr id="15368" name="文本框 8200"/>
          <p:cNvSpPr txBox="1"/>
          <p:nvPr/>
        </p:nvSpPr>
        <p:spPr>
          <a:xfrm>
            <a:off x="1905000" y="533400"/>
            <a:ext cx="7391400" cy="645160"/>
          </a:xfrm>
          <a:prstGeom prst="rect">
            <a:avLst/>
          </a:prstGeom>
          <a:noFill/>
          <a:ln w="9525">
            <a:noFill/>
          </a:ln>
        </p:spPr>
        <p:txBody>
          <a:bodyPr anchor="t" anchorCtr="0">
            <a:spAutoFit/>
          </a:bodyPr>
          <a:lstStyle/>
          <a:p>
            <a:pPr>
              <a:spcBef>
                <a:spcPct val="50000"/>
              </a:spcBef>
            </a:pPr>
            <a:r>
              <a:rPr lang="zh-CN" altLang="en-US" sz="3600" b="1">
                <a:latin typeface="Arial" panose="020b0604020202020204" pitchFamily="34" charset="0"/>
                <a:ea typeface="宋体" panose="02010600030101010101" pitchFamily="2" charset="-122"/>
              </a:rPr>
              <a:t>考场拟题常见问题：</a:t>
            </a:r>
            <a:endParaRPr lang="zh-CN" altLang="en-US" sz="3600" b="1">
              <a:latin typeface="Arial" panose="020b0604020202020204" pitchFamily="34" charset="0"/>
              <a:ea typeface="宋体" panose="02010600030101010101" pitchFamily="2" charset="-122"/>
            </a:endParaRPr>
          </a:p>
        </p:txBody>
      </p:sp>
      <p:sp>
        <p:nvSpPr>
          <p:cNvPr id="2" name="文本框 1"/>
          <p:cNvSpPr txBox="1"/>
          <p:nvPr/>
        </p:nvSpPr>
        <p:spPr>
          <a:xfrm>
            <a:off x="2972435" y="5491480"/>
            <a:ext cx="5256213" cy="553085"/>
          </a:xfrm>
          <a:prstGeom prst="rect">
            <a:avLst/>
          </a:prstGeom>
          <a:noFill/>
          <a:ln w="9525">
            <a:noFill/>
          </a:ln>
        </p:spPr>
        <p:txBody>
          <a:bodyPr anchor="t" anchorCtr="0">
            <a:spAutoFit/>
          </a:bodyPr>
          <a:lstStyle/>
          <a:p>
            <a:pPr>
              <a:spcBef>
                <a:spcPct val="50000"/>
              </a:spcBef>
            </a:pPr>
            <a:r>
              <a:rPr lang="en-US" altLang="zh-CN" sz="3000" b="1">
                <a:latin typeface="Arial" panose="020b0604020202020204" pitchFamily="34" charset="0"/>
                <a:ea typeface="华文新魏" pitchFamily="2" charset="-122"/>
              </a:rPr>
              <a:t>6.</a:t>
            </a:r>
            <a:r>
              <a:rPr lang="zh-CN" altLang="en-US" sz="3000" b="1">
                <a:latin typeface="Arial" panose="020b0604020202020204" pitchFamily="34" charset="0"/>
                <a:ea typeface="华文新魏" pitchFamily="2" charset="-122"/>
              </a:rPr>
              <a:t>标题与文体风格不符。</a:t>
            </a:r>
            <a:endParaRPr lang="zh-CN" altLang="en-US" sz="3000" b="1">
              <a:latin typeface="Arial" panose="020b0604020202020204" pitchFamily="34" charset="0"/>
              <a:ea typeface="华文新魏"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slide(fromBottom)">
                                      <p:cBhvr>
                                        <p:cTn id="7" dur="1000"/>
                                        <p:tgtEl>
                                          <p:spTgt spid="81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slide(fromBottom)">
                                      <p:cBhvr>
                                        <p:cTn id="12" dur="1000"/>
                                        <p:tgtEl>
                                          <p:spTgt spid="819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198"/>
                                        </p:tgtEl>
                                        <p:attrNameLst>
                                          <p:attrName>style.visibility</p:attrName>
                                        </p:attrNameLst>
                                      </p:cBhvr>
                                      <p:to>
                                        <p:strVal val="visible"/>
                                      </p:to>
                                    </p:set>
                                    <p:animEffect transition="in" filter="slide(fromBottom)">
                                      <p:cBhvr>
                                        <p:cTn id="17" dur="1000"/>
                                        <p:tgtEl>
                                          <p:spTgt spid="819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8199"/>
                                        </p:tgtEl>
                                        <p:attrNameLst>
                                          <p:attrName>style.visibility</p:attrName>
                                        </p:attrNameLst>
                                      </p:cBhvr>
                                      <p:to>
                                        <p:strVal val="visible"/>
                                      </p:to>
                                    </p:set>
                                    <p:animEffect transition="in" filter="slide(fromBottom)">
                                      <p:cBhvr>
                                        <p:cTn id="22" dur="1000"/>
                                        <p:tgtEl>
                                          <p:spTgt spid="819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8200"/>
                                        </p:tgtEl>
                                        <p:attrNameLst>
                                          <p:attrName>style.visibility</p:attrName>
                                        </p:attrNameLst>
                                      </p:cBhvr>
                                      <p:to>
                                        <p:strVal val="visible"/>
                                      </p:to>
                                    </p:set>
                                    <p:animEffect transition="in" filter="slide(fromBottom)">
                                      <p:cBhvr>
                                        <p:cTn id="27" dur="1000"/>
                                        <p:tgtEl>
                                          <p:spTgt spid="820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lide(fromBottom)">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6" grpId="0"/>
      <p:bldP spid="8198" grpId="0"/>
      <p:bldP spid="8199" grpId="0"/>
      <p:bldP spid="8200" grpId="0"/>
      <p:bldP spid="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Text Box 2"/>
          <p:cNvSpPr txBox="1"/>
          <p:nvPr/>
        </p:nvSpPr>
        <p:spPr>
          <a:xfrm>
            <a:off x="543560" y="969645"/>
            <a:ext cx="10361295" cy="4954270"/>
          </a:xfrm>
          <a:prstGeom prst="rect">
            <a:avLst/>
          </a:prstGeom>
          <a:noFill/>
          <a:ln w="9525">
            <a:noFill/>
          </a:ln>
        </p:spPr>
        <p:txBody>
          <a:bodyPr wrap="square">
            <a:spAutoFit/>
          </a:bodyPr>
          <a:lstStyle/>
          <a:p>
            <a:r>
              <a:rPr lang="zh-CN" altLang="en-US" sz="3600" u="none">
                <a:solidFill>
                  <a:srgbClr val="0000CC"/>
                </a:solidFill>
                <a:latin typeface="黑体" panose="02010609060101010101" pitchFamily="2" charset="-122"/>
                <a:ea typeface="黑体" panose="02010609060101010101" pitchFamily="2" charset="-122"/>
              </a:rPr>
              <a:t>    </a:t>
            </a:r>
            <a:r>
              <a:rPr lang="zh-CN" altLang="en-US" sz="2800" u="none">
                <a:latin typeface="黑体" panose="02010609060101010101" pitchFamily="2" charset="-122"/>
                <a:ea typeface="黑体" panose="02010609060101010101" pitchFamily="2" charset="-122"/>
              </a:rPr>
              <a:t>好标题应</a:t>
            </a:r>
            <a:r>
              <a:rPr lang="zh-CN" altLang="en-US" sz="2800" u="none">
                <a:highlight>
                  <a:srgbClr val="FFFF00"/>
                </a:highlight>
                <a:latin typeface="黑体" panose="02010609060101010101" pitchFamily="2" charset="-122"/>
                <a:ea typeface="黑体" panose="02010609060101010101" pitchFamily="2" charset="-122"/>
              </a:rPr>
              <a:t>贴切、准确、简洁、新颖</a:t>
            </a:r>
            <a:r>
              <a:rPr lang="zh-CN" altLang="en-US" sz="2800" u="none">
                <a:latin typeface="黑体" panose="02010609060101010101" pitchFamily="2" charset="-122"/>
                <a:ea typeface="黑体" panose="02010609060101010101" pitchFamily="2" charset="-122"/>
              </a:rPr>
              <a:t>。因此，在拟制标题时，应把握以下几点：</a:t>
            </a:r>
            <a:endParaRPr lang="zh-CN" altLang="en-US" sz="2800" u="none">
              <a:latin typeface="黑体" panose="02010609060101010101" pitchFamily="2" charset="-122"/>
              <a:ea typeface="黑体" panose="02010609060101010101" pitchFamily="2" charset="-122"/>
            </a:endParaRPr>
          </a:p>
          <a:p>
            <a:endParaRPr lang="zh-CN" altLang="en-US" sz="2800" u="none">
              <a:latin typeface="黑体" panose="02010609060101010101" pitchFamily="2" charset="-122"/>
              <a:ea typeface="黑体" panose="02010609060101010101" pitchFamily="2" charset="-122"/>
            </a:endParaRPr>
          </a:p>
          <a:p>
            <a:r>
              <a:rPr lang="zh-CN" altLang="en-US" sz="2800" u="none">
                <a:solidFill>
                  <a:srgbClr val="FF0000"/>
                </a:solidFill>
                <a:latin typeface="黑体" panose="02010609060101010101" pitchFamily="2" charset="-122"/>
                <a:ea typeface="黑体" panose="02010609060101010101" pitchFamily="2" charset="-122"/>
              </a:rPr>
              <a:t>1</a:t>
            </a:r>
            <a:r>
              <a:rPr lang="en-US" altLang="zh-CN" sz="2800" u="none">
                <a:solidFill>
                  <a:srgbClr val="FF0000"/>
                </a:solidFill>
                <a:latin typeface="黑体" panose="02010609060101010101" pitchFamily="2" charset="-122"/>
                <a:ea typeface="黑体" panose="02010609060101010101" pitchFamily="2" charset="-122"/>
              </a:rPr>
              <a:t>.</a:t>
            </a:r>
            <a:r>
              <a:rPr lang="zh-CN" altLang="en-US" sz="2800" u="none">
                <a:solidFill>
                  <a:srgbClr val="FF0000"/>
                </a:solidFill>
                <a:latin typeface="黑体" panose="02010609060101010101" pitchFamily="2" charset="-122"/>
                <a:ea typeface="黑体" panose="02010609060101010101" pitchFamily="2" charset="-122"/>
              </a:rPr>
              <a:t>准确鲜明。</a:t>
            </a:r>
            <a:r>
              <a:rPr lang="zh-CN" altLang="en-US" sz="2800" u="none">
                <a:latin typeface="黑体" panose="02010609060101010101" pitchFamily="2" charset="-122"/>
                <a:ea typeface="黑体" panose="02010609060101010101" pitchFamily="2" charset="-122"/>
              </a:rPr>
              <a:t> </a:t>
            </a:r>
            <a:endParaRPr lang="zh-CN" altLang="en-US" sz="2800" u="none">
              <a:latin typeface="黑体" panose="02010609060101010101" pitchFamily="2" charset="-122"/>
              <a:ea typeface="黑体" panose="02010609060101010101" pitchFamily="2" charset="-122"/>
            </a:endParaRPr>
          </a:p>
          <a:p>
            <a:r>
              <a:rPr lang="en-US" altLang="zh-CN" sz="2800" u="none">
                <a:latin typeface="黑体" panose="02010609060101010101" pitchFamily="2" charset="-122"/>
                <a:ea typeface="黑体" panose="02010609060101010101" pitchFamily="2" charset="-122"/>
              </a:rPr>
              <a:t>    </a:t>
            </a:r>
            <a:r>
              <a:rPr lang="zh-CN" altLang="en-US" sz="2800" u="none">
                <a:latin typeface="黑体" panose="02010609060101010101" pitchFamily="2" charset="-122"/>
                <a:ea typeface="黑体" panose="02010609060101010101" pitchFamily="2" charset="-122"/>
              </a:rPr>
              <a:t>所拟题目要紧扣话题，有的放矢，让人一看就知道题目与材料的关联，一看就知道写作者对话题是什么样的观点态度。好标题</a:t>
            </a:r>
            <a:r>
              <a:rPr lang="zh-CN" altLang="en-US" sz="2800" u="none">
                <a:highlight>
                  <a:srgbClr val="FFFF00"/>
                </a:highlight>
                <a:latin typeface="黑体" panose="02010609060101010101" pitchFamily="2" charset="-122"/>
                <a:ea typeface="黑体" panose="02010609060101010101" pitchFamily="2" charset="-122"/>
              </a:rPr>
              <a:t>文题对应</a:t>
            </a:r>
            <a:r>
              <a:rPr lang="zh-CN" altLang="en-US" sz="2800" u="none">
                <a:latin typeface="黑体" panose="02010609060101010101" pitchFamily="2" charset="-122"/>
                <a:ea typeface="黑体" panose="02010609060101010101" pitchFamily="2" charset="-122"/>
              </a:rPr>
              <a:t>，能提纲挈领、准确鲜明地表达文章的核心观点。</a:t>
            </a:r>
            <a:endParaRPr lang="zh-CN" altLang="en-US" sz="2800" u="none">
              <a:latin typeface="黑体" panose="02010609060101010101" pitchFamily="2" charset="-122"/>
              <a:ea typeface="黑体" panose="02010609060101010101" pitchFamily="2" charset="-122"/>
            </a:endParaRPr>
          </a:p>
          <a:p>
            <a:r>
              <a:rPr lang="zh-CN" altLang="en-US" sz="2800" u="none">
                <a:solidFill>
                  <a:srgbClr val="FF0000"/>
                </a:solidFill>
                <a:latin typeface="黑体" panose="02010609060101010101" pitchFamily="2" charset="-122"/>
                <a:ea typeface="黑体" panose="02010609060101010101" pitchFamily="2" charset="-122"/>
              </a:rPr>
              <a:t>2</a:t>
            </a:r>
            <a:r>
              <a:rPr lang="en-US" altLang="zh-CN" sz="2800" u="none">
                <a:solidFill>
                  <a:srgbClr val="FF0000"/>
                </a:solidFill>
                <a:latin typeface="黑体" panose="02010609060101010101" pitchFamily="2" charset="-122"/>
                <a:ea typeface="黑体" panose="02010609060101010101" pitchFamily="2" charset="-122"/>
              </a:rPr>
              <a:t>.</a:t>
            </a:r>
            <a:r>
              <a:rPr lang="zh-CN" altLang="en-US" sz="2800" u="none">
                <a:solidFill>
                  <a:srgbClr val="FF0000"/>
                </a:solidFill>
                <a:latin typeface="黑体" panose="02010609060101010101" pitchFamily="2" charset="-122"/>
                <a:ea typeface="黑体" panose="02010609060101010101" pitchFamily="2" charset="-122"/>
              </a:rPr>
              <a:t>简洁凝练。 </a:t>
            </a:r>
            <a:endParaRPr lang="zh-CN" altLang="en-US" sz="2800" u="none">
              <a:solidFill>
                <a:srgbClr val="FF0000"/>
              </a:solidFill>
              <a:latin typeface="黑体" panose="02010609060101010101" pitchFamily="2" charset="-122"/>
              <a:ea typeface="黑体" panose="02010609060101010101" pitchFamily="2" charset="-122"/>
            </a:endParaRPr>
          </a:p>
          <a:p>
            <a:r>
              <a:rPr lang="en-US" altLang="zh-CN" sz="2800" u="none">
                <a:latin typeface="黑体" panose="02010609060101010101" pitchFamily="2" charset="-122"/>
                <a:ea typeface="黑体" panose="02010609060101010101" pitchFamily="2" charset="-122"/>
              </a:rPr>
              <a:t>    </a:t>
            </a:r>
            <a:r>
              <a:rPr lang="zh-CN" altLang="en-US" sz="2800" u="none">
                <a:latin typeface="黑体" panose="02010609060101010101" pitchFamily="2" charset="-122"/>
                <a:ea typeface="黑体" panose="02010609060101010101" pitchFamily="2" charset="-122"/>
              </a:rPr>
              <a:t>标题过长，语言不简洁，显得松散。所以</a:t>
            </a:r>
            <a:r>
              <a:rPr lang="zh-CN" altLang="en-US" sz="2800" u="none">
                <a:highlight>
                  <a:srgbClr val="FFFF00"/>
                </a:highlight>
                <a:latin typeface="黑体" panose="02010609060101010101" pitchFamily="2" charset="-122"/>
                <a:ea typeface="黑体" panose="02010609060101010101" pitchFamily="2" charset="-122"/>
              </a:rPr>
              <a:t>标题要高度概括，言简意赅，忌拖沓冗长</a:t>
            </a:r>
            <a:r>
              <a:rPr lang="zh-CN" altLang="en-US" sz="2800" u="none">
                <a:latin typeface="黑体" panose="02010609060101010101" pitchFamily="2" charset="-122"/>
                <a:ea typeface="黑体" panose="02010609060101010101" pitchFamily="2" charset="-122"/>
              </a:rPr>
              <a:t>。</a:t>
            </a:r>
            <a:endParaRPr lang="zh-CN" altLang="en-US" sz="2800" u="none">
              <a:latin typeface="黑体" panose="02010609060101010101" pitchFamily="2" charset="-122"/>
              <a:ea typeface="黑体" panose="02010609060101010101" pitchFamily="2" charset="-122"/>
            </a:endParaRPr>
          </a:p>
          <a:p>
            <a:endParaRPr lang="zh-CN" altLang="en-US" sz="2800" u="none">
              <a:latin typeface="黑体" panose="02010609060101010101" pitchFamily="2" charset="-122"/>
              <a:ea typeface="黑体" panose="02010609060101010101" pitchFamily="2" charset="-122"/>
            </a:endParaRPr>
          </a:p>
        </p:txBody>
      </p:sp>
      <p:sp>
        <p:nvSpPr>
          <p:cNvPr id="9219" name="Text Box 3"/>
          <p:cNvSpPr txBox="1">
            <a:spLocks noChangeArrowheads="1"/>
          </p:cNvSpPr>
          <p:nvPr/>
        </p:nvSpPr>
        <p:spPr bwMode="auto">
          <a:xfrm>
            <a:off x="1981200" y="4876800"/>
            <a:ext cx="8686800" cy="521970"/>
          </a:xfrm>
          <a:prstGeom prst="rect">
            <a:avLst/>
          </a:prstGeom>
          <a:noFill/>
          <a:ln w="9525">
            <a:noFill/>
            <a:miter lim="800000"/>
          </a:ln>
        </p:spPr>
        <p:txBody>
          <a:bodyPr>
            <a:spAutoFit/>
          </a:bodyPr>
          <a:lstStyle/>
          <a:p>
            <a:pPr marR="0" defTabSz="914400">
              <a:spcBef>
                <a:spcPct val="50000"/>
              </a:spcBef>
              <a:buClrTx/>
              <a:buSzTx/>
              <a:buFont typeface="Arial" panose="020b0604020202020204" pitchFamily="34" charset="0"/>
              <a:buNone/>
              <a:defRPr/>
            </a:pPr>
            <a:endParaRPr kumimoji="0" lang="zh-CN" altLang="en-US" sz="2800" u="none" kern="1200" cap="none" spc="0" normalizeH="0" baseline="0" noProof="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15364" name="Text Box 4"/>
          <p:cNvSpPr txBox="1"/>
          <p:nvPr/>
        </p:nvSpPr>
        <p:spPr>
          <a:xfrm>
            <a:off x="175260" y="218440"/>
            <a:ext cx="5213985" cy="768350"/>
          </a:xfrm>
          <a:prstGeom prst="rect">
            <a:avLst/>
          </a:prstGeom>
          <a:noFill/>
          <a:ln w="9525">
            <a:noFill/>
          </a:ln>
        </p:spPr>
        <p:txBody>
          <a:bodyPr wrap="square">
            <a:spAutoFit/>
          </a:bodyPr>
          <a:lstStyle/>
          <a:p>
            <a:r>
              <a:rPr lang="zh-CN" altLang="en-US" sz="4400">
                <a:latin typeface="黑体" panose="02010609060101010101" pitchFamily="2" charset="-122"/>
                <a:ea typeface="黑体" panose="02010609060101010101" pitchFamily="2" charset="-122"/>
                <a:sym typeface="+mn-ea"/>
              </a:rPr>
              <a:t>一、拟题要求</a:t>
            </a:r>
            <a:r>
              <a:rPr lang="zh-CN" altLang="en-US" sz="4400" u="none">
                <a:latin typeface="Arial" panose="020b0604020202020204" pitchFamily="34" charset="0"/>
                <a:ea typeface="黑体" panose="02010609060101010101" pitchFamily="2" charset="-122"/>
              </a:rPr>
              <a:t>：</a:t>
            </a:r>
            <a:endParaRPr lang="zh-CN" altLang="en-US" sz="4400" u="none">
              <a:latin typeface="Arial" panose="020b0604020202020204" pitchFamily="34" charset="0"/>
              <a:ea typeface="黑体" panose="02010609060101010101"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Text Box 2"/>
          <p:cNvSpPr txBox="1"/>
          <p:nvPr/>
        </p:nvSpPr>
        <p:spPr>
          <a:xfrm>
            <a:off x="543560" y="969645"/>
            <a:ext cx="10361295" cy="4523105"/>
          </a:xfrm>
          <a:prstGeom prst="rect">
            <a:avLst/>
          </a:prstGeom>
          <a:noFill/>
          <a:ln w="9525">
            <a:noFill/>
          </a:ln>
        </p:spPr>
        <p:txBody>
          <a:bodyPr wrap="square">
            <a:spAutoFit/>
          </a:bodyPr>
          <a:lstStyle/>
          <a:p>
            <a:r>
              <a:rPr lang="zh-CN" altLang="en-US" sz="2400">
                <a:solidFill>
                  <a:srgbClr val="FF0000"/>
                </a:solidFill>
                <a:latin typeface="黑体" panose="02010609060101010101" pitchFamily="2" charset="-122"/>
                <a:ea typeface="黑体" panose="02010609060101010101" pitchFamily="2" charset="-122"/>
                <a:sym typeface="+mn-ea"/>
              </a:rPr>
              <a:t>3</a:t>
            </a:r>
            <a:r>
              <a:rPr lang="en-US" altLang="zh-CN" sz="2400">
                <a:solidFill>
                  <a:srgbClr val="FF0000"/>
                </a:solidFill>
                <a:latin typeface="黑体" panose="02010609060101010101" pitchFamily="2" charset="-122"/>
                <a:ea typeface="黑体" panose="02010609060101010101" pitchFamily="2" charset="-122"/>
                <a:sym typeface="+mn-ea"/>
              </a:rPr>
              <a:t>.</a:t>
            </a:r>
            <a:r>
              <a:rPr lang="zh-CN" altLang="en-US" sz="2400">
                <a:solidFill>
                  <a:srgbClr val="FF0000"/>
                </a:solidFill>
                <a:latin typeface="黑体" panose="02010609060101010101" pitchFamily="2" charset="-122"/>
                <a:ea typeface="黑体" panose="02010609060101010101" pitchFamily="2" charset="-122"/>
                <a:sym typeface="+mn-ea"/>
              </a:rPr>
              <a:t>含蓄生动。</a:t>
            </a:r>
            <a:endParaRPr lang="zh-CN" altLang="en-US" sz="2400" u="none">
              <a:solidFill>
                <a:srgbClr val="FF0000"/>
              </a:solidFill>
              <a:latin typeface="黑体" panose="02010609060101010101" pitchFamily="2" charset="-122"/>
              <a:ea typeface="黑体" panose="02010609060101010101" pitchFamily="2" charset="-122"/>
            </a:endParaRPr>
          </a:p>
          <a:p>
            <a:r>
              <a:rPr lang="en-US" altLang="zh-CN" sz="2400">
                <a:latin typeface="黑体" panose="02010609060101010101" pitchFamily="2" charset="-122"/>
                <a:ea typeface="黑体" panose="02010609060101010101" pitchFamily="2" charset="-122"/>
                <a:sym typeface="+mn-ea"/>
              </a:rPr>
              <a:t>    </a:t>
            </a:r>
            <a:r>
              <a:rPr lang="zh-CN" altLang="en-US" sz="2400">
                <a:latin typeface="黑体" panose="02010609060101010101" pitchFamily="2" charset="-122"/>
                <a:ea typeface="黑体" panose="02010609060101010101" pitchFamily="2" charset="-122"/>
                <a:sym typeface="+mn-ea"/>
              </a:rPr>
              <a:t>把思维蕴含于形象的标题之中，含蓄能起到言有尽而意无穷的作用。含蓄生动，</a:t>
            </a:r>
            <a:r>
              <a:rPr lang="zh-CN" altLang="en-US" sz="2400">
                <a:highlight>
                  <a:srgbClr val="FFFF00"/>
                </a:highlight>
                <a:latin typeface="黑体" panose="02010609060101010101" pitchFamily="2" charset="-122"/>
                <a:ea typeface="黑体" panose="02010609060101010101" pitchFamily="2" charset="-122"/>
                <a:sym typeface="+mn-ea"/>
              </a:rPr>
              <a:t>可以是有文学色彩，也可以是有哲理意味</a:t>
            </a:r>
            <a:r>
              <a:rPr lang="zh-CN" altLang="en-US" sz="2400">
                <a:latin typeface="黑体" panose="02010609060101010101" pitchFamily="2" charset="-122"/>
                <a:ea typeface="黑体" panose="02010609060101010101" pitchFamily="2" charset="-122"/>
                <a:sym typeface="+mn-ea"/>
              </a:rPr>
              <a:t>；不求新颖独特，但忌平淡苍白。</a:t>
            </a:r>
            <a:endParaRPr lang="zh-CN" altLang="en-US" sz="2400" u="none">
              <a:latin typeface="黑体" panose="02010609060101010101" pitchFamily="2" charset="-122"/>
              <a:ea typeface="黑体" panose="02010609060101010101" pitchFamily="2" charset="-122"/>
            </a:endParaRPr>
          </a:p>
          <a:p>
            <a:r>
              <a:rPr lang="en-US" altLang="zh-CN" sz="2400">
                <a:latin typeface="黑体" panose="02010609060101010101" pitchFamily="2" charset="-122"/>
                <a:ea typeface="黑体" panose="02010609060101010101" pitchFamily="2" charset="-122"/>
                <a:sym typeface="+mn-ea"/>
              </a:rPr>
              <a:t>    </a:t>
            </a:r>
            <a:r>
              <a:rPr lang="zh-CN" altLang="en-US" sz="2400">
                <a:latin typeface="黑体" panose="02010609060101010101" pitchFamily="2" charset="-122"/>
                <a:ea typeface="黑体" panose="02010609060101010101" pitchFamily="2" charset="-122"/>
                <a:sym typeface="+mn-ea"/>
              </a:rPr>
              <a:t>题目无创造性，没新意深意，便会落入俗套，或过于平白直露，缺乏联想。</a:t>
            </a:r>
            <a:r>
              <a:rPr lang="zh-CN" altLang="en-US" sz="2400">
                <a:highlight>
                  <a:srgbClr val="FFFF00"/>
                </a:highlight>
                <a:latin typeface="黑体" panose="02010609060101010101" pitchFamily="2" charset="-122"/>
                <a:ea typeface="黑体" panose="02010609060101010101" pitchFamily="2" charset="-122"/>
                <a:sym typeface="+mn-ea"/>
              </a:rPr>
              <a:t>运用修辞手法拟题，学会引用拟题</a:t>
            </a:r>
            <a:r>
              <a:rPr lang="zh-CN" altLang="en-US" sz="2400">
                <a:latin typeface="黑体" panose="02010609060101010101" pitchFamily="2" charset="-122"/>
                <a:ea typeface="黑体" panose="02010609060101010101" pitchFamily="2" charset="-122"/>
                <a:sym typeface="+mn-ea"/>
              </a:rPr>
              <a:t>，都可以让我们的题目含蓄生动。</a:t>
            </a:r>
            <a:endParaRPr lang="zh-CN" altLang="en-US" sz="2400">
              <a:latin typeface="黑体" panose="02010609060101010101" pitchFamily="2" charset="-122"/>
              <a:ea typeface="黑体" panose="02010609060101010101" pitchFamily="2" charset="-122"/>
              <a:sym typeface="+mn-ea"/>
            </a:endParaRPr>
          </a:p>
          <a:p>
            <a:r>
              <a:rPr lang="zh-CN" altLang="en-US" sz="2400" u="none">
                <a:solidFill>
                  <a:srgbClr val="FF0000"/>
                </a:solidFill>
                <a:latin typeface="黑体" panose="02010609060101010101" pitchFamily="2" charset="-122"/>
                <a:ea typeface="黑体" panose="02010609060101010101" pitchFamily="2" charset="-122"/>
              </a:rPr>
              <a:t>4.切合文体 </a:t>
            </a:r>
            <a:endParaRPr lang="zh-CN" altLang="en-US" sz="2400" u="none">
              <a:solidFill>
                <a:srgbClr val="FF0000"/>
              </a:solidFill>
              <a:latin typeface="黑体" panose="02010609060101010101" pitchFamily="2" charset="-122"/>
              <a:ea typeface="黑体" panose="02010609060101010101" pitchFamily="2" charset="-122"/>
            </a:endParaRPr>
          </a:p>
          <a:p>
            <a:r>
              <a:rPr lang="zh-CN" altLang="en-US" sz="2400" u="none">
                <a:latin typeface="黑体" panose="02010609060101010101" pitchFamily="2" charset="-122"/>
                <a:ea typeface="黑体" panose="02010609060101010101" pitchFamily="2" charset="-122"/>
              </a:rPr>
              <a:t>话题作文一般都不限文体，但</a:t>
            </a:r>
            <a:r>
              <a:rPr lang="zh-CN" altLang="en-US" sz="2400" u="none">
                <a:highlight>
                  <a:srgbClr val="FFFF00"/>
                </a:highlight>
                <a:latin typeface="黑体" panose="02010609060101010101" pitchFamily="2" charset="-122"/>
                <a:ea typeface="黑体" panose="02010609060101010101" pitchFamily="2" charset="-122"/>
              </a:rPr>
              <a:t>不同体裁的文章应当有不同风格的标题</a:t>
            </a:r>
            <a:r>
              <a:rPr lang="zh-CN" altLang="en-US" sz="2400" u="none">
                <a:latin typeface="黑体" panose="02010609060101010101" pitchFamily="2" charset="-122"/>
                <a:ea typeface="黑体" panose="02010609060101010101" pitchFamily="2" charset="-122"/>
              </a:rPr>
              <a:t>。如以“梦”为话题的作文，写记叙文，可以有“美梦成真”、“想起了那个暑假”等标题；写散文，可以有“这一幅风光，如梦”、“比梦更美”等标题；写说明文可以有“说说课文中的‘梦’”、“梦的成因”等标题；写议论文，则可以有“有美梦就会有希望”等标题。</a:t>
            </a:r>
            <a:endParaRPr lang="zh-CN" altLang="en-US" sz="2400" u="none">
              <a:latin typeface="黑体" panose="02010609060101010101" pitchFamily="2" charset="-122"/>
              <a:ea typeface="黑体" panose="02010609060101010101" pitchFamily="2" charset="-122"/>
            </a:endParaRPr>
          </a:p>
        </p:txBody>
      </p:sp>
      <p:sp>
        <p:nvSpPr>
          <p:cNvPr id="9219" name="Text Box 3"/>
          <p:cNvSpPr txBox="1">
            <a:spLocks noChangeArrowheads="1"/>
          </p:cNvSpPr>
          <p:nvPr/>
        </p:nvSpPr>
        <p:spPr bwMode="auto">
          <a:xfrm>
            <a:off x="1981200" y="4876800"/>
            <a:ext cx="8686800" cy="521970"/>
          </a:xfrm>
          <a:prstGeom prst="rect">
            <a:avLst/>
          </a:prstGeom>
          <a:noFill/>
          <a:ln w="9525">
            <a:noFill/>
            <a:miter lim="800000"/>
          </a:ln>
        </p:spPr>
        <p:txBody>
          <a:bodyPr>
            <a:spAutoFit/>
          </a:bodyPr>
          <a:lstStyle/>
          <a:p>
            <a:pPr marR="0" defTabSz="914400">
              <a:spcBef>
                <a:spcPct val="50000"/>
              </a:spcBef>
              <a:buClrTx/>
              <a:buSzTx/>
              <a:buFont typeface="Arial" panose="020b0604020202020204" pitchFamily="34" charset="0"/>
              <a:buNone/>
              <a:defRPr/>
            </a:pPr>
            <a:endParaRPr kumimoji="0" lang="zh-CN" altLang="en-US" sz="2800" u="none" kern="1200" cap="none" spc="0" normalizeH="0" baseline="0" noProof="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15364" name="Text Box 4"/>
          <p:cNvSpPr txBox="1"/>
          <p:nvPr/>
        </p:nvSpPr>
        <p:spPr>
          <a:xfrm>
            <a:off x="175260" y="218440"/>
            <a:ext cx="5213985" cy="768350"/>
          </a:xfrm>
          <a:prstGeom prst="rect">
            <a:avLst/>
          </a:prstGeom>
          <a:noFill/>
          <a:ln w="9525">
            <a:noFill/>
          </a:ln>
        </p:spPr>
        <p:txBody>
          <a:bodyPr wrap="square">
            <a:spAutoFit/>
          </a:bodyPr>
          <a:lstStyle/>
          <a:p>
            <a:r>
              <a:rPr lang="zh-CN" altLang="en-US" sz="4400">
                <a:latin typeface="黑体" panose="02010609060101010101" pitchFamily="2" charset="-122"/>
                <a:ea typeface="黑体" panose="02010609060101010101" pitchFamily="2" charset="-122"/>
                <a:sym typeface="+mn-ea"/>
              </a:rPr>
              <a:t>一、拟题要求</a:t>
            </a:r>
            <a:r>
              <a:rPr lang="zh-CN" altLang="en-US" sz="4400" u="none">
                <a:latin typeface="Arial" panose="020b0604020202020204" pitchFamily="34" charset="0"/>
                <a:ea typeface="黑体" panose="02010609060101010101" pitchFamily="2" charset="-122"/>
              </a:rPr>
              <a:t>：</a:t>
            </a:r>
            <a:endParaRPr lang="zh-CN" altLang="en-US" sz="4400" u="none">
              <a:latin typeface="Arial" panose="020b0604020202020204" pitchFamily="34" charset="0"/>
              <a:ea typeface="黑体" panose="02010609060101010101"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236855" y="1014730"/>
            <a:ext cx="11621135" cy="3969385"/>
          </a:xfrm>
          <a:prstGeom prst="rect">
            <a:avLst/>
          </a:prstGeom>
          <a:noFill/>
          <a:ln w="9525">
            <a:noFill/>
          </a:ln>
        </p:spPr>
        <p:txBody>
          <a:bodyPr wrap="square">
            <a:spAutoFit/>
          </a:bodyPr>
          <a:lstStyle/>
          <a:p>
            <a:r>
              <a:rPr lang="zh-CN" altLang="en-US" sz="3600" u="none">
                <a:solidFill>
                  <a:srgbClr val="FF0000"/>
                </a:solidFill>
                <a:highlight>
                  <a:srgbClr val="FFFF00"/>
                </a:highlight>
                <a:latin typeface="黑体" panose="02010609060101010101" pitchFamily="2" charset="-122"/>
                <a:ea typeface="黑体" panose="02010609060101010101" pitchFamily="2" charset="-122"/>
              </a:rPr>
              <a:t> </a:t>
            </a:r>
            <a:r>
              <a:rPr lang="zh-CN" altLang="en-US" sz="2400" u="none">
                <a:solidFill>
                  <a:srgbClr val="FF0000"/>
                </a:solidFill>
                <a:highlight>
                  <a:srgbClr val="FFFF00"/>
                </a:highlight>
                <a:latin typeface="黑体" panose="02010609060101010101" pitchFamily="2" charset="-122"/>
                <a:ea typeface="黑体" panose="02010609060101010101" pitchFamily="2" charset="-122"/>
              </a:rPr>
              <a:t>1</a:t>
            </a:r>
            <a:r>
              <a:rPr lang="en-US" altLang="zh-CN" sz="2400" u="none">
                <a:solidFill>
                  <a:srgbClr val="FF0000"/>
                </a:solidFill>
                <a:highlight>
                  <a:srgbClr val="FFFF00"/>
                </a:highlight>
                <a:latin typeface="黑体" panose="02010609060101010101" pitchFamily="2" charset="-122"/>
                <a:ea typeface="黑体" panose="02010609060101010101" pitchFamily="2" charset="-122"/>
              </a:rPr>
              <a:t>.</a:t>
            </a:r>
            <a:r>
              <a:rPr lang="zh-CN" altLang="en-US" sz="2400" u="none">
                <a:solidFill>
                  <a:srgbClr val="FF0000"/>
                </a:solidFill>
                <a:highlight>
                  <a:srgbClr val="FFFF00"/>
                </a:highlight>
                <a:latin typeface="黑体" panose="02010609060101010101" pitchFamily="2" charset="-122"/>
                <a:ea typeface="黑体" panose="02010609060101010101" pitchFamily="2" charset="-122"/>
              </a:rPr>
              <a:t>添加补充法——由大变小</a:t>
            </a:r>
            <a:endParaRPr lang="zh-CN" altLang="en-US" sz="2400" u="none">
              <a:solidFill>
                <a:srgbClr val="FF0000"/>
              </a:solidFill>
              <a:highlight>
                <a:srgbClr val="FFFF00"/>
              </a:highlight>
              <a:latin typeface="黑体" panose="02010609060101010101" pitchFamily="2" charset="-122"/>
              <a:ea typeface="黑体" panose="02010609060101010101" pitchFamily="2" charset="-122"/>
            </a:endParaRPr>
          </a:p>
          <a:p>
            <a:r>
              <a:rPr lang="zh-CN" altLang="en-US" sz="2400" u="none">
                <a:latin typeface="黑体" panose="02010609060101010101" pitchFamily="2" charset="-122"/>
                <a:ea typeface="黑体" panose="02010609060101010101" pitchFamily="2" charset="-122"/>
              </a:rPr>
              <a:t>用材料中的关键词句或关联点作为标题，揭示材料中心，直言事理，可以避免偏题，跑题。</a:t>
            </a:r>
            <a:endParaRPr lang="zh-CN" altLang="en-US" sz="2400" u="none">
              <a:latin typeface="黑体" panose="02010609060101010101" pitchFamily="2" charset="-122"/>
              <a:ea typeface="黑体" panose="02010609060101010101" pitchFamily="2" charset="-122"/>
            </a:endParaRPr>
          </a:p>
          <a:p>
            <a:r>
              <a:rPr lang="zh-CN" altLang="en-US" sz="2400" u="none">
                <a:latin typeface="黑体" panose="02010609060101010101" pitchFamily="2" charset="-122"/>
                <a:ea typeface="黑体" panose="02010609060101010101" pitchFamily="2" charset="-122"/>
              </a:rPr>
              <a:t>例如：</a:t>
            </a:r>
            <a:endParaRPr lang="zh-CN" altLang="en-US" sz="2400" u="none">
              <a:latin typeface="黑体" panose="02010609060101010101" pitchFamily="2" charset="-122"/>
              <a:ea typeface="黑体" panose="02010609060101010101" pitchFamily="2" charset="-122"/>
            </a:endParaRPr>
          </a:p>
          <a:p>
            <a:r>
              <a:rPr lang="zh-CN" altLang="en-US" sz="2400" u="none">
                <a:latin typeface="楷体" panose="02010609060101010101" charset="-122"/>
                <a:ea typeface="楷体" panose="02010609060101010101" charset="-122"/>
                <a:cs typeface="楷体" panose="02010609060101010101" charset="-122"/>
              </a:rPr>
              <a:t>以“坚守与创新”为话题的作文，可以这样拟题：《行于坚守，成于创新》。</a:t>
            </a:r>
            <a:endParaRPr lang="zh-CN" altLang="en-US" sz="2400" u="none">
              <a:latin typeface="楷体" panose="02010609060101010101" charset="-122"/>
              <a:ea typeface="楷体" panose="02010609060101010101" charset="-122"/>
              <a:cs typeface="楷体" panose="02010609060101010101" charset="-122"/>
            </a:endParaRPr>
          </a:p>
          <a:p>
            <a:r>
              <a:rPr lang="zh-CN" altLang="en-US" sz="2400" u="none">
                <a:latin typeface="楷体" panose="02010609060101010101" charset="-122"/>
                <a:ea typeface="楷体" panose="02010609060101010101" charset="-122"/>
                <a:cs typeface="楷体" panose="02010609060101010101" charset="-122"/>
              </a:rPr>
              <a:t>以“热爱劳动，从我做起”为话题作文的拟题，每一个题目里都有关键词“劳动”。</a:t>
            </a:r>
            <a:endParaRPr lang="zh-CN" altLang="en-US" sz="2400" u="none">
              <a:latin typeface="黑体" panose="02010609060101010101" pitchFamily="2" charset="-122"/>
              <a:ea typeface="黑体" panose="02010609060101010101" pitchFamily="2" charset="-122"/>
            </a:endParaRPr>
          </a:p>
          <a:p>
            <a:r>
              <a:rPr lang="zh-CN" altLang="en-US" sz="2400" u="none">
                <a:latin typeface="黑体" panose="02010609060101010101" pitchFamily="2" charset="-122"/>
                <a:ea typeface="黑体" panose="02010609060101010101" pitchFamily="2" charset="-122"/>
              </a:rPr>
              <a:t>这样的拟题方法直接扣住了材料立意的核心词语，并且题目明确地告诉阅卷教师自己的写作角度，</a:t>
            </a:r>
            <a:r>
              <a:rPr lang="zh-CN" altLang="en-US" sz="2400" u="none">
                <a:highlight>
                  <a:srgbClr val="FFFF00"/>
                </a:highlight>
                <a:latin typeface="黑体" panose="02010609060101010101" pitchFamily="2" charset="-122"/>
                <a:ea typeface="黑体" panose="02010609060101010101" pitchFamily="2" charset="-122"/>
              </a:rPr>
              <a:t>几乎等同于把论点当作了标题，不会偏题，更不会跑题</a:t>
            </a:r>
            <a:r>
              <a:rPr lang="zh-CN" altLang="en-US" sz="2400" u="none">
                <a:latin typeface="黑体" panose="02010609060101010101" pitchFamily="2" charset="-122"/>
                <a:ea typeface="黑体" panose="02010609060101010101" pitchFamily="2" charset="-122"/>
              </a:rPr>
              <a:t>。</a:t>
            </a:r>
            <a:endParaRPr lang="zh-CN" altLang="en-US" sz="2400" u="none">
              <a:latin typeface="黑体" panose="02010609060101010101" pitchFamily="2" charset="-122"/>
              <a:ea typeface="黑体" panose="02010609060101010101" pitchFamily="2" charset="-122"/>
            </a:endParaRPr>
          </a:p>
          <a:p>
            <a:r>
              <a:rPr lang="zh-CN" altLang="en-US" sz="2400" u="none">
                <a:latin typeface="黑体" panose="02010609060101010101" pitchFamily="2" charset="-122"/>
                <a:ea typeface="黑体" panose="02010609060101010101" pitchFamily="2" charset="-122"/>
              </a:rPr>
              <a:t>这种拟题方法一般适用于带有材料的“话题作文”和材料中明显带有“观点句”或“关键词”的材料作文及写作角度特别明显的“叙事类材料”作文。</a:t>
            </a:r>
            <a:endParaRPr lang="zh-CN" altLang="en-US" sz="3600" u="none">
              <a:latin typeface="黑体" panose="02010609060101010101" pitchFamily="2" charset="-122"/>
              <a:ea typeface="黑体" panose="02010609060101010101" pitchFamily="2" charset="-122"/>
            </a:endParaRPr>
          </a:p>
        </p:txBody>
      </p:sp>
      <p:sp>
        <p:nvSpPr>
          <p:cNvPr id="17411" name="Text Box 3"/>
          <p:cNvSpPr txBox="1"/>
          <p:nvPr/>
        </p:nvSpPr>
        <p:spPr>
          <a:xfrm>
            <a:off x="236855" y="184785"/>
            <a:ext cx="5331460" cy="829945"/>
          </a:xfrm>
          <a:prstGeom prst="rect">
            <a:avLst/>
          </a:prstGeom>
          <a:noFill/>
          <a:ln w="9525">
            <a:noFill/>
          </a:ln>
        </p:spPr>
        <p:txBody>
          <a:bodyPr wrap="square">
            <a:spAutoFit/>
          </a:bodyPr>
          <a:lstStyle/>
          <a:p>
            <a:r>
              <a:rPr lang="zh-CN" altLang="en-US" sz="4800">
                <a:latin typeface="黑体" panose="02010609060101010101" pitchFamily="2" charset="-122"/>
                <a:ea typeface="黑体" panose="02010609060101010101" pitchFamily="2" charset="-122"/>
                <a:sym typeface="+mn-ea"/>
              </a:rPr>
              <a:t>二、拟题方法：</a:t>
            </a:r>
            <a:endParaRPr lang="zh-CN" altLang="en-US" sz="4800" u="none">
              <a:latin typeface="华文中宋" panose="02010600040101010101" pitchFamily="2" charset="-122"/>
              <a:ea typeface="华文中宋" panose="02010600040101010101"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0" y="0"/>
            <a:ext cx="12085320" cy="6185535"/>
          </a:xfrm>
          <a:prstGeom prst="rect">
            <a:avLst/>
          </a:prstGeom>
          <a:noFill/>
          <a:ln w="9525">
            <a:noFill/>
          </a:ln>
        </p:spPr>
        <p:txBody>
          <a:bodyPr wrap="square">
            <a:spAutoFit/>
          </a:bodyPr>
          <a:lstStyle/>
          <a:p>
            <a:r>
              <a:rPr lang="zh-CN" altLang="en-US" sz="3600" u="none">
                <a:solidFill>
                  <a:srgbClr val="0000CC"/>
                </a:solidFill>
                <a:latin typeface="黑体" panose="02010609060101010101" pitchFamily="2" charset="-122"/>
                <a:ea typeface="黑体" panose="02010609060101010101" pitchFamily="2" charset="-122"/>
              </a:rPr>
              <a:t> </a:t>
            </a:r>
            <a:r>
              <a:rPr sz="2400" u="none">
                <a:solidFill>
                  <a:srgbClr val="FF0000"/>
                </a:solidFill>
                <a:latin typeface="黑体" panose="02010609060101010101" pitchFamily="2" charset="-122"/>
                <a:ea typeface="黑体" panose="02010609060101010101" pitchFamily="2" charset="-122"/>
              </a:rPr>
              <a:t>（1）用扩展或改造后的话题作题目（适用于带有材料的话题作文）。 </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【示例】</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阅读下面的材料，根据要求写作。</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楷体" panose="02010609060101010101" charset="-122"/>
                <a:ea typeface="楷体" panose="02010609060101010101" charset="-122"/>
                <a:cs typeface="楷体" panose="02010609060101010101" charset="-122"/>
              </a:rPr>
              <a:t>中国共产党走过百年历程。在党团结带领人民进行的伟大斗争中孕育的革命文化和社会主义先进文化，已经深深融入我们的血脉和灵魂。我们过的节日如“五四”“七一”“八一”“十一”，我们唱的歌曲如《义勇军进行曲》《没有共产党就没有新中国》，我们读的作品如《为人民服务》《沁园春·雪》《荷花淀》《红岩》，我们景仰的革命烈士如李大钊、夏明翰、方志敏、杨靖宇，我们学习的榜样如雷锋、焦裕禄、钱学森、黄大年，等等，都给予我们精神的滋养和激励。我们心中有阳光，我们脚下有力量。我们的未来将融汇于中华民族伟大复兴的新征程，我们处在一个大有可为的时代……</a:t>
            </a:r>
            <a:endParaRPr sz="2400" u="none">
              <a:solidFill>
                <a:schemeClr val="tx1"/>
              </a:solidFill>
              <a:latin typeface="楷体" panose="02010609060101010101" charset="-122"/>
              <a:ea typeface="楷体" panose="02010609060101010101" charset="-122"/>
              <a:cs typeface="楷体" panose="02010609060101010101" charset="-122"/>
            </a:endParaRPr>
          </a:p>
          <a:p>
            <a:r>
              <a:rPr sz="2400" u="none">
                <a:solidFill>
                  <a:schemeClr val="tx1"/>
                </a:solidFill>
                <a:latin typeface="黑体" panose="02010609060101010101" pitchFamily="2" charset="-122"/>
                <a:ea typeface="黑体" panose="02010609060101010101" pitchFamily="2" charset="-122"/>
              </a:rPr>
              <a:t>请结合材料，以“可为与有为”为主题，写一篇文章。</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要求：选准角度，确定立意，明确文体，自拟标题；不要套作，不得抄袭；不少于800字。</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【分析】</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这个写作材料给出了主题“可为与有为”，</a:t>
            </a:r>
            <a:r>
              <a:rPr sz="2400" u="none">
                <a:solidFill>
                  <a:schemeClr val="tx1"/>
                </a:solidFill>
                <a:highlight>
                  <a:srgbClr val="FFFF00"/>
                </a:highlight>
                <a:latin typeface="黑体" panose="02010609060101010101" pitchFamily="2" charset="-122"/>
                <a:ea typeface="黑体" panose="02010609060101010101" pitchFamily="2" charset="-122"/>
              </a:rPr>
              <a:t>围绕这两个词去构思题目</a:t>
            </a:r>
            <a:r>
              <a:rPr sz="2400" u="none">
                <a:solidFill>
                  <a:schemeClr val="tx1"/>
                </a:solidFill>
                <a:latin typeface="黑体" panose="02010609060101010101" pitchFamily="2" charset="-122"/>
                <a:ea typeface="黑体" panose="02010609060101010101" pitchFamily="2" charset="-122"/>
              </a:rPr>
              <a:t>，如：</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《时代可为，少年有为》 《立可为之志，做有为青年》 《立可为之志，做有为青年》</a:t>
            </a:r>
            <a:endParaRPr sz="2400" u="none">
              <a:solidFill>
                <a:schemeClr val="tx1"/>
              </a:solidFill>
              <a:latin typeface="黑体" panose="02010609060101010101" pitchFamily="2" charset="-122"/>
              <a:ea typeface="黑体" panose="02010609060101010101" pitchFamily="2" charset="-122"/>
            </a:endParaRPr>
          </a:p>
          <a:p>
            <a:r>
              <a:rPr sz="2400" u="none">
                <a:solidFill>
                  <a:schemeClr val="tx1"/>
                </a:solidFill>
                <a:latin typeface="黑体" panose="02010609060101010101" pitchFamily="2" charset="-122"/>
                <a:ea typeface="黑体" panose="02010609060101010101" pitchFamily="2" charset="-122"/>
              </a:rPr>
              <a:t>《少年可为，必将有为》 《行可为之事，成有为之志》</a:t>
            </a:r>
            <a:endParaRPr sz="2400" u="none">
              <a:solidFill>
                <a:schemeClr val="tx1"/>
              </a:solidFill>
              <a:latin typeface="黑体" panose="02010609060101010101" pitchFamily="2" charset="-122"/>
              <a:ea typeface="黑体" panose="02010609060101010101" pitchFamily="2"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p:nvPr/>
        </p:nvSpPr>
        <p:spPr>
          <a:xfrm>
            <a:off x="0" y="0"/>
            <a:ext cx="12085320" cy="6554470"/>
          </a:xfrm>
          <a:prstGeom prst="rect">
            <a:avLst/>
          </a:prstGeom>
          <a:noFill/>
          <a:ln w="9525">
            <a:noFill/>
          </a:ln>
        </p:spPr>
        <p:txBody>
          <a:bodyPr wrap="square">
            <a:spAutoFit/>
          </a:bodyPr>
          <a:lstStyle/>
          <a:p>
            <a:r>
              <a:rPr lang="zh-CN" altLang="en-US" sz="3600" u="none">
                <a:solidFill>
                  <a:srgbClr val="0000CC"/>
                </a:solidFill>
                <a:latin typeface="黑体" panose="02010609060101010101" pitchFamily="2" charset="-122"/>
                <a:ea typeface="黑体" panose="02010609060101010101" pitchFamily="2" charset="-122"/>
              </a:rPr>
              <a:t> 【即学即练】</a:t>
            </a:r>
            <a:endParaRPr lang="zh-CN" altLang="en-US" sz="3600" b="1" u="none">
              <a:solidFill>
                <a:srgbClr val="0000CC"/>
              </a:solidFill>
              <a:latin typeface="黑体" panose="02010609060101010101" pitchFamily="2" charset="-122"/>
              <a:ea typeface="黑体" panose="02010609060101010101" pitchFamily="2" charset="-122"/>
              <a:sym typeface="+mn-ea"/>
            </a:endParaRPr>
          </a:p>
          <a:p>
            <a:r>
              <a:rPr lang="en-US" altLang="zh-CN" sz="2400" b="1">
                <a:solidFill>
                  <a:schemeClr val="tx1"/>
                </a:solidFill>
                <a:latin typeface="黑体" panose="02010609060101010101" pitchFamily="2" charset="-122"/>
                <a:ea typeface="黑体" panose="02010609060101010101" pitchFamily="2" charset="-122"/>
                <a:sym typeface="+mn-ea"/>
              </a:rPr>
              <a:t>18</a:t>
            </a:r>
            <a:r>
              <a:rPr lang="zh-CN" altLang="en-US" sz="2400" b="1">
                <a:solidFill>
                  <a:schemeClr val="tx1"/>
                </a:solidFill>
                <a:latin typeface="黑体" panose="02010609060101010101" pitchFamily="2" charset="-122"/>
                <a:ea typeface="黑体" panose="02010609060101010101" pitchFamily="2" charset="-122"/>
                <a:sym typeface="+mn-ea"/>
              </a:rPr>
              <a:t>．阅读下面的文字，根据要求作文。</a:t>
            </a:r>
            <a:r>
              <a:rPr lang="en-US" altLang="zh-CN" sz="2400" b="1">
                <a:solidFill>
                  <a:schemeClr val="tx1"/>
                </a:solidFill>
                <a:latin typeface="黑体" panose="02010609060101010101" pitchFamily="2" charset="-122"/>
                <a:ea typeface="黑体" panose="02010609060101010101" pitchFamily="2" charset="-122"/>
                <a:sym typeface="+mn-ea"/>
              </a:rPr>
              <a:t>(60</a:t>
            </a:r>
            <a:r>
              <a:rPr lang="zh-CN" altLang="en-US" sz="2400" b="1">
                <a:solidFill>
                  <a:schemeClr val="tx1"/>
                </a:solidFill>
                <a:latin typeface="黑体" panose="02010609060101010101" pitchFamily="2" charset="-122"/>
                <a:ea typeface="黑体" panose="02010609060101010101" pitchFamily="2" charset="-122"/>
                <a:sym typeface="+mn-ea"/>
              </a:rPr>
              <a:t>分</a:t>
            </a:r>
            <a:r>
              <a:rPr lang="en-US" altLang="zh-CN" sz="2400" b="1">
                <a:solidFill>
                  <a:schemeClr val="tx1"/>
                </a:solidFill>
                <a:latin typeface="黑体" panose="02010609060101010101" pitchFamily="2" charset="-122"/>
                <a:ea typeface="黑体" panose="02010609060101010101" pitchFamily="2" charset="-122"/>
                <a:sym typeface="+mn-ea"/>
              </a:rPr>
              <a:t>)</a:t>
            </a:r>
            <a:endParaRPr lang="en-US" altLang="zh-CN" sz="2400" b="1">
              <a:solidFill>
                <a:srgbClr val="0000FF"/>
              </a:solidFill>
              <a:latin typeface="黑体" panose="02010609060101010101" pitchFamily="2" charset="-122"/>
              <a:ea typeface="黑体" panose="02010609060101010101" pitchFamily="2" charset="-122"/>
            </a:endParaRPr>
          </a:p>
          <a:p>
            <a:r>
              <a:rPr lang="en-US" altLang="zh-CN" sz="2400" b="1">
                <a:latin typeface="黑体" panose="02010609060101010101" pitchFamily="2" charset="-122"/>
                <a:ea typeface="黑体" panose="02010609060101010101" pitchFamily="2" charset="-122"/>
                <a:sym typeface="+mn-ea"/>
              </a:rPr>
              <a:t>    </a:t>
            </a:r>
            <a:r>
              <a:rPr lang="en-US" altLang="zh-CN" sz="2400" b="1">
                <a:solidFill>
                  <a:schemeClr val="tx1"/>
                </a:solidFill>
                <a:latin typeface="黑体" panose="02010609060101010101" pitchFamily="2" charset="-122"/>
                <a:ea typeface="黑体" panose="02010609060101010101" pitchFamily="2" charset="-122"/>
                <a:sym typeface="+mn-ea"/>
              </a:rPr>
              <a:t> </a:t>
            </a:r>
            <a:r>
              <a:rPr lang="en-US" altLang="zh-CN" sz="2400" b="1">
                <a:solidFill>
                  <a:schemeClr val="tx1"/>
                </a:solidFill>
                <a:latin typeface="楷体" panose="02010609060101010101" charset="-122"/>
                <a:ea typeface="楷体" panose="02010609060101010101" charset="-122"/>
                <a:sym typeface="+mn-ea"/>
              </a:rPr>
              <a:t>“</a:t>
            </a:r>
            <a:r>
              <a:rPr lang="zh-CN" altLang="en-US" sz="2400" b="1">
                <a:solidFill>
                  <a:schemeClr val="tx1"/>
                </a:solidFill>
                <a:latin typeface="楷体" panose="02010609060101010101" charset="-122"/>
                <a:ea typeface="楷体" panose="02010609060101010101" charset="-122"/>
                <a:sym typeface="+mn-ea"/>
              </a:rPr>
              <a:t>正能量”本是一个物理学名词。现在，社会上对这一词的使用频率很高。一切予人向上和希望、促使人不断追求、让生活变得圆满幸福的动力和感情，都可称为“正能量”。</a:t>
            </a:r>
            <a:endParaRPr lang="zh-CN" altLang="en-US" sz="2400" b="1">
              <a:solidFill>
                <a:schemeClr val="tx1"/>
              </a:solidFill>
              <a:latin typeface="楷体" panose="02010609060101010101" charset="-122"/>
              <a:ea typeface="楷体" panose="02010609060101010101" charset="-122"/>
            </a:endParaRPr>
          </a:p>
          <a:p>
            <a:r>
              <a:rPr lang="zh-CN" altLang="en-US" sz="2400" b="1">
                <a:solidFill>
                  <a:schemeClr val="tx1"/>
                </a:solidFill>
                <a:latin typeface="黑体" panose="02010609060101010101" pitchFamily="2" charset="-122"/>
                <a:ea typeface="黑体" panose="02010609060101010101" pitchFamily="2" charset="-122"/>
                <a:sym typeface="+mn-ea"/>
              </a:rPr>
              <a:t>    </a:t>
            </a:r>
            <a:r>
              <a:rPr lang="zh-CN" altLang="en-US" sz="2400" b="1">
                <a:solidFill>
                  <a:schemeClr val="tx1"/>
                </a:solidFill>
                <a:latin typeface="宋体" panose="02010600030101010101" pitchFamily="2" charset="-122"/>
                <a:sym typeface="+mn-ea"/>
              </a:rPr>
              <a:t>你对“正能量”</a:t>
            </a:r>
            <a:r>
              <a:rPr lang="zh-CN" altLang="en-US" sz="2400" b="1">
                <a:latin typeface="宋体" panose="02010600030101010101" pitchFamily="2" charset="-122"/>
                <a:sym typeface="+mn-ea"/>
              </a:rPr>
              <a:t>有何联想和感悟</a:t>
            </a:r>
            <a:r>
              <a:rPr lang="en-US" altLang="zh-CN" sz="2400" b="1">
                <a:latin typeface="宋体" panose="02010600030101010101" pitchFamily="2" charset="-122"/>
                <a:sym typeface="+mn-ea"/>
              </a:rPr>
              <a:t>?</a:t>
            </a:r>
            <a:r>
              <a:rPr lang="zh-CN" altLang="en-US" sz="2400" b="1">
                <a:latin typeface="宋体" panose="02010600030101010101" pitchFamily="2" charset="-122"/>
                <a:sym typeface="+mn-ea"/>
              </a:rPr>
              <a:t>请据此写一篇文章。立意自定，题目自拟，文体自选</a:t>
            </a:r>
            <a:r>
              <a:rPr lang="en-US" altLang="zh-CN" sz="2400" b="1">
                <a:latin typeface="宋体" panose="02010600030101010101" pitchFamily="2" charset="-122"/>
                <a:sym typeface="+mn-ea"/>
              </a:rPr>
              <a:t>(</a:t>
            </a:r>
            <a:r>
              <a:rPr lang="zh-CN" altLang="en-US" sz="2400" b="1">
                <a:latin typeface="宋体" panose="02010600030101010101" pitchFamily="2" charset="-122"/>
                <a:sym typeface="+mn-ea"/>
              </a:rPr>
              <a:t>诗歌除外</a:t>
            </a:r>
            <a:r>
              <a:rPr lang="en-US" altLang="zh-CN" sz="2400" b="1">
                <a:latin typeface="宋体" panose="02010600030101010101" pitchFamily="2" charset="-122"/>
                <a:sym typeface="+mn-ea"/>
              </a:rPr>
              <a:t>)</a:t>
            </a:r>
            <a:r>
              <a:rPr lang="zh-CN" altLang="en-US" sz="2400" b="1">
                <a:latin typeface="宋体" panose="02010600030101010101" pitchFamily="2" charset="-122"/>
                <a:sym typeface="+mn-ea"/>
              </a:rPr>
              <a:t>，不少于</a:t>
            </a:r>
            <a:r>
              <a:rPr lang="en-US" altLang="zh-CN" sz="2400" b="1">
                <a:latin typeface="宋体" panose="02010600030101010101" pitchFamily="2" charset="-122"/>
                <a:sym typeface="+mn-ea"/>
              </a:rPr>
              <a:t>800</a:t>
            </a:r>
            <a:r>
              <a:rPr lang="zh-CN" altLang="en-US" sz="2400" b="1">
                <a:latin typeface="宋体" panose="02010600030101010101" pitchFamily="2" charset="-122"/>
                <a:sym typeface="+mn-ea"/>
              </a:rPr>
              <a:t>字。</a:t>
            </a:r>
            <a:endParaRPr lang="zh-CN" altLang="en-US" sz="2400" b="1">
              <a:latin typeface="宋体" panose="02010600030101010101" pitchFamily="2" charset="-122"/>
              <a:sym typeface="+mn-ea"/>
            </a:endParaRPr>
          </a:p>
          <a:p>
            <a:endParaRPr sz="2400" u="none">
              <a:solidFill>
                <a:schemeClr val="tx1"/>
              </a:solidFill>
              <a:latin typeface="黑体" panose="02010609060101010101" pitchFamily="2" charset="-122"/>
              <a:ea typeface="黑体" panose="02010609060101010101" pitchFamily="2" charset="-122"/>
            </a:endParaRPr>
          </a:p>
          <a:p>
            <a:r>
              <a:rPr lang="zh-CN" altLang="en-US" sz="2400" b="1">
                <a:effectLst>
                  <a:outerShdw blurRad="38100" dist="38100" dir="2700000">
                    <a:srgbClr val="FFFFFF"/>
                  </a:outerShdw>
                </a:effectLst>
                <a:latin typeface="华文新魏" pitchFamily="2" charset="-122"/>
                <a:ea typeface="华文新魏" pitchFamily="2" charset="-122"/>
                <a:sym typeface="+mn-ea"/>
              </a:rPr>
              <a:t>【解析】</a:t>
            </a:r>
            <a:endParaRPr lang="zh-CN" altLang="en-US" sz="2400" b="1">
              <a:effectLst>
                <a:outerShdw blurRad="38100" dist="38100" dir="2700000">
                  <a:srgbClr val="FFFFFF"/>
                </a:outerShdw>
              </a:effectLst>
              <a:latin typeface="华文新魏" pitchFamily="2" charset="-122"/>
              <a:ea typeface="华文新魏" pitchFamily="2" charset="-122"/>
              <a:sym typeface="+mn-ea"/>
            </a:endParaRPr>
          </a:p>
          <a:p>
            <a:r>
              <a:rPr lang="zh-CN" altLang="en-US" sz="2400" b="1">
                <a:effectLst>
                  <a:outerShdw blurRad="38100" dist="38100" dir="2700000">
                    <a:srgbClr val="FFFFFF"/>
                  </a:outerShdw>
                </a:effectLst>
                <a:latin typeface="华文新魏" pitchFamily="2" charset="-122"/>
                <a:ea typeface="华文新魏" pitchFamily="2" charset="-122"/>
                <a:sym typeface="+mn-ea"/>
              </a:rPr>
              <a:t>在材料作文中，先从材料中提炼出</a:t>
            </a:r>
            <a:r>
              <a:rPr lang="zh-CN" altLang="en-US" sz="2400" b="1" u="sng">
                <a:solidFill>
                  <a:srgbClr val="0000FF"/>
                </a:solidFill>
                <a:effectLst>
                  <a:outerShdw blurRad="38100" dist="38100" dir="2700000">
                    <a:srgbClr val="000000"/>
                  </a:outerShdw>
                </a:effectLst>
                <a:latin typeface="华文新魏" pitchFamily="2" charset="-122"/>
                <a:ea typeface="华文新魏" pitchFamily="2" charset="-122"/>
                <a:sym typeface="+mn-ea"/>
              </a:rPr>
              <a:t>中心话题，</a:t>
            </a:r>
            <a:r>
              <a:rPr lang="zh-CN" altLang="en-US" sz="2400" b="1" u="sng">
                <a:solidFill>
                  <a:schemeClr val="folHlink"/>
                </a:solidFill>
                <a:effectLst>
                  <a:outerShdw blurRad="38100" dist="38100" dir="2700000">
                    <a:srgbClr val="000000"/>
                  </a:outerShdw>
                </a:effectLst>
                <a:latin typeface="Arial" panose="020b0604020202020204" pitchFamily="34" charset="0"/>
                <a:ea typeface="华文新魏" pitchFamily="2" charset="-122"/>
                <a:sym typeface="+mn-ea"/>
              </a:rPr>
              <a:t>再用添加前后缀法、造句法扩充标题</a:t>
            </a:r>
            <a:r>
              <a:rPr lang="zh-CN" altLang="en-US" sz="2400" b="1">
                <a:effectLst>
                  <a:outerShdw blurRad="38100" dist="38100" dir="2700000">
                    <a:srgbClr val="FFFFFF"/>
                  </a:outerShdw>
                </a:effectLst>
                <a:latin typeface="Arial" panose="020b0604020202020204" pitchFamily="34" charset="0"/>
                <a:ea typeface="华文新魏" pitchFamily="2" charset="-122"/>
                <a:sym typeface="+mn-ea"/>
              </a:rPr>
              <a:t>，拟出的题目通常就是文章的观点。</a:t>
            </a:r>
            <a:endParaRPr lang="zh-CN" altLang="en-US" sz="2400" b="1">
              <a:effectLst>
                <a:outerShdw blurRad="38100" dist="38100" dir="2700000">
                  <a:srgbClr val="FFFFFF"/>
                </a:outerShdw>
              </a:effectLst>
              <a:latin typeface="Arial" panose="020b0604020202020204" pitchFamily="34" charset="0"/>
              <a:ea typeface="华文新魏" pitchFamily="2" charset="-122"/>
              <a:sym typeface="+mn-ea"/>
            </a:endParaRPr>
          </a:p>
          <a:p>
            <a:r>
              <a:rPr lang="zh-CN" sz="2400" u="none">
                <a:solidFill>
                  <a:schemeClr val="tx1"/>
                </a:solidFill>
                <a:latin typeface="黑体" panose="02010609060101010101" pitchFamily="2" charset="-122"/>
                <a:ea typeface="黑体" panose="02010609060101010101" pitchFamily="2" charset="-122"/>
              </a:rPr>
              <a:t>本题的话题是</a:t>
            </a:r>
            <a:r>
              <a:rPr lang="en-US" altLang="zh-CN" sz="2400" u="none">
                <a:solidFill>
                  <a:schemeClr val="tx1"/>
                </a:solidFill>
                <a:latin typeface="黑体" panose="02010609060101010101" pitchFamily="2" charset="-122"/>
                <a:ea typeface="黑体" panose="02010609060101010101" pitchFamily="2" charset="-122"/>
              </a:rPr>
              <a:t>“</a:t>
            </a:r>
            <a:r>
              <a:rPr lang="zh-CN" altLang="en-US" sz="2400" u="none">
                <a:solidFill>
                  <a:schemeClr val="tx1"/>
                </a:solidFill>
                <a:latin typeface="黑体" panose="02010609060101010101" pitchFamily="2" charset="-122"/>
                <a:ea typeface="黑体" panose="02010609060101010101" pitchFamily="2" charset="-122"/>
              </a:rPr>
              <a:t>正能量</a:t>
            </a:r>
            <a:r>
              <a:rPr lang="en-US" altLang="zh-CN" sz="2400" u="none">
                <a:solidFill>
                  <a:schemeClr val="tx1"/>
                </a:solidFill>
                <a:latin typeface="黑体" panose="02010609060101010101" pitchFamily="2" charset="-122"/>
                <a:ea typeface="黑体" panose="02010609060101010101" pitchFamily="2" charset="-122"/>
              </a:rPr>
              <a:t>”</a:t>
            </a:r>
            <a:r>
              <a:rPr lang="zh-CN" altLang="en-US" sz="2400" u="none">
                <a:solidFill>
                  <a:schemeClr val="tx1"/>
                </a:solidFill>
                <a:latin typeface="黑体" panose="02010609060101010101" pitchFamily="2" charset="-122"/>
                <a:ea typeface="黑体" panose="02010609060101010101" pitchFamily="2" charset="-122"/>
              </a:rPr>
              <a:t>，围绕这个关键词，可以拟定以下标题：</a:t>
            </a:r>
            <a:endParaRPr lang="zh-CN" altLang="en-US" sz="2400" u="none">
              <a:solidFill>
                <a:schemeClr val="tx1"/>
              </a:solidFill>
              <a:latin typeface="黑体" panose="02010609060101010101" pitchFamily="2" charset="-122"/>
              <a:ea typeface="黑体" panose="02010609060101010101" pitchFamily="2" charset="-122"/>
            </a:endParaRPr>
          </a:p>
          <a:p>
            <a:pPr fontAlgn="base"/>
            <a:r>
              <a:rPr lang="zh-CN" altLang="en-US" sz="2400">
                <a:solidFill>
                  <a:srgbClr val="FF0000"/>
                </a:solidFill>
                <a:effectLst>
                  <a:outerShdw blurRad="38100" dist="38100" dir="2700000">
                    <a:srgbClr val="000000"/>
                  </a:outerShdw>
                </a:effectLst>
                <a:latin typeface="华文新魏" pitchFamily="2" charset="-122"/>
                <a:ea typeface="华文新魏" pitchFamily="2" charset="-122"/>
                <a:sym typeface="+mn-ea"/>
              </a:rPr>
              <a:t>《焕发正能量》    </a:t>
            </a:r>
            <a:endParaRPr lang="zh-CN" altLang="en-US" sz="2400">
              <a:solidFill>
                <a:srgbClr val="FF0000"/>
              </a:solidFill>
              <a:effectLst>
                <a:outerShdw blurRad="38100" dist="38100" dir="2700000">
                  <a:srgbClr val="000000"/>
                </a:outerShdw>
              </a:effectLst>
              <a:latin typeface="华文新魏" pitchFamily="2" charset="-122"/>
              <a:ea typeface="华文新魏" pitchFamily="2" charset="-122"/>
              <a:sym typeface="+mn-ea"/>
            </a:endParaRPr>
          </a:p>
          <a:p>
            <a:pPr fontAlgn="base"/>
            <a:r>
              <a:rPr lang="zh-CN" altLang="en-US" sz="2400">
                <a:solidFill>
                  <a:srgbClr val="FF0000"/>
                </a:solidFill>
                <a:effectLst>
                  <a:outerShdw blurRad="38100" dist="38100" dir="2700000">
                    <a:srgbClr val="000000"/>
                  </a:outerShdw>
                </a:effectLst>
                <a:latin typeface="华文新魏" pitchFamily="2" charset="-122"/>
                <a:ea typeface="华文新魏" pitchFamily="2" charset="-122"/>
                <a:sym typeface="+mn-ea"/>
              </a:rPr>
              <a:t>《传递正能量》</a:t>
            </a:r>
            <a:endParaRPr lang="zh-CN" altLang="en-US" sz="2400" strike="noStrike" noProof="1">
              <a:solidFill>
                <a:srgbClr val="FF0000"/>
              </a:solidFill>
              <a:effectLst>
                <a:outerShdw blurRad="38100" dist="38100" dir="2700000">
                  <a:srgbClr val="000000"/>
                </a:outerShdw>
              </a:effectLst>
              <a:latin typeface="华文新魏" pitchFamily="2" charset="-122"/>
              <a:ea typeface="华文新魏" pitchFamily="2" charset="-122"/>
            </a:endParaRPr>
          </a:p>
          <a:p>
            <a:pPr fontAlgn="base"/>
            <a:r>
              <a:rPr lang="zh-CN" altLang="en-US" sz="2400">
                <a:solidFill>
                  <a:srgbClr val="FF0000"/>
                </a:solidFill>
                <a:effectLst>
                  <a:outerShdw blurRad="38100" dist="38100" dir="2700000">
                    <a:srgbClr val="000000"/>
                  </a:outerShdw>
                </a:effectLst>
                <a:latin typeface="华文新魏" pitchFamily="2" charset="-122"/>
                <a:ea typeface="华文新魏" pitchFamily="2" charset="-122"/>
                <a:sym typeface="+mn-ea"/>
              </a:rPr>
              <a:t>《这就是正能量》 </a:t>
            </a:r>
            <a:endParaRPr lang="zh-CN" altLang="en-US" sz="2400" strike="noStrike" noProof="1">
              <a:solidFill>
                <a:srgbClr val="FF0000"/>
              </a:solidFill>
              <a:effectLst>
                <a:outerShdw blurRad="38100" dist="38100" dir="2700000">
                  <a:srgbClr val="000000"/>
                </a:outerShdw>
              </a:effectLst>
              <a:latin typeface="华文新魏" pitchFamily="2" charset="-122"/>
              <a:ea typeface="华文新魏" pitchFamily="2" charset="-122"/>
            </a:endParaRPr>
          </a:p>
          <a:p>
            <a:pPr fontAlgn="base"/>
            <a:r>
              <a:rPr lang="zh-CN" altLang="en-US" sz="2400">
                <a:solidFill>
                  <a:srgbClr val="FF0000"/>
                </a:solidFill>
                <a:effectLst>
                  <a:outerShdw blurRad="38100" dist="38100" dir="2700000">
                    <a:srgbClr val="000000"/>
                  </a:outerShdw>
                </a:effectLst>
                <a:latin typeface="华文新魏" pitchFamily="2" charset="-122"/>
                <a:ea typeface="华文新魏" pitchFamily="2" charset="-122"/>
                <a:sym typeface="+mn-ea"/>
              </a:rPr>
              <a:t>《正能量，我们需要你》</a:t>
            </a:r>
            <a:endParaRPr lang="zh-CN" altLang="en-US" sz="2400" strike="noStrike" noProof="1">
              <a:solidFill>
                <a:srgbClr val="FF0000"/>
              </a:solidFill>
              <a:effectLst>
                <a:outerShdw blurRad="38100" dist="38100" dir="2700000">
                  <a:srgbClr val="000000"/>
                </a:outerShdw>
              </a:effectLst>
              <a:latin typeface="华文新魏" pitchFamily="2" charset="-122"/>
              <a:ea typeface="华文新魏" pitchFamily="2" charset="-122"/>
            </a:endParaRPr>
          </a:p>
          <a:p>
            <a:endParaRPr lang="zh-CN" altLang="en-US" sz="2400" u="none" strike="noStrike" noProof="1">
              <a:solidFill>
                <a:srgbClr val="FF0000"/>
              </a:solidFill>
              <a:effectLst>
                <a:outerShdw blurRad="38100" dist="38100" dir="2700000">
                  <a:srgbClr val="000000"/>
                </a:outerShdw>
              </a:effectLst>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266">
                                            <p:txEl>
                                              <p:pRg st="5" end="5"/>
                                            </p:txEl>
                                          </p:spTgt>
                                        </p:tgtEl>
                                        <p:attrNameLst>
                                          <p:attrName>style.visibility</p:attrName>
                                        </p:attrNameLst>
                                      </p:cBhvr>
                                      <p:to>
                                        <p:strVal val="visible"/>
                                      </p:to>
                                    </p:set>
                                    <p:anim calcmode="lin" valueType="num">
                                      <p:cBhvr additive="base">
                                        <p:cTn id="13" dur="500" fill="hold"/>
                                        <p:tgtEl>
                                          <p:spTgt spid="11266">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6">
                                            <p:txEl>
                                              <p:pRg st="5" end="5"/>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1266">
                                            <p:txEl>
                                              <p:pRg st="6" end="6"/>
                                            </p:txEl>
                                          </p:spTgt>
                                        </p:tgtEl>
                                        <p:attrNameLst>
                                          <p:attrName>style.visibility</p:attrName>
                                        </p:attrNameLst>
                                      </p:cBhvr>
                                      <p:to>
                                        <p:strVal val="visible"/>
                                      </p:to>
                                    </p:set>
                                    <p:anim calcmode="lin" valueType="num">
                                      <p:cBhvr additive="base">
                                        <p:cTn id="17" dur="500" fill="hold"/>
                                        <p:tgtEl>
                                          <p:spTgt spid="11266">
                                            <p:txEl>
                                              <p:pRg st="6" end="6"/>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266">
                                            <p:txEl>
                                              <p:pRg st="6" end="6"/>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266">
                                            <p:txEl>
                                              <p:pRg st="7" end="7"/>
                                            </p:txEl>
                                          </p:spTgt>
                                        </p:tgtEl>
                                        <p:attrNameLst>
                                          <p:attrName>style.visibility</p:attrName>
                                        </p:attrNameLst>
                                      </p:cBhvr>
                                      <p:to>
                                        <p:strVal val="visible"/>
                                      </p:to>
                                    </p:set>
                                    <p:anim calcmode="lin" valueType="num">
                                      <p:cBhvr additive="base">
                                        <p:cTn id="21" dur="500" fill="hold"/>
                                        <p:tgtEl>
                                          <p:spTgt spid="11266">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266">
                                            <p:txEl>
                                              <p:pRg st="7" end="7"/>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1266">
                                            <p:txEl>
                                              <p:pRg st="8" end="8"/>
                                            </p:txEl>
                                          </p:spTgt>
                                        </p:tgtEl>
                                        <p:attrNameLst>
                                          <p:attrName>style.visibility</p:attrName>
                                        </p:attrNameLst>
                                      </p:cBhvr>
                                      <p:to>
                                        <p:strVal val="visible"/>
                                      </p:to>
                                    </p:set>
                                    <p:anim calcmode="lin" valueType="num">
                                      <p:cBhvr additive="base">
                                        <p:cTn id="25" dur="500" fill="hold"/>
                                        <p:tgtEl>
                                          <p:spTgt spid="11266">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6">
                                            <p:txEl>
                                              <p:pRg st="8" end="8"/>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1266">
                                            <p:txEl>
                                              <p:pRg st="9" end="9"/>
                                            </p:txEl>
                                          </p:spTgt>
                                        </p:tgtEl>
                                        <p:attrNameLst>
                                          <p:attrName>style.visibility</p:attrName>
                                        </p:attrNameLst>
                                      </p:cBhvr>
                                      <p:to>
                                        <p:strVal val="visible"/>
                                      </p:to>
                                    </p:set>
                                    <p:anim calcmode="lin" valueType="num">
                                      <p:cBhvr additive="base">
                                        <p:cTn id="29" dur="500" fill="hold"/>
                                        <p:tgtEl>
                                          <p:spTgt spid="11266">
                                            <p:txEl>
                                              <p:pRg st="9" end="9"/>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266">
                                            <p:txEl>
                                              <p:pRg st="9" end="9"/>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1266">
                                            <p:txEl>
                                              <p:pRg st="10" end="10"/>
                                            </p:txEl>
                                          </p:spTgt>
                                        </p:tgtEl>
                                        <p:attrNameLst>
                                          <p:attrName>style.visibility</p:attrName>
                                        </p:attrNameLst>
                                      </p:cBhvr>
                                      <p:to>
                                        <p:strVal val="visible"/>
                                      </p:to>
                                    </p:set>
                                    <p:anim calcmode="lin" valueType="num">
                                      <p:cBhvr additive="base">
                                        <p:cTn id="33" dur="500" fill="hold"/>
                                        <p:tgtEl>
                                          <p:spTgt spid="11266">
                                            <p:txEl>
                                              <p:pRg st="10" end="1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266">
                                            <p:txEl>
                                              <p:pRg st="10" end="1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1266">
                                            <p:txEl>
                                              <p:pRg st="11" end="11"/>
                                            </p:txEl>
                                          </p:spTgt>
                                        </p:tgtEl>
                                        <p:attrNameLst>
                                          <p:attrName>style.visibility</p:attrName>
                                        </p:attrNameLst>
                                      </p:cBhvr>
                                      <p:to>
                                        <p:strVal val="visible"/>
                                      </p:to>
                                    </p:set>
                                    <p:anim calcmode="lin" valueType="num">
                                      <p:cBhvr additive="base">
                                        <p:cTn id="37" dur="500" fill="hold"/>
                                        <p:tgtEl>
                                          <p:spTgt spid="11266">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66">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tags/tag1.xml><?xml version="1.0" encoding="utf-8"?>
<p:tagLst xmlns:p="http://schemas.openxmlformats.org/presentationml/2006/main">
  <p:tag name="KSO_WM_UNIT_PLACING_PICTURE_USER_VIEWPORT" val="{&quot;height&quot;:10800,&quot;width&quot;:10679}"/>
</p:tagLst>
</file>

<file path=ppt/tags/tag2.xml><?xml version="1.0" encoding="utf-8"?>
<p:tagLst xmlns:p="http://schemas.openxmlformats.org/presentationml/2006/main">
  <p:tag name="KSO_WM_UNIT_PLACING_PICTURE_USER_VIEWPORT" val="{&quot;height&quot;:3555,&quot;width&quot;:7440}"/>
</p:tagLst>
</file>

<file path=ppt/tags/tag3.xml><?xml version="1.0" encoding="utf-8"?>
<p:tagLst xmlns:p="http://schemas.openxmlformats.org/presentationml/2006/main">
  <p:tag name="KSO_WM_UNIT_PLACING_PICTURE_USER_VIEWPORT" val="{&quot;height&quot;:3555,&quot;width&quot;:7440}"/>
</p:tagLst>
</file>

<file path=ppt/tags/tag4.xml><?xml version="1.0" encoding="utf-8"?>
<p:tagLst xmlns:p="http://schemas.openxmlformats.org/presentationml/2006/main">
  <p:tag name="KSO_WM_UNIT_PLACING_PICTURE_USER_VIEWPORT" val="{&quot;height&quot;:3555,&quot;width&quot;:7440}"/>
</p:tagLst>
</file>

<file path=ppt/tags/tag5.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Arial"/>
        <a:cs typeface="Arial"/>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Arial"/>
        <a:cs typeface="Arial"/>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279</Paragraphs>
  <Slides>36</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36</vt:i4>
      </vt:variant>
    </vt:vector>
  </HeadingPairs>
  <TitlesOfParts>
    <vt:vector baseType="lpstr" size="47">
      <vt:lpstr>Arial</vt:lpstr>
      <vt:lpstr>DengXian Light</vt:lpstr>
      <vt:lpstr>DengXian</vt:lpstr>
      <vt:lpstr>Heiti SC Light</vt:lpstr>
      <vt:lpstr>楷体</vt:lpstr>
      <vt:lpstr>华文中宋</vt:lpstr>
      <vt:lpstr>宋体</vt:lpstr>
      <vt:lpstr>华文新魏</vt:lpstr>
      <vt:lpstr>黑体</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2021-11-10T08:31:27.746</cp:lastPrinted>
  <dcterms:created xsi:type="dcterms:W3CDTF">2021-11-10T08:31:27Z</dcterms:created>
  <dcterms:modified xsi:type="dcterms:W3CDTF">2021-11-10T00:31:28Z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