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9" r:id="rId3"/>
    <p:sldId id="258" r:id="rId4"/>
    <p:sldId id="260" r:id="rId5"/>
    <p:sldId id="263" r:id="rId6"/>
    <p:sldId id="262" r:id="rId7"/>
    <p:sldId id="261" r:id="rId8"/>
    <p:sldId id="265" r:id="rId9"/>
    <p:sldId id="268" r:id="rId10"/>
    <p:sldId id="269" r:id="rId11"/>
    <p:sldId id="270" r:id="rId12"/>
    <p:sldId id="272" r:id="rId13"/>
    <p:sldId id="266" r:id="rId14"/>
    <p:sldId id="267" r:id="rId15"/>
    <p:sldId id="273" r:id="rId16"/>
    <p:sldId id="274" r:id="rId17"/>
    <p:sldId id="275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71" r:id="rId26"/>
    <p:sldId id="284" r:id="rId27"/>
    <p:sldId id="285" r:id="rId28"/>
    <p:sldId id="286" r:id="rId29"/>
    <p:sldId id="287" r:id="rId30"/>
    <p:sldId id="291" r:id="rId31"/>
    <p:sldId id="288" r:id="rId32"/>
    <p:sldId id="289" r:id="rId33"/>
    <p:sldId id="290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tags" Target="tags/tag73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tags" Target="../tags/tag6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ags" Target="../tags/tag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tags" Target="../tags/tag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ags" Target="../tags/tag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ags" Target="../tags/tag67.xml" /><Relationship Id="rId4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097" title=""/>
          <p:cNvPicPr>
            <a:picLocks noChangeAspect="1"/>
          </p:cNvPicPr>
          <p:nvPr/>
        </p:nvPicPr>
        <p:blipFill>
          <a:blip r:embed="rId2">
            <a:lum bright="17999" contrast="54000"/>
          </a:blip>
          <a:srcRect t="4610" r="6200" b="30917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</p:pic>
      <p:grpSp>
        <p:nvGrpSpPr>
          <p:cNvPr id="4099" name="组合 4098" title=""/>
          <p:cNvGrpSpPr/>
          <p:nvPr/>
        </p:nvGrpSpPr>
        <p:grpSpPr>
          <a:xfrm>
            <a:off x="3436938" y="266700"/>
            <a:ext cx="5519738" cy="1930400"/>
            <a:chOff x="1205" y="168"/>
            <a:chExt cx="3477" cy="1216"/>
          </a:xfrm>
        </p:grpSpPr>
        <p:sp>
          <p:nvSpPr>
            <p:cNvPr id="4100" name="文本框 4099"/>
            <p:cNvSpPr txBox="1"/>
            <p:nvPr/>
          </p:nvSpPr>
          <p:spPr>
            <a:xfrm>
              <a:off x="1205" y="168"/>
              <a:ext cx="2631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8000" b="1">
                  <a:latin typeface="Arial" panose="020b0604020202020204" pitchFamily="34" charset="0"/>
                  <a:ea typeface="仿宋_GB2312" pitchFamily="49" charset="-122"/>
                </a:rPr>
                <a:t>扬 州 慢</a:t>
              </a:r>
              <a:endParaRPr lang="zh-CN" altLang="en-US" sz="8000" b="1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4101" name="文本框 4100"/>
            <p:cNvSpPr txBox="1"/>
            <p:nvPr/>
          </p:nvSpPr>
          <p:spPr>
            <a:xfrm>
              <a:off x="3231" y="861"/>
              <a:ext cx="145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>
                  <a:latin typeface="Arial" panose="020b0604020202020204" pitchFamily="34" charset="0"/>
                  <a:ea typeface="仿宋_GB2312" pitchFamily="49" charset="-122"/>
                </a:rPr>
                <a:t>姜夔</a:t>
              </a:r>
              <a:endParaRPr lang="zh-CN" altLang="en-US" sz="4800" b="1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280795" y="696595"/>
            <a:ext cx="96310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ym typeface="+mn-ea"/>
              </a:rPr>
              <a:t>       </a:t>
            </a:r>
            <a:r>
              <a:rPr lang="zh-CN" altLang="en-US" sz="3200">
                <a:sym typeface="+mn-ea"/>
              </a:rPr>
              <a:t>淳熙丙申至日，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余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过</a:t>
            </a:r>
            <a:r>
              <a:rPr lang="zh-CN" altLang="en-US" sz="3200">
                <a:sym typeface="+mn-ea"/>
              </a:rPr>
              <a:t>维扬。夜雪初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霁</a:t>
            </a:r>
            <a:r>
              <a:rPr lang="zh-CN" altLang="en-US" sz="3200">
                <a:sym typeface="+mn-ea"/>
              </a:rPr>
              <a:t>，荠麦弥望。入其城则四顾萧条，寒水自碧，暮色渐起，戍角悲吟；余怀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怆然</a:t>
            </a:r>
            <a:r>
              <a:rPr lang="zh-CN" altLang="en-US" sz="3200">
                <a:sym typeface="+mn-ea"/>
              </a:rPr>
              <a:t>，感慨今昔，因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自度</a:t>
            </a:r>
            <a:r>
              <a:rPr lang="zh-CN" altLang="en-US" sz="3200">
                <a:sym typeface="+mn-ea"/>
              </a:rPr>
              <a:t>此曲。千岩老人以为有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黍离之悲</a:t>
            </a:r>
            <a:r>
              <a:rPr lang="zh-CN" altLang="en-US" sz="3200">
                <a:sym typeface="+mn-ea"/>
              </a:rPr>
              <a:t>也。</a:t>
            </a:r>
            <a:endParaRPr lang="zh-CN" altLang="en-US" sz="3200"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955040" y="2985770"/>
            <a:ext cx="102260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淳熙年丙申月冬至这天，我经过扬州。夜雪初晴，放眼望去，全是荠草和麦子。进入扬州，一片萧条，河水碧绿凄冷，天色渐晚，城中响起悲凉的号角。我内心</a:t>
            </a:r>
            <a:r>
              <a:rPr lang="zh-CN" altLang="en-US" sz="32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悲伤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，感慨于扬州城今昔的变化，于是</a:t>
            </a:r>
            <a:r>
              <a:rPr lang="zh-CN" altLang="en-US" sz="32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自创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了这支曲子。千岩老人认为这首词有</a:t>
            </a:r>
            <a:r>
              <a:rPr lang="zh-CN" sz="32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故国残破的悲思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。 </a:t>
            </a:r>
            <a:endParaRPr lang="zh-CN" altLang="en-US" sz="3200" b="1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6" name="矩形 79875" title=""/>
          <p:cNvSpPr/>
          <p:nvPr/>
        </p:nvSpPr>
        <p:spPr>
          <a:xfrm>
            <a:off x="1447165" y="1053783"/>
            <a:ext cx="91440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淳熙丙申至日，余过维扬。夜雪初霁，荠麦弥望。入其城则四顾萧条，寒水自碧，暮色渐起，戍角悲吟。予怀怆然，感慨今昔，因自度此曲。千岩老人以为有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黍离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之悲也。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9881" name="矩形 79880" title=""/>
          <p:cNvSpPr/>
          <p:nvPr/>
        </p:nvSpPr>
        <p:spPr>
          <a:xfrm>
            <a:off x="1524000" y="27813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思考一：你能从小序读出哪些内容？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9882" name="矩形 79881" title=""/>
          <p:cNvSpPr/>
          <p:nvPr/>
        </p:nvSpPr>
        <p:spPr>
          <a:xfrm>
            <a:off x="1169035" y="3307715"/>
            <a:ext cx="9422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（淳熙丙申至日，余过维扬。夜雪初霁）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交代了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扬州慢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的写作时间地点天气状况。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83" name="文本框 79882" title=""/>
          <p:cNvSpPr txBox="1"/>
          <p:nvPr/>
        </p:nvSpPr>
        <p:spPr>
          <a:xfrm>
            <a:off x="1245870" y="4437380"/>
            <a:ext cx="9239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夜雪初霁，荠麦弥望。四顾萧条，寒水自碧。暮色渐起，戍角悲吟。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描绘了作者的所见所闻。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84" name="文本框 79883" title=""/>
          <p:cNvSpPr txBox="1"/>
          <p:nvPr/>
        </p:nvSpPr>
        <p:spPr>
          <a:xfrm>
            <a:off x="1313180" y="5445125"/>
            <a:ext cx="7223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（予怀怆然，感慨今昔）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交代写作的缘由。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85" name="文本框 79884" title=""/>
          <p:cNvSpPr txBox="1"/>
          <p:nvPr/>
        </p:nvSpPr>
        <p:spPr>
          <a:xfrm>
            <a:off x="1245870" y="6092825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（千岩老人以为有</a:t>
            </a: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黍离</a:t>
            </a: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之悲也）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对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扬州慢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评价。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81" grpId="0"/>
      <p:bldP spid="79882" grpId="0"/>
      <p:bldP spid="79883" grpId="0"/>
      <p:bldP spid="79884" grpId="0"/>
      <p:bldP spid="798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日期占位符 3" title="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/>
              <a:t>2023/8/22</a:t>
            </a:fld>
            <a:endParaRPr lang="zh-CN" altLang="en-US" sz="1400"/>
          </a:p>
        </p:txBody>
      </p:sp>
      <p:sp>
        <p:nvSpPr>
          <p:cNvPr id="9219" name="页脚占位符 4" title="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1400"/>
              <a:t>扬州慢-姜夔</a:t>
            </a:r>
            <a:endParaRPr lang="en-US" altLang="zh-CN" sz="1400"/>
          </a:p>
        </p:txBody>
      </p:sp>
      <p:sp>
        <p:nvSpPr>
          <p:cNvPr id="9220" name="灯片编号占位符 5" title="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/>
              <a:t>12</a:t>
            </a:fld>
            <a:endParaRPr lang="en-US" altLang="zh-CN" sz="1400"/>
          </a:p>
        </p:txBody>
      </p:sp>
      <p:sp>
        <p:nvSpPr>
          <p:cNvPr id="111619" name="Rectangle 3" title=""/>
          <p:cNvSpPr>
            <a:spLocks noRot="1"/>
          </p:cNvSpPr>
          <p:nvPr/>
        </p:nvSpPr>
        <p:spPr>
          <a:xfrm>
            <a:off x="1524000" y="3200400"/>
            <a:ext cx="9144000" cy="198120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【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注释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】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）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黍：一种农作物，即糜子，子实去皮后叫黄米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先秦时期重要农作物，位列“五谷” 之列。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诗经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魏风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有名句：“硕鼠硕鼠，莫食我黍”，可见黍的重要性。</a:t>
            </a:r>
            <a:r>
              <a:rPr lang="zh-CN" altLang="en-US" sz="2800">
                <a:solidFill>
                  <a:srgbClr val="614325"/>
                </a:solidFill>
                <a:latin typeface="Arial" panose="020b0604020202020204" pitchFamily="34" charset="0"/>
              </a:rPr>
              <a:t> （</a:t>
            </a:r>
            <a:r>
              <a:rPr lang="en-US" altLang="zh-CN" sz="2800">
                <a:solidFill>
                  <a:srgbClr val="614325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>
                <a:solidFill>
                  <a:srgbClr val="614325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离离，盛多貌</a:t>
            </a:r>
            <a:r>
              <a:rPr lang="zh-CN" altLang="en-US" sz="3200">
                <a:solidFill>
                  <a:srgbClr val="614325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614325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rgbClr val="614325"/>
                </a:solidFill>
                <a:latin typeface="Arial" panose="020b0604020202020204" pitchFamily="34" charset="0"/>
              </a:rPr>
              <a:t>浓密貌。（“离离原上草”）</a:t>
            </a:r>
            <a:endParaRPr lang="zh-CN" altLang="en-US" sz="2800" b="1">
              <a:solidFill>
                <a:srgbClr val="614325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Rectangle 4" title=""/>
          <p:cNvSpPr>
            <a:spLocks noRot="1"/>
          </p:cNvSpPr>
          <p:nvPr/>
        </p:nvSpPr>
        <p:spPr>
          <a:xfrm>
            <a:off x="4572000" y="152400"/>
            <a:ext cx="2819400" cy="533400"/>
          </a:xfrm>
          <a:prstGeom prst="rect">
            <a:avLst/>
          </a:prstGeom>
          <a:solidFill>
            <a:srgbClr val="8F7C4B"/>
          </a:solidFill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黍离之悲</a:t>
            </a:r>
            <a:endParaRPr lang="zh-CN" altLang="en-US" sz="36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1621" name="Rectangle 5" title=""/>
          <p:cNvSpPr>
            <a:spLocks noRot="1"/>
          </p:cNvSpPr>
          <p:nvPr/>
        </p:nvSpPr>
        <p:spPr>
          <a:xfrm>
            <a:off x="1524000" y="5257800"/>
            <a:ext cx="9144000" cy="129540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悬疑： 庄稼茂密，为什么要悲伤呢？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（带着这个疑问到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扬州慢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中好好调查一番吧。）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24" name="Rectangle 6" title=""/>
          <p:cNvSpPr>
            <a:spLocks noGrp="1"/>
          </p:cNvSpPr>
          <p:nvPr>
            <p:ph idx="1"/>
          </p:nvPr>
        </p:nvSpPr>
        <p:spPr>
          <a:xfrm>
            <a:off x="1524000" y="914400"/>
            <a:ext cx="9144000" cy="22098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>
            <a:normAutofit lnSpcReduction="20000"/>
          </a:bodyPr>
          <a:lstStyle/>
          <a:p>
            <a:pPr eaLnBrk="1" hangingPunct="1">
              <a:lnSpc>
                <a:spcPct val="80000"/>
              </a:lnSpc>
              <a:spcBef>
                <a:spcPts val="180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               </a:t>
            </a:r>
            <a:r>
              <a:rPr lang="zh-CN" altLang="en-US" sz="2800" b="1">
                <a:solidFill>
                  <a:srgbClr val="FF3300"/>
                </a:solidFill>
              </a:rPr>
              <a:t>彼黍离离</a:t>
            </a:r>
            <a:r>
              <a:rPr lang="zh-CN" altLang="en-US" sz="2800" b="1">
                <a:solidFill>
                  <a:srgbClr val="000000"/>
                </a:solidFill>
              </a:rPr>
              <a:t>，彼稷之苗。 </a:t>
            </a:r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            行迈靡靡，中心摇摇。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            知我者谓我心忧，不知我者谓我何求。 　　</a:t>
            </a:r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            悠悠苍天！此何人哉？</a:t>
            </a:r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                                                               </a:t>
            </a:r>
            <a:r>
              <a:rPr lang="en-US" altLang="zh-CN" sz="1800" b="1">
                <a:solidFill>
                  <a:srgbClr val="000000"/>
                </a:solidFill>
              </a:rPr>
              <a:t>——《</a:t>
            </a:r>
            <a:r>
              <a:rPr lang="zh-CN" altLang="en-US" sz="1800" b="1">
                <a:solidFill>
                  <a:srgbClr val="000000"/>
                </a:solidFill>
              </a:rPr>
              <a:t>诗经</a:t>
            </a:r>
            <a:r>
              <a:rPr lang="en-US" altLang="zh-CN" sz="1800" b="1">
                <a:solidFill>
                  <a:srgbClr val="000000"/>
                </a:solidFill>
              </a:rPr>
              <a:t>·</a:t>
            </a:r>
            <a:r>
              <a:rPr lang="zh-CN" altLang="en-US" sz="1800" b="1">
                <a:solidFill>
                  <a:srgbClr val="000000"/>
                </a:solidFill>
              </a:rPr>
              <a:t>王风</a:t>
            </a:r>
            <a:r>
              <a:rPr lang="zh-CN" altLang="en-US" sz="1800">
                <a:solidFill>
                  <a:srgbClr val="000000"/>
                </a:solidFill>
              </a:rPr>
              <a:t> </a:t>
            </a:r>
            <a:r>
              <a:rPr lang="en-US" altLang="zh-CN" sz="1800">
                <a:solidFill>
                  <a:srgbClr val="000000"/>
                </a:solidFill>
              </a:rPr>
              <a:t>》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文本占位符 13314" title=""/>
          <p:cNvSpPr>
            <a:spLocks noGrp="1"/>
          </p:cNvSpPr>
          <p:nvPr>
            <p:ph type="body" idx="1"/>
          </p:nvPr>
        </p:nvSpPr>
        <p:spPr>
          <a:xfrm>
            <a:off x="890270" y="189230"/>
            <a:ext cx="10587355" cy="647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淮左名都，竹西佳处，解鞍少驻初程。</a:t>
            </a:r>
            <a:endParaRPr lang="zh-CN" altLang="en-US" sz="31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扬州是淮河东边著名的大都市，在竹西亭美好的去处，解下马鞍稍为停留休息，这是最初的路程。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9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6" name="文本框 13315" title=""/>
          <p:cNvSpPr txBox="1"/>
          <p:nvPr/>
        </p:nvSpPr>
        <p:spPr>
          <a:xfrm>
            <a:off x="828040" y="2275840"/>
            <a:ext cx="109093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en-US" sz="32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过春风十里，尽荠麦青青。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indent="0">
              <a:buNone/>
            </a:pP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昔日十分繁华的扬州十里长街，都是荠菜麦子一派青青。</a:t>
            </a:r>
            <a:endParaRPr lang="zh-CN" altLang="en-US" sz="32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buChar char="•"/>
            </a:pPr>
            <a:endParaRPr lang="zh-CN" altLang="en-US" sz="32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7" name="文本框 13316" title=""/>
          <p:cNvSpPr txBox="1"/>
          <p:nvPr/>
        </p:nvSpPr>
        <p:spPr>
          <a:xfrm>
            <a:off x="828040" y="3505835"/>
            <a:ext cx="10532745" cy="1860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0">
              <a:spcBef>
                <a:spcPct val="20000"/>
              </a:spcBef>
              <a:buNone/>
            </a:pPr>
            <a:r>
              <a:rPr lang="zh-CN" altLang="en-US" sz="32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自胡马窥江去后，废池乔木，犹厌言兵。</a:t>
            </a:r>
            <a:endParaRPr lang="zh-CN" altLang="en-US" sz="32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indent="0">
              <a:spcBef>
                <a:spcPct val="20000"/>
              </a:spcBef>
              <a:buNone/>
            </a:pP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自从金兵进犯长江回去以后，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扬州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池苑荒废，乔木被伐，至今还讨厌说起旧日兵荒。</a:t>
            </a:r>
            <a:endParaRPr lang="zh-CN" altLang="en-US" sz="32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32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8" name="文本框 13317" title=""/>
          <p:cNvSpPr txBox="1"/>
          <p:nvPr/>
        </p:nvSpPr>
        <p:spPr>
          <a:xfrm>
            <a:off x="831215" y="5227955"/>
            <a:ext cx="105295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en-US" sz="32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渐黄昏、清角吹寒，都在空城。</a:t>
            </a:r>
            <a:endParaRPr lang="zh-CN" altLang="en-US" sz="32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indent="0">
              <a:buNone/>
            </a:pP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天气渐渐进入黄昏，凄凉的画角吹起，泛起寒意，这都是在劫后的扬州城。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0" y="2028825"/>
            <a:ext cx="73914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读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懂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句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意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charRg st="1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6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317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1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318">
                                            <p:txEl>
                                              <p:charRg st="1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文本占位符 15362" title=""/>
          <p:cNvSpPr>
            <a:spLocks noGrp="1"/>
          </p:cNvSpPr>
          <p:nvPr>
            <p:ph type="body" idx="1"/>
          </p:nvPr>
        </p:nvSpPr>
        <p:spPr>
          <a:xfrm>
            <a:off x="737870" y="347345"/>
            <a:ext cx="10996930" cy="6338570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31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杜郎俊赏，算而今重到须惊。</a:t>
            </a:r>
            <a:endParaRPr lang="zh-CN" altLang="en-US" sz="31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杜牧曾快意游赏扬州，料想今天，重来此地一定吃惊。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1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纵豆蔻词工，青楼梦好，难赋深情。</a:t>
            </a:r>
            <a:endParaRPr lang="zh-CN" altLang="en-US" sz="31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即使描绘少女如豆蔻之诗句精工，形容青楼美梦的诗意很好，也很难表达出今日这般深厚的感情。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二十四桥仍在，波心荡，冷月无声</a:t>
            </a: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二十四桥仍然还在，但惟见桥下江中的水波荡漾，凄冷的月光映照，寂静无声。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 u="sng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念桥边红药，年年知为谁生。</a:t>
            </a:r>
            <a:endParaRPr lang="zh-CN" altLang="en-US" sz="3100" u="sng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1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桥边的芍药花虽然盛开，却无人欣赏，它又是为谁而生呢？</a:t>
            </a:r>
            <a:endParaRPr lang="zh-CN" altLang="en-US" sz="31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10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70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charRg st="14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91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363">
                                            <p:txEl>
                                              <p:charRg st="91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charRg st="108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43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363">
                                            <p:txEl>
                                              <p:charRg st="143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57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363">
                                            <p:txEl>
                                              <p:charRg st="157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4" name="灯片编号占位符 5" title="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/>
              <a:t>15</a:t>
            </a:fld>
            <a:endParaRPr lang="en-US" altLang="zh-CN" sz="1400"/>
          </a:p>
        </p:txBody>
      </p:sp>
      <p:sp>
        <p:nvSpPr>
          <p:cNvPr id="10245" name="Rectangle 2" title=""/>
          <p:cNvSpPr>
            <a:spLocks noGrp="1" noRot="1"/>
          </p:cNvSpPr>
          <p:nvPr>
            <p:ph type="title"/>
          </p:nvPr>
        </p:nvSpPr>
        <p:spPr>
          <a:xfrm>
            <a:off x="1752600" y="516255"/>
            <a:ext cx="8763000" cy="838200"/>
          </a:xfrm>
          <a:solidFill>
            <a:srgbClr val="8F7C4B">
              <a:alpha val="100000"/>
            </a:srgbClr>
          </a:solidFill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eaLnBrk="1" hangingPunct="1"/>
            <a:r>
              <a:rPr lang="zh-CN" altLang="en-US" sz="4000" b="1">
                <a:solidFill>
                  <a:schemeClr val="bg1"/>
                </a:solidFill>
                <a:ea typeface="黑体" panose="02010609060101010101" pitchFamily="2" charset="-122"/>
              </a:rPr>
              <a:t>淮左名都，竹西佳处，解鞍少驻初程</a:t>
            </a:r>
            <a:r>
              <a:rPr lang="zh-CN" altLang="en-US" sz="2800" b="1">
                <a:solidFill>
                  <a:schemeClr val="bg1"/>
                </a:solidFill>
                <a:ea typeface="黑体" panose="0201060906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102403" name="Rectangle 3" title=""/>
          <p:cNvSpPr>
            <a:spLocks noGrp="1" noRot="1"/>
          </p:cNvSpPr>
          <p:nvPr>
            <p:ph idx="1"/>
          </p:nvPr>
        </p:nvSpPr>
        <p:spPr>
          <a:xfrm>
            <a:off x="1619250" y="1939290"/>
            <a:ext cx="9144000" cy="39624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80000"/>
              </a:lnSpc>
              <a:spcBef>
                <a:spcPts val="1800"/>
              </a:spcBef>
              <a:buNone/>
            </a:pPr>
            <a:r>
              <a:rPr lang="en-US" altLang="zh-CN" b="1">
                <a:solidFill>
                  <a:srgbClr val="FF0000"/>
                </a:solidFill>
                <a:ea typeface="黑体" panose="02010609060101010101" pitchFamily="2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用典</a:t>
            </a:r>
            <a:r>
              <a:rPr lang="en-US" altLang="zh-CN" sz="3600" b="1">
                <a:solidFill>
                  <a:srgbClr val="000000"/>
                </a:solidFill>
                <a:ea typeface="黑体" panose="02010609060101010101" pitchFamily="2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化用杜牧</a:t>
            </a:r>
            <a:r>
              <a:rPr lang="en-US" altLang="zh-CN" sz="3600" b="1">
                <a:solidFill>
                  <a:srgbClr val="000000"/>
                </a:solidFill>
                <a:ea typeface="黑体" panose="02010609060101010101" pitchFamily="2" charset="-122"/>
              </a:rPr>
              <a:t>《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扬州禅智寺</a:t>
            </a:r>
            <a:r>
              <a:rPr lang="en-US" altLang="zh-CN" sz="3600" b="1">
                <a:solidFill>
                  <a:srgbClr val="000000"/>
                </a:solidFill>
                <a:ea typeface="黑体" panose="02010609060101010101" pitchFamily="2" charset="-122"/>
              </a:rPr>
              <a:t>》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中的诗句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ea typeface="黑体" panose="02010609060101010101" pitchFamily="2" charset="-122"/>
              </a:rPr>
              <a:t>谁知竹西路</a:t>
            </a:r>
            <a:r>
              <a:rPr lang="zh-CN" altLang="en-US" sz="3600" b="1">
                <a:solidFill>
                  <a:srgbClr val="0070C0"/>
                </a:solidFill>
                <a:ea typeface="黑体" panose="02010609060101010101" pitchFamily="2" charset="-122"/>
              </a:rPr>
              <a:t>，</a:t>
            </a:r>
            <a:r>
              <a:rPr lang="zh-CN" altLang="en-US" sz="4000" b="1">
                <a:solidFill>
                  <a:srgbClr val="0070C0"/>
                </a:solidFill>
                <a:ea typeface="黑体" panose="02010609060101010101" pitchFamily="2" charset="-122"/>
              </a:rPr>
              <a:t>歌吹是扬州</a:t>
            </a:r>
            <a:r>
              <a:rPr lang="zh-CN" altLang="en-US" b="1">
                <a:solidFill>
                  <a:srgbClr val="000000"/>
                </a:solidFill>
                <a:ea typeface="黑体" panose="02010609060101010101" pitchFamily="2" charset="-122"/>
              </a:rPr>
              <a:t>。”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spcBef>
                <a:spcPts val="1800"/>
              </a:spcBef>
              <a:buNone/>
            </a:pP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开头八个字写尽了</a:t>
            </a:r>
            <a:r>
              <a:rPr lang="zh-CN" altLang="en-US" sz="4000" b="1" u="sng">
                <a:solidFill>
                  <a:srgbClr val="000000"/>
                </a:solidFill>
                <a:ea typeface="黑体" panose="02010609060101010101" pitchFamily="2" charset="-122"/>
              </a:rPr>
              <a:t>扬州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pitchFamily="2" charset="-122"/>
              </a:rPr>
              <a:t>昔日的繁华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spcBef>
                <a:spcPts val="18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解鞍少驻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突出了对往昔名城风华的</a:t>
            </a:r>
            <a:r>
              <a:rPr lang="zh-CN" altLang="en-US" sz="4000" b="1">
                <a:solidFill>
                  <a:srgbClr val="0070C0"/>
                </a:solidFill>
                <a:ea typeface="黑体" panose="02010609060101010101" pitchFamily="2" charset="-122"/>
              </a:rPr>
              <a:t>仰慕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，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为下文伤怀做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铺垫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2"/>
            </p:custDataLst>
          </p:nvPr>
        </p:nvSpPr>
        <p:spPr>
          <a:xfrm>
            <a:off x="153670" y="2085975"/>
            <a:ext cx="7391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赏析内容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4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3">
                                            <p:txEl>
                                              <p:charRg st="41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charRg st="6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charRg st="6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灯片编号占位符 5" title="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/>
              <a:t>16</a:t>
            </a:fld>
            <a:endParaRPr lang="en-US" altLang="zh-CN" sz="1400"/>
          </a:p>
        </p:txBody>
      </p:sp>
      <p:sp>
        <p:nvSpPr>
          <p:cNvPr id="11269" name="Rectangle 2" title=""/>
          <p:cNvSpPr>
            <a:spLocks noGrp="1" noRot="1"/>
          </p:cNvSpPr>
          <p:nvPr>
            <p:ph type="title"/>
          </p:nvPr>
        </p:nvSpPr>
        <p:spPr>
          <a:xfrm>
            <a:off x="1752600" y="0"/>
            <a:ext cx="8540750" cy="838200"/>
          </a:xfrm>
          <a:solidFill>
            <a:srgbClr val="8F7C4B">
              <a:alpha val="100000"/>
            </a:srgbClr>
          </a:solidFill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b="1">
                <a:solidFill>
                  <a:schemeClr val="bg1"/>
                </a:solidFill>
                <a:ea typeface="黑体" panose="02010609060101010101" pitchFamily="2" charset="-122"/>
              </a:rPr>
              <a:t>过春风十里，尽荠麦青青。</a:t>
            </a:r>
            <a:endParaRPr lang="zh-CN" altLang="en-US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104451" name="Rectangle 3" title=""/>
          <p:cNvSpPr>
            <a:spLocks noGrp="1" noRot="1"/>
          </p:cNvSpPr>
          <p:nvPr>
            <p:ph idx="1"/>
          </p:nvPr>
        </p:nvSpPr>
        <p:spPr>
          <a:xfrm>
            <a:off x="615315" y="914400"/>
            <a:ext cx="11145520" cy="59436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marL="0" indent="0" eaLnBrk="1" hangingPunct="1">
              <a:lnSpc>
                <a:spcPct val="100000"/>
              </a:lnSpc>
              <a:spcBef>
                <a:spcPct val="10000"/>
              </a:spcBef>
              <a:buNone/>
            </a:pPr>
            <a:r>
              <a:rPr lang="zh-CN" altLang="en-US" sz="3200" b="1">
                <a:solidFill>
                  <a:srgbClr val="0070C0"/>
                </a:solidFill>
                <a:ea typeface="黑体" panose="02010609060101010101" pitchFamily="2" charset="-122"/>
              </a:rPr>
              <a:t>春风：时值冬至，何来春风？  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        </a:t>
            </a:r>
            <a:endParaRPr lang="zh-CN" altLang="en-US" sz="28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zh-CN" altLang="en-US" sz="2800" b="1"/>
              <a:t>赠别二首（其一）</a:t>
            </a:r>
            <a:endParaRPr lang="zh-CN" altLang="en-US" sz="2800" b="1"/>
          </a:p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en-US" altLang="zh-CN" sz="2800" b="1"/>
              <a:t>[</a:t>
            </a:r>
            <a:r>
              <a:rPr lang="zh-CN" altLang="en-US" sz="2800" b="1"/>
              <a:t>杜牧</a:t>
            </a:r>
            <a:r>
              <a:rPr lang="en-US" altLang="zh-CN" sz="2800" b="1"/>
              <a:t>]</a:t>
            </a:r>
            <a:endParaRPr lang="en-US" altLang="zh-CN" sz="2800" b="1"/>
          </a:p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en-US" altLang="zh-CN" sz="2800" b="1"/>
              <a:t> </a:t>
            </a:r>
            <a:r>
              <a:rPr lang="zh-CN" altLang="en-US" sz="2800" b="1"/>
              <a:t>娉娉袅袅十三余，豆蔻梢头二月初。</a:t>
            </a:r>
            <a:endParaRPr lang="zh-CN" altLang="en-US" sz="2800" b="1"/>
          </a:p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zh-CN" altLang="en-US" sz="2800" b="1"/>
              <a:t>春风十里扬州路，卷上珠帘总不如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2400" b="1"/>
              <a:t>        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[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注释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] 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1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）娉娉：形容美好的容貌。袅袅：形容体态柔美。（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2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）二月初：豆蔻含苞未放，古代常用来比喻未成年的女子。（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3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）十里扬州路：唐代扬州十分繁华，街道为“九里三十步”。这里不过举其成数。张祜的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《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纵游淮南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》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诗云：“十里长街市井连，月明桥上看神仙。”（</a:t>
            </a: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4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）珠帘：华美的帘子。这两句说，十里长街，珠帘卷起，所见的女子，都不及所要赠诗的那人美丽。</a:t>
            </a:r>
            <a:endParaRPr lang="zh-CN" altLang="en-US" sz="28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11271" name="Rectangle 4" title=""/>
          <p:cNvSpPr>
            <a:spLocks noRot="1"/>
          </p:cNvSpPr>
          <p:nvPr/>
        </p:nvSpPr>
        <p:spPr>
          <a:xfrm>
            <a:off x="1828800" y="2514600"/>
            <a:ext cx="8610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zh-CN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3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5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charRg st="75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3" name="Rectangle 4" title=""/>
          <p:cNvSpPr>
            <a:spLocks noGrp="1" noRot="1"/>
          </p:cNvSpPr>
          <p:nvPr>
            <p:ph type="title"/>
          </p:nvPr>
        </p:nvSpPr>
        <p:spPr>
          <a:xfrm>
            <a:off x="1752600" y="450215"/>
            <a:ext cx="8540750" cy="838200"/>
          </a:xfrm>
          <a:solidFill>
            <a:srgbClr val="8F7C4B">
              <a:alpha val="100000"/>
            </a:srgbClr>
          </a:solidFill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b="1">
                <a:solidFill>
                  <a:schemeClr val="bg1"/>
                </a:solidFill>
                <a:ea typeface="黑体" panose="02010609060101010101" pitchFamily="2" charset="-122"/>
              </a:rPr>
              <a:t>过春风十里，尽荠麦青青。</a:t>
            </a:r>
            <a:endParaRPr lang="zh-CN" altLang="en-US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58376" name="Rectangle 8" title=""/>
          <p:cNvSpPr>
            <a:spLocks noGrp="1" noRot="1"/>
          </p:cNvSpPr>
          <p:nvPr>
            <p:ph idx="1"/>
          </p:nvPr>
        </p:nvSpPr>
        <p:spPr>
          <a:xfrm>
            <a:off x="1524000" y="1737360"/>
            <a:ext cx="9144000" cy="44196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>
            <a:normAutofit lnSpcReduction="10000"/>
          </a:bodyPr>
          <a:lstStyle/>
          <a:p>
            <a:pPr marL="0" indent="0" eaLnBrk="1" hangingPunct="1">
              <a:spcBef>
                <a:spcPct val="1000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春风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2" charset="-122"/>
              </a:rPr>
              <a:t>：（</a:t>
            </a:r>
            <a:r>
              <a:rPr lang="en-US" altLang="zh-CN" sz="2000" b="1">
                <a:solidFill>
                  <a:srgbClr val="000000"/>
                </a:solidFill>
                <a:ea typeface="黑体" panose="02010609060101010101" pitchFamily="2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2" charset="-122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用典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。化用杜牧诗句。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ea typeface="黑体" panose="02010609060101010101" pitchFamily="2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ea typeface="黑体" panose="02010609060101010101" pitchFamily="2" charset="-122"/>
              </a:rPr>
              <a:t>）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借喻扬州昔日的繁华。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“荠麦青青”：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对比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。杜诗极言扬州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繁华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，但作者所见却尽是青青的野生荞麦，一片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荒凉</a:t>
            </a: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景象。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000000"/>
                </a:solidFill>
                <a:ea typeface="黑体" panose="02010609060101010101" pitchFamily="2" charset="-122"/>
              </a:rPr>
              <a:t>尽：弥望的荠麦把昔日的繁华一笔扫尽。</a:t>
            </a:r>
            <a:endParaRPr lang="zh-CN" altLang="en-US" sz="36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58379" name="Rectangle 11" title=""/>
          <p:cNvSpPr>
            <a:spLocks noRot="1"/>
          </p:cNvSpPr>
          <p:nvPr/>
        </p:nvSpPr>
        <p:spPr>
          <a:xfrm>
            <a:off x="1828800" y="2514600"/>
            <a:ext cx="8610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zh-CN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uiExpand="1" build="p"/>
      <p:bldP spid="583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页脚占位符 4" title="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1400"/>
              <a:t>扬州慢-姜夔</a:t>
            </a:r>
            <a:endParaRPr lang="en-US" altLang="zh-CN" sz="1400"/>
          </a:p>
        </p:txBody>
      </p:sp>
      <p:sp>
        <p:nvSpPr>
          <p:cNvPr id="13317" name="Rectangle 2" title=""/>
          <p:cNvSpPr>
            <a:spLocks noGrp="1" noRot="1"/>
          </p:cNvSpPr>
          <p:nvPr>
            <p:ph type="title"/>
          </p:nvPr>
        </p:nvSpPr>
        <p:spPr>
          <a:xfrm>
            <a:off x="1752600" y="0"/>
            <a:ext cx="8540750" cy="533400"/>
          </a:xfrm>
          <a:solidFill>
            <a:srgbClr val="8F7C4B">
              <a:alpha val="100000"/>
            </a:srgbClr>
          </a:solidFill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algn="l" eaLnBrk="1" hangingPunct="1"/>
            <a:r>
              <a:rPr lang="zh-CN" altLang="en-US" sz="3600" b="1">
                <a:solidFill>
                  <a:schemeClr val="bg1"/>
                </a:solidFill>
                <a:ea typeface="黑体" panose="02010609060101010101" pitchFamily="2" charset="-122"/>
              </a:rPr>
              <a:t>自胡马</a:t>
            </a:r>
            <a:r>
              <a:rPr lang="zh-CN" altLang="en-US" sz="3600" b="1">
                <a:solidFill>
                  <a:srgbClr val="FF3300"/>
                </a:solidFill>
                <a:ea typeface="黑体" panose="02010609060101010101" pitchFamily="2" charset="-122"/>
              </a:rPr>
              <a:t>窥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2" charset="-122"/>
              </a:rPr>
              <a:t>江去后</a:t>
            </a:r>
            <a:r>
              <a:rPr lang="zh-CN" altLang="en-US" sz="1200" b="1">
                <a:solidFill>
                  <a:schemeClr val="bg1"/>
                </a:solidFill>
                <a:ea typeface="黑体" panose="02010609060101010101" pitchFamily="2" charset="-122"/>
              </a:rPr>
              <a:t>， 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2" charset="-122"/>
              </a:rPr>
              <a:t>废池乔木</a:t>
            </a:r>
            <a:r>
              <a:rPr lang="zh-CN" altLang="en-US" sz="1200" b="1">
                <a:solidFill>
                  <a:schemeClr val="bg1"/>
                </a:solidFill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2" charset="-122"/>
              </a:rPr>
              <a:t>犹</a:t>
            </a:r>
            <a:r>
              <a:rPr lang="zh-CN" altLang="en-US" sz="3600" b="1">
                <a:solidFill>
                  <a:srgbClr val="FF3300"/>
                </a:solidFill>
                <a:ea typeface="黑体" panose="02010609060101010101" pitchFamily="2" charset="-122"/>
              </a:rPr>
              <a:t>厌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2" charset="-122"/>
              </a:rPr>
              <a:t>言兵</a:t>
            </a:r>
            <a:r>
              <a:rPr lang="zh-CN" altLang="en-US" sz="1200" b="1">
                <a:solidFill>
                  <a:schemeClr val="bg1"/>
                </a:solidFill>
                <a:ea typeface="黑体" panose="02010609060101010101" pitchFamily="2" charset="-122"/>
              </a:rPr>
              <a:t>。</a:t>
            </a:r>
            <a:endParaRPr lang="zh-CN" altLang="en-US" sz="1200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13318" name="Rectangle 3" title=""/>
          <p:cNvSpPr>
            <a:spLocks noGrp="1" noRot="1"/>
          </p:cNvSpPr>
          <p:nvPr>
            <p:ph idx="1"/>
          </p:nvPr>
        </p:nvSpPr>
        <p:spPr>
          <a:xfrm>
            <a:off x="873125" y="685800"/>
            <a:ext cx="10561320" cy="29718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ea typeface="黑体" panose="02010609060101010101" pitchFamily="2" charset="-122"/>
              </a:rPr>
              <a:t> “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胡马窥江”指的是金兵屡次南侵之事。</a:t>
            </a:r>
            <a:endParaRPr lang="zh-CN" altLang="en-US" sz="28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 胡马：代指金兵。江：长江。</a:t>
            </a:r>
            <a:endParaRPr lang="zh-CN" altLang="en-US" sz="2800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废池乔木，犹厌言兵：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拟人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，废池、乔木作为</a:t>
            </a:r>
            <a:r>
              <a:rPr lang="en-US" altLang="zh-CN" sz="2800" b="1">
                <a:solidFill>
                  <a:srgbClr val="000000"/>
                </a:solidFill>
                <a:ea typeface="黑体" panose="02010609060101010101" pitchFamily="2" charset="-122"/>
              </a:rPr>
              <a:t>15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</a:rPr>
              <a:t>年前那场浩劫的目击者，战争的恐怖、敌人的凶残，种种景象仍然留在它们心中，连他们都在痛恨金人发动的侵略战争，物犹如此，何况于人，这样写深刻地反映了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人民对侵略战争的极端痛恨</a:t>
            </a:r>
            <a:r>
              <a:rPr lang="zh-CN" altLang="en-US" sz="1600" b="1">
                <a:solidFill>
                  <a:srgbClr val="000000"/>
                </a:solidFill>
                <a:ea typeface="黑体" panose="02010609060101010101" pitchFamily="2" charset="-122"/>
              </a:rPr>
              <a:t>。</a:t>
            </a:r>
            <a:endParaRPr lang="zh-CN" altLang="en-US" sz="16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105476" name="Rectangle 4" title=""/>
          <p:cNvSpPr>
            <a:spLocks noRot="1"/>
          </p:cNvSpPr>
          <p:nvPr/>
        </p:nvSpPr>
        <p:spPr>
          <a:xfrm>
            <a:off x="1828800" y="2514600"/>
            <a:ext cx="8610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zh-CN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5477" name="Rectangle 5" title=""/>
          <p:cNvSpPr>
            <a:spLocks noRot="1" noChangeArrowheads="1"/>
          </p:cNvSpPr>
          <p:nvPr/>
        </p:nvSpPr>
        <p:spPr bwMode="auto">
          <a:xfrm>
            <a:off x="873125" y="3810000"/>
            <a:ext cx="10887710" cy="2743200"/>
          </a:xfrm>
          <a:prstGeom prst="rect">
            <a:avLst/>
          </a:prstGeom>
          <a:gradFill rotWithShape="1">
            <a:gsLst>
              <a:gs pos="0">
                <a:schemeClr val="bg1">
                  <a:alpha val="78999"/>
                </a:schemeClr>
              </a:gs>
              <a:gs pos="100000">
                <a:schemeClr val="bg1">
                  <a:gamma/>
                  <a:tint val="85882"/>
                  <a:invGamma/>
                  <a:alpha val="4800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窥”： 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）丑陋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强盗嘴脸。（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）贪婪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觊觎我大好河山的狼子野心。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“厌”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：（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）反战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正义的呼声。（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）无奈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恐惧无奈。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  <a:sym typeface="Wingdings" panose="05000000000000000000" pitchFamily="2" charset="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对比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Wingdings" panose="05000000000000000000" pitchFamily="2" charset="2"/>
              </a:rPr>
              <a:t>，透露了金兵的猖狂、南宋的懦弱，面对这些，作者表达出伤痛与无奈，是诗人个人境界的反映，也是国力衰弱、朝廷暗弱的写照。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build="p"/>
      <p:bldP spid="1054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页脚占位符 4" title="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1400"/>
              <a:t>扬州慢-姜夔</a:t>
            </a:r>
            <a:endParaRPr lang="en-US" altLang="zh-CN" sz="1400"/>
          </a:p>
        </p:txBody>
      </p:sp>
      <p:sp>
        <p:nvSpPr>
          <p:cNvPr id="14340" name="灯片编号占位符 5" title="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/>
              <a:t>19</a:t>
            </a:fld>
            <a:endParaRPr lang="en-US" altLang="zh-CN" sz="1400"/>
          </a:p>
        </p:txBody>
      </p:sp>
      <p:sp>
        <p:nvSpPr>
          <p:cNvPr id="14341" name="Rectangle 2" title=""/>
          <p:cNvSpPr>
            <a:spLocks noGrp="1" noRot="1"/>
          </p:cNvSpPr>
          <p:nvPr>
            <p:ph type="title"/>
          </p:nvPr>
        </p:nvSpPr>
        <p:spPr>
          <a:xfrm>
            <a:off x="1752600" y="0"/>
            <a:ext cx="8689975" cy="11430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渐</a:t>
            </a:r>
            <a:r>
              <a:rPr lang="zh-CN" altLang="en-US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黄昏</a:t>
            </a:r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清角</a:t>
            </a:r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吹寒，都在</a:t>
            </a:r>
            <a:r>
              <a:rPr lang="zh-CN" altLang="en-US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空城</a:t>
            </a:r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2467" name="Rectangle 3" title=""/>
          <p:cNvSpPr>
            <a:spLocks noGrp="1" noRot="1" noChangeArrowheads="1"/>
          </p:cNvSpPr>
          <p:nvPr>
            <p:ph idx="1"/>
          </p:nvPr>
        </p:nvSpPr>
        <p:spPr>
          <a:xfrm>
            <a:off x="1045210" y="1219200"/>
            <a:ext cx="10474960" cy="5257800"/>
          </a:xfrm>
          <a:gradFill rotWithShape="1">
            <a:gsLst>
              <a:gs pos="0">
                <a:schemeClr val="bg1">
                  <a:alpha val="94000"/>
                </a:schemeClr>
              </a:gs>
              <a:gs pos="100000">
                <a:schemeClr val="bg1">
                  <a:gamma/>
                  <a:tint val="50980"/>
                  <a:invGamma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黄昏：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角声：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寒：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空城：与“空山新雨后”比较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2469" name="Rectangle 5" title=""/>
          <p:cNvSpPr>
            <a:spLocks noRot="1"/>
          </p:cNvSpPr>
          <p:nvPr/>
        </p:nvSpPr>
        <p:spPr>
          <a:xfrm>
            <a:off x="3276600" y="1219200"/>
            <a:ext cx="7391400" cy="5105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黯淡。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幽怨清长。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一是角声凄清，二是夜色寒冷，三是作者内心凄冷。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“空山”宁谧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空明，“空城”空寂、荒芜。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0" name="Rectangle 6" title=""/>
          <p:cNvSpPr>
            <a:spLocks noRot="1" noChangeArrowheads="1"/>
          </p:cNvSpPr>
          <p:nvPr/>
        </p:nvSpPr>
        <p:spPr bwMode="auto">
          <a:xfrm>
            <a:off x="1524000" y="5105400"/>
            <a:ext cx="9144000" cy="1295400"/>
          </a:xfrm>
          <a:prstGeom prst="rect">
            <a:avLst/>
          </a:prstGeom>
          <a:gradFill rotWithShape="1">
            <a:gsLst>
              <a:gs pos="0">
                <a:schemeClr val="bg1">
                  <a:alpha val="78999"/>
                </a:schemeClr>
              </a:gs>
              <a:gs pos="100000">
                <a:schemeClr val="bg1">
                  <a:gamma/>
                  <a:tint val="85882"/>
                  <a:invGamma/>
                  <a:alpha val="48000"/>
                </a:schemeClr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作者通过对扬州城的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萧条荒芜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之景的描写，渲染了一种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凄清悲凉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的气氛，从而为下片的抒情作了铺垫。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2470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  <p:bldP spid="62469" grpId="0" uiExpand="1" build="p"/>
      <p:bldP spid="62470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8" name="图片 2057" title=""/>
          <p:cNvPicPr>
            <a:picLocks noChangeAspect="1"/>
          </p:cNvPicPr>
          <p:nvPr/>
        </p:nvPicPr>
        <p:blipFill>
          <a:blip r:embed="rId2">
            <a:lum bright="53999"/>
          </a:blip>
          <a:stretch>
            <a:fillRect/>
          </a:stretch>
        </p:blipFill>
        <p:spPr>
          <a:xfrm>
            <a:off x="-73025" y="-635"/>
            <a:ext cx="1226502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2" name="文本框 2061" title=""/>
          <p:cNvSpPr txBox="1"/>
          <p:nvPr/>
        </p:nvSpPr>
        <p:spPr>
          <a:xfrm>
            <a:off x="2424113" y="1052513"/>
            <a:ext cx="7775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2063" name="文本框 2062" title=""/>
          <p:cNvSpPr txBox="1"/>
          <p:nvPr/>
        </p:nvSpPr>
        <p:spPr>
          <a:xfrm>
            <a:off x="1919288" y="836613"/>
            <a:ext cx="87487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教学目标及重点：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、了解姜夔及其词风。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、通过反复诵读，体会诗歌内涵。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、把握词中运用的多种表现手法。 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、领会词的思想情感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黍离之悲。体会作者蕴涵在作品中的抚今追昔的哀思 。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9" name="Rectangle 2" title=""/>
          <p:cNvSpPr>
            <a:spLocks noGrp="1" noRot="1"/>
          </p:cNvSpPr>
          <p:nvPr>
            <p:ph type="title"/>
          </p:nvPr>
        </p:nvSpPr>
        <p:spPr>
          <a:xfrm>
            <a:off x="1524000" y="0"/>
            <a:ext cx="8540750" cy="9144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杜郎俊赏，算而今重到须惊。</a:t>
            </a:r>
            <a:endParaRPr lang="zh-CN" altLang="en-US" sz="48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3493" name="Rectangle 5" title=""/>
          <p:cNvSpPr>
            <a:spLocks noGrp="1" noRot="1"/>
          </p:cNvSpPr>
          <p:nvPr>
            <p:ph sz="half" idx="1"/>
          </p:nvPr>
        </p:nvSpPr>
        <p:spPr>
          <a:xfrm>
            <a:off x="1524000" y="1066800"/>
            <a:ext cx="9144000" cy="28194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/>
          <a:lstStyle/>
          <a:p>
            <a:pPr eaLnBrk="1" hangingPunct="1">
              <a:buSzPct val="70000"/>
            </a:pPr>
            <a:r>
              <a:rPr lang="en-US" altLang="zh-CN" b="1">
                <a:solidFill>
                  <a:srgbClr val="000000"/>
                </a:solidFill>
                <a:latin typeface="+mn-lt"/>
                <a:ea typeface="黑体" panose="02010609060101010101" pitchFamily="2" charset="-122"/>
                <a:cs typeface="+mn-cs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2" charset="-122"/>
                <a:cs typeface="+mn-cs"/>
              </a:rPr>
              <a:t>杜郎：杜牧。他写过很多赞美扬州的诗，今日重来。也会对扬州的破败景象感到震惊。</a:t>
            </a:r>
            <a:endParaRPr lang="zh-CN" altLang="en-US" sz="3200" b="1">
              <a:solidFill>
                <a:srgbClr val="000000"/>
              </a:solidFill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498" name="Rectangle 10" title=""/>
          <p:cNvSpPr/>
          <p:nvPr/>
        </p:nvSpPr>
        <p:spPr>
          <a:xfrm>
            <a:off x="1524000" y="2895600"/>
            <a:ext cx="9143365" cy="327660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“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杜郎俊赏”杜牧曾经快意游赏扬州，留下不少优秀诗篇，从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侧面表现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扬州的兴衰变化，假设小杜重游旧地，也会目瞪口呆，惊讶不已。这是用杜牧的惊讶来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衬托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自己的悲哀情怀。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uiExpand="1" build="p"/>
      <p:bldP spid="634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3" name="Rectangle 2" title=""/>
          <p:cNvSpPr>
            <a:spLocks noGrp="1" noRot="1"/>
          </p:cNvSpPr>
          <p:nvPr>
            <p:ph type="title"/>
          </p:nvPr>
        </p:nvSpPr>
        <p:spPr>
          <a:xfrm>
            <a:off x="1828800" y="304800"/>
            <a:ext cx="8540750" cy="6858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纵豆蔻词工，青楼梦好，难赋深情。</a:t>
            </a:r>
            <a:endParaRPr lang="zh-CN" altLang="en-US" sz="40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515" name="Rectangle 3" title=""/>
          <p:cNvSpPr>
            <a:spLocks noGrp="1" noRot="1" noChangeArrowheads="1"/>
          </p:cNvSpPr>
          <p:nvPr>
            <p:ph idx="1"/>
          </p:nvPr>
        </p:nvSpPr>
        <p:spPr>
          <a:xfrm>
            <a:off x="752475" y="1182370"/>
            <a:ext cx="10687050" cy="4766310"/>
          </a:xfr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60392"/>
                  <a:invGamma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豆蔻词：指杜牧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赠别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诗。“娉娉袅袅十三余，豆蔻梢头二月初。”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青楼梦：指杜牧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遣怀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诗。“十年一觉扬州梦，赢得青楼薄幸名。”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词人以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用典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的手法用“豆蔻词”“青楼梦”这些</a:t>
            </a:r>
            <a:r>
              <a:rPr lang="zh-CN" altLang="en-US" sz="3200" b="1" kern="0" spc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ea typeface="黑体" panose="02010609060101010101" pitchFamily="2" charset="-122"/>
                <a:sym typeface="+mn-ea"/>
              </a:rPr>
              <a:t>艳句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象征扬州繁华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，在设想杜牧“重到须惊”“难赋深情”的侧面烘托下，使劫后扬州的荒凉更加突出。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难赋深情：即使杜牧的妙笔也难以表达此刻的忧伤心情。极言扬州的变化对词人触动之深。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6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12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页脚占位符 4" title="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1400"/>
              <a:t>扬州慢-姜夔</a:t>
            </a:r>
            <a:endParaRPr lang="en-US" altLang="zh-CN" sz="1400"/>
          </a:p>
        </p:txBody>
      </p:sp>
      <p:sp>
        <p:nvSpPr>
          <p:cNvPr id="66567" name="Rectangle 7" title=""/>
          <p:cNvSpPr>
            <a:spLocks noGrp="1" noRot="1"/>
          </p:cNvSpPr>
          <p:nvPr>
            <p:ph type="title"/>
          </p:nvPr>
        </p:nvSpPr>
        <p:spPr>
          <a:xfrm>
            <a:off x="1752600" y="228600"/>
            <a:ext cx="8540750" cy="11430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eaLnBrk="1" hangingPunct="1"/>
            <a:r>
              <a:rPr lang="en-US" altLang="zh-CN" sz="40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40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二十四桥仍在，波心荡冷月无声。念桥边红药，年年知为谁生。</a:t>
            </a:r>
            <a:endParaRPr lang="zh-CN" altLang="en-US" sz="40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6568" name="Rectangle 8" title=""/>
          <p:cNvSpPr>
            <a:spLocks noGrp="1" noRot="1" noChangeArrowheads="1"/>
          </p:cNvSpPr>
          <p:nvPr>
            <p:ph idx="1"/>
          </p:nvPr>
        </p:nvSpPr>
        <p:spPr>
          <a:xfrm>
            <a:off x="1590040" y="1828800"/>
            <a:ext cx="9573895" cy="4802505"/>
          </a:xfrm>
          <a:gradFill rotWithShape="1">
            <a:gsLst>
              <a:gs pos="0">
                <a:schemeClr val="bg1">
                  <a:alpha val="89000"/>
                </a:schemeClr>
              </a:gs>
              <a:gs pos="100000">
                <a:schemeClr val="bg1">
                  <a:gamma/>
                  <a:tint val="60392"/>
                  <a:invGamma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仍、念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：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对往昔的留恋向往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对现实的悲伤惋惜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二十四桥、红药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：两种代表扬州昔日繁华的事物。借眼前景物渲染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物是人非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的感伤情绪。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用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冷月无声、芍药自开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的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无情反衬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人的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多情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。表达词人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感时伤世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的忧郁情怀。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“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波心荡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”既写水波荡漾，又写词人心情的动荡不安。情景交融。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6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1" name="Rectangle 2" title=""/>
          <p:cNvSpPr>
            <a:spLocks noGrp="1" noRot="1"/>
          </p:cNvSpPr>
          <p:nvPr>
            <p:ph type="title"/>
          </p:nvPr>
        </p:nvSpPr>
        <p:spPr>
          <a:xfrm>
            <a:off x="1828800" y="0"/>
            <a:ext cx="8540750" cy="9144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二十四桥仍在，波心荡冷月无声</a:t>
            </a:r>
            <a:endParaRPr lang="zh-CN" altLang="en-US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3971" name="Rectangle 3" title=""/>
          <p:cNvSpPr>
            <a:spLocks noGrp="1" noRot="1" noChangeArrowheads="1"/>
          </p:cNvSpPr>
          <p:nvPr>
            <p:ph idx="1"/>
          </p:nvPr>
        </p:nvSpPr>
        <p:spPr>
          <a:xfrm>
            <a:off x="1524000" y="1371600"/>
            <a:ext cx="8845550" cy="4648200"/>
          </a:xfr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82353"/>
                  <a:invGamma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杜牧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寄扬州韩绰判官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诗有“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二十四桥明月夜，玉人何处教吹箫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”句，因相传古代有二十四个美人吹</a:t>
            </a:r>
            <a:r>
              <a:rPr lang="zh-CN" altLang="en-US" sz="3600" b="1" kern="0" spc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ea typeface="黑体" panose="02010609060101010101" pitchFamily="2" charset="-122"/>
                <a:sym typeface="+mn-ea"/>
              </a:rPr>
              <a:t>箫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于桥上，所以有此句。作者这里满怀凄凉的情感，如泣如诉地写道：二十四桥仍旧，但桥头没有了吹</a:t>
            </a:r>
            <a:r>
              <a:rPr lang="zh-CN" altLang="en-US" sz="3600" b="1" kern="0" spc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ea typeface="黑体" panose="02010609060101010101" pitchFamily="2" charset="-122"/>
                <a:sym typeface="+mn-ea"/>
              </a:rPr>
              <a:t>箫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的美人，只有清冷的月倒映在河心，整幅画面无声无息，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冷绝凄绝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176000" y="10883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1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charRg st="1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5" name="Rectangle 2" title=""/>
          <p:cNvSpPr>
            <a:spLocks noGrp="1" noRot="1"/>
          </p:cNvSpPr>
          <p:nvPr>
            <p:ph type="title"/>
          </p:nvPr>
        </p:nvSpPr>
        <p:spPr>
          <a:xfrm>
            <a:off x="1752600" y="0"/>
            <a:ext cx="8540750" cy="914400"/>
          </a:xfrm>
          <a:solidFill>
            <a:srgbClr val="8F7C4B">
              <a:alpha val="67842"/>
            </a:srgb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zh-CN" sz="48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8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念桥边红药，年年知为谁生。</a:t>
            </a:r>
            <a:endParaRPr lang="zh-CN" altLang="en-US" sz="48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7043" name="Rectangle 3" title=""/>
          <p:cNvSpPr>
            <a:spLocks noGrp="1" noRot="1"/>
          </p:cNvSpPr>
          <p:nvPr>
            <p:ph idx="1"/>
          </p:nvPr>
        </p:nvSpPr>
        <p:spPr>
          <a:xfrm>
            <a:off x="786130" y="1371600"/>
            <a:ext cx="10398760" cy="5080000"/>
          </a:xfrm>
          <a:solidFill>
            <a:schemeClr val="bg1">
              <a:alpha val="78822"/>
            </a:schemeClr>
          </a:solidFill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eaLnBrk="1" hangingPunct="1"/>
            <a:endParaRPr lang="en-US" altLang="zh-CN" b="1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en-US" altLang="zh-CN" b="1">
                <a:solidFill>
                  <a:srgbClr val="000000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3555" b="1">
                <a:solidFill>
                  <a:srgbClr val="000000"/>
                </a:solidFill>
                <a:ea typeface="黑体" panose="02010609060101010101" pitchFamily="2" charset="-122"/>
              </a:rPr>
              <a:t>二十四桥因桥边盛产红芍药花，故又称红药桥。作者面对清冷的景色，看到桥边依然盛开的红花，不禁悲从中来，向芍药发问：你们寂寞地开在这里，无人来观赏，你们为谁而开呢？这里将无情的花儿赋予了情感，意蕴至深、悲痛已极，</a:t>
            </a:r>
            <a:r>
              <a:rPr lang="zh-CN" altLang="en-US" sz="3555" b="1">
                <a:solidFill>
                  <a:srgbClr val="FF0000"/>
                </a:solidFill>
                <a:ea typeface="黑体" panose="02010609060101010101" pitchFamily="2" charset="-122"/>
              </a:rPr>
              <a:t>无理而妙</a:t>
            </a:r>
            <a:r>
              <a:rPr lang="zh-CN" altLang="en-US" sz="3555" b="1">
                <a:solidFill>
                  <a:srgbClr val="000000"/>
                </a:solidFill>
                <a:ea typeface="黑体" panose="02010609060101010101" pitchFamily="2" charset="-122"/>
              </a:rPr>
              <a:t>。花且如此，人何以堪？到这里，全词结句，但词意绵长，余音缭绕，久久不绝，词人的悲怆之感达到了高潮。 </a:t>
            </a:r>
            <a:endParaRPr lang="zh-CN" altLang="en-US" sz="3555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矩形 84993" title=""/>
          <p:cNvSpPr/>
          <p:nvPr/>
        </p:nvSpPr>
        <p:spPr>
          <a:xfrm>
            <a:off x="1060450" y="634365"/>
            <a:ext cx="938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思考：词人进入扬州城，看到、听到、想到了什么？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4996" name="矩形 84995" title=""/>
          <p:cNvSpPr/>
          <p:nvPr/>
        </p:nvSpPr>
        <p:spPr>
          <a:xfrm>
            <a:off x="2517140" y="1844675"/>
            <a:ext cx="6149975" cy="1076325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荠麦青青、废池乔木、渐黄昏，二十四桥、波心荡、冷月、红药</a:t>
            </a:r>
            <a:endParaRPr lang="zh-CN" altLang="en-US" sz="320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997" name="矩形 84996" title=""/>
          <p:cNvSpPr/>
          <p:nvPr/>
        </p:nvSpPr>
        <p:spPr>
          <a:xfrm>
            <a:off x="2392363" y="3716338"/>
            <a:ext cx="2449512" cy="583565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清角吹寒</a:t>
            </a:r>
            <a:r>
              <a:rPr lang="en-US" altLang="zh-CN" sz="3200" b="1"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  </a:t>
            </a:r>
            <a:endParaRPr lang="en-US" altLang="zh-CN" sz="3200" b="1"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4998" name="组合 84997" title=""/>
          <p:cNvGrpSpPr/>
          <p:nvPr/>
        </p:nvGrpSpPr>
        <p:grpSpPr>
          <a:xfrm>
            <a:off x="381000" y="1933576"/>
            <a:ext cx="1938338" cy="3795712"/>
            <a:chOff x="-720" y="1218"/>
            <a:chExt cx="1221" cy="2391"/>
          </a:xfrm>
        </p:grpSpPr>
        <p:sp>
          <p:nvSpPr>
            <p:cNvPr id="84999" name="矩形 84998"/>
            <p:cNvSpPr/>
            <p:nvPr/>
          </p:nvSpPr>
          <p:spPr>
            <a:xfrm>
              <a:off x="-720" y="1218"/>
              <a:ext cx="114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见到</a:t>
              </a:r>
              <a:r>
                <a:rPr lang="en-US" altLang="zh-CN" sz="3200" b="1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——</a:t>
              </a:r>
              <a:endPara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5000" name="矩形 84999"/>
            <p:cNvSpPr/>
            <p:nvPr/>
          </p:nvSpPr>
          <p:spPr>
            <a:xfrm>
              <a:off x="-720" y="2287"/>
              <a:ext cx="114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听到</a:t>
              </a:r>
              <a:r>
                <a:rPr lang="en-US" altLang="zh-CN" sz="3200" b="1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——</a:t>
              </a:r>
              <a:endPara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5001" name="矩形 85000"/>
            <p:cNvSpPr/>
            <p:nvPr/>
          </p:nvSpPr>
          <p:spPr>
            <a:xfrm>
              <a:off x="-641" y="3241"/>
              <a:ext cx="114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想到</a:t>
              </a:r>
              <a:r>
                <a:rPr lang="en-US" altLang="zh-CN" sz="3200" b="1">
                  <a:solidFill>
                    <a:srgbClr val="0000FF"/>
                  </a:solidFill>
                  <a:latin typeface="Arial" panose="020b0604020202020204" pitchFamily="34" charset="0"/>
                  <a:ea typeface="楷体_GB2312" pitchFamily="49" charset="-122"/>
                </a:rPr>
                <a:t>——</a:t>
              </a:r>
              <a:endPara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5004" name="矩形 85003" title=""/>
          <p:cNvSpPr/>
          <p:nvPr/>
        </p:nvSpPr>
        <p:spPr>
          <a:xfrm>
            <a:off x="2392680" y="5095558"/>
            <a:ext cx="6149975" cy="1076325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highlight>
                  <a:srgbClr val="FFFF00"/>
                </a:highlight>
                <a:latin typeface="Arial" panose="020b0604020202020204" pitchFamily="34" charset="0"/>
                <a:ea typeface="楷体_GB2312" pitchFamily="49" charset="-122"/>
              </a:rPr>
              <a:t>杜郎俊赏，算而今重到须惊。纵豆蔻词工，青楼梦好，难赋深情。</a:t>
            </a:r>
            <a:endParaRPr lang="zh-CN" altLang="en-US" sz="3200" b="1">
              <a:highlight>
                <a:srgbClr val="FFFF00"/>
              </a:highligh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9134475" y="1995805"/>
            <a:ext cx="2290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folHlink"/>
                </a:solidFill>
                <a:sym typeface="+mn-ea"/>
              </a:rPr>
              <a:t>凄凉，荒芜</a:t>
            </a:r>
            <a:endParaRPr lang="zh-CN" altLang="en-US" sz="2800" b="1">
              <a:solidFill>
                <a:schemeClr val="folHlink"/>
              </a:solidFill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047740" y="3630930"/>
            <a:ext cx="1562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sym typeface="+mn-ea"/>
              </a:rPr>
              <a:t>凄清</a:t>
            </a:r>
            <a:endParaRPr lang="zh-CN" altLang="en-US" sz="3600" b="1"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2"/>
            </p:custDataLst>
          </p:nvPr>
        </p:nvSpPr>
        <p:spPr>
          <a:xfrm>
            <a:off x="9328150" y="5311775"/>
            <a:ext cx="1562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sym typeface="+mn-ea"/>
              </a:rPr>
              <a:t>悲伤</a:t>
            </a:r>
            <a:endParaRPr lang="zh-CN" altLang="en-US" sz="3600" b="1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6" grpId="0"/>
      <p:bldP spid="84997" grpId="0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3" name="矩形 83972" title=""/>
          <p:cNvSpPr/>
          <p:nvPr/>
        </p:nvSpPr>
        <p:spPr>
          <a:xfrm>
            <a:off x="1524000" y="-2063"/>
            <a:ext cx="9756775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思考：词人借助什么艺术手法抒发这份感慨的？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974" name="文本框 83973" title=""/>
          <p:cNvSpPr txBox="1"/>
          <p:nvPr/>
        </p:nvSpPr>
        <p:spPr>
          <a:xfrm>
            <a:off x="1914843" y="659765"/>
            <a:ext cx="2736850" cy="6492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虚实结合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对比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夸张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用典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联想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借景抒情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拟人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动静结合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视听结合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75" name="右箭头 83974" title=""/>
          <p:cNvSpPr/>
          <p:nvPr/>
        </p:nvSpPr>
        <p:spPr>
          <a:xfrm>
            <a:off x="4742180" y="816928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0" name="右箭头 83979" title=""/>
          <p:cNvSpPr/>
          <p:nvPr/>
        </p:nvSpPr>
        <p:spPr>
          <a:xfrm>
            <a:off x="4652010" y="1465580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1" name="右箭头 83980" title=""/>
          <p:cNvSpPr/>
          <p:nvPr/>
        </p:nvSpPr>
        <p:spPr>
          <a:xfrm>
            <a:off x="4742180" y="2853055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2" name="右箭头 83981" title=""/>
          <p:cNvSpPr/>
          <p:nvPr/>
        </p:nvSpPr>
        <p:spPr>
          <a:xfrm>
            <a:off x="4652010" y="3592195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3" name="右箭头 83982" title=""/>
          <p:cNvSpPr/>
          <p:nvPr/>
        </p:nvSpPr>
        <p:spPr>
          <a:xfrm>
            <a:off x="4652010" y="4508183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4" name="右箭头 83983" title=""/>
          <p:cNvSpPr/>
          <p:nvPr/>
        </p:nvSpPr>
        <p:spPr>
          <a:xfrm>
            <a:off x="4742180" y="5166678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85" name="文本框 83984" title=""/>
          <p:cNvSpPr txBox="1"/>
          <p:nvPr/>
        </p:nvSpPr>
        <p:spPr>
          <a:xfrm>
            <a:off x="6311900" y="1628775"/>
            <a:ext cx="43561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83986" name="文本框 83985" title=""/>
          <p:cNvSpPr txBox="1"/>
          <p:nvPr/>
        </p:nvSpPr>
        <p:spPr>
          <a:xfrm>
            <a:off x="6311900" y="659448"/>
            <a:ext cx="4356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今日扬州和昔日扬州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88" name="文本框 83987" title=""/>
          <p:cNvSpPr txBox="1"/>
          <p:nvPr/>
        </p:nvSpPr>
        <p:spPr>
          <a:xfrm>
            <a:off x="6238875" y="2677795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杜牧诗句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89" name="文本框 83988" title=""/>
          <p:cNvSpPr txBox="1"/>
          <p:nvPr/>
        </p:nvSpPr>
        <p:spPr>
          <a:xfrm>
            <a:off x="6132830" y="3387408"/>
            <a:ext cx="414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杜牧</a:t>
            </a:r>
            <a:endParaRPr lang="en-US" altLang="zh-CN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0" name="文本框 83989" title=""/>
          <p:cNvSpPr txBox="1"/>
          <p:nvPr/>
        </p:nvSpPr>
        <p:spPr>
          <a:xfrm>
            <a:off x="6037580" y="4418965"/>
            <a:ext cx="414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荒凉之景寓悲伤之情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1" name="文本框 83990" title=""/>
          <p:cNvSpPr txBox="1"/>
          <p:nvPr/>
        </p:nvSpPr>
        <p:spPr>
          <a:xfrm>
            <a:off x="6238875" y="5076508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废池乔木，犹厌言兵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2" name="文本框 83991" title=""/>
          <p:cNvSpPr txBox="1"/>
          <p:nvPr/>
        </p:nvSpPr>
        <p:spPr>
          <a:xfrm>
            <a:off x="6132830" y="1259840"/>
            <a:ext cx="4356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今日扬州和昔日扬州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3" name="右箭头 83992" title=""/>
          <p:cNvSpPr/>
          <p:nvPr/>
        </p:nvSpPr>
        <p:spPr>
          <a:xfrm>
            <a:off x="4742180" y="2113915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94" name="文本框 83993" title=""/>
          <p:cNvSpPr txBox="1"/>
          <p:nvPr/>
        </p:nvSpPr>
        <p:spPr>
          <a:xfrm>
            <a:off x="6238875" y="1888490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尽荠麦青青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5" name="右箭头 83994" title=""/>
          <p:cNvSpPr/>
          <p:nvPr/>
        </p:nvSpPr>
        <p:spPr>
          <a:xfrm>
            <a:off x="4943475" y="5876925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96" name="右箭头 83995" title=""/>
          <p:cNvSpPr/>
          <p:nvPr/>
        </p:nvSpPr>
        <p:spPr>
          <a:xfrm>
            <a:off x="4943475" y="6453188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97" name="文本框 83996" title=""/>
          <p:cNvSpPr txBox="1"/>
          <p:nvPr/>
        </p:nvSpPr>
        <p:spPr>
          <a:xfrm>
            <a:off x="6311900" y="5734050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波心荡，冷月无声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3998" name="文本框 83997" title=""/>
          <p:cNvSpPr txBox="1"/>
          <p:nvPr/>
        </p:nvSpPr>
        <p:spPr>
          <a:xfrm>
            <a:off x="6311900" y="6338888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渐黄昏，清角吹寒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3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4" grpId="0"/>
      <p:bldP spid="83986" grpId="0"/>
      <p:bldP spid="83988" grpId="0"/>
      <p:bldP spid="83989" grpId="0"/>
      <p:bldP spid="83990" grpId="0"/>
      <p:bldP spid="83991" grpId="0"/>
      <p:bldP spid="83992" grpId="0"/>
      <p:bldP spid="83994" grpId="0"/>
      <p:bldP spid="83997" grpId="0"/>
      <p:bldP spid="839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7104" name="表格 87103" title=""/>
          <p:cNvGraphicFramePr>
            <a:graphicFrameLocks noGrp="1"/>
          </p:cNvGraphicFramePr>
          <p:nvPr/>
        </p:nvGraphicFramePr>
        <p:xfrm>
          <a:off x="1992313" y="692150"/>
          <a:ext cx="2339975" cy="762000"/>
        </p:xfrm>
        <a:graphic>
          <a:graphicData uri="http://schemas.openxmlformats.org/drawingml/2006/table">
            <a:tbl>
              <a:tblPr/>
              <a:tblGrid>
                <a:gridCol w="2339975"/>
              </a:tblGrid>
              <a:tr h="76200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10000"/>
                        </a:spcBef>
                        <a:buNone/>
                      </a:pPr>
                      <a:r>
                        <a:rPr lang="zh-CN" altLang="en-US" sz="4000" b="1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虚实相生</a:t>
                      </a:r>
                      <a:endParaRPr lang="zh-CN" altLang="en-US" sz="40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7105" name="表格 87104" title=""/>
          <p:cNvGraphicFramePr>
            <a:graphicFrameLocks noGrp="1"/>
          </p:cNvGraphicFramePr>
          <p:nvPr/>
        </p:nvGraphicFramePr>
        <p:xfrm>
          <a:off x="1752600" y="1828800"/>
          <a:ext cx="8686800" cy="4914265"/>
        </p:xfrm>
        <a:graphic>
          <a:graphicData uri="http://schemas.openxmlformats.org/drawingml/2006/table">
            <a:tbl>
              <a:tblPr/>
              <a:tblGrid>
                <a:gridCol w="944880"/>
                <a:gridCol w="1887220"/>
                <a:gridCol w="3022600"/>
                <a:gridCol w="1231900"/>
                <a:gridCol w="1600200"/>
              </a:tblGrid>
              <a:tr h="640080"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6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2105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8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10000"/>
                        </a:spcBef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40080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742315">
                <a:tc vMerge="1">
                  <a:txBody>
                    <a:bodyPr vert="horz" wrap="square"/>
                    <a:lstStyle/>
                    <a:p/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90575">
                <a:tc gridSpan="5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7083" name="矩形 87082" title=""/>
          <p:cNvSpPr/>
          <p:nvPr/>
        </p:nvSpPr>
        <p:spPr>
          <a:xfrm>
            <a:off x="1905000" y="4191000"/>
            <a:ext cx="685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实写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84" name="矩形 87083" title=""/>
          <p:cNvSpPr/>
          <p:nvPr/>
        </p:nvSpPr>
        <p:spPr>
          <a:xfrm>
            <a:off x="4800600" y="39624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荠麦青青”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85" name="矩形 87084" title=""/>
          <p:cNvSpPr/>
          <p:nvPr/>
        </p:nvSpPr>
        <p:spPr>
          <a:xfrm>
            <a:off x="4800600" y="46482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废池乔木”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86" name="矩形 87085" title=""/>
          <p:cNvSpPr/>
          <p:nvPr/>
        </p:nvSpPr>
        <p:spPr>
          <a:xfrm>
            <a:off x="4876800" y="5334000"/>
            <a:ext cx="26562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清角吹寒</a:t>
            </a:r>
            <a:r>
              <a:rPr lang="zh-CN" altLang="en-US" sz="1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”</a:t>
            </a:r>
            <a:endParaRPr lang="zh-CN" altLang="en-US" sz="14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7087" name="矩形 87086" title=""/>
          <p:cNvSpPr/>
          <p:nvPr/>
        </p:nvSpPr>
        <p:spPr>
          <a:xfrm>
            <a:off x="1905000" y="2133600"/>
            <a:ext cx="685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虚写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88" name="矩形 87087" title=""/>
          <p:cNvSpPr/>
          <p:nvPr/>
        </p:nvSpPr>
        <p:spPr>
          <a:xfrm>
            <a:off x="2895600" y="228600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名都”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89" name="矩形 87088" title=""/>
          <p:cNvSpPr/>
          <p:nvPr/>
        </p:nvSpPr>
        <p:spPr>
          <a:xfrm>
            <a:off x="4800600" y="18288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竹西佳处”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0" name="矩形 87089" title=""/>
          <p:cNvSpPr/>
          <p:nvPr/>
        </p:nvSpPr>
        <p:spPr>
          <a:xfrm>
            <a:off x="4800600" y="25146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春风十里”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1" name="矩形 87090" title=""/>
          <p:cNvSpPr/>
          <p:nvPr/>
        </p:nvSpPr>
        <p:spPr>
          <a:xfrm>
            <a:off x="4800600" y="32004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青楼梦好”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2" name="矩形 87091" title=""/>
          <p:cNvSpPr/>
          <p:nvPr/>
        </p:nvSpPr>
        <p:spPr>
          <a:xfrm>
            <a:off x="7696200" y="2209800"/>
            <a:ext cx="1295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繁华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热闹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3" name="矩形 87092" title=""/>
          <p:cNvSpPr/>
          <p:nvPr/>
        </p:nvSpPr>
        <p:spPr>
          <a:xfrm>
            <a:off x="7696200" y="4267200"/>
            <a:ext cx="1219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破败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荒凉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4" name="矩形 87093" title=""/>
          <p:cNvSpPr/>
          <p:nvPr/>
        </p:nvSpPr>
        <p:spPr>
          <a:xfrm>
            <a:off x="8975725" y="0"/>
            <a:ext cx="1511300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对比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7095" name="矩形 87094" title=""/>
          <p:cNvSpPr/>
          <p:nvPr/>
        </p:nvSpPr>
        <p:spPr>
          <a:xfrm>
            <a:off x="8991600" y="3200400"/>
            <a:ext cx="1295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昔盛今衰的感伤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96" name="矩形 87095" title=""/>
          <p:cNvSpPr/>
          <p:nvPr/>
        </p:nvSpPr>
        <p:spPr>
          <a:xfrm>
            <a:off x="2133600" y="6034088"/>
            <a:ext cx="77393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虚实相生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化用诗句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对比鲜明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借景抒情。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103" name="矩形 87102" title=""/>
          <p:cNvSpPr/>
          <p:nvPr/>
        </p:nvSpPr>
        <p:spPr>
          <a:xfrm>
            <a:off x="8328025" y="908050"/>
            <a:ext cx="2339975" cy="7067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7106" name="文本框 87105" title=""/>
          <p:cNvSpPr txBox="1"/>
          <p:nvPr/>
        </p:nvSpPr>
        <p:spPr>
          <a:xfrm>
            <a:off x="-241300" y="404813"/>
            <a:ext cx="17653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87107" name="矩形 87106" title=""/>
          <p:cNvSpPr/>
          <p:nvPr/>
        </p:nvSpPr>
        <p:spPr>
          <a:xfrm>
            <a:off x="2782888" y="414972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空城”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7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7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7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7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7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7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7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83" grpId="0"/>
      <p:bldP spid="87084" grpId="0"/>
      <p:bldP spid="87085" grpId="0"/>
      <p:bldP spid="87086" grpId="0"/>
      <p:bldP spid="87087" grpId="0"/>
      <p:bldP spid="87088" grpId="0"/>
      <p:bldP spid="87089" grpId="0"/>
      <p:bldP spid="87090" grpId="0"/>
      <p:bldP spid="87091" grpId="0"/>
      <p:bldP spid="87092" grpId="0"/>
      <p:bldP spid="87093" grpId="0"/>
      <p:bldP spid="87094" grpId="0"/>
      <p:bldP spid="87095" grpId="0"/>
      <p:bldP spid="87096" grpId="0"/>
      <p:bldP spid="87103" grpId="0"/>
      <p:bldP spid="871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0152" name="表格 90151" title=""/>
          <p:cNvGraphicFramePr>
            <a:graphicFrameLocks noGrp="1"/>
          </p:cNvGraphicFramePr>
          <p:nvPr/>
        </p:nvGraphicFramePr>
        <p:xfrm>
          <a:off x="1524000" y="1341438"/>
          <a:ext cx="9144000" cy="5516245"/>
        </p:xfrm>
        <a:graphic>
          <a:graphicData uri="http://schemas.openxmlformats.org/drawingml/2006/table">
            <a:tbl>
              <a:tblPr/>
              <a:tblGrid>
                <a:gridCol w="1692275"/>
                <a:gridCol w="4997450"/>
                <a:gridCol w="2454275"/>
              </a:tblGrid>
              <a:tr h="110998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竹西佳处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06045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过春风十里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11518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纵豆蔻词工，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青楼梦好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23063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r>
                        <a:rPr lang="zh-CN" altLang="en-US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楷体_GB2312" pitchFamily="49" charset="-122"/>
                          <a:ea typeface="楷体_GB2312" pitchFamily="49" charset="-122"/>
                        </a:rPr>
                        <a:t>二十四桥仍在</a:t>
                      </a:r>
                      <a:endParaRPr lang="zh-CN" altLang="en-US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0137" name="矩形 90136" title=""/>
          <p:cNvSpPr/>
          <p:nvPr/>
        </p:nvSpPr>
        <p:spPr>
          <a:xfrm>
            <a:off x="3287713" y="1484313"/>
            <a:ext cx="47529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谁知竹西路，歌吹是扬州。</a:t>
            </a:r>
            <a:endParaRPr lang="zh-CN" altLang="en-US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题扬州禅智寺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138" name="矩形 90137" title=""/>
          <p:cNvSpPr/>
          <p:nvPr/>
        </p:nvSpPr>
        <p:spPr>
          <a:xfrm>
            <a:off x="3216275" y="256540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春风十里扬州路，卷起珠帘总不如。</a:t>
            </a:r>
            <a:endParaRPr lang="zh-CN" altLang="en-US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赠别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139" name="矩形 90138" title=""/>
          <p:cNvSpPr/>
          <p:nvPr/>
        </p:nvSpPr>
        <p:spPr>
          <a:xfrm>
            <a:off x="3287713" y="3860800"/>
            <a:ext cx="48244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娉娉袅袅十三余，豆蔻梢头二月初。</a:t>
            </a:r>
            <a:endParaRPr lang="zh-CN" altLang="en-US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赠别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十年一觉扬州梦，赢得青楼薄幸名。</a:t>
            </a:r>
            <a:endParaRPr lang="zh-CN" altLang="en-US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遣怀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140" name="矩形 90139" title=""/>
          <p:cNvSpPr/>
          <p:nvPr/>
        </p:nvSpPr>
        <p:spPr>
          <a:xfrm>
            <a:off x="3287713" y="5734050"/>
            <a:ext cx="5562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二十四桥明月夜，玉人何处教吹萧？</a:t>
            </a:r>
            <a:endParaRPr lang="zh-CN" altLang="en-US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寄扬州韩绰判官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148" name="文本框 90147" title=""/>
          <p:cNvSpPr txBox="1"/>
          <p:nvPr/>
        </p:nvSpPr>
        <p:spPr>
          <a:xfrm>
            <a:off x="1524000" y="476250"/>
            <a:ext cx="13319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词句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0149" name="文本框 90148" title=""/>
          <p:cNvSpPr txBox="1"/>
          <p:nvPr/>
        </p:nvSpPr>
        <p:spPr>
          <a:xfrm>
            <a:off x="4583113" y="549275"/>
            <a:ext cx="23764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诗句来源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0150" name="文本框 90149" title=""/>
          <p:cNvSpPr txBox="1"/>
          <p:nvPr/>
        </p:nvSpPr>
        <p:spPr>
          <a:xfrm>
            <a:off x="8788718" y="2492375"/>
            <a:ext cx="1290320" cy="2087563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用典</a:t>
            </a:r>
            <a:endParaRPr lang="zh-CN" altLang="en-US" sz="7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0151" name="文本框 90150" title=""/>
          <p:cNvSpPr txBox="1"/>
          <p:nvPr/>
        </p:nvSpPr>
        <p:spPr>
          <a:xfrm>
            <a:off x="8291513" y="620713"/>
            <a:ext cx="23764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艺术手法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7" grpId="0"/>
      <p:bldP spid="90138" grpId="0"/>
      <p:bldP spid="90139" grpId="0"/>
      <p:bldP spid="90140" grpId="0"/>
      <p:bldP spid="90148" grpId="0"/>
      <p:bldP spid="90149" grpId="0"/>
      <p:bldP spid="90150" grpId="0"/>
      <p:bldP spid="901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标题 56321" title=""/>
          <p:cNvSpPr>
            <a:spLocks noGrp="1"/>
          </p:cNvSpPr>
          <p:nvPr>
            <p:ph type="title"/>
          </p:nvPr>
        </p:nvSpPr>
        <p:spPr>
          <a:xfrm>
            <a:off x="4800600" y="333375"/>
            <a:ext cx="2386013" cy="1143000"/>
          </a:xfrm>
        </p:spPr>
        <p:txBody>
          <a:bodyPr anchor="ctr" anchorCtr="0"/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课堂小结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23" name="文本占位符 56322" title=""/>
          <p:cNvSpPr>
            <a:spLocks noGrp="1"/>
          </p:cNvSpPr>
          <p:nvPr>
            <p:ph type="body" idx="1"/>
          </p:nvPr>
        </p:nvSpPr>
        <p:spPr>
          <a:xfrm>
            <a:off x="1774825" y="1484313"/>
            <a:ext cx="8540750" cy="4968875"/>
          </a:xfrm>
        </p:spPr>
        <p:txBody>
          <a:bodyPr>
            <a:normAutofit lnSpcReduction="20000"/>
          </a:bodyPr>
          <a:lstStyle/>
          <a:p>
            <a:r>
              <a:rPr lang="en-US" altLang="zh-CN" b="1">
                <a:ea typeface="楷体_GB2312" pitchFamily="49" charset="-122"/>
              </a:rPr>
              <a:t>        </a:t>
            </a:r>
            <a:r>
              <a:rPr lang="en-US" altLang="zh-CN" sz="3600" b="1">
                <a:ea typeface="楷体_GB2312" pitchFamily="49" charset="-122"/>
              </a:rPr>
              <a:t> </a:t>
            </a:r>
            <a:r>
              <a:rPr lang="zh-CN" altLang="en-US" sz="3600" b="1">
                <a:ea typeface="楷体_GB2312" pitchFamily="49" charset="-122"/>
              </a:rPr>
              <a:t>这首词写作者自己因路过扬州，目睹了战争洗劫后扬州的萧条景象，抚今追昔，悲叹今日的荒凉，追忆昔日的繁华，发为吟咏，寄托了对昔日繁华的怀念和对今日山河残破的哀思，表达了词人因祖国山河的残破、人民的不幸而极其沉痛的心情，既有内心的郁愤，也有爱国的深情。</a:t>
            </a:r>
            <a:endParaRPr lang="zh-CN" altLang="en-US" sz="3600" b="1"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8" name="图片 2057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71999"/>
          </a:blip>
          <a:stretch>
            <a:fillRect/>
          </a:stretch>
        </p:blipFill>
        <p:spPr>
          <a:xfrm>
            <a:off x="-73025" y="-635"/>
            <a:ext cx="1226502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文本占位符 60420" title=""/>
          <p:cNvSpPr>
            <a:spLocks noGrp="1"/>
          </p:cNvSpPr>
          <p:nvPr>
            <p:ph type="body" idx="1"/>
          </p:nvPr>
        </p:nvSpPr>
        <p:spPr>
          <a:xfrm>
            <a:off x="1524000" y="773748"/>
            <a:ext cx="9144000" cy="4868862"/>
          </a:xfrm>
        </p:spPr>
        <p:txBody>
          <a:bodyPr>
            <a:normAutofit lnSpcReduction="20000"/>
          </a:bodyPr>
          <a:lstStyle/>
          <a:p>
            <a:pPr>
              <a:spcBef>
                <a:spcPct val="50000"/>
              </a:spcBef>
              <a:buNone/>
            </a:pPr>
            <a:endParaRPr lang="en-US" altLang="zh-CN" sz="3600" b="1">
              <a:ea typeface="楷体_GB2312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3600" b="1">
                <a:ea typeface="楷体_GB2312" pitchFamily="49" charset="-122"/>
              </a:rPr>
              <a:t>         </a:t>
            </a:r>
            <a:r>
              <a:rPr lang="zh-CN" altLang="en-US" sz="3600" b="1">
                <a:ea typeface="楷体_GB2312" pitchFamily="49" charset="-122"/>
              </a:rPr>
              <a:t>安史之乱中，杜甫曾经漫步曲江头，发出了“江头宫殿锁千门，细柳新蒲为谁绿”（</a:t>
            </a:r>
            <a:r>
              <a:rPr lang="en-US" altLang="zh-CN" sz="3600" b="1">
                <a:ea typeface="楷体_GB2312" pitchFamily="49" charset="-122"/>
              </a:rPr>
              <a:t>《</a:t>
            </a:r>
            <a:r>
              <a:rPr lang="zh-CN" altLang="en-US" sz="3600" b="1">
                <a:ea typeface="楷体_GB2312" pitchFamily="49" charset="-122"/>
              </a:rPr>
              <a:t>哀江头</a:t>
            </a:r>
            <a:r>
              <a:rPr lang="en-US" altLang="zh-CN" sz="3600" b="1">
                <a:ea typeface="楷体_GB2312" pitchFamily="49" charset="-122"/>
              </a:rPr>
              <a:t>》</a:t>
            </a:r>
            <a:r>
              <a:rPr lang="zh-CN" altLang="en-US" sz="3600" b="1">
                <a:ea typeface="楷体_GB2312" pitchFamily="49" charset="-122"/>
              </a:rPr>
              <a:t>）这样沉痛的感慨；四百年后，姜夔来到了被金兵洗劫后的扬州路上，又怎样触景生情、发出抚今追昔的感叹呢？</a:t>
            </a:r>
            <a:endParaRPr lang="zh-CN" altLang="en-US" sz="3600" b="1">
              <a:ea typeface="楷体_GB2312" pitchFamily="49" charset="-122"/>
            </a:endParaRPr>
          </a:p>
          <a:p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60422" name="文本框 60421" title=""/>
          <p:cNvSpPr txBox="1"/>
          <p:nvPr/>
        </p:nvSpPr>
        <p:spPr>
          <a:xfrm>
            <a:off x="1229360" y="541655"/>
            <a:ext cx="1476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导入：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build="p"/>
      <p:bldP spid="604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20481" title=""/>
          <p:cNvSpPr txBox="1"/>
          <p:nvPr/>
        </p:nvSpPr>
        <p:spPr>
          <a:xfrm>
            <a:off x="317500" y="116205"/>
            <a:ext cx="1187513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乌衣巷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   （唐）刘禹锡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朱雀桥边野草花，乌衣巷口夕阳斜。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旧时王谢堂前燕，飞入寻常百姓家。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人月圆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金</a:t>
            </a:r>
            <a:r>
              <a:rPr lang="en-US" altLang="zh-CN" sz="30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吴激</a:t>
            </a:r>
            <a:r>
              <a:rPr lang="en-US" altLang="zh-CN" sz="3000" b="1">
                <a:latin typeface="楷体_GB2312" pitchFamily="49" charset="-122"/>
                <a:ea typeface="楷体_GB2312" pitchFamily="49" charset="-122"/>
              </a:rPr>
              <a:t>①</a:t>
            </a:r>
            <a:endParaRPr lang="en-US" altLang="zh-CN" sz="3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南朝千古伤心事，犹唱后庭花。旧时王谢，堂前燕子，飞向谁家？ 恍然一梦，仙肌胜雪，宫髻堆鸦。江州司马，青衫泪湿，同是天涯。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</a:rPr>
              <a:t>[</a:t>
            </a:r>
            <a:r>
              <a:rPr lang="zh-CN" altLang="en-US" sz="2400" b="1">
                <a:latin typeface="Arial" panose="020b0604020202020204" pitchFamily="34" charset="0"/>
              </a:rPr>
              <a:t>注</a:t>
            </a:r>
            <a:r>
              <a:rPr lang="en-US" altLang="zh-CN" sz="2400" b="1">
                <a:latin typeface="Arial" panose="020b0604020202020204" pitchFamily="34" charset="0"/>
              </a:rPr>
              <a:t>]①</a:t>
            </a:r>
            <a:r>
              <a:rPr lang="zh-CN" altLang="en-US" sz="2400" b="1">
                <a:latin typeface="Arial" panose="020b0604020202020204" pitchFamily="34" charset="0"/>
              </a:rPr>
              <a:t>北宋亡后，吴激被迫仕金。在一宴席上，偶遇流落为歌姬的宋朝宗室女子，遂有此作。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484" name="文本框 20483" title=""/>
          <p:cNvSpPr txBox="1"/>
          <p:nvPr/>
        </p:nvSpPr>
        <p:spPr>
          <a:xfrm>
            <a:off x="404495" y="3843655"/>
            <a:ext cx="116630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）这两篇作品均通过</a:t>
            </a:r>
            <a:r>
              <a:rPr lang="zh-CN" altLang="en-US" sz="3200" b="1" u="sng">
                <a:solidFill>
                  <a:srgbClr val="0000CC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意象，表达了</a:t>
            </a:r>
            <a:r>
              <a:rPr lang="zh-CN" altLang="en-US" sz="3200" b="1" u="sng">
                <a:solidFill>
                  <a:srgbClr val="0000CC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之感。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）请简要赏析这两篇作品在表现手法上的不同。</a:t>
            </a:r>
            <a:endParaRPr lang="zh-CN" altLang="en-US" sz="320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文本框 20484" title=""/>
          <p:cNvSpPr txBox="1"/>
          <p:nvPr/>
        </p:nvSpPr>
        <p:spPr>
          <a:xfrm>
            <a:off x="224790" y="4919980"/>
            <a:ext cx="118427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</a:rPr>
              <a:t>刘诗借燕子暗示乌衣巷昔日的繁华，而今却野草丛生，荒凉残照。今昔对比，寓情于景。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</a:rPr>
              <a:t>吴词巧妙地引用前人词句典故，使之与己词浑然一体，又使其借故出新，另有深意。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2"/>
            </p:custDataLst>
          </p:nvPr>
        </p:nvSpPr>
        <p:spPr>
          <a:xfrm>
            <a:off x="318135" y="207010"/>
            <a:ext cx="20802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拓展迁移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6562" name="图片 6656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矩形 66562" title=""/>
          <p:cNvSpPr/>
          <p:nvPr/>
        </p:nvSpPr>
        <p:spPr>
          <a:xfrm>
            <a:off x="5303838" y="5300663"/>
            <a:ext cx="1843087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_GB2312" charset="0"/>
                <a:ea typeface="仿宋_GB2312" charset="0"/>
              </a:rPr>
              <a:t>瘦西湖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_GB2312" charset="0"/>
              <a:ea typeface="仿宋_GB2312" charset="0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8610" name="图片 68609" title=""/>
          <p:cNvPicPr>
            <a:picLocks noChangeAspect="1"/>
          </p:cNvPicPr>
          <p:nvPr/>
        </p:nvPicPr>
        <p:blipFill>
          <a:blip r:embed="rId2"/>
          <a:srcRect l="1505" t="-5414" r="-1398" b="5862"/>
          <a:stretch>
            <a:fillRect/>
          </a:stretch>
        </p:blipFill>
        <p:spPr>
          <a:xfrm>
            <a:off x="5386070" y="-373380"/>
            <a:ext cx="6806565" cy="7231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矩形 68610" title=""/>
          <p:cNvSpPr/>
          <p:nvPr/>
        </p:nvSpPr>
        <p:spPr>
          <a:xfrm>
            <a:off x="8183563" y="5516563"/>
            <a:ext cx="2076450" cy="688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_GB2312" charset="0"/>
                <a:ea typeface="仿宋_GB2312" charset="0"/>
              </a:rPr>
              <a:t>二十四桥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_GB2312" charset="0"/>
              <a:ea typeface="仿宋_GB2312" charset="0"/>
            </a:endParaRPr>
          </a:p>
        </p:txBody>
      </p:sp>
      <p:pic>
        <p:nvPicPr>
          <p:cNvPr id="68612" name="图片 68611" title=""/>
          <p:cNvPicPr>
            <a:picLocks noChangeAspect="1"/>
          </p:cNvPicPr>
          <p:nvPr/>
        </p:nvPicPr>
        <p:blipFill>
          <a:blip r:embed="rId3"/>
          <a:srcRect r="-512" b="4167"/>
          <a:stretch>
            <a:fillRect/>
          </a:stretch>
        </p:blipFill>
        <p:spPr>
          <a:xfrm>
            <a:off x="0" y="0"/>
            <a:ext cx="538543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9634" name="图片 6963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矩形 69634" title=""/>
          <p:cNvSpPr/>
          <p:nvPr/>
        </p:nvSpPr>
        <p:spPr>
          <a:xfrm>
            <a:off x="2711450" y="5589588"/>
            <a:ext cx="2305050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仿宋_GB2312" charset="0"/>
                <a:ea typeface="仿宋_GB2312" charset="0"/>
              </a:rPr>
              <a:t>长堤春晓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仿宋_GB2312" charset="0"/>
              <a:ea typeface="仿宋_GB2312" charset="0"/>
            </a:endParaRPr>
          </a:p>
        </p:txBody>
      </p:sp>
      <p:pic>
        <p:nvPicPr>
          <p:cNvPr id="69636" name="New picture" titl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2331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4" name="图片 61443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84000"/>
          </a:blip>
          <a:srcRect r="-68" b="4362"/>
          <a:stretch>
            <a:fillRect/>
          </a:stretch>
        </p:blipFill>
        <p:spPr>
          <a:xfrm>
            <a:off x="0" y="0"/>
            <a:ext cx="1220025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占位符 3074" title=""/>
          <p:cNvSpPr>
            <a:spLocks noGrp="1"/>
          </p:cNvSpPr>
          <p:nvPr>
            <p:ph type="body" idx="1"/>
          </p:nvPr>
        </p:nvSpPr>
        <p:spPr>
          <a:xfrm>
            <a:off x="658495" y="189230"/>
            <a:ext cx="10735945" cy="6264275"/>
          </a:xfrm>
        </p:spPr>
        <p:txBody>
          <a:bodyPr>
            <a:noAutofit/>
          </a:bodyPr>
          <a:lstStyle/>
          <a:p>
            <a:r>
              <a:rPr lang="zh-CN" altLang="en-US" sz="2700" b="1"/>
              <a:t>姜夔（ </a:t>
            </a:r>
            <a:r>
              <a:rPr lang="en-US" altLang="zh-CN" sz="2700" b="1"/>
              <a:t>1154-1221</a:t>
            </a:r>
            <a:r>
              <a:rPr lang="zh-CN" altLang="en-US" sz="2700" b="1"/>
              <a:t>）</a:t>
            </a:r>
            <a:endParaRPr lang="zh-CN" altLang="en-US" sz="2700" b="1"/>
          </a:p>
          <a:p>
            <a:r>
              <a:rPr lang="zh-CN" altLang="en-US" sz="2700" b="1">
                <a:solidFill>
                  <a:srgbClr val="FF3300"/>
                </a:solidFill>
              </a:rPr>
              <a:t>字尧章，别号白石道人</a:t>
            </a:r>
            <a:r>
              <a:rPr lang="zh-CN" altLang="en-US" sz="2700" b="1"/>
              <a:t>，又号石帚。饶州鄱阳</a:t>
            </a:r>
            <a:r>
              <a:rPr lang="en-US" altLang="zh-CN" sz="2700" b="1"/>
              <a:t>(</a:t>
            </a:r>
            <a:r>
              <a:rPr lang="zh-CN" altLang="en-US" sz="2700" b="1"/>
              <a:t>今江西波阳县）人。</a:t>
            </a:r>
            <a:r>
              <a:rPr lang="zh-CN" altLang="en-US" sz="2700" b="1">
                <a:solidFill>
                  <a:srgbClr val="FF3300"/>
                </a:solidFill>
              </a:rPr>
              <a:t>南宋词人</a:t>
            </a:r>
            <a:r>
              <a:rPr lang="zh-CN" altLang="en-US" sz="2700" b="1"/>
              <a:t>。自幼随父宦居汉阳，后迁湖州，成年后出游扬州、江淮、苏州、杭州等地。他少年孤贫，屡试不第，浪迹江湖，布衣终身。早有文名，颇受杨万里、范成大、辛弃疾等人推赏，以清客身份与张镃等名公臣卿往来。人品秀拨，体态清莹，气貌若不胜衣，望之若神仙中人。工诗词、精音律、善书法，对词的造诣尤深，属</a:t>
            </a:r>
            <a:r>
              <a:rPr lang="zh-CN" altLang="en-US" sz="2700" b="1">
                <a:solidFill>
                  <a:srgbClr val="FF3300"/>
                </a:solidFill>
              </a:rPr>
              <a:t>婉约派</a:t>
            </a:r>
            <a:r>
              <a:rPr lang="zh-CN" altLang="en-US" sz="2700" b="1"/>
              <a:t>，在词史上占有重要地位。他主张严谨的格律和章法，反对油腔滑调，不写淫词秽语；在文学上刻意求工而不流于浮艳轻靡。其词</a:t>
            </a:r>
            <a:r>
              <a:rPr lang="zh-CN" altLang="en-US" sz="2700" b="1">
                <a:solidFill>
                  <a:srgbClr val="FF3300"/>
                </a:solidFill>
              </a:rPr>
              <a:t>以健笔写柔情</a:t>
            </a:r>
            <a:r>
              <a:rPr lang="zh-CN" altLang="en-US" sz="2700" b="1"/>
              <a:t>，意境高远，空灵高旷，音韵和美，</a:t>
            </a:r>
            <a:r>
              <a:rPr lang="zh-CN" altLang="en-US" sz="2700" b="1">
                <a:solidFill>
                  <a:srgbClr val="FF3300"/>
                </a:solidFill>
              </a:rPr>
              <a:t>风格清俊峭拔</a:t>
            </a:r>
            <a:r>
              <a:rPr lang="zh-CN" altLang="en-US" sz="2700" b="1"/>
              <a:t>，自成一家。著有</a:t>
            </a:r>
            <a:r>
              <a:rPr lang="en-US" altLang="zh-CN" sz="2700" b="1">
                <a:solidFill>
                  <a:srgbClr val="FF3300"/>
                </a:solidFill>
              </a:rPr>
              <a:t>《</a:t>
            </a:r>
            <a:r>
              <a:rPr lang="zh-CN" altLang="en-US" sz="2700" b="1">
                <a:solidFill>
                  <a:srgbClr val="FF3300"/>
                </a:solidFill>
              </a:rPr>
              <a:t>白石道人诗集</a:t>
            </a:r>
            <a:r>
              <a:rPr lang="en-US" altLang="zh-CN" sz="2700" b="1">
                <a:solidFill>
                  <a:srgbClr val="FF3300"/>
                </a:solidFill>
              </a:rPr>
              <a:t>》</a:t>
            </a:r>
            <a:r>
              <a:rPr lang="zh-CN" altLang="en-US" sz="2700" b="1"/>
              <a:t>。</a:t>
            </a:r>
            <a:endParaRPr lang="zh-CN" altLang="en-US" sz="27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4" name="图片 61443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78000"/>
          </a:blip>
          <a:srcRect r="486" b="3776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文本框 65538" title=""/>
          <p:cNvSpPr txBox="1"/>
          <p:nvPr/>
        </p:nvSpPr>
        <p:spPr>
          <a:xfrm>
            <a:off x="1524000" y="981075"/>
            <a:ext cx="9144000" cy="442087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扬州是我国的历史文化名城之一，素有“淮左名都”之誉，至今已有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2480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余年的历史。扬州地处江淮要冲，早在东汉时便是政治军事基地，也是全国粮、盐、铁的主要集散地和海内外交通的重要港口 。早在六朝时，就有“腰缠十万贯，骑鹤上扬州”之说。扬州的古代文明和灿烂文化，也牵动了帝王的情怀和游兴，隋炀帝三下扬州看琼花，给扬州留下了众多的历史古迹。</a:t>
            </a:r>
            <a:r>
              <a:rPr lang="zh-CN" altLang="en-US" sz="320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</a:t>
            </a:r>
            <a:endParaRPr lang="zh-CN" altLang="en-US" sz="320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4" name="图片 61443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96000" contrast="100000"/>
          </a:blip>
          <a:srcRect r="115" b="5164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页脚占位符 4" title="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en-US" altLang="zh-CN" sz="1400"/>
              <a:t>扬州慢-姜夔</a:t>
            </a:r>
            <a:endParaRPr lang="en-US" altLang="zh-CN" sz="1400"/>
          </a:p>
        </p:txBody>
      </p:sp>
      <p:sp>
        <p:nvSpPr>
          <p:cNvPr id="7173" name="Rectangle 3" title=""/>
          <p:cNvSpPr>
            <a:spLocks noGrp="1"/>
          </p:cNvSpPr>
          <p:nvPr>
            <p:ph idx="1"/>
          </p:nvPr>
        </p:nvSpPr>
        <p:spPr>
          <a:xfrm>
            <a:off x="1131570" y="262255"/>
            <a:ext cx="9144000" cy="1752600"/>
          </a:xfrm>
          <a:solidFill>
            <a:schemeClr val="bg1">
              <a:alpha val="78038"/>
            </a:schemeClr>
          </a:solidFill>
        </p:spPr>
        <p:txBody>
          <a:bodyPr vert="horz" wrap="square" lIns="91440" tIns="45720" rIns="91440" bIns="45720" anchor="t" anchorCtr="0"/>
          <a:lstStyle/>
          <a:p>
            <a:pPr eaLnBrk="1" hangingPunct="1">
              <a:spcBef>
                <a:spcPct val="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en-US" altLang="zh-CN" b="1">
                <a:ea typeface="黑体" panose="02010609060101010101" pitchFamily="2" charset="-122"/>
              </a:rPr>
              <a:t>      </a:t>
            </a:r>
            <a:r>
              <a:rPr lang="zh-CN" altLang="en-US" sz="3600" b="1">
                <a:ea typeface="黑体" panose="02010609060101010101" pitchFamily="2" charset="-122"/>
              </a:rPr>
              <a:t>扬州是唐代名城，水陆枢纽，对外贸易重要商埠。宋代早期也基本保留其面貌。</a:t>
            </a:r>
            <a:r>
              <a:rPr lang="zh-CN" altLang="en-US" sz="4000" b="1">
                <a:solidFill>
                  <a:srgbClr val="4E361E"/>
                </a:solidFill>
              </a:rPr>
              <a:t>    </a:t>
            </a:r>
            <a:endParaRPr lang="zh-CN" altLang="en-US" sz="1800" b="1">
              <a:solidFill>
                <a:srgbClr val="4E361E"/>
              </a:solidFill>
            </a:endParaRPr>
          </a:p>
        </p:txBody>
      </p:sp>
      <p:sp>
        <p:nvSpPr>
          <p:cNvPr id="7177" name="Text Box 9" title=""/>
          <p:cNvSpPr txBox="1"/>
          <p:nvPr/>
        </p:nvSpPr>
        <p:spPr>
          <a:xfrm>
            <a:off x="981075" y="1826895"/>
            <a:ext cx="2209800" cy="398780"/>
          </a:xfrm>
          <a:prstGeom prst="rect">
            <a:avLst/>
          </a:prstGeom>
          <a:solidFill>
            <a:srgbClr val="8E6236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</a:rPr>
              <a:t>描写扬州的诗句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Rectangle 10" title=""/>
          <p:cNvSpPr/>
          <p:nvPr/>
        </p:nvSpPr>
        <p:spPr>
          <a:xfrm>
            <a:off x="1524000" y="2304415"/>
            <a:ext cx="9144000" cy="4553585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en-US" altLang="zh-CN" sz="3200" b="1">
                <a:solidFill>
                  <a:srgbClr val="4E361E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故人西辞黄鹤楼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烟花三月下扬州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1200">
                <a:solidFill>
                  <a:srgbClr val="0070C0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（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李白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送孟浩然之广陵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）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      天下三分明月夜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二分无赖是扬州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（徐凝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忆扬州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）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      落魄江湖载酒行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楚腰纤细掌中轻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280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十年一觉扬州梦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赢得青楼薄幸名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。（杜牧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遣怀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）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       青山隐隐水迢迢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秋尽江南草未凋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；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二十四桥明月夜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玉人何处教吹箫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。（杜牧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寄扬州韩绰判官 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）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10000"/>
              </a:spcBef>
              <a:buClr>
                <a:srgbClr val="CC00FF"/>
              </a:buClr>
              <a:buFont typeface="Arial Black" panose="020b0a04020102020204" pitchFamily="34" charset="0"/>
              <a:buChar char="˘"/>
            </a:pP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       娉娉袅袅十三余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豆蔻梢头二月初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 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春风十里扬州路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0070C0"/>
                </a:solidFill>
                <a:latin typeface="Arial" panose="020b0604020202020204" pitchFamily="34" charset="0"/>
              </a:rPr>
              <a:t>卷上珠帘总不如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。（杜牧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赠别</a:t>
            </a:r>
            <a:r>
              <a:rPr lang="en-US" altLang="zh-CN" sz="1400">
                <a:solidFill>
                  <a:srgbClr val="0070C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400">
                <a:solidFill>
                  <a:srgbClr val="0070C0"/>
                </a:solidFill>
                <a:latin typeface="Arial" panose="020b0604020202020204" pitchFamily="34" charset="0"/>
              </a:rPr>
              <a:t>）　</a:t>
            </a:r>
            <a:endParaRPr lang="zh-CN" altLang="en-US" sz="140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4" name="图片 61443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90000"/>
          </a:blip>
          <a:srcRect r="5" b="4647"/>
          <a:stretch>
            <a:fillRect/>
          </a:stretch>
        </p:blipFill>
        <p:spPr>
          <a:xfrm>
            <a:off x="0" y="635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文本框 72706" title=""/>
          <p:cNvSpPr txBox="1"/>
          <p:nvPr/>
        </p:nvSpPr>
        <p:spPr>
          <a:xfrm>
            <a:off x="588645" y="836930"/>
            <a:ext cx="1110678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南宋小王朝国势危弱，长江以北的淮河一带已成为荒芜的边地。但大多数的士大夫却只顾宴饮逸乐，不思恢复。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宋高宗在位期间，金兵曾两度大规模进攻南宋。建炎三年（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1129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金兵占领扬州，大肆烧杀掳掠，扬州被洗劫一空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。绍兴三十一年（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1161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）金主完颜亮又大举南侵，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扬州再度遭受浩劫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第二次浩劫之后的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年，姜夔路过扬州，仍然是满目疮痍，“荠麦青青”，作者追怀丧乱，感慨今昔，写下了这篇名作，以</a:t>
            </a:r>
            <a:r>
              <a:rPr lang="zh-CN" altLang="en-US" sz="32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寄托对扬州昔日繁华景象的怀念和对今日山河破碎的哀思，表达了深沉的黍离之悲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08" name="矩形 72707" title=""/>
          <p:cNvSpPr/>
          <p:nvPr/>
        </p:nvSpPr>
        <p:spPr>
          <a:xfrm>
            <a:off x="1524000" y="-2222"/>
            <a:ext cx="394970" cy="553720"/>
          </a:xfrm>
          <a:prstGeom prst="rect">
            <a:avLst/>
          </a:prstGeom>
          <a:noFill/>
          <a:ln w="9525">
            <a:noFill/>
          </a:ln>
        </p:spPr>
        <p:txBody>
          <a:bodyPr wrap="none" lIns="268203" tIns="0" rIns="0" bIns="0" anchor="ctr" anchorCtr="0">
            <a:spAutoFit/>
          </a:bodyPr>
          <a:lstStyle/>
          <a:p>
            <a:br>
              <a:rPr lang="en-US" altLang="zh-CN">
                <a:latin typeface="Arial" panose="020b0604020202020204" pitchFamily="34" charset="0"/>
              </a:rPr>
            </a:b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09" name="矩形 72708" title=""/>
          <p:cNvSpPr/>
          <p:nvPr/>
        </p:nvSpPr>
        <p:spPr>
          <a:xfrm>
            <a:off x="1524000" y="-2222"/>
            <a:ext cx="394970" cy="553720"/>
          </a:xfrm>
          <a:prstGeom prst="rect">
            <a:avLst/>
          </a:prstGeom>
          <a:noFill/>
          <a:ln w="9525">
            <a:noFill/>
          </a:ln>
        </p:spPr>
        <p:txBody>
          <a:bodyPr wrap="none" lIns="268203" tIns="0" rIns="0" bIns="0" anchor="ctr" anchorCtr="0">
            <a:spAutoFit/>
          </a:bodyPr>
          <a:lstStyle/>
          <a:p>
            <a:br>
              <a:rPr lang="en-US" altLang="zh-CN">
                <a:latin typeface="Arial" panose="020b0604020202020204" pitchFamily="34" charset="0"/>
              </a:rPr>
            </a:b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10" name="矩形 72709" title=""/>
          <p:cNvSpPr/>
          <p:nvPr/>
        </p:nvSpPr>
        <p:spPr>
          <a:xfrm>
            <a:off x="1524000" y="-2222"/>
            <a:ext cx="394970" cy="553720"/>
          </a:xfrm>
          <a:prstGeom prst="rect">
            <a:avLst/>
          </a:prstGeom>
          <a:noFill/>
          <a:ln w="9525">
            <a:noFill/>
          </a:ln>
        </p:spPr>
        <p:txBody>
          <a:bodyPr wrap="none" lIns="268203" tIns="0" rIns="0" bIns="0" anchor="ctr" anchorCtr="0">
            <a:spAutoFit/>
          </a:bodyPr>
          <a:lstStyle/>
          <a:p>
            <a:br>
              <a:rPr lang="en-US" altLang="zh-CN">
                <a:latin typeface="Arial" panose="020b0604020202020204" pitchFamily="34" charset="0"/>
              </a:rPr>
            </a:b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11" name="文本框 72710" title=""/>
          <p:cNvSpPr txBox="1"/>
          <p:nvPr/>
        </p:nvSpPr>
        <p:spPr>
          <a:xfrm>
            <a:off x="1524000" y="195580"/>
            <a:ext cx="3203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写作背景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 advTm="23298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8" name="标题 14347" title=""/>
          <p:cNvSpPr>
            <a:spLocks noGrp="1" noRot="1"/>
          </p:cNvSpPr>
          <p:nvPr>
            <p:ph type="title"/>
          </p:nvPr>
        </p:nvSpPr>
        <p:spPr>
          <a:xfrm>
            <a:off x="960755" y="1117600"/>
            <a:ext cx="10274300" cy="1586230"/>
          </a:xfrm>
          <a:solidFill>
            <a:schemeClr val="accent1">
              <a:alpha val="100000"/>
            </a:schemeClr>
          </a:solidFill>
        </p:spPr>
        <p:txBody>
          <a:bodyPr anchor="ctr" anchorCtr="0">
            <a:noAutofit/>
          </a:bodyPr>
          <a:lstStyle/>
          <a:p>
            <a:r>
              <a:rPr lang="en-US" altLang="zh-CN" sz="1800"/>
              <a:t> </a:t>
            </a:r>
            <a:r>
              <a:rPr lang="zh-CN" altLang="en-US" sz="2800">
                <a:highlight>
                  <a:srgbClr val="00FFFF"/>
                </a:highlight>
              </a:rPr>
              <a:t>淳熙丙申至日，余过维扬。夜雪初霁，荠麦弥望。入其城则四顾萧条，寒水自碧，暮色渐起，戍角悲吟；余怀怆然，感慨今昔，因自度此曲。千岩老人以为有黍离之悲也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14349" name="文本框 14348" title=""/>
          <p:cNvSpPr txBox="1"/>
          <p:nvPr/>
        </p:nvSpPr>
        <p:spPr>
          <a:xfrm>
            <a:off x="762000" y="2997200"/>
            <a:ext cx="1047305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       </a:t>
            </a:r>
            <a:r>
              <a:rPr lang="zh-CN" altLang="en-US" sz="3200"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淮左名都，竹西佳处，解鞍少驻初程。过春风十里，尽荠麦青青。自胡马窥江去后，废池乔木，犹厌言兵。渐黃昏，清角吹寒，都在空城。   </a:t>
            </a:r>
            <a:endParaRPr lang="zh-CN" altLang="en-US" sz="3200"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  <a:p>
            <a:r>
              <a:rPr lang="zh-CN" altLang="en-US" sz="3200"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</a:t>
            </a:r>
            <a:r>
              <a:rPr lang="en-US" altLang="zh-CN" sz="3200"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     </a:t>
            </a:r>
            <a:r>
              <a:rPr lang="zh-CN" altLang="en-US" sz="3200"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杜郎俊赏，算而今，重到須惊。纵豆蔻词工，青楼梦好，难赋深情。二十四桥仍在，波心荡，冷月无声。念桥边红药，年年知为谁生？</a:t>
            </a:r>
            <a:endParaRPr lang="zh-CN" altLang="en-US" sz="3200"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14350" name="矩形 14349" title=""/>
          <p:cNvSpPr/>
          <p:nvPr/>
        </p:nvSpPr>
        <p:spPr>
          <a:xfrm>
            <a:off x="4008755" y="232410"/>
            <a:ext cx="2592070" cy="5911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eaLnBrk="1" hangingPunct="1"/>
            <a:r>
              <a:rPr lang="zh-CN" altLang="en-US" sz="3200" b="1">
                <a:solidFill>
                  <a:srgbClr val="CC99FF">
                    <a:alpha val="33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扬州慢</a:t>
            </a:r>
            <a:endParaRPr lang="zh-CN" altLang="en-US" sz="3200" b="1">
              <a:solidFill>
                <a:srgbClr val="CC99FF">
                  <a:alpha val="33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6" name="文本框 35845" title="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1892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读准字音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7" name="文本框 64516" title=""/>
          <p:cNvSpPr txBox="1"/>
          <p:nvPr/>
        </p:nvSpPr>
        <p:spPr>
          <a:xfrm>
            <a:off x="695325" y="546735"/>
            <a:ext cx="1476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解题：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4518" name="文本框 64517" title=""/>
          <p:cNvSpPr txBox="1"/>
          <p:nvPr/>
        </p:nvSpPr>
        <p:spPr>
          <a:xfrm>
            <a:off x="2362200" y="3213100"/>
            <a:ext cx="830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词牌名，是作者的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自度曲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注宫调并填旁谱。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9" name="文本框 64518" title=""/>
          <p:cNvSpPr txBox="1"/>
          <p:nvPr/>
        </p:nvSpPr>
        <p:spPr>
          <a:xfrm>
            <a:off x="2171700" y="4149725"/>
            <a:ext cx="84963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通晓音律的词人，自写歌词，又能自己谱写新的曲调，这叫做自度曲。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此语最早见于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汉书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元帝纪赞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：“元帝多村艺，善史书，鼓琴瑟，吹洞萧，自度曲。”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20" name="矩形 64519" title=""/>
          <p:cNvSpPr/>
          <p:nvPr/>
        </p:nvSpPr>
        <p:spPr>
          <a:xfrm>
            <a:off x="3792538" y="1052513"/>
            <a:ext cx="42672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扬 州 慢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  <p:tag name="KSO_WM_UNIT_PLACING_PICTURE_USER_VIEWPORT" val="{&quot;height&quot;:8845,&quot;width&quot;:13777.500787401576}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TIMING" val="|0.3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OGE3NGNmYWUwMDkzZmE2YzBmMDZhNWNkMTcxYTcwNDQifQ==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213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6">
      <vt:lpstr>Arial</vt:lpstr>
      <vt:lpstr>微软雅黑</vt:lpstr>
      <vt:lpstr>Wingdings</vt:lpstr>
      <vt:lpstr>仿宋_GB2312</vt:lpstr>
      <vt:lpstr>楷体_GB2312</vt:lpstr>
      <vt:lpstr>黑体</vt:lpstr>
      <vt:lpstr>新宋体</vt:lpstr>
      <vt:lpstr>宋体</vt:lpstr>
      <vt:lpstr>Arial Black</vt:lpstr>
      <vt:lpstr>方正姚体</vt:lpstr>
      <vt:lpstr>隶书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淳熙丙申至日，余过维扬。夜雪初霁，荠麦弥望。入其城则四顾萧条，寒水自碧，暮色渐起，戍角悲吟；余怀怆然，感慨今昔，因自度此曲。千岩老人以为有黍离之悲也。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淮左名都，竹西佳处，解鞍少驻初程。</vt:lpstr>
      <vt:lpstr>过春风十里，尽荠麦青青。</vt:lpstr>
      <vt:lpstr>过春风十里，尽荠麦青青。</vt:lpstr>
      <vt:lpstr>自胡马窥江去后， 废池乔木，犹厌言兵。</vt:lpstr>
      <vt:lpstr>渐黄昏，清角吹寒，都在空城。</vt:lpstr>
      <vt:lpstr>杜郎俊赏，算而今重到须惊。</vt:lpstr>
      <vt:lpstr>纵豆蔻词工，青楼梦好，难赋深情。</vt:lpstr>
      <vt:lpstr>     二十四桥仍在，波心荡冷月无声。念桥边红药，年年知为谁生。</vt:lpstr>
      <vt:lpstr>二十四桥仍在，波心荡冷月无声</vt:lpstr>
      <vt:lpstr> 念桥边红药，年年知为谁生。</vt:lpstr>
      <vt:lpstr>PowerPoint Presentation</vt:lpstr>
      <vt:lpstr>PowerPoint Presentation</vt:lpstr>
      <vt:lpstr>PowerPoint Presentation</vt:lpstr>
      <vt:lpstr>PowerPoint Presentation</vt:lpstr>
      <vt:lpstr>课堂小结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2023-08-22T07:56:41.607</cp:lastPrinted>
  <dcterms:created xsi:type="dcterms:W3CDTF">2023-08-22T07:56:41Z</dcterms:created>
  <dcterms:modified xsi:type="dcterms:W3CDTF">2023-08-21T23:56:41Z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