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4" r:id="rId2"/>
    <p:sldId id="265" r:id="rId3"/>
    <p:sldId id="266" r:id="rId4"/>
    <p:sldId id="267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1A55"/>
    <a:srgbClr val="D8B66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69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5F2D9F6-E735-4C81-BA7C-C586B724FE12}" type="datetimeFigureOut">
              <a:rPr lang="zh-CN" altLang="en-US"/>
              <a:pPr>
                <a:defRPr/>
              </a:pPr>
              <a:t>2014-8-1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2BEB5E3-2A55-4823-98A4-224C5DD000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51542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过度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9"/>
          <p:cNvSpPr/>
          <p:nvPr userDrawn="1"/>
        </p:nvSpPr>
        <p:spPr>
          <a:xfrm>
            <a:off x="0" y="2349500"/>
            <a:ext cx="2124075" cy="1511300"/>
          </a:xfrm>
          <a:prstGeom prst="rect">
            <a:avLst/>
          </a:prstGeom>
          <a:solidFill>
            <a:srgbClr val="D8B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10"/>
          <p:cNvSpPr/>
          <p:nvPr userDrawn="1"/>
        </p:nvSpPr>
        <p:spPr>
          <a:xfrm>
            <a:off x="2144713" y="2349500"/>
            <a:ext cx="7019925" cy="1511300"/>
          </a:xfrm>
          <a:prstGeom prst="rect">
            <a:avLst/>
          </a:prstGeom>
          <a:solidFill>
            <a:srgbClr val="A71A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483768" y="2492896"/>
            <a:ext cx="6552728" cy="1224136"/>
          </a:xfrm>
          <a:prstGeom prst="rect">
            <a:avLst/>
          </a:prstGeom>
        </p:spPr>
        <p:txBody>
          <a:bodyPr anchor="ctr"/>
          <a:lstStyle>
            <a:lvl1pPr algn="l">
              <a:defRPr sz="3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1"/>
          <p:cNvGrpSpPr>
            <a:grpSpLocks/>
          </p:cNvGrpSpPr>
          <p:nvPr/>
        </p:nvGrpSpPr>
        <p:grpSpPr bwMode="auto">
          <a:xfrm>
            <a:off x="0" y="0"/>
            <a:ext cx="9144000" cy="460375"/>
            <a:chOff x="0" y="0"/>
            <a:chExt cx="9144000" cy="459593"/>
          </a:xfrm>
        </p:grpSpPr>
        <p:sp>
          <p:nvSpPr>
            <p:cNvPr id="9" name="矩形 8"/>
            <p:cNvSpPr/>
            <p:nvPr userDrawn="1"/>
          </p:nvSpPr>
          <p:spPr>
            <a:xfrm>
              <a:off x="0" y="0"/>
              <a:ext cx="7885113" cy="459593"/>
            </a:xfrm>
            <a:prstGeom prst="rect">
              <a:avLst/>
            </a:prstGeom>
            <a:solidFill>
              <a:srgbClr val="A71A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7885113" y="0"/>
              <a:ext cx="1258887" cy="459593"/>
            </a:xfrm>
            <a:prstGeom prst="rect">
              <a:avLst/>
            </a:prstGeom>
            <a:solidFill>
              <a:srgbClr val="D8B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19088" y="23813"/>
            <a:ext cx="15605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0" y="6669088"/>
            <a:ext cx="9144000" cy="188912"/>
          </a:xfrm>
          <a:prstGeom prst="rect">
            <a:avLst/>
          </a:prstGeom>
          <a:solidFill>
            <a:srgbClr val="A71A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27988" y="79375"/>
            <a:ext cx="1008062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</a:rPr>
              <a:t>-</a:t>
            </a:r>
            <a:fld id="{7EC6FE27-51C5-4734-B62E-F1174EE8F2DA}" type="slidenum">
              <a:rPr lang="zh-CN" altLang="en-US" sz="1600">
                <a:solidFill>
                  <a:schemeClr val="bg1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600" dirty="0">
                <a:solidFill>
                  <a:schemeClr val="bg1"/>
                </a:solidFill>
              </a:rPr>
              <a:t>-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0.xml"/><Relationship Id="rId1" Type="http://schemas.openxmlformats.org/officeDocument/2006/relationships/audio" Target="file:///D:\&#35821;&#25991;&#20248;&#31168;&#25945;&#26696;&#65288;&#24517;&#20462;&#20108;&#65289;\1&#33655;&#22616;&#26376;&#33394;\&#33298;&#20271;&#29305;&#23567;&#22812;&#26354;.mp3" TargetMode="Externa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371725" y="2803525"/>
            <a:ext cx="647700" cy="647700"/>
          </a:xfrm>
          <a:prstGeom prst="ellipse">
            <a:avLst/>
          </a:prstGeom>
          <a:solidFill>
            <a:srgbClr val="D8B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14" name="标题 2"/>
          <p:cNvSpPr>
            <a:spLocks noGrp="1"/>
          </p:cNvSpPr>
          <p:nvPr>
            <p:ph type="title"/>
          </p:nvPr>
        </p:nvSpPr>
        <p:spPr bwMode="auto">
          <a:xfrm>
            <a:off x="2484438" y="2492375"/>
            <a:ext cx="6551612" cy="1223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zh-CN" smtClean="0">
                <a:solidFill>
                  <a:srgbClr val="A71A55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mtClean="0">
                <a:latin typeface="黑体" pitchFamily="49" charset="-122"/>
                <a:ea typeface="黑体" pitchFamily="49" charset="-122"/>
              </a:rPr>
              <a:t>荷塘月色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600200"/>
            <a:ext cx="91440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 smtClean="0">
                <a:ea typeface="黑体" pitchFamily="49" charset="-122"/>
              </a:rPr>
              <a:t>请在下面词语中任选一个，写一段话，要求化无形为有形。</a:t>
            </a:r>
          </a:p>
          <a:p>
            <a:r>
              <a:rPr lang="zh-CN" altLang="en-US" dirty="0" smtClean="0">
                <a:ea typeface="黑体" pitchFamily="49" charset="-122"/>
              </a:rPr>
              <a:t>寒冷、孤独、愁绪、爱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600200"/>
            <a:ext cx="91440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    朱自清的文体美，是有自己的个性特点的，有人曾将它概括为一个“清”字。我想，这个“清”字，不只是指文字的清秀、朴素，恐怕连人格的高洁、思想的纯正、感情的真挚都包含在里面才是。</a:t>
            </a:r>
          </a:p>
          <a:p>
            <a:pPr>
              <a:buFont typeface="Arial" charset="0"/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       （佘树森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中国现当代散文研究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）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布置作业</a:t>
            </a:r>
            <a:endParaRPr lang="zh-CN" altLang="en-US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写一段情景交融的文字，运用比喻、通感</a:t>
            </a:r>
            <a:r>
              <a:rPr lang="zh-CN" altLang="en-US" smtClean="0">
                <a:latin typeface="黑体" pitchFamily="49" charset="-122"/>
                <a:ea typeface="黑体" pitchFamily="49" charset="-122"/>
              </a:rPr>
              <a:t>等修辞手法，注意动词的选用与叠词的运用，不少于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400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字。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4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79388" y="981075"/>
            <a:ext cx="8785225" cy="54721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0" indent="0">
              <a:lnSpc>
                <a:spcPct val="90000"/>
              </a:lnSpc>
              <a:buFont typeface="Arial" charset="0"/>
              <a:buNone/>
            </a:pPr>
            <a:r>
              <a:rPr lang="zh-CN" altLang="en-US" sz="2800" dirty="0" smtClean="0">
                <a:latin typeface="楷体_GB2312"/>
                <a:ea typeface="楷体_GB2312"/>
                <a:cs typeface="楷体_GB2312"/>
              </a:rPr>
              <a:t>    燕子去了，有再来的时候；杨柳枯了，有再青的时候；桃花谢了，有再开的时候。但是，聪明的，你告诉我，我们的日子为什么一去不复返呢？</a:t>
            </a:r>
            <a:r>
              <a:rPr lang="en-US" altLang="zh-CN" sz="2800" dirty="0" smtClean="0">
                <a:latin typeface="楷体_GB2312"/>
                <a:ea typeface="楷体_GB2312"/>
                <a:cs typeface="楷体_GB2312"/>
              </a:rPr>
              <a:t>——</a:t>
            </a:r>
            <a:r>
              <a:rPr lang="zh-CN" altLang="en-US" sz="2800" dirty="0" smtClean="0">
                <a:latin typeface="楷体_GB2312"/>
                <a:ea typeface="楷体_GB2312"/>
                <a:cs typeface="楷体_GB2312"/>
              </a:rPr>
              <a:t>是有人偷了他们罢：那是谁？又藏在何处呢？是他们自己逃走了罢：现在又到了哪里呢？ </a:t>
            </a:r>
          </a:p>
          <a:p>
            <a:pPr marL="0" indent="0">
              <a:lnSpc>
                <a:spcPct val="90000"/>
              </a:lnSpc>
              <a:buFont typeface="Arial" charset="0"/>
              <a:buNone/>
            </a:pPr>
            <a:r>
              <a:rPr lang="zh-CN" altLang="en-US" sz="2800" dirty="0" smtClean="0">
                <a:latin typeface="楷体_GB2312"/>
                <a:ea typeface="楷体_GB2312"/>
                <a:cs typeface="楷体_GB2312"/>
              </a:rPr>
              <a:t>                               </a:t>
            </a:r>
            <a:r>
              <a:rPr lang="en-US" altLang="zh-CN" sz="2800" dirty="0" smtClean="0">
                <a:latin typeface="楷体_GB2312"/>
                <a:ea typeface="楷体_GB2312"/>
                <a:cs typeface="楷体_GB2312"/>
              </a:rPr>
              <a:t>--《</a:t>
            </a:r>
            <a:r>
              <a:rPr lang="zh-CN" altLang="en-US" sz="2800" dirty="0" smtClean="0">
                <a:latin typeface="楷体_GB2312"/>
                <a:ea typeface="楷体_GB2312"/>
                <a:cs typeface="楷体_GB2312"/>
              </a:rPr>
              <a:t>匆匆</a:t>
            </a:r>
            <a:r>
              <a:rPr lang="en-US" altLang="zh-CN" sz="2800" dirty="0" smtClean="0">
                <a:latin typeface="楷体_GB2312"/>
                <a:ea typeface="楷体_GB2312"/>
                <a:cs typeface="楷体_GB2312"/>
              </a:rPr>
              <a:t>》</a:t>
            </a:r>
            <a:r>
              <a:rPr lang="zh-CN" altLang="en-US" sz="2800" dirty="0" smtClean="0">
                <a:latin typeface="楷体_GB2312"/>
                <a:ea typeface="楷体_GB2312"/>
                <a:cs typeface="楷体_GB2312"/>
              </a:rPr>
              <a:t> </a:t>
            </a:r>
          </a:p>
          <a:p>
            <a:pPr marL="0" indent="0">
              <a:lnSpc>
                <a:spcPct val="90000"/>
              </a:lnSpc>
              <a:buFont typeface="Arial" charset="0"/>
              <a:buNone/>
            </a:pPr>
            <a:r>
              <a:rPr lang="zh-CN" altLang="en-US" sz="2800" dirty="0" smtClean="0">
                <a:latin typeface="楷体_GB2312"/>
                <a:ea typeface="楷体_GB2312"/>
                <a:cs typeface="楷体_GB2312"/>
              </a:rPr>
              <a:t>    盼望着，盼望着，东风来了，春天的脚步近了，一切都像刚睡醒的样子欣欣然张开了眼，山朗润起来了，水涨起来了，太阳的脸红</a:t>
            </a:r>
            <a:r>
              <a:rPr lang="zh-CN" altLang="en-US" sz="2800" smtClean="0">
                <a:latin typeface="楷体_GB2312"/>
                <a:ea typeface="楷体_GB2312"/>
                <a:cs typeface="楷体_GB2312"/>
              </a:rPr>
              <a:t>起来了。</a:t>
            </a:r>
            <a:endParaRPr lang="zh-CN" altLang="en-US" sz="2800" dirty="0" smtClean="0">
              <a:latin typeface="楷体_GB2312"/>
              <a:ea typeface="楷体_GB2312"/>
              <a:cs typeface="楷体_GB2312"/>
            </a:endParaRPr>
          </a:p>
          <a:p>
            <a:pPr marL="0" indent="0">
              <a:lnSpc>
                <a:spcPct val="90000"/>
              </a:lnSpc>
              <a:buFont typeface="Arial" charset="0"/>
              <a:buNone/>
            </a:pPr>
            <a:r>
              <a:rPr lang="en-US" altLang="zh-CN" sz="2800" dirty="0" smtClean="0">
                <a:latin typeface="楷体_GB2312"/>
                <a:ea typeface="楷体_GB2312"/>
                <a:cs typeface="楷体_GB2312"/>
              </a:rPr>
              <a:t>                               --《</a:t>
            </a:r>
            <a:r>
              <a:rPr lang="zh-CN" altLang="en-US" sz="2800" dirty="0" smtClean="0">
                <a:latin typeface="楷体_GB2312"/>
                <a:ea typeface="楷体_GB2312"/>
                <a:cs typeface="楷体_GB2312"/>
              </a:rPr>
              <a:t>春</a:t>
            </a:r>
            <a:r>
              <a:rPr lang="en-US" altLang="zh-CN" sz="2800" dirty="0" smtClean="0">
                <a:latin typeface="楷体_GB2312"/>
                <a:ea typeface="楷体_GB2312"/>
                <a:cs typeface="楷体_GB2312"/>
              </a:rPr>
              <a:t>》</a:t>
            </a:r>
            <a:endParaRPr lang="zh-CN" altLang="en-US" sz="2800" dirty="0" smtClean="0"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49275"/>
            <a:ext cx="8229600" cy="8683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ea typeface="黑体" pitchFamily="49" charset="-122"/>
              </a:rPr>
              <a:t>学习目标</a:t>
            </a: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一、知识与能力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altLang="zh-CN" sz="280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．把握写景抒情散文情景交融的特点。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altLang="zh-CN" sz="280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．学习作者运用语言的技巧：比喻、通感的巧妙运用，动词、叠词的精心选用。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二、过程与方法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体会文章写景状物的画面美。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三、情感态度价值观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altLang="zh-CN" sz="280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．培养健康的审美情趣。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altLang="zh-CN" sz="280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．关注社会，追求理想。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舒伯特小夜曲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16913" y="58054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t01192952ef91633f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357298"/>
            <a:ext cx="9144000" cy="4321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594" fill="hold"/>
                                        <p:tgtEl>
                                          <p:spTgt spid="235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3"/>
          <p:cNvSpPr txBox="1">
            <a:spLocks noChangeArrowheads="1"/>
          </p:cNvSpPr>
          <p:nvPr/>
        </p:nvSpPr>
        <p:spPr bwMode="auto">
          <a:xfrm>
            <a:off x="4572000" y="2286000"/>
            <a:ext cx="2057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>
              <a:solidFill>
                <a:srgbClr val="D6C082"/>
              </a:solidFill>
              <a:latin typeface="Times New Roman" pitchFamily="18" charset="0"/>
              <a:ea typeface="楷体_GB2312"/>
              <a:cs typeface="楷体_GB2312"/>
            </a:endParaRPr>
          </a:p>
        </p:txBody>
      </p:sp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4648200" y="2209800"/>
            <a:ext cx="1841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D6C082"/>
                </a:solidFill>
                <a:latin typeface="Times New Roman" pitchFamily="18" charset="0"/>
                <a:ea typeface="楷体_GB2312"/>
                <a:cs typeface="楷体_GB2312"/>
              </a:rPr>
              <a:t/>
            </a:r>
            <a:br>
              <a:rPr lang="zh-CN" altLang="en-US" sz="3600">
                <a:solidFill>
                  <a:srgbClr val="D6C082"/>
                </a:solidFill>
                <a:latin typeface="Times New Roman" pitchFamily="18" charset="0"/>
                <a:ea typeface="楷体_GB2312"/>
                <a:cs typeface="楷体_GB2312"/>
              </a:rPr>
            </a:br>
            <a:endParaRPr lang="zh-CN" altLang="en-US" sz="3600">
              <a:solidFill>
                <a:srgbClr val="D6C082"/>
              </a:solidFill>
              <a:latin typeface="Times New Roman" pitchFamily="18" charset="0"/>
              <a:ea typeface="楷体_GB2312"/>
              <a:cs typeface="楷体_GB2312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4643438" y="404813"/>
            <a:ext cx="1447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出家门</a:t>
            </a:r>
          </a:p>
        </p:txBody>
      </p:sp>
      <p:sp>
        <p:nvSpPr>
          <p:cNvPr id="25609" name="AutoShape 9"/>
          <p:cNvSpPr>
            <a:spLocks noChangeArrowheads="1"/>
          </p:cNvSpPr>
          <p:nvPr/>
        </p:nvSpPr>
        <p:spPr bwMode="auto">
          <a:xfrm>
            <a:off x="4191000" y="2133600"/>
            <a:ext cx="3200400" cy="3048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3396" y="3803"/>
                </a:moveTo>
                <a:cubicBezTo>
                  <a:pt x="1608" y="5694"/>
                  <a:pt x="613" y="8197"/>
                  <a:pt x="613" y="10799"/>
                </a:cubicBezTo>
                <a:cubicBezTo>
                  <a:pt x="613" y="16426"/>
                  <a:pt x="5173" y="20987"/>
                  <a:pt x="10800" y="20987"/>
                </a:cubicBezTo>
                <a:cubicBezTo>
                  <a:pt x="16426" y="20987"/>
                  <a:pt x="20987" y="16426"/>
                  <a:pt x="20987" y="10800"/>
                </a:cubicBezTo>
                <a:cubicBezTo>
                  <a:pt x="20987" y="5173"/>
                  <a:pt x="16426" y="613"/>
                  <a:pt x="10800" y="613"/>
                </a:cubicBezTo>
                <a:cubicBezTo>
                  <a:pt x="9456" y="612"/>
                  <a:pt x="8127" y="878"/>
                  <a:pt x="6887" y="1394"/>
                </a:cubicBezTo>
                <a:lnTo>
                  <a:pt x="6651" y="828"/>
                </a:lnTo>
                <a:cubicBezTo>
                  <a:pt x="7966" y="281"/>
                  <a:pt x="9376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-1" y="8041"/>
                  <a:pt x="1055" y="5387"/>
                  <a:pt x="2950" y="3382"/>
                </a:cubicBezTo>
                <a:lnTo>
                  <a:pt x="988" y="1527"/>
                </a:lnTo>
                <a:lnTo>
                  <a:pt x="5237" y="1406"/>
                </a:lnTo>
                <a:lnTo>
                  <a:pt x="5358" y="5657"/>
                </a:lnTo>
                <a:lnTo>
                  <a:pt x="3396" y="3803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8532813" y="2971800"/>
            <a:ext cx="611187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踱小路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5003800" y="6165850"/>
            <a:ext cx="167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观荷塘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2133600" y="2895600"/>
            <a:ext cx="6111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赏四周</a:t>
            </a: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5105400" y="1752600"/>
            <a:ext cx="1143000" cy="46672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不宁静</a:t>
            </a: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7391400" y="3048000"/>
            <a:ext cx="558800" cy="10668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寻宁静</a:t>
            </a: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5181600" y="5181600"/>
            <a:ext cx="1219200" cy="46672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得宁静</a:t>
            </a:r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3657600" y="2971800"/>
            <a:ext cx="558800" cy="12192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失宁静</a:t>
            </a: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4876800" y="3124200"/>
            <a:ext cx="22860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淡淡的哀愁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淡淡的喜悦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0" fill="hold">
                                          <p:stCondLst>
                                            <p:cond delay="496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utoUpdateAnimBg="0"/>
      <p:bldP spid="25609" grpId="0" animBg="1"/>
      <p:bldP spid="25610" grpId="0" autoUpdateAnimBg="0"/>
      <p:bldP spid="25611" grpId="0" autoUpdateAnimBg="0"/>
      <p:bldP spid="25612" grpId="0" autoUpdateAnimBg="0"/>
      <p:bldP spid="25613" grpId="0" animBg="1" autoUpdateAnimBg="0"/>
      <p:bldP spid="25614" grpId="0" animBg="1" autoUpdateAnimBg="0"/>
      <p:bldP spid="25615" grpId="0" animBg="1" autoUpdateAnimBg="0"/>
      <p:bldP spid="25616" grpId="0" animBg="1" autoUpdateAnimBg="0"/>
      <p:bldP spid="2561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620713"/>
            <a:ext cx="9144000" cy="15700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zh-CN" altLang="en-US" sz="3200" smtClean="0">
                <a:ea typeface="黑体" pitchFamily="49" charset="-122"/>
              </a:rPr>
              <a:t>月色本是难状之景，作者用了一些传神的动词（如：</a:t>
            </a: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200" smtClean="0">
                <a:ea typeface="黑体" pitchFamily="49" charset="-122"/>
              </a:rPr>
              <a:t>泻</a:t>
            </a: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”“</a:t>
            </a:r>
            <a:r>
              <a:rPr lang="zh-CN" altLang="en-US" sz="3200" smtClean="0">
                <a:ea typeface="黑体" pitchFamily="49" charset="-122"/>
              </a:rPr>
              <a:t>浮</a:t>
            </a: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”“</a:t>
            </a:r>
            <a:r>
              <a:rPr lang="zh-CN" altLang="en-US" sz="3200" smtClean="0">
                <a:ea typeface="黑体" pitchFamily="49" charset="-122"/>
              </a:rPr>
              <a:t>洗</a:t>
            </a: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”“</a:t>
            </a:r>
            <a:r>
              <a:rPr lang="zh-CN" altLang="en-US" sz="3200" smtClean="0">
                <a:ea typeface="黑体" pitchFamily="49" charset="-122"/>
              </a:rPr>
              <a:t>画</a:t>
            </a:r>
            <a:r>
              <a:rPr lang="zh-CN" altLang="en-US" sz="3200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smtClean="0">
                <a:ea typeface="黑体" pitchFamily="49" charset="-122"/>
              </a:rPr>
              <a:t>等），描绘出了可感的月光形象，试结合语境分析这些动词的作用。</a:t>
            </a:r>
            <a:br>
              <a:rPr lang="zh-CN" altLang="en-US" sz="3200" smtClean="0">
                <a:ea typeface="黑体" pitchFamily="49" charset="-122"/>
              </a:rPr>
            </a:br>
            <a:endParaRPr lang="zh-CN" altLang="en-US" sz="3200" smtClean="0">
              <a:ea typeface="黑体" pitchFamily="49" charset="-122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2565400"/>
            <a:ext cx="9144000" cy="38496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泻</a:t>
            </a:r>
            <a:r>
              <a:rPr lang="en-US" altLang="zh-CN" sz="280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既照应了以流水喻月光，又写出了月辉照耀、一泻无余的景象，使月光有了动感。 </a:t>
            </a:r>
          </a:p>
          <a:p>
            <a:pPr>
              <a:lnSpc>
                <a:spcPct val="90000"/>
              </a:lnSpc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浮</a:t>
            </a:r>
            <a:r>
              <a:rPr lang="en-US" altLang="zh-CN" sz="280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写深夜水气由下而上轻轻升腾，慢慢扩散，以动景写静景，描绘出雾的轻飘状态。 </a:t>
            </a:r>
          </a:p>
          <a:p>
            <a:pPr>
              <a:lnSpc>
                <a:spcPct val="90000"/>
              </a:lnSpc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洗</a:t>
            </a:r>
            <a:r>
              <a:rPr lang="en-US" altLang="zh-CN" sz="280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写“叶子和花”在月光映照下一种奶白色而又鲜艳欲滴的状态。 </a:t>
            </a:r>
          </a:p>
          <a:p>
            <a:pPr>
              <a:lnSpc>
                <a:spcPct val="90000"/>
              </a:lnSpc>
            </a:pP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画</a:t>
            </a:r>
            <a:r>
              <a:rPr lang="en-US" altLang="zh-CN" sz="280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smtClean="0">
                <a:latin typeface="黑体" pitchFamily="49" charset="-122"/>
                <a:ea typeface="黑体" pitchFamily="49" charset="-122"/>
              </a:rPr>
              <a:t>有“人为”动作含于其中，仿佛有无形的手在展纸描绘“倩影”，写出了投在荷叶上的月影之真、之美。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2"/>
          <p:cNvSpPr txBox="1">
            <a:spLocks noChangeArrowheads="1"/>
          </p:cNvSpPr>
          <p:nvPr/>
        </p:nvSpPr>
        <p:spPr bwMode="auto">
          <a:xfrm>
            <a:off x="0" y="1557338"/>
            <a:ext cx="9144000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kumimoji="1" lang="zh-CN" altLang="en-US" sz="3200" b="1" dirty="0" smtClean="0">
                <a:latin typeface="楷体" pitchFamily="49" charset="-122"/>
                <a:ea typeface="楷体" pitchFamily="49" charset="-122"/>
              </a:rPr>
              <a:t>朱先生</a:t>
            </a:r>
            <a:r>
              <a:rPr kumimoji="1" lang="zh-CN" altLang="en-US" sz="3200" b="1" dirty="0">
                <a:latin typeface="楷体" pitchFamily="49" charset="-122"/>
                <a:ea typeface="楷体" pitchFamily="49" charset="-122"/>
              </a:rPr>
              <a:t>的语言，历来</a:t>
            </a:r>
            <a:r>
              <a:rPr kumimoji="1" lang="zh-CN" altLang="en-US" sz="3200" b="1" dirty="0" smtClean="0">
                <a:latin typeface="楷体" pitchFamily="49" charset="-122"/>
                <a:ea typeface="楷体" pitchFamily="49" charset="-122"/>
              </a:rPr>
              <a:t>是“新</a:t>
            </a:r>
            <a:r>
              <a:rPr kumimoji="1" lang="zh-CN" altLang="en-US" sz="3200" b="1" dirty="0">
                <a:latin typeface="楷体" pitchFamily="49" charset="-122"/>
                <a:ea typeface="楷体" pitchFamily="49" charset="-122"/>
              </a:rPr>
              <a:t>而不失</a:t>
            </a:r>
            <a:r>
              <a:rPr kumimoji="1" lang="zh-CN" altLang="en-US" sz="3200" b="1" dirty="0" smtClean="0">
                <a:latin typeface="楷体" pitchFamily="49" charset="-122"/>
                <a:ea typeface="楷体" pitchFamily="49" charset="-122"/>
              </a:rPr>
              <a:t>自然”，</a:t>
            </a:r>
            <a:r>
              <a:rPr kumimoji="1" lang="zh-CN" altLang="en-US" sz="3200" b="1" dirty="0">
                <a:latin typeface="楷体" pitchFamily="49" charset="-122"/>
                <a:ea typeface="楷体" pitchFamily="49" charset="-122"/>
              </a:rPr>
              <a:t>在口语的基础上刻意出新。既有平白如话，毫无雕饰的文字，更有</a:t>
            </a:r>
            <a:r>
              <a:rPr kumimoji="1" lang="zh-CN" altLang="en-US" sz="3200" b="1" dirty="0" smtClean="0">
                <a:latin typeface="楷体" pitchFamily="49" charset="-122"/>
                <a:ea typeface="楷体" pitchFamily="49" charset="-122"/>
              </a:rPr>
              <a:t>精心“拣练”的</a:t>
            </a:r>
            <a:r>
              <a:rPr kumimoji="1" lang="zh-CN" altLang="en-US" sz="3200" b="1" dirty="0">
                <a:latin typeface="楷体" pitchFamily="49" charset="-122"/>
                <a:ea typeface="楷体" pitchFamily="49" charset="-122"/>
              </a:rPr>
              <a:t>遣词用字。点活了月光和雾气</a:t>
            </a:r>
            <a:r>
              <a:rPr kumimoji="1" lang="zh-CN" altLang="en-US" sz="3200" b="1" dirty="0" smtClean="0">
                <a:latin typeface="楷体" pitchFamily="49" charset="-122"/>
                <a:ea typeface="楷体" pitchFamily="49" charset="-122"/>
              </a:rPr>
              <a:t>的“泻”“浮”二</a:t>
            </a:r>
            <a:r>
              <a:rPr kumimoji="1" lang="zh-CN" altLang="en-US" sz="3200" b="1" dirty="0">
                <a:latin typeface="楷体" pitchFamily="49" charset="-122"/>
                <a:ea typeface="楷体" pitchFamily="49" charset="-122"/>
              </a:rPr>
              <a:t>字</a:t>
            </a:r>
            <a:r>
              <a:rPr kumimoji="1" lang="en-US" altLang="zh-CN" sz="3200" b="1" dirty="0">
                <a:latin typeface="楷体" pitchFamily="49" charset="-122"/>
                <a:ea typeface="楷体" pitchFamily="49" charset="-122"/>
              </a:rPr>
              <a:t>••••••</a:t>
            </a:r>
            <a:r>
              <a:rPr kumimoji="1" lang="zh-CN" altLang="en-US" sz="3200" b="1" dirty="0">
                <a:latin typeface="楷体" pitchFamily="49" charset="-122"/>
                <a:ea typeface="楷体" pitchFamily="49" charset="-122"/>
              </a:rPr>
              <a:t>生动的起了丰富、润饰、强化形象的作用</a:t>
            </a:r>
            <a:r>
              <a:rPr kumimoji="1"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kumimoji="1" lang="zh-CN" altLang="en-US" sz="3200" b="1" dirty="0">
              <a:latin typeface="楷体" pitchFamily="49" charset="-122"/>
              <a:ea typeface="楷体" pitchFamily="49" charset="-122"/>
            </a:endParaRPr>
          </a:p>
          <a:p>
            <a:r>
              <a:rPr kumimoji="1" lang="en-US" altLang="zh-CN" sz="3200" b="1" dirty="0">
                <a:latin typeface="楷体" pitchFamily="49" charset="-122"/>
                <a:ea typeface="楷体" pitchFamily="49" charset="-122"/>
              </a:rPr>
              <a:t>         --</a:t>
            </a:r>
            <a:r>
              <a:rPr kumimoji="1" lang="zh-CN" altLang="en-US" sz="3200" b="1" dirty="0">
                <a:latin typeface="楷体" pitchFamily="49" charset="-122"/>
                <a:ea typeface="楷体" pitchFamily="49" charset="-122"/>
              </a:rPr>
              <a:t>金志华</a:t>
            </a:r>
            <a:r>
              <a:rPr kumimoji="1" lang="en-US" altLang="zh-CN" sz="32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kumimoji="1" lang="zh-CN" altLang="en-US" sz="3200" b="1" dirty="0">
                <a:latin typeface="楷体" pitchFamily="49" charset="-122"/>
                <a:ea typeface="楷体" pitchFamily="49" charset="-122"/>
              </a:rPr>
              <a:t>中国现代散文欣赏辞典</a:t>
            </a:r>
            <a:r>
              <a:rPr kumimoji="1" lang="en-US" altLang="zh-CN" sz="3200" b="1" dirty="0">
                <a:latin typeface="楷体" pitchFamily="49" charset="-122"/>
                <a:ea typeface="楷体" pitchFamily="49" charset="-122"/>
              </a:rPr>
              <a:t>》</a:t>
            </a:r>
            <a:endParaRPr kumimoji="1"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600200"/>
            <a:ext cx="91440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本段写了荷塘四周的景色，与课文第</a:t>
            </a:r>
            <a:r>
              <a:rPr lang="en-US" altLang="zh-CN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mtClean="0">
                <a:latin typeface="黑体" pitchFamily="49" charset="-122"/>
                <a:ea typeface="黑体" pitchFamily="49" charset="-122"/>
              </a:rPr>
              <a:t>段照应，试比较两段写景的异同。</a:t>
            </a:r>
          </a:p>
          <a:p>
            <a:endParaRPr lang="zh-CN" altLang="en-US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相同：都写了荷塘四周景物，都写了树、小路。 </a:t>
            </a:r>
          </a:p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不同：第</a:t>
            </a:r>
            <a:r>
              <a:rPr lang="en-US" altLang="zh-CN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mtClean="0">
                <a:latin typeface="黑体" pitchFamily="49" charset="-122"/>
                <a:ea typeface="黑体" pitchFamily="49" charset="-122"/>
              </a:rPr>
              <a:t>段重点写了小煤屑路的寂静、阴森，写得简略；本段则以树为着眼点，由近及远，写了树色、烟雾、远山、灯光，再由静到动，写到蝉声、蛙声。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600200"/>
            <a:ext cx="9144000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文题为</a:t>
            </a:r>
            <a:r>
              <a:rPr lang="en-US" altLang="zh-CN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mtClean="0">
                <a:latin typeface="黑体" pitchFamily="49" charset="-122"/>
                <a:ea typeface="黑体" pitchFamily="49" charset="-122"/>
              </a:rPr>
              <a:t>荷塘月色</a:t>
            </a:r>
            <a:r>
              <a:rPr lang="en-US" altLang="zh-CN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mtClean="0">
                <a:latin typeface="黑体" pitchFamily="49" charset="-122"/>
                <a:ea typeface="黑体" pitchFamily="49" charset="-122"/>
              </a:rPr>
              <a:t>，月光下的荷塘、荷塘上的月色、荷塘的四周均已写完，文章为何还要写采莲（</a:t>
            </a:r>
            <a:r>
              <a:rPr lang="en-US" altLang="zh-CN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mtClean="0">
                <a:latin typeface="黑体" pitchFamily="49" charset="-122"/>
                <a:ea typeface="黑体" pitchFamily="49" charset="-122"/>
              </a:rPr>
              <a:t>～</a:t>
            </a:r>
            <a:r>
              <a:rPr lang="en-US" altLang="zh-CN" smtClean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mtClean="0">
                <a:latin typeface="黑体" pitchFamily="49" charset="-122"/>
                <a:ea typeface="黑体" pitchFamily="49" charset="-122"/>
              </a:rPr>
              <a:t>段）？</a:t>
            </a:r>
          </a:p>
          <a:p>
            <a:endParaRPr lang="zh-CN" altLang="en-US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mtClean="0">
                <a:latin typeface="黑体" pitchFamily="49" charset="-122"/>
                <a:ea typeface="黑体" pitchFamily="49" charset="-122"/>
              </a:rPr>
              <a:t>这是合情合理的联想，由“荷”及“莲”，这是很合理的解释。写文章虽不为“吊书袋”炫耀，但优秀的文章总是有知识含量的，它让文章厚重而不是轻飘。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荷塘月色一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荷塘月色一</Template>
  <TotalTime>140</TotalTime>
  <Words>767</Words>
  <Application>Microsoft Office PowerPoint</Application>
  <PresentationFormat>全屏显示(4:3)</PresentationFormat>
  <Paragraphs>45</Paragraphs>
  <Slides>12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荷塘月色一</vt:lpstr>
      <vt:lpstr>1   荷塘月色</vt:lpstr>
      <vt:lpstr>幻灯片 2</vt:lpstr>
      <vt:lpstr>学习目标</vt:lpstr>
      <vt:lpstr>幻灯片 4</vt:lpstr>
      <vt:lpstr>幻灯片 5</vt:lpstr>
      <vt:lpstr>月色本是难状之景，作者用了一些传神的动词（如：“泻”“浮”“洗”“画”等），描绘出了可感的月光形象，试结合语境分析这些动词的作用。 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  荷塘月色</dc:title>
  <dc:creator>微软用户</dc:creator>
  <cp:lastModifiedBy>User</cp:lastModifiedBy>
  <cp:revision>11</cp:revision>
  <dcterms:created xsi:type="dcterms:W3CDTF">2014-05-09T07:18:27Z</dcterms:created>
  <dcterms:modified xsi:type="dcterms:W3CDTF">2014-08-01T08:39:48Z</dcterms:modified>
</cp:coreProperties>
</file>