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317" r:id="rId5"/>
    <p:sldId id="346" r:id="rId6"/>
    <p:sldId id="300" r:id="rId7"/>
    <p:sldId id="281" r:id="rId8"/>
    <p:sldId id="278" r:id="rId9"/>
    <p:sldId id="279" r:id="rId10"/>
    <p:sldId id="316" r:id="rId11"/>
    <p:sldId id="318" r:id="rId12"/>
    <p:sldId id="331" r:id="rId13"/>
    <p:sldId id="320" r:id="rId14"/>
    <p:sldId id="324" r:id="rId15"/>
    <p:sldId id="325" r:id="rId16"/>
    <p:sldId id="333" r:id="rId17"/>
    <p:sldId id="348" r:id="rId18"/>
    <p:sldId id="334" r:id="rId19"/>
    <p:sldId id="335" r:id="rId20"/>
    <p:sldId id="349" r:id="rId21"/>
    <p:sldId id="326" r:id="rId22"/>
    <p:sldId id="351" r:id="rId23"/>
    <p:sldId id="327" r:id="rId24"/>
    <p:sldId id="328" r:id="rId25"/>
    <p:sldId id="337" r:id="rId26"/>
    <p:sldId id="339" r:id="rId27"/>
    <p:sldId id="329" r:id="rId28"/>
    <p:sldId id="340" r:id="rId29"/>
    <p:sldId id="353" r:id="rId30"/>
    <p:sldId id="355" r:id="rId31"/>
    <p:sldId id="341" r:id="rId32"/>
    <p:sldId id="258" r:id="rId33"/>
    <p:sldId id="305" r:id="rId34"/>
    <p:sldId id="322" r:id="rId35"/>
    <p:sldId id="307" r:id="rId36"/>
    <p:sldId id="342" r:id="rId37"/>
    <p:sldId id="343" r:id="rId38"/>
    <p:sldId id="344" r:id="rId39"/>
    <p:sldId id="309" r:id="rId40"/>
    <p:sldId id="313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1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44"/>
      </p:cViewPr>
      <p:guideLst>
        <p:guide orient="horz" pos="216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6461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tags" Target="tags/tag86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2021/12/10</a:t>
            </a:fld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459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96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134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23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420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16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36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32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750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50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00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586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5431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4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594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33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94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9428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16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991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28372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4" y="2588359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4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2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4" y="2588359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4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4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2" y="3808735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8" y="4511753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4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29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4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29" y="1296078"/>
            <a:ext cx="5283243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49" y="1296078"/>
            <a:ext cx="5283243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49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29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12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8" y="952503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4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4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3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4.xml" TargetMode="Internal" /><Relationship Id="rId3" Type="http://schemas.openxmlformats.org/officeDocument/2006/relationships/slide" Target="slide15.xml" TargetMode="Internal" /><Relationship Id="rId4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0.xml" /><Relationship Id="rId3" Type="http://schemas.openxmlformats.org/officeDocument/2006/relationships/image" Target="../media/image2.png" /><Relationship Id="rId4" Type="http://schemas.openxmlformats.org/officeDocument/2006/relationships/slide" Target="slide13.xml" TargetMode="Internal" /><Relationship Id="rId5" Type="http://schemas.openxmlformats.org/officeDocument/2006/relationships/tags" Target="../tags/tag7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7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7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7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7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png" /><Relationship Id="rId4" Type="http://schemas.openxmlformats.org/officeDocument/2006/relationships/tags" Target="../tags/tag7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png" /><Relationship Id="rId4" Type="http://schemas.openxmlformats.org/officeDocument/2006/relationships/tags" Target="../tags/tag8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tags" Target="../tags/tag8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tags" Target="../tags/tag8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8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15.png" /><Relationship Id="rId6" Type="http://schemas.openxmlformats.org/officeDocument/2006/relationships/image" Target="../media/image4.png" /><Relationship Id="rId7" Type="http://schemas.openxmlformats.org/officeDocument/2006/relationships/tags" Target="../tags/tag8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9.png" /><Relationship Id="rId6" Type="http://schemas.microsoft.com/office/2007/relationships/hdphoto" Target="../media/image10.wdp" /><Relationship Id="rId7" Type="http://schemas.openxmlformats.org/officeDocument/2006/relationships/image" Target="../media/image4.png" /><Relationship Id="rId8" Type="http://schemas.openxmlformats.org/officeDocument/2006/relationships/tags" Target="../tags/tag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Relationship Id="rId5" Type="http://schemas.openxmlformats.org/officeDocument/2006/relationships/tags" Target="../tags/tag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png" /><Relationship Id="rId4" Type="http://schemas.openxmlformats.org/officeDocument/2006/relationships/image" Target="../media/image11.png" /><Relationship Id="rId5" Type="http://schemas.openxmlformats.org/officeDocument/2006/relationships/image" Target="../media/image4.png" /><Relationship Id="rId6" Type="http://schemas.openxmlformats.org/officeDocument/2006/relationships/tags" Target="../tags/tag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openxmlformats.org/officeDocument/2006/relationships/tags" Target="../tags/tag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hyperlink" Target="../WINDOWS/TEMP/Rar$DI00.174/&#38472;&#24773;&#34920;&#65288;&#26391;&#35835;&#65289;.swf" TargetMode="External" /><Relationship Id="rId4" Type="http://schemas.openxmlformats.org/officeDocument/2006/relationships/image" Target="../media/image12.png" /><Relationship Id="rId5" Type="http://schemas.openxmlformats.org/officeDocument/2006/relationships/audio" Target="../media/media1.mp3" /><Relationship Id="rId6" Type="http://schemas.microsoft.com/office/2007/relationships/media" Target="../media/media1.mp3" TargetMode="Internal" /><Relationship Id="rId7" Type="http://schemas.openxmlformats.org/officeDocument/2006/relationships/image" Target="../media/image4.png" /><Relationship Id="rId8" Type="http://schemas.openxmlformats.org/officeDocument/2006/relationships/tags" Target="../tags/tag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137537" y="1108075"/>
            <a:ext cx="6690995" cy="4642485"/>
            <a:chOff x="5060" y="1745"/>
            <a:chExt cx="10537" cy="7311"/>
          </a:xfrm>
        </p:grpSpPr>
        <p:pic>
          <p:nvPicPr>
            <p:cNvPr id="2" name="图片 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94" y="2945"/>
              <a:ext cx="850" cy="85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060" y="1745"/>
              <a:ext cx="2330" cy="7311"/>
              <a:chOff x="5321" y="1745"/>
              <a:chExt cx="2330" cy="731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665" y="2420"/>
                <a:ext cx="1986" cy="5960"/>
              </a:xfrm>
              <a:prstGeom prst="rect">
                <a:avLst/>
              </a:prstGeom>
              <a:noFill/>
              <a:effectLst>
                <a:outerShdw blurRad="1397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陈情表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H="1">
                <a:off x="5321" y="1745"/>
                <a:ext cx="0" cy="7311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 descr="未标题-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</a:blip>
            <a:srcRect l="596" t="1695" r="1390"/>
            <a:stretch>
              <a:fillRect/>
            </a:stretch>
          </p:blipFill>
          <p:spPr>
            <a:xfrm>
              <a:off x="8253" y="2694"/>
              <a:ext cx="7344" cy="512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2339393" y="2725621"/>
            <a:ext cx="798195" cy="1670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latin typeface="隶书" panose="02010509060101010101" pitchFamily="49" charset="-122"/>
                <a:ea typeface="隶书" panose="02010509060101010101" pitchFamily="49" charset="-122"/>
              </a:rPr>
              <a:t>李密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447165"/>
            <a:ext cx="12192000" cy="396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3600" smtClean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                          茕茕孑立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3600" smtClean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形影相吊</a:t>
            </a:r>
            <a:endParaRPr lang="en-US" altLang="zh-CN" sz="3600" smtClean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/>
            <a:endParaRPr lang="en-US" altLang="zh-CN" sz="3600" smtClean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运用了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白描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的手法，形象的刻画出其</a:t>
            </a:r>
            <a:endParaRPr lang="en-US" altLang="zh-CN" sz="28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寂寞、清贫、孤独、悲怆、无依的境遇</a:t>
            </a:r>
            <a:endParaRPr lang="en-US" altLang="zh-CN" sz="28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突出了祖孙二人相依为命，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为下文</a:t>
            </a:r>
            <a:endParaRPr lang="en-US" altLang="zh-CN" sz="28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“祖母无臣，无以终余年”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" y="1447165"/>
            <a:ext cx="5031740" cy="3963670"/>
          </a:xfrm>
          <a:prstGeom prst="rect">
            <a:avLst/>
          </a:prstGeom>
          <a:ln>
            <a:solidFill>
              <a:srgbClr val="87A594"/>
            </a:solidFill>
          </a:ln>
          <a:effectLst/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628318" y="110456"/>
            <a:ext cx="2749636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研读第</a:t>
            </a:r>
            <a:r>
              <a:rPr lang="zh-CN" altLang="en-US" sz="40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</a:t>
            </a: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段</a:t>
            </a:r>
            <a:endParaRPr lang="zh-CN" altLang="en-US" sz="400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90370" y="892815"/>
            <a:ext cx="1070099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哪句话是作者陈述的总提？它包含了哪些内容</a:t>
            </a:r>
            <a:r>
              <a:rPr lang="en-US" altLang="zh-CN" sz="4000" smtClean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138309" y="3135480"/>
            <a:ext cx="218749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sng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夙遭闵凶</a:t>
            </a:r>
          </a:p>
        </p:txBody>
      </p:sp>
      <p:sp>
        <p:nvSpPr>
          <p:cNvPr id="50182" name="AutoShape 6"/>
          <p:cNvSpPr/>
          <p:nvPr/>
        </p:nvSpPr>
        <p:spPr bwMode="auto">
          <a:xfrm>
            <a:off x="3325802" y="2066345"/>
            <a:ext cx="508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833802" y="1914024"/>
            <a:ext cx="2489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父丧母嫁</a:t>
            </a:r>
            <a:endParaRPr lang="zh-CN" altLang="en-US" sz="400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738552" y="2756911"/>
            <a:ext cx="2489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多病零丁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833802" y="3590424"/>
            <a:ext cx="2307036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门衰祚薄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3833802" y="4428624"/>
            <a:ext cx="2307036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夙婴疾病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6615959" y="2828345"/>
            <a:ext cx="518160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故不能</a:t>
            </a:r>
            <a:r>
              <a:rPr lang="zh-CN" altLang="en-US" sz="4000" smtClean="0">
                <a:solidFill>
                  <a:srgbClr val="FF0000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40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废远</a:t>
            </a:r>
            <a:r>
              <a:rPr lang="zh-CN" altLang="en-US" sz="4000" smtClean="0">
                <a:solidFill>
                  <a:srgbClr val="FF0000"/>
                </a:solidFill>
                <a:ea typeface="华文新魏" panose="02010800040101010101" pitchFamily="2" charset="-122"/>
              </a:rPr>
              <a:t>”</a:t>
            </a:r>
            <a:endParaRPr lang="zh-CN" altLang="en-US" sz="400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（为下文伏笔）</a:t>
            </a:r>
          </a:p>
        </p:txBody>
      </p:sp>
      <p:pic>
        <p:nvPicPr>
          <p:cNvPr id="11" name="图片 10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2"/>
          <a:srcRect l="8207" t="24516" r="54729" b="38887"/>
          <a:stretch>
            <a:fillRect/>
          </a:stretch>
        </p:blipFill>
        <p:spPr>
          <a:xfrm flipH="1">
            <a:off x="-17780" y="4222154"/>
            <a:ext cx="3535680" cy="2618105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3156796" y="5494600"/>
            <a:ext cx="808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陈述自身遭遇的不幸和祖母疾病缠身的困境。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  <p:bldP spid="50184" grpId="0"/>
      <p:bldP spid="50185" grpId="0"/>
      <p:bldP spid="50186" grpId="0"/>
      <p:bldP spid="5018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0055" y="1125855"/>
            <a:ext cx="11137900" cy="511302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</a:rPr>
              <a:t>逮奉</a:t>
            </a:r>
            <a:r>
              <a:rPr lang="zh-CN" altLang="en-US" sz="3600" b="1" smtClean="0"/>
              <a:t>圣朝，</a:t>
            </a:r>
            <a:r>
              <a:rPr lang="zh-CN" altLang="en-US" sz="3600" b="1" smtClean="0">
                <a:solidFill>
                  <a:srgbClr val="FF0000"/>
                </a:solidFill>
              </a:rPr>
              <a:t>沐浴清化</a:t>
            </a:r>
            <a:r>
              <a:rPr lang="zh-CN" altLang="en-US" sz="3600" b="1" smtClean="0"/>
              <a:t>。前太守臣逵</a:t>
            </a:r>
            <a:r>
              <a:rPr lang="zh-CN" altLang="en-US" sz="3600" b="1" smtClean="0">
                <a:solidFill>
                  <a:srgbClr val="FF0000"/>
                </a:solidFill>
              </a:rPr>
              <a:t>察</a:t>
            </a:r>
            <a:r>
              <a:rPr lang="zh-CN" altLang="en-US" sz="3600" b="1" smtClean="0"/>
              <a:t>臣孝廉；后刺史臣荣</a:t>
            </a:r>
            <a:r>
              <a:rPr lang="zh-CN" altLang="en-US" sz="3600" b="1" smtClean="0">
                <a:solidFill>
                  <a:srgbClr val="FF0000"/>
                </a:solidFill>
              </a:rPr>
              <a:t>举</a:t>
            </a:r>
            <a:r>
              <a:rPr lang="zh-CN" altLang="en-US" sz="3600" b="1" smtClean="0"/>
              <a:t>臣</a:t>
            </a:r>
            <a:r>
              <a:rPr lang="zh-CN" altLang="en-US" sz="3600" b="1" smtClean="0">
                <a:solidFill>
                  <a:srgbClr val="FF0000"/>
                </a:solidFill>
              </a:rPr>
              <a:t>秀才</a:t>
            </a:r>
            <a:r>
              <a:rPr lang="zh-CN" altLang="en-US" sz="3600" b="1" smtClean="0"/>
              <a:t>。臣</a:t>
            </a:r>
            <a:r>
              <a:rPr lang="zh-CN" altLang="en-US" sz="3600" b="1" smtClean="0">
                <a:solidFill>
                  <a:srgbClr val="FF0000"/>
                </a:solidFill>
              </a:rPr>
              <a:t>以</a:t>
            </a:r>
            <a:r>
              <a:rPr lang="zh-CN" altLang="en-US" sz="3600" b="1" smtClean="0"/>
              <a:t>供养</a:t>
            </a:r>
            <a:r>
              <a:rPr lang="zh-CN" altLang="en-US" sz="3600" b="1" smtClean="0">
                <a:solidFill>
                  <a:schemeClr val="tx2"/>
                </a:solidFill>
              </a:rPr>
              <a:t>无主</a:t>
            </a:r>
            <a:r>
              <a:rPr lang="zh-CN" altLang="en-US" sz="3600" b="1" smtClean="0"/>
              <a:t>，辞不赴命。诏书特下，</a:t>
            </a:r>
            <a:r>
              <a:rPr lang="zh-CN" altLang="en-US" sz="3600" b="1" smtClean="0">
                <a:solidFill>
                  <a:srgbClr val="FF0000"/>
                </a:solidFill>
              </a:rPr>
              <a:t>拜</a:t>
            </a:r>
            <a:r>
              <a:rPr lang="zh-CN" altLang="en-US" sz="3600" b="1" smtClean="0"/>
              <a:t>臣郎中，</a:t>
            </a:r>
            <a:r>
              <a:rPr lang="zh-CN" altLang="en-US" sz="3600" b="1" smtClean="0">
                <a:solidFill>
                  <a:srgbClr val="FF0000"/>
                </a:solidFill>
              </a:rPr>
              <a:t>寻</a:t>
            </a:r>
            <a:r>
              <a:rPr lang="zh-CN" altLang="en-US" sz="3600" b="1" smtClean="0"/>
              <a:t>蒙国恩，</a:t>
            </a:r>
            <a:r>
              <a:rPr lang="zh-CN" altLang="en-US" sz="3600" b="1" smtClean="0">
                <a:solidFill>
                  <a:srgbClr val="FF0000"/>
                </a:solidFill>
              </a:rPr>
              <a:t>除</a:t>
            </a:r>
            <a:r>
              <a:rPr lang="zh-CN" altLang="en-US" sz="3600" b="1" smtClean="0"/>
              <a:t>臣洗马。</a:t>
            </a:r>
            <a:r>
              <a:rPr lang="zh-CN" altLang="en-US" sz="3600" b="1" smtClean="0">
                <a:solidFill>
                  <a:srgbClr val="FF0000"/>
                </a:solidFill>
              </a:rPr>
              <a:t>猥</a:t>
            </a:r>
            <a:r>
              <a:rPr lang="zh-CN" altLang="en-US" sz="3600" b="1" smtClean="0"/>
              <a:t>以</a:t>
            </a:r>
            <a:r>
              <a:rPr lang="zh-CN" altLang="en-US" sz="3600" b="1" smtClean="0">
                <a:solidFill>
                  <a:srgbClr val="FF0000"/>
                </a:solidFill>
              </a:rPr>
              <a:t>微贱</a:t>
            </a:r>
            <a:r>
              <a:rPr lang="zh-CN" altLang="en-US" sz="3600" b="1" smtClean="0"/>
              <a:t>，当侍东宫，非臣</a:t>
            </a:r>
            <a:r>
              <a:rPr lang="zh-CN" altLang="en-US" sz="3600" b="1" smtClean="0">
                <a:solidFill>
                  <a:srgbClr val="FF0000"/>
                </a:solidFill>
              </a:rPr>
              <a:t>陨首</a:t>
            </a:r>
            <a:r>
              <a:rPr lang="zh-CN" altLang="en-US" sz="3600" b="1" smtClean="0"/>
              <a:t>所能</a:t>
            </a:r>
            <a:r>
              <a:rPr lang="zh-CN" altLang="en-US" sz="3600" b="1" smtClean="0">
                <a:solidFill>
                  <a:srgbClr val="FF0000"/>
                </a:solidFill>
              </a:rPr>
              <a:t>上报</a:t>
            </a:r>
            <a:r>
              <a:rPr lang="zh-CN" altLang="en-US" sz="3600" b="1" smtClean="0"/>
              <a:t>。臣</a:t>
            </a:r>
            <a:r>
              <a:rPr lang="zh-CN" altLang="en-US" sz="3600" b="1" smtClean="0">
                <a:solidFill>
                  <a:srgbClr val="FF0000"/>
                </a:solidFill>
              </a:rPr>
              <a:t>具</a:t>
            </a:r>
            <a:r>
              <a:rPr lang="zh-CN" altLang="en-US" sz="3600" b="1" smtClean="0"/>
              <a:t>以表</a:t>
            </a:r>
            <a:r>
              <a:rPr lang="zh-CN" altLang="en-US" sz="3600" b="1" smtClean="0">
                <a:solidFill>
                  <a:srgbClr val="FF0000"/>
                </a:solidFill>
              </a:rPr>
              <a:t>闻</a:t>
            </a:r>
            <a:r>
              <a:rPr lang="zh-CN" altLang="en-US" sz="3600" b="1" smtClean="0"/>
              <a:t>，辞不就职。诏书</a:t>
            </a:r>
            <a:r>
              <a:rPr lang="zh-CN" altLang="en-US" sz="3600" b="1" smtClean="0">
                <a:solidFill>
                  <a:srgbClr val="FF0000"/>
                </a:solidFill>
              </a:rPr>
              <a:t>切峻</a:t>
            </a:r>
            <a:r>
              <a:rPr lang="zh-CN" altLang="en-US" sz="3600" b="1" smtClean="0"/>
              <a:t>，责臣</a:t>
            </a:r>
            <a:r>
              <a:rPr lang="zh-CN" altLang="en-US" sz="3600" b="1" smtClean="0">
                <a:solidFill>
                  <a:srgbClr val="FF0000"/>
                </a:solidFill>
              </a:rPr>
              <a:t>逋慢</a:t>
            </a:r>
            <a:r>
              <a:rPr lang="zh-CN" altLang="en-US" sz="3600" b="1" smtClean="0"/>
              <a:t>；郡县逼迫，催臣上道；州司临门，急于星火。臣欲奉诏</a:t>
            </a:r>
            <a:r>
              <a:rPr lang="zh-CN" altLang="en-US" sz="3600" b="1" smtClean="0">
                <a:solidFill>
                  <a:srgbClr val="FF0000"/>
                </a:solidFill>
              </a:rPr>
              <a:t>奔驰</a:t>
            </a:r>
            <a:r>
              <a:rPr lang="zh-CN" altLang="en-US" sz="3600" b="1" smtClean="0"/>
              <a:t>，则刘病</a:t>
            </a:r>
            <a:r>
              <a:rPr lang="zh-CN" altLang="en-US" sz="3600" b="1" smtClean="0">
                <a:solidFill>
                  <a:srgbClr val="FF0000"/>
                </a:solidFill>
              </a:rPr>
              <a:t>日笃</a:t>
            </a:r>
            <a:r>
              <a:rPr lang="zh-CN" altLang="en-US" sz="3600" b="1" smtClean="0"/>
              <a:t>，欲苟顺私情，则</a:t>
            </a:r>
            <a:r>
              <a:rPr lang="zh-CN" altLang="en-US" sz="3600" b="1" smtClean="0">
                <a:solidFill>
                  <a:srgbClr val="FF0000"/>
                </a:solidFill>
              </a:rPr>
              <a:t>告诉</a:t>
            </a:r>
            <a:r>
              <a:rPr lang="zh-CN" altLang="en-US" sz="3600" b="1" smtClean="0"/>
              <a:t>不许。臣</a:t>
            </a:r>
            <a:r>
              <a:rPr lang="zh-CN" altLang="en-US" sz="3600" b="1" smtClean="0">
                <a:solidFill>
                  <a:srgbClr val="FF0000"/>
                </a:solidFill>
              </a:rPr>
              <a:t>之</a:t>
            </a:r>
            <a:r>
              <a:rPr lang="zh-CN" altLang="en-US" sz="3600" b="1" smtClean="0"/>
              <a:t>进退，实为狼狈</a:t>
            </a:r>
            <a:r>
              <a:rPr lang="zh-CN" altLang="en-US" b="1" smtClean="0"/>
              <a:t>。 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439944" y="6350"/>
            <a:ext cx="0" cy="6851650"/>
          </a:xfrm>
          <a:prstGeom prst="line">
            <a:avLst/>
          </a:prstGeom>
          <a:noFill/>
          <a:ln w="92075" cap="flat" cmpd="thinThick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6595" y="139065"/>
            <a:ext cx="103632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第二段：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 flipV="1">
            <a:off x="11714181" y="64621"/>
            <a:ext cx="0" cy="6851650"/>
          </a:xfrm>
          <a:prstGeom prst="line">
            <a:avLst/>
          </a:prstGeom>
          <a:noFill/>
          <a:ln w="92075" cap="flat" cmpd="thickThin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883509" y="842616"/>
            <a:ext cx="86672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本段分几个层次？各自的重点是什么？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300976" y="2639509"/>
            <a:ext cx="1782884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华文新魏" panose="02010800040101010101" pitchFamily="2" charset="-122"/>
              </a:rPr>
              <a:t>二层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500843" y="1973433"/>
            <a:ext cx="6562476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ea typeface="华文新魏" panose="02010800040101010101" pitchFamily="2" charset="-122"/>
              </a:rPr>
              <a:t>        </a:t>
            </a:r>
            <a:r>
              <a:rPr lang="zh-CN" altLang="en-US" sz="40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2" action="ppaction://hlinksldjump"/>
              </a:rPr>
              <a:t>叙朝廷征召之殷；</a:t>
            </a:r>
            <a:endParaRPr lang="zh-CN" altLang="en-US" sz="40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3393833" y="3055008"/>
            <a:ext cx="7156939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ea typeface="华文新魏" panose="02010800040101010101" pitchFamily="2" charset="-122"/>
              </a:rPr>
              <a:t>  </a:t>
            </a:r>
            <a:r>
              <a:rPr kumimoji="1" lang="zh-CN" altLang="en-US" sz="40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3" action="ppaction://hlinksldjump"/>
              </a:rPr>
              <a:t>写自己进退两难的境地。</a:t>
            </a:r>
            <a:endParaRPr kumimoji="1" lang="zh-CN" altLang="en-US" sz="40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18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0363200" cy="838200"/>
          </a:xfrm>
        </p:spPr>
        <p:txBody>
          <a:bodyPr/>
          <a:lstStyle/>
          <a:p>
            <a:pPr eaLnBrk="1" hangingPunct="1"/>
            <a:r>
              <a:rPr lang="zh-CN" altLang="en-US" sz="4000" kern="1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研读第二段</a:t>
            </a:r>
          </a:p>
        </p:txBody>
      </p:sp>
      <p:sp>
        <p:nvSpPr>
          <p:cNvPr id="56329" name="AutoShape 9"/>
          <p:cNvSpPr/>
          <p:nvPr/>
        </p:nvSpPr>
        <p:spPr bwMode="auto">
          <a:xfrm>
            <a:off x="3393878" y="2385355"/>
            <a:ext cx="298449" cy="1417638"/>
          </a:xfrm>
          <a:prstGeom prst="leftBrace">
            <a:avLst>
              <a:gd name="adj1" fmla="val 5277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4"/>
          <a:srcRect l="8207" t="24516" r="54729" b="38887"/>
          <a:stretch>
            <a:fillRect/>
          </a:stretch>
        </p:blipFill>
        <p:spPr>
          <a:xfrm flipH="1">
            <a:off x="-17780" y="4222154"/>
            <a:ext cx="3535680" cy="26181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28891" y="4572933"/>
            <a:ext cx="7243156" cy="11106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段明确提出忠孝难以两全的难题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拒绝朝廷的恩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</a:t>
            </a:r>
            <a:endParaRPr lang="zh-CN" altLang="en-US" sz="4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  <p:bldP spid="56325" grpId="0"/>
      <p:bldP spid="56326" grpId="0"/>
      <p:bldP spid="56329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0" y="658158"/>
            <a:ext cx="12192000" cy="5585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071" y="627530"/>
            <a:ext cx="11833860" cy="5585012"/>
          </a:xfrm>
          <a:prstGeom prst="rect">
            <a:avLst/>
          </a:prstGeom>
          <a:noFill/>
          <a:ln>
            <a:solidFill>
              <a:srgbClr val="9FB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097" y="658178"/>
            <a:ext cx="2846705" cy="774700"/>
            <a:chOff x="4600295" y="774848"/>
            <a:chExt cx="2846705" cy="774700"/>
          </a:xfrm>
        </p:grpSpPr>
        <p:sp>
          <p:nvSpPr>
            <p:cNvPr id="19" name="矩形 18"/>
            <p:cNvSpPr/>
            <p:nvPr/>
          </p:nvSpPr>
          <p:spPr>
            <a:xfrm>
              <a:off x="4600295" y="774848"/>
              <a:ext cx="2846705" cy="774700"/>
            </a:xfrm>
            <a:prstGeom prst="rect">
              <a:avLst/>
            </a:prstGeom>
            <a:solidFill>
              <a:srgbClr val="87A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913350" y="839618"/>
              <a:ext cx="22205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质疑解析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2809" y="1506631"/>
            <a:ext cx="11440123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charset="0"/>
                <a:sym typeface="+mn-ea"/>
              </a:rPr>
              <a:t>第二段中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charset="0"/>
                <a:sym typeface="+mn-ea"/>
              </a:rPr>
              <a:t>哪些地方可以体现新晋对蜀汉旧臣李密</a:t>
            </a:r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charset="0"/>
                <a:sym typeface="+mn-ea"/>
              </a:rPr>
              <a:t>的殷切起用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charset="0"/>
                <a:sym typeface="+mn-ea"/>
              </a:rPr>
              <a:t>？李密又是如何应对的？</a:t>
            </a:r>
          </a:p>
        </p:txBody>
      </p:sp>
      <p:sp>
        <p:nvSpPr>
          <p:cNvPr id="9" name="矩形 8"/>
          <p:cNvSpPr/>
          <p:nvPr/>
        </p:nvSpPr>
        <p:spPr>
          <a:xfrm>
            <a:off x="244288" y="1589368"/>
            <a:ext cx="228600" cy="641350"/>
          </a:xfrm>
          <a:prstGeom prst="rect">
            <a:avLst/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aphicFrame>
        <p:nvGraphicFramePr>
          <p:cNvPr id="158742" name="Group 2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241258" y="2566024"/>
          <a:ext cx="10103223" cy="3391157"/>
        </p:xfrm>
        <a:graphic>
          <a:graphicData uri="http://schemas.openxmlformats.org/drawingml/2006/table">
            <a:tbl>
              <a:tblPr/>
              <a:tblGrid>
                <a:gridCol w="3884100"/>
                <a:gridCol w="6219123"/>
              </a:tblGrid>
              <a:tr h="76412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pitchFamily="2" charset="-122"/>
                          <a:ea typeface="方正粗黑宋简体" panose="02000000000000000000" pitchFamily="2" charset="-122"/>
                          <a:cs typeface="Times New Roman" panose="02020603050405020304" charset="0"/>
                        </a:rPr>
                        <a:t>晋对李（征召）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pitchFamily="2" charset="-122"/>
                        <a:ea typeface="方正粗黑宋简体" panose="02000000000000000000" pitchFamily="2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pitchFamily="2" charset="-122"/>
                          <a:ea typeface="方正粗黑宋简体" panose="02000000000000000000" pitchFamily="2" charset="-122"/>
                          <a:cs typeface="Times New Roman" panose="02020603050405020304" charset="0"/>
                        </a:rPr>
                        <a:t>李对晋（回应）</a:t>
                      </a:r>
                      <a:endParaRPr kumimoji="0" lang="zh-CN" altLang="en-US" sz="36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pitchFamily="2" charset="-122"/>
                        <a:ea typeface="方正粗黑宋简体" panose="02000000000000000000" pitchFamily="2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</a:tr>
              <a:tr h="72189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察臣、举臣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供养无主 </a:t>
                      </a:r>
                      <a:r>
                        <a:rPr kumimoji="0" lang="zh-CN" altLang="en-US" sz="3200" b="0" i="0" u="sng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辞不赴命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</a:tr>
              <a:tr h="74079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拜臣、除臣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具以表闻 </a:t>
                      </a:r>
                      <a:r>
                        <a:rPr kumimoji="0" lang="zh-CN" altLang="en-US" sz="3200" b="0" i="0" u="sng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辞不就职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</a:tr>
              <a:tr h="85964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（郡</a:t>
                      </a:r>
                      <a:r>
                        <a:rPr kumimoji="0" lang="en-US" altLang="zh-CN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-</a:t>
                      </a: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州</a:t>
                      </a:r>
                      <a:r>
                        <a:rPr kumimoji="0" lang="en-US" altLang="zh-CN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-</a:t>
                      </a: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朝廷）</a:t>
                      </a:r>
                      <a:endParaRPr kumimoji="0" lang="en-US" altLang="zh-CN" sz="32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责臣、催臣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72100"/>
                        </a:tabLst>
                      </a:pPr>
                      <a:r>
                        <a:rPr kumimoji="0" lang="zh-CN" altLang="en-US" sz="3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刘病日笃 进退两难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A594"/>
                    </a:solidFill>
                  </a:tcPr>
                </a:tc>
              </a:tr>
            </a:tbl>
          </a:graphicData>
        </a:graphic>
      </p:graphicFrame>
      <p:pic>
        <p:nvPicPr>
          <p:cNvPr id="10" name="图片 9" descr="gaitubao_com_04111606044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2" y="6257918"/>
            <a:ext cx="590551" cy="5759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5" name="文本框 59394"/>
          <p:cNvSpPr txBox="1"/>
          <p:nvPr/>
        </p:nvSpPr>
        <p:spPr>
          <a:xfrm>
            <a:off x="161924" y="143436"/>
            <a:ext cx="11521017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第二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段</a:t>
            </a: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如何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见事态的严重、紧迫和作者处境的狼狈？目的何在？“奉圣朝”“沐浴清化”等句想表明什么？</a:t>
            </a:r>
          </a:p>
        </p:txBody>
      </p:sp>
      <p:sp>
        <p:nvSpPr>
          <p:cNvPr id="59396" name="文本框 59395"/>
          <p:cNvSpPr txBox="1"/>
          <p:nvPr/>
        </p:nvSpPr>
        <p:spPr>
          <a:xfrm>
            <a:off x="431800" y="1566755"/>
            <a:ext cx="102272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事态严重：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诏、责、逼、催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等，含蓄地表明了强己所难之窘迫。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431800" y="3397439"/>
            <a:ext cx="11176000" cy="25237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</a:t>
            </a:r>
            <a:r>
              <a:rPr lang="zh-CN" altLang="en-US" sz="32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诉说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自己辞不就职的矛盾心理（狼狈处境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臣之进退，实为狼狈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”：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辞悲切，动人心肺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“奉”“沐浴”：称颂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朝廷，并表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感恩之情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，可见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语言的得体和机智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431800" y="2135734"/>
            <a:ext cx="109728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处境狼狈：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“非臣陨首所能上报”，可是“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供养无主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”“欲奉诏奔驰”，“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刘病日笃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”；“欲苟顺私情，则告诉不许”。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7" y="6607"/>
            <a:ext cx="3777567" cy="919328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874" cy="78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文言常识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90632" y="1427977"/>
            <a:ext cx="1172207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外无期功强近之亲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，古代丧服的名称。古代以亲属关系的远近定制服丧的轻重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，穿一年孝服的人。功，按关系亲疏又分大功和小功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大功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，服丧九个月的亲族；小功，服丧五个月的亲族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“期功”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亦用以指五服之内（关系较近）的宗亲。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7" y="6607"/>
            <a:ext cx="3777567" cy="919328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874" cy="78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文言常识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74115" y="1162031"/>
            <a:ext cx="11775865" cy="3815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察</a:t>
            </a:r>
            <a:r>
              <a:rPr lang="zh-CN" altLang="en-US" sz="3200" b="1" u="sng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举制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我国古代选拔官吏的一种制度，它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确立于汉武帝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元光十年（公元前</a:t>
            </a:r>
            <a:r>
              <a:rPr lang="en-US" altLang="zh-CN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134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年）冬。察举制不同于</a:t>
            </a:r>
            <a:r>
              <a:rPr lang="zh-CN" altLang="en-US" sz="28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先秦时期的世袭制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隋唐时建立的科举制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。它的主要特征是</a:t>
            </a:r>
            <a:r>
              <a:rPr lang="zh-CN" altLang="en-US" sz="2800" u="sng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由地方长官在辖区内随时考察、选取人才并推荐给上级或中央，经过试用考核再任命官职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考察名目：“孝”、“廉”、“贤良方正”、“贤良文学”、“秀才”等</a:t>
            </a:r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4473401" y="6607"/>
            <a:ext cx="3245197" cy="726639"/>
            <a:chOff x="6122" y="436"/>
            <a:chExt cx="5344" cy="1115"/>
          </a:xfrm>
        </p:grpSpPr>
        <p:pic>
          <p:nvPicPr>
            <p:cNvPr id="5" name="图片 4" descr="bb57172afc319ef4bf0479511eef8bb7"/>
            <p:cNvPicPr>
              <a:picLocks noChangeAspect="1"/>
            </p:cNvPicPr>
            <p:nvPr/>
          </p:nvPicPr>
          <p:blipFill>
            <a:blip r:embed="rId2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6" name="文本框 4"/>
            <p:cNvSpPr txBox="1"/>
            <p:nvPr/>
          </p:nvSpPr>
          <p:spPr>
            <a:xfrm>
              <a:off x="7357" y="474"/>
              <a:ext cx="3356" cy="99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文言常识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-1" y="394355"/>
            <a:ext cx="1219200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一、表示任职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任、征、授、拜、举、起、简、进、拔、辟、赐、选、复、仕、迁、除（左除表降级）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二、表示升官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升、陟、擢、徙、加、提、晋、迁（升级、降级、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平调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三种情况）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三、表示降职、免职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贬、谪、出、罢、黜、放、夺、免、窜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四、表示调动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调、转、徙、改、补、累迁（多次）、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出、放、入</a:t>
            </a:r>
            <a:endParaRPr lang="en-US" altLang="zh-CN" sz="2800" u="sng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五、表示兼职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领、判（高位兼低职）、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摄、权、假（暂时代理）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行、署（代理官职）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、兼（同时掌管）、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知、主（无官职变动，表掌管执掌）</a:t>
            </a:r>
            <a:endParaRPr lang="en-US" altLang="zh-CN" sz="2800" u="sng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六、表示退休辞官</a:t>
            </a:r>
            <a:endParaRPr lang="en-US" altLang="zh-CN" sz="2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告老、请老、乞骸骨、致仕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、解官、乞身、移病、谢病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2" name="直接连接符 21"/>
          <p:cNvCxnSpPr/>
          <p:nvPr/>
        </p:nvCxnSpPr>
        <p:spPr>
          <a:xfrm flipH="1" flipV="1">
            <a:off x="11714181" y="64621"/>
            <a:ext cx="0" cy="6851650"/>
          </a:xfrm>
          <a:prstGeom prst="line">
            <a:avLst/>
          </a:prstGeom>
          <a:noFill/>
          <a:ln w="92075" cap="flat" cmpd="thickThin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21" name="直接连接符 20"/>
          <p:cNvCxnSpPr/>
          <p:nvPr/>
        </p:nvCxnSpPr>
        <p:spPr>
          <a:xfrm flipH="1" flipV="1">
            <a:off x="439944" y="6350"/>
            <a:ext cx="0" cy="6851650"/>
          </a:xfrm>
          <a:prstGeom prst="line">
            <a:avLst/>
          </a:prstGeom>
          <a:noFill/>
          <a:ln w="92075" cap="flat" cmpd="thinThick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17525" y="-21590"/>
            <a:ext cx="103632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第三段：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66115" y="1121410"/>
            <a:ext cx="11330305" cy="525589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伏惟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圣朝以孝治天下，凡在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故老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，犹蒙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矜育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，况臣孤苦，特为尤甚。且臣少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仕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伪朝，历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郎署，本图宦达，不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矜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名节。今臣亡国贱俘，至微至陋，过蒙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拔擢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宠命优渥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，岂敢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盘桓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，有所希冀。但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刘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日薄西山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气息奄奄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人命危浅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朝不虑夕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。臣无祖母，无以至今日，祖母无臣，无以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余年。祖孙二人，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更相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为命，是以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区区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不能废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68082" y="452426"/>
            <a:ext cx="11843237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读《出师表》不下泪者，其人必不</a:t>
            </a:r>
            <a:r>
              <a:rPr lang="zh-CN" altLang="en-GB" sz="36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忠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GB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读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《陈情表》不下泪者，其人必不</a:t>
            </a:r>
            <a:r>
              <a:rPr lang="zh-CN" altLang="en-GB" sz="36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孝</a:t>
            </a:r>
            <a:r>
              <a:rPr lang="zh-CN" altLang="en-GB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；</a:t>
            </a:r>
            <a:endParaRPr lang="en-US" altLang="zh-CN" sz="36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GB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读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《祭十二郎文》不下泪者，其人必不</a:t>
            </a:r>
            <a:r>
              <a:rPr lang="zh-CN" altLang="en-GB" sz="36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友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；（以上</a:t>
            </a:r>
            <a:r>
              <a:rPr lang="zh-CN" altLang="en-GB" sz="3600">
                <a:solidFill>
                  <a:srgbClr val="FF0066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苏轼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语</a:t>
            </a:r>
            <a:r>
              <a:rPr lang="zh-CN" altLang="en-GB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endParaRPr lang="en-US" altLang="zh-CN" sz="36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GB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读</a:t>
            </a:r>
            <a:r>
              <a:rPr lang="zh-CN" altLang="en-GB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《报任安书》不下泪者，其人必不为人。 </a:t>
            </a:r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（后人续）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文本框 30722"/>
          <p:cNvSpPr txBox="1"/>
          <p:nvPr/>
        </p:nvSpPr>
        <p:spPr>
          <a:xfrm>
            <a:off x="361950" y="825876"/>
            <a:ext cx="118300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本段结尾落在辞官养亲上（“是以区区不能废远”），是从哪几个角度来展开</a:t>
            </a:r>
            <a:r>
              <a:rPr kumimoji="1" lang="zh-CN" altLang="en-US" sz="3600" smtClean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527051" y="2228851"/>
            <a:ext cx="872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三层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分别以“伏惟”“且”“但”来转换文意。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6251" y="2962466"/>
            <a:ext cx="11106773" cy="2736859"/>
            <a:chOff x="476251" y="2935288"/>
            <a:chExt cx="11106773" cy="2736859"/>
          </a:xfrm>
        </p:grpSpPr>
        <p:sp>
          <p:nvSpPr>
            <p:cNvPr id="30725" name="文本框 30724"/>
            <p:cNvSpPr txBox="1"/>
            <p:nvPr/>
          </p:nvSpPr>
          <p:spPr>
            <a:xfrm>
              <a:off x="476251" y="2935288"/>
              <a:ext cx="103632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、抓住晋“以孝治天下”的大理，解释自己应得到同情。</a:t>
              </a:r>
            </a:p>
          </p:txBody>
        </p:sp>
        <p:sp>
          <p:nvSpPr>
            <p:cNvPr id="30726" name="文本框 30725"/>
            <p:cNvSpPr txBox="1"/>
            <p:nvPr/>
          </p:nvSpPr>
          <p:spPr>
            <a:xfrm>
              <a:off x="476251" y="3792287"/>
              <a:ext cx="10972800" cy="10772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、自陈宦历，称颂君恩，表明辞职与“名节”无关，以求皇帝谅解。</a:t>
              </a:r>
            </a:p>
          </p:txBody>
        </p:sp>
        <p:sp>
          <p:nvSpPr>
            <p:cNvPr id="30727" name="文本框 30726"/>
            <p:cNvSpPr txBox="1"/>
            <p:nvPr/>
          </p:nvSpPr>
          <p:spPr>
            <a:xfrm>
              <a:off x="508624" y="5087372"/>
              <a:ext cx="110744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、正面陈述刘之现状，是“不能废远”</a:t>
              </a:r>
              <a:r>
                <a:rPr lang="zh-CN" altLang="en-US" sz="3200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唯一</a:t>
              </a:r>
              <a:r>
                <a:rPr lang="zh-CN" altLang="en-US" sz="32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原因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</a:p>
          </p:txBody>
        </p:sp>
      </p:grpSp>
      <p:sp>
        <p:nvSpPr>
          <p:cNvPr id="37895" name="标题 11265"/>
          <p:cNvSpPr>
            <a:spLocks noGrp="1"/>
          </p:cNvSpPr>
          <p:nvPr/>
        </p:nvSpPr>
        <p:spPr>
          <a:xfrm>
            <a:off x="3716867" y="-52853"/>
            <a:ext cx="45931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研读第三段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3130" y="1159510"/>
            <a:ext cx="10942955" cy="41148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 u="sng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48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三段：以</a:t>
            </a:r>
            <a:r>
              <a:rPr lang="zh-CN" altLang="en-US" sz="4800" b="1" u="sng" smtClean="0">
                <a:ea typeface="黑体" panose="02010609060101010101" pitchFamily="49" charset="-122"/>
              </a:rPr>
              <a:t>“</a:t>
            </a:r>
            <a:r>
              <a:rPr lang="zh-CN" altLang="en-US" sz="48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孝治</a:t>
            </a:r>
            <a:r>
              <a:rPr lang="zh-CN" altLang="en-US" sz="4800" b="1" u="sng" smtClean="0">
                <a:ea typeface="黑体" panose="02010609060101010101" pitchFamily="49" charset="-122"/>
              </a:rPr>
              <a:t>”</a:t>
            </a:r>
            <a:r>
              <a:rPr lang="zh-CN" altLang="en-US" sz="48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大理为依据，明确提出</a:t>
            </a:r>
            <a:r>
              <a:rPr lang="zh-CN" altLang="en-US" sz="4800" b="1" u="sng" smtClean="0">
                <a:ea typeface="黑体" panose="02010609060101010101" pitchFamily="49" charset="-122"/>
              </a:rPr>
              <a:t>“</a:t>
            </a:r>
            <a:r>
              <a:rPr lang="zh-CN" altLang="en-US" sz="48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辞不复命</a:t>
            </a:r>
            <a:r>
              <a:rPr lang="zh-CN" altLang="en-US" sz="4800" b="1" u="sng" smtClean="0">
                <a:ea typeface="黑体" panose="02010609060101010101" pitchFamily="49" charset="-122"/>
              </a:rPr>
              <a:t>”</a:t>
            </a:r>
            <a:r>
              <a:rPr lang="zh-CN" altLang="en-US" sz="48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的原因。（融情于理）</a:t>
            </a:r>
          </a:p>
        </p:txBody>
      </p:sp>
      <p:pic>
        <p:nvPicPr>
          <p:cNvPr id="4" name="图片 3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2"/>
          <a:srcRect l="8207" t="24516" r="54729" b="38887"/>
          <a:stretch>
            <a:fillRect/>
          </a:stretch>
        </p:blipFill>
        <p:spPr>
          <a:xfrm flipH="1">
            <a:off x="-17780" y="4222154"/>
            <a:ext cx="3535680" cy="26181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/>
          <p:nvPr/>
        </p:nvCxnSpPr>
        <p:spPr>
          <a:xfrm flipH="1" flipV="1">
            <a:off x="439944" y="6350"/>
            <a:ext cx="0" cy="6851650"/>
          </a:xfrm>
          <a:prstGeom prst="line">
            <a:avLst/>
          </a:prstGeom>
          <a:noFill/>
          <a:ln w="92075" cap="flat" cmpd="thinThick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16" name="直接连接符 15"/>
          <p:cNvCxnSpPr/>
          <p:nvPr/>
        </p:nvCxnSpPr>
        <p:spPr>
          <a:xfrm flipH="1" flipV="1">
            <a:off x="11714181" y="64621"/>
            <a:ext cx="0" cy="6851650"/>
          </a:xfrm>
          <a:prstGeom prst="line">
            <a:avLst/>
          </a:prstGeom>
          <a:noFill/>
          <a:ln w="92075" cap="flat" cmpd="thickThin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1495" y="64770"/>
            <a:ext cx="103632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第四段：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0055" y="914400"/>
            <a:ext cx="11426190" cy="5540375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b="1" smtClean="0"/>
              <a:t>臣密今年四十</a:t>
            </a:r>
            <a:r>
              <a:rPr lang="zh-CN" altLang="en-US" sz="4000" b="1" smtClean="0">
                <a:solidFill>
                  <a:schemeClr val="tx2"/>
                </a:solidFill>
              </a:rPr>
              <a:t>有</a:t>
            </a:r>
            <a:r>
              <a:rPr lang="zh-CN" altLang="en-US" sz="4000" b="1" smtClean="0"/>
              <a:t>四，祖母刘今年九十有六，是臣尽节于陛下之日长，报养刘之日短也。</a:t>
            </a:r>
            <a:r>
              <a:rPr lang="zh-CN" altLang="en-US" sz="4000" b="1" smtClean="0">
                <a:solidFill>
                  <a:srgbClr val="FF0000"/>
                </a:solidFill>
              </a:rPr>
              <a:t>乌鸟私情，愿乞终养</a:t>
            </a:r>
            <a:r>
              <a:rPr lang="zh-CN" altLang="en-US" sz="4000" b="1" smtClean="0"/>
              <a:t>。臣之</a:t>
            </a:r>
            <a:r>
              <a:rPr lang="zh-CN" altLang="en-US" sz="4000" b="1" smtClean="0">
                <a:solidFill>
                  <a:srgbClr val="FF0000"/>
                </a:solidFill>
              </a:rPr>
              <a:t>辛苦</a:t>
            </a:r>
            <a:r>
              <a:rPr lang="zh-CN" altLang="en-US" sz="4000" b="1" smtClean="0"/>
              <a:t>，非独蜀之人士及二州牧伯所见明知，</a:t>
            </a:r>
            <a:r>
              <a:rPr lang="zh-CN" altLang="en-US" sz="4000" b="1" smtClean="0">
                <a:solidFill>
                  <a:srgbClr val="FF0000"/>
                </a:solidFill>
              </a:rPr>
              <a:t>皇天后土</a:t>
            </a:r>
            <a:r>
              <a:rPr lang="zh-CN" altLang="en-US" sz="4000" b="1" smtClean="0"/>
              <a:t>实所共</a:t>
            </a:r>
            <a:r>
              <a:rPr lang="zh-CN" altLang="en-US" sz="4000" b="1" smtClean="0">
                <a:solidFill>
                  <a:srgbClr val="FF0000"/>
                </a:solidFill>
              </a:rPr>
              <a:t>鉴</a:t>
            </a:r>
            <a:r>
              <a:rPr lang="zh-CN" altLang="en-US" sz="4000" b="1" smtClean="0"/>
              <a:t>。愿陛下</a:t>
            </a:r>
            <a:r>
              <a:rPr lang="zh-CN" altLang="en-US" sz="4000" b="1" smtClean="0">
                <a:solidFill>
                  <a:srgbClr val="FF0000"/>
                </a:solidFill>
              </a:rPr>
              <a:t>矜悯</a:t>
            </a:r>
            <a:r>
              <a:rPr lang="zh-CN" altLang="en-US" sz="4000" b="1" smtClean="0"/>
              <a:t>愚诚，</a:t>
            </a:r>
            <a:r>
              <a:rPr lang="zh-CN" altLang="en-US" sz="4000" b="1" smtClean="0">
                <a:solidFill>
                  <a:srgbClr val="FF0000"/>
                </a:solidFill>
              </a:rPr>
              <a:t>听</a:t>
            </a:r>
            <a:r>
              <a:rPr lang="zh-CN" altLang="en-US" sz="4000" b="1" smtClean="0"/>
              <a:t>臣微志。</a:t>
            </a:r>
            <a:r>
              <a:rPr lang="zh-CN" altLang="en-US" sz="4000" b="1" smtClean="0">
                <a:solidFill>
                  <a:srgbClr val="FF0000"/>
                </a:solidFill>
              </a:rPr>
              <a:t>庶</a:t>
            </a:r>
            <a:r>
              <a:rPr lang="zh-CN" altLang="en-US" sz="4000" b="1" smtClean="0"/>
              <a:t>刘侥幸，保</a:t>
            </a:r>
            <a:r>
              <a:rPr lang="zh-CN" altLang="en-US" sz="4000" b="1" smtClean="0">
                <a:solidFill>
                  <a:srgbClr val="FF0000"/>
                </a:solidFill>
              </a:rPr>
              <a:t>卒</a:t>
            </a:r>
            <a:r>
              <a:rPr lang="zh-CN" altLang="en-US" sz="4000" b="1" smtClean="0"/>
              <a:t>余年。臣</a:t>
            </a:r>
            <a:r>
              <a:rPr lang="zh-CN" altLang="en-US" sz="4000" b="1" smtClean="0">
                <a:solidFill>
                  <a:srgbClr val="FF0000"/>
                </a:solidFill>
              </a:rPr>
              <a:t>生当陨首，死当结草</a:t>
            </a:r>
            <a:r>
              <a:rPr lang="zh-CN" altLang="en-US" sz="4000" b="1" smtClean="0"/>
              <a:t>。臣不胜犬马</a:t>
            </a:r>
            <a:r>
              <a:rPr lang="zh-CN" altLang="en-US" sz="4000" b="1" smtClean="0">
                <a:solidFill>
                  <a:srgbClr val="FF0000"/>
                </a:solidFill>
              </a:rPr>
              <a:t>怖惧</a:t>
            </a:r>
            <a:r>
              <a:rPr lang="zh-CN" altLang="en-US" sz="4000" b="1" smtClean="0"/>
              <a:t>之情，谨拜</a:t>
            </a:r>
            <a:r>
              <a:rPr lang="zh-CN" altLang="en-US" sz="4000" b="1" smtClean="0">
                <a:solidFill>
                  <a:srgbClr val="FF0000"/>
                </a:solidFill>
              </a:rPr>
              <a:t>表</a:t>
            </a:r>
            <a:r>
              <a:rPr lang="zh-CN" altLang="en-US" sz="4000" b="1" smtClean="0"/>
              <a:t>以闻。</a:t>
            </a:r>
            <a:r>
              <a:rPr lang="zh-CN" altLang="en-US" sz="4000" smtClean="0"/>
              <a:t> 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7" y="6607"/>
            <a:ext cx="3777567" cy="919328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874" cy="78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>
                  <a:solidFill>
                    <a:srgbClr val="FFC000">
                      <a:lumMod val="75000"/>
                    </a:srgb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文言常识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75129" y="1425389"/>
            <a:ext cx="1186030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死当结草</a:t>
            </a:r>
            <a:b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左传</a:t>
            </a:r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宣公十五年</a:t>
            </a:r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的一个故事说，晋大夫魏武子临死时，嘱咐他儿子魏颗把爱妾杀了殉葬。魏颗没有照办而是把她嫁出去了。后来魏颗与秦将杜回作战，看见一个老人结草，把杜回绊倒，杜回因此被生擒。魏颗夜间梦见这个老人，自称是那个再嫁之妾的父亲，特来报恩的。后命世用“结草”代指报恩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635" y="1282065"/>
            <a:ext cx="12192000" cy="418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071" y="1504950"/>
            <a:ext cx="11833860" cy="3848100"/>
          </a:xfrm>
          <a:prstGeom prst="rect">
            <a:avLst/>
          </a:prstGeom>
          <a:noFill/>
          <a:ln>
            <a:solidFill>
              <a:srgbClr val="9FB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61245" y="1281113"/>
            <a:ext cx="2846705" cy="774700"/>
          </a:xfrm>
          <a:prstGeom prst="rect">
            <a:avLst/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72356" y="1376720"/>
            <a:ext cx="28520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微软雅黑" panose="020b0503020204020204" pitchFamily="34" charset="-122"/>
              </a:rPr>
              <a:t>具体研习第</a:t>
            </a:r>
            <a:r>
              <a:rPr 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微软雅黑" panose="020b0503020204020204" pitchFamily="34" charset="-122"/>
              </a:rPr>
              <a:t>4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微软雅黑" panose="020b0503020204020204" pitchFamily="34" charset="-122"/>
              </a:rPr>
              <a:t>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9300" y="2696845"/>
            <a:ext cx="4493538" cy="523220"/>
          </a:xfrm>
          <a:prstGeom prst="rect">
            <a:avLst/>
          </a:prstGeom>
          <a:solidFill>
            <a:srgbClr val="87A594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本段中哪句话是表文主旨？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9326" y="3595370"/>
            <a:ext cx="4134465" cy="523220"/>
          </a:xfrm>
          <a:prstGeom prst="rect">
            <a:avLst/>
          </a:prstGeom>
          <a:solidFill>
            <a:srgbClr val="87A594"/>
          </a:solidFill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贯穿全段的是哪两个词？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9338" y="4493895"/>
            <a:ext cx="3057247" cy="523220"/>
          </a:xfrm>
          <a:prstGeom prst="rect">
            <a:avLst/>
          </a:prstGeom>
          <a:solidFill>
            <a:srgbClr val="87A594"/>
          </a:solidFill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用语有什么特点？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95245" y="2728267"/>
            <a:ext cx="233910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“愿乞终养”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42865" y="3595370"/>
            <a:ext cx="521168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“尽节”“报养”</a:t>
            </a:r>
            <a:r>
              <a:rPr 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忠孝两全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658897" y="4493895"/>
            <a:ext cx="826380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“愿乞”“愿矜悯”“听臣微志”   </a:t>
            </a:r>
            <a:r>
              <a:rPr 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隶书体W7" panose="03000709000000000000" charset="-122"/>
                <a:sym typeface="宋体" panose="02010600030101010101" pitchFamily="2" charset="-122"/>
              </a:rPr>
              <a:t>无比恳切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9395" y="1844675"/>
            <a:ext cx="11952605" cy="42513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第四段：进一步说明自己的一片痴情，祈求皇上恩准</a:t>
            </a:r>
            <a:r>
              <a:rPr lang="zh-CN" altLang="en-US" sz="4400" b="1" u="sng" smtClean="0">
                <a:ea typeface="黑体" panose="02010609060101010101" pitchFamily="49" charset="-122"/>
              </a:rPr>
              <a:t>“</a:t>
            </a:r>
            <a:r>
              <a:rPr lang="zh-CN" altLang="en-US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终养</a:t>
            </a:r>
            <a:r>
              <a:rPr lang="zh-CN" altLang="en-US" sz="4400" b="1" u="sng" smtClean="0">
                <a:ea typeface="黑体" panose="02010609060101010101" pitchFamily="49" charset="-122"/>
              </a:rPr>
              <a:t>”</a:t>
            </a:r>
            <a:r>
              <a:rPr lang="zh-CN" altLang="en-US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，言明先尽孝后尽忠的赤诚。</a:t>
            </a:r>
          </a:p>
        </p:txBody>
      </p:sp>
      <p:pic>
        <p:nvPicPr>
          <p:cNvPr id="4" name="图片 3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2"/>
          <a:srcRect l="8207" t="24516" r="54729" b="38887"/>
          <a:stretch>
            <a:fillRect/>
          </a:stretch>
        </p:blipFill>
        <p:spPr>
          <a:xfrm flipH="1">
            <a:off x="-17780" y="4222154"/>
            <a:ext cx="3535680" cy="26181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87156" y="3728138"/>
            <a:ext cx="3204845" cy="3204845"/>
          </a:xfrm>
          <a:prstGeom prst="rect">
            <a:avLst/>
          </a:prstGeom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08000" y="609627"/>
            <a:ext cx="1076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由本段可见</a:t>
            </a:r>
            <a:r>
              <a:rPr lang="zh-CN" altLang="en-US" sz="3600" u="sng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全文感情真挚、悲恻动人，</a:t>
            </a:r>
            <a:r>
              <a:rPr lang="zh-CN" altLang="en-US" sz="3600" u="sng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原因是什么？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609618" y="2057431"/>
            <a:ext cx="113044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事之实</a:t>
            </a: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：是臣尽节于陛下之日长，报养刘之日短也。）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711200" y="3352808"/>
            <a:ext cx="1076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言之切</a:t>
            </a: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：愿乞、愿矜悯、听臣微志、明知、共鉴。）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09600" y="4724400"/>
            <a:ext cx="1076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心之诚</a:t>
            </a: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：生当陨首，死当结草）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7" grpId="0"/>
      <p:bldP spid="645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26625"/>
          <p:cNvSpPr>
            <a:spLocks noGrp="1"/>
          </p:cNvSpPr>
          <p:nvPr>
            <p:ph type="title" idx="4294967295"/>
          </p:nvPr>
        </p:nvSpPr>
        <p:spPr>
          <a:xfrm>
            <a:off x="3083859" y="127186"/>
            <a:ext cx="5880847" cy="1143000"/>
          </a:xfrm>
        </p:spPr>
        <p:txBody>
          <a:bodyPr anchor="ctr" anchorCtr="0"/>
          <a:lstStyle/>
          <a:p>
            <a:r>
              <a:rPr lang="zh-CN" altLang="en-US" sz="6000" b="1" smtClean="0">
                <a:solidFill>
                  <a:schemeClr val="accent2"/>
                </a:solidFill>
                <a:ea typeface="隶书" panose="02010509060101010101" pitchFamily="49" charset="-122"/>
              </a:rPr>
              <a:t>文章结 </a:t>
            </a:r>
            <a:r>
              <a:rPr lang="zh-CN" altLang="en-US" sz="6000" b="1">
                <a:solidFill>
                  <a:schemeClr val="accent2"/>
                </a:solidFill>
                <a:ea typeface="隶书" panose="02010509060101010101" pitchFamily="49" charset="-122"/>
              </a:rPr>
              <a:t>构 梳 </a:t>
            </a:r>
            <a:r>
              <a:rPr lang="zh-CN" altLang="en-US" sz="6000" b="1" smtClean="0">
                <a:solidFill>
                  <a:schemeClr val="accent2"/>
                </a:solidFill>
                <a:ea typeface="隶书" panose="02010509060101010101" pitchFamily="49" charset="-122"/>
              </a:rPr>
              <a:t>理</a:t>
            </a:r>
            <a:endParaRPr lang="zh-CN" altLang="en-US" sz="6000" b="1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4294967295"/>
          </p:nvPr>
        </p:nvSpPr>
        <p:spPr>
          <a:xfrm>
            <a:off x="431800" y="692150"/>
            <a:ext cx="10137588" cy="489743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一段：历述自己的悲惨遭遇。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二段：叙写进退两难的处境。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乞终养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三段：提出孝之大理。    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就职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四段：提出先尽孝、后尽忠。</a:t>
            </a:r>
          </a:p>
        </p:txBody>
      </p:sp>
      <p:pic>
        <p:nvPicPr>
          <p:cNvPr id="4" name="图片 3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2"/>
          <a:srcRect l="8207" t="24516" r="54729" b="38887"/>
          <a:stretch>
            <a:fillRect/>
          </a:stretch>
        </p:blipFill>
        <p:spPr>
          <a:xfrm>
            <a:off x="8656320" y="4239895"/>
            <a:ext cx="3535680" cy="26181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66249" y="1254101"/>
            <a:ext cx="249299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陈什么情？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Text Box 2"/>
          <p:cNvSpPr txBox="1"/>
          <p:nvPr/>
        </p:nvSpPr>
        <p:spPr>
          <a:xfrm>
            <a:off x="201084" y="260350"/>
            <a:ext cx="4301177" cy="707886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陈情表》之布局</a:t>
            </a:r>
          </a:p>
        </p:txBody>
      </p:sp>
      <p:sp>
        <p:nvSpPr>
          <p:cNvPr id="144387" name="Text Box 3"/>
          <p:cNvSpPr txBox="1"/>
          <p:nvPr/>
        </p:nvSpPr>
        <p:spPr>
          <a:xfrm>
            <a:off x="1295400" y="1628776"/>
            <a:ext cx="2568388" cy="76944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先陈苦情</a:t>
            </a:r>
          </a:p>
        </p:txBody>
      </p:sp>
      <p:sp>
        <p:nvSpPr>
          <p:cNvPr id="144388" name="Text Box 4"/>
          <p:cNvSpPr txBox="1"/>
          <p:nvPr/>
        </p:nvSpPr>
        <p:spPr>
          <a:xfrm>
            <a:off x="1295400" y="2852738"/>
            <a:ext cx="2568388" cy="76944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后陈孝情</a:t>
            </a:r>
          </a:p>
        </p:txBody>
      </p:sp>
      <p:sp>
        <p:nvSpPr>
          <p:cNvPr id="144389" name="Text Box 5"/>
          <p:cNvSpPr txBox="1"/>
          <p:nvPr/>
        </p:nvSpPr>
        <p:spPr>
          <a:xfrm>
            <a:off x="1262733" y="4007892"/>
            <a:ext cx="2633722" cy="76944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再陈忠情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390" name="Text Box 6"/>
          <p:cNvSpPr txBox="1"/>
          <p:nvPr/>
        </p:nvSpPr>
        <p:spPr>
          <a:xfrm>
            <a:off x="6383867" y="1605148"/>
            <a:ext cx="2309225" cy="70788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博得同情</a:t>
            </a:r>
          </a:p>
        </p:txBody>
      </p:sp>
      <p:sp>
        <p:nvSpPr>
          <p:cNvPr id="144391" name="Text Box 7"/>
          <p:cNvSpPr txBox="1"/>
          <p:nvPr/>
        </p:nvSpPr>
        <p:spPr>
          <a:xfrm>
            <a:off x="6383867" y="2798948"/>
            <a:ext cx="2351212" cy="70788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打动真情</a:t>
            </a:r>
          </a:p>
        </p:txBody>
      </p:sp>
      <p:sp>
        <p:nvSpPr>
          <p:cNvPr id="144392" name="Text Box 8"/>
          <p:cNvSpPr txBox="1"/>
          <p:nvPr/>
        </p:nvSpPr>
        <p:spPr>
          <a:xfrm>
            <a:off x="6383867" y="4022911"/>
            <a:ext cx="2366479" cy="707886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消除疑虑</a:t>
            </a:r>
          </a:p>
        </p:txBody>
      </p:sp>
      <p:sp>
        <p:nvSpPr>
          <p:cNvPr id="47113" name="Text Box 9"/>
          <p:cNvSpPr txBox="1"/>
          <p:nvPr/>
        </p:nvSpPr>
        <p:spPr>
          <a:xfrm>
            <a:off x="3956051" y="5084763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2400">
              <a:latin typeface="Times New Roman" panose="02020603050405020304" charset="0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4053418" y="4940300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2400">
              <a:latin typeface="Times New Roman" panose="02020603050405020304" charset="0"/>
            </a:endParaRPr>
          </a:p>
        </p:txBody>
      </p:sp>
      <p:sp>
        <p:nvSpPr>
          <p:cNvPr id="47115" name="Text Box 11"/>
          <p:cNvSpPr txBox="1"/>
          <p:nvPr/>
        </p:nvSpPr>
        <p:spPr>
          <a:xfrm>
            <a:off x="5012267" y="5229225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2400">
              <a:latin typeface="Times New Roman" panose="02020603050405020304" charset="0"/>
            </a:endParaRPr>
          </a:p>
        </p:txBody>
      </p:sp>
      <p:sp>
        <p:nvSpPr>
          <p:cNvPr id="144396" name="AutoShape 12"/>
          <p:cNvSpPr/>
          <p:nvPr/>
        </p:nvSpPr>
        <p:spPr>
          <a:xfrm>
            <a:off x="4575726" y="1817781"/>
            <a:ext cx="1301749" cy="485775"/>
          </a:xfrm>
          <a:prstGeom prst="notchedRightArrow">
            <a:avLst>
              <a:gd name="adj1" fmla="val 50000"/>
              <a:gd name="adj2" fmla="val 50161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44397" name="AutoShape 13"/>
          <p:cNvSpPr/>
          <p:nvPr/>
        </p:nvSpPr>
        <p:spPr>
          <a:xfrm>
            <a:off x="4575726" y="3041744"/>
            <a:ext cx="1301751" cy="485775"/>
          </a:xfrm>
          <a:prstGeom prst="notchedRightArrow">
            <a:avLst>
              <a:gd name="adj1" fmla="val 50000"/>
              <a:gd name="adj2" fmla="val 50161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44398" name="AutoShape 14"/>
          <p:cNvSpPr/>
          <p:nvPr/>
        </p:nvSpPr>
        <p:spPr>
          <a:xfrm>
            <a:off x="4575726" y="4122831"/>
            <a:ext cx="1301751" cy="485775"/>
          </a:xfrm>
          <a:prstGeom prst="notchedRightArrow">
            <a:avLst>
              <a:gd name="adj1" fmla="val 50000"/>
              <a:gd name="adj2" fmla="val 50161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7118" name="Text Box 15"/>
          <p:cNvSpPr txBox="1"/>
          <p:nvPr/>
        </p:nvSpPr>
        <p:spPr>
          <a:xfrm>
            <a:off x="466163" y="5229225"/>
            <a:ext cx="11268635" cy="5847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精心布局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环环相扣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出于情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归于理</a:t>
            </a:r>
            <a:r>
              <a:rPr lang="en-US" altLang="zh-CN" sz="32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陈情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于事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寓理于情。</a:t>
            </a:r>
            <a:endParaRPr lang="en-US" altLang="zh-CN" sz="3200" b="1" u="sng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00102" y="339010"/>
            <a:ext cx="249299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怎样陈情？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/>
      <p:bldP spid="144388" grpId="0"/>
      <p:bldP spid="144389" grpId="0"/>
      <p:bldP spid="144390" grpId="0"/>
      <p:bldP spid="144391" grpId="0"/>
      <p:bldP spid="144392" grpId="0"/>
      <p:bldP spid="144396" grpId="0"/>
      <p:bldP spid="144397" grpId="0"/>
      <p:bldP spid="144398" grpId="0"/>
      <p:bldP spid="471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671223"/>
            <a:ext cx="12192000" cy="548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918" y="1556068"/>
            <a:ext cx="1230631" cy="3714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6285" y="1863118"/>
            <a:ext cx="1015663" cy="3100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smtClean="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说理脉络</a:t>
            </a:r>
            <a:endParaRPr lang="zh-CN" altLang="en-US" sz="5400">
              <a:solidFill>
                <a:srgbClr val="87A594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81249" y="151003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身世孤苦悲凉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381249" y="227330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祖母情深似海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381249" y="393065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沐清化蒙国恩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81249" y="474980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圣朝恩重如山</a:t>
            </a:r>
          </a:p>
        </p:txBody>
      </p:sp>
      <p:sp>
        <p:nvSpPr>
          <p:cNvPr id="36" name="右大括号 35"/>
          <p:cNvSpPr/>
          <p:nvPr/>
        </p:nvSpPr>
        <p:spPr>
          <a:xfrm>
            <a:off x="4720355" y="1688455"/>
            <a:ext cx="266700" cy="914400"/>
          </a:xfrm>
          <a:prstGeom prst="rightBrace">
            <a:avLst/>
          </a:prstGeom>
          <a:ln>
            <a:solidFill>
              <a:srgbClr val="87A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" name="右大括号 36"/>
          <p:cNvSpPr/>
          <p:nvPr/>
        </p:nvSpPr>
        <p:spPr>
          <a:xfrm>
            <a:off x="4571367" y="4197350"/>
            <a:ext cx="266700" cy="914400"/>
          </a:xfrm>
          <a:prstGeom prst="rightBrace">
            <a:avLst/>
          </a:prstGeom>
          <a:ln>
            <a:solidFill>
              <a:srgbClr val="87A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01367" y="1884045"/>
            <a:ext cx="677108" cy="496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62303" y="4381817"/>
            <a:ext cx="677108" cy="496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</a:t>
            </a:r>
          </a:p>
        </p:txBody>
      </p:sp>
      <p:sp>
        <p:nvSpPr>
          <p:cNvPr id="13322" name="Text Box 9"/>
          <p:cNvSpPr>
            <a:spLocks noChangeArrowheads="1"/>
          </p:cNvSpPr>
          <p:nvPr/>
        </p:nvSpPr>
        <p:spPr bwMode="auto">
          <a:xfrm>
            <a:off x="5789297" y="1884059"/>
            <a:ext cx="4537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孝治天下（理）尽忠日长 </a:t>
            </a:r>
          </a:p>
        </p:txBody>
      </p:sp>
      <p:sp>
        <p:nvSpPr>
          <p:cNvPr id="13324" name="Text Box 11"/>
          <p:cNvSpPr>
            <a:spLocks noChangeArrowheads="1"/>
          </p:cNvSpPr>
          <p:nvPr/>
        </p:nvSpPr>
        <p:spPr bwMode="auto">
          <a:xfrm>
            <a:off x="5716511" y="4354527"/>
            <a:ext cx="4248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祖母病笃（情）尽孝日短 </a:t>
            </a:r>
          </a:p>
        </p:txBody>
      </p:sp>
      <p:sp>
        <p:nvSpPr>
          <p:cNvPr id="40" name="燕尾形箭头 39"/>
          <p:cNvSpPr/>
          <p:nvPr/>
        </p:nvSpPr>
        <p:spPr>
          <a:xfrm>
            <a:off x="5579409" y="2013920"/>
            <a:ext cx="171451" cy="263525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燕尾形箭头 40"/>
          <p:cNvSpPr/>
          <p:nvPr/>
        </p:nvSpPr>
        <p:spPr>
          <a:xfrm>
            <a:off x="5492749" y="4522815"/>
            <a:ext cx="171451" cy="263525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右大括号 41"/>
          <p:cNvSpPr/>
          <p:nvPr/>
        </p:nvSpPr>
        <p:spPr>
          <a:xfrm>
            <a:off x="9813925" y="2114867"/>
            <a:ext cx="223520" cy="2515870"/>
          </a:xfrm>
          <a:prstGeom prst="rightBrace">
            <a:avLst/>
          </a:prstGeom>
          <a:ln>
            <a:solidFill>
              <a:srgbClr val="87A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09809" y="3111192"/>
            <a:ext cx="2348720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先尽孝后</a:t>
            </a:r>
            <a:r>
              <a:rPr lang="zh-CN" altLang="en-US" sz="2800" b="1" smtClean="0">
                <a:solidFill>
                  <a:srgbClr val="87A59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尽忠</a:t>
            </a:r>
            <a:endParaRPr lang="en-US" altLang="zh-CN" sz="2800" b="1" smtClean="0">
              <a:solidFill>
                <a:srgbClr val="87A594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得出结论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上下箭头 2"/>
          <p:cNvSpPr/>
          <p:nvPr/>
        </p:nvSpPr>
        <p:spPr>
          <a:xfrm>
            <a:off x="3272117" y="2758812"/>
            <a:ext cx="188259" cy="1309315"/>
          </a:xfrm>
          <a:prstGeom prst="up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0801" y="2931464"/>
            <a:ext cx="250235" cy="999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tx1"/>
                </a:solidFill>
              </a:rPr>
              <a:t>揭示矛盾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1" name="上下箭头 20"/>
          <p:cNvSpPr/>
          <p:nvPr/>
        </p:nvSpPr>
        <p:spPr>
          <a:xfrm>
            <a:off x="7503477" y="2313815"/>
            <a:ext cx="337111" cy="2140083"/>
          </a:xfrm>
          <a:prstGeom prst="up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57833" y="2534915"/>
            <a:ext cx="250235" cy="1819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分析</a:t>
            </a:r>
            <a:r>
              <a:rPr lang="zh-CN" altLang="en-US" sz="2000" smtClean="0">
                <a:solidFill>
                  <a:schemeClr val="tx1"/>
                </a:solidFill>
              </a:rPr>
              <a:t>矛盾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2"/>
          <a:srcRect l="8207" t="24516" r="54729" b="38887"/>
          <a:stretch>
            <a:fillRect/>
          </a:stretch>
        </p:blipFill>
        <p:spPr>
          <a:xfrm flipH="1">
            <a:off x="-1" y="3918140"/>
            <a:ext cx="4037965" cy="2990215"/>
          </a:xfrm>
          <a:prstGeom prst="rect">
            <a:avLst/>
          </a:prstGeom>
        </p:spPr>
      </p:pic>
      <p:sp>
        <p:nvSpPr>
          <p:cNvPr id="46083" name="AutoShape 3"/>
          <p:cNvSpPr/>
          <p:nvPr/>
        </p:nvSpPr>
        <p:spPr>
          <a:xfrm>
            <a:off x="1580796" y="-679787"/>
            <a:ext cx="1830916" cy="7544622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陈情表</a:t>
            </a:r>
          </a:p>
        </p:txBody>
      </p:sp>
      <p:sp>
        <p:nvSpPr>
          <p:cNvPr id="46084" name="Text Box 4"/>
          <p:cNvSpPr txBox="1"/>
          <p:nvPr/>
        </p:nvSpPr>
        <p:spPr>
          <a:xfrm>
            <a:off x="4948926" y="1452754"/>
            <a:ext cx="4940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陈述、禀报</a:t>
            </a:r>
          </a:p>
        </p:txBody>
      </p:sp>
      <p:sp>
        <p:nvSpPr>
          <p:cNvPr id="46085" name="Text Box 5"/>
          <p:cNvSpPr txBox="1"/>
          <p:nvPr/>
        </p:nvSpPr>
        <p:spPr>
          <a:xfrm>
            <a:off x="4931992" y="2670365"/>
            <a:ext cx="5323416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隐情、衷情</a:t>
            </a:r>
          </a:p>
        </p:txBody>
      </p:sp>
      <p:sp>
        <p:nvSpPr>
          <p:cNvPr id="46086" name="Text Box 6"/>
          <p:cNvSpPr txBox="1"/>
          <p:nvPr/>
        </p:nvSpPr>
        <p:spPr>
          <a:xfrm>
            <a:off x="5018775" y="3918140"/>
            <a:ext cx="2844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奏章</a:t>
            </a:r>
          </a:p>
        </p:txBody>
      </p:sp>
      <p:sp>
        <p:nvSpPr>
          <p:cNvPr id="46089" name="AutoShape 9"/>
          <p:cNvSpPr/>
          <p:nvPr/>
        </p:nvSpPr>
        <p:spPr>
          <a:xfrm>
            <a:off x="3575208" y="1648015"/>
            <a:ext cx="863600" cy="287338"/>
          </a:xfrm>
          <a:prstGeom prst="rightArrow">
            <a:avLst>
              <a:gd name="adj1" fmla="val 50000"/>
              <a:gd name="adj2" fmla="val 56259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6090" name="AutoShape 10"/>
          <p:cNvSpPr/>
          <p:nvPr/>
        </p:nvSpPr>
        <p:spPr>
          <a:xfrm>
            <a:off x="3575208" y="2879915"/>
            <a:ext cx="863600" cy="287338"/>
          </a:xfrm>
          <a:prstGeom prst="rightArrow">
            <a:avLst>
              <a:gd name="adj1" fmla="val 50000"/>
              <a:gd name="adj2" fmla="val 56259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6091" name="AutoShape 11"/>
          <p:cNvSpPr/>
          <p:nvPr/>
        </p:nvSpPr>
        <p:spPr>
          <a:xfrm>
            <a:off x="3575208" y="4127690"/>
            <a:ext cx="863600" cy="287338"/>
          </a:xfrm>
          <a:prstGeom prst="rightArrow">
            <a:avLst>
              <a:gd name="adj1" fmla="val 50000"/>
              <a:gd name="adj2" fmla="val 56259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6092" name="AutoShape 12"/>
          <p:cNvSpPr/>
          <p:nvPr/>
        </p:nvSpPr>
        <p:spPr>
          <a:xfrm>
            <a:off x="8046417" y="1515267"/>
            <a:ext cx="548216" cy="3455987"/>
          </a:xfrm>
          <a:prstGeom prst="rightBrace">
            <a:avLst>
              <a:gd name="adj1" fmla="val 7946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just" eaLnBrk="1" hangingPunct="1"/>
            <a:endParaRPr lang="zh-CN" altLang="en-US">
              <a:latin typeface="Verdana" panose="020b0604030504040204" pitchFamily="34" charset="0"/>
              <a:ea typeface="楷体_GB2312" pitchFamily="1" charset="-122"/>
            </a:endParaRPr>
          </a:p>
        </p:txBody>
      </p:sp>
      <p:pic>
        <p:nvPicPr>
          <p:cNvPr id="24586" name="图片 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85" y="85726"/>
            <a:ext cx="2698748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8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7157" y="2009964"/>
            <a:ext cx="2143919" cy="231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4" grpId="0"/>
      <p:bldP spid="46085" grpId="0"/>
      <p:bldP spid="46086" grpId="0"/>
      <p:bldP spid="46089" grpId="0"/>
      <p:bldP spid="46090" grpId="0"/>
      <p:bldP spid="46091" grpId="0"/>
      <p:bldP spid="460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4255870" y="2"/>
            <a:ext cx="3588273" cy="860611"/>
            <a:chOff x="6122" y="436"/>
            <a:chExt cx="5344" cy="1115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530" y="582"/>
              <a:ext cx="2720" cy="75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写作</a:t>
              </a:r>
              <a:r>
                <a:rPr lang="zh-CN" altLang="en-US" sz="3200" b="1" smtClean="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特色</a:t>
              </a:r>
              <a:endParaRPr lang="zh-CN" altLang="zh-CN" sz="3200" b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4862" y="860611"/>
            <a:ext cx="11609359" cy="5783807"/>
            <a:chOff x="1684" y="2294"/>
            <a:chExt cx="16551" cy="6066"/>
          </a:xfrm>
        </p:grpSpPr>
        <p:sp>
          <p:nvSpPr>
            <p:cNvPr id="11" name="文本框 10"/>
            <p:cNvSpPr txBox="1"/>
            <p:nvPr/>
          </p:nvSpPr>
          <p:spPr>
            <a:xfrm>
              <a:off x="1914" y="2294"/>
              <a:ext cx="16321" cy="4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ts val="2860"/>
                </a:lnSpc>
              </a:pPr>
              <a:r>
                <a:rPr lang="zh-CN" altLang="en-US" sz="2800" smtClean="0"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全文分四段</a:t>
              </a:r>
              <a:r>
                <a: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。强烈的感情色彩都是通过叙事来表达的，即</a:t>
              </a:r>
              <a:r>
                <a:rPr lang="en-US" altLang="zh-CN" sz="2800"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“</a:t>
              </a:r>
              <a:r>
                <a: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融情于事</a:t>
              </a:r>
              <a:r>
                <a:rPr lang="en-US" altLang="zh-CN" sz="2800"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”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84" y="3188"/>
              <a:ext cx="16193" cy="4042"/>
              <a:chOff x="1594" y="3668"/>
              <a:chExt cx="16193" cy="4042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594" y="3669"/>
                <a:ext cx="16193" cy="4041"/>
                <a:chOff x="1594" y="3188"/>
                <a:chExt cx="16193" cy="4218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594" y="3188"/>
                  <a:ext cx="16193" cy="4218"/>
                  <a:chOff x="1580" y="3002"/>
                  <a:chExt cx="16193" cy="4218"/>
                </a:xfrm>
              </p:grpSpPr>
              <p:sp>
                <p:nvSpPr>
                  <p:cNvPr id="3" name="文本框 2"/>
                  <p:cNvSpPr txBox="1"/>
                  <p:nvPr/>
                </p:nvSpPr>
                <p:spPr>
                  <a:xfrm>
                    <a:off x="1580" y="3002"/>
                    <a:ext cx="3632" cy="340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 sz="2800">
                        <a:latin typeface="方正粗黑宋简体" panose="02000000000000000000" pitchFamily="2" charset="-122"/>
                        <a:ea typeface="方正粗黑宋简体" panose="02000000000000000000" pitchFamily="2" charset="-122"/>
                      </a:rPr>
                      <a:t>第</a:t>
                    </a:r>
                    <a:r>
                      <a:rPr lang="zh-CN" altLang="en-US" sz="2800" smtClean="0">
                        <a:latin typeface="方正粗黑宋简体" panose="02000000000000000000" pitchFamily="2" charset="-122"/>
                        <a:ea typeface="方正粗黑宋简体" panose="02000000000000000000" pitchFamily="2" charset="-122"/>
                      </a:rPr>
                      <a:t>一段</a:t>
                    </a:r>
                    <a:endParaRPr lang="zh-CN" altLang="en-US" sz="2800">
                      <a:latin typeface="方正粗黑宋简体" panose="02000000000000000000" pitchFamily="2" charset="-122"/>
                      <a:ea typeface="方正粗黑宋简体" panose="02000000000000000000" pitchFamily="2" charset="-122"/>
                    </a:endParaRPr>
                  </a:p>
                  <a:p>
                    <a:pPr algn="just"/>
                    <a:r>
                      <a:rPr lang="zh-CN" altLang="en-US" sz="2400" smtClean="0">
                        <a:latin typeface="楷体" panose="02010609060101010101" charset="-122"/>
                        <a:ea typeface="楷体" panose="02010609060101010101" charset="-122"/>
                      </a:rPr>
                      <a:t>家庭不幸</a:t>
                    </a:r>
                    <a:endParaRPr lang="en-US" altLang="zh-CN" sz="2400" smtClean="0">
                      <a:latin typeface="楷体" panose="02010609060101010101" charset="-122"/>
                      <a:ea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同</a:t>
                    </a:r>
                    <a:r>
                      <a:rPr lang="zh-CN" altLang="en-US" sz="2400" smtClean="0">
                        <a:latin typeface="楷体" panose="02010609060101010101" charset="-122"/>
                        <a:ea typeface="楷体" panose="02010609060101010101" charset="-122"/>
                      </a:rPr>
                      <a:t>祖母</a:t>
                    </a:r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更相为</a:t>
                    </a:r>
                    <a:r>
                      <a:rPr lang="zh-CN" altLang="en-US" sz="2400" smtClean="0">
                        <a:latin typeface="楷体" panose="02010609060101010101" charset="-122"/>
                        <a:ea typeface="楷体" panose="02010609060101010101" charset="-122"/>
                      </a:rPr>
                      <a:t>命</a:t>
                    </a:r>
                    <a:endParaRPr lang="en-US" altLang="zh-CN" sz="2400" smtClean="0">
                      <a:latin typeface="楷体" panose="02010609060101010101" charset="-122"/>
                      <a:ea typeface="楷体" panose="02010609060101010101" charset="-122"/>
                    </a:endParaRPr>
                  </a:p>
                  <a:p>
                    <a:pPr algn="just"/>
                    <a:endParaRPr lang="en-US" altLang="zh-CN" sz="2400" smtClean="0">
                      <a:latin typeface="楷体" panose="02010609060101010101" charset="-122"/>
                      <a:ea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240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以</a:t>
                    </a:r>
                    <a:r>
                      <a: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使武帝化严为慈，化对立态度的逞威为同一立场的体恤。</a:t>
                    </a:r>
                  </a:p>
                </p:txBody>
              </p:sp>
              <p:sp>
                <p:nvSpPr>
                  <p:cNvPr id="6" name="文本框 5"/>
                  <p:cNvSpPr txBox="1"/>
                  <p:nvPr/>
                </p:nvSpPr>
                <p:spPr>
                  <a:xfrm>
                    <a:off x="5998" y="3002"/>
                    <a:ext cx="3401" cy="421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 sz="2800">
                        <a:latin typeface="方正粗黑宋简体" panose="02000000000000000000" pitchFamily="2" charset="-122"/>
                        <a:ea typeface="方正粗黑宋简体" panose="02000000000000000000" pitchFamily="2" charset="-122"/>
                      </a:rPr>
                      <a:t>第二段</a:t>
                    </a:r>
                  </a:p>
                  <a:p>
                    <a:pPr algn="just"/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历叙朝廷多次征召，优礼有加，都由于“报国恩”和“徇私情”的</a:t>
                    </a:r>
                    <a:r>
                      <a:rPr lang="zh-CN" altLang="en-US" sz="2400" smtClean="0">
                        <a:latin typeface="楷体" panose="02010609060101010101" charset="-122"/>
                        <a:ea typeface="楷体" panose="02010609060101010101" charset="-122"/>
                      </a:rPr>
                      <a:t>矛盾</a:t>
                    </a:r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。</a:t>
                    </a:r>
                    <a:endParaRPr lang="en-US" altLang="zh-CN" sz="2400" smtClean="0">
                      <a:latin typeface="楷体" panose="02010609060101010101" charset="-122"/>
                      <a:ea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240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作者</a:t>
                    </a:r>
                    <a:r>
                      <a: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旨在消除晋武帝的疑虑，为下文请求“终养”埋下伏线。</a:t>
                    </a:r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10185" y="3008"/>
                    <a:ext cx="3401" cy="421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 sz="2800">
                        <a:latin typeface="方正粗黑宋简体" panose="02000000000000000000" pitchFamily="2" charset="-122"/>
                        <a:ea typeface="方正粗黑宋简体" panose="02000000000000000000" pitchFamily="2" charset="-122"/>
                      </a:rPr>
                      <a:t>第三段</a:t>
                    </a:r>
                  </a:p>
                  <a:p>
                    <a:pPr algn="just"/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提出晋朝“以孝治天下”这个治国纲领，陈述作者特别孤苦的处境和作者的从政历史、人生态度以及政治思想，</a:t>
                    </a:r>
                    <a:r>
                      <a: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以便进一步打消晋武帝的疑虑。</a:t>
                    </a: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14372" y="3008"/>
                    <a:ext cx="3401" cy="272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:r>
                      <a:rPr lang="zh-CN" altLang="en-US" sz="2800">
                        <a:latin typeface="方正粗黑宋简体" panose="02000000000000000000" pitchFamily="2" charset="-122"/>
                        <a:ea typeface="方正粗黑宋简体" panose="02000000000000000000" pitchFamily="2" charset="-122"/>
                      </a:rPr>
                      <a:t>第四段</a:t>
                    </a:r>
                  </a:p>
                  <a:p>
                    <a:pPr algn="just"/>
                    <a:endParaRPr lang="zh-CN" altLang="en-US" sz="80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endParaRPr>
                  </a:p>
                  <a:p>
                    <a:pPr algn="just"/>
                    <a:r>
                      <a:rPr lang="zh-CN" altLang="en-US" sz="2400">
                        <a:latin typeface="楷体" panose="02010609060101010101" charset="-122"/>
                        <a:ea typeface="楷体" panose="02010609060101010101" charset="-122"/>
                      </a:rPr>
                      <a:t>明确提出“愿乞终养”，表示要先尽孝后尽忠，</a:t>
                    </a:r>
                    <a:r>
                      <a:rPr lang="zh-CN" altLang="en-US" sz="24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以期感动武帝达到陈情目的。</a:t>
                    </a:r>
                  </a:p>
                </p:txBody>
              </p:sp>
            </p:grpSp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9413" y="3415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10199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6012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5226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13600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14386" y="3416"/>
                  <a:ext cx="0" cy="3969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箭头连接符 19"/>
                <p:cNvCxnSpPr/>
                <p:nvPr/>
              </p:nvCxnSpPr>
              <p:spPr>
                <a:xfrm flipV="1">
                  <a:off x="5226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箭头连接符 20"/>
                <p:cNvCxnSpPr/>
                <p:nvPr/>
              </p:nvCxnSpPr>
              <p:spPr>
                <a:xfrm flipV="1">
                  <a:off x="9413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箭头连接符 21"/>
                <p:cNvCxnSpPr/>
                <p:nvPr/>
              </p:nvCxnSpPr>
              <p:spPr>
                <a:xfrm flipV="1">
                  <a:off x="13600" y="5399"/>
                  <a:ext cx="850" cy="0"/>
                </a:xfrm>
                <a:prstGeom prst="straightConnector1">
                  <a:avLst/>
                </a:prstGeom>
                <a:ln w="22225">
                  <a:solidFill>
                    <a:schemeClr val="accent4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直接连接符 24"/>
              <p:cNvCxnSpPr/>
              <p:nvPr/>
            </p:nvCxnSpPr>
            <p:spPr>
              <a:xfrm flipV="1">
                <a:off x="1824" y="3668"/>
                <a:ext cx="15931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1824" y="7686"/>
                <a:ext cx="15931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1825" y="7359"/>
              <a:ext cx="16410" cy="10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本文虽然用了不少四字句、对偶句，有骈文的整俪之工，但语言却绝不雕琢，而是十分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自然真切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，仿佛是从肺腑中流出，丝毫不见斧凿痕迹。</a:t>
              </a:r>
            </a:p>
          </p:txBody>
        </p:sp>
      </p:grpSp>
    </p:spTree>
    <p:custDataLst>
      <p:tags r:id="rId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255870" y="2"/>
            <a:ext cx="3588273" cy="860611"/>
            <a:chOff x="6122" y="436"/>
            <a:chExt cx="5344" cy="1115"/>
          </a:xfrm>
        </p:grpSpPr>
        <p:pic>
          <p:nvPicPr>
            <p:cNvPr id="3" name="图片 2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4" name="文本框 16"/>
            <p:cNvSpPr txBox="1"/>
            <p:nvPr/>
          </p:nvSpPr>
          <p:spPr>
            <a:xfrm>
              <a:off x="7530" y="582"/>
              <a:ext cx="2720" cy="75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写作</a:t>
              </a:r>
              <a:r>
                <a:rPr lang="zh-CN" altLang="en-US" sz="3200" b="1" smtClean="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特色</a:t>
              </a:r>
              <a:endParaRPr lang="zh-CN" altLang="zh-CN" sz="3200" b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52039" y="1120589"/>
            <a:ext cx="8351839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400" b="1" u="sng">
                <a:latin typeface="黑体" panose="02010609060101010101" pitchFamily="49" charset="-122"/>
                <a:ea typeface="黑体" panose="02010609060101010101" pitchFamily="49" charset="-122"/>
              </a:rPr>
              <a:t>融情于事</a:t>
            </a:r>
            <a:r>
              <a:rPr lang="zh-CN" altLang="en-US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400" b="1" u="sng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4400" b="1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融情于理。</a:t>
            </a:r>
            <a:br>
              <a:rPr lang="zh-CN" altLang="en-US" sz="4400" b="1" u="sng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400" b="1" u="sng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4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400" b="1" u="sng">
                <a:latin typeface="黑体" panose="02010609060101010101" pitchFamily="49" charset="-122"/>
                <a:ea typeface="黑体" panose="02010609060101010101" pitchFamily="49" charset="-122"/>
              </a:rPr>
              <a:t>语言形象生动，自然精粹。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60611" y="1275727"/>
            <a:ext cx="10883153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⑴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晋武帝 “以孝治天下” ，作者利用这种心理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投其所好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，获得好感。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⑵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李密申明自己并非清高，仅仅是为了尽孝和报恩，以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消除晋武帝对自己的疑忌。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⑶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陈述祖母的苦情，和自己忠孝难以两全、进退两难之情，以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唤起同情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9709" y="366662"/>
            <a:ext cx="7955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李密为什么从“孝”的角度来说理呢？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060" y="79117"/>
            <a:ext cx="11967883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smtClean="0">
                <a:solidFill>
                  <a:schemeClr val="accent2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楷体" panose="02010609060101010101" charset="-122"/>
              </a:rPr>
              <a:t>有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楷体" panose="02010609060101010101" charset="-122"/>
              </a:rPr>
              <a:t>论者认为，李密反复强调孝亲，其实是为自己不奉诏仕晋而故意寻找借口。你同意这一观点吗，为什么？（开放性问题，各抒已见，自圆其说即可。）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118" y="1436131"/>
            <a:ext cx="117757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李密反复强调孝亲，决不是为其不奉诏仕晋而故意寻找借口。他是真心因终养祖母才难能应诏的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⑵李密对蜀汉念念于怀，他曾说刘禅“可次齐桓”。更何况司马氏是以屠杀篡夺取得天下，内部矛盾重重。李密以一亡国之臣，对出仕新朝就不能不有所顾虑，而暂存观望之心了。不幸的是他这种想法，被晋武帝多少察觉到了，因此“州书切峻。责臣逋慢”。这就使李密在“再度表闻”时，发生了更大的困难。然而李密抓住了孝字大做文章，却又不从大道理讲起，而是委婉陈辞，动之以情，恰到好处地解决了“不从皇命”的难题。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201106"/>
            <a:ext cx="12192000" cy="4455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071" y="1382395"/>
            <a:ext cx="11833860" cy="4093210"/>
          </a:xfrm>
          <a:prstGeom prst="rect">
            <a:avLst/>
          </a:prstGeom>
          <a:noFill/>
          <a:ln>
            <a:solidFill>
              <a:srgbClr val="9FB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2349" y="1201420"/>
            <a:ext cx="2846705" cy="774700"/>
          </a:xfrm>
          <a:prstGeom prst="rect">
            <a:avLst/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8101" y="1266213"/>
            <a:ext cx="1954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600">
                <a:solidFill>
                  <a:srgbClr val="FFFFFF"/>
                </a:solidFill>
                <a:latin typeface="华康隶书体W7" panose="03000709000000000000" charset="-122"/>
                <a:ea typeface="华康隶书体W7" panose="03000709000000000000" charset="-122"/>
              </a:rPr>
              <a:t>通假字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6085" y="2280920"/>
            <a:ext cx="10331563" cy="30223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夙遭</a:t>
            </a:r>
            <a:r>
              <a:rPr lang="zh-CN" altLang="en-US" sz="2800" u="sng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闵</a:t>
            </a: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凶。（闵，通“悯”，可忧患的事。）</a:t>
            </a:r>
          </a:p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800" u="sng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零丁</a:t>
            </a: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孤苦。（零丁，通“伶仃”，孤独的样子。）</a:t>
            </a:r>
          </a:p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臣密今年四十</a:t>
            </a:r>
            <a:r>
              <a:rPr lang="zh-CN" altLang="en-US" sz="2800" u="sng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有</a:t>
            </a: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四。（有，通“又”。表示整数后面还有零数）</a:t>
            </a:r>
          </a:p>
          <a:p>
            <a:pPr marL="342900" indent="-3429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常在床</a:t>
            </a:r>
            <a:r>
              <a:rPr lang="zh-CN" altLang="en-US" sz="2800" u="sng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蓐</a:t>
            </a:r>
            <a:r>
              <a:rPr lang="zh-CN" altLang="en-US" sz="2800">
                <a:solidFill>
                  <a:srgbClr val="87A59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华康隶书体W7" panose="03000709000000000000" charset="-122"/>
              </a:rPr>
              <a:t>。（蓐，通“褥”，垫子、草席。）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87156" y="2452378"/>
            <a:ext cx="3204845" cy="3204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475135"/>
            <a:ext cx="12192000" cy="6033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071" y="519953"/>
            <a:ext cx="11833860" cy="5943600"/>
          </a:xfrm>
          <a:prstGeom prst="rect">
            <a:avLst/>
          </a:prstGeom>
          <a:noFill/>
          <a:ln>
            <a:solidFill>
              <a:srgbClr val="9FB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72648" y="363855"/>
            <a:ext cx="2846705" cy="774700"/>
            <a:chOff x="4672330" y="686435"/>
            <a:chExt cx="2846705" cy="774700"/>
          </a:xfrm>
        </p:grpSpPr>
        <p:sp>
          <p:nvSpPr>
            <p:cNvPr id="6" name="矩形 5"/>
            <p:cNvSpPr/>
            <p:nvPr/>
          </p:nvSpPr>
          <p:spPr>
            <a:xfrm>
              <a:off x="4672330" y="686435"/>
              <a:ext cx="2846705" cy="774700"/>
            </a:xfrm>
            <a:prstGeom prst="rect">
              <a:avLst/>
            </a:prstGeom>
            <a:solidFill>
              <a:srgbClr val="87A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90161" y="75120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mtClean="0">
                  <a:solidFill>
                    <a:srgbClr val="FFFFFF"/>
                  </a:solidFill>
                  <a:latin typeface="华康隶书体W7" panose="03000709000000000000" charset="-122"/>
                  <a:ea typeface="华康隶书体W7" panose="03000709000000000000" charset="-122"/>
                </a:rPr>
                <a:t>古今</a:t>
              </a:r>
              <a:r>
                <a:rPr lang="zh-CN" altLang="en-US" sz="3600">
                  <a:solidFill>
                    <a:srgbClr val="FFFFFF"/>
                  </a:solidFill>
                  <a:latin typeface="华康隶书体W7" panose="03000709000000000000" charset="-122"/>
                  <a:ea typeface="华康隶书体W7" panose="03000709000000000000" charset="-122"/>
                </a:rPr>
                <a:t>异义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3260" y="1373342"/>
            <a:ext cx="11925967" cy="4594992"/>
            <a:chOff x="4452" y="1193"/>
            <a:chExt cx="13189" cy="8699"/>
          </a:xfrm>
        </p:grpSpPr>
        <p:grpSp>
          <p:nvGrpSpPr>
            <p:cNvPr id="34" name="组合 33"/>
            <p:cNvGrpSpPr/>
            <p:nvPr/>
          </p:nvGrpSpPr>
          <p:grpSpPr>
            <a:xfrm>
              <a:off x="4452" y="1193"/>
              <a:ext cx="13189" cy="8699"/>
              <a:chOff x="4177" y="1612"/>
              <a:chExt cx="13189" cy="8699"/>
            </a:xfrm>
          </p:grpSpPr>
          <p:sp>
            <p:nvSpPr>
              <p:cNvPr id="45" name="文本框 2"/>
              <p:cNvSpPr txBox="1"/>
              <p:nvPr/>
            </p:nvSpPr>
            <p:spPr>
              <a:xfrm>
                <a:off x="4255" y="1669"/>
                <a:ext cx="6350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九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岁不</a:t>
                </a:r>
                <a:r>
                  <a:rPr lang="zh-CN" altLang="en-US" sz="280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行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古义：不会行走。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今义：不可以，不中用，不好等。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46" name="文本框 6"/>
              <p:cNvSpPr txBox="1"/>
              <p:nvPr/>
            </p:nvSpPr>
            <p:spPr>
              <a:xfrm>
                <a:off x="4177" y="4653"/>
                <a:ext cx="6839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零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丁孤苦至于</a:t>
                </a:r>
                <a:r>
                  <a:rPr lang="zh-CN" altLang="en-US" sz="280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成立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古义：成人自立。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今义：筹备成功；或有根据，站得住。</a:t>
                </a:r>
              </a:p>
            </p:txBody>
          </p:sp>
          <p:sp>
            <p:nvSpPr>
              <p:cNvPr id="48" name="文本框 9"/>
              <p:cNvSpPr txBox="1"/>
              <p:nvPr/>
            </p:nvSpPr>
            <p:spPr>
              <a:xfrm>
                <a:off x="4177" y="7689"/>
                <a:ext cx="6350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而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刘夙</a:t>
                </a:r>
                <a:r>
                  <a:rPr lang="zh-CN" altLang="en-US" sz="280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婴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疾病。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古义：被……缠着。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今义：婴儿。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49" name="文本框 10"/>
              <p:cNvSpPr txBox="1"/>
              <p:nvPr/>
            </p:nvSpPr>
            <p:spPr>
              <a:xfrm>
                <a:off x="11016" y="1612"/>
                <a:ext cx="6350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逮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奉圣朝。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古义：及，到达。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今义：捉住。 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1291" y="4240"/>
              <a:ext cx="6350" cy="5309"/>
              <a:chOff x="10339" y="4361"/>
              <a:chExt cx="6350" cy="5309"/>
            </a:xfrm>
          </p:grpSpPr>
          <p:sp>
            <p:nvSpPr>
              <p:cNvPr id="43" name="文本框 17"/>
              <p:cNvSpPr txBox="1"/>
              <p:nvPr/>
            </p:nvSpPr>
            <p:spPr>
              <a:xfrm>
                <a:off x="10339" y="4361"/>
                <a:ext cx="6350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是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以</a:t>
                </a:r>
                <a:r>
                  <a:rPr lang="zh-CN" altLang="en-US" sz="280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区区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不能废远。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古义：谦词，私爱。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今义：多指小。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44" name="文本框 20"/>
              <p:cNvSpPr txBox="1"/>
              <p:nvPr/>
            </p:nvSpPr>
            <p:spPr>
              <a:xfrm>
                <a:off x="10339" y="7048"/>
                <a:ext cx="6350" cy="26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臣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之</a:t>
                </a:r>
                <a:r>
                  <a:rPr lang="zh-CN" altLang="en-US" sz="2800">
                    <a:solidFill>
                      <a:schemeClr val="accent4">
                        <a:lumMod val="75000"/>
                      </a:schemeClr>
                    </a:solidFill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辛苦</a:t>
                </a:r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古义：指辛酸苦楚的处境。 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楷体" panose="02010609060101010101" charset="-122"/>
                </a:endParaRPr>
              </a:p>
              <a:p>
                <a:r>
                  <a:rPr lang="zh-CN" altLang="en-US" sz="2800">
                    <a:latin typeface="方正粗黑宋简体" panose="02000000000000000000" pitchFamily="2" charset="-122"/>
                    <a:ea typeface="方正粗黑宋简体" panose="02000000000000000000" pitchFamily="2" charset="-122"/>
                    <a:cs typeface="楷体" panose="02010609060101010101" charset="-122"/>
                    <a:sym typeface="+mn-ea"/>
                  </a:rPr>
                  <a:t>    今义：指劳累的意思。</a:t>
                </a:r>
                <a:endParaRPr lang="zh-CN" altLang="en-US" sz="280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FB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" y="299671"/>
            <a:ext cx="12192000" cy="6294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rgbClr val="FFFFFF"/>
                </a:solidFill>
              </a:rPr>
              <a:t>怎样</a:t>
            </a:r>
            <a:r>
              <a:rPr lang="zh-CN" altLang="en-US">
                <a:solidFill>
                  <a:srgbClr val="FFFFFF"/>
                </a:solidFill>
              </a:rPr>
              <a:t>，情势危急，随时都可能发生变故。 </a:t>
            </a:r>
            <a:br>
              <a:rPr lang="zh-CN" altLang="en-US">
                <a:solidFill>
                  <a:srgbClr val="FFFFFF"/>
                </a:solidFill>
              </a:rPr>
            </a:br>
            <a:r>
              <a:rPr lang="zh-CN" altLang="en-US">
                <a:solidFill>
                  <a:srgbClr val="FFFFFF"/>
                </a:solidFill>
              </a:rPr>
              <a:t>皇天后土：</a:t>
            </a:r>
          </a:p>
          <a:p>
            <a:pPr algn="ctr"/>
            <a:r>
              <a:rPr lang="zh-CN" altLang="en-US">
                <a:solidFill>
                  <a:srgbClr val="FFFFFF"/>
                </a:solidFill>
              </a:rPr>
              <a:t>古代对天地的尊称。皇天：指天。后土：指地。 </a:t>
            </a:r>
            <a:br>
              <a:rPr lang="zh-CN" altLang="en-US">
                <a:solidFill>
                  <a:srgbClr val="FFFFFF"/>
                </a:solidFill>
              </a:rPr>
            </a:b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071" y="909983"/>
            <a:ext cx="11833860" cy="5445993"/>
          </a:xfrm>
          <a:prstGeom prst="rect">
            <a:avLst/>
          </a:prstGeom>
          <a:noFill/>
          <a:ln>
            <a:solidFill>
              <a:srgbClr val="9FB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7871" y="247193"/>
            <a:ext cx="2846705" cy="774700"/>
          </a:xfrm>
          <a:prstGeom prst="rect">
            <a:avLst/>
          </a:prstGeom>
          <a:solidFill>
            <a:srgbClr val="87A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7225" y="31137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FFFF"/>
                </a:solidFill>
                <a:latin typeface="华康隶书体W7" panose="03000709000000000000" charset="-122"/>
                <a:ea typeface="华康隶书体W7" panose="03000709000000000000" charset="-122"/>
              </a:rPr>
              <a:t>成语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87156" y="2966113"/>
            <a:ext cx="3204845" cy="32048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37882" y="1055466"/>
            <a:ext cx="11304495" cy="5303678"/>
            <a:chOff x="4315" y="1857"/>
            <a:chExt cx="13602" cy="6699"/>
          </a:xfrm>
        </p:grpSpPr>
        <p:grpSp>
          <p:nvGrpSpPr>
            <p:cNvPr id="9" name="组合 8"/>
            <p:cNvGrpSpPr/>
            <p:nvPr/>
          </p:nvGrpSpPr>
          <p:grpSpPr>
            <a:xfrm>
              <a:off x="4315" y="1858"/>
              <a:ext cx="6350" cy="6698"/>
              <a:chOff x="2521" y="1657"/>
              <a:chExt cx="6350" cy="6698"/>
            </a:xfrm>
          </p:grpSpPr>
          <p:sp>
            <p:nvSpPr>
              <p:cNvPr id="19" name="文本框 2"/>
              <p:cNvSpPr txBox="1"/>
              <p:nvPr/>
            </p:nvSpPr>
            <p:spPr>
              <a:xfrm>
                <a:off x="2521" y="1657"/>
                <a:ext cx="6350" cy="9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1、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孤苦伶仃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孤独困苦，无依无靠。伶仃，亦作“零丁”，孤独的样子。</a:t>
                </a:r>
              </a:p>
            </p:txBody>
          </p:sp>
          <p:sp>
            <p:nvSpPr>
              <p:cNvPr id="20" name="文本框 3"/>
              <p:cNvSpPr txBox="1"/>
              <p:nvPr/>
            </p:nvSpPr>
            <p:spPr>
              <a:xfrm>
                <a:off x="2521" y="2882"/>
                <a:ext cx="6350" cy="10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茕茕孓立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孤独无依的样子。茕茕，孤独的样子；孑，孤单。 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 sz="2400"/>
              </a:p>
            </p:txBody>
          </p:sp>
          <p:sp>
            <p:nvSpPr>
              <p:cNvPr id="21" name="文本框 6"/>
              <p:cNvSpPr txBox="1"/>
              <p:nvPr/>
            </p:nvSpPr>
            <p:spPr>
              <a:xfrm>
                <a:off x="2521" y="4156"/>
                <a:ext cx="6350" cy="13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3、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形影相吊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只有自己的身子和影子在一起互相慰问。形容非常孤单，没有伴侣。形，指身体；吊，慰问。</a:t>
                </a:r>
                <a:endParaRPr lang="zh-CN" altLang="en-US" sz="2000"/>
              </a:p>
            </p:txBody>
          </p:sp>
          <p:sp>
            <p:nvSpPr>
              <p:cNvPr id="22" name="文本框 8"/>
              <p:cNvSpPr txBox="1"/>
              <p:nvPr/>
            </p:nvSpPr>
            <p:spPr>
              <a:xfrm>
                <a:off x="2521" y="5769"/>
                <a:ext cx="6350" cy="9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日薄西山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太阳接近西山。比喻人已经衰老或事物衰败腐朽，临近死亡。</a:t>
                </a:r>
              </a:p>
            </p:txBody>
          </p:sp>
          <p:sp>
            <p:nvSpPr>
              <p:cNvPr id="23" name="文本框 9"/>
              <p:cNvSpPr txBox="1"/>
              <p:nvPr/>
            </p:nvSpPr>
            <p:spPr>
              <a:xfrm>
                <a:off x="2521" y="6994"/>
                <a:ext cx="6350" cy="13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5、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气息奄奄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形容人即将断气、死亡的样子。也比喻事物衰败没落，即将灭亡。奄奄，呼吸微弱的样子。</a:t>
                </a:r>
                <a:endParaRPr lang="zh-CN" altLang="en-US" sz="200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67" y="1857"/>
              <a:ext cx="6350" cy="6697"/>
              <a:chOff x="10482" y="1657"/>
              <a:chExt cx="6350" cy="6697"/>
            </a:xfrm>
          </p:grpSpPr>
          <p:sp>
            <p:nvSpPr>
              <p:cNvPr id="14" name="文本框 1"/>
              <p:cNvSpPr txBox="1"/>
              <p:nvPr/>
            </p:nvSpPr>
            <p:spPr>
              <a:xfrm>
                <a:off x="10482" y="7382"/>
                <a:ext cx="6350" cy="9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10、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人命危浅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指人的寿命不长了，随时都会死亡。危，危弱；浅，时间短。</a:t>
                </a:r>
                <a:endParaRPr lang="zh-CN" altLang="en-US" sz="2400"/>
              </a:p>
            </p:txBody>
          </p:sp>
          <p:sp>
            <p:nvSpPr>
              <p:cNvPr id="15" name="文本框 10"/>
              <p:cNvSpPr txBox="1"/>
              <p:nvPr/>
            </p:nvSpPr>
            <p:spPr>
              <a:xfrm>
                <a:off x="10482" y="1657"/>
                <a:ext cx="6350" cy="13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6、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朝不谋夕 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亦作“朝不虑夕。”早晨不能谋及晚上。形容形势或事情危急，只能顾及眼前，无暇作长远打算</a:t>
                </a:r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</a:t>
                </a:r>
                <a:endParaRPr lang="zh-CN" altLang="en-US"/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>
                <a:off x="10482" y="3270"/>
                <a:ext cx="6350" cy="9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7、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乌鸟私情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比喻侍奉尊亲的孝心。古时候说小鸟能反哺老乌。   </a:t>
                </a:r>
                <a:endParaRPr lang="zh-CN" altLang="en-US" sz="2400"/>
              </a:p>
            </p:txBody>
          </p:sp>
          <p:sp>
            <p:nvSpPr>
              <p:cNvPr id="17" name="文本框 12"/>
              <p:cNvSpPr txBox="1"/>
              <p:nvPr/>
            </p:nvSpPr>
            <p:spPr>
              <a:xfrm>
                <a:off x="10482" y="4495"/>
                <a:ext cx="6350" cy="13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8、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结草衔环 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亦作“衔环结草”。原是古代两个受恩报答的故事。比喻感恩报德，至死不忘。  </a:t>
                </a:r>
              </a:p>
            </p:txBody>
          </p:sp>
          <p:sp>
            <p:nvSpPr>
              <p:cNvPr id="18" name="文本框 13"/>
              <p:cNvSpPr txBox="1"/>
              <p:nvPr/>
            </p:nvSpPr>
            <p:spPr>
              <a:xfrm>
                <a:off x="10482" y="6108"/>
                <a:ext cx="6350" cy="10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9、</a:t>
                </a:r>
                <a:r>
                  <a:rPr lang="zh-CN" altLang="en-US" sz="2400">
                    <a:solidFill>
                      <a:schemeClr val="accent4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皇天后土</a:t>
                </a:r>
                <a:r>
                  <a:rPr lang="zh-CN" altLang="en-US" sz="20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古人对天地的尊称，君履后土而戴皇天,皇天后土,实闻君之言。</a:t>
                </a: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</a:t>
                </a:r>
                <a:endParaRPr lang="zh-CN" altLang="en-US" sz="2400"/>
              </a:p>
            </p:txBody>
          </p:sp>
        </p:grpSp>
      </p:grpSp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74702" y="1541780"/>
            <a:ext cx="708025" cy="3393440"/>
            <a:chOff x="9311" y="1255"/>
            <a:chExt cx="1115" cy="5344"/>
          </a:xfrm>
        </p:grpSpPr>
        <p:pic>
          <p:nvPicPr>
            <p:cNvPr id="8" name="图片 7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 rot="5400000">
              <a:off x="7196" y="3369"/>
              <a:ext cx="5344" cy="11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484" y="2498"/>
              <a:ext cx="768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zh-CN" sz="2800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对比阅读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83341" y="496887"/>
            <a:ext cx="10856259" cy="5483225"/>
            <a:chOff x="2341" y="1808"/>
            <a:chExt cx="15874" cy="8635"/>
          </a:xfrm>
        </p:grpSpPr>
        <p:sp>
          <p:nvSpPr>
            <p:cNvPr id="2" name="文本框 1"/>
            <p:cNvSpPr txBox="1"/>
            <p:nvPr/>
          </p:nvSpPr>
          <p:spPr>
            <a:xfrm>
              <a:off x="2586" y="3536"/>
              <a:ext cx="15385" cy="69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/>
                <a:t>　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谈谈孝道</a:t>
              </a:r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（节选）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ctr"/>
              <a:r>
                <a:rPr lang="zh-CN" altLang="en-US" sz="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　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ctr"/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任继愈 </a:t>
              </a:r>
            </a:p>
            <a:p>
              <a:pPr algn="just"/>
              <a:endParaRPr lang="zh-CN" altLang="en-US" sz="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indent="457200" algn="just" fontAlgn="auto"/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孝道是中华民族的两大基本传统道德行为准则之一，另一个基本传统道德行为准则是忠。</a:t>
              </a:r>
            </a:p>
            <a:p>
              <a:pPr indent="457200" algn="just" fontAlgn="auto"/>
              <a:r>
                <a:rPr lang="en-US" altLang="zh-CN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</a:t>
              </a:r>
            </a:p>
            <a:p>
              <a:pPr indent="457200" algn="just" fontAlgn="auto"/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从秦汉开始，中国就建立了多民族统一的大国，建成它并维护它要有两条保证。第一条，要保持对广土众民的大国高度集权的有效统治；第二条，要使生活在最基层的个体农民，安居乐业，从事生产。</a:t>
              </a:r>
            </a:p>
            <a:p>
              <a:pPr indent="457200" algn="just" fontAlgn="auto"/>
              <a:r>
                <a:rPr lang="en-US" altLang="zh-CN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</a:p>
            <a:p>
              <a:pPr indent="457200" algn="just" fontAlgn="auto"/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国”与“家”的关系协调得好，则天下治，反之则乱。保证实现国家、君主有效统治的最高原则是“忠”；巩固基层社会秩序，增加乡党邻里和睦，父子孝慈的最高原则是“孝”。相传古代圣王多是造福氏族的领袖。国家组织被看作氏族组织的扩大。中国古代社会最基本细胞是家庭，因而，忠孝二者相较，孝比忠更基本。    </a:t>
              </a:r>
            </a:p>
            <a:p>
              <a:pPr indent="457200" algn="just" fontAlgn="auto"/>
              <a:r>
                <a:rPr lang="en-US" altLang="zh-CN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</a:p>
            <a:p>
              <a:pPr indent="457200" algn="just" fontAlgn="auto"/>
              <a:r>
                <a:rPr lang="zh-CN" altLang="en-US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进入现代社会，中国社会结构正在转型过程中。社会老龄化现象对孝道研究提出了新课题。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2341" y="3361"/>
              <a:ext cx="15874" cy="0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960" y="1808"/>
              <a:ext cx="14637" cy="1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ts val="2860"/>
                </a:lnSpc>
              </a:pP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思考</a:t>
              </a:r>
              <a:r>
                <a:rPr lang="zh-CN" altLang="en-US" sz="20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：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本文之中还含有一个比较大的命题，即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忠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与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孝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的关系。请阅读下面文章，进行对比分析，谈谈你对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忠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与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孝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关系的看法，写一篇</a:t>
              </a:r>
              <a:r>
                <a:rPr lang="en-US" altLang="zh-CN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1000</a:t>
              </a:r>
              <a:r>
                <a:rPr lang="zh-CN" altLang="en-US" sz="20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字左右的读后感。</a:t>
              </a:r>
            </a:p>
          </p:txBody>
        </p:sp>
      </p:grp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813051" y="1351915"/>
            <a:ext cx="6771640" cy="4154170"/>
            <a:chOff x="4130" y="2129"/>
            <a:chExt cx="10664" cy="6542"/>
          </a:xfrm>
        </p:grpSpPr>
        <p:pic>
          <p:nvPicPr>
            <p:cNvPr id="2" name="图片 1" descr="gaitubao_com_0411160604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45" y="2435"/>
              <a:ext cx="850" cy="85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30" y="2129"/>
              <a:ext cx="1986" cy="6542"/>
            </a:xfrm>
            <a:prstGeom prst="rect">
              <a:avLst/>
            </a:prstGeom>
            <a:noFill/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谢谢观赏</a:t>
              </a:r>
            </a:p>
          </p:txBody>
        </p:sp>
        <p:pic>
          <p:nvPicPr>
            <p:cNvPr id="12" name="图片 11" descr="未标题-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  <a:alpha val="0"/>
                  </a:srgbClr>
                </a:clrTo>
              </a:clrChange>
            </a:blip>
            <a:srcRect l="596" t="1695" r="1390"/>
            <a:stretch>
              <a:fillRect/>
            </a:stretch>
          </p:blipFill>
          <p:spPr>
            <a:xfrm>
              <a:off x="6866" y="2945"/>
              <a:ext cx="7928" cy="5527"/>
            </a:xfrm>
            <a:prstGeom prst="rect">
              <a:avLst/>
            </a:prstGeom>
          </p:spPr>
        </p:pic>
      </p:grpSp>
      <p:pic>
        <p:nvPicPr>
          <p:cNvPr id="1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61900" y="12573000"/>
            <a:ext cx="3429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660777" y="5929"/>
            <a:ext cx="4006167" cy="927752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710" cy="77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zh-CN" sz="36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文体介绍</a:t>
              </a:r>
            </a:p>
          </p:txBody>
        </p:sp>
      </p:grpSp>
      <p:pic>
        <p:nvPicPr>
          <p:cNvPr id="12" name="图片 11" descr="gaitubao_com_041116060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1501" y="6194063"/>
            <a:ext cx="590551" cy="575945"/>
          </a:xfrm>
          <a:prstGeom prst="rect">
            <a:avLst/>
          </a:prstGeom>
        </p:spPr>
      </p:pic>
      <p:pic>
        <p:nvPicPr>
          <p:cNvPr id="7" name="图片 6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8207" t="24516" r="54729" b="38887"/>
          <a:stretch>
            <a:fillRect/>
          </a:stretch>
        </p:blipFill>
        <p:spPr>
          <a:xfrm rot="10800000" flipH="1">
            <a:off x="9081299" y="-1"/>
            <a:ext cx="3110753" cy="13626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1" y="925079"/>
            <a:ext cx="12192053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“表”是中国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古代</a:t>
            </a:r>
            <a:r>
              <a:rPr lang="zh-CN" altLang="en-US" sz="28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臣子向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帝王上书陈情言事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的一种特殊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文体</a:t>
            </a:r>
            <a:endParaRPr lang="en-US" altLang="zh-CN" sz="2800" u="sng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战国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时统称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“书”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汉代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，这类文字被分为四个小类，即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章、奏、表、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议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</a:pPr>
            <a:r>
              <a:rPr lang="zh-CN" altLang="en-US" sz="2800" smtClean="0">
                <a:solidFill>
                  <a:schemeClr val="accent2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楷体" panose="02010609060101010101" charset="-122"/>
              </a:rPr>
              <a:t>章以谢恩；奏以弹劾</a:t>
            </a:r>
            <a:endParaRPr lang="en-US" altLang="zh-CN" sz="2800" smtClean="0">
              <a:solidFill>
                <a:schemeClr val="accent2">
                  <a:lumMod val="7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</a:pPr>
            <a:r>
              <a:rPr lang="zh-CN" altLang="en-US" sz="2800" smtClean="0">
                <a:solidFill>
                  <a:schemeClr val="accent2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楷体" panose="02010609060101010101" charset="-122"/>
              </a:rPr>
              <a:t>表以陈情；议以执异</a:t>
            </a:r>
            <a:endParaRPr lang="en-US" altLang="zh-CN" sz="2800" smtClean="0">
              <a:solidFill>
                <a:schemeClr val="accent2">
                  <a:lumMod val="7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楷体" panose="02010609060101010101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另外</a:t>
            </a:r>
            <a:r>
              <a:rPr lang="zh-CN" altLang="en-US" sz="28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“疏”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：</a:t>
            </a:r>
            <a:r>
              <a:rPr lang="zh-CN" altLang="en-US" sz="2800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逐条陈述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，是古代大臣进言陈事、议论朝政的一种文书</a:t>
            </a:r>
            <a:endParaRPr lang="en-US" altLang="zh-CN" sz="2800" u="sng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写法上有叙有议，“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动之以情”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是这种文体的一个基本特征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。此外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，这种文体还有自己的特殊格式，如开头要说“臣某言”，结尾常有“臣某常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诚惶诚恐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，顿首顿首，死罪死罪”之类的话。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50063" y="670120"/>
            <a:ext cx="236474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5400" b="1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陈情表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22531" y="2039893"/>
            <a:ext cx="25323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mtClean="0"/>
              <a:t> </a:t>
            </a:r>
            <a:r>
              <a:rPr lang="zh-CN" altLang="en-US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是谁陈情？</a:t>
            </a:r>
            <a:endParaRPr lang="zh-CN" altLang="en-US" sz="36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2531" y="3103762"/>
            <a:ext cx="24688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向谁陈情？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2531" y="4167631"/>
            <a:ext cx="24688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陈什么情？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2531" y="5231501"/>
            <a:ext cx="24688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怎样陈情？</a:t>
            </a:r>
          </a:p>
        </p:txBody>
      </p:sp>
      <p:pic>
        <p:nvPicPr>
          <p:cNvPr id="7" name="图片 6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3"/>
          <a:srcRect l="8207" t="24516" r="54729" b="38887"/>
          <a:stretch>
            <a:fillRect/>
          </a:stretch>
        </p:blipFill>
        <p:spPr>
          <a:xfrm flipH="1">
            <a:off x="0" y="3850045"/>
            <a:ext cx="4037965" cy="2990215"/>
          </a:xfrm>
          <a:prstGeom prst="rect">
            <a:avLst/>
          </a:prstGeom>
        </p:spPr>
      </p:pic>
      <p:pic>
        <p:nvPicPr>
          <p:cNvPr id="8" name="图片 7" descr="C:/DOCUME~1/ADMINI~1/LOCALS~1/Temp/picturescale_20200911222813/output_20200911222815.pngoutput_20200911222815"/>
          <p:cNvPicPr>
            <a:picLocks noChangeAspect="1"/>
          </p:cNvPicPr>
          <p:nvPr/>
        </p:nvPicPr>
        <p:blipFill>
          <a:blip r:embed="rId3"/>
          <a:srcRect l="8207" t="24516" r="11162" b="17079"/>
          <a:stretch>
            <a:fillRect/>
          </a:stretch>
        </p:blipFill>
        <p:spPr>
          <a:xfrm>
            <a:off x="5105400" y="-13745"/>
            <a:ext cx="7086600" cy="38500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161939" y="92282"/>
            <a:ext cx="3777567" cy="919328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874" cy="78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作者简介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345" y="780005"/>
            <a:ext cx="12030754" cy="5725116"/>
            <a:chOff x="2143" y="2747"/>
            <a:chExt cx="13995" cy="5938"/>
          </a:xfrm>
        </p:grpSpPr>
        <p:sp>
          <p:nvSpPr>
            <p:cNvPr id="2" name="文本框 1"/>
            <p:cNvSpPr txBox="1"/>
            <p:nvPr/>
          </p:nvSpPr>
          <p:spPr>
            <a:xfrm>
              <a:off x="6043" y="2747"/>
              <a:ext cx="10095" cy="59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en-US" altLang="zh-CN" sz="4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44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李密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（224年—287年）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，字令伯</a:t>
              </a:r>
              <a:r>
                <a:rPr lang="zh-CN" altLang="en-US" sz="280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，名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虔</a:t>
              </a:r>
              <a:r>
                <a:rPr lang="zh-CN" altLang="en-US" sz="280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，犍为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武阳（今四川彭山）人。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幼年丧父，母何氏改嫁，由祖母抚养成人。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后李密以对祖母孝敬甚笃而名扬于乡里</a:t>
              </a:r>
              <a:r>
                <a:rPr lang="zh-CN" altLang="en-US" sz="280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。初仕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蜀汉为尚书郎。蜀汉亡，晋武帝召为太子洗马，李密以祖母年老多病、无人供养而力辞。历任温县令、汉中太守。后免官，卒于家中。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   著有《述理论》十篇，不传世。其生平见载《华阳国志》、《晋书》。代表作为《陈情表》。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3" y="3687"/>
              <a:ext cx="3765" cy="4392"/>
            </a:xfrm>
            <a:prstGeom prst="rect">
              <a:avLst/>
            </a:prstGeom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TextBox 7"/>
          <p:cNvSpPr txBox="1"/>
          <p:nvPr/>
        </p:nvSpPr>
        <p:spPr>
          <a:xfrm>
            <a:off x="424273" y="365279"/>
            <a:ext cx="25323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mtClean="0"/>
              <a:t> </a:t>
            </a:r>
            <a:r>
              <a:rPr lang="zh-CN" altLang="en-US" sz="36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是谁陈情？</a:t>
            </a:r>
            <a:endParaRPr lang="zh-CN" altLang="en-US" sz="36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163254" y="49627"/>
            <a:ext cx="3865489" cy="868795"/>
            <a:chOff x="6122" y="436"/>
            <a:chExt cx="5344" cy="1115"/>
          </a:xfrm>
        </p:grpSpPr>
        <p:pic>
          <p:nvPicPr>
            <p:cNvPr id="4" name="图片 3" descr="bb57172afc319ef4bf0479511eef8bb7"/>
            <p:cNvPicPr>
              <a:picLocks noChangeAspect="1"/>
            </p:cNvPicPr>
            <p:nvPr/>
          </p:nvPicPr>
          <p:blipFill>
            <a:blip r:embed="rId3">
              <a:grayscl/>
              <a:lum bright="42000" contrast="36000"/>
            </a:blip>
            <a:srcRect t="22930" b="25067"/>
            <a:stretch>
              <a:fillRect/>
            </a:stretch>
          </p:blipFill>
          <p:spPr>
            <a:xfrm>
              <a:off x="6122" y="436"/>
              <a:ext cx="5344" cy="1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530" y="582"/>
              <a:ext cx="2808" cy="82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chemeClr val="accent4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创作背景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1081204"/>
            <a:ext cx="12191999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李密原是蜀汉后主刘禅的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郎官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三国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魏元帝（曹奂）景元四年（263年），司马昭灭蜀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李密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沦为亡国之臣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。司马昭之子司马炎废魏元帝，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史称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“晋武帝”。泰始三年（267年），朝廷采取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怀柔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政策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，笼络蜀汉旧臣，征召李密为太子洗马。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李密时年44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岁，以晋朝“以孝治天下”为口实，以祖母供养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无主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为由，上《陈情表》，要求暂缓赴任，上表恳辞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fontAlgn="auto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fontAlgn="auto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晋武帝为什么要这样重用李密呢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？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fontAlgn="auto"/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第一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，当时东吴尚据江左，为了减少灭吴的阻力，收笼东吴民心，晋武帝对亡国之臣实行怀柔政策，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以显示其宽厚之胸怀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fontAlgn="auto"/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第二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，李密当时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以孝闻名于世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，晋武帝承继汉代以来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以孝治天下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的策略，实行孝道，以显示自己清正廉明，同时也用孝来维持君臣关系，维持社会的安定秩序。正因为如此，李密屡被征召。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李密则向晋武帝上此表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“辞不就职”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54508" y="3066362"/>
            <a:ext cx="24688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向谁陈情？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>
            <a:alphaModFix amt="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40880" y="1692360"/>
            <a:ext cx="4273061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险衅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xìn </a:t>
            </a:r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  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行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xíng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年四</a:t>
            </a: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岁</a:t>
            </a:r>
            <a:endParaRPr lang="en-US" altLang="zh-CN" sz="32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祚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zu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ò</a:t>
            </a:r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薄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bó</a:t>
            </a:r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   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应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yìng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门之童   </a:t>
            </a:r>
            <a:endParaRPr lang="en-US" altLang="zh-CN" sz="32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猥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wĕi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以微贱 </a:t>
            </a:r>
            <a:endParaRPr lang="en-US" altLang="zh-CN" sz="320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床</a:t>
            </a:r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蓐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rù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                   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4944" y="2061729"/>
            <a:ext cx="3695699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日笃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dǔ)   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拔擢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zhuó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 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宠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命优渥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wò </a:t>
            </a:r>
            <a:r>
              <a:rPr lang="zh-CN" altLang="en-US" sz="32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endParaRPr lang="en-US" altLang="zh-CN" sz="320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陨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y ǔn 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首   </a:t>
            </a:r>
            <a:endParaRPr lang="en-US" altLang="zh-CN" sz="3200">
              <a:solidFill>
                <a:prstClr val="black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责臣逋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</a:t>
            </a:r>
            <a:r>
              <a:rPr lang="en-US" altLang="zh-CN" sz="3200" err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bū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  </a:t>
            </a: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慢</a:t>
            </a:r>
            <a:endParaRPr lang="zh-CN" altLang="en-US" sz="3200">
              <a:solidFill>
                <a:prstClr val="black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" name="WordArt 3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2327031" y="449141"/>
            <a:ext cx="7162800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音频朗诵注意字词</a:t>
            </a:r>
          </a:p>
        </p:txBody>
      </p:sp>
      <p:pic>
        <p:nvPicPr>
          <p:cNvPr id="5" name="陈情表配乐朗诵.mp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70257" y="5771534"/>
            <a:ext cx="487363" cy="487363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442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1028"/>
          <p:cNvSpPr>
            <a:spLocks noGrp="1" noChangeArrowheads="1"/>
          </p:cNvSpPr>
          <p:nvPr>
            <p:ph type="title" idx="4294967295"/>
          </p:nvPr>
        </p:nvSpPr>
        <p:spPr>
          <a:xfrm>
            <a:off x="440055" y="137795"/>
            <a:ext cx="103632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第一段：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440055" y="1295400"/>
            <a:ext cx="11137900" cy="4895850"/>
          </a:xfrm>
        </p:spPr>
        <p:txBody>
          <a:bodyPr>
            <a:normAutofit lnSpcReduction="20000"/>
          </a:bodyPr>
          <a:lstStyle/>
          <a:p>
            <a:pPr eaLnBrk="1" hangingPunct="1"/>
            <a:r>
              <a:rPr lang="zh-CN" altLang="en-US" sz="4000" b="1" smtClean="0"/>
              <a:t>臣密言：臣</a:t>
            </a:r>
            <a:r>
              <a:rPr lang="zh-CN" altLang="en-US" sz="4000" b="1" smtClean="0">
                <a:solidFill>
                  <a:srgbClr val="FF0000"/>
                </a:solidFill>
              </a:rPr>
              <a:t>以</a:t>
            </a:r>
            <a:r>
              <a:rPr lang="zh-CN" altLang="en-US" sz="4000" b="1" smtClean="0"/>
              <a:t>险衅，夙遭</a:t>
            </a:r>
            <a:r>
              <a:rPr lang="zh-CN" altLang="en-US" sz="4000" b="1" smtClean="0">
                <a:solidFill>
                  <a:srgbClr val="FF0000"/>
                </a:solidFill>
              </a:rPr>
              <a:t>闵</a:t>
            </a:r>
            <a:r>
              <a:rPr lang="zh-CN" altLang="en-US" sz="4000" b="1" smtClean="0"/>
              <a:t>凶。生孩六月，慈父见背；行年四岁，舅夺母志。祖母刘悯臣孤弱，</a:t>
            </a:r>
            <a:r>
              <a:rPr lang="zh-CN" altLang="en-US" sz="4000" b="1" smtClean="0">
                <a:solidFill>
                  <a:srgbClr val="FF0000"/>
                </a:solidFill>
              </a:rPr>
              <a:t>躬亲</a:t>
            </a:r>
            <a:r>
              <a:rPr lang="zh-CN" altLang="en-US" sz="4000" b="1" smtClean="0"/>
              <a:t>抚养。臣少多疾病，九岁</a:t>
            </a:r>
            <a:r>
              <a:rPr lang="zh-CN" altLang="en-US" sz="4000" b="1" smtClean="0">
                <a:solidFill>
                  <a:srgbClr val="FF0000"/>
                </a:solidFill>
              </a:rPr>
              <a:t>不行</a:t>
            </a:r>
            <a:r>
              <a:rPr lang="zh-CN" altLang="en-US" sz="4000" b="1" smtClean="0"/>
              <a:t>，</a:t>
            </a:r>
            <a:r>
              <a:rPr lang="zh-CN" altLang="en-US" sz="4000" b="1" smtClean="0">
                <a:solidFill>
                  <a:srgbClr val="FF0000"/>
                </a:solidFill>
              </a:rPr>
              <a:t>零丁</a:t>
            </a:r>
            <a:r>
              <a:rPr lang="zh-CN" altLang="en-US" sz="4000" b="1" smtClean="0"/>
              <a:t>孤苦，</a:t>
            </a:r>
            <a:r>
              <a:rPr lang="zh-CN" altLang="en-US" sz="4000" b="1" smtClean="0">
                <a:solidFill>
                  <a:srgbClr val="FF0000"/>
                </a:solidFill>
              </a:rPr>
              <a:t>至于成立</a:t>
            </a:r>
            <a:r>
              <a:rPr lang="zh-CN" altLang="en-US" sz="4000" b="1" smtClean="0"/>
              <a:t>。既无伯叔，终</a:t>
            </a:r>
            <a:r>
              <a:rPr lang="zh-CN" altLang="en-US" sz="4000" b="1" smtClean="0">
                <a:solidFill>
                  <a:srgbClr val="FF0000"/>
                </a:solidFill>
              </a:rPr>
              <a:t>鲜</a:t>
            </a:r>
            <a:r>
              <a:rPr lang="zh-CN" altLang="en-US" sz="4000" b="1" smtClean="0"/>
              <a:t>兄弟，</a:t>
            </a:r>
            <a:r>
              <a:rPr lang="zh-CN" altLang="en-US" sz="4000" b="1" smtClean="0">
                <a:solidFill>
                  <a:srgbClr val="FF0000"/>
                </a:solidFill>
              </a:rPr>
              <a:t>门衰祚薄</a:t>
            </a:r>
            <a:r>
              <a:rPr lang="zh-CN" altLang="en-US" sz="4000" b="1" smtClean="0"/>
              <a:t>，晚有儿息。</a:t>
            </a:r>
            <a:r>
              <a:rPr lang="zh-CN" altLang="en-US" sz="4000" b="1" smtClean="0">
                <a:solidFill>
                  <a:srgbClr val="FF0000"/>
                </a:solidFill>
              </a:rPr>
              <a:t>外</a:t>
            </a:r>
            <a:r>
              <a:rPr lang="zh-CN" altLang="en-US" sz="4000" b="1" smtClean="0"/>
              <a:t>无期功</a:t>
            </a:r>
            <a:r>
              <a:rPr lang="zh-CN" altLang="en-US" sz="4000" b="1" smtClean="0">
                <a:solidFill>
                  <a:srgbClr val="FF0000"/>
                </a:solidFill>
              </a:rPr>
              <a:t>强近</a:t>
            </a:r>
            <a:r>
              <a:rPr lang="zh-CN" altLang="en-US" sz="4000" b="1" smtClean="0"/>
              <a:t>之亲，</a:t>
            </a:r>
            <a:r>
              <a:rPr lang="zh-CN" altLang="en-US" sz="4000" b="1" smtClean="0">
                <a:solidFill>
                  <a:srgbClr val="FF0000"/>
                </a:solidFill>
              </a:rPr>
              <a:t>内</a:t>
            </a:r>
            <a:r>
              <a:rPr lang="zh-CN" altLang="en-US" sz="4000" b="1" smtClean="0"/>
              <a:t>无应门五尺之僮，茕茕孑立，</a:t>
            </a:r>
            <a:r>
              <a:rPr lang="zh-CN" altLang="en-US" sz="4000" b="1" smtClean="0">
                <a:solidFill>
                  <a:srgbClr val="FF0000"/>
                </a:solidFill>
              </a:rPr>
              <a:t>形影相吊</a:t>
            </a:r>
            <a:r>
              <a:rPr lang="zh-CN" altLang="en-US" sz="4000" b="1" smtClean="0"/>
              <a:t>。而刘夙</a:t>
            </a:r>
            <a:r>
              <a:rPr lang="zh-CN" altLang="en-US" sz="4000" b="1" smtClean="0">
                <a:solidFill>
                  <a:srgbClr val="FF0000"/>
                </a:solidFill>
              </a:rPr>
              <a:t>婴</a:t>
            </a:r>
            <a:r>
              <a:rPr lang="zh-CN" altLang="en-US" sz="4000" b="1" smtClean="0"/>
              <a:t>疾病，常在床</a:t>
            </a:r>
            <a:r>
              <a:rPr lang="zh-CN" altLang="en-US" sz="4000" b="1" smtClean="0">
                <a:solidFill>
                  <a:srgbClr val="FF0000"/>
                </a:solidFill>
              </a:rPr>
              <a:t>蓐</a:t>
            </a:r>
            <a:r>
              <a:rPr lang="zh-CN" altLang="en-US" sz="4000" b="1" smtClean="0"/>
              <a:t>，臣侍</a:t>
            </a:r>
            <a:r>
              <a:rPr lang="zh-CN" altLang="en-US" sz="4000" b="1" smtClean="0">
                <a:solidFill>
                  <a:srgbClr val="FF0000"/>
                </a:solidFill>
              </a:rPr>
              <a:t>汤药</a:t>
            </a:r>
            <a:r>
              <a:rPr lang="zh-CN" altLang="en-US" sz="4000" b="1" smtClean="0"/>
              <a:t>，未曾废离。 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439944" y="6350"/>
            <a:ext cx="0" cy="6851650"/>
          </a:xfrm>
          <a:prstGeom prst="line">
            <a:avLst/>
          </a:prstGeom>
          <a:noFill/>
          <a:ln w="92075" cap="flat" cmpd="thinThick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16" name="直接连接符 15"/>
          <p:cNvCxnSpPr/>
          <p:nvPr/>
        </p:nvCxnSpPr>
        <p:spPr>
          <a:xfrm flipH="1" flipV="1">
            <a:off x="11292840" y="3175"/>
            <a:ext cx="0" cy="6851650"/>
          </a:xfrm>
          <a:prstGeom prst="line">
            <a:avLst/>
          </a:prstGeom>
          <a:noFill/>
          <a:ln w="92075" cap="flat" cmpd="thickThin" algn="ctr">
            <a:solidFill>
              <a:srgbClr val="FFC000">
                <a:lumMod val="75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TABLE_BEAUTIFY" val="smartTable{6a0b9aae-1253-4e9a-8edb-1383c52ecab7}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230</Paragraphs>
  <Slides>38</Slides>
  <Notes>16</Notes>
  <TotalTime>0</TotalTime>
  <HiddenSlides>2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6">
      <vt:lpstr>Arial</vt:lpstr>
      <vt:lpstr>微软雅黑</vt:lpstr>
      <vt:lpstr>等线 Light</vt:lpstr>
      <vt:lpstr>等线</vt:lpstr>
      <vt:lpstr>Calibri Light</vt:lpstr>
      <vt:lpstr>Calibri</vt:lpstr>
      <vt:lpstr>楷体</vt:lpstr>
      <vt:lpstr>隶书</vt:lpstr>
      <vt:lpstr>方正粗黑宋简体</vt:lpstr>
      <vt:lpstr>宋体</vt:lpstr>
      <vt:lpstr>华文行楷</vt:lpstr>
      <vt:lpstr>Verdana</vt:lpstr>
      <vt:lpstr>楷体_GB2312</vt:lpstr>
      <vt:lpstr>黑体</vt:lpstr>
      <vt:lpstr>Times New Roman</vt:lpstr>
      <vt:lpstr>华文新魏</vt:lpstr>
      <vt:lpstr>华康隶书体W7</vt:lpstr>
      <vt:lpstr>12_Office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第一段：</vt:lpstr>
      <vt:lpstr>PowerPoint Presentation</vt:lpstr>
      <vt:lpstr>PowerPoint Presentation</vt:lpstr>
      <vt:lpstr>第二段：</vt:lpstr>
      <vt:lpstr>研读第二段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第三段：</vt:lpstr>
      <vt:lpstr>PowerPoint Presentation</vt:lpstr>
      <vt:lpstr>PowerPoint Presentation</vt:lpstr>
      <vt:lpstr>第四段：</vt:lpstr>
      <vt:lpstr>PowerPoint Presentation</vt:lpstr>
      <vt:lpstr>PowerPoint Presentation</vt:lpstr>
      <vt:lpstr>PowerPoint Presentation</vt:lpstr>
      <vt:lpstr>PowerPoint Presentation</vt:lpstr>
      <vt:lpstr>文章结 构 梳 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2021-12-10T16:17:48.209</cp:lastPrinted>
  <dcterms:created xsi:type="dcterms:W3CDTF">2021-12-10T16:17:48Z</dcterms:created>
  <dcterms:modified xsi:type="dcterms:W3CDTF">2021-12-10T08:17:51Z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