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85" r:id="rId5"/>
    <p:sldId id="259" r:id="rId6"/>
    <p:sldId id="262" r:id="rId7"/>
    <p:sldId id="268" r:id="rId8"/>
    <p:sldId id="286" r:id="rId9"/>
    <p:sldId id="260" r:id="rId10"/>
    <p:sldId id="261" r:id="rId11"/>
    <p:sldId id="269" r:id="rId12"/>
    <p:sldId id="263" r:id="rId13"/>
    <p:sldId id="284" r:id="rId14"/>
    <p:sldId id="265" r:id="rId15"/>
    <p:sldId id="264" r:id="rId16"/>
    <p:sldId id="266" r:id="rId17"/>
    <p:sldId id="290" r:id="rId18"/>
    <p:sldId id="287" r:id="rId19"/>
    <p:sldId id="294" r:id="rId20"/>
    <p:sldId id="291" r:id="rId21"/>
    <p:sldId id="299" r:id="rId22"/>
    <p:sldId id="292" r:id="rId23"/>
    <p:sldId id="293" r:id="rId24"/>
    <p:sldId id="271" r:id="rId25"/>
    <p:sldId id="272" r:id="rId26"/>
    <p:sldId id="315" r:id="rId27"/>
    <p:sldId id="296" r:id="rId28"/>
    <p:sldId id="276" r:id="rId29"/>
    <p:sldId id="274" r:id="rId30"/>
    <p:sldId id="281" r:id="rId31"/>
    <p:sldId id="282" r:id="rId32"/>
    <p:sldId id="275" r:id="rId33"/>
    <p:sldId id="314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235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tags" Target="../tags/tag9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image" Target="../media/image2.jpeg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2" Type="http://schemas.openxmlformats.org/officeDocument/2006/relationships/image" Target="../media/image1.jpeg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image" Target="../media/image3.jpeg" /><Relationship Id="rId6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image" Target="../media/image3.jpeg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image" Target="../media/image3.jpeg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image" Target="../media/image3.jpeg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10" Type="http://schemas.openxmlformats.org/officeDocument/2006/relationships/tags" Target="../tags/tag186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2503200" y="2447730"/>
            <a:ext cx="7185600" cy="1198800"/>
          </a:xfrm>
        </p:spPr>
        <p:txBody>
          <a:bodyPr lIns="90000" tIns="46800" rIns="90000" bIns="46800" anchor="b" anchorCtr="0">
            <a:normAutofit/>
          </a:bodyPr>
          <a:lstStyle>
            <a:lvl1pPr algn="dist">
              <a:defRPr sz="7200" b="0" spc="600" baseline="0">
                <a:solidFill>
                  <a:schemeClr val="accent1"/>
                </a:solidFill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4031400" y="3819541"/>
            <a:ext cx="4129200" cy="502601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159000" y="2601738"/>
            <a:ext cx="7874000" cy="1076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400" b="0" u="none" strike="noStrike" kern="1200" cap="none" spc="800" normalizeH="0" baseline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031400" y="3819541"/>
            <a:ext cx="4129200" cy="53101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400" b="0" i="0" u="none" strike="noStrike" kern="1200" cap="none" spc="8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2" y="0"/>
            <a:ext cx="7073321" cy="6858000"/>
          </a:xfrm>
          <a:custGeom>
            <a:gdLst>
              <a:gd name="connsiteX0" fmla="*/ 0 w 7073321"/>
              <a:gd name="connsiteY0" fmla="*/ 0 h 6858000"/>
              <a:gd name="connsiteX1" fmla="*/ 3362885 w 7073321"/>
              <a:gd name="connsiteY1" fmla="*/ 0 h 6858000"/>
              <a:gd name="connsiteX2" fmla="*/ 4634891 w 7073321"/>
              <a:gd name="connsiteY2" fmla="*/ 0 h 6858000"/>
              <a:gd name="connsiteX3" fmla="*/ 7073321 w 7073321"/>
              <a:gd name="connsiteY3" fmla="*/ 6858000 h 6858000"/>
              <a:gd name="connsiteX4" fmla="*/ 3362885 w 7073321"/>
              <a:gd name="connsiteY4" fmla="*/ 6858000 h 6858000"/>
              <a:gd name="connsiteX5" fmla="*/ 2171151 w 7073321"/>
              <a:gd name="connsiteY5" fmla="*/ 6858000 h 6858000"/>
              <a:gd name="connsiteX6" fmla="*/ 0 w 7073321"/>
              <a:gd name="connsiteY6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73321" h="6858000">
                <a:moveTo>
                  <a:pt x="0" y="0"/>
                </a:moveTo>
                <a:lnTo>
                  <a:pt x="3362885" y="0"/>
                </a:lnTo>
                <a:lnTo>
                  <a:pt x="4634891" y="0"/>
                </a:lnTo>
                <a:lnTo>
                  <a:pt x="7073321" y="6858000"/>
                </a:lnTo>
                <a:lnTo>
                  <a:pt x="3362885" y="6858000"/>
                </a:lnTo>
                <a:lnTo>
                  <a:pt x="2171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6141567" cy="6858000"/>
          </a:xfrm>
          <a:custGeom>
            <a:gdLst>
              <a:gd name="connsiteX0" fmla="*/ 0 w 6141567"/>
              <a:gd name="connsiteY0" fmla="*/ 0 h 6858000"/>
              <a:gd name="connsiteX1" fmla="*/ 2431131 w 6141567"/>
              <a:gd name="connsiteY1" fmla="*/ 0 h 6858000"/>
              <a:gd name="connsiteX2" fmla="*/ 3703137 w 6141567"/>
              <a:gd name="connsiteY2" fmla="*/ 0 h 6858000"/>
              <a:gd name="connsiteX3" fmla="*/ 6141567 w 6141567"/>
              <a:gd name="connsiteY3" fmla="*/ 6858000 h 6858000"/>
              <a:gd name="connsiteX4" fmla="*/ 2431131 w 6141567"/>
              <a:gd name="connsiteY4" fmla="*/ 6858000 h 6858000"/>
              <a:gd name="connsiteX5" fmla="*/ 1239397 w 6141567"/>
              <a:gd name="connsiteY5" fmla="*/ 6858000 h 6858000"/>
              <a:gd name="connsiteX6" fmla="*/ 0 w 6141567"/>
              <a:gd name="connsiteY6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1567" h="6858000">
                <a:moveTo>
                  <a:pt x="0" y="0"/>
                </a:moveTo>
                <a:lnTo>
                  <a:pt x="2431131" y="0"/>
                </a:lnTo>
                <a:lnTo>
                  <a:pt x="3703137" y="0"/>
                </a:lnTo>
                <a:lnTo>
                  <a:pt x="6141567" y="6858000"/>
                </a:lnTo>
                <a:lnTo>
                  <a:pt x="2431131" y="6858000"/>
                </a:lnTo>
                <a:lnTo>
                  <a:pt x="12393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246743" y="243785"/>
            <a:ext cx="11698515" cy="6370431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834743" y="660944"/>
            <a:ext cx="5687376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197100" y="2447730"/>
            <a:ext cx="7797800" cy="11988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3917764" y="3819541"/>
            <a:ext cx="4356472" cy="3175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defRPr>
            </a:lvl1pPr>
            <a:lvl2pPr marL="45720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defRPr>
            </a:lvl2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93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94.xml" /><Relationship Id="rId21" Type="http://schemas.openxmlformats.org/officeDocument/2006/relationships/tags" Target="../tags/tag195.xml" /><Relationship Id="rId22" Type="http://schemas.openxmlformats.org/officeDocument/2006/relationships/tags" Target="../tags/tag196.xml" /><Relationship Id="rId23" Type="http://schemas.openxmlformats.org/officeDocument/2006/relationships/tags" Target="../tags/tag197.xml" /><Relationship Id="rId24" Type="http://schemas.openxmlformats.org/officeDocument/2006/relationships/tags" Target="../tags/tag198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jpeg" /><Relationship Id="rId3" Type="http://schemas.openxmlformats.org/officeDocument/2006/relationships/tags" Target="../tags/tag21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Relationship Id="rId3" Type="http://schemas.openxmlformats.org/officeDocument/2006/relationships/tags" Target="../tags/tag2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Relationship Id="rId3" Type="http://schemas.openxmlformats.org/officeDocument/2006/relationships/tags" Target="../tags/tag21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jpeg" /><Relationship Id="rId3" Type="http://schemas.openxmlformats.org/officeDocument/2006/relationships/tags" Target="../tags/tag2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jpeg" /><Relationship Id="rId3" Type="http://schemas.openxmlformats.org/officeDocument/2006/relationships/tags" Target="../tags/tag22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jpeg" /><Relationship Id="rId3" Type="http://schemas.openxmlformats.org/officeDocument/2006/relationships/tags" Target="../tags/tag22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png" /><Relationship Id="rId3" Type="http://schemas.openxmlformats.org/officeDocument/2006/relationships/tags" Target="../tags/tag23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jpeg" /><Relationship Id="rId3" Type="http://schemas.openxmlformats.org/officeDocument/2006/relationships/tags" Target="../tags/tag20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Relationship Id="rId3" Type="http://schemas.openxmlformats.org/officeDocument/2006/relationships/tags" Target="../tags/tag20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jpeg" /><Relationship Id="rId3" Type="http://schemas.openxmlformats.org/officeDocument/2006/relationships/tags" Target="../tags/tag20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Relationship Id="rId3" Type="http://schemas.openxmlformats.org/officeDocument/2006/relationships/tags" Target="../tags/tag209.xml" /><Relationship Id="rId4" Type="http://schemas.openxmlformats.org/officeDocument/2006/relationships/tags" Target="../tags/tag2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chemeClr val="accent1"/>
                </a:solidFill>
              </a:rPr>
              <a:t>《插秧歌》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6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杨万里</a:t>
            </a:r>
          </a:p>
        </p:txBody>
      </p:sp>
      <p:sp>
        <p:nvSpPr>
          <p:cNvPr id="2" name="副标题 4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09435" y="829326"/>
            <a:ext cx="4129200" cy="502601"/>
          </a:xfrm>
          <a:prstGeom prst="rect">
            <a:avLst/>
          </a:prstGeom>
        </p:spPr>
        <p:txBody>
          <a:bodyPr vert="horz" lIns="101600" tIns="38100" rIns="76200" bIns="381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2019</a:t>
            </a:r>
            <a:r>
              <a:rPr lang="zh-CN" altLang="en-US" sz="3600">
                <a:solidFill>
                  <a:schemeClr val="dk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统编版上册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划分节奏，标划重音：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87805"/>
            <a:ext cx="10852150" cy="485330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sz="1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插秧歌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田夫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抛秧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田妇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接，小儿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拔秧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大儿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插。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笠是兜鍪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蓑是甲，雨从头上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湿到胛。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唤渠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朝餐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歇半霎，低头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折腰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只不答。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秧根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未牢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莳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未匝，照管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鹅儿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与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雏鸭。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了解体裁：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87805"/>
            <a:ext cx="10852150" cy="485330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这是一首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七言古诗。在古代诗歌中，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七言古诗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是形式最活泼、体裁最多样、句法和韵脚的处理最自由，而且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抒情叙事最富有表现力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的一种诗歌形式，诗体全篇每句七字或以七字句为主。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简单地说就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七言古诗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是篇幅较长，容量较大，用韵灵活的一种诗歌体裁。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300480"/>
          </a:xfrm>
        </p:spPr>
        <p:txBody>
          <a:bodyPr>
            <a:noAutofit/>
          </a:bodyPr>
          <a:lstStyle/>
          <a:p>
            <a:r>
              <a:rPr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给下列字词注音：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59940"/>
            <a:ext cx="10852150" cy="428117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兜(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)鍪(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蓑(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胛(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</a:p>
          <a:p>
            <a:pPr marL="0" indent="0">
              <a:buNone/>
            </a:pP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渠(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朝(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)餐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半霎(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</a:p>
          <a:p>
            <a:pPr marL="0" indent="0">
              <a:buNone/>
            </a:pP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莳(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未匝(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)</a:t>
            </a:r>
            <a:endParaRPr lang="en-US" altLang="zh-CN" sz="4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wedg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300480"/>
          </a:xfrm>
        </p:spPr>
        <p:txBody>
          <a:bodyPr>
            <a:noAutofit/>
          </a:bodyPr>
          <a:lstStyle/>
          <a:p>
            <a:r>
              <a:rPr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明确：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59940"/>
            <a:ext cx="10852150" cy="428117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兜(dōu)鍪(móu)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蓑(suō)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胛(jiǎ)</a:t>
            </a:r>
          </a:p>
          <a:p>
            <a:pPr marL="0" indent="0">
              <a:buNone/>
            </a:pP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渠(qú)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朝(zhāo)餐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半霎(shà)</a:t>
            </a:r>
          </a:p>
          <a:p>
            <a:pPr marL="0" indent="0">
              <a:buNone/>
            </a:pP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莳(shì)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</a:t>
            </a:r>
            <a:r>
              <a:rPr sz="4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未匝(zā)</a:t>
            </a:r>
            <a:endParaRPr lang="en-US" altLang="zh-CN" sz="44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字词理解：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  <a:ln>
            <a:solidFill>
              <a:schemeClr val="accent1"/>
            </a:solidFill>
          </a:ln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①抛秧:插秧前，将秧苗从秧畦拔出，捆成小捆，扔进稻田，叫作抛秧。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②插:将秧苗栽插在水田中。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③兜鍪:古代打仗时戴的头盔。蓑:即蓑衣，用草或棕制成，披在身上的防雨用具。甲:用金属或皮革制成的护身装备。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④胛:肩胛骨，这里指肩膀。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⑤渠:他。朝餐:吃早饭。半霎:半晌，一会儿。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⑥折腰:弯腰。只不答:指不搭理农妇的要求，但却有别的话要说。以下两句便是农夫说的话。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⑦莳(shì):移栽植物，这里指插秧。未匝:指这块田里还没有栽插完毕。匝，满。</a:t>
            </a:r>
          </a:p>
        </p:txBody>
      </p:sp>
    </p:spTree>
    <p:custDataLst>
      <p:tags r:id="rId2"/>
    </p:custDataLst>
  </p:cSld>
  <p:clrMapOvr>
    <a:masterClrMapping/>
  </p:clrMapOvr>
  <p:transition spd="med">
    <p:newsflash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分析这首诗具体描写了哪些场景？</a:t>
            </a:r>
            <a:b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08125"/>
            <a:ext cx="5030470" cy="454533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抛秧接秧图</a:t>
            </a:r>
          </a:p>
          <a:p>
            <a:pPr marL="0" indent="0" algn="ctr">
              <a:buNone/>
            </a:pPr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拔秧插秧图</a:t>
            </a:r>
          </a:p>
          <a:p>
            <a:pPr marL="0" indent="0" algn="ctr">
              <a:buNone/>
            </a:pPr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雨中插秧图</a:t>
            </a:r>
          </a:p>
          <a:p>
            <a:pPr marL="0" indent="0" algn="ctr">
              <a:buNone/>
            </a:pPr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呼唤早餐图</a:t>
            </a:r>
          </a:p>
          <a:p>
            <a:pPr marL="0" indent="0" algn="ctr">
              <a:buNone/>
            </a:pPr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农夫应答图</a:t>
            </a: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5700395" y="1796415"/>
            <a:ext cx="6491605" cy="42570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赏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抛秧接秧图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和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拔秧插秧图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62100"/>
            <a:ext cx="6151880" cy="502729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7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7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田夫抛秧田妇接，小儿拔秧大儿插</a:t>
            </a:r>
            <a:r>
              <a:rPr lang="en-US" altLang="zh-CN" sz="27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27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描绘了怎样的劳作场面？</a:t>
            </a:r>
          </a:p>
          <a:p>
            <a:pPr marL="0" indent="0">
              <a:buNone/>
            </a:pPr>
            <a:endParaRPr sz="27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marL="0" indent="0">
              <a:buNone/>
            </a:pPr>
            <a:r>
              <a:rPr sz="27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明确：这两句，以极其通俗的语言，展示了插秧的繁忙景象:全家老少齐上阵，一家其乐融融的干农活，丈夫把秧苗扔给妻子，小儿子拔秧苗，大儿子插下，有抛有接有拔有插，忙个不停。</a:t>
            </a:r>
            <a:endParaRPr lang="zh-CN" altLang="en-US" sz="2700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6994525" y="2407285"/>
            <a:ext cx="4688840" cy="33375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321945" y="93345"/>
            <a:ext cx="11547475" cy="66713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541020" y="685165"/>
            <a:ext cx="10852150" cy="516572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诗人在一二句中连用四个动词“抛”“接”“拔”“插”，用的非常精彩，请尝试赏析。</a:t>
            </a:r>
            <a:endParaRPr lang="zh-CN" altLang="en-US" sz="2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明确：勾勒出一幅紧张繁忙的劳动场面：全家老少一齐出动，各尽所能，配合默契。农谚说“不误农时”，插秧关系到来年收成的好坏。因此，每逢插秧季节，不论男女老少都要起早贪黑，投入到劳动中去。诗中正是根据这一特点，用了四个动词“抛”、“接”、“拔”、“插”准确地刻画出这家老小低头插秧、全神贯注的神态。</a:t>
            </a: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赏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雨中插秧图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64590"/>
            <a:ext cx="10852150" cy="516572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笠是兜鍪蓑是甲，雨从头上湿到胛</a:t>
            </a:r>
            <a:r>
              <a:rPr lang="en-US" altLang="zh-CN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这两句写的什么内容？与插秧景象有何关系？</a:t>
            </a:r>
            <a:endParaRPr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0">
              <a:buNone/>
            </a:pPr>
            <a:endParaRPr lang="en-US" altLang="zh-CN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明确：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雨从头上湿到胛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雨势甚猛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，尽管戴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盔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披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甲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，仍淋得浑身湿透，在如此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恶劣的气候条件下插秧不辍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，其艰苦可以想见。</a:t>
            </a:r>
            <a:r>
              <a:rPr lang="en-US" altLang="zh-CN" sz="2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农时不饶人</a:t>
            </a:r>
            <a:r>
              <a:rPr lang="en-US" altLang="zh-CN" sz="2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固然是其冒雨劳作的主要原因，但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农家吃苦耐劳的精神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藉此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一斑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也得到了充分的显现。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导入：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143760"/>
            <a:ext cx="10852150" cy="2740025"/>
          </a:xfrm>
          <a:solidFill>
            <a:schemeClr val="tx2"/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毕竟西湖六月中，风光不与四时同。——《晓出净慈寺送林子方》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泉眼无声惜细流，树阴照水爱晴柔。——《小池》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鹅黄染线织秋衣，杨柳吹绵细细披。——《黄雀食新二首其一》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树远通鹦响，花晴带雨痕。——《饭罢登山》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69925" y="5140960"/>
            <a:ext cx="10852150" cy="108521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这些诗作都有什么样的韵味呢？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69925" y="1189990"/>
            <a:ext cx="10852150" cy="69659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读一读杨万里的佳句：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938510" cy="1624965"/>
          </a:xfrm>
        </p:spPr>
        <p:txBody>
          <a:bodyPr>
            <a:no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此诗是一幅描绘农忙时节的风俗图画，其中第三句“笠是兜鍪蓑是甲”看似“游离诗外”，实则堪称“神来之笔”，请作简要赏析。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402840"/>
            <a:ext cx="10852150" cy="404622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明确：此句在结构上有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承上启下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的作用。</a:t>
            </a: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内容上用“兜鍪”和“甲”分别比喻“笠”和“蓑”，有一股火药味儿，暗示抢插稻秧就像一场紧张的战斗；也突出了</a:t>
            </a: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农忙抢种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的题旨。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赏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呼唤早餐图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  <a:ln>
            <a:solidFill>
              <a:schemeClr val="accent1"/>
            </a:solidFill>
          </a:ln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唤渠朝餐歇半霎，低头折腰只不答</a:t>
            </a:r>
            <a:r>
              <a:rPr lang="en-US" altLang="zh-CN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表现的是农忙还是闲适？</a:t>
            </a:r>
            <a:endParaRPr lang="en-US" altLang="zh-CN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明确：作者除继续对活跃在画面上的农家夫妇进行点染外，还给它配上了声声入耳的画外音。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唤渠朝餐歇半霎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，这是写农妇招呼农夫小憩片刻，且去用餐。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朝餐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，点出农夫起早出工，直到现在还水米未沾。</a:t>
            </a:r>
            <a:r>
              <a:rPr lang="zh-CN" altLang="en-US" sz="2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说明农事已紧张到极点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低头折腰只不答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，这是写农夫的反应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: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他仍然保持着插秧的姿势，手脚不停地忙着，</a:t>
            </a:r>
            <a:r>
              <a:rPr lang="zh-CN" altLang="en-US" sz="2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仿佛连抬起头来望一眼的功夫也没有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。这里，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只不答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，并不是说他对农妇的呼唤置若罔闻，一声不吭，而是说</a:t>
            </a:r>
            <a:r>
              <a:rPr lang="zh-CN" altLang="en-US" sz="280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他没有答应农妇"歇半霎"的请求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这两句既表现出农妇对丈夫的关心，也表现农业生产忙碌的景象。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赏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农夫应答图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3800" y="443230"/>
            <a:ext cx="6841490" cy="61887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4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秧根未牢莳未匝，照管鹅儿与雏鸭</a:t>
            </a:r>
            <a:r>
              <a:rPr lang="en-US" altLang="zh-CN" sz="24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4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是农夫的答话，表现农家什么样的特点？</a:t>
            </a:r>
          </a:p>
          <a:p>
            <a:pPr marL="0" indent="0">
              <a:buNone/>
            </a:pPr>
            <a:endParaRPr sz="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0" indent="0">
              <a:buNone/>
            </a:pPr>
            <a:r>
              <a:rPr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明确：</a:t>
            </a:r>
            <a:r>
              <a:rPr lang="en-US" altLang="zh-CN"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秧根未牢莳未匝，照管鹅儿与雏鸭</a:t>
            </a:r>
            <a:r>
              <a:rPr lang="en-US" altLang="zh-CN"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是农夫的答话，</a:t>
            </a:r>
            <a:r>
              <a:rPr lang="zh-CN" altLang="en-US"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言外之意是，在这当口，农夫没有时间歇息。话虽简短，意思明了。同时农夫还嘱咐妻子：照管好家中饲养的雏鸭，提防它们来田里作践。真是时时尽力，事事操心。</a:t>
            </a: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农家的勤劳、艰辛，全部凝聚在这朴实的答话中</a:t>
            </a:r>
            <a:r>
              <a:rPr lang="zh-CN" altLang="en-US"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。这一句看似平淡无奇，顺手拈来，实则精当自然，妙不可言。它使全诗意境得以拓展，主题得到深化。由插秧到家务事，真是忙上加忙，从而劳动者的艰辛和劳苦全都表现了出来。</a:t>
            </a:r>
          </a:p>
        </p:txBody>
      </p:sp>
      <p:pic>
        <p:nvPicPr>
          <p:cNvPr id="110" name="图片 109"/>
          <p:cNvPicPr/>
          <p:nvPr/>
        </p:nvPicPr>
        <p:blipFill>
          <a:blip r:embed="rId2"/>
          <a:stretch>
            <a:fillRect/>
          </a:stretch>
        </p:blipFill>
        <p:spPr>
          <a:xfrm>
            <a:off x="366395" y="1671320"/>
            <a:ext cx="4390390" cy="45192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了解种植水稻的步骤</a:t>
            </a:r>
            <a:b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①育苗：在苗圃、温床、温室或直接在水田里培育幼苗，以备移植。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②抛秧：水稻已经长成秧苗，在长得不高的时候就把它抛在田里。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③插秧：育种的时候水稻比较密集，不利于生长，经过人工移植或机器移植，让水稻有更大的生存空间。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④施肥、杀虫：水稻长成后需要及时补充肥料和杀虫，否则可能减产甚至绝收。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⑤排水（补水）：水稻前期生长需要适宜的水量，农民需要根据天气状况和田里的水量进行排水或者补水。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⑥收获：水稻穗变黄后，要及时采收并晾晒。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1380490" y="228600"/>
            <a:ext cx="8935085" cy="61868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主旨：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9220"/>
            <a:ext cx="10852150" cy="49618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这首诗选取日常劳动场景，描绘一家四口趁着农时冒雨插秧的紧张生活，他们齐心协力，分工合作，干得热火朝天而秩序井然。诗作表现出农家生活的辛苦与农事的繁忙，富于生活情趣，字里行间洋溢着吃苦耐劳、勤奋乐观的精神。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367790"/>
          </a:xfrm>
        </p:spPr>
        <p:txBody>
          <a:bodyPr>
            <a:no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有人说诗歌的第三四两句，有自嘲之意，也有人说，这是一种积极乐观的表现，你如何理解？</a:t>
            </a: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811020"/>
            <a:ext cx="10852150" cy="453009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明确：</a:t>
            </a:r>
          </a:p>
          <a:p>
            <a:pPr marL="0" indent="0">
              <a:buNone/>
            </a:pP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观点一：自嘲。斗笠和蓑衣连雨水都抵挡不了,怎么能够和盔甲相比?杨万里将农民的雨衣比作盔甲,以一种貌似轻松俏皮的语调,表现了农民的艰辛与苦涩。</a:t>
            </a: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观点二：积极乐观。以“兜鍪”和“甲”分别比喻“笠”和“蓑”，充溢着一股火药味儿，正暗示抢插稻苗无异一场紧张的战斗。而此时的农人正是像战士一样，驰骋沙场，斗志昂扬，在平凡的生活中，展现了抗争与进取的精神。</a:t>
            </a: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874520"/>
            <a:ext cx="10852150" cy="4466590"/>
          </a:xfrm>
        </p:spPr>
        <p:txBody>
          <a:bodyPr/>
          <a:lstStyle/>
          <a:p>
            <a:pPr marL="0" indent="0">
              <a:buNone/>
            </a:pPr>
            <a:r>
              <a:rPr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【参考角度】</a:t>
            </a:r>
            <a:endParaRPr lang="en-US" altLang="zh-CN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1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、手法运用</a:t>
            </a:r>
          </a:p>
          <a:p>
            <a:pPr marL="0" indent="0">
              <a:buNone/>
            </a:pP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2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、语言特色</a:t>
            </a:r>
          </a:p>
          <a:p>
            <a:pPr marL="0" indent="0">
              <a:buNone/>
            </a:pP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3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、用词精妙</a:t>
            </a:r>
          </a:p>
          <a:p>
            <a:pPr marL="0" indent="0">
              <a:buNone/>
            </a:pPr>
            <a:r>
              <a:rPr lang="en-US" altLang="zh-CN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4</a:t>
            </a:r>
            <a:r>
              <a:rPr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、音韵节奏</a:t>
            </a:r>
          </a:p>
        </p:txBody>
      </p:sp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5786120" y="2356485"/>
            <a:ext cx="5297805" cy="3223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786130" y="375920"/>
            <a:ext cx="10852150" cy="1053465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本诗虽然描绘的是农业生产的繁忙，但却很有生动活泼的韵味，诗歌是如何表现的？</a:t>
            </a:r>
            <a:b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  <a:ln>
            <a:solidFill>
              <a:schemeClr val="accent1"/>
            </a:solidFill>
          </a:ln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①比喻。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以“兜鍪”和“甲”分别比喻“笠”和“蓑”，充溢着一股火药味儿，正暗示抢插稻苗无异一场紧张的战斗。巧妙地叠用两个比喻，把草笠比作头盔，把蓑衣比作铠甲，</a:t>
            </a:r>
            <a:r>
              <a:rPr lang="zh-CN" altLang="en-US" sz="28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化静为动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，化板滞为飞动，造成一种前人所盛赞的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活泼</a:t>
            </a: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的气势。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②白描。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“雨从头上湿到胛”极写雨势之猛，插秧之艰辛。用朴素的语言表现出农家的勤劳和农事的紧张。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③细节描写。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农妇呼唤丈夫休息片刻,且去用餐,而丈夫头也没抬,手里只顾继续插秧,口里却答非所问,说:“刚刚插好的秧苗根还没有长牢,照管好家中饲养的鹅儿和雏鸭,提防它们来田里踏坏了秧苗。”稍有农村生活经历的人,不得不惊叹诗人对农村生活观察的细致、体会的深刻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手法运用：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、语言特色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01445"/>
            <a:ext cx="10852150" cy="49396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整首诗歌用口语化、生活化的语言描绘劳作的场景，自然轻快，朴实畅达。作者运用口语化的语言，随意撷取田夫的肢体动作和对答语言，使读者有身临其境之感。</a:t>
            </a: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5155" y="367030"/>
            <a:ext cx="11045825" cy="62007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杨万里早年学诗曾从江西派入门，后来冲出江西诗派阵营，尽毁少作千余首，转而自开户牖，创立了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诚斋体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。诚斋体的特点之一是语言生动、自然、新鲜、活泼，富于幽默诙谐的风趣。这与"活法"自是相联系的。所谓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活法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，包括新、奇、活、快等内容。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今天我们来学习一首《插秧歌》，继续感受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诚斋体</a:t>
            </a:r>
            <a:r>
              <a:rPr lang="en-US" altLang="zh-CN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r>
              <a:rPr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的新鲜之意和活泼之趣。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、用词精妙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</p:spPr>
        <p:txBody>
          <a:bodyPr/>
          <a:lstStyle/>
          <a:p>
            <a:pPr marL="0" indent="0" latinLnBrk="1">
              <a:buNone/>
            </a:pPr>
            <a:r>
              <a:rPr lang="en-US" altLang="zh-CN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</a:t>
            </a:r>
            <a:r>
              <a:rPr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作者巧用动词，富于跳跃。全诗在描写劳作场景的时候运用到大量的动词，“抛”“接”“拔”“插”“唤”“歇”“低头”“折腰”“不答”等词，不断的切换着画面与场景，富于变化之美，流畅轻快。</a:t>
            </a: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、音韵节奏</a:t>
            </a:r>
            <a:b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57630"/>
            <a:ext cx="10852150" cy="4983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①重复用词，叠相呼应。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“田夫抛秧田妇接，小儿拔秧大儿插”一联两句，各出现两个“田”两个“儿”，相映成趣。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②一韵到底，富有韵律。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整首诗，除首句不押韵，其余7句皆押韵，以平声韵为主，音律和谐。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③通俗晓畅，节奏轻快。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92735"/>
            <a:ext cx="10852150" cy="678815"/>
          </a:xfrm>
        </p:spPr>
        <p:txBody>
          <a:bodyPr>
            <a:noAutofit/>
          </a:bodyPr>
          <a:lstStyle/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总结：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2200"/>
            <a:ext cx="10852150" cy="524891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人首先运用白描手法勾勒出一幅农家插秧图。然后用雨水予以反衬，形象清晰，意境显豁。其次用对话把意境推向深远，读来耐人寻味。人们都说杨万里的诗多是即兴创作，口语入诗，生动活泼，《插秧歌》就有这个特点。但由于诗人直接从现实生活中撷取生活场景，因而既形象自然，又新鲜风趣。于这里我们可见“诚斋体”之一斑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39600" y="10693400"/>
            <a:ext cx="3175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86995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学习目标：</a:t>
            </a:r>
            <a:endParaRPr lang="en-US" altLang="zh-CN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978025"/>
            <a:ext cx="5958205" cy="4594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1.了解杨万里的生平及作品。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2.理解诗歌的内容，体会艺术特色，学习诗歌的表达技巧。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3.体会诗歌思想情感，领会劳动人民淳朴、勤劳的品质，感受劳动精神的内涵。</a:t>
            </a:r>
          </a:p>
        </p:txBody>
      </p:sp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6777355" y="1692275"/>
            <a:ext cx="5414645" cy="5165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了解杨万里：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970895" cy="5165725"/>
          </a:xfrm>
          <a:ln>
            <a:solidFill>
              <a:schemeClr val="accent1"/>
            </a:solidFill>
          </a:ln>
        </p:spPr>
        <p:txBody>
          <a:bodyPr>
            <a:normAutofit lnSpcReduction="20000"/>
          </a:bodyPr>
          <a:lstStyle/>
          <a:p>
            <a:pPr marL="0" indent="0">
              <a:spcAft>
                <a:spcPct val="0"/>
              </a:spcAft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杨万里(1127-1206)，南宋诗人。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字廷秀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，学者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称诚斋先生。吉州吉水(今江西省吉水县)人。绍兴(宋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高宗年号，1131-1162)进士，曾任秘书监。主张抗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金。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诗与陆游、范成大、尤袤齐名，称"中兴四大家"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或"南宋四家"。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初学江西诗派，后转以王安石及晚唐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诗为宗，终则脱却江西、晚唐窠臼，以构思精巧，语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言通俗明畅而自成一家，形成了他独具的诗风，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号为</a:t>
            </a: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"诚斋体"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。杨万里学问渊博，才思健举。亦能文，对理学亦颇注意。相传有诗二万余首，现存诗四千二百余首，诗文全集一百三十三卷，名</a:t>
            </a:r>
            <a:r>
              <a:rPr lang="zh-CN" altLang="en-US" sz="2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《诚斋集》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，今存。</a:t>
            </a:r>
          </a:p>
        </p:txBody>
      </p:sp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9151620" y="443230"/>
            <a:ext cx="2813050" cy="3860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895" y="33528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【知识链接】杨万里的故事：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895" y="1175385"/>
            <a:ext cx="7145020" cy="5391785"/>
          </a:xfrm>
          <a:solidFill>
            <a:schemeClr val="tx2"/>
          </a:solidFill>
          <a:ln>
            <a:solidFill>
              <a:schemeClr val="accent1"/>
            </a:solidFill>
          </a:ln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乾道六年（1170年），杨万里除任隆兴府奉新知县。恰值奉新县大旱，百姓生活十分困苦。杨万里于四月二十六日上任，见牢中关满交不起租税的百姓，官署府库却依然空虚，深知是群吏中间盘剥所致。</a:t>
            </a: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于是他下令，全部放还牢里的“囚犯”，并禁止逮捕、鞭打百姓，然后发给每户一纸通知，放宽其税额、期限。结果百姓纷纷自动前来纳税，不出一月，欠税全部交清。杨万里在奉新任职虽只半年，却初次实践了他的不扰民政治，颇获治绩。</a:t>
            </a: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同年十月，因宰相虞允文的推荐，杨万里被召为国子博士，自此开始在京任职。</a:t>
            </a:r>
          </a:p>
        </p:txBody>
      </p:sp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7592377" y="1794510"/>
            <a:ext cx="4444365" cy="4368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【知识链接】杨万里的故事：</a:t>
            </a:r>
            <a:b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  <a:solidFill>
            <a:schemeClr val="tx2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杨万里立朝刚正，遇事敢言，指摘时弊，无所顾忌，因而始终不得大用。他一生视仕宦富贵犹如敝履，随时准备唾弃。在作京官时，就预先准备好了由杭州回家盘缠，锁置箱中，藏在卧室，又戒家人不许置物，以免离职回乡行李累赘，就这样“日日若促装”待发者。这与那些斤斤营求升迁、患得患失之辈适成鲜明对照。杨万里为官清正廉洁，不扰百姓，不贪钱物。江东转运副使任满时，应有余钱万缗，他全弃之于官库，一文不取而归。退休南溪之上，自家老屋一隅，仅避风雨。当时诗人徐玑称赞他“清得门如水，贫惟带有金”（《投杨诚斋》），正是他清贫一生的真实写照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了解背景：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5385"/>
            <a:ext cx="10852150" cy="516572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淳熙六年(1179)春，杨万里常州任满，西归故乡吉水;途经衢州(今浙江衢州市)，时值农田大忙季节，诗人目睹一户农家插秧之辛劳，作该诗。</a:t>
            </a: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9100" y="2529205"/>
            <a:ext cx="6607810" cy="43287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46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有感情地诵读，注意节奏：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87805"/>
            <a:ext cx="10852150" cy="485330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buNone/>
            </a:pPr>
            <a:endParaRPr lang="zh-CN" altLang="en-US" sz="12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插秧歌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田夫抛秧田妇接，小儿拔秧大儿插。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笠是兜鍪蓑是甲，雨从头上湿到胛。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唤渠朝餐歇半霎，低头折腰只不答。</a:t>
            </a:r>
          </a:p>
          <a:p>
            <a:pPr marL="0" indent="0" algn="ctr">
              <a:buNone/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秧根未牢莳未匝，照管鹅儿与雏鸭。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薄荷味的夏天"/>
  <p:tag name="KSO_WM_UNIT_TYPE" val="a"/>
  <p:tag name="KSO_WM_UNIT_VALUE" val="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输入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7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输入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7"/>
</p:tagLst>
</file>

<file path=ppt/tags/tag202.xml><?xml version="1.0" encoding="utf-8"?>
<p:tagLst xmlns:p="http://schemas.openxmlformats.org/presentationml/2006/main">
  <p:tag name="KSO_WM_BEAUTIFY_FLAG" val="#wm#"/>
  <p:tag name="KSO_WM_SLIDE_ID" val="custom2020099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  <p:tag name="KSO_WM_UNIT_SHOW_EDIT_AREA_INDICATION" val="1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09.xml><?xml version="1.0" encoding="utf-8"?>
<p:tagLst xmlns:p="http://schemas.openxmlformats.org/presentationml/2006/main">
  <p:tag name="KSO_WM_UNIT_PLACING_PICTURE_USER_VIEWPORT" val="{&quot;height&quot;:9160,&quot;width&quot;:12800}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94"/>
</p:tagLst>
</file>

<file path=ppt/tags/tag23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55">
      <a:dk1>
        <a:srgbClr val="000000"/>
      </a:dk1>
      <a:lt1>
        <a:srgbClr val="FFFFFF"/>
      </a:lt1>
      <a:dk2>
        <a:srgbClr val="E4F0E4"/>
      </a:dk2>
      <a:lt2>
        <a:srgbClr val="FFFFFF"/>
      </a:lt2>
      <a:accent1>
        <a:srgbClr val="8EAF98"/>
      </a:accent1>
      <a:accent2>
        <a:srgbClr val="99B596"/>
      </a:accent2>
      <a:accent3>
        <a:srgbClr val="A6BB92"/>
      </a:accent3>
      <a:accent4>
        <a:srgbClr val="B5C08E"/>
      </a:accent4>
      <a:accent5>
        <a:srgbClr val="C6C58C"/>
      </a:accent5>
      <a:accent6>
        <a:srgbClr val="D8C78B"/>
      </a:accent6>
      <a:hlink>
        <a:srgbClr val="99CCE3"/>
      </a:hlink>
      <a:folHlink>
        <a:srgbClr val="A27CA4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121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0">
      <vt:lpstr>Arial</vt:lpstr>
      <vt:lpstr>微软雅黑</vt:lpstr>
      <vt:lpstr>Wingdings</vt:lpstr>
      <vt:lpstr>汉仪旗黑-85S</vt:lpstr>
      <vt:lpstr>Viner Hand ITC</vt:lpstr>
      <vt:lpstr>华文新魏</vt:lpstr>
      <vt:lpstr>华文中宋</vt:lpstr>
      <vt:lpstr>Office 主题​​</vt:lpstr>
      <vt:lpstr>《插秧歌》</vt:lpstr>
      <vt:lpstr>导入：</vt:lpstr>
      <vt:lpstr>PowerPoint Presentation</vt:lpstr>
      <vt:lpstr>学习目标：</vt:lpstr>
      <vt:lpstr>了解杨万里：</vt:lpstr>
      <vt:lpstr>【知识链接】杨万里的故事：</vt:lpstr>
      <vt:lpstr>【知识链接】杨万里的故事：</vt:lpstr>
      <vt:lpstr>了解背景：</vt:lpstr>
      <vt:lpstr>有感情地诵读，注意节奏：</vt:lpstr>
      <vt:lpstr>划分节奏，标划重音：</vt:lpstr>
      <vt:lpstr>了解体裁：</vt:lpstr>
      <vt:lpstr>给下列字词注音：</vt:lpstr>
      <vt:lpstr>明确：</vt:lpstr>
      <vt:lpstr>字词理解：</vt:lpstr>
      <vt:lpstr>分析这首诗具体描写了哪些场景？</vt:lpstr>
      <vt:lpstr>赏“抛秧接秧图”和“拔秧插秧图”</vt:lpstr>
      <vt:lpstr>PowerPoint Presentation</vt:lpstr>
      <vt:lpstr>PowerPoint Presentation</vt:lpstr>
      <vt:lpstr>赏“雨中插秧图”</vt:lpstr>
      <vt:lpstr>     此诗是一幅描绘农忙时节的风俗图画，其中第三句“笠是兜鍪蓑是甲”看似“游离诗外”，实则堪称“神来之笔”，请作简要赏析。</vt:lpstr>
      <vt:lpstr>赏“呼唤早餐图”</vt:lpstr>
      <vt:lpstr>赏“农夫应答图”</vt:lpstr>
      <vt:lpstr>了解种植水稻的步骤</vt:lpstr>
      <vt:lpstr>PowerPoint Presentation</vt:lpstr>
      <vt:lpstr>主旨：</vt:lpstr>
      <vt:lpstr>    有人说诗歌的第三四两句，有自嘲之意，也有人说，这是一种积极乐观的表现，你如何理解？</vt:lpstr>
      <vt:lpstr>PowerPoint Presentation</vt:lpstr>
      <vt:lpstr>1、手法运用：</vt:lpstr>
      <vt:lpstr>2、语言特色</vt:lpstr>
      <vt:lpstr>3、用词精妙</vt:lpstr>
      <vt:lpstr>4、音韵节奏</vt:lpstr>
      <vt:lpstr>总结：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2021-08-18T13:30:21.922</cp:lastPrinted>
  <dcterms:created xsi:type="dcterms:W3CDTF">2021-08-18T13:30:21Z</dcterms:created>
  <dcterms:modified xsi:type="dcterms:W3CDTF">2021-08-18T05:30:28Z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