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4" r:id="rId4"/>
    <p:sldId id="265" r:id="rId5"/>
    <p:sldId id="257" r:id="rId6"/>
    <p:sldId id="262" r:id="rId7"/>
    <p:sldId id="261" r:id="rId8"/>
    <p:sldId id="259" r:id="rId9"/>
    <p:sldId id="260" r:id="rId10"/>
    <p:sldId id="267" r:id="rId11"/>
    <p:sldId id="263" r:id="rId12"/>
    <p:sldId id="266" r:id="rId13"/>
    <p:sldId id="270" r:id="rId14"/>
    <p:sldId id="269" r:id="rId15"/>
    <p:sldId id="268" r:id="rId16"/>
    <p:sldId id="271" r:id="rId17"/>
    <p:sldId id="272" r:id="rId18"/>
    <p:sldId id="273" r:id="rId19"/>
    <p:sldId id="274" r:id="rId20"/>
    <p:sldId id="275" r:id="rId21"/>
    <p:sldId id="276" r:id="rId22"/>
    <p:sldId id="277"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536"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197B8F5-E2F3-4ED1-B938-6DBA347C5765}" type="datetimeFigureOut">
              <a:rPr lang="zh-CN" altLang="en-US" smtClean="0"/>
              <a:t>2021/3/24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392AB8-7FE4-4A9A-B587-02DBDD4FF2CB}" type="slidenum">
              <a:rPr lang="zh-CN" altLang="en-US" smtClean="0"/>
              <a:t>‹#›</a:t>
            </a:fld>
            <a:endParaRPr lang="zh-CN" altLang="en-US"/>
          </a:p>
        </p:txBody>
      </p:sp>
    </p:spTree>
    <p:extLst>
      <p:ext uri="{BB962C8B-B14F-4D97-AF65-F5344CB8AC3E}">
        <p14:creationId xmlns:p14="http://schemas.microsoft.com/office/powerpoint/2010/main" val="1256019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97B8F5-E2F3-4ED1-B938-6DBA347C5765}" type="datetimeFigureOut">
              <a:rPr lang="zh-CN" altLang="en-US" smtClean="0"/>
              <a:t>2021/3/24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392AB8-7FE4-4A9A-B587-02DBDD4FF2CB}" type="slidenum">
              <a:rPr lang="zh-CN" altLang="en-US" smtClean="0"/>
              <a:t>‹#›</a:t>
            </a:fld>
            <a:endParaRPr lang="zh-CN" altLang="en-US"/>
          </a:p>
        </p:txBody>
      </p:sp>
    </p:spTree>
    <p:extLst>
      <p:ext uri="{BB962C8B-B14F-4D97-AF65-F5344CB8AC3E}">
        <p14:creationId xmlns:p14="http://schemas.microsoft.com/office/powerpoint/2010/main" val="3579687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97B8F5-E2F3-4ED1-B938-6DBA347C5765}" type="datetimeFigureOut">
              <a:rPr lang="zh-CN" altLang="en-US" smtClean="0"/>
              <a:t>2021/3/24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392AB8-7FE4-4A9A-B587-02DBDD4FF2CB}" type="slidenum">
              <a:rPr lang="zh-CN" altLang="en-US" smtClean="0"/>
              <a:t>‹#›</a:t>
            </a:fld>
            <a:endParaRPr lang="zh-CN" altLang="en-US"/>
          </a:p>
        </p:txBody>
      </p:sp>
    </p:spTree>
    <p:extLst>
      <p:ext uri="{BB962C8B-B14F-4D97-AF65-F5344CB8AC3E}">
        <p14:creationId xmlns:p14="http://schemas.microsoft.com/office/powerpoint/2010/main" val="23377615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97B8F5-E2F3-4ED1-B938-6DBA347C5765}" type="datetimeFigureOut">
              <a:rPr lang="zh-CN" altLang="en-US" smtClean="0"/>
              <a:t>2021/3/24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392AB8-7FE4-4A9A-B587-02DBDD4FF2CB}" type="slidenum">
              <a:rPr lang="zh-CN" altLang="en-US" smtClean="0"/>
              <a:t>‹#›</a:t>
            </a:fld>
            <a:endParaRPr lang="zh-CN" altLang="en-US"/>
          </a:p>
        </p:txBody>
      </p:sp>
    </p:spTree>
    <p:extLst>
      <p:ext uri="{BB962C8B-B14F-4D97-AF65-F5344CB8AC3E}">
        <p14:creationId xmlns:p14="http://schemas.microsoft.com/office/powerpoint/2010/main" val="681909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197B8F5-E2F3-4ED1-B938-6DBA347C5765}" type="datetimeFigureOut">
              <a:rPr lang="zh-CN" altLang="en-US" smtClean="0"/>
              <a:t>2021/3/24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392AB8-7FE4-4A9A-B587-02DBDD4FF2CB}" type="slidenum">
              <a:rPr lang="zh-CN" altLang="en-US" smtClean="0"/>
              <a:t>‹#›</a:t>
            </a:fld>
            <a:endParaRPr lang="zh-CN" altLang="en-US"/>
          </a:p>
        </p:txBody>
      </p:sp>
    </p:spTree>
    <p:extLst>
      <p:ext uri="{BB962C8B-B14F-4D97-AF65-F5344CB8AC3E}">
        <p14:creationId xmlns:p14="http://schemas.microsoft.com/office/powerpoint/2010/main" val="2668775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197B8F5-E2F3-4ED1-B938-6DBA347C5765}" type="datetimeFigureOut">
              <a:rPr lang="zh-CN" altLang="en-US" smtClean="0"/>
              <a:t>2021/3/24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392AB8-7FE4-4A9A-B587-02DBDD4FF2CB}" type="slidenum">
              <a:rPr lang="zh-CN" altLang="en-US" smtClean="0"/>
              <a:t>‹#›</a:t>
            </a:fld>
            <a:endParaRPr lang="zh-CN" altLang="en-US"/>
          </a:p>
        </p:txBody>
      </p:sp>
    </p:spTree>
    <p:extLst>
      <p:ext uri="{BB962C8B-B14F-4D97-AF65-F5344CB8AC3E}">
        <p14:creationId xmlns:p14="http://schemas.microsoft.com/office/powerpoint/2010/main" val="729032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197B8F5-E2F3-4ED1-B938-6DBA347C5765}" type="datetimeFigureOut">
              <a:rPr lang="zh-CN" altLang="en-US" smtClean="0"/>
              <a:t>2021/3/24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7392AB8-7FE4-4A9A-B587-02DBDD4FF2CB}" type="slidenum">
              <a:rPr lang="zh-CN" altLang="en-US" smtClean="0"/>
              <a:t>‹#›</a:t>
            </a:fld>
            <a:endParaRPr lang="zh-CN" altLang="en-US"/>
          </a:p>
        </p:txBody>
      </p:sp>
    </p:spTree>
    <p:extLst>
      <p:ext uri="{BB962C8B-B14F-4D97-AF65-F5344CB8AC3E}">
        <p14:creationId xmlns:p14="http://schemas.microsoft.com/office/powerpoint/2010/main" val="987630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197B8F5-E2F3-4ED1-B938-6DBA347C5765}" type="datetimeFigureOut">
              <a:rPr lang="zh-CN" altLang="en-US" smtClean="0"/>
              <a:t>2021/3/24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7392AB8-7FE4-4A9A-B587-02DBDD4FF2CB}" type="slidenum">
              <a:rPr lang="zh-CN" altLang="en-US" smtClean="0"/>
              <a:t>‹#›</a:t>
            </a:fld>
            <a:endParaRPr lang="zh-CN" altLang="en-US"/>
          </a:p>
        </p:txBody>
      </p:sp>
    </p:spTree>
    <p:extLst>
      <p:ext uri="{BB962C8B-B14F-4D97-AF65-F5344CB8AC3E}">
        <p14:creationId xmlns:p14="http://schemas.microsoft.com/office/powerpoint/2010/main" val="4223210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97B8F5-E2F3-4ED1-B938-6DBA347C5765}" type="datetimeFigureOut">
              <a:rPr lang="zh-CN" altLang="en-US" smtClean="0"/>
              <a:t>2021/3/24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7392AB8-7FE4-4A9A-B587-02DBDD4FF2CB}" type="slidenum">
              <a:rPr lang="zh-CN" altLang="en-US" smtClean="0"/>
              <a:t>‹#›</a:t>
            </a:fld>
            <a:endParaRPr lang="zh-CN" altLang="en-US"/>
          </a:p>
        </p:txBody>
      </p:sp>
    </p:spTree>
    <p:extLst>
      <p:ext uri="{BB962C8B-B14F-4D97-AF65-F5344CB8AC3E}">
        <p14:creationId xmlns:p14="http://schemas.microsoft.com/office/powerpoint/2010/main" val="1527604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97B8F5-E2F3-4ED1-B938-6DBA347C5765}" type="datetimeFigureOut">
              <a:rPr lang="zh-CN" altLang="en-US" smtClean="0"/>
              <a:t>2021/3/24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392AB8-7FE4-4A9A-B587-02DBDD4FF2CB}" type="slidenum">
              <a:rPr lang="zh-CN" altLang="en-US" smtClean="0"/>
              <a:t>‹#›</a:t>
            </a:fld>
            <a:endParaRPr lang="zh-CN" altLang="en-US"/>
          </a:p>
        </p:txBody>
      </p:sp>
    </p:spTree>
    <p:extLst>
      <p:ext uri="{BB962C8B-B14F-4D97-AF65-F5344CB8AC3E}">
        <p14:creationId xmlns:p14="http://schemas.microsoft.com/office/powerpoint/2010/main" val="1754504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97B8F5-E2F3-4ED1-B938-6DBA347C5765}" type="datetimeFigureOut">
              <a:rPr lang="zh-CN" altLang="en-US" smtClean="0"/>
              <a:t>2021/3/24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392AB8-7FE4-4A9A-B587-02DBDD4FF2CB}" type="slidenum">
              <a:rPr lang="zh-CN" altLang="en-US" smtClean="0"/>
              <a:t>‹#›</a:t>
            </a:fld>
            <a:endParaRPr lang="zh-CN" altLang="en-US"/>
          </a:p>
        </p:txBody>
      </p:sp>
    </p:spTree>
    <p:extLst>
      <p:ext uri="{BB962C8B-B14F-4D97-AF65-F5344CB8AC3E}">
        <p14:creationId xmlns:p14="http://schemas.microsoft.com/office/powerpoint/2010/main" val="3567509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97B8F5-E2F3-4ED1-B938-6DBA347C5765}" type="datetimeFigureOut">
              <a:rPr lang="zh-CN" altLang="en-US" smtClean="0"/>
              <a:t>2021/3/24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392AB8-7FE4-4A9A-B587-02DBDD4FF2CB}" type="slidenum">
              <a:rPr lang="zh-CN" altLang="en-US" smtClean="0"/>
              <a:t>‹#›</a:t>
            </a:fld>
            <a:endParaRPr lang="zh-CN" altLang="en-US"/>
          </a:p>
        </p:txBody>
      </p:sp>
    </p:spTree>
    <p:extLst>
      <p:ext uri="{BB962C8B-B14F-4D97-AF65-F5344CB8AC3E}">
        <p14:creationId xmlns:p14="http://schemas.microsoft.com/office/powerpoint/2010/main" val="42377091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703320" y="2606040"/>
            <a:ext cx="7927848" cy="1446550"/>
          </a:xfrm>
          <a:prstGeom prst="rect">
            <a:avLst/>
          </a:prstGeom>
          <a:noFill/>
        </p:spPr>
        <p:txBody>
          <a:bodyPr wrap="square" rtlCol="0">
            <a:spAutoFit/>
          </a:bodyPr>
          <a:lstStyle/>
          <a:p>
            <a:r>
              <a:rPr lang="zh-CN" altLang="en-US" sz="8800" b="1" dirty="0" smtClean="0"/>
              <a:t>文论十则</a:t>
            </a:r>
            <a:endParaRPr lang="zh-CN" altLang="en-US" sz="8800" b="1" dirty="0"/>
          </a:p>
        </p:txBody>
      </p:sp>
    </p:spTree>
    <p:extLst>
      <p:ext uri="{BB962C8B-B14F-4D97-AF65-F5344CB8AC3E}">
        <p14:creationId xmlns:p14="http://schemas.microsoft.com/office/powerpoint/2010/main" val="36242689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60448" y="1590378"/>
            <a:ext cx="9360408" cy="3416320"/>
          </a:xfrm>
          <a:prstGeom prst="rect">
            <a:avLst/>
          </a:prstGeom>
        </p:spPr>
        <p:txBody>
          <a:bodyPr wrap="square">
            <a:spAutoFit/>
          </a:bodyPr>
          <a:lstStyle/>
          <a:p>
            <a:r>
              <a:rPr lang="zh-CN" altLang="en-US" sz="3600" b="1" dirty="0">
                <a:latin typeface="楷体" panose="02010609060101010101" pitchFamily="49" charset="-122"/>
                <a:ea typeface="楷体" panose="02010609060101010101" pitchFamily="49" charset="-122"/>
              </a:rPr>
              <a:t>下面诗句属“有我之境”的是： （     ）</a:t>
            </a:r>
          </a:p>
          <a:p>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属</a:t>
            </a:r>
            <a:r>
              <a:rPr lang="zh-CN" altLang="en-US" sz="3600" b="1" dirty="0">
                <a:latin typeface="楷体" panose="02010609060101010101" pitchFamily="49" charset="-122"/>
                <a:ea typeface="楷体" panose="02010609060101010101" pitchFamily="49" charset="-122"/>
              </a:rPr>
              <a:t>“无我之境”的是： （     </a:t>
            </a:r>
            <a:r>
              <a:rPr lang="zh-CN" altLang="en-US" sz="3600" b="1" dirty="0" smtClean="0">
                <a:latin typeface="楷体" panose="02010609060101010101" pitchFamily="49" charset="-122"/>
                <a:ea typeface="楷体" panose="02010609060101010101" pitchFamily="49" charset="-122"/>
              </a:rPr>
              <a:t>）</a:t>
            </a:r>
            <a:endParaRPr lang="zh-CN" altLang="en-US" sz="3600" b="1" dirty="0">
              <a:latin typeface="楷体" panose="02010609060101010101" pitchFamily="49" charset="-122"/>
              <a:ea typeface="楷体" panose="02010609060101010101" pitchFamily="49" charset="-122"/>
            </a:endParaRPr>
          </a:p>
          <a:p>
            <a:r>
              <a:rPr lang="en-US" altLang="zh-CN" sz="3600" b="1" dirty="0">
                <a:latin typeface="楷体" panose="02010609060101010101" pitchFamily="49" charset="-122"/>
                <a:ea typeface="楷体" panose="02010609060101010101" pitchFamily="49" charset="-122"/>
              </a:rPr>
              <a:t>A</a:t>
            </a:r>
            <a:r>
              <a:rPr lang="zh-CN" altLang="en-US" sz="3600" b="1" dirty="0">
                <a:latin typeface="楷体" panose="02010609060101010101" pitchFamily="49" charset="-122"/>
                <a:ea typeface="楷体" panose="02010609060101010101" pitchFamily="49" charset="-122"/>
              </a:rPr>
              <a:t>、感时花溅泪，恨别鸟惊心 </a:t>
            </a:r>
          </a:p>
          <a:p>
            <a:r>
              <a:rPr lang="en-US" altLang="zh-CN" sz="3600" b="1" dirty="0">
                <a:latin typeface="楷体" panose="02010609060101010101" pitchFamily="49" charset="-122"/>
                <a:ea typeface="楷体" panose="02010609060101010101" pitchFamily="49" charset="-122"/>
              </a:rPr>
              <a:t>B</a:t>
            </a:r>
            <a:r>
              <a:rPr lang="zh-CN" altLang="en-US" sz="3600" b="1" dirty="0">
                <a:latin typeface="楷体" panose="02010609060101010101" pitchFamily="49" charset="-122"/>
                <a:ea typeface="楷体" panose="02010609060101010101" pitchFamily="49" charset="-122"/>
              </a:rPr>
              <a:t>、星垂平野阔，月涌大江流 </a:t>
            </a:r>
          </a:p>
          <a:p>
            <a:r>
              <a:rPr lang="en-US" altLang="zh-CN" sz="3600" b="1" dirty="0">
                <a:latin typeface="楷体" panose="02010609060101010101" pitchFamily="49" charset="-122"/>
                <a:ea typeface="楷体" panose="02010609060101010101" pitchFamily="49" charset="-122"/>
              </a:rPr>
              <a:t>C</a:t>
            </a:r>
            <a:r>
              <a:rPr lang="zh-CN" altLang="en-US" sz="3600" b="1" dirty="0">
                <a:latin typeface="楷体" panose="02010609060101010101" pitchFamily="49" charset="-122"/>
                <a:ea typeface="楷体" panose="02010609060101010101" pitchFamily="49" charset="-122"/>
              </a:rPr>
              <a:t>、明月松间照，清泉石上流 </a:t>
            </a:r>
          </a:p>
          <a:p>
            <a:r>
              <a:rPr lang="en-US" altLang="zh-CN" sz="3600" b="1" dirty="0">
                <a:latin typeface="楷体" panose="02010609060101010101" pitchFamily="49" charset="-122"/>
                <a:ea typeface="楷体" panose="02010609060101010101" pitchFamily="49" charset="-122"/>
              </a:rPr>
              <a:t>D</a:t>
            </a:r>
            <a:r>
              <a:rPr lang="zh-CN" altLang="en-US" sz="3600" b="1" dirty="0">
                <a:latin typeface="楷体" panose="02010609060101010101" pitchFamily="49" charset="-122"/>
                <a:ea typeface="楷体" panose="02010609060101010101" pitchFamily="49" charset="-122"/>
              </a:rPr>
              <a:t>、浮云游子意，落日故人情 </a:t>
            </a:r>
          </a:p>
        </p:txBody>
      </p:sp>
    </p:spTree>
    <p:extLst>
      <p:ext uri="{BB962C8B-B14F-4D97-AF65-F5344CB8AC3E}">
        <p14:creationId xmlns:p14="http://schemas.microsoft.com/office/powerpoint/2010/main" val="9523244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2688" y="308525"/>
            <a:ext cx="10823448" cy="1938992"/>
          </a:xfrm>
          <a:prstGeom prst="rect">
            <a:avLst/>
          </a:prstGeom>
        </p:spPr>
        <p:txBody>
          <a:bodyPr wrap="square">
            <a:spAutoFit/>
          </a:bodyPr>
          <a:lstStyle/>
          <a:p>
            <a:r>
              <a:rPr lang="zh-CN" altLang="en-US" b="1" dirty="0" smtClean="0">
                <a:ea typeface="黑体" panose="02010609060101010101" pitchFamily="49" charset="-122"/>
              </a:rPr>
              <a:t> </a:t>
            </a:r>
            <a:r>
              <a:rPr lang="zh-CN" altLang="en-US" sz="6000" b="1" dirty="0">
                <a:solidFill>
                  <a:srgbClr val="FF0000"/>
                </a:solidFill>
                <a:latin typeface="楷体" panose="02010609060101010101" pitchFamily="49" charset="-122"/>
                <a:ea typeface="楷体" panose="02010609060101010101" pitchFamily="49" charset="-122"/>
              </a:rPr>
              <a:t>第五则：境界的追求境、创造境、成功境。</a:t>
            </a:r>
          </a:p>
        </p:txBody>
      </p:sp>
      <p:sp>
        <p:nvSpPr>
          <p:cNvPr id="3" name="矩形 2"/>
          <p:cNvSpPr/>
          <p:nvPr/>
        </p:nvSpPr>
        <p:spPr>
          <a:xfrm>
            <a:off x="1060704" y="2405533"/>
            <a:ext cx="10369296" cy="3970318"/>
          </a:xfrm>
          <a:prstGeom prst="rect">
            <a:avLst/>
          </a:prstGeom>
        </p:spPr>
        <p:txBody>
          <a:bodyPr wrap="square">
            <a:spAutoFit/>
          </a:bodyPr>
          <a:lstStyle/>
          <a:p>
            <a:r>
              <a:rPr lang="zh-CN" altLang="en-US" sz="3600" b="1" dirty="0" smtClean="0">
                <a:latin typeface="楷体" panose="02010609060101010101" pitchFamily="49" charset="-122"/>
                <a:ea typeface="楷体" panose="02010609060101010101" pitchFamily="49" charset="-122"/>
              </a:rPr>
              <a:t>    古今</a:t>
            </a:r>
            <a:r>
              <a:rPr lang="zh-CN" altLang="en-US" sz="3600" b="1" dirty="0">
                <a:latin typeface="楷体" panose="02010609060101010101" pitchFamily="49" charset="-122"/>
                <a:ea typeface="楷体" panose="02010609060101010101" pitchFamily="49" charset="-122"/>
              </a:rPr>
              <a:t>之成大事业、大学问者，必经过三种之境界：“昨夜西风凋碧树。独上高楼，望尽天涯路。”此第一境也。“衣带渐宽终不悔，为伊消得人憔悴。”此第二境也。“众里寻他千百度，回头蓦见，那人正在，灯火阑珊处。”此第三境也。此等语皆非大词人不能道。然遽以此意解释诸词，恐为晏、欧诸公所不许也。</a:t>
            </a:r>
          </a:p>
        </p:txBody>
      </p:sp>
    </p:spTree>
    <p:extLst>
      <p:ext uri="{BB962C8B-B14F-4D97-AF65-F5344CB8AC3E}">
        <p14:creationId xmlns:p14="http://schemas.microsoft.com/office/powerpoint/2010/main" val="667417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86968" y="1973638"/>
            <a:ext cx="10268712" cy="1384995"/>
          </a:xfrm>
          <a:prstGeom prst="rect">
            <a:avLst/>
          </a:prstGeom>
        </p:spPr>
        <p:txBody>
          <a:bodyPr wrap="square">
            <a:spAutoFit/>
          </a:bodyPr>
          <a:lstStyle/>
          <a:p>
            <a:pPr>
              <a:spcBef>
                <a:spcPct val="50000"/>
              </a:spcBef>
              <a:buClrTx/>
              <a:buFontTx/>
              <a:buNone/>
            </a:pPr>
            <a:r>
              <a:rPr lang="zh-CN" altLang="en-US" sz="2800" b="1" dirty="0" smtClean="0">
                <a:solidFill>
                  <a:srgbClr val="00B0F0"/>
                </a:solidFill>
                <a:latin typeface="+mn-ea"/>
              </a:rPr>
              <a:t>意境描述：长林叶落，西风乍起的清秋时节，登楼远眺，云  淡天高，一条路通向遥远的天际。此情此景，一种孤独寂寞油然而生，似乎唤起了一种追求和探索的期望。</a:t>
            </a:r>
            <a:endParaRPr lang="zh-CN" altLang="en-US" sz="2800" b="1" dirty="0">
              <a:solidFill>
                <a:srgbClr val="00B0F0"/>
              </a:solidFill>
              <a:latin typeface="+mn-ea"/>
            </a:endParaRPr>
          </a:p>
        </p:txBody>
      </p:sp>
      <p:sp>
        <p:nvSpPr>
          <p:cNvPr id="5" name="矩形 4"/>
          <p:cNvSpPr/>
          <p:nvPr/>
        </p:nvSpPr>
        <p:spPr>
          <a:xfrm>
            <a:off x="868680" y="3747475"/>
            <a:ext cx="10058400" cy="1384995"/>
          </a:xfrm>
          <a:prstGeom prst="rect">
            <a:avLst/>
          </a:prstGeom>
        </p:spPr>
        <p:txBody>
          <a:bodyPr wrap="square">
            <a:spAutoFit/>
          </a:bodyPr>
          <a:lstStyle/>
          <a:p>
            <a:pPr>
              <a:spcBef>
                <a:spcPct val="0"/>
              </a:spcBef>
            </a:pPr>
            <a:r>
              <a:rPr lang="zh-CN" altLang="en-US" sz="2800" b="1" dirty="0" smtClean="0">
                <a:solidFill>
                  <a:srgbClr val="FF0000"/>
                </a:solidFill>
                <a:latin typeface="楷体" panose="02010609060101010101" pitchFamily="49" charset="-122"/>
                <a:ea typeface="楷体" panose="02010609060101010101" pitchFamily="49" charset="-122"/>
              </a:rPr>
              <a:t>目标境</a:t>
            </a:r>
            <a:r>
              <a:rPr lang="zh-CN" altLang="en-US" sz="2800" b="1" dirty="0" smtClean="0">
                <a:latin typeface="楷体" panose="02010609060101010101" pitchFamily="49" charset="-122"/>
                <a:ea typeface="楷体" panose="02010609060101010101" pitchFamily="49" charset="-122"/>
              </a:rPr>
              <a:t>：晏殊的本意是写相思之苦，王国维在此比喻在创业治学的开始阶段，必须</a:t>
            </a:r>
            <a:r>
              <a:rPr lang="zh-CN" altLang="en-US" sz="2800" b="1" dirty="0" smtClean="0">
                <a:solidFill>
                  <a:srgbClr val="FF0000"/>
                </a:solidFill>
                <a:latin typeface="楷体" panose="02010609060101010101" pitchFamily="49" charset="-122"/>
                <a:ea typeface="楷体" panose="02010609060101010101" pitchFamily="49" charset="-122"/>
              </a:rPr>
              <a:t>高瞻远瞩，视野开阔</a:t>
            </a:r>
            <a:r>
              <a:rPr lang="zh-CN" altLang="en-US" sz="2800" b="1" dirty="0" smtClean="0">
                <a:latin typeface="楷体" panose="02010609060101010101" pitchFamily="49" charset="-122"/>
                <a:ea typeface="楷体" panose="02010609060101010101" pitchFamily="49" charset="-122"/>
              </a:rPr>
              <a:t>，耐得住寂寞孤独，并要设立明确的追求目标。</a:t>
            </a:r>
          </a:p>
        </p:txBody>
      </p:sp>
      <p:sp>
        <p:nvSpPr>
          <p:cNvPr id="6" name="矩形 5"/>
          <p:cNvSpPr/>
          <p:nvPr/>
        </p:nvSpPr>
        <p:spPr>
          <a:xfrm>
            <a:off x="761195" y="931170"/>
            <a:ext cx="9070112" cy="461665"/>
          </a:xfrm>
          <a:prstGeom prst="rect">
            <a:avLst/>
          </a:prstGeom>
        </p:spPr>
        <p:txBody>
          <a:bodyPr wrap="none">
            <a:spAutoFit/>
          </a:bodyPr>
          <a:lstStyle/>
          <a:p>
            <a:pPr>
              <a:lnSpc>
                <a:spcPct val="80000"/>
              </a:lnSpc>
              <a:spcBef>
                <a:spcPct val="50000"/>
              </a:spcBef>
            </a:pPr>
            <a:r>
              <a:rPr lang="zh-CN" altLang="en-US" sz="3000" b="1" dirty="0">
                <a:latin typeface="楷体" panose="02010609060101010101" pitchFamily="49" charset="-122"/>
                <a:ea typeface="楷体" panose="02010609060101010101" pitchFamily="49" charset="-122"/>
              </a:rPr>
              <a:t>境界一：昨夜西风凋碧树。独上高楼，望尽天涯路。</a:t>
            </a:r>
          </a:p>
        </p:txBody>
      </p:sp>
    </p:spTree>
    <p:extLst>
      <p:ext uri="{BB962C8B-B14F-4D97-AF65-F5344CB8AC3E}">
        <p14:creationId xmlns:p14="http://schemas.microsoft.com/office/powerpoint/2010/main" val="307898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790321" y="333375"/>
            <a:ext cx="8675688"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Tx/>
              <a:buFontTx/>
              <a:buNone/>
            </a:pPr>
            <a:r>
              <a:rPr lang="zh-CN" altLang="en-US" sz="3000" b="1" dirty="0">
                <a:latin typeface="楷体" panose="02010609060101010101" pitchFamily="49" charset="-122"/>
                <a:ea typeface="楷体" panose="02010609060101010101" pitchFamily="49" charset="-122"/>
              </a:rPr>
              <a:t>境界二：衣带渐宽终不悔，为伊消得人憔悴。</a:t>
            </a:r>
          </a:p>
        </p:txBody>
      </p:sp>
      <p:sp>
        <p:nvSpPr>
          <p:cNvPr id="3" name="矩形 2"/>
          <p:cNvSpPr/>
          <p:nvPr/>
        </p:nvSpPr>
        <p:spPr>
          <a:xfrm>
            <a:off x="790321" y="1642795"/>
            <a:ext cx="10575671" cy="954107"/>
          </a:xfrm>
          <a:prstGeom prst="rect">
            <a:avLst/>
          </a:prstGeom>
        </p:spPr>
        <p:txBody>
          <a:bodyPr wrap="square">
            <a:spAutoFit/>
          </a:bodyPr>
          <a:lstStyle/>
          <a:p>
            <a:pPr>
              <a:spcBef>
                <a:spcPct val="50000"/>
              </a:spcBef>
              <a:buClrTx/>
              <a:buFontTx/>
              <a:buNone/>
            </a:pPr>
            <a:r>
              <a:rPr lang="zh-CN" altLang="en-US" sz="2800" b="1" dirty="0" smtClean="0">
                <a:solidFill>
                  <a:srgbClr val="00B0F0"/>
                </a:solidFill>
                <a:latin typeface="+mn-ea"/>
              </a:rPr>
              <a:t>内容描绘：热恋</a:t>
            </a:r>
            <a:r>
              <a:rPr lang="zh-CN" altLang="en-US" sz="2800" b="1" dirty="0">
                <a:solidFill>
                  <a:srgbClr val="00B0F0"/>
                </a:solidFill>
                <a:latin typeface="+mn-ea"/>
              </a:rPr>
              <a:t>中情人的相思之苦。情有独钟，专一执着，虽衣带渐宽，枯槁憔悴也心甘情愿，无怨无悔。</a:t>
            </a:r>
          </a:p>
        </p:txBody>
      </p:sp>
      <p:sp>
        <p:nvSpPr>
          <p:cNvPr id="4" name="矩形 3"/>
          <p:cNvSpPr/>
          <p:nvPr/>
        </p:nvSpPr>
        <p:spPr>
          <a:xfrm>
            <a:off x="790320" y="3271987"/>
            <a:ext cx="10575671" cy="1384995"/>
          </a:xfrm>
          <a:prstGeom prst="rect">
            <a:avLst/>
          </a:prstGeom>
        </p:spPr>
        <p:txBody>
          <a:bodyPr wrap="square">
            <a:spAutoFit/>
          </a:bodyPr>
          <a:lstStyle/>
          <a:p>
            <a:pPr>
              <a:spcBef>
                <a:spcPct val="0"/>
              </a:spcBef>
            </a:pPr>
            <a:r>
              <a:rPr lang="zh-CN" altLang="en-US" sz="2800" b="1" dirty="0">
                <a:solidFill>
                  <a:srgbClr val="FF0000"/>
                </a:solidFill>
                <a:latin typeface="楷体" panose="02010609060101010101" pitchFamily="49" charset="-122"/>
                <a:ea typeface="楷体" panose="02010609060101010101" pitchFamily="49" charset="-122"/>
              </a:rPr>
              <a:t>追求境</a:t>
            </a:r>
            <a:r>
              <a:rPr lang="zh-CN" altLang="en-US" sz="2800" b="1" dirty="0">
                <a:latin typeface="楷体" panose="02010609060101010101" pitchFamily="49" charset="-122"/>
                <a:ea typeface="楷体" panose="02010609060101010101" pitchFamily="49" charset="-122"/>
              </a:rPr>
              <a:t>：柳永的本意是写对爱的无怨无悔，王国维在此比喻在创业治学的</a:t>
            </a:r>
            <a:r>
              <a:rPr lang="zh-CN" altLang="en-US" sz="2800" b="1" dirty="0" smtClean="0">
                <a:latin typeface="楷体" panose="02010609060101010101" pitchFamily="49" charset="-122"/>
                <a:ea typeface="楷体" panose="02010609060101010101" pitchFamily="49" charset="-122"/>
              </a:rPr>
              <a:t>过程阶段，</a:t>
            </a:r>
            <a:r>
              <a:rPr lang="zh-CN" altLang="en-US" sz="2800" b="1" dirty="0">
                <a:latin typeface="楷体" panose="02010609060101010101" pitchFamily="49" charset="-122"/>
                <a:ea typeface="楷体" panose="02010609060101010101" pitchFamily="49" charset="-122"/>
              </a:rPr>
              <a:t>必须</a:t>
            </a:r>
            <a:r>
              <a:rPr lang="zh-CN" altLang="en-US" sz="2800" b="1" dirty="0">
                <a:solidFill>
                  <a:srgbClr val="FF0000"/>
                </a:solidFill>
                <a:latin typeface="楷体" panose="02010609060101010101" pitchFamily="49" charset="-122"/>
                <a:ea typeface="楷体" panose="02010609060101010101" pitchFamily="49" charset="-122"/>
              </a:rPr>
              <a:t>百折不挠</a:t>
            </a:r>
            <a:r>
              <a:rPr lang="zh-CN" altLang="en-US" sz="2800" b="1" dirty="0" smtClean="0">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坚忍不拔</a:t>
            </a:r>
            <a:r>
              <a:rPr lang="zh-CN" altLang="en-US" sz="2800" b="1" dirty="0" smtClean="0">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sym typeface="Arial" panose="020B0604020202020204" pitchFamily="34" charset="0"/>
              </a:rPr>
              <a:t>不懈</a:t>
            </a:r>
            <a:r>
              <a:rPr lang="zh-CN" altLang="en-US" sz="2800" b="1" dirty="0">
                <a:solidFill>
                  <a:srgbClr val="FF0000"/>
                </a:solidFill>
                <a:latin typeface="楷体" panose="02010609060101010101" pitchFamily="49" charset="-122"/>
                <a:ea typeface="楷体" panose="02010609060101010101" pitchFamily="49" charset="-122"/>
                <a:sym typeface="Arial" panose="020B0604020202020204" pitchFamily="34" charset="0"/>
              </a:rPr>
              <a:t>努力</a:t>
            </a:r>
            <a:r>
              <a:rPr lang="zh-CN" altLang="en-US" sz="2800" b="1" dirty="0">
                <a:latin typeface="楷体" panose="02010609060101010101" pitchFamily="49" charset="-122"/>
                <a:ea typeface="楷体" panose="02010609060101010101" pitchFamily="49" charset="-122"/>
              </a:rPr>
              <a:t>，历尽艰辛也不放弃。</a:t>
            </a:r>
          </a:p>
        </p:txBody>
      </p:sp>
    </p:spTree>
    <p:extLst>
      <p:ext uri="{BB962C8B-B14F-4D97-AF65-F5344CB8AC3E}">
        <p14:creationId xmlns:p14="http://schemas.microsoft.com/office/powerpoint/2010/main" val="300989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a:xfrm>
            <a:off x="404432" y="535955"/>
            <a:ext cx="11089576" cy="1150937"/>
          </a:xfrm>
          <a:prstGeom prst="rect">
            <a:avLst/>
          </a:prstGeom>
          <a:no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ct val="50000"/>
              </a:spcBef>
              <a:buFontTx/>
              <a:buNone/>
            </a:pPr>
            <a:r>
              <a:rPr lang="zh-CN" altLang="en-US" sz="3000" b="1" dirty="0">
                <a:latin typeface="楷体" panose="02010609060101010101" pitchFamily="49" charset="-122"/>
                <a:ea typeface="楷体" panose="02010609060101010101" pitchFamily="49" charset="-122"/>
              </a:rPr>
              <a:t>境界三：众里寻他千百度。蓦然回首，那人却在，灯火阑珊处。</a:t>
            </a:r>
          </a:p>
        </p:txBody>
      </p:sp>
      <p:sp>
        <p:nvSpPr>
          <p:cNvPr id="4" name="矩形 3"/>
          <p:cNvSpPr/>
          <p:nvPr/>
        </p:nvSpPr>
        <p:spPr>
          <a:xfrm>
            <a:off x="455772" y="4313063"/>
            <a:ext cx="10791348" cy="1384995"/>
          </a:xfrm>
          <a:prstGeom prst="rect">
            <a:avLst/>
          </a:prstGeom>
        </p:spPr>
        <p:txBody>
          <a:bodyPr wrap="square">
            <a:spAutoFit/>
          </a:bodyPr>
          <a:lstStyle/>
          <a:p>
            <a:pPr>
              <a:spcBef>
                <a:spcPct val="0"/>
              </a:spcBef>
            </a:pPr>
            <a:r>
              <a:rPr lang="zh-CN" altLang="en-US" sz="2800" b="1" dirty="0">
                <a:solidFill>
                  <a:srgbClr val="FF0000"/>
                </a:solidFill>
                <a:latin typeface="楷体" panose="02010609060101010101" pitchFamily="49" charset="-122"/>
                <a:ea typeface="楷体" panose="02010609060101010101" pitchFamily="49" charset="-122"/>
              </a:rPr>
              <a:t>成功境</a:t>
            </a:r>
            <a:r>
              <a:rPr lang="zh-CN" altLang="en-US" sz="2800" b="1" dirty="0">
                <a:latin typeface="楷体" panose="02010609060101010101" pitchFamily="49" charset="-122"/>
                <a:ea typeface="楷体" panose="02010609060101010101" pitchFamily="49" charset="-122"/>
              </a:rPr>
              <a:t>：辛弃疾的本意是写在内心感到无望之际，突然发现自己苦苦找寻的</a:t>
            </a:r>
            <a:r>
              <a:rPr lang="zh-CN" altLang="en-US" sz="2800" b="1" dirty="0" smtClean="0">
                <a:latin typeface="楷体" panose="02010609060101010101" pitchFamily="49" charset="-122"/>
                <a:ea typeface="楷体" panose="02010609060101010101" pitchFamily="49" charset="-122"/>
              </a:rPr>
              <a:t>对象。王国</a:t>
            </a:r>
            <a:r>
              <a:rPr lang="zh-CN" altLang="en-US" sz="2800" b="1" dirty="0">
                <a:latin typeface="楷体" panose="02010609060101010101" pitchFamily="49" charset="-122"/>
                <a:ea typeface="楷体" panose="02010609060101010101" pitchFamily="49" charset="-122"/>
              </a:rPr>
              <a:t>维在此比喻在创业治学的道路上，必须有</a:t>
            </a:r>
            <a:r>
              <a:rPr lang="zh-CN" altLang="en-US" sz="2800" b="1" dirty="0">
                <a:solidFill>
                  <a:srgbClr val="FF0000"/>
                </a:solidFill>
                <a:latin typeface="楷体" panose="02010609060101010101" pitchFamily="49" charset="-122"/>
                <a:ea typeface="楷体" panose="02010609060101010101" pitchFamily="49" charset="-122"/>
              </a:rPr>
              <a:t>专注</a:t>
            </a:r>
            <a:r>
              <a:rPr lang="zh-CN" altLang="en-US" sz="2800" b="1" dirty="0">
                <a:latin typeface="楷体" panose="02010609060101010101" pitchFamily="49" charset="-122"/>
                <a:ea typeface="楷体" panose="02010609060101010101" pitchFamily="49" charset="-122"/>
              </a:rPr>
              <a:t>的精神，</a:t>
            </a:r>
            <a:r>
              <a:rPr lang="zh-CN" altLang="en-US" sz="2800" b="1" dirty="0">
                <a:solidFill>
                  <a:srgbClr val="FF0000"/>
                </a:solidFill>
                <a:latin typeface="楷体" panose="02010609060101010101" pitchFamily="49" charset="-122"/>
                <a:ea typeface="楷体" panose="02010609060101010101" pitchFamily="49" charset="-122"/>
              </a:rPr>
              <a:t>反复探究</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执著追求</a:t>
            </a:r>
            <a:r>
              <a:rPr lang="zh-CN" altLang="en-US" sz="2800" b="1" dirty="0">
                <a:latin typeface="楷体" panose="02010609060101010101" pitchFamily="49" charset="-122"/>
                <a:ea typeface="楷体" panose="02010609060101010101" pitchFamily="49" charset="-122"/>
              </a:rPr>
              <a:t>，自然会豁然贯通，有所成就。</a:t>
            </a:r>
          </a:p>
        </p:txBody>
      </p:sp>
      <p:sp>
        <p:nvSpPr>
          <p:cNvPr id="5" name="矩形 4"/>
          <p:cNvSpPr/>
          <p:nvPr/>
        </p:nvSpPr>
        <p:spPr>
          <a:xfrm>
            <a:off x="404432" y="2108758"/>
            <a:ext cx="10616184" cy="1384995"/>
          </a:xfrm>
          <a:prstGeom prst="rect">
            <a:avLst/>
          </a:prstGeom>
        </p:spPr>
        <p:txBody>
          <a:bodyPr wrap="square">
            <a:spAutoFit/>
          </a:bodyPr>
          <a:lstStyle/>
          <a:p>
            <a:pPr>
              <a:spcBef>
                <a:spcPct val="50000"/>
              </a:spcBef>
              <a:buClrTx/>
              <a:buFontTx/>
              <a:buNone/>
            </a:pPr>
            <a:r>
              <a:rPr lang="zh-CN" altLang="en-US" sz="2800" b="1" dirty="0">
                <a:solidFill>
                  <a:srgbClr val="00B0F0"/>
                </a:solidFill>
                <a:latin typeface="+mn-ea"/>
              </a:rPr>
              <a:t>意境描述：描绘了灯如海，花如潮的无宵节情人约会的情景。经过百千次苦苦追求，在那灯火冷落之处，终于见到朝思暮想的意中人，不禁大喜，极度幸福、欢欣。</a:t>
            </a:r>
          </a:p>
        </p:txBody>
      </p:sp>
    </p:spTree>
    <p:extLst>
      <p:ext uri="{BB962C8B-B14F-4D97-AF65-F5344CB8AC3E}">
        <p14:creationId xmlns:p14="http://schemas.microsoft.com/office/powerpoint/2010/main" val="3901685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58696" y="1410176"/>
            <a:ext cx="8994648" cy="3477875"/>
          </a:xfrm>
          <a:prstGeom prst="rect">
            <a:avLst/>
          </a:prstGeom>
        </p:spPr>
        <p:txBody>
          <a:bodyPr wrap="square">
            <a:spAutoFit/>
          </a:bodyPr>
          <a:lstStyle/>
          <a:p>
            <a:pPr>
              <a:spcBef>
                <a:spcPct val="0"/>
              </a:spcBef>
              <a:buClrTx/>
              <a:buFontTx/>
              <a:buNone/>
            </a:pPr>
            <a:r>
              <a:rPr lang="zh-CN" altLang="en-US" sz="4400" b="1" dirty="0" smtClean="0">
                <a:solidFill>
                  <a:srgbClr val="FF0000"/>
                </a:solidFill>
              </a:rPr>
              <a:t>第一境界</a:t>
            </a:r>
            <a:r>
              <a:rPr lang="zh-CN" altLang="en-US" sz="4400" b="1" dirty="0" smtClean="0"/>
              <a:t>：志存高远  树志  </a:t>
            </a:r>
          </a:p>
          <a:p>
            <a:pPr>
              <a:spcBef>
                <a:spcPct val="0"/>
              </a:spcBef>
              <a:buClrTx/>
              <a:buFontTx/>
              <a:buNone/>
            </a:pPr>
            <a:endParaRPr lang="zh-CN" altLang="en-US" sz="4400" b="1" dirty="0" smtClean="0"/>
          </a:p>
          <a:p>
            <a:pPr>
              <a:spcBef>
                <a:spcPct val="0"/>
              </a:spcBef>
              <a:buClrTx/>
              <a:buFontTx/>
              <a:buNone/>
            </a:pPr>
            <a:r>
              <a:rPr lang="zh-CN" altLang="en-US" sz="4400" b="1" dirty="0" smtClean="0">
                <a:solidFill>
                  <a:srgbClr val="FF0000"/>
                </a:solidFill>
              </a:rPr>
              <a:t>第二境界</a:t>
            </a:r>
            <a:r>
              <a:rPr lang="zh-CN" altLang="en-US" sz="4400" b="1" dirty="0" smtClean="0"/>
              <a:t>：孜孜以求  苦索  </a:t>
            </a:r>
          </a:p>
          <a:p>
            <a:pPr>
              <a:spcBef>
                <a:spcPct val="0"/>
              </a:spcBef>
              <a:buClrTx/>
              <a:buFontTx/>
              <a:buNone/>
            </a:pPr>
            <a:endParaRPr lang="zh-CN" altLang="en-US" sz="4400" b="1" dirty="0" smtClean="0"/>
          </a:p>
          <a:p>
            <a:pPr>
              <a:spcBef>
                <a:spcPct val="0"/>
              </a:spcBef>
              <a:buClrTx/>
              <a:buFontTx/>
              <a:buNone/>
            </a:pPr>
            <a:r>
              <a:rPr lang="zh-CN" altLang="en-US" sz="4400" b="1" dirty="0" smtClean="0">
                <a:solidFill>
                  <a:srgbClr val="FF0000"/>
                </a:solidFill>
              </a:rPr>
              <a:t>第三境界</a:t>
            </a:r>
            <a:r>
              <a:rPr lang="zh-CN" altLang="en-US" sz="4400" b="1" dirty="0" smtClean="0"/>
              <a:t>：豁然开朗  顿悟  </a:t>
            </a:r>
            <a:endParaRPr lang="zh-CN" altLang="en-US" sz="4400" b="1" dirty="0"/>
          </a:p>
        </p:txBody>
      </p:sp>
    </p:spTree>
    <p:extLst>
      <p:ext uri="{BB962C8B-B14F-4D97-AF65-F5344CB8AC3E}">
        <p14:creationId xmlns:p14="http://schemas.microsoft.com/office/powerpoint/2010/main" val="9672472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8328" y="409087"/>
            <a:ext cx="10494264" cy="707886"/>
          </a:xfrm>
          <a:prstGeom prst="rect">
            <a:avLst/>
          </a:prstGeom>
          <a:noFill/>
        </p:spPr>
        <p:txBody>
          <a:bodyPr wrap="square" rtlCol="0">
            <a:spAutoFit/>
          </a:bodyPr>
          <a:lstStyle/>
          <a:p>
            <a:r>
              <a:rPr lang="en-US" altLang="zh-CN" sz="4000" b="1" dirty="0" smtClean="0">
                <a:latin typeface="+mn-ea"/>
              </a:rPr>
              <a:t>《</a:t>
            </a:r>
            <a:r>
              <a:rPr lang="zh-CN" altLang="en-US" sz="4000" b="1" dirty="0" smtClean="0">
                <a:latin typeface="+mn-ea"/>
              </a:rPr>
              <a:t>人间词话</a:t>
            </a:r>
            <a:r>
              <a:rPr lang="en-US" altLang="zh-CN" sz="4000" b="1" dirty="0" smtClean="0">
                <a:latin typeface="+mn-ea"/>
              </a:rPr>
              <a:t>》</a:t>
            </a:r>
            <a:r>
              <a:rPr lang="zh-CN" altLang="en-US" sz="4000" b="1" dirty="0" smtClean="0">
                <a:latin typeface="+mn-ea"/>
              </a:rPr>
              <a:t>整体感知</a:t>
            </a:r>
            <a:r>
              <a:rPr lang="en-US" altLang="zh-CN" sz="4000" b="1" dirty="0" smtClean="0">
                <a:latin typeface="+mn-ea"/>
              </a:rPr>
              <a:t>——</a:t>
            </a:r>
            <a:r>
              <a:rPr lang="zh-CN" altLang="en-US" sz="4000" b="1" dirty="0">
                <a:latin typeface="+mn-ea"/>
              </a:rPr>
              <a:t>修养</a:t>
            </a:r>
          </a:p>
        </p:txBody>
      </p:sp>
      <p:sp>
        <p:nvSpPr>
          <p:cNvPr id="3" name="矩形 2"/>
          <p:cNvSpPr/>
          <p:nvPr/>
        </p:nvSpPr>
        <p:spPr>
          <a:xfrm>
            <a:off x="733763" y="1470398"/>
            <a:ext cx="11307904" cy="584775"/>
          </a:xfrm>
          <a:prstGeom prst="rect">
            <a:avLst/>
          </a:prstGeom>
        </p:spPr>
        <p:txBody>
          <a:bodyPr wrap="none">
            <a:spAutoFit/>
          </a:bodyPr>
          <a:lstStyle/>
          <a:p>
            <a:r>
              <a:rPr lang="zh-CN" altLang="en-US" sz="3200" b="1" dirty="0" smtClean="0">
                <a:latin typeface="楷体" panose="02010609060101010101" pitchFamily="49" charset="-122"/>
                <a:ea typeface="楷体" panose="02010609060101010101" pitchFamily="49" charset="-122"/>
              </a:rPr>
              <a:t>第四、六、七则：从不同角度论述“诗人的思想和艺术修养”</a:t>
            </a:r>
            <a:endParaRPr lang="zh-CN" altLang="en-US" sz="3200" dirty="0"/>
          </a:p>
        </p:txBody>
      </p:sp>
      <p:sp>
        <p:nvSpPr>
          <p:cNvPr id="4" name="矩形 3"/>
          <p:cNvSpPr/>
          <p:nvPr/>
        </p:nvSpPr>
        <p:spPr>
          <a:xfrm>
            <a:off x="733763" y="2189726"/>
            <a:ext cx="7188186" cy="584775"/>
          </a:xfrm>
          <a:prstGeom prst="rect">
            <a:avLst/>
          </a:prstGeom>
        </p:spPr>
        <p:txBody>
          <a:bodyPr wrap="none">
            <a:spAutoFit/>
          </a:bodyPr>
          <a:lstStyle/>
          <a:p>
            <a:r>
              <a:rPr lang="zh-CN" altLang="en-US" sz="3200" b="1" dirty="0" smtClean="0">
                <a:latin typeface="楷体" panose="02010609060101010101" pitchFamily="49" charset="-122"/>
                <a:ea typeface="楷体" panose="02010609060101010101" pitchFamily="49" charset="-122"/>
              </a:rPr>
              <a:t>第四则：气象阔达</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眼界大、感慨深</a:t>
            </a:r>
            <a:endParaRPr lang="zh-CN" altLang="en-US" sz="3200" dirty="0"/>
          </a:p>
        </p:txBody>
      </p:sp>
      <p:sp>
        <p:nvSpPr>
          <p:cNvPr id="5" name="矩形 4"/>
          <p:cNvSpPr/>
          <p:nvPr/>
        </p:nvSpPr>
        <p:spPr>
          <a:xfrm>
            <a:off x="733763" y="2909054"/>
            <a:ext cx="9660017" cy="584775"/>
          </a:xfrm>
          <a:prstGeom prst="rect">
            <a:avLst/>
          </a:prstGeom>
        </p:spPr>
        <p:txBody>
          <a:bodyPr wrap="none">
            <a:spAutoFit/>
          </a:bodyPr>
          <a:lstStyle/>
          <a:p>
            <a:r>
              <a:rPr lang="zh-CN" altLang="en-US" sz="3200" b="1" dirty="0" smtClean="0">
                <a:latin typeface="楷体" panose="02010609060101010101" pitchFamily="49" charset="-122"/>
                <a:ea typeface="楷体" panose="02010609060101010101" pitchFamily="49" charset="-122"/>
              </a:rPr>
              <a:t>第六则：言情真挚，写景清新，言辞畅达，见识深远</a:t>
            </a:r>
            <a:endParaRPr lang="zh-CN" altLang="en-US" sz="3200" dirty="0"/>
          </a:p>
        </p:txBody>
      </p:sp>
      <p:sp>
        <p:nvSpPr>
          <p:cNvPr id="6" name="矩形 5"/>
          <p:cNvSpPr/>
          <p:nvPr/>
        </p:nvSpPr>
        <p:spPr>
          <a:xfrm>
            <a:off x="755451" y="3628382"/>
            <a:ext cx="5540299" cy="584775"/>
          </a:xfrm>
          <a:prstGeom prst="rect">
            <a:avLst/>
          </a:prstGeom>
        </p:spPr>
        <p:txBody>
          <a:bodyPr wrap="none">
            <a:spAutoFit/>
          </a:bodyPr>
          <a:lstStyle/>
          <a:p>
            <a:r>
              <a:rPr lang="zh-CN" altLang="en-US" sz="3200" b="1" dirty="0" smtClean="0">
                <a:latin typeface="楷体" panose="02010609060101010101" pitchFamily="49" charset="-122"/>
                <a:ea typeface="楷体" panose="02010609060101010101" pitchFamily="49" charset="-122"/>
              </a:rPr>
              <a:t>第七则：入乎其内，出乎其外</a:t>
            </a:r>
            <a:endParaRPr lang="zh-CN" altLang="en-US" sz="3200" dirty="0"/>
          </a:p>
        </p:txBody>
      </p:sp>
    </p:spTree>
    <p:extLst>
      <p:ext uri="{BB962C8B-B14F-4D97-AF65-F5344CB8AC3E}">
        <p14:creationId xmlns:p14="http://schemas.microsoft.com/office/powerpoint/2010/main" val="3877894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4904" y="1225689"/>
            <a:ext cx="11548872" cy="4524315"/>
          </a:xfrm>
          <a:prstGeom prst="rect">
            <a:avLst/>
          </a:prstGeom>
        </p:spPr>
        <p:txBody>
          <a:bodyPr wrap="square">
            <a:spAutoFit/>
          </a:bodyPr>
          <a:lstStyle/>
          <a:p>
            <a:pPr>
              <a:defRPr/>
            </a:pPr>
            <a:r>
              <a:rPr lang="zh-CN" altLang="en-US" sz="3600" b="1" dirty="0" smtClean="0">
                <a:latin typeface="楷体" panose="02010609060101010101" pitchFamily="49" charset="-122"/>
                <a:ea typeface="楷体" panose="02010609060101010101" pitchFamily="49" charset="-122"/>
              </a:rPr>
              <a:t>    郑燮，清书画</a:t>
            </a:r>
            <a:r>
              <a:rPr lang="zh-CN" altLang="en-US" sz="3600" b="1" dirty="0">
                <a:latin typeface="楷体" panose="02010609060101010101" pitchFamily="49" charset="-122"/>
                <a:ea typeface="楷体" panose="02010609060101010101" pitchFamily="49" charset="-122"/>
              </a:rPr>
              <a:t>家、文学家。字克柔，号</a:t>
            </a:r>
            <a:r>
              <a:rPr lang="zh-CN" altLang="en-US" sz="3600" b="1" dirty="0">
                <a:solidFill>
                  <a:srgbClr val="FF0000"/>
                </a:solidFill>
                <a:latin typeface="楷体" panose="02010609060101010101" pitchFamily="49" charset="-122"/>
                <a:ea typeface="楷体" panose="02010609060101010101" pitchFamily="49" charset="-122"/>
              </a:rPr>
              <a:t>板桥</a:t>
            </a:r>
            <a:r>
              <a:rPr lang="zh-CN" altLang="en-US" sz="3600" b="1" dirty="0">
                <a:latin typeface="楷体" panose="02010609060101010101" pitchFamily="49" charset="-122"/>
                <a:ea typeface="楷体" panose="02010609060101010101" pitchFamily="49" charset="-122"/>
              </a:rPr>
              <a:t>，自幼丧母，早年的生活十分贫寒，在扬州以卖画为生，</a:t>
            </a:r>
            <a:r>
              <a:rPr lang="zh-CN" altLang="en-US" sz="3600" b="1" dirty="0">
                <a:latin typeface="楷体" panose="02010609060101010101" pitchFamily="49" charset="-122"/>
                <a:ea typeface="楷体" panose="02010609060101010101" pitchFamily="49" charset="-122"/>
                <a:sym typeface="Arial" pitchFamily="34" charset="0"/>
              </a:rPr>
              <a:t>“</a:t>
            </a:r>
            <a:r>
              <a:rPr lang="zh-CN" altLang="en-US" sz="3600" b="1" dirty="0">
                <a:solidFill>
                  <a:srgbClr val="FF0000"/>
                </a:solidFill>
                <a:latin typeface="楷体" panose="02010609060101010101" pitchFamily="49" charset="-122"/>
                <a:ea typeface="楷体" panose="02010609060101010101" pitchFamily="49" charset="-122"/>
              </a:rPr>
              <a:t>扬州八怪</a:t>
            </a:r>
            <a:r>
              <a:rPr lang="zh-CN" altLang="en-US" sz="3600" b="1" dirty="0">
                <a:latin typeface="楷体" panose="02010609060101010101" pitchFamily="49" charset="-122"/>
                <a:ea typeface="楷体" panose="02010609060101010101" pitchFamily="49" charset="-122"/>
                <a:sym typeface="Arial" pitchFamily="34" charset="0"/>
              </a:rPr>
              <a:t>”之一</a:t>
            </a:r>
            <a:r>
              <a:rPr lang="zh-CN" altLang="en-US" sz="3600" b="1" dirty="0">
                <a:latin typeface="楷体" panose="02010609060101010101" pitchFamily="49" charset="-122"/>
                <a:ea typeface="楷体" panose="02010609060101010101" pitchFamily="49" charset="-122"/>
              </a:rPr>
              <a:t>。曾任山东范县、潍县知县，12年的官场生活，目睹腐朽和黑暗，使他在61岁时</a:t>
            </a:r>
            <a:r>
              <a:rPr lang="zh-CN" altLang="en-US" sz="3600" b="1" dirty="0">
                <a:latin typeface="楷体" panose="02010609060101010101" pitchFamily="49" charset="-122"/>
                <a:ea typeface="楷体" panose="02010609060101010101" pitchFamily="49" charset="-122"/>
                <a:sym typeface="Arial" pitchFamily="34" charset="0"/>
              </a:rPr>
              <a:t>愤而罢官</a:t>
            </a:r>
            <a:r>
              <a:rPr lang="zh-CN" altLang="en-US" sz="3600" b="1" dirty="0">
                <a:latin typeface="楷体" panose="02010609060101010101" pitchFamily="49" charset="-122"/>
                <a:ea typeface="楷体" panose="02010609060101010101" pitchFamily="49" charset="-122"/>
              </a:rPr>
              <a:t>归去，仍回到扬州，重新过着“二十年前旧板桥”的卖画生活，</a:t>
            </a:r>
          </a:p>
          <a:p>
            <a:pPr>
              <a:defRPr/>
            </a:pPr>
            <a:r>
              <a:rPr lang="zh-CN" altLang="en-US" sz="3600" b="1" dirty="0">
                <a:latin typeface="楷体" panose="02010609060101010101" pitchFamily="49" charset="-122"/>
                <a:ea typeface="楷体" panose="02010609060101010101" pitchFamily="49" charset="-122"/>
              </a:rPr>
              <a:t>郑板桥</a:t>
            </a:r>
            <a:r>
              <a:rPr lang="zh-CN" altLang="en-US" sz="3600" b="1" dirty="0">
                <a:solidFill>
                  <a:srgbClr val="FF0000"/>
                </a:solidFill>
                <a:latin typeface="楷体" panose="02010609060101010101" pitchFamily="49" charset="-122"/>
                <a:ea typeface="楷体" panose="02010609060101010101" pitchFamily="49" charset="-122"/>
                <a:sym typeface="Arial" pitchFamily="34" charset="0"/>
              </a:rPr>
              <a:t>诗、书、画、印</a:t>
            </a:r>
            <a:r>
              <a:rPr lang="zh-CN" altLang="en-US" sz="3600" b="1" dirty="0">
                <a:latin typeface="楷体" panose="02010609060101010101" pitchFamily="49" charset="-122"/>
                <a:ea typeface="楷体" panose="02010609060101010101" pitchFamily="49" charset="-122"/>
              </a:rPr>
              <a:t>皆有成就，号称“</a:t>
            </a:r>
            <a:r>
              <a:rPr lang="zh-CN" altLang="en-US" sz="3600" b="1" dirty="0">
                <a:latin typeface="楷体" panose="02010609060101010101" pitchFamily="49" charset="-122"/>
                <a:ea typeface="楷体" panose="02010609060101010101" pitchFamily="49" charset="-122"/>
                <a:sym typeface="Arial" pitchFamily="34" charset="0"/>
              </a:rPr>
              <a:t>四绝</a:t>
            </a:r>
            <a:r>
              <a:rPr lang="zh-CN" altLang="en-US" sz="3600" b="1" dirty="0">
                <a:latin typeface="楷体" panose="02010609060101010101" pitchFamily="49" charset="-122"/>
                <a:ea typeface="楷体" panose="02010609060101010101" pitchFamily="49" charset="-122"/>
              </a:rPr>
              <a:t>”。</a:t>
            </a:r>
          </a:p>
          <a:p>
            <a:pPr>
              <a:defRPr/>
            </a:pPr>
            <a:r>
              <a:rPr lang="zh-CN" altLang="en-US" sz="3600" b="1" dirty="0" smtClean="0">
                <a:latin typeface="楷体" panose="02010609060101010101" pitchFamily="49" charset="-122"/>
                <a:ea typeface="楷体" panose="02010609060101010101" pitchFamily="49" charset="-122"/>
              </a:rPr>
              <a:t>    这里</a:t>
            </a:r>
            <a:r>
              <a:rPr lang="zh-CN" altLang="en-US" sz="3600" b="1" dirty="0">
                <a:latin typeface="楷体" panose="02010609060101010101" pitchFamily="49" charset="-122"/>
                <a:ea typeface="楷体" panose="02010609060101010101" pitchFamily="49" charset="-122"/>
              </a:rPr>
              <a:t>所选的三则画题，皆是他画竹的心得，虽非严思宏论，却自有其</a:t>
            </a:r>
            <a:r>
              <a:rPr lang="zh-CN" altLang="en-US" sz="3600" b="1" dirty="0">
                <a:latin typeface="楷体" panose="02010609060101010101" pitchFamily="49" charset="-122"/>
                <a:ea typeface="楷体" panose="02010609060101010101" pitchFamily="49" charset="-122"/>
                <a:sym typeface="Arial" pitchFamily="34" charset="0"/>
              </a:rPr>
              <a:t>深彻独到</a:t>
            </a:r>
            <a:r>
              <a:rPr lang="zh-CN" altLang="en-US" sz="3600" b="1" dirty="0">
                <a:latin typeface="楷体" panose="02010609060101010101" pitchFamily="49" charset="-122"/>
                <a:ea typeface="楷体" panose="02010609060101010101" pitchFamily="49" charset="-122"/>
              </a:rPr>
              <a:t>之处。</a:t>
            </a:r>
          </a:p>
        </p:txBody>
      </p:sp>
      <p:sp>
        <p:nvSpPr>
          <p:cNvPr id="3" name="文本框 2"/>
          <p:cNvSpPr txBox="1"/>
          <p:nvPr/>
        </p:nvSpPr>
        <p:spPr>
          <a:xfrm>
            <a:off x="718884" y="310896"/>
            <a:ext cx="7991856" cy="830997"/>
          </a:xfrm>
          <a:prstGeom prst="rect">
            <a:avLst/>
          </a:prstGeom>
          <a:noFill/>
        </p:spPr>
        <p:txBody>
          <a:bodyPr wrap="square" rtlCol="0">
            <a:spAutoFit/>
          </a:bodyPr>
          <a:lstStyle/>
          <a:p>
            <a:r>
              <a:rPr lang="zh-CN" altLang="en-US" sz="4800" b="1" dirty="0" smtClean="0">
                <a:latin typeface="+mn-ea"/>
              </a:rPr>
              <a:t>郑燮</a:t>
            </a:r>
            <a:endParaRPr lang="zh-CN" altLang="en-US" sz="4800" b="1" dirty="0">
              <a:latin typeface="+mn-ea"/>
            </a:endParaRPr>
          </a:p>
        </p:txBody>
      </p:sp>
    </p:spTree>
    <p:extLst>
      <p:ext uri="{BB962C8B-B14F-4D97-AF65-F5344CB8AC3E}">
        <p14:creationId xmlns:p14="http://schemas.microsoft.com/office/powerpoint/2010/main" val="8881946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4672" y="1772034"/>
            <a:ext cx="10524744" cy="1338828"/>
          </a:xfrm>
          <a:prstGeom prst="rect">
            <a:avLst/>
          </a:prstGeom>
        </p:spPr>
        <p:txBody>
          <a:bodyPr wrap="square">
            <a:spAutoFit/>
          </a:bodyPr>
          <a:lstStyle/>
          <a:p>
            <a:pPr>
              <a:lnSpc>
                <a:spcPct val="90000"/>
              </a:lnSpc>
            </a:pPr>
            <a:r>
              <a:rPr lang="zh-CN" altLang="en-US" sz="3600" b="1" dirty="0">
                <a:latin typeface="楷体" panose="02010609060101010101" pitchFamily="49" charset="-122"/>
                <a:ea typeface="楷体" panose="02010609060101010101" pitchFamily="49" charset="-122"/>
              </a:rPr>
              <a:t>核心句：凡吾画竹，无所师承，多得于纸窗粉壁日光月影中耳。</a:t>
            </a:r>
            <a:endParaRPr lang="en-US" altLang="zh-CN" sz="3600" b="1" dirty="0">
              <a:latin typeface="楷体" panose="02010609060101010101" pitchFamily="49" charset="-122"/>
              <a:ea typeface="楷体" panose="02010609060101010101" pitchFamily="49" charset="-122"/>
            </a:endParaRPr>
          </a:p>
          <a:p>
            <a:pPr>
              <a:lnSpc>
                <a:spcPct val="90000"/>
              </a:lnSpc>
            </a:pPr>
            <a:endParaRPr lang="en-US" altLang="zh-CN" b="1" dirty="0" smtClean="0">
              <a:latin typeface="黑体" panose="02010609060101010101" pitchFamily="49" charset="-122"/>
              <a:ea typeface="黑体" panose="02010609060101010101" pitchFamily="49" charset="-122"/>
            </a:endParaRPr>
          </a:p>
        </p:txBody>
      </p:sp>
      <p:sp>
        <p:nvSpPr>
          <p:cNvPr id="3" name="文本框 2"/>
          <p:cNvSpPr txBox="1"/>
          <p:nvPr/>
        </p:nvSpPr>
        <p:spPr>
          <a:xfrm>
            <a:off x="877824" y="521208"/>
            <a:ext cx="6117336" cy="707886"/>
          </a:xfrm>
          <a:prstGeom prst="rect">
            <a:avLst/>
          </a:prstGeom>
          <a:noFill/>
        </p:spPr>
        <p:txBody>
          <a:bodyPr wrap="square" rtlCol="0">
            <a:spAutoFit/>
          </a:bodyPr>
          <a:lstStyle/>
          <a:p>
            <a:r>
              <a:rPr lang="zh-CN" altLang="en-US" sz="4000" b="1" dirty="0">
                <a:latin typeface="+mn-ea"/>
              </a:rPr>
              <a:t>第一则</a:t>
            </a:r>
          </a:p>
        </p:txBody>
      </p:sp>
      <p:sp>
        <p:nvSpPr>
          <p:cNvPr id="4" name="矩形 3"/>
          <p:cNvSpPr/>
          <p:nvPr/>
        </p:nvSpPr>
        <p:spPr>
          <a:xfrm>
            <a:off x="804672" y="3203320"/>
            <a:ext cx="8523487" cy="590931"/>
          </a:xfrm>
          <a:prstGeom prst="rect">
            <a:avLst/>
          </a:prstGeom>
        </p:spPr>
        <p:txBody>
          <a:bodyPr wrap="none">
            <a:spAutoFit/>
          </a:bodyPr>
          <a:lstStyle/>
          <a:p>
            <a:pPr>
              <a:lnSpc>
                <a:spcPct val="90000"/>
              </a:lnSpc>
            </a:pPr>
            <a:r>
              <a:rPr lang="zh-CN" altLang="en-US" sz="3600" b="1" dirty="0">
                <a:latin typeface="楷体" panose="02010609060101010101" pitchFamily="49" charset="-122"/>
                <a:ea typeface="楷体" panose="02010609060101010101" pitchFamily="49" charset="-122"/>
              </a:rPr>
              <a:t>主旨：画竹得力于潜心观察、</a:t>
            </a:r>
            <a:r>
              <a:rPr lang="zh-CN" altLang="en-US" sz="3600" b="1" dirty="0">
                <a:solidFill>
                  <a:srgbClr val="FF0000"/>
                </a:solidFill>
                <a:latin typeface="楷体" panose="02010609060101010101" pitchFamily="49" charset="-122"/>
                <a:ea typeface="楷体" panose="02010609060101010101" pitchFamily="49" charset="-122"/>
              </a:rPr>
              <a:t>师法天然</a:t>
            </a:r>
            <a:r>
              <a:rPr lang="zh-CN" altLang="en-US" sz="3600" b="1" dirty="0">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2279216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4672" y="1772034"/>
            <a:ext cx="10524744" cy="2336024"/>
          </a:xfrm>
          <a:prstGeom prst="rect">
            <a:avLst/>
          </a:prstGeom>
        </p:spPr>
        <p:txBody>
          <a:bodyPr wrap="square">
            <a:spAutoFit/>
          </a:bodyPr>
          <a:lstStyle/>
          <a:p>
            <a:pPr>
              <a:lnSpc>
                <a:spcPct val="90000"/>
              </a:lnSpc>
            </a:pPr>
            <a:r>
              <a:rPr lang="zh-CN" altLang="en-US" sz="3600" b="1" dirty="0" smtClean="0">
                <a:latin typeface="楷体" panose="02010609060101010101" pitchFamily="49" charset="-122"/>
                <a:ea typeface="楷体" panose="02010609060101010101" pitchFamily="49" charset="-122"/>
              </a:rPr>
              <a:t>画竹过程</a:t>
            </a:r>
            <a:r>
              <a:rPr lang="zh-CN" altLang="en-US" sz="3600" b="1" dirty="0">
                <a:latin typeface="楷体" panose="02010609060101010101" pitchFamily="49" charset="-122"/>
                <a:ea typeface="楷体" panose="02010609060101010101" pitchFamily="49" charset="-122"/>
              </a:rPr>
              <a:t>：</a:t>
            </a:r>
            <a:endParaRPr lang="en-US" altLang="zh-CN" sz="3600" b="1" dirty="0" smtClean="0">
              <a:latin typeface="楷体" panose="02010609060101010101" pitchFamily="49" charset="-122"/>
              <a:ea typeface="楷体" panose="02010609060101010101" pitchFamily="49" charset="-122"/>
            </a:endParaRPr>
          </a:p>
          <a:p>
            <a:pPr>
              <a:lnSpc>
                <a:spcPct val="90000"/>
              </a:lnSpc>
            </a:pPr>
            <a:r>
              <a:rPr lang="zh-CN" altLang="en-US" sz="3600" b="1" dirty="0" smtClean="0">
                <a:latin typeface="楷体" panose="02010609060101010101" pitchFamily="49" charset="-122"/>
                <a:ea typeface="楷体" panose="02010609060101010101" pitchFamily="49" charset="-122"/>
              </a:rPr>
              <a:t>    眼中之竹</a:t>
            </a:r>
            <a:r>
              <a:rPr lang="en-US" altLang="zh-CN" sz="3600" b="1" dirty="0" smtClean="0">
                <a:latin typeface="楷体" panose="02010609060101010101" pitchFamily="49" charset="-122"/>
                <a:ea typeface="楷体" panose="02010609060101010101" pitchFamily="49" charset="-122"/>
              </a:rPr>
              <a:t>—</a:t>
            </a:r>
            <a:r>
              <a:rPr lang="zh-CN" altLang="en-US" sz="3600" b="1" dirty="0" smtClean="0">
                <a:latin typeface="楷体" panose="02010609060101010101" pitchFamily="49" charset="-122"/>
                <a:ea typeface="楷体" panose="02010609060101010101" pitchFamily="49" charset="-122"/>
              </a:rPr>
              <a:t>胸中之竹</a:t>
            </a:r>
            <a:r>
              <a:rPr lang="en-US" altLang="zh-CN" sz="3600" b="1" dirty="0" smtClean="0">
                <a:latin typeface="楷体" panose="02010609060101010101" pitchFamily="49" charset="-122"/>
                <a:ea typeface="楷体" panose="02010609060101010101" pitchFamily="49" charset="-122"/>
              </a:rPr>
              <a:t>—</a:t>
            </a:r>
            <a:r>
              <a:rPr lang="zh-CN" altLang="en-US" sz="3600" b="1" dirty="0" smtClean="0">
                <a:latin typeface="楷体" panose="02010609060101010101" pitchFamily="49" charset="-122"/>
                <a:ea typeface="楷体" panose="02010609060101010101" pitchFamily="49" charset="-122"/>
              </a:rPr>
              <a:t>手中之竹</a:t>
            </a:r>
          </a:p>
          <a:p>
            <a:pPr>
              <a:lnSpc>
                <a:spcPct val="90000"/>
              </a:lnSpc>
            </a:pPr>
            <a:r>
              <a:rPr lang="zh-CN" altLang="en-US" sz="3600" b="1" dirty="0" smtClean="0">
                <a:latin typeface="楷体" panose="02010609060101010101" pitchFamily="49" charset="-122"/>
                <a:ea typeface="楷体" panose="02010609060101010101" pitchFamily="49" charset="-122"/>
              </a:rPr>
              <a:t>    观察自然</a:t>
            </a:r>
            <a:r>
              <a:rPr lang="en-US" altLang="zh-CN" sz="3600" b="1" dirty="0" smtClean="0">
                <a:latin typeface="楷体" panose="02010609060101010101" pitchFamily="49" charset="-122"/>
                <a:ea typeface="楷体" panose="02010609060101010101" pitchFamily="49" charset="-122"/>
              </a:rPr>
              <a:t>—</a:t>
            </a:r>
            <a:r>
              <a:rPr lang="zh-CN" altLang="en-US" sz="3600" b="1" dirty="0" smtClean="0">
                <a:latin typeface="楷体" panose="02010609060101010101" pitchFamily="49" charset="-122"/>
                <a:ea typeface="楷体" panose="02010609060101010101" pitchFamily="49" charset="-122"/>
              </a:rPr>
              <a:t>艺术构思</a:t>
            </a:r>
            <a:r>
              <a:rPr lang="en-US" altLang="zh-CN" sz="3600" b="1" dirty="0" smtClean="0">
                <a:latin typeface="楷体" panose="02010609060101010101" pitchFamily="49" charset="-122"/>
                <a:ea typeface="楷体" panose="02010609060101010101" pitchFamily="49" charset="-122"/>
              </a:rPr>
              <a:t>—</a:t>
            </a:r>
            <a:r>
              <a:rPr lang="zh-CN" altLang="en-US" sz="3600" b="1" dirty="0" smtClean="0">
                <a:latin typeface="楷体" panose="02010609060101010101" pitchFamily="49" charset="-122"/>
                <a:ea typeface="楷体" panose="02010609060101010101" pitchFamily="49" charset="-122"/>
              </a:rPr>
              <a:t>绘画作品</a:t>
            </a:r>
          </a:p>
          <a:p>
            <a:pPr>
              <a:lnSpc>
                <a:spcPct val="90000"/>
              </a:lnSpc>
            </a:pPr>
            <a:endParaRPr lang="en-US" altLang="zh-CN" sz="3600" b="1" dirty="0">
              <a:latin typeface="楷体" panose="02010609060101010101" pitchFamily="49" charset="-122"/>
              <a:ea typeface="楷体" panose="02010609060101010101" pitchFamily="49" charset="-122"/>
            </a:endParaRPr>
          </a:p>
          <a:p>
            <a:pPr>
              <a:lnSpc>
                <a:spcPct val="90000"/>
              </a:lnSpc>
            </a:pPr>
            <a:endParaRPr lang="en-US" altLang="zh-CN" b="1" dirty="0" smtClean="0">
              <a:latin typeface="黑体" panose="02010609060101010101" pitchFamily="49" charset="-122"/>
              <a:ea typeface="黑体" panose="02010609060101010101" pitchFamily="49" charset="-122"/>
            </a:endParaRPr>
          </a:p>
        </p:txBody>
      </p:sp>
      <p:sp>
        <p:nvSpPr>
          <p:cNvPr id="3" name="文本框 2"/>
          <p:cNvSpPr txBox="1"/>
          <p:nvPr/>
        </p:nvSpPr>
        <p:spPr>
          <a:xfrm>
            <a:off x="877824" y="521208"/>
            <a:ext cx="6117336" cy="707886"/>
          </a:xfrm>
          <a:prstGeom prst="rect">
            <a:avLst/>
          </a:prstGeom>
          <a:noFill/>
        </p:spPr>
        <p:txBody>
          <a:bodyPr wrap="square" rtlCol="0">
            <a:spAutoFit/>
          </a:bodyPr>
          <a:lstStyle/>
          <a:p>
            <a:r>
              <a:rPr lang="zh-CN" altLang="en-US" sz="4000" b="1" dirty="0" smtClean="0">
                <a:latin typeface="+mn-ea"/>
              </a:rPr>
              <a:t>第二则</a:t>
            </a:r>
            <a:endParaRPr lang="zh-CN" altLang="en-US" sz="4000" b="1" dirty="0">
              <a:latin typeface="+mn-ea"/>
            </a:endParaRPr>
          </a:p>
        </p:txBody>
      </p:sp>
      <p:sp>
        <p:nvSpPr>
          <p:cNvPr id="4" name="矩形 3"/>
          <p:cNvSpPr/>
          <p:nvPr/>
        </p:nvSpPr>
        <p:spPr>
          <a:xfrm>
            <a:off x="877824" y="4108058"/>
            <a:ext cx="8798413" cy="1089529"/>
          </a:xfrm>
          <a:prstGeom prst="rect">
            <a:avLst/>
          </a:prstGeom>
        </p:spPr>
        <p:txBody>
          <a:bodyPr wrap="square">
            <a:spAutoFit/>
          </a:bodyPr>
          <a:lstStyle/>
          <a:p>
            <a:pPr>
              <a:lnSpc>
                <a:spcPct val="90000"/>
              </a:lnSpc>
            </a:pPr>
            <a:r>
              <a:rPr lang="zh-CN" altLang="en-US" sz="3600" b="1" dirty="0">
                <a:latin typeface="楷体" panose="02010609060101010101" pitchFamily="49" charset="-122"/>
                <a:ea typeface="楷体" panose="02010609060101010101" pitchFamily="49" charset="-122"/>
              </a:rPr>
              <a:t>主旨</a:t>
            </a:r>
            <a:r>
              <a:rPr lang="zh-CN" altLang="en-US" sz="3600" b="1" dirty="0" smtClean="0">
                <a:latin typeface="楷体" panose="02010609060101010101" pitchFamily="49" charset="-122"/>
                <a:ea typeface="楷体" panose="02010609060101010101" pitchFamily="49" charset="-122"/>
              </a:rPr>
              <a:t>：从画竹过程中总结出“</a:t>
            </a:r>
            <a:r>
              <a:rPr lang="zh-CN" altLang="en-US" sz="3600" b="1" dirty="0" smtClean="0">
                <a:solidFill>
                  <a:srgbClr val="FF0000"/>
                </a:solidFill>
                <a:latin typeface="楷体" panose="02010609060101010101" pitchFamily="49" charset="-122"/>
                <a:ea typeface="楷体" panose="02010609060101010101" pitchFamily="49" charset="-122"/>
              </a:rPr>
              <a:t>意在笔先</a:t>
            </a:r>
            <a:r>
              <a:rPr lang="zh-CN" altLang="en-US" sz="3600" b="1" dirty="0" smtClean="0">
                <a:latin typeface="楷体" panose="02010609060101010101" pitchFamily="49" charset="-122"/>
                <a:ea typeface="楷体" panose="02010609060101010101" pitchFamily="49" charset="-122"/>
              </a:rPr>
              <a:t>”、“</a:t>
            </a:r>
            <a:r>
              <a:rPr lang="zh-CN" altLang="en-US" sz="3600" b="1" dirty="0" smtClean="0">
                <a:solidFill>
                  <a:srgbClr val="FF0000"/>
                </a:solidFill>
                <a:latin typeface="楷体" panose="02010609060101010101" pitchFamily="49" charset="-122"/>
                <a:ea typeface="楷体" panose="02010609060101010101" pitchFamily="49" charset="-122"/>
              </a:rPr>
              <a:t>趣在法外</a:t>
            </a:r>
            <a:r>
              <a:rPr lang="zh-CN" altLang="en-US" sz="3600" b="1" dirty="0" smtClean="0">
                <a:latin typeface="楷体" panose="02010609060101010101" pitchFamily="49" charset="-122"/>
                <a:ea typeface="楷体" panose="02010609060101010101" pitchFamily="49" charset="-122"/>
              </a:rPr>
              <a:t>”的作画经验。</a:t>
            </a:r>
          </a:p>
        </p:txBody>
      </p:sp>
    </p:spTree>
    <p:extLst>
      <p:ext uri="{BB962C8B-B14F-4D97-AF65-F5344CB8AC3E}">
        <p14:creationId xmlns:p14="http://schemas.microsoft.com/office/powerpoint/2010/main" val="2603649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618300" y="1648905"/>
            <a:ext cx="7867332" cy="46815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5000"/>
              </a:lnSpc>
              <a:spcBef>
                <a:spcPts val="1200"/>
              </a:spcBef>
              <a:buClr>
                <a:schemeClr val="tx1"/>
              </a:buClr>
              <a:buNone/>
            </a:pPr>
            <a:r>
              <a:rPr lang="zh-CN" altLang="en-US" sz="4000" b="1" dirty="0" smtClean="0">
                <a:latin typeface="楷体" panose="02010609060101010101" pitchFamily="49" charset="-122"/>
                <a:ea typeface="楷体" panose="02010609060101010101" pitchFamily="49" charset="-122"/>
              </a:rPr>
              <a:t>王国维，字</a:t>
            </a:r>
            <a:r>
              <a:rPr lang="zh-CN" altLang="en-US" sz="4000" b="1" dirty="0" smtClean="0">
                <a:solidFill>
                  <a:srgbClr val="FF3300"/>
                </a:solidFill>
                <a:latin typeface="楷体" panose="02010609060101010101" pitchFamily="49" charset="-122"/>
                <a:ea typeface="楷体" panose="02010609060101010101" pitchFamily="49" charset="-122"/>
              </a:rPr>
              <a:t>静安</a:t>
            </a:r>
            <a:r>
              <a:rPr lang="zh-CN" altLang="en-US" sz="4000" b="1" dirty="0" smtClean="0">
                <a:latin typeface="楷体" panose="02010609060101010101" pitchFamily="49" charset="-122"/>
                <a:ea typeface="楷体" panose="02010609060101010101" pitchFamily="49" charset="-122"/>
              </a:rPr>
              <a:t>，号</a:t>
            </a:r>
            <a:r>
              <a:rPr lang="zh-CN" altLang="en-US" sz="4000" b="1" dirty="0" smtClean="0">
                <a:solidFill>
                  <a:srgbClr val="FF3300"/>
                </a:solidFill>
                <a:latin typeface="楷体" panose="02010609060101010101" pitchFamily="49" charset="-122"/>
                <a:ea typeface="楷体" panose="02010609060101010101" pitchFamily="49" charset="-122"/>
              </a:rPr>
              <a:t>观堂</a:t>
            </a:r>
            <a:r>
              <a:rPr lang="zh-CN" altLang="en-US" sz="4000" b="1" dirty="0" smtClean="0">
                <a:latin typeface="楷体" panose="02010609060101010101" pitchFamily="49" charset="-122"/>
                <a:ea typeface="楷体" panose="02010609060101010101" pitchFamily="49" charset="-122"/>
              </a:rPr>
              <a:t>，清秀才。</a:t>
            </a:r>
            <a:endParaRPr lang="en-US" altLang="zh-CN" sz="4000" b="1" dirty="0" smtClean="0">
              <a:latin typeface="楷体" panose="02010609060101010101" pitchFamily="49" charset="-122"/>
              <a:ea typeface="楷体" panose="02010609060101010101" pitchFamily="49" charset="-122"/>
            </a:endParaRPr>
          </a:p>
          <a:p>
            <a:pPr marL="0" indent="0">
              <a:lnSpc>
                <a:spcPct val="105000"/>
              </a:lnSpc>
              <a:spcBef>
                <a:spcPts val="1200"/>
              </a:spcBef>
              <a:buClr>
                <a:schemeClr val="tx1"/>
              </a:buClr>
              <a:buNone/>
            </a:pPr>
            <a:r>
              <a:rPr lang="zh-CN" altLang="en-US" sz="4000" b="1" dirty="0" smtClean="0">
                <a:solidFill>
                  <a:srgbClr val="FF3300"/>
                </a:solidFill>
                <a:latin typeface="楷体" panose="02010609060101010101" pitchFamily="49" charset="-122"/>
                <a:ea typeface="楷体" panose="02010609060101010101" pitchFamily="49" charset="-122"/>
              </a:rPr>
              <a:t>近代</a:t>
            </a:r>
            <a:r>
              <a:rPr lang="zh-CN" altLang="en-US" sz="4000" b="1" dirty="0" smtClean="0">
                <a:latin typeface="楷体" panose="02010609060101010101" pitchFamily="49" charset="-122"/>
                <a:ea typeface="楷体" panose="02010609060101010101" pitchFamily="49" charset="-122"/>
              </a:rPr>
              <a:t>中国著名学者，在文学、美学、史学、哲学、古文字、考古学等各方面成就卓著的学术巨子。</a:t>
            </a:r>
          </a:p>
          <a:p>
            <a:pPr marL="0" indent="0">
              <a:lnSpc>
                <a:spcPct val="105000"/>
              </a:lnSpc>
              <a:spcBef>
                <a:spcPts val="1200"/>
              </a:spcBef>
              <a:buClr>
                <a:schemeClr val="tx1"/>
              </a:buClr>
              <a:buNone/>
            </a:pPr>
            <a:r>
              <a:rPr lang="zh-CN" altLang="en-US" sz="4000" b="1" dirty="0" smtClean="0">
                <a:latin typeface="楷体" panose="02010609060101010101" pitchFamily="49" charset="-122"/>
                <a:ea typeface="楷体" panose="02010609060101010101" pitchFamily="49" charset="-122"/>
              </a:rPr>
              <a:t>主要作品有：</a:t>
            </a:r>
            <a:r>
              <a:rPr lang="en-US" altLang="zh-CN" sz="4000" b="1" dirty="0" smtClean="0">
                <a:solidFill>
                  <a:srgbClr val="FF3300"/>
                </a:solidFill>
                <a:latin typeface="楷体" panose="02010609060101010101" pitchFamily="49" charset="-122"/>
                <a:ea typeface="楷体" panose="02010609060101010101" pitchFamily="49" charset="-122"/>
              </a:rPr>
              <a:t>《</a:t>
            </a:r>
            <a:r>
              <a:rPr lang="zh-CN" altLang="en-US" sz="4000" b="1" dirty="0" smtClean="0">
                <a:solidFill>
                  <a:srgbClr val="FF3300"/>
                </a:solidFill>
                <a:latin typeface="楷体" panose="02010609060101010101" pitchFamily="49" charset="-122"/>
                <a:ea typeface="楷体" panose="02010609060101010101" pitchFamily="49" charset="-122"/>
              </a:rPr>
              <a:t>人间词话</a:t>
            </a:r>
            <a:r>
              <a:rPr lang="en-US" altLang="zh-CN" sz="4000" b="1" dirty="0" smtClean="0">
                <a:solidFill>
                  <a:srgbClr val="FF3300"/>
                </a:solidFill>
                <a:latin typeface="楷体" panose="02010609060101010101" pitchFamily="49" charset="-122"/>
                <a:ea typeface="楷体" panose="02010609060101010101" pitchFamily="49" charset="-122"/>
              </a:rPr>
              <a:t>》</a:t>
            </a:r>
            <a:r>
              <a:rPr lang="zh-CN" altLang="en-US" sz="4000" b="1" dirty="0" smtClean="0">
                <a:solidFill>
                  <a:srgbClr val="FF3300"/>
                </a:solidFill>
                <a:latin typeface="楷体" panose="02010609060101010101" pitchFamily="49" charset="-122"/>
                <a:ea typeface="楷体" panose="02010609060101010101" pitchFamily="49" charset="-122"/>
              </a:rPr>
              <a:t>、</a:t>
            </a:r>
            <a:r>
              <a:rPr lang="en-US" altLang="zh-CN" sz="4000" b="1" dirty="0" smtClean="0">
                <a:solidFill>
                  <a:srgbClr val="FF3300"/>
                </a:solidFill>
                <a:latin typeface="楷体" panose="02010609060101010101" pitchFamily="49" charset="-122"/>
                <a:ea typeface="楷体" panose="02010609060101010101" pitchFamily="49" charset="-122"/>
              </a:rPr>
              <a:t>《</a:t>
            </a:r>
            <a:r>
              <a:rPr lang="zh-CN" altLang="en-US" sz="4000" b="1" dirty="0" smtClean="0">
                <a:solidFill>
                  <a:srgbClr val="FF3300"/>
                </a:solidFill>
                <a:latin typeface="楷体" panose="02010609060101010101" pitchFamily="49" charset="-122"/>
                <a:ea typeface="楷体" panose="02010609060101010101" pitchFamily="49" charset="-122"/>
              </a:rPr>
              <a:t>宋元戏曲史</a:t>
            </a:r>
            <a:r>
              <a:rPr lang="en-US" altLang="zh-CN" sz="4000" b="1" dirty="0" smtClean="0">
                <a:solidFill>
                  <a:srgbClr val="FF3300"/>
                </a:solidFill>
                <a:latin typeface="楷体" panose="02010609060101010101" pitchFamily="49" charset="-122"/>
                <a:ea typeface="楷体" panose="02010609060101010101" pitchFamily="49" charset="-122"/>
              </a:rPr>
              <a:t>》</a:t>
            </a:r>
            <a:r>
              <a:rPr lang="zh-CN" altLang="en-US" sz="4000" b="1" dirty="0" smtClean="0">
                <a:solidFill>
                  <a:srgbClr val="FF3300"/>
                </a:solidFill>
                <a:latin typeface="楷体" panose="02010609060101010101" pitchFamily="49" charset="-122"/>
                <a:ea typeface="楷体" panose="02010609060101010101" pitchFamily="49" charset="-122"/>
              </a:rPr>
              <a:t>、</a:t>
            </a:r>
            <a:r>
              <a:rPr lang="en-US" altLang="zh-CN" sz="4000" b="1" dirty="0" smtClean="0">
                <a:solidFill>
                  <a:srgbClr val="FF3300"/>
                </a:solidFill>
                <a:latin typeface="楷体" panose="02010609060101010101" pitchFamily="49" charset="-122"/>
                <a:ea typeface="楷体" panose="02010609060101010101" pitchFamily="49" charset="-122"/>
              </a:rPr>
              <a:t>《</a:t>
            </a:r>
            <a:r>
              <a:rPr lang="zh-CN" altLang="en-US" sz="4000" b="1" dirty="0" smtClean="0">
                <a:solidFill>
                  <a:srgbClr val="FF3300"/>
                </a:solidFill>
                <a:latin typeface="楷体" panose="02010609060101010101" pitchFamily="49" charset="-122"/>
                <a:ea typeface="楷体" panose="02010609060101010101" pitchFamily="49" charset="-122"/>
              </a:rPr>
              <a:t>观堂集林</a:t>
            </a:r>
            <a:r>
              <a:rPr lang="en-US" altLang="zh-CN" sz="4000" b="1" dirty="0" smtClean="0">
                <a:solidFill>
                  <a:srgbClr val="FF3300"/>
                </a:solidFill>
                <a:latin typeface="楷体" panose="02010609060101010101" pitchFamily="49" charset="-122"/>
                <a:ea typeface="楷体" panose="02010609060101010101" pitchFamily="49" charset="-122"/>
              </a:rPr>
              <a:t>》</a:t>
            </a:r>
            <a:r>
              <a:rPr lang="zh-CN" altLang="en-US" sz="4000" b="1" dirty="0" smtClean="0">
                <a:solidFill>
                  <a:srgbClr val="FF3300"/>
                </a:solidFill>
                <a:latin typeface="楷体" panose="02010609060101010101" pitchFamily="49" charset="-122"/>
                <a:ea typeface="楷体" panose="02010609060101010101" pitchFamily="49" charset="-122"/>
              </a:rPr>
              <a:t>。</a:t>
            </a:r>
            <a:endParaRPr lang="zh-CN" altLang="en-US" sz="4000" b="1" dirty="0">
              <a:latin typeface="楷体" panose="02010609060101010101" pitchFamily="49" charset="-122"/>
              <a:ea typeface="楷体" panose="02010609060101010101" pitchFamily="49" charset="-122"/>
            </a:endParaRPr>
          </a:p>
        </p:txBody>
      </p:sp>
      <p:sp>
        <p:nvSpPr>
          <p:cNvPr id="4" name="文本框 3"/>
          <p:cNvSpPr txBox="1"/>
          <p:nvPr/>
        </p:nvSpPr>
        <p:spPr>
          <a:xfrm>
            <a:off x="179388" y="201168"/>
            <a:ext cx="7991856" cy="830997"/>
          </a:xfrm>
          <a:prstGeom prst="rect">
            <a:avLst/>
          </a:prstGeom>
          <a:noFill/>
        </p:spPr>
        <p:txBody>
          <a:bodyPr wrap="square" rtlCol="0">
            <a:spAutoFit/>
          </a:bodyPr>
          <a:lstStyle/>
          <a:p>
            <a:r>
              <a:rPr lang="en-US" altLang="zh-CN" sz="4800" b="1" dirty="0" smtClean="0">
                <a:latin typeface="+mn-ea"/>
              </a:rPr>
              <a:t>《</a:t>
            </a:r>
            <a:r>
              <a:rPr lang="zh-CN" altLang="en-US" sz="4800" b="1" dirty="0" smtClean="0">
                <a:latin typeface="+mn-ea"/>
              </a:rPr>
              <a:t>人间词话</a:t>
            </a:r>
            <a:r>
              <a:rPr lang="en-US" altLang="zh-CN" sz="4800" b="1" dirty="0" smtClean="0">
                <a:latin typeface="+mn-ea"/>
              </a:rPr>
              <a:t>》</a:t>
            </a:r>
            <a:r>
              <a:rPr lang="zh-CN" altLang="en-US" sz="4800" b="1" dirty="0" smtClean="0">
                <a:latin typeface="+mn-ea"/>
              </a:rPr>
              <a:t>作者：王国维</a:t>
            </a:r>
            <a:endParaRPr lang="zh-CN" altLang="en-US" sz="4800" b="1" dirty="0">
              <a:latin typeface="+mn-ea"/>
            </a:endParaRPr>
          </a:p>
        </p:txBody>
      </p:sp>
      <p:pic>
        <p:nvPicPr>
          <p:cNvPr id="5" name="Picture 5" descr="xin_55206032309500622336557"/>
          <p:cNvPicPr>
            <a:picLocks noChangeAspect="1" noChangeArrowheads="1"/>
          </p:cNvPicPr>
          <p:nvPr/>
        </p:nvPicPr>
        <p:blipFill>
          <a:blip r:embed="rId2">
            <a:lum bright="6000" contrast="6000"/>
            <a:extLst>
              <a:ext uri="{28A0092B-C50C-407E-A947-70E740481C1C}">
                <a14:useLocalDpi xmlns:a14="http://schemas.microsoft.com/office/drawing/2010/main" val="0"/>
              </a:ext>
            </a:extLst>
          </a:blip>
          <a:srcRect/>
          <a:stretch>
            <a:fillRect/>
          </a:stretch>
        </p:blipFill>
        <p:spPr bwMode="auto">
          <a:xfrm>
            <a:off x="8690288" y="1105152"/>
            <a:ext cx="3309938" cy="4473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79852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77824" y="210312"/>
            <a:ext cx="6117336" cy="707886"/>
          </a:xfrm>
          <a:prstGeom prst="rect">
            <a:avLst/>
          </a:prstGeom>
          <a:noFill/>
        </p:spPr>
        <p:txBody>
          <a:bodyPr wrap="square" rtlCol="0">
            <a:spAutoFit/>
          </a:bodyPr>
          <a:lstStyle/>
          <a:p>
            <a:r>
              <a:rPr lang="zh-CN" altLang="en-US" sz="4000" b="1" dirty="0" smtClean="0">
                <a:latin typeface="+mn-ea"/>
              </a:rPr>
              <a:t>第</a:t>
            </a:r>
            <a:r>
              <a:rPr lang="zh-CN" altLang="en-US" sz="4000" b="1" dirty="0">
                <a:latin typeface="+mn-ea"/>
              </a:rPr>
              <a:t>三</a:t>
            </a:r>
            <a:r>
              <a:rPr lang="zh-CN" altLang="en-US" sz="4000" b="1" dirty="0" smtClean="0">
                <a:latin typeface="+mn-ea"/>
              </a:rPr>
              <a:t>则</a:t>
            </a:r>
            <a:endParaRPr lang="zh-CN" altLang="en-US" sz="4000" b="1" dirty="0">
              <a:latin typeface="+mn-ea"/>
            </a:endParaRPr>
          </a:p>
        </p:txBody>
      </p:sp>
      <p:sp>
        <p:nvSpPr>
          <p:cNvPr id="5" name="矩形 4"/>
          <p:cNvSpPr/>
          <p:nvPr/>
        </p:nvSpPr>
        <p:spPr>
          <a:xfrm>
            <a:off x="877824" y="1055358"/>
            <a:ext cx="9973056" cy="4524315"/>
          </a:xfrm>
          <a:prstGeom prst="rect">
            <a:avLst/>
          </a:prstGeom>
        </p:spPr>
        <p:txBody>
          <a:bodyPr wrap="square">
            <a:spAutoFit/>
          </a:bodyPr>
          <a:lstStyle/>
          <a:p>
            <a:pPr>
              <a:spcBef>
                <a:spcPct val="0"/>
              </a:spcBef>
            </a:pPr>
            <a:r>
              <a:rPr lang="zh-CN" altLang="en-US" sz="3600" b="1" dirty="0" smtClean="0">
                <a:latin typeface="楷体" panose="02010609060101010101" pitchFamily="49" charset="-122"/>
                <a:ea typeface="楷体" panose="02010609060101010101" pitchFamily="49" charset="-122"/>
              </a:rPr>
              <a:t>    文</a:t>
            </a:r>
            <a:r>
              <a:rPr lang="zh-CN" altLang="en-US" sz="3600" b="1" dirty="0">
                <a:latin typeface="楷体" panose="02010609060101010101" pitchFamily="49" charset="-122"/>
                <a:ea typeface="楷体" panose="02010609060101010101" pitchFamily="49" charset="-122"/>
              </a:rPr>
              <a:t>与可，北宋著名的画家，姓文，名同，字与可，他与苏轼是表兄弟。他特别擅长画竹子，有“墨竹大师”之称。他说：“我只不过把心中的竹子画出来罢了。”</a:t>
            </a:r>
          </a:p>
          <a:p>
            <a:pPr>
              <a:spcBef>
                <a:spcPct val="0"/>
              </a:spcBef>
            </a:pPr>
            <a:r>
              <a:rPr lang="zh-CN" altLang="en-US" sz="3600" b="1" dirty="0" smtClean="0">
                <a:latin typeface="楷体" panose="02010609060101010101" pitchFamily="49" charset="-122"/>
                <a:ea typeface="楷体" panose="02010609060101010101" pitchFamily="49" charset="-122"/>
              </a:rPr>
              <a:t>    故</a:t>
            </a:r>
            <a:r>
              <a:rPr lang="zh-CN" altLang="en-US" sz="3600" b="1" dirty="0">
                <a:latin typeface="楷体" panose="02010609060101010101" pitchFamily="49" charset="-122"/>
                <a:ea typeface="楷体" panose="02010609060101010101" pitchFamily="49" charset="-122"/>
              </a:rPr>
              <a:t>画竹必先得成竹于胸中，执笔熟视，乃见其所欲画者，急起从之，振笔直遂，以追其所见，如兔起鹘(gǔ)落，少纵则逝矣。《文与可画筼筜(yún dāng)谷偃竹记》</a:t>
            </a:r>
          </a:p>
        </p:txBody>
      </p:sp>
      <p:sp>
        <p:nvSpPr>
          <p:cNvPr id="6" name="矩形 5"/>
          <p:cNvSpPr/>
          <p:nvPr/>
        </p:nvSpPr>
        <p:spPr>
          <a:xfrm>
            <a:off x="1310640" y="5716833"/>
            <a:ext cx="8802624" cy="707886"/>
          </a:xfrm>
          <a:prstGeom prst="rect">
            <a:avLst/>
          </a:prstGeom>
        </p:spPr>
        <p:txBody>
          <a:bodyPr wrap="square">
            <a:spAutoFit/>
          </a:bodyPr>
          <a:lstStyle/>
          <a:p>
            <a:pPr lvl="0" fontAlgn="base">
              <a:spcBef>
                <a:spcPct val="0"/>
              </a:spcBef>
              <a:spcAft>
                <a:spcPct val="0"/>
              </a:spcAft>
              <a:buClr>
                <a:srgbClr val="CC9900"/>
              </a:buClr>
              <a:buSzPct val="65000"/>
            </a:pPr>
            <a:r>
              <a:rPr kumimoji="0" lang="zh-CN" altLang="en-US" sz="4000" b="1" i="0" u="none" strike="noStrike" kern="0" cap="none" spc="0" normalizeH="0" baseline="0" noProof="0" dirty="0" smtClean="0">
                <a:ln>
                  <a:noFill/>
                </a:ln>
                <a:solidFill>
                  <a:srgbClr val="FF3300"/>
                </a:solidFill>
                <a:effectLst/>
                <a:uLnTx/>
                <a:uFillTx/>
                <a:latin typeface="楷体" panose="02010609060101010101" pitchFamily="49" charset="-122"/>
                <a:ea typeface="楷体" panose="02010609060101010101" pitchFamily="49" charset="-122"/>
              </a:rPr>
              <a:t>胸有成竹</a:t>
            </a:r>
            <a:r>
              <a:rPr kumimoji="0" lang="zh-CN" altLang="en-US" sz="4000" b="1" i="0" u="none" strike="noStrike" kern="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rPr>
              <a:t>：师造化</a:t>
            </a:r>
            <a:r>
              <a:rPr kumimoji="0" lang="en-US" altLang="zh-CN" sz="4000" b="1" i="0" u="none" strike="noStrike" kern="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rPr>
              <a:t>(</a:t>
            </a:r>
            <a:r>
              <a:rPr kumimoji="0" lang="zh-CN" altLang="en-US" sz="4000" b="1" i="0" u="none" strike="noStrike" kern="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rPr>
              <a:t>学习积累</a:t>
            </a:r>
            <a:r>
              <a:rPr kumimoji="0" lang="en-US" altLang="zh-CN" sz="4000" b="1" i="0" u="none" strike="noStrike" kern="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rPr>
              <a:t>)</a:t>
            </a:r>
            <a:endParaRPr kumimoji="0" lang="zh-CN" altLang="en-US" sz="4000" b="1" i="0" u="none" strike="noStrike" kern="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693138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87552" y="1786420"/>
            <a:ext cx="9555480" cy="2862322"/>
          </a:xfrm>
          <a:prstGeom prst="rect">
            <a:avLst/>
          </a:prstGeom>
        </p:spPr>
        <p:txBody>
          <a:bodyPr wrap="square">
            <a:spAutoFit/>
          </a:bodyPr>
          <a:lstStyle/>
          <a:p>
            <a:pPr>
              <a:spcBef>
                <a:spcPct val="0"/>
              </a:spcBef>
            </a:pPr>
            <a:r>
              <a:rPr lang="zh-CN" altLang="en-US" sz="3600" b="1" dirty="0" smtClean="0">
                <a:latin typeface="楷体" panose="02010609060101010101" pitchFamily="49" charset="-122"/>
                <a:ea typeface="楷体" panose="02010609060101010101" pitchFamily="49" charset="-122"/>
              </a:rPr>
              <a:t>    郑燮</a:t>
            </a:r>
            <a:r>
              <a:rPr lang="zh-CN" altLang="en-US" sz="3600" b="1" dirty="0">
                <a:latin typeface="楷体" panose="02010609060101010101" pitchFamily="49" charset="-122"/>
                <a:ea typeface="楷体" panose="02010609060101010101" pitchFamily="49" charset="-122"/>
              </a:rPr>
              <a:t>认为绘画应不墨守成规，不拘泥定势，而是灵活地运用绘画的原理，创造性地发挥个性。他画竹不拘一格，任意挥来，手到竹成。他在诗中写道：“我有胸中十万竿，一时飞作淋漓墨，为凤为龙上九天，染遍云霞看新绿。” </a:t>
            </a:r>
            <a:endParaRPr lang="en-US" altLang="zh-CN" sz="3600" b="1" dirty="0">
              <a:latin typeface="楷体" panose="02010609060101010101" pitchFamily="49" charset="-122"/>
              <a:ea typeface="楷体" panose="02010609060101010101" pitchFamily="49" charset="-122"/>
            </a:endParaRPr>
          </a:p>
        </p:txBody>
      </p:sp>
      <p:sp>
        <p:nvSpPr>
          <p:cNvPr id="6" name="文本框 5"/>
          <p:cNvSpPr txBox="1"/>
          <p:nvPr/>
        </p:nvSpPr>
        <p:spPr>
          <a:xfrm>
            <a:off x="877824" y="521208"/>
            <a:ext cx="6117336" cy="707886"/>
          </a:xfrm>
          <a:prstGeom prst="rect">
            <a:avLst/>
          </a:prstGeom>
          <a:noFill/>
        </p:spPr>
        <p:txBody>
          <a:bodyPr wrap="square" rtlCol="0">
            <a:spAutoFit/>
          </a:bodyPr>
          <a:lstStyle/>
          <a:p>
            <a:r>
              <a:rPr lang="zh-CN" altLang="en-US" sz="4000" b="1" dirty="0" smtClean="0">
                <a:latin typeface="+mn-ea"/>
              </a:rPr>
              <a:t>第</a:t>
            </a:r>
            <a:r>
              <a:rPr lang="zh-CN" altLang="en-US" sz="4000" b="1" dirty="0">
                <a:latin typeface="+mn-ea"/>
              </a:rPr>
              <a:t>三</a:t>
            </a:r>
            <a:r>
              <a:rPr lang="zh-CN" altLang="en-US" sz="4000" b="1" dirty="0" smtClean="0">
                <a:latin typeface="+mn-ea"/>
              </a:rPr>
              <a:t>则</a:t>
            </a:r>
            <a:endParaRPr lang="zh-CN" altLang="en-US" sz="4000" b="1" dirty="0">
              <a:latin typeface="+mn-ea"/>
            </a:endParaRPr>
          </a:p>
        </p:txBody>
      </p:sp>
      <p:sp>
        <p:nvSpPr>
          <p:cNvPr id="7" name="矩形 6"/>
          <p:cNvSpPr/>
          <p:nvPr/>
        </p:nvSpPr>
        <p:spPr>
          <a:xfrm>
            <a:off x="1867707" y="4852125"/>
            <a:ext cx="6875600" cy="707886"/>
          </a:xfrm>
          <a:prstGeom prst="rect">
            <a:avLst/>
          </a:prstGeom>
        </p:spPr>
        <p:txBody>
          <a:bodyPr wrap="none">
            <a:spAutoFit/>
          </a:bodyPr>
          <a:lstStyle/>
          <a:p>
            <a:pPr>
              <a:spcBef>
                <a:spcPct val="0"/>
              </a:spcBef>
            </a:pPr>
            <a:r>
              <a:rPr lang="zh-CN" altLang="en-US" sz="4000" b="1" kern="0" dirty="0">
                <a:solidFill>
                  <a:srgbClr val="FF0000"/>
                </a:solidFill>
                <a:latin typeface="楷体" panose="02010609060101010101" pitchFamily="49" charset="-122"/>
                <a:ea typeface="楷体" panose="02010609060101010101" pitchFamily="49" charset="-122"/>
              </a:rPr>
              <a:t>胸无成竹</a:t>
            </a:r>
            <a:r>
              <a:rPr lang="zh-CN" altLang="en-US" sz="4000" b="1" kern="0" dirty="0">
                <a:solidFill>
                  <a:srgbClr val="000000"/>
                </a:solidFill>
                <a:latin typeface="楷体" panose="02010609060101010101" pitchFamily="49" charset="-122"/>
                <a:ea typeface="楷体" panose="02010609060101010101" pitchFamily="49" charset="-122"/>
              </a:rPr>
              <a:t>：自成局</a:t>
            </a:r>
            <a:r>
              <a:rPr lang="en-US" altLang="zh-CN" sz="4000" b="1" kern="0" dirty="0">
                <a:solidFill>
                  <a:srgbClr val="000000"/>
                </a:solidFill>
                <a:latin typeface="楷体" panose="02010609060101010101" pitchFamily="49" charset="-122"/>
                <a:ea typeface="楷体" panose="02010609060101010101" pitchFamily="49" charset="-122"/>
              </a:rPr>
              <a:t>(</a:t>
            </a:r>
            <a:r>
              <a:rPr lang="zh-CN" altLang="en-US" sz="4000" b="1" kern="0" dirty="0">
                <a:solidFill>
                  <a:srgbClr val="000000"/>
                </a:solidFill>
                <a:latin typeface="楷体" panose="02010609060101010101" pitchFamily="49" charset="-122"/>
                <a:ea typeface="楷体" panose="02010609060101010101" pitchFamily="49" charset="-122"/>
              </a:rPr>
              <a:t>变化求新</a:t>
            </a:r>
            <a:r>
              <a:rPr lang="en-US" altLang="zh-CN" sz="4000" b="1" kern="0" dirty="0">
                <a:solidFill>
                  <a:srgbClr val="000000"/>
                </a:solidFill>
                <a:latin typeface="楷体" panose="02010609060101010101" pitchFamily="49" charset="-122"/>
                <a:ea typeface="楷体" panose="02010609060101010101" pitchFamily="49" charset="-122"/>
              </a:rPr>
              <a:t>)</a:t>
            </a:r>
            <a:endParaRPr lang="zh-CN" altLang="en-US" sz="4000" b="1" kern="0" dirty="0">
              <a:solidFill>
                <a:srgbClr val="000000"/>
              </a:solidFill>
              <a:latin typeface="楷体" panose="02010609060101010101" pitchFamily="49" charset="-122"/>
              <a:ea typeface="楷体" panose="02010609060101010101" pitchFamily="49" charset="-122"/>
            </a:endParaRPr>
          </a:p>
        </p:txBody>
      </p:sp>
      <p:sp>
        <p:nvSpPr>
          <p:cNvPr id="8" name="矩形 7"/>
          <p:cNvSpPr/>
          <p:nvPr/>
        </p:nvSpPr>
        <p:spPr>
          <a:xfrm>
            <a:off x="3209544" y="635243"/>
            <a:ext cx="8496055" cy="593851"/>
          </a:xfrm>
          <a:prstGeom prst="rect">
            <a:avLst/>
          </a:prstGeom>
        </p:spPr>
        <p:txBody>
          <a:bodyPr wrap="square">
            <a:spAutoFit/>
          </a:bodyPr>
          <a:lstStyle/>
          <a:p>
            <a:pPr>
              <a:lnSpc>
                <a:spcPct val="90000"/>
              </a:lnSpc>
            </a:pPr>
            <a:r>
              <a:rPr lang="zh-CN" altLang="en-US" sz="3600" b="1" dirty="0">
                <a:latin typeface="楷体" panose="02010609060101010101" pitchFamily="49" charset="-122"/>
                <a:ea typeface="楷体" panose="02010609060101010101" pitchFamily="49" charset="-122"/>
              </a:rPr>
              <a:t>主旨</a:t>
            </a:r>
            <a:r>
              <a:rPr lang="zh-CN" altLang="en-US" sz="3600" b="1" smtClean="0">
                <a:latin typeface="楷体" panose="02010609060101010101" pitchFamily="49" charset="-122"/>
                <a:ea typeface="楷体" panose="02010609060101010101" pitchFamily="49" charset="-122"/>
              </a:rPr>
              <a:t>：</a:t>
            </a:r>
            <a:r>
              <a:rPr lang="zh-CN" altLang="en-US" sz="3600" b="1" smtClean="0">
                <a:latin typeface="楷体" panose="02010609060101010101" pitchFamily="49" charset="-122"/>
                <a:ea typeface="楷体" panose="02010609060101010101" pitchFamily="49" charset="-122"/>
              </a:rPr>
              <a:t>画无定</a:t>
            </a:r>
            <a:r>
              <a:rPr lang="zh-CN" altLang="en-US" sz="3600" b="1" dirty="0" smtClean="0">
                <a:latin typeface="楷体" panose="02010609060101010101" pitchFamily="49" charset="-122"/>
                <a:ea typeface="楷体" panose="02010609060101010101" pitchFamily="49" charset="-122"/>
              </a:rPr>
              <a:t>法、追求创新</a:t>
            </a:r>
            <a:endParaRPr lang="zh-CN" altLang="en-US" sz="36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268977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18790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4900" y="632097"/>
            <a:ext cx="11081948" cy="5170646"/>
          </a:xfrm>
          <a:prstGeom prst="rect">
            <a:avLst/>
          </a:prstGeom>
          <a:noFill/>
        </p:spPr>
        <p:txBody>
          <a:bodyPr wrap="square" rtlCol="0">
            <a:spAutoFit/>
          </a:bodyPr>
          <a:lstStyle/>
          <a:p>
            <a:r>
              <a:rPr lang="zh-CN" altLang="en-US" sz="3000" b="1" dirty="0" smtClean="0">
                <a:latin typeface="楷体" panose="02010609060101010101" pitchFamily="49" charset="-122"/>
                <a:ea typeface="楷体" panose="02010609060101010101" pitchFamily="49" charset="-122"/>
              </a:rPr>
              <a:t> </a:t>
            </a:r>
            <a:r>
              <a:rPr lang="en-US" altLang="zh-CN" sz="3000" b="1" dirty="0">
                <a:latin typeface="楷体" panose="02010609060101010101" pitchFamily="49" charset="-122"/>
                <a:ea typeface="楷体" panose="02010609060101010101" pitchFamily="49" charset="-122"/>
              </a:rPr>
              <a:t> </a:t>
            </a:r>
            <a:r>
              <a:rPr lang="en-US" altLang="zh-CN" sz="3000" b="1" dirty="0" smtClean="0">
                <a:latin typeface="楷体" panose="02010609060101010101" pitchFamily="49" charset="-122"/>
                <a:ea typeface="楷体" panose="02010609060101010101" pitchFamily="49" charset="-122"/>
              </a:rPr>
              <a:t>  </a:t>
            </a:r>
            <a:r>
              <a:rPr lang="zh-CN" altLang="en-US" sz="3000" b="1" dirty="0" smtClean="0">
                <a:latin typeface="楷体" panose="02010609060101010101" pitchFamily="49" charset="-122"/>
                <a:ea typeface="楷体" panose="02010609060101010101" pitchFamily="49" charset="-122"/>
              </a:rPr>
              <a:t>王国</a:t>
            </a:r>
            <a:r>
              <a:rPr lang="zh-CN" altLang="en-US" sz="3000" b="1" dirty="0">
                <a:latin typeface="楷体" panose="02010609060101010101" pitchFamily="49" charset="-122"/>
                <a:ea typeface="楷体" panose="02010609060101010101" pitchFamily="49" charset="-122"/>
              </a:rPr>
              <a:t>维的文化生命中，最深奥的一笔是他的死。</a:t>
            </a:r>
            <a:endParaRPr lang="en-US" altLang="zh-CN" sz="3000" b="1" dirty="0">
              <a:latin typeface="楷体" panose="02010609060101010101" pitchFamily="49" charset="-122"/>
              <a:ea typeface="楷体" panose="02010609060101010101" pitchFamily="49" charset="-122"/>
            </a:endParaRPr>
          </a:p>
          <a:p>
            <a:r>
              <a:rPr lang="zh-CN" altLang="en-US" sz="3000" b="1" dirty="0" smtClean="0">
                <a:latin typeface="楷体" panose="02010609060101010101" pitchFamily="49" charset="-122"/>
                <a:ea typeface="楷体" panose="02010609060101010101" pitchFamily="49" charset="-122"/>
              </a:rPr>
              <a:t>    关于</a:t>
            </a:r>
            <a:r>
              <a:rPr lang="zh-CN" altLang="en-US" sz="3000" b="1" dirty="0">
                <a:latin typeface="楷体" panose="02010609060101010101" pitchFamily="49" charset="-122"/>
                <a:ea typeface="楷体" panose="02010609060101010101" pitchFamily="49" charset="-122"/>
              </a:rPr>
              <a:t>他的死，赵万里</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王静安先生年谱</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有如下记载：</a:t>
            </a:r>
            <a:r>
              <a:rPr lang="zh-CN" altLang="en-US" sz="3000" b="1">
                <a:latin typeface="楷体" panose="02010609060101010101" pitchFamily="49" charset="-122"/>
                <a:ea typeface="楷体" panose="02010609060101010101" pitchFamily="49" charset="-122"/>
              </a:rPr>
              <a:t>“</a:t>
            </a:r>
            <a:r>
              <a:rPr lang="zh-CN" altLang="en-US" sz="3000" b="1" smtClean="0">
                <a:latin typeface="楷体" panose="02010609060101010101" pitchFamily="49" charset="-122"/>
                <a:ea typeface="楷体" panose="02010609060101010101" pitchFamily="49" charset="-122"/>
              </a:rPr>
              <a:t>五月初二日夜，</a:t>
            </a:r>
            <a:r>
              <a:rPr lang="zh-CN" altLang="en-US" sz="3000" b="1" dirty="0">
                <a:latin typeface="楷体" panose="02010609060101010101" pitchFamily="49" charset="-122"/>
                <a:ea typeface="楷体" panose="02010609060101010101" pitchFamily="49" charset="-122"/>
              </a:rPr>
              <a:t>阅试卷毕，草遗书怀之。是夜熟眠如常。翌晨盥洗饮食，赴研究院视事亦如常。忽于友人处假银饼五枚，独行出校门，雇车至颐和园。步行至排云轩西鱼藻轩前，临流独立，尽纸烟一支，园丁曾见之，忽闻有落水声，争往援起，不及二分钟已气绝矣。</a:t>
            </a:r>
            <a:r>
              <a:rPr lang="zh-CN" altLang="en-US" sz="3000" b="1" dirty="0" smtClean="0">
                <a:latin typeface="楷体" panose="02010609060101010101" pitchFamily="49" charset="-122"/>
                <a:ea typeface="楷体" panose="02010609060101010101" pitchFamily="49" charset="-122"/>
              </a:rPr>
              <a:t>”</a:t>
            </a:r>
            <a:endParaRPr lang="en-US" altLang="zh-CN" sz="3000" b="1" dirty="0" smtClean="0">
              <a:latin typeface="楷体" panose="02010609060101010101" pitchFamily="49" charset="-122"/>
              <a:ea typeface="楷体" panose="02010609060101010101" pitchFamily="49" charset="-122"/>
            </a:endParaRPr>
          </a:p>
          <a:p>
            <a:r>
              <a:rPr lang="zh-CN" altLang="en-US" sz="3000" b="1" dirty="0" smtClean="0">
                <a:latin typeface="楷体" panose="02010609060101010101" pitchFamily="49" charset="-122"/>
                <a:ea typeface="楷体" panose="02010609060101010101" pitchFamily="49" charset="-122"/>
              </a:rPr>
              <a:t>    王国维不是为了清朝死的，是为了不可再挽回的中国古文化的消逝而死的。他是一个文人，而且还是一个旧文人，他从小接受的思想就决定了他不会允许这种文化这种制度在他面前消失，他无法理解，他只有选择死来逃避，这是他的悲哀。</a:t>
            </a:r>
            <a:endParaRPr lang="zh-CN" altLang="en-US" sz="30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1757873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307592" y="1755004"/>
            <a:ext cx="9742506" cy="3000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90000"/>
              </a:lnSpc>
              <a:buClrTx/>
              <a:buFontTx/>
              <a:buNone/>
            </a:pPr>
            <a:r>
              <a:rPr lang="en-US" altLang="zh-CN" sz="3000" b="1" dirty="0" smtClean="0">
                <a:latin typeface="楷体" panose="02010609060101010101" pitchFamily="49" charset="-122"/>
                <a:ea typeface="楷体" panose="02010609060101010101" pitchFamily="49" charset="-122"/>
              </a:rPr>
              <a:t>    《</a:t>
            </a:r>
            <a:r>
              <a:rPr lang="zh-CN" altLang="en-US" sz="3000" b="1" dirty="0">
                <a:latin typeface="楷体" panose="02010609060101010101" pitchFamily="49" charset="-122"/>
                <a:ea typeface="楷体" panose="02010609060101010101" pitchFamily="49" charset="-122"/>
              </a:rPr>
              <a:t>人间词话</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，青年们读得懂的太少了；肚里要不是先有上百首诗，几十首词，读此书也就无用。我个人认为中国有史以来，</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人间词话</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是最好的文学批评。开发性灵，此书等于一把金钥匙。一个人没有性灵，光谈理论，其不成为现代学究、当世腐儒、八股专家也鲜矣！</a:t>
            </a:r>
          </a:p>
          <a:p>
            <a:pPr>
              <a:lnSpc>
                <a:spcPct val="90000"/>
              </a:lnSpc>
              <a:buClrTx/>
              <a:buFontTx/>
              <a:buNone/>
            </a:pPr>
            <a:r>
              <a:rPr lang="zh-CN" altLang="en-US" sz="3000" b="1" dirty="0">
                <a:latin typeface="楷体" panose="02010609060101010101" pitchFamily="49" charset="-122"/>
                <a:ea typeface="楷体" panose="02010609060101010101" pitchFamily="49" charset="-122"/>
              </a:rPr>
              <a:t>      </a:t>
            </a:r>
            <a:r>
              <a:rPr lang="zh-CN" altLang="en-US" sz="3000" b="1" dirty="0" smtClean="0">
                <a:latin typeface="楷体" panose="02010609060101010101" pitchFamily="49" charset="-122"/>
                <a:ea typeface="楷体" panose="02010609060101010101" pitchFamily="49" charset="-122"/>
              </a:rPr>
              <a:t>                       </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傅雷家书</a:t>
            </a:r>
            <a:r>
              <a:rPr lang="en-US" altLang="zh-CN" sz="3000" b="1" dirty="0">
                <a:latin typeface="楷体" panose="02010609060101010101" pitchFamily="49" charset="-122"/>
                <a:ea typeface="楷体" panose="02010609060101010101" pitchFamily="49" charset="-122"/>
              </a:rPr>
              <a:t>》</a:t>
            </a:r>
          </a:p>
        </p:txBody>
      </p:sp>
      <p:sp>
        <p:nvSpPr>
          <p:cNvPr id="5" name="文本框 4"/>
          <p:cNvSpPr txBox="1"/>
          <p:nvPr/>
        </p:nvSpPr>
        <p:spPr>
          <a:xfrm>
            <a:off x="691452" y="438912"/>
            <a:ext cx="7991856" cy="830997"/>
          </a:xfrm>
          <a:prstGeom prst="rect">
            <a:avLst/>
          </a:prstGeom>
          <a:noFill/>
        </p:spPr>
        <p:txBody>
          <a:bodyPr wrap="square" rtlCol="0">
            <a:spAutoFit/>
          </a:bodyPr>
          <a:lstStyle/>
          <a:p>
            <a:r>
              <a:rPr lang="en-US" altLang="zh-CN" sz="4800" b="1" dirty="0" smtClean="0">
                <a:latin typeface="+mn-ea"/>
              </a:rPr>
              <a:t>《</a:t>
            </a:r>
            <a:r>
              <a:rPr lang="zh-CN" altLang="en-US" sz="4800" b="1" dirty="0" smtClean="0">
                <a:latin typeface="+mn-ea"/>
              </a:rPr>
              <a:t>人间词话</a:t>
            </a:r>
            <a:r>
              <a:rPr lang="en-US" altLang="zh-CN" sz="4800" b="1" dirty="0" smtClean="0">
                <a:latin typeface="+mn-ea"/>
              </a:rPr>
              <a:t>》</a:t>
            </a:r>
            <a:r>
              <a:rPr lang="zh-CN" altLang="en-US" sz="4800" b="1" dirty="0" smtClean="0">
                <a:latin typeface="+mn-ea"/>
              </a:rPr>
              <a:t>的重要价值</a:t>
            </a:r>
            <a:endParaRPr lang="zh-CN" altLang="en-US" sz="4800" b="1" dirty="0">
              <a:latin typeface="+mn-ea"/>
            </a:endParaRPr>
          </a:p>
        </p:txBody>
      </p:sp>
    </p:spTree>
    <p:extLst>
      <p:ext uri="{BB962C8B-B14F-4D97-AF65-F5344CB8AC3E}">
        <p14:creationId xmlns:p14="http://schemas.microsoft.com/office/powerpoint/2010/main" val="1667926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8368" y="1483328"/>
            <a:ext cx="10241280" cy="584775"/>
          </a:xfrm>
          <a:prstGeom prst="rect">
            <a:avLst/>
          </a:prstGeom>
        </p:spPr>
        <p:txBody>
          <a:bodyPr wrap="square">
            <a:spAutoFit/>
          </a:bodyPr>
          <a:lstStyle/>
          <a:p>
            <a:r>
              <a:rPr lang="zh-CN" altLang="en-US" b="1" dirty="0" smtClean="0">
                <a:ea typeface="黑体" panose="02010609060101010101" pitchFamily="49" charset="-122"/>
              </a:rPr>
              <a:t> </a:t>
            </a:r>
            <a:r>
              <a:rPr lang="zh-CN" altLang="en-US" sz="3200" b="1" dirty="0" smtClean="0">
                <a:latin typeface="楷体" panose="02010609060101010101" pitchFamily="49" charset="-122"/>
                <a:ea typeface="楷体" panose="02010609060101010101" pitchFamily="49" charset="-122"/>
              </a:rPr>
              <a:t>第一、二、三、五则：从不同角度论述“境界”问题。</a:t>
            </a:r>
          </a:p>
        </p:txBody>
      </p:sp>
      <p:sp>
        <p:nvSpPr>
          <p:cNvPr id="3" name="文本框 2"/>
          <p:cNvSpPr txBox="1"/>
          <p:nvPr/>
        </p:nvSpPr>
        <p:spPr>
          <a:xfrm>
            <a:off x="338328" y="409087"/>
            <a:ext cx="10494264" cy="707886"/>
          </a:xfrm>
          <a:prstGeom prst="rect">
            <a:avLst/>
          </a:prstGeom>
          <a:noFill/>
        </p:spPr>
        <p:txBody>
          <a:bodyPr wrap="square" rtlCol="0">
            <a:spAutoFit/>
          </a:bodyPr>
          <a:lstStyle/>
          <a:p>
            <a:r>
              <a:rPr lang="en-US" altLang="zh-CN" sz="4000" b="1" dirty="0" smtClean="0">
                <a:latin typeface="+mn-ea"/>
              </a:rPr>
              <a:t>《</a:t>
            </a:r>
            <a:r>
              <a:rPr lang="zh-CN" altLang="en-US" sz="4000" b="1" dirty="0" smtClean="0">
                <a:latin typeface="+mn-ea"/>
              </a:rPr>
              <a:t>人间词话</a:t>
            </a:r>
            <a:r>
              <a:rPr lang="en-US" altLang="zh-CN" sz="4000" b="1" dirty="0" smtClean="0">
                <a:latin typeface="+mn-ea"/>
              </a:rPr>
              <a:t>》</a:t>
            </a:r>
            <a:r>
              <a:rPr lang="zh-CN" altLang="en-US" sz="4000" b="1" dirty="0" smtClean="0">
                <a:latin typeface="+mn-ea"/>
              </a:rPr>
              <a:t>整体感知</a:t>
            </a:r>
            <a:r>
              <a:rPr lang="en-US" altLang="zh-CN" sz="4000" b="1" dirty="0" smtClean="0">
                <a:latin typeface="+mn-ea"/>
              </a:rPr>
              <a:t>——</a:t>
            </a:r>
            <a:r>
              <a:rPr lang="zh-CN" altLang="en-US" sz="4000" b="1" dirty="0" smtClean="0">
                <a:latin typeface="+mn-ea"/>
              </a:rPr>
              <a:t>境界</a:t>
            </a:r>
            <a:endParaRPr lang="zh-CN" altLang="en-US" sz="4000" b="1" dirty="0">
              <a:latin typeface="+mn-ea"/>
            </a:endParaRPr>
          </a:p>
        </p:txBody>
      </p:sp>
      <p:sp>
        <p:nvSpPr>
          <p:cNvPr id="4" name="矩形 3"/>
          <p:cNvSpPr/>
          <p:nvPr/>
        </p:nvSpPr>
        <p:spPr>
          <a:xfrm>
            <a:off x="655320" y="2092928"/>
            <a:ext cx="10241280" cy="584775"/>
          </a:xfrm>
          <a:prstGeom prst="rect">
            <a:avLst/>
          </a:prstGeom>
        </p:spPr>
        <p:txBody>
          <a:bodyPr wrap="square">
            <a:spAutoFit/>
          </a:bodyPr>
          <a:lstStyle/>
          <a:p>
            <a:r>
              <a:rPr lang="zh-CN" altLang="en-US" b="1" dirty="0" smtClean="0">
                <a:ea typeface="黑体" panose="02010609060101010101" pitchFamily="49" charset="-122"/>
              </a:rPr>
              <a:t> </a:t>
            </a:r>
            <a:r>
              <a:rPr lang="zh-CN" altLang="en-US" sz="3200" b="1" dirty="0" smtClean="0">
                <a:latin typeface="楷体" panose="02010609060101010101" pitchFamily="49" charset="-122"/>
                <a:ea typeface="楷体" panose="02010609060101010101" pitchFamily="49" charset="-122"/>
              </a:rPr>
              <a:t>第一则：境界的有我与无我。</a:t>
            </a:r>
          </a:p>
        </p:txBody>
      </p:sp>
      <p:sp>
        <p:nvSpPr>
          <p:cNvPr id="5" name="矩形 4"/>
          <p:cNvSpPr/>
          <p:nvPr/>
        </p:nvSpPr>
        <p:spPr>
          <a:xfrm>
            <a:off x="655320" y="2677703"/>
            <a:ext cx="10241280" cy="584775"/>
          </a:xfrm>
          <a:prstGeom prst="rect">
            <a:avLst/>
          </a:prstGeom>
        </p:spPr>
        <p:txBody>
          <a:bodyPr wrap="square">
            <a:spAutoFit/>
          </a:bodyPr>
          <a:lstStyle/>
          <a:p>
            <a:r>
              <a:rPr lang="zh-CN" altLang="en-US" b="1" dirty="0" smtClean="0">
                <a:ea typeface="黑体" panose="02010609060101010101" pitchFamily="49" charset="-122"/>
              </a:rPr>
              <a:t> </a:t>
            </a:r>
            <a:r>
              <a:rPr lang="zh-CN" altLang="en-US" sz="3200" b="1" dirty="0" smtClean="0">
                <a:latin typeface="楷体" panose="02010609060101010101" pitchFamily="49" charset="-122"/>
                <a:ea typeface="楷体" panose="02010609060101010101" pitchFamily="49" charset="-122"/>
              </a:rPr>
              <a:t>第二则：境界的真情与非真情。</a:t>
            </a:r>
          </a:p>
        </p:txBody>
      </p:sp>
      <p:sp>
        <p:nvSpPr>
          <p:cNvPr id="6" name="矩形 5"/>
          <p:cNvSpPr/>
          <p:nvPr/>
        </p:nvSpPr>
        <p:spPr>
          <a:xfrm>
            <a:off x="655320" y="3275764"/>
            <a:ext cx="10241280" cy="584775"/>
          </a:xfrm>
          <a:prstGeom prst="rect">
            <a:avLst/>
          </a:prstGeom>
        </p:spPr>
        <p:txBody>
          <a:bodyPr wrap="square">
            <a:spAutoFit/>
          </a:bodyPr>
          <a:lstStyle/>
          <a:p>
            <a:r>
              <a:rPr lang="zh-CN" altLang="en-US" b="1" dirty="0" smtClean="0">
                <a:ea typeface="黑体" panose="02010609060101010101" pitchFamily="49" charset="-122"/>
              </a:rPr>
              <a:t> </a:t>
            </a:r>
            <a:r>
              <a:rPr lang="zh-CN" altLang="en-US" sz="3200" b="1" dirty="0" smtClean="0">
                <a:latin typeface="楷体" panose="02010609060101010101" pitchFamily="49" charset="-122"/>
                <a:ea typeface="楷体" panose="02010609060101010101" pitchFamily="49" charset="-122"/>
              </a:rPr>
              <a:t>第三则：境界的阔达与微小。</a:t>
            </a:r>
          </a:p>
        </p:txBody>
      </p:sp>
      <p:sp>
        <p:nvSpPr>
          <p:cNvPr id="7" name="矩形 6"/>
          <p:cNvSpPr/>
          <p:nvPr/>
        </p:nvSpPr>
        <p:spPr>
          <a:xfrm>
            <a:off x="655320" y="3847253"/>
            <a:ext cx="10241280" cy="584775"/>
          </a:xfrm>
          <a:prstGeom prst="rect">
            <a:avLst/>
          </a:prstGeom>
        </p:spPr>
        <p:txBody>
          <a:bodyPr wrap="square">
            <a:spAutoFit/>
          </a:bodyPr>
          <a:lstStyle/>
          <a:p>
            <a:r>
              <a:rPr lang="zh-CN" altLang="en-US" b="1" dirty="0" smtClean="0">
                <a:ea typeface="黑体" panose="02010609060101010101" pitchFamily="49" charset="-122"/>
              </a:rPr>
              <a:t> </a:t>
            </a:r>
            <a:r>
              <a:rPr lang="zh-CN" altLang="en-US" sz="3200" b="1" dirty="0" smtClean="0">
                <a:latin typeface="楷体" panose="02010609060101010101" pitchFamily="49" charset="-122"/>
                <a:ea typeface="楷体" panose="02010609060101010101" pitchFamily="49" charset="-122"/>
              </a:rPr>
              <a:t>第五则：境界的追求境、创造境、成功境。</a:t>
            </a:r>
          </a:p>
        </p:txBody>
      </p:sp>
    </p:spTree>
    <p:extLst>
      <p:ext uri="{BB962C8B-B14F-4D97-AF65-F5344CB8AC3E}">
        <p14:creationId xmlns:p14="http://schemas.microsoft.com/office/powerpoint/2010/main" val="284756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1832" y="1700106"/>
            <a:ext cx="10506456" cy="4524315"/>
          </a:xfrm>
          <a:prstGeom prst="rect">
            <a:avLst/>
          </a:prstGeom>
        </p:spPr>
        <p:txBody>
          <a:bodyPr wrap="square">
            <a:spAutoFit/>
          </a:bodyPr>
          <a:lstStyle/>
          <a:p>
            <a:r>
              <a:rPr lang="zh-CN" altLang="en-US" sz="3600" b="1" i="0" dirty="0" smtClean="0">
                <a:effectLst/>
                <a:latin typeface="楷体" panose="02010609060101010101" pitchFamily="49" charset="-122"/>
                <a:ea typeface="楷体" panose="02010609060101010101" pitchFamily="49" charset="-122"/>
              </a:rPr>
              <a:t>    有有我之境，有无我之境。“泪眼问花花不语，乱红飞过秋千去。”“可堪孤馆闭春寒，杜鹃声里斜阳暮。”有我之境也。“采菊东篱下，悠然见南山。”“寒波澹澹起，白鸟悠悠下。”无我之境也。有我之境，</a:t>
            </a:r>
            <a:r>
              <a:rPr lang="zh-CN" altLang="en-US" sz="3600" b="1" i="0" dirty="0" smtClean="0">
                <a:solidFill>
                  <a:srgbClr val="FF0000"/>
                </a:solidFill>
                <a:effectLst/>
                <a:latin typeface="楷体" panose="02010609060101010101" pitchFamily="49" charset="-122"/>
                <a:ea typeface="楷体" panose="02010609060101010101" pitchFamily="49" charset="-122"/>
              </a:rPr>
              <a:t>以我观物</a:t>
            </a:r>
            <a:r>
              <a:rPr lang="zh-CN" altLang="en-US" sz="3600" b="1" i="0" dirty="0" smtClean="0">
                <a:effectLst/>
                <a:latin typeface="楷体" panose="02010609060101010101" pitchFamily="49" charset="-122"/>
                <a:ea typeface="楷体" panose="02010609060101010101" pitchFamily="49" charset="-122"/>
              </a:rPr>
              <a:t>，故物我皆着我之色彩。无我之境，</a:t>
            </a:r>
            <a:r>
              <a:rPr lang="zh-CN" altLang="en-US" sz="3600" b="1" i="0" dirty="0" smtClean="0">
                <a:solidFill>
                  <a:srgbClr val="FF0000"/>
                </a:solidFill>
                <a:effectLst/>
                <a:latin typeface="楷体" panose="02010609060101010101" pitchFamily="49" charset="-122"/>
                <a:ea typeface="楷体" panose="02010609060101010101" pitchFamily="49" charset="-122"/>
              </a:rPr>
              <a:t>以物观物</a:t>
            </a:r>
            <a:r>
              <a:rPr lang="zh-CN" altLang="en-US" sz="3600" b="1" i="0" dirty="0" smtClean="0">
                <a:effectLst/>
                <a:latin typeface="楷体" panose="02010609060101010101" pitchFamily="49" charset="-122"/>
                <a:ea typeface="楷体" panose="02010609060101010101" pitchFamily="49" charset="-122"/>
              </a:rPr>
              <a:t>，故不知何者为我，何者为物。古人为词，写有我之境者为多，然未始不能写无我之境，此在豪杰之士能自树立耳。</a:t>
            </a:r>
            <a:endParaRPr lang="zh-CN" altLang="en-US" sz="3600" b="1" dirty="0">
              <a:latin typeface="楷体" panose="02010609060101010101" pitchFamily="49" charset="-122"/>
              <a:ea typeface="楷体" panose="02010609060101010101" pitchFamily="49" charset="-122"/>
            </a:endParaRPr>
          </a:p>
        </p:txBody>
      </p:sp>
      <p:sp>
        <p:nvSpPr>
          <p:cNvPr id="3" name="矩形 2"/>
          <p:cNvSpPr/>
          <p:nvPr/>
        </p:nvSpPr>
        <p:spPr>
          <a:xfrm>
            <a:off x="810768" y="291560"/>
            <a:ext cx="10241280" cy="1015663"/>
          </a:xfrm>
          <a:prstGeom prst="rect">
            <a:avLst/>
          </a:prstGeom>
        </p:spPr>
        <p:txBody>
          <a:bodyPr wrap="square">
            <a:spAutoFit/>
          </a:bodyPr>
          <a:lstStyle/>
          <a:p>
            <a:r>
              <a:rPr lang="zh-CN" altLang="en-US" b="1" dirty="0" smtClean="0">
                <a:ea typeface="黑体" panose="02010609060101010101" pitchFamily="49" charset="-122"/>
              </a:rPr>
              <a:t> </a:t>
            </a:r>
            <a:r>
              <a:rPr lang="zh-CN" altLang="en-US" sz="6000" b="1" dirty="0" smtClean="0">
                <a:solidFill>
                  <a:srgbClr val="FF0000"/>
                </a:solidFill>
                <a:latin typeface="楷体" panose="02010609060101010101" pitchFamily="49" charset="-122"/>
                <a:ea typeface="楷体" panose="02010609060101010101" pitchFamily="49" charset="-122"/>
              </a:rPr>
              <a:t>第一则：境界的有我与无我。</a:t>
            </a:r>
          </a:p>
        </p:txBody>
      </p:sp>
    </p:spTree>
    <p:extLst>
      <p:ext uri="{BB962C8B-B14F-4D97-AF65-F5344CB8AC3E}">
        <p14:creationId xmlns:p14="http://schemas.microsoft.com/office/powerpoint/2010/main" val="33676083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6552" y="252943"/>
            <a:ext cx="4367784" cy="6494085"/>
          </a:xfrm>
          <a:prstGeom prst="rect">
            <a:avLst/>
          </a:prstGeom>
        </p:spPr>
        <p:txBody>
          <a:bodyPr wrap="square">
            <a:spAutoFit/>
          </a:bodyPr>
          <a:lstStyle/>
          <a:p>
            <a:pPr>
              <a:lnSpc>
                <a:spcPct val="80000"/>
              </a:lnSpc>
            </a:pPr>
            <a:r>
              <a:rPr lang="en-US" altLang="zh-CN" sz="4000" b="1" dirty="0" smtClean="0">
                <a:solidFill>
                  <a:srgbClr val="00B0F0"/>
                </a:solidFill>
                <a:latin typeface="黑体" panose="02010609060101010101" pitchFamily="49" charset="-122"/>
                <a:ea typeface="黑体" panose="02010609060101010101" pitchFamily="49" charset="-122"/>
              </a:rPr>
              <a:t>《</a:t>
            </a:r>
            <a:r>
              <a:rPr lang="zh-CN" altLang="en-US" sz="4000" b="1" dirty="0" smtClean="0">
                <a:solidFill>
                  <a:srgbClr val="00B0F0"/>
                </a:solidFill>
                <a:latin typeface="黑体" panose="02010609060101010101" pitchFamily="49" charset="-122"/>
                <a:ea typeface="黑体" panose="02010609060101010101" pitchFamily="49" charset="-122"/>
              </a:rPr>
              <a:t>鹊踏枝</a:t>
            </a:r>
            <a:r>
              <a:rPr lang="en-US" altLang="zh-CN" sz="4000" b="1" dirty="0" smtClean="0">
                <a:solidFill>
                  <a:srgbClr val="00B0F0"/>
                </a:solidFill>
                <a:latin typeface="黑体" panose="02010609060101010101" pitchFamily="49" charset="-122"/>
                <a:ea typeface="黑体" panose="02010609060101010101" pitchFamily="49" charset="-122"/>
              </a:rPr>
              <a:t>》</a:t>
            </a:r>
            <a:r>
              <a:rPr lang="zh-CN" altLang="en-US" sz="4000" b="1" dirty="0" smtClean="0">
                <a:solidFill>
                  <a:srgbClr val="00B0F0"/>
                </a:solidFill>
                <a:latin typeface="黑体" panose="02010609060101010101" pitchFamily="49" charset="-122"/>
                <a:ea typeface="黑体" panose="02010609060101010101" pitchFamily="49" charset="-122"/>
              </a:rPr>
              <a:t>冯延巳</a:t>
            </a:r>
            <a:endParaRPr lang="en-US" altLang="zh-CN" sz="4000" b="1" dirty="0" smtClean="0">
              <a:solidFill>
                <a:srgbClr val="00B0F0"/>
              </a:solidFill>
              <a:latin typeface="黑体" panose="02010609060101010101" pitchFamily="49" charset="-122"/>
              <a:ea typeface="黑体" panose="02010609060101010101" pitchFamily="49" charset="-122"/>
            </a:endParaRPr>
          </a:p>
          <a:p>
            <a:pPr>
              <a:lnSpc>
                <a:spcPct val="80000"/>
              </a:lnSpc>
              <a:buFont typeface="Wingdings" panose="05000000000000000000" pitchFamily="2" charset="2"/>
              <a:buNone/>
            </a:pPr>
            <a:endParaRPr lang="en-US" altLang="zh-CN" sz="4000" b="1" dirty="0" smtClean="0">
              <a:latin typeface="楷体" panose="02010609060101010101" pitchFamily="49" charset="-122"/>
              <a:ea typeface="楷体" panose="02010609060101010101" pitchFamily="49" charset="-122"/>
            </a:endParaRPr>
          </a:p>
          <a:p>
            <a:pPr>
              <a:lnSpc>
                <a:spcPct val="80000"/>
              </a:lnSpc>
              <a:buFont typeface="Wingdings" panose="05000000000000000000" pitchFamily="2" charset="2"/>
              <a:buNone/>
            </a:pPr>
            <a:r>
              <a:rPr lang="zh-CN" altLang="en-US" sz="4000" b="1" dirty="0" smtClean="0">
                <a:latin typeface="楷体" panose="02010609060101010101" pitchFamily="49" charset="-122"/>
                <a:ea typeface="楷体" panose="02010609060101010101" pitchFamily="49" charset="-122"/>
              </a:rPr>
              <a:t>庭院深深深几许，</a:t>
            </a:r>
            <a:br>
              <a:rPr lang="zh-CN" altLang="en-US" sz="4000" b="1" dirty="0" smtClean="0">
                <a:latin typeface="楷体" panose="02010609060101010101" pitchFamily="49" charset="-122"/>
                <a:ea typeface="楷体" panose="02010609060101010101" pitchFamily="49" charset="-122"/>
              </a:rPr>
            </a:br>
            <a:r>
              <a:rPr lang="zh-CN" altLang="en-US" sz="4000" b="1" dirty="0" smtClean="0">
                <a:latin typeface="楷体" panose="02010609060101010101" pitchFamily="49" charset="-122"/>
                <a:ea typeface="楷体" panose="02010609060101010101" pitchFamily="49" charset="-122"/>
              </a:rPr>
              <a:t>杨柳堆烟，</a:t>
            </a:r>
            <a:br>
              <a:rPr lang="zh-CN" altLang="en-US" sz="4000" b="1" dirty="0" smtClean="0">
                <a:latin typeface="楷体" panose="02010609060101010101" pitchFamily="49" charset="-122"/>
                <a:ea typeface="楷体" panose="02010609060101010101" pitchFamily="49" charset="-122"/>
              </a:rPr>
            </a:br>
            <a:r>
              <a:rPr lang="zh-CN" altLang="en-US" sz="4000" b="1" dirty="0" smtClean="0">
                <a:latin typeface="楷体" panose="02010609060101010101" pitchFamily="49" charset="-122"/>
                <a:ea typeface="楷体" panose="02010609060101010101" pitchFamily="49" charset="-122"/>
              </a:rPr>
              <a:t>帘幕无重数。 </a:t>
            </a:r>
            <a:br>
              <a:rPr lang="zh-CN" altLang="en-US" sz="4000" b="1" dirty="0" smtClean="0">
                <a:latin typeface="楷体" panose="02010609060101010101" pitchFamily="49" charset="-122"/>
                <a:ea typeface="楷体" panose="02010609060101010101" pitchFamily="49" charset="-122"/>
              </a:rPr>
            </a:br>
            <a:r>
              <a:rPr lang="zh-CN" altLang="en-US" sz="4000" b="1" dirty="0" smtClean="0">
                <a:latin typeface="楷体" panose="02010609060101010101" pitchFamily="49" charset="-122"/>
                <a:ea typeface="楷体" panose="02010609060101010101" pitchFamily="49" charset="-122"/>
              </a:rPr>
              <a:t>玉勒雕鞍游冶处，</a:t>
            </a:r>
            <a:br>
              <a:rPr lang="zh-CN" altLang="en-US" sz="4000" b="1" dirty="0" smtClean="0">
                <a:latin typeface="楷体" panose="02010609060101010101" pitchFamily="49" charset="-122"/>
                <a:ea typeface="楷体" panose="02010609060101010101" pitchFamily="49" charset="-122"/>
              </a:rPr>
            </a:br>
            <a:r>
              <a:rPr lang="zh-CN" altLang="en-US" sz="4000" b="1" dirty="0" smtClean="0">
                <a:latin typeface="楷体" panose="02010609060101010101" pitchFamily="49" charset="-122"/>
                <a:ea typeface="楷体" panose="02010609060101010101" pitchFamily="49" charset="-122"/>
              </a:rPr>
              <a:t>楼高不见章台路。</a:t>
            </a:r>
          </a:p>
          <a:p>
            <a:pPr>
              <a:lnSpc>
                <a:spcPct val="80000"/>
              </a:lnSpc>
              <a:buFont typeface="Wingdings" panose="05000000000000000000" pitchFamily="2" charset="2"/>
              <a:buNone/>
            </a:pPr>
            <a:r>
              <a:rPr lang="zh-CN" altLang="en-US" sz="4000" b="1" dirty="0" smtClean="0">
                <a:latin typeface="楷体" panose="02010609060101010101" pitchFamily="49" charset="-122"/>
                <a:ea typeface="楷体" panose="02010609060101010101" pitchFamily="49" charset="-122"/>
              </a:rPr>
              <a:t/>
            </a:r>
            <a:br>
              <a:rPr lang="zh-CN" altLang="en-US" sz="4000" b="1" dirty="0" smtClean="0">
                <a:latin typeface="楷体" panose="02010609060101010101" pitchFamily="49" charset="-122"/>
                <a:ea typeface="楷体" panose="02010609060101010101" pitchFamily="49" charset="-122"/>
              </a:rPr>
            </a:br>
            <a:r>
              <a:rPr lang="zh-CN" altLang="en-US" sz="4000" b="1" dirty="0" smtClean="0">
                <a:latin typeface="楷体" panose="02010609060101010101" pitchFamily="49" charset="-122"/>
                <a:ea typeface="楷体" panose="02010609060101010101" pitchFamily="49" charset="-122"/>
              </a:rPr>
              <a:t>雨横风狂三月暮， </a:t>
            </a:r>
            <a:br>
              <a:rPr lang="zh-CN" altLang="en-US" sz="4000" b="1" dirty="0" smtClean="0">
                <a:latin typeface="楷体" panose="02010609060101010101" pitchFamily="49" charset="-122"/>
                <a:ea typeface="楷体" panose="02010609060101010101" pitchFamily="49" charset="-122"/>
              </a:rPr>
            </a:br>
            <a:r>
              <a:rPr lang="zh-CN" altLang="en-US" sz="4000" b="1" dirty="0" smtClean="0">
                <a:latin typeface="楷体" panose="02010609060101010101" pitchFamily="49" charset="-122"/>
                <a:ea typeface="楷体" panose="02010609060101010101" pitchFamily="49" charset="-122"/>
              </a:rPr>
              <a:t>门掩黄昏， </a:t>
            </a:r>
            <a:br>
              <a:rPr lang="zh-CN" altLang="en-US" sz="4000" b="1" dirty="0" smtClean="0">
                <a:latin typeface="楷体" panose="02010609060101010101" pitchFamily="49" charset="-122"/>
                <a:ea typeface="楷体" panose="02010609060101010101" pitchFamily="49" charset="-122"/>
              </a:rPr>
            </a:br>
            <a:r>
              <a:rPr lang="zh-CN" altLang="en-US" sz="4000" b="1" dirty="0" smtClean="0">
                <a:latin typeface="楷体" panose="02010609060101010101" pitchFamily="49" charset="-122"/>
                <a:ea typeface="楷体" panose="02010609060101010101" pitchFamily="49" charset="-122"/>
              </a:rPr>
              <a:t>无计留春住。 </a:t>
            </a:r>
            <a:br>
              <a:rPr lang="zh-CN" altLang="en-US" sz="4000" b="1" dirty="0" smtClean="0">
                <a:latin typeface="楷体" panose="02010609060101010101" pitchFamily="49" charset="-122"/>
                <a:ea typeface="楷体" panose="02010609060101010101" pitchFamily="49" charset="-122"/>
              </a:rPr>
            </a:br>
            <a:r>
              <a:rPr lang="zh-CN" altLang="en-US" sz="4000" b="1" dirty="0" smtClean="0">
                <a:solidFill>
                  <a:srgbClr val="FF0000"/>
                </a:solidFill>
                <a:latin typeface="楷体" panose="02010609060101010101" pitchFamily="49" charset="-122"/>
                <a:ea typeface="楷体" panose="02010609060101010101" pitchFamily="49" charset="-122"/>
              </a:rPr>
              <a:t>泪眼问花花不语， </a:t>
            </a:r>
            <a:br>
              <a:rPr lang="zh-CN" altLang="en-US" sz="4000" b="1" dirty="0" smtClean="0">
                <a:solidFill>
                  <a:srgbClr val="FF0000"/>
                </a:solidFill>
                <a:latin typeface="楷体" panose="02010609060101010101" pitchFamily="49" charset="-122"/>
                <a:ea typeface="楷体" panose="02010609060101010101" pitchFamily="49" charset="-122"/>
              </a:rPr>
            </a:br>
            <a:r>
              <a:rPr lang="zh-CN" altLang="en-US" sz="4000" b="1" dirty="0" smtClean="0">
                <a:solidFill>
                  <a:srgbClr val="FF0000"/>
                </a:solidFill>
                <a:latin typeface="楷体" panose="02010609060101010101" pitchFamily="49" charset="-122"/>
                <a:ea typeface="楷体" panose="02010609060101010101" pitchFamily="49" charset="-122"/>
              </a:rPr>
              <a:t>乱红飞过秋千去。</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3" name="矩形 2"/>
          <p:cNvSpPr/>
          <p:nvPr/>
        </p:nvSpPr>
        <p:spPr>
          <a:xfrm>
            <a:off x="6022848" y="68276"/>
            <a:ext cx="6096000" cy="6863417"/>
          </a:xfrm>
          <a:prstGeom prst="rect">
            <a:avLst/>
          </a:prstGeom>
        </p:spPr>
        <p:txBody>
          <a:bodyPr>
            <a:spAutoFit/>
          </a:bodyPr>
          <a:lstStyle/>
          <a:p>
            <a:pPr>
              <a:buFont typeface="Wingdings" panose="05000000000000000000" pitchFamily="2" charset="2"/>
              <a:buNone/>
            </a:pPr>
            <a:r>
              <a:rPr lang="en-US" altLang="zh-CN" sz="4000" b="1" dirty="0">
                <a:solidFill>
                  <a:srgbClr val="00B0F0"/>
                </a:solidFill>
                <a:latin typeface="黑体" panose="02010609060101010101" pitchFamily="49" charset="-122"/>
                <a:ea typeface="黑体" panose="02010609060101010101" pitchFamily="49" charset="-122"/>
              </a:rPr>
              <a:t>《</a:t>
            </a:r>
            <a:r>
              <a:rPr lang="zh-CN" altLang="en-US" sz="4000" b="1" dirty="0">
                <a:solidFill>
                  <a:srgbClr val="00B0F0"/>
                </a:solidFill>
                <a:latin typeface="黑体" panose="02010609060101010101" pitchFamily="49" charset="-122"/>
                <a:ea typeface="黑体" panose="02010609060101010101" pitchFamily="49" charset="-122"/>
              </a:rPr>
              <a:t>踏莎行</a:t>
            </a:r>
            <a:r>
              <a:rPr lang="en-US" altLang="zh-CN" sz="4000" b="1" dirty="0">
                <a:solidFill>
                  <a:srgbClr val="00B0F0"/>
                </a:solidFill>
                <a:latin typeface="黑体" panose="02010609060101010101" pitchFamily="49" charset="-122"/>
                <a:ea typeface="黑体" panose="02010609060101010101" pitchFamily="49" charset="-122"/>
              </a:rPr>
              <a:t>》</a:t>
            </a:r>
            <a:r>
              <a:rPr lang="zh-CN" altLang="en-US" sz="4000" b="1" dirty="0">
                <a:solidFill>
                  <a:srgbClr val="00B0F0"/>
                </a:solidFill>
                <a:latin typeface="黑体" panose="02010609060101010101" pitchFamily="49" charset="-122"/>
                <a:ea typeface="黑体" panose="02010609060101010101" pitchFamily="49" charset="-122"/>
              </a:rPr>
              <a:t>秦观</a:t>
            </a:r>
            <a:endParaRPr lang="en-US" altLang="zh-CN" sz="4000" b="1" dirty="0">
              <a:solidFill>
                <a:srgbClr val="00B0F0"/>
              </a:solidFill>
              <a:latin typeface="黑体" panose="02010609060101010101" pitchFamily="49" charset="-122"/>
              <a:ea typeface="黑体" panose="02010609060101010101" pitchFamily="49" charset="-122"/>
            </a:endParaRPr>
          </a:p>
          <a:p>
            <a:pPr>
              <a:buFont typeface="Wingdings" panose="05000000000000000000" pitchFamily="2" charset="2"/>
              <a:buNone/>
            </a:pPr>
            <a:r>
              <a:rPr lang="zh-CN" altLang="en-US" sz="4000" b="1" dirty="0" smtClean="0">
                <a:latin typeface="楷体" panose="02010609060101010101" pitchFamily="49" charset="-122"/>
                <a:ea typeface="楷体" panose="02010609060101010101" pitchFamily="49" charset="-122"/>
              </a:rPr>
              <a:t>雾</a:t>
            </a:r>
            <a:r>
              <a:rPr lang="zh-CN" altLang="en-US" sz="4000" b="1" dirty="0">
                <a:latin typeface="楷体" panose="02010609060101010101" pitchFamily="49" charset="-122"/>
                <a:ea typeface="楷体" panose="02010609060101010101" pitchFamily="49" charset="-122"/>
              </a:rPr>
              <a:t>失楼台，</a:t>
            </a:r>
          </a:p>
          <a:p>
            <a:pPr>
              <a:buFont typeface="Wingdings" panose="05000000000000000000" pitchFamily="2" charset="2"/>
              <a:buNone/>
            </a:pPr>
            <a:r>
              <a:rPr lang="zh-CN" altLang="en-US" sz="4000" b="1" dirty="0">
                <a:latin typeface="楷体" panose="02010609060101010101" pitchFamily="49" charset="-122"/>
                <a:ea typeface="楷体" panose="02010609060101010101" pitchFamily="49" charset="-122"/>
              </a:rPr>
              <a:t>月迷津渡，</a:t>
            </a:r>
          </a:p>
          <a:p>
            <a:pPr>
              <a:buFont typeface="Wingdings" panose="05000000000000000000" pitchFamily="2" charset="2"/>
              <a:buNone/>
            </a:pPr>
            <a:r>
              <a:rPr lang="zh-CN" altLang="en-US" sz="4000" b="1" dirty="0">
                <a:latin typeface="楷体" panose="02010609060101010101" pitchFamily="49" charset="-122"/>
                <a:ea typeface="楷体" panose="02010609060101010101" pitchFamily="49" charset="-122"/>
              </a:rPr>
              <a:t>桃源望断无寻处。</a:t>
            </a:r>
          </a:p>
          <a:p>
            <a:pPr>
              <a:buFont typeface="Wingdings" panose="05000000000000000000" pitchFamily="2" charset="2"/>
              <a:buNone/>
            </a:pPr>
            <a:r>
              <a:rPr lang="zh-CN" altLang="en-US" sz="4000" b="1" dirty="0">
                <a:solidFill>
                  <a:srgbClr val="FF0000"/>
                </a:solidFill>
                <a:latin typeface="楷体" panose="02010609060101010101" pitchFamily="49" charset="-122"/>
                <a:ea typeface="楷体" panose="02010609060101010101" pitchFamily="49" charset="-122"/>
              </a:rPr>
              <a:t>可堪孤馆闭春寒，</a:t>
            </a:r>
          </a:p>
          <a:p>
            <a:pPr>
              <a:buFont typeface="Wingdings" panose="05000000000000000000" pitchFamily="2" charset="2"/>
              <a:buNone/>
            </a:pPr>
            <a:r>
              <a:rPr lang="zh-CN" altLang="en-US" sz="4000" b="1" dirty="0">
                <a:solidFill>
                  <a:srgbClr val="FF0000"/>
                </a:solidFill>
                <a:latin typeface="楷体" panose="02010609060101010101" pitchFamily="49" charset="-122"/>
                <a:ea typeface="楷体" panose="02010609060101010101" pitchFamily="49" charset="-122"/>
              </a:rPr>
              <a:t>杜鹃声里斜阳暮。  </a:t>
            </a:r>
          </a:p>
          <a:p>
            <a:pPr>
              <a:buFont typeface="Wingdings" panose="05000000000000000000" pitchFamily="2" charset="2"/>
              <a:buNone/>
            </a:pPr>
            <a:r>
              <a:rPr lang="zh-CN" altLang="en-US" sz="4000" b="1" dirty="0">
                <a:latin typeface="楷体" panose="02010609060101010101" pitchFamily="49" charset="-122"/>
                <a:ea typeface="楷体" panose="02010609060101010101" pitchFamily="49" charset="-122"/>
              </a:rPr>
              <a:t>驿寄梅花，</a:t>
            </a:r>
          </a:p>
          <a:p>
            <a:pPr>
              <a:buFont typeface="Wingdings" panose="05000000000000000000" pitchFamily="2" charset="2"/>
              <a:buNone/>
            </a:pPr>
            <a:r>
              <a:rPr lang="zh-CN" altLang="en-US" sz="4000" b="1" dirty="0">
                <a:latin typeface="楷体" panose="02010609060101010101" pitchFamily="49" charset="-122"/>
                <a:ea typeface="楷体" panose="02010609060101010101" pitchFamily="49" charset="-122"/>
              </a:rPr>
              <a:t>鱼传尺素，</a:t>
            </a:r>
          </a:p>
          <a:p>
            <a:pPr>
              <a:buFont typeface="Wingdings" panose="05000000000000000000" pitchFamily="2" charset="2"/>
              <a:buNone/>
            </a:pPr>
            <a:r>
              <a:rPr lang="zh-CN" altLang="en-US" sz="4000" b="1" dirty="0">
                <a:latin typeface="楷体" panose="02010609060101010101" pitchFamily="49" charset="-122"/>
                <a:ea typeface="楷体" panose="02010609060101010101" pitchFamily="49" charset="-122"/>
              </a:rPr>
              <a:t>砌成此恨无重数。</a:t>
            </a:r>
          </a:p>
          <a:p>
            <a:pPr>
              <a:buFont typeface="Wingdings" panose="05000000000000000000" pitchFamily="2" charset="2"/>
              <a:buNone/>
            </a:pPr>
            <a:r>
              <a:rPr lang="zh-CN" altLang="en-US" sz="4000" b="1" dirty="0">
                <a:latin typeface="楷体" panose="02010609060101010101" pitchFamily="49" charset="-122"/>
                <a:ea typeface="楷体" panose="02010609060101010101" pitchFamily="49" charset="-122"/>
              </a:rPr>
              <a:t>郴江幸自绕郴山，</a:t>
            </a:r>
          </a:p>
          <a:p>
            <a:pPr>
              <a:buFont typeface="Wingdings" panose="05000000000000000000" pitchFamily="2" charset="2"/>
              <a:buNone/>
            </a:pPr>
            <a:r>
              <a:rPr lang="zh-CN" altLang="en-US" sz="4000" b="1" dirty="0">
                <a:latin typeface="楷体" panose="02010609060101010101" pitchFamily="49" charset="-122"/>
                <a:ea typeface="楷体" panose="02010609060101010101" pitchFamily="49" charset="-122"/>
              </a:rPr>
              <a:t>为谁流下潇湘去？ </a:t>
            </a:r>
          </a:p>
        </p:txBody>
      </p:sp>
    </p:spTree>
    <p:extLst>
      <p:ext uri="{BB962C8B-B14F-4D97-AF65-F5344CB8AC3E}">
        <p14:creationId xmlns:p14="http://schemas.microsoft.com/office/powerpoint/2010/main" val="28994797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7640" y="1236440"/>
            <a:ext cx="6096000" cy="3477875"/>
          </a:xfrm>
          <a:prstGeom prst="rect">
            <a:avLst/>
          </a:prstGeom>
        </p:spPr>
        <p:txBody>
          <a:bodyPr>
            <a:spAutoFit/>
          </a:bodyPr>
          <a:lstStyle/>
          <a:p>
            <a:pPr>
              <a:spcBef>
                <a:spcPct val="0"/>
              </a:spcBef>
              <a:buClrTx/>
              <a:buFontTx/>
              <a:buNone/>
            </a:pPr>
            <a:r>
              <a:rPr lang="en-US" altLang="zh-CN" sz="4000" b="1" dirty="0">
                <a:solidFill>
                  <a:srgbClr val="00B0F0"/>
                </a:solidFill>
                <a:latin typeface="黑体" panose="02010609060101010101" pitchFamily="49" charset="-122"/>
                <a:ea typeface="黑体" panose="02010609060101010101" pitchFamily="49" charset="-122"/>
              </a:rPr>
              <a:t>《</a:t>
            </a:r>
            <a:r>
              <a:rPr lang="zh-CN" altLang="en-US" sz="4000" b="1" dirty="0">
                <a:solidFill>
                  <a:srgbClr val="00B0F0"/>
                </a:solidFill>
                <a:latin typeface="黑体" panose="02010609060101010101" pitchFamily="49" charset="-122"/>
                <a:ea typeface="黑体" panose="02010609060101010101" pitchFamily="49" charset="-122"/>
              </a:rPr>
              <a:t>饮酒</a:t>
            </a:r>
            <a:r>
              <a:rPr lang="en-US" altLang="zh-CN" sz="4000" b="1" dirty="0">
                <a:solidFill>
                  <a:srgbClr val="00B0F0"/>
                </a:solidFill>
                <a:latin typeface="黑体" panose="02010609060101010101" pitchFamily="49" charset="-122"/>
                <a:ea typeface="黑体" panose="02010609060101010101" pitchFamily="49" charset="-122"/>
              </a:rPr>
              <a:t>》</a:t>
            </a:r>
            <a:r>
              <a:rPr lang="zh-CN" altLang="en-US" sz="4000" b="1" dirty="0">
                <a:solidFill>
                  <a:srgbClr val="00B0F0"/>
                </a:solidFill>
                <a:latin typeface="黑体" panose="02010609060101010101" pitchFamily="49" charset="-122"/>
                <a:ea typeface="黑体" panose="02010609060101010101" pitchFamily="49" charset="-122"/>
              </a:rPr>
              <a:t>陶渊明</a:t>
            </a:r>
            <a:endParaRPr lang="en-US" altLang="zh-CN" sz="4000" b="1" dirty="0">
              <a:solidFill>
                <a:srgbClr val="00B0F0"/>
              </a:solidFill>
              <a:latin typeface="黑体" panose="02010609060101010101" pitchFamily="49" charset="-122"/>
              <a:ea typeface="黑体" panose="02010609060101010101" pitchFamily="49" charset="-122"/>
            </a:endParaRPr>
          </a:p>
          <a:p>
            <a:pPr>
              <a:spcBef>
                <a:spcPct val="0"/>
              </a:spcBef>
              <a:buClrTx/>
              <a:buFontTx/>
              <a:buNone/>
            </a:pPr>
            <a:r>
              <a:rPr lang="zh-CN" altLang="en-US" sz="3600" b="1" dirty="0">
                <a:latin typeface="楷体" panose="02010609060101010101" pitchFamily="49" charset="-122"/>
                <a:ea typeface="楷体" panose="02010609060101010101" pitchFamily="49" charset="-122"/>
              </a:rPr>
              <a:t>结庐在人境，而无车马喧。</a:t>
            </a:r>
          </a:p>
          <a:p>
            <a:pPr>
              <a:spcBef>
                <a:spcPct val="0"/>
              </a:spcBef>
              <a:buClrTx/>
              <a:buFontTx/>
              <a:buNone/>
            </a:pPr>
            <a:r>
              <a:rPr lang="zh-CN" altLang="en-US" sz="3600" b="1" dirty="0">
                <a:latin typeface="楷体" panose="02010609060101010101" pitchFamily="49" charset="-122"/>
                <a:ea typeface="楷体" panose="02010609060101010101" pitchFamily="49" charset="-122"/>
              </a:rPr>
              <a:t>问君何能尔，心远地自偏。</a:t>
            </a:r>
          </a:p>
          <a:p>
            <a:pPr>
              <a:spcBef>
                <a:spcPct val="0"/>
              </a:spcBef>
              <a:buClrTx/>
              <a:buFontTx/>
              <a:buNone/>
            </a:pPr>
            <a:r>
              <a:rPr lang="zh-CN" altLang="en-US" sz="3600" b="1" dirty="0">
                <a:solidFill>
                  <a:srgbClr val="FF0000"/>
                </a:solidFill>
                <a:latin typeface="楷体" panose="02010609060101010101" pitchFamily="49" charset="-122"/>
                <a:ea typeface="楷体" panose="02010609060101010101" pitchFamily="49" charset="-122"/>
              </a:rPr>
              <a:t>采菊东篱下，悠然见南山。</a:t>
            </a:r>
          </a:p>
          <a:p>
            <a:pPr>
              <a:spcBef>
                <a:spcPct val="0"/>
              </a:spcBef>
              <a:buClrTx/>
              <a:buFontTx/>
              <a:buNone/>
            </a:pPr>
            <a:r>
              <a:rPr lang="zh-CN" altLang="en-US" sz="3600" b="1" dirty="0">
                <a:latin typeface="楷体" panose="02010609060101010101" pitchFamily="49" charset="-122"/>
                <a:ea typeface="楷体" panose="02010609060101010101" pitchFamily="49" charset="-122"/>
              </a:rPr>
              <a:t>山气日夕佳，飞鸟相与还。</a:t>
            </a:r>
          </a:p>
          <a:p>
            <a:pPr>
              <a:spcBef>
                <a:spcPct val="0"/>
              </a:spcBef>
              <a:buClrTx/>
              <a:buFontTx/>
              <a:buNone/>
            </a:pPr>
            <a:r>
              <a:rPr lang="zh-CN" altLang="en-US" sz="3600" b="1" dirty="0">
                <a:latin typeface="楷体" panose="02010609060101010101" pitchFamily="49" charset="-122"/>
                <a:ea typeface="楷体" panose="02010609060101010101" pitchFamily="49" charset="-122"/>
              </a:rPr>
              <a:t>此中有真意，欲辨已忘言。</a:t>
            </a:r>
          </a:p>
        </p:txBody>
      </p:sp>
      <p:sp>
        <p:nvSpPr>
          <p:cNvPr id="3" name="矩形 2"/>
          <p:cNvSpPr/>
          <p:nvPr/>
        </p:nvSpPr>
        <p:spPr>
          <a:xfrm>
            <a:off x="5736336" y="1024253"/>
            <a:ext cx="6096000" cy="4130361"/>
          </a:xfrm>
          <a:prstGeom prst="rect">
            <a:avLst/>
          </a:prstGeom>
        </p:spPr>
        <p:txBody>
          <a:bodyPr>
            <a:spAutoFit/>
          </a:bodyPr>
          <a:lstStyle/>
          <a:p>
            <a:pPr>
              <a:lnSpc>
                <a:spcPct val="80000"/>
              </a:lnSpc>
              <a:buFont typeface="Wingdings" panose="05000000000000000000" pitchFamily="2" charset="2"/>
              <a:buNone/>
            </a:pPr>
            <a:r>
              <a:rPr lang="zh-CN" altLang="en-US" sz="4000" b="1" dirty="0" smtClean="0">
                <a:solidFill>
                  <a:srgbClr val="00B0F0"/>
                </a:solidFill>
                <a:latin typeface="黑体" panose="02010609060101010101" pitchFamily="49" charset="-122"/>
                <a:ea typeface="黑体" panose="02010609060101010101" pitchFamily="49" charset="-122"/>
              </a:rPr>
              <a:t>    元</a:t>
            </a:r>
            <a:r>
              <a:rPr lang="zh-CN" altLang="en-US" sz="4000" b="1" dirty="0">
                <a:solidFill>
                  <a:srgbClr val="00B0F0"/>
                </a:solidFill>
                <a:latin typeface="黑体" panose="02010609060101010101" pitchFamily="49" charset="-122"/>
                <a:ea typeface="黑体" panose="02010609060101010101" pitchFamily="49" charset="-122"/>
              </a:rPr>
              <a:t>好问</a:t>
            </a:r>
            <a:r>
              <a:rPr lang="en-US" altLang="zh-CN" sz="4000" b="1" dirty="0">
                <a:solidFill>
                  <a:srgbClr val="00B0F0"/>
                </a:solidFill>
                <a:latin typeface="黑体" panose="02010609060101010101" pitchFamily="49" charset="-122"/>
                <a:ea typeface="黑体" panose="02010609060101010101" pitchFamily="49" charset="-122"/>
              </a:rPr>
              <a:t>《</a:t>
            </a:r>
            <a:r>
              <a:rPr lang="zh-CN" altLang="en-US" sz="4000" b="1" dirty="0">
                <a:solidFill>
                  <a:srgbClr val="00B0F0"/>
                </a:solidFill>
                <a:latin typeface="黑体" panose="02010609060101010101" pitchFamily="49" charset="-122"/>
                <a:ea typeface="黑体" panose="02010609060101010101" pitchFamily="49" charset="-122"/>
              </a:rPr>
              <a:t>颖亭留别</a:t>
            </a:r>
            <a:r>
              <a:rPr lang="en-US" altLang="zh-CN" sz="4000" b="1" dirty="0">
                <a:solidFill>
                  <a:srgbClr val="00B0F0"/>
                </a:solidFill>
                <a:latin typeface="黑体" panose="02010609060101010101" pitchFamily="49" charset="-122"/>
                <a:ea typeface="黑体" panose="02010609060101010101" pitchFamily="49" charset="-122"/>
              </a:rPr>
              <a:t>》</a:t>
            </a:r>
          </a:p>
          <a:p>
            <a:pPr>
              <a:lnSpc>
                <a:spcPct val="80000"/>
              </a:lnSpc>
              <a:buFont typeface="Wingdings" panose="05000000000000000000" pitchFamily="2" charset="2"/>
              <a:buNone/>
            </a:pPr>
            <a:r>
              <a:rPr lang="zh-CN" altLang="en-US" sz="3600" b="1" dirty="0" smtClean="0">
                <a:latin typeface="楷体" panose="02010609060101010101" pitchFamily="49" charset="-122"/>
                <a:ea typeface="楷体" panose="02010609060101010101" pitchFamily="49" charset="-122"/>
              </a:rPr>
              <a:t> 故人</a:t>
            </a:r>
            <a:r>
              <a:rPr lang="zh-CN" altLang="en-US" sz="3600" b="1" dirty="0">
                <a:latin typeface="楷体" panose="02010609060101010101" pitchFamily="49" charset="-122"/>
                <a:ea typeface="楷体" panose="02010609060101010101" pitchFamily="49" charset="-122"/>
              </a:rPr>
              <a:t>重分携，临流驻归驾。</a:t>
            </a:r>
          </a:p>
          <a:p>
            <a:pPr>
              <a:lnSpc>
                <a:spcPct val="80000"/>
              </a:lnSpc>
              <a:buFont typeface="Wingdings" panose="05000000000000000000" pitchFamily="2" charset="2"/>
              <a:buNone/>
            </a:pPr>
            <a:r>
              <a:rPr lang="zh-CN" altLang="en-US" sz="3600" b="1" dirty="0">
                <a:latin typeface="楷体" panose="02010609060101010101" pitchFamily="49" charset="-122"/>
                <a:ea typeface="楷体" panose="02010609060101010101" pitchFamily="49" charset="-122"/>
              </a:rPr>
              <a:t> 乾坤展清眺，万景若相借。</a:t>
            </a:r>
          </a:p>
          <a:p>
            <a:pPr>
              <a:lnSpc>
                <a:spcPct val="80000"/>
              </a:lnSpc>
              <a:buFont typeface="Wingdings" panose="05000000000000000000" pitchFamily="2" charset="2"/>
              <a:buNone/>
            </a:pPr>
            <a:r>
              <a:rPr lang="zh-CN" altLang="en-US" sz="3600" b="1" dirty="0">
                <a:latin typeface="楷体" panose="02010609060101010101" pitchFamily="49" charset="-122"/>
                <a:ea typeface="楷体" panose="02010609060101010101" pitchFamily="49" charset="-122"/>
              </a:rPr>
              <a:t> 北风三日雪，太素秉元化。</a:t>
            </a:r>
          </a:p>
          <a:p>
            <a:pPr>
              <a:lnSpc>
                <a:spcPct val="80000"/>
              </a:lnSpc>
              <a:buFont typeface="Wingdings" panose="05000000000000000000" pitchFamily="2" charset="2"/>
              <a:buNone/>
            </a:pPr>
            <a:r>
              <a:rPr lang="zh-CN" altLang="en-US" sz="3600" b="1" dirty="0">
                <a:latin typeface="楷体" panose="02010609060101010101" pitchFamily="49" charset="-122"/>
                <a:ea typeface="楷体" panose="02010609060101010101" pitchFamily="49" charset="-122"/>
              </a:rPr>
              <a:t> 九山郁峥嵘，了不受陵跨。</a:t>
            </a:r>
          </a:p>
          <a:p>
            <a:pPr>
              <a:lnSpc>
                <a:spcPct val="80000"/>
              </a:lnSpc>
              <a:buFont typeface="Wingdings" panose="05000000000000000000" pitchFamily="2" charset="2"/>
              <a:buNone/>
            </a:pPr>
            <a:r>
              <a:rPr lang="zh-CN" altLang="en-US" sz="3600" b="1" dirty="0">
                <a:latin typeface="楷体" panose="02010609060101010101" pitchFamily="49" charset="-122"/>
                <a:ea typeface="楷体" panose="02010609060101010101" pitchFamily="49" charset="-122"/>
              </a:rPr>
              <a:t> </a:t>
            </a:r>
            <a:r>
              <a:rPr lang="zh-CN" altLang="en-US" sz="3600" b="1" dirty="0">
                <a:solidFill>
                  <a:srgbClr val="FF0000"/>
                </a:solidFill>
                <a:latin typeface="楷体" panose="02010609060101010101" pitchFamily="49" charset="-122"/>
                <a:ea typeface="楷体" panose="02010609060101010101" pitchFamily="49" charset="-122"/>
              </a:rPr>
              <a:t>寒波澹澹起，白鸟悠悠下。</a:t>
            </a:r>
          </a:p>
          <a:p>
            <a:pPr>
              <a:lnSpc>
                <a:spcPct val="80000"/>
              </a:lnSpc>
              <a:buFont typeface="Wingdings" panose="05000000000000000000" pitchFamily="2" charset="2"/>
              <a:buNone/>
            </a:pPr>
            <a:r>
              <a:rPr lang="zh-CN" altLang="en-US" sz="3600" b="1" dirty="0">
                <a:latin typeface="楷体" panose="02010609060101010101" pitchFamily="49" charset="-122"/>
                <a:ea typeface="楷体" panose="02010609060101010101" pitchFamily="49" charset="-122"/>
              </a:rPr>
              <a:t> 怀归人自急，物态本闲暇。</a:t>
            </a:r>
          </a:p>
          <a:p>
            <a:pPr>
              <a:lnSpc>
                <a:spcPct val="80000"/>
              </a:lnSpc>
              <a:buFont typeface="Wingdings" panose="05000000000000000000" pitchFamily="2" charset="2"/>
              <a:buNone/>
            </a:pPr>
            <a:r>
              <a:rPr lang="zh-CN" altLang="en-US" sz="3600" b="1" dirty="0">
                <a:latin typeface="楷体" panose="02010609060101010101" pitchFamily="49" charset="-122"/>
                <a:ea typeface="楷体" panose="02010609060101010101" pitchFamily="49" charset="-122"/>
              </a:rPr>
              <a:t> 壶觞负吟啸，尘土足悲咤。</a:t>
            </a:r>
          </a:p>
          <a:p>
            <a:pPr>
              <a:lnSpc>
                <a:spcPct val="80000"/>
              </a:lnSpc>
              <a:buFont typeface="Wingdings" panose="05000000000000000000" pitchFamily="2" charset="2"/>
              <a:buNone/>
            </a:pPr>
            <a:r>
              <a:rPr lang="zh-CN" altLang="en-US" sz="3600" b="1" dirty="0">
                <a:latin typeface="楷体" panose="02010609060101010101" pitchFamily="49" charset="-122"/>
                <a:ea typeface="楷体" panose="02010609060101010101" pitchFamily="49" charset="-122"/>
              </a:rPr>
              <a:t> 回首亭中人，平林淡如画。</a:t>
            </a:r>
          </a:p>
        </p:txBody>
      </p:sp>
    </p:spTree>
    <p:extLst>
      <p:ext uri="{BB962C8B-B14F-4D97-AF65-F5344CB8AC3E}">
        <p14:creationId xmlns:p14="http://schemas.microsoft.com/office/powerpoint/2010/main" val="19773064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89304" y="1973009"/>
            <a:ext cx="9253728" cy="1815882"/>
          </a:xfrm>
          <a:prstGeom prst="rect">
            <a:avLst/>
          </a:prstGeom>
          <a:noFill/>
        </p:spPr>
        <p:txBody>
          <a:bodyPr wrap="square" rtlCol="0">
            <a:spAutoFit/>
          </a:bodyPr>
          <a:lstStyle/>
          <a:p>
            <a:r>
              <a:rPr lang="zh-CN" altLang="en-US" sz="2800" b="1" dirty="0" smtClean="0"/>
              <a:t>从</a:t>
            </a:r>
            <a:r>
              <a:rPr lang="zh-CN" altLang="en-US" sz="2800" b="1" dirty="0" smtClean="0">
                <a:solidFill>
                  <a:srgbClr val="FF0000"/>
                </a:solidFill>
              </a:rPr>
              <a:t>情感特征</a:t>
            </a:r>
            <a:r>
              <a:rPr lang="zh-CN" altLang="en-US" sz="2800" b="1" dirty="0" smtClean="0"/>
              <a:t>上看，</a:t>
            </a:r>
            <a:endParaRPr lang="en-US" altLang="zh-CN" sz="2800" b="1" dirty="0" smtClean="0"/>
          </a:p>
          <a:p>
            <a:r>
              <a:rPr lang="zh-CN" altLang="en-US" sz="2800" b="1" dirty="0" smtClean="0">
                <a:latin typeface="楷体" panose="02010609060101010101" pitchFamily="49" charset="-122"/>
                <a:ea typeface="楷体" panose="02010609060101010101" pitchFamily="49" charset="-122"/>
              </a:rPr>
              <a:t>有我之境：</a:t>
            </a:r>
            <a:r>
              <a:rPr lang="zh-CN" altLang="en-US" sz="2800" b="1" dirty="0" smtClean="0">
                <a:latin typeface="楷体" panose="02010609060101010101" pitchFamily="49" charset="-122"/>
                <a:ea typeface="楷体" panose="02010609060101010101" pitchFamily="49" charset="-122"/>
                <a:sym typeface="Arial" panose="020B0604020202020204" pitchFamily="34" charset="0"/>
              </a:rPr>
              <a:t>情感激越强烈，主观情感浸染外物，把物人化。</a:t>
            </a:r>
          </a:p>
          <a:p>
            <a:r>
              <a:rPr lang="zh-CN" altLang="en-US" sz="2800" b="1" dirty="0" smtClean="0">
                <a:latin typeface="楷体" panose="02010609060101010101" pitchFamily="49" charset="-122"/>
                <a:ea typeface="楷体" panose="02010609060101010101" pitchFamily="49" charset="-122"/>
              </a:rPr>
              <a:t>无我之境：情感平淡宁静，外物触动主观情感，</a:t>
            </a:r>
            <a:r>
              <a:rPr lang="zh-CN" altLang="en-US" sz="2800" b="1" dirty="0" smtClean="0">
                <a:latin typeface="楷体" panose="02010609060101010101" pitchFamily="49" charset="-122"/>
                <a:ea typeface="楷体" panose="02010609060101010101" pitchFamily="49" charset="-122"/>
                <a:sym typeface="Arial" panose="020B0604020202020204" pitchFamily="34" charset="0"/>
              </a:rPr>
              <a:t>把人物化</a:t>
            </a:r>
            <a:r>
              <a:rPr lang="zh-CN" altLang="en-US" sz="2800" b="1" dirty="0" smtClean="0">
                <a:latin typeface="楷体" panose="02010609060101010101" pitchFamily="49" charset="-122"/>
                <a:ea typeface="楷体" panose="02010609060101010101" pitchFamily="49" charset="-122"/>
              </a:rPr>
              <a:t>。</a:t>
            </a:r>
          </a:p>
          <a:p>
            <a:endParaRPr lang="zh-CN" altLang="en-US" sz="2800" b="1" dirty="0"/>
          </a:p>
        </p:txBody>
      </p:sp>
      <p:sp>
        <p:nvSpPr>
          <p:cNvPr id="4" name="文本框 3"/>
          <p:cNvSpPr txBox="1"/>
          <p:nvPr/>
        </p:nvSpPr>
        <p:spPr>
          <a:xfrm>
            <a:off x="1289304" y="3542729"/>
            <a:ext cx="9253728" cy="2246769"/>
          </a:xfrm>
          <a:prstGeom prst="rect">
            <a:avLst/>
          </a:prstGeom>
          <a:noFill/>
        </p:spPr>
        <p:txBody>
          <a:bodyPr wrap="square" rtlCol="0">
            <a:spAutoFit/>
          </a:bodyPr>
          <a:lstStyle/>
          <a:p>
            <a:r>
              <a:rPr lang="zh-CN" altLang="en-US" sz="2800" b="1" dirty="0" smtClean="0"/>
              <a:t>从</a:t>
            </a:r>
            <a:r>
              <a:rPr lang="zh-CN" altLang="en-US" sz="2800" b="1" dirty="0" smtClean="0">
                <a:solidFill>
                  <a:srgbClr val="FF0000"/>
                </a:solidFill>
              </a:rPr>
              <a:t>手法</a:t>
            </a:r>
            <a:r>
              <a:rPr lang="zh-CN" altLang="en-US" sz="2800" b="1" dirty="0" smtClean="0"/>
              <a:t>上看，</a:t>
            </a:r>
            <a:endParaRPr lang="en-US" altLang="zh-CN" sz="2800" b="1" dirty="0" smtClean="0"/>
          </a:p>
          <a:p>
            <a:r>
              <a:rPr lang="zh-CN" altLang="en-US" sz="2800" b="1" dirty="0" smtClean="0">
                <a:latin typeface="楷体" panose="02010609060101010101" pitchFamily="49" charset="-122"/>
                <a:ea typeface="楷体" panose="02010609060101010101" pitchFamily="49" charset="-122"/>
              </a:rPr>
              <a:t>有我之境：偏重情感的外显，主观性强，境由心生。</a:t>
            </a:r>
          </a:p>
          <a:p>
            <a:r>
              <a:rPr lang="zh-CN" altLang="en-US" sz="2800" b="1" dirty="0" smtClean="0">
                <a:latin typeface="楷体" panose="02010609060101010101" pitchFamily="49" charset="-122"/>
                <a:ea typeface="楷体" panose="02010609060101010101" pitchFamily="49" charset="-122"/>
              </a:rPr>
              <a:t>无我之境：偏重理性的描述，客观性强，物我一体。</a:t>
            </a:r>
          </a:p>
          <a:p>
            <a:endParaRPr lang="en-US" altLang="zh-CN" sz="2800" b="1" dirty="0" smtClean="0"/>
          </a:p>
          <a:p>
            <a:endParaRPr lang="zh-CN" altLang="en-US" sz="2800" b="1" dirty="0"/>
          </a:p>
        </p:txBody>
      </p:sp>
      <p:sp>
        <p:nvSpPr>
          <p:cNvPr id="5" name="文本框 4"/>
          <p:cNvSpPr txBox="1"/>
          <p:nvPr/>
        </p:nvSpPr>
        <p:spPr>
          <a:xfrm>
            <a:off x="1261872" y="5066729"/>
            <a:ext cx="9253728" cy="2246769"/>
          </a:xfrm>
          <a:prstGeom prst="rect">
            <a:avLst/>
          </a:prstGeom>
          <a:noFill/>
        </p:spPr>
        <p:txBody>
          <a:bodyPr wrap="square" rtlCol="0">
            <a:spAutoFit/>
          </a:bodyPr>
          <a:lstStyle/>
          <a:p>
            <a:r>
              <a:rPr lang="zh-CN" altLang="en-US" sz="2800" b="1" dirty="0" smtClean="0"/>
              <a:t>从</a:t>
            </a:r>
            <a:r>
              <a:rPr lang="zh-CN" altLang="en-US" sz="2800" b="1" dirty="0" smtClean="0">
                <a:solidFill>
                  <a:srgbClr val="FF0000"/>
                </a:solidFill>
              </a:rPr>
              <a:t>意境</a:t>
            </a:r>
            <a:r>
              <a:rPr lang="zh-CN" altLang="en-US" sz="2800" b="1" dirty="0" smtClean="0"/>
              <a:t>上看，</a:t>
            </a:r>
            <a:endParaRPr lang="en-US" altLang="zh-CN" sz="2800" b="1" dirty="0" smtClean="0"/>
          </a:p>
          <a:p>
            <a:r>
              <a:rPr lang="zh-CN" altLang="en-US" sz="2800" b="1" dirty="0" smtClean="0">
                <a:latin typeface="楷体" panose="02010609060101010101" pitchFamily="49" charset="-122"/>
                <a:ea typeface="楷体" panose="02010609060101010101" pitchFamily="49" charset="-122"/>
              </a:rPr>
              <a:t>有我之境：宏壮。</a:t>
            </a:r>
          </a:p>
          <a:p>
            <a:r>
              <a:rPr lang="zh-CN" altLang="en-US" sz="2800" b="1" dirty="0" smtClean="0">
                <a:latin typeface="楷体" panose="02010609060101010101" pitchFamily="49" charset="-122"/>
                <a:ea typeface="楷体" panose="02010609060101010101" pitchFamily="49" charset="-122"/>
              </a:rPr>
              <a:t>无我之境：优美。</a:t>
            </a:r>
          </a:p>
          <a:p>
            <a:endParaRPr lang="en-US" altLang="zh-CN" sz="2800" b="1" dirty="0" smtClean="0"/>
          </a:p>
          <a:p>
            <a:endParaRPr lang="zh-CN" altLang="en-US" sz="2800" b="1" dirty="0"/>
          </a:p>
        </p:txBody>
      </p:sp>
      <p:sp>
        <p:nvSpPr>
          <p:cNvPr id="6" name="文本框 5"/>
          <p:cNvSpPr txBox="1"/>
          <p:nvPr/>
        </p:nvSpPr>
        <p:spPr>
          <a:xfrm>
            <a:off x="1289304" y="418737"/>
            <a:ext cx="9253728" cy="2246769"/>
          </a:xfrm>
          <a:prstGeom prst="rect">
            <a:avLst/>
          </a:prstGeom>
          <a:noFill/>
        </p:spPr>
        <p:txBody>
          <a:bodyPr wrap="square" rtlCol="0">
            <a:spAutoFit/>
          </a:bodyPr>
          <a:lstStyle/>
          <a:p>
            <a:r>
              <a:rPr lang="zh-CN" altLang="en-US" sz="2800" b="1" dirty="0" smtClean="0"/>
              <a:t>从</a:t>
            </a:r>
            <a:r>
              <a:rPr lang="zh-CN" altLang="en-US" sz="2800" b="1" dirty="0" smtClean="0">
                <a:solidFill>
                  <a:srgbClr val="FF0000"/>
                </a:solidFill>
              </a:rPr>
              <a:t>观物方式</a:t>
            </a:r>
            <a:r>
              <a:rPr lang="zh-CN" altLang="en-US" sz="2800" b="1" dirty="0" smtClean="0"/>
              <a:t>上看，</a:t>
            </a:r>
            <a:endParaRPr lang="en-US" altLang="zh-CN" sz="2800" b="1" dirty="0" smtClean="0"/>
          </a:p>
          <a:p>
            <a:r>
              <a:rPr lang="zh-CN" altLang="en-US" sz="2800" b="1" dirty="0" smtClean="0">
                <a:latin typeface="楷体" panose="02010609060101010101" pitchFamily="49" charset="-122"/>
                <a:ea typeface="楷体" panose="02010609060101010101" pitchFamily="49" charset="-122"/>
              </a:rPr>
              <a:t>有我之境：以我观物。</a:t>
            </a:r>
          </a:p>
          <a:p>
            <a:r>
              <a:rPr lang="zh-CN" altLang="en-US" sz="2800" b="1" dirty="0" smtClean="0">
                <a:latin typeface="楷体" panose="02010609060101010101" pitchFamily="49" charset="-122"/>
                <a:ea typeface="楷体" panose="02010609060101010101" pitchFamily="49" charset="-122"/>
              </a:rPr>
              <a:t>无我之境：以物观物。</a:t>
            </a:r>
          </a:p>
          <a:p>
            <a:endParaRPr lang="en-US" altLang="zh-CN" sz="2800" b="1" dirty="0" smtClean="0"/>
          </a:p>
          <a:p>
            <a:endParaRPr lang="zh-CN" altLang="en-US" sz="2800" b="1" dirty="0"/>
          </a:p>
        </p:txBody>
      </p:sp>
    </p:spTree>
    <p:extLst>
      <p:ext uri="{BB962C8B-B14F-4D97-AF65-F5344CB8AC3E}">
        <p14:creationId xmlns:p14="http://schemas.microsoft.com/office/powerpoint/2010/main" val="4077566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TotalTime>
  <Words>1889</Words>
  <Application>Microsoft Office PowerPoint</Application>
  <PresentationFormat>宽屏</PresentationFormat>
  <Paragraphs>108</Paragraphs>
  <Slides>22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黑体</vt:lpstr>
      <vt:lpstr>楷体</vt:lpstr>
      <vt:lpstr>宋体</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wlt</cp:lastModifiedBy>
  <cp:revision>14</cp:revision>
  <dcterms:created xsi:type="dcterms:W3CDTF">2020-03-18T08:27:47Z</dcterms:created>
  <dcterms:modified xsi:type="dcterms:W3CDTF">2021-03-24T02:15:55Z</dcterms:modified>
</cp:coreProperties>
</file>