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5" r:id="rId3"/>
    <p:sldId id="308" r:id="rId5"/>
    <p:sldId id="355" r:id="rId6"/>
    <p:sldId id="309" r:id="rId7"/>
    <p:sldId id="356" r:id="rId8"/>
    <p:sldId id="313" r:id="rId9"/>
    <p:sldId id="280" r:id="rId10"/>
    <p:sldId id="677" r:id="rId11"/>
    <p:sldId id="678" r:id="rId12"/>
    <p:sldId id="675" r:id="rId13"/>
    <p:sldId id="676" r:id="rId14"/>
    <p:sldId id="273" r:id="rId15"/>
    <p:sldId id="346" r:id="rId16"/>
    <p:sldId id="259" r:id="rId17"/>
    <p:sldId id="410" r:id="rId18"/>
    <p:sldId id="411" r:id="rId19"/>
    <p:sldId id="679" r:id="rId20"/>
    <p:sldId id="388" r:id="rId21"/>
    <p:sldId id="401" r:id="rId22"/>
    <p:sldId id="293" r:id="rId23"/>
    <p:sldId id="556" r:id="rId24"/>
    <p:sldId id="503" r:id="rId25"/>
    <p:sldId id="419" r:id="rId26"/>
    <p:sldId id="358" r:id="rId27"/>
    <p:sldId id="383" r:id="rId28"/>
    <p:sldId id="393" r:id="rId29"/>
    <p:sldId id="559" r:id="rId30"/>
    <p:sldId id="557" r:id="rId31"/>
    <p:sldId id="385" r:id="rId32"/>
    <p:sldId id="509" r:id="rId33"/>
    <p:sldId id="508" r:id="rId34"/>
    <p:sldId id="567" r:id="rId35"/>
    <p:sldId id="505" r:id="rId36"/>
    <p:sldId id="511" r:id="rId37"/>
    <p:sldId id="495" r:id="rId38"/>
    <p:sldId id="591" r:id="rId39"/>
    <p:sldId id="512" r:id="rId40"/>
    <p:sldId id="681" r:id="rId41"/>
    <p:sldId id="682" r:id="rId42"/>
    <p:sldId id="683" r:id="rId43"/>
    <p:sldId id="392" r:id="rId44"/>
    <p:sldId id="650" r:id="rId45"/>
    <p:sldId id="315" r:id="rId46"/>
    <p:sldId id="618" r:id="rId47"/>
    <p:sldId id="619" r:id="rId48"/>
    <p:sldId id="620" r:id="rId49"/>
    <p:sldId id="615" r:id="rId50"/>
    <p:sldId id="636" r:id="rId51"/>
    <p:sldId id="397" r:id="rId52"/>
    <p:sldId id="354" r:id="rId5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華康娃娃體" pitchFamily="49" charset="-12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華康娃娃體" pitchFamily="49" charset="-12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華康娃娃體" pitchFamily="49" charset="-12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華康娃娃體" pitchFamily="49" charset="-12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華康娃娃體" pitchFamily="49" charset="-12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華康娃娃體" pitchFamily="49" charset="-12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華康娃娃體" pitchFamily="49" charset="-12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華康娃娃體" pitchFamily="49" charset="-12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華康娃娃體" pitchFamily="49" charset="-120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9999FF"/>
    <a:srgbClr val="CCECFF"/>
    <a:srgbClr val="FFFFCC"/>
    <a:srgbClr val="FF0000"/>
    <a:srgbClr val="0000FF"/>
    <a:srgbClr val="6600CC"/>
    <a:srgbClr val="1E0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782"/>
    <p:restoredTop sz="94601"/>
  </p:normalViewPr>
  <p:slideViewPr>
    <p:cSldViewPr showGuides="1">
      <p:cViewPr varScale="1">
        <p:scale>
          <a:sx n="78" d="100"/>
          <a:sy n="78" d="100"/>
        </p:scale>
        <p:origin x="-114" y="-90"/>
      </p:cViewPr>
      <p:guideLst>
        <p:guide orient="horz" pos="2150"/>
        <p:guide pos="3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245225"/>
            <a:ext cx="3052233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3052233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609600"/>
            <a:ext cx="2846916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09600"/>
            <a:ext cx="8337551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7" y="609600"/>
            <a:ext cx="11387667" cy="5489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00"/>
            <a:ext cx="5592233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592233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402167" y="609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402167" y="1905000"/>
            <a:ext cx="11387667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file:///C:\Users\74096\Documents\&#30334;&#24230;&#20113;&#21516;&#27493;&#30424;\&#21021;&#20013;&#35821;&#25991;\1%20&#19971;&#19978;\&#35838;&#20214;\&#26790;&#20013;&#30340;&#23130;&#31036;.mp3" TargetMode="External"/><Relationship Id="rId2" Type="http://schemas.openxmlformats.org/officeDocument/2006/relationships/audio" Target="file:///C:\Users\74096\Documents\&#30334;&#24230;&#20113;&#21516;&#27493;&#30424;\&#21021;&#20013;&#35821;&#25991;\1%20&#19971;&#19978;\&#35838;&#20214;\&#26790;&#20013;&#30340;&#23130;&#31036;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GIF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7.GIF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29.jpeg"/><Relationship Id="rId1" Type="http://schemas.openxmlformats.org/officeDocument/2006/relationships/image" Target="../media/image28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0" y="0"/>
            <a:ext cx="122726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3074"/>
          <p:cNvSpPr txBox="1"/>
          <p:nvPr/>
        </p:nvSpPr>
        <p:spPr>
          <a:xfrm>
            <a:off x="5215573" y="512763"/>
            <a:ext cx="174561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9600" b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 </a:t>
            </a:r>
            <a:r>
              <a:rPr lang="zh-CN" altLang="en-US" sz="9600" b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猫</a:t>
            </a:r>
            <a:endParaRPr lang="zh-CN" altLang="en-US" sz="9600" b="1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80623" y="2171383"/>
            <a:ext cx="223075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800" b="1">
                <a:solidFill>
                  <a:schemeClr val="accent2">
                    <a:lumMod val="75000"/>
                  </a:schemeClr>
                </a:solidFill>
                <a:uFillTx/>
                <a:latin typeface="Arial" panose="020B0604020202020204" pitchFamily="34" charset="0"/>
              </a:rPr>
              <a:t>郑振铎</a:t>
            </a:r>
            <a:endParaRPr lang="zh-CN" altLang="en-US" sz="4800" b="1">
              <a:solidFill>
                <a:schemeClr val="accent2">
                  <a:lumMod val="75000"/>
                </a:schemeClr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538" y="-317"/>
            <a:ext cx="178816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6000" b="1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800" b="1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散 文</a:t>
            </a:r>
            <a:endParaRPr lang="zh-CN" altLang="en-US" sz="4800" b="1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日期占位符 2"/>
          <p:cNvSpPr/>
          <p:nvPr/>
        </p:nvSpPr>
        <p:spPr>
          <a:xfrm>
            <a:off x="9528175" y="5786755"/>
            <a:ext cx="2700020" cy="7778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4000" b="1" dirty="0">
                <a:solidFill>
                  <a:srgbClr val="00B050"/>
                </a:solidFill>
                <a:uFillTx/>
              </a:rPr>
            </a:fld>
            <a:endParaRPr lang="zh-CN" altLang="en-US" sz="4000" b="1" dirty="0">
              <a:solidFill>
                <a:srgbClr val="00B050"/>
              </a:solidFill>
              <a:uFillTx/>
            </a:endParaRPr>
          </a:p>
        </p:txBody>
      </p:sp>
      <p:pic>
        <p:nvPicPr>
          <p:cNvPr id="5" name="梦中的婚礼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73450" y="3628390"/>
            <a:ext cx="619125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 numSld="11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-72390"/>
            <a:ext cx="9753600" cy="609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475" y="-4445"/>
            <a:ext cx="10441940" cy="680783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920" y="635"/>
            <a:ext cx="10424795" cy="685736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8" name="Rectangle 4"/>
          <p:cNvSpPr/>
          <p:nvPr/>
        </p:nvSpPr>
        <p:spPr>
          <a:xfrm>
            <a:off x="1774825" y="1111250"/>
            <a:ext cx="8764270" cy="51390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ctr"/>
            <a:r>
              <a:rPr lang="en-US" altLang="zh-CN" sz="4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、了解三只猫的不同外貌、性情及在家中的地位。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  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en-US" altLang="zh-CN" sz="4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、体会文章的写作方法及其蕴含的人生哲理。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  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 </a:t>
            </a:r>
            <a:r>
              <a:rPr lang="en-US" altLang="zh-CN" sz="4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、形成公平公正、善待生命的情感价值观。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学习目标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9" name="图片 4098" descr="91_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303020"/>
            <a:ext cx="3677920" cy="5319395"/>
          </a:xfrm>
          <a:prstGeom prst="rect">
            <a:avLst/>
          </a:prstGeom>
          <a:noFill/>
          <a:ln w="57150" cap="flat" cmpd="thickThin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100" name="文本占位符 4099"/>
          <p:cNvSpPr txBox="1"/>
          <p:nvPr>
            <p:ph type="body" idx="1"/>
          </p:nvPr>
        </p:nvSpPr>
        <p:spPr>
          <a:xfrm>
            <a:off x="4376420" y="762635"/>
            <a:ext cx="7395210" cy="6054090"/>
          </a:xfrm>
        </p:spPr>
        <p:txBody>
          <a:bodyPr vert="horz" wrap="square" anchor="t"/>
          <a:p>
            <a:pPr marL="0" indent="0" eaLnBrk="1" latinLnBrk="1" hangingPunct="1">
              <a:spcBef>
                <a:spcPts val="0"/>
              </a:spcBef>
              <a:buClrTx/>
              <a:buNone/>
            </a:pP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郑振铎（1898—1958）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现代作家、文学家、学者，新文化运动的倡导者之一。新中国成立后，曾担任中国科学院考古研究所所长、全国作协理事等职。1958年10月率中国文化代表团前往阿富汗等国进行友好访问时，因飞机失事不幸遇难。主要著作有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海燕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》 《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欧行日记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山中杂记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作者简介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7004685" y="549275"/>
            <a:ext cx="459740" cy="60483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Text Box 4"/>
          <p:cNvSpPr txBox="1"/>
          <p:nvPr/>
        </p:nvSpPr>
        <p:spPr>
          <a:xfrm>
            <a:off x="1703388" y="0"/>
            <a:ext cx="1871662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Text Box 16"/>
          <p:cNvSpPr txBox="1"/>
          <p:nvPr/>
        </p:nvSpPr>
        <p:spPr>
          <a:xfrm>
            <a:off x="1772285" y="1557655"/>
            <a:ext cx="917511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污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涩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</a:rPr>
              <a:t>s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）  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红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绫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</a:rPr>
              <a:t>lín</a:t>
            </a:r>
            <a:r>
              <a:rPr lang="en-US" altLang="zh-CN" sz="3600" b="1" err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g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） 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缕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</a:rPr>
              <a:t>lǚ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蜷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伏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quán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虐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待（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</a:rPr>
              <a:t>nüè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黑体" panose="0201060906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5" name="WordArt 17"/>
          <p:cNvSpPr>
            <a:spLocks noChangeArrowheads="1" noChangeShapeType="1" noTextEdit="1"/>
          </p:cNvSpPr>
          <p:nvPr/>
        </p:nvSpPr>
        <p:spPr bwMode="auto">
          <a:xfrm>
            <a:off x="2615565" y="7385050"/>
            <a:ext cx="4033838" cy="8636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读一读</a:t>
            </a:r>
            <a:r>
              <a:rPr kumimoji="0" lang="en-US" altLang="zh-CN" sz="36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r>
              <a:rPr kumimoji="0" lang="zh-CN" altLang="en-US" sz="36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写一写</a:t>
            </a:r>
            <a:endParaRPr kumimoji="0" lang="zh-CN" altLang="en-US" sz="3600" b="1" i="0" u="none" strike="noStrike" kern="10" cap="none" spc="0" normalizeH="0" baseline="0" noProof="0" smtClean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检查预习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5890" y="45720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字音字形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6"/>
          <p:cNvSpPr txBox="1"/>
          <p:nvPr/>
        </p:nvSpPr>
        <p:spPr>
          <a:xfrm>
            <a:off x="6170930" y="1557655"/>
            <a:ext cx="563118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相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称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</a:rPr>
              <a:t>chèn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怂恿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sǒn</a:t>
            </a:r>
            <a:r>
              <a:rPr lang="en-US" altLang="zh-CN" sz="3600" b="1" err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g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</a:rPr>
              <a:t>yǒn</a:t>
            </a:r>
            <a:r>
              <a:rPr lang="en-US" altLang="zh-CN" sz="3600" b="1" err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g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）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怅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然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chàn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g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</a:rPr>
              <a:t>惩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戒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chàn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g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妄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下断语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wàn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g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2132965" y="1334135"/>
            <a:ext cx="9356090" cy="5734685"/>
          </a:xfrm>
        </p:spPr>
        <p:txBody>
          <a:bodyPr/>
          <a:p>
            <a:pPr marL="0" indent="0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</a:rPr>
              <a:t>怂恿：</a:t>
            </a:r>
            <a:r>
              <a:rPr lang="zh-CN" altLang="en-US" sz="4000" b="1" dirty="0">
                <a:solidFill>
                  <a:srgbClr val="FF0000"/>
                </a:solidFill>
                <a:uFillTx/>
              </a:rPr>
              <a:t>鼓动别人去做。</a:t>
            </a:r>
            <a:endParaRPr lang="zh-CN" altLang="en-US" sz="4000" b="1" dirty="0">
              <a:solidFill>
                <a:srgbClr val="FF0000"/>
              </a:solidFill>
              <a:uFillTx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</a:rPr>
              <a:t>提心吊胆：</a:t>
            </a:r>
            <a:r>
              <a:rPr lang="zh-CN" altLang="en-US" sz="4000" b="1" dirty="0">
                <a:solidFill>
                  <a:srgbClr val="FF0000"/>
                </a:solidFill>
                <a:uFillTx/>
              </a:rPr>
              <a:t>形容十分担心或害怕。</a:t>
            </a:r>
            <a:endParaRPr lang="zh-CN" altLang="en-US" sz="4000" b="1" dirty="0">
              <a:solidFill>
                <a:srgbClr val="FF0000"/>
              </a:solidFill>
              <a:uFillTx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</a:rPr>
              <a:t>怅然：</a:t>
            </a:r>
            <a:r>
              <a:rPr lang="zh-CN" altLang="en-US" sz="4000" b="1" dirty="0">
                <a:solidFill>
                  <a:srgbClr val="FF0000"/>
                </a:solidFill>
                <a:uFillTx/>
              </a:rPr>
              <a:t>不愉快的样子。</a:t>
            </a:r>
            <a:endParaRPr lang="zh-CN" altLang="en-US" sz="4000" b="1" dirty="0">
              <a:solidFill>
                <a:srgbClr val="FF0000"/>
              </a:solidFill>
              <a:uFillTx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</a:rPr>
              <a:t>蜷伏：</a:t>
            </a:r>
            <a:r>
              <a:rPr lang="zh-CN" altLang="en-US" sz="4000" b="1" dirty="0">
                <a:solidFill>
                  <a:srgbClr val="FF0000"/>
                </a:solidFill>
                <a:uFillTx/>
              </a:rPr>
              <a:t>弯着身体卧着。</a:t>
            </a:r>
            <a:endParaRPr lang="zh-CN" altLang="en-US" sz="4000" b="1" dirty="0">
              <a:solidFill>
                <a:srgbClr val="FF0000"/>
              </a:solidFill>
              <a:uFillTx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</a:rPr>
              <a:t>惩戒：</a:t>
            </a:r>
            <a:r>
              <a:rPr lang="zh-CN" altLang="en-US" sz="4000" b="1" dirty="0">
                <a:solidFill>
                  <a:srgbClr val="FF0000"/>
                </a:solidFill>
                <a:uFillTx/>
              </a:rPr>
              <a:t>惩罚使警戒。</a:t>
            </a:r>
            <a:endParaRPr lang="zh-CN" altLang="en-US" sz="4000" b="1" dirty="0">
              <a:solidFill>
                <a:srgbClr val="FF0000"/>
              </a:solidFill>
              <a:uFillTx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</a:rPr>
              <a:t>妄下断语</a:t>
            </a:r>
            <a:r>
              <a:rPr lang="zh-CN" altLang="en-US" sz="4000" b="1" dirty="0">
                <a:solidFill>
                  <a:srgbClr val="FF0000"/>
                </a:solidFill>
                <a:uFillTx/>
              </a:rPr>
              <a:t>：轻率的下结论。</a:t>
            </a:r>
            <a:endParaRPr lang="zh-CN" altLang="en-US" sz="4000" b="1" dirty="0">
              <a:solidFill>
                <a:srgbClr val="FF0000"/>
              </a:solidFill>
              <a:uFillTx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</a:rPr>
              <a:t>虐待：</a:t>
            </a:r>
            <a:r>
              <a:rPr lang="zh-CN" altLang="en-US" sz="4000" b="1" dirty="0">
                <a:solidFill>
                  <a:srgbClr val="FF0000"/>
                </a:solidFill>
                <a:uFillTx/>
              </a:rPr>
              <a:t>用残暴狠毒的手段对待人或动物。</a:t>
            </a:r>
            <a:endParaRPr lang="zh-CN" altLang="en-US" sz="4000" b="1" dirty="0">
              <a:solidFill>
                <a:srgbClr val="FF0000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检查预习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5890" y="45720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词语释义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2336800" y="1680210"/>
            <a:ext cx="7886700" cy="2680970"/>
          </a:xfrm>
        </p:spPr>
        <p:txBody>
          <a:bodyPr/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       </a:t>
            </a:r>
            <a:r>
              <a:rPr lang="zh-CN"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题目</a:t>
            </a:r>
            <a:r>
              <a:rPr lang="zh-CN" altLang="en-US"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“猫”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宋体" panose="02010600030101010101" pitchFamily="2" charset="-122"/>
              </a:rPr>
              <a:t>点明</a:t>
            </a:r>
            <a:r>
              <a:rPr lang="zh-CN" altLang="en-US"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本文的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宋体" panose="02010600030101010101" pitchFamily="2" charset="-122"/>
              </a:rPr>
              <a:t>写作对象</a:t>
            </a:r>
            <a:r>
              <a:rPr lang="zh-CN" altLang="en-US"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，醒目、简洁。它在文章中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宋体" panose="02010600030101010101" pitchFamily="2" charset="-122"/>
              </a:rPr>
              <a:t>起线索作用</a:t>
            </a:r>
            <a:r>
              <a:rPr lang="zh-CN" altLang="en-US"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4000" b="1" dirty="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标题作用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矩形 4"/>
          <p:cNvSpPr/>
          <p:nvPr/>
        </p:nvSpPr>
        <p:spPr>
          <a:xfrm>
            <a:off x="1987868" y="1064895"/>
            <a:ext cx="8215312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文章写了几只猫？重点写哪一只？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367" name="内容占位符 15366" descr="16332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0935" y="253365"/>
            <a:ext cx="1806575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整体把握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1987868" y="2628265"/>
            <a:ext cx="8215312" cy="3566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文章共写了四只猫，即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自家喂养的三只猫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和偷吃芙蓉鸟的黑猫。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重点写了第三只猫，其篇幅占了三分之一有余。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1"/>
          <p:cNvSpPr/>
          <p:nvPr/>
        </p:nvSpPr>
        <p:spPr>
          <a:xfrm>
            <a:off x="655320" y="2475230"/>
            <a:ext cx="5463540" cy="37204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第一部分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   ）：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第二部分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   ）：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第三部分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   ）：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367" name="内容占位符 15366" descr="16332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0935" y="253365"/>
            <a:ext cx="1806575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1"/>
          <p:cNvSpPr/>
          <p:nvPr/>
        </p:nvSpPr>
        <p:spPr>
          <a:xfrm>
            <a:off x="4885690" y="2475230"/>
            <a:ext cx="6874510" cy="37204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写第一只猫的故事。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写活泼可爱的第二只猫不幸亡失                                     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的故事。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写第三只猫的亡失让我难过自责。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2882265" y="2475230"/>
            <a:ext cx="1654810" cy="37204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 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3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34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整体把握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矩形 4"/>
          <p:cNvSpPr/>
          <p:nvPr/>
        </p:nvSpPr>
        <p:spPr>
          <a:xfrm>
            <a:off x="1987868" y="1064895"/>
            <a:ext cx="8215312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把文章分为三个部分。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1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WordArt 4"/>
          <p:cNvSpPr>
            <a:spLocks noTextEdit="1"/>
          </p:cNvSpPr>
          <p:nvPr/>
        </p:nvSpPr>
        <p:spPr>
          <a:xfrm>
            <a:off x="2619058" y="1303973"/>
            <a:ext cx="6953250" cy="13716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20"/>
              </a:avLst>
            </a:prstTxWarp>
            <a:normAutofit/>
          </a:bodyPr>
          <a:p>
            <a:pPr algn="ctr"/>
            <a:r>
              <a:rPr lang="zh-CN" altLang="en-US" sz="5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浏览课文填写下列表格</a:t>
            </a:r>
            <a:endParaRPr lang="zh-CN" altLang="en-US" sz="5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0728" name="Picture 2" descr="1111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000375" y="2332038"/>
            <a:ext cx="6034088" cy="4525962"/>
          </a:xfrm>
          <a:ln>
            <a:solidFill>
              <a:srgbClr val="FF6600">
                <a:alpha val="100000"/>
              </a:srgbClr>
            </a:solidFill>
            <a:miter/>
          </a:ln>
        </p:spPr>
      </p:pic>
      <p:pic>
        <p:nvPicPr>
          <p:cNvPr id="28679" name="内容占位符 28678" descr="16332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595" y="3129280"/>
            <a:ext cx="1339850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7108" name="图片 47107" descr="上树的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0"/>
            <a:ext cx="1224343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1746" name="表格 31745"/>
          <p:cNvGraphicFramePr/>
          <p:nvPr/>
        </p:nvGraphicFramePr>
        <p:xfrm>
          <a:off x="1703388" y="215900"/>
          <a:ext cx="8856345" cy="6452870"/>
        </p:xfrm>
        <a:graphic>
          <a:graphicData uri="http://schemas.openxmlformats.org/drawingml/2006/table">
            <a:tbl>
              <a:tblPr/>
              <a:tblGrid>
                <a:gridCol w="1209675"/>
                <a:gridCol w="1206500"/>
                <a:gridCol w="1209675"/>
                <a:gridCol w="1207770"/>
                <a:gridCol w="1209675"/>
                <a:gridCol w="1206500"/>
                <a:gridCol w="1606550"/>
              </a:tblGrid>
              <a:tr h="7651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uFillTx/>
                          <a:ea typeface="华文行楷" pitchFamily="2" charset="-122"/>
                        </a:rPr>
                        <a:t>来历</a:t>
                      </a:r>
                      <a:endParaRPr lang="zh-CN" altLang="en-US" b="1" dirty="0">
                        <a:solidFill>
                          <a:srgbClr val="FF0000"/>
                        </a:solidFill>
                        <a:uFillTx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uFillTx/>
                          <a:ea typeface="华文行楷" pitchFamily="2" charset="-122"/>
                        </a:rPr>
                        <a:t>外形</a:t>
                      </a:r>
                      <a:endParaRPr lang="zh-CN" altLang="en-US" b="1" dirty="0">
                        <a:solidFill>
                          <a:srgbClr val="FF0000"/>
                        </a:solidFill>
                        <a:uFillTx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uFillTx/>
                          <a:ea typeface="华文行楷" pitchFamily="2" charset="-122"/>
                        </a:rPr>
                        <a:t>性情</a:t>
                      </a:r>
                      <a:endParaRPr lang="zh-CN" altLang="en-US" b="1" dirty="0">
                        <a:solidFill>
                          <a:srgbClr val="FF0000"/>
                        </a:solidFill>
                        <a:uFillTx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uFillTx/>
                          <a:ea typeface="华文行楷" pitchFamily="2" charset="-122"/>
                        </a:rPr>
                        <a:t>态度</a:t>
                      </a:r>
                      <a:endParaRPr lang="zh-CN" altLang="en-US" b="1" dirty="0">
                        <a:solidFill>
                          <a:srgbClr val="FF0000"/>
                        </a:solidFill>
                        <a:uFillTx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uFillTx/>
                          <a:ea typeface="华文行楷" pitchFamily="2" charset="-122"/>
                        </a:rPr>
                        <a:t>结局</a:t>
                      </a:r>
                      <a:endParaRPr lang="zh-CN" altLang="en-US" b="1" dirty="0">
                        <a:solidFill>
                          <a:srgbClr val="FF0000"/>
                        </a:solidFill>
                        <a:uFillTx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uFillTx/>
                          <a:ea typeface="华文行楷" pitchFamily="2" charset="-122"/>
                        </a:rPr>
                        <a:t>感情变化</a:t>
                      </a:r>
                      <a:endParaRPr lang="zh-CN" altLang="en-US" b="1" dirty="0">
                        <a:solidFill>
                          <a:srgbClr val="FF0000"/>
                        </a:solidFill>
                        <a:uFillTx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480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bg1"/>
                        </a:solidFill>
                        <a:ea typeface="华文新魏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B050"/>
                          </a:solidFill>
                          <a:uFillTx/>
                          <a:ea typeface="黑体" panose="02010609060101010101" pitchFamily="2" charset="-122"/>
                        </a:rPr>
                        <a:t>第一只猫</a:t>
                      </a:r>
                      <a:endParaRPr lang="zh-CN" altLang="en-US" sz="3200" b="1" dirty="0">
                        <a:solidFill>
                          <a:srgbClr val="00B050"/>
                        </a:solidFill>
                        <a:uFillTx/>
                        <a:ea typeface="黑体" panose="02010609060101010101" pitchFamily="2" charset="-122"/>
                      </a:endParaRPr>
                    </a:p>
                  </a:txBody>
                  <a:tcPr>
                    <a:lnL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091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bg1"/>
                        </a:solidFill>
                        <a:ea typeface="华文新魏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B050"/>
                          </a:solidFill>
                          <a:uFillTx/>
                          <a:ea typeface="黑体" panose="02010609060101010101" pitchFamily="2" charset="-122"/>
                        </a:rPr>
                        <a:t>第二只猫</a:t>
                      </a:r>
                      <a:endParaRPr lang="zh-CN" altLang="en-US" sz="3200" b="1" dirty="0">
                        <a:solidFill>
                          <a:srgbClr val="00B050"/>
                        </a:solidFill>
                        <a:uFillTx/>
                        <a:ea typeface="黑体" panose="02010609060101010101" pitchFamily="2" charset="-122"/>
                      </a:endParaRPr>
                    </a:p>
                  </a:txBody>
                  <a:tcPr>
                    <a:lnL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198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bg1"/>
                        </a:solidFill>
                        <a:ea typeface="华文新魏" pitchFamily="2" charset="-122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zh-CN" altLang="en-US" sz="3200" b="1" dirty="0">
                          <a:solidFill>
                            <a:srgbClr val="00B050"/>
                          </a:solidFill>
                          <a:uFillTx/>
                          <a:ea typeface="黑体" panose="02010609060101010101" pitchFamily="2" charset="-122"/>
                        </a:rPr>
                        <a:t>第三只猫</a:t>
                      </a:r>
                      <a:endParaRPr lang="zh-CN" altLang="en-US" sz="3200" b="1" dirty="0">
                        <a:solidFill>
                          <a:srgbClr val="00B050"/>
                        </a:solidFill>
                        <a:uFillTx/>
                        <a:ea typeface="黑体" panose="02010609060101010101" pitchFamily="2" charset="-122"/>
                      </a:endParaRPr>
                    </a:p>
                  </a:txBody>
                  <a:tcPr>
                    <a:lnL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bg1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88" name="文本框 31787"/>
          <p:cNvSpPr txBox="1"/>
          <p:nvPr/>
        </p:nvSpPr>
        <p:spPr>
          <a:xfrm>
            <a:off x="2941320" y="1119505"/>
            <a:ext cx="12833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-342900" algn="l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</a:rPr>
              <a:t>从隔壁要来的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1789" name="文本框 31788"/>
          <p:cNvSpPr txBox="1"/>
          <p:nvPr/>
        </p:nvSpPr>
        <p:spPr>
          <a:xfrm>
            <a:off x="3144838" y="36401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90" name="文本框 31789"/>
          <p:cNvSpPr txBox="1"/>
          <p:nvPr/>
        </p:nvSpPr>
        <p:spPr>
          <a:xfrm>
            <a:off x="2964180" y="3119755"/>
            <a:ext cx="10814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-342900" algn="l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舅舅送的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791" name="文本框 31790"/>
          <p:cNvSpPr txBox="1"/>
          <p:nvPr/>
        </p:nvSpPr>
        <p:spPr>
          <a:xfrm>
            <a:off x="3000375" y="5080000"/>
            <a:ext cx="10096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</a:rPr>
              <a:t>门口捡来的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92" name="文本框 31791"/>
          <p:cNvSpPr txBox="1"/>
          <p:nvPr/>
        </p:nvSpPr>
        <p:spPr>
          <a:xfrm>
            <a:off x="4224338" y="1481138"/>
            <a:ext cx="12239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</a:rPr>
              <a:t>花白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93" name="文本框 31792"/>
          <p:cNvSpPr txBox="1"/>
          <p:nvPr/>
        </p:nvSpPr>
        <p:spPr>
          <a:xfrm>
            <a:off x="4081463" y="3354388"/>
            <a:ext cx="12239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</a:rPr>
              <a:t>黄色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94" name="文本框 31793"/>
          <p:cNvSpPr txBox="1"/>
          <p:nvPr/>
        </p:nvSpPr>
        <p:spPr>
          <a:xfrm>
            <a:off x="4081780" y="4905375"/>
            <a:ext cx="15932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</a:rPr>
              <a:t>花白、不好看很瘦、毛烧脱</a:t>
            </a:r>
            <a:endParaRPr lang="zh-CN" altLang="en-US" sz="28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1795" name="文本框 31794"/>
          <p:cNvSpPr txBox="1"/>
          <p:nvPr/>
        </p:nvSpPr>
        <p:spPr>
          <a:xfrm>
            <a:off x="5448300" y="1282700"/>
            <a:ext cx="13684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很活泼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796" name="文本框 31795"/>
          <p:cNvSpPr txBox="1"/>
          <p:nvPr/>
        </p:nvSpPr>
        <p:spPr>
          <a:xfrm>
            <a:off x="5412105" y="2736850"/>
            <a:ext cx="13677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更有趣、更活泼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797" name="文本框 31796"/>
          <p:cNvSpPr txBox="1"/>
          <p:nvPr/>
        </p:nvSpPr>
        <p:spPr>
          <a:xfrm>
            <a:off x="5447983" y="4905058"/>
            <a:ext cx="1008062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忧郁、不活泼、懒惰</a:t>
            </a:r>
            <a:endParaRPr lang="zh-CN" altLang="en-US" sz="28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798" name="文本框 31797"/>
          <p:cNvSpPr txBox="1"/>
          <p:nvPr/>
        </p:nvSpPr>
        <p:spPr>
          <a:xfrm>
            <a:off x="6600825" y="152876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喜欢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799" name="文本框 31798"/>
          <p:cNvSpPr txBox="1"/>
          <p:nvPr/>
        </p:nvSpPr>
        <p:spPr>
          <a:xfrm>
            <a:off x="6673850" y="3354388"/>
            <a:ext cx="11509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喜欢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800" name="文本框 31799"/>
          <p:cNvSpPr txBox="1"/>
          <p:nvPr/>
        </p:nvSpPr>
        <p:spPr>
          <a:xfrm>
            <a:off x="6600825" y="5241925"/>
            <a:ext cx="100806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不喜欢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801" name="文本框 31800"/>
          <p:cNvSpPr txBox="1"/>
          <p:nvPr/>
        </p:nvSpPr>
        <p:spPr>
          <a:xfrm>
            <a:off x="7835900" y="155416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病死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802" name="文本框 31801"/>
          <p:cNvSpPr txBox="1"/>
          <p:nvPr/>
        </p:nvSpPr>
        <p:spPr>
          <a:xfrm>
            <a:off x="7826375" y="3354388"/>
            <a:ext cx="11509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丢失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803" name="文本框 31802"/>
          <p:cNvSpPr txBox="1"/>
          <p:nvPr/>
        </p:nvSpPr>
        <p:spPr>
          <a:xfrm>
            <a:off x="7826375" y="5441950"/>
            <a:ext cx="10080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屈死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804" name="文本框 31803"/>
          <p:cNvSpPr txBox="1"/>
          <p:nvPr/>
        </p:nvSpPr>
        <p:spPr>
          <a:xfrm>
            <a:off x="9191625" y="1119188"/>
            <a:ext cx="14414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难过、酸辛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805" name="文本框 31804"/>
          <p:cNvSpPr txBox="1"/>
          <p:nvPr/>
        </p:nvSpPr>
        <p:spPr>
          <a:xfrm>
            <a:off x="9228455" y="2983230"/>
            <a:ext cx="13963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怅然、愤恨、诅骂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  <a:p>
            <a:pPr lvl="0" algn="l">
              <a:spcBef>
                <a:spcPct val="50000"/>
              </a:spcBef>
              <a:buClr>
                <a:schemeClr val="bg1"/>
              </a:buClr>
            </a:pP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806" name="文本框 31805"/>
          <p:cNvSpPr txBox="1"/>
          <p:nvPr/>
        </p:nvSpPr>
        <p:spPr>
          <a:xfrm>
            <a:off x="8977630" y="5100320"/>
            <a:ext cx="18002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难过、良心受伤</a:t>
            </a:r>
            <a:endParaRPr lang="zh-CN" altLang="en-US" sz="3200" b="1" dirty="0">
              <a:solidFill>
                <a:schemeClr val="bg1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15363" name="图片 15362" descr="mao1"/>
          <p:cNvPicPr>
            <a:picLocks noChangeAspect="1"/>
          </p:cNvPicPr>
          <p:nvPr/>
        </p:nvPicPr>
        <p:blipFill>
          <a:blip r:embed="rId1"/>
          <a:srcRect l="26372" t="28012" r="25591" b="20860"/>
          <a:stretch>
            <a:fillRect/>
          </a:stretch>
        </p:blipFill>
        <p:spPr>
          <a:xfrm>
            <a:off x="40958" y="1028700"/>
            <a:ext cx="1584325" cy="1330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15363" descr="ffdc73fd9e755f0609244d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8" y="3119755"/>
            <a:ext cx="1584325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图片 15361" descr="md_1140520227203"/>
          <p:cNvPicPr>
            <a:picLocks noChangeAspect="1"/>
          </p:cNvPicPr>
          <p:nvPr/>
        </p:nvPicPr>
        <p:blipFill>
          <a:blip r:embed="rId3"/>
          <a:srcRect l="6653" t="10973" b="13426"/>
          <a:stretch>
            <a:fillRect/>
          </a:stretch>
        </p:blipFill>
        <p:spPr>
          <a:xfrm>
            <a:off x="40958" y="4905375"/>
            <a:ext cx="1584325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3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1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88" grpId="0"/>
      <p:bldP spid="31790" grpId="0"/>
      <p:bldP spid="31791" grpId="0"/>
      <p:bldP spid="31792" grpId="0"/>
      <p:bldP spid="31793" grpId="0"/>
      <p:bldP spid="31794" grpId="0"/>
      <p:bldP spid="31795" grpId="0"/>
      <p:bldP spid="31796" grpId="0"/>
      <p:bldP spid="31797" grpId="0"/>
      <p:bldP spid="31798" grpId="0"/>
      <p:bldP spid="31799" grpId="0"/>
      <p:bldP spid="31800" grpId="0"/>
      <p:bldP spid="31801" grpId="0"/>
      <p:bldP spid="31802" grpId="0"/>
      <p:bldP spid="31803" grpId="0"/>
      <p:bldP spid="31804" grpId="0"/>
      <p:bldP spid="31805" grpId="0"/>
      <p:bldP spid="318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9db20cea5c2bb8c3d539c9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3610" y="0"/>
            <a:ext cx="618363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10242" descr="复件 (2) 2006032320543224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" y="0"/>
            <a:ext cx="553974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43" descr="复件 0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720" y="3352800"/>
            <a:ext cx="553974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矩形 10244"/>
          <p:cNvSpPr/>
          <p:nvPr/>
        </p:nvSpPr>
        <p:spPr>
          <a:xfrm>
            <a:off x="1752600" y="228600"/>
            <a:ext cx="540385" cy="52197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①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10246" name="矩形 10245"/>
          <p:cNvSpPr/>
          <p:nvPr/>
        </p:nvSpPr>
        <p:spPr>
          <a:xfrm>
            <a:off x="1752600" y="3581400"/>
            <a:ext cx="54038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②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10247" name="矩形 10246"/>
          <p:cNvSpPr/>
          <p:nvPr/>
        </p:nvSpPr>
        <p:spPr>
          <a:xfrm>
            <a:off x="9906000" y="228600"/>
            <a:ext cx="54038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③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pic>
        <p:nvPicPr>
          <p:cNvPr id="23557" name="Picture 5" descr="蝴蝶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6035" y="3445510"/>
            <a:ext cx="1487805" cy="1497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130935" y="1605915"/>
            <a:ext cx="979678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）一天，我下楼时，听到张婶在叫道：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鸟死了一只，一条腿被咬去了，笼板上都是血。是什么东西把它咬死了？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                           （                             ）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）我很愤怒，叫到：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一定是猫，一定是猫！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于是立刻便去找它。</a:t>
            </a:r>
            <a:r>
              <a:rPr lang="zh-CN" altLang="en-US" sz="32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                   （                             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）妻听见了，也匆匆地跑下来，看了死鸟，很难过，便道：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不是这猫咬死的还有谁？它常常对鸟笼望着，我早就叫张婶要小心了。张婶！你为什么不小心？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                                    </a:t>
            </a:r>
            <a:endParaRPr lang="zh-CN" altLang="en-US" sz="3200" b="1" dirty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                                                （                             ）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7182803" y="2525713"/>
            <a:ext cx="37449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吃惊  慌乱  迷惑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6908800" y="3782378"/>
            <a:ext cx="44640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一口咬定 语气强烈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6858635" y="6189663"/>
            <a:ext cx="43926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否定反问 语气更强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6" name="Text Box 11"/>
          <p:cNvSpPr txBox="1"/>
          <p:nvPr/>
        </p:nvSpPr>
        <p:spPr>
          <a:xfrm>
            <a:off x="1774825" y="823913"/>
            <a:ext cx="82819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有感情地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朗读下列对话，再现当日的情景。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9db20cea5c2bb8c3d539c9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5405" y="-70485"/>
            <a:ext cx="12294235" cy="696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4722" name="文本框 2334721"/>
          <p:cNvSpPr txBox="1"/>
          <p:nvPr/>
        </p:nvSpPr>
        <p:spPr>
          <a:xfrm>
            <a:off x="1200785" y="2093595"/>
            <a:ext cx="10140315" cy="34150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571500" indent="-571500" algn="l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按照故事发展的过程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补充“芙蓉鸟事件”情节。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charset="0"/>
              <a:buChar char="u"/>
            </a:pPr>
            <a:endParaRPr lang="zh-CN" altLang="en-US" sz="3600" b="1" dirty="0">
              <a:solidFill>
                <a:srgbClr val="00B050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    买鸟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（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——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被疑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（     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受罚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（     ）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33110" y="29845"/>
            <a:ext cx="40430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“芙蓉鸟事件”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2020" y="397065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凝望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0545" y="475170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蒙冤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0505" y="475170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真相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34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34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34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34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23347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矩形 87041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endParaRPr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3" name="矩形 87042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endParaRPr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4" name="矩形 87043"/>
          <p:cNvSpPr/>
          <p:nvPr/>
        </p:nvSpPr>
        <p:spPr>
          <a:xfrm>
            <a:off x="1223645" y="235903"/>
            <a:ext cx="9144000" cy="6385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00000"/>
              </a:lnSpc>
            </a:pPr>
            <a:r>
              <a:rPr lang="en-US" altLang="zh-CN" sz="2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       </a:t>
            </a:r>
            <a:r>
              <a:rPr lang="zh-CN" altLang="en-US" sz="2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　　　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　 芙蓉鸟被害案    分析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914400" indent="-457200">
              <a:lnSpc>
                <a:spcPts val="484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案发现场情况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914400" indent="-457200">
              <a:lnSpc>
                <a:spcPts val="484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犯罪嫌疑人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914400" indent="-457200">
              <a:lnSpc>
                <a:spcPts val="484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犯罪嫌疑人作案的可能性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457200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对犯罪嫌疑人的惩罚方式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7045" name="文本框 87044"/>
          <p:cNvSpPr txBox="1"/>
          <p:nvPr/>
        </p:nvSpPr>
        <p:spPr>
          <a:xfrm>
            <a:off x="4440238" y="1700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87046" name="文本框 87045"/>
          <p:cNvSpPr txBox="1"/>
          <p:nvPr/>
        </p:nvSpPr>
        <p:spPr>
          <a:xfrm>
            <a:off x="5085715" y="1264285"/>
            <a:ext cx="5206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一只鸟死了，羽毛松散着。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7047" name="文本框 87046"/>
          <p:cNvSpPr txBox="1"/>
          <p:nvPr/>
        </p:nvSpPr>
        <p:spPr>
          <a:xfrm>
            <a:off x="4151313" y="1989138"/>
            <a:ext cx="13160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87048" name="文本框 87047"/>
          <p:cNvSpPr txBox="1"/>
          <p:nvPr/>
        </p:nvSpPr>
        <p:spPr>
          <a:xfrm>
            <a:off x="5018405" y="1989138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丑猫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7049" name="文本框 87048"/>
          <p:cNvSpPr txBox="1"/>
          <p:nvPr/>
        </p:nvSpPr>
        <p:spPr>
          <a:xfrm>
            <a:off x="4887913" y="2914650"/>
            <a:ext cx="25034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87050" name="文本框 87049"/>
          <p:cNvSpPr txBox="1"/>
          <p:nvPr/>
        </p:nvSpPr>
        <p:spPr>
          <a:xfrm>
            <a:off x="4724400" y="3225800"/>
            <a:ext cx="71310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那只花白猫对于这一对黄鸟，似乎也特别注意，常常跳在桌上，对鸟笼凝望着。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87052" name="文本框 87051"/>
          <p:cNvSpPr txBox="1"/>
          <p:nvPr/>
        </p:nvSpPr>
        <p:spPr>
          <a:xfrm>
            <a:off x="4750435" y="4446905"/>
            <a:ext cx="62204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它躺在露台板上晒太阳，态度很安详，嘴里好像还在吃着什么。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7054" name="文本框 87053"/>
          <p:cNvSpPr txBox="1"/>
          <p:nvPr/>
        </p:nvSpPr>
        <p:spPr>
          <a:xfrm>
            <a:off x="6957060" y="5668645"/>
            <a:ext cx="47428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我拿起楼门旁倚着的一根木棒，追过去打了一下。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4095" y="3225800"/>
            <a:ext cx="204216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ctr"/>
            <a:r>
              <a:rPr lang="zh-CN" altLang="en-US" sz="3200" b="1" dirty="0">
                <a:solidFill>
                  <a:srgbClr val="7030A0"/>
                </a:solidFill>
                <a:uFillTx/>
                <a:ea typeface="黑体" panose="02010609060101010101" pitchFamily="2" charset="-122"/>
                <a:sym typeface="+mn-ea"/>
              </a:rPr>
              <a:t>1、案发前</a:t>
            </a:r>
            <a:endParaRPr lang="zh-CN" altLang="en-US" sz="3200" b="1" dirty="0">
              <a:solidFill>
                <a:srgbClr val="7030A0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algn="ctr"/>
            <a:r>
              <a:rPr lang="zh-CN" altLang="en-US" sz="3200" b="1" dirty="0">
                <a:solidFill>
                  <a:srgbClr val="7030A0"/>
                </a:solidFill>
                <a:uFillTx/>
                <a:ea typeface="黑体" panose="02010609060101010101" pitchFamily="2" charset="-122"/>
                <a:sym typeface="+mn-ea"/>
              </a:rPr>
              <a:t>的表现：</a:t>
            </a:r>
            <a:endParaRPr lang="zh-CN" altLang="en-US" sz="3200" b="1" dirty="0">
              <a:solidFill>
                <a:srgbClr val="7030A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4095" y="4370705"/>
            <a:ext cx="204216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ctr">
              <a:buClrTx/>
              <a:buSzTx/>
              <a:buNone/>
            </a:pPr>
            <a:r>
              <a:rPr lang="zh-CN" altLang="en-US" sz="3200" b="1" dirty="0">
                <a:solidFill>
                  <a:srgbClr val="7030A0"/>
                </a:solidFill>
                <a:uFillTx/>
                <a:ea typeface="黑体" panose="02010609060101010101" pitchFamily="2" charset="-122"/>
                <a:sym typeface="+mn-ea"/>
              </a:rPr>
              <a:t>2、案发后</a:t>
            </a:r>
            <a:endParaRPr lang="zh-CN" altLang="en-US" sz="3200" b="1" dirty="0">
              <a:solidFill>
                <a:srgbClr val="7030A0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algn="ctr">
              <a:buClrTx/>
              <a:buSzTx/>
              <a:buNone/>
            </a:pPr>
            <a:r>
              <a:rPr lang="zh-CN" altLang="en-US" sz="3200" b="1" dirty="0">
                <a:solidFill>
                  <a:srgbClr val="7030A0"/>
                </a:solidFill>
                <a:uFillTx/>
                <a:ea typeface="黑体" panose="02010609060101010101" pitchFamily="2" charset="-122"/>
                <a:sym typeface="+mn-ea"/>
              </a:rPr>
              <a:t>的表现：</a:t>
            </a:r>
            <a:endParaRPr lang="en-US" altLang="zh-CN" dirty="0">
              <a:uFillTx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7050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/>
      <p:bldP spid="87048" grpId="0"/>
      <p:bldP spid="87052" grpId="0"/>
      <p:bldP spid="870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3865245" y="1639570"/>
            <a:ext cx="351663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uFillTx/>
                <a:latin typeface="隶书" charset="0"/>
                <a:ea typeface="隶书" pitchFamily="49" charset="-122"/>
              </a:rPr>
              <a:t>冤  案</a:t>
            </a:r>
            <a:endParaRPr lang="zh-CN" altLang="en-US" sz="5400" b="1">
              <a:solidFill>
                <a:srgbClr val="FF0000"/>
              </a:solidFill>
              <a:uFillTx/>
              <a:latin typeface="隶书" charset="0"/>
              <a:ea typeface="隶书" pitchFamily="49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1979295" y="1809433"/>
            <a:ext cx="3352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l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案件定性：</a:t>
            </a:r>
            <a:endParaRPr lang="zh-CN" altLang="en-US" sz="3200" b="1"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9" name="笑脸 21508"/>
          <p:cNvSpPr/>
          <p:nvPr/>
        </p:nvSpPr>
        <p:spPr>
          <a:xfrm>
            <a:off x="10517505" y="4726305"/>
            <a:ext cx="457200" cy="4572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0" name="矩形 21509"/>
          <p:cNvSpPr/>
          <p:nvPr/>
        </p:nvSpPr>
        <p:spPr>
          <a:xfrm>
            <a:off x="1978978" y="870903"/>
            <a:ext cx="4450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芙蓉鸟被吃的真相是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: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1" name="矩形 21510"/>
          <p:cNvSpPr/>
          <p:nvPr/>
        </p:nvSpPr>
        <p:spPr>
          <a:xfrm>
            <a:off x="6501448" y="870903"/>
            <a:ext cx="50825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</a:rPr>
              <a:t>黑猫作案，不是那只丑猫。</a:t>
            </a:r>
            <a:endParaRPr lang="zh-CN" altLang="en-US" sz="3200" b="1" dirty="0">
              <a:solidFill>
                <a:srgbClr val="FF0000"/>
              </a:solidFill>
              <a:uFillTx/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21512" name="图片 21511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2845" y="1454785"/>
            <a:ext cx="1813560" cy="2268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9" name="Text Box 5"/>
          <p:cNvSpPr txBox="1"/>
          <p:nvPr/>
        </p:nvSpPr>
        <p:spPr>
          <a:xfrm>
            <a:off x="1979295" y="3451543"/>
            <a:ext cx="7766050" cy="3938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1、在知道案件的真相后，“我”的心情是怎样的？（感情朗读相关语句）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2、作者为什么会犯这样的错误？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1979295" y="2748598"/>
            <a:ext cx="2609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案件反思：</a:t>
            </a:r>
            <a:endParaRPr lang="zh-CN" altLang="en-US" sz="3200" b="1"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2575878" y="4541838"/>
            <a:ext cx="54721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</a:rPr>
              <a:t>难过、自责、内疚。</a:t>
            </a:r>
            <a:endParaRPr lang="zh-CN" altLang="en-US" sz="3200" b="1" dirty="0">
              <a:solidFill>
                <a:srgbClr val="FF0000"/>
              </a:solidFill>
              <a:uFillTx/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0115" name="文本占位符 90114"/>
          <p:cNvSpPr>
            <a:spLocks noGrp="1"/>
          </p:cNvSpPr>
          <p:nvPr/>
        </p:nvSpPr>
        <p:spPr>
          <a:xfrm>
            <a:off x="1480185" y="6070600"/>
            <a:ext cx="10226675" cy="10083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algn="l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不喜欢</a:t>
            </a: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第三只猫</a:t>
            </a: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。以貌取人、对弱势群体的偏见</a:t>
            </a:r>
            <a:r>
              <a:rPr lang="en-US" altLang="zh-CN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……</a:t>
            </a:r>
            <a:endParaRPr lang="en-US" altLang="zh-CN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29700" name="内容占位符 29699" descr="02580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1793240"/>
            <a:ext cx="1120775" cy="76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215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62469" grpId="0"/>
      <p:bldP spid="22533" grpId="0"/>
      <p:bldP spid="901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占位符 12289"/>
          <p:cNvSpPr/>
          <p:nvPr>
            <p:ph type="body" sz="half" idx="1"/>
          </p:nvPr>
        </p:nvSpPr>
        <p:spPr>
          <a:xfrm>
            <a:off x="231140" y="2291080"/>
            <a:ext cx="3264535" cy="2202180"/>
          </a:xfrm>
        </p:spPr>
        <p:txBody>
          <a:bodyPr/>
          <a:p>
            <a:r>
              <a:rPr lang="zh-CN" altLang="en-US" sz="4000" b="1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来得可怜</a:t>
            </a:r>
            <a:endParaRPr lang="zh-CN" altLang="en-US" sz="4000" b="1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活得可怜</a:t>
            </a:r>
            <a:endParaRPr lang="zh-CN" altLang="en-US" sz="4000" b="1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去得可怜</a:t>
            </a:r>
            <a:endParaRPr lang="zh-CN" altLang="en-US" sz="4000" b="1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  <a:p>
            <a:endParaRPr lang="zh-CN" altLang="en-US" sz="4000" b="1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5102225" y="152400"/>
            <a:ext cx="736600" cy="20574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可怜的猫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198495" y="2508568"/>
            <a:ext cx="6324600" cy="3815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忧郁懒惰可怜猫，</a:t>
            </a:r>
            <a:endParaRPr lang="zh-CN" altLang="en-US" sz="44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少时被弃大无好。</a:t>
            </a:r>
            <a:endParaRPr lang="zh-CN" altLang="en-US" sz="44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受冤客死别家瓦，</a:t>
            </a:r>
            <a:endParaRPr lang="zh-CN" altLang="en-US" sz="44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只因凝望芙蓉鸟。</a:t>
            </a:r>
            <a:endParaRPr lang="zh-CN" altLang="en-US" sz="44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4" name="矩形 12293"/>
          <p:cNvSpPr/>
          <p:nvPr/>
        </p:nvSpPr>
        <p:spPr>
          <a:xfrm>
            <a:off x="1711960" y="883920"/>
            <a:ext cx="2469515" cy="79248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660033"/>
                </a:solidFill>
                <a:uFillTx/>
                <a:latin typeface="Arial" panose="020B0604020202020204" pitchFamily="34" charset="0"/>
              </a:rPr>
              <a:t>可怜在哪儿？</a:t>
            </a:r>
            <a:endParaRPr lang="zh-CN" altLang="en-US" sz="3200" b="1" dirty="0">
              <a:solidFill>
                <a:srgbClr val="660033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89092" name="图片 89091" descr="1be50eb2d14924d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8723" y="460693"/>
            <a:ext cx="1439862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0" name="图片 89089" descr="20080914_66bd310f20327ac9a508vTfTxJ2mFBP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0950" y="2457450"/>
            <a:ext cx="4432300" cy="4074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1229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1229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"/>
                                        <p:tgtEl>
                                          <p:spTgt spid="12290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122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122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122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12292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12292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12292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500"/>
                                        <p:tgtEl>
                                          <p:spTgt spid="12292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500"/>
                                        <p:tgtEl>
                                          <p:spTgt spid="12292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500"/>
                                        <p:tgtEl>
                                          <p:spTgt spid="12292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500"/>
                                        <p:tgtEl>
                                          <p:spTgt spid="12292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500"/>
                                        <p:tgtEl>
                                          <p:spTgt spid="12292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500"/>
                                        <p:tgtEl>
                                          <p:spTgt spid="12292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  <p:bldP spid="12291" grpId="0" bldLvl="0" animBg="1"/>
      <p:bldP spid="1229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文本框 104449"/>
          <p:cNvSpPr txBox="1"/>
          <p:nvPr/>
        </p:nvSpPr>
        <p:spPr>
          <a:xfrm>
            <a:off x="1722120" y="698500"/>
            <a:ext cx="88201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为什么“我”对于第三只猫的死比以前两只猫的亡失”更难过得多“？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4451" name="文本框 104450"/>
          <p:cNvSpPr txBox="1"/>
          <p:nvPr/>
        </p:nvSpPr>
        <p:spPr>
          <a:xfrm>
            <a:off x="1649730" y="1897380"/>
            <a:ext cx="88925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因为第三只猫的死，责任在“我”，“我”因为不喜欢它，而主观臆断鸟是它咬死的，暴怒之下，用木棒打它，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它是被“我”冤枉打伤而死的，而且这个过失是无法补救的。“我”有着深深的愧疚，负罪感永远不能消除。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C00000"/>
                </a:solidFill>
                <a:uFillTx/>
                <a:ea typeface="黑体" panose="02010609060101010101" pitchFamily="2" charset="-122"/>
                <a:sym typeface="+mn-ea"/>
              </a:rPr>
              <a:t>（我的歧视、误解、冤枉、追打，漠视，造成猫的死亡）</a:t>
            </a:r>
            <a:endParaRPr lang="zh-CN" altLang="en-US" sz="36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文本占位符 100353"/>
          <p:cNvSpPr>
            <a:spLocks noGrp="1"/>
          </p:cNvSpPr>
          <p:nvPr>
            <p:ph type="body" idx="1"/>
          </p:nvPr>
        </p:nvSpPr>
        <p:spPr>
          <a:xfrm>
            <a:off x="2433320" y="3099435"/>
            <a:ext cx="7776210" cy="2957195"/>
          </a:xfrm>
        </p:spPr>
        <p:txBody>
          <a:bodyPr/>
          <a:p>
            <a:pPr marL="0" indent="0"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kern="12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（提示：第二只猫是宠物，如果它咬死芙蓉鸟，当然也觉心疼，但会把责任归咎于张婶不小心，至于猫呢，还会觉得它越来越能了）</a:t>
            </a:r>
            <a:r>
              <a:rPr lang="zh-CN" altLang="en-US" sz="3600" b="1" kern="12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3600" b="1" kern="12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04450" name="文本框 104449"/>
          <p:cNvSpPr txBox="1"/>
          <p:nvPr/>
        </p:nvSpPr>
        <p:spPr>
          <a:xfrm>
            <a:off x="1685925" y="991870"/>
            <a:ext cx="88201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假如养第二只猫时家中也养了一对黄色芙蓉鸟，鸟也被吃了，“我” 会怎么想、怎么做？请你以第一人称来叙述。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/>
          <p:nvPr>
            <p:ph type="title"/>
          </p:nvPr>
        </p:nvSpPr>
        <p:spPr>
          <a:xfrm>
            <a:off x="2284095" y="393065"/>
            <a:ext cx="7412990" cy="1644015"/>
          </a:xfrm>
        </p:spPr>
        <p:txBody>
          <a:bodyPr anchor="ctr"/>
          <a:p>
            <a:pPr marL="457200" indent="-457200" algn="l" eaLnBrk="1" latinLnBrk="0" hangingPunct="1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你从这个事件中，得到什么启示？</a:t>
            </a:r>
            <a:endParaRPr lang="zh-CN" altLang="en-US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55" name="文本占位符 23554"/>
          <p:cNvSpPr/>
          <p:nvPr>
            <p:ph type="body" sz="half" idx="1"/>
          </p:nvPr>
        </p:nvSpPr>
        <p:spPr>
          <a:xfrm>
            <a:off x="2085340" y="1924050"/>
            <a:ext cx="8597265" cy="4806315"/>
          </a:xfrm>
        </p:spPr>
        <p:txBody>
          <a:bodyPr/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）凡事不能主观臆断，妄下断语，否则就会造成不可弥补的损失；对人对事不能存有偏见和私心。</a:t>
            </a:r>
            <a:endParaRPr lang="zh-CN" altLang="en-US" sz="36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要有仁爱之心，同情弱小者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，善待生命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。</a:t>
            </a:r>
            <a:endParaRPr lang="zh-CN" altLang="en-US" sz="36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  <a:sym typeface="+mn-ea"/>
              </a:rPr>
              <a:t>弱小者、不受欢迎者常成为误解的对象。人的个性需要自我完善，才能避免不幸。</a:t>
            </a:r>
            <a:endParaRPr lang="zh-CN" altLang="en-US" sz="2800" b="1" kern="0">
              <a:solidFill>
                <a:srgbClr val="FF0000"/>
              </a:solidFill>
              <a:uFillTx/>
              <a:latin typeface="+mn-lt"/>
              <a:ea typeface="黑体" panose="0201060906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  <a:p>
            <a:endParaRPr lang="zh-CN" altLang="en-US" sz="2800" b="1" kern="0">
              <a:solidFill>
                <a:srgbClr val="FF0000"/>
              </a:solidFill>
              <a:uFillTx/>
              <a:latin typeface="+mn-lt"/>
              <a:ea typeface="黑体" panose="0201060906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28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ctrTitle"/>
          </p:nvPr>
        </p:nvSpPr>
        <p:spPr>
          <a:xfrm>
            <a:off x="2209800" y="2286000"/>
            <a:ext cx="7772400" cy="1143000"/>
          </a:xfrm>
        </p:spPr>
        <p:txBody>
          <a:bodyPr anchor="ctr"/>
          <a:p>
            <a:pPr defTabSz="914400">
              <a:buSzPct val="100000"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副标题 28674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p>
            <a:pPr defTabSz="914400">
              <a:buSzPct val="100000"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6" name="图片 28675" descr="pet0180_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0"/>
            <a:ext cx="1225486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4873943" y="925195"/>
            <a:ext cx="27352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主 题</a:t>
            </a:r>
            <a:endParaRPr lang="zh-CN" altLang="en-US" sz="44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1760220" y="1947545"/>
            <a:ext cx="8102600" cy="296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1">
              <a:lnSpc>
                <a:spcPts val="5600"/>
              </a:lnSpc>
              <a:spcBef>
                <a:spcPts val="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凡事不能主观臆断，妄下断语，否则就会造成不可弥补的损失</a:t>
            </a:r>
            <a:r>
              <a:rPr lang="zh-CN" altLang="en-US" sz="4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； 对人对事不存偏见私心，要宽容、 要仁爱，要同情弱小者。</a:t>
            </a:r>
            <a:endParaRPr lang="zh-CN" altLang="en-US" sz="4000" b="1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0" name="文本框 14339"/>
          <p:cNvSpPr txBox="1"/>
          <p:nvPr/>
        </p:nvSpPr>
        <p:spPr>
          <a:xfrm>
            <a:off x="2168525" y="2800350"/>
            <a:ext cx="76250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40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uFillTx/>
                <a:ea typeface="宋体" panose="02010600030101010101" pitchFamily="2" charset="-122"/>
                <a:cs typeface="+mj-cs"/>
              </a:rPr>
              <a:t>“我”是一个善良的知识分子，</a:t>
            </a:r>
            <a:r>
              <a:rPr lang="zh-CN" altLang="en-US" sz="4000" b="1">
                <a:solidFill>
                  <a:srgbClr val="FF0000"/>
                </a:solidFill>
                <a:uFillTx/>
                <a:ea typeface="宋体" panose="02010600030101010101" pitchFamily="2" charset="-122"/>
                <a:cs typeface="+mj-cs"/>
                <a:sym typeface="+mn-ea"/>
              </a:rPr>
              <a:t>富有良知，严于自省，勇于自责，知错就改，同情弱者。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黑体" panose="0201060906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3554" name="标题 23553"/>
          <p:cNvSpPr/>
          <p:nvPr/>
        </p:nvSpPr>
        <p:spPr>
          <a:xfrm>
            <a:off x="2168525" y="895350"/>
            <a:ext cx="8007350" cy="16440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l" eaLnBrk="1" latinLnBrk="0" hangingPunct="1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4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从真相大白后“我”的忏悔中，我们能否说说“我”是怎样的人？ </a:t>
            </a:r>
            <a:endParaRPr lang="zh-CN" altLang="en-US" sz="4000" b="1">
              <a:solidFill>
                <a:srgbClr val="00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8"/>
          <p:cNvSpPr txBox="1"/>
          <p:nvPr/>
        </p:nvSpPr>
        <p:spPr>
          <a:xfrm>
            <a:off x="1680845" y="2550795"/>
            <a:ext cx="9854565" cy="3310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）第一只猫忽然消瘦预示其病死；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写第二只猫街上乱跑，预示其被人捉走；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写第三只猫凝望鸟笼，预示其被冤打致死。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</a:pP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前有伏笔，后有照应，使文章结构严谨。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3554" name="标题 23553"/>
          <p:cNvSpPr/>
          <p:nvPr/>
        </p:nvSpPr>
        <p:spPr>
          <a:xfrm>
            <a:off x="2284095" y="762635"/>
            <a:ext cx="8310245" cy="16440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l" eaLnBrk="1" latinLnBrk="0" hangingPunct="1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三只猫或死亡或失踪前文都有暗示，请找出伏笔。</a:t>
            </a:r>
            <a:endParaRPr lang="zh-CN" altLang="en-US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704975" y="1793875"/>
            <a:ext cx="96774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写花白猫、小黄猫是为详写第三只猫作必要的铺垫，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用前两只猫做对比，后者的命运被衬托得更加悲惨，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这就必然会引起人们更加深切的同情，就更加突出了“我”的过失之大悔恨之深，因而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更有力地突出了文章的中心。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/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algn="l"/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2832735" y="5601335"/>
            <a:ext cx="636206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对比鲜明，突出中心，凸显形象。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3554" name="标题 23553"/>
          <p:cNvSpPr/>
          <p:nvPr/>
        </p:nvSpPr>
        <p:spPr>
          <a:xfrm>
            <a:off x="2152015" y="601980"/>
            <a:ext cx="8782685" cy="16440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l" eaLnBrk="1" latinLnBrk="0" hangingPunct="1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既然重点写第三只猫，为什么还要写前两只猫？删去写前两只猫的文字可以吗？</a:t>
            </a:r>
            <a:endParaRPr lang="zh-CN" altLang="en-US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文本框 99329"/>
          <p:cNvSpPr txBox="1"/>
          <p:nvPr/>
        </p:nvSpPr>
        <p:spPr>
          <a:xfrm>
            <a:off x="2751455" y="707390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为什么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自此，我家好久不养猫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9332" name="文本框 99331"/>
          <p:cNvSpPr txBox="1"/>
          <p:nvPr/>
        </p:nvSpPr>
        <p:spPr>
          <a:xfrm>
            <a:off x="2045970" y="1468120"/>
            <a:ext cx="9144000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那一种失落感久久萦绕于心，夺人所爱的人太气人了，叫人狠狠难消。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养猫固然快乐，可是亡失的痛苦更叫人难受。所以，好久不愿意再养猫。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9333" name="文本框 99332"/>
          <p:cNvSpPr txBox="1"/>
          <p:nvPr/>
        </p:nvSpPr>
        <p:spPr>
          <a:xfrm>
            <a:off x="2492375" y="4214495"/>
            <a:ext cx="723582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l">
              <a:spcBef>
                <a:spcPct val="50000"/>
              </a:spcBef>
              <a:buClr>
                <a:srgbClr val="0000FF"/>
              </a:buClr>
              <a:buSzTx/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为什么“自此，我家永不养猫”？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9334" name="文本框 99333"/>
          <p:cNvSpPr txBox="1"/>
          <p:nvPr/>
        </p:nvSpPr>
        <p:spPr>
          <a:xfrm>
            <a:off x="2045970" y="5099685"/>
            <a:ext cx="85458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一种负罪感永远不能消除，见了猫就会触发灵魂的伤痛，永远愧对这类生命。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  <p:bldP spid="9933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1914525" y="1671955"/>
            <a:ext cx="883983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总领全文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。下文中的三次养猫及其不同的结局均与这句话相呼应。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9330" name="文本框 99329"/>
          <p:cNvSpPr txBox="1"/>
          <p:nvPr/>
        </p:nvSpPr>
        <p:spPr>
          <a:xfrm>
            <a:off x="1980565" y="924560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文章开头一句在全文中有何作用？</a:t>
            </a:r>
            <a:endParaRPr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28165" y="340995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结尾</a:t>
            </a: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自此，我家永不养猫</a:t>
            </a: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这句话在内容和结构上有什么作用？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2284095" y="4608830"/>
            <a:ext cx="9780270" cy="223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内容上：深化中心，发人深思。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结构上：总结全文，首尾呼应，照应题目。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1479550" y="885190"/>
            <a:ext cx="92322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spcBef>
                <a:spcPts val="6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x-none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段，第一只猫死后，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安慰三妹说：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不要紧，我再向别处要一只来给你 。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这句在结构上起什么作</a:t>
            </a:r>
            <a:r>
              <a:rPr lang="en-US" altLang="x-none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2444115" y="2827020"/>
            <a:ext cx="3296920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600"/>
              </a:spcBef>
              <a:buClr>
                <a:srgbClr val="0000FF"/>
              </a:buClr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承上启下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1531620" y="3832860"/>
            <a:ext cx="90525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spcBef>
                <a:spcPts val="6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段，</a:t>
            </a:r>
            <a:r>
              <a:rPr lang="en-US" altLang="x-none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"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自此，我家好久不养猫</a:t>
            </a:r>
            <a:r>
              <a:rPr lang="en-US" altLang="x-none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"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，这句在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结构上有什么作用？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2642235" y="5397500"/>
            <a:ext cx="2730500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600"/>
              </a:spcBef>
              <a:buClr>
                <a:srgbClr val="0000FF"/>
              </a:buClr>
              <a:buFont typeface="Wingdings" panose="05000000000000000000" charset="0"/>
            </a:pP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承上启下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1106" name="文本框 2351105"/>
          <p:cNvSpPr txBox="1"/>
          <p:nvPr/>
        </p:nvSpPr>
        <p:spPr>
          <a:xfrm>
            <a:off x="1355725" y="762635"/>
            <a:ext cx="95865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段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①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花白的毛，很活泼，如带着泥土的白雪球似的，常在廊前太阳光里滚来滚去。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endParaRPr lang="en-US" altLang="zh-CN" sz="32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7340" y="5627370"/>
            <a:ext cx="88849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细节描写（动作描写）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生动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地写出小猫的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活泼可爱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表达对小猫的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喜爱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之情。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sym typeface="+mn-ea"/>
              </a:rPr>
              <a:t> 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品味语言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7510" y="1838960"/>
            <a:ext cx="87045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作者用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比喻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的修辞手法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生动形象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地写出了小猫的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形态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外貌、动作描写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，“滚来滚去”用词准确，与“白雪球”相照应，更显出猫的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活泼可爱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。 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抒发对小猫的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喜爱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之情。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5725" y="4551045"/>
            <a:ext cx="97745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buFont typeface="Wingdings" panose="05000000000000000000" charset="0"/>
              <a:buChar char="u"/>
            </a:pPr>
            <a:r>
              <a:rPr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段①“三妹常常取了一条红带，或一根绳子，在它面前来回地拖摇着，它便扑过来抢，又扑过去抢。”</a:t>
            </a:r>
            <a:endParaRPr sz="32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1106" name="文本框 2351105"/>
          <p:cNvSpPr txBox="1"/>
          <p:nvPr/>
        </p:nvSpPr>
        <p:spPr>
          <a:xfrm>
            <a:off x="1355725" y="820420"/>
            <a:ext cx="95865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段②“我心里也感着一缕的酸辛，可怜这两月来相伴的小侣! ”</a:t>
            </a:r>
            <a:endParaRPr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3540" y="5105400"/>
            <a:ext cx="88849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运用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动作描写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生动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地写出猫的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可爱、活泼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，表达了对它的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喜爱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及与它玩耍时的乐趣。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sym typeface="+mn-ea"/>
              </a:rPr>
              <a:t> 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品味语言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7975" y="2132965"/>
            <a:ext cx="87045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这里的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心理描写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，表现了“我”为第一只猫的病死而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难过、酸辛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5725" y="3734435"/>
            <a:ext cx="97745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段③“它在园中乱跑，又会爬树，有时蝴蝶安详地飞过时，它也会扑过去捉。”</a:t>
            </a:r>
            <a:endParaRPr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55725" y="3132455"/>
            <a:ext cx="97745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1" algn="l">
              <a:buClrTx/>
              <a:buSzTx/>
              <a:buFont typeface="Wingdings" panose="05000000000000000000" charset="0"/>
            </a:pPr>
            <a:r>
              <a:rPr 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黑体" panose="02010609060101010101" pitchFamily="2" charset="-122"/>
              </a:rPr>
              <a:t>心理描写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，表现了“我”失去猫的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黑体" panose="02010609060101010101" pitchFamily="2" charset="-122"/>
              </a:rPr>
              <a:t>怅然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，对恶人的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黑体" panose="02010609060101010101" pitchFamily="2" charset="-122"/>
              </a:rPr>
              <a:t>愤恨</a:t>
            </a:r>
            <a:r>
              <a:rPr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!</a:t>
            </a:r>
            <a:endParaRPr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品味语言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351106" name="文本框 2351105"/>
          <p:cNvSpPr txBox="1"/>
          <p:nvPr/>
        </p:nvSpPr>
        <p:spPr>
          <a:xfrm>
            <a:off x="1449705" y="1094740"/>
            <a:ext cx="95865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段②“我也怅然地，愤恨地，在诅骂着那个不知名的夺去我们所爱的东西的人。”</a:t>
            </a:r>
            <a:endParaRPr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8131" name="文本占位符 48130" descr="玩花的猫"/>
          <p:cNvPicPr>
            <a:picLocks noRot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-26670" y="-765175"/>
            <a:ext cx="12245340" cy="7623175"/>
          </a:xfrm>
        </p:spPr>
      </p:pic>
    </p:spTree>
  </p:cSld>
  <p:clrMapOvr>
    <a:masterClrMapping/>
  </p:clrMapOvr>
  <p:transition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1106" name="文本框 2351105"/>
          <p:cNvSpPr txBox="1"/>
          <p:nvPr/>
        </p:nvSpPr>
        <p:spPr>
          <a:xfrm>
            <a:off x="1459865" y="762635"/>
            <a:ext cx="95865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段㉚“我心里十分地难过，真的，我的良心受伤了。”</a:t>
            </a:r>
            <a:endParaRPr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7975" y="4887595"/>
            <a:ext cx="89985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使用了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比喻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的修辞手法，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心理描写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生动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地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表现了“我”的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悔恨与自责，良心受到谴责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。 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品味语言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7975" y="2132965"/>
            <a:ext cx="87045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心理描写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表现了“我”的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难过、愧疚、自责、痛苦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之情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2200" y="3568065"/>
            <a:ext cx="101142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段㉚“想到它的无抵抗的逃避，益使我感到我的暴怒、我的虐待，都是针，刺我的良心的针。”</a:t>
            </a:r>
            <a:endParaRPr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1927225" y="1045845"/>
            <a:ext cx="9433560" cy="592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1、抓住事物特征，生动的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细节描写。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2、对比烘托。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设置伏笔。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首尾呼应，</a:t>
            </a:r>
            <a:r>
              <a:rPr lang="zh-CN" altLang="en-US" sz="32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结构严谨。</a:t>
            </a:r>
            <a:endParaRPr lang="zh-CN" altLang="en-US" sz="3200" b="1" dirty="0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心理描写，外貌描写，动作描写，神态描写</a:t>
            </a:r>
            <a:endParaRPr lang="zh-CN" altLang="en-US" sz="3200" b="1" dirty="0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详略得当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2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、运用抒情的表达方式，将自已情感直接抒发。</a:t>
            </a:r>
            <a:endParaRPr lang="zh-CN" altLang="en-US" sz="3200" b="1" dirty="0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x-none" sz="32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en-US" sz="32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、语言朴素，鲜明、生动，贴切，引发读者想象。</a:t>
            </a:r>
            <a:endParaRPr lang="zh-CN" altLang="en-US" sz="3200" b="1" dirty="0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 sz="3200" b="1" dirty="0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 sz="2800" dirty="0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写作特点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6" name="文本框 44035"/>
          <p:cNvSpPr txBox="1"/>
          <p:nvPr/>
        </p:nvSpPr>
        <p:spPr>
          <a:xfrm>
            <a:off x="1888490" y="1614170"/>
            <a:ext cx="9144000" cy="5323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 Unicode MS" pitchFamily="34" charset="-122"/>
                <a:ea typeface="宋体" panose="02010600030101010101" pitchFamily="2" charset="-122"/>
              </a:rPr>
              <a:t>成语：</a:t>
            </a:r>
            <a:r>
              <a:rPr lang="zh-CN" altLang="en-US" sz="4000" b="1" dirty="0">
                <a:solidFill>
                  <a:srgbClr val="0000FF"/>
                </a:solidFill>
                <a:latin typeface="Arial Unicode MS" pitchFamily="34" charset="-122"/>
                <a:ea typeface="宋体" panose="02010600030101010101" pitchFamily="2" charset="-122"/>
              </a:rPr>
              <a:t>猫哭耗子、猫鼠同眠、照猫画虎、    </a:t>
            </a:r>
            <a:endParaRPr lang="zh-CN" altLang="en-US" sz="4000" b="1" dirty="0">
              <a:solidFill>
                <a:srgbClr val="0000FF"/>
              </a:solidFill>
              <a:latin typeface="Arial Unicode MS" pitchFamily="34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 Unicode MS" pitchFamily="34" charset="-122"/>
                <a:ea typeface="宋体" panose="02010600030101010101" pitchFamily="2" charset="-122"/>
              </a:rPr>
              <a:t>      捉鼠拿猫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 Unicode MS" pitchFamily="34" charset="-122"/>
                <a:ea typeface="宋体" panose="02010600030101010101" pitchFamily="2" charset="-122"/>
              </a:rPr>
              <a:t>歇后语：</a:t>
            </a:r>
            <a:endParaRPr lang="zh-CN" altLang="en-US" sz="4000" b="1" dirty="0">
              <a:solidFill>
                <a:srgbClr val="0000FF"/>
              </a:solidFill>
              <a:latin typeface="Arial Unicode MS" pitchFamily="34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 Unicode MS" pitchFamily="34" charset="-122"/>
                <a:ea typeface="宋体" panose="02010600030101010101" pitchFamily="2" charset="-122"/>
              </a:rPr>
              <a:t>猫儿念经 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solidFill>
                  <a:srgbClr val="0000FF"/>
                </a:solidFill>
                <a:latin typeface="Arial Unicode MS" pitchFamily="34" charset="-122"/>
                <a:ea typeface="宋体" panose="02010600030101010101" pitchFamily="2" charset="-122"/>
              </a:rPr>
              <a:t>假充善人</a:t>
            </a:r>
            <a:endParaRPr lang="zh-CN" altLang="en-US" sz="4000" b="1" dirty="0">
              <a:solidFill>
                <a:srgbClr val="0000FF"/>
              </a:solidFill>
              <a:latin typeface="Arial Unicode MS" pitchFamily="34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 Unicode MS" pitchFamily="34" charset="-122"/>
                <a:ea typeface="宋体" panose="02010600030101010101" pitchFamily="2" charset="-122"/>
                <a:cs typeface="Arial" panose="020B0604020202020204" pitchFamily="34" charset="0"/>
              </a:rPr>
              <a:t>猫守鼠洞 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solidFill>
                  <a:srgbClr val="0000FF"/>
                </a:solidFill>
                <a:latin typeface="Arial Unicode MS" pitchFamily="34" charset="-122"/>
                <a:ea typeface="宋体" panose="02010600030101010101" pitchFamily="2" charset="-122"/>
                <a:cs typeface="Arial" panose="020B0604020202020204" pitchFamily="34" charset="0"/>
              </a:rPr>
              <a:t>不动声色 </a:t>
            </a:r>
            <a:endParaRPr lang="zh-CN" altLang="en-US" sz="4000" b="1" dirty="0">
              <a:solidFill>
                <a:srgbClr val="0000FF"/>
              </a:solidFill>
              <a:latin typeface="Arial Unicode MS" pitchFamily="34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 Unicode MS" pitchFamily="34" charset="-122"/>
                <a:ea typeface="宋体" panose="02010600030101010101" pitchFamily="2" charset="-122"/>
                <a:cs typeface="Arial" panose="020B0604020202020204" pitchFamily="34" charset="0"/>
              </a:rPr>
              <a:t>猫头鹰抓耗子 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en-US" altLang="zh-CN" sz="4000" b="1">
                <a:solidFill>
                  <a:srgbClr val="0000FF"/>
                </a:solidFill>
                <a:latin typeface="Arial Unicode MS" pitchFamily="34" charset="-122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Arial Unicode MS" pitchFamily="34" charset="-122"/>
                <a:ea typeface="宋体" panose="02010600030101010101" pitchFamily="2" charset="-122"/>
                <a:cs typeface="Arial" panose="020B0604020202020204" pitchFamily="34" charset="0"/>
              </a:rPr>
              <a:t>干好事，落骂名 </a:t>
            </a:r>
            <a:r>
              <a:rPr lang="zh-CN" altLang="en-US" sz="4000" b="1" dirty="0">
                <a:solidFill>
                  <a:srgbClr val="0000FF"/>
                </a:solidFill>
                <a:latin typeface="Arial Unicode MS" pitchFamily="34" charset="-122"/>
                <a:ea typeface="宋体" panose="02010600030101010101" pitchFamily="2" charset="-122"/>
              </a:rPr>
              <a:t>            </a:t>
            </a:r>
            <a:endParaRPr lang="zh-CN" altLang="en-US" sz="4000" b="1" dirty="0">
              <a:solidFill>
                <a:srgbClr val="0000FF"/>
              </a:solidFill>
              <a:latin typeface="Arial Unicode MS" pitchFamily="34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351106" name="文本框 2351105"/>
          <p:cNvSpPr txBox="1"/>
          <p:nvPr/>
        </p:nvSpPr>
        <p:spPr>
          <a:xfrm>
            <a:off x="2773045" y="762635"/>
            <a:ext cx="62693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buFont typeface="Wingdings" panose="05000000000000000000" charset="0"/>
              <a:buChar char="u"/>
            </a:pPr>
            <a:r>
              <a:rPr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有关猫的成语、歇后语。</a:t>
            </a:r>
            <a:endParaRPr sz="4000" b="1" dirty="0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5298" name="Text Box 2050"/>
          <p:cNvSpPr txBox="1"/>
          <p:nvPr/>
        </p:nvSpPr>
        <p:spPr>
          <a:xfrm>
            <a:off x="2171700" y="1294130"/>
            <a:ext cx="78486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        </a:t>
            </a: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本文写的是猫，作者却巧妙的 借物抒情，曲折的表达了同情、怜爱弱小者思想感情。在组织材料上，前后连贯、首尾呼应，结构上严谨、条理清晰，情节生动。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课堂小结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矩形 16387"/>
          <p:cNvSpPr/>
          <p:nvPr/>
        </p:nvSpPr>
        <p:spPr>
          <a:xfrm>
            <a:off x="813435" y="1028700"/>
            <a:ext cx="110502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、指出下列句子所用的描写方法。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毛色是花白，但并不好看，又很瘦。          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       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它只是毫无生意的，懒惰的，郁闷的躺着。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      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她慌忙地跑下楼来，答道：“我刚才也寻了一遍，没有看见。”                                                                   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       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它在园中乱跑，又会爬树，有时蝴蝶安详地飞过时，它也会扑过去捉。                                                       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       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9413875" y="1995170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外貌描写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9507855" y="277272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神态描写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5324475" y="4191318"/>
            <a:ext cx="5991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神态描写、动作描写、语言描写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9515475" y="567150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动作描写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/>
      <p:bldP spid="16390" grpId="0"/>
      <p:bldP spid="1639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矩形 16387"/>
          <p:cNvSpPr/>
          <p:nvPr/>
        </p:nvSpPr>
        <p:spPr>
          <a:xfrm>
            <a:off x="438785" y="691833"/>
            <a:ext cx="11050270" cy="69189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eaLnBrk="0" hangingPunct="0">
              <a:lnSpc>
                <a:spcPts val="48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三妹常常取了一条红带，或一根绳子，在它面前来回的拖摇着，它便扑过来抢，又扑过去抢。 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indent="266700" eaLnBrk="0" hangingPunct="0">
              <a:lnSpc>
                <a:spcPts val="48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                                                          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          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ts val="48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当时只得安慰着三妹道：“不要紧，我再向别处要一只来给你。”                                                     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         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ts val="48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我心里十分地难过，真的，我的良心受伤了，我没有判断明白，便妄下断语，冤枉了一只不能说话辩诉的动物。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indent="266700" eaLnBrk="0" hangingPunct="0">
              <a:lnSpc>
                <a:spcPts val="48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                                                               (        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ts val="48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(8)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花白的毛，很活泼，常如带着泥土的白雪球似的。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ts val="484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                                                              (          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ts val="4840"/>
              </a:lnSpc>
            </a:pP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5991860" y="2073910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动作描写、细节描写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8315960" y="331501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语言描写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8236585" y="512857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心理描写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74355" y="636492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外貌描写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90" grpId="0"/>
      <p:bldP spid="16391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矩形 16387"/>
          <p:cNvSpPr/>
          <p:nvPr/>
        </p:nvSpPr>
        <p:spPr>
          <a:xfrm>
            <a:off x="808990" y="947420"/>
            <a:ext cx="110502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、指出下列句子的表达方式。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花白的毛，很活泼，如带着泥土的白雪球似的。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想到它的无抵抗的逃避，益使我感到我的暴怒，我的虐待，都是针，刺我的良心的针！                                   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我家养了好几次猫，结局总是失踪或死亡。        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它在园中乱跑，又会爬树，有时蝴蝶安详地飞过时，它也会扑过去捉。                                                               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           )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10378440" y="192976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描写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10378440" y="340899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抒情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10378440" y="417417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记叙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78440" y="562959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描写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/>
      <p:bldP spid="16391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2019300" y="1088073"/>
            <a:ext cx="8153400" cy="3784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just">
              <a:lnSpc>
                <a:spcPct val="150000"/>
              </a:lnSpc>
            </a:pPr>
            <a:r>
              <a:rPr 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动物的语言是丰富多彩的。根据示例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选择恰当的事物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仿写一个句子。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示例：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从小猫的悲鸣中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我们读出被误解的凄凉。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_____________________________________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2125345" y="4131310"/>
            <a:ext cx="79406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从鸣蝉的欢唱中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MingLiU_HKSCS" pitchFamily="18" charset="-120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我们感受到生命的热烈。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2019300" y="1081405"/>
            <a:ext cx="8153400" cy="30460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just" latinLnBrk="1">
              <a:lnSpc>
                <a:spcPct val="150000"/>
              </a:lnSpc>
            </a:pPr>
            <a:r>
              <a:rPr 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、参照例句，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仿写两个句子：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algn="just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如果你是鱼儿，那快乐就是一汪清凉的水；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algn="just" latinLnBrk="1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_____________________________________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just" latinLnBrk="1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_____________________________________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2170430" y="2521585"/>
            <a:ext cx="8348980" cy="30460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如果你是鸟儿，那快乐就是一片湛蓝的天；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如果你是小草，那快乐就是一束温暖的阳光；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如果你是花儿，那快乐就是一滴晶莹的露珠；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……</a:t>
            </a:r>
            <a:endParaRPr lang="en-US" altLang="zh-CN" sz="32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9" name="文本框 39938"/>
          <p:cNvSpPr txBox="1"/>
          <p:nvPr/>
        </p:nvSpPr>
        <p:spPr>
          <a:xfrm>
            <a:off x="1847850" y="1083310"/>
            <a:ext cx="849630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endParaRPr lang="en-US" altLang="x-none"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Tx/>
            </a:pPr>
            <a:r>
              <a:rPr lang="en-US" altLang="x-none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你在生活中遇到过类似“可怜猫”这样的委屈吗？请以</a:t>
            </a:r>
            <a:r>
              <a:rPr lang="en-US" altLang="x-none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我的一次委屈</a:t>
            </a:r>
            <a:r>
              <a:rPr lang="en-US" altLang="x-none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为题写一篇</a:t>
            </a:r>
            <a:r>
              <a:rPr lang="en-US" altLang="x-none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600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字左右的文章。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布置作业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70" name="图片 78869" descr="md_11405202272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5875" y="1844675"/>
            <a:ext cx="7104380" cy="5156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67" name="图片 78866" descr="20070914212951773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9860" y="-389255"/>
            <a:ext cx="6649720" cy="5093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8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8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0"/>
                                        <p:tgtEl>
                                          <p:spTgt spid="78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图片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6715" y="0"/>
            <a:ext cx="63817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8707438" y="944245"/>
            <a:ext cx="1659890" cy="444119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9600" b="1">
                <a:solidFill>
                  <a:srgbClr val="3333FF"/>
                </a:solidFill>
                <a:uFillTx/>
                <a:latin typeface="Arial" panose="020B0604020202020204" pitchFamily="34" charset="0"/>
              </a:rPr>
              <a:t>再  见！</a:t>
            </a:r>
            <a:endParaRPr lang="zh-CN" altLang="en-US" sz="9600" b="1">
              <a:solidFill>
                <a:srgbClr val="3333FF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2227" name="文本占位符 52226" descr="1111"/>
          <p:cNvPicPr>
            <a:picLocks noRot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-17145" y="-323215"/>
            <a:ext cx="12215495" cy="7406640"/>
          </a:xfrm>
          <a:ln>
            <a:solidFill>
              <a:srgbClr val="FF6600"/>
            </a:solidFill>
            <a:miter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4" name="Picture 6" descr="0042512533-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-391795"/>
            <a:ext cx="12236450" cy="7769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-3175"/>
            <a:ext cx="8220075" cy="6853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340" y="-3175"/>
            <a:ext cx="10877550" cy="680910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920" y="-20955"/>
            <a:ext cx="9199880" cy="689991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5347</Words>
  <Application>WPS 演示</Application>
  <PresentationFormat/>
  <Paragraphs>486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71" baseType="lpstr">
      <vt:lpstr>Arial</vt:lpstr>
      <vt:lpstr>宋体</vt:lpstr>
      <vt:lpstr>Wingdings</vt:lpstr>
      <vt:lpstr>華康娃娃體</vt:lpstr>
      <vt:lpstr>Times New Roman</vt:lpstr>
      <vt:lpstr>黑体</vt:lpstr>
      <vt:lpstr>MingLiU-ExtB</vt:lpstr>
      <vt:lpstr>微软雅黑</vt:lpstr>
      <vt:lpstr>Arial Unicode MS</vt:lpstr>
      <vt:lpstr>Calibri</vt:lpstr>
      <vt:lpstr>Wingdings</vt:lpstr>
      <vt:lpstr>华文行楷</vt:lpstr>
      <vt:lpstr>华文新魏</vt:lpstr>
      <vt:lpstr>楷体_GB2312</vt:lpstr>
      <vt:lpstr>楷体_GB2312</vt:lpstr>
      <vt:lpstr>新宋体</vt:lpstr>
      <vt:lpstr>隶书</vt:lpstr>
      <vt:lpstr>隶书</vt:lpstr>
      <vt:lpstr>Arial Unicode MS</vt:lpstr>
      <vt:lpstr>MingLiU_HKSCS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你从这个事件中，得到什么启示？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41</cp:revision>
  <dcterms:created xsi:type="dcterms:W3CDTF">2017-07-25T01:04:00Z</dcterms:created>
  <dcterms:modified xsi:type="dcterms:W3CDTF">2019-09-12T15:08:46Z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