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11" r:id="rId3"/>
    <p:sldId id="264" r:id="rId4"/>
    <p:sldId id="290" r:id="rId5"/>
    <p:sldId id="291" r:id="rId6"/>
    <p:sldId id="295" r:id="rId7"/>
    <p:sldId id="313" r:id="rId8"/>
    <p:sldId id="314" r:id="rId9"/>
    <p:sldId id="317" r:id="rId10"/>
    <p:sldId id="315" r:id="rId11"/>
    <p:sldId id="316" r:id="rId12"/>
    <p:sldId id="283" r:id="rId14"/>
    <p:sldId id="318" r:id="rId15"/>
    <p:sldId id="284" r:id="rId16"/>
    <p:sldId id="297" r:id="rId17"/>
    <p:sldId id="325" r:id="rId18"/>
    <p:sldId id="326" r:id="rId19"/>
    <p:sldId id="285" r:id="rId20"/>
    <p:sldId id="298" r:id="rId21"/>
    <p:sldId id="286" r:id="rId22"/>
    <p:sldId id="319" r:id="rId23"/>
    <p:sldId id="320" r:id="rId24"/>
    <p:sldId id="327" r:id="rId25"/>
    <p:sldId id="329" r:id="rId26"/>
    <p:sldId id="323" r:id="rId27"/>
    <p:sldId id="324" r:id="rId28"/>
    <p:sldId id="321" r:id="rId29"/>
    <p:sldId id="271" r:id="rId30"/>
    <p:sldId id="273" r:id="rId31"/>
    <p:sldId id="274" r:id="rId32"/>
    <p:sldId id="333" r:id="rId33"/>
    <p:sldId id="332" r:id="rId34"/>
    <p:sldId id="328" r:id="rId35"/>
    <p:sldId id="309" r:id="rId36"/>
    <p:sldId id="275" r:id="rId37"/>
    <p:sldId id="331" r:id="rId38"/>
    <p:sldId id="334" r:id="rId39"/>
    <p:sldId id="330" r:id="rId40"/>
    <p:sldId id="348" r:id="rId41"/>
  </p:sldIdLst>
  <p:sldSz cx="9144000" cy="51435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49580" lvl="1" indent="635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00430" lvl="2" indent="1079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51280" lvl="3" indent="1714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02130" lvl="4" indent="2349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2349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2349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2349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2349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734"/>
    <p:restoredTop sz="94660"/>
  </p:normalViewPr>
  <p:slideViewPr>
    <p:cSldViewPr showGuides="1">
      <p:cViewPr varScale="1">
        <p:scale>
          <a:sx n="144" d="100"/>
          <a:sy n="144" d="100"/>
        </p:scale>
        <p:origin x="-708" y="-78"/>
      </p:cViewPr>
      <p:guideLst>
        <p:guide orient="horz" pos="163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084" name="Rectangle 4"/>
          <p:cNvSpPr>
            <a:spLocks noRo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4958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0043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5128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0213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4958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004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5128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02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54885" algn="l" defTabSz="9017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05735" algn="l" defTabSz="9017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56585" algn="l" defTabSz="9017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07435" algn="l" defTabSz="9017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71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81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91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8"/>
          <p:cNvSpPr/>
          <p:nvPr/>
        </p:nvSpPr>
        <p:spPr bwMode="auto">
          <a:xfrm>
            <a:off x="0" y="3563938"/>
            <a:ext cx="9144000" cy="158432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lIns="91434" tIns="45717" rIns="91434" bIns="45717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任意多边形 10"/>
          <p:cNvSpPr/>
          <p:nvPr/>
        </p:nvSpPr>
        <p:spPr bwMode="auto">
          <a:xfrm>
            <a:off x="6105525" y="0"/>
            <a:ext cx="3038475" cy="51435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lIns="91434" tIns="45717" rIns="91434" bIns="45717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429065" y="2503171"/>
            <a:ext cx="6480048" cy="172593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433050" y="1158609"/>
            <a:ext cx="6480048" cy="1314450"/>
          </a:xfrm>
        </p:spPr>
        <p:txBody>
          <a:bodyPr tIns="0" rIns="45717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3" name="日期占位符 29"/>
          <p:cNvSpPr>
            <a:spLocks noGrp="1"/>
          </p:cNvSpPr>
          <p:nvPr>
            <p:ph type="dt" sz="half" idx="2"/>
          </p:nvPr>
        </p:nvSpPr>
        <p:spPr>
          <a:xfrm>
            <a:off x="457200" y="4816475"/>
            <a:ext cx="2133600" cy="274638"/>
          </a:xfrm>
          <a:prstGeom prst="rect">
            <a:avLst/>
          </a:prstGeom>
        </p:spPr>
        <p:txBody>
          <a:bodyPr vert="horz" lIns="91434" tIns="45717" rIns="91434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页脚占位符 18"/>
          <p:cNvSpPr>
            <a:spLocks noGrp="1"/>
          </p:cNvSpPr>
          <p:nvPr>
            <p:ph type="ftr" sz="quarter" idx="3"/>
          </p:nvPr>
        </p:nvSpPr>
        <p:spPr>
          <a:xfrm>
            <a:off x="3124200" y="4816475"/>
            <a:ext cx="2895600" cy="274638"/>
          </a:xfrm>
          <a:prstGeom prst="rect">
            <a:avLst/>
          </a:prstGeom>
        </p:spPr>
        <p:txBody>
          <a:bodyPr vert="horz" lIns="0" tIns="45717" rIns="0" bIns="0" anchor="b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26"/>
          <p:cNvSpPr>
            <a:spLocks noGrp="1"/>
          </p:cNvSpPr>
          <p:nvPr>
            <p:ph type="sldNum" sz="quarter" idx="4"/>
          </p:nvPr>
        </p:nvSpPr>
        <p:spPr>
          <a:xfrm>
            <a:off x="8153400" y="4816475"/>
            <a:ext cx="762000" cy="274638"/>
          </a:xfrm>
          <a:prstGeom prst="rect">
            <a:avLst/>
          </a:prstGeom>
        </p:spPr>
        <p:txBody>
          <a:bodyPr vert="horz" lIns="0" tIns="0" rIns="0" bIns="0" anchor="b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 bwMode="auto">
          <a:xfrm>
            <a:off x="0" y="3563938"/>
            <a:ext cx="9144000" cy="158432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lIns="91434" tIns="45717" rIns="91434" bIns="45717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任意多边形 10"/>
          <p:cNvSpPr/>
          <p:nvPr/>
        </p:nvSpPr>
        <p:spPr bwMode="auto">
          <a:xfrm>
            <a:off x="6105525" y="0"/>
            <a:ext cx="3038475" cy="51435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lIns="91434" tIns="45717" rIns="91434" bIns="45717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687879"/>
            <a:ext cx="6629400" cy="1369772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864350"/>
            <a:ext cx="6629400" cy="800016"/>
          </a:xfrm>
        </p:spPr>
        <p:txBody>
          <a:bodyPr lIns="45717" tIns="0" rIns="45717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816475"/>
            <a:ext cx="2133600" cy="274638"/>
          </a:xfrm>
          <a:prstGeom prst="rect">
            <a:avLst/>
          </a:prstGeom>
        </p:spPr>
        <p:txBody>
          <a:bodyPr vert="horz" lIns="91434" tIns="45717" rIns="91434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816475"/>
            <a:ext cx="2895600" cy="274638"/>
          </a:xfrm>
          <a:prstGeom prst="rect">
            <a:avLst/>
          </a:prstGeom>
        </p:spPr>
        <p:txBody>
          <a:bodyPr vert="horz" lIns="0" tIns="45717" rIns="0" bIns="0" anchor="b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153400" y="4816475"/>
            <a:ext cx="762000" cy="274638"/>
          </a:xfrm>
          <a:prstGeom prst="rect">
            <a:avLst/>
          </a:prstGeom>
        </p:spPr>
        <p:txBody>
          <a:bodyPr vert="horz" lIns="0" tIns="0" rIns="0" bIns="0" anchor="b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74676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2"/>
            <a:ext cx="3657600" cy="339447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267200" y="1200152"/>
            <a:ext cx="3657600" cy="339447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4114800"/>
            <a:ext cx="4040188" cy="62865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7" y="4114800"/>
            <a:ext cx="4041775" cy="62865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137685"/>
            <a:ext cx="4040188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137685"/>
            <a:ext cx="4041775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4816475"/>
            <a:ext cx="2133600" cy="274638"/>
          </a:xfrm>
          <a:prstGeom prst="rect">
            <a:avLst/>
          </a:prstGeom>
        </p:spPr>
        <p:txBody>
          <a:bodyPr vert="horz" lIns="91434" tIns="45717" rIns="91434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4816475"/>
            <a:ext cx="2895600" cy="274638"/>
          </a:xfrm>
          <a:prstGeom prst="rect">
            <a:avLst/>
          </a:prstGeom>
        </p:spPr>
        <p:txBody>
          <a:bodyPr vert="horz" lIns="0" tIns="45717" rIns="0" bIns="0" anchor="b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153400" y="4816475"/>
            <a:ext cx="762000" cy="274638"/>
          </a:xfrm>
          <a:prstGeom prst="rect">
            <a:avLst/>
          </a:prstGeom>
        </p:spPr>
        <p:txBody>
          <a:bodyPr vert="horz" lIns="0" tIns="0" rIns="0" bIns="0" anchor="b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7470648" cy="85725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89146"/>
            <a:ext cx="3200400" cy="547688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1" y="160819"/>
            <a:ext cx="2743200" cy="685800"/>
          </a:xfrm>
        </p:spPr>
        <p:txBody>
          <a:bodyPr lIns="45717" tIns="0" rIns="45717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1485900"/>
            <a:ext cx="7086600" cy="2857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816475"/>
            <a:ext cx="2133600" cy="274638"/>
          </a:xfrm>
          <a:prstGeom prst="rect">
            <a:avLst/>
          </a:prstGeom>
        </p:spPr>
        <p:txBody>
          <a:bodyPr vert="horz" lIns="91434" tIns="45717" rIns="91434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816475"/>
            <a:ext cx="2895600" cy="274638"/>
          </a:xfrm>
          <a:prstGeom prst="rect">
            <a:avLst/>
          </a:prstGeom>
        </p:spPr>
        <p:txBody>
          <a:bodyPr vert="horz" lIns="0" tIns="45717" rIns="0" bIns="0" anchor="b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156575" y="4816475"/>
            <a:ext cx="762000" cy="274638"/>
          </a:xfrm>
          <a:prstGeom prst="rect">
            <a:avLst/>
          </a:prstGeom>
        </p:spPr>
        <p:txBody>
          <a:bodyPr vert="horz" lIns="0" tIns="0" rIns="0" bIns="0" anchor="b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56732" y="1279282"/>
            <a:ext cx="3053868" cy="940356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065628" y="764930"/>
            <a:ext cx="4114800" cy="30861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 vert="horz" wrap="square" lIns="91434" tIns="45717" rIns="91434" bIns="45717" numCol="1" anchor="t" anchorCtr="0" compatLnSpc="1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556734" y="2249074"/>
            <a:ext cx="3053866" cy="1997612"/>
          </a:xfrm>
        </p:spPr>
        <p:txBody>
          <a:bodyPr lIns="45717" rIns="45717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816475"/>
            <a:ext cx="2133600" cy="274638"/>
          </a:xfrm>
          <a:prstGeom prst="rect">
            <a:avLst/>
          </a:prstGeom>
        </p:spPr>
        <p:txBody>
          <a:bodyPr vert="horz" lIns="91434" tIns="45717" rIns="91434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816475"/>
            <a:ext cx="2895600" cy="274638"/>
          </a:xfrm>
          <a:prstGeom prst="rect">
            <a:avLst/>
          </a:prstGeom>
        </p:spPr>
        <p:txBody>
          <a:bodyPr vert="horz" lIns="0" tIns="45717" rIns="0" bIns="0" anchor="b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153400" y="4816475"/>
            <a:ext cx="762000" cy="274638"/>
          </a:xfrm>
          <a:prstGeom prst="rect">
            <a:avLst/>
          </a:prstGeom>
        </p:spPr>
        <p:txBody>
          <a:bodyPr vert="horz" lIns="0" tIns="0" rIns="0" bIns="0" anchor="b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/>
      <p:sp>
        <p:nvSpPr>
          <p:cNvPr id="12" name="任意多边形 11"/>
          <p:cNvSpPr/>
          <p:nvPr/>
        </p:nvSpPr>
        <p:spPr bwMode="auto">
          <a:xfrm>
            <a:off x="0" y="3563938"/>
            <a:ext cx="9144000" cy="158432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lIns="91434" tIns="45717" rIns="91434" bIns="45717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>
            <a:off x="7315200" y="0"/>
            <a:ext cx="1828800" cy="51435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lIns="91434" tIns="45717" rIns="91434" bIns="45717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标题占位符 8"/>
          <p:cNvSpPr>
            <a:spLocks noGrp="1"/>
          </p:cNvSpPr>
          <p:nvPr>
            <p:ph type="title"/>
          </p:nvPr>
        </p:nvSpPr>
        <p:spPr>
          <a:xfrm>
            <a:off x="457200" y="206375"/>
            <a:ext cx="7467600" cy="857250"/>
          </a:xfrm>
          <a:prstGeom prst="rect">
            <a:avLst/>
          </a:prstGeom>
          <a:noFill/>
          <a:ln w="9525">
            <a:noFill/>
          </a:ln>
        </p:spPr>
        <p:txBody>
          <a:bodyPr lIns="45717" tIns="45717" rIns="45717" bIns="45717"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9" name="文本占位符 29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7467600" cy="3394075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4816475"/>
            <a:ext cx="2133600" cy="274638"/>
          </a:xfrm>
          <a:prstGeom prst="rect">
            <a:avLst/>
          </a:prstGeom>
        </p:spPr>
        <p:txBody>
          <a:bodyPr vert="horz" lIns="91434" tIns="45717" rIns="91434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3124200" y="4816475"/>
            <a:ext cx="2895600" cy="274638"/>
          </a:xfrm>
          <a:prstGeom prst="rect">
            <a:avLst/>
          </a:prstGeom>
        </p:spPr>
        <p:txBody>
          <a:bodyPr vert="horz" lIns="0" tIns="45717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153400" y="4816475"/>
            <a:ext cx="762000" cy="274638"/>
          </a:xfrm>
          <a:prstGeom prst="rect">
            <a:avLst/>
          </a:prstGeom>
        </p:spPr>
        <p:txBody>
          <a:bodyPr vert="horz" lIns="0" tIns="0" rIns="0" bIns="0" anchor="b"/>
          <a:lstStyle>
            <a:lvl1pPr algn="r">
              <a:defRPr sz="1000">
                <a:solidFill>
                  <a:srgbClr val="374150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Arial" panose="020B0604020202020204" pitchFamily="34" charset="0"/>
          <a:ea typeface="黑体" panose="02010600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Arial" panose="020B0604020202020204" pitchFamily="34" charset="0"/>
          <a:ea typeface="黑体" panose="02010600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Arial" panose="020B0604020202020204" pitchFamily="34" charset="0"/>
          <a:ea typeface="黑体" panose="02010600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Arial" panose="020B0604020202020204" pitchFamily="34" charset="0"/>
          <a:ea typeface="黑体" panose="02010600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  <a:ea typeface="宋体" panose="02010600030101010101" pitchFamily="2" charset="-122"/>
        </a:defRPr>
      </a:lvl9pPr>
    </p:titleStyle>
    <p:bodyStyle>
      <a:lvl1pPr marL="417830" indent="-3810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0725" indent="-27178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3300" indent="-2540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panose="020B0604020202020204" pitchFamily="34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8255" indent="-2349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7805" indent="-180975" algn="l" rtl="0" eaLnBrk="0" fontAlgn="base" hangingPunct="0">
        <a:spcBef>
          <a:spcPct val="20000"/>
        </a:spcBef>
        <a:spcAft>
          <a:spcPct val="0"/>
        </a:spcAft>
        <a:buClr>
          <a:srgbClr val="00ADDC"/>
        </a:buClr>
        <a:buSzPct val="100000"/>
        <a:buFont typeface="Arial" panose="020B0604020202020204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530" indent="-182880" algn="l" rtl="0" eaLnBrk="1" latinLnBrk="0" hangingPunct="1">
        <a:spcBef>
          <a:spcPct val="20000"/>
        </a:spcBef>
        <a:buClr>
          <a:schemeClr val="accent5"/>
        </a:buClr>
        <a:buFont typeface="Arial" panose="020B0604020202020204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 panose="020B0604020202020204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315" indent="-182880" algn="l" rtl="0" eaLnBrk="1" latinLnBrk="0" hangingPunct="1">
        <a:spcBef>
          <a:spcPct val="20000"/>
        </a:spcBef>
        <a:buClr>
          <a:schemeClr val="accent6"/>
        </a:buClr>
        <a:buFont typeface="Arial" panose="020B0604020202020204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 panose="020B0604020202020204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so.com/s?q=%E6%9F%A5%E7%90%86%E4%B8%89%E4%B8%96&amp;ie=utf-8&amp;src=wenda_link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Group 10"/>
          <p:cNvGrpSpPr/>
          <p:nvPr/>
        </p:nvGrpSpPr>
        <p:grpSpPr>
          <a:xfrm>
            <a:off x="0" y="0"/>
            <a:ext cx="9144000" cy="5143500"/>
            <a:chOff x="0" y="0"/>
            <a:chExt cx="5760" cy="4320"/>
          </a:xfrm>
        </p:grpSpPr>
        <p:pic>
          <p:nvPicPr>
            <p:cNvPr id="13315" name="Picture 8" descr="题目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16" name="Picture 6" descr="08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6" y="144"/>
              <a:ext cx="2448" cy="3888"/>
            </a:xfrm>
            <a:prstGeom prst="rect">
              <a:avLst/>
            </a:prstGeom>
            <a:noFill/>
            <a:ln w="1270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2"/>
          <p:cNvSpPr txBox="1"/>
          <p:nvPr/>
        </p:nvSpPr>
        <p:spPr>
          <a:xfrm>
            <a:off x="214630" y="566420"/>
            <a:ext cx="8713788" cy="1936750"/>
          </a:xfrm>
          <a:prstGeom prst="rect">
            <a:avLst/>
          </a:prstGeom>
          <a:noFill/>
          <a:ln w="12700">
            <a:noFill/>
          </a:ln>
        </p:spPr>
        <p:txBody>
          <a:bodyPr lIns="90189" tIns="45095" rIns="90189" bIns="45095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正是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因为庄宗的宠幸，这些伶人做了高官，出入宫廷，作威作福，致使朝政日益败坏。公元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926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年，李嗣源叛变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，自立为帝，皇帝的近卫军指挥使郭从谦乘机率部下士兵作乱，结果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庄宗被乱箭射死，后唐灭亡。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291" name="WordArt 3"/>
          <p:cNvSpPr>
            <a:spLocks noTextEdit="1"/>
          </p:cNvSpPr>
          <p:nvPr/>
        </p:nvSpPr>
        <p:spPr>
          <a:xfrm>
            <a:off x="1449070" y="3007995"/>
            <a:ext cx="6244590" cy="8305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2800">
                <a:ln w="9525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660033"/>
                </a:solidFill>
                <a:latin typeface="宋体" panose="02010600030101010101" pitchFamily="2" charset="-122"/>
              </a:rPr>
              <a:t>以史为鉴，可以知兴替</a:t>
            </a:r>
            <a:endParaRPr lang="zh-CN" altLang="en-US" sz="2800">
              <a:ln w="9525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solidFill>
                <a:srgbClr val="660033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>
                                            <p:txEl>
                                              <p:charRg st="0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占位符 68609"/>
          <p:cNvSpPr>
            <a:spLocks noGrp="1"/>
          </p:cNvSpPr>
          <p:nvPr>
            <p:ph type="body"/>
          </p:nvPr>
        </p:nvSpPr>
        <p:spPr>
          <a:xfrm>
            <a:off x="271463" y="555625"/>
            <a:ext cx="8872537" cy="4038600"/>
          </a:xfrm>
        </p:spPr>
        <p:txBody>
          <a:bodyPr vert="horz" wrap="square" lIns="91434" tIns="45717" rIns="91434" bIns="45717" anchor="t"/>
          <a:p>
            <a:pPr marL="419100" indent="-382270" eaLnBrk="1" hangingPunct="1">
              <a:buNone/>
            </a:pPr>
            <a:r>
              <a:rPr lang="en-US" altLang="zh-CN" sz="2800" dirty="0"/>
              <a:t>   </a:t>
            </a:r>
            <a:r>
              <a:rPr lang="zh-CN" altLang="en-US" b="1" dirty="0">
                <a:latin typeface="黑体" panose="02010600030101010101" pitchFamily="49" charset="-122"/>
                <a:ea typeface="黑体" panose="02010600030101010101" pitchFamily="49" charset="-122"/>
              </a:rPr>
              <a:t>呜呼！盛衰之</a:t>
            </a:r>
            <a:r>
              <a:rPr lang="zh-CN" altLang="en-US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理</a:t>
            </a:r>
            <a:r>
              <a:rPr lang="zh-CN" altLang="en-US" b="1" dirty="0"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虽</a:t>
            </a:r>
            <a:r>
              <a:rPr lang="zh-CN" altLang="en-US" b="1" dirty="0">
                <a:latin typeface="黑体" panose="02010600030101010101" pitchFamily="49" charset="-122"/>
                <a:ea typeface="黑体" panose="02010600030101010101" pitchFamily="49" charset="-122"/>
              </a:rPr>
              <a:t>曰天命，</a:t>
            </a:r>
            <a:r>
              <a:rPr lang="zh-CN" altLang="en-US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岂非</a:t>
            </a:r>
            <a:r>
              <a:rPr lang="zh-CN" altLang="en-US" b="1" dirty="0">
                <a:latin typeface="黑体" panose="02010600030101010101" pitchFamily="49" charset="-122"/>
                <a:ea typeface="黑体" panose="02010600030101010101" pitchFamily="49" charset="-122"/>
              </a:rPr>
              <a:t>人事哉！</a:t>
            </a:r>
            <a:r>
              <a:rPr lang="zh-CN" altLang="en-US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原</a:t>
            </a:r>
            <a:r>
              <a:rPr lang="zh-CN" altLang="en-US" b="1" dirty="0">
                <a:latin typeface="黑体" panose="02010600030101010101" pitchFamily="49" charset="-122"/>
                <a:ea typeface="黑体" panose="02010600030101010101" pitchFamily="49" charset="-122"/>
              </a:rPr>
              <a:t>庄</a:t>
            </a:r>
            <a:endParaRPr lang="zh-CN" altLang="en-US" b="1" u="sng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419100" indent="-382270" eaLnBrk="1" hangingPunct="1"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        </a:t>
            </a:r>
            <a:endParaRPr lang="zh-CN" altLang="en-US" b="1" u="sng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419100" indent="-382270" eaLnBrk="1" hangingPunct="1">
              <a:buNone/>
            </a:pPr>
            <a:r>
              <a:rPr lang="zh-CN" altLang="en-US" b="1" dirty="0">
                <a:latin typeface="黑体" panose="02010600030101010101" pitchFamily="49" charset="-122"/>
                <a:ea typeface="黑体" panose="02010600030101010101" pitchFamily="49" charset="-122"/>
              </a:rPr>
              <a:t>宗之</a:t>
            </a:r>
            <a:r>
              <a:rPr lang="zh-CN" altLang="en-US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所以</a:t>
            </a:r>
            <a:r>
              <a:rPr lang="zh-CN" altLang="en-US" b="1" dirty="0">
                <a:latin typeface="黑体" panose="02010600030101010101" pitchFamily="49" charset="-122"/>
                <a:ea typeface="黑体" panose="02010600030101010101" pitchFamily="49" charset="-122"/>
              </a:rPr>
              <a:t>得天下，与其所以失之者，可以知</a:t>
            </a:r>
            <a:r>
              <a:rPr lang="zh-CN" altLang="en-US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之</a:t>
            </a:r>
            <a:r>
              <a:rPr lang="zh-CN" altLang="en-US" b="1" dirty="0">
                <a:latin typeface="黑体" panose="02010600030101010101" pitchFamily="49" charset="-122"/>
                <a:ea typeface="黑体" panose="02010600030101010101" pitchFamily="49" charset="-122"/>
              </a:rPr>
              <a:t>矣。</a:t>
            </a:r>
            <a:endParaRPr lang="zh-CN" altLang="en-US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419100" indent="-382270" eaLnBrk="1" hangingPunct="1">
              <a:buNone/>
            </a:pPr>
            <a:endParaRPr lang="zh-CN" altLang="en-US" sz="2000" b="1" dirty="0"/>
          </a:p>
          <a:p>
            <a:pPr marL="419100" indent="-382270" eaLnBrk="1" hangingPunct="1">
              <a:buNone/>
            </a:pPr>
            <a:r>
              <a:rPr lang="zh-CN" altLang="en-US" b="1" dirty="0">
                <a:solidFill>
                  <a:srgbClr val="FF9900"/>
                </a:solidFill>
              </a:rPr>
              <a:t>  </a:t>
            </a:r>
            <a:endParaRPr lang="zh-CN" altLang="en-US" sz="3600" b="1" dirty="0">
              <a:solidFill>
                <a:srgbClr val="FF33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07603" y="1101090"/>
            <a:ext cx="979487" cy="520700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道理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 rot="10800000" flipV="1">
            <a:off x="3386773" y="1098868"/>
            <a:ext cx="103505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89" tIns="45095" rIns="90189" bIns="45095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虽然</a:t>
            </a:r>
            <a:endParaRPr kumimoji="0" lang="zh-CN" altLang="en-US" sz="2800" b="1" kern="1200" cap="none" spc="0" normalizeH="0" baseline="0" noProof="0" dirty="0">
              <a:solidFill>
                <a:schemeClr val="bg2">
                  <a:lumMod val="50000"/>
                </a:schemeClr>
              </a:solidFill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93335" y="1101090"/>
            <a:ext cx="2116455" cy="520700"/>
          </a:xfrm>
          <a:prstGeom prst="rect">
            <a:avLst/>
          </a:prstGeom>
          <a:noFill/>
          <a:ln w="9525">
            <a:noFill/>
          </a:ln>
        </p:spPr>
        <p:txBody>
          <a:bodyPr wrap="square" lIns="90189" tIns="45095" rIns="90189" bIns="45095">
            <a:spAutoFit/>
          </a:bodyPr>
          <a:p>
            <a:r>
              <a:rPr lang="zh-CN" altLang="en-US" sz="2800" b="1" dirty="0">
                <a:solidFill>
                  <a:srgbClr val="0070C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难道不是</a:t>
            </a:r>
            <a:endParaRPr lang="zh-CN" altLang="en-US" sz="2800" b="1" dirty="0">
              <a:solidFill>
                <a:srgbClr val="0070C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15200" y="1099185"/>
            <a:ext cx="1828800" cy="522288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考察推究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 rot="-10800000" flipV="1">
            <a:off x="594043" y="2311083"/>
            <a:ext cx="2232025" cy="520700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的原因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55435" y="2225993"/>
            <a:ext cx="2063750" cy="520700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这个道理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1746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1746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25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1746">
                                            <p:txEl>
                                              <p:charRg st="25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1746">
                                            <p:txEl>
                                              <p:charRg st="25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38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1746">
                                            <p:txEl>
                                              <p:charRg st="38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1746">
                                            <p:txEl>
                                              <p:charRg st="38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1"/>
          <p:cNvSpPr/>
          <p:nvPr/>
        </p:nvSpPr>
        <p:spPr>
          <a:xfrm>
            <a:off x="156845" y="1270953"/>
            <a:ext cx="8978900" cy="1813560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思考：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    作者对天下兴衰持怎样的看法？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盛衰之理，虽曰天命，岂非人事哉！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4338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43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1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3000"/>
                                        <p:tgtEl>
                                          <p:spTgt spid="14338">
                                            <p:txEl>
                                              <p:charRg st="18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3000"/>
                                        <p:tgtEl>
                                          <p:spTgt spid="14338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占位符 70657"/>
          <p:cNvSpPr>
            <a:spLocks noGrp="1"/>
          </p:cNvSpPr>
          <p:nvPr>
            <p:ph type="body"/>
          </p:nvPr>
        </p:nvSpPr>
        <p:spPr>
          <a:xfrm>
            <a:off x="0" y="0"/>
            <a:ext cx="9144000" cy="5738813"/>
          </a:xfrm>
        </p:spPr>
        <p:txBody>
          <a:bodyPr vert="horz" wrap="square" lIns="91434" tIns="45717" rIns="91434" bIns="45717" anchor="t"/>
          <a:p>
            <a:pPr marL="249555" indent="381000" eaLnBrk="1" hangingPunct="1">
              <a:lnSpc>
                <a:spcPct val="20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   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世言晋王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之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将终也，以三矢赐庄宗，而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告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之曰：“</a:t>
            </a:r>
            <a:r>
              <a:rPr lang="zh-CN" altLang="en-US" sz="3600" b="1" u="sng" dirty="0">
                <a:latin typeface="黑体" panose="02010600030101010101" pitchFamily="49" charset="-122"/>
                <a:ea typeface="黑体" panose="02010600030101010101" pitchFamily="49" charset="-122"/>
              </a:rPr>
              <a:t>梁，吾仇也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；燕王，吾所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立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；契丹与吾约为兄弟，而皆背晋</a:t>
            </a:r>
            <a:r>
              <a:rPr lang="zh-CN" altLang="en-US" sz="36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以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归梁。</a:t>
            </a:r>
            <a:r>
              <a:rPr lang="zh-CN" altLang="en-US" sz="3600" b="1" u="sng" dirty="0">
                <a:latin typeface="黑体" panose="02010600030101010101" pitchFamily="49" charset="-122"/>
                <a:ea typeface="黑体" panose="02010600030101010101" pitchFamily="49" charset="-122"/>
              </a:rPr>
              <a:t>此三者，吾遗恨也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endParaRPr lang="zh-CN" altLang="en-US" sz="36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249555" indent="381000" eaLnBrk="1" hangingPunct="1">
              <a:lnSpc>
                <a:spcPct val="200000"/>
              </a:lnSpc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                </a:t>
            </a:r>
            <a:endParaRPr lang="zh-CN" altLang="en-US" sz="3600" b="1" dirty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marL="249555" indent="381000" eaLnBrk="1" hangingPunct="1">
              <a:lnSpc>
                <a:spcPct val="150000"/>
              </a:lnSpc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  </a:t>
            </a:r>
            <a:endParaRPr lang="zh-CN" altLang="en-US" sz="3600" b="1" dirty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marL="249555" indent="381000" eaLnBrk="1" hangingPunct="1">
              <a:buNone/>
            </a:pPr>
            <a:r>
              <a:rPr lang="en-US" altLang="zh-CN" sz="2800" dirty="0">
                <a:latin typeface="宋体" panose="02010600030101010101" pitchFamily="2" charset="-122"/>
              </a:rPr>
              <a:t>      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050" y="-25400"/>
            <a:ext cx="2878138" cy="523875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主谓间，取独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750" y="969963"/>
            <a:ext cx="1143000" cy="522287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告诉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875" y="1068388"/>
            <a:ext cx="1285875" cy="523875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判断句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 flipH="1">
            <a:off x="6929438" y="1000125"/>
            <a:ext cx="1643062" cy="523875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扶持建立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 flipH="1">
            <a:off x="6286500" y="3357563"/>
            <a:ext cx="642938" cy="523875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而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00438" y="4429125"/>
            <a:ext cx="1428750" cy="523875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判断句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2770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2770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65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2770">
                                            <p:txEl>
                                              <p:charRg st="65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2770">
                                            <p:txEl>
                                              <p:charRg st="65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4"/>
          <p:cNvSpPr/>
          <p:nvPr/>
        </p:nvSpPr>
        <p:spPr>
          <a:xfrm>
            <a:off x="0" y="0"/>
            <a:ext cx="8732838" cy="5230813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pPr>
              <a:lnSpc>
                <a:spcPct val="20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与尔三矢，尔</a:t>
            </a:r>
            <a:r>
              <a:rPr lang="zh-CN" altLang="en-US" sz="3600" b="1" u="sng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其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无忘乃父之志。”庄宗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受</a:t>
            </a:r>
            <a:r>
              <a:rPr lang="zh-CN" altLang="en-US" sz="3600" b="1" dirty="0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而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藏之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于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庙。其后用兵，则遣从事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以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一</a:t>
            </a:r>
            <a:r>
              <a:rPr lang="zh-CN" altLang="en-US" sz="3600" b="1" u="sng" dirty="0">
                <a:latin typeface="黑体" panose="02010600030101010101" pitchFamily="49" charset="-122"/>
                <a:ea typeface="黑体" panose="02010600030101010101" pitchFamily="49" charset="-122"/>
              </a:rPr>
              <a:t>少（</a:t>
            </a:r>
            <a:r>
              <a:rPr lang="en-US" altLang="zh-CN" sz="3600" b="1" u="sng" dirty="0">
                <a:latin typeface="黑体" panose="02010600030101010101" pitchFamily="49" charset="-122"/>
                <a:ea typeface="黑体" panose="02010600030101010101" pitchFamily="49" charset="-122"/>
              </a:rPr>
              <a:t>shào</a:t>
            </a:r>
            <a:r>
              <a:rPr lang="zh-CN" altLang="en-US" sz="3600" b="1" u="sng" dirty="0">
                <a:latin typeface="黑体" panose="02010600030101010101" pitchFamily="49" charset="-122"/>
                <a:ea typeface="黑体" panose="02010600030101010101" pitchFamily="49" charset="-122"/>
              </a:rPr>
              <a:t>）牢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告庙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，请其矢，</a:t>
            </a:r>
            <a:r>
              <a:rPr lang="zh-CN" altLang="en-US" sz="36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盛</a:t>
            </a:r>
            <a:r>
              <a:rPr lang="en-US" altLang="zh-CN" sz="36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(chéng)</a:t>
            </a:r>
            <a:r>
              <a:rPr lang="zh-CN" altLang="en-US" sz="36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以锦囊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3600" b="1" u="sng" dirty="0">
                <a:latin typeface="黑体" panose="02010600030101010101" pitchFamily="49" charset="-122"/>
                <a:ea typeface="黑体" panose="02010600030101010101" pitchFamily="49" charset="-122"/>
              </a:rPr>
              <a:t>负而前驱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，及凯旋而纳之。</a:t>
            </a:r>
            <a:endParaRPr lang="zh-CN" altLang="en-US" sz="36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        </a:t>
            </a:r>
            <a:endParaRPr lang="zh-CN" altLang="en-US" sz="3600" b="1" u="sng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-10800000" flipV="1">
            <a:off x="7308850" y="2092325"/>
            <a:ext cx="928688" cy="522288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用</a:t>
            </a:r>
            <a:endParaRPr lang="en-US" altLang="zh-CN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 rot="-10800000" flipV="1">
            <a:off x="214313" y="3160713"/>
            <a:ext cx="2714625" cy="522287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省“于”，状后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 flipH="1">
            <a:off x="4471988" y="3248025"/>
            <a:ext cx="3028950" cy="522288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省“之”，状后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86063" y="-30162"/>
            <a:ext cx="2214562" cy="523875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一定，应该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966788"/>
            <a:ext cx="928688" cy="522287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接受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28813" y="1000125"/>
            <a:ext cx="785812" cy="523875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在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0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6">
                                            <p:txEl>
                                              <p:charRg st="0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77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6386">
                                            <p:txEl>
                                              <p:charRg st="77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内容占位符 2"/>
          <p:cNvSpPr>
            <a:spLocks noGrp="1"/>
          </p:cNvSpPr>
          <p:nvPr>
            <p:ph idx="1"/>
          </p:nvPr>
        </p:nvSpPr>
        <p:spPr>
          <a:xfrm>
            <a:off x="250825" y="0"/>
            <a:ext cx="8424863" cy="4594225"/>
          </a:xfrm>
        </p:spPr>
        <p:txBody>
          <a:bodyPr vert="horz" wrap="square" lIns="91434" tIns="45717" rIns="91434" bIns="45717" anchor="t"/>
          <a:p>
            <a:pPr eaLnBrk="1" hangingPunct="1"/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思考：这一段文字的主要内容是什么？庄宗如何对待三矢？从庄宗对三矢的态度中，你能得出哪些信息？</a:t>
            </a:r>
            <a:endParaRPr lang="zh-CN" altLang="en-US" sz="36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2531" name="TextBox 3"/>
          <p:cNvSpPr txBox="1"/>
          <p:nvPr/>
        </p:nvSpPr>
        <p:spPr>
          <a:xfrm>
            <a:off x="323850" y="2279650"/>
            <a:ext cx="4433888" cy="646113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赐矢，领父亲遗命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2532" name="TextBox 5"/>
          <p:cNvSpPr txBox="1"/>
          <p:nvPr/>
        </p:nvSpPr>
        <p:spPr>
          <a:xfrm>
            <a:off x="5003800" y="2355850"/>
            <a:ext cx="2952750" cy="1200150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受，藏，请，盛，负，纳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2533" name="TextBox 6"/>
          <p:cNvSpPr txBox="1"/>
          <p:nvPr/>
        </p:nvSpPr>
        <p:spPr>
          <a:xfrm>
            <a:off x="1143000" y="3929063"/>
            <a:ext cx="3214688" cy="646112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恭敬，慎重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253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2253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253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253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1765" y="751840"/>
            <a:ext cx="8358505" cy="2716530"/>
          </a:xfrm>
        </p:spPr>
        <p:txBody>
          <a:bodyPr vert="horz" wrap="square" lIns="91434" tIns="45717" rIns="91434" bIns="45717" numCol="1" anchor="t" anchorCtr="0" compatLnSpc="1"/>
          <a:lstStyle/>
          <a:p>
            <a:pPr marL="419100" marR="0" lvl="0" indent="-38227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"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思考：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19100" marR="0" lvl="0" indent="-38227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"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、庄宗在接受了父亲的遗命后，完成得如何呢？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19100" marR="0" lvl="0" indent="-38227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"/>
              <a:defRPr/>
            </a:pP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19100" marR="0" lvl="0" indent="-38227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"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、在完成父亲的遗命后，庄宗的生活经历了怎样的改变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6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charRg st="26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charRg st="26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73731"/>
          <p:cNvSpPr/>
          <p:nvPr/>
        </p:nvSpPr>
        <p:spPr>
          <a:xfrm>
            <a:off x="214313" y="142875"/>
            <a:ext cx="8534400" cy="4030663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3200" b="1" u="sng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方</a:t>
            </a:r>
            <a:r>
              <a:rPr lang="zh-CN" altLang="en-US" sz="3200" b="1" u="sng" dirty="0">
                <a:latin typeface="黑体" panose="02010600030101010101" pitchFamily="49" charset="-122"/>
                <a:ea typeface="黑体" panose="02010600030101010101" pitchFamily="49" charset="-122"/>
              </a:rPr>
              <a:t>其</a:t>
            </a:r>
            <a:r>
              <a:rPr lang="zh-CN" altLang="en-US" sz="3200" b="1" u="sng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系</a:t>
            </a:r>
            <a:r>
              <a:rPr lang="zh-CN" altLang="en-US" sz="3200" b="1" u="sng" dirty="0">
                <a:latin typeface="黑体" panose="02010600030101010101" pitchFamily="49" charset="-122"/>
                <a:ea typeface="黑体" panose="02010600030101010101" pitchFamily="49" charset="-122"/>
              </a:rPr>
              <a:t>燕父子以</a:t>
            </a:r>
            <a:r>
              <a:rPr lang="zh-CN" altLang="en-US" sz="3200" b="1" u="sng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组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函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梁君臣之首，入于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太庙，还矢先王，而</a:t>
            </a:r>
            <a:r>
              <a:rPr lang="zh-CN" altLang="en-US" sz="3200" b="1" u="sng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告以成功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，其意气之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3200" b="1" u="sng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盛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，可谓壮哉！及仇雠已灭，天下已定，一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夫夜呼，乱者四应，仓皇东出，未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及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贼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而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33795" name="文本框 73732"/>
          <p:cNvSpPr txBox="1"/>
          <p:nvPr/>
        </p:nvSpPr>
        <p:spPr>
          <a:xfrm>
            <a:off x="0" y="714375"/>
            <a:ext cx="3563938" cy="522288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当  捆绑   绳索</a:t>
            </a:r>
            <a:endParaRPr lang="zh-CN" altLang="en-US" sz="2800" b="1" dirty="0">
              <a:solidFill>
                <a:srgbClr val="0000CC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3796" name="文本框 73733"/>
          <p:cNvSpPr txBox="1"/>
          <p:nvPr/>
        </p:nvSpPr>
        <p:spPr>
          <a:xfrm>
            <a:off x="857250" y="2571750"/>
            <a:ext cx="1173163" cy="522288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旺盛</a:t>
            </a:r>
            <a:endParaRPr lang="zh-CN" altLang="en-US" sz="2800" b="1" dirty="0">
              <a:solidFill>
                <a:srgbClr val="FF33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3797" name="文本框 73734"/>
          <p:cNvSpPr txBox="1"/>
          <p:nvPr/>
        </p:nvSpPr>
        <p:spPr>
          <a:xfrm>
            <a:off x="5357813" y="3714750"/>
            <a:ext cx="2928937" cy="522288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等到     叛军</a:t>
            </a:r>
            <a:endParaRPr lang="zh-CN" altLang="en-US" sz="2800" b="1" dirty="0">
              <a:solidFill>
                <a:srgbClr val="FF33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3799" name="文本框 73737"/>
          <p:cNvSpPr txBox="1"/>
          <p:nvPr/>
        </p:nvSpPr>
        <p:spPr>
          <a:xfrm>
            <a:off x="1928813" y="1714500"/>
            <a:ext cx="5286375" cy="522288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省略（“之”），状语后置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3800" name="文本框 73738"/>
          <p:cNvSpPr txBox="1"/>
          <p:nvPr/>
        </p:nvSpPr>
        <p:spPr>
          <a:xfrm>
            <a:off x="4643438" y="714375"/>
            <a:ext cx="4000500" cy="522288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用匣子装着，动词</a:t>
            </a:r>
            <a:endParaRPr lang="zh-CN" altLang="en-US" sz="2800" b="1" dirty="0">
              <a:solidFill>
                <a:srgbClr val="0000CC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/>
      <p:bldP spid="33797" grpId="0"/>
      <p:bldP spid="338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4"/>
          <p:cNvSpPr/>
          <p:nvPr/>
        </p:nvSpPr>
        <p:spPr>
          <a:xfrm>
            <a:off x="271463" y="700088"/>
            <a:ext cx="8389937" cy="2660015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r>
              <a:rPr lang="zh-CN" altLang="en-US" sz="3900" b="1" dirty="0">
                <a:latin typeface="黑体" panose="02010600030101010101" pitchFamily="49" charset="-122"/>
                <a:ea typeface="黑体" panose="02010600030101010101" pitchFamily="49" charset="-122"/>
              </a:rPr>
              <a:t>  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士卒离散，君臣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相顾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，不知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所归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3200" b="1" dirty="0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至于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誓天断发，泣下沾襟，何其衰也！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zh-CN" altLang="en-US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岂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得之难而失之易欤？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8133" name="文本框 73739"/>
          <p:cNvSpPr txBox="1"/>
          <p:nvPr/>
        </p:nvSpPr>
        <p:spPr>
          <a:xfrm>
            <a:off x="5840413" y="1420813"/>
            <a:ext cx="1985962" cy="522287"/>
          </a:xfrm>
          <a:prstGeom prst="rect">
            <a:avLst/>
          </a:prstGeom>
          <a:noFill/>
          <a:ln w="9525">
            <a:noFill/>
          </a:ln>
        </p:spPr>
        <p:txBody>
          <a:bodyPr wrap="none" lIns="90189" tIns="45095" rIns="90189" bIns="45095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返回的地方</a:t>
            </a:r>
            <a:endParaRPr lang="zh-CN" altLang="en-US" sz="2800" b="1" dirty="0">
              <a:solidFill>
                <a:srgbClr val="0000CC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8134" name="文本框 73739"/>
          <p:cNvSpPr txBox="1"/>
          <p:nvPr/>
        </p:nvSpPr>
        <p:spPr>
          <a:xfrm>
            <a:off x="271463" y="2310765"/>
            <a:ext cx="1263650" cy="522288"/>
          </a:xfrm>
          <a:prstGeom prst="rect">
            <a:avLst/>
          </a:prstGeom>
          <a:noFill/>
          <a:ln w="9525">
            <a:noFill/>
          </a:ln>
        </p:spPr>
        <p:txBody>
          <a:bodyPr wrap="none" lIns="90189" tIns="45095" rIns="90189" bIns="45095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以至于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780" y="3360420"/>
            <a:ext cx="1357313" cy="523875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难道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 rot="-10800000" flipV="1">
            <a:off x="3143250" y="1423988"/>
            <a:ext cx="1785938" cy="522287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相对而视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19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78">
                                            <p:txEl>
                                              <p:charRg st="19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8">
                                            <p:txEl>
                                              <p:charRg st="19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578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578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13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13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13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813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72707"/>
          <p:cNvSpPr/>
          <p:nvPr/>
        </p:nvSpPr>
        <p:spPr>
          <a:xfrm>
            <a:off x="374650" y="1714500"/>
            <a:ext cx="182563" cy="385763"/>
          </a:xfrm>
          <a:prstGeom prst="rect">
            <a:avLst/>
          </a:prstGeom>
          <a:noFill/>
          <a:ln w="9525">
            <a:noFill/>
          </a:ln>
        </p:spPr>
        <p:txBody>
          <a:bodyPr wrap="none" lIns="90189" tIns="45095" rIns="90189" bIns="45095">
            <a:spAutoFit/>
          </a:bodyPr>
          <a:p>
            <a:pPr>
              <a:lnSpc>
                <a:spcPct val="80000"/>
              </a:lnSpc>
              <a:spcBef>
                <a:spcPct val="20000"/>
              </a:spcBef>
            </a:pPr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26627" name="矩形 72709"/>
          <p:cNvSpPr/>
          <p:nvPr/>
        </p:nvSpPr>
        <p:spPr>
          <a:xfrm>
            <a:off x="395288" y="736600"/>
            <a:ext cx="8497887" cy="2613660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抑</a:t>
            </a:r>
            <a:r>
              <a:rPr lang="zh-CN" altLang="en-US" sz="3200" b="1" u="sng" dirty="0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本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其成败之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迹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，而皆自于人欤？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书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曰：“满招损，谦受益。”</a:t>
            </a:r>
            <a:r>
              <a:rPr lang="zh-CN" altLang="en-US" sz="3200" b="1" u="sng" dirty="0">
                <a:latin typeface="黑体" panose="02010600030101010101" pitchFamily="49" charset="-122"/>
                <a:ea typeface="黑体" panose="02010600030101010101" pitchFamily="49" charset="-122"/>
              </a:rPr>
              <a:t>忧劳可以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兴</a:t>
            </a:r>
            <a:r>
              <a:rPr lang="zh-CN" altLang="en-US" sz="3200" b="1" u="sng" dirty="0">
                <a:latin typeface="黑体" panose="02010600030101010101" pitchFamily="49" charset="-122"/>
                <a:ea typeface="黑体" panose="02010600030101010101" pitchFamily="49" charset="-122"/>
              </a:rPr>
              <a:t>国，逸豫可以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亡</a:t>
            </a:r>
            <a:r>
              <a:rPr lang="zh-CN" altLang="en-US" sz="3200" b="1" u="sng" dirty="0">
                <a:latin typeface="黑体" panose="02010600030101010101" pitchFamily="49" charset="-122"/>
                <a:ea typeface="黑体" panose="02010600030101010101" pitchFamily="49" charset="-122"/>
              </a:rPr>
              <a:t>身，自然之理也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r>
              <a:rPr lang="zh-CN" altLang="en-US" sz="3600" dirty="0">
                <a:latin typeface="宋体" panose="02010600030101010101" pitchFamily="2" charset="-122"/>
              </a:rPr>
              <a:t> </a:t>
            </a:r>
            <a:endParaRPr lang="zh-CN" altLang="en-US" sz="3600" dirty="0">
              <a:latin typeface="宋体" panose="02010600030101010101" pitchFamily="2" charset="-122"/>
            </a:endParaRPr>
          </a:p>
        </p:txBody>
      </p:sp>
      <p:sp>
        <p:nvSpPr>
          <p:cNvPr id="34821" name="文本框 72710"/>
          <p:cNvSpPr txBox="1"/>
          <p:nvPr/>
        </p:nvSpPr>
        <p:spPr>
          <a:xfrm>
            <a:off x="428625" y="1420813"/>
            <a:ext cx="5227638" cy="584200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或者；</a:t>
            </a:r>
            <a:r>
              <a:rPr lang="zh-CN" altLang="en-US" sz="3200" b="1" dirty="0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探求，考察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；迹象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4822" name="文本框 72711"/>
          <p:cNvSpPr txBox="1"/>
          <p:nvPr/>
        </p:nvSpPr>
        <p:spPr>
          <a:xfrm>
            <a:off x="880745" y="3350260"/>
            <a:ext cx="5520055" cy="520700"/>
          </a:xfrm>
          <a:prstGeom prst="rect">
            <a:avLst/>
          </a:prstGeom>
          <a:noFill/>
          <a:ln w="9525">
            <a:noFill/>
          </a:ln>
        </p:spPr>
        <p:txBody>
          <a:bodyPr wrap="square" lIns="90189" tIns="45095" rIns="90189" bIns="45095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使动用法，使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…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兴，使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…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亡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3482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 Box 2"/>
          <p:cNvSpPr txBox="1"/>
          <p:nvPr/>
        </p:nvSpPr>
        <p:spPr>
          <a:xfrm>
            <a:off x="67310" y="999490"/>
            <a:ext cx="9144000" cy="2798445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89" tIns="45095" rIns="90189" bIns="45095">
            <a:spAutoFit/>
          </a:bodyPr>
          <a:p>
            <a:r>
              <a:rPr lang="en-US" altLang="zh-CN" sz="3600" b="1" dirty="0">
                <a:solidFill>
                  <a:srgbClr val="99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    </a:t>
            </a:r>
            <a:r>
              <a:rPr lang="en-US" altLang="zh-CN" sz="2800" b="1" dirty="0">
                <a:solidFill>
                  <a:srgbClr val="99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欧阳修：字</a:t>
            </a:r>
            <a:r>
              <a:rPr lang="zh-CN" altLang="en-US" sz="2800" b="1" u="sng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永叔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，号</a:t>
            </a:r>
            <a:r>
              <a:rPr lang="zh-CN" altLang="en-US" sz="2800" b="1" u="sng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醉翁、六一居士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，谥号文忠。著名文学家、史学家，北宋中叶的文坛领袖，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诗文革新运动的倡导者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。“唐宋八大家”中宋代的五位</a:t>
            </a:r>
            <a:r>
              <a:rPr lang="zh-CN" altLang="en-US" sz="2800" b="1" u="sng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苏洵、苏轼、苏辙、王安石、曾巩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都是他的学生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。他在诗、文、书法、文论等各方面都很有成就。在史学方面，与宋祁合著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新唐书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，又单独编纂了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新五代史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endParaRPr lang="zh-CN" altLang="en-US" sz="2800" b="1" dirty="0">
              <a:solidFill>
                <a:schemeClr val="tx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24815" y="357505"/>
            <a:ext cx="8076565" cy="1382395"/>
          </a:xfrm>
          <a:prstGeom prst="rect">
            <a:avLst/>
          </a:prstGeom>
        </p:spPr>
        <p:txBody>
          <a:bodyPr wrap="square" lIns="91434" tIns="45717" rIns="91434" bIns="45717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rPr>
              <a:t>思考：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rPr>
              <a:t>庄宗接受父亲的遗命后，做了哪些事？完成效果如何？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4815" y="1888490"/>
            <a:ext cx="5426710" cy="520700"/>
          </a:xfrm>
          <a:prstGeom prst="rect">
            <a:avLst/>
          </a:prstGeom>
          <a:noFill/>
          <a:ln w="9525">
            <a:noFill/>
          </a:ln>
        </p:spPr>
        <p:txBody>
          <a:bodyPr wrap="square" lIns="91434" tIns="45717" rIns="91434" bIns="45717">
            <a:spAutoFit/>
          </a:bodyPr>
          <a:p>
            <a:r>
              <a:rPr lang="zh-CN" altLang="en-US" sz="2800" b="1" u="sng" dirty="0">
                <a:solidFill>
                  <a:srgbClr val="FF3300"/>
                </a:solidFill>
                <a:latin typeface="宋体" panose="02010600030101010101" pitchFamily="2" charset="-122"/>
              </a:rPr>
              <a:t>系</a:t>
            </a:r>
            <a:r>
              <a:rPr lang="zh-CN" altLang="en-US" sz="2800" b="1" u="sng" dirty="0">
                <a:latin typeface="宋体" panose="02010600030101010101" pitchFamily="2" charset="-122"/>
              </a:rPr>
              <a:t>燕父子以</a:t>
            </a:r>
            <a:r>
              <a:rPr lang="zh-CN" altLang="en-US" sz="2800" b="1" u="sng" dirty="0">
                <a:solidFill>
                  <a:srgbClr val="FF3300"/>
                </a:solidFill>
                <a:latin typeface="宋体" panose="02010600030101010101" pitchFamily="2" charset="-122"/>
              </a:rPr>
              <a:t>组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函</a:t>
            </a:r>
            <a:r>
              <a:rPr lang="zh-CN" altLang="en-US" sz="2800" b="1" dirty="0">
                <a:latin typeface="宋体" panose="02010600030101010101" pitchFamily="2" charset="-122"/>
              </a:rPr>
              <a:t>梁君臣之首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 rot="-10800000" flipV="1">
            <a:off x="424815" y="2752090"/>
            <a:ext cx="4997450" cy="520700"/>
          </a:xfrm>
          <a:prstGeom prst="rect">
            <a:avLst/>
          </a:prstGeom>
          <a:noFill/>
          <a:ln w="9525">
            <a:noFill/>
          </a:ln>
        </p:spPr>
        <p:txBody>
          <a:bodyPr wrap="square" lIns="91434" tIns="45717" rIns="91434" bIns="45717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</a:rPr>
              <a:t>其意气之</a:t>
            </a:r>
            <a:r>
              <a:rPr lang="zh-CN" altLang="en-US" sz="2800" b="1" u="sng" dirty="0">
                <a:solidFill>
                  <a:srgbClr val="FF3300"/>
                </a:solidFill>
                <a:latin typeface="宋体" panose="02010600030101010101" pitchFamily="2" charset="-122"/>
              </a:rPr>
              <a:t>盛</a:t>
            </a:r>
            <a:r>
              <a:rPr lang="zh-CN" altLang="en-US" sz="2800" b="1" dirty="0">
                <a:latin typeface="宋体" panose="02010600030101010101" pitchFamily="2" charset="-122"/>
              </a:rPr>
              <a:t>，可谓壮哉！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Box 2"/>
          <p:cNvSpPr txBox="1"/>
          <p:nvPr/>
        </p:nvSpPr>
        <p:spPr>
          <a:xfrm>
            <a:off x="246063" y="126365"/>
            <a:ext cx="4143375" cy="520700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庄宗大事记载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8675" name="矩形 2"/>
          <p:cNvSpPr>
            <a:spLocks noChangeArrowheads="1"/>
          </p:cNvSpPr>
          <p:nvPr/>
        </p:nvSpPr>
        <p:spPr bwMode="auto">
          <a:xfrm>
            <a:off x="142875" y="777875"/>
            <a:ext cx="1214438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4" tIns="45717" rIns="91434" bIns="45717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908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年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676" name="矩形 3"/>
          <p:cNvSpPr/>
          <p:nvPr/>
        </p:nvSpPr>
        <p:spPr>
          <a:xfrm rot="-10800000" flipV="1">
            <a:off x="1500188" y="777558"/>
            <a:ext cx="1214437" cy="520700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23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岁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677" name="矩形 4"/>
          <p:cNvSpPr/>
          <p:nvPr/>
        </p:nvSpPr>
        <p:spPr>
          <a:xfrm>
            <a:off x="2714625" y="777875"/>
            <a:ext cx="4886325" cy="520700"/>
          </a:xfrm>
          <a:prstGeom prst="rect">
            <a:avLst/>
          </a:prstGeom>
          <a:noFill/>
          <a:ln w="9525">
            <a:noFill/>
          </a:ln>
        </p:spPr>
        <p:txBody>
          <a:bodyPr wrap="square" lIns="91434" tIns="45717" rIns="91434" bIns="45717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与尔三矢”（领遗命）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678" name="矩形 5"/>
          <p:cNvSpPr/>
          <p:nvPr/>
        </p:nvSpPr>
        <p:spPr>
          <a:xfrm>
            <a:off x="142875" y="1428750"/>
            <a:ext cx="1357313" cy="520700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912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年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679" name="矩形 6"/>
          <p:cNvSpPr/>
          <p:nvPr/>
        </p:nvSpPr>
        <p:spPr>
          <a:xfrm rot="-10800000" flipV="1">
            <a:off x="1500188" y="1419225"/>
            <a:ext cx="1127125" cy="520700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27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岁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680" name="矩形 7"/>
          <p:cNvSpPr/>
          <p:nvPr/>
        </p:nvSpPr>
        <p:spPr>
          <a:xfrm>
            <a:off x="2714625" y="1419225"/>
            <a:ext cx="4885690" cy="520700"/>
          </a:xfrm>
          <a:prstGeom prst="rect">
            <a:avLst/>
          </a:prstGeom>
          <a:noFill/>
          <a:ln w="9525">
            <a:noFill/>
          </a:ln>
        </p:spPr>
        <p:txBody>
          <a:bodyPr wrap="square" lIns="91434" tIns="45717" rIns="91434" bIns="45717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系燕父子以组”（灭燕）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681" name="矩形 8"/>
          <p:cNvSpPr/>
          <p:nvPr/>
        </p:nvSpPr>
        <p:spPr>
          <a:xfrm>
            <a:off x="142875" y="2214563"/>
            <a:ext cx="1214438" cy="520700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923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年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682" name="矩形 9"/>
          <p:cNvSpPr/>
          <p:nvPr/>
        </p:nvSpPr>
        <p:spPr>
          <a:xfrm>
            <a:off x="1571625" y="2214563"/>
            <a:ext cx="1357313" cy="520700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38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岁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683" name="矩形 10"/>
          <p:cNvSpPr/>
          <p:nvPr/>
        </p:nvSpPr>
        <p:spPr>
          <a:xfrm>
            <a:off x="2857500" y="2214563"/>
            <a:ext cx="4883150" cy="520700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pPr>
              <a:spcBef>
                <a:spcPct val="50000"/>
              </a:spcBef>
            </a:pPr>
            <a:r>
              <a:rPr lang="en-US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“函梁君臣之首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”（亡梁）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715250" y="2214563"/>
            <a:ext cx="1000125" cy="520700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称帝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7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7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68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68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68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68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68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68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68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68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 rot="-10800000" flipV="1">
            <a:off x="1265873" y="1288415"/>
            <a:ext cx="5643562" cy="1075055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      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还矢先王，而</a:t>
            </a:r>
            <a:r>
              <a:rPr lang="zh-CN" altLang="en-US" sz="2800" b="1" u="sng" dirty="0">
                <a:latin typeface="宋体" panose="02010600030101010101" pitchFamily="2" charset="-122"/>
                <a:cs typeface="宋体" panose="02010600030101010101" pitchFamily="2" charset="-122"/>
              </a:rPr>
              <a:t>告以成功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，其意气之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，可谓壮哉！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68538" y="1779588"/>
            <a:ext cx="935037" cy="520700"/>
          </a:xfrm>
          <a:prstGeom prst="rect">
            <a:avLst/>
          </a:prstGeom>
          <a:noFill/>
          <a:ln w="9525">
            <a:noFill/>
          </a:ln>
        </p:spPr>
        <p:txBody>
          <a:bodyPr wrap="square" lIns="91434" tIns="45717" rIns="91434" bIns="45717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盛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21018" y="894715"/>
            <a:ext cx="1857375" cy="520700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926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年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 flipH="1">
            <a:off x="2083435" y="833120"/>
            <a:ext cx="2286000" cy="643890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宋体" panose="02010600030101010101" pitchFamily="2" charset="-122"/>
              </a:rPr>
              <a:t>   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41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岁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1018" y="1894840"/>
            <a:ext cx="5735637" cy="520700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身死国灭，为天下笑”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1"/>
          <p:cNvSpPr/>
          <p:nvPr/>
        </p:nvSpPr>
        <p:spPr>
          <a:xfrm>
            <a:off x="0" y="0"/>
            <a:ext cx="8572500" cy="1200150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pPr>
              <a:lnSpc>
                <a:spcPct val="150000"/>
              </a:lnSpc>
            </a:pPr>
            <a:r>
              <a:rPr lang="zh-CN" altLang="en-US" sz="4800" b="1" dirty="0">
                <a:latin typeface="Arial" panose="020B0604020202020204" pitchFamily="34" charset="0"/>
              </a:rPr>
              <a:t>     </a:t>
            </a:r>
            <a:endParaRPr lang="zh-CN" altLang="en-US" sz="5400" dirty="0"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8125" y="1857375"/>
            <a:ext cx="785813" cy="923925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</a:rPr>
              <a:t>衰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9501188" cy="2800350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pPr>
              <a:lnSpc>
                <a:spcPct val="200000"/>
              </a:lnSpc>
            </a:pPr>
            <a:r>
              <a:rPr lang="zh-CN" altLang="en-US" sz="4400" b="1" dirty="0">
                <a:latin typeface="Arial" panose="020B0604020202020204" pitchFamily="34" charset="0"/>
              </a:rPr>
              <a:t>     </a:t>
            </a:r>
            <a:r>
              <a:rPr lang="zh-CN" altLang="en-US" sz="4400" b="1" dirty="0">
                <a:latin typeface="黑体" panose="02010600030101010101" pitchFamily="49" charset="-122"/>
                <a:ea typeface="黑体" panose="02010600030101010101" pitchFamily="49" charset="-122"/>
              </a:rPr>
              <a:t>士卒离散，君臣相顾，不知所归，至于誓天断发，泣下沾襟，何其   也！</a:t>
            </a:r>
            <a:endParaRPr lang="zh-CN" altLang="en-US" sz="4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6125" y="657860"/>
            <a:ext cx="7520940" cy="1813560"/>
          </a:xfrm>
          <a:prstGeom prst="rect">
            <a:avLst/>
          </a:prstGeom>
          <a:noFill/>
          <a:ln w="9525">
            <a:noFill/>
          </a:ln>
        </p:spPr>
        <p:txBody>
          <a:bodyPr wrap="square" lIns="91434" tIns="45717" rIns="91434" bIns="45717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得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天下 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—— 15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——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盛</a:t>
            </a:r>
            <a:b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</a:br>
            <a:b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2800" b="1" dirty="0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失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天下 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—— 3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——  </a:t>
            </a:r>
            <a:r>
              <a:rPr lang="zh-CN" altLang="en-US" sz="2800" b="1" dirty="0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衰</a:t>
            </a:r>
            <a:br>
              <a:rPr lang="zh-CN" altLang="en-US" sz="2800" b="1" dirty="0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6125" y="2671128"/>
            <a:ext cx="3643313" cy="643890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r>
              <a:rPr lang="zh-CN" altLang="en-US" sz="3600" b="1" dirty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为什么</a:t>
            </a:r>
            <a:r>
              <a:rPr lang="en-US" altLang="zh-CN" sz="3600" b="1" dirty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?</a:t>
            </a:r>
            <a:endParaRPr lang="zh-CN" altLang="en-US" sz="3600" b="1" dirty="0">
              <a:solidFill>
                <a:srgbClr val="C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1"/>
          <p:cNvSpPr/>
          <p:nvPr/>
        </p:nvSpPr>
        <p:spPr>
          <a:xfrm>
            <a:off x="230505" y="591820"/>
            <a:ext cx="8535670" cy="3506470"/>
          </a:xfrm>
          <a:prstGeom prst="rect">
            <a:avLst/>
          </a:prstGeom>
          <a:noFill/>
          <a:ln w="9525">
            <a:noFill/>
          </a:ln>
        </p:spPr>
        <p:txBody>
          <a:bodyPr wrap="square" lIns="91434" tIns="45717" rIns="91434" bIns="45717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Arial" panose="020B0604020202020204" pitchFamily="34" charset="0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西楚霸王项羽的一生，引发我们无数感慨。 自刎前，他曾用这样的一句话总结自己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天之亡我”，回顾史实，我们不禁感慨真的是天要亡他么？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伶官传序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中盛极一时的庄宗，终身死国灭，是为什么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决定盛衰得失的究竟是什么？</a:t>
            </a:r>
            <a:endParaRPr lang="en-US" altLang="zh-CN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0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9698">
                                            <p:txEl>
                                              <p:charRg st="0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55563"/>
            <a:ext cx="5605463" cy="2301875"/>
          </a:xfrm>
        </p:spPr>
        <p:txBody>
          <a:bodyPr vert="horz" wrap="square" lIns="45717" tIns="45717" rIns="45717" bIns="45717" numCol="1" anchor="ctr" anchorCtr="0" compatLnSpc="1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隶书" pitchFamily="49" charset="-122"/>
                <a:cs typeface="+mj-cs"/>
              </a:rPr>
              <a:t>盛</a:t>
            </a:r>
            <a:r>
              <a:rPr kumimoji="0" lang="en-US" altLang="zh-CN" sz="4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----</a:t>
            </a:r>
            <a:r>
              <a:rPr kumimoji="0" lang="en-US" altLang="zh-CN" sz="4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_GB2312" panose="02010609030101010101" pitchFamily="49" charset="-122"/>
                <a:cs typeface="+mj-cs"/>
              </a:rPr>
              <a:t>“</a:t>
            </a:r>
            <a:r>
              <a:rPr kumimoji="0" lang="zh-CN" altLang="en-US" sz="4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忧劳可以</a:t>
            </a:r>
            <a:r>
              <a:rPr kumimoji="0" lang="zh-CN" altLang="en-US" sz="46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兴</a:t>
            </a:r>
            <a:r>
              <a:rPr kumimoji="0" lang="zh-CN" altLang="en-US" sz="4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国</a:t>
            </a:r>
            <a:r>
              <a:rPr kumimoji="0" lang="zh-CN" altLang="en-US" sz="4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_GB2312" panose="02010609030101010101" pitchFamily="49" charset="-122"/>
                <a:cs typeface="+mj-cs"/>
              </a:rPr>
              <a:t>”</a:t>
            </a:r>
            <a:br>
              <a:rPr kumimoji="0" lang="zh-CN" altLang="en-US" sz="4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</a:br>
            <a:r>
              <a:rPr kumimoji="0" lang="zh-CN" altLang="en-US" sz="5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隶书" pitchFamily="49" charset="-122"/>
                <a:cs typeface="+mj-cs"/>
              </a:rPr>
              <a:t>衰</a:t>
            </a:r>
            <a:r>
              <a:rPr kumimoji="0" lang="en-US" altLang="zh-CN" sz="4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----</a:t>
            </a:r>
            <a:r>
              <a:rPr kumimoji="0" lang="en-US" altLang="zh-CN" sz="4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_GB2312" panose="02010609030101010101" pitchFamily="49" charset="-122"/>
                <a:cs typeface="+mj-cs"/>
              </a:rPr>
              <a:t>“</a:t>
            </a:r>
            <a:r>
              <a:rPr kumimoji="0" lang="zh-CN" altLang="en-US" sz="4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逸豫可以</a:t>
            </a:r>
            <a:r>
              <a:rPr kumimoji="0" lang="zh-CN" altLang="en-US" sz="46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亡</a:t>
            </a:r>
            <a:r>
              <a:rPr kumimoji="0" lang="zh-CN" altLang="en-US" sz="4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身</a:t>
            </a:r>
            <a:r>
              <a:rPr kumimoji="0" lang="zh-CN" altLang="en-US" sz="4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_GB2312" panose="02010609030101010101" pitchFamily="49" charset="-122"/>
                <a:cs typeface="+mj-cs"/>
              </a:rPr>
              <a:t>”</a:t>
            </a:r>
            <a:endParaRPr kumimoji="0" lang="zh-CN" altLang="en-US" sz="4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j-cs"/>
            </a:endParaRPr>
          </a:p>
        </p:txBody>
      </p:sp>
      <p:sp>
        <p:nvSpPr>
          <p:cNvPr id="17413" name="Rectangle 5"/>
          <p:cNvSpPr>
            <a:spLocks noGrp="1"/>
          </p:cNvSpPr>
          <p:nvPr>
            <p:ph idx="1"/>
          </p:nvPr>
        </p:nvSpPr>
        <p:spPr>
          <a:xfrm>
            <a:off x="971550" y="2786063"/>
            <a:ext cx="7346950" cy="1676400"/>
          </a:xfrm>
        </p:spPr>
        <p:txBody>
          <a:bodyPr vert="horz" wrap="square" lIns="91434" tIns="45717" rIns="91434" bIns="45717" anchor="t"/>
          <a:p>
            <a:pPr eaLnBrk="1" hangingPunct="1">
              <a:lnSpc>
                <a:spcPct val="80000"/>
              </a:lnSpc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忧虑辛劳可以</a:t>
            </a:r>
            <a:r>
              <a:rPr lang="zh-CN" altLang="en-US" sz="3600" b="1" u="sng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使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国家</a:t>
            </a:r>
            <a:r>
              <a:rPr lang="zh-CN" altLang="en-US" sz="3600" b="1" u="sng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兴盛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；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安闲享乐可以</a:t>
            </a:r>
            <a:r>
              <a:rPr lang="zh-CN" altLang="en-US" sz="3600" b="1" u="sng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使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自身</a:t>
            </a:r>
            <a:r>
              <a:rPr lang="zh-CN" altLang="en-US" sz="3600" b="1" u="sng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灭亡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56325" y="1419225"/>
            <a:ext cx="2428875" cy="646113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r>
              <a:rPr lang="zh-CN" altLang="en-US" sz="3600" b="1" dirty="0">
                <a:solidFill>
                  <a:srgbClr val="C00000"/>
                </a:solidFill>
                <a:latin typeface="Arial" panose="020B0604020202020204" pitchFamily="34" charset="0"/>
              </a:rPr>
              <a:t>失</a:t>
            </a:r>
            <a:endParaRPr lang="zh-CN" altLang="en-US" sz="36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56325" y="627063"/>
            <a:ext cx="1500188" cy="646112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r>
              <a:rPr lang="zh-CN" altLang="en-US" sz="3600" b="1" dirty="0">
                <a:solidFill>
                  <a:srgbClr val="C00000"/>
                </a:solidFill>
                <a:latin typeface="Arial" panose="020B0604020202020204" pitchFamily="34" charset="0"/>
              </a:rPr>
              <a:t>得</a:t>
            </a:r>
            <a:endParaRPr lang="zh-CN" altLang="en-US" sz="36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58063" y="714375"/>
            <a:ext cx="862012" cy="3286125"/>
          </a:xfrm>
          <a:prstGeom prst="rect">
            <a:avLst/>
          </a:prstGeom>
          <a:noFill/>
          <a:ln w="9525">
            <a:noFill/>
          </a:ln>
        </p:spPr>
        <p:txBody>
          <a:bodyPr vert="eaVert" lIns="91434" tIns="45717" rIns="91434" bIns="45717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皆  由  人  事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1741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17413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0" fill="hold"/>
                                        <p:tgtEl>
                                          <p:spTgt spid="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000" fill="hold"/>
                                        <p:tgtEl>
                                          <p:spTgt spid="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60" name="Text Box 4"/>
          <p:cNvSpPr txBox="1"/>
          <p:nvPr/>
        </p:nvSpPr>
        <p:spPr>
          <a:xfrm>
            <a:off x="1377315" y="720090"/>
            <a:ext cx="6389370" cy="2806065"/>
          </a:xfrm>
          <a:prstGeom prst="rect">
            <a:avLst/>
          </a:prstGeom>
          <a:noFill/>
          <a:ln w="9525">
            <a:noFill/>
          </a:ln>
        </p:spPr>
        <p:txBody>
          <a:bodyPr wrap="square" lIns="90189" tIns="45095" rIns="90189" bIns="45095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300" b="1" dirty="0">
                <a:latin typeface="Times New Roman" panose="02020603050405020304" pitchFamily="18" charset="0"/>
                <a:ea typeface="隶书" pitchFamily="49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本文是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hlinkClick r:id="" action="ppaction://noaction"/>
              </a:rPr>
              <a:t>欧阳修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伶官传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作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的序，可为什么主人公不是伶官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而是庄宗呢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4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214630" y="184785"/>
            <a:ext cx="2000250" cy="505460"/>
          </a:xfrm>
          <a:ln w="25400">
            <a:solidFill>
              <a:srgbClr val="00FFFF"/>
            </a:solidFill>
          </a:ln>
        </p:spPr>
        <p:txBody>
          <a:bodyPr vert="horz" wrap="square" lIns="45717" tIns="45717" rIns="45717" bIns="45717" numCol="1" anchor="ctr" anchorCtr="0" compatLnSpc="1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背 景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867" name="矩形 7"/>
          <p:cNvSpPr/>
          <p:nvPr/>
        </p:nvSpPr>
        <p:spPr>
          <a:xfrm>
            <a:off x="214313" y="928688"/>
            <a:ext cx="8715375" cy="2736850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pPr>
              <a:spcBef>
                <a:spcPct val="2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北宋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王朝建立后，随着土地和财富的高度集中，北宋的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统治集团日益腐化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。由于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北方少数民族的不断进犯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民族矛盾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也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日益尖锐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。面对这种形势，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北宋王朝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不但不力求振作，反而忍受耻辱，每年都要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靠纳币输绢以求苟安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。在这样的历史背景下，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欧阳修借后唐庄宗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李存勖的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兴亡史进行讽谏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。 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7" name="Text Box 5"/>
          <p:cNvSpPr txBox="1"/>
          <p:nvPr/>
        </p:nvSpPr>
        <p:spPr>
          <a:xfrm>
            <a:off x="554038" y="1276350"/>
            <a:ext cx="8001000" cy="584200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endParaRPr lang="zh-CN" altLang="zh-CN" sz="32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387" name="矩形 7"/>
          <p:cNvSpPr/>
          <p:nvPr/>
        </p:nvSpPr>
        <p:spPr>
          <a:xfrm>
            <a:off x="554355" y="762635"/>
            <a:ext cx="1992313" cy="582295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解题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8" name="Text Box 2"/>
          <p:cNvSpPr txBox="1"/>
          <p:nvPr/>
        </p:nvSpPr>
        <p:spPr>
          <a:xfrm>
            <a:off x="457200" y="1860233"/>
            <a:ext cx="8389938" cy="1167130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伶</a:t>
            </a:r>
            <a:r>
              <a:rPr lang="zh-CN" altLang="en-US" sz="2800" b="1" dirty="0">
                <a:solidFill>
                  <a:srgbClr val="00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：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封建时代称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演戏的人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为伶 。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伶官</a:t>
            </a:r>
            <a:r>
              <a:rPr lang="zh-CN" altLang="en-US" sz="2800" b="1" dirty="0">
                <a:solidFill>
                  <a:srgbClr val="00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：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在宫廷中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授有官职的伶人</a:t>
            </a:r>
            <a:r>
              <a:rPr lang="en-US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,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叫做伶官。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endParaRPr lang="zh-CN" altLang="en-US" sz="2800" b="1" dirty="0">
              <a:solidFill>
                <a:srgbClr val="FF33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52070" y="677545"/>
            <a:ext cx="8838565" cy="3950970"/>
          </a:xfrm>
        </p:spPr>
        <p:txBody>
          <a:bodyPr vert="horz" wrap="square" lIns="91434" tIns="45717" rIns="91434" bIns="45717" anchor="t"/>
          <a:p>
            <a:endParaRPr lang="zh-CN" altLang="en-US" dirty="0"/>
          </a:p>
          <a:p>
            <a:r>
              <a:rPr lang="zh-CN" altLang="en-US" dirty="0"/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故方其盛也，举天下之豪杰，莫能与之争；及其衰也，数十伶人困之，而身死国灭，为天下笑。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夫祸患常积于忽微，而智勇多困于所溺，岂独伶人也哉？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charRg st="1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charRg st="1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9080" y="1552575"/>
            <a:ext cx="7496175" cy="1114425"/>
          </a:xfrm>
        </p:spPr>
        <p:txBody>
          <a:bodyPr vert="horz" wrap="square" lIns="91434" tIns="45717" rIns="91434" bIns="45717" anchor="t"/>
          <a:p>
            <a:r>
              <a:rPr lang="zh-CN" altLang="en-US" sz="4400" b="1" dirty="0"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最后一段能否删了？为什么？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6855" y="362585"/>
            <a:ext cx="7924800" cy="4163060"/>
          </a:xfrm>
        </p:spPr>
        <p:txBody>
          <a:bodyPr vert="horz" wrap="square" lIns="91434" tIns="45717" rIns="91434" bIns="45717" numCol="1" anchor="t" anchorCtr="0" compatLnSpc="1"/>
          <a:lstStyle/>
          <a:p>
            <a:pPr marL="419100" marR="0" lvl="0" indent="-38227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"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文章结构  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FF505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"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论点：盛衰之理，虽曰天命，岂非人事哉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4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"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论据：庄宗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得天下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失天下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的史实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4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"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结论 ：忧劳可以兴国，逸豫可以亡身。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"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教训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：祸患常积于忽微，智勇多困于所溺 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"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本文在论证结构上有一条严谨的思维线索，它按照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“提出论点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例证分析（正反对比）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得出结论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推出教训”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的方式进行议论，显得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中心突出，结构严谨。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"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charRg st="5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4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charRg st="24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charRg st="40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9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charRg st="59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9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charRg st="79" end="1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5058" name="Group 3"/>
          <p:cNvGrpSpPr/>
          <p:nvPr/>
        </p:nvGrpSpPr>
        <p:grpSpPr>
          <a:xfrm>
            <a:off x="-61912" y="96838"/>
            <a:ext cx="9004300" cy="5138737"/>
            <a:chOff x="124" y="432"/>
            <a:chExt cx="5492" cy="3792"/>
          </a:xfrm>
        </p:grpSpPr>
        <p:sp>
          <p:nvSpPr>
            <p:cNvPr id="45059" name="Rectangle 5"/>
            <p:cNvSpPr/>
            <p:nvPr/>
          </p:nvSpPr>
          <p:spPr>
            <a:xfrm>
              <a:off x="480" y="480"/>
              <a:ext cx="288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p>
              <a:r>
                <a:rPr lang="zh-CN" altLang="en-US" sz="3300" b="1" dirty="0">
                  <a:solidFill>
                    <a:srgbClr val="FF000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总起</a:t>
              </a:r>
              <a:endParaRPr lang="zh-CN" altLang="en-US" sz="43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45060" name="Rectangle 6"/>
            <p:cNvSpPr/>
            <p:nvPr/>
          </p:nvSpPr>
          <p:spPr>
            <a:xfrm>
              <a:off x="768" y="624"/>
              <a:ext cx="1296" cy="31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p>
              <a:r>
                <a:rPr lang="zh-CN" altLang="en-US" sz="2800" b="1" dirty="0">
                  <a:solidFill>
                    <a:srgbClr val="80000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提出论点：</a:t>
              </a:r>
              <a:endPara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45061" name="Rectangle 7"/>
            <p:cNvSpPr/>
            <p:nvPr/>
          </p:nvSpPr>
          <p:spPr>
            <a:xfrm>
              <a:off x="2016" y="624"/>
              <a:ext cx="3109" cy="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zh-CN" altLang="en-US" sz="3300" b="1" dirty="0">
                  <a:latin typeface="黑体" panose="02010600030101010101" pitchFamily="49" charset="-122"/>
                  <a:ea typeface="黑体" panose="02010600030101010101" pitchFamily="49" charset="-122"/>
                </a:rPr>
                <a:t>盛衰之理，是天命也是人事</a:t>
              </a:r>
              <a:endParaRPr lang="zh-CN" altLang="en-US" sz="4300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45062" name="Rectangle 8"/>
            <p:cNvSpPr/>
            <p:nvPr/>
          </p:nvSpPr>
          <p:spPr>
            <a:xfrm>
              <a:off x="432" y="432"/>
              <a:ext cx="4896" cy="728"/>
            </a:xfrm>
            <a:prstGeom prst="rect">
              <a:avLst/>
            </a:prstGeom>
            <a:noFill/>
            <a:ln w="33338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63" name="Line 9"/>
            <p:cNvSpPr/>
            <p:nvPr/>
          </p:nvSpPr>
          <p:spPr>
            <a:xfrm>
              <a:off x="2880" y="1194"/>
              <a:ext cx="1" cy="54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64" name="Line 10"/>
            <p:cNvSpPr/>
            <p:nvPr/>
          </p:nvSpPr>
          <p:spPr>
            <a:xfrm>
              <a:off x="1583" y="1248"/>
              <a:ext cx="1" cy="57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65" name="Line 11"/>
            <p:cNvSpPr/>
            <p:nvPr/>
          </p:nvSpPr>
          <p:spPr>
            <a:xfrm>
              <a:off x="4223" y="1248"/>
              <a:ext cx="1" cy="57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66" name="Line 12"/>
            <p:cNvSpPr/>
            <p:nvPr/>
          </p:nvSpPr>
          <p:spPr>
            <a:xfrm>
              <a:off x="1586" y="1248"/>
              <a:ext cx="1324" cy="1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67" name="Line 13"/>
            <p:cNvSpPr/>
            <p:nvPr/>
          </p:nvSpPr>
          <p:spPr>
            <a:xfrm>
              <a:off x="2910" y="1248"/>
              <a:ext cx="1313" cy="1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68" name="Line 14"/>
            <p:cNvSpPr/>
            <p:nvPr/>
          </p:nvSpPr>
          <p:spPr>
            <a:xfrm>
              <a:off x="1589" y="2352"/>
              <a:ext cx="1" cy="67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69" name="Line 15"/>
            <p:cNvSpPr/>
            <p:nvPr/>
          </p:nvSpPr>
          <p:spPr>
            <a:xfrm flipV="1">
              <a:off x="4223" y="2367"/>
              <a:ext cx="1" cy="67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70" name="Line 16"/>
            <p:cNvSpPr/>
            <p:nvPr/>
          </p:nvSpPr>
          <p:spPr>
            <a:xfrm>
              <a:off x="4223" y="2367"/>
              <a:ext cx="1" cy="67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71" name="Line 17"/>
            <p:cNvSpPr/>
            <p:nvPr/>
          </p:nvSpPr>
          <p:spPr>
            <a:xfrm>
              <a:off x="1586" y="2434"/>
              <a:ext cx="1324" cy="1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72" name="Line 18"/>
            <p:cNvSpPr/>
            <p:nvPr/>
          </p:nvSpPr>
          <p:spPr>
            <a:xfrm>
              <a:off x="2910" y="2434"/>
              <a:ext cx="1313" cy="1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73" name="Rectangle 19"/>
            <p:cNvSpPr/>
            <p:nvPr/>
          </p:nvSpPr>
          <p:spPr>
            <a:xfrm>
              <a:off x="240" y="1526"/>
              <a:ext cx="288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p>
              <a:pPr algn="ctr"/>
              <a:r>
                <a:rPr lang="zh-CN" altLang="en-US" sz="3300" b="1" dirty="0">
                  <a:solidFill>
                    <a:srgbClr val="FF000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分说</a:t>
              </a:r>
              <a:endParaRPr lang="zh-CN" altLang="en-US" sz="43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45074" name="Rectangle 20"/>
            <p:cNvSpPr/>
            <p:nvPr/>
          </p:nvSpPr>
          <p:spPr>
            <a:xfrm>
              <a:off x="576" y="1680"/>
              <a:ext cx="456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zh-CN" altLang="en-US" sz="2900" b="1" dirty="0">
                  <a:solidFill>
                    <a:srgbClr val="0000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正面</a:t>
              </a:r>
              <a:endParaRPr lang="zh-CN" altLang="en-US" sz="3900" b="1" dirty="0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45075" name="Rectangle 21"/>
            <p:cNvSpPr/>
            <p:nvPr/>
          </p:nvSpPr>
          <p:spPr>
            <a:xfrm>
              <a:off x="1104" y="1498"/>
              <a:ext cx="159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zh-CN" altLang="en-US" sz="2900" b="1" dirty="0">
                  <a:solidFill>
                    <a:srgbClr val="80000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后唐庄宗得天下</a:t>
              </a:r>
              <a:endParaRPr lang="zh-CN" altLang="en-US" sz="3900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45076" name="Rectangle 22"/>
            <p:cNvSpPr/>
            <p:nvPr/>
          </p:nvSpPr>
          <p:spPr>
            <a:xfrm>
              <a:off x="1146" y="1824"/>
              <a:ext cx="136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zh-CN" altLang="en-US" sz="2900" b="1" dirty="0">
                  <a:latin typeface="黑体" panose="02010600030101010101" pitchFamily="49" charset="-122"/>
                  <a:ea typeface="黑体" panose="02010600030101010101" pitchFamily="49" charset="-122"/>
                </a:rPr>
                <a:t>忧劳可以兴国</a:t>
              </a:r>
              <a:endParaRPr lang="zh-CN" altLang="en-US" sz="3900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45077" name="Rectangle 23"/>
            <p:cNvSpPr/>
            <p:nvPr/>
          </p:nvSpPr>
          <p:spPr>
            <a:xfrm>
              <a:off x="124" y="1344"/>
              <a:ext cx="2708" cy="1006"/>
            </a:xfrm>
            <a:prstGeom prst="rect">
              <a:avLst/>
            </a:prstGeom>
            <a:noFill/>
            <a:ln w="33338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78" name="Rectangle 24"/>
            <p:cNvSpPr/>
            <p:nvPr/>
          </p:nvSpPr>
          <p:spPr>
            <a:xfrm>
              <a:off x="3072" y="1536"/>
              <a:ext cx="288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p>
              <a:r>
                <a:rPr lang="zh-CN" altLang="en-US" sz="3300" b="1" dirty="0">
                  <a:solidFill>
                    <a:srgbClr val="FF000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分说</a:t>
              </a:r>
              <a:endParaRPr lang="zh-CN" altLang="en-US" sz="43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45079" name="Rectangle 25"/>
            <p:cNvSpPr/>
            <p:nvPr/>
          </p:nvSpPr>
          <p:spPr>
            <a:xfrm>
              <a:off x="3360" y="1690"/>
              <a:ext cx="456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zh-CN" altLang="en-US" sz="2900" b="1" dirty="0">
                  <a:solidFill>
                    <a:srgbClr val="0000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反面</a:t>
              </a:r>
              <a:endParaRPr lang="zh-CN" altLang="en-US" sz="3900" b="1" dirty="0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45080" name="Rectangle 26"/>
            <p:cNvSpPr/>
            <p:nvPr/>
          </p:nvSpPr>
          <p:spPr>
            <a:xfrm>
              <a:off x="3888" y="1488"/>
              <a:ext cx="159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zh-CN" altLang="en-US" sz="2900" b="1" dirty="0">
                  <a:solidFill>
                    <a:srgbClr val="80000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后唐庄宗失天下</a:t>
              </a:r>
              <a:endParaRPr lang="zh-CN" altLang="en-US" sz="3900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45081" name="Rectangle 27"/>
            <p:cNvSpPr/>
            <p:nvPr/>
          </p:nvSpPr>
          <p:spPr>
            <a:xfrm>
              <a:off x="3888" y="1872"/>
              <a:ext cx="136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zh-CN" altLang="en-US" sz="2900" b="1" dirty="0">
                  <a:latin typeface="黑体" panose="02010600030101010101" pitchFamily="49" charset="-122"/>
                  <a:ea typeface="黑体" panose="02010600030101010101" pitchFamily="49" charset="-122"/>
                </a:rPr>
                <a:t>逸豫可以亡身</a:t>
              </a:r>
              <a:endParaRPr lang="zh-CN" altLang="en-US" sz="3900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45082" name="Rectangle 28"/>
            <p:cNvSpPr/>
            <p:nvPr/>
          </p:nvSpPr>
          <p:spPr>
            <a:xfrm>
              <a:off x="2976" y="1344"/>
              <a:ext cx="2640" cy="1006"/>
            </a:xfrm>
            <a:prstGeom prst="rect">
              <a:avLst/>
            </a:prstGeom>
            <a:noFill/>
            <a:ln w="33338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83" name="Line 29"/>
            <p:cNvSpPr/>
            <p:nvPr/>
          </p:nvSpPr>
          <p:spPr>
            <a:xfrm>
              <a:off x="2910" y="2434"/>
              <a:ext cx="1" cy="110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84" name="Line 30"/>
            <p:cNvSpPr/>
            <p:nvPr/>
          </p:nvSpPr>
          <p:spPr>
            <a:xfrm>
              <a:off x="1008" y="3264"/>
              <a:ext cx="1" cy="408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85" name="Line 31"/>
            <p:cNvSpPr/>
            <p:nvPr/>
          </p:nvSpPr>
          <p:spPr>
            <a:xfrm>
              <a:off x="1018" y="3672"/>
              <a:ext cx="38" cy="2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86" name="Rectangle 32"/>
            <p:cNvSpPr/>
            <p:nvPr/>
          </p:nvSpPr>
          <p:spPr>
            <a:xfrm>
              <a:off x="1200" y="3504"/>
              <a:ext cx="336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p>
              <a:r>
                <a:rPr lang="zh-CN" altLang="en-US" sz="2900" b="1" dirty="0">
                  <a:solidFill>
                    <a:srgbClr val="FF000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启示</a:t>
              </a:r>
              <a:endParaRPr lang="zh-CN" altLang="en-US" sz="39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45087" name="Rectangle 33"/>
            <p:cNvSpPr/>
            <p:nvPr/>
          </p:nvSpPr>
          <p:spPr>
            <a:xfrm>
              <a:off x="1592" y="3504"/>
              <a:ext cx="3341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zh-CN" altLang="en-US" sz="2500" b="1" dirty="0">
                  <a:solidFill>
                    <a:srgbClr val="80000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做事要居安思危，谨小慎微，防微杜渐</a:t>
              </a:r>
              <a:endPara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45088" name="Rectangle 34"/>
            <p:cNvSpPr/>
            <p:nvPr/>
          </p:nvSpPr>
          <p:spPr>
            <a:xfrm>
              <a:off x="1592" y="3840"/>
              <a:ext cx="3341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zh-CN" altLang="en-US" sz="2500" b="1" dirty="0">
                  <a:solidFill>
                    <a:srgbClr val="80000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小心玩物丧志，不要满足于表面的虚荣</a:t>
              </a:r>
              <a:endPara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45089" name="Rectangle 35"/>
            <p:cNvSpPr/>
            <p:nvPr/>
          </p:nvSpPr>
          <p:spPr>
            <a:xfrm>
              <a:off x="1104" y="3408"/>
              <a:ext cx="4032" cy="816"/>
            </a:xfrm>
            <a:prstGeom prst="rect">
              <a:avLst/>
            </a:prstGeom>
            <a:noFill/>
            <a:ln w="33338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090" name="Rectangle 36"/>
            <p:cNvSpPr/>
            <p:nvPr/>
          </p:nvSpPr>
          <p:spPr>
            <a:xfrm>
              <a:off x="544" y="2645"/>
              <a:ext cx="320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p>
              <a:pPr algn="ctr"/>
              <a:r>
                <a:rPr lang="zh-CN" altLang="en-US" sz="2900" b="1" dirty="0">
                  <a:solidFill>
                    <a:srgbClr val="FF000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总结</a:t>
              </a:r>
              <a:endParaRPr lang="zh-CN" altLang="en-US" sz="39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45091" name="Rectangle 37"/>
            <p:cNvSpPr/>
            <p:nvPr/>
          </p:nvSpPr>
          <p:spPr>
            <a:xfrm>
              <a:off x="1196" y="2736"/>
              <a:ext cx="1036" cy="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zh-CN" altLang="en-US" sz="3300" b="1" dirty="0">
                  <a:solidFill>
                    <a:srgbClr val="0000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得出结论</a:t>
              </a:r>
              <a:endParaRPr lang="zh-CN" altLang="en-US" sz="4300" b="1" dirty="0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45092" name="Rectangle 38"/>
            <p:cNvSpPr/>
            <p:nvPr/>
          </p:nvSpPr>
          <p:spPr>
            <a:xfrm>
              <a:off x="2465" y="2597"/>
              <a:ext cx="1814" cy="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zh-CN" altLang="en-US" sz="3300" b="1" dirty="0">
                  <a:solidFill>
                    <a:srgbClr val="80000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祸患常积于忽微</a:t>
              </a:r>
              <a:endParaRPr lang="zh-CN" altLang="en-US" sz="4300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45093" name="Rectangle 39"/>
            <p:cNvSpPr/>
            <p:nvPr/>
          </p:nvSpPr>
          <p:spPr>
            <a:xfrm>
              <a:off x="2465" y="2933"/>
              <a:ext cx="1814" cy="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zh-CN" altLang="en-US" sz="3300" b="1" dirty="0">
                  <a:solidFill>
                    <a:srgbClr val="80000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智勇多困于所溺</a:t>
              </a:r>
              <a:endParaRPr lang="zh-CN" altLang="en-US" sz="4300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45094" name="Rectangle 40"/>
            <p:cNvSpPr/>
            <p:nvPr/>
          </p:nvSpPr>
          <p:spPr>
            <a:xfrm>
              <a:off x="432" y="2566"/>
              <a:ext cx="4992" cy="698"/>
            </a:xfrm>
            <a:prstGeom prst="rect">
              <a:avLst/>
            </a:prstGeom>
            <a:noFill/>
            <a:ln w="33338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10" name="Text Box 4"/>
          <p:cNvSpPr txBox="1"/>
          <p:nvPr/>
        </p:nvSpPr>
        <p:spPr>
          <a:xfrm>
            <a:off x="426720" y="932815"/>
            <a:ext cx="8373745" cy="2228850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/>
          <a:p>
            <a:pPr>
              <a:spcBef>
                <a:spcPct val="20000"/>
              </a:spcBef>
              <a:buChar char="•"/>
            </a:pPr>
            <a:r>
              <a:rPr lang="zh-CN" altLang="en-US" sz="2800" b="1" dirty="0">
                <a:solidFill>
                  <a:srgbClr val="006600"/>
                </a:solidFill>
                <a:latin typeface="宋体" panose="02010600030101010101" pitchFamily="2" charset="-122"/>
              </a:rPr>
              <a:t>文章主旨</a:t>
            </a:r>
            <a:r>
              <a:rPr lang="zh-CN" altLang="en-US" sz="2800" b="1" dirty="0">
                <a:latin typeface="宋体" panose="02010600030101010101" pitchFamily="2" charset="-122"/>
              </a:rPr>
              <a:t>：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  <a:buChar char="•"/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文章</a:t>
            </a:r>
            <a:r>
              <a:rPr lang="zh-CN" altLang="en-US" sz="2800" b="1" dirty="0">
                <a:latin typeface="宋体" panose="02010600030101010101" pitchFamily="2" charset="-122"/>
              </a:rPr>
              <a:t>总结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了后唐庄宗李存勖得天下而后失天下的历史</a:t>
            </a:r>
            <a:r>
              <a:rPr lang="zh-CN" altLang="en-US" sz="2800" b="1" dirty="0">
                <a:latin typeface="宋体" panose="02010600030101010101" pitchFamily="2" charset="-122"/>
              </a:rPr>
              <a:t>教训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800" b="1" dirty="0">
                <a:latin typeface="宋体" panose="02010600030101010101" pitchFamily="2" charset="-122"/>
              </a:rPr>
              <a:t>阐明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了</a:t>
            </a:r>
            <a:r>
              <a:rPr lang="zh-CN" altLang="en-US" sz="2800" b="1" dirty="0">
                <a:latin typeface="宋体" panose="02010600030101010101" pitchFamily="2" charset="-122"/>
              </a:rPr>
              <a:t>国家盛衰取决于人事的道理。讽谏北宋王朝</a:t>
            </a:r>
            <a:r>
              <a:rPr lang="zh-CN" altLang="en-US" sz="2800" b="1" u="sng" dirty="0">
                <a:solidFill>
                  <a:srgbClr val="CC0000"/>
                </a:solidFill>
                <a:latin typeface="宋体" panose="02010600030101010101" pitchFamily="2" charset="-122"/>
              </a:rPr>
              <a:t>力戒骄奢、防微杜渐、励精图治。</a:t>
            </a:r>
            <a:endParaRPr lang="zh-CN" altLang="en-US" sz="2800" b="1" u="sng" dirty="0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06083" y="1133793"/>
            <a:ext cx="7643812" cy="2244090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     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古今多少事，都付笑谈中，历史往往惊人的相似：大秦帝国的兴起和灭亡，六国曾经的强大和落败，究其原因，都绕不开“人事”二字，须知：祸患常积于忽微，智勇多困于所溺，居安思危，防患未然，任何时代都是这个理！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charRg st="0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charRg st="0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42875" y="802640"/>
            <a:ext cx="885825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古英格兰有一首著名的名谣：“少了一枚铁钉，掉了一只马掌，掉了一只马掌，丢了一匹战马，丢了一匹战马，败了一场战役，败了一场战役，丢了一个国家。”这是发生在英国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hlinkClick r:id="rId1"/>
              </a:rPr>
              <a:t>查理三世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的故事。查理准备与对手决一死战，查理让一个马夫去给自己的战马钉马掌，铁匠钉到第四个马掌时，差一个钉子，铁匠便偷偷敷衍了事，不久，查理和对方交上了火，大战中忽然一只马掌掉了，国王被掀翻在地，王国随之易主。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charRg st="0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charRg st="0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TextBox 2"/>
          <p:cNvSpPr txBox="1"/>
          <p:nvPr/>
        </p:nvSpPr>
        <p:spPr>
          <a:xfrm>
            <a:off x="606108" y="1181418"/>
            <a:ext cx="7000875" cy="1875155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     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俗话说“以史为鉴，可以知兴替”，学习了这篇文章，请联系现实谈谈你对“祸患常积于忽微，智勇多困于所溺”的理解，写一篇短文，阐明你的观点，表达你的看法！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06475" y="1624330"/>
            <a:ext cx="68402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   </a:t>
            </a:r>
            <a:r>
              <a:rPr lang="zh-CN" altLang="en-US" sz="2800" b="1"/>
              <a:t>你认为文章中哪些语句可以视为格言警句呢？请摘抄到摘抄本并说说你的理由。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6"/>
          <p:cNvSpPr/>
          <p:nvPr/>
        </p:nvSpPr>
        <p:spPr>
          <a:xfrm>
            <a:off x="241300" y="1195388"/>
            <a:ext cx="8801100" cy="2105660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r>
              <a:rPr lang="en-US" altLang="zh-CN" sz="4700" b="1" dirty="0">
                <a:solidFill>
                  <a:srgbClr val="00FF00"/>
                </a:solidFill>
                <a:latin typeface="Arial" panose="020B0604020202020204" pitchFamily="34" charset="0"/>
                <a:ea typeface="华文新魏" pitchFamily="2" charset="-122"/>
              </a:rPr>
              <a:t>     </a:t>
            </a:r>
            <a:r>
              <a:rPr lang="en-US" altLang="zh-CN" sz="4700" b="1" dirty="0">
                <a:solidFill>
                  <a:srgbClr val="000066"/>
                </a:solidFill>
                <a:latin typeface="Arial" panose="020B0604020202020204" pitchFamily="34" charset="0"/>
                <a:ea typeface="华文新魏" pitchFamily="2" charset="-122"/>
              </a:rPr>
              <a:t> </a:t>
            </a:r>
            <a:r>
              <a:rPr lang="zh-CN" altLang="en-US" sz="2800" b="1" dirty="0">
                <a:solidFill>
                  <a:srgbClr val="00006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序</a:t>
            </a:r>
            <a:r>
              <a:rPr lang="zh-CN" altLang="en-US" sz="2800" b="1" dirty="0">
                <a:solidFill>
                  <a:srgbClr val="00FF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一种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文体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相当于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今天某些文章的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“前言”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或者编者的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“按语”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，它的内容或是提纲挈领地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评价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该书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内容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，或者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叙述著书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作文的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缘由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，以便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有助于读者理解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下面有关书或文的内容。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Text Box 2"/>
          <p:cNvSpPr txBox="1"/>
          <p:nvPr/>
        </p:nvSpPr>
        <p:spPr>
          <a:xfrm>
            <a:off x="228918" y="1820228"/>
            <a:ext cx="8572500" cy="1767205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89" tIns="45095" rIns="90189" bIns="45095">
            <a:spAutoFit/>
          </a:bodyPr>
          <a:p>
            <a:r>
              <a:rPr lang="en-US" altLang="zh-CN" sz="53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欧阳修写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伶官传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并冠以短序，目的是评述伶官受宠幸而乱政的史实，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借古讽今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，讽谏当时北宋王朝的执政者要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以史为鉴。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283845" y="782003"/>
            <a:ext cx="2867025" cy="58229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</a:ln>
        </p:spPr>
        <p:txBody>
          <a:bodyPr lIns="90189" tIns="45095" rIns="90189" bIns="45095">
            <a:spAutoFit/>
          </a:bodyPr>
          <a:lstStyle/>
          <a:p>
            <a:pPr marR="0" defTabSz="914400" eaLnBrk="0" hangingPunct="0">
              <a:buClrTx/>
              <a:buSzTx/>
              <a:buFontTx/>
              <a:defRPr/>
            </a:pPr>
            <a:r>
              <a:rPr kumimoji="0" lang="zh-CN" altLang="en-US" sz="3200" kern="1200" cap="none" spc="0" normalizeH="0" baseline="0" noProof="0" dirty="0">
                <a:solidFill>
                  <a:srgbClr val="990000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写作意图</a:t>
            </a:r>
            <a:endParaRPr kumimoji="0" lang="zh-CN" altLang="en-US" sz="3200" kern="1200" cap="none" spc="0" normalizeH="0" baseline="0" noProof="0" dirty="0">
              <a:solidFill>
                <a:srgbClr val="990000"/>
              </a:solidFill>
              <a:latin typeface="Times New Roman" panose="02020603050405020304" pitchFamily="18" charset="0"/>
              <a:ea typeface="黑体" panose="0201060003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Text Box 2"/>
          <p:cNvSpPr txBox="1"/>
          <p:nvPr/>
        </p:nvSpPr>
        <p:spPr>
          <a:xfrm>
            <a:off x="152400" y="127000"/>
            <a:ext cx="5542915" cy="520700"/>
          </a:xfrm>
          <a:prstGeom prst="rect">
            <a:avLst/>
          </a:prstGeom>
          <a:noFill/>
          <a:ln w="9525">
            <a:noFill/>
          </a:ln>
        </p:spPr>
        <p:txBody>
          <a:bodyPr wrap="none" lIns="90189" tIns="45095" rIns="90189" bIns="45095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</a:rPr>
              <a:t>在我国历史上有一个特别的时段：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63491" name="Text Box 3"/>
          <p:cNvSpPr txBox="1"/>
          <p:nvPr/>
        </p:nvSpPr>
        <p:spPr>
          <a:xfrm>
            <a:off x="5410200" y="514350"/>
            <a:ext cx="1600200" cy="520700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五代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3492" name="Text Box 4"/>
          <p:cNvSpPr txBox="1"/>
          <p:nvPr/>
        </p:nvSpPr>
        <p:spPr>
          <a:xfrm>
            <a:off x="3962400" y="1089025"/>
            <a:ext cx="5045075" cy="2675255"/>
          </a:xfrm>
          <a:prstGeom prst="rect">
            <a:avLst/>
          </a:prstGeom>
          <a:noFill/>
          <a:ln w="9525">
            <a:noFill/>
          </a:ln>
        </p:spPr>
        <p:txBody>
          <a:bodyPr wrap="square" lIns="90189" tIns="45095" rIns="90189" bIns="45095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五代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唐宋之间的五个朝 代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endParaRPr lang="en-US" altLang="zh-CN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即后梁、后唐、后晋、后汉、后周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是我国历史上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战乱频仍的动荡时期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。在这短短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53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年间，先后换了四姓十四个国君，篡位、弑君现象屡见不鲜。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3493" name="Text Box 5"/>
          <p:cNvSpPr txBox="1"/>
          <p:nvPr/>
        </p:nvSpPr>
        <p:spPr>
          <a:xfrm>
            <a:off x="3962400" y="3818255"/>
            <a:ext cx="5389880" cy="520700"/>
          </a:xfrm>
          <a:prstGeom prst="rect">
            <a:avLst/>
          </a:prstGeom>
          <a:noFill/>
          <a:ln w="9525">
            <a:noFill/>
          </a:ln>
        </p:spPr>
        <p:txBody>
          <a:bodyPr wrap="square" lIns="90189" tIns="45095" rIns="90189" bIns="45095">
            <a:spAutoFit/>
          </a:bodyPr>
          <a:p>
            <a:r>
              <a:rPr lang="zh-CN" altLang="en-US" sz="2800" b="1" dirty="0">
                <a:solidFill>
                  <a:srgbClr val="000066"/>
                </a:solidFill>
                <a:latin typeface="宋体" panose="02010600030101010101" pitchFamily="2" charset="-122"/>
              </a:rPr>
              <a:t>这期间，出现了一个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特别的帝王</a:t>
            </a:r>
            <a:r>
              <a:rPr lang="zh-CN" altLang="en-US" sz="2800" b="1" dirty="0">
                <a:solidFill>
                  <a:srgbClr val="000066"/>
                </a:solidFill>
                <a:latin typeface="宋体" panose="02010600030101010101" pitchFamily="2" charset="-122"/>
              </a:rPr>
              <a:t>：</a:t>
            </a:r>
            <a:endParaRPr lang="zh-CN" altLang="en-US" sz="2800" b="1" dirty="0">
              <a:solidFill>
                <a:srgbClr val="000066"/>
              </a:solidFill>
              <a:latin typeface="宋体" panose="02010600030101010101" pitchFamily="2" charset="-122"/>
            </a:endParaRPr>
          </a:p>
        </p:txBody>
      </p:sp>
      <p:sp>
        <p:nvSpPr>
          <p:cNvPr id="63494" name="Text Box 6"/>
          <p:cNvSpPr txBox="1"/>
          <p:nvPr/>
        </p:nvSpPr>
        <p:spPr>
          <a:xfrm>
            <a:off x="4559300" y="4444365"/>
            <a:ext cx="3851275" cy="582295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r>
              <a:rPr lang="zh-CN" altLang="en-US" sz="3200" b="1" dirty="0">
                <a:solidFill>
                  <a:srgbClr val="6600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后唐</a:t>
            </a:r>
            <a:r>
              <a:rPr lang="en-US" altLang="zh-CN" sz="3200" b="1" dirty="0">
                <a:solidFill>
                  <a:srgbClr val="6600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---</a:t>
            </a:r>
            <a:r>
              <a:rPr lang="zh-CN" altLang="en-US" sz="3200" b="1" dirty="0">
                <a:solidFill>
                  <a:srgbClr val="6600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庄宗</a:t>
            </a:r>
            <a:endParaRPr lang="zh-CN" altLang="en-US" sz="3200" b="1" dirty="0">
              <a:solidFill>
                <a:srgbClr val="6600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3495" name="Picture 7" descr="5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800100"/>
            <a:ext cx="381000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6" name="Text Box 8"/>
          <p:cNvSpPr txBox="1"/>
          <p:nvPr/>
        </p:nvSpPr>
        <p:spPr>
          <a:xfrm>
            <a:off x="533400" y="4343400"/>
            <a:ext cx="3124200" cy="522288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后唐庄宗李存勖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70" decel="1000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770" decel="100000"/>
                                        <p:tgtEl>
                                          <p:spTgt spid="6349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491" grpId="0"/>
      <p:bldP spid="63492" grpId="0"/>
      <p:bldP spid="63493" grpId="0"/>
      <p:bldP spid="63494" grpId="0"/>
      <p:bldP spid="634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377825" y="1957705"/>
            <a:ext cx="8551863" cy="1875155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</a:rPr>
              <a:t>      </a:t>
            </a:r>
            <a:r>
              <a:rPr lang="zh-CN" altLang="en-US" sz="2800" b="1" dirty="0">
                <a:latin typeface="Arial" panose="020B0604020202020204" pitchFamily="34" charset="0"/>
              </a:rPr>
              <a:t>庄宗喜欢滑稽戏，又通晓音乐，能自己谱曲，他还常常用戏子名字自称，叫自己为李天下。他统一天下后，迷恋伶人，常常和戏子在庭院排练演戏，伶人因此掌握朝政大权，最终导致了国家的灭亡。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9219" name="Text Box 3"/>
          <p:cNvSpPr txBox="1"/>
          <p:nvPr/>
        </p:nvSpPr>
        <p:spPr>
          <a:xfrm>
            <a:off x="496570" y="913765"/>
            <a:ext cx="2809875" cy="582295"/>
          </a:xfrm>
          <a:prstGeom prst="rect">
            <a:avLst/>
          </a:prstGeom>
          <a:solidFill>
            <a:srgbClr val="6666FF">
              <a:alpha val="50195"/>
            </a:srgbClr>
          </a:solidFill>
          <a:ln w="12700" cap="sq" cmpd="sng">
            <a:solidFill>
              <a:srgbClr val="000000"/>
            </a:solidFill>
            <a:prstDash val="solid"/>
            <a:miter/>
            <a:headEnd type="none" w="sm" len="sm"/>
            <a:tailEnd type="none" w="sm" len="sm"/>
          </a:ln>
        </p:spPr>
        <p:txBody>
          <a:bodyPr lIns="90189" tIns="45095" rIns="90189" bIns="45095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特别史料</a:t>
            </a:r>
            <a:endParaRPr lang="zh-CN" altLang="en-US" sz="3200" dirty="0">
              <a:solidFill>
                <a:srgbClr val="FF505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218">
                                            <p:txEl>
                                              <p:charRg st="0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218">
                                            <p:txEl>
                                              <p:charRg st="0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5"/>
          <p:cNvSpPr/>
          <p:nvPr/>
        </p:nvSpPr>
        <p:spPr>
          <a:xfrm>
            <a:off x="118745" y="1172210"/>
            <a:ext cx="8802688" cy="2798445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     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他宠爱的伶人周匝曾被梁人俘获。后来他灭掉梁国，周匝来到他的马前拜见他，庄宗见到他很是高兴，赐给他金银钱物，慰劳他。周匝对庄宗说：“我被梁人擒获，能够活到现在，多亏了教坊使陈俊、内园栽接使储德源帮忙。请陛下赐给我两个州报答这两人。”庄宗答应封这两个人为刺史。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0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>
                                            <p:txEl>
                                              <p:charRg st="0" end="1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2"/>
          <p:cNvSpPr txBox="1"/>
          <p:nvPr/>
        </p:nvSpPr>
        <p:spPr>
          <a:xfrm>
            <a:off x="297180" y="1189990"/>
            <a:ext cx="8550275" cy="3352165"/>
          </a:xfrm>
          <a:prstGeom prst="rect">
            <a:avLst/>
          </a:prstGeom>
          <a:noFill/>
          <a:ln w="9525">
            <a:noFill/>
          </a:ln>
        </p:spPr>
        <p:txBody>
          <a:bodyPr lIns="90189" tIns="45095" rIns="90189" bIns="45095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     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其谋臣郭崇韬劝他说天下初定，功臣未封赏，大封伶人恐失人心，于是他没有执行命令。一年后，伶人多次向庄宗进言，庄宗对崇韬说：“我已经答应周匝，你还不执行的话，会使我见到这三人很惭愧。你的话虽然正确，但是为了我，就委屈执行吧。”最终，任命陈俊为景州刺史，储德源为宪州刺史。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</a:rPr>
              <a:t> 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0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charRg st="0" end="1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技巧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技巧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0</TotalTime>
  <Words>3083</Words>
  <Application>WPS 演示</Application>
  <PresentationFormat>全屏显示(16:9)</PresentationFormat>
  <Paragraphs>280</Paragraphs>
  <Slides>38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5" baseType="lpstr">
      <vt:lpstr>Arial</vt:lpstr>
      <vt:lpstr>宋体</vt:lpstr>
      <vt:lpstr>Wingdings</vt:lpstr>
      <vt:lpstr>黑体</vt:lpstr>
      <vt:lpstr>Franklin Gothic Book</vt:lpstr>
      <vt:lpstr>Wingdings 2</vt:lpstr>
      <vt:lpstr>Arial</vt:lpstr>
      <vt:lpstr>Wingdings</vt:lpstr>
      <vt:lpstr>Times New Roman</vt:lpstr>
      <vt:lpstr>楷体_GB2312</vt:lpstr>
      <vt:lpstr>华文新魏</vt:lpstr>
      <vt:lpstr>华文行楷</vt:lpstr>
      <vt:lpstr>微软雅黑</vt:lpstr>
      <vt:lpstr>Arial Unicode MS</vt:lpstr>
      <vt:lpstr>隶书</vt:lpstr>
      <vt:lpstr>华文楷体</vt:lpstr>
      <vt:lpstr>技巧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盛----“忧劳可以兴国” 衰----“逸豫可以亡身”</vt:lpstr>
      <vt:lpstr>PowerPoint 演示文稿</vt:lpstr>
      <vt:lpstr>背 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</dc:creator>
  <cp:lastModifiedBy>Administrator</cp:lastModifiedBy>
  <cp:revision>137</cp:revision>
  <dcterms:created xsi:type="dcterms:W3CDTF">2017-02-14T10:41:00Z</dcterms:created>
  <dcterms:modified xsi:type="dcterms:W3CDTF">2019-05-07T03:40:49Z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2052-11.1.0.8573</vt:lpwstr>
  </property>
</Properties>
</file>