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fntdata" ContentType="application/x-fontdata"/>
  <Default Extension="png" ContentType="image/png"/>
  <Default Extension="gif" ContentType="image/gi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embedTrueTypeFonts="1" saveSubsetFonts="1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256" r:id="rId4"/>
    <p:sldId id="257" r:id="rId5"/>
    <p:sldId id="258" r:id="rId6"/>
    <p:sldId id="281" r:id="rId7"/>
    <p:sldId id="282" r:id="rId8"/>
    <p:sldId id="302" r:id="rId9"/>
    <p:sldId id="262" r:id="rId10"/>
    <p:sldId id="283" r:id="rId11"/>
    <p:sldId id="301" r:id="rId12"/>
    <p:sldId id="303" r:id="rId13"/>
    <p:sldId id="304" r:id="rId14"/>
    <p:sldId id="305" r:id="rId15"/>
    <p:sldId id="306" r:id="rId16"/>
    <p:sldId id="307" r:id="rId17"/>
    <p:sldId id="308" r:id="rId18"/>
    <p:sldId id="309" r:id="rId19"/>
    <p:sldId id="264" r:id="rId20"/>
    <p:sldId id="312" r:id="rId21"/>
    <p:sldId id="313" r:id="rId22"/>
    <p:sldId id="310" r:id="rId23"/>
    <p:sldId id="314" r:id="rId24"/>
    <p:sldId id="311" r:id="rId25"/>
    <p:sldId id="265" r:id="rId26"/>
    <p:sldId id="266" r:id="rId27"/>
    <p:sldId id="333" r:id="rId28"/>
    <p:sldId id="334" r:id="rId29"/>
    <p:sldId id="335" r:id="rId30"/>
    <p:sldId id="332" r:id="rId31"/>
    <p:sldId id="267" r:id="rId32"/>
    <p:sldId id="337" r:id="rId33"/>
    <p:sldId id="260" r:id="rId34"/>
    <p:sldId id="268" r:id="rId35"/>
    <p:sldId id="269" r:id="rId36"/>
    <p:sldId id="261" r:id="rId37"/>
    <p:sldId id="270" r:id="rId38"/>
    <p:sldId id="338" r:id="rId39"/>
    <p:sldId id="271" r:id="rId40"/>
    <p:sldId id="272" r:id="rId41"/>
    <p:sldId id="273" r:id="rId42"/>
    <p:sldId id="339" r:id="rId43"/>
    <p:sldId id="340" r:id="rId44"/>
    <p:sldId id="341" r:id="rId45"/>
    <p:sldId id="274" r:id="rId46"/>
    <p:sldId id="343" r:id="rId47"/>
  </p:sldIdLst>
  <p:sldSz cx="12192000" cy="6858000"/>
  <p:notesSz cx="6858000" cy="9144000"/>
  <p:embeddedFontLst>
    <p:embeddedFont>
      <p:font typeface="华文行楷" panose="02010800040101010101" charset="-122"/>
      <p:regular r:id="rId49"/>
    </p:embeddedFont>
    <p:embeddedFont>
      <p:font typeface="微软雅黑" panose="020B0503020204020204" pitchFamily="34" charset="-122"/>
      <p:regular r:id="rId50"/>
    </p:embeddedFont>
    <p:embeddedFont>
      <p:font typeface="华文楷体" panose="02010600040101010101" charset="-122"/>
      <p:regular r:id="rId51"/>
    </p:embeddedFont>
    <p:embeddedFont>
      <p:font typeface="方正清刻本悦宋简体" panose="02000000000000000000" pitchFamily="2" charset="-122"/>
      <p:regular r:id="rId52"/>
    </p:embeddedFont>
    <p:embeddedFont>
      <p:font typeface="方正大黑体_GBK" panose="02010600010101010101" charset="-122"/>
      <p:regular r:id="rId53"/>
    </p:embeddedFont>
    <p:embeddedFont>
      <p:font typeface="方正粗黑宋简体" panose="02000000000000000000" charset="-122"/>
      <p:regular r:id="rId54"/>
    </p:embeddedFont>
    <p:embeddedFont>
      <p:font typeface="华文隶书" panose="02010800040101010101" pitchFamily="2" charset="-122"/>
      <p:regular r:id="rId55"/>
    </p:embeddedFont>
    <p:embeddedFont>
      <p:font typeface="楷体" panose="02010609060101010101" charset="-122"/>
      <p:regular r:id="rId56"/>
    </p:embeddedFont>
    <p:embeddedFont>
      <p:font typeface="等线 Light" panose="02010600030101010101" charset="0"/>
      <p:regular r:id="rId57"/>
    </p:embeddedFont>
    <p:embeddedFont>
      <p:font typeface="等线" panose="02010600030101010101" charset="0"/>
      <p:regular r:id="rId58"/>
    </p:embeddedFont>
    <p:embeddedFont>
      <p:font typeface="Calibri" panose="020F0502020204030204" charset="0"/>
      <p:regular r:id="rId59"/>
      <p:bold r:id="rId60"/>
      <p:italic r:id="rId61"/>
      <p:boldItalic r:id="rId62"/>
    </p:embeddedFont>
    <p:embeddedFont>
      <p:font typeface="方正大黑简体" panose="02000000000000000000" charset="-122"/>
      <p:regular r:id="rId63"/>
    </p:embeddedFont>
    <p:embeddedFont>
      <p:font typeface="仿宋" panose="02010609060101010101" pitchFamily="49" charset="-122"/>
      <p:regular r:id="rId64"/>
    </p:embeddedFont>
    <p:embeddedFont>
      <p:font typeface="华文宋体" panose="02010600040101010101" charset="-122"/>
      <p:regular r:id="rId65"/>
    </p:embeddedFont>
  </p:embeddedFontLst>
  <p:custDataLst>
    <p:tags r:id="rId4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441" autoAdjust="0"/>
    <p:restoredTop sz="94660"/>
  </p:normalViewPr>
  <p:slideViewPr>
    <p:cSldViewPr snapToGrid="0" showGuides="1">
      <p:cViewPr varScale="1">
        <p:scale>
          <a:sx n="69" d="100"/>
          <a:sy n="69" d="100"/>
        </p:scale>
        <p:origin x="558" y="60"/>
      </p:cViewPr>
      <p:guideLst>
        <p:guide orient="horz" pos="2182"/>
        <p:guide pos="383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handoutMaster" Target="handoutMasters/handout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slide" Target="slides/slide33.xml" /><Relationship Id="rId37" Type="http://schemas.openxmlformats.org/officeDocument/2006/relationships/slide" Target="slides/slide34.xml" /><Relationship Id="rId38" Type="http://schemas.openxmlformats.org/officeDocument/2006/relationships/slide" Target="slides/slide35.xml" /><Relationship Id="rId39" Type="http://schemas.openxmlformats.org/officeDocument/2006/relationships/slide" Target="slides/slide36.xml" /><Relationship Id="rId4" Type="http://schemas.openxmlformats.org/officeDocument/2006/relationships/slide" Target="slides/slide1.xml" /><Relationship Id="rId40" Type="http://schemas.openxmlformats.org/officeDocument/2006/relationships/slide" Target="slides/slide37.xml" /><Relationship Id="rId41" Type="http://schemas.openxmlformats.org/officeDocument/2006/relationships/slide" Target="slides/slide38.xml" /><Relationship Id="rId42" Type="http://schemas.openxmlformats.org/officeDocument/2006/relationships/slide" Target="slides/slide39.xml" /><Relationship Id="rId43" Type="http://schemas.openxmlformats.org/officeDocument/2006/relationships/slide" Target="slides/slide40.xml" /><Relationship Id="rId44" Type="http://schemas.openxmlformats.org/officeDocument/2006/relationships/slide" Target="slides/slide41.xml" /><Relationship Id="rId45" Type="http://schemas.openxmlformats.org/officeDocument/2006/relationships/slide" Target="slides/slide42.xml" /><Relationship Id="rId46" Type="http://schemas.openxmlformats.org/officeDocument/2006/relationships/slide" Target="slides/slide43.xml" /><Relationship Id="rId47" Type="http://schemas.openxmlformats.org/officeDocument/2006/relationships/slide" Target="slides/slide44.xml" /><Relationship Id="rId48" Type="http://schemas.openxmlformats.org/officeDocument/2006/relationships/tags" Target="tags/tag18.xml" /><Relationship Id="rId49" Type="http://schemas.openxmlformats.org/officeDocument/2006/relationships/font" Target="fonts/font1.fntdata" /><Relationship Id="rId5" Type="http://schemas.openxmlformats.org/officeDocument/2006/relationships/slide" Target="slides/slide2.xml" /><Relationship Id="rId50" Type="http://schemas.openxmlformats.org/officeDocument/2006/relationships/font" Target="fonts/font2.fntdata" /><Relationship Id="rId51" Type="http://schemas.openxmlformats.org/officeDocument/2006/relationships/font" Target="fonts/font3.fntdata" /><Relationship Id="rId52" Type="http://schemas.openxmlformats.org/officeDocument/2006/relationships/font" Target="fonts/font4.fntdata" /><Relationship Id="rId53" Type="http://schemas.openxmlformats.org/officeDocument/2006/relationships/font" Target="fonts/font5.fntdata" /><Relationship Id="rId54" Type="http://schemas.openxmlformats.org/officeDocument/2006/relationships/font" Target="fonts/font6.fntdata" /><Relationship Id="rId55" Type="http://schemas.openxmlformats.org/officeDocument/2006/relationships/font" Target="fonts/font7.fntdata" /><Relationship Id="rId56" Type="http://schemas.openxmlformats.org/officeDocument/2006/relationships/font" Target="fonts/font8.fntdata" /><Relationship Id="rId57" Type="http://schemas.openxmlformats.org/officeDocument/2006/relationships/font" Target="fonts/font9.fntdata" /><Relationship Id="rId58" Type="http://schemas.openxmlformats.org/officeDocument/2006/relationships/font" Target="fonts/font10.fntdata" /><Relationship Id="rId59" Type="http://schemas.openxmlformats.org/officeDocument/2006/relationships/font" Target="fonts/font11.fntdata" /><Relationship Id="rId6" Type="http://schemas.openxmlformats.org/officeDocument/2006/relationships/slide" Target="slides/slide3.xml" /><Relationship Id="rId60" Type="http://schemas.openxmlformats.org/officeDocument/2006/relationships/font" Target="fonts/font12.fntdata" /><Relationship Id="rId61" Type="http://schemas.openxmlformats.org/officeDocument/2006/relationships/font" Target="fonts/font13.fntdata" /><Relationship Id="rId62" Type="http://schemas.openxmlformats.org/officeDocument/2006/relationships/font" Target="fonts/font14.fntdata" /><Relationship Id="rId63" Type="http://schemas.openxmlformats.org/officeDocument/2006/relationships/font" Target="fonts/font15.fntdata" /><Relationship Id="rId64" Type="http://schemas.openxmlformats.org/officeDocument/2006/relationships/font" Target="fonts/font16.fntdata" /><Relationship Id="rId65" Type="http://schemas.openxmlformats.org/officeDocument/2006/relationships/font" Target="fonts/font17.fntdata" /><Relationship Id="rId66" Type="http://schemas.openxmlformats.org/officeDocument/2006/relationships/presProps" Target="presProps.xml" /><Relationship Id="rId67" Type="http://schemas.openxmlformats.org/officeDocument/2006/relationships/viewProps" Target="viewProps.xml" /><Relationship Id="rId68" Type="http://schemas.openxmlformats.org/officeDocument/2006/relationships/theme" Target="theme/theme1.xml" /><Relationship Id="rId69" Type="http://schemas.openxmlformats.org/officeDocument/2006/relationships/tableStyles" Target="tableStyles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jpeg" /><Relationship Id="rId2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jpeg" /><Relationship Id="rId2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600">
        <p:blinds/>
      </p:transition>
    </mc:Choice>
    <mc:Fallback>
      <p:transition spd="slow">
        <p:blinds/>
      </p:transition>
    </mc:Fallback>
  </mc:AlternateContent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DDF65-B1C4-442A-81F4-1973390D72D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A2D58-6741-4D5E-A918-3FC6BD747B65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:blinds/>
      </p:transition>
    </mc:Choice>
    <mc:Fallback>
      <p:transition spd="slow">
        <p:blinds/>
      </p:transition>
    </mc:Fallback>
  </mc:AlternateContent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DDF65-B1C4-442A-81F4-1973390D72D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A2D58-6741-4D5E-A918-3FC6BD747B65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:blinds/>
      </p:transition>
    </mc:Choice>
    <mc:Fallback>
      <p:transition spd="slow">
        <p:blinds/>
      </p:transition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600">
        <p:blinds/>
      </p:transition>
    </mc:Choice>
    <mc:Fallback>
      <p:transition spd="slow">
        <p:blinds/>
      </p:transition>
    </mc:Fallback>
  </mc:AlternateContent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600">
        <p:blinds/>
      </p:transition>
    </mc:Choice>
    <mc:Fallback>
      <p:transition spd="slow">
        <p:blinds/>
      </p:transition>
    </mc:Fallback>
  </mc:AlternateContent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DDF65-B1C4-442A-81F4-1973390D72D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A2D58-6741-4D5E-A918-3FC6BD747B65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:blinds/>
      </p:transition>
    </mc:Choice>
    <mc:Fallback>
      <p:transition spd="slow">
        <p:blinds/>
      </p:transition>
    </mc:Fallback>
  </mc:AlternateContent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DDF65-B1C4-442A-81F4-1973390D72D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A2D58-6741-4D5E-A918-3FC6BD747B65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:blinds/>
      </p:transition>
    </mc:Choice>
    <mc:Fallback>
      <p:transition spd="slow">
        <p:blinds/>
      </p:transition>
    </mc:Fallback>
  </mc:AlternateContent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DDF65-B1C4-442A-81F4-1973390D72D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A2D58-6741-4D5E-A918-3FC6BD747B65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:blinds/>
      </p:transition>
    </mc:Choice>
    <mc:Fallback>
      <p:transition spd="slow">
        <p:blinds/>
      </p:transition>
    </mc:Fallback>
  </mc:AlternateContent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DDF65-B1C4-442A-81F4-1973390D72D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A2D58-6741-4D5E-A918-3FC6BD747B65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:blinds/>
      </p:transition>
    </mc:Choice>
    <mc:Fallback>
      <p:transition spd="slow">
        <p:blinds/>
      </p:transition>
    </mc:Fallback>
  </mc:AlternateContent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DDF65-B1C4-442A-81F4-1973390D72D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A2D58-6741-4D5E-A918-3FC6BD747B65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:blinds/>
      </p:transition>
    </mc:Choice>
    <mc:Fallback>
      <p:transition spd="slow">
        <p:blinds/>
      </p:transition>
    </mc:Fallback>
  </mc:AlternateContent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DDF65-B1C4-442A-81F4-1973390D72D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A2D58-6741-4D5E-A918-3FC6BD747B65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:blinds/>
      </p:transition>
    </mc:Choice>
    <mc:Fallback>
      <p:transition spd="slow">
        <p:blinds/>
      </p:transition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3DDF65-B1C4-442A-81F4-1973390D72D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CA2D58-6741-4D5E-A918-3FC6BD747B65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>
    <mc:Choice xmlns:p14="http://schemas.microsoft.com/office/powerpoint/2010/main" Requires="p14">
      <p:transition spd="slow" p14:dur="1600">
        <p:blinds/>
      </p:transition>
    </mc:Choice>
    <mc:Fallback>
      <p:transition spd="slow">
        <p:blinds/>
      </p:transition>
    </mc:Fallback>
  </mc:AlternateContent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9.jpeg" /><Relationship Id="rId3" Type="http://schemas.openxmlformats.org/officeDocument/2006/relationships/image" Target="../media/image10.jpeg" /><Relationship Id="rId4" Type="http://schemas.openxmlformats.org/officeDocument/2006/relationships/image" Target="../media/image11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2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4.gif" /><Relationship Id="rId3" Type="http://schemas.openxmlformats.org/officeDocument/2006/relationships/tags" Target="../tags/tag5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4.gif" /><Relationship Id="rId3" Type="http://schemas.openxmlformats.org/officeDocument/2006/relationships/tags" Target="../tags/tag6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8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4.gif" /><Relationship Id="rId3" Type="http://schemas.openxmlformats.org/officeDocument/2006/relationships/tags" Target="../tags/tag9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3.jpeg" /><Relationship Id="rId3" Type="http://schemas.openxmlformats.org/officeDocument/2006/relationships/tags" Target="../tags/tag10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4.jpe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gif" /><Relationship Id="rId3" Type="http://schemas.openxmlformats.org/officeDocument/2006/relationships/tags" Target="../tags/tag1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5.png" /><Relationship Id="rId3" Type="http://schemas.openxmlformats.org/officeDocument/2006/relationships/tags" Target="../tags/tag11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tags" Target="../tags/tag16.xml" /><Relationship Id="rId7" Type="http://schemas.openxmlformats.org/officeDocument/2006/relationships/tags" Target="../tags/tag17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4.gif" /><Relationship Id="rId3" Type="http://schemas.openxmlformats.org/officeDocument/2006/relationships/tags" Target="../tags/tag2.xml" /><Relationship Id="rId4" Type="http://schemas.openxmlformats.org/officeDocument/2006/relationships/image" Target="../media/image5.png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6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6.gif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7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4.gif" /><Relationship Id="rId3" Type="http://schemas.openxmlformats.org/officeDocument/2006/relationships/tags" Target="../tags/tag3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8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4.gif" /><Relationship Id="rId3" Type="http://schemas.openxmlformats.org/officeDocument/2006/relationships/tags" Target="../tags/tag4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5066665" y="2897505"/>
            <a:ext cx="272224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7200">
                <a:latin typeface="华文行楷" panose="02010800040101010101" charset="-122"/>
                <a:ea typeface="华文行楷" panose="02010800040101010101" charset="-122"/>
              </a:rPr>
              <a:t>道家</a:t>
            </a:r>
            <a:endParaRPr lang="zh-CN" altLang="en-US" sz="7200"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555865" y="3895725"/>
            <a:ext cx="3429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华文楷体" panose="02010600040101010101" charset="-122"/>
                <a:ea typeface="华文楷体" panose="02010600040101010101" charset="-122"/>
              </a:rPr>
              <a:t>《老子》（四章）《五石之瓠》</a:t>
            </a:r>
            <a:endParaRPr lang="zh-CN" altLang="en-US"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:blinds/>
      </p:transition>
    </mc:Choice>
    <mc:Fallback>
      <p:transition spd="slow">
        <p:blinds/>
      </p:transition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590827" y="513465"/>
            <a:ext cx="3122376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知行合一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41190" y="575310"/>
            <a:ext cx="290258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这有用吗？</a:t>
            </a:r>
            <a:endParaRPr lang="zh-CN" altLang="en-US" sz="4000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pic>
        <p:nvPicPr>
          <p:cNvPr id="4" name="图片 3" descr="微信图片_202109020846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320" y="1106805"/>
            <a:ext cx="2053590" cy="27946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255010" y="1400175"/>
            <a:ext cx="763968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钢化膜碎了后，也抓住生命的最后一瞬，予你美的震撼。是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“东临碣石，以观沧海”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“乱水交如线，群山翠作屏”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6" name="图片 5" descr="微信图片_2021090208485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84640" y="2106930"/>
            <a:ext cx="2278380" cy="271716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098800" y="2876550"/>
            <a:ext cx="592709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这一刻，世间的纷扰消音一般，小猫嗫嚅着，心中升起一丝愁绪：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我有一窗春，所寄为何人？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8" name="图片 7" descr="微信图片_202109020851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1540" y="4075430"/>
            <a:ext cx="2089150" cy="208915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401060" y="4674870"/>
            <a:ext cx="615378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一块剥落的、普通的橘皮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buClrTx/>
              <a:buSzTx/>
              <a:buFontTx/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细观之，也可作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“枯树、小岛”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之想。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534812" y="514735"/>
            <a:ext cx="3122376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>
                <a:latin typeface="方正粗黑宋简体" panose="02000000000000000000" charset="-122"/>
                <a:ea typeface="方正粗黑宋简体" panose="02000000000000000000" charset="-122"/>
              </a:rPr>
              <a:t>无用</a:t>
            </a:r>
            <a:r>
              <a:rPr lang="zh-CN" altLang="en-US" sz="4400" b="1">
                <a:latin typeface="华文行楷" panose="02010800040101010101" charset="-122"/>
                <a:ea typeface="华文行楷" panose="02010800040101010101" charset="-122"/>
              </a:rPr>
              <a:t>之美</a:t>
            </a:r>
            <a:endParaRPr lang="zh-CN" altLang="en-US" sz="4400" b="1"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02335" y="1193165"/>
            <a:ext cx="10361295" cy="2399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12800" fontAlgn="auto">
              <a:lnSpc>
                <a:spcPts val="3600"/>
              </a:lnSpc>
            </a:pPr>
            <a:r>
              <a:rPr sz="3200">
                <a:latin typeface="楷体" panose="02010609060101010101" charset="-122"/>
                <a:ea typeface="楷体" panose="02010609060101010101" charset="-122"/>
              </a:rPr>
              <a:t>凡是美的都没有家。流星，落花，萤火，最会鸣叫的蓝头红嘴绿翅膀的王母鸟，也都没有家的，谁见过人蓄养凤凰呢？谁能束缚着月光呢？</a:t>
            </a:r>
            <a:endParaRPr sz="3200">
              <a:latin typeface="楷体" panose="02010609060101010101" charset="-122"/>
              <a:ea typeface="楷体" panose="02010609060101010101" charset="-122"/>
            </a:endParaRPr>
          </a:p>
          <a:p>
            <a:pPr indent="812800" fontAlgn="auto">
              <a:lnSpc>
                <a:spcPts val="3600"/>
              </a:lnSpc>
            </a:pPr>
            <a:r>
              <a:rPr sz="3200">
                <a:latin typeface="楷体" panose="02010609060101010101" charset="-122"/>
                <a:ea typeface="楷体" panose="02010609060101010101" charset="-122"/>
              </a:rPr>
              <a:t>一颗流星自有它来去的方向，我有我的去处。</a:t>
            </a:r>
            <a:endParaRPr sz="3200">
              <a:latin typeface="楷体" panose="02010609060101010101" charset="-122"/>
              <a:ea typeface="楷体" panose="02010609060101010101" charset="-122"/>
            </a:endParaRPr>
          </a:p>
          <a:p>
            <a:pPr algn="r">
              <a:lnSpc>
                <a:spcPts val="3600"/>
              </a:lnSpc>
            </a:pPr>
            <a:r>
              <a:rPr sz="3200" i="0">
                <a:latin typeface="楷体" panose="02010609060101010101" charset="-122"/>
                <a:ea typeface="楷体" panose="02010609060101010101" charset="-122"/>
              </a:rPr>
              <a:t>—沈从文</a:t>
            </a:r>
            <a:endParaRPr sz="4000" b="1" i="0" smtClean="0">
              <a:solidFill>
                <a:srgbClr val="333333"/>
              </a:solidFill>
              <a:effectLst/>
              <a:latin typeface="华康隶书体W7" panose="03000709000000000000" charset="-122"/>
              <a:ea typeface="华康隶书体W7" panose="03000709000000000000" charset="-122"/>
              <a:cs typeface="华康隶书体W7" panose="03000709000000000000" charset="-122"/>
            </a:endParaRPr>
          </a:p>
        </p:txBody>
      </p:sp>
      <p:pic>
        <p:nvPicPr>
          <p:cNvPr id="4" name="图片 3" descr="微信图片_202109020850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9110" y="3191510"/>
            <a:ext cx="2854325" cy="33572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521710" y="3703955"/>
            <a:ext cx="7227570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 fontAlgn="auto"/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美就在你的身边，在一次不经意的转身或驻足，在一次无意识的瞥见或凝视。如果你向往诗和远方，又囿于生活不能身处其间，不妨在眼前的苟且里，找到一份属于自我的美学表达。</a:t>
            </a:r>
            <a:endParaRPr lang="zh-CN" altLang="en-US" sz="2800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534812" y="514735"/>
            <a:ext cx="3122376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>
                <a:latin typeface="华文行楷" panose="02010800040101010101" charset="-122"/>
                <a:ea typeface="华文行楷" panose="02010800040101010101" charset="-122"/>
              </a:rPr>
              <a:t>理解文本</a:t>
            </a:r>
            <a:endParaRPr lang="zh-CN" altLang="en-US" sz="3600">
              <a:latin typeface="华文行楷" panose="02010800040101010101" charset="-122"/>
              <a:ea typeface="华文行楷" panose="02010800040101010101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1448" y="2840058"/>
            <a:ext cx="3884394" cy="4209712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1858010" y="1587500"/>
            <a:ext cx="8771890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3600"/>
              </a:lnSpc>
            </a:pPr>
            <a:r>
              <a:rPr lang="en-US" altLang="zh-CN" sz="4800" b="1" i="0" smtClean="0">
                <a:solidFill>
                  <a:srgbClr val="333333"/>
                </a:solidFill>
                <a:effectLst/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</a:rPr>
              <a:t>“</a:t>
            </a:r>
            <a:r>
              <a:rPr lang="zh-CN" altLang="en-US" sz="4800" b="1" i="0" smtClean="0">
                <a:solidFill>
                  <a:srgbClr val="333333"/>
                </a:solidFill>
                <a:effectLst/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</a:rPr>
              <a:t>不自见，故明；不自是，故彰；不自伐，故有功；不自矜，故长。夫唯不争，故天下莫能与之争。</a:t>
            </a:r>
            <a:endParaRPr lang="zh-CN" altLang="en-US" sz="4800" b="1" i="0" smtClean="0">
              <a:solidFill>
                <a:srgbClr val="333333"/>
              </a:solidFill>
              <a:effectLst/>
              <a:latin typeface="华康隶书体W7" panose="03000709000000000000" charset="-122"/>
              <a:ea typeface="华康隶书体W7" panose="03000709000000000000" charset="-122"/>
              <a:cs typeface="华康隶书体W7" panose="03000709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00375" y="3850005"/>
            <a:ext cx="816419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fontAlgn="auto"/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不自我表扬，反能显明；不自以为是，反能是非彰明；不自己夸耀，反能得有功劳；不自高自大，所以能长期有所长进。正因为不与人争，所以遍天下没有人能与他争。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534812" y="514735"/>
            <a:ext cx="3122376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>
                <a:latin typeface="华文行楷" panose="02010800040101010101" charset="-122"/>
                <a:ea typeface="华文行楷" panose="02010800040101010101" charset="-122"/>
              </a:rPr>
              <a:t>理解文本</a:t>
            </a:r>
            <a:endParaRPr lang="zh-CN" altLang="en-US" sz="3600">
              <a:latin typeface="华文行楷" panose="02010800040101010101" charset="-122"/>
              <a:ea typeface="华文行楷" panose="02010800040101010101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1448" y="2840058"/>
            <a:ext cx="3884394" cy="4209712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746885" y="1219835"/>
            <a:ext cx="9453880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smtClean="0">
                <a:solidFill>
                  <a:srgbClr val="333333"/>
                </a:solidFill>
                <a:effectLst/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</a:rPr>
              <a:t>“</a:t>
            </a:r>
            <a:r>
              <a:rPr lang="zh-CN" altLang="en-US" sz="3200" b="1" smtClean="0">
                <a:solidFill>
                  <a:srgbClr val="333333"/>
                </a:solidFill>
                <a:effectLst/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</a:rPr>
              <a:t>上善若水。水善利万物而不争，处众人之所恶，故几于道。</a:t>
            </a:r>
            <a:endParaRPr lang="zh-CN" altLang="en-US" sz="3200" b="1" smtClean="0">
              <a:solidFill>
                <a:srgbClr val="333333"/>
              </a:solidFill>
              <a:effectLst/>
              <a:latin typeface="华康隶书体W7" panose="03000709000000000000" charset="-122"/>
              <a:ea typeface="华康隶书体W7" panose="03000709000000000000" charset="-122"/>
              <a:cs typeface="华康隶书体W7" panose="03000709000000000000" charset="-122"/>
            </a:endParaRPr>
          </a:p>
          <a:p>
            <a:r>
              <a:rPr lang="zh-CN" altLang="en-US" sz="3200" b="1" smtClean="0">
                <a:solidFill>
                  <a:srgbClr val="333333"/>
                </a:solidFill>
                <a:effectLst/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</a:rPr>
              <a:t>居善地，心善渊，与善仁，言善信，政善治，事善能，动善时。</a:t>
            </a:r>
            <a:endParaRPr lang="zh-CN" altLang="en-US" sz="3200" b="1" smtClean="0">
              <a:solidFill>
                <a:srgbClr val="333333"/>
              </a:solidFill>
              <a:effectLst/>
              <a:latin typeface="华康隶书体W7" panose="03000709000000000000" charset="-122"/>
              <a:ea typeface="华康隶书体W7" panose="03000709000000000000" charset="-122"/>
              <a:cs typeface="华康隶书体W7" panose="03000709000000000000" charset="-122"/>
            </a:endParaRPr>
          </a:p>
          <a:p>
            <a:r>
              <a:rPr lang="zh-CN" altLang="en-US" sz="3200" b="1" smtClean="0">
                <a:solidFill>
                  <a:srgbClr val="333333"/>
                </a:solidFill>
                <a:effectLst/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</a:rPr>
              <a:t>夫唯不争，故无尤。</a:t>
            </a:r>
            <a:r>
              <a:rPr lang="en-US" altLang="zh-CN" sz="3200" b="1" smtClean="0">
                <a:solidFill>
                  <a:srgbClr val="333333"/>
                </a:solidFill>
                <a:effectLst/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</a:rPr>
              <a:t>”</a:t>
            </a:r>
            <a:endParaRPr lang="en-US" altLang="zh-CN" sz="3200" b="1" smtClean="0">
              <a:solidFill>
                <a:srgbClr val="333333"/>
              </a:solidFill>
              <a:effectLst/>
              <a:latin typeface="华康隶书体W7" panose="03000709000000000000" charset="-122"/>
              <a:ea typeface="华康隶书体W7" panose="03000709000000000000" charset="-122"/>
              <a:cs typeface="华康隶书体W7" panose="03000709000000000000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36570" y="3721100"/>
            <a:ext cx="816419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fontAlgn="auto"/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上善的人如同水一样。水滋养万物而不与之争夺，汇聚在人们厌恶的低洼之地，因此，近于大道。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indent="711200" fontAlgn="auto"/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他居于低洼之地，思虑深邃宁静，交接善良之人，说话遵守信用，为政精于治理，处事发挥特长，行动把握时机。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indent="711200" fontAlgn="auto"/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正因为不争夺，所以没有过失。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643890" y="559435"/>
          <a:ext cx="8322945" cy="56407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74315"/>
                <a:gridCol w="2774315"/>
                <a:gridCol w="2774315"/>
              </a:tblGrid>
              <a:tr h="57912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/>
                        <a:t>文本</a:t>
                      </a:r>
                      <a:endParaRPr lang="zh-CN" altLang="en-US" sz="2800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2800"/>
                        <a:t>句意</a:t>
                      </a:r>
                      <a:endParaRPr lang="zh-CN" altLang="en-US" sz="2800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2800"/>
                        <a:t>逻辑关系</a:t>
                      </a:r>
                      <a:endParaRPr lang="zh-CN" altLang="en-US" sz="2800"/>
                    </a:p>
                  </a:txBody>
                  <a:tcPr/>
                </a:tc>
              </a:tr>
              <a:tr h="949960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en-US" altLang="zh-CN" b="1"/>
                        <a:t>1.</a:t>
                      </a:r>
                      <a:r>
                        <a:rPr lang="zh-CN" altLang="en-US" b="1"/>
                        <a:t>其安易持，其未兆易谋，其脆易泮，其微易散。为之于未有，治之于未乱。</a:t>
                      </a:r>
                      <a:endParaRPr lang="zh-CN" altLang="en-US" b="1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 rowSpan="2"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920115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en-US" altLang="zh-CN" b="1"/>
                        <a:t>2.</a:t>
                      </a:r>
                      <a:r>
                        <a:rPr lang="zh-CN" altLang="en-US" b="1"/>
                        <a:t>合抱之木，生于毫末；九层之台，起于累土；千里之行，始于足下。</a:t>
                      </a:r>
                      <a:endParaRPr lang="zh-CN" altLang="en-US" b="1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</a:tr>
              <a:tr h="1045210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en-US" altLang="zh-CN" b="1"/>
                        <a:t>3.</a:t>
                      </a:r>
                      <a:r>
                        <a:rPr lang="zh-CN" altLang="en-US" b="1"/>
                        <a:t>为者败之，执者失之。是以圣人无为，故无败；无执，故无失。</a:t>
                      </a:r>
                      <a:endParaRPr lang="zh-CN" altLang="en-US" b="1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949960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en-US" altLang="zh-CN" b="1"/>
                        <a:t>4.</a:t>
                      </a:r>
                      <a:r>
                        <a:rPr lang="zh-CN" altLang="en-US" b="1"/>
                        <a:t>民之从事，常于几成而败之。慎终如始，则无败事。</a:t>
                      </a:r>
                      <a:endParaRPr lang="zh-CN" altLang="en-US" b="1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1196340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en-US" altLang="zh-CN" b="1"/>
                        <a:t>5.</a:t>
                      </a:r>
                      <a:r>
                        <a:rPr lang="zh-CN" altLang="en-US" b="1"/>
                        <a:t>是以圣人欲不欲，不贵难得之货，学不学，复众人之所过，以辅万物之自然而不敢为。</a:t>
                      </a:r>
                      <a:endParaRPr lang="zh-CN" altLang="en-US" b="1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3569970" y="1228725"/>
            <a:ext cx="272605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</a:rPr>
              <a:t>想不乱的结果，就要重视</a:t>
            </a:r>
            <a:r>
              <a:rPr lang="en-US" altLang="zh-CN" sz="2400" b="1">
                <a:solidFill>
                  <a:srgbClr val="C00000"/>
                </a:solidFill>
              </a:rPr>
              <a:t>“</a:t>
            </a:r>
            <a:r>
              <a:rPr lang="zh-CN" altLang="en-US" sz="2400" b="1">
                <a:solidFill>
                  <a:srgbClr val="C00000"/>
                </a:solidFill>
              </a:rPr>
              <a:t>乱</a:t>
            </a:r>
            <a:r>
              <a:rPr lang="en-US" altLang="zh-CN" sz="2400" b="1">
                <a:solidFill>
                  <a:srgbClr val="C00000"/>
                </a:solidFill>
              </a:rPr>
              <a:t>”</a:t>
            </a:r>
            <a:r>
              <a:rPr lang="zh-CN" altLang="en-US" sz="2400" b="1">
                <a:solidFill>
                  <a:srgbClr val="C00000"/>
                </a:solidFill>
              </a:rPr>
              <a:t>的开始。</a:t>
            </a:r>
            <a:endParaRPr lang="zh-CN" altLang="en-US" sz="2400" b="1">
              <a:solidFill>
                <a:srgbClr val="C0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50285" y="2169795"/>
            <a:ext cx="250952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400" b="1">
                <a:solidFill>
                  <a:srgbClr val="C00000"/>
                </a:solidFill>
              </a:rPr>
              <a:t>想做大事，要关注小处。</a:t>
            </a:r>
            <a:endParaRPr lang="zh-CN" sz="2400" b="1">
              <a:solidFill>
                <a:srgbClr val="C0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417570" y="3111500"/>
            <a:ext cx="277622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400" b="1">
                <a:solidFill>
                  <a:srgbClr val="C00000"/>
                </a:solidFill>
              </a:rPr>
              <a:t>想有为，就要无为；想有执，就要无执。</a:t>
            </a:r>
            <a:endParaRPr lang="zh-CN" sz="2400" b="1">
              <a:solidFill>
                <a:srgbClr val="C0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678555" y="4076700"/>
            <a:ext cx="240665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400" b="1">
                <a:solidFill>
                  <a:srgbClr val="C00000"/>
                </a:solidFill>
              </a:rPr>
              <a:t>慎终如始，可以无败。</a:t>
            </a:r>
            <a:endParaRPr lang="zh-CN" sz="2400" b="1">
              <a:solidFill>
                <a:srgbClr val="C0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602355" y="5114290"/>
            <a:ext cx="24066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400" b="1">
                <a:solidFill>
                  <a:srgbClr val="C00000"/>
                </a:solidFill>
              </a:rPr>
              <a:t>圣人</a:t>
            </a:r>
            <a:r>
              <a:rPr lang="en-US" altLang="zh-CN" sz="2400" b="1">
                <a:solidFill>
                  <a:srgbClr val="C00000"/>
                </a:solidFill>
              </a:rPr>
              <a:t>“</a:t>
            </a:r>
            <a:r>
              <a:rPr lang="zh-CN" altLang="en-US" sz="2400" b="1">
                <a:solidFill>
                  <a:srgbClr val="C00000"/>
                </a:solidFill>
              </a:rPr>
              <a:t>无为</a:t>
            </a:r>
            <a:r>
              <a:rPr lang="en-US" altLang="zh-CN" sz="2400" b="1">
                <a:solidFill>
                  <a:srgbClr val="C00000"/>
                </a:solidFill>
              </a:rPr>
              <a:t>”</a:t>
            </a:r>
            <a:r>
              <a:rPr lang="zh-CN" altLang="en-US" sz="2400" b="1">
                <a:solidFill>
                  <a:srgbClr val="C00000"/>
                </a:solidFill>
              </a:rPr>
              <a:t>典范。</a:t>
            </a:r>
            <a:endParaRPr lang="zh-CN" altLang="en-US" sz="2400" b="1">
              <a:solidFill>
                <a:srgbClr val="C0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377940" y="1256665"/>
            <a:ext cx="240665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400" b="1">
                <a:solidFill>
                  <a:schemeClr val="tx1"/>
                </a:solidFill>
              </a:rPr>
              <a:t>比喻论证在国家治理中需要关注细节，关注开端。</a:t>
            </a:r>
            <a:endParaRPr lang="zh-CN" sz="2400" b="1">
              <a:solidFill>
                <a:schemeClr val="tx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214110" y="3009265"/>
            <a:ext cx="275272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000" b="1">
                <a:solidFill>
                  <a:schemeClr val="tx1"/>
                </a:solidFill>
              </a:rPr>
              <a:t>得出结果国家治理中要思辨看待，不要肆意妄动，强调</a:t>
            </a:r>
            <a:r>
              <a:rPr lang="en-US" altLang="zh-CN" sz="2000" b="1">
                <a:solidFill>
                  <a:schemeClr val="tx1"/>
                </a:solidFill>
              </a:rPr>
              <a:t>“</a:t>
            </a:r>
            <a:r>
              <a:rPr lang="zh-CN" altLang="en-US" sz="2000" b="1">
                <a:solidFill>
                  <a:schemeClr val="tx1"/>
                </a:solidFill>
              </a:rPr>
              <a:t>无为</a:t>
            </a:r>
            <a:r>
              <a:rPr lang="en-US" altLang="zh-CN" sz="2000" b="1">
                <a:solidFill>
                  <a:schemeClr val="tx1"/>
                </a:solidFill>
              </a:rPr>
              <a:t>”</a:t>
            </a:r>
            <a:r>
              <a:rPr lang="zh-CN" altLang="en-US" sz="2000" b="1">
                <a:solidFill>
                  <a:schemeClr val="tx1"/>
                </a:solidFill>
              </a:rPr>
              <a:t>。</a:t>
            </a:r>
            <a:endParaRPr lang="zh-CN" altLang="en-US" sz="2000" b="1">
              <a:solidFill>
                <a:schemeClr val="tx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377940" y="4076700"/>
            <a:ext cx="240665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000" b="1">
                <a:solidFill>
                  <a:schemeClr val="tx1"/>
                </a:solidFill>
              </a:rPr>
              <a:t>寻找方法，国家治理中要慎终如始。</a:t>
            </a:r>
            <a:endParaRPr lang="zh-CN" sz="2000" b="1">
              <a:solidFill>
                <a:schemeClr val="tx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296025" y="5114290"/>
            <a:ext cx="240665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400" b="1">
                <a:solidFill>
                  <a:schemeClr val="tx1"/>
                </a:solidFill>
              </a:rPr>
              <a:t>圣人便是重视</a:t>
            </a:r>
            <a:r>
              <a:rPr lang="en-US" altLang="zh-CN" sz="2400" b="1">
                <a:solidFill>
                  <a:schemeClr val="tx1"/>
                </a:solidFill>
              </a:rPr>
              <a:t>“</a:t>
            </a:r>
            <a:r>
              <a:rPr lang="zh-CN" altLang="en-US" sz="2400" b="1">
                <a:solidFill>
                  <a:schemeClr val="tx1"/>
                </a:solidFill>
              </a:rPr>
              <a:t>无为</a:t>
            </a:r>
            <a:r>
              <a:rPr lang="en-US" altLang="zh-CN" sz="2400" b="1">
                <a:solidFill>
                  <a:schemeClr val="tx1"/>
                </a:solidFill>
              </a:rPr>
              <a:t>”</a:t>
            </a:r>
            <a:r>
              <a:rPr lang="zh-CN" altLang="en-US" sz="2400" b="1">
                <a:solidFill>
                  <a:schemeClr val="tx1"/>
                </a:solidFill>
              </a:rPr>
              <a:t>的典范。</a:t>
            </a:r>
            <a:endParaRPr lang="zh-CN" altLang="en-US" sz="2400" b="1">
              <a:solidFill>
                <a:schemeClr val="tx1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102725" y="1471930"/>
            <a:ext cx="2418080" cy="7683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4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辩证思考</a:t>
            </a:r>
            <a:endParaRPr lang="zh-CN" altLang="en-US" sz="44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643890" y="626110"/>
          <a:ext cx="8309610" cy="56407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54805"/>
                <a:gridCol w="4154805"/>
              </a:tblGrid>
              <a:tr h="57213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/>
                        <a:t>文本</a:t>
                      </a:r>
                      <a:endParaRPr lang="zh-CN" altLang="en-US" sz="2800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2800"/>
                        <a:t>句意</a:t>
                      </a:r>
                      <a:endParaRPr lang="zh-CN" altLang="en-US" sz="2800"/>
                    </a:p>
                  </a:txBody>
                  <a:tcPr/>
                </a:tc>
              </a:tr>
              <a:tr h="1005840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en-US" altLang="zh-CN" sz="2000" b="1"/>
                        <a:t>1.</a:t>
                      </a:r>
                      <a:r>
                        <a:rPr lang="zh-CN" altLang="en-US" sz="2000" b="1"/>
                        <a:t>其安易持，其未兆易谋，其脆易泮，其微易散。为之于未有，治之于未乱。</a:t>
                      </a:r>
                      <a:endParaRPr lang="zh-CN" altLang="en-US" sz="2000" b="1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908685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en-US" altLang="zh-CN" sz="2000" b="1"/>
                        <a:t>2.</a:t>
                      </a:r>
                      <a:r>
                        <a:rPr lang="zh-CN" altLang="en-US" sz="2000" b="1"/>
                        <a:t>合抱之木，生于毫末；九层之台，起于累土；千里之行，始于足下。</a:t>
                      </a:r>
                      <a:endParaRPr lang="zh-CN" altLang="en-US" sz="2000" b="1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1033145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en-US" altLang="zh-CN" sz="2000" b="1"/>
                        <a:t>3.</a:t>
                      </a:r>
                      <a:r>
                        <a:rPr lang="zh-CN" altLang="en-US" sz="2000" b="1"/>
                        <a:t>为者败之，执者失之。是以圣人无为，故无败；无执，故无失。</a:t>
                      </a:r>
                      <a:endParaRPr lang="zh-CN" altLang="en-US" sz="2000" b="1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938530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en-US" altLang="zh-CN" sz="2000" b="1"/>
                        <a:t>4.</a:t>
                      </a:r>
                      <a:r>
                        <a:rPr lang="zh-CN" altLang="en-US" sz="2000" b="1"/>
                        <a:t>民之从事，常于几成而败之。慎终如始，则无败事。</a:t>
                      </a:r>
                      <a:endParaRPr lang="zh-CN" altLang="en-US" sz="2000" b="1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1182370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en-US" altLang="zh-CN" sz="2000" b="1"/>
                        <a:t>5.</a:t>
                      </a:r>
                      <a:r>
                        <a:rPr lang="zh-CN" altLang="en-US" sz="2000" b="1"/>
                        <a:t>是以圣人欲不欲，不贵难得之货，学不学，复众人之所过，以辅万物之自然而不敢为。</a:t>
                      </a:r>
                      <a:endParaRPr lang="zh-CN" altLang="en-US" sz="2000" b="1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5122545" y="1228090"/>
            <a:ext cx="272605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tx1"/>
                </a:solidFill>
              </a:rPr>
              <a:t>想</a:t>
            </a:r>
            <a:r>
              <a:rPr lang="zh-CN" altLang="en-US" sz="2400" b="1">
                <a:solidFill>
                  <a:srgbClr val="C00000"/>
                </a:solidFill>
              </a:rPr>
              <a:t>不乱</a:t>
            </a:r>
            <a:r>
              <a:rPr lang="zh-CN" altLang="en-US" sz="2400" b="1">
                <a:solidFill>
                  <a:schemeClr val="tx1"/>
                </a:solidFill>
              </a:rPr>
              <a:t>的结果，就要重视</a:t>
            </a:r>
            <a:r>
              <a:rPr lang="en-US" altLang="zh-CN" sz="2400" b="1">
                <a:solidFill>
                  <a:schemeClr val="tx1"/>
                </a:solidFill>
              </a:rPr>
              <a:t>“</a:t>
            </a:r>
            <a:r>
              <a:rPr lang="zh-CN" altLang="en-US" sz="2400" b="1">
                <a:solidFill>
                  <a:srgbClr val="C00000"/>
                </a:solidFill>
              </a:rPr>
              <a:t>乱</a:t>
            </a:r>
            <a:r>
              <a:rPr lang="en-US" altLang="zh-CN" sz="2400" b="1">
                <a:solidFill>
                  <a:schemeClr val="tx1"/>
                </a:solidFill>
              </a:rPr>
              <a:t>”</a:t>
            </a:r>
            <a:r>
              <a:rPr lang="zh-CN" altLang="en-US" sz="2400" b="1">
                <a:solidFill>
                  <a:schemeClr val="tx1"/>
                </a:solidFill>
              </a:rPr>
              <a:t>的开始。</a:t>
            </a:r>
            <a:endParaRPr lang="zh-CN" altLang="en-US" sz="2400" b="1">
              <a:solidFill>
                <a:schemeClr val="tx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901565" y="2240280"/>
            <a:ext cx="38163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800" b="1">
                <a:solidFill>
                  <a:schemeClr val="tx1"/>
                </a:solidFill>
              </a:rPr>
              <a:t>想做</a:t>
            </a:r>
            <a:r>
              <a:rPr lang="zh-CN" sz="2800" b="1">
                <a:solidFill>
                  <a:srgbClr val="C00000"/>
                </a:solidFill>
              </a:rPr>
              <a:t>大事</a:t>
            </a:r>
            <a:r>
              <a:rPr lang="zh-CN" sz="2800" b="1">
                <a:solidFill>
                  <a:schemeClr val="tx1"/>
                </a:solidFill>
              </a:rPr>
              <a:t>，要关注</a:t>
            </a:r>
            <a:r>
              <a:rPr lang="zh-CN" sz="2800" b="1">
                <a:solidFill>
                  <a:srgbClr val="C00000"/>
                </a:solidFill>
              </a:rPr>
              <a:t>小处</a:t>
            </a:r>
            <a:r>
              <a:rPr lang="zh-CN" sz="2800" b="1">
                <a:solidFill>
                  <a:schemeClr val="tx1"/>
                </a:solidFill>
              </a:rPr>
              <a:t>。</a:t>
            </a:r>
            <a:endParaRPr lang="zh-CN" sz="2800" b="1">
              <a:solidFill>
                <a:schemeClr val="tx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72380" y="3171190"/>
            <a:ext cx="277622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400" b="1">
                <a:solidFill>
                  <a:schemeClr val="tx1"/>
                </a:solidFill>
              </a:rPr>
              <a:t>想</a:t>
            </a:r>
            <a:r>
              <a:rPr lang="zh-CN" sz="2400" b="1">
                <a:solidFill>
                  <a:srgbClr val="C00000"/>
                </a:solidFill>
              </a:rPr>
              <a:t>有为</a:t>
            </a:r>
            <a:r>
              <a:rPr lang="zh-CN" sz="2400" b="1">
                <a:solidFill>
                  <a:schemeClr val="tx1"/>
                </a:solidFill>
              </a:rPr>
              <a:t>，就要</a:t>
            </a:r>
            <a:r>
              <a:rPr lang="zh-CN" sz="2400" b="1">
                <a:solidFill>
                  <a:srgbClr val="C00000"/>
                </a:solidFill>
              </a:rPr>
              <a:t>无为</a:t>
            </a:r>
            <a:r>
              <a:rPr lang="zh-CN" sz="2400" b="1">
                <a:solidFill>
                  <a:schemeClr val="tx1"/>
                </a:solidFill>
              </a:rPr>
              <a:t>；想</a:t>
            </a:r>
            <a:r>
              <a:rPr lang="zh-CN" sz="2400" b="1">
                <a:solidFill>
                  <a:srgbClr val="C00000"/>
                </a:solidFill>
              </a:rPr>
              <a:t>有执</a:t>
            </a:r>
            <a:r>
              <a:rPr lang="zh-CN" sz="2400" b="1">
                <a:solidFill>
                  <a:schemeClr val="tx1"/>
                </a:solidFill>
              </a:rPr>
              <a:t>，就要</a:t>
            </a:r>
            <a:r>
              <a:rPr lang="zh-CN" sz="2400" b="1">
                <a:solidFill>
                  <a:srgbClr val="C00000"/>
                </a:solidFill>
              </a:rPr>
              <a:t>无执</a:t>
            </a:r>
            <a:r>
              <a:rPr lang="zh-CN" sz="2400" b="1">
                <a:solidFill>
                  <a:schemeClr val="tx1"/>
                </a:solidFill>
              </a:rPr>
              <a:t>。</a:t>
            </a:r>
            <a:endParaRPr lang="zh-CN" sz="2400" b="1">
              <a:solidFill>
                <a:schemeClr val="tx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997450" y="4229100"/>
            <a:ext cx="38157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800" b="1">
                <a:solidFill>
                  <a:schemeClr val="tx1"/>
                </a:solidFill>
              </a:rPr>
              <a:t>慎</a:t>
            </a:r>
            <a:r>
              <a:rPr lang="zh-CN" sz="2800" b="1">
                <a:solidFill>
                  <a:srgbClr val="C00000"/>
                </a:solidFill>
              </a:rPr>
              <a:t>终</a:t>
            </a:r>
            <a:r>
              <a:rPr lang="zh-CN" sz="2800" b="1">
                <a:solidFill>
                  <a:schemeClr val="tx1"/>
                </a:solidFill>
              </a:rPr>
              <a:t>如</a:t>
            </a:r>
            <a:r>
              <a:rPr lang="zh-CN" sz="2800" b="1">
                <a:solidFill>
                  <a:srgbClr val="C00000"/>
                </a:solidFill>
              </a:rPr>
              <a:t>始</a:t>
            </a:r>
            <a:r>
              <a:rPr lang="zh-CN" sz="2800" b="1">
                <a:solidFill>
                  <a:schemeClr val="tx1"/>
                </a:solidFill>
              </a:rPr>
              <a:t>，可以无败。</a:t>
            </a:r>
            <a:endParaRPr lang="zh-CN" sz="2800" b="1">
              <a:solidFill>
                <a:schemeClr val="tx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072380" y="5114290"/>
            <a:ext cx="317246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800" b="1">
                <a:solidFill>
                  <a:schemeClr val="tx1"/>
                </a:solidFill>
              </a:rPr>
              <a:t>圣人</a:t>
            </a:r>
            <a:r>
              <a:rPr lang="en-US" altLang="zh-CN" sz="2800" b="1">
                <a:solidFill>
                  <a:schemeClr val="tx1"/>
                </a:solidFill>
              </a:rPr>
              <a:t>“</a:t>
            </a:r>
            <a:r>
              <a:rPr lang="zh-CN" altLang="en-US" sz="2800" b="1">
                <a:solidFill>
                  <a:schemeClr val="tx1"/>
                </a:solidFill>
              </a:rPr>
              <a:t>无为</a:t>
            </a:r>
            <a:r>
              <a:rPr lang="en-US" altLang="zh-CN" sz="2800" b="1">
                <a:solidFill>
                  <a:schemeClr val="tx1"/>
                </a:solidFill>
              </a:rPr>
              <a:t>”</a:t>
            </a:r>
            <a:r>
              <a:rPr lang="zh-CN" altLang="en-US" sz="2800" b="1">
                <a:solidFill>
                  <a:schemeClr val="tx1"/>
                </a:solidFill>
              </a:rPr>
              <a:t>典范。</a:t>
            </a:r>
            <a:r>
              <a:rPr lang="zh-CN" altLang="en-US" sz="2800" b="1">
                <a:solidFill>
                  <a:srgbClr val="C00000"/>
                </a:solidFill>
              </a:rPr>
              <a:t>欲不欲，学不学</a:t>
            </a:r>
            <a:r>
              <a:rPr lang="zh-CN" altLang="en-US" sz="2800" b="1">
                <a:solidFill>
                  <a:schemeClr val="tx1"/>
                </a:solidFill>
              </a:rPr>
              <a:t>。</a:t>
            </a:r>
            <a:endParaRPr lang="zh-CN" altLang="en-US" sz="2800" b="1">
              <a:solidFill>
                <a:schemeClr val="tx1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102725" y="1471930"/>
            <a:ext cx="2418080" cy="7683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4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辩证思考</a:t>
            </a:r>
            <a:endParaRPr lang="zh-CN" altLang="en-US" sz="44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534812" y="418850"/>
            <a:ext cx="3122376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>
                <a:latin typeface="华文行楷" panose="02010800040101010101" charset="-122"/>
                <a:ea typeface="华文行楷" panose="02010800040101010101" charset="-122"/>
              </a:rPr>
              <a:t>理解文本</a:t>
            </a:r>
            <a:endParaRPr lang="zh-CN" altLang="en-US" sz="3600">
              <a:latin typeface="华文行楷" panose="02010800040101010101" charset="-122"/>
              <a:ea typeface="华文行楷" panose="02010800040101010101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1448" y="2840058"/>
            <a:ext cx="3884394" cy="4209712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1760220" y="985520"/>
            <a:ext cx="9528810" cy="2399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3200" b="1" i="0" smtClean="0">
                <a:solidFill>
                  <a:srgbClr val="333333"/>
                </a:solidFill>
                <a:effectLst/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</a:rPr>
              <a:t>“</a:t>
            </a:r>
            <a:r>
              <a:rPr lang="zh-CN" altLang="en-US" sz="3200" b="1" i="0" smtClean="0">
                <a:solidFill>
                  <a:srgbClr val="333333"/>
                </a:solidFill>
                <a:effectLst/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</a:rPr>
              <a:t>为无为，事无事，味无味。大小多少，报怨以德。图难于其易，为大于其细；天下难事，必作于易，天下大事，必作于细。是以圣人终不为大，故能成其大。夫轻诺必寡信，多易必多难。是以圣人犹难之，故终无难矣。</a:t>
            </a:r>
            <a:r>
              <a:rPr lang="en-US" altLang="zh-CN" sz="3200" b="1" i="0" smtClean="0">
                <a:solidFill>
                  <a:srgbClr val="333333"/>
                </a:solidFill>
                <a:effectLst/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</a:rPr>
              <a:t>”</a:t>
            </a:r>
            <a:endParaRPr lang="en-US" altLang="zh-CN" sz="3200" b="1" i="0" smtClean="0">
              <a:solidFill>
                <a:srgbClr val="333333"/>
              </a:solidFill>
              <a:effectLst/>
              <a:latin typeface="华康隶书体W7" panose="03000709000000000000" charset="-122"/>
              <a:ea typeface="华康隶书体W7" panose="03000709000000000000" charset="-122"/>
              <a:cs typeface="华康隶书体W7" panose="03000709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82900" y="3562350"/>
            <a:ext cx="832929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以无为之心去作为，以无事之心去做事，以无味之心去体味。以小为大，以少为多，以德报怨。解决困难从容易入手，做大事从小事入手。天下难事必从容易做起，天下大事必从细事做起。故而圣人始终不自为大，所以能成就其伟大。轻易许诺必定失去信任，轻视问题必定遇到更多困难。故而圣人总是重视困难，所以最终无难事。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501792" y="69600"/>
            <a:ext cx="3122376" cy="70675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smtClean="0">
                <a:latin typeface="华文行楷" panose="02010800040101010101" charset="-122"/>
                <a:ea typeface="华文行楷" panose="02010800040101010101" charset="-122"/>
              </a:rPr>
              <a:t>理解文本</a:t>
            </a:r>
            <a:endParaRPr lang="zh-CN" altLang="en-US" sz="4000" smtClean="0"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5470358" y="2716092"/>
            <a:ext cx="1251284" cy="1251284"/>
          </a:xfrm>
          <a:prstGeom prst="ellipse">
            <a:avLst/>
          </a:prstGeom>
          <a:solidFill>
            <a:srgbClr val="9C75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277852" y="3341734"/>
            <a:ext cx="1569498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6096000" y="2643659"/>
            <a:ext cx="1" cy="1436013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>
            <a:stCxn id="4" idx="6"/>
          </p:cNvCxnSpPr>
          <p:nvPr/>
        </p:nvCxnSpPr>
        <p:spPr>
          <a:xfrm>
            <a:off x="6721642" y="3341734"/>
            <a:ext cx="4555958" cy="0"/>
          </a:xfrm>
          <a:prstGeom prst="line">
            <a:avLst/>
          </a:prstGeom>
          <a:ln w="25400">
            <a:solidFill>
              <a:srgbClr val="9C754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904649" y="3341734"/>
            <a:ext cx="4565709" cy="0"/>
          </a:xfrm>
          <a:prstGeom prst="line">
            <a:avLst/>
          </a:prstGeom>
          <a:ln w="25400">
            <a:solidFill>
              <a:srgbClr val="9C754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>
            <a:stCxn id="4" idx="4"/>
          </p:cNvCxnSpPr>
          <p:nvPr/>
        </p:nvCxnSpPr>
        <p:spPr>
          <a:xfrm flipH="1">
            <a:off x="6096000" y="3967376"/>
            <a:ext cx="0" cy="1678501"/>
          </a:xfrm>
          <a:prstGeom prst="line">
            <a:avLst/>
          </a:prstGeom>
          <a:ln w="25400">
            <a:solidFill>
              <a:srgbClr val="9C754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>
            <a:endCxn id="4" idx="0"/>
          </p:cNvCxnSpPr>
          <p:nvPr/>
        </p:nvCxnSpPr>
        <p:spPr>
          <a:xfrm flipH="1">
            <a:off x="6096000" y="1683477"/>
            <a:ext cx="0" cy="1032615"/>
          </a:xfrm>
          <a:prstGeom prst="line">
            <a:avLst/>
          </a:prstGeom>
          <a:ln w="25400">
            <a:solidFill>
              <a:srgbClr val="9C754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5504447" y="2870529"/>
            <a:ext cx="6537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302385" y="2004695"/>
            <a:ext cx="41681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“</a:t>
            </a:r>
            <a:r>
              <a:rPr lang="zh-CN" altLang="en-US" sz="3600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有</a:t>
            </a:r>
            <a:r>
              <a:rPr lang="en-US" altLang="zh-CN" sz="3600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”“</a:t>
            </a:r>
            <a:r>
              <a:rPr lang="zh-CN" altLang="en-US" sz="3600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无</a:t>
            </a:r>
            <a:r>
              <a:rPr lang="en-US" altLang="zh-CN" sz="3600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”</a:t>
            </a:r>
            <a:r>
              <a:rPr lang="zh-CN" altLang="en-US" sz="3600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辩证</a:t>
            </a:r>
            <a:endParaRPr lang="zh-CN" altLang="en-US" sz="3600">
              <a:solidFill>
                <a:srgbClr val="C0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062601" y="2860533"/>
            <a:ext cx="6537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504447" y="3401528"/>
            <a:ext cx="6537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510155" y="852805"/>
            <a:ext cx="66401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请用简短的词（短语）分别概括四章的主要内容。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34910" y="2005330"/>
            <a:ext cx="26930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3600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人生的辩证</a:t>
            </a:r>
            <a:endParaRPr lang="zh-CN" sz="3600">
              <a:solidFill>
                <a:srgbClr val="C0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98370" y="4374515"/>
            <a:ext cx="26638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无为的辩证</a:t>
            </a:r>
            <a:endParaRPr lang="zh-CN" altLang="en-US" sz="3600">
              <a:solidFill>
                <a:srgbClr val="C0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907530" y="3696970"/>
            <a:ext cx="437007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你想要有所成就，那么你最应该做的事情，恰恰是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无为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15" grpId="0"/>
      <p:bldP spid="3" grpId="0"/>
      <p:bldP spid="12" grpId="0"/>
      <p:bldP spid="2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760730" y="420370"/>
            <a:ext cx="1067117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孔子周游列国，到处宣扬行仁爱、复周礼、施仁政，但诸侯国群起纷争，个个都想称雄称霸，渴望高人献计献策富国强兵，而孔子却告诉他们不要争斗称霸，而要善待百姓，善待其他诸侯国，施行仁政，这让野心勃勃的诸侯们很不爽。处处碰壁的孔子曾经多次问礼于老子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60730" y="1988820"/>
            <a:ext cx="1063942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</a:rPr>
              <a:t>老子手指浩浩黄河，对孔丘说：“汝何不学水之大德？”</a:t>
            </a:r>
            <a:endParaRPr lang="zh-CN" altLang="en-US" sz="2400" b="1">
              <a:solidFill>
                <a:srgbClr val="C00000"/>
              </a:solidFill>
            </a:endParaRPr>
          </a:p>
          <a:p>
            <a:r>
              <a:rPr lang="zh-CN" altLang="en-US" sz="2400" b="1"/>
              <a:t>孔丘曰：“水有何德？”</a:t>
            </a:r>
            <a:endParaRPr lang="zh-CN" altLang="en-US" sz="2400" b="1"/>
          </a:p>
          <a:p>
            <a:r>
              <a:rPr lang="zh-CN" altLang="en-US" sz="2400" b="1">
                <a:solidFill>
                  <a:srgbClr val="C00000"/>
                </a:solidFill>
              </a:rPr>
              <a:t>老子道：“上善若水：水善利万物而不争，处众人之所恶，此乃谦下之德也；故江海所以能为百谷王者，以其善下之，则能为百谷王。天下莫柔弱于水，而攻坚强者莫之能胜，此乃柔德也；故柔之胜刚，弱之胜强坚。因其无有，故能入于无间，由此可知不言之教、无为之益也。”</a:t>
            </a:r>
            <a:endParaRPr lang="zh-CN" altLang="en-US" sz="2400" b="1"/>
          </a:p>
          <a:p>
            <a:r>
              <a:rPr lang="zh-CN" altLang="en-US" sz="2400" b="1"/>
              <a:t>孔丘闻言，恍然大悟道：“先生此言，使我顿开茅塞也：众人处上，水独处下；众人处易，水独处险；众人处洁，水独处秽。所处尽人之所恶，夫谁与之争乎？此所以为上善也。 ”</a:t>
            </a:r>
            <a:endParaRPr lang="zh-CN" altLang="en-US" sz="2400" b="1"/>
          </a:p>
          <a:p>
            <a:r>
              <a:rPr lang="zh-CN" altLang="en-US" sz="2400" b="1">
                <a:solidFill>
                  <a:srgbClr val="C00000"/>
                </a:solidFill>
                <a:sym typeface="+mn-ea"/>
              </a:rPr>
              <a:t>老子点头说：“与世无争，则天下无人能与之争，此乃效法水德也。水几於道：道无所不在，水无所不利，避高趋下，未尝有所逆，善处地也；空处湛静，深不可测。善为渊也；</a:t>
            </a:r>
            <a:r>
              <a:rPr lang="zh-CN" altLang="en-US" sz="2400" b="1">
                <a:sym typeface="+mn-ea"/>
              </a:rPr>
              <a:t> </a:t>
            </a:r>
            <a:endParaRPr lang="zh-CN" altLang="en-US" sz="2400" b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776605" y="687070"/>
            <a:ext cx="1063942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</a:rPr>
              <a:t>老子送别孔子，赠言道：“吾闻之，富贵者送人以财，仁义者送人以言。吾不富不贵，无财以送汝，愿以数言相送。</a:t>
            </a:r>
            <a:endParaRPr lang="zh-CN" altLang="en-US" sz="3200" b="1">
              <a:solidFill>
                <a:srgbClr val="C00000"/>
              </a:solidFill>
            </a:endParaRPr>
          </a:p>
          <a:p>
            <a:r>
              <a:rPr lang="zh-CN" altLang="en-US" sz="3200" b="1">
                <a:solidFill>
                  <a:srgbClr val="C00000"/>
                </a:solidFill>
              </a:rPr>
              <a:t>当今之世，聪明而深察者，其所以遇难而几至于死，在于好讥人之非也；</a:t>
            </a:r>
            <a:endParaRPr lang="zh-CN" altLang="en-US" sz="3200" b="1">
              <a:solidFill>
                <a:srgbClr val="C00000"/>
              </a:solidFill>
            </a:endParaRPr>
          </a:p>
          <a:p>
            <a:r>
              <a:rPr lang="zh-CN" altLang="en-US" sz="3200" b="1">
                <a:solidFill>
                  <a:srgbClr val="C00000"/>
                </a:solidFill>
              </a:rPr>
              <a:t>善辩而通达者，其所以招祸而屡至于身，在于好扬人之恶也。</a:t>
            </a:r>
            <a:endParaRPr lang="zh-CN" altLang="en-US" sz="3200" b="1">
              <a:solidFill>
                <a:srgbClr val="C00000"/>
              </a:solidFill>
            </a:endParaRPr>
          </a:p>
          <a:p>
            <a:r>
              <a:rPr lang="zh-CN" altLang="en-US" sz="3200" b="1">
                <a:solidFill>
                  <a:srgbClr val="C00000"/>
                </a:solidFill>
              </a:rPr>
              <a:t>为人之子，勿以己为高；为人之臣，勿以己为上，望汝切记。”</a:t>
            </a:r>
            <a:endParaRPr lang="zh-CN" altLang="en-US" sz="3200" b="1"/>
          </a:p>
          <a:p>
            <a:r>
              <a:rPr lang="zh-CN" altLang="en-US" sz="3200" b="1"/>
              <a:t>孔子顿首道：“弟子一定谨记在心！”</a:t>
            </a:r>
            <a:endParaRPr lang="zh-CN" altLang="en-US" sz="3200" b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732915" y="1064260"/>
            <a:ext cx="95377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400" b="1">
                <a:latin typeface="华文楷体" panose="02010600040101010101" charset="-122"/>
                <a:ea typeface="华文楷体" panose="02010600040101010101" charset="-122"/>
              </a:rPr>
              <a:t>把握老子、庄子思想要义的深刻内涵，了解其突破常规俗见的意义，初步认识道家思想的文化价值，弘扬优秀传统文化，增强文化自信。</a:t>
            </a:r>
            <a:endParaRPr lang="zh-CN" altLang="en-US" sz="2400" b="1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768472" y="954223"/>
            <a:ext cx="643774" cy="643774"/>
          </a:xfrm>
          <a:prstGeom prst="ellipse">
            <a:avLst/>
          </a:prstGeom>
          <a:solidFill>
            <a:srgbClr val="9C75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11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968875" y="95885"/>
            <a:ext cx="3432175" cy="7683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学习目标</a:t>
            </a:r>
            <a:endParaRPr lang="zh-CN" altLang="en-US" sz="440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768472" y="2045153"/>
            <a:ext cx="643774" cy="643774"/>
          </a:xfrm>
          <a:prstGeom prst="ellipse">
            <a:avLst/>
          </a:prstGeom>
          <a:solidFill>
            <a:srgbClr val="9C75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11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793875" y="2228850"/>
            <a:ext cx="95377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400" b="1">
                <a:latin typeface="华文楷体" panose="02010600040101010101" charset="-122"/>
                <a:ea typeface="华文楷体" panose="02010600040101010101" charset="-122"/>
              </a:rPr>
              <a:t>把握老子、庄子观点的思辨性，并联系生活实际进行理性思考；比较赏析老子、庄子不同的言说方式及语言特点。</a:t>
            </a:r>
            <a:endParaRPr lang="zh-CN" altLang="en-US" sz="2400" b="1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51657" y="3327218"/>
            <a:ext cx="643774" cy="643774"/>
          </a:xfrm>
          <a:prstGeom prst="ellipse">
            <a:avLst/>
          </a:prstGeom>
          <a:solidFill>
            <a:srgbClr val="9C75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11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793875" y="3466465"/>
            <a:ext cx="95377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400" b="1">
                <a:latin typeface="华文楷体" panose="02010600040101010101" charset="-122"/>
                <a:ea typeface="华文楷体" panose="02010600040101010101" charset="-122"/>
              </a:rPr>
              <a:t>学做知识卡片，借助工具书准确理解重点词句的含义；熟记并积累经典语句，培养文言感受能力；掌握阅读经典的学习方法。</a:t>
            </a:r>
            <a:endParaRPr lang="zh-CN" altLang="en-US" sz="2400" b="1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768472" y="4550228"/>
            <a:ext cx="643774" cy="643774"/>
          </a:xfrm>
          <a:prstGeom prst="ellipse">
            <a:avLst/>
          </a:prstGeom>
          <a:solidFill>
            <a:srgbClr val="9C75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11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918970" y="4704080"/>
            <a:ext cx="671258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400" b="1">
                <a:latin typeface="华文楷体" panose="02010600040101010101" charset="-122"/>
                <a:ea typeface="华文楷体" panose="02010600040101010101" charset="-122"/>
              </a:rPr>
              <a:t>尝试从不同角度认识、评价道家思想的某些观点，并联系实际进行读写结合的片段写作，提升思辨能力与写作水平。</a:t>
            </a:r>
            <a:endParaRPr lang="zh-CN" altLang="en-US" sz="2400" b="1"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/>
      <p:bldP spid="19" grpId="0"/>
      <p:bldP spid="2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915035" y="992505"/>
            <a:ext cx="10361295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914400" fontAlgn="auto">
              <a:lnSpc>
                <a:spcPts val="3600"/>
              </a:lnSpc>
            </a:pPr>
            <a:r>
              <a:rPr lang="zh-CN" sz="3600" b="1">
                <a:latin typeface="楷体" panose="02010609060101010101" charset="-122"/>
                <a:ea typeface="楷体" panose="02010609060101010101" charset="-122"/>
              </a:rPr>
              <a:t>《老子》不仅能满足人理智思考的好奇心，还能在困顿中给予人动力、激发人的生命活力、提升人的精神境界。</a:t>
            </a:r>
            <a:endParaRPr lang="zh-CN" sz="3600" b="1">
              <a:latin typeface="楷体" panose="02010609060101010101" charset="-122"/>
              <a:ea typeface="楷体" panose="02010609060101010101" charset="-122"/>
            </a:endParaRPr>
          </a:p>
          <a:p>
            <a:pPr indent="914400" algn="r" fontAlgn="auto">
              <a:lnSpc>
                <a:spcPts val="3600"/>
              </a:lnSpc>
            </a:pP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——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陈鼓应</a:t>
            </a:r>
            <a:endParaRPr lang="zh-CN" altLang="en-US" sz="3600" b="1" i="0" smtClean="0">
              <a:solidFill>
                <a:srgbClr val="333333"/>
              </a:solidFill>
              <a:effectLst/>
              <a:latin typeface="楷体" panose="02010609060101010101" charset="-122"/>
              <a:ea typeface="楷体" panose="02010609060101010101" charset="-122"/>
              <a:cs typeface="华康隶书体W7" panose="03000709000000000000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90160" y="2829560"/>
            <a:ext cx="201168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思考</a:t>
            </a:r>
            <a:endParaRPr lang="zh-CN" altLang="en-US" sz="7200" b="1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27555" y="4028440"/>
            <a:ext cx="813752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联系生活，寻找《老子》（四章）中的</a:t>
            </a:r>
            <a:r>
              <a:rPr lang="en-US" altLang="zh-CN" sz="40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“</a:t>
            </a:r>
            <a:r>
              <a:rPr lang="zh-CN" altLang="en-US" sz="40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治愈性</a:t>
            </a:r>
            <a:r>
              <a:rPr lang="en-US" altLang="zh-CN" sz="40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”</a:t>
            </a:r>
            <a:r>
              <a:rPr lang="zh-CN" altLang="en-US" sz="40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话语。</a:t>
            </a:r>
            <a:endParaRPr lang="zh-CN" altLang="en-US" sz="4000" b="1">
              <a:solidFill>
                <a:srgbClr val="C0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915035" y="992505"/>
            <a:ext cx="10361295" cy="3538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1200" fontAlgn="auto">
              <a:lnSpc>
                <a:spcPct val="200000"/>
              </a:lnSpc>
            </a:pPr>
            <a:r>
              <a:rPr lang="zh-CN" sz="2800">
                <a:latin typeface="方正粗黑宋简体" panose="02000000000000000000" charset="-122"/>
                <a:ea typeface="方正粗黑宋简体" panose="02000000000000000000" charset="-122"/>
              </a:rPr>
              <a:t>一个人太有才华的时候，就容易显得别人黯淡无光。</a:t>
            </a:r>
            <a:endParaRPr lang="zh-CN" sz="2800"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indent="711200" fontAlgn="auto">
              <a:lnSpc>
                <a:spcPct val="200000"/>
              </a:lnSpc>
            </a:pPr>
            <a:r>
              <a:rPr lang="zh-CN" sz="2800">
                <a:latin typeface="方正粗黑宋简体" panose="02000000000000000000" charset="-122"/>
                <a:ea typeface="方正粗黑宋简体" panose="02000000000000000000" charset="-122"/>
              </a:rPr>
              <a:t>每个人都爱面子，太聪明的人容易损伤别人的面子。</a:t>
            </a:r>
            <a:endParaRPr lang="zh-CN" sz="2800"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indent="711200" fontAlgn="auto">
              <a:lnSpc>
                <a:spcPct val="200000"/>
              </a:lnSpc>
            </a:pPr>
            <a:r>
              <a:rPr lang="zh-CN" sz="2800">
                <a:latin typeface="方正粗黑宋简体" panose="02000000000000000000" charset="-122"/>
                <a:ea typeface="方正粗黑宋简体" panose="02000000000000000000" charset="-122"/>
              </a:rPr>
              <a:t>苏轼遭难，苏辙说：苏轼何罪，独以名太高。</a:t>
            </a:r>
            <a:endParaRPr lang="zh-CN" sz="2800"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indent="711200" fontAlgn="auto">
              <a:lnSpc>
                <a:spcPct val="200000"/>
              </a:lnSpc>
            </a:pPr>
            <a:r>
              <a:rPr lang="zh-CN" sz="2800">
                <a:latin typeface="方正粗黑宋简体" panose="02000000000000000000" charset="-122"/>
                <a:ea typeface="方正粗黑宋简体" panose="02000000000000000000" charset="-122"/>
              </a:rPr>
              <a:t>不显山，不露水，默默把事情做好，才是避祸保身之道。</a:t>
            </a:r>
            <a:endParaRPr lang="zh-CN" sz="2800"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 descr="7b0a20202020227461726765744d6f64756c65223a20226b6f6e6c696e65666f6e7473220a7d0a"/>
          <p:cNvSpPr txBox="1"/>
          <p:nvPr/>
        </p:nvSpPr>
        <p:spPr>
          <a:xfrm>
            <a:off x="2706744" y="3144874"/>
            <a:ext cx="6778511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b="1" smtClean="0">
                <a:latin typeface="楷体" panose="02010609060101010101" charset="-122"/>
                <a:ea typeface="楷体" panose="02010609060101010101" charset="-122"/>
                <a:sym typeface="方正大黑体_GBK" panose="02010600010101010101" charset="-122"/>
              </a:rPr>
              <a:t>《五石之瓠》</a:t>
            </a:r>
            <a:endParaRPr lang="zh-CN" altLang="en-US" sz="6600" b="1" smtClean="0">
              <a:latin typeface="楷体" panose="02010609060101010101" charset="-122"/>
              <a:ea typeface="楷体" panose="02010609060101010101" charset="-122"/>
              <a:sym typeface="方正大黑体_GBK" panose="02010600010101010101" charset="-122"/>
            </a:endParaRPr>
          </a:p>
        </p:txBody>
      </p:sp>
      <p:pic>
        <p:nvPicPr>
          <p:cNvPr id="12" name="Picture 2" descr="http://p3.so.qhmsg.com/t01f9c8ac81aafaf3e3.jp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99"/>
          <a:stretch>
            <a:fillRect/>
          </a:stretch>
        </p:blipFill>
        <p:spPr bwMode="auto">
          <a:xfrm>
            <a:off x="286716" y="3356575"/>
            <a:ext cx="2634396" cy="29299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600">
        <p:blinds/>
      </p:transition>
    </mc:Choice>
    <mc:Fallback>
      <p:transition spd="slow">
        <p:blinds/>
      </p:transition>
    </mc:Fallback>
  </mc:AlternateContent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691890" y="514985"/>
            <a:ext cx="55784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互怼之友：庄子与惠子</a:t>
            </a:r>
            <a:endParaRPr lang="zh-CN" altLang="en-US" sz="3600" smtClean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691890" y="1160145"/>
            <a:ext cx="58616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</a:rPr>
              <a:t>庄子，姓庄，名周，是宋国人，道家学派的代表人物。</a:t>
            </a:r>
            <a:endParaRPr lang="zh-CN" altLang="en-US" b="1">
              <a:solidFill>
                <a:srgbClr val="FF0000"/>
              </a:solidFill>
            </a:endParaRPr>
          </a:p>
          <a:p>
            <a:r>
              <a:rPr lang="zh-CN" altLang="en-US" b="1">
                <a:solidFill>
                  <a:srgbClr val="FF0000"/>
                </a:solidFill>
              </a:rPr>
              <a:t>惠子，惠氏，名施，也是宋国人，名家学派的开山鼻祖。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15340" y="1805305"/>
            <a:ext cx="1066355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惠子相梁，庄子往见之。或谓惠子曰：“庄子来，欲代子相。”于是惠子恐，搜于国中三日三夜。庄子往见之，曰：“南方有鸟，其名为鹓鶵，子知之乎？夫鹓鶵发于南海，而飞于北海；非梧桐不止，非练实不食，非醴泉不饮。于是鸱得腐鼠，鹓鶵过之，仰而视之曰：‘吓！’今子欲以子之梁国而吓我邪？”</a:t>
            </a:r>
            <a:endParaRPr lang="zh-CN" altLang="en-US" sz="2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95325" y="3223895"/>
            <a:ext cx="10783570" cy="1630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庄子妻死，惠子吊之，庄子则方箕踞鼓盆而歌。惠子曰:"与人居，长子老身，死不哭亦足矣，又鼓盆而歌，不亦甚乎!"</a:t>
            </a:r>
            <a:endParaRPr lang="zh-CN" altLang="en-US" sz="2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just"/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庄子曰:"不然。是其始死也，我独何能无概然!察其始而本无生，非徒无生也而本无形，非徒无形也而本无气。杂乎芒芴之间，变而有气，气变而有形，形变而有生，今又变而之死，是相与为春秋冬夏四时行也。人且偃然寝于巨室，而我噭噭然随而哭之，自以为不通乎命，故止也。"</a:t>
            </a:r>
            <a:endParaRPr lang="zh-CN" altLang="en-US" sz="2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3" name="图片 22" descr="微信图片_202109021504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2615" y="481330"/>
            <a:ext cx="1699260" cy="1273175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815340" y="5036185"/>
            <a:ext cx="1056005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ClrTx/>
              <a:buSzTx/>
              <a:buNone/>
            </a:pPr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惠子谓庄子曰：“子言无用。”庄子曰：“知无用而始可与言用矣。天地非不广且大也，人之所用容足耳。然则厕足而垫之，致黄泉，人尚有用乎？”惠子曰：“无用。”庄子曰：“然则无用之为用也亦明矣。”</a:t>
            </a:r>
            <a:endParaRPr lang="zh-CN" altLang="en-US" sz="2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0" grpId="0"/>
      <p:bldP spid="21" grpId="0"/>
      <p:bldP spid="22" grpId="0"/>
      <p:bldP spid="2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967122" y="456950"/>
            <a:ext cx="3122376" cy="76835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4400" b="1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惠子</a:t>
            </a:r>
            <a:r>
              <a:rPr lang="en-US" altLang="zh-CN" sz="4400" b="1" smtClean="0">
                <a:solidFill>
                  <a:srgbClr val="FF0000"/>
                </a:solidFill>
                <a:latin typeface="华康隶书体W7" panose="03000709000000000000" charset="-122"/>
                <a:ea typeface="华康隶书体W7" panose="03000709000000000000" charset="-122"/>
              </a:rPr>
              <a:t>PK</a:t>
            </a:r>
            <a:r>
              <a:rPr lang="zh-CN" altLang="en-US" sz="4400" b="1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庄子</a:t>
            </a:r>
            <a:endParaRPr lang="zh-CN" altLang="en-US" sz="4400" b="1" smtClean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20750" y="1736090"/>
            <a:ext cx="133921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惠子</a:t>
            </a:r>
            <a:endParaRPr lang="zh-CN" altLang="en-US" sz="4400">
              <a:solidFill>
                <a:schemeClr val="tx1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20750" y="5277485"/>
            <a:ext cx="131699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庄子</a:t>
            </a:r>
            <a:endParaRPr lang="zh-CN" altLang="en-US" sz="4400">
              <a:solidFill>
                <a:schemeClr val="tx1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490720" y="1305560"/>
            <a:ext cx="20739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无所容</a:t>
            </a:r>
            <a:endParaRPr lang="zh-CN" altLang="en-US" sz="3600">
              <a:solidFill>
                <a:srgbClr val="C00000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775710" y="2504440"/>
            <a:ext cx="37846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内中空虚宽大</a:t>
            </a:r>
            <a:endParaRPr lang="zh-CN" altLang="en-US" sz="3600">
              <a:solidFill>
                <a:srgbClr val="C00000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12" name="右大括号 11"/>
          <p:cNvSpPr/>
          <p:nvPr/>
        </p:nvSpPr>
        <p:spPr>
          <a:xfrm>
            <a:off x="7560310" y="1409065"/>
            <a:ext cx="727710" cy="1661795"/>
          </a:xfrm>
          <a:prstGeom prst="rightBrace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tx1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731885" y="1736090"/>
            <a:ext cx="140398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无用</a:t>
            </a:r>
            <a:endParaRPr lang="zh-CN" altLang="en-US" sz="4400">
              <a:solidFill>
                <a:srgbClr val="C00000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22" name="左大括号 21"/>
          <p:cNvSpPr/>
          <p:nvPr/>
        </p:nvSpPr>
        <p:spPr>
          <a:xfrm>
            <a:off x="2834005" y="1305560"/>
            <a:ext cx="557530" cy="1765935"/>
          </a:xfrm>
          <a:prstGeom prst="leftBrace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730250" y="3878580"/>
            <a:ext cx="25869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固拙于用大</a:t>
            </a:r>
            <a:endParaRPr lang="zh-CN" altLang="en-US" sz="3600">
              <a:solidFill>
                <a:srgbClr val="C00000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26" name="右箭头 25"/>
          <p:cNvSpPr/>
          <p:nvPr/>
        </p:nvSpPr>
        <p:spPr>
          <a:xfrm>
            <a:off x="3475355" y="3833495"/>
            <a:ext cx="677545" cy="471170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4534535" y="3724275"/>
            <a:ext cx="25527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不龟手之药</a:t>
            </a:r>
            <a:endParaRPr lang="zh-CN" altLang="en-US" sz="3600">
              <a:solidFill>
                <a:srgbClr val="C00000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070985" y="4451985"/>
            <a:ext cx="172974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b="1"/>
              <a:t>宋人洴澼絖得数金</a:t>
            </a:r>
            <a:endParaRPr lang="zh-CN" altLang="en-US" sz="2800" b="1"/>
          </a:p>
        </p:txBody>
      </p:sp>
      <p:sp>
        <p:nvSpPr>
          <p:cNvPr id="31" name="文本框 30"/>
          <p:cNvSpPr txBox="1"/>
          <p:nvPr/>
        </p:nvSpPr>
        <p:spPr>
          <a:xfrm>
            <a:off x="6007735" y="4455795"/>
            <a:ext cx="172974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b="1"/>
              <a:t>客助吴王败越</a:t>
            </a:r>
            <a:endParaRPr lang="zh-CN" altLang="en-US" sz="2800" b="1"/>
          </a:p>
        </p:txBody>
      </p:sp>
      <p:sp>
        <p:nvSpPr>
          <p:cNvPr id="3" name="文本框 2"/>
          <p:cNvSpPr txBox="1"/>
          <p:nvPr/>
        </p:nvSpPr>
        <p:spPr>
          <a:xfrm>
            <a:off x="7737475" y="5400675"/>
            <a:ext cx="31680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大樽浮于江湖</a:t>
            </a:r>
            <a:endParaRPr lang="zh-CN" altLang="en-US" sz="3600">
              <a:solidFill>
                <a:srgbClr val="C00000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4" name="右箭头 3"/>
          <p:cNvSpPr/>
          <p:nvPr/>
        </p:nvSpPr>
        <p:spPr>
          <a:xfrm>
            <a:off x="2677795" y="5477510"/>
            <a:ext cx="4569460" cy="610870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上箭头 5"/>
          <p:cNvSpPr/>
          <p:nvPr/>
        </p:nvSpPr>
        <p:spPr>
          <a:xfrm>
            <a:off x="9150985" y="2799715"/>
            <a:ext cx="566420" cy="2538730"/>
          </a:xfrm>
          <a:prstGeom prst="up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9932035" y="3152140"/>
            <a:ext cx="736600" cy="19792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3600">
                <a:latin typeface="方正粗黑宋简体" panose="02000000000000000000" charset="-122"/>
                <a:ea typeface="方正粗黑宋简体" panose="02000000000000000000" charset="-122"/>
              </a:rPr>
              <a:t>蓬之心</a:t>
            </a:r>
            <a:endParaRPr lang="zh-CN" altLang="en-US" sz="3600"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9" name="上箭头 8"/>
          <p:cNvSpPr/>
          <p:nvPr/>
        </p:nvSpPr>
        <p:spPr>
          <a:xfrm>
            <a:off x="1155065" y="2679065"/>
            <a:ext cx="534670" cy="1045210"/>
          </a:xfrm>
          <a:prstGeom prst="up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2" grpId="0"/>
      <p:bldP spid="10" grpId="0"/>
      <p:bldP spid="11" grpId="0"/>
      <p:bldP spid="12" grpId="0"/>
      <p:bldP spid="21" grpId="0"/>
      <p:bldP spid="8" grpId="0"/>
      <p:bldP spid="25" grpId="0"/>
      <p:bldP spid="9" grpId="0"/>
      <p:bldP spid="26" grpId="0"/>
      <p:bldP spid="27" grpId="0"/>
      <p:bldP spid="30" grpId="0"/>
      <p:bldP spid="31" grpId="0"/>
      <p:bldP spid="4" grpId="0"/>
      <p:bldP spid="3" grpId="0"/>
      <p:bldP spid="6" grpId="0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534812" y="514735"/>
            <a:ext cx="3122376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mtClean="0">
                <a:latin typeface="方正大黑简体" panose="02000000000000000000" charset="-122"/>
                <a:ea typeface="方正大黑简体" panose="02000000000000000000" charset="-122"/>
              </a:rPr>
              <a:t>思考</a:t>
            </a:r>
            <a:endParaRPr lang="zh-CN" altLang="en-US" sz="5400" smtClean="0">
              <a:latin typeface="方正大黑简体" panose="02000000000000000000" charset="-122"/>
              <a:ea typeface="方正大黑简体" panose="02000000000000000000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324610" y="1555750"/>
            <a:ext cx="98050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3600" b="1" kern="100" smtClean="0">
                <a:latin typeface="+mn-ea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en-US" sz="3600" b="1" kern="100" smtClean="0">
                <a:latin typeface="+mn-ea"/>
                <a:cs typeface="Times New Roman" panose="02020603050405020304" pitchFamily="18" charset="0"/>
                <a:sym typeface="+mn-ea"/>
              </a:rPr>
              <a:t>客得之，以说吴王</a:t>
            </a:r>
            <a:r>
              <a:rPr lang="en-US" altLang="zh-CN" sz="3600" b="1" kern="100" smtClean="0">
                <a:latin typeface="+mn-ea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en-US" sz="3600" b="1" kern="100" smtClean="0">
                <a:latin typeface="+mn-ea"/>
                <a:cs typeface="Times New Roman" panose="02020603050405020304" pitchFamily="18" charset="0"/>
                <a:sym typeface="+mn-ea"/>
              </a:rPr>
              <a:t>中</a:t>
            </a:r>
            <a:r>
              <a:rPr lang="en-US" altLang="zh-CN" sz="3600" b="1" kern="100" smtClean="0">
                <a:latin typeface="+mn-ea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en-US" sz="3600" b="1" kern="100" smtClean="0">
                <a:latin typeface="+mn-ea"/>
                <a:cs typeface="Times New Roman" panose="02020603050405020304" pitchFamily="18" charset="0"/>
                <a:sym typeface="+mn-ea"/>
              </a:rPr>
              <a:t>说</a:t>
            </a:r>
            <a:r>
              <a:rPr lang="en-US" altLang="zh-CN" sz="3600" b="1" kern="100" smtClean="0">
                <a:latin typeface="+mn-ea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en-US" sz="3600" b="1" kern="100" smtClean="0">
                <a:latin typeface="+mn-ea"/>
                <a:cs typeface="Times New Roman" panose="02020603050405020304" pitchFamily="18" charset="0"/>
                <a:sym typeface="+mn-ea"/>
              </a:rPr>
              <a:t>作何解？</a:t>
            </a:r>
            <a:endParaRPr lang="zh-CN" altLang="en-US" sz="3600" b="1" kern="100" smtClean="0">
              <a:latin typeface="+mn-ea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73455" y="2319655"/>
            <a:ext cx="1050734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王力《古代汉语》选文《不龟手之药》所注：“说（shuì），说服，劝说别人，使他听从自己的意见。”</a:t>
            </a:r>
            <a:endParaRPr lang="zh-CN" altLang="en-US" sz="2800"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73455" y="3461385"/>
            <a:ext cx="1030732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陈鼓应《庄子今注今译》注文：“说（shuì税）：游说。”译文：“客人得到药方，便去游说吴王。”</a:t>
            </a:r>
            <a:endParaRPr lang="zh-CN" altLang="en-US" sz="2800"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24280" y="4603115"/>
            <a:ext cx="98050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sz="3600" b="1" kern="100" smtClean="0">
                <a:latin typeface="+mn-ea"/>
                <a:cs typeface="Times New Roman" panose="02020603050405020304" pitchFamily="18" charset="0"/>
                <a:sym typeface="+mn-ea"/>
              </a:rPr>
              <a:t>你怎么评价客？庄子如何评价客？</a:t>
            </a:r>
            <a:endParaRPr lang="zh-CN" sz="3600" b="1" kern="100" smtClean="0">
              <a:latin typeface="+mn-ea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3" grpId="0"/>
      <p:bldP spid="4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534812" y="514735"/>
            <a:ext cx="3122376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mtClean="0">
                <a:latin typeface="方正大黑简体" panose="02000000000000000000" charset="-122"/>
                <a:ea typeface="方正大黑简体" panose="02000000000000000000" charset="-122"/>
              </a:rPr>
              <a:t>思考</a:t>
            </a:r>
            <a:endParaRPr lang="zh-CN" altLang="en-US" sz="5400" smtClean="0">
              <a:latin typeface="方正大黑简体" panose="02000000000000000000" charset="-122"/>
              <a:ea typeface="方正大黑简体" panose="02000000000000000000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24255" y="1437005"/>
            <a:ext cx="1014349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600" b="1" kern="100" smtClean="0">
                <a:latin typeface="+mn-ea"/>
                <a:cs typeface="Times New Roman" panose="02020603050405020304" pitchFamily="18" charset="0"/>
                <a:sym typeface="+mn-ea"/>
              </a:rPr>
              <a:t>“</a:t>
            </a:r>
            <a:r>
              <a:rPr sz="3600" b="1" kern="100" smtClean="0">
                <a:latin typeface="+mn-ea"/>
                <a:cs typeface="Times New Roman" panose="02020603050405020304" pitchFamily="18" charset="0"/>
                <a:sym typeface="+mn-ea"/>
              </a:rPr>
              <a:t>能不龟手一也，或以封，或不免于洴澼絖，</a:t>
            </a:r>
            <a:r>
              <a:rPr sz="3600" b="1" kern="100" smtClean="0">
                <a:solidFill>
                  <a:srgbClr val="C00000"/>
                </a:solidFill>
                <a:latin typeface="+mn-ea"/>
                <a:cs typeface="Times New Roman" panose="02020603050405020304" pitchFamily="18" charset="0"/>
                <a:sym typeface="+mn-ea"/>
              </a:rPr>
              <a:t>则所用之异也。</a:t>
            </a:r>
            <a:r>
              <a:rPr lang="en-US" sz="3600" b="1" kern="100" smtClean="0">
                <a:solidFill>
                  <a:srgbClr val="C00000"/>
                </a:solidFill>
                <a:latin typeface="+mn-ea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en-US" sz="3600" b="1" kern="100" smtClean="0">
                <a:solidFill>
                  <a:srgbClr val="C00000"/>
                </a:solidFill>
                <a:latin typeface="+mn-ea"/>
                <a:cs typeface="Times New Roman" panose="02020603050405020304" pitchFamily="18" charset="0"/>
                <a:sym typeface="+mn-ea"/>
              </a:rPr>
              <a:t>这两种用处有何区别？</a:t>
            </a:r>
            <a:endParaRPr lang="zh-CN" altLang="en-US" sz="3600" b="1" kern="100" smtClean="0">
              <a:solidFill>
                <a:srgbClr val="C00000"/>
              </a:solidFill>
              <a:latin typeface="+mn-ea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93140" y="2828925"/>
            <a:ext cx="1026414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“物有所宜，事有所适，患不善用之而已。不龟手之药一也，宋人用之其利小，吴人用之其利大。”（陈翔道注）</a:t>
            </a:r>
            <a:endParaRPr lang="zh-CN" altLang="en-US" sz="2800"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56310" y="3866515"/>
            <a:ext cx="1039622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“同一不龟手之药也，宋人用之以洴澼絖，吴王用之以与越战，此自用之者有大小耳。不可谓洴澼絖用之，行师者遂必弃之也。”</a:t>
            </a:r>
            <a:endParaRPr lang="zh-CN" altLang="en-US" sz="2800"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29970" y="4904105"/>
            <a:ext cx="1024953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郭象于《逍遥游》篇首也有注云：“夫小大虽殊，而放于自得之场，则物任其性，事称其能，各当其分，逍遥一也，岂容胜负于其间哉？”</a:t>
            </a:r>
            <a:endParaRPr lang="zh-CN" altLang="en-US" sz="2800"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6" grpId="0"/>
      <p:bldP spid="7" grpId="0"/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216302" y="426470"/>
            <a:ext cx="3122376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mtClean="0">
                <a:latin typeface="方正大黑简体" panose="02000000000000000000" charset="-122"/>
                <a:ea typeface="方正大黑简体" panose="02000000000000000000" charset="-122"/>
              </a:rPr>
              <a:t>思考</a:t>
            </a:r>
            <a:endParaRPr lang="zh-CN" altLang="en-US" sz="5400" smtClean="0">
              <a:latin typeface="方正大黑简体" panose="02000000000000000000" charset="-122"/>
              <a:ea typeface="方正大黑简体" panose="02000000000000000000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24255" y="1437005"/>
            <a:ext cx="101434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600" b="1" kern="100" smtClean="0">
                <a:solidFill>
                  <a:srgbClr val="C00000"/>
                </a:solidFill>
                <a:latin typeface="+mn-ea"/>
                <a:cs typeface="Times New Roman" panose="02020603050405020304" pitchFamily="18" charset="0"/>
                <a:sym typeface="+mn-ea"/>
              </a:rPr>
              <a:t>小故事</a:t>
            </a:r>
            <a:r>
              <a:rPr lang="en-US" altLang="zh-CN" sz="3600" b="1" kern="100" smtClean="0">
                <a:solidFill>
                  <a:srgbClr val="C00000"/>
                </a:solidFill>
                <a:latin typeface="+mn-ea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en-US" sz="3600" b="1" kern="100" smtClean="0">
                <a:solidFill>
                  <a:srgbClr val="C00000"/>
                </a:solidFill>
                <a:latin typeface="+mn-ea"/>
                <a:cs typeface="Times New Roman" panose="02020603050405020304" pitchFamily="18" charset="0"/>
                <a:sym typeface="+mn-ea"/>
              </a:rPr>
              <a:t>不龟手之药</a:t>
            </a:r>
            <a:r>
              <a:rPr lang="en-US" altLang="zh-CN" sz="3600" b="1" kern="100" smtClean="0">
                <a:solidFill>
                  <a:srgbClr val="C00000"/>
                </a:solidFill>
                <a:latin typeface="+mn-ea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en-US" sz="3600" b="1" kern="100" smtClean="0">
                <a:solidFill>
                  <a:srgbClr val="C00000"/>
                </a:solidFill>
                <a:latin typeface="+mn-ea"/>
                <a:cs typeface="Times New Roman" panose="02020603050405020304" pitchFamily="18" charset="0"/>
                <a:sym typeface="+mn-ea"/>
              </a:rPr>
              <a:t>的阐述目的是什么？</a:t>
            </a:r>
            <a:endParaRPr lang="zh-CN" altLang="en-US" sz="3600" b="1" kern="100" smtClean="0">
              <a:solidFill>
                <a:srgbClr val="C00000"/>
              </a:solidFill>
              <a:latin typeface="+mn-ea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24255" y="2034540"/>
            <a:ext cx="1024953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庄子列举“客”凭借药物获得“裂地而封”和宋人虽有药物而“不免于洴澼絖”的两种现象，并没有褒客而贬宋人之意，而是表明物之用以各得其所或各有所当为评判标准，从而委婉地批评惠子实在太“拙于用”，即很不善于利用东西。</a:t>
            </a:r>
            <a:endParaRPr lang="zh-CN" altLang="en-US" sz="3600"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24255" y="4829810"/>
            <a:ext cx="1005840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</a:rPr>
              <a:t>“药能使手不开裂的功能是一样的，有人凭借它用于与越人战而获得封赏，有人免不了靠它从事漂洗丝絮的工作，其用药的差异仅在于使用者及其场合而已。”</a:t>
            </a:r>
            <a:endParaRPr lang="zh-CN" altLang="en-US" sz="2800" b="1">
              <a:solidFill>
                <a:srgbClr val="C0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07870" y="2856865"/>
            <a:ext cx="7969250" cy="119888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7200" b="1">
                <a:solidFill>
                  <a:srgbClr val="C00000"/>
                </a:solidFill>
              </a:rPr>
              <a:t>夫子固拙于用大矣</a:t>
            </a:r>
            <a:endParaRPr lang="zh-CN" altLang="en-US" sz="7200" b="1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8" grpId="0"/>
      <p:bldP spid="3" grpId="0"/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534812" y="514735"/>
            <a:ext cx="3122376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mtClean="0">
                <a:latin typeface="方正大黑简体" panose="02000000000000000000" charset="-122"/>
                <a:ea typeface="方正大黑简体" panose="02000000000000000000" charset="-122"/>
              </a:rPr>
              <a:t>思考</a:t>
            </a:r>
            <a:endParaRPr lang="zh-CN" altLang="en-US" sz="5400" smtClean="0">
              <a:latin typeface="方正大黑简体" panose="02000000000000000000" charset="-122"/>
              <a:ea typeface="方正大黑简体" panose="02000000000000000000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324610" y="1555750"/>
            <a:ext cx="98050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600" b="1" kern="100" smtClean="0">
                <a:latin typeface="+mn-ea"/>
                <a:cs typeface="Times New Roman" panose="02020603050405020304" pitchFamily="18" charset="0"/>
                <a:sym typeface="+mn-ea"/>
              </a:rPr>
              <a:t>庄子和惠子对大葫芦之用的分歧在哪里？</a:t>
            </a:r>
            <a:endParaRPr lang="zh-CN" altLang="en-US" sz="3600" b="1" kern="100" smtClean="0">
              <a:latin typeface="+mn-ea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29126" y="2379490"/>
            <a:ext cx="105013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kern="100" smtClean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惠子：从</a:t>
            </a:r>
            <a:r>
              <a:rPr lang="zh-CN" altLang="en-US" sz="2800" b="1" u="sng" kern="100" smtClean="0">
                <a:solidFill>
                  <a:srgbClr val="C00000"/>
                </a:solidFill>
                <a:latin typeface="+mn-ea"/>
                <a:cs typeface="Times New Roman" panose="02020603050405020304" pitchFamily="18" charset="0"/>
              </a:rPr>
              <a:t>功利角度</a:t>
            </a:r>
            <a:r>
              <a:rPr lang="zh-CN" altLang="en-US" sz="2800" b="1" kern="100" smtClean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理解，强调事物在</a:t>
            </a:r>
            <a:r>
              <a:rPr lang="zh-CN" altLang="en-US" sz="2800" b="1" u="sng" kern="100" smtClean="0">
                <a:solidFill>
                  <a:srgbClr val="C00000"/>
                </a:solidFill>
                <a:latin typeface="+mn-ea"/>
                <a:cs typeface="Times New Roman" panose="02020603050405020304" pitchFamily="18" charset="0"/>
              </a:rPr>
              <a:t>外在使用价值</a:t>
            </a:r>
            <a:r>
              <a:rPr lang="zh-CN" altLang="en-US" sz="2800" b="1" kern="100" smtClean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上的“有用” 。</a:t>
            </a:r>
            <a:endParaRPr lang="zh-CN" altLang="en-US" sz="2800" b="1" kern="100" smtClean="0">
              <a:solidFill>
                <a:schemeClr val="tx1"/>
              </a:solidFill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88060" y="3168015"/>
            <a:ext cx="1014158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kern="100" smtClean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庄子：从事物</a:t>
            </a:r>
            <a:r>
              <a:rPr lang="zh-CN" altLang="en-US" sz="2800" b="1" u="sng" kern="100" smtClean="0">
                <a:solidFill>
                  <a:srgbClr val="C00000"/>
                </a:solidFill>
                <a:latin typeface="+mn-ea"/>
                <a:cs typeface="Times New Roman" panose="02020603050405020304" pitchFamily="18" charset="0"/>
              </a:rPr>
              <a:t>本身的内在价值</a:t>
            </a:r>
            <a:r>
              <a:rPr lang="zh-CN" altLang="en-US" sz="2800" b="1" kern="100" smtClean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出发，认为“无用” 很可能有大用。</a:t>
            </a:r>
            <a:endParaRPr lang="zh-CN" altLang="en-US" sz="2800" b="1" kern="100" smtClean="0">
              <a:solidFill>
                <a:schemeClr val="tx1"/>
              </a:solidFill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12590" y="3845083"/>
            <a:ext cx="1028707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800" b="1" smtClean="0">
                <a:solidFill>
                  <a:srgbClr val="C00000"/>
                </a:solidFill>
              </a:rPr>
              <a:t>    </a:t>
            </a:r>
            <a:r>
              <a:rPr lang="zh-CN" altLang="en-US" sz="2800" b="1" smtClean="0">
                <a:solidFill>
                  <a:srgbClr val="0000FF"/>
                </a:solidFill>
              </a:rPr>
              <a:t>“有之以为利，无之以为用。”</a:t>
            </a:r>
            <a:r>
              <a:rPr lang="en-US" altLang="zh-CN" sz="2800" b="1" smtClean="0">
                <a:solidFill>
                  <a:srgbClr val="0000FF"/>
                </a:solidFill>
              </a:rPr>
              <a:t>《</a:t>
            </a:r>
            <a:r>
              <a:rPr lang="zh-CN" altLang="en-US" sz="2800" b="1" smtClean="0">
                <a:solidFill>
                  <a:srgbClr val="0000FF"/>
                </a:solidFill>
              </a:rPr>
              <a:t>老子十一章</a:t>
            </a:r>
            <a:r>
              <a:rPr lang="en-US" altLang="zh-CN" sz="2800" b="1" smtClean="0">
                <a:solidFill>
                  <a:srgbClr val="0000FF"/>
                </a:solidFill>
              </a:rPr>
              <a:t>》</a:t>
            </a:r>
            <a:endParaRPr lang="en-US" altLang="zh-CN" sz="2800" b="1" smtClean="0">
              <a:solidFill>
                <a:srgbClr val="0000FF"/>
              </a:solidFill>
            </a:endParaRPr>
          </a:p>
          <a:p>
            <a:pPr algn="just"/>
            <a:r>
              <a:rPr lang="zh-CN" altLang="en-US" sz="2800" b="1" smtClean="0">
                <a:solidFill>
                  <a:srgbClr val="C00000"/>
                </a:solidFill>
              </a:rPr>
              <a:t>      老子认为世间的有用和无用都是相对而言的：事物中“无”的部分，能让“有”发挥作用，要重视“无”的作用。</a:t>
            </a:r>
            <a:endParaRPr lang="en-US" altLang="zh-CN" sz="2800" b="1" smtClean="0">
              <a:solidFill>
                <a:srgbClr val="C00000"/>
              </a:solidFill>
            </a:endParaRPr>
          </a:p>
          <a:p>
            <a:pPr algn="just"/>
            <a:r>
              <a:rPr lang="en-US" altLang="zh-CN" sz="2800" b="1" smtClean="0">
                <a:solidFill>
                  <a:srgbClr val="C00000"/>
                </a:solidFill>
              </a:rPr>
              <a:t>        </a:t>
            </a:r>
            <a:r>
              <a:rPr lang="zh-CN" altLang="en-US" sz="2800" b="1" smtClean="0">
                <a:solidFill>
                  <a:srgbClr val="C00000"/>
                </a:solidFill>
              </a:rPr>
              <a:t>庄子的看法和老子一样，他认为从功利的角度看大葫芦是“无用”的，但这种“无用”也是一种“用’”</a:t>
            </a:r>
            <a:r>
              <a:rPr lang="en-US" altLang="zh-CN" sz="2800" b="1" smtClean="0">
                <a:solidFill>
                  <a:srgbClr val="C00000"/>
                </a:solidFill>
              </a:rPr>
              <a:t>——</a:t>
            </a:r>
            <a:r>
              <a:rPr lang="zh-CN" altLang="en-US" sz="2800" b="1" smtClean="0">
                <a:solidFill>
                  <a:srgbClr val="C00000"/>
                </a:solidFill>
              </a:rPr>
              <a:t>无用之用。</a:t>
            </a:r>
            <a:endParaRPr lang="zh-CN" altLang="en-US" sz="2800" b="1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  <p:bldP spid="19" grpId="0"/>
      <p:bldP spid="2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535447" y="426470"/>
            <a:ext cx="3122376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mtClean="0">
                <a:latin typeface="方正大黑简体" panose="02000000000000000000" charset="-122"/>
                <a:ea typeface="方正大黑简体" panose="02000000000000000000" charset="-122"/>
              </a:rPr>
              <a:t>思考</a:t>
            </a:r>
            <a:endParaRPr lang="zh-CN" altLang="en-US" sz="5400" smtClean="0">
              <a:latin typeface="方正大黑简体" panose="02000000000000000000" charset="-122"/>
              <a:ea typeface="方正大黑简体" panose="02000000000000000000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594485" y="1275080"/>
            <a:ext cx="959167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kern="100" smtClean="0">
                <a:latin typeface="+mn-ea"/>
                <a:cs typeface="Times New Roman" panose="02020603050405020304" pitchFamily="18" charset="0"/>
              </a:rPr>
              <a:t>“五石之瓠”和“不龟手之药”有哪些相通的地方？</a:t>
            </a:r>
            <a:endParaRPr lang="en-US" altLang="zh-CN" sz="2800" b="1" kern="100" smtClean="0"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22" name="文本框 2"/>
          <p:cNvSpPr txBox="1"/>
          <p:nvPr/>
        </p:nvSpPr>
        <p:spPr>
          <a:xfrm>
            <a:off x="753745" y="1920240"/>
            <a:ext cx="10777855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惠子和宋人</a:t>
            </a:r>
            <a:r>
              <a:rPr lang="zh-CN" altLang="en-US" sz="2800" b="1" smtClean="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：</a:t>
            </a:r>
            <a:r>
              <a:rPr lang="zh-CN" altLang="en-US" sz="2800" b="1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或认为大葫芦大而无用，或只会洴澼絖，都受到自己眼光的限制，不能充分认识事物的价值；只看到世俗的小利，却看不到事物背后的“无用”。</a:t>
            </a:r>
            <a:endParaRPr lang="zh-CN" altLang="en-US" sz="28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algn="just"/>
            <a:endParaRPr lang="en-US" altLang="zh-CN" sz="2800" b="1" smtClean="0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algn="just"/>
            <a:r>
              <a:rPr lang="zh-CN" altLang="en-US" sz="2800" b="1" smtClean="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庄子</a:t>
            </a:r>
            <a:r>
              <a:rPr lang="zh-CN" altLang="en-US" sz="2800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和客：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相同点是都能看到事物背后的“善用”，发挥事物的最大价值</a:t>
            </a:r>
            <a:r>
              <a:rPr lang="zh-CN" altLang="en-US" sz="2800" b="1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；</a:t>
            </a:r>
            <a:endParaRPr lang="en-US" altLang="zh-CN" sz="2800" b="1" smtClean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algn="just"/>
            <a:endParaRPr lang="zh-CN" altLang="en-US" sz="28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algn="just"/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不同点是</a:t>
            </a:r>
            <a:r>
              <a:rPr lang="zh-CN" altLang="en-US" sz="2800" b="1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客眼光再高，也不过是用它带兵打仗，获得裂地封赏，</a:t>
            </a:r>
            <a:r>
              <a:rPr lang="zh-CN" altLang="en-US" sz="2800" b="1" smtClean="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没有摆脱对事物功利价值的依赖</a:t>
            </a:r>
            <a:r>
              <a:rPr lang="zh-CN" altLang="en-US" sz="2800" b="1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；而庄子</a:t>
            </a:r>
            <a:r>
              <a:rPr lang="zh-CN" altLang="en-US" sz="2800" b="1" smtClean="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浮于江湖追求</a:t>
            </a:r>
            <a:r>
              <a:rPr lang="zh-CN" altLang="en-US" sz="2800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精神的自由</a:t>
            </a:r>
            <a:r>
              <a:rPr lang="zh-CN" altLang="en-US" sz="2800" b="1" smtClean="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，超越了功利价值的认识</a:t>
            </a:r>
            <a:r>
              <a:rPr lang="zh-CN" altLang="en-US" sz="2800" b="1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，二者境界有高下之分。</a:t>
            </a:r>
            <a:endParaRPr lang="zh-CN" altLang="en-US" sz="28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 descr="7b0a20202020227461726765744d6f64756c65223a20226b6f6e6c696e65666f6e7473220a7d0a"/>
          <p:cNvSpPr txBox="1"/>
          <p:nvPr/>
        </p:nvSpPr>
        <p:spPr>
          <a:xfrm>
            <a:off x="2706744" y="3144874"/>
            <a:ext cx="6778511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smtClean="0">
                <a:latin typeface="华文行楷" panose="02010800040101010101" charset="-122"/>
                <a:ea typeface="华文行楷" panose="02010800040101010101" charset="-122"/>
                <a:sym typeface="方正大黑体_GBK" panose="02010600010101010101" charset="-122"/>
              </a:rPr>
              <a:t>《老子》（四章）</a:t>
            </a:r>
            <a:endParaRPr lang="zh-CN" altLang="en-US" sz="6600" smtClean="0">
              <a:latin typeface="华文行楷" panose="02010800040101010101" charset="-122"/>
              <a:ea typeface="华文行楷" panose="02010800040101010101" charset="-122"/>
              <a:sym typeface="方正大黑体_GBK" panose="02010600010101010101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8082" y="2508588"/>
            <a:ext cx="3884394" cy="4209712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6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334763" y="0"/>
            <a:ext cx="11412000" cy="162877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导图引路，总结全文</a:t>
            </a:r>
            <a:endParaRPr lang="zh-CN" altLang="zh-CN" sz="2800" b="1" kern="10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00000"/>
              </a:lnSpc>
            </a:pP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《五石之瓠》借一大、一小两个故事展开说理，突显了</a:t>
            </a: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小大之辩、</a:t>
            </a:r>
            <a:r>
              <a:rPr lang="en-US" altLang="zh-CN" sz="2800" b="1" kern="100">
                <a:solidFill>
                  <a:srgbClr val="0000FF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无用</a:t>
            </a:r>
            <a:r>
              <a:rPr lang="en-US" altLang="zh-CN" sz="2800" b="1" kern="100">
                <a:solidFill>
                  <a:srgbClr val="0000FF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之大用。</a:t>
            </a: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请结合课文内容补写下面的结构导图。</a:t>
            </a:r>
            <a:endParaRPr lang="zh-CN" altLang="zh-CN" sz="2800" b="1" kern="100">
              <a:effectLst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  <p:pic>
        <p:nvPicPr>
          <p:cNvPr id="3076" name="Picture 4" descr="s18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63980" y="1644015"/>
            <a:ext cx="9380220" cy="4773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6809586" y="2501100"/>
            <a:ext cx="248031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b="1" kern="1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Times New Roman" panose="02020603050405020304" pitchFamily="18" charset="0"/>
              </a:rPr>
              <a:t>讽庄子学说大而无用</a:t>
            </a:r>
            <a:endParaRPr lang="zh-CN" altLang="zh-CN" sz="2000" b="1" kern="100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738148" y="4215612"/>
            <a:ext cx="145923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b="1" kern="1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Times New Roman" panose="02020603050405020304" pitchFamily="18" charset="0"/>
              </a:rPr>
              <a:t>讽惠子固陋</a:t>
            </a:r>
            <a:endParaRPr lang="zh-CN" altLang="zh-CN" sz="2000" b="1" kern="100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380958" y="5858686"/>
            <a:ext cx="222504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b="1" kern="1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Times New Roman" panose="02020603050405020304" pitchFamily="18" charset="0"/>
              </a:rPr>
              <a:t>无用之用方为大用</a:t>
            </a:r>
            <a:endParaRPr lang="zh-CN" altLang="zh-CN" sz="2000" b="1" kern="100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706744" y="3144874"/>
            <a:ext cx="6778511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无用之用</a:t>
            </a:r>
            <a:endParaRPr lang="zh-CN" altLang="en-US" sz="5400" smtClean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:blinds/>
      </p:transition>
    </mc:Choice>
    <mc:Fallback>
      <p:transition spd="slow">
        <p:blinds/>
      </p:transition>
    </mc:Fallback>
  </mc:AlternateContent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" name="矩形 24"/>
          <p:cNvSpPr/>
          <p:nvPr/>
        </p:nvSpPr>
        <p:spPr>
          <a:xfrm>
            <a:off x="632011" y="595307"/>
            <a:ext cx="10927990" cy="3538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smtClean="0">
                <a:latin typeface="华文楷体" panose="02010600040101010101" charset="-122"/>
                <a:ea typeface="华文楷体" panose="02010600040101010101" charset="-122"/>
              </a:rPr>
              <a:t>         惠子谓庄子曰</a:t>
            </a:r>
            <a:r>
              <a:rPr lang="en-US" altLang="zh-CN" sz="3200" b="1" smtClean="0">
                <a:latin typeface="华文楷体" panose="02010600040101010101" charset="-122"/>
                <a:ea typeface="华文楷体" panose="02010600040101010101" charset="-122"/>
              </a:rPr>
              <a:t>:</a:t>
            </a:r>
            <a:r>
              <a:rPr lang="zh-CN" altLang="en-US" sz="3200" b="1" smtClean="0">
                <a:latin typeface="华文楷体" panose="02010600040101010101" charset="-122"/>
                <a:ea typeface="华文楷体" panose="02010600040101010101" charset="-122"/>
              </a:rPr>
              <a:t>“吾有大树，人谓之</a:t>
            </a:r>
            <a:r>
              <a:rPr lang="zh-CN" altLang="en-US" sz="3200" b="1" smtClean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樗</a:t>
            </a:r>
            <a:r>
              <a:rPr lang="en-US" altLang="zh-CN" b="1" smtClean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(</a:t>
            </a:r>
            <a:r>
              <a:rPr lang="en-US" err="1" smtClean="0">
                <a:solidFill>
                  <a:schemeClr val="tx1"/>
                </a:solidFill>
              </a:rPr>
              <a:t>chū,</a:t>
            </a:r>
            <a:r>
              <a:rPr lang="zh-CN" altLang="en-US" smtClean="0">
                <a:solidFill>
                  <a:schemeClr val="tx1"/>
                </a:solidFill>
              </a:rPr>
              <a:t>一种木质低劣的乔木</a:t>
            </a:r>
            <a:r>
              <a:rPr lang="en-US" altLang="zh-CN" smtClean="0">
                <a:solidFill>
                  <a:schemeClr val="tx1"/>
                </a:solidFill>
              </a:rPr>
              <a:t>)</a:t>
            </a:r>
            <a:r>
              <a:rPr lang="zh-CN" altLang="en-US" sz="3200" b="1" smtClean="0">
                <a:latin typeface="华文楷体" panose="02010600040101010101" charset="-122"/>
                <a:ea typeface="华文楷体" panose="02010600040101010101" charset="-122"/>
              </a:rPr>
              <a:t>。其大本拥肿而不</a:t>
            </a:r>
            <a:r>
              <a:rPr lang="zh-CN" altLang="en-US" sz="3200" b="1" smtClean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中</a:t>
            </a:r>
            <a:r>
              <a:rPr lang="zh-CN" altLang="en-US" sz="3200" b="1" smtClean="0">
                <a:latin typeface="华文楷体" panose="02010600040101010101" charset="-122"/>
                <a:ea typeface="华文楷体" panose="02010600040101010101" charset="-122"/>
              </a:rPr>
              <a:t>绳墨，其小枝卷曲而不中规矩，立之涂，匠人不顾。今子之言大而无用，众所同去也。”庄子曰</a:t>
            </a:r>
            <a:r>
              <a:rPr lang="en-US" altLang="zh-CN" sz="3200" b="1" smtClean="0">
                <a:latin typeface="华文楷体" panose="02010600040101010101" charset="-122"/>
                <a:ea typeface="华文楷体" panose="02010600040101010101" charset="-122"/>
              </a:rPr>
              <a:t>:</a:t>
            </a:r>
            <a:r>
              <a:rPr lang="zh-CN" altLang="en-US" sz="3200" b="1" smtClean="0">
                <a:latin typeface="华文楷体" panose="02010600040101010101" charset="-122"/>
                <a:ea typeface="华文楷体" panose="02010600040101010101" charset="-122"/>
              </a:rPr>
              <a:t>“</a:t>
            </a:r>
            <a:r>
              <a:rPr lang="en-US" altLang="zh-CN" sz="3200" b="1" smtClean="0">
                <a:latin typeface="华文楷体" panose="02010600040101010101" charset="-122"/>
                <a:ea typeface="华文楷体" panose="02010600040101010101" charset="-122"/>
              </a:rPr>
              <a:t>……</a:t>
            </a:r>
            <a:r>
              <a:rPr lang="zh-CN" altLang="en-US" sz="3200" b="1" smtClean="0">
                <a:latin typeface="华文楷体" panose="02010600040101010101" charset="-122"/>
                <a:ea typeface="华文楷体" panose="02010600040101010101" charset="-122"/>
              </a:rPr>
              <a:t>今子有大树，患其无用，何不树之于无何有之乡，广</a:t>
            </a:r>
            <a:r>
              <a:rPr lang="zh-CN" altLang="en-US" sz="3200" b="1" smtClean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莫</a:t>
            </a:r>
            <a:r>
              <a:rPr lang="zh-CN" altLang="en-US" smtClean="0">
                <a:solidFill>
                  <a:schemeClr val="tx1"/>
                </a:solidFill>
              </a:rPr>
              <a:t>（通 “陌”）</a:t>
            </a:r>
            <a:r>
              <a:rPr lang="zh-CN" altLang="en-US" sz="3200" b="1" smtClean="0">
                <a:latin typeface="华文楷体" panose="02010600040101010101" charset="-122"/>
                <a:ea typeface="华文楷体" panose="02010600040101010101" charset="-122"/>
              </a:rPr>
              <a:t>之野，彷徨乎无为其侧，逍遥乎寝卧其下。不</a:t>
            </a:r>
            <a:r>
              <a:rPr lang="zh-CN" altLang="en-US" sz="3200" b="1" smtClean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夭</a:t>
            </a:r>
            <a:r>
              <a:rPr lang="zh-CN" altLang="en-US" smtClean="0">
                <a:solidFill>
                  <a:schemeClr val="tx1"/>
                </a:solidFill>
              </a:rPr>
              <a:t>（死，指被砍伐）</a:t>
            </a:r>
            <a:r>
              <a:rPr lang="zh-CN" altLang="en-US" sz="3200" b="1" smtClean="0">
                <a:latin typeface="华文楷体" panose="02010600040101010101" charset="-122"/>
                <a:ea typeface="华文楷体" panose="02010600040101010101" charset="-122"/>
              </a:rPr>
              <a:t>斤斧，物无害者，无所可用，安所困苦哉</a:t>
            </a:r>
            <a:r>
              <a:rPr lang="en-US" altLang="zh-CN" sz="3200" b="1" smtClean="0">
                <a:latin typeface="华文楷体" panose="02010600040101010101" charset="-122"/>
                <a:ea typeface="华文楷体" panose="02010600040101010101" charset="-122"/>
              </a:rPr>
              <a:t>!</a:t>
            </a:r>
            <a:r>
              <a:rPr lang="zh-CN" altLang="en-US" sz="3200" b="1" smtClean="0">
                <a:latin typeface="华文楷体" panose="02010600040101010101" charset="-122"/>
                <a:ea typeface="华文楷体" panose="02010600040101010101" charset="-122"/>
              </a:rPr>
              <a:t>”</a:t>
            </a:r>
            <a:endParaRPr lang="en-US" altLang="zh-CN" sz="3200" b="1" smtClean="0"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en-US" altLang="zh-CN" sz="3200" b="1" smtClean="0">
                <a:latin typeface="华文楷体" panose="02010600040101010101" charset="-122"/>
                <a:ea typeface="华文楷体" panose="02010600040101010101" charset="-122"/>
              </a:rPr>
              <a:t>                                                            ——</a:t>
            </a:r>
            <a:r>
              <a:rPr lang="zh-CN" altLang="en-US" sz="3200" b="1" smtClean="0">
                <a:latin typeface="华文楷体" panose="02010600040101010101" charset="-122"/>
                <a:ea typeface="华文楷体" panose="02010600040101010101" charset="-122"/>
              </a:rPr>
              <a:t>庄子</a:t>
            </a:r>
            <a:r>
              <a:rPr lang="en-US" altLang="zh-CN" sz="3200" b="1" smtClean="0">
                <a:latin typeface="华文楷体" panose="02010600040101010101" charset="-122"/>
                <a:ea typeface="华文楷体" panose="02010600040101010101" charset="-122"/>
              </a:rPr>
              <a:t>《</a:t>
            </a:r>
            <a:r>
              <a:rPr lang="zh-CN" altLang="en-US" sz="3200" b="1" smtClean="0">
                <a:latin typeface="华文楷体" panose="02010600040101010101" charset="-122"/>
                <a:ea typeface="华文楷体" panose="02010600040101010101" charset="-122"/>
              </a:rPr>
              <a:t>逍遥游</a:t>
            </a:r>
            <a:r>
              <a:rPr lang="en-US" altLang="zh-CN" sz="3200" b="1" smtClean="0">
                <a:latin typeface="华文楷体" panose="02010600040101010101" charset="-122"/>
                <a:ea typeface="华文楷体" panose="02010600040101010101" charset="-122"/>
              </a:rPr>
              <a:t>》</a:t>
            </a:r>
            <a:endParaRPr lang="zh-CN" altLang="en-US" sz="3200" b="1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65918" y="4501364"/>
            <a:ext cx="10715700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      </a:t>
            </a:r>
            <a:r>
              <a:rPr lang="zh-CN" altLang="en-US" sz="320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庄子认为“无用”是大用，因为大树虽然对社会无用，但是“不天斤斧，物无害者”，</a:t>
            </a:r>
            <a:r>
              <a:rPr lang="zh-CN" altLang="en-US" sz="3200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这种“无用”对自己“保身“全生”“养亲”“尽年”是大用。</a:t>
            </a:r>
            <a:endParaRPr lang="zh-CN" altLang="en-US" sz="3200">
              <a:solidFill>
                <a:srgbClr val="C0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534812" y="514735"/>
            <a:ext cx="3122376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smtClean="0">
                <a:latin typeface="方正粗黑宋简体" panose="02000000000000000000" charset="-122"/>
                <a:ea typeface="方正粗黑宋简体" panose="02000000000000000000" charset="-122"/>
              </a:rPr>
              <a:t>时代背景</a:t>
            </a:r>
            <a:endParaRPr lang="zh-CN" altLang="en-US" sz="3600" smtClean="0"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51604" y="1270781"/>
            <a:ext cx="10930014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smtClean="0">
                <a:latin typeface="华文楷体" panose="02010600040101010101" charset="-122"/>
                <a:ea typeface="华文楷体" panose="02010600040101010101" charset="-122"/>
              </a:rPr>
              <a:t>       并大兼小，暴师经岁，流血满野，父子不相亲，兄弟不相安，夫妇离散，莫保其命。”</a:t>
            </a:r>
            <a:r>
              <a:rPr lang="en-US" altLang="zh-CN" sz="3200" b="1" smtClean="0">
                <a:latin typeface="华文楷体" panose="02010600040101010101" charset="-122"/>
                <a:ea typeface="华文楷体" panose="02010600040101010101" charset="-122"/>
              </a:rPr>
              <a:t>——《</a:t>
            </a:r>
            <a:r>
              <a:rPr lang="zh-CN" altLang="en-US" sz="3200" b="1" smtClean="0">
                <a:latin typeface="华文楷体" panose="02010600040101010101" charset="-122"/>
                <a:ea typeface="华文楷体" panose="02010600040101010101" charset="-122"/>
              </a:rPr>
              <a:t>战国策</a:t>
            </a:r>
            <a:r>
              <a:rPr lang="en-US" altLang="zh-CN" sz="3200" b="1" smtClean="0">
                <a:latin typeface="华文楷体" panose="02010600040101010101" charset="-122"/>
                <a:ea typeface="华文楷体" panose="02010600040101010101" charset="-122"/>
              </a:rPr>
              <a:t>.</a:t>
            </a:r>
            <a:r>
              <a:rPr lang="zh-CN" altLang="en-US" sz="3200" b="1" smtClean="0">
                <a:latin typeface="华文楷体" panose="02010600040101010101" charset="-122"/>
                <a:ea typeface="华文楷体" panose="02010600040101010101" charset="-122"/>
              </a:rPr>
              <a:t>刘向书录</a:t>
            </a:r>
            <a:r>
              <a:rPr lang="en-US" altLang="zh-CN" sz="3200" b="1" smtClean="0">
                <a:latin typeface="华文楷体" panose="02010600040101010101" charset="-122"/>
                <a:ea typeface="华文楷体" panose="02010600040101010101" charset="-122"/>
              </a:rPr>
              <a:t>》</a:t>
            </a:r>
            <a:endParaRPr lang="zh-CN" altLang="en-US" b="1"/>
          </a:p>
        </p:txBody>
      </p:sp>
      <p:sp>
        <p:nvSpPr>
          <p:cNvPr id="33" name="矩形 32"/>
          <p:cNvSpPr/>
          <p:nvPr/>
        </p:nvSpPr>
        <p:spPr>
          <a:xfrm>
            <a:off x="702113" y="2457290"/>
            <a:ext cx="10787138" cy="2656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3200" b="1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庄子所处的时代，社会剧烈动荡、战争频发、生灵涂炭，庄子认为“无用”是自我保全的途径，“ 无用之用”的思想对保全自身、保持精神世界独立有着重要的意义。</a:t>
            </a:r>
            <a:br>
              <a:rPr lang="zh-CN" altLang="en-US" b="1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endParaRPr lang="zh-CN" altLang="en-US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706744" y="3144874"/>
            <a:ext cx="6778511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smtClean="0">
                <a:latin typeface="方正粗黑宋简体" panose="02000000000000000000" charset="-122"/>
                <a:ea typeface="方正粗黑宋简体" panose="02000000000000000000" charset="-122"/>
              </a:rPr>
              <a:t>与《逍遥游》</a:t>
            </a:r>
            <a:endParaRPr lang="zh-CN" altLang="en-US" sz="5400" smtClean="0"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:blinds/>
      </p:transition>
    </mc:Choice>
    <mc:Fallback>
      <p:transition spd="slow">
        <p:blinds/>
      </p:transition>
    </mc:Fallback>
  </mc:AlternateContent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MH_Other_1"/>
          <p:cNvSpPr/>
          <p:nvPr>
            <p:custDataLst>
              <p:tags r:id="rId2"/>
            </p:custDataLst>
          </p:nvPr>
        </p:nvSpPr>
        <p:spPr>
          <a:xfrm>
            <a:off x="1381095" y="599867"/>
            <a:ext cx="680302" cy="703120"/>
          </a:xfrm>
          <a:custGeom>
            <a:gdLst>
              <a:gd name="connsiteX0" fmla="*/ 743029 w 757237"/>
              <a:gd name="connsiteY0" fmla="*/ 463225 h 783577"/>
              <a:gd name="connsiteX1" fmla="*/ 757237 w 757237"/>
              <a:gd name="connsiteY1" fmla="*/ 463225 h 783577"/>
              <a:gd name="connsiteX2" fmla="*/ 757237 w 757237"/>
              <a:gd name="connsiteY2" fmla="*/ 783577 h 783577"/>
              <a:gd name="connsiteX3" fmla="*/ 450056 w 757237"/>
              <a:gd name="connsiteY3" fmla="*/ 783577 h 783577"/>
              <a:gd name="connsiteX4" fmla="*/ 450056 w 757237"/>
              <a:gd name="connsiteY4" fmla="*/ 768874 h 783577"/>
              <a:gd name="connsiteX5" fmla="*/ 743029 w 757237"/>
              <a:gd name="connsiteY5" fmla="*/ 768874 h 783577"/>
              <a:gd name="connsiteX6" fmla="*/ 0 w 757237"/>
              <a:gd name="connsiteY6" fmla="*/ 463225 h 783577"/>
              <a:gd name="connsiteX7" fmla="*/ 14207 w 757237"/>
              <a:gd name="connsiteY7" fmla="*/ 463225 h 783577"/>
              <a:gd name="connsiteX8" fmla="*/ 14207 w 757237"/>
              <a:gd name="connsiteY8" fmla="*/ 768874 h 783577"/>
              <a:gd name="connsiteX9" fmla="*/ 307181 w 757237"/>
              <a:gd name="connsiteY9" fmla="*/ 768874 h 783577"/>
              <a:gd name="connsiteX10" fmla="*/ 307181 w 757237"/>
              <a:gd name="connsiteY10" fmla="*/ 783577 h 783577"/>
              <a:gd name="connsiteX11" fmla="*/ 0 w 757237"/>
              <a:gd name="connsiteY11" fmla="*/ 783577 h 783577"/>
              <a:gd name="connsiteX12" fmla="*/ 450056 w 757237"/>
              <a:gd name="connsiteY12" fmla="*/ 0 h 783577"/>
              <a:gd name="connsiteX13" fmla="*/ 757237 w 757237"/>
              <a:gd name="connsiteY13" fmla="*/ 0 h 783577"/>
              <a:gd name="connsiteX14" fmla="*/ 757237 w 757237"/>
              <a:gd name="connsiteY14" fmla="*/ 320350 h 783577"/>
              <a:gd name="connsiteX15" fmla="*/ 743029 w 757237"/>
              <a:gd name="connsiteY15" fmla="*/ 320350 h 783577"/>
              <a:gd name="connsiteX16" fmla="*/ 743029 w 757237"/>
              <a:gd name="connsiteY16" fmla="*/ 14702 h 783577"/>
              <a:gd name="connsiteX17" fmla="*/ 450056 w 757237"/>
              <a:gd name="connsiteY17" fmla="*/ 14702 h 783577"/>
              <a:gd name="connsiteX18" fmla="*/ 0 w 757237"/>
              <a:gd name="connsiteY18" fmla="*/ 0 h 783577"/>
              <a:gd name="connsiteX19" fmla="*/ 307181 w 757237"/>
              <a:gd name="connsiteY19" fmla="*/ 0 h 783577"/>
              <a:gd name="connsiteX20" fmla="*/ 307181 w 757237"/>
              <a:gd name="connsiteY20" fmla="*/ 14702 h 783577"/>
              <a:gd name="connsiteX21" fmla="*/ 14207 w 757237"/>
              <a:gd name="connsiteY21" fmla="*/ 14702 h 783577"/>
              <a:gd name="connsiteX22" fmla="*/ 14207 w 757237"/>
              <a:gd name="connsiteY22" fmla="*/ 320350 h 783577"/>
              <a:gd name="connsiteX23" fmla="*/ 0 w 757237"/>
              <a:gd name="connsiteY23" fmla="*/ 320350 h 78357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757237" h="783577">
                <a:moveTo>
                  <a:pt x="743029" y="463225"/>
                </a:moveTo>
                <a:lnTo>
                  <a:pt x="757237" y="463225"/>
                </a:lnTo>
                <a:lnTo>
                  <a:pt x="757237" y="783577"/>
                </a:lnTo>
                <a:lnTo>
                  <a:pt x="450056" y="783577"/>
                </a:lnTo>
                <a:lnTo>
                  <a:pt x="450056" y="768874"/>
                </a:lnTo>
                <a:lnTo>
                  <a:pt x="743029" y="768874"/>
                </a:lnTo>
                <a:close/>
                <a:moveTo>
                  <a:pt x="0" y="463225"/>
                </a:moveTo>
                <a:lnTo>
                  <a:pt x="14207" y="463225"/>
                </a:lnTo>
                <a:lnTo>
                  <a:pt x="14207" y="768874"/>
                </a:lnTo>
                <a:lnTo>
                  <a:pt x="307181" y="768874"/>
                </a:lnTo>
                <a:lnTo>
                  <a:pt x="307181" y="783577"/>
                </a:lnTo>
                <a:lnTo>
                  <a:pt x="0" y="783577"/>
                </a:lnTo>
                <a:close/>
                <a:moveTo>
                  <a:pt x="450056" y="0"/>
                </a:moveTo>
                <a:lnTo>
                  <a:pt x="757237" y="0"/>
                </a:lnTo>
                <a:lnTo>
                  <a:pt x="757237" y="320350"/>
                </a:lnTo>
                <a:lnTo>
                  <a:pt x="743029" y="320350"/>
                </a:lnTo>
                <a:lnTo>
                  <a:pt x="743029" y="14702"/>
                </a:lnTo>
                <a:lnTo>
                  <a:pt x="450056" y="14702"/>
                </a:lnTo>
                <a:close/>
                <a:moveTo>
                  <a:pt x="0" y="0"/>
                </a:moveTo>
                <a:lnTo>
                  <a:pt x="307181" y="0"/>
                </a:lnTo>
                <a:lnTo>
                  <a:pt x="307181" y="14702"/>
                </a:lnTo>
                <a:lnTo>
                  <a:pt x="14207" y="14702"/>
                </a:lnTo>
                <a:lnTo>
                  <a:pt x="14207" y="320350"/>
                </a:lnTo>
                <a:lnTo>
                  <a:pt x="0" y="320350"/>
                </a:lnTo>
                <a:close/>
              </a:path>
            </a:pathLst>
          </a:custGeom>
          <a:solidFill>
            <a:srgbClr val="BC1D21"/>
          </a:solidFill>
          <a:ln>
            <a:solidFill>
              <a:srgbClr val="9C75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MH_Other_2"/>
          <p:cNvSpPr/>
          <p:nvPr>
            <p:custDataLst>
              <p:tags r:id="rId3"/>
            </p:custDataLst>
          </p:nvPr>
        </p:nvSpPr>
        <p:spPr>
          <a:xfrm>
            <a:off x="1493665" y="716566"/>
            <a:ext cx="455162" cy="4709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85000"/>
          </a:bodyPr>
          <a:lstStyle/>
          <a:p>
            <a:pPr algn="ctr">
              <a:defRPr/>
            </a:pPr>
            <a:r>
              <a: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MH_Other_4"/>
          <p:cNvSpPr/>
          <p:nvPr>
            <p:custDataLst>
              <p:tags r:id="rId4"/>
            </p:custDataLst>
          </p:nvPr>
        </p:nvSpPr>
        <p:spPr>
          <a:xfrm>
            <a:off x="1493474" y="2373281"/>
            <a:ext cx="455160" cy="4709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85000"/>
          </a:bodyPr>
          <a:lstStyle/>
          <a:p>
            <a:pPr algn="ctr">
              <a:defRPr/>
            </a:pPr>
            <a:r>
              <a: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MH_Other_5"/>
          <p:cNvSpPr/>
          <p:nvPr>
            <p:custDataLst>
              <p:tags r:id="rId5"/>
            </p:custDataLst>
          </p:nvPr>
        </p:nvSpPr>
        <p:spPr>
          <a:xfrm>
            <a:off x="1381095" y="4250529"/>
            <a:ext cx="680302" cy="703120"/>
          </a:xfrm>
          <a:custGeom>
            <a:gdLst>
              <a:gd name="connsiteX0" fmla="*/ 743029 w 757237"/>
              <a:gd name="connsiteY0" fmla="*/ 463225 h 783577"/>
              <a:gd name="connsiteX1" fmla="*/ 757237 w 757237"/>
              <a:gd name="connsiteY1" fmla="*/ 463225 h 783577"/>
              <a:gd name="connsiteX2" fmla="*/ 757237 w 757237"/>
              <a:gd name="connsiteY2" fmla="*/ 783577 h 783577"/>
              <a:gd name="connsiteX3" fmla="*/ 450056 w 757237"/>
              <a:gd name="connsiteY3" fmla="*/ 783577 h 783577"/>
              <a:gd name="connsiteX4" fmla="*/ 450056 w 757237"/>
              <a:gd name="connsiteY4" fmla="*/ 768874 h 783577"/>
              <a:gd name="connsiteX5" fmla="*/ 743029 w 757237"/>
              <a:gd name="connsiteY5" fmla="*/ 768874 h 783577"/>
              <a:gd name="connsiteX6" fmla="*/ 0 w 757237"/>
              <a:gd name="connsiteY6" fmla="*/ 463225 h 783577"/>
              <a:gd name="connsiteX7" fmla="*/ 14207 w 757237"/>
              <a:gd name="connsiteY7" fmla="*/ 463225 h 783577"/>
              <a:gd name="connsiteX8" fmla="*/ 14207 w 757237"/>
              <a:gd name="connsiteY8" fmla="*/ 768874 h 783577"/>
              <a:gd name="connsiteX9" fmla="*/ 307181 w 757237"/>
              <a:gd name="connsiteY9" fmla="*/ 768874 h 783577"/>
              <a:gd name="connsiteX10" fmla="*/ 307181 w 757237"/>
              <a:gd name="connsiteY10" fmla="*/ 783577 h 783577"/>
              <a:gd name="connsiteX11" fmla="*/ 0 w 757237"/>
              <a:gd name="connsiteY11" fmla="*/ 783577 h 783577"/>
              <a:gd name="connsiteX12" fmla="*/ 450056 w 757237"/>
              <a:gd name="connsiteY12" fmla="*/ 0 h 783577"/>
              <a:gd name="connsiteX13" fmla="*/ 757237 w 757237"/>
              <a:gd name="connsiteY13" fmla="*/ 0 h 783577"/>
              <a:gd name="connsiteX14" fmla="*/ 757237 w 757237"/>
              <a:gd name="connsiteY14" fmla="*/ 320350 h 783577"/>
              <a:gd name="connsiteX15" fmla="*/ 743029 w 757237"/>
              <a:gd name="connsiteY15" fmla="*/ 320350 h 783577"/>
              <a:gd name="connsiteX16" fmla="*/ 743029 w 757237"/>
              <a:gd name="connsiteY16" fmla="*/ 14702 h 783577"/>
              <a:gd name="connsiteX17" fmla="*/ 450056 w 757237"/>
              <a:gd name="connsiteY17" fmla="*/ 14702 h 783577"/>
              <a:gd name="connsiteX18" fmla="*/ 0 w 757237"/>
              <a:gd name="connsiteY18" fmla="*/ 0 h 783577"/>
              <a:gd name="connsiteX19" fmla="*/ 307181 w 757237"/>
              <a:gd name="connsiteY19" fmla="*/ 0 h 783577"/>
              <a:gd name="connsiteX20" fmla="*/ 307181 w 757237"/>
              <a:gd name="connsiteY20" fmla="*/ 14702 h 783577"/>
              <a:gd name="connsiteX21" fmla="*/ 14207 w 757237"/>
              <a:gd name="connsiteY21" fmla="*/ 14702 h 783577"/>
              <a:gd name="connsiteX22" fmla="*/ 14207 w 757237"/>
              <a:gd name="connsiteY22" fmla="*/ 320350 h 783577"/>
              <a:gd name="connsiteX23" fmla="*/ 0 w 757237"/>
              <a:gd name="connsiteY23" fmla="*/ 320350 h 78357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757237" h="783577">
                <a:moveTo>
                  <a:pt x="743029" y="463225"/>
                </a:moveTo>
                <a:lnTo>
                  <a:pt x="757237" y="463225"/>
                </a:lnTo>
                <a:lnTo>
                  <a:pt x="757237" y="783577"/>
                </a:lnTo>
                <a:lnTo>
                  <a:pt x="450056" y="783577"/>
                </a:lnTo>
                <a:lnTo>
                  <a:pt x="450056" y="768874"/>
                </a:lnTo>
                <a:lnTo>
                  <a:pt x="743029" y="768874"/>
                </a:lnTo>
                <a:close/>
                <a:moveTo>
                  <a:pt x="0" y="463225"/>
                </a:moveTo>
                <a:lnTo>
                  <a:pt x="14207" y="463225"/>
                </a:lnTo>
                <a:lnTo>
                  <a:pt x="14207" y="768874"/>
                </a:lnTo>
                <a:lnTo>
                  <a:pt x="307181" y="768874"/>
                </a:lnTo>
                <a:lnTo>
                  <a:pt x="307181" y="783577"/>
                </a:lnTo>
                <a:lnTo>
                  <a:pt x="0" y="783577"/>
                </a:lnTo>
                <a:close/>
                <a:moveTo>
                  <a:pt x="450056" y="0"/>
                </a:moveTo>
                <a:lnTo>
                  <a:pt x="757237" y="0"/>
                </a:lnTo>
                <a:lnTo>
                  <a:pt x="757237" y="320350"/>
                </a:lnTo>
                <a:lnTo>
                  <a:pt x="743029" y="320350"/>
                </a:lnTo>
                <a:lnTo>
                  <a:pt x="743029" y="14702"/>
                </a:lnTo>
                <a:lnTo>
                  <a:pt x="450056" y="14702"/>
                </a:lnTo>
                <a:close/>
                <a:moveTo>
                  <a:pt x="0" y="0"/>
                </a:moveTo>
                <a:lnTo>
                  <a:pt x="307181" y="0"/>
                </a:lnTo>
                <a:lnTo>
                  <a:pt x="307181" y="14702"/>
                </a:lnTo>
                <a:lnTo>
                  <a:pt x="14207" y="14702"/>
                </a:lnTo>
                <a:lnTo>
                  <a:pt x="14207" y="320350"/>
                </a:lnTo>
                <a:lnTo>
                  <a:pt x="0" y="320350"/>
                </a:lnTo>
                <a:close/>
              </a:path>
            </a:pathLst>
          </a:custGeom>
          <a:solidFill>
            <a:srgbClr val="BC1D21"/>
          </a:solidFill>
          <a:ln>
            <a:solidFill>
              <a:srgbClr val="9C75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350770" y="540385"/>
            <a:ext cx="273621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“小知不及大知”蜩与学鸠、斥鴳</a:t>
            </a:r>
            <a:endParaRPr lang="zh-CN" altLang="en-US" sz="2800" b="1"/>
          </a:p>
        </p:txBody>
      </p:sp>
      <p:sp>
        <p:nvSpPr>
          <p:cNvPr id="18" name="MH_Other_2"/>
          <p:cNvSpPr/>
          <p:nvPr>
            <p:custDataLst>
              <p:tags r:id="rId6"/>
            </p:custDataLst>
          </p:nvPr>
        </p:nvSpPr>
        <p:spPr>
          <a:xfrm>
            <a:off x="1493665" y="4366172"/>
            <a:ext cx="455162" cy="4709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85000"/>
          </a:bodyPr>
          <a:lstStyle/>
          <a:p>
            <a:pPr algn="ctr">
              <a:defRPr/>
            </a:pPr>
            <a:r>
              <a:rPr lang="en-US" altLang="zh-CN" sz="20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516495" y="665480"/>
            <a:ext cx="27362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五石之瓠、惠子</a:t>
            </a:r>
            <a:endParaRPr lang="zh-CN" altLang="en-US" sz="2800" b="1"/>
          </a:p>
        </p:txBody>
      </p:sp>
      <p:sp>
        <p:nvSpPr>
          <p:cNvPr id="21" name="MH_Other_1"/>
          <p:cNvSpPr/>
          <p:nvPr>
            <p:custDataLst>
              <p:tags r:id="rId7"/>
            </p:custDataLst>
          </p:nvPr>
        </p:nvSpPr>
        <p:spPr>
          <a:xfrm>
            <a:off x="1381095" y="2257217"/>
            <a:ext cx="680302" cy="703120"/>
          </a:xfrm>
          <a:custGeom>
            <a:gdLst>
              <a:gd name="connsiteX0" fmla="*/ 743029 w 757237"/>
              <a:gd name="connsiteY0" fmla="*/ 463225 h 783577"/>
              <a:gd name="connsiteX1" fmla="*/ 757237 w 757237"/>
              <a:gd name="connsiteY1" fmla="*/ 463225 h 783577"/>
              <a:gd name="connsiteX2" fmla="*/ 757237 w 757237"/>
              <a:gd name="connsiteY2" fmla="*/ 783577 h 783577"/>
              <a:gd name="connsiteX3" fmla="*/ 450056 w 757237"/>
              <a:gd name="connsiteY3" fmla="*/ 783577 h 783577"/>
              <a:gd name="connsiteX4" fmla="*/ 450056 w 757237"/>
              <a:gd name="connsiteY4" fmla="*/ 768874 h 783577"/>
              <a:gd name="connsiteX5" fmla="*/ 743029 w 757237"/>
              <a:gd name="connsiteY5" fmla="*/ 768874 h 783577"/>
              <a:gd name="connsiteX6" fmla="*/ 0 w 757237"/>
              <a:gd name="connsiteY6" fmla="*/ 463225 h 783577"/>
              <a:gd name="connsiteX7" fmla="*/ 14207 w 757237"/>
              <a:gd name="connsiteY7" fmla="*/ 463225 h 783577"/>
              <a:gd name="connsiteX8" fmla="*/ 14207 w 757237"/>
              <a:gd name="connsiteY8" fmla="*/ 768874 h 783577"/>
              <a:gd name="connsiteX9" fmla="*/ 307181 w 757237"/>
              <a:gd name="connsiteY9" fmla="*/ 768874 h 783577"/>
              <a:gd name="connsiteX10" fmla="*/ 307181 w 757237"/>
              <a:gd name="connsiteY10" fmla="*/ 783577 h 783577"/>
              <a:gd name="connsiteX11" fmla="*/ 0 w 757237"/>
              <a:gd name="connsiteY11" fmla="*/ 783577 h 783577"/>
              <a:gd name="connsiteX12" fmla="*/ 450056 w 757237"/>
              <a:gd name="connsiteY12" fmla="*/ 0 h 783577"/>
              <a:gd name="connsiteX13" fmla="*/ 757237 w 757237"/>
              <a:gd name="connsiteY13" fmla="*/ 0 h 783577"/>
              <a:gd name="connsiteX14" fmla="*/ 757237 w 757237"/>
              <a:gd name="connsiteY14" fmla="*/ 320350 h 783577"/>
              <a:gd name="connsiteX15" fmla="*/ 743029 w 757237"/>
              <a:gd name="connsiteY15" fmla="*/ 320350 h 783577"/>
              <a:gd name="connsiteX16" fmla="*/ 743029 w 757237"/>
              <a:gd name="connsiteY16" fmla="*/ 14702 h 783577"/>
              <a:gd name="connsiteX17" fmla="*/ 450056 w 757237"/>
              <a:gd name="connsiteY17" fmla="*/ 14702 h 783577"/>
              <a:gd name="connsiteX18" fmla="*/ 0 w 757237"/>
              <a:gd name="connsiteY18" fmla="*/ 0 h 783577"/>
              <a:gd name="connsiteX19" fmla="*/ 307181 w 757237"/>
              <a:gd name="connsiteY19" fmla="*/ 0 h 783577"/>
              <a:gd name="connsiteX20" fmla="*/ 307181 w 757237"/>
              <a:gd name="connsiteY20" fmla="*/ 14702 h 783577"/>
              <a:gd name="connsiteX21" fmla="*/ 14207 w 757237"/>
              <a:gd name="connsiteY21" fmla="*/ 14702 h 783577"/>
              <a:gd name="connsiteX22" fmla="*/ 14207 w 757237"/>
              <a:gd name="connsiteY22" fmla="*/ 320350 h 783577"/>
              <a:gd name="connsiteX23" fmla="*/ 0 w 757237"/>
              <a:gd name="connsiteY23" fmla="*/ 320350 h 78357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757237" h="783577">
                <a:moveTo>
                  <a:pt x="743029" y="463225"/>
                </a:moveTo>
                <a:lnTo>
                  <a:pt x="757237" y="463225"/>
                </a:lnTo>
                <a:lnTo>
                  <a:pt x="757237" y="783577"/>
                </a:lnTo>
                <a:lnTo>
                  <a:pt x="450056" y="783577"/>
                </a:lnTo>
                <a:lnTo>
                  <a:pt x="450056" y="768874"/>
                </a:lnTo>
                <a:lnTo>
                  <a:pt x="743029" y="768874"/>
                </a:lnTo>
                <a:close/>
                <a:moveTo>
                  <a:pt x="0" y="463225"/>
                </a:moveTo>
                <a:lnTo>
                  <a:pt x="14207" y="463225"/>
                </a:lnTo>
                <a:lnTo>
                  <a:pt x="14207" y="768874"/>
                </a:lnTo>
                <a:lnTo>
                  <a:pt x="307181" y="768874"/>
                </a:lnTo>
                <a:lnTo>
                  <a:pt x="307181" y="783577"/>
                </a:lnTo>
                <a:lnTo>
                  <a:pt x="0" y="783577"/>
                </a:lnTo>
                <a:close/>
                <a:moveTo>
                  <a:pt x="450056" y="0"/>
                </a:moveTo>
                <a:lnTo>
                  <a:pt x="757237" y="0"/>
                </a:lnTo>
                <a:lnTo>
                  <a:pt x="757237" y="320350"/>
                </a:lnTo>
                <a:lnTo>
                  <a:pt x="743029" y="320350"/>
                </a:lnTo>
                <a:lnTo>
                  <a:pt x="743029" y="14702"/>
                </a:lnTo>
                <a:lnTo>
                  <a:pt x="450056" y="14702"/>
                </a:lnTo>
                <a:close/>
                <a:moveTo>
                  <a:pt x="0" y="0"/>
                </a:moveTo>
                <a:lnTo>
                  <a:pt x="307181" y="0"/>
                </a:lnTo>
                <a:lnTo>
                  <a:pt x="307181" y="14702"/>
                </a:lnTo>
                <a:lnTo>
                  <a:pt x="14207" y="14702"/>
                </a:lnTo>
                <a:lnTo>
                  <a:pt x="14207" y="320350"/>
                </a:lnTo>
                <a:lnTo>
                  <a:pt x="0" y="320350"/>
                </a:lnTo>
                <a:close/>
              </a:path>
            </a:pathLst>
          </a:custGeom>
          <a:solidFill>
            <a:srgbClr val="BC1D21"/>
          </a:solidFill>
          <a:ln>
            <a:solidFill>
              <a:srgbClr val="9C75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231130" y="725170"/>
            <a:ext cx="23310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小大之辨</a:t>
            </a:r>
            <a:endParaRPr lang="zh-CN" altLang="en-US" sz="3200">
              <a:solidFill>
                <a:srgbClr val="C00000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247900" y="1914525"/>
            <a:ext cx="319214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故夫知效一官、行比一乡、德合一君、而征一国者，其自视也，亦若此矣。</a:t>
            </a:r>
            <a:endParaRPr lang="zh-CN" altLang="en-US" sz="2800" b="1"/>
          </a:p>
        </p:txBody>
      </p:sp>
      <p:sp>
        <p:nvSpPr>
          <p:cNvPr id="24" name="文本框 23"/>
          <p:cNvSpPr txBox="1"/>
          <p:nvPr/>
        </p:nvSpPr>
        <p:spPr>
          <a:xfrm>
            <a:off x="7339965" y="1701165"/>
            <a:ext cx="319214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以盛水浆，其坚不能自举也。剖之以为瓠，则瓠落无所容。</a:t>
            </a:r>
            <a:endParaRPr lang="zh-CN" altLang="en-US" sz="2800" b="1"/>
          </a:p>
        </p:txBody>
      </p:sp>
      <p:sp>
        <p:nvSpPr>
          <p:cNvPr id="25" name="文本框 24"/>
          <p:cNvSpPr txBox="1"/>
          <p:nvPr/>
        </p:nvSpPr>
        <p:spPr>
          <a:xfrm>
            <a:off x="5329555" y="2260600"/>
            <a:ext cx="18897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无用之用</a:t>
            </a:r>
            <a:endParaRPr lang="zh-CN" altLang="en-US" sz="3200">
              <a:solidFill>
                <a:srgbClr val="C00000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295525" y="4020820"/>
            <a:ext cx="327406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若夫乘天地之正，而御六气之辩，以游无穷者，彼且恶乎待哉？</a:t>
            </a:r>
            <a:endParaRPr lang="zh-CN" altLang="en-US" sz="2800" b="1"/>
          </a:p>
        </p:txBody>
      </p:sp>
      <p:sp>
        <p:nvSpPr>
          <p:cNvPr id="27" name="文本框 26"/>
          <p:cNvSpPr txBox="1"/>
          <p:nvPr/>
        </p:nvSpPr>
        <p:spPr>
          <a:xfrm>
            <a:off x="7276465" y="4263390"/>
            <a:ext cx="341439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800" b="1"/>
              <a:t>何不虑以为大樽而浮乎江湖</a:t>
            </a:r>
            <a:endParaRPr lang="zh-CN" altLang="en-US" sz="2800" b="1"/>
          </a:p>
        </p:txBody>
      </p:sp>
      <p:sp>
        <p:nvSpPr>
          <p:cNvPr id="28" name="文本框 27"/>
          <p:cNvSpPr txBox="1"/>
          <p:nvPr/>
        </p:nvSpPr>
        <p:spPr>
          <a:xfrm>
            <a:off x="5386705" y="4448175"/>
            <a:ext cx="18897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逍遥之游</a:t>
            </a:r>
            <a:endParaRPr lang="zh-CN" altLang="en-US" sz="3200">
              <a:solidFill>
                <a:srgbClr val="C00000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0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706744" y="3144874"/>
            <a:ext cx="6778511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smtClean="0">
                <a:latin typeface="方正粗黑宋简体" panose="02000000000000000000" charset="-122"/>
                <a:ea typeface="方正粗黑宋简体" panose="02000000000000000000" charset="-122"/>
              </a:rPr>
              <a:t>道学所思</a:t>
            </a:r>
            <a:endParaRPr lang="zh-CN" altLang="en-US" sz="5400" smtClean="0"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:blinds/>
      </p:transition>
    </mc:Choice>
    <mc:Fallback>
      <p:transition spd="slow">
        <p:blinds/>
      </p:transition>
    </mc:Fallback>
  </mc:AlternateContent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559554" y="595453"/>
            <a:ext cx="11072890" cy="602996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spcAft>
                <a:spcPct val="0"/>
              </a:spcAft>
            </a:pPr>
            <a:r>
              <a:rPr lang="zh-CN" altLang="zh-CN" sz="3200" b="1" kern="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论说</a:t>
            </a:r>
            <a:r>
              <a:rPr lang="zh-CN" altLang="zh-CN" sz="3200" b="1" kern="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风格</a:t>
            </a:r>
            <a:r>
              <a:rPr lang="zh-CN" altLang="zh-CN" sz="3200" b="1" kern="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endParaRPr lang="en-US" altLang="zh-CN" sz="3200" b="1" kern="1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ct val="0"/>
              </a:spcAft>
            </a:pPr>
            <a:r>
              <a:rPr lang="en-US" altLang="zh-CN" sz="3200" kern="10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zh-CN" sz="3200" b="1" kern="100" smtClean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《老子》</a:t>
            </a:r>
            <a:r>
              <a:rPr lang="zh-CN" altLang="zh-CN" sz="3200" b="1" u="sng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说理冷静</a:t>
            </a:r>
            <a:r>
              <a:rPr lang="zh-CN" altLang="zh-CN" sz="3200" b="1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，善于</a:t>
            </a:r>
            <a:r>
              <a:rPr lang="zh-CN" altLang="zh-CN" sz="3200" b="1" u="sng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汲取俗世经验</a:t>
            </a:r>
            <a:r>
              <a:rPr lang="zh-CN" altLang="zh-CN" sz="3200" b="1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，具有</a:t>
            </a:r>
            <a:r>
              <a:rPr lang="zh-CN" altLang="zh-CN" sz="3200" b="1" u="sng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辩证</a:t>
            </a:r>
            <a:r>
              <a:rPr lang="zh-CN" altLang="zh-CN" sz="3200" b="1" u="sng" kern="100" smtClean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色彩</a:t>
            </a:r>
            <a:r>
              <a:rPr lang="zh-CN" altLang="en-US" sz="3200" b="1" kern="100" smtClean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3200" b="1" kern="100" smtClean="0">
              <a:solidFill>
                <a:srgbClr val="C00000"/>
              </a:solidFill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algn="just">
              <a:spcAft>
                <a:spcPct val="0"/>
              </a:spcAft>
            </a:pPr>
            <a:endParaRPr lang="en-US" altLang="zh-CN" sz="3200" b="1" kern="100" smtClean="0">
              <a:solidFill>
                <a:srgbClr val="C00000"/>
              </a:solidFill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algn="just">
              <a:spcAft>
                <a:spcPct val="0"/>
              </a:spcAft>
            </a:pPr>
            <a:r>
              <a:rPr lang="en-US" altLang="zh-CN" sz="3200" kern="100" smtClean="0">
                <a:solidFill>
                  <a:srgbClr val="00B05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zh-CN" sz="3200" b="1" kern="100" smtClean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《庄子》</a:t>
            </a:r>
            <a:r>
              <a:rPr lang="zh-CN" altLang="zh-CN" sz="3200" b="1" kern="10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汪洋恣肆，</a:t>
            </a:r>
            <a:r>
              <a:rPr lang="zh-CN" altLang="zh-CN" sz="3200" b="1" kern="100" smtClean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善</a:t>
            </a:r>
            <a:r>
              <a:rPr lang="zh-CN" altLang="en-US" sz="3200" b="1" kern="100" smtClean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以</a:t>
            </a:r>
            <a:r>
              <a:rPr lang="zh-CN" altLang="en-US" sz="3200" b="1" u="sng" kern="100" smtClean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寓言故事</a:t>
            </a:r>
            <a:r>
              <a:rPr lang="zh-CN" altLang="en-US" sz="3200" b="1" kern="100" smtClean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形象说理，把哲学思想寄托在丰富奇特的</a:t>
            </a:r>
            <a:r>
              <a:rPr lang="zh-CN" altLang="en-US" sz="3200" b="1" u="sng" kern="100" smtClean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想象</a:t>
            </a:r>
            <a:r>
              <a:rPr lang="zh-CN" altLang="en-US" sz="3200" b="1" kern="100" smtClean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zh-CN" altLang="en-US" sz="3200" b="1" u="sng" kern="100" smtClean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对话</a:t>
            </a:r>
            <a:r>
              <a:rPr lang="zh-CN" altLang="en-US" sz="3200" b="1" kern="100" smtClean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中，留给读者去体悟，将抽象的道理变得生动有趣，从而达到哲理性和文学性的完美结合。庄子创造了一种优美飘逸的说理风格，对后世文学产生着深远的影响。</a:t>
            </a:r>
            <a:endParaRPr lang="en-US" altLang="zh-CN" sz="3200" b="1" kern="100" smtClean="0">
              <a:solidFill>
                <a:srgbClr val="C00000"/>
              </a:solidFill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algn="just">
              <a:spcAft>
                <a:spcPct val="0"/>
              </a:spcAft>
            </a:pPr>
            <a:endParaRPr lang="en-US" altLang="zh-CN" sz="3200" b="1" kern="100" smtClean="0">
              <a:solidFill>
                <a:srgbClr val="C00000"/>
              </a:solidFill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algn="just">
              <a:spcAft>
                <a:spcPct val="0"/>
              </a:spcAft>
            </a:pPr>
            <a:r>
              <a:rPr lang="en-US" altLang="zh-CN" sz="3200" b="1" kern="100" smtClean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3200" b="1" smtClean="0">
                <a:latin typeface="华文楷体" panose="02010600040101010101" charset="-122"/>
                <a:ea typeface="华文楷体" panose="02010600040101010101" charset="-122"/>
              </a:rPr>
              <a:t>（鲁迅</a:t>
            </a:r>
            <a:r>
              <a:rPr lang="en-US" altLang="zh-CN" sz="3200" b="1" smtClean="0">
                <a:latin typeface="华文楷体" panose="02010600040101010101" charset="-122"/>
                <a:ea typeface="华文楷体" panose="02010600040101010101" charset="-122"/>
              </a:rPr>
              <a:t>:</a:t>
            </a:r>
            <a:r>
              <a:rPr lang="zh-CN" altLang="en-US" sz="3200" b="1" smtClean="0">
                <a:latin typeface="华文楷体" panose="02010600040101010101" charset="-122"/>
                <a:ea typeface="华文楷体" panose="02010600040101010101" charset="-122"/>
              </a:rPr>
              <a:t>“</a:t>
            </a:r>
            <a:r>
              <a:rPr lang="en-US" altLang="zh-CN" sz="3200" b="1" smtClean="0">
                <a:latin typeface="华文楷体" panose="02010600040101010101" charset="-122"/>
                <a:ea typeface="华文楷体" panose="02010600040101010101" charset="-122"/>
              </a:rPr>
              <a:t>(</a:t>
            </a:r>
            <a:r>
              <a:rPr lang="zh-CN" altLang="en-US" sz="3200" b="1" smtClean="0">
                <a:latin typeface="华文楷体" panose="02010600040101010101" charset="-122"/>
                <a:ea typeface="华文楷体" panose="02010600040101010101" charset="-122"/>
              </a:rPr>
              <a:t>庄子</a:t>
            </a:r>
            <a:r>
              <a:rPr lang="en-US" altLang="zh-CN" sz="3200" b="1" smtClean="0">
                <a:latin typeface="华文楷体" panose="02010600040101010101" charset="-122"/>
                <a:ea typeface="华文楷体" panose="02010600040101010101" charset="-122"/>
              </a:rPr>
              <a:t>) </a:t>
            </a:r>
            <a:r>
              <a:rPr lang="zh-CN" altLang="en-US" sz="3200" b="1" smtClean="0">
                <a:latin typeface="华文楷体" panose="02010600040101010101" charset="-122"/>
                <a:ea typeface="华文楷体" panose="02010600040101010101" charset="-122"/>
              </a:rPr>
              <a:t>其文则汪洋辟阖，仪态万方，晚周诸子之作，莫之能先也。）</a:t>
            </a:r>
            <a:endParaRPr lang="en-US" altLang="zh-CN" sz="3200" b="1" kern="100" smtClean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algn="just">
              <a:spcAft>
                <a:spcPct val="0"/>
              </a:spcAft>
            </a:pPr>
            <a:r>
              <a:rPr lang="en-US" altLang="zh-CN" sz="3200" b="1" kern="100" smtClean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    </a:t>
            </a:r>
            <a:endParaRPr lang="en-US" altLang="zh-CN" sz="3200" b="1" kern="100" smtClean="0">
              <a:solidFill>
                <a:srgbClr val="C00000"/>
              </a:solidFill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194560" y="514985"/>
            <a:ext cx="77355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3600" b="1" u="sng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析同辨异：老子、庄子思想观念比较</a:t>
            </a:r>
            <a:endParaRPr lang="zh-CN" altLang="en-US" sz="3600" b="1" u="sng" smtClean="0">
              <a:solidFill>
                <a:schemeClr val="tx1"/>
              </a:solidFill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226820" y="1359535"/>
            <a:ext cx="9589135" cy="175323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/>
              <a:t>老子：有无相生，有为实，无为虚空，因虚空而有用；顺从本性，完成功业，自然而成，成而不居；为而不争，天下莫能与之争；适时而止，不陷于危险之境；不违反规律妄为，自天下无不可为。</a:t>
            </a:r>
            <a:endParaRPr lang="zh-CN" altLang="en-US" sz="2400" b="1"/>
          </a:p>
        </p:txBody>
      </p:sp>
      <p:sp>
        <p:nvSpPr>
          <p:cNvPr id="26" name="文本框 25"/>
          <p:cNvSpPr txBox="1"/>
          <p:nvPr/>
        </p:nvSpPr>
        <p:spPr>
          <a:xfrm>
            <a:off x="1226820" y="3549650"/>
            <a:ext cx="9589135" cy="230695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buClrTx/>
              <a:buSzTx/>
              <a:buFontTx/>
            </a:pPr>
            <a:r>
              <a:rPr lang="zh-CN" altLang="en-US" sz="2400" b="1"/>
              <a:t>庄子：对待事物价值大小的问题，要达到因物尽用，用物之大用；最大限度地发掘事物的价值和作用，关键在用心，只有用心才能够发现事物的特点，才能够发现事物的发展变化规律，才能够发现事物的真正价值之所在。</a:t>
            </a:r>
            <a:endParaRPr lang="zh-CN" altLang="en-US" sz="2400" b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文本框 10"/>
          <p:cNvSpPr txBox="1"/>
          <p:nvPr/>
        </p:nvSpPr>
        <p:spPr>
          <a:xfrm>
            <a:off x="2194560" y="514985"/>
            <a:ext cx="77355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ctr" eaLnBrk="1" hangingPunct="1">
              <a:spcBef>
                <a:spcPct val="50000"/>
              </a:spcBef>
              <a:buNone/>
            </a:pPr>
            <a:r>
              <a:rPr lang="zh-CN" altLang="en-US" sz="3600" b="1" u="sng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道家智慧</a:t>
            </a:r>
            <a:endParaRPr lang="zh-CN" altLang="en-US" sz="3600" b="1" u="sng" smtClean="0">
              <a:solidFill>
                <a:schemeClr val="tx1"/>
              </a:solidFill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60450" y="1777365"/>
            <a:ext cx="2418080" cy="7683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400" b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政治智慧</a:t>
            </a:r>
            <a:endParaRPr lang="zh-CN" altLang="en-US" sz="4400" b="1">
              <a:ln w="9525">
                <a:solidFill>
                  <a:schemeClr val="bg1"/>
                </a:solidFill>
                <a:prstDash val="solid"/>
              </a:ln>
              <a:solidFill>
                <a:srgbClr val="C000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721100" y="1570355"/>
            <a:ext cx="12655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方正粗黑宋简体" panose="02000000000000000000" charset="-122"/>
                <a:ea typeface="方正粗黑宋简体" panose="02000000000000000000" charset="-122"/>
              </a:rPr>
              <a:t>无为</a:t>
            </a:r>
            <a:endParaRPr lang="zh-CN" altLang="en-US" sz="3200"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721100" y="2461895"/>
            <a:ext cx="10966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3200">
                <a:latin typeface="方正粗黑宋简体" panose="02000000000000000000" charset="-122"/>
                <a:ea typeface="方正粗黑宋简体" panose="02000000000000000000" charset="-122"/>
              </a:rPr>
              <a:t>自然</a:t>
            </a:r>
            <a:endParaRPr lang="zh-CN" altLang="en-US" sz="3200"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817745" y="1334135"/>
            <a:ext cx="641223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对君主的要求，它主张收敛个人权力欲的过度扩张，一切循道依理而行。</a:t>
            </a:r>
            <a:endParaRPr lang="zh-CN" altLang="en-US" sz="28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902200" y="2493645"/>
            <a:ext cx="64122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要求休养生息，尊重臣民的权利与责任。</a:t>
            </a:r>
            <a:endParaRPr lang="zh-CN" altLang="en-US" sz="28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128395" y="3449955"/>
            <a:ext cx="2418080" cy="7683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400" b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生活智慧</a:t>
            </a:r>
            <a:endParaRPr lang="zh-CN" altLang="en-US" sz="4400" b="1">
              <a:ln w="9525">
                <a:solidFill>
                  <a:schemeClr val="bg1"/>
                </a:solidFill>
                <a:prstDash val="solid"/>
              </a:ln>
              <a:solidFill>
                <a:srgbClr val="C000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869690" y="3505835"/>
            <a:ext cx="55187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赋予苦难的生活以艺术精神</a:t>
            </a:r>
            <a:endParaRPr lang="zh-CN" altLang="en-US" sz="3200">
              <a:solidFill>
                <a:srgbClr val="C00000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128395" y="5048250"/>
            <a:ext cx="2418080" cy="7683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400" b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思辨智慧</a:t>
            </a:r>
            <a:endParaRPr lang="zh-CN" altLang="en-US" sz="4400" b="1">
              <a:ln w="9525">
                <a:solidFill>
                  <a:schemeClr val="bg1"/>
                </a:solidFill>
                <a:prstDash val="solid"/>
              </a:ln>
              <a:solidFill>
                <a:srgbClr val="C000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812540" y="5048250"/>
            <a:ext cx="55187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辩证</a:t>
            </a:r>
            <a:endParaRPr lang="zh-CN" altLang="en-US" sz="3200">
              <a:solidFill>
                <a:srgbClr val="C00000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  <p:bldP spid="14" grpId="0"/>
      <p:bldP spid="16" grpId="0"/>
      <p:bldP spid="17" grpId="0"/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9" name="图片 1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8082" y="2508588"/>
            <a:ext cx="3884394" cy="4209712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845820" y="890270"/>
            <a:ext cx="858647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老子(生卒年不详),即</a:t>
            </a:r>
            <a:r>
              <a:rPr lang="zh-CN" altLang="en-US" sz="36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老聃</a:t>
            </a:r>
            <a:r>
              <a:rPr lang="zh-CN" altLang="en-US" sz="36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,相传</a:t>
            </a:r>
            <a:r>
              <a:rPr lang="zh-CN" altLang="en-US" sz="36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姓李名耳</a:t>
            </a:r>
            <a:r>
              <a:rPr lang="zh-CN" altLang="en-US" sz="36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,字伯阳,</a:t>
            </a:r>
            <a:r>
              <a:rPr lang="zh-CN" altLang="en-US" sz="36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春秋末期</a:t>
            </a:r>
            <a:r>
              <a:rPr lang="zh-CN" altLang="en-US" sz="36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人。</a:t>
            </a:r>
            <a:endParaRPr lang="zh-CN" altLang="en-US" sz="360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r>
              <a:rPr lang="zh-CN" altLang="en-US" sz="36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中国古代思想家、哲学家、文学家和史学家,道家学派创始人和主要代表人物,与庄子并称“老庄”。</a:t>
            </a:r>
            <a:endParaRPr lang="zh-CN" altLang="en-US" sz="3600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r>
              <a:rPr lang="zh-CN" altLang="en-US" sz="36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在道教中,被尊为道教始祖,称“太上老君”。在唐朝,被追认为李姓始祖。曾被奉为世界文化名人,世界百位历史名人之一。</a:t>
            </a:r>
            <a:endParaRPr lang="zh-CN" altLang="en-US" sz="360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pic>
        <p:nvPicPr>
          <p:cNvPr id="21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1163300" y="11214100"/>
            <a:ext cx="355600" cy="2540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6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文本框 10"/>
          <p:cNvSpPr txBox="1"/>
          <p:nvPr/>
        </p:nvSpPr>
        <p:spPr>
          <a:xfrm>
            <a:off x="2194560" y="514985"/>
            <a:ext cx="77355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ctr" eaLnBrk="1" hangingPunct="1">
              <a:spcBef>
                <a:spcPct val="50000"/>
              </a:spcBef>
              <a:buNone/>
            </a:pPr>
            <a:r>
              <a:rPr lang="en-US" altLang="zh-CN" sz="3600" b="1" u="sng" smtClean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“</a:t>
            </a:r>
            <a:r>
              <a:rPr lang="zh-CN" altLang="en-US" sz="3600" b="1" u="sng" smtClean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药店</a:t>
            </a:r>
            <a:r>
              <a:rPr lang="en-US" altLang="zh-CN" sz="3600" b="1" u="sng" smtClean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”</a:t>
            </a:r>
            <a:r>
              <a:rPr lang="zh-CN" altLang="en-US" sz="3600" b="1" u="sng" smtClean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之用</a:t>
            </a:r>
            <a:endParaRPr lang="zh-CN" altLang="en-US" sz="3600" b="1" u="sng" smtClean="0">
              <a:solidFill>
                <a:schemeClr val="tx1"/>
              </a:solidFill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27200" y="1818005"/>
            <a:ext cx="9042400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lnSpc>
                <a:spcPct val="150000"/>
              </a:lnSpc>
              <a:defRPr/>
            </a:pPr>
            <a:r>
              <a:rPr lang="zh-CN" altLang="en-US" sz="2800" smtClean="0">
                <a:solidFill>
                  <a:prstClr val="black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莫言曾说：“</a:t>
            </a:r>
            <a:r>
              <a:rPr lang="zh-CN" altLang="en-US" sz="2800" smtClean="0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文学和科学比确实没什么用处。但是它的没有用处正是它伟大的用处。</a:t>
            </a:r>
            <a:r>
              <a:rPr lang="zh-CN" altLang="en-US" sz="2800" smtClean="0">
                <a:solidFill>
                  <a:prstClr val="black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”这句话包含的哲理耐人寻味，请写一段话，表达你的理解和看法，并和同学交流分享。</a:t>
            </a:r>
            <a:endParaRPr lang="zh-CN" altLang="en-US" sz="2800" smtClean="0">
              <a:solidFill>
                <a:prstClr val="black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2"/>
          <p:cNvSpPr txBox="1"/>
          <p:nvPr/>
        </p:nvSpPr>
        <p:spPr>
          <a:xfrm>
            <a:off x="380166" y="572274"/>
            <a:ext cx="11523945" cy="5530291"/>
          </a:xfrm>
          <a:prstGeom prst="rect">
            <a:avLst/>
          </a:prstGeom>
        </p:spPr>
        <p:txBody>
          <a:bodyPr>
            <a:normAutofit fontScale="6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3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anose="02010600040101010101" charset="-122"/>
                <a:ea typeface="华文楷体" panose="02010600040101010101" charset="-122"/>
                <a:cs typeface="+mn-cs"/>
              </a:rPr>
              <a:t>      </a:t>
            </a:r>
            <a:r>
              <a:rPr kumimoji="0" lang="zh-CN" altLang="en-US" sz="43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</a:rPr>
              <a:t>示例</a:t>
            </a:r>
            <a:r>
              <a:rPr kumimoji="0" lang="en-US" altLang="zh-CN" sz="43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kumimoji="0" lang="zh-CN" altLang="en-US" sz="43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kumimoji="0" lang="zh-CN" altLang="en-US" sz="4300" b="1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</a:rPr>
              <a:t>所谓“有用”，一般人的理解是指物质之用，功名之用，富贵之用。以此观之，文学确不如科学“有用”。但如果从哲学的视角来看，文学，则潜移默化地塑造着人的“世界观”，科学更多是教人以“方法论”，其二者虽相互依存，但显然“世界观”更具有根本性、决定性，这是否意味着文学比之科学更为“有用”？</a:t>
            </a:r>
            <a:r>
              <a:rPr kumimoji="0" lang="zh-CN" altLang="en-US" sz="43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</a:rPr>
              <a:t>有了高于现实的信仰，就如康德所言的“仰望星空”一样，它给生命以方向、以希望。就像苏轼，远谪黄州，政治失意，人生遇到低谷。但当他让生命融入天地自然，认识到“此造物者之无尽藏也，而吾与子之所共适”，他就成为了名垂千古的东坡。苏轼在所谓的“无用”之中成就了人生的“大用”。舍弃无用，也许就舍弃了生活本身。</a:t>
            </a:r>
            <a:endParaRPr kumimoji="0" lang="zh-CN" altLang="en-US" sz="4300" b="1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457200" marR="0" lvl="0" indent="-457200" algn="l" defTabSz="12192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zh-CN" altLang="en-US" sz="43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:blinds/>
      </p:transition>
    </mc:Choice>
    <mc:Fallback>
      <p:transition spd="slow">
        <p:blinds/>
      </p:transition>
    </mc:Fallback>
  </mc:AlternateContent>
  <p:timing/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 txBox="1"/>
          <p:nvPr/>
        </p:nvSpPr>
        <p:spPr>
          <a:xfrm>
            <a:off x="523240" y="358140"/>
            <a:ext cx="11060430" cy="606933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</a:rPr>
              <a:t>     示例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</a:rPr>
              <a:t>“有用”与“无用”，本是对立统一的关系，二者相互依存。没有“有用”，就无所谓“无用”；没有“无用”，也无所谓“有用”。即便是人类史上重大的科学发明，在刚开始时，也曾经被视为“无用”。法拉第发现电磁感应，初始只局限在实验室里，曾被讥讽为“毫无用处”。而法拉第回答说：“那么刚出生的婴儿又有什么用呢？”之后，他运用电磁原理发明了第一台电动机，人类由此步入电气时代，无用成为了大用。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:blinds/>
      </p:transition>
    </mc:Choice>
    <mc:Fallback>
      <p:transition spd="slow">
        <p:blinds/>
      </p:transition>
    </mc:Fallback>
  </mc:AlternateContent>
  <p:timing/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341418" y="2986023"/>
            <a:ext cx="7509164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smtClean="0">
                <a:solidFill>
                  <a:srgbClr val="C00000"/>
                </a:solidFill>
                <a:latin typeface="方正大黑简体" panose="02000000000000000000" charset="-122"/>
                <a:ea typeface="方正大黑简体" panose="02000000000000000000" charset="-122"/>
              </a:rPr>
              <a:t>作文来了</a:t>
            </a:r>
            <a:endParaRPr lang="zh-CN" altLang="en-US" sz="6600" smtClean="0">
              <a:solidFill>
                <a:srgbClr val="C00000"/>
              </a:solidFill>
              <a:latin typeface="方正大黑简体" panose="02000000000000000000" charset="-122"/>
              <a:ea typeface="方正大黑简体" panose="02000000000000000000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:blinds/>
      </p:transition>
    </mc:Choice>
    <mc:Fallback>
      <p:transition spd="slow">
        <p:blinds/>
      </p:transition>
    </mc:Fallback>
  </mc:AlternateContent>
  <p:timing/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063edfa2a0cd36f02636a107c57f7c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660" y="3736975"/>
            <a:ext cx="2218690" cy="276733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673350" y="812800"/>
            <a:ext cx="8744585" cy="4769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3200" b="1">
                <a:solidFill>
                  <a:srgbClr val="FF0000"/>
                </a:solidFill>
                <a:latin typeface="华文宋体" panose="02010600040101010101" charset="-122"/>
                <a:ea typeface="华文宋体" panose="02010600040101010101" charset="-122"/>
                <a:cs typeface="华文行楷" panose="02010800040101010101" charset="-122"/>
                <a:sym typeface="+mn-ea"/>
              </a:rPr>
              <a:t>阅读下面的材料，根据要求写作。</a:t>
            </a:r>
            <a:endParaRPr lang="zh-CN" sz="3200" b="1">
              <a:solidFill>
                <a:srgbClr val="FF0000"/>
              </a:solidFill>
              <a:latin typeface="华文宋体" panose="02010600040101010101" charset="-122"/>
              <a:ea typeface="华文宋体" panose="02010600040101010101" charset="-122"/>
              <a:cs typeface="华文行楷" panose="02010800040101010101" charset="-122"/>
              <a:sym typeface="+mn-ea"/>
            </a:endParaRPr>
          </a:p>
          <a:p>
            <a:endParaRPr lang="zh-CN" altLang="en-US" sz="3200">
              <a:latin typeface="华文宋体" panose="02010600040101010101" charset="-122"/>
              <a:ea typeface="华文宋体" panose="02010600040101010101" charset="-122"/>
            </a:endParaRPr>
          </a:p>
          <a:p>
            <a:pPr indent="812800" algn="just" fontAlgn="auto"/>
            <a:r>
              <a:rPr lang="zh-CN" altLang="en-US" sz="3200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湖南留守女孩钟芳蓉以文科676分的成绩报考北京大学考古专业一事引发关注。有人质疑她为什么选了考古这样一个没“钱”途的专业。</a:t>
            </a:r>
            <a:endParaRPr lang="zh-CN" altLang="en-US" sz="3200"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pPr algn="just"/>
            <a:endParaRPr lang="zh-CN" altLang="en-US" sz="3200"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  <a:sym typeface="+mn-ea"/>
              </a:rPr>
              <a:t>联系《老子》（四章）和《五石之瓠》以及相关的老庄思想，请你给钟芳蓉写一封信，表达你对她的选择的观点态度。要求选好角度，确定立意；明确文体，自拟标题，不要套作，不得抄袭，不少于</a:t>
            </a:r>
            <a:r>
              <a:rPr lang="en-US" altLang="zh-CN" sz="2800" b="1">
                <a:solidFill>
                  <a:srgbClr val="FF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  <a:sym typeface="+mn-ea"/>
              </a:rPr>
              <a:t>800</a:t>
            </a:r>
            <a:r>
              <a:rPr lang="zh-CN" altLang="en-US" sz="2800" b="1">
                <a:solidFill>
                  <a:srgbClr val="FF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  <a:sym typeface="+mn-ea"/>
              </a:rPr>
              <a:t>字。</a:t>
            </a:r>
            <a:endParaRPr lang="zh-CN" altLang="en-US" sz="2800" b="1">
              <a:solidFill>
                <a:srgbClr val="FF0000"/>
              </a:solidFill>
              <a:latin typeface="华文宋体" panose="02010600040101010101" charset="-122"/>
              <a:ea typeface="华文宋体" panose="02010600040101010101" charset="-122"/>
              <a:cs typeface="华文宋体" panose="02010600040101010101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文本框 19"/>
          <p:cNvSpPr txBox="1"/>
          <p:nvPr/>
        </p:nvSpPr>
        <p:spPr>
          <a:xfrm>
            <a:off x="845820" y="537210"/>
            <a:ext cx="8152765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6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《老子》又称《道德经》是道家哲学思想的重要来源,被誊为</a:t>
            </a:r>
            <a:r>
              <a:rPr lang="zh-CN" altLang="en-US" sz="36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“万经之王”</a:t>
            </a:r>
            <a:r>
              <a:rPr lang="zh-CN" altLang="en-US" sz="36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。</a:t>
            </a:r>
            <a:endParaRPr lang="zh-CN" altLang="en-US" sz="360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algn="just"/>
            <a:endParaRPr lang="zh-CN" altLang="en-US" sz="360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indent="914400" algn="just" fontAlgn="auto"/>
            <a:r>
              <a:rPr lang="zh-CN" altLang="en-US" sz="36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《道德经》分</a:t>
            </a:r>
            <a:r>
              <a:rPr lang="zh-CN" altLang="en-US" sz="36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上篇《德经》</a:t>
            </a:r>
            <a:r>
              <a:rPr lang="zh-CN" altLang="en-US" sz="36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和</a:t>
            </a:r>
            <a:r>
              <a:rPr lang="zh-CN" altLang="en-US" sz="36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下篇《道经》</a:t>
            </a:r>
            <a:r>
              <a:rPr lang="zh-CN" altLang="en-US" sz="36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。该书以哲学意义之</a:t>
            </a:r>
            <a:r>
              <a:rPr lang="zh-CN" altLang="en-US" sz="36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“道德”</a:t>
            </a:r>
            <a:r>
              <a:rPr lang="zh-CN" altLang="en-US" sz="36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为纲宗,主题思想为</a:t>
            </a:r>
            <a:r>
              <a:rPr lang="zh-CN" altLang="en-US" sz="36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“道法自然”。</a:t>
            </a:r>
            <a:endParaRPr lang="zh-CN" altLang="en-US" sz="3600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indent="914400" algn="just" fontAlgn="auto"/>
            <a:r>
              <a:rPr lang="zh-CN" altLang="en-US" sz="360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关于</a:t>
            </a:r>
            <a:r>
              <a:rPr lang="en-US" altLang="zh-CN" sz="36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“</a:t>
            </a:r>
            <a:r>
              <a:rPr lang="zh-CN" altLang="en-US" sz="36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论道</a:t>
            </a:r>
            <a:r>
              <a:rPr lang="en-US" altLang="zh-CN" sz="36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”</a:t>
            </a:r>
            <a:r>
              <a:rPr lang="zh-CN" altLang="en-US" sz="360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有</a:t>
            </a:r>
            <a:r>
              <a:rPr lang="en-US" altLang="zh-CN" sz="36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14</a:t>
            </a:r>
            <a:r>
              <a:rPr lang="zh-CN" altLang="en-US" sz="360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篇</a:t>
            </a:r>
            <a:r>
              <a:rPr lang="zh-CN" altLang="en-US" sz="36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，</a:t>
            </a:r>
            <a:r>
              <a:rPr lang="zh-CN" altLang="en-US" sz="360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关于</a:t>
            </a:r>
            <a:r>
              <a:rPr lang="en-US" altLang="zh-CN" sz="36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“</a:t>
            </a:r>
            <a:r>
              <a:rPr lang="zh-CN" altLang="en-US" sz="36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治国</a:t>
            </a:r>
            <a:r>
              <a:rPr lang="en-US" altLang="zh-CN" sz="36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”</a:t>
            </a:r>
            <a:r>
              <a:rPr lang="zh-CN" altLang="en-US" sz="360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有</a:t>
            </a:r>
            <a:r>
              <a:rPr lang="en-US" altLang="zh-CN" sz="36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26</a:t>
            </a:r>
            <a:r>
              <a:rPr lang="zh-CN" altLang="en-US" sz="360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篇</a:t>
            </a:r>
            <a:r>
              <a:rPr lang="zh-CN" altLang="en-US" sz="36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，</a:t>
            </a:r>
            <a:r>
              <a:rPr lang="zh-CN" altLang="en-US" sz="360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关于</a:t>
            </a:r>
            <a:r>
              <a:rPr lang="en-US" altLang="zh-CN" sz="36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“</a:t>
            </a:r>
            <a:r>
              <a:rPr lang="zh-CN" altLang="en-US" sz="36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修身</a:t>
            </a:r>
            <a:r>
              <a:rPr lang="en-US" altLang="zh-CN" sz="36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”</a:t>
            </a:r>
            <a:r>
              <a:rPr lang="zh-CN" altLang="en-US" sz="360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有</a:t>
            </a:r>
            <a:r>
              <a:rPr lang="en-US" altLang="zh-CN" sz="36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25</a:t>
            </a:r>
            <a:r>
              <a:rPr lang="zh-CN" altLang="en-US" sz="360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篇</a:t>
            </a:r>
            <a:r>
              <a:rPr lang="zh-CN" altLang="en-US" sz="36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，</a:t>
            </a:r>
            <a:r>
              <a:rPr lang="zh-CN" altLang="en-US" sz="360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关于</a:t>
            </a:r>
            <a:r>
              <a:rPr lang="en-US" altLang="zh-CN" sz="36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“</a:t>
            </a:r>
            <a:r>
              <a:rPr lang="zh-CN" altLang="en-US" sz="36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养生</a:t>
            </a:r>
            <a:r>
              <a:rPr lang="en-US" altLang="zh-CN" sz="36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”</a:t>
            </a:r>
            <a:r>
              <a:rPr lang="zh-CN" altLang="en-US" sz="360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有</a:t>
            </a:r>
            <a:r>
              <a:rPr lang="en-US" altLang="zh-CN" sz="36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4</a:t>
            </a:r>
            <a:r>
              <a:rPr lang="zh-CN" altLang="en-US" sz="360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篇</a:t>
            </a:r>
            <a:r>
              <a:rPr lang="zh-CN" altLang="en-US" sz="36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，</a:t>
            </a:r>
            <a:r>
              <a:rPr lang="zh-CN" altLang="en-US" sz="360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关于</a:t>
            </a:r>
            <a:r>
              <a:rPr lang="en-US" altLang="zh-CN" sz="36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“</a:t>
            </a:r>
            <a:r>
              <a:rPr lang="zh-CN" altLang="en-US" sz="36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议兵</a:t>
            </a:r>
            <a:r>
              <a:rPr lang="en-US" altLang="zh-CN" sz="36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”</a:t>
            </a:r>
            <a:r>
              <a:rPr lang="zh-CN" altLang="en-US" sz="36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等</a:t>
            </a:r>
            <a:r>
              <a:rPr lang="zh-CN" altLang="en-US" sz="360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有</a:t>
            </a:r>
            <a:r>
              <a:rPr lang="en-US" altLang="zh-CN" sz="36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4</a:t>
            </a:r>
            <a:r>
              <a:rPr lang="zh-CN" altLang="en-US" sz="360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篇</a:t>
            </a:r>
            <a:r>
              <a:rPr lang="zh-CN" altLang="en-US" sz="36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。</a:t>
            </a:r>
            <a:endParaRPr lang="zh-CN" altLang="en-US" sz="3600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2210" y="-146685"/>
            <a:ext cx="3818890" cy="3286125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6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文本框 19"/>
          <p:cNvSpPr txBox="1"/>
          <p:nvPr/>
        </p:nvSpPr>
        <p:spPr>
          <a:xfrm>
            <a:off x="845820" y="537210"/>
            <a:ext cx="8152765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1972年</a:t>
            </a:r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，</a:t>
            </a:r>
            <a:r>
              <a:rPr lang="zh-CN" altLang="en-US" sz="2800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长沙马王堆汉墓出土了两种帛书《老子》</a:t>
            </a:r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，《德经》在前，《道经》在后。</a:t>
            </a:r>
            <a:r>
              <a:rPr lang="zh-CN" altLang="en-US" sz="2800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文中不避汉高祖刘邦之讳，其抄写年代当在汉高祖之前的秦代或者更早。</a:t>
            </a:r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这是当时发现的《老子》最早的手抄本，它的出土，极有助于认识《老子》在汉初乃至战国时代的真实面目，为研究《老子》的思想提供了最早的、也是最可靠的根据。</a:t>
            </a:r>
            <a:endParaRPr lang="zh-CN" altLang="en-US" sz="280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45820" y="3644900"/>
            <a:ext cx="1031240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1993年，湖北荆门市沙洋县纪山镇郭店一号楚墓出土了一批楚简，简称郭店楚简</a:t>
            </a:r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，共804枚，其中有字的竹简有726枚，字数有13000余个，全部为先秦时期的儒家和道家典籍，共18篇，</a:t>
            </a:r>
            <a:r>
              <a:rPr lang="zh-CN" altLang="en-US" sz="2800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其中有《老子》甲、乙、丙三篇。</a:t>
            </a:r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郭店楚简抄写年代比马王堆帛书又早一百多年，</a:t>
            </a:r>
            <a:r>
              <a:rPr lang="zh-CN" altLang="en-US" sz="2800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成书年代在战国中期，是迄今为止发现的《老子》最早的版本。</a:t>
            </a:r>
            <a:endParaRPr lang="zh-CN" altLang="en-US" sz="2800">
              <a:solidFill>
                <a:srgbClr val="C0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pic>
        <p:nvPicPr>
          <p:cNvPr id="5" name="图片 4" descr="微信图片_202109020828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8585" y="483235"/>
            <a:ext cx="2649855" cy="304165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6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534812" y="514735"/>
            <a:ext cx="3122376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>
                <a:latin typeface="华文行楷" panose="02010800040101010101" charset="-122"/>
                <a:ea typeface="华文行楷" panose="02010800040101010101" charset="-122"/>
              </a:rPr>
              <a:t>理解文本</a:t>
            </a:r>
            <a:endParaRPr lang="zh-CN" altLang="en-US" sz="3600">
              <a:latin typeface="华文行楷" panose="02010800040101010101" charset="-122"/>
              <a:ea typeface="华文行楷" panose="02010800040101010101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1448" y="2840058"/>
            <a:ext cx="3884394" cy="4209712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1188720" y="1160145"/>
            <a:ext cx="9914255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4000" i="0" smtClean="0">
                <a:solidFill>
                  <a:srgbClr val="333333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</a:rPr>
              <a:t>道可道也，非恒道也。名可名也，非恒名也。</a:t>
            </a:r>
            <a:endParaRPr lang="en-US" altLang="zh-CN" sz="4000" i="0" smtClean="0">
              <a:solidFill>
                <a:srgbClr val="333333"/>
              </a:solidFill>
              <a:effectLst/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>
              <a:lnSpc>
                <a:spcPts val="3600"/>
              </a:lnSpc>
            </a:pPr>
            <a:r>
              <a:rPr lang="zh-CN" altLang="en-US" sz="4000" i="0" smtClean="0">
                <a:solidFill>
                  <a:srgbClr val="333333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</a:rPr>
              <a:t>无名，万物之始也；有名，万物之母也。</a:t>
            </a:r>
            <a:endParaRPr lang="zh-CN" altLang="en-US" sz="4000" i="0" smtClean="0">
              <a:solidFill>
                <a:srgbClr val="333333"/>
              </a:solidFill>
              <a:effectLst/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91105" y="2334895"/>
            <a:ext cx="8771890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600"/>
              </a:lnSpc>
            </a:pPr>
            <a:r>
              <a:rPr lang="zh-CN" sz="4000" i="0" smtClean="0">
                <a:solidFill>
                  <a:srgbClr val="333333"/>
                </a:solidFill>
                <a:effectLst/>
                <a:latin typeface="华康隶书体W7" panose="03000709000000000000" charset="-122"/>
                <a:ea typeface="华康隶书体W7" panose="03000709000000000000" charset="-122"/>
              </a:rPr>
              <a:t>故道大，天大，地大，人亦大。域中有四大，而人居其一焉。</a:t>
            </a:r>
            <a:endParaRPr lang="zh-CN" sz="4000" i="0" smtClean="0">
              <a:solidFill>
                <a:srgbClr val="333333"/>
              </a:solidFill>
              <a:effectLst/>
              <a:latin typeface="华康隶书体W7" panose="03000709000000000000" charset="-122"/>
              <a:ea typeface="华康隶书体W7" panose="03000709000000000000" charset="-122"/>
            </a:endParaRPr>
          </a:p>
          <a:p>
            <a:pPr>
              <a:lnSpc>
                <a:spcPts val="3600"/>
              </a:lnSpc>
            </a:pPr>
            <a:r>
              <a:rPr lang="zh-CN" sz="4000" i="0" smtClean="0">
                <a:solidFill>
                  <a:srgbClr val="333333"/>
                </a:solidFill>
                <a:effectLst/>
                <a:latin typeface="华康隶书体W7" panose="03000709000000000000" charset="-122"/>
                <a:ea typeface="华康隶书体W7" panose="03000709000000000000" charset="-122"/>
              </a:rPr>
              <a:t>人法地，地法天，天法道，道法自然。</a:t>
            </a:r>
            <a:endParaRPr lang="zh-CN" sz="4000" i="0" smtClean="0">
              <a:solidFill>
                <a:srgbClr val="333333"/>
              </a:solidFill>
              <a:effectLst/>
              <a:latin typeface="华康隶书体W7" panose="03000709000000000000" charset="-122"/>
              <a:ea typeface="华康隶书体W7" panose="03000709000000000000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721610" y="4206875"/>
            <a:ext cx="8771890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600"/>
              </a:lnSpc>
            </a:pPr>
            <a:r>
              <a:rPr lang="zh-CN" sz="4000" i="0" smtClean="0">
                <a:solidFill>
                  <a:srgbClr val="333333"/>
                </a:solidFill>
                <a:effectLst/>
                <a:latin typeface="华康隶书体W7" panose="03000709000000000000" charset="-122"/>
                <a:ea typeface="华康隶书体W7" panose="03000709000000000000" charset="-122"/>
              </a:rPr>
              <a:t>大白若辱，大方无隅，大器晚成。</a:t>
            </a:r>
            <a:endParaRPr lang="zh-CN" sz="4000" i="0" smtClean="0">
              <a:solidFill>
                <a:srgbClr val="333333"/>
              </a:solidFill>
              <a:effectLst/>
              <a:latin typeface="华康隶书体W7" panose="03000709000000000000" charset="-122"/>
              <a:ea typeface="华康隶书体W7" panose="03000709000000000000" charset="-122"/>
            </a:endParaRPr>
          </a:p>
          <a:p>
            <a:pPr>
              <a:lnSpc>
                <a:spcPts val="3600"/>
              </a:lnSpc>
            </a:pPr>
            <a:r>
              <a:rPr lang="zh-CN" sz="4000" i="0" smtClean="0">
                <a:solidFill>
                  <a:srgbClr val="333333"/>
                </a:solidFill>
                <a:effectLst/>
                <a:latin typeface="华康隶书体W7" panose="03000709000000000000" charset="-122"/>
                <a:ea typeface="华康隶书体W7" panose="03000709000000000000" charset="-122"/>
              </a:rPr>
              <a:t>大音希声，大象无形，道隐无名。</a:t>
            </a:r>
            <a:endParaRPr lang="zh-CN" sz="4000" i="0" smtClean="0">
              <a:solidFill>
                <a:srgbClr val="333333"/>
              </a:solidFill>
              <a:effectLst/>
              <a:latin typeface="华康隶书体W7" panose="03000709000000000000" charset="-122"/>
              <a:ea typeface="华康隶书体W7" panose="03000709000000000000" charset="-122"/>
            </a:endParaRPr>
          </a:p>
          <a:p>
            <a:pPr>
              <a:lnSpc>
                <a:spcPts val="3600"/>
              </a:lnSpc>
            </a:pPr>
            <a:r>
              <a:rPr lang="zh-CN" sz="4000" i="0" smtClean="0">
                <a:solidFill>
                  <a:srgbClr val="333333"/>
                </a:solidFill>
                <a:effectLst/>
                <a:latin typeface="华康隶书体W7" panose="03000709000000000000" charset="-122"/>
                <a:ea typeface="华康隶书体W7" panose="03000709000000000000" charset="-122"/>
              </a:rPr>
              <a:t>大直若屈，大巧若拙，大辩若讷，大赢若绌。</a:t>
            </a:r>
            <a:endParaRPr lang="zh-CN" sz="4000" i="0" smtClean="0">
              <a:solidFill>
                <a:srgbClr val="333333"/>
              </a:solidFill>
              <a:effectLst/>
              <a:latin typeface="华康隶书体W7" panose="03000709000000000000" charset="-122"/>
              <a:ea typeface="华康隶书体W7" panose="03000709000000000000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534812" y="514735"/>
            <a:ext cx="3122376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>
                <a:latin typeface="华文行楷" panose="02010800040101010101" charset="-122"/>
                <a:ea typeface="华文行楷" panose="02010800040101010101" charset="-122"/>
              </a:rPr>
              <a:t>理解文本</a:t>
            </a:r>
            <a:endParaRPr lang="zh-CN" altLang="en-US" sz="3600">
              <a:latin typeface="华文行楷" panose="02010800040101010101" charset="-122"/>
              <a:ea typeface="华文行楷" panose="02010800040101010101" charset="-122"/>
            </a:endParaRPr>
          </a:p>
        </p:txBody>
      </p:sp>
      <p:pic>
        <p:nvPicPr>
          <p:cNvPr id="14" name="图片 13" descr="t01691ef4d479e0cf3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1865" y="1215390"/>
            <a:ext cx="4697730" cy="442785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069330" y="1215390"/>
            <a:ext cx="4988560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古代车轮：轮、辐、榖、轴</a:t>
            </a:r>
            <a:endParaRPr lang="zh-CN" altLang="en-US" sz="28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en-US" altLang="zh-CN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“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轮</a:t>
            </a:r>
            <a:r>
              <a:rPr lang="en-US" altLang="zh-CN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”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最外面部分；</a:t>
            </a:r>
            <a:endParaRPr lang="zh-CN" altLang="en-US" sz="28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en-US" altLang="zh-CN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“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轴</a:t>
            </a:r>
            <a:r>
              <a:rPr lang="en-US" altLang="zh-CN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”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最里面部分，即轴心；</a:t>
            </a:r>
            <a:endParaRPr lang="zh-CN" altLang="en-US" sz="28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en-US" altLang="zh-CN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“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榖</a:t>
            </a:r>
            <a:r>
              <a:rPr lang="en-US" altLang="zh-CN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”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套在车轴上的部分；</a:t>
            </a:r>
            <a:endParaRPr lang="zh-CN" altLang="en-US" sz="28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en-US" altLang="zh-CN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“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辐</a:t>
            </a:r>
            <a:r>
              <a:rPr lang="en-US" altLang="zh-CN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”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连接轮榖的木条。</a:t>
            </a:r>
            <a:endParaRPr lang="zh-CN" altLang="en-US" sz="28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187440" y="3735705"/>
            <a:ext cx="498856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800" b="1"/>
              <a:t>《诗经</a:t>
            </a:r>
            <a:r>
              <a:rPr lang="en-US" altLang="zh-CN" sz="2800" b="1"/>
              <a:t>·</a:t>
            </a:r>
            <a:r>
              <a:rPr lang="zh-CN" altLang="en-US" sz="2800" b="1"/>
              <a:t>伐檀》</a:t>
            </a:r>
            <a:endParaRPr lang="zh-CN" altLang="en-US" sz="2800" b="1"/>
          </a:p>
          <a:p>
            <a:r>
              <a:rPr lang="en-US" altLang="zh-CN" sz="2800" b="1"/>
              <a:t>“</a:t>
            </a:r>
            <a:r>
              <a:rPr lang="zh-CN" altLang="en-US" sz="2800" b="1"/>
              <a:t>坎坎伐檀兮，置之河之干兮</a:t>
            </a:r>
            <a:r>
              <a:rPr lang="en-US" altLang="zh-CN" sz="2800" b="1"/>
              <a:t>”</a:t>
            </a:r>
            <a:endParaRPr lang="en-US" altLang="zh-CN" sz="2800" b="1"/>
          </a:p>
          <a:p>
            <a:r>
              <a:rPr lang="en-US" altLang="zh-CN" sz="2800" b="1"/>
              <a:t>“</a:t>
            </a:r>
            <a:r>
              <a:rPr lang="zh-CN" altLang="en-US" sz="2800" b="1"/>
              <a:t>坎坎伐辐兮，置之河之侧兮</a:t>
            </a:r>
            <a:r>
              <a:rPr lang="en-US" altLang="zh-CN" sz="2800" b="1"/>
              <a:t>”</a:t>
            </a:r>
            <a:endParaRPr lang="en-US" altLang="zh-CN" sz="2800" b="1"/>
          </a:p>
          <a:p>
            <a:r>
              <a:rPr lang="en-US" altLang="zh-CN" sz="2800" b="1"/>
              <a:t>“</a:t>
            </a:r>
            <a:r>
              <a:rPr lang="zh-CN" altLang="en-US" sz="2800" b="1"/>
              <a:t>坎坎伐轮兮，置之河之漘兮</a:t>
            </a:r>
            <a:r>
              <a:rPr lang="en-US" altLang="zh-CN" sz="2800" b="1"/>
              <a:t>”</a:t>
            </a:r>
            <a:endParaRPr lang="en-US" altLang="zh-CN" sz="2800" b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534812" y="514735"/>
            <a:ext cx="3122376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>
                <a:latin typeface="华文行楷" panose="02010800040101010101" charset="-122"/>
                <a:ea typeface="华文行楷" panose="02010800040101010101" charset="-122"/>
              </a:rPr>
              <a:t>理解文本</a:t>
            </a:r>
            <a:endParaRPr lang="zh-CN" altLang="en-US" sz="3600">
              <a:latin typeface="华文行楷" panose="02010800040101010101" charset="-122"/>
              <a:ea typeface="华文行楷" panose="02010800040101010101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1448" y="2840058"/>
            <a:ext cx="3884394" cy="4209712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1952625" y="1492885"/>
            <a:ext cx="8771890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4000" b="1" i="0" smtClean="0">
                <a:solidFill>
                  <a:srgbClr val="333333"/>
                </a:solidFill>
                <a:effectLst/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</a:rPr>
              <a:t>“</a:t>
            </a:r>
            <a:r>
              <a:rPr lang="zh-CN" sz="4000" b="1" i="0" smtClean="0">
                <a:solidFill>
                  <a:srgbClr val="333333"/>
                </a:solidFill>
                <a:effectLst/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</a:rPr>
              <a:t>天下万物生于</a:t>
            </a:r>
            <a:r>
              <a:rPr lang="en-US" altLang="zh-CN" sz="4000" b="1" i="0" smtClean="0">
                <a:solidFill>
                  <a:srgbClr val="333333"/>
                </a:solidFill>
                <a:effectLst/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</a:rPr>
              <a:t>‘</a:t>
            </a:r>
            <a:r>
              <a:rPr lang="zh-CN" altLang="en-US" sz="4000" b="1" i="0" smtClean="0">
                <a:solidFill>
                  <a:srgbClr val="333333"/>
                </a:solidFill>
                <a:effectLst/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</a:rPr>
              <a:t>有</a:t>
            </a:r>
            <a:r>
              <a:rPr lang="en-US" altLang="zh-CN" sz="4000" b="1" i="0" smtClean="0">
                <a:solidFill>
                  <a:srgbClr val="333333"/>
                </a:solidFill>
                <a:effectLst/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</a:rPr>
              <a:t>’</a:t>
            </a:r>
            <a:r>
              <a:rPr lang="zh-CN" altLang="en-US" sz="4000" b="1" i="0" smtClean="0">
                <a:solidFill>
                  <a:srgbClr val="333333"/>
                </a:solidFill>
                <a:effectLst/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</a:rPr>
              <a:t>，</a:t>
            </a:r>
            <a:r>
              <a:rPr lang="en-US" altLang="zh-CN" sz="4000" b="1" i="0" smtClean="0">
                <a:solidFill>
                  <a:srgbClr val="333333"/>
                </a:solidFill>
                <a:effectLst/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</a:rPr>
              <a:t>‘</a:t>
            </a:r>
            <a:r>
              <a:rPr lang="zh-CN" altLang="en-US" sz="4000" b="1" i="0" smtClean="0">
                <a:solidFill>
                  <a:srgbClr val="333333"/>
                </a:solidFill>
                <a:effectLst/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</a:rPr>
              <a:t>有</a:t>
            </a:r>
            <a:r>
              <a:rPr lang="en-US" altLang="zh-CN" sz="4000" b="1" i="0" smtClean="0">
                <a:solidFill>
                  <a:srgbClr val="333333"/>
                </a:solidFill>
                <a:effectLst/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</a:rPr>
              <a:t>’</a:t>
            </a:r>
            <a:r>
              <a:rPr lang="zh-CN" altLang="en-US" sz="4000" b="1" i="0" smtClean="0">
                <a:solidFill>
                  <a:srgbClr val="333333"/>
                </a:solidFill>
                <a:effectLst/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</a:rPr>
              <a:t>生于</a:t>
            </a:r>
            <a:r>
              <a:rPr lang="en-US" altLang="zh-CN" sz="4000" b="1" i="0" smtClean="0">
                <a:solidFill>
                  <a:srgbClr val="333333"/>
                </a:solidFill>
                <a:effectLst/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</a:rPr>
              <a:t>‘</a:t>
            </a:r>
            <a:r>
              <a:rPr lang="zh-CN" altLang="en-US" sz="4000" b="1" i="0" smtClean="0">
                <a:solidFill>
                  <a:srgbClr val="333333"/>
                </a:solidFill>
                <a:effectLst/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</a:rPr>
              <a:t>无</a:t>
            </a:r>
            <a:r>
              <a:rPr lang="en-US" altLang="zh-CN" sz="4000" b="1" i="0" smtClean="0">
                <a:solidFill>
                  <a:srgbClr val="333333"/>
                </a:solidFill>
                <a:effectLst/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</a:rPr>
              <a:t>’</a:t>
            </a:r>
            <a:r>
              <a:rPr lang="zh-CN" altLang="en-US" sz="4000" b="1" i="0" smtClean="0">
                <a:solidFill>
                  <a:srgbClr val="333333"/>
                </a:solidFill>
                <a:effectLst/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</a:rPr>
              <a:t>。</a:t>
            </a:r>
            <a:r>
              <a:rPr lang="en-US" altLang="zh-CN" sz="4000" b="1" i="0" smtClean="0">
                <a:solidFill>
                  <a:srgbClr val="333333"/>
                </a:solidFill>
                <a:effectLst/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</a:rPr>
              <a:t>”</a:t>
            </a:r>
            <a:endParaRPr lang="en-US" altLang="zh-CN" sz="4000" b="1" i="0" smtClean="0">
              <a:solidFill>
                <a:srgbClr val="333333"/>
              </a:solidFill>
              <a:effectLst/>
              <a:latin typeface="华康隶书体W7" panose="03000709000000000000" charset="-122"/>
              <a:ea typeface="华康隶书体W7" panose="03000709000000000000" charset="-122"/>
              <a:cs typeface="华康隶书体W7" panose="03000709000000000000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14905" y="3092450"/>
            <a:ext cx="8771890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4000" b="1" i="0" smtClean="0">
                <a:solidFill>
                  <a:srgbClr val="333333"/>
                </a:solidFill>
                <a:effectLst/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</a:rPr>
              <a:t>“</a:t>
            </a:r>
            <a:r>
              <a:rPr lang="zh-CN" sz="4000" b="1" i="0" smtClean="0">
                <a:solidFill>
                  <a:srgbClr val="333333"/>
                </a:solidFill>
                <a:effectLst/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</a:rPr>
              <a:t>有无相生，难易相成，长短相形，高下相倾，音声相和，前后相随，恒也。</a:t>
            </a:r>
            <a:r>
              <a:rPr lang="en-US" altLang="zh-CN" sz="4000" b="1" i="0" smtClean="0">
                <a:solidFill>
                  <a:srgbClr val="333333"/>
                </a:solidFill>
                <a:effectLst/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</a:rPr>
              <a:t>”</a:t>
            </a:r>
            <a:endParaRPr lang="en-US" altLang="zh-CN" sz="4000" b="1" i="0" smtClean="0">
              <a:solidFill>
                <a:srgbClr val="333333"/>
              </a:solidFill>
              <a:effectLst/>
              <a:latin typeface="华康隶书体W7" panose="03000709000000000000" charset="-122"/>
              <a:ea typeface="华康隶书体W7" panose="03000709000000000000" charset="-122"/>
              <a:cs typeface="华康隶书体W7" panose="03000709000000000000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3" grpId="0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6629.467716535433,&quot;width&quot;:6117.1559055118105}"/>
</p:tagLst>
</file>

<file path=ppt/tags/tag10.xml><?xml version="1.0" encoding="utf-8"?>
<p:tagLst xmlns:p="http://schemas.openxmlformats.org/presentationml/2006/main">
  <p:tag name="KSO_WM_UNIT_PLACING_PICTURE_USER_VIEWPORT" val="{&quot;height&quot;:4614.141732283464,&quot;width&quot;:4148.655118110236}"/>
</p:tagLst>
</file>

<file path=ppt/tags/tag11.xml><?xml version="1.0" encoding="utf-8"?>
<p:tagLst xmlns:p="http://schemas.openxmlformats.org/presentationml/2006/main">
  <p:tag name="KSO_WM_UNIT_PLACING_PICTURE_USER_VIEWPORT" val="{&quot;height&quot;:7516.883464566929,&quot;width&quot;:13198.4}"/>
</p:tagLst>
</file>

<file path=ppt/tags/tag12.xml><?xml version="1.0" encoding="utf-8"?>
<p:tagLst xmlns:p="http://schemas.openxmlformats.org/presentationml/2006/main">
  <p:tag name="MH" val="20170613103016"/>
  <p:tag name="MH_LIBRARY" val="GRAPHIC"/>
  <p:tag name="MH_ORDER" val="1"/>
  <p:tag name="MH_TYPE" val="Other"/>
</p:tagLst>
</file>

<file path=ppt/tags/tag13.xml><?xml version="1.0" encoding="utf-8"?>
<p:tagLst xmlns:p="http://schemas.openxmlformats.org/presentationml/2006/main">
  <p:tag name="MH" val="20170613103016"/>
  <p:tag name="MH_LIBRARY" val="GRAPHIC"/>
  <p:tag name="MH_ORDER" val="2"/>
  <p:tag name="MH_TYPE" val="Other"/>
</p:tagLst>
</file>

<file path=ppt/tags/tag14.xml><?xml version="1.0" encoding="utf-8"?>
<p:tagLst xmlns:p="http://schemas.openxmlformats.org/presentationml/2006/main">
  <p:tag name="MH" val="20170613103016"/>
  <p:tag name="MH_LIBRARY" val="GRAPHIC"/>
  <p:tag name="MH_ORDER" val="4"/>
  <p:tag name="MH_TYPE" val="Other"/>
</p:tagLst>
</file>

<file path=ppt/tags/tag15.xml><?xml version="1.0" encoding="utf-8"?>
<p:tagLst xmlns:p="http://schemas.openxmlformats.org/presentationml/2006/main">
  <p:tag name="MH" val="20170613103016"/>
  <p:tag name="MH_LIBRARY" val="GRAPHIC"/>
  <p:tag name="MH_ORDER" val="5"/>
  <p:tag name="MH_TYPE" val="Other"/>
</p:tagLst>
</file>

<file path=ppt/tags/tag16.xml><?xml version="1.0" encoding="utf-8"?>
<p:tagLst xmlns:p="http://schemas.openxmlformats.org/presentationml/2006/main">
  <p:tag name="MH" val="20170613103016"/>
  <p:tag name="MH_LIBRARY" val="GRAPHIC"/>
  <p:tag name="MH_ORDER" val="2"/>
  <p:tag name="MH_TYPE" val="Other"/>
</p:tagLst>
</file>

<file path=ppt/tags/tag17.xml><?xml version="1.0" encoding="utf-8"?>
<p:tagLst xmlns:p="http://schemas.openxmlformats.org/presentationml/2006/main">
  <p:tag name="MH" val="20170613103016"/>
  <p:tag name="MH_LIBRARY" val="GRAPHIC"/>
  <p:tag name="MH_ORDER" val="1"/>
  <p:tag name="MH_TYPE" val="Other"/>
</p:tagLst>
</file>

<file path=ppt/tags/tag18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2.xml><?xml version="1.0" encoding="utf-8"?>
<p:tagLst xmlns:p="http://schemas.openxmlformats.org/presentationml/2006/main">
  <p:tag name="KSO_WM_UNIT_PLACING_PICTURE_USER_VIEWPORT" val="{&quot;height&quot;:6629.467716535433,&quot;width&quot;:6117.1559055118105}"/>
</p:tagLst>
</file>

<file path=ppt/tags/tag3.xml><?xml version="1.0" encoding="utf-8"?>
<p:tagLst xmlns:p="http://schemas.openxmlformats.org/presentationml/2006/main">
  <p:tag name="KSO_WM_UNIT_PLACING_PICTURE_USER_VIEWPORT" val="{&quot;height&quot;:6629.467716535433,&quot;width&quot;:6117.1559055118105}"/>
</p:tagLst>
</file>

<file path=ppt/tags/tag4.xml><?xml version="1.0" encoding="utf-8"?>
<p:tagLst xmlns:p="http://schemas.openxmlformats.org/presentationml/2006/main">
  <p:tag name="KSO_WM_UNIT_PLACING_PICTURE_USER_VIEWPORT" val="{&quot;height&quot;:6629.467716535433,&quot;width&quot;:6117.1559055118105}"/>
</p:tagLst>
</file>

<file path=ppt/tags/tag5.xml><?xml version="1.0" encoding="utf-8"?>
<p:tagLst xmlns:p="http://schemas.openxmlformats.org/presentationml/2006/main">
  <p:tag name="KSO_WM_UNIT_PLACING_PICTURE_USER_VIEWPORT" val="{&quot;height&quot;:6629.467716535433,&quot;width&quot;:6117.1559055118105}"/>
</p:tagLst>
</file>

<file path=ppt/tags/tag6.xml><?xml version="1.0" encoding="utf-8"?>
<p:tagLst xmlns:p="http://schemas.openxmlformats.org/presentationml/2006/main">
  <p:tag name="KSO_WM_UNIT_PLACING_PICTURE_USER_VIEWPORT" val="{&quot;height&quot;:6629.467716535433,&quot;width&quot;:6117.1559055118105}"/>
</p:tagLst>
</file>

<file path=ppt/tags/tag7.xml><?xml version="1.0" encoding="utf-8"?>
<p:tagLst xmlns:p="http://schemas.openxmlformats.org/presentationml/2006/main">
  <p:tag name="KSO_WM_UNIT_TABLE_BEAUTIFY" val="smartTable{25d09a47-e92b-462d-aea2-dc0f716ab655}"/>
  <p:tag name="TABLE_ENDDRAG_ORIGIN_RECT" val="655*444"/>
  <p:tag name="TABLE_ENDDRAG_RECT" val="50*44*655*444"/>
</p:tagLst>
</file>

<file path=ppt/tags/tag8.xml><?xml version="1.0" encoding="utf-8"?>
<p:tagLst xmlns:p="http://schemas.openxmlformats.org/presentationml/2006/main">
  <p:tag name="KSO_WM_UNIT_TABLE_BEAUTIFY" val="smartTable{25d09a47-e92b-462d-aea2-dc0f716ab655}"/>
  <p:tag name="TABLE_ENDDRAG_ORIGIN_RECT" val="654*438"/>
  <p:tag name="TABLE_ENDDRAG_RECT" val="50*49*654*438"/>
</p:tagLst>
</file>

<file path=ppt/tags/tag9.xml><?xml version="1.0" encoding="utf-8"?>
<p:tagLst xmlns:p="http://schemas.openxmlformats.org/presentationml/2006/main">
  <p:tag name="KSO_WM_UNIT_PLACING_PICTURE_USER_VIEWPORT" val="{&quot;height&quot;:6629.467716535433,&quot;width&quot;:6117.1559055118105}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208</Paragraphs>
  <Slides>44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21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baseType="lpstr" size="66">
      <vt:lpstr>Arial</vt:lpstr>
      <vt:lpstr>等线 Light</vt:lpstr>
      <vt:lpstr>等线</vt:lpstr>
      <vt:lpstr>Calibri Light</vt:lpstr>
      <vt:lpstr>Calibri</vt:lpstr>
      <vt:lpstr>华文行楷</vt:lpstr>
      <vt:lpstr>华文楷体</vt:lpstr>
      <vt:lpstr>微软雅黑</vt:lpstr>
      <vt:lpstr>方正清刻本悦宋简体</vt:lpstr>
      <vt:lpstr>方正大黑体_GBK</vt:lpstr>
      <vt:lpstr>方正粗黑宋简体</vt:lpstr>
      <vt:lpstr>华文隶书</vt:lpstr>
      <vt:lpstr>华康隶书体W7</vt:lpstr>
      <vt:lpstr>楷体</vt:lpstr>
      <vt:lpstr>宋体</vt:lpstr>
      <vt:lpstr>方正大黑简体</vt:lpstr>
      <vt:lpstr>Times New Roman</vt:lpstr>
      <vt:lpstr>方正中等线简体</vt:lpstr>
      <vt:lpstr>Courier New</vt:lpstr>
      <vt:lpstr>仿宋</vt:lpstr>
      <vt:lpstr>华文宋体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2021-09-14T21:44:53.670</cp:lastPrinted>
  <dcterms:created xsi:type="dcterms:W3CDTF">2021-09-14T21:44:53Z</dcterms:created>
  <dcterms:modified xsi:type="dcterms:W3CDTF">2021-09-14T13:44:58Z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