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Default Extension="fntdata" ContentType="application/x-fontdata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56" r:id="rId2"/>
    <p:sldId id="257" r:id="rId3"/>
    <p:sldId id="261" r:id="rId4"/>
    <p:sldId id="264" r:id="rId5"/>
    <p:sldId id="265" r:id="rId6"/>
    <p:sldId id="266" r:id="rId7"/>
    <p:sldId id="286" r:id="rId8"/>
    <p:sldId id="287" r:id="rId9"/>
    <p:sldId id="288" r:id="rId10"/>
    <p:sldId id="289" r:id="rId11"/>
    <p:sldId id="290" r:id="rId12"/>
    <p:sldId id="267" r:id="rId13"/>
    <p:sldId id="268" r:id="rId14"/>
    <p:sldId id="269" r:id="rId15"/>
    <p:sldId id="270" r:id="rId16"/>
    <p:sldId id="271" r:id="rId17"/>
    <p:sldId id="283" r:id="rId18"/>
    <p:sldId id="284" r:id="rId19"/>
    <p:sldId id="259" r:id="rId20"/>
    <p:sldId id="272" r:id="rId21"/>
    <p:sldId id="273" r:id="rId22"/>
    <p:sldId id="274" r:id="rId23"/>
    <p:sldId id="275" r:id="rId24"/>
    <p:sldId id="285" r:id="rId25"/>
    <p:sldId id="263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62" r:id="rId34"/>
  </p:sldIdLst>
  <p:sldSz cx="9144000" cy="6858000" type="screen4x3"/>
  <p:notesSz cx="6858000" cy="9144000"/>
  <p:embeddedFontLst>
    <p:embeddedFont>
      <p:font typeface="Candara" pitchFamily="34" charset="0"/>
      <p:regular r:id="rId35"/>
      <p:bold r:id="rId36"/>
      <p:italic r:id="rId37"/>
      <p:boldItalic r:id="rId38"/>
    </p:embeddedFont>
    <p:embeddedFont>
      <p:font typeface="微软雅黑" pitchFamily="34" charset="-122"/>
      <p:regular r:id="rId39"/>
      <p:bold r:id="rId40"/>
    </p:embeddedFont>
    <p:embeddedFont>
      <p:font typeface="黑体" pitchFamily="49" charset="-122"/>
      <p:regular r:id="rId41"/>
    </p:embeddedFont>
    <p:embeddedFont>
      <p:font typeface="Calibri" pitchFamily="34" charset="0"/>
      <p:regular r:id="rId42"/>
      <p:bold r:id="rId43"/>
      <p:italic r:id="rId44"/>
      <p:boldItalic r:id="rId45"/>
    </p:embeddedFont>
  </p:embeddedFontLst>
  <p:custDataLst>
    <p:tags r:id="rId46"/>
  </p:custData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8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46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7_item-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678465">
            <a:off x="6109153" y="3842704"/>
            <a:ext cx="3004453" cy="3381375"/>
          </a:xfrm>
          <a:prstGeom prst="rect">
            <a:avLst/>
          </a:prstGeom>
        </p:spPr>
      </p:pic>
      <p:sp>
        <p:nvSpPr>
          <p:cNvPr id="3074" name="Rectangle 2"/>
          <p:cNvSpPr>
            <a:spLocks noGrp="1" noChangeArrowheads="1"/>
          </p:cNvSpPr>
          <p:nvPr>
            <p:ph type="ctrTitle" hasCustomPrompt="1"/>
          </p:nvPr>
        </p:nvSpPr>
        <p:spPr>
          <a:xfrm rot="21292086">
            <a:off x="184466" y="1226719"/>
            <a:ext cx="8433789" cy="2209800"/>
          </a:xfrm>
          <a:noFill/>
          <a:effectLst/>
        </p:spPr>
        <p:txBody>
          <a:bodyPr/>
          <a:lstStyle>
            <a:lvl1pPr algn="l">
              <a:defRPr sz="115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 dirty="0" err="1" smtClean="0"/>
              <a:t>C.Title</a:t>
            </a:r>
            <a:endParaRPr lang="en-US" noProof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 rot="21292086">
            <a:off x="332201" y="3434789"/>
            <a:ext cx="8433789" cy="990600"/>
          </a:xfrm>
        </p:spPr>
        <p:txBody>
          <a:bodyPr anchor="t" anchorCtr="0"/>
          <a:lstStyle>
            <a:lvl1pPr marL="0" indent="0" algn="l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 dirty="0" smtClean="0"/>
              <a:t>subtitle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783FD255-6058-4B2D-8001-FFE09A18347D}" type="datetimeFigureOut">
              <a:rPr lang="zh-TW" altLang="en-US" smtClean="0"/>
              <a:pPr/>
              <a:t>2018/6/14</a:t>
            </a:fld>
            <a:endParaRPr lang="zh-TW" altLang="en-US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2EE5D7D-09B1-4D0C-8C72-D8C7F1632B11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7" name="Picture 6" descr="7_item-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5029200"/>
            <a:ext cx="1511300" cy="97155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Image ver t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85800" y="2590800"/>
            <a:ext cx="4343400" cy="1500187"/>
          </a:xfrm>
        </p:spPr>
        <p:txBody>
          <a:bodyPr anchor="t" anchorCtr="0"/>
          <a:lstStyle>
            <a:lvl1pPr marL="0" indent="0" algn="r">
              <a:buNone/>
              <a:defRPr sz="24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Divider Subtitle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83FD255-6058-4B2D-8001-FFE09A18347D}" type="datetimeFigureOut">
              <a:rPr lang="zh-TW" altLang="en-US" smtClean="0"/>
              <a:pPr/>
              <a:t>2018/6/14</a:t>
            </a:fld>
            <a:endParaRPr lang="zh-TW" alt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14800" y="6229350"/>
            <a:ext cx="4495800" cy="476250"/>
          </a:xfrm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" y="6248400"/>
            <a:ext cx="685800" cy="476250"/>
          </a:xfrm>
        </p:spPr>
        <p:txBody>
          <a:bodyPr/>
          <a:lstStyle>
            <a:lvl1pPr>
              <a:defRPr/>
            </a:lvl1pPr>
          </a:lstStyle>
          <a:p>
            <a:fld id="{82EE5D7D-09B1-4D0C-8C72-D8C7F1632B11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4" name="Picture Placeholder 7"/>
          <p:cNvSpPr>
            <a:spLocks noGrp="1"/>
          </p:cNvSpPr>
          <p:nvPr>
            <p:ph type="pic" sz="quarter" idx="14" hasCustomPrompt="1"/>
          </p:nvPr>
        </p:nvSpPr>
        <p:spPr>
          <a:xfrm>
            <a:off x="5181600" y="0"/>
            <a:ext cx="3733800" cy="6096000"/>
          </a:xfrm>
          <a:effectLst>
            <a:outerShdw blurRad="50800" dist="38100" dir="8100000" algn="tr" rotWithShape="0">
              <a:schemeClr val="bg2">
                <a:lumMod val="25000"/>
                <a:alpha val="40000"/>
              </a:schemeClr>
            </a:outerShdw>
            <a:reflection blurRad="6350" stA="50000" endA="300" endPos="38500" dist="50800" dir="5400000" sy="-100000" algn="bl" rotWithShape="0"/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[Divider picture]</a:t>
            </a:r>
            <a:endParaRPr lang="en-US" dirty="0"/>
          </a:p>
        </p:txBody>
      </p:sp>
      <p:sp>
        <p:nvSpPr>
          <p:cNvPr id="13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0" y="609600"/>
            <a:ext cx="4953000" cy="1828800"/>
          </a:xfrm>
          <a:solidFill>
            <a:schemeClr val="accent3"/>
          </a:solidFill>
          <a:ln>
            <a:noFill/>
          </a:ln>
          <a:effectLst>
            <a:outerShdw blurRad="63500" dist="63500" dir="2700000" algn="tl" rotWithShape="0">
              <a:schemeClr val="bg2">
                <a:lumMod val="25000"/>
              </a:schemeClr>
            </a:outerShdw>
          </a:effectLst>
        </p:spPr>
        <p:txBody>
          <a:bodyPr vert="horz" wrap="square" lIns="274320" tIns="45720" rIns="274320" bIns="45720" numCol="1" anchor="ctr" anchorCtr="0" compatLnSpc="1">
            <a:prstTxWarp prst="textNoShape">
              <a:avLst/>
            </a:prstTxWarp>
          </a:bodyPr>
          <a:lstStyle>
            <a:lvl1pPr algn="r">
              <a:defRPr lang="en-US" sz="9600" b="0" cap="none" noProof="0" dirty="0" smtClean="0">
                <a:solidFill>
                  <a:schemeClr val="bg2"/>
                </a:solidFill>
              </a:defRPr>
            </a:lvl1pPr>
          </a:lstStyle>
          <a:p>
            <a:pPr lvl="0" algn="ctr"/>
            <a:r>
              <a:rPr lang="en-US" noProof="0" dirty="0" err="1" smtClean="0"/>
              <a:t>C.Title</a:t>
            </a:r>
            <a:endParaRPr lang="en-US" noProof="0" dirty="0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Image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990600" y="3657600"/>
            <a:ext cx="7620000" cy="2895600"/>
          </a:xfrm>
          <a:effectLst>
            <a:outerShdw blurRad="38100" algn="ctr" rotWithShape="0">
              <a:prstClr val="black">
                <a:alpha val="87000"/>
              </a:prstClr>
            </a:outerShdw>
            <a:reflection blurRad="6350" stA="50000" endA="300" endPos="38500" dist="50800" dir="5400000" sy="-100000" algn="bl" rotWithShape="0"/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[Divider picture]</a:t>
            </a:r>
            <a:endParaRPr lang="en-US" dirty="0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ctrTitle" hasCustomPrompt="1"/>
          </p:nvPr>
        </p:nvSpPr>
        <p:spPr>
          <a:xfrm rot="21369106">
            <a:off x="1752707" y="1089964"/>
            <a:ext cx="7049466" cy="2440478"/>
          </a:xfrm>
          <a:solidFill>
            <a:schemeClr val="accent3"/>
          </a:solidFill>
          <a:ln>
            <a:noFill/>
          </a:ln>
          <a:effectLst>
            <a:outerShdw blurRad="63500" dist="63500" dir="2700000" algn="tl" rotWithShape="0">
              <a:schemeClr val="bg2">
                <a:lumMod val="25000"/>
              </a:schemeClr>
            </a:outerShdw>
          </a:effectLst>
        </p:spPr>
        <p:txBody>
          <a:bodyPr vert="horz" wrap="square" lIns="274320" tIns="45720" rIns="274320" bIns="45720" numCol="1" anchor="ctr" anchorCtr="0" compatLnSpc="1">
            <a:prstTxWarp prst="textNoShape">
              <a:avLst/>
            </a:prstTxWarp>
          </a:bodyPr>
          <a:lstStyle>
            <a:lvl1pPr algn="r">
              <a:defRPr lang="en-US" sz="13800" b="0" cap="none" noProof="0" dirty="0" smtClean="0">
                <a:solidFill>
                  <a:schemeClr val="bg2"/>
                </a:solidFill>
              </a:defRPr>
            </a:lvl1pPr>
          </a:lstStyle>
          <a:p>
            <a:pPr lvl="0" algn="ctr"/>
            <a:r>
              <a:rPr lang="en-US" noProof="0" dirty="0" err="1" smtClean="0"/>
              <a:t>C.Title</a:t>
            </a:r>
            <a:endParaRPr lang="en-US" noProof="0" dirty="0" smtClean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 hasCustomPrompt="1"/>
          </p:nvPr>
        </p:nvSpPr>
        <p:spPr>
          <a:xfrm rot="21369106">
            <a:off x="1617765" y="237440"/>
            <a:ext cx="7101307" cy="762000"/>
          </a:xfrm>
        </p:spPr>
        <p:txBody>
          <a:bodyPr anchor="b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Divider Subtitle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Image h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85800" y="3048000"/>
            <a:ext cx="7924800" cy="661987"/>
          </a:xfrm>
          <a:solidFill>
            <a:schemeClr val="tx1"/>
          </a:solidFill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Divider Subtitle</a:t>
            </a:r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685800" y="3705225"/>
            <a:ext cx="7924800" cy="2667000"/>
          </a:xfrm>
          <a:effectLst>
            <a:reflection blurRad="6350" stA="50000" endA="300" endPos="38500" dist="50800" dir="5400000" sy="-100000" algn="bl" rotWithShape="0"/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[Divider picture]</a:t>
            </a:r>
            <a:endParaRPr lang="en-US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685800" y="1371600"/>
            <a:ext cx="7924800" cy="1368000"/>
          </a:xfrm>
          <a:solidFill>
            <a:schemeClr val="accent3"/>
          </a:solidFill>
          <a:ln>
            <a:noFill/>
          </a:ln>
          <a:effectLst>
            <a:outerShdw blurRad="63500" dist="63500" dir="2700000" algn="tl" rotWithShape="0">
              <a:schemeClr val="bg2">
                <a:lumMod val="25000"/>
              </a:schemeClr>
            </a:outerShdw>
          </a:effectLst>
        </p:spPr>
        <p:txBody>
          <a:bodyPr vert="horz" wrap="square" lIns="274320" tIns="45720" rIns="274320" bIns="45720" numCol="1" anchor="ctr" anchorCtr="0" compatLnSpc="1">
            <a:prstTxWarp prst="textNoShape">
              <a:avLst/>
            </a:prstTxWarp>
          </a:bodyPr>
          <a:lstStyle>
            <a:lvl1pPr>
              <a:defRPr lang="en-US" sz="6600" b="0" cap="none" noProof="0" dirty="0" smtClean="0">
                <a:solidFill>
                  <a:schemeClr val="bg2"/>
                </a:solidFill>
              </a:defRPr>
            </a:lvl1pPr>
          </a:lstStyle>
          <a:p>
            <a:pPr lvl="0" algn="ctr"/>
            <a:r>
              <a:rPr lang="en-US" noProof="0" dirty="0" err="1" smtClean="0"/>
              <a:t>C.Title</a:t>
            </a:r>
            <a:endParaRPr lang="en-US" noProof="0" dirty="0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Image small t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2"/>
          <p:cNvSpPr>
            <a:spLocks noGrp="1"/>
          </p:cNvSpPr>
          <p:nvPr>
            <p:ph type="body" idx="1" hasCustomPrompt="1"/>
          </p:nvPr>
        </p:nvSpPr>
        <p:spPr>
          <a:xfrm rot="213311">
            <a:off x="2424039" y="4142118"/>
            <a:ext cx="3381522" cy="1379041"/>
          </a:xfrm>
        </p:spPr>
        <p:txBody>
          <a:bodyPr anchor="b" anchorCtr="0"/>
          <a:lstStyle>
            <a:lvl1pPr marL="0" indent="0" algn="r">
              <a:buNone/>
              <a:defRPr sz="3200">
                <a:solidFill>
                  <a:schemeClr val="accent2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Divider Subtitle</a:t>
            </a:r>
          </a:p>
        </p:txBody>
      </p:sp>
      <p:sp>
        <p:nvSpPr>
          <p:cNvPr id="14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5943600" y="3886200"/>
            <a:ext cx="2667000" cy="2438400"/>
          </a:xfrm>
          <a:effectLst>
            <a:outerShdw blurRad="50800" dist="38100" dir="2700000" algn="tl" rotWithShape="0">
              <a:schemeClr val="bg2">
                <a:lumMod val="25000"/>
                <a:alpha val="40000"/>
              </a:schemeClr>
            </a:out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[Divider picture]</a:t>
            </a:r>
            <a:endParaRPr lang="en-US" dirty="0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ctrTitle" hasCustomPrompt="1"/>
          </p:nvPr>
        </p:nvSpPr>
        <p:spPr>
          <a:xfrm rot="21422384">
            <a:off x="-70991" y="677558"/>
            <a:ext cx="8610600" cy="2971799"/>
          </a:xfrm>
          <a:solidFill>
            <a:schemeClr val="accent3"/>
          </a:solidFill>
          <a:ln>
            <a:noFill/>
          </a:ln>
          <a:effectLst>
            <a:outerShdw blurRad="63500" dist="63500" dir="2700000" algn="tl" rotWithShape="0">
              <a:schemeClr val="bg2">
                <a:lumMod val="25000"/>
              </a:schemeClr>
            </a:outerShdw>
          </a:effectLst>
        </p:spPr>
        <p:txBody>
          <a:bodyPr vert="horz" wrap="square" lIns="274320" tIns="45720" rIns="274320" bIns="45720" numCol="1" anchor="ctr" anchorCtr="0" compatLnSpc="1">
            <a:prstTxWarp prst="textNoShape">
              <a:avLst/>
            </a:prstTxWarp>
          </a:bodyPr>
          <a:lstStyle>
            <a:lvl1pPr>
              <a:defRPr lang="en-US" sz="16600" b="0" cap="none" noProof="0" dirty="0" smtClean="0">
                <a:solidFill>
                  <a:schemeClr val="bg2"/>
                </a:solidFill>
              </a:defRPr>
            </a:lvl1pPr>
          </a:lstStyle>
          <a:p>
            <a:pPr lvl="0" algn="ctr"/>
            <a:r>
              <a:rPr lang="en-US" noProof="0" dirty="0" err="1" smtClean="0"/>
              <a:t>C.Title</a:t>
            </a:r>
            <a:endParaRPr lang="en-US" noProof="0" dirty="0" smtClean="0"/>
          </a:p>
        </p:txBody>
      </p:sp>
      <p:pic>
        <p:nvPicPr>
          <p:cNvPr id="5" name="Picture 4" descr="7_item-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3048000"/>
            <a:ext cx="3416813" cy="411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Image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7"/>
          <p:cNvSpPr>
            <a:spLocks noGrp="1"/>
          </p:cNvSpPr>
          <p:nvPr>
            <p:ph type="pic" sz="quarter" idx="13" hasCustomPrompt="1"/>
          </p:nvPr>
        </p:nvSpPr>
        <p:spPr>
          <a:xfrm rot="171744">
            <a:off x="458534" y="2971800"/>
            <a:ext cx="3810000" cy="3200400"/>
          </a:xfrm>
          <a:effectLst>
            <a:outerShdw blurRad="50800" dist="38100" dir="2700000" algn="tl" rotWithShape="0">
              <a:schemeClr val="bg2">
                <a:lumMod val="25000"/>
                <a:alpha val="40000"/>
              </a:schemeClr>
            </a:out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[Divider picture]</a:t>
            </a:r>
            <a:endParaRPr lang="en-US" dirty="0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ctrTitle" hasCustomPrompt="1"/>
          </p:nvPr>
        </p:nvSpPr>
        <p:spPr>
          <a:xfrm rot="21408721">
            <a:off x="-84303" y="296087"/>
            <a:ext cx="7712405" cy="2663625"/>
          </a:xfrm>
          <a:solidFill>
            <a:schemeClr val="accent3"/>
          </a:solidFill>
          <a:ln>
            <a:noFill/>
          </a:ln>
          <a:effectLst>
            <a:outerShdw blurRad="63500" dist="63500" dir="2700000" algn="tl" rotWithShape="0">
              <a:schemeClr val="bg2">
                <a:lumMod val="25000"/>
              </a:schemeClr>
            </a:outerShdw>
          </a:effectLst>
        </p:spPr>
        <p:txBody>
          <a:bodyPr vert="horz" wrap="square" lIns="274320" tIns="45720" rIns="274320" bIns="45720" numCol="1" anchor="ctr" anchorCtr="0" compatLnSpc="1">
            <a:prstTxWarp prst="textNoShape">
              <a:avLst/>
            </a:prstTxWarp>
          </a:bodyPr>
          <a:lstStyle>
            <a:lvl1pPr>
              <a:defRPr lang="en-US" sz="16600" b="0" cap="none" noProof="0" dirty="0" smtClean="0">
                <a:solidFill>
                  <a:schemeClr val="bg2"/>
                </a:solidFill>
              </a:defRPr>
            </a:lvl1pPr>
          </a:lstStyle>
          <a:p>
            <a:pPr lvl="0" algn="ctr"/>
            <a:r>
              <a:rPr lang="en-US" noProof="0" dirty="0" err="1" smtClean="0"/>
              <a:t>C.Title</a:t>
            </a:r>
            <a:endParaRPr lang="en-US" noProof="0" dirty="0" smtClean="0"/>
          </a:p>
        </p:txBody>
      </p:sp>
      <p:pic>
        <p:nvPicPr>
          <p:cNvPr id="4" name="Picture 3" descr="7_item-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678465">
            <a:off x="5211995" y="3139121"/>
            <a:ext cx="3004453" cy="3381375"/>
          </a:xfrm>
          <a:prstGeom prst="rect">
            <a:avLst/>
          </a:prstGeom>
        </p:spPr>
      </p:pic>
      <p:pic>
        <p:nvPicPr>
          <p:cNvPr id="5" name="Picture 4" descr="7_item-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05600" y="4038600"/>
            <a:ext cx="1511300" cy="97155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 rot="21359149">
            <a:off x="-84489" y="304800"/>
            <a:ext cx="4603458" cy="16764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title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21391418">
            <a:off x="1887687" y="1800343"/>
            <a:ext cx="6665233" cy="2104724"/>
          </a:xfrm>
        </p:spPr>
        <p:txBody>
          <a:bodyPr/>
          <a:lstStyle>
            <a:lvl1pPr>
              <a:defRPr sz="2800">
                <a:solidFill>
                  <a:schemeClr val="accent1"/>
                </a:solidFill>
              </a:defRPr>
            </a:lvl1pPr>
            <a:lvl2pPr>
              <a:defRPr sz="2400">
                <a:solidFill>
                  <a:schemeClr val="accent1"/>
                </a:solidFill>
              </a:defRPr>
            </a:lvl2pPr>
            <a:lvl3pPr>
              <a:defRPr sz="2000">
                <a:solidFill>
                  <a:schemeClr val="accent1"/>
                </a:solidFill>
              </a:defRPr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3FD255-6058-4B2D-8001-FFE09A18347D}" type="datetimeFigureOut">
              <a:rPr lang="zh-TW" altLang="en-US" smtClean="0"/>
              <a:pPr/>
              <a:t>2018/6/14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E5D7D-09B1-4D0C-8C72-D8C7F1632B11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13"/>
          </p:nvPr>
        </p:nvSpPr>
        <p:spPr>
          <a:xfrm rot="21385767">
            <a:off x="2041174" y="3939089"/>
            <a:ext cx="6659242" cy="2133600"/>
          </a:xfrm>
        </p:spPr>
        <p:txBody>
          <a:bodyPr/>
          <a:lstStyle>
            <a:lvl1pPr>
              <a:defRPr sz="2800">
                <a:solidFill>
                  <a:schemeClr val="accent2"/>
                </a:solidFill>
              </a:defRPr>
            </a:lvl1pPr>
            <a:lvl2pPr>
              <a:defRPr sz="2400">
                <a:solidFill>
                  <a:schemeClr val="accent2"/>
                </a:solidFill>
              </a:defRPr>
            </a:lvl2pPr>
            <a:lvl3pPr>
              <a:defRPr sz="2000">
                <a:solidFill>
                  <a:schemeClr val="accent2"/>
                </a:solidFill>
              </a:defRPr>
            </a:lvl3pPr>
            <a:lvl4pPr>
              <a:defRPr sz="1800"/>
            </a:lvl4pPr>
            <a:lvl5pPr>
              <a:buNone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</p:txBody>
      </p:sp>
      <p:pic>
        <p:nvPicPr>
          <p:cNvPr id="9" name="Picture 8" descr="7_item-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5029200"/>
            <a:ext cx="1511300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81154099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905000"/>
            <a:ext cx="4114800" cy="16764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title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381000"/>
            <a:ext cx="4495800" cy="3138277"/>
          </a:xfrm>
          <a:ln>
            <a:solidFill>
              <a:schemeClr val="accent1"/>
            </a:solidFill>
            <a:prstDash val="dash"/>
          </a:ln>
        </p:spPr>
        <p:txBody>
          <a:bodyPr/>
          <a:lstStyle>
            <a:lvl1pPr>
              <a:defRPr sz="2800">
                <a:solidFill>
                  <a:schemeClr val="accent1"/>
                </a:solidFill>
              </a:defRPr>
            </a:lvl1pPr>
            <a:lvl2pPr>
              <a:defRPr sz="2400">
                <a:solidFill>
                  <a:schemeClr val="accent1"/>
                </a:solidFill>
              </a:defRPr>
            </a:lvl2pPr>
            <a:lvl3pPr>
              <a:defRPr sz="2000">
                <a:solidFill>
                  <a:schemeClr val="accent1"/>
                </a:solidFill>
              </a:defRPr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3FD255-6058-4B2D-8001-FFE09A18347D}" type="datetimeFigureOut">
              <a:rPr lang="zh-TW" altLang="en-US" smtClean="0"/>
              <a:pPr/>
              <a:t>2018/6/14</a:t>
            </a:fld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E5D7D-09B1-4D0C-8C72-D8C7F1632B11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13"/>
          </p:nvPr>
        </p:nvSpPr>
        <p:spPr>
          <a:xfrm>
            <a:off x="685800" y="3886200"/>
            <a:ext cx="8223994" cy="2116708"/>
          </a:xfrm>
          <a:noFill/>
          <a:ln>
            <a:solidFill>
              <a:schemeClr val="accent4"/>
            </a:solidFill>
            <a:prstDash val="dash"/>
          </a:ln>
          <a:effectLst/>
        </p:spPr>
        <p:txBody>
          <a:bodyPr vert="horz" wrap="square" lIns="274320" tIns="91440" rIns="91440" bIns="4572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Aft>
                <a:spcPct val="0"/>
              </a:spcAft>
              <a:defRPr lang="en-US" sz="2800" smtClean="0">
                <a:solidFill>
                  <a:schemeClr val="accent3"/>
                </a:solidFill>
                <a:latin typeface="Candara" pitchFamily="34" charset="0"/>
                <a:ea typeface="+mn-ea"/>
                <a:cs typeface="Times New Roman" pitchFamily="18" charset="0"/>
              </a:defRPr>
            </a:lvl1pPr>
            <a:lvl2pPr algn="l" rtl="0" eaLnBrk="1" fontAlgn="base" hangingPunct="1">
              <a:spcAft>
                <a:spcPct val="0"/>
              </a:spcAft>
              <a:defRPr lang="en-US" sz="2800" smtClean="0">
                <a:solidFill>
                  <a:schemeClr val="accent3"/>
                </a:solidFill>
                <a:latin typeface="Candara" pitchFamily="34" charset="0"/>
                <a:ea typeface="+mn-ea"/>
                <a:cs typeface="Times New Roman" pitchFamily="18" charset="0"/>
              </a:defRPr>
            </a:lvl2pPr>
            <a:lvl3pPr algn="l" rtl="0" eaLnBrk="1" fontAlgn="base" hangingPunct="1">
              <a:spcAft>
                <a:spcPct val="0"/>
              </a:spcAft>
              <a:defRPr lang="en-US" sz="2800" smtClean="0">
                <a:solidFill>
                  <a:schemeClr val="accent3"/>
                </a:solidFill>
                <a:latin typeface="Candara" pitchFamily="34" charset="0"/>
                <a:ea typeface="+mn-ea"/>
                <a:cs typeface="Times New Roman" pitchFamily="18" charset="0"/>
              </a:defRPr>
            </a:lvl3pPr>
            <a:lvl4pPr algn="l" rtl="0" eaLnBrk="1" fontAlgn="base" hangingPunct="1">
              <a:spcAft>
                <a:spcPct val="0"/>
              </a:spcAft>
              <a:defRPr lang="en-US" sz="2800" smtClean="0">
                <a:solidFill>
                  <a:schemeClr val="tx2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4pPr>
            <a:lvl5pPr algn="l" rtl="0" eaLnBrk="1" fontAlgn="base" hangingPunct="1">
              <a:spcAft>
                <a:spcPct val="0"/>
              </a:spcAft>
              <a:defRPr lang="en-US" sz="2800">
                <a:solidFill>
                  <a:schemeClr val="tx2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</p:txBody>
      </p:sp>
    </p:spTree>
    <p:extLst>
      <p:ext uri="{BB962C8B-B14F-4D97-AF65-F5344CB8AC3E}">
        <p14:creationId xmlns:p14="http://schemas.microsoft.com/office/powerpoint/2010/main" xmlns="" val="481154099"/>
      </p:ext>
    </p:extLst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14800" y="1143000"/>
            <a:ext cx="2057400" cy="17065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21233509">
            <a:off x="525232" y="2953830"/>
            <a:ext cx="3568281" cy="3150737"/>
          </a:xfrm>
          <a:noFill/>
          <a:ln>
            <a:solidFill>
              <a:schemeClr val="accent2"/>
            </a:solidFill>
            <a:prstDash val="dash"/>
          </a:ln>
          <a:effectLst/>
        </p:spPr>
        <p:txBody>
          <a:bodyPr vert="horz" wrap="square" lIns="274320" tIns="91440" rIns="91440" bIns="4572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Aft>
                <a:spcPct val="0"/>
              </a:spcAft>
              <a:defRPr lang="en-US" sz="2400" smtClean="0">
                <a:solidFill>
                  <a:schemeClr val="tx2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algn="l" rtl="0" eaLnBrk="1" fontAlgn="base" hangingPunct="1">
              <a:spcAft>
                <a:spcPct val="0"/>
              </a:spcAft>
              <a:defRPr lang="en-US" sz="2400" smtClean="0">
                <a:solidFill>
                  <a:schemeClr val="tx2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2pPr>
            <a:lvl3pPr algn="l" rtl="0" eaLnBrk="1" fontAlgn="base" hangingPunct="1">
              <a:spcAft>
                <a:spcPct val="0"/>
              </a:spcAft>
              <a:defRPr lang="en-US" sz="2400" smtClean="0">
                <a:solidFill>
                  <a:schemeClr val="tx2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3pPr>
            <a:lvl4pPr algn="l" rtl="0" eaLnBrk="1" fontAlgn="base" hangingPunct="1">
              <a:spcAft>
                <a:spcPct val="0"/>
              </a:spcAft>
              <a:defRPr lang="en-US" sz="2400" smtClean="0">
                <a:solidFill>
                  <a:schemeClr val="tx2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4pPr>
            <a:lvl5pPr algn="l" rtl="0" eaLnBrk="1" fontAlgn="base" hangingPunct="1">
              <a:spcAft>
                <a:spcPct val="0"/>
              </a:spcAft>
              <a:defRPr lang="en-US" sz="2400" dirty="0">
                <a:solidFill>
                  <a:schemeClr val="tx2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48400" y="1143000"/>
            <a:ext cx="2362200" cy="170656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 rot="266068">
            <a:off x="4659874" y="3208633"/>
            <a:ext cx="4267200" cy="2895743"/>
          </a:xfrm>
          <a:noFill/>
          <a:ln>
            <a:solidFill>
              <a:schemeClr val="accent2"/>
            </a:solidFill>
            <a:prstDash val="dash"/>
          </a:ln>
          <a:effectLst/>
        </p:spPr>
        <p:txBody>
          <a:bodyPr vert="horz" wrap="square" lIns="274320" tIns="91440" rIns="91440" bIns="4572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Aft>
                <a:spcPct val="0"/>
              </a:spcAft>
              <a:defRPr lang="en-US" sz="2400" smtClean="0">
                <a:solidFill>
                  <a:schemeClr val="tx2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algn="l" rtl="0" eaLnBrk="1" fontAlgn="base" hangingPunct="1">
              <a:spcAft>
                <a:spcPct val="0"/>
              </a:spcAft>
              <a:defRPr lang="en-US" sz="2400" smtClean="0">
                <a:solidFill>
                  <a:schemeClr val="tx2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2pPr>
            <a:lvl3pPr algn="l" rtl="0" eaLnBrk="1" fontAlgn="base" hangingPunct="1">
              <a:spcAft>
                <a:spcPct val="0"/>
              </a:spcAft>
              <a:defRPr lang="en-US" sz="2400" smtClean="0">
                <a:solidFill>
                  <a:schemeClr val="tx2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3pPr>
            <a:lvl4pPr algn="l" rtl="0" eaLnBrk="1" fontAlgn="base" hangingPunct="1">
              <a:spcAft>
                <a:spcPct val="0"/>
              </a:spcAft>
              <a:defRPr lang="en-US" sz="2400" smtClean="0">
                <a:solidFill>
                  <a:schemeClr val="tx2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4pPr>
            <a:lvl5pPr algn="l" rtl="0" eaLnBrk="1" fontAlgn="base" hangingPunct="1">
              <a:spcAft>
                <a:spcPct val="0"/>
              </a:spcAft>
              <a:defRPr lang="en-US" sz="2400" dirty="0">
                <a:solidFill>
                  <a:schemeClr val="tx2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3FD255-6058-4B2D-8001-FFE09A18347D}" type="datetimeFigureOut">
              <a:rPr lang="zh-TW" altLang="en-US" smtClean="0"/>
              <a:pPr/>
              <a:t>2018/6/14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E5D7D-09B1-4D0C-8C72-D8C7F1632B11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85800" y="1143000"/>
            <a:ext cx="3429000" cy="1676400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63500" dist="63500" dir="2700000" algn="tl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274320" tIns="45720" rIns="274320" bIns="45720" numCol="1" anchor="ctr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title</a:t>
            </a:r>
          </a:p>
        </p:txBody>
      </p:sp>
      <p:cxnSp>
        <p:nvCxnSpPr>
          <p:cNvPr id="13" name="Curved Connector 12"/>
          <p:cNvCxnSpPr>
            <a:stCxn id="5" idx="2"/>
            <a:endCxn id="6" idx="0"/>
          </p:cNvCxnSpPr>
          <p:nvPr/>
        </p:nvCxnSpPr>
        <p:spPr>
          <a:xfrm rot="5400000">
            <a:off x="6985758" y="2769225"/>
            <a:ext cx="363406" cy="524078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urved Connector 14"/>
          <p:cNvCxnSpPr>
            <a:endCxn id="4" idx="3"/>
          </p:cNvCxnSpPr>
          <p:nvPr/>
        </p:nvCxnSpPr>
        <p:spPr>
          <a:xfrm rot="5400000">
            <a:off x="3529617" y="3449369"/>
            <a:ext cx="1443755" cy="336219"/>
          </a:xfrm>
          <a:prstGeom prst="curved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46001538"/>
      </p:ext>
    </p:extLst>
  </p:cSld>
  <p:clrMapOvr>
    <a:masterClrMapping/>
  </p:clrMapOvr>
  <p:transition spd="slow"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3FD255-6058-4B2D-8001-FFE09A18347D}" type="datetimeFigureOut">
              <a:rPr lang="zh-TW" altLang="en-US" smtClean="0"/>
              <a:pPr/>
              <a:t>2018/6/14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E5D7D-09B1-4D0C-8C72-D8C7F1632B11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685800" y="2743200"/>
            <a:ext cx="7924800" cy="2743200"/>
          </a:xfrm>
          <a:noFill/>
          <a:effectLst/>
        </p:spPr>
        <p:txBody>
          <a:bodyPr/>
          <a:lstStyle>
            <a:lvl1pPr algn="ctr">
              <a:defRPr sz="144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 dirty="0" err="1" smtClean="0"/>
              <a:t>C.Title</a:t>
            </a:r>
            <a:endParaRPr lang="en-US" noProof="0" dirty="0" smtClean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85800" y="1905000"/>
            <a:ext cx="7924800" cy="685800"/>
          </a:xfrm>
        </p:spPr>
        <p:txBody>
          <a:bodyPr anchor="ctr" anchorCtr="0"/>
          <a:lstStyle>
            <a:lvl1pPr marL="0" indent="0" algn="ctr">
              <a:buNone/>
              <a:defRPr sz="32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Divider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3917439818"/>
      </p:ext>
    </p:extLst>
  </p:cSld>
  <p:clrMapOvr>
    <a:masterClrMapping/>
  </p:clrMapOvr>
  <p:transition spd="slow"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 subtitle 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3FD255-6058-4B2D-8001-FFE09A18347D}" type="datetimeFigureOut">
              <a:rPr lang="zh-TW" altLang="en-US" smtClean="0"/>
              <a:pPr/>
              <a:t>2018/6/14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E5D7D-09B1-4D0C-8C72-D8C7F1632B11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685800" y="1524000"/>
            <a:ext cx="5715000" cy="2133600"/>
          </a:xfrm>
          <a:solidFill>
            <a:schemeClr val="accent3"/>
          </a:solidFill>
          <a:ln>
            <a:noFill/>
          </a:ln>
          <a:effectLst>
            <a:outerShdw blurRad="63500" dist="63500" dir="2700000" algn="tl" rotWithShape="0">
              <a:schemeClr val="bg2"/>
            </a:outerShdw>
          </a:effectLst>
        </p:spPr>
        <p:txBody>
          <a:bodyPr vert="horz" wrap="square" lIns="274320" tIns="45720" rIns="274320" bIns="45720" numCol="1" anchor="ctr" anchorCtr="0" compatLnSpc="1">
            <a:prstTxWarp prst="textNoShape">
              <a:avLst/>
            </a:prstTxWarp>
          </a:bodyPr>
          <a:lstStyle>
            <a:lvl1pPr>
              <a:defRPr lang="en-US" sz="10500" b="0" cap="none" noProof="0" dirty="0" smtClean="0">
                <a:solidFill>
                  <a:schemeClr val="bg2"/>
                </a:solidFill>
              </a:defRPr>
            </a:lvl1pPr>
          </a:lstStyle>
          <a:p>
            <a:pPr lvl="0" algn="ctr"/>
            <a:r>
              <a:rPr lang="en-US" noProof="0" dirty="0" err="1" smtClean="0"/>
              <a:t>C.Title</a:t>
            </a:r>
            <a:endParaRPr lang="en-US" noProof="0" dirty="0" smtClean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400800" y="1524000"/>
            <a:ext cx="2057400" cy="2133600"/>
          </a:xfrm>
        </p:spPr>
        <p:txBody>
          <a:bodyPr anchor="b" anchorCtr="0"/>
          <a:lstStyle>
            <a:lvl1pPr marL="0" indent="0" algn="ctr">
              <a:buNone/>
              <a:defRPr sz="24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Divider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3917439818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t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 hasCustomPrompt="1"/>
          </p:nvPr>
        </p:nvSpPr>
        <p:spPr>
          <a:xfrm rot="209385">
            <a:off x="144510" y="759438"/>
            <a:ext cx="8847168" cy="2514600"/>
          </a:xfrm>
          <a:noFill/>
          <a:effectLst/>
        </p:spPr>
        <p:txBody>
          <a:bodyPr/>
          <a:lstStyle>
            <a:lvl1pPr algn="ctr">
              <a:defRPr sz="199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 dirty="0" err="1" smtClean="0"/>
              <a:t>C.Title</a:t>
            </a:r>
            <a:endParaRPr lang="en-US" noProof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 rot="21205963">
            <a:off x="3773985" y="4387793"/>
            <a:ext cx="4813189" cy="685800"/>
          </a:xfrm>
        </p:spPr>
        <p:txBody>
          <a:bodyPr anchor="t" anchorCtr="0"/>
          <a:lstStyle>
            <a:lvl1pPr marL="0" indent="0" algn="r">
              <a:buFontTx/>
              <a:buNone/>
              <a:defRPr sz="28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noProof="0" dirty="0" smtClean="0"/>
              <a:t>subtitle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783FD255-6058-4B2D-8001-FFE09A18347D}" type="datetimeFigureOut">
              <a:rPr lang="zh-TW" altLang="en-US" smtClean="0"/>
              <a:pPr/>
              <a:t>2018/6/14</a:t>
            </a:fld>
            <a:endParaRPr lang="zh-TW" altLang="en-US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2EE5D7D-09B1-4D0C-8C72-D8C7F1632B11}" type="slidenum">
              <a:rPr lang="zh-TW" altLang="en-US" smtClean="0"/>
              <a:pPr/>
              <a:t>‹#›</a:t>
            </a:fld>
            <a:endParaRPr lang="zh-TW" altLang="en-US"/>
          </a:p>
        </p:txBody>
      </p:sp>
      <p:cxnSp>
        <p:nvCxnSpPr>
          <p:cNvPr id="7" name="Curved Connector 6"/>
          <p:cNvCxnSpPr/>
          <p:nvPr/>
        </p:nvCxnSpPr>
        <p:spPr>
          <a:xfrm rot="16200000" flipH="1">
            <a:off x="7353300" y="3543300"/>
            <a:ext cx="685800" cy="457200"/>
          </a:xfrm>
          <a:prstGeom prst="curvedConnector3">
            <a:avLst>
              <a:gd name="adj1" fmla="val 30062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7_item-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4572000"/>
            <a:ext cx="1866900" cy="1200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3FD255-6058-4B2D-8001-FFE09A18347D}" type="datetimeFigureOut">
              <a:rPr lang="zh-TW" altLang="en-US" smtClean="0"/>
              <a:pPr/>
              <a:t>2018/6/14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E5D7D-09B1-4D0C-8C72-D8C7F1632B11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228600"/>
            <a:ext cx="7924800" cy="1143000"/>
          </a:xfrm>
          <a:noFill/>
          <a:effectLst/>
        </p:spPr>
        <p:txBody>
          <a:bodyPr anchor="t" anchorCtr="0"/>
          <a:lstStyle>
            <a:lvl1pPr algn="l">
              <a:defRPr sz="720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17439818"/>
      </p:ext>
    </p:extLst>
  </p:cSld>
  <p:clrMapOvr>
    <a:masterClrMapping/>
  </p:clrMapOvr>
  <p:transition spd="slow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Content 2 Image t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-76200" y="609600"/>
            <a:ext cx="4876800" cy="1981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title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4876800" y="1143000"/>
            <a:ext cx="3733800" cy="1447800"/>
          </a:xfrm>
        </p:spPr>
        <p:txBody>
          <a:bodyPr anchor="ctr" anchorCtr="0"/>
          <a:lstStyle>
            <a:lvl1pPr>
              <a:defRPr sz="2800"/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Picture Placeholder 7"/>
          <p:cNvSpPr>
            <a:spLocks noGrp="1"/>
          </p:cNvSpPr>
          <p:nvPr>
            <p:ph type="pic" sz="quarter" idx="14" hasCustomPrompt="1"/>
          </p:nvPr>
        </p:nvSpPr>
        <p:spPr>
          <a:xfrm>
            <a:off x="685800" y="2971800"/>
            <a:ext cx="3581400" cy="3302000"/>
          </a:xfrm>
          <a:effectLst>
            <a:innerShdw blurRad="38100" dist="38100" dir="135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Title picture</a:t>
            </a:r>
            <a:endParaRPr lang="en-US" dirty="0"/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4876800" y="2971800"/>
            <a:ext cx="3733800" cy="3302000"/>
          </a:xfrm>
          <a:effectLst>
            <a:innerShdw blurRad="38100" dist="38100" dir="135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Title picture</a:t>
            </a:r>
            <a:endParaRPr lang="en-US" dirty="0"/>
          </a:p>
        </p:txBody>
      </p:sp>
      <p:cxnSp>
        <p:nvCxnSpPr>
          <p:cNvPr id="10" name="Curved Connector 9"/>
          <p:cNvCxnSpPr/>
          <p:nvPr/>
        </p:nvCxnSpPr>
        <p:spPr>
          <a:xfrm>
            <a:off x="4267200" y="3733800"/>
            <a:ext cx="609600" cy="5334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urved Connector 11"/>
          <p:cNvCxnSpPr/>
          <p:nvPr/>
        </p:nvCxnSpPr>
        <p:spPr>
          <a:xfrm>
            <a:off x="4267200" y="4800600"/>
            <a:ext cx="609600" cy="4191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urved Connector 16"/>
          <p:cNvCxnSpPr/>
          <p:nvPr/>
        </p:nvCxnSpPr>
        <p:spPr>
          <a:xfrm flipV="1">
            <a:off x="4267200" y="4876800"/>
            <a:ext cx="609600" cy="5334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urved Connector 25"/>
          <p:cNvCxnSpPr/>
          <p:nvPr/>
        </p:nvCxnSpPr>
        <p:spPr>
          <a:xfrm>
            <a:off x="4267200" y="3918004"/>
            <a:ext cx="609600" cy="2286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urved Connector 28"/>
          <p:cNvCxnSpPr/>
          <p:nvPr/>
        </p:nvCxnSpPr>
        <p:spPr>
          <a:xfrm flipV="1">
            <a:off x="4267200" y="4038600"/>
            <a:ext cx="609600" cy="533400"/>
          </a:xfrm>
          <a:prstGeom prst="curvedConnector3">
            <a:avLst>
              <a:gd name="adj1" fmla="val 69566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urved Connector 32"/>
          <p:cNvCxnSpPr/>
          <p:nvPr/>
        </p:nvCxnSpPr>
        <p:spPr>
          <a:xfrm flipV="1">
            <a:off x="4267200" y="5029200"/>
            <a:ext cx="609600" cy="533400"/>
          </a:xfrm>
          <a:prstGeom prst="curvedConnector3">
            <a:avLst>
              <a:gd name="adj1" fmla="val 65652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urved Connector 34"/>
          <p:cNvCxnSpPr/>
          <p:nvPr/>
        </p:nvCxnSpPr>
        <p:spPr>
          <a:xfrm>
            <a:off x="4267200" y="4343400"/>
            <a:ext cx="609600" cy="419100"/>
          </a:xfrm>
          <a:prstGeom prst="curvedConnector3">
            <a:avLst>
              <a:gd name="adj1" fmla="val 42174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urved Connector 42"/>
          <p:cNvCxnSpPr/>
          <p:nvPr/>
        </p:nvCxnSpPr>
        <p:spPr>
          <a:xfrm rot="10800000">
            <a:off x="4267200" y="4191000"/>
            <a:ext cx="609600" cy="381000"/>
          </a:xfrm>
          <a:prstGeom prst="curvedConnector3">
            <a:avLst>
              <a:gd name="adj1" fmla="val 64348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urved Connector 46"/>
          <p:cNvCxnSpPr/>
          <p:nvPr/>
        </p:nvCxnSpPr>
        <p:spPr>
          <a:xfrm rot="10800000" flipV="1">
            <a:off x="4267200" y="3810000"/>
            <a:ext cx="609600" cy="2286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urved Connector 54"/>
          <p:cNvCxnSpPr/>
          <p:nvPr/>
        </p:nvCxnSpPr>
        <p:spPr>
          <a:xfrm rot="10800000">
            <a:off x="4267200" y="5029200"/>
            <a:ext cx="609600" cy="381000"/>
          </a:xfrm>
          <a:prstGeom prst="curvedConnector3">
            <a:avLst>
              <a:gd name="adj1" fmla="val 65653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urved Connector 57"/>
          <p:cNvCxnSpPr/>
          <p:nvPr/>
        </p:nvCxnSpPr>
        <p:spPr>
          <a:xfrm rot="10800000" flipV="1">
            <a:off x="4267200" y="5334000"/>
            <a:ext cx="609600" cy="304800"/>
          </a:xfrm>
          <a:prstGeom prst="curvedConnector3">
            <a:avLst>
              <a:gd name="adj1" fmla="val 66957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685800" y="1143000"/>
            <a:ext cx="7924800" cy="1447800"/>
          </a:xfrm>
          <a:noFill/>
          <a:effectLst/>
        </p:spPr>
        <p:txBody>
          <a:bodyPr/>
          <a:lstStyle>
            <a:lvl1pPr algn="r">
              <a:defRPr sz="115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noProof="0" dirty="0" err="1" smtClean="0"/>
              <a:t>C.Title</a:t>
            </a:r>
            <a:endParaRPr lang="en-US" noProof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685800" y="2971800"/>
            <a:ext cx="7696200" cy="990600"/>
          </a:xfrm>
        </p:spPr>
        <p:txBody>
          <a:bodyPr anchor="t" anchorCtr="0"/>
          <a:lstStyle>
            <a:lvl1pPr marL="0" indent="0" algn="r">
              <a:buFontTx/>
              <a:buNone/>
              <a:defRPr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noProof="0" dirty="0" smtClean="0"/>
              <a:t>subtitle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6172200"/>
            <a:ext cx="7924800" cy="609600"/>
          </a:xfrm>
        </p:spPr>
        <p:txBody>
          <a:bodyPr>
            <a:noAutofit/>
          </a:bodyPr>
          <a:lstStyle>
            <a:lvl1pPr>
              <a:buNone/>
              <a:defRPr sz="120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buNone/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Disclaimer</a:t>
            </a:r>
          </a:p>
        </p:txBody>
      </p:sp>
      <p:pic>
        <p:nvPicPr>
          <p:cNvPr id="5" name="Picture 4" descr="7_item-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8518303">
            <a:off x="5266383" y="1318417"/>
            <a:ext cx="2457689" cy="295974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Disclaimer t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228600" y="609600"/>
            <a:ext cx="8534400" cy="2514600"/>
          </a:xfrm>
          <a:noFill/>
          <a:effectLst/>
        </p:spPr>
        <p:txBody>
          <a:bodyPr/>
          <a:lstStyle>
            <a:lvl1pPr algn="ctr">
              <a:defRPr sz="170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noProof="0" dirty="0" err="1" smtClean="0"/>
              <a:t>C.Title</a:t>
            </a:r>
            <a:endParaRPr lang="en-US" noProof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 rot="21120377">
            <a:off x="333684" y="4194673"/>
            <a:ext cx="3453244" cy="1752600"/>
          </a:xfrm>
          <a:ln>
            <a:solidFill>
              <a:schemeClr val="accent2"/>
            </a:solidFill>
            <a:prstDash val="dash"/>
          </a:ln>
        </p:spPr>
        <p:txBody>
          <a:bodyPr anchor="t" anchorCtr="0"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 dirty="0" smtClean="0"/>
              <a:t>subtitle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6172200"/>
            <a:ext cx="7924800" cy="609600"/>
          </a:xfrm>
        </p:spPr>
        <p:txBody>
          <a:bodyPr>
            <a:noAutofit/>
          </a:bodyPr>
          <a:lstStyle>
            <a:lvl1pPr>
              <a:buNone/>
              <a:defRPr sz="120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buNone/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Disclaimer</a:t>
            </a:r>
          </a:p>
        </p:txBody>
      </p:sp>
      <p:pic>
        <p:nvPicPr>
          <p:cNvPr id="5" name="Picture 4" descr="7_item-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678465">
            <a:off x="5211995" y="3139121"/>
            <a:ext cx="3004453" cy="3381375"/>
          </a:xfrm>
          <a:prstGeom prst="rect">
            <a:avLst/>
          </a:prstGeom>
        </p:spPr>
      </p:pic>
      <p:pic>
        <p:nvPicPr>
          <p:cNvPr id="6" name="Picture 5" descr="7_item-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05600" y="4038600"/>
            <a:ext cx="1511300" cy="97155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Image sqr t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1295400" y="838200"/>
            <a:ext cx="7315200" cy="1905000"/>
          </a:xfrm>
          <a:noFill/>
          <a:effectLst/>
        </p:spPr>
        <p:txBody>
          <a:bodyPr/>
          <a:lstStyle>
            <a:lvl1pPr algn="r">
              <a:defRPr sz="166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noProof="0" dirty="0" err="1" smtClean="0"/>
              <a:t>C.Title</a:t>
            </a:r>
            <a:endParaRPr lang="en-US" noProof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200400" y="2743200"/>
            <a:ext cx="5410200" cy="990600"/>
          </a:xfrm>
        </p:spPr>
        <p:txBody>
          <a:bodyPr anchor="t" anchorCtr="0"/>
          <a:lstStyle>
            <a:lvl1pPr marL="0" indent="0" algn="r">
              <a:buFontTx/>
              <a:buNone/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noProof="0" dirty="0" smtClean="0"/>
              <a:t>subtitle</a:t>
            </a:r>
          </a:p>
        </p:txBody>
      </p:sp>
      <p:sp>
        <p:nvSpPr>
          <p:cNvPr id="5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5181600" y="3810000"/>
            <a:ext cx="3429000" cy="2743200"/>
          </a:xfrm>
          <a:effectLst>
            <a:outerShdw blurRad="38100" algn="ctr" rotWithShape="0">
              <a:prstClr val="black">
                <a:alpha val="87000"/>
              </a:prstClr>
            </a:outerShdw>
            <a:reflection blurRad="6350" stA="50000" endA="300" endPos="38500" dist="50800" dir="5400000" sy="-100000" algn="bl" rotWithShape="0"/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[Title picture]</a:t>
            </a:r>
            <a:endParaRPr lang="en-US" dirty="0"/>
          </a:p>
        </p:txBody>
      </p:sp>
      <p:pic>
        <p:nvPicPr>
          <p:cNvPr id="7" name="Picture 6" descr="7_item-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5029200"/>
            <a:ext cx="1511300" cy="971550"/>
          </a:xfrm>
          <a:prstGeom prst="rect">
            <a:avLst/>
          </a:prstGeom>
        </p:spPr>
      </p:pic>
      <p:pic>
        <p:nvPicPr>
          <p:cNvPr id="8" name="Picture 7" descr="7_item-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1952625"/>
            <a:ext cx="4389655" cy="5286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Image 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 hasCustomPrompt="1"/>
          </p:nvPr>
        </p:nvSpPr>
        <p:spPr>
          <a:xfrm rot="301863">
            <a:off x="74196" y="1135511"/>
            <a:ext cx="4931613" cy="1908795"/>
          </a:xfrm>
          <a:noFill/>
          <a:effectLst/>
        </p:spPr>
        <p:txBody>
          <a:bodyPr anchor="b" anchorCtr="0"/>
          <a:lstStyle>
            <a:lvl1pPr algn="r">
              <a:defRPr sz="66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noProof="0" dirty="0" err="1" smtClean="0"/>
              <a:t>C.Title</a:t>
            </a:r>
            <a:endParaRPr lang="en-US" noProof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 rot="21358177">
            <a:off x="448205" y="3521369"/>
            <a:ext cx="4122509" cy="2057400"/>
          </a:xfrm>
        </p:spPr>
        <p:txBody>
          <a:bodyPr anchor="b" anchorCtr="0"/>
          <a:lstStyle>
            <a:lvl1pPr marL="0" indent="0" algn="r">
              <a:buFontTx/>
              <a:buNone/>
              <a:defRPr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noProof="0" dirty="0" smtClean="0"/>
              <a:t>subtitle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5181600" y="1143000"/>
            <a:ext cx="3429000" cy="4953000"/>
          </a:xfrm>
          <a:effectLst>
            <a:outerShdw blurRad="38100" algn="ctr" rotWithShape="0">
              <a:prstClr val="black">
                <a:alpha val="87000"/>
              </a:prstClr>
            </a:outerShdw>
            <a:reflection blurRad="6350" stA="50000" endA="300" endPos="38500" dist="50800" dir="5400000" sy="-100000" algn="bl" rotWithShape="0"/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[Title picture]</a:t>
            </a:r>
            <a:endParaRPr lang="en-US" dirty="0"/>
          </a:p>
        </p:txBody>
      </p:sp>
      <p:pic>
        <p:nvPicPr>
          <p:cNvPr id="5" name="Picture 4" descr="7_item-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19600" y="5410200"/>
            <a:ext cx="2088052" cy="2514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t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33400" y="2438401"/>
            <a:ext cx="7467600" cy="609600"/>
          </a:xfrm>
        </p:spPr>
        <p:txBody>
          <a:bodyPr anchor="b"/>
          <a:lstStyle>
            <a:lvl1pPr marL="0" indent="0" algn="r">
              <a:buNone/>
              <a:defRPr sz="28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noProof="0" dirty="0" smtClean="0"/>
              <a:t>subtitle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3FD255-6058-4B2D-8001-FFE09A18347D}" type="datetimeFigureOut">
              <a:rPr lang="zh-TW" altLang="en-US" smtClean="0"/>
              <a:pPr/>
              <a:t>2018/6/14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E5D7D-09B1-4D0C-8C72-D8C7F1632B11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-76200" y="457200"/>
            <a:ext cx="7924800" cy="1849053"/>
          </a:xfrm>
          <a:solidFill>
            <a:schemeClr val="accent3"/>
          </a:solidFill>
          <a:ln>
            <a:noFill/>
          </a:ln>
          <a:effectLst>
            <a:outerShdw blurRad="63500" dist="63500" dir="2700000" algn="tl" rotWithShape="0">
              <a:schemeClr val="bg2">
                <a:lumMod val="25000"/>
              </a:schemeClr>
            </a:outerShdw>
          </a:effectLst>
        </p:spPr>
        <p:txBody>
          <a:bodyPr vert="horz" wrap="square" lIns="274320" tIns="45720" rIns="274320" bIns="45720" numCol="1" anchor="ctr" anchorCtr="0" compatLnSpc="1">
            <a:prstTxWarp prst="textNoShape">
              <a:avLst/>
            </a:prstTxWarp>
          </a:bodyPr>
          <a:lstStyle>
            <a:lvl1pPr algn="r">
              <a:defRPr lang="en-US" sz="15000" b="0" cap="none" noProof="0" dirty="0" smtClean="0">
                <a:solidFill>
                  <a:schemeClr val="bg2"/>
                </a:solidFill>
              </a:defRPr>
            </a:lvl1pPr>
          </a:lstStyle>
          <a:p>
            <a:pPr lvl="0" algn="ctr"/>
            <a:r>
              <a:rPr lang="en-US" noProof="0" dirty="0" err="1" smtClean="0"/>
              <a:t>C.Title</a:t>
            </a:r>
            <a:endParaRPr lang="en-US" noProof="0" dirty="0" smtClean="0"/>
          </a:p>
        </p:txBody>
      </p:sp>
      <p:pic>
        <p:nvPicPr>
          <p:cNvPr id="7" name="Picture 6" descr="7_item-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678465">
            <a:off x="5211995" y="3139121"/>
            <a:ext cx="3004453" cy="3381375"/>
          </a:xfrm>
          <a:prstGeom prst="rect">
            <a:avLst/>
          </a:prstGeom>
        </p:spPr>
      </p:pic>
      <p:pic>
        <p:nvPicPr>
          <p:cNvPr id="9" name="Picture 8" descr="7_item-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05600" y="4038600"/>
            <a:ext cx="1511300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75686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85800" y="4038601"/>
            <a:ext cx="7924800" cy="990600"/>
          </a:xfrm>
        </p:spPr>
        <p:txBody>
          <a:bodyPr anchor="t" anchorCtr="0"/>
          <a:lstStyle>
            <a:lvl1pPr marL="0" indent="0" algn="r">
              <a:buNone/>
              <a:defRPr sz="24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noProof="0" dirty="0" smtClean="0"/>
              <a:t>subtitle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3FD255-6058-4B2D-8001-FFE09A18347D}" type="datetimeFigureOut">
              <a:rPr lang="zh-TW" altLang="en-US" smtClean="0"/>
              <a:pPr/>
              <a:t>2018/6/14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E5D7D-09B1-4D0C-8C72-D8C7F1632B11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0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3886200" y="2590800"/>
            <a:ext cx="4724400" cy="1368000"/>
          </a:xfrm>
          <a:solidFill>
            <a:schemeClr val="accent3"/>
          </a:solidFill>
          <a:ln>
            <a:noFill/>
          </a:ln>
          <a:effectLst>
            <a:outerShdw blurRad="63500" dist="63500" dir="2700000" algn="tl" rotWithShape="0">
              <a:schemeClr val="bg2">
                <a:lumMod val="25000"/>
              </a:schemeClr>
            </a:outerShdw>
          </a:effectLst>
        </p:spPr>
        <p:txBody>
          <a:bodyPr vert="horz" wrap="square" lIns="274320" tIns="45720" rIns="274320" bIns="45720" numCol="1" anchor="ctr" anchorCtr="0" compatLnSpc="1">
            <a:prstTxWarp prst="textNoShape">
              <a:avLst/>
            </a:prstTxWarp>
          </a:bodyPr>
          <a:lstStyle>
            <a:lvl1pPr>
              <a:defRPr lang="en-US" sz="8800" b="0" cap="none" noProof="0" dirty="0" smtClean="0">
                <a:solidFill>
                  <a:schemeClr val="bg2"/>
                </a:solidFill>
              </a:defRPr>
            </a:lvl1pPr>
          </a:lstStyle>
          <a:p>
            <a:pPr lvl="0" algn="r"/>
            <a:r>
              <a:rPr lang="en-US" noProof="0" dirty="0" err="1" smtClean="0"/>
              <a:t>C.Title</a:t>
            </a:r>
            <a:endParaRPr lang="en-US" noProof="0" dirty="0" smtClean="0"/>
          </a:p>
        </p:txBody>
      </p:sp>
      <p:pic>
        <p:nvPicPr>
          <p:cNvPr id="7" name="Picture 6" descr="7_item-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81200" y="2971800"/>
            <a:ext cx="1511300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75686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Image sqr t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04800" y="2057400"/>
            <a:ext cx="3124200" cy="1828800"/>
          </a:xfrm>
        </p:spPr>
        <p:txBody>
          <a:bodyPr anchor="t" anchorCtr="0"/>
          <a:lstStyle>
            <a:lvl1pPr marL="0" indent="0" algn="r">
              <a:buNone/>
              <a:defRPr sz="24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Divider Subtitle</a:t>
            </a:r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3505200" y="1905000"/>
            <a:ext cx="5451529" cy="4800600"/>
          </a:xfrm>
          <a:effectLst>
            <a:outerShdw blurRad="38100" algn="ctr" rotWithShape="0">
              <a:prstClr val="black">
                <a:alpha val="87000"/>
              </a:prstClr>
            </a:outerShdw>
            <a:reflection blurRad="6350" stA="50000" endA="300" endPos="38500" dist="50800" dir="5400000" sy="-100000" algn="bl" rotWithShape="0"/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[Divider picture]</a:t>
            </a:r>
            <a:endParaRPr lang="en-US" dirty="0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-76200" y="228600"/>
            <a:ext cx="5943600" cy="1600200"/>
          </a:xfrm>
          <a:solidFill>
            <a:schemeClr val="accent3"/>
          </a:solidFill>
          <a:ln>
            <a:noFill/>
          </a:ln>
          <a:effectLst>
            <a:outerShdw blurRad="63500" dist="63500" dir="2700000" algn="tl" rotWithShape="0">
              <a:schemeClr val="bg2">
                <a:lumMod val="25000"/>
              </a:schemeClr>
            </a:outerShdw>
          </a:effectLst>
        </p:spPr>
        <p:txBody>
          <a:bodyPr vert="horz" wrap="square" lIns="274320" tIns="45720" rIns="274320" bIns="45720" numCol="1" anchor="ctr" anchorCtr="0" compatLnSpc="1">
            <a:prstTxWarp prst="textNoShape">
              <a:avLst/>
            </a:prstTxWarp>
          </a:bodyPr>
          <a:lstStyle>
            <a:lvl1pPr algn="r">
              <a:defRPr lang="en-US" sz="11500" b="0" cap="none" noProof="0" dirty="0" smtClean="0">
                <a:solidFill>
                  <a:schemeClr val="bg2"/>
                </a:solidFill>
              </a:defRPr>
            </a:lvl1pPr>
          </a:lstStyle>
          <a:p>
            <a:pPr lvl="0" algn="ctr"/>
            <a:r>
              <a:rPr lang="en-US" noProof="0" dirty="0" err="1" smtClean="0"/>
              <a:t>C.Title</a:t>
            </a:r>
            <a:endParaRPr lang="en-US" noProof="0" dirty="0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143000"/>
            <a:ext cx="3429000" cy="1676400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63500" dist="63500" dir="2700000" algn="tl" rotWithShape="0">
              <a:schemeClr val="bg2">
                <a:lumMod val="25000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274320" tIns="45720" rIns="2743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114800" y="1143000"/>
            <a:ext cx="4495800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7432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Candara" pitchFamily="34" charset="0"/>
                <a:cs typeface="Times New Roman" pitchFamily="18" charset="0"/>
              </a:defRPr>
            </a:lvl1pPr>
          </a:lstStyle>
          <a:p>
            <a:fld id="{783FD255-6058-4B2D-8001-FFE09A18347D}" type="datetimeFigureOut">
              <a:rPr lang="zh-TW" altLang="en-US" smtClean="0"/>
              <a:pPr/>
              <a:t>2018/6/14</a:t>
            </a:fld>
            <a:endParaRPr lang="zh-TW" altLang="en-US"/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14800" y="6229350"/>
            <a:ext cx="4495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Candara" pitchFamily="34" charset="0"/>
                <a:cs typeface="Times New Roman" pitchFamily="18" charset="0"/>
              </a:defRPr>
            </a:lvl1pPr>
          </a:lstStyle>
          <a:p>
            <a:endParaRPr lang="zh-TW" altLang="en-US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" y="6248400"/>
            <a:ext cx="685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Candara" pitchFamily="34" charset="0"/>
                <a:cs typeface="Times New Roman" pitchFamily="18" charset="0"/>
              </a:defRPr>
            </a:lvl1pPr>
          </a:lstStyle>
          <a:p>
            <a:fld id="{82EE5D7D-09B1-4D0C-8C72-D8C7F1632B1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</p:sldLayoutIdLst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8000">
          <a:solidFill>
            <a:schemeClr val="bg2"/>
          </a:solidFill>
          <a:latin typeface="Candara" pitchFamily="34" charset="0"/>
          <a:ea typeface="+mj-ea"/>
          <a:cs typeface="Times New Roman" pitchFamily="18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0" indent="-342900" algn="l" rtl="0" eaLnBrk="1" fontAlgn="base" hangingPunct="1">
        <a:spcBef>
          <a:spcPts val="0"/>
        </a:spcBef>
        <a:spcAft>
          <a:spcPct val="0"/>
        </a:spcAft>
        <a:buNone/>
        <a:defRPr sz="3200">
          <a:solidFill>
            <a:schemeClr val="tx2"/>
          </a:solidFill>
          <a:latin typeface="Candara" pitchFamily="34" charset="0"/>
          <a:ea typeface="+mn-ea"/>
          <a:cs typeface="Times New Roman" pitchFamily="18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2"/>
          </a:solidFill>
          <a:latin typeface="Candara" pitchFamily="34" charset="0"/>
          <a:cs typeface="Times New Roman" pitchFamily="18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2"/>
          </a:solidFill>
          <a:latin typeface="Candara" pitchFamily="34" charset="0"/>
          <a:cs typeface="Times New Roman" pitchFamily="18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 rot="21292086">
            <a:off x="354927" y="1299158"/>
            <a:ext cx="8851229" cy="2708740"/>
          </a:xfrm>
        </p:spPr>
        <p:txBody>
          <a:bodyPr/>
          <a:lstStyle/>
          <a:p>
            <a:r>
              <a:rPr lang="en-US" altLang="zh-CN" sz="8000" b="1" dirty="0" smtClean="0"/>
              <a:t>2018</a:t>
            </a:r>
            <a:r>
              <a:rPr lang="zh-CN" altLang="zh-CN" sz="8000" b="1" dirty="0" smtClean="0"/>
              <a:t>高考全国卷</a:t>
            </a:r>
            <a:r>
              <a:rPr lang="en-US" altLang="zh-CN" sz="8000" b="1" dirty="0" smtClean="0"/>
              <a:t>1</a:t>
            </a:r>
            <a:r>
              <a:rPr lang="zh-CN" altLang="zh-CN" sz="8000" b="1" dirty="0" smtClean="0"/>
              <a:t>作文题原题呈现</a:t>
            </a:r>
            <a:endParaRPr lang="zh-CN" altLang="en-US" sz="8000" dirty="0"/>
          </a:p>
        </p:txBody>
      </p:sp>
    </p:spTree>
    <p:extLst>
      <p:ext uri="{BB962C8B-B14F-4D97-AF65-F5344CB8AC3E}">
        <p14:creationId xmlns:p14="http://schemas.microsoft.com/office/powerpoint/2010/main" xmlns="" val="17258235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827584" y="1124744"/>
            <a:ext cx="734481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10000"/>
                  </a:schemeClr>
                </a:solidFill>
              </a:rPr>
              <a:t>        </a:t>
            </a:r>
            <a:r>
              <a:rPr lang="zh-CN" altLang="zh-CN" sz="2400" dirty="0" smtClean="0">
                <a:solidFill>
                  <a:schemeClr val="bg1">
                    <a:lumMod val="10000"/>
                  </a:schemeClr>
                </a:solidFill>
              </a:rPr>
              <a:t>其三，对国家进步、时代发展的前瞻意识，人生规划意识。</a:t>
            </a:r>
            <a:r>
              <a:rPr lang="en-US" altLang="zh-CN" sz="2400" dirty="0" smtClean="0">
                <a:solidFill>
                  <a:schemeClr val="bg1">
                    <a:lumMod val="10000"/>
                  </a:schemeClr>
                </a:solidFill>
              </a:rPr>
              <a:t>18</a:t>
            </a:r>
            <a:r>
              <a:rPr lang="zh-CN" altLang="zh-CN" sz="2400" dirty="0" smtClean="0">
                <a:solidFill>
                  <a:schemeClr val="bg1">
                    <a:lumMod val="10000"/>
                  </a:schemeClr>
                </a:solidFill>
              </a:rPr>
              <a:t>年后，在“基本实现社会主义现代化”时，我们的国家会是什么样子，“我”会是什么样子，“那时</a:t>
            </a:r>
            <a:r>
              <a:rPr lang="en-US" altLang="zh-CN" sz="2400" dirty="0" smtClean="0">
                <a:solidFill>
                  <a:schemeClr val="bg1">
                    <a:lumMod val="10000"/>
                  </a:schemeClr>
                </a:solidFill>
              </a:rPr>
              <a:t>18</a:t>
            </a:r>
            <a:r>
              <a:rPr lang="zh-CN" altLang="zh-CN" sz="2400" dirty="0" smtClean="0">
                <a:solidFill>
                  <a:schemeClr val="bg1">
                    <a:lumMod val="10000"/>
                  </a:schemeClr>
                </a:solidFill>
              </a:rPr>
              <a:t>岁的一代人”又面临着怎样的“际遇和机缘、使命和挑战”，这些在作文里都会得到不同的体现。</a:t>
            </a:r>
          </a:p>
          <a:p>
            <a:r>
              <a:rPr lang="en-US" altLang="zh-CN" sz="2400" dirty="0" smtClean="0">
                <a:solidFill>
                  <a:schemeClr val="bg1">
                    <a:lumMod val="10000"/>
                  </a:schemeClr>
                </a:solidFill>
              </a:rPr>
              <a:t>        </a:t>
            </a:r>
            <a:r>
              <a:rPr lang="zh-CN" altLang="zh-CN" sz="2400" dirty="0" smtClean="0">
                <a:solidFill>
                  <a:schemeClr val="bg1">
                    <a:lumMod val="10000"/>
                  </a:schemeClr>
                </a:solidFill>
              </a:rPr>
              <a:t>当然，学生在立意时，在</a:t>
            </a:r>
            <a:r>
              <a:rPr lang="en-US" altLang="zh-CN" sz="2400" dirty="0" smtClean="0">
                <a:solidFill>
                  <a:schemeClr val="bg1">
                    <a:lumMod val="10000"/>
                  </a:schemeClr>
                </a:solidFill>
              </a:rPr>
              <a:t>800</a:t>
            </a:r>
            <a:r>
              <a:rPr lang="zh-CN" altLang="zh-CN" sz="2400" dirty="0" smtClean="0">
                <a:solidFill>
                  <a:schemeClr val="bg1">
                    <a:lumMod val="10000"/>
                  </a:schemeClr>
                </a:solidFill>
              </a:rPr>
              <a:t>字的作文里，应该侧重某一方面，或者是科技发展方面，或者是人文进步方面；可以只立足国内，也可以放眼世界。这个作文题，可以说是最大限度地考察了学生的眼界和胸襟，只可怜了那些平时埋头读书不问世事的孩子。</a:t>
            </a:r>
            <a:endParaRPr lang="zh-CN" altLang="zh-CN" sz="2400" dirty="0">
              <a:solidFill>
                <a:schemeClr val="bg1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58235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899592" y="908720"/>
            <a:ext cx="734481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10000"/>
                  </a:schemeClr>
                </a:solidFill>
              </a:rPr>
              <a:t>        </a:t>
            </a:r>
            <a:r>
              <a:rPr lang="zh-CN" altLang="zh-CN" sz="2400" dirty="0" smtClean="0">
                <a:solidFill>
                  <a:schemeClr val="bg1">
                    <a:lumMod val="10000"/>
                  </a:schemeClr>
                </a:solidFill>
              </a:rPr>
              <a:t>要注意的是，涉及到未来时，想象要合理，这实际上也考察了学生对历史和时代的发展方向的把握程度了。如果写成作为长辈对后生的泛泛的寄语，实际上是不扣题的。</a:t>
            </a:r>
            <a:endParaRPr lang="zh-CN" altLang="zh-CN" sz="2400" dirty="0">
              <a:solidFill>
                <a:schemeClr val="bg1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58235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 rot="21205963">
            <a:off x="6403341" y="4863673"/>
            <a:ext cx="2461819" cy="685800"/>
          </a:xfrm>
        </p:spPr>
        <p:txBody>
          <a:bodyPr/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范文展示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1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539552" y="931181"/>
            <a:ext cx="7992888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盛放的烟火，你是哪一朵</a:t>
            </a:r>
            <a:endParaRPr kumimoji="0" lang="zh-CN" sz="1200" i="0" u="none" strike="noStrike" cap="none" normalizeH="0" baseline="0" dirty="0" smtClean="0">
              <a:ln>
                <a:noFill/>
              </a:ln>
              <a:solidFill>
                <a:schemeClr val="bg1">
                  <a:lumMod val="10000"/>
                </a:schemeClr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048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湖南师大附中</a:t>
            </a:r>
            <a:r>
              <a:rPr kumimoji="0" lang="en-US" altLang="zh-CN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1603</a:t>
            </a:r>
            <a:r>
              <a:rPr kumimoji="0" lang="zh-CN" altLang="en-US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班语文老师 湘滨</a:t>
            </a:r>
            <a:endParaRPr kumimoji="0" lang="zh-CN" altLang="en-US" sz="1050" i="0" u="none" strike="noStrike" cap="none" normalizeH="0" baseline="0" dirty="0" smtClean="0">
              <a:ln>
                <a:noFill/>
              </a:ln>
              <a:solidFill>
                <a:schemeClr val="bg1">
                  <a:lumMod val="10000"/>
                </a:schemeClr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400" i="0" u="none" strike="noStrike" cap="none" normalizeH="0" baseline="0" dirty="0" smtClean="0">
              <a:ln>
                <a:noFill/>
              </a:ln>
              <a:solidFill>
                <a:schemeClr val="bg1">
                  <a:lumMod val="10000"/>
                </a:schemeClr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时空的无涯际里，我这一纸信笺，穿越了几重关山与星云，抖落十八年的光影，过来和你会面。在麓山的石桥边，或者湘水的绿洲上。</a:t>
            </a:r>
            <a:endParaRPr kumimoji="0" lang="zh-CN" altLang="en-US" sz="1200" i="0" u="none" strike="noStrike" cap="none" normalizeH="0" baseline="0" dirty="0" smtClean="0">
              <a:ln>
                <a:noFill/>
              </a:ln>
              <a:solidFill>
                <a:schemeClr val="bg1">
                  <a:lumMod val="10000"/>
                </a:schemeClr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你手里的这个时光瓶，比祖先的鱼传尺素，更加光鲜明丽。若此时暮云合璧，烟花升起，我道不出你的名姓，但你的样子并不模糊。因为十八岁的青春，一定很美。</a:t>
            </a:r>
            <a:endParaRPr kumimoji="0" lang="zh-CN" altLang="en-US" sz="4000" i="0" u="none" strike="noStrike" cap="none" normalizeH="0" baseline="0" dirty="0" smtClean="0">
              <a:ln>
                <a:noFill/>
              </a:ln>
              <a:solidFill>
                <a:schemeClr val="bg1">
                  <a:lumMod val="10000"/>
                </a:schemeClr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 rot="21205963">
            <a:off x="6569678" y="4652317"/>
            <a:ext cx="2543449" cy="685800"/>
          </a:xfrm>
        </p:spPr>
        <p:txBody>
          <a:bodyPr/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范文展示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1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539552" y="623404"/>
            <a:ext cx="7992888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30480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2018</a:t>
            </a:r>
            <a:r>
              <a:rPr lang="zh-CN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年之前的十八年，是我的亲历，你的缺席。后面的十八年，是我们走过光阴的合集。哪一截历史，都是伴着阵痛，又挡不住人世间的分蘖与拔节。</a:t>
            </a:r>
            <a:r>
              <a:rPr lang="en-US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2000</a:t>
            </a:r>
            <a:r>
              <a:rPr lang="zh-CN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年龙年，有电脑的千年虫扰了人心，也有我们这群“世纪宝宝”逢着千禧；</a:t>
            </a:r>
            <a:r>
              <a:rPr lang="en-US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2008</a:t>
            </a:r>
            <a:r>
              <a:rPr lang="zh-CN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年鼠年，有汶川大地震的天地含悲，也有北京奥运会的举国同欢……而到了</a:t>
            </a:r>
            <a:r>
              <a:rPr lang="en-US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2035</a:t>
            </a:r>
            <a:r>
              <a:rPr lang="zh-CN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，世界仍然变幻着疑云迷雾，但现代化的模样已清晰可见。</a:t>
            </a:r>
          </a:p>
          <a:p>
            <a:pPr marL="0" marR="0" lvl="0" indent="3048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4000" i="0" u="none" strike="noStrike" cap="none" normalizeH="0" baseline="0" dirty="0" smtClean="0">
              <a:ln>
                <a:noFill/>
              </a:ln>
              <a:solidFill>
                <a:schemeClr val="bg1">
                  <a:lumMod val="10000"/>
                </a:schemeClr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 rot="21205963">
            <a:off x="6041859" y="4888795"/>
            <a:ext cx="2901126" cy="685800"/>
          </a:xfrm>
        </p:spPr>
        <p:txBody>
          <a:bodyPr/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范文展示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1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611560" y="548680"/>
            <a:ext cx="7992888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zh-CN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让我想象一下</a:t>
            </a:r>
            <a:r>
              <a:rPr lang="en-US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2035</a:t>
            </a:r>
            <a:r>
              <a:rPr lang="zh-CN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吧！那个时候，物联网和互联网会比翼双飞。尘霾应该减少，负氧离子含量会更高吧。王源和王俊凯的青春手册快要修完，雷神和灭霸都该垂垂老矣。小猪佩奇是否还那样火？热播的动漫换了几大拨？</a:t>
            </a:r>
          </a:p>
          <a:p>
            <a:r>
              <a:rPr lang="en-US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18</a:t>
            </a:r>
            <a:r>
              <a:rPr lang="zh-CN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岁，你可能还在象牙塔里三点一线，可能就要出门远行。你可能不会参加成人礼，但</a:t>
            </a:r>
            <a:r>
              <a:rPr lang="en-US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18</a:t>
            </a:r>
            <a:r>
              <a:rPr lang="zh-CN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岁的长大与担当还是要如约而至。可能你不用佩戴手表摆着闹钟，但你的四周一样流淌着时间。你或许不用再高考，但公平和诚信仍应该是矗立的坐标。</a:t>
            </a:r>
          </a:p>
          <a:p>
            <a:pPr marL="0" marR="0" lvl="0" indent="3048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4000" b="1" i="0" u="none" strike="noStrike" cap="none" normalizeH="0" baseline="0" dirty="0" smtClean="0">
              <a:ln>
                <a:noFill/>
              </a:ln>
              <a:solidFill>
                <a:schemeClr val="bg1">
                  <a:lumMod val="10000"/>
                </a:schemeClr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 rot="21205963">
            <a:off x="6362578" y="4799953"/>
            <a:ext cx="2606749" cy="685800"/>
          </a:xfrm>
        </p:spPr>
        <p:txBody>
          <a:bodyPr/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范文展示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1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755576" y="681374"/>
            <a:ext cx="7740352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18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岁，愿世事纷扰，你很简单。愿你头脑有风暴，心中有亮光。愿你的个性不磨圆棱角，愿你的初心不染了泥淖。不管你是立了志做中华芯，还是愿意做着螺丝钉。你受光于庭户，就见一堂，受光于天下，就照四方。你只要告诉自己，努力了就好。</a:t>
            </a:r>
            <a:endParaRPr kumimoji="0" lang="zh-CN" altLang="en-US" sz="1200" b="1" i="0" u="none" strike="noStrike" cap="none" normalizeH="0" baseline="0" dirty="0" smtClean="0">
              <a:ln>
                <a:noFill/>
              </a:ln>
              <a:solidFill>
                <a:schemeClr val="bg1">
                  <a:lumMod val="10000"/>
                </a:schemeClr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18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岁，愿你的成长相册，能嵌在时代的年鉴里。因为你咽下的一粒米饭，披上的一件风衣，落脚的一块瓷砖，你登上的一列快车，都是这个时代的赠礼。你个人的生命之溪，终究要淌入国家的命运之河。太阳照常升起，接力不止不息。正因了人世间的代代无穷已，这条河才永不至断流。</a:t>
            </a:r>
            <a:endParaRPr kumimoji="0" lang="zh-CN" altLang="en-US" sz="4000" b="1" i="0" u="none" strike="noStrike" cap="none" normalizeH="0" baseline="0" dirty="0" smtClean="0">
              <a:ln>
                <a:noFill/>
              </a:ln>
              <a:solidFill>
                <a:schemeClr val="bg1">
                  <a:lumMod val="10000"/>
                </a:schemeClr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 rot="21205963">
            <a:off x="5970059" y="4885174"/>
            <a:ext cx="2837826" cy="685800"/>
          </a:xfrm>
        </p:spPr>
        <p:txBody>
          <a:bodyPr/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范文展示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1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755576" y="342820"/>
            <a:ext cx="7740352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zh-CN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若有一天，你我对面相逢，就更好。那时，你不必奚落我大叔的肚腩，我也无须嗤笑你冒头的青春痘。你不必戒备我的世事通明，我也不轻看你的心思剔透。我们可以聊聊吃鸡养蛙，也可以交流飞天揽月。可以去田径场上遛一圈，在绿茵地里接几个弧线球。可以相看两不厌，就像我的小康，对望你的现代化。</a:t>
            </a:r>
          </a:p>
          <a:p>
            <a:r>
              <a:rPr lang="zh-CN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都说，逢一个盛世，看一场烟花。当火树银花，色彩倚叠，无论是在焰心，或是在边沿，是着一丛深红，还是描一抹浅碧，总有一朵是你，也是我。</a:t>
            </a:r>
            <a:endParaRPr kumimoji="0" lang="zh-CN" altLang="en-US" sz="4400" b="1" i="0" u="none" strike="noStrike" cap="none" normalizeH="0" baseline="0" dirty="0" smtClean="0">
              <a:ln>
                <a:noFill/>
              </a:ln>
              <a:solidFill>
                <a:schemeClr val="bg1">
                  <a:lumMod val="10000"/>
                </a:schemeClr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Q图片2018061408102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8784976" cy="5976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QQ图片2018061408110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1124744"/>
            <a:ext cx="9036496" cy="424847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1"/>
          </p:nvPr>
        </p:nvSpPr>
        <p:spPr>
          <a:xfrm rot="21292086">
            <a:off x="23153" y="107008"/>
            <a:ext cx="2420694" cy="626156"/>
          </a:xfrm>
        </p:spPr>
        <p:txBody>
          <a:bodyPr/>
          <a:lstStyle/>
          <a:p>
            <a:r>
              <a:rPr lang="zh-CN" altLang="en-US" sz="3600" b="1" dirty="0" smtClean="0"/>
              <a:t>范文展示</a:t>
            </a:r>
            <a:r>
              <a:rPr lang="en-US" altLang="zh-CN" sz="3600" b="1" dirty="0" smtClean="0"/>
              <a:t>2</a:t>
            </a:r>
            <a:endParaRPr lang="zh-CN" altLang="en-US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83568" y="764704"/>
            <a:ext cx="784887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3200" b="1" dirty="0" smtClean="0">
                <a:solidFill>
                  <a:schemeClr val="bg1">
                    <a:lumMod val="10000"/>
                  </a:schemeClr>
                </a:solidFill>
              </a:rPr>
              <a:t>共</a:t>
            </a:r>
            <a:r>
              <a:rPr lang="en-US" altLang="zh-CN" sz="3200" b="1" dirty="0" smtClean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zh-CN" altLang="zh-CN" sz="3200" b="1" dirty="0" smtClean="0">
                <a:solidFill>
                  <a:schemeClr val="bg1">
                    <a:lumMod val="10000"/>
                  </a:schemeClr>
                </a:solidFill>
              </a:rPr>
              <a:t>饮</a:t>
            </a:r>
            <a:r>
              <a:rPr lang="en-US" altLang="zh-CN" sz="3200" b="1" dirty="0" smtClean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zh-CN" altLang="zh-CN" sz="3200" b="1" dirty="0" smtClean="0">
                <a:solidFill>
                  <a:schemeClr val="bg1">
                    <a:lumMod val="10000"/>
                  </a:schemeClr>
                </a:solidFill>
              </a:rPr>
              <a:t>一</a:t>
            </a:r>
            <a:r>
              <a:rPr lang="en-US" altLang="zh-CN" sz="3200" b="1" dirty="0" smtClean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zh-CN" altLang="zh-CN" sz="3200" b="1" dirty="0" smtClean="0">
                <a:solidFill>
                  <a:schemeClr val="bg1">
                    <a:lumMod val="10000"/>
                  </a:schemeClr>
                </a:solidFill>
              </a:rPr>
              <a:t>江</a:t>
            </a:r>
            <a:r>
              <a:rPr lang="en-US" altLang="zh-CN" sz="3200" b="1" dirty="0" smtClean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zh-CN" altLang="zh-CN" sz="3200" b="1" dirty="0" smtClean="0">
                <a:solidFill>
                  <a:schemeClr val="bg1">
                    <a:lumMod val="10000"/>
                  </a:schemeClr>
                </a:solidFill>
              </a:rPr>
              <a:t>水</a:t>
            </a:r>
            <a:endParaRPr lang="zh-CN" altLang="zh-CN" sz="3200" b="1" dirty="0" smtClean="0">
              <a:solidFill>
                <a:schemeClr val="bg1">
                  <a:lumMod val="10000"/>
                </a:schemeClr>
              </a:solidFill>
            </a:endParaRPr>
          </a:p>
          <a:p>
            <a:pPr algn="ctr"/>
            <a:r>
              <a:rPr lang="zh-CN" altLang="zh-CN" sz="1400" dirty="0" smtClean="0">
                <a:solidFill>
                  <a:schemeClr val="bg1">
                    <a:lumMod val="10000"/>
                  </a:schemeClr>
                </a:solidFill>
              </a:rPr>
              <a:t>湖南师大附中</a:t>
            </a:r>
            <a:r>
              <a:rPr lang="en-US" altLang="zh-CN" sz="1400" dirty="0" smtClean="0">
                <a:solidFill>
                  <a:schemeClr val="bg1">
                    <a:lumMod val="10000"/>
                  </a:schemeClr>
                </a:solidFill>
              </a:rPr>
              <a:t>1603</a:t>
            </a:r>
            <a:r>
              <a:rPr lang="zh-CN" altLang="zh-CN" sz="1400" dirty="0" smtClean="0">
                <a:solidFill>
                  <a:schemeClr val="bg1">
                    <a:lumMod val="10000"/>
                  </a:schemeClr>
                </a:solidFill>
              </a:rPr>
              <a:t>班</a:t>
            </a:r>
            <a:r>
              <a:rPr lang="en-US" altLang="zh-CN" sz="1400" dirty="0" smtClean="0">
                <a:solidFill>
                  <a:schemeClr val="bg1">
                    <a:lumMod val="10000"/>
                  </a:schemeClr>
                </a:solidFill>
              </a:rPr>
              <a:t> </a:t>
            </a:r>
            <a:r>
              <a:rPr lang="zh-CN" altLang="zh-CN" sz="1400" dirty="0" smtClean="0">
                <a:solidFill>
                  <a:schemeClr val="bg1">
                    <a:lumMod val="10000"/>
                  </a:schemeClr>
                </a:solidFill>
              </a:rPr>
              <a:t>唐子惟</a:t>
            </a:r>
          </a:p>
          <a:p>
            <a:r>
              <a:rPr lang="en-US" altLang="zh-CN" sz="2000" dirty="0" smtClean="0">
                <a:solidFill>
                  <a:schemeClr val="bg1">
                    <a:lumMod val="10000"/>
                  </a:schemeClr>
                </a:solidFill>
              </a:rPr>
              <a:t> </a:t>
            </a:r>
            <a:endParaRPr lang="zh-CN" altLang="zh-CN" sz="2000" dirty="0" smtClean="0">
              <a:solidFill>
                <a:schemeClr val="bg1">
                  <a:lumMod val="10000"/>
                </a:schemeClr>
              </a:solidFill>
            </a:endParaRPr>
          </a:p>
          <a:p>
            <a:r>
              <a:rPr lang="zh-CN" altLang="zh-CN" sz="2400" b="1" dirty="0" smtClean="0">
                <a:solidFill>
                  <a:schemeClr val="bg1">
                    <a:lumMod val="10000"/>
                  </a:schemeClr>
                </a:solidFill>
              </a:rPr>
              <a:t>小不点：</a:t>
            </a:r>
          </a:p>
          <a:p>
            <a:r>
              <a:rPr lang="en-US" altLang="zh-CN" sz="2400" b="1" dirty="0" smtClean="0">
                <a:solidFill>
                  <a:schemeClr val="bg1">
                    <a:lumMod val="10000"/>
                  </a:schemeClr>
                </a:solidFill>
              </a:rPr>
              <a:t>        </a:t>
            </a:r>
            <a:r>
              <a:rPr lang="zh-CN" altLang="zh-CN" sz="2400" b="1" dirty="0" smtClean="0">
                <a:solidFill>
                  <a:schemeClr val="bg1">
                    <a:lumMod val="10000"/>
                  </a:schemeClr>
                </a:solidFill>
              </a:rPr>
              <a:t>展信佳。</a:t>
            </a:r>
          </a:p>
          <a:p>
            <a:r>
              <a:rPr lang="en-US" altLang="zh-CN" sz="2400" b="1" dirty="0" smtClean="0">
                <a:solidFill>
                  <a:schemeClr val="bg1">
                    <a:lumMod val="10000"/>
                  </a:schemeClr>
                </a:solidFill>
              </a:rPr>
              <a:t>        </a:t>
            </a:r>
            <a:r>
              <a:rPr lang="zh-CN" altLang="zh-CN" sz="2400" b="1" dirty="0" smtClean="0">
                <a:solidFill>
                  <a:schemeClr val="bg1">
                    <a:lumMod val="10000"/>
                  </a:schemeClr>
                </a:solidFill>
              </a:rPr>
              <a:t>逝者如斯，等读到这封信时，应已是个翩翩的少年郎了。此时此刻，十八岁的我，正立于滔滔时间江水之畔，为江水下游十八岁的你，投下一只时光瓶。</a:t>
            </a:r>
          </a:p>
          <a:p>
            <a:r>
              <a:rPr lang="en-US" altLang="zh-CN" sz="2400" b="1" dirty="0" smtClean="0">
                <a:solidFill>
                  <a:schemeClr val="bg1">
                    <a:lumMod val="10000"/>
                  </a:schemeClr>
                </a:solidFill>
              </a:rPr>
              <a:t>        </a:t>
            </a:r>
            <a:r>
              <a:rPr lang="zh-CN" altLang="zh-CN" sz="2400" b="1" dirty="0" smtClean="0">
                <a:solidFill>
                  <a:schemeClr val="bg1">
                    <a:lumMod val="10000"/>
                  </a:schemeClr>
                </a:solidFill>
              </a:rPr>
              <a:t>说实话，我是嫉妒你的，在初见你前。一个快成年的人了，竟吃一个小孩的醋，怕你抢走长辈们倾注于我的关怀。可当我第一次触及你温热柔软的身躯时，心中却只有惊叹与欢喜了，只想着你快些长大，一声声地，唤我“姑姑”。你和我的身体里淌着同样的血，于这北去湘水之滨，时光长流之上，同饮一江时代的春水。</a:t>
            </a:r>
            <a:endParaRPr lang="zh-CN" altLang="en-US" sz="2400" b="1" dirty="0">
              <a:solidFill>
                <a:schemeClr val="bg1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58235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683568" y="661919"/>
            <a:ext cx="7344816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阅读下面的材料，根据要求写作。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2000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年农历庚辰龙年，人类迈进新千年，中国千万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世纪宝宝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”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出生。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2008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年汶川大地震。北京奥运会。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2013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年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天宫一号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”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首次太空授课。公路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村村通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”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接近完成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;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精准扶贫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”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开始推动。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2017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年网民规模达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7.72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亿，互联网普及率超全球平均水平。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2018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年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世纪宝宝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”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一代长大成人。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……</a:t>
            </a:r>
            <a:endParaRPr kumimoji="0" lang="en-US" altLang="zh-CN" sz="1100" b="0" i="0" u="none" strike="noStrike" cap="none" normalizeH="0" baseline="0" dirty="0" smtClean="0">
              <a:ln>
                <a:noFill/>
              </a:ln>
              <a:solidFill>
                <a:srgbClr val="404040"/>
              </a:solidFill>
              <a:effectLst/>
              <a:latin typeface="Arial"/>
              <a:ea typeface="微软雅黑" pitchFamily="34" charset="-122"/>
              <a:cs typeface="宋体" pitchFamily="2" charset="-122"/>
            </a:endParaRPr>
          </a:p>
          <a:p>
            <a:r>
              <a:rPr lang="en-US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   2020</a:t>
            </a:r>
            <a:r>
              <a:rPr lang="zh-CN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年全面建成小康社会。</a:t>
            </a:r>
          </a:p>
          <a:p>
            <a:r>
              <a:rPr lang="en-US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   2035年基本实现社会主义现代化。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bg1">
                  <a:lumMod val="10000"/>
                </a:schemeClr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58235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1"/>
          </p:nvPr>
        </p:nvSpPr>
        <p:spPr>
          <a:xfrm rot="21292086">
            <a:off x="23154" y="107009"/>
            <a:ext cx="2420694" cy="626156"/>
          </a:xfrm>
        </p:spPr>
        <p:txBody>
          <a:bodyPr/>
          <a:lstStyle/>
          <a:p>
            <a:r>
              <a:rPr lang="zh-CN" altLang="en-US" sz="3600" b="1" dirty="0" smtClean="0"/>
              <a:t>范文展示</a:t>
            </a:r>
            <a:r>
              <a:rPr lang="en-US" altLang="zh-CN" sz="3600" b="1" dirty="0" smtClean="0"/>
              <a:t>2</a:t>
            </a:r>
            <a:endParaRPr lang="zh-CN" altLang="en-US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899592" y="836712"/>
            <a:ext cx="734481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10000"/>
                  </a:schemeClr>
                </a:solidFill>
              </a:rPr>
              <a:t>        </a:t>
            </a:r>
            <a:r>
              <a:rPr lang="zh-CN" altLang="zh-CN" sz="2400" b="1" dirty="0" smtClean="0">
                <a:solidFill>
                  <a:schemeClr val="bg1">
                    <a:lumMod val="10000"/>
                  </a:schemeClr>
                </a:solidFill>
              </a:rPr>
              <a:t>你是幸运的，就说回老家探亲吧，公路“村村通”后，方便了许多。十年前，都还是泥泞的土路，一路颠簸，得受不少罪。但这都是过去式了，这十年间，我渐长大，宽且平坦的马路也跟着，“长”进山城的最深处。相信</a:t>
            </a:r>
            <a:r>
              <a:rPr lang="en-US" altLang="zh-CN" sz="2400" b="1" dirty="0" smtClean="0">
                <a:solidFill>
                  <a:schemeClr val="bg1">
                    <a:lumMod val="10000"/>
                  </a:schemeClr>
                </a:solidFill>
              </a:rPr>
              <a:t>2035</a:t>
            </a:r>
            <a:r>
              <a:rPr lang="zh-CN" altLang="zh-CN" sz="2400" b="1" dirty="0" smtClean="0">
                <a:solidFill>
                  <a:schemeClr val="bg1">
                    <a:lumMod val="10000"/>
                  </a:schemeClr>
                </a:solidFill>
              </a:rPr>
              <a:t>年时，出行会更加便捷，中国制造的“超级高铁”，将连起世界各地。</a:t>
            </a:r>
          </a:p>
          <a:p>
            <a:r>
              <a:rPr lang="en-US" altLang="zh-CN" sz="2400" b="1" dirty="0" smtClean="0">
                <a:solidFill>
                  <a:schemeClr val="bg1">
                    <a:lumMod val="10000"/>
                  </a:schemeClr>
                </a:solidFill>
              </a:rPr>
              <a:t>        </a:t>
            </a:r>
            <a:r>
              <a:rPr lang="zh-CN" altLang="zh-CN" sz="2400" b="1" dirty="0" smtClean="0">
                <a:solidFill>
                  <a:schemeClr val="bg1">
                    <a:lumMod val="10000"/>
                  </a:schemeClr>
                </a:solidFill>
              </a:rPr>
              <a:t>十八年好长，却又一瞬就消逝于指尖。十八年前的我，连同千万个千禧宝宝，就和现在的你一样吧。</a:t>
            </a:r>
            <a:r>
              <a:rPr lang="en-US" altLang="zh-CN" sz="2400" b="1" dirty="0" smtClean="0">
                <a:solidFill>
                  <a:schemeClr val="bg1">
                    <a:lumMod val="10000"/>
                  </a:schemeClr>
                </a:solidFill>
              </a:rPr>
              <a:t>      </a:t>
            </a:r>
            <a:r>
              <a:rPr lang="zh-CN" altLang="zh-CN" sz="2400" b="1" dirty="0" smtClean="0">
                <a:solidFill>
                  <a:schemeClr val="bg1">
                    <a:lumMod val="10000"/>
                  </a:schemeClr>
                </a:solidFill>
              </a:rPr>
              <a:t>现如今，千禧一代也成年了，就像见证了公路不断延伸一般，我们目睹了稳健发展的中国步伐。待到</a:t>
            </a:r>
            <a:r>
              <a:rPr lang="en-US" altLang="zh-CN" sz="2400" b="1" dirty="0" smtClean="0">
                <a:solidFill>
                  <a:schemeClr val="bg1">
                    <a:lumMod val="10000"/>
                  </a:schemeClr>
                </a:solidFill>
              </a:rPr>
              <a:t>2035</a:t>
            </a:r>
            <a:r>
              <a:rPr lang="zh-CN" altLang="zh-CN" sz="2400" b="1" dirty="0" smtClean="0">
                <a:solidFill>
                  <a:schemeClr val="bg1">
                    <a:lumMod val="10000"/>
                  </a:schemeClr>
                </a:solidFill>
              </a:rPr>
              <a:t>年，你，和千万个与你同龄的青年，站在基本实现现代化的起点上，也当如现在我一般，揣着满心成年的兴奋与迷茫，见证着时代变迁与成长。</a:t>
            </a:r>
            <a:endParaRPr lang="zh-CN" altLang="zh-CN" sz="2400" b="1" dirty="0">
              <a:solidFill>
                <a:schemeClr val="bg1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58235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1"/>
          </p:nvPr>
        </p:nvSpPr>
        <p:spPr>
          <a:xfrm rot="21292086">
            <a:off x="23153" y="107010"/>
            <a:ext cx="2420694" cy="626156"/>
          </a:xfrm>
        </p:spPr>
        <p:txBody>
          <a:bodyPr/>
          <a:lstStyle/>
          <a:p>
            <a:r>
              <a:rPr lang="zh-CN" altLang="en-US" sz="3600" b="1" dirty="0" smtClean="0"/>
              <a:t>范文展示</a:t>
            </a:r>
            <a:r>
              <a:rPr lang="en-US" altLang="zh-CN" sz="3600" b="1" dirty="0" smtClean="0"/>
              <a:t>2</a:t>
            </a:r>
            <a:endParaRPr lang="zh-CN" altLang="en-US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83568" y="836712"/>
            <a:ext cx="806489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10000"/>
                  </a:schemeClr>
                </a:solidFill>
              </a:rPr>
              <a:t>        </a:t>
            </a:r>
            <a:r>
              <a:rPr lang="zh-CN" altLang="zh-CN" sz="2400" b="1" dirty="0" smtClean="0">
                <a:solidFill>
                  <a:schemeClr val="bg1">
                    <a:lumMod val="10000"/>
                  </a:schemeClr>
                </a:solidFill>
              </a:rPr>
              <a:t>一代人有一代人的机缘、使命和挑战。我们这两代有不同的标签，但每一代人，都无一例外地，共饮着这一江新时代的春水，与中国一同前行，历经风雨，见证彼此的成长；与中国一道奔跑，风刮过耳畔，都是梦的声音。</a:t>
            </a:r>
          </a:p>
          <a:p>
            <a:r>
              <a:rPr lang="en-US" altLang="zh-CN" sz="2400" b="1" dirty="0" smtClean="0">
                <a:solidFill>
                  <a:schemeClr val="bg1">
                    <a:lumMod val="10000"/>
                  </a:schemeClr>
                </a:solidFill>
              </a:rPr>
              <a:t>        </a:t>
            </a:r>
            <a:r>
              <a:rPr lang="zh-CN" altLang="zh-CN" sz="2400" b="1" dirty="0" smtClean="0">
                <a:solidFill>
                  <a:schemeClr val="bg1">
                    <a:lumMod val="10000"/>
                  </a:schemeClr>
                </a:solidFill>
              </a:rPr>
              <a:t>饮其流者怀其源。一代代青年们，无一不饮着长江、黄河之水，被这最美，最母亲的国度养育。我们从祖国的江河中汲取甘露以成长，最好的归宿，也当是汇入这江海之中。习主席说：“青年一代有理想，有本领，有担当，国家就有前途，有希望。”展望</a:t>
            </a:r>
            <a:r>
              <a:rPr lang="en-US" altLang="zh-CN" sz="2400" b="1" dirty="0" smtClean="0">
                <a:solidFill>
                  <a:schemeClr val="bg1">
                    <a:lumMod val="10000"/>
                  </a:schemeClr>
                </a:solidFill>
              </a:rPr>
              <a:t>2035</a:t>
            </a:r>
            <a:r>
              <a:rPr lang="zh-CN" altLang="zh-CN" sz="2400" b="1" dirty="0" smtClean="0">
                <a:solidFill>
                  <a:schemeClr val="bg1">
                    <a:lumMod val="10000"/>
                  </a:schemeClr>
                </a:solidFill>
              </a:rPr>
              <a:t>，千禧一代已成为建设现代化的中坚力量。请相信，那时的我们，会努力撑起一隅蓝天；那时的你们，正值一生之春，莺花尤怕春光老，岂可教人枉度春？无酒无茶，且将汗水酹江月，拼搏趁年华。</a:t>
            </a:r>
            <a:endParaRPr lang="zh-CN" altLang="zh-CN" sz="2400" b="1" dirty="0">
              <a:solidFill>
                <a:schemeClr val="bg1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58235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1"/>
          </p:nvPr>
        </p:nvSpPr>
        <p:spPr>
          <a:xfrm rot="21292086">
            <a:off x="23153" y="223641"/>
            <a:ext cx="2420694" cy="626156"/>
          </a:xfrm>
        </p:spPr>
        <p:txBody>
          <a:bodyPr/>
          <a:lstStyle/>
          <a:p>
            <a:r>
              <a:rPr lang="zh-CN" altLang="en-US" sz="3600" b="1" dirty="0" smtClean="0"/>
              <a:t>范文展示</a:t>
            </a:r>
            <a:r>
              <a:rPr lang="en-US" altLang="zh-CN" sz="3600" b="1" dirty="0" smtClean="0"/>
              <a:t>2</a:t>
            </a:r>
            <a:endParaRPr lang="zh-CN" altLang="en-US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55576" y="908720"/>
            <a:ext cx="806489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        </a:t>
            </a:r>
            <a:r>
              <a:rPr lang="zh-CN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小不点，等你成年，我要带你去看最美的天。在六月傍晚，沿湘江奔跑，跑到大汗淋漓，就大剌剌在河堤草地躺下。你会看到：云是浮动的图腾，于渐酡红的天空流淌。不再刺眼的阳光，从云层深处穿出，为云彩披一身流光的霓裳。一切的一切，尽数倒映在那更清澈的母亲河里，一如江水映在天上——比十七年前我看到的更美。飞鸟乘风而起，掠过天际，像一代又一代人，顺时光江水而下，共饮这一江水。“一弹戏牡丹，一挥万重山。”我会同你唱，“上下千年一梦长。”</a:t>
            </a:r>
            <a:endParaRPr lang="zh-CN" altLang="zh-CN" sz="2800" b="1" dirty="0">
              <a:solidFill>
                <a:schemeClr val="bg1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58235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1"/>
          </p:nvPr>
        </p:nvSpPr>
        <p:spPr>
          <a:xfrm rot="21292086">
            <a:off x="23154" y="583682"/>
            <a:ext cx="2420694" cy="626156"/>
          </a:xfrm>
        </p:spPr>
        <p:txBody>
          <a:bodyPr/>
          <a:lstStyle/>
          <a:p>
            <a:r>
              <a:rPr lang="zh-CN" altLang="en-US" sz="3600" b="1" dirty="0" smtClean="0"/>
              <a:t>范文展示</a:t>
            </a:r>
            <a:r>
              <a:rPr lang="en-US" altLang="zh-CN" sz="3600" b="1" dirty="0" smtClean="0"/>
              <a:t>2</a:t>
            </a:r>
            <a:endParaRPr lang="zh-CN" altLang="en-US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83568" y="1412777"/>
            <a:ext cx="806489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        </a:t>
            </a:r>
            <a:r>
              <a:rPr lang="zh-CN" altLang="zh-CN" sz="3200" b="1" dirty="0" smtClean="0">
                <a:solidFill>
                  <a:schemeClr val="bg1">
                    <a:lumMod val="10000"/>
                  </a:schemeClr>
                </a:solidFill>
              </a:rPr>
              <a:t>就像青年一代在人生路上奔跑一样，须拼尽全力，跑到汗水濡湿双鬓。过后，躺在身下这片土地之上，满目广阔无垠，听见自己清晰的，有力的心跳，与祖国共频，与时代同搏。</a:t>
            </a:r>
          </a:p>
          <a:p>
            <a:r>
              <a:rPr lang="en-US" altLang="zh-CN" sz="3200" b="1" dirty="0" smtClean="0">
                <a:solidFill>
                  <a:schemeClr val="bg1">
                    <a:lumMod val="10000"/>
                  </a:schemeClr>
                </a:solidFill>
              </a:rPr>
              <a:t>        </a:t>
            </a:r>
            <a:r>
              <a:rPr lang="zh-CN" altLang="zh-CN" sz="3200" b="1" dirty="0" smtClean="0">
                <a:solidFill>
                  <a:schemeClr val="bg1">
                    <a:lumMod val="10000"/>
                  </a:schemeClr>
                </a:solidFill>
              </a:rPr>
              <a:t>纸短情长，恕不一一。</a:t>
            </a:r>
          </a:p>
          <a:p>
            <a:pPr algn="r"/>
            <a:r>
              <a:rPr lang="zh-CN" altLang="zh-CN" sz="3200" b="1" dirty="0" smtClean="0">
                <a:solidFill>
                  <a:schemeClr val="bg1">
                    <a:lumMod val="10000"/>
                  </a:schemeClr>
                </a:solidFill>
              </a:rPr>
              <a:t>爱你的姑姑</a:t>
            </a:r>
          </a:p>
          <a:p>
            <a:pPr algn="r"/>
            <a:r>
              <a:rPr lang="zh-CN" altLang="zh-CN" sz="3200" b="1" dirty="0" smtClean="0">
                <a:solidFill>
                  <a:schemeClr val="bg1">
                    <a:lumMod val="10000"/>
                  </a:schemeClr>
                </a:solidFill>
              </a:rPr>
              <a:t>于</a:t>
            </a:r>
            <a:r>
              <a:rPr lang="en-US" altLang="zh-CN" sz="3200" b="1" dirty="0" smtClean="0">
                <a:solidFill>
                  <a:schemeClr val="bg1">
                    <a:lumMod val="10000"/>
                  </a:schemeClr>
                </a:solidFill>
              </a:rPr>
              <a:t>2018</a:t>
            </a:r>
            <a:r>
              <a:rPr lang="zh-CN" altLang="zh-CN" sz="3200" b="1" dirty="0" smtClean="0">
                <a:solidFill>
                  <a:schemeClr val="bg1">
                    <a:lumMod val="10000"/>
                  </a:schemeClr>
                </a:solidFill>
              </a:rPr>
              <a:t>年夏</a:t>
            </a:r>
            <a:endParaRPr lang="zh-CN" altLang="zh-CN" sz="3200" b="1" dirty="0">
              <a:solidFill>
                <a:schemeClr val="bg1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58235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1"/>
          </p:nvPr>
        </p:nvSpPr>
        <p:spPr>
          <a:xfrm rot="21292086">
            <a:off x="23154" y="583682"/>
            <a:ext cx="2420694" cy="626156"/>
          </a:xfrm>
        </p:spPr>
        <p:txBody>
          <a:bodyPr/>
          <a:lstStyle/>
          <a:p>
            <a:r>
              <a:rPr lang="zh-CN" altLang="en-US" sz="3600" b="1" dirty="0" smtClean="0"/>
              <a:t>范文展示</a:t>
            </a:r>
            <a:r>
              <a:rPr lang="en-US" altLang="zh-CN" sz="3600" b="1" dirty="0" smtClean="0"/>
              <a:t>2</a:t>
            </a:r>
            <a:endParaRPr lang="zh-CN" altLang="en-US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83568" y="1412777"/>
            <a:ext cx="8064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        </a:t>
            </a:r>
            <a:endParaRPr lang="zh-CN" altLang="zh-CN" sz="3200" b="1" dirty="0">
              <a:solidFill>
                <a:schemeClr val="bg1">
                  <a:lumMod val="10000"/>
                </a:schemeClr>
              </a:solidFill>
            </a:endParaRPr>
          </a:p>
        </p:txBody>
      </p:sp>
      <p:pic>
        <p:nvPicPr>
          <p:cNvPr id="6" name="图片 5" descr="QQ图片20180614共一江水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404664"/>
            <a:ext cx="8280920" cy="54006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7258235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 rot="21205963">
            <a:off x="7395560" y="4604933"/>
            <a:ext cx="1714849" cy="685800"/>
          </a:xfrm>
        </p:spPr>
        <p:txBody>
          <a:bodyPr/>
          <a:lstStyle/>
          <a:p>
            <a:r>
              <a:rPr lang="zh-CN" altLang="en-US" sz="3600" b="1" dirty="0" smtClean="0"/>
              <a:t>范文</a:t>
            </a:r>
            <a:r>
              <a:rPr lang="en-US" altLang="zh-CN" sz="3600" b="1" dirty="0" smtClean="0"/>
              <a:t>3</a:t>
            </a:r>
            <a:endParaRPr lang="zh-CN" altLang="en-US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11560" y="476672"/>
            <a:ext cx="799288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800" b="1" dirty="0" smtClean="0">
                <a:solidFill>
                  <a:schemeClr val="bg1">
                    <a:lumMod val="10000"/>
                  </a:schemeClr>
                </a:solidFill>
                <a:latin typeface="黑体" pitchFamily="49" charset="-122"/>
                <a:ea typeface="黑体" pitchFamily="49" charset="-122"/>
              </a:rPr>
              <a:t>你的梦想有多雄奇，中国就有多美丽</a:t>
            </a:r>
          </a:p>
          <a:p>
            <a:r>
              <a:rPr lang="en-US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        </a:t>
            </a:r>
            <a:endParaRPr lang="en-US" altLang="zh-CN" sz="2800" b="1" dirty="0" smtClean="0">
              <a:solidFill>
                <a:schemeClr val="bg1">
                  <a:lumMod val="10000"/>
                </a:schemeClr>
              </a:solidFill>
            </a:endParaRPr>
          </a:p>
          <a:p>
            <a:r>
              <a:rPr lang="en-US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en-US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      </a:t>
            </a:r>
            <a:r>
              <a:rPr lang="en-US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1977</a:t>
            </a:r>
            <a:r>
              <a:rPr lang="zh-CN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年，一个年轻人参加完高考，在日记本中写下这样的句子：我刚好踩在了时代的鼓点上。今天的你，是否听到了新时代更加激越的鼓点？</a:t>
            </a:r>
          </a:p>
          <a:p>
            <a:r>
              <a:rPr lang="en-US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        </a:t>
            </a:r>
            <a:r>
              <a:rPr lang="zh-CN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朋友，你说对时代有信心，但心中常有“两个小人”在斗争，一个叫“梦想还是要有的”，另一个大概是“算了，累觉不爱”。常在自我勉励，也总是自我否定，最希望生活有准心，却常常有心无力。不妨，再回头看看。</a:t>
            </a:r>
            <a:endParaRPr lang="zh-CN" altLang="en-US" sz="2800" b="1" dirty="0">
              <a:solidFill>
                <a:schemeClr val="bg1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 rot="21205963">
            <a:off x="7395560" y="5397021"/>
            <a:ext cx="1714849" cy="685800"/>
          </a:xfrm>
        </p:spPr>
        <p:txBody>
          <a:bodyPr/>
          <a:lstStyle/>
          <a:p>
            <a:r>
              <a:rPr lang="zh-CN" altLang="en-US" sz="3600" b="1" dirty="0" smtClean="0"/>
              <a:t>范文</a:t>
            </a:r>
            <a:r>
              <a:rPr lang="en-US" altLang="zh-CN" sz="3600" b="1" dirty="0" smtClean="0"/>
              <a:t>3</a:t>
            </a:r>
            <a:endParaRPr lang="zh-CN" altLang="en-US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836712"/>
            <a:ext cx="799288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        100</a:t>
            </a:r>
            <a:r>
              <a:rPr lang="zh-CN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年前，有一本刚刚创刊不久的杂志下了决心搬到北京：将文言改成白话，还采用了新式标点，自此改变一个时代。对，它就是《新青年》。</a:t>
            </a:r>
          </a:p>
          <a:p>
            <a:r>
              <a:rPr lang="en-US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        </a:t>
            </a:r>
            <a:r>
              <a:rPr lang="zh-CN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近</a:t>
            </a:r>
            <a:r>
              <a:rPr lang="en-US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40</a:t>
            </a:r>
            <a:r>
              <a:rPr lang="zh-CN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年前，有一位老人坐上日本新干线说，“就感到快，有催人跑的意思”。从此，一个国家在这位总设计师的领航下推进改革开放，拼了命追赶。你应该猜到了，这是中国。如今，它已经来到了世界舞台中央。</a:t>
            </a:r>
          </a:p>
          <a:p>
            <a:r>
              <a:rPr lang="en-US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        </a:t>
            </a:r>
            <a:r>
              <a:rPr lang="zh-CN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今天，守在屏幕前看十九大的你们肯定知道了，中国特色社会主义进入了新时代。</a:t>
            </a:r>
            <a:endParaRPr lang="zh-CN" altLang="zh-CN" sz="2800" b="1" dirty="0">
              <a:solidFill>
                <a:schemeClr val="bg1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 rot="21205963">
            <a:off x="7395560" y="5397021"/>
            <a:ext cx="1714849" cy="685800"/>
          </a:xfrm>
        </p:spPr>
        <p:txBody>
          <a:bodyPr/>
          <a:lstStyle/>
          <a:p>
            <a:r>
              <a:rPr lang="zh-CN" altLang="en-US" sz="3600" b="1" dirty="0" smtClean="0"/>
              <a:t>范文</a:t>
            </a:r>
            <a:r>
              <a:rPr lang="en-US" altLang="zh-CN" sz="3600" b="1" dirty="0" smtClean="0"/>
              <a:t>3</a:t>
            </a:r>
            <a:endParaRPr lang="zh-CN" altLang="en-US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692696"/>
            <a:ext cx="842493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       </a:t>
            </a:r>
            <a:r>
              <a:rPr lang="zh-CN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青年、国家、时代，是形影相随的铁三角、彼此助推的浪涛。或许你会说，历史都是过去，遍地黄金的日子过去了，低垂的果子已经没了，风口都是父辈们的。不可否认，高强度竞争、快节奏生活、攀升的房价，是面透镜，会放大焦虑，会矮化梦想。但反过来看看，祖辈父辈的逐梦路上，饭盒里何来超级稻，绿皮车哪能开到</a:t>
            </a:r>
            <a:r>
              <a:rPr lang="en-US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350</a:t>
            </a:r>
            <a:r>
              <a:rPr lang="zh-CN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，日记本里何曾有过“世界那么大，我想去看看”？更别说人人都有麦克风。更何况，凡是过往、皆为序章。上一辈的成绩，早已成为你我奋斗的基石。一些资源注定被激烈竞争，但不妨碍这个伟大的时代被充分共享。请记住，唯有时代，取之无禁，用之不竭，容得下最大的梦想。</a:t>
            </a:r>
            <a:endParaRPr lang="zh-CN" altLang="zh-CN" sz="2800" b="1" dirty="0">
              <a:solidFill>
                <a:schemeClr val="bg1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 rot="21205963">
            <a:off x="7395560" y="5397021"/>
            <a:ext cx="1714849" cy="685800"/>
          </a:xfrm>
        </p:spPr>
        <p:txBody>
          <a:bodyPr/>
          <a:lstStyle/>
          <a:p>
            <a:r>
              <a:rPr lang="zh-CN" altLang="en-US" sz="3600" b="1" dirty="0" smtClean="0"/>
              <a:t>范文</a:t>
            </a:r>
            <a:r>
              <a:rPr lang="en-US" altLang="zh-CN" sz="3600" b="1" dirty="0" smtClean="0"/>
              <a:t>3</a:t>
            </a:r>
            <a:endParaRPr lang="zh-CN" altLang="en-US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11560" y="1196752"/>
            <a:ext cx="792088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如果你还记得高中的政治课本，一定知道社会主要矛盾的定义。今天它的表述变了。中国的主要矛盾已经变成“人民日益增长的美好生活需要和不平衡不充分的发展之间的矛盾”，中国富起来了。这样判断符合我们的常识。新的社会矛盾，是几十年打怪通关后的一扇新大门。这扇门上不仅写着物质文化生活，还写着民主、法治、公平正义、安全、环境，饱蘸着我们更高的期许，绝不是轻轻松松、敲锣打鼓可以跨过。但推开了，就是更美好的生活。</a:t>
            </a:r>
            <a:endParaRPr lang="zh-CN" altLang="zh-CN" sz="2800" b="1" dirty="0">
              <a:solidFill>
                <a:schemeClr val="bg1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 rot="21205963">
            <a:off x="7395560" y="5397021"/>
            <a:ext cx="1714849" cy="685800"/>
          </a:xfrm>
        </p:spPr>
        <p:txBody>
          <a:bodyPr/>
          <a:lstStyle/>
          <a:p>
            <a:r>
              <a:rPr lang="zh-CN" altLang="en-US" sz="3600" b="1" dirty="0" smtClean="0"/>
              <a:t>范文</a:t>
            </a:r>
            <a:r>
              <a:rPr lang="en-US" altLang="zh-CN" sz="3600" b="1" dirty="0" smtClean="0"/>
              <a:t>3</a:t>
            </a:r>
            <a:endParaRPr lang="zh-CN" altLang="en-US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11560" y="1196752"/>
            <a:ext cx="792088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        </a:t>
            </a:r>
            <a:r>
              <a:rPr lang="zh-CN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我们无需掩藏个人对美好生活的向往，因为它就是中国梦的重要部分，但同时我们也深知，一只风筝要飞起来，必须站到时代的风口。</a:t>
            </a:r>
            <a:r>
              <a:rPr lang="en-US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2020</a:t>
            </a:r>
            <a:r>
              <a:rPr lang="zh-CN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年，中国将全面建成小康，很近了；</a:t>
            </a:r>
            <a:r>
              <a:rPr lang="en-US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2035</a:t>
            </a:r>
            <a:r>
              <a:rPr lang="zh-CN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年，中国将基本实现社会主义现代化，一眨眼也能到。</a:t>
            </a:r>
            <a:r>
              <a:rPr lang="en-US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    </a:t>
            </a:r>
            <a:r>
              <a:rPr lang="zh-CN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那时你几岁？会在做什么？以此倒推，今天的使命是什么？</a:t>
            </a:r>
            <a:endParaRPr lang="zh-CN" altLang="zh-CN" sz="2800" b="1" dirty="0">
              <a:solidFill>
                <a:schemeClr val="bg1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899592" y="1268760"/>
            <a:ext cx="7632848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    </a:t>
            </a:r>
            <a:r>
              <a:rPr kumimoji="0" lang="zh-CN" sz="240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一代人有一代人的际遇和机缘、使命和挑战。你们与新世纪的中国一路同行、成长，和中国的新时代一起追梦、圆梦。以上材料触发了你怎样的联想和思考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?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请据此写一篇文章，想象它装进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“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时光瓶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”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留待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2035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年开启，给那时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18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岁的一代人阅读。</a:t>
            </a:r>
            <a:endParaRPr kumimoji="0" lang="zh-CN" altLang="en-US" sz="2400" i="0" u="none" strike="noStrike" cap="none" normalizeH="0" baseline="0" dirty="0" smtClean="0">
              <a:ln>
                <a:noFill/>
              </a:ln>
              <a:solidFill>
                <a:srgbClr val="40404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要求：选好角度，确定立意，明确文体，自拟标题，不要套作，不得抄袭，不得泄露个人信息；不少于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800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字。</a:t>
            </a:r>
            <a:r>
              <a:rPr kumimoji="0" lang="zh-CN" altLang="en-US" sz="1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4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 rot="21205963">
            <a:off x="7395560" y="5397021"/>
            <a:ext cx="1714849" cy="685800"/>
          </a:xfrm>
        </p:spPr>
        <p:txBody>
          <a:bodyPr/>
          <a:lstStyle/>
          <a:p>
            <a:r>
              <a:rPr lang="zh-CN" altLang="en-US" sz="3600" b="1" dirty="0" smtClean="0"/>
              <a:t>范文</a:t>
            </a:r>
            <a:r>
              <a:rPr lang="en-US" altLang="zh-CN" sz="3600" b="1" dirty="0" smtClean="0"/>
              <a:t>3</a:t>
            </a:r>
            <a:endParaRPr lang="zh-CN" altLang="en-US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404664"/>
            <a:ext cx="8496944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        </a:t>
            </a:r>
            <a:r>
              <a:rPr lang="zh-CN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都说时代匆匆，但时代哪有脚，走的总是人。从枪杆子打天下、打开国门看天下到敞开胸怀迎天下，从站起来、富起来到强起来，我们就是怀揣着梦想走来的，我们仍要坚定地走下去。我们的脚步，注定写下未来的历史。当我们一次次成功打卡既定目标，当中国依然是世界经济增长的引擎，当海归不断回到中国创业淘金，当我们所有人都牢记握指成拳，时与势就在中国，机遇就在中国。前些天，保温杯成为一个热词，它所隐喻的不服输的精气神同样需要保温。当</a:t>
            </a:r>
            <a:r>
              <a:rPr lang="en-US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00</a:t>
            </a:r>
            <a:r>
              <a:rPr lang="zh-CN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后成为新新青年登场，当拿着保温杯的中年人还在继续奋斗，当中年人依然阳光，当青年人充满力量，这便是最好的中国。</a:t>
            </a:r>
          </a:p>
          <a:p>
            <a:endParaRPr lang="zh-CN" altLang="zh-CN" sz="2800" b="1" dirty="0">
              <a:solidFill>
                <a:schemeClr val="bg1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 rot="21205963">
            <a:off x="7395560" y="5397021"/>
            <a:ext cx="1714849" cy="685800"/>
          </a:xfrm>
        </p:spPr>
        <p:txBody>
          <a:bodyPr/>
          <a:lstStyle/>
          <a:p>
            <a:r>
              <a:rPr lang="zh-CN" altLang="en-US" sz="3600" b="1" dirty="0" smtClean="0"/>
              <a:t>范文</a:t>
            </a:r>
            <a:r>
              <a:rPr lang="en-US" altLang="zh-CN" sz="3600" b="1" dirty="0" smtClean="0"/>
              <a:t>3</a:t>
            </a:r>
            <a:endParaRPr lang="zh-CN" altLang="en-US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827584" y="1124744"/>
            <a:ext cx="763284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        </a:t>
            </a:r>
            <a:r>
              <a:rPr lang="zh-CN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你们都很喜欢梁任公百年前的《少年中国说》，其实，青年兴则国家兴，青年强则国家强，这是不变的真理。一代一代的青年人，记着国家使命，去奔走、去呐喊，去想，去做，敢担当不畏难，事情自然就成了。所以，未来的中国，并不缥缈，就在大家的手里。你们有理想、有本领、有担当，国家就有前途，民族就有希望。</a:t>
            </a:r>
            <a:endParaRPr lang="zh-CN" altLang="zh-CN" sz="2800" b="1" dirty="0">
              <a:solidFill>
                <a:schemeClr val="bg1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 rot="21205963">
            <a:off x="6549806" y="4532925"/>
            <a:ext cx="1714849" cy="685800"/>
          </a:xfrm>
        </p:spPr>
        <p:txBody>
          <a:bodyPr/>
          <a:lstStyle/>
          <a:p>
            <a:r>
              <a:rPr lang="zh-CN" altLang="en-US" sz="3600" b="1" dirty="0" smtClean="0"/>
              <a:t>范文</a:t>
            </a:r>
            <a:r>
              <a:rPr lang="en-US" altLang="zh-CN" sz="3600" b="1" dirty="0" smtClean="0"/>
              <a:t>3</a:t>
            </a:r>
            <a:endParaRPr lang="zh-CN" altLang="en-US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827584" y="1124744"/>
            <a:ext cx="7632848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        </a:t>
            </a:r>
            <a:r>
              <a:rPr lang="en-US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1933</a:t>
            </a:r>
            <a:r>
              <a:rPr lang="zh-CN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年，近代中国一份有影响的综合性刊物《东方杂志》发起了全国性“征梦”活动，征求两个问题的答案：你梦想中的未来中国是怎样？个人生活中有什么梦想？今天，也不妨写下你的答案，这个答案有多雄奇，中国就有多美丽。</a:t>
            </a:r>
          </a:p>
          <a:p>
            <a:r>
              <a:rPr lang="en-US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       </a:t>
            </a:r>
            <a:r>
              <a:rPr lang="zh-CN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明天见。</a:t>
            </a:r>
          </a:p>
          <a:p>
            <a:pPr algn="r"/>
            <a:r>
              <a:rPr lang="zh-CN" altLang="zh-CN" dirty="0" smtClean="0"/>
              <a:t>文章来源：人民日报中央厨房•思聊工作室</a:t>
            </a:r>
            <a:r>
              <a:rPr lang="en-US" altLang="zh-CN" dirty="0" smtClean="0"/>
              <a:t> </a:t>
            </a:r>
            <a:r>
              <a:rPr lang="zh-CN" altLang="zh-CN" dirty="0" smtClean="0"/>
              <a:t>何鼎鼎</a:t>
            </a:r>
          </a:p>
          <a:p>
            <a:endParaRPr lang="zh-CN" altLang="zh-CN" sz="2800" b="1" dirty="0">
              <a:solidFill>
                <a:schemeClr val="bg1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 rot="21292086">
            <a:off x="1244127" y="1638748"/>
            <a:ext cx="6732721" cy="1565067"/>
          </a:xfrm>
        </p:spPr>
        <p:txBody>
          <a:bodyPr/>
          <a:lstStyle/>
          <a:p>
            <a:r>
              <a:rPr lang="zh-CN" altLang="en-US" dirty="0" smtClean="0"/>
              <a:t>谢谢品鉴</a:t>
            </a:r>
            <a:endParaRPr lang="zh-CN" altLang="en-US" dirty="0"/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>
          <a:xfrm rot="21292086">
            <a:off x="3081510" y="3870648"/>
            <a:ext cx="3463411" cy="639906"/>
          </a:xfrm>
        </p:spPr>
        <p:txBody>
          <a:bodyPr/>
          <a:lstStyle/>
          <a:p>
            <a:r>
              <a:rPr lang="en-US" altLang="zh-CN" dirty="0" smtClean="0"/>
              <a:t>2018.6.14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258235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1115616" y="908720"/>
            <a:ext cx="7344816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30480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Ⅰ卷作文“世纪宝宝中国梦”瞄准今年考生的特点，聚焦这代人“与新世纪的中国一路同行、成长，和中国的新时代一起追梦、圆梦”的整体特征，仿年表形式选编材料、创编引导语，通过任务设定，让生于新千年和新时代开启之年的两代青年在</a:t>
            </a:r>
            <a:r>
              <a:rPr lang="en-US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18</a:t>
            </a:r>
            <a:r>
              <a:rPr lang="zh-CN" altLang="zh-CN" sz="2800" b="1" dirty="0" smtClean="0">
                <a:solidFill>
                  <a:schemeClr val="bg1">
                    <a:lumMod val="10000"/>
                  </a:schemeClr>
                </a:solidFill>
              </a:rPr>
              <a:t>岁成人之际进行跨时空“对话”，从而激发考生的写作热情和想象力，引导考生强化代际身份感，认识个人成长与国家、民族、时代的深刻关联。</a:t>
            </a:r>
          </a:p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bg1">
                  <a:lumMod val="10000"/>
                </a:schemeClr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" name="爆炸形 1 2"/>
          <p:cNvSpPr/>
          <p:nvPr/>
        </p:nvSpPr>
        <p:spPr>
          <a:xfrm>
            <a:off x="323528" y="0"/>
            <a:ext cx="2592288" cy="1484784"/>
          </a:xfrm>
          <a:prstGeom prst="irregularSeal1">
            <a:avLst/>
          </a:prstGeom>
          <a:solidFill>
            <a:schemeClr val="accent3">
              <a:alpha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11560" y="404664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00"/>
                </a:solidFill>
              </a:rPr>
              <a:t>名师点评</a:t>
            </a:r>
            <a:r>
              <a:rPr lang="en-US" altLang="zh-CN" sz="2800" b="1" dirty="0" smtClean="0">
                <a:solidFill>
                  <a:srgbClr val="FFFF00"/>
                </a:solidFill>
              </a:rPr>
              <a:t>A</a:t>
            </a:r>
            <a:endParaRPr lang="zh-CN" altLang="en-US" sz="2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58235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827584" y="456927"/>
            <a:ext cx="7344816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zh-CN" sz="2400" b="1" dirty="0" smtClean="0">
                <a:solidFill>
                  <a:schemeClr val="bg1">
                    <a:lumMod val="10000"/>
                  </a:schemeClr>
                </a:solidFill>
              </a:rPr>
              <a:t>“世纪宝宝”</a:t>
            </a:r>
          </a:p>
          <a:p>
            <a:pPr algn="ctr"/>
            <a:r>
              <a:rPr lang="zh-CN" altLang="zh-CN" sz="2400" b="1" dirty="0" smtClean="0">
                <a:solidFill>
                  <a:schemeClr val="bg1">
                    <a:lumMod val="10000"/>
                  </a:schemeClr>
                </a:solidFill>
              </a:rPr>
              <a:t>请你与中国的新时代同追梦圆梦</a:t>
            </a:r>
          </a:p>
          <a:p>
            <a:pPr algn="r"/>
            <a:r>
              <a:rPr lang="en-US" altLang="zh-CN" sz="2000" b="1" dirty="0" smtClean="0">
                <a:solidFill>
                  <a:schemeClr val="bg1">
                    <a:lumMod val="10000"/>
                  </a:schemeClr>
                </a:solidFill>
              </a:rPr>
              <a:t>--</a:t>
            </a:r>
            <a:r>
              <a:rPr lang="en-US" altLang="zh-CN" sz="1200" b="1" dirty="0" smtClean="0">
                <a:solidFill>
                  <a:schemeClr val="bg1">
                    <a:lumMod val="10000"/>
                  </a:schemeClr>
                </a:solidFill>
              </a:rPr>
              <a:t>2018</a:t>
            </a:r>
            <a:r>
              <a:rPr lang="zh-CN" altLang="zh-CN" sz="1200" b="1" dirty="0" smtClean="0">
                <a:solidFill>
                  <a:schemeClr val="bg1">
                    <a:lumMod val="10000"/>
                  </a:schemeClr>
                </a:solidFill>
              </a:rPr>
              <a:t>年全国Ｉ卷（广东卷）高考作文点评</a:t>
            </a:r>
            <a:endParaRPr lang="zh-CN" altLang="zh-CN" sz="2000" b="1" dirty="0" smtClean="0">
              <a:solidFill>
                <a:schemeClr val="bg1">
                  <a:lumMod val="10000"/>
                </a:schemeClr>
              </a:solidFill>
            </a:endParaRPr>
          </a:p>
          <a:p>
            <a:pPr algn="ctr"/>
            <a:r>
              <a:rPr lang="zh-CN" altLang="zh-CN" sz="1200" b="1" dirty="0" smtClean="0">
                <a:solidFill>
                  <a:schemeClr val="bg1">
                    <a:lumMod val="10000"/>
                  </a:schemeClr>
                </a:solidFill>
              </a:rPr>
              <a:t>华南师范大学文学院院长</a:t>
            </a:r>
            <a:r>
              <a:rPr lang="en-US" altLang="zh-CN" sz="1200" b="1" dirty="0" smtClean="0">
                <a:solidFill>
                  <a:schemeClr val="bg1">
                    <a:lumMod val="10000"/>
                  </a:schemeClr>
                </a:solidFill>
              </a:rPr>
              <a:t>  </a:t>
            </a:r>
            <a:r>
              <a:rPr lang="zh-CN" altLang="zh-CN" sz="1200" b="1" dirty="0" smtClean="0">
                <a:solidFill>
                  <a:schemeClr val="bg1">
                    <a:lumMod val="10000"/>
                  </a:schemeClr>
                </a:solidFill>
              </a:rPr>
              <a:t>陈少华教授</a:t>
            </a:r>
          </a:p>
          <a:p>
            <a:r>
              <a:rPr lang="en-US" altLang="zh-CN" sz="2000" b="1" dirty="0" smtClean="0">
                <a:solidFill>
                  <a:schemeClr val="bg1">
                    <a:lumMod val="10000"/>
                  </a:schemeClr>
                </a:solidFill>
              </a:rPr>
              <a:t>  </a:t>
            </a:r>
            <a:endParaRPr lang="zh-CN" altLang="zh-CN" sz="2000" b="1" dirty="0" smtClean="0">
              <a:solidFill>
                <a:schemeClr val="bg1">
                  <a:lumMod val="10000"/>
                </a:schemeClr>
              </a:solidFill>
            </a:endParaRPr>
          </a:p>
          <a:p>
            <a:r>
              <a:rPr lang="en-US" altLang="zh-CN" sz="2000" b="1" dirty="0" smtClean="0">
                <a:solidFill>
                  <a:schemeClr val="bg1">
                    <a:lumMod val="10000"/>
                  </a:schemeClr>
                </a:solidFill>
              </a:rPr>
              <a:t>        </a:t>
            </a:r>
            <a:r>
              <a:rPr lang="zh-CN" altLang="zh-CN" sz="2000" b="1" dirty="0" smtClean="0">
                <a:solidFill>
                  <a:schemeClr val="bg1">
                    <a:lumMod val="10000"/>
                  </a:schemeClr>
                </a:solidFill>
              </a:rPr>
              <a:t>全国高考语文</a:t>
            </a:r>
            <a:r>
              <a:rPr lang="zh-CN" altLang="en-US" sz="2000" b="1" dirty="0" smtClean="0">
                <a:solidFill>
                  <a:schemeClr val="bg1">
                    <a:lumMod val="10000"/>
                  </a:schemeClr>
                </a:solidFill>
              </a:rPr>
              <a:t>卷</a:t>
            </a:r>
            <a:r>
              <a:rPr lang="en-US" altLang="zh-CN" sz="2000" b="1" dirty="0" smtClean="0">
                <a:solidFill>
                  <a:schemeClr val="bg1">
                    <a:lumMod val="10000"/>
                  </a:schemeClr>
                </a:solidFill>
              </a:rPr>
              <a:t>1</a:t>
            </a:r>
            <a:r>
              <a:rPr lang="zh-CN" altLang="zh-CN" sz="2000" b="1" dirty="0" smtClean="0">
                <a:solidFill>
                  <a:schemeClr val="bg1">
                    <a:lumMod val="10000"/>
                  </a:schemeClr>
                </a:solidFill>
              </a:rPr>
              <a:t>作文题的材料由两部分构成</a:t>
            </a:r>
            <a:r>
              <a:rPr lang="en-US" altLang="zh-CN" sz="2000" b="1" dirty="0" smtClean="0">
                <a:solidFill>
                  <a:schemeClr val="bg1">
                    <a:lumMod val="10000"/>
                  </a:schemeClr>
                </a:solidFill>
              </a:rPr>
              <a:t>:</a:t>
            </a:r>
            <a:r>
              <a:rPr lang="zh-CN" altLang="zh-CN" sz="2000" b="1" dirty="0" smtClean="0">
                <a:solidFill>
                  <a:schemeClr val="bg1">
                    <a:lumMod val="10000"/>
                  </a:schemeClr>
                </a:solidFill>
              </a:rPr>
              <a:t>第一部分以新世纪</a:t>
            </a:r>
            <a:r>
              <a:rPr lang="en-US" altLang="zh-CN" sz="2000" b="1" dirty="0" smtClean="0">
                <a:solidFill>
                  <a:schemeClr val="bg1">
                    <a:lumMod val="10000"/>
                  </a:schemeClr>
                </a:solidFill>
              </a:rPr>
              <a:t>2000</a:t>
            </a:r>
            <a:r>
              <a:rPr lang="zh-CN" altLang="zh-CN" sz="2000" b="1" dirty="0" smtClean="0">
                <a:solidFill>
                  <a:schemeClr val="bg1">
                    <a:lumMod val="10000"/>
                  </a:schemeClr>
                </a:solidFill>
              </a:rPr>
              <a:t>年以来编年大事记的方式，围绕“世纪宝宝”出生到今年</a:t>
            </a:r>
            <a:r>
              <a:rPr lang="en-US" altLang="zh-CN" sz="2000" b="1" dirty="0" smtClean="0">
                <a:solidFill>
                  <a:schemeClr val="bg1">
                    <a:lumMod val="10000"/>
                  </a:schemeClr>
                </a:solidFill>
              </a:rPr>
              <a:t>2018</a:t>
            </a:r>
            <a:r>
              <a:rPr lang="zh-CN" altLang="zh-CN" sz="2000" b="1" dirty="0" smtClean="0">
                <a:solidFill>
                  <a:schemeClr val="bg1">
                    <a:lumMod val="10000"/>
                  </a:schemeClr>
                </a:solidFill>
              </a:rPr>
              <a:t>年可以参加高考这一段，择要标注的重要事件有大地震、体育盛会、航天航空与教育、农村建设、网络普及与用户规模等，呈现“世纪宝宝”成长于新世纪中国迅猛发展的新时代，随后还有代表中国梦内容的时间标注，即</a:t>
            </a:r>
            <a:r>
              <a:rPr lang="en-US" altLang="zh-CN" sz="2000" b="1" dirty="0" smtClean="0">
                <a:solidFill>
                  <a:schemeClr val="bg1">
                    <a:lumMod val="10000"/>
                  </a:schemeClr>
                </a:solidFill>
              </a:rPr>
              <a:t>2020</a:t>
            </a:r>
            <a:r>
              <a:rPr lang="zh-CN" altLang="zh-CN" sz="2000" b="1" dirty="0" smtClean="0">
                <a:solidFill>
                  <a:schemeClr val="bg1">
                    <a:lumMod val="10000"/>
                  </a:schemeClr>
                </a:solidFill>
              </a:rPr>
              <a:t>年全面建成小康社会，</a:t>
            </a:r>
            <a:r>
              <a:rPr lang="en-US" altLang="zh-CN" sz="2000" b="1" dirty="0" smtClean="0">
                <a:solidFill>
                  <a:schemeClr val="bg1">
                    <a:lumMod val="10000"/>
                  </a:schemeClr>
                </a:solidFill>
              </a:rPr>
              <a:t>2035</a:t>
            </a:r>
            <a:r>
              <a:rPr lang="zh-CN" altLang="zh-CN" sz="2000" b="1" dirty="0" smtClean="0">
                <a:solidFill>
                  <a:schemeClr val="bg1">
                    <a:lumMod val="10000"/>
                  </a:schemeClr>
                </a:solidFill>
              </a:rPr>
              <a:t>年基本实现社会主义现代化。第二部分要求考生结合“世纪宝宝”的成长，就新世纪中国，中国新时代的追梦、圆梦展开联想与思考，在“时光瓶”中留存，留待</a:t>
            </a:r>
            <a:r>
              <a:rPr lang="en-US" altLang="zh-CN" sz="2000" b="1" dirty="0" smtClean="0">
                <a:solidFill>
                  <a:schemeClr val="bg1">
                    <a:lumMod val="10000"/>
                  </a:schemeClr>
                </a:solidFill>
              </a:rPr>
              <a:t>2035</a:t>
            </a:r>
            <a:r>
              <a:rPr lang="zh-CN" altLang="zh-CN" sz="2000" b="1" dirty="0" smtClean="0">
                <a:solidFill>
                  <a:schemeClr val="bg1">
                    <a:lumMod val="10000"/>
                  </a:schemeClr>
                </a:solidFill>
              </a:rPr>
              <a:t>年的</a:t>
            </a:r>
            <a:r>
              <a:rPr lang="en-US" altLang="zh-CN" sz="2000" b="1" dirty="0" smtClean="0">
                <a:solidFill>
                  <a:schemeClr val="bg1">
                    <a:lumMod val="10000"/>
                  </a:schemeClr>
                </a:solidFill>
              </a:rPr>
              <a:t>18</a:t>
            </a:r>
            <a:r>
              <a:rPr lang="zh-CN" altLang="zh-CN" sz="2000" b="1" dirty="0" smtClean="0">
                <a:solidFill>
                  <a:schemeClr val="bg1">
                    <a:lumMod val="10000"/>
                  </a:schemeClr>
                </a:solidFill>
              </a:rPr>
              <a:t>岁的一代人阅读。</a:t>
            </a:r>
          </a:p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bg1">
                  <a:lumMod val="10000"/>
                </a:schemeClr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爆炸形 1 3"/>
          <p:cNvSpPr/>
          <p:nvPr/>
        </p:nvSpPr>
        <p:spPr>
          <a:xfrm>
            <a:off x="0" y="0"/>
            <a:ext cx="2592288" cy="1484784"/>
          </a:xfrm>
          <a:prstGeom prst="irregularSeal1">
            <a:avLst/>
          </a:prstGeom>
          <a:solidFill>
            <a:schemeClr val="accent3">
              <a:alpha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88032" y="404664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00"/>
                </a:solidFill>
              </a:rPr>
              <a:t>名师点评</a:t>
            </a:r>
            <a:r>
              <a:rPr lang="en-US" altLang="zh-CN" sz="2800" b="1" dirty="0" smtClean="0">
                <a:solidFill>
                  <a:srgbClr val="FFFF00"/>
                </a:solidFill>
              </a:rPr>
              <a:t>B</a:t>
            </a:r>
            <a:endParaRPr lang="zh-CN" altLang="en-US" sz="2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58235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827584" y="692696"/>
            <a:ext cx="734481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10000"/>
                  </a:schemeClr>
                </a:solidFill>
              </a:rPr>
              <a:t>        </a:t>
            </a:r>
            <a:r>
              <a:rPr lang="zh-CN" altLang="zh-CN" sz="2400" b="1" dirty="0" smtClean="0">
                <a:solidFill>
                  <a:schemeClr val="bg1">
                    <a:lumMod val="10000"/>
                  </a:schemeClr>
                </a:solidFill>
              </a:rPr>
              <a:t>当然，除了材料给的，上述大事件，考生选择其他大事件对自己的影响，写出自己的联想与思考同样是可以的。</a:t>
            </a:r>
          </a:p>
          <a:p>
            <a:r>
              <a:rPr lang="en-US" altLang="zh-CN" sz="2400" b="1" dirty="0" smtClean="0">
                <a:solidFill>
                  <a:schemeClr val="bg1">
                    <a:lumMod val="10000"/>
                  </a:schemeClr>
                </a:solidFill>
              </a:rPr>
              <a:t>        </a:t>
            </a:r>
            <a:r>
              <a:rPr lang="zh-CN" altLang="zh-CN" sz="2400" b="1" dirty="0" smtClean="0">
                <a:solidFill>
                  <a:schemeClr val="bg1">
                    <a:lumMod val="10000"/>
                  </a:schemeClr>
                </a:solidFill>
              </a:rPr>
              <a:t>材料作文涉及人人关切的中国梦，话题广泛，人人都有话说，相信很多考生能够写出思想和表达俱佳的作文。当然，考生应该注意大小结合，即大事件与自我成长中的日常生活结合，写出自己的真情实感，注意“时光瓶”的提示，写出这一代人有关梦想、圆梦的精神特征，注意语言文字的准确、生动，写出自己的特点与亮点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bg1">
                  <a:lumMod val="10000"/>
                </a:schemeClr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58235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827584" y="960690"/>
            <a:ext cx="734481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10000"/>
                  </a:schemeClr>
                </a:solidFill>
              </a:rPr>
              <a:t>        </a:t>
            </a:r>
            <a:r>
              <a:rPr lang="zh-CN" altLang="zh-CN" sz="2400" dirty="0" smtClean="0">
                <a:solidFill>
                  <a:schemeClr val="bg1">
                    <a:lumMod val="10000"/>
                  </a:schemeClr>
                </a:solidFill>
              </a:rPr>
              <a:t>所给材料分两类，一是从</a:t>
            </a:r>
            <a:r>
              <a:rPr lang="en-US" altLang="zh-CN" sz="2400" dirty="0" smtClean="0">
                <a:solidFill>
                  <a:schemeClr val="bg1">
                    <a:lumMod val="10000"/>
                  </a:schemeClr>
                </a:solidFill>
              </a:rPr>
              <a:t>2000</a:t>
            </a:r>
            <a:r>
              <a:rPr lang="zh-CN" altLang="zh-CN" sz="2400" dirty="0" smtClean="0">
                <a:solidFill>
                  <a:schemeClr val="bg1">
                    <a:lumMod val="10000"/>
                  </a:schemeClr>
                </a:solidFill>
              </a:rPr>
              <a:t>年到今年的一些事件，一是未来</a:t>
            </a:r>
            <a:r>
              <a:rPr lang="en-US" altLang="zh-CN" sz="2400" dirty="0" smtClean="0">
                <a:solidFill>
                  <a:schemeClr val="bg1">
                    <a:lumMod val="10000"/>
                  </a:schemeClr>
                </a:solidFill>
              </a:rPr>
              <a:t>18</a:t>
            </a:r>
            <a:r>
              <a:rPr lang="zh-CN" altLang="zh-CN" sz="2400" dirty="0" smtClean="0">
                <a:solidFill>
                  <a:schemeClr val="bg1">
                    <a:lumMod val="10000"/>
                  </a:schemeClr>
                </a:solidFill>
              </a:rPr>
              <a:t>年的大体展望。</a:t>
            </a:r>
          </a:p>
          <a:p>
            <a:r>
              <a:rPr lang="en-US" altLang="zh-CN" sz="2400" dirty="0" smtClean="0">
                <a:solidFill>
                  <a:schemeClr val="bg1">
                    <a:lumMod val="10000"/>
                  </a:schemeClr>
                </a:solidFill>
              </a:rPr>
              <a:t>        </a:t>
            </a:r>
            <a:r>
              <a:rPr lang="zh-CN" altLang="zh-CN" sz="2400" dirty="0" smtClean="0">
                <a:solidFill>
                  <a:schemeClr val="bg1">
                    <a:lumMod val="10000"/>
                  </a:schemeClr>
                </a:solidFill>
              </a:rPr>
              <a:t>提示部分的内容实际上也分两类，一是对材料的含义方向作了引导，一是对作文的场景作了规定。</a:t>
            </a:r>
          </a:p>
          <a:p>
            <a:r>
              <a:rPr lang="en-US" altLang="zh-CN" sz="2400" dirty="0" smtClean="0">
                <a:solidFill>
                  <a:schemeClr val="bg1">
                    <a:lumMod val="10000"/>
                  </a:schemeClr>
                </a:solidFill>
              </a:rPr>
              <a:t>        </a:t>
            </a:r>
            <a:r>
              <a:rPr lang="zh-CN" altLang="zh-CN" sz="2400" dirty="0" smtClean="0">
                <a:solidFill>
                  <a:schemeClr val="bg1">
                    <a:lumMod val="10000"/>
                  </a:schemeClr>
                </a:solidFill>
              </a:rPr>
              <a:t>从</a:t>
            </a:r>
            <a:r>
              <a:rPr lang="en-US" altLang="zh-CN" sz="2400" dirty="0" smtClean="0">
                <a:solidFill>
                  <a:schemeClr val="bg1">
                    <a:lumMod val="10000"/>
                  </a:schemeClr>
                </a:solidFill>
              </a:rPr>
              <a:t>2000</a:t>
            </a:r>
            <a:r>
              <a:rPr lang="zh-CN" altLang="zh-CN" sz="2400" dirty="0" smtClean="0">
                <a:solidFill>
                  <a:schemeClr val="bg1">
                    <a:lumMod val="10000"/>
                  </a:schemeClr>
                </a:solidFill>
              </a:rPr>
              <a:t>年至今，应该说国家发生的变化是非常大的，但从所选取的材料来看，既有一些令人印象深刻的标志性事件，也有让人在不知不觉间完成的蜕变；而对今后的展望，则是着重在国家的整体进步上。</a:t>
            </a:r>
          </a:p>
          <a:p>
            <a:r>
              <a:rPr lang="en-US" altLang="zh-CN" sz="2400" dirty="0" smtClean="0">
                <a:solidFill>
                  <a:schemeClr val="bg1">
                    <a:lumMod val="10000"/>
                  </a:schemeClr>
                </a:solidFill>
              </a:rPr>
              <a:t>        </a:t>
            </a:r>
            <a:r>
              <a:rPr lang="zh-CN" altLang="zh-CN" sz="2400" dirty="0" smtClean="0">
                <a:solidFill>
                  <a:schemeClr val="bg1">
                    <a:lumMod val="10000"/>
                  </a:schemeClr>
                </a:solidFill>
              </a:rPr>
              <a:t>提示部分，强调了个人的成长与国家的发展、时代的进步密不可分，“际遇和机缘、使命和挑战”，无不与时代、与国家的命运联在一起。太“个人”的东西就不合适了。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bg1">
                  <a:lumMod val="10000"/>
                </a:schemeClr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" name="爆炸形 1 2"/>
          <p:cNvSpPr/>
          <p:nvPr/>
        </p:nvSpPr>
        <p:spPr>
          <a:xfrm>
            <a:off x="-108520" y="0"/>
            <a:ext cx="2592288" cy="1484784"/>
          </a:xfrm>
          <a:prstGeom prst="irregularSeal1">
            <a:avLst/>
          </a:prstGeom>
          <a:solidFill>
            <a:schemeClr val="accent3">
              <a:alpha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79512" y="404664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00"/>
                </a:solidFill>
              </a:rPr>
              <a:t>名师点评</a:t>
            </a:r>
            <a:r>
              <a:rPr lang="en-US" altLang="zh-CN" sz="2800" b="1" dirty="0" smtClean="0">
                <a:solidFill>
                  <a:srgbClr val="FFFF00"/>
                </a:solidFill>
              </a:rPr>
              <a:t>C</a:t>
            </a:r>
            <a:endParaRPr lang="zh-CN" altLang="en-US" sz="2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58235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827584" y="776024"/>
            <a:ext cx="7344816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10000"/>
                  </a:schemeClr>
                </a:solidFill>
              </a:rPr>
              <a:t>        </a:t>
            </a:r>
            <a:r>
              <a:rPr lang="zh-CN" altLang="zh-CN" sz="2400" dirty="0" smtClean="0">
                <a:solidFill>
                  <a:schemeClr val="bg1">
                    <a:lumMod val="10000"/>
                  </a:schemeClr>
                </a:solidFill>
              </a:rPr>
              <a:t>“联想和思考”，则表明可记叙，也可议论；可以回顾自己和祖国一起进步的成长经历，也可以展望以后</a:t>
            </a:r>
            <a:r>
              <a:rPr lang="en-US" altLang="zh-CN" sz="2400" dirty="0" smtClean="0">
                <a:solidFill>
                  <a:schemeClr val="bg1">
                    <a:lumMod val="10000"/>
                  </a:schemeClr>
                </a:solidFill>
              </a:rPr>
              <a:t>18</a:t>
            </a:r>
            <a:r>
              <a:rPr lang="zh-CN" altLang="zh-CN" sz="2400" dirty="0" smtClean="0">
                <a:solidFill>
                  <a:schemeClr val="bg1">
                    <a:lumMod val="10000"/>
                  </a:schemeClr>
                </a:solidFill>
              </a:rPr>
              <a:t>年的美好前景；可以侧重于对未来的感性想象，也可以侧重于对未来的理性思考；可以是赞颂，也可以是反思；对“那时</a:t>
            </a:r>
            <a:r>
              <a:rPr lang="en-US" altLang="zh-CN" sz="2400" dirty="0" smtClean="0">
                <a:solidFill>
                  <a:schemeClr val="bg1">
                    <a:lumMod val="10000"/>
                  </a:schemeClr>
                </a:solidFill>
              </a:rPr>
              <a:t>18</a:t>
            </a:r>
            <a:r>
              <a:rPr lang="zh-CN" altLang="zh-CN" sz="2400" dirty="0" smtClean="0">
                <a:solidFill>
                  <a:schemeClr val="bg1">
                    <a:lumMod val="10000"/>
                  </a:schemeClr>
                </a:solidFill>
              </a:rPr>
              <a:t>岁的一代人”，可以是鼓励，也可以是忠告。</a:t>
            </a:r>
          </a:p>
          <a:p>
            <a:r>
              <a:rPr lang="en-US" altLang="zh-CN" sz="2400" dirty="0" smtClean="0">
                <a:solidFill>
                  <a:schemeClr val="bg1">
                    <a:lumMod val="10000"/>
                  </a:schemeClr>
                </a:solidFill>
              </a:rPr>
              <a:t>       </a:t>
            </a:r>
            <a:r>
              <a:rPr lang="zh-CN" altLang="zh-CN" sz="2400" dirty="0" smtClean="0">
                <a:solidFill>
                  <a:schemeClr val="bg1">
                    <a:lumMod val="10000"/>
                  </a:schemeClr>
                </a:solidFill>
              </a:rPr>
              <a:t>“装进‘时光瓶’留待</a:t>
            </a:r>
            <a:r>
              <a:rPr lang="en-US" altLang="zh-CN" sz="2400" dirty="0" smtClean="0">
                <a:solidFill>
                  <a:schemeClr val="bg1">
                    <a:lumMod val="10000"/>
                  </a:schemeClr>
                </a:solidFill>
              </a:rPr>
              <a:t>2035</a:t>
            </a:r>
            <a:r>
              <a:rPr lang="zh-CN" altLang="zh-CN" sz="2400" dirty="0" smtClean="0">
                <a:solidFill>
                  <a:schemeClr val="bg1">
                    <a:lumMod val="10000"/>
                  </a:schemeClr>
                </a:solidFill>
              </a:rPr>
              <a:t>年开启”，穿越了，写作时必须考虑到这个时间差，所写内容要经得过时间的“验证”，能和</a:t>
            </a:r>
            <a:r>
              <a:rPr lang="en-US" altLang="zh-CN" sz="2400" dirty="0" smtClean="0">
                <a:solidFill>
                  <a:schemeClr val="bg1">
                    <a:lumMod val="10000"/>
                  </a:schemeClr>
                </a:solidFill>
              </a:rPr>
              <a:t>18</a:t>
            </a:r>
            <a:r>
              <a:rPr lang="zh-CN" altLang="zh-CN" sz="2400" dirty="0" smtClean="0">
                <a:solidFill>
                  <a:schemeClr val="bg1">
                    <a:lumMod val="10000"/>
                  </a:schemeClr>
                </a:solidFill>
              </a:rPr>
              <a:t>年后的</a:t>
            </a:r>
            <a:r>
              <a:rPr lang="en-US" altLang="zh-CN" sz="2400" dirty="0" smtClean="0">
                <a:solidFill>
                  <a:schemeClr val="bg1">
                    <a:lumMod val="10000"/>
                  </a:schemeClr>
                </a:solidFill>
              </a:rPr>
              <a:t>18</a:t>
            </a:r>
            <a:r>
              <a:rPr lang="zh-CN" altLang="zh-CN" sz="2400" dirty="0" smtClean="0">
                <a:solidFill>
                  <a:schemeClr val="bg1">
                    <a:lumMod val="10000"/>
                  </a:schemeClr>
                </a:solidFill>
              </a:rPr>
              <a:t>岁的青年交流。</a:t>
            </a:r>
          </a:p>
          <a:p>
            <a:r>
              <a:rPr lang="en-US" altLang="zh-CN" sz="2400" dirty="0" smtClean="0">
                <a:solidFill>
                  <a:schemeClr val="bg1">
                    <a:lumMod val="10000"/>
                  </a:schemeClr>
                </a:solidFill>
              </a:rPr>
              <a:t>       </a:t>
            </a:r>
            <a:r>
              <a:rPr lang="zh-CN" altLang="zh-CN" sz="2400" dirty="0" smtClean="0">
                <a:solidFill>
                  <a:schemeClr val="bg1">
                    <a:lumMod val="10000"/>
                  </a:schemeClr>
                </a:solidFill>
              </a:rPr>
              <a:t>“给那时</a:t>
            </a:r>
            <a:r>
              <a:rPr lang="en-US" altLang="zh-CN" sz="2400" dirty="0" smtClean="0">
                <a:solidFill>
                  <a:schemeClr val="bg1">
                    <a:lumMod val="10000"/>
                  </a:schemeClr>
                </a:solidFill>
              </a:rPr>
              <a:t>18</a:t>
            </a:r>
            <a:r>
              <a:rPr lang="zh-CN" altLang="zh-CN" sz="2400" dirty="0" smtClean="0">
                <a:solidFill>
                  <a:schemeClr val="bg1">
                    <a:lumMod val="10000"/>
                  </a:schemeClr>
                </a:solidFill>
              </a:rPr>
              <a:t>岁的一代人阅读”，可以写成书信体，但要注意的是，读文章的人并不是特定的个体，而是“那时</a:t>
            </a:r>
            <a:r>
              <a:rPr lang="en-US" altLang="zh-CN" sz="2400" dirty="0" smtClean="0">
                <a:solidFill>
                  <a:schemeClr val="bg1">
                    <a:lumMod val="10000"/>
                  </a:schemeClr>
                </a:solidFill>
              </a:rPr>
              <a:t>18</a:t>
            </a:r>
            <a:r>
              <a:rPr lang="zh-CN" altLang="zh-CN" sz="2400" dirty="0" smtClean="0">
                <a:solidFill>
                  <a:schemeClr val="bg1">
                    <a:lumMod val="10000"/>
                  </a:schemeClr>
                </a:solidFill>
              </a:rPr>
              <a:t>岁的一代人”，所以，开头如果有具体的称谓是不合适的。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bg1">
                  <a:lumMod val="10000"/>
                </a:schemeClr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58235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827584" y="1145357"/>
            <a:ext cx="7344816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10000"/>
                  </a:schemeClr>
                </a:solidFill>
              </a:rPr>
              <a:t>        </a:t>
            </a:r>
            <a:r>
              <a:rPr lang="zh-CN" altLang="zh-CN" sz="2400" dirty="0" smtClean="0">
                <a:solidFill>
                  <a:schemeClr val="bg1">
                    <a:lumMod val="10000"/>
                  </a:schemeClr>
                </a:solidFill>
              </a:rPr>
              <a:t>这个作文题目对学生素质的考察，是多方面的。</a:t>
            </a:r>
          </a:p>
          <a:p>
            <a:r>
              <a:rPr lang="en-US" altLang="zh-CN" sz="2400" dirty="0" smtClean="0">
                <a:solidFill>
                  <a:schemeClr val="bg1">
                    <a:lumMod val="10000"/>
                  </a:schemeClr>
                </a:solidFill>
              </a:rPr>
              <a:t>        </a:t>
            </a:r>
            <a:r>
              <a:rPr lang="zh-CN" altLang="zh-CN" sz="2400" dirty="0" smtClean="0">
                <a:solidFill>
                  <a:schemeClr val="bg1">
                    <a:lumMod val="10000"/>
                  </a:schemeClr>
                </a:solidFill>
              </a:rPr>
              <a:t>首先，家国情怀。这是在“中国梦”的大背景下的一个题目，单纯谈个人的梦想是不够的，无论是我们的梦想，还是</a:t>
            </a:r>
            <a:r>
              <a:rPr lang="en-US" altLang="zh-CN" sz="2400" dirty="0" smtClean="0">
                <a:solidFill>
                  <a:schemeClr val="bg1">
                    <a:lumMod val="10000"/>
                  </a:schemeClr>
                </a:solidFill>
              </a:rPr>
              <a:t>18</a:t>
            </a:r>
            <a:r>
              <a:rPr lang="zh-CN" altLang="zh-CN" sz="2400" dirty="0" smtClean="0">
                <a:solidFill>
                  <a:schemeClr val="bg1">
                    <a:lumMod val="10000"/>
                  </a:schemeClr>
                </a:solidFill>
              </a:rPr>
              <a:t>年后</a:t>
            </a:r>
            <a:r>
              <a:rPr lang="en-US" altLang="zh-CN" sz="2400" dirty="0" smtClean="0">
                <a:solidFill>
                  <a:schemeClr val="bg1">
                    <a:lumMod val="10000"/>
                  </a:schemeClr>
                </a:solidFill>
              </a:rPr>
              <a:t>18</a:t>
            </a:r>
            <a:r>
              <a:rPr lang="zh-CN" altLang="zh-CN" sz="2400" dirty="0" smtClean="0">
                <a:solidFill>
                  <a:schemeClr val="bg1">
                    <a:lumMod val="10000"/>
                  </a:schemeClr>
                </a:solidFill>
              </a:rPr>
              <a:t>岁的那代人的梦想，都必须把它和时代的进步、国家的发展联系在一起。</a:t>
            </a:r>
          </a:p>
          <a:p>
            <a:r>
              <a:rPr lang="en-US" altLang="zh-CN" sz="2400" dirty="0" smtClean="0">
                <a:solidFill>
                  <a:schemeClr val="bg1">
                    <a:lumMod val="10000"/>
                  </a:schemeClr>
                </a:solidFill>
              </a:rPr>
              <a:t>        </a:t>
            </a:r>
            <a:r>
              <a:rPr lang="zh-CN" altLang="zh-CN" sz="2400" dirty="0" smtClean="0">
                <a:solidFill>
                  <a:schemeClr val="bg1">
                    <a:lumMod val="10000"/>
                  </a:schemeClr>
                </a:solidFill>
              </a:rPr>
              <a:t>其次，使命意识、担当意识。</a:t>
            </a:r>
            <a:r>
              <a:rPr lang="en-US" altLang="zh-CN" sz="2400" dirty="0" smtClean="0">
                <a:solidFill>
                  <a:schemeClr val="bg1">
                    <a:lumMod val="10000"/>
                  </a:schemeClr>
                </a:solidFill>
              </a:rPr>
              <a:t>18</a:t>
            </a:r>
            <a:r>
              <a:rPr lang="zh-CN" altLang="zh-CN" sz="2400" dirty="0" smtClean="0">
                <a:solidFill>
                  <a:schemeClr val="bg1">
                    <a:lumMod val="10000"/>
                  </a:schemeClr>
                </a:solidFill>
              </a:rPr>
              <a:t>岁之前，我们还可以坐享国家发展的红利，得以健康成长；还要思考</a:t>
            </a:r>
            <a:r>
              <a:rPr lang="en-US" altLang="zh-CN" sz="2400" dirty="0" smtClean="0">
                <a:solidFill>
                  <a:schemeClr val="bg1">
                    <a:lumMod val="10000"/>
                  </a:schemeClr>
                </a:solidFill>
              </a:rPr>
              <a:t>18</a:t>
            </a:r>
            <a:r>
              <a:rPr lang="zh-CN" altLang="zh-CN" sz="2400" dirty="0" smtClean="0">
                <a:solidFill>
                  <a:schemeClr val="bg1">
                    <a:lumMod val="10000"/>
                  </a:schemeClr>
                </a:solidFill>
              </a:rPr>
              <a:t>岁之后的</a:t>
            </a:r>
            <a:r>
              <a:rPr lang="en-US" altLang="zh-CN" sz="2400" dirty="0" smtClean="0">
                <a:solidFill>
                  <a:schemeClr val="bg1">
                    <a:lumMod val="10000"/>
                  </a:schemeClr>
                </a:solidFill>
              </a:rPr>
              <a:t>18</a:t>
            </a:r>
            <a:r>
              <a:rPr lang="zh-CN" altLang="zh-CN" sz="2400" dirty="0" smtClean="0">
                <a:solidFill>
                  <a:schemeClr val="bg1">
                    <a:lumMod val="10000"/>
                  </a:schemeClr>
                </a:solidFill>
              </a:rPr>
              <a:t>年，我们除了自我的发展之外，还应该有对国家民族的贡献和担当，为国家的发展作出自己的怎样的努力，我们又能为</a:t>
            </a:r>
            <a:r>
              <a:rPr lang="en-US" altLang="zh-CN" sz="2400" dirty="0" smtClean="0">
                <a:solidFill>
                  <a:schemeClr val="bg1">
                    <a:lumMod val="10000"/>
                  </a:schemeClr>
                </a:solidFill>
              </a:rPr>
              <a:t>18</a:t>
            </a:r>
            <a:r>
              <a:rPr lang="zh-CN" altLang="zh-CN" sz="2400" dirty="0" smtClean="0">
                <a:solidFill>
                  <a:schemeClr val="bg1">
                    <a:lumMod val="10000"/>
                  </a:schemeClr>
                </a:solidFill>
              </a:rPr>
              <a:t>年后的</a:t>
            </a:r>
            <a:r>
              <a:rPr lang="en-US" altLang="zh-CN" sz="2400" dirty="0" smtClean="0">
                <a:solidFill>
                  <a:schemeClr val="bg1">
                    <a:lumMod val="10000"/>
                  </a:schemeClr>
                </a:solidFill>
              </a:rPr>
              <a:t>18</a:t>
            </a:r>
            <a:r>
              <a:rPr lang="zh-CN" altLang="zh-CN" sz="2400" dirty="0" smtClean="0">
                <a:solidFill>
                  <a:schemeClr val="bg1">
                    <a:lumMod val="10000"/>
                  </a:schemeClr>
                </a:solidFill>
              </a:rPr>
              <a:t>岁的青年提供怎样的“际遇和机缘”。</a:t>
            </a:r>
            <a:endParaRPr lang="zh-CN" altLang="zh-CN" sz="2400" dirty="0">
              <a:solidFill>
                <a:schemeClr val="bg1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58235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BSCHEMEID" val="10010191"/>
  <p:tag name="VBSTYLEID" val="10010011"/>
  <p:tag name="VBKEEPTEMPLATE" val="0"/>
  <p:tag name="VBMOOD" val="6"/>
  <p:tag name="VBPRESENTATIONTRANSITION" val="ppEffectUncoverLeftUp"/>
</p:tagLst>
</file>

<file path=ppt/theme/theme1.xml><?xml version="1.0" encoding="utf-8"?>
<a:theme xmlns:a="http://schemas.openxmlformats.org/drawingml/2006/main" name="Typo11K">
  <a:themeElements>
    <a:clrScheme name="Typo11K">
      <a:dk1>
        <a:srgbClr val="A5AF3B"/>
      </a:dk1>
      <a:lt1>
        <a:srgbClr val="EBE5DC"/>
      </a:lt1>
      <a:dk2>
        <a:srgbClr val="097D80"/>
      </a:dk2>
      <a:lt2>
        <a:srgbClr val="F8F1EA"/>
      </a:lt2>
      <a:accent1>
        <a:srgbClr val="F27E0B"/>
      </a:accent1>
      <a:accent2>
        <a:srgbClr val="A5AF3B"/>
      </a:accent2>
      <a:accent3>
        <a:srgbClr val="D6156C"/>
      </a:accent3>
      <a:accent4>
        <a:srgbClr val="BA9D00"/>
      </a:accent4>
      <a:accent5>
        <a:srgbClr val="097D80"/>
      </a:accent5>
      <a:accent6>
        <a:srgbClr val="4CC7C8"/>
      </a:accent6>
      <a:hlink>
        <a:srgbClr val="C7F30B"/>
      </a:hlink>
      <a:folHlink>
        <a:srgbClr val="76AB10"/>
      </a:folHlink>
    </a:clrScheme>
    <a:fontScheme name="PPP_SSPOR_TXT_Yoga_On_The_Beach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PP_SSPOR_TXT_Yoga_On_The_Beac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P_SSPOR_TXT_Yoga_On_The_Beach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P_SSPOR_TXT_Yoga_On_The_Beach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P_SSPOR_TXT_Yoga_On_The_Beach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P_SSPOR_TXT_Yoga_On_The_Beach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P_SSPOR_TXT_Yoga_On_The_Beach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P_SSPOR_TXT_Yoga_On_The_Beach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P_SSPOR_TXT_Yoga_On_The_Beach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P_SSPOR_TXT_Yoga_On_The_Beach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P_SSPOR_TXT_Yoga_On_The_Beach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P_SSPOR_TXT_Yoga_On_The_Beach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P_SSPOR_TXT_Yoga_On_The_Beach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P_SSPOR_TXT_Yoga_On_The_Beach 13">
        <a:dk1>
          <a:srgbClr val="000000"/>
        </a:dk1>
        <a:lt1>
          <a:srgbClr val="B2B2B2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D5D5D5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P_SSPOR_TXT_Yoga_On_The_Beach 14">
        <a:dk1>
          <a:srgbClr val="000000"/>
        </a:dk1>
        <a:lt1>
          <a:srgbClr val="B2B2B2"/>
        </a:lt1>
        <a:dk2>
          <a:srgbClr val="000066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D5D5D5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P_SSPOR_TXT_Yoga_On_The_Beach 15">
        <a:dk1>
          <a:srgbClr val="000000"/>
        </a:dk1>
        <a:lt1>
          <a:srgbClr val="B2B2B2"/>
        </a:lt1>
        <a:dk2>
          <a:srgbClr val="003366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D5D5D5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P_SSPOR_TXT_Yoga_On_The_Beach 16">
        <a:dk1>
          <a:srgbClr val="000000"/>
        </a:dk1>
        <a:lt1>
          <a:srgbClr val="B2B2B2"/>
        </a:lt1>
        <a:dk2>
          <a:srgbClr val="6633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D5D5D5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</TotalTime>
  <Words>3483</Words>
  <Application>Microsoft Office PowerPoint</Application>
  <PresentationFormat>全屏显示(4:3)</PresentationFormat>
  <Paragraphs>102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1" baseType="lpstr">
      <vt:lpstr>Arial</vt:lpstr>
      <vt:lpstr>宋体</vt:lpstr>
      <vt:lpstr>Candara</vt:lpstr>
      <vt:lpstr>Times New Roman</vt:lpstr>
      <vt:lpstr>微软雅黑</vt:lpstr>
      <vt:lpstr>黑体</vt:lpstr>
      <vt:lpstr>Calibri</vt:lpstr>
      <vt:lpstr>Typo11K</vt:lpstr>
      <vt:lpstr>2018高考全国卷1作文题原题呈现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谢谢品鉴</vt:lpstr>
    </vt:vector>
  </TitlesOfParts>
  <Company>Your Company Name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32</cp:revision>
  <dcterms:created xsi:type="dcterms:W3CDTF">2012-01-04T07:42:48Z</dcterms:created>
  <dcterms:modified xsi:type="dcterms:W3CDTF">2018-06-14T07:11:05Z</dcterms:modified>
  <cp:category>https://800sucai.taobao.com</cp:category>
</cp:coreProperties>
</file>