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7" r:id="rId3"/>
    <p:sldId id="256" r:id="rId4"/>
    <p:sldId id="258" r:id="rId5"/>
    <p:sldId id="260" r:id="rId6"/>
    <p:sldId id="261" r:id="rId7"/>
    <p:sldId id="262" r:id="rId8"/>
    <p:sldId id="263" r:id="rId9"/>
    <p:sldId id="264" r:id="rId10"/>
    <p:sldId id="265" r:id="rId12"/>
    <p:sldId id="306" r:id="rId13"/>
    <p:sldId id="307" r:id="rId14"/>
    <p:sldId id="308" r:id="rId15"/>
    <p:sldId id="310" r:id="rId16"/>
    <p:sldId id="266" r:id="rId17"/>
    <p:sldId id="303" r:id="rId18"/>
    <p:sldId id="332" r:id="rId19"/>
    <p:sldId id="333" r:id="rId20"/>
    <p:sldId id="334" r:id="rId21"/>
    <p:sldId id="317" r:id="rId22"/>
    <p:sldId id="337" r:id="rId23"/>
    <p:sldId id="268" r:id="rId24"/>
    <p:sldId id="319" r:id="rId25"/>
    <p:sldId id="320" r:id="rId26"/>
    <p:sldId id="321" r:id="rId27"/>
    <p:sldId id="338" r:id="rId28"/>
    <p:sldId id="270" r:id="rId29"/>
    <p:sldId id="329" r:id="rId30"/>
    <p:sldId id="327" r:id="rId31"/>
    <p:sldId id="331" r:id="rId32"/>
    <p:sldId id="304" r:id="rId33"/>
    <p:sldId id="273" r:id="rId34"/>
    <p:sldId id="339" r:id="rId35"/>
    <p:sldId id="335" r:id="rId36"/>
    <p:sldId id="336" r:id="rId37"/>
    <p:sldId id="271" r:id="rId38"/>
    <p:sldId id="300" r:id="rId39"/>
    <p:sldId id="299" r:id="rId40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11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238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921008-479C-4B43-868A-C373D94DF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44A202-BD97-4C81-B131-149CDDF299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1143000" y="685800"/>
            <a:ext cx="4572000" cy="3429000"/>
          </a:xfrm>
          <a:ln>
            <a:miter lim="800000"/>
          </a:ln>
        </p:spPr>
      </p:sp>
      <p:sp>
        <p:nvSpPr>
          <p:cNvPr id="30723" name="文本占位符 2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image" Target="../media/image1.jpeg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4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tags" Target="../tags/tag10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6.xml"/><Relationship Id="rId2" Type="http://schemas.openxmlformats.org/officeDocument/2006/relationships/image" Target="../media/image13.png"/><Relationship Id="rId1" Type="http://schemas.openxmlformats.org/officeDocument/2006/relationships/tags" Target="../tags/tag1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tags" Target="../tags/tag12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135.xml"/><Relationship Id="rId19" Type="http://schemas.openxmlformats.org/officeDocument/2006/relationships/tags" Target="../tags/tag152.xml"/><Relationship Id="rId18" Type="http://schemas.openxmlformats.org/officeDocument/2006/relationships/tags" Target="../tags/tag151.xml"/><Relationship Id="rId17" Type="http://schemas.openxmlformats.org/officeDocument/2006/relationships/tags" Target="../tags/tag150.xml"/><Relationship Id="rId16" Type="http://schemas.openxmlformats.org/officeDocument/2006/relationships/tags" Target="../tags/tag149.xml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tags" Target="../tags/tag13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image" Target="../media/image16.jpeg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image" Target="../media/image15.jpeg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image" Target="../media/image14.jpe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60.xml"/><Relationship Id="rId12" Type="http://schemas.openxmlformats.org/officeDocument/2006/relationships/image" Target="../media/image17.jpeg"/><Relationship Id="rId11" Type="http://schemas.openxmlformats.org/officeDocument/2006/relationships/tags" Target="../tags/tag159.xml"/><Relationship Id="rId10" Type="http://schemas.openxmlformats.org/officeDocument/2006/relationships/slide" Target="slide35.xml"/><Relationship Id="rId1" Type="http://schemas.openxmlformats.org/officeDocument/2006/relationships/tags" Target="../tags/tag15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tags" Target="../tags/tag16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tags" Target="../tags/tag69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1.xml"/><Relationship Id="rId1" Type="http://schemas.openxmlformats.org/officeDocument/2006/relationships/tags" Target="../tags/tag17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92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4.xml"/><Relationship Id="rId1" Type="http://schemas.openxmlformats.org/officeDocument/2006/relationships/tags" Target="../tags/tag193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204.xml"/><Relationship Id="rId1" Type="http://schemas.openxmlformats.org/officeDocument/2006/relationships/tags" Target="../tags/tag195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tags" Target="../tags/tag206.xml"/><Relationship Id="rId1" Type="http://schemas.openxmlformats.org/officeDocument/2006/relationships/tags" Target="../tags/tag20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17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3.png"/><Relationship Id="rId10" Type="http://schemas.openxmlformats.org/officeDocument/2006/relationships/tags" Target="../tags/tag226.xml"/><Relationship Id="rId1" Type="http://schemas.openxmlformats.org/officeDocument/2006/relationships/tags" Target="../tags/tag21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6" Type="http://schemas.openxmlformats.org/officeDocument/2006/relationships/tags" Target="../tags/tag231.xml"/><Relationship Id="rId5" Type="http://schemas.openxmlformats.org/officeDocument/2006/relationships/image" Target="../media/image24.png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9.png"/><Relationship Id="rId16" Type="http://schemas.openxmlformats.org/officeDocument/2006/relationships/tags" Target="../tags/tag81.xml"/><Relationship Id="rId15" Type="http://schemas.openxmlformats.org/officeDocument/2006/relationships/image" Target="../media/image8.png"/><Relationship Id="rId14" Type="http://schemas.openxmlformats.org/officeDocument/2006/relationships/tags" Target="../tags/tag80.xml"/><Relationship Id="rId13" Type="http://schemas.openxmlformats.org/officeDocument/2006/relationships/image" Target="../media/image7.png"/><Relationship Id="rId12" Type="http://schemas.openxmlformats.org/officeDocument/2006/relationships/tags" Target="../tags/tag79.xml"/><Relationship Id="rId11" Type="http://schemas.openxmlformats.org/officeDocument/2006/relationships/image" Target="../media/image6.png"/><Relationship Id="rId10" Type="http://schemas.openxmlformats.org/officeDocument/2006/relationships/tags" Target="../tags/tag78.xml"/><Relationship Id="rId1" Type="http://schemas.openxmlformats.org/officeDocument/2006/relationships/tags" Target="../tags/tag7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microsoft.com/office/2007/relationships/hdphoto" Target="../media/image11.wdp"/><Relationship Id="rId2" Type="http://schemas.openxmlformats.org/officeDocument/2006/relationships/image" Target="../media/image10.jpeg"/><Relationship Id="rId1" Type="http://schemas.openxmlformats.org/officeDocument/2006/relationships/tags" Target="../tags/tag8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91.xml"/><Relationship Id="rId2" Type="http://schemas.openxmlformats.org/officeDocument/2006/relationships/image" Target="../media/image12.jpeg"/><Relationship Id="rId1" Type="http://schemas.openxmlformats.org/officeDocument/2006/relationships/tags" Target="../tags/tag9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611560" y="4139788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笑傲</a:t>
            </a:r>
            <a:r>
              <a:rPr lang="zh-CN" altLang="en-US" smtClean="0"/>
              <a:t>江湖中的各大派别：</a:t>
            </a:r>
            <a:endParaRPr lang="zh-CN" altLang="en-US"/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611560" y="4625842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东岳泰山派、西岳华山派、北岳恒山派、南岳衡山派、中岳嵩山派</a:t>
            </a: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 descr="https://timgsa.baidu.com/timg?image&amp;quality=80&amp;size=b9999_10000&amp;sec=1606388235817&amp;di=265b226a5b72488e828da534b8cfa642&amp;imgtype=0&amp;src=http%3A%2F%2F5b0988e595225.cdn.sohucs.com%2Fimages%2F20180605%2F0040661b47264ea39a66609ab6921e26.jpe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4160" y="0"/>
            <a:ext cx="91681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2610036" y="2756925"/>
            <a:ext cx="3474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杜甫</a:t>
            </a:r>
            <a:r>
              <a:rPr lang="en-US" altLang="zh-CN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望 岳</a:t>
            </a:r>
            <a:r>
              <a:rPr lang="en-US" altLang="zh-CN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    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>
            <p:custDataLst>
              <p:tags r:id="rId6"/>
            </p:custDataLst>
          </p:nvPr>
        </p:nvSpPr>
        <p:spPr>
          <a:xfrm>
            <a:off x="71500" y="239739"/>
            <a:ext cx="46445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岱宗夫如何？齐鲁青未了。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造化钟神秀，阴阳割昏晓。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荡胸生曾云，决眦入归鸟。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会当凌绝顶，一览众山小。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95536" y="26064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文化常识：关于“阴”和“阳”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11560" y="1196752"/>
            <a:ext cx="6552728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口诀：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山南水北为阳        山北水南为阴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11560" y="2276872"/>
            <a:ext cx="644836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尝试说出这些地名的由来：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衡阳  湘阴  淮阴  汉阴  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11560" y="4478358"/>
            <a:ext cx="6181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淮阴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（淮河之南）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汉阴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（汉江之南）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611560" y="3717032"/>
            <a:ext cx="640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anose="020B0503020204020204" charset="-122"/>
                <a:ea typeface="微软雅黑" panose="020B0503020204020204" charset="-122"/>
              </a:rPr>
              <a:t>衡阳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（南岳衡山之南）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湘阴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（湘江之南）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3528" y="2996952"/>
            <a:ext cx="41795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泰山的地理形势：</a:t>
            </a:r>
            <a:endParaRPr lang="zh-CN" altLang="en-US" sz="36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48659" y="4005064"/>
            <a:ext cx="4702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面</a:t>
            </a:r>
            <a:endParaRPr lang="zh-CN" altLang="en-US" sz="28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6182" y="4593978"/>
            <a:ext cx="23431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汶水和济水的分流</a:t>
            </a:r>
            <a:endParaRPr lang="zh-CN" altLang="en-US" sz="280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右箭头 7"/>
          <p:cNvSpPr/>
          <p:nvPr>
            <p:custDataLst>
              <p:tags r:id="rId4"/>
            </p:custDataLst>
          </p:nvPr>
        </p:nvSpPr>
        <p:spPr>
          <a:xfrm>
            <a:off x="2362911" y="4057097"/>
            <a:ext cx="1003697" cy="3635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/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09656" y="4017714"/>
            <a:ext cx="4702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线</a:t>
            </a:r>
            <a:endParaRPr lang="zh-CN" altLang="en-US" sz="28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62004" y="4593978"/>
            <a:ext cx="117395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古长城</a:t>
            </a:r>
            <a:endParaRPr lang="zh-CN" altLang="en-US" sz="280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右箭头 10"/>
          <p:cNvSpPr/>
          <p:nvPr>
            <p:custDataLst>
              <p:tags r:id="rId7"/>
            </p:custDataLst>
          </p:nvPr>
        </p:nvSpPr>
        <p:spPr>
          <a:xfrm>
            <a:off x="4107903" y="4090737"/>
            <a:ext cx="1002506" cy="36353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/>
          </a:p>
        </p:txBody>
      </p:sp>
      <p:sp>
        <p:nvSpPr>
          <p:cNvPr id="12" name="文本框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42263" y="4017093"/>
            <a:ext cx="4702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点</a:t>
            </a:r>
            <a:endParaRPr lang="zh-CN" altLang="en-US" sz="28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53259" y="4589215"/>
            <a:ext cx="9715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日观峰</a:t>
            </a:r>
            <a:endParaRPr lang="zh-CN" altLang="en-US" sz="280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024811" y="4589215"/>
            <a:ext cx="29432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（为下文叙述登山路线和观日出作好了铺垫）</a:t>
            </a:r>
            <a:endParaRPr lang="zh-CN" altLang="en-US" sz="280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3807" name="矩形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7180" y="476672"/>
            <a:ext cx="8111729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标出本段中的表方位和地点的词，并列出本段的思维导图。</a:t>
            </a:r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12"/>
            </p:custDataLst>
          </p:nvPr>
        </p:nvSpPr>
        <p:spPr>
          <a:xfrm>
            <a:off x="395536" y="1711293"/>
            <a:ext cx="64860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表方位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西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“阴”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 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南北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13"/>
            </p:custDataLst>
          </p:nvPr>
        </p:nvSpPr>
        <p:spPr>
          <a:xfrm>
            <a:off x="419901" y="2247073"/>
            <a:ext cx="82445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表地点：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汶水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济水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谷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古长城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日观峰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6" grpId="1"/>
      <p:bldP spid="7" grpId="2"/>
      <p:bldP spid="8" grpId="3"/>
      <p:bldP spid="9" grpId="4"/>
      <p:bldP spid="10" grpId="5"/>
      <p:bldP spid="11" grpId="6"/>
      <p:bldP spid="12" grpId="7"/>
      <p:bldP spid="13" grpId="8"/>
      <p:bldP spid="14" grpId="9"/>
      <p:bldP spid="2" grpId="10"/>
      <p:bldP spid="3" grpId="1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77531" y="92075"/>
            <a:ext cx="6753225" cy="667385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3250" name="文本框 299010"/>
          <p:cNvSpPr/>
          <p:nvPr>
            <p:custDataLst>
              <p:tags r:id="rId3"/>
            </p:custDataLst>
          </p:nvPr>
        </p:nvSpPr>
        <p:spPr>
          <a:xfrm>
            <a:off x="1475656" y="488866"/>
            <a:ext cx="5007645" cy="70788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玉皇顶上的日观峰</a:t>
            </a:r>
            <a:endParaRPr lang="zh-CN" altLang="en-US" sz="4000" b="1">
              <a:solidFill>
                <a:srgbClr val="FF0066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9333"/>
          <p:cNvSpPr txBox="1"/>
          <p:nvPr>
            <p:custDataLst>
              <p:tags r:id="rId1"/>
            </p:custDataLst>
          </p:nvPr>
        </p:nvSpPr>
        <p:spPr>
          <a:xfrm>
            <a:off x="251520" y="1844824"/>
            <a:ext cx="8640960" cy="20928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600" b="1" u="sng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第</a:t>
            </a:r>
            <a:r>
              <a:rPr lang="zh-CN" altLang="en-US" sz="26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一段，总写泰山的地理形势，点出泰山及其最高峰</a:t>
            </a:r>
            <a:r>
              <a:rPr lang="en-US" altLang="zh-CN" sz="26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6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日观峰的位置</a:t>
            </a: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。先写汶水和济水的分流，是“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</a:t>
            </a: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”；再引出两水的分界线</a:t>
            </a:r>
            <a:r>
              <a:rPr lang="en-US" altLang="zh-CN" sz="26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古长城，是“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”；然后以古长城作为参照物，点明泰山最高峰</a:t>
            </a:r>
            <a:r>
              <a:rPr lang="en-US" altLang="zh-CN" sz="26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日观峰的位置，是“</a:t>
            </a: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”。为下文叙述登山路线和观日出作好铺垫。</a:t>
            </a:r>
            <a:endParaRPr lang="zh-CN" altLang="en-US" sz="2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2195736" y="539969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总结第一段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文本框 100354"/>
          <p:cNvSpPr txBox="1"/>
          <p:nvPr>
            <p:custDataLst>
              <p:tags r:id="rId1"/>
            </p:custDataLst>
          </p:nvPr>
        </p:nvSpPr>
        <p:spPr>
          <a:xfrm>
            <a:off x="179512" y="128245"/>
            <a:ext cx="8712968" cy="2515880"/>
          </a:xfrm>
          <a:prstGeom prst="rect">
            <a:avLst/>
          </a:prstGeom>
          <a:noFill/>
          <a:ln w="9525">
            <a:noFill/>
          </a:ln>
        </p:spPr>
        <p:txBody>
          <a:bodyPr wrap="square" lIns="114106" tIns="57054" rIns="114106" bIns="57054">
            <a:spAutoFit/>
          </a:bodyPr>
          <a:lstStyle/>
          <a:p>
            <a:pPr defTabSz="570230"/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   ②余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乾隆三十九年十二月，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京师乘风雪，历齐河、长清，穿泰山西北谷，越长城之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限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至于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泰安。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月丁未，与知府朱孝纯子颖由南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麓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登。四十五里，道皆砌石为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磴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，其级七千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余。泰山正南面有三谷。中谷绕泰安城下，郦道元所谓环水也。余始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循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入，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少半，越中岭，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复循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西谷，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遂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至其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巅</a:t>
            </a:r>
            <a:r>
              <a:rPr lang="zh-CN" altLang="en-US" sz="2600" b="1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358" name="文本框 100357"/>
          <p:cNvSpPr txBox="1"/>
          <p:nvPr>
            <p:custDataLst>
              <p:tags r:id="rId2"/>
            </p:custDataLst>
          </p:nvPr>
        </p:nvSpPr>
        <p:spPr>
          <a:xfrm>
            <a:off x="251520" y="3067213"/>
            <a:ext cx="8640960" cy="31700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00" smtClean="0">
                <a:latin typeface="黑体" panose="02010609060101010101" pitchFamily="49" charset="-122"/>
                <a:ea typeface="黑体" panose="02010609060101010101" pitchFamily="49" charset="-122"/>
              </a:rPr>
              <a:t>   我</a:t>
            </a:r>
            <a:r>
              <a:rPr lang="zh-CN" altLang="en-US" sz="25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乾隆三十九年十二月，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京城冒着风雪启程，经过齐河、长清两县，穿过泰山西北面的山谷，越过长城</a:t>
            </a:r>
            <a:r>
              <a:rPr lang="zh-CN" altLang="en-US" sz="250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5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界限</a:t>
            </a:r>
            <a:r>
              <a:rPr lang="zh-CN" altLang="en-US" sz="25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5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到达</a:t>
            </a:r>
            <a:r>
              <a:rPr lang="zh-CN" altLang="en-US" sz="2500" smtClean="0">
                <a:latin typeface="黑体" panose="02010609060101010101" pitchFamily="49" charset="-122"/>
                <a:ea typeface="黑体" panose="02010609060101010101" pitchFamily="49" charset="-122"/>
              </a:rPr>
              <a:t>泰安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月丁未日，我同知府朱孝纯字子颍的从南面的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山脚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上山。四十五里长的路上，都是石头砌的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台阶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，有七千多级。泰山正南面有三个山谷。（其中）中谷的水环绕泰安城，这就是郦道元书中所说的环水。我起初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沿着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中间的山谷进山，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了一小半段，越过中岭，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又沿着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西面的山谷走，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到了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山顶。</a:t>
            </a:r>
            <a:endParaRPr lang="zh-CN" altLang="en-US" sz="25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文本框 100354"/>
          <p:cNvSpPr txBox="1"/>
          <p:nvPr>
            <p:custDataLst>
              <p:tags r:id="rId1"/>
            </p:custDataLst>
          </p:nvPr>
        </p:nvSpPr>
        <p:spPr>
          <a:xfrm>
            <a:off x="179512" y="377126"/>
            <a:ext cx="8712968" cy="2115770"/>
          </a:xfrm>
          <a:prstGeom prst="rect">
            <a:avLst/>
          </a:prstGeom>
          <a:noFill/>
          <a:ln w="9525">
            <a:noFill/>
          </a:ln>
        </p:spPr>
        <p:txBody>
          <a:bodyPr wrap="square" lIns="114106" tIns="57054" rIns="114106" bIns="57054">
            <a:spAutoFit/>
          </a:bodyPr>
          <a:lstStyle/>
          <a:p>
            <a:pPr defTabSz="570230"/>
            <a:r>
              <a:rPr lang="zh-CN" altLang="en-US" sz="2500" smtClean="0">
                <a:latin typeface="黑体" panose="02010609060101010101" pitchFamily="49" charset="-122"/>
                <a:ea typeface="黑体" panose="02010609060101010101" pitchFamily="49" charset="-122"/>
              </a:rPr>
              <a:t>   古时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登山，循东谷入，道有天门。</a:t>
            </a:r>
            <a:r>
              <a:rPr lang="zh-CN" altLang="en-US" sz="2500" u="sng">
                <a:latin typeface="黑体" panose="02010609060101010101" pitchFamily="49" charset="-122"/>
                <a:ea typeface="黑体" panose="02010609060101010101" pitchFamily="49" charset="-122"/>
              </a:rPr>
              <a:t>东谷</a:t>
            </a:r>
            <a:r>
              <a:rPr lang="zh-CN" altLang="en-US" sz="2500" u="sng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2500" u="sng">
                <a:latin typeface="黑体" panose="02010609060101010101" pitchFamily="49" charset="-122"/>
                <a:ea typeface="黑体" panose="02010609060101010101" pitchFamily="49" charset="-122"/>
              </a:rPr>
              <a:t>，古</a:t>
            </a:r>
            <a:r>
              <a:rPr lang="zh-CN" altLang="en-US" sz="25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谓</a:t>
            </a:r>
            <a:r>
              <a:rPr lang="zh-CN" altLang="en-US" sz="2500" u="sng">
                <a:latin typeface="黑体" panose="02010609060101010101" pitchFamily="49" charset="-122"/>
                <a:ea typeface="黑体" panose="02010609060101010101" pitchFamily="49" charset="-122"/>
              </a:rPr>
              <a:t>之天门溪水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，余所不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</a:t>
            </a:r>
            <a:r>
              <a:rPr lang="zh-CN" altLang="en-US" sz="250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。今所经中岭及山巅，</a:t>
            </a:r>
            <a:r>
              <a:rPr lang="zh-CN" altLang="en-US" sz="2500" u="sng">
                <a:latin typeface="黑体" panose="02010609060101010101" pitchFamily="49" charset="-122"/>
                <a:ea typeface="黑体" panose="02010609060101010101" pitchFamily="49" charset="-122"/>
              </a:rPr>
              <a:t>崖</a:t>
            </a:r>
            <a:r>
              <a:rPr lang="zh-CN" altLang="en-US" sz="2500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</a:t>
            </a:r>
            <a:r>
              <a:rPr lang="zh-CN" altLang="en-US" sz="25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r>
              <a:rPr lang="zh-CN" altLang="en-US" sz="2500" u="sng">
                <a:latin typeface="黑体" panose="02010609060101010101" pitchFamily="49" charset="-122"/>
                <a:ea typeface="黑体" panose="02010609060101010101" pitchFamily="49" charset="-122"/>
              </a:rPr>
              <a:t>道者，世皆谓之天门云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。道中迷雾冰滑，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磴</a:t>
            </a:r>
            <a:r>
              <a:rPr lang="en-US" altLang="zh-CN" sz="250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500" err="1">
                <a:latin typeface="楷体" panose="02010609060101010101" pitchFamily="49" charset="-122"/>
                <a:ea typeface="楷体" panose="02010609060101010101" pitchFamily="49" charset="-122"/>
              </a:rPr>
              <a:t>dèng</a:t>
            </a:r>
            <a:r>
              <a:rPr lang="en-US" altLang="zh-CN" sz="25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5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不可登。及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上，苍山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负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雪，明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烛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天南；望晚日照城郭，汶水、徂徕</a:t>
            </a:r>
            <a:r>
              <a:rPr lang="en-US" altLang="zh-CN" sz="2500">
                <a:latin typeface="黑体" panose="02010609060101010101" pitchFamily="49" charset="-122"/>
                <a:ea typeface="黑体" panose="02010609060101010101" pitchFamily="49" charset="-122"/>
              </a:rPr>
              <a:t>(cú lái)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如画，而半山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雾若带然。</a:t>
            </a:r>
            <a:endParaRPr lang="zh-CN" altLang="en-US" sz="2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358" name="文本框 100357"/>
          <p:cNvSpPr txBox="1"/>
          <p:nvPr>
            <p:custDataLst>
              <p:tags r:id="rId2"/>
            </p:custDataLst>
          </p:nvPr>
        </p:nvSpPr>
        <p:spPr>
          <a:xfrm>
            <a:off x="251520" y="2923197"/>
            <a:ext cx="8568952" cy="31700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00" smtClean="0">
                <a:latin typeface="黑体" panose="02010609060101010101" pitchFamily="49" charset="-122"/>
                <a:ea typeface="黑体" panose="02010609060101010101" pitchFamily="49" charset="-122"/>
              </a:rPr>
              <a:t>   古时候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登泰山，是沿着东面的山谷进去，路上有个天门。这东边的山谷，古时候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它为“天门溪水”，我没有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过那里。现在（我）经过的中岭和山顶，</a:t>
            </a:r>
            <a:r>
              <a:rPr lang="zh-CN" altLang="en-US" sz="2500" smtClean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25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像门槛一样</a:t>
            </a:r>
            <a:r>
              <a:rPr lang="zh-CN" altLang="en-US" sz="25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在路上的</a:t>
            </a:r>
            <a:r>
              <a:rPr lang="zh-CN" altLang="en-US" sz="2500" smtClean="0">
                <a:latin typeface="黑体" panose="02010609060101010101" pitchFamily="49" charset="-122"/>
                <a:ea typeface="黑体" panose="02010609060101010101" pitchFamily="49" charset="-122"/>
              </a:rPr>
              <a:t>山崖，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人们都叫它天门。一路上大雾弥漫、冰冻溜滑，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石阶</a:t>
            </a:r>
            <a:r>
              <a:rPr lang="zh-CN" altLang="en-US" sz="25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几乎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无法攀登。等到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已经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登上山顶，只见青山上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覆盖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着白雪，（雪）光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照亮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了南面的天空。远望夕阳映照着泰安城，汶水、徂徕山就像是一幅美丽的山水画，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停留</a:t>
            </a:r>
            <a:r>
              <a:rPr lang="zh-CN" altLang="en-US" sz="2500">
                <a:latin typeface="黑体" panose="02010609060101010101" pitchFamily="49" charset="-122"/>
                <a:ea typeface="黑体" panose="02010609060101010101" pitchFamily="49" charset="-122"/>
              </a:rPr>
              <a:t>在半山腰处的云雾，又像是一条舞动的飘带似的。</a:t>
            </a:r>
            <a:endParaRPr lang="zh-CN" altLang="en-US" sz="25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文本框 101378"/>
          <p:cNvSpPr txBox="1"/>
          <p:nvPr>
            <p:custDataLst>
              <p:tags r:id="rId1"/>
            </p:custDataLst>
          </p:nvPr>
        </p:nvSpPr>
        <p:spPr>
          <a:xfrm>
            <a:off x="379810" y="757241"/>
            <a:ext cx="8374856" cy="392221"/>
          </a:xfrm>
          <a:prstGeom prst="rect">
            <a:avLst/>
          </a:prstGeom>
          <a:noFill/>
          <a:ln w="9525">
            <a:noFill/>
          </a:ln>
        </p:spPr>
        <p:txBody>
          <a:bodyPr lIns="114106" tIns="57054" rIns="114106" bIns="57054">
            <a:spAutoFit/>
          </a:bodyPr>
          <a:lstStyle/>
          <a:p>
            <a:pPr defTabSz="570230"/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382" name="文本框 101381"/>
          <p:cNvSpPr txBox="1"/>
          <p:nvPr>
            <p:custDataLst>
              <p:tags r:id="rId2"/>
            </p:custDataLst>
          </p:nvPr>
        </p:nvSpPr>
        <p:spPr>
          <a:xfrm>
            <a:off x="561977" y="889001"/>
            <a:ext cx="7953375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383" name="矩形 101382"/>
          <p:cNvSpPr/>
          <p:nvPr>
            <p:custDataLst>
              <p:tags r:id="rId3"/>
            </p:custDataLst>
          </p:nvPr>
        </p:nvSpPr>
        <p:spPr>
          <a:xfrm>
            <a:off x="179765" y="318889"/>
            <a:ext cx="8784976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4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游记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散文重在记叙有条理。说说第二段作者登山的路线是怎样的？写景有何特点？</a:t>
            </a:r>
            <a:endParaRPr lang="zh-CN" altLang="en-US" sz="24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384" name="文本框 101383"/>
          <p:cNvSpPr txBox="1"/>
          <p:nvPr>
            <p:custDataLst>
              <p:tags r:id="rId4"/>
            </p:custDataLst>
          </p:nvPr>
        </p:nvSpPr>
        <p:spPr>
          <a:xfrm>
            <a:off x="533400" y="2284130"/>
            <a:ext cx="7867650" cy="8617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路线：</a:t>
            </a:r>
            <a:endParaRPr lang="zh-CN" altLang="en-US" sz="20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  京师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泰安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南麓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中谷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中岭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西谷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山巅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386" name="文本框 101385"/>
          <p:cNvSpPr txBox="1"/>
          <p:nvPr>
            <p:custDataLst>
              <p:tags r:id="rId5"/>
            </p:custDataLst>
          </p:nvPr>
        </p:nvSpPr>
        <p:spPr>
          <a:xfrm>
            <a:off x="462483" y="3419708"/>
            <a:ext cx="7781925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     至于     由      偱      越     复偱    遂至</a:t>
            </a:r>
            <a:endParaRPr lang="zh-CN" altLang="en-US" sz="2000" b="1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387" name="文本框 101386"/>
          <p:cNvSpPr txBox="1"/>
          <p:nvPr>
            <p:custDataLst>
              <p:tags r:id="rId6"/>
            </p:custDataLst>
          </p:nvPr>
        </p:nvSpPr>
        <p:spPr>
          <a:xfrm>
            <a:off x="588590" y="4077072"/>
            <a:ext cx="794385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写景：</a:t>
            </a:r>
            <a:endParaRPr lang="zh-CN" altLang="en-US" sz="20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389" name="左大括号 101388"/>
          <p:cNvSpPr/>
          <p:nvPr>
            <p:custDataLst>
              <p:tags r:id="rId7"/>
            </p:custDataLst>
          </p:nvPr>
        </p:nvSpPr>
        <p:spPr>
          <a:xfrm>
            <a:off x="1733550" y="4569296"/>
            <a:ext cx="57150" cy="1524000"/>
          </a:xfrm>
          <a:prstGeom prst="leftBrace">
            <a:avLst>
              <a:gd name="adj1" fmla="val 166666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1390" name="矩形 101389"/>
          <p:cNvSpPr/>
          <p:nvPr>
            <p:custDataLst>
              <p:tags r:id="rId8"/>
            </p:custDataLst>
          </p:nvPr>
        </p:nvSpPr>
        <p:spPr>
          <a:xfrm>
            <a:off x="1962151" y="4479364"/>
            <a:ext cx="5570613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苍山负雪，明烛天南</a:t>
            </a: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（壮观）</a:t>
            </a:r>
            <a:endParaRPr lang="zh-CN" altLang="en-US" sz="2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1391" name="矩形 101390"/>
          <p:cNvSpPr/>
          <p:nvPr>
            <p:custDataLst>
              <p:tags r:id="rId9"/>
            </p:custDataLst>
          </p:nvPr>
        </p:nvSpPr>
        <p:spPr>
          <a:xfrm>
            <a:off x="1905003" y="5088964"/>
            <a:ext cx="5547317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 晚日照城，汶水、徂徕如画</a:t>
            </a: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（雄浑）</a:t>
            </a:r>
            <a:endParaRPr lang="zh-CN" altLang="en-US" sz="2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1393" name="矩形 101392"/>
          <p:cNvSpPr/>
          <p:nvPr>
            <p:custDataLst>
              <p:tags r:id="rId10"/>
            </p:custDataLst>
          </p:nvPr>
        </p:nvSpPr>
        <p:spPr>
          <a:xfrm>
            <a:off x="1962151" y="5723964"/>
            <a:ext cx="4825147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半山居雾若带然</a:t>
            </a: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（高峻）</a:t>
            </a:r>
            <a:endParaRPr lang="zh-CN" altLang="en-US" sz="2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1394" name="文本框 101393"/>
          <p:cNvSpPr txBox="1"/>
          <p:nvPr>
            <p:custDataLst>
              <p:tags r:id="rId11"/>
            </p:custDataLst>
          </p:nvPr>
        </p:nvSpPr>
        <p:spPr>
          <a:xfrm>
            <a:off x="2280245" y="2019300"/>
            <a:ext cx="5172075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（由远及近、由下而上）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1013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1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1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1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1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1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1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1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1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1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6" grpId="0"/>
      <p:bldP spid="101390" grpId="1" build="p"/>
      <p:bldP spid="101391" grpId="2" build="p"/>
      <p:bldP spid="101393" grpId="3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9" name="矩形 105478"/>
          <p:cNvSpPr/>
          <p:nvPr>
            <p:custDataLst>
              <p:tags r:id="rId1"/>
            </p:custDataLst>
          </p:nvPr>
        </p:nvSpPr>
        <p:spPr>
          <a:xfrm>
            <a:off x="624421" y="2349501"/>
            <a:ext cx="136868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hlinkClick r:id="" action="ppaction://noaction"/>
              </a:rPr>
              <a:t>日出前</a:t>
            </a:r>
            <a:endParaRPr lang="zh-CN" altLang="en-US" sz="2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hlinkClick r:id="" action="ppaction://noaction"/>
            </a:endParaRPr>
          </a:p>
        </p:txBody>
      </p:sp>
      <p:sp>
        <p:nvSpPr>
          <p:cNvPr id="105480" name="左大括号 105479"/>
          <p:cNvSpPr/>
          <p:nvPr>
            <p:custDataLst>
              <p:tags r:id="rId2"/>
            </p:custDataLst>
          </p:nvPr>
        </p:nvSpPr>
        <p:spPr>
          <a:xfrm>
            <a:off x="1763688" y="1892300"/>
            <a:ext cx="114300" cy="1143000"/>
          </a:xfrm>
          <a:prstGeom prst="leftBrace">
            <a:avLst>
              <a:gd name="adj1" fmla="val 62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SzTx/>
            </a:pP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5481" name="矩形 105480"/>
          <p:cNvSpPr/>
          <p:nvPr>
            <p:custDataLst>
              <p:tags r:id="rId3"/>
            </p:custDataLst>
          </p:nvPr>
        </p:nvSpPr>
        <p:spPr>
          <a:xfrm>
            <a:off x="2276475" y="1714501"/>
            <a:ext cx="3101027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大风扬积</a:t>
            </a:r>
            <a:r>
              <a:rPr lang="zh-CN" altLang="en-US" sz="2000" b="1" u="sng">
                <a:latin typeface="Times New Roman" panose="02020603050405020304" pitchFamily="18" charset="0"/>
                <a:ea typeface="宋体" panose="02010600030101010101" pitchFamily="2" charset="-122"/>
              </a:rPr>
              <a:t>雪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击面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5482" name="矩形 105481"/>
          <p:cNvSpPr/>
          <p:nvPr>
            <p:custDataLst>
              <p:tags r:id="rId4"/>
            </p:custDataLst>
          </p:nvPr>
        </p:nvSpPr>
        <p:spPr>
          <a:xfrm>
            <a:off x="2305050" y="2171701"/>
            <a:ext cx="2758057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亭东自足下皆云漫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5483" name="矩形 105482"/>
          <p:cNvSpPr/>
          <p:nvPr>
            <p:custDataLst>
              <p:tags r:id="rId5"/>
            </p:custDataLst>
          </p:nvPr>
        </p:nvSpPr>
        <p:spPr>
          <a:xfrm>
            <a:off x="2247900" y="2616201"/>
            <a:ext cx="4610099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云中白若樗蒲数十列者，山也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5484" name="矩形 105483"/>
          <p:cNvSpPr/>
          <p:nvPr>
            <p:custDataLst>
              <p:tags r:id="rId6"/>
            </p:custDataLst>
          </p:nvPr>
        </p:nvSpPr>
        <p:spPr>
          <a:xfrm>
            <a:off x="611560" y="3644901"/>
            <a:ext cx="144822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hlinkClick r:id="" action="ppaction://noaction"/>
              </a:rPr>
              <a:t>日出时</a:t>
            </a:r>
            <a:endParaRPr lang="zh-CN" altLang="en-US" sz="2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hlinkClick r:id="" action="ppaction://noaction"/>
            </a:endParaRPr>
          </a:p>
        </p:txBody>
      </p:sp>
      <p:sp>
        <p:nvSpPr>
          <p:cNvPr id="105485" name="左大括号 105484"/>
          <p:cNvSpPr/>
          <p:nvPr>
            <p:custDataLst>
              <p:tags r:id="rId7"/>
            </p:custDataLst>
          </p:nvPr>
        </p:nvSpPr>
        <p:spPr>
          <a:xfrm>
            <a:off x="1773213" y="3263900"/>
            <a:ext cx="95250" cy="1193800"/>
          </a:xfrm>
          <a:prstGeom prst="leftBrace">
            <a:avLst>
              <a:gd name="adj1" fmla="val 78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SzTx/>
            </a:pP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5486" name="矩形 105485"/>
          <p:cNvSpPr/>
          <p:nvPr>
            <p:custDataLst>
              <p:tags r:id="rId8"/>
            </p:custDataLst>
          </p:nvPr>
        </p:nvSpPr>
        <p:spPr>
          <a:xfrm>
            <a:off x="2314575" y="3098801"/>
            <a:ext cx="3649781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极天云一线异色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5487" name="矩形 105486"/>
          <p:cNvSpPr/>
          <p:nvPr>
            <p:custDataLst>
              <p:tags r:id="rId9"/>
            </p:custDataLst>
          </p:nvPr>
        </p:nvSpPr>
        <p:spPr>
          <a:xfrm>
            <a:off x="2305050" y="3556001"/>
            <a:ext cx="2826651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须臾成五采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5488" name="矩形 105487"/>
          <p:cNvSpPr/>
          <p:nvPr>
            <p:custDataLst>
              <p:tags r:id="rId10"/>
            </p:custDataLst>
          </p:nvPr>
        </p:nvSpPr>
        <p:spPr>
          <a:xfrm>
            <a:off x="2295524" y="4000501"/>
            <a:ext cx="535034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日上，正赤如丹，下有红光动摇承之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  <a:hlinkClick r:id="" action="ppaction://noaction"/>
            </a:endParaRPr>
          </a:p>
        </p:txBody>
      </p:sp>
      <p:sp>
        <p:nvSpPr>
          <p:cNvPr id="105489" name="矩形 105488"/>
          <p:cNvSpPr/>
          <p:nvPr>
            <p:custDataLst>
              <p:tags r:id="rId11"/>
            </p:custDataLst>
          </p:nvPr>
        </p:nvSpPr>
        <p:spPr>
          <a:xfrm>
            <a:off x="614896" y="5003801"/>
            <a:ext cx="136868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hlinkClick r:id="" action="ppaction://noaction"/>
              </a:rPr>
              <a:t>日出后</a:t>
            </a:r>
            <a:endParaRPr lang="zh-CN" altLang="en-US" sz="2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hlinkClick r:id="" action="ppaction://noaction"/>
            </a:endParaRPr>
          </a:p>
        </p:txBody>
      </p:sp>
      <p:sp>
        <p:nvSpPr>
          <p:cNvPr id="105490" name="左大括号 105489"/>
          <p:cNvSpPr/>
          <p:nvPr>
            <p:custDataLst>
              <p:tags r:id="rId12"/>
            </p:custDataLst>
          </p:nvPr>
        </p:nvSpPr>
        <p:spPr>
          <a:xfrm>
            <a:off x="1792265" y="4597400"/>
            <a:ext cx="85725" cy="1270000"/>
          </a:xfrm>
          <a:prstGeom prst="leftBrace">
            <a:avLst>
              <a:gd name="adj1" fmla="val 9259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SzTx/>
            </a:pP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5491" name="矩形 105490"/>
          <p:cNvSpPr/>
          <p:nvPr>
            <p:custDataLst>
              <p:tags r:id="rId13"/>
            </p:custDataLst>
          </p:nvPr>
        </p:nvSpPr>
        <p:spPr>
          <a:xfrm>
            <a:off x="2295526" y="4483101"/>
            <a:ext cx="351259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回观日观以西峰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5492" name="矩形 105491"/>
          <p:cNvSpPr/>
          <p:nvPr>
            <p:custDataLst>
              <p:tags r:id="rId14"/>
            </p:custDataLst>
          </p:nvPr>
        </p:nvSpPr>
        <p:spPr>
          <a:xfrm>
            <a:off x="2314576" y="4991101"/>
            <a:ext cx="406134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或得日，或否，绛皓驳色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5493" name="矩形 105492"/>
          <p:cNvSpPr/>
          <p:nvPr>
            <p:custDataLst>
              <p:tags r:id="rId15"/>
            </p:custDataLst>
          </p:nvPr>
        </p:nvSpPr>
        <p:spPr>
          <a:xfrm>
            <a:off x="2286001" y="5435601"/>
            <a:ext cx="399275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而皆若偻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5494" name="右大括号 105493"/>
          <p:cNvSpPr/>
          <p:nvPr>
            <p:custDataLst>
              <p:tags r:id="rId16"/>
            </p:custDataLst>
          </p:nvPr>
        </p:nvSpPr>
        <p:spPr>
          <a:xfrm>
            <a:off x="6743700" y="2019301"/>
            <a:ext cx="114300" cy="4000500"/>
          </a:xfrm>
          <a:prstGeom prst="rightBrace">
            <a:avLst>
              <a:gd name="adj1" fmla="val 218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495" name="矩形 105494"/>
          <p:cNvSpPr/>
          <p:nvPr>
            <p:custDataLst>
              <p:tags r:id="rId17"/>
            </p:custDataLst>
          </p:nvPr>
        </p:nvSpPr>
        <p:spPr>
          <a:xfrm>
            <a:off x="6985875" y="1663700"/>
            <a:ext cx="492443" cy="4440239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>
              <a:buSzTx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动静结合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— 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拟人比喻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496" name="矩形 105495"/>
          <p:cNvSpPr/>
          <p:nvPr>
            <p:custDataLst>
              <p:tags r:id="rId18"/>
            </p:custDataLst>
          </p:nvPr>
        </p:nvSpPr>
        <p:spPr>
          <a:xfrm>
            <a:off x="107504" y="260648"/>
            <a:ext cx="8712968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2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写景</a:t>
            </a:r>
            <a:r>
              <a:rPr lang="zh-CN" altLang="en-US" sz="2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要抓住景物的特点，作者是如何描写泰山日出的壮丽景象的？</a:t>
            </a:r>
            <a:endParaRPr lang="zh-CN" altLang="en-US" sz="22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497" name="矩形 105496"/>
          <p:cNvSpPr/>
          <p:nvPr>
            <p:custDataLst>
              <p:tags r:id="rId19"/>
            </p:custDataLst>
          </p:nvPr>
        </p:nvSpPr>
        <p:spPr>
          <a:xfrm>
            <a:off x="7500225" y="1676401"/>
            <a:ext cx="492443" cy="4440239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>
              <a:buSzTx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色彩点染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— 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绚丽壮美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5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5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5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5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5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05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1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05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05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9" grpId="0"/>
      <p:bldP spid="105480" grpId="1"/>
      <p:bldP spid="105481" grpId="2"/>
      <p:bldP spid="105482" grpId="3"/>
      <p:bldP spid="105483" grpId="4"/>
      <p:bldP spid="105484" grpId="5"/>
      <p:bldP spid="105485" grpId="6"/>
      <p:bldP spid="105486" grpId="7"/>
      <p:bldP spid="105487" grpId="8"/>
      <p:bldP spid="105488" grpId="9"/>
      <p:bldP spid="105489" grpId="10"/>
      <p:bldP spid="105490" grpId="11"/>
      <p:bldP spid="105491" grpId="12"/>
      <p:bldP spid="105492" grpId="13"/>
      <p:bldP spid="105493" grpId="14"/>
      <p:bldP spid="105495" grpId="15"/>
      <p:bldP spid="105497" grpId="16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1" name="图片 8" descr="17987199_17987199_1359985595468_mthumb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0588" y="614681"/>
            <a:ext cx="3684746" cy="2783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90586" y="92711"/>
            <a:ext cx="17371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hlinkClick r:id="" action="ppaction://hlinkshowjump?jump=previousslide"/>
              </a:rPr>
              <a:t>日出前</a:t>
            </a:r>
            <a:endParaRPr lang="zh-CN" altLang="en-US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6085" name="图片 10" descr="79ce0997f6581f7a6f22eb7b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8721" y="614682"/>
            <a:ext cx="3372803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7" name="文本框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73528" y="92394"/>
            <a:ext cx="1934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日正出</a:t>
            </a:r>
            <a:endParaRPr lang="zh-CN" altLang="en-US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6086" name="图片 6" descr="1f53347fe110da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0588" y="3502029"/>
            <a:ext cx="3684746" cy="309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8" name="文本框 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9512" y="3608705"/>
            <a:ext cx="44553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hlinkClick r:id="rId10" action="ppaction://hlinksldjump"/>
              </a:rPr>
              <a:t>日已出</a:t>
            </a:r>
            <a:endParaRPr lang="zh-CN" altLang="en-US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7109" name="图片 6" descr="47853a02gc502f8ebca8c&amp;690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6796" y="3879216"/>
            <a:ext cx="3534251" cy="262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文本框 7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461058" y="3608706"/>
            <a:ext cx="67484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hlinkClick r:id="rId10" action="ppaction://hlinksldjump"/>
              </a:rPr>
              <a:t>日出后</a:t>
            </a:r>
            <a:endParaRPr lang="zh-CN" altLang="en-US" sz="2800" b="1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3"/>
          <p:cNvPicPr/>
          <p:nvPr>
            <p:custDataLst>
              <p:tags r:id="rId1"/>
            </p:custDataLst>
          </p:nvPr>
        </p:nvPicPr>
        <p:blipFill>
          <a:blip r:embed="rId2"/>
          <a:srcRect b="4921"/>
          <a:stretch>
            <a:fillRect/>
          </a:stretch>
        </p:blipFill>
        <p:spPr>
          <a:xfrm>
            <a:off x="1195389" y="19050"/>
            <a:ext cx="6753225" cy="6769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s0.bdstatic.com/70cFuHSh_Q1YnxGkpoWK1HF6hhy/it/u=1181544820,4107807982&amp;fm=26&amp;gp=0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96" y="0"/>
            <a:ext cx="9108504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1691680" y="188640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总结第二段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100357"/>
          <p:cNvSpPr txBox="1"/>
          <p:nvPr>
            <p:custDataLst>
              <p:tags r:id="rId2"/>
            </p:custDataLst>
          </p:nvPr>
        </p:nvSpPr>
        <p:spPr>
          <a:xfrm>
            <a:off x="179512" y="1196752"/>
            <a:ext cx="8856984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段，记述登山经过，着力叙写登山的艰难和到达山顶后所见的景象。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s://ss2.bdstatic.com/70cFvnSh_Q1YnxGkpoWK1HF6hhy/it/u=304887157,1412062861&amp;fm=26&amp;gp=0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2492896"/>
            <a:ext cx="734481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文本框 102402"/>
          <p:cNvSpPr txBox="1"/>
          <p:nvPr>
            <p:custDataLst>
              <p:tags r:id="rId1"/>
            </p:custDataLst>
          </p:nvPr>
        </p:nvSpPr>
        <p:spPr>
          <a:xfrm>
            <a:off x="179512" y="692696"/>
            <a:ext cx="8784976" cy="2061909"/>
          </a:xfrm>
          <a:prstGeom prst="rect">
            <a:avLst/>
          </a:prstGeom>
          <a:noFill/>
          <a:ln w="9525">
            <a:noFill/>
          </a:ln>
        </p:spPr>
        <p:txBody>
          <a:bodyPr wrap="square" lIns="114106" tIns="57054" rIns="114106" bIns="57054">
            <a:spAutoFit/>
          </a:bodyPr>
          <a:lstStyle/>
          <a:p>
            <a:pPr defTabSz="570230">
              <a:lnSpc>
                <a:spcPct val="115000"/>
              </a:lnSpc>
            </a:pP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   ③戊申</a:t>
            </a:r>
            <a:r>
              <a:rPr lang="zh-CN" altLang="en-US" sz="2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晦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，五鼓，与子颍坐日观亭，</a:t>
            </a:r>
            <a:r>
              <a:rPr lang="zh-CN" altLang="en-US" sz="2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待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日出。大风扬积雪击面。亭东自足下皆云</a:t>
            </a:r>
            <a:r>
              <a:rPr lang="zh-CN" altLang="en-US" sz="2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漫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稍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见云中白若摴</a:t>
            </a:r>
            <a:r>
              <a:rPr lang="en-US" altLang="zh-CN" sz="2200">
                <a:latin typeface="黑体" panose="02010609060101010101" pitchFamily="49" charset="-122"/>
                <a:ea typeface="黑体" panose="02010609060101010101" pitchFamily="49" charset="-122"/>
              </a:rPr>
              <a:t>(chū)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蒱</a:t>
            </a:r>
            <a:r>
              <a:rPr lang="en-US" altLang="zh-CN" sz="2200">
                <a:latin typeface="黑体" panose="02010609060101010101" pitchFamily="49" charset="-122"/>
                <a:ea typeface="黑体" panose="02010609060101010101" pitchFamily="49" charset="-122"/>
              </a:rPr>
              <a:t>(pú)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，数十立者，山也。</a:t>
            </a:r>
            <a:r>
              <a:rPr lang="zh-CN" altLang="en-US" sz="2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极天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云一线异色，</a:t>
            </a:r>
            <a:r>
              <a:rPr lang="zh-CN" altLang="en-US" sz="2200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须臾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成五</a:t>
            </a:r>
            <a:r>
              <a:rPr lang="zh-CN" altLang="en-US" sz="2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。日</a:t>
            </a:r>
            <a:r>
              <a:rPr lang="zh-CN" altLang="en-US" sz="2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，正赤如丹，下有红光，动摇</a:t>
            </a:r>
            <a:r>
              <a:rPr lang="zh-CN" altLang="en-US" sz="2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承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之。</a:t>
            </a:r>
            <a:r>
              <a:rPr lang="zh-CN" altLang="en-US" sz="2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曰，此东海也。回视日观以西峰，</a:t>
            </a:r>
            <a:r>
              <a:rPr lang="zh-CN" altLang="en-US" sz="2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得日或否，</a:t>
            </a:r>
            <a:r>
              <a:rPr lang="zh-CN" altLang="en-US" sz="2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绛皓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驳色，而皆若偻（</a:t>
            </a:r>
            <a:r>
              <a:rPr lang="zh-CN" altLang="en-US" sz="220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en-US" altLang="zh-CN" sz="2200" err="1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lǚ</a:t>
            </a:r>
            <a:r>
              <a:rPr lang="en-US" altLang="zh-CN" sz="2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</a:rPr>
              <a:t>）。</a:t>
            </a:r>
            <a:endParaRPr lang="zh-CN" altLang="en-US" sz="2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06" name="文本框 102405"/>
          <p:cNvSpPr txBox="1"/>
          <p:nvPr>
            <p:custDataLst>
              <p:tags r:id="rId2"/>
            </p:custDataLst>
          </p:nvPr>
        </p:nvSpPr>
        <p:spPr>
          <a:xfrm>
            <a:off x="2038350" y="188640"/>
            <a:ext cx="6686550" cy="40011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农历初一为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朔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，十五为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，十六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既望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，最后一日为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晦日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07" name="文本框 102406"/>
          <p:cNvSpPr txBox="1"/>
          <p:nvPr>
            <p:custDataLst>
              <p:tags r:id="rId3"/>
            </p:custDataLst>
          </p:nvPr>
        </p:nvSpPr>
        <p:spPr>
          <a:xfrm>
            <a:off x="179512" y="2809379"/>
            <a:ext cx="8892480" cy="29238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00" b="1" smtClean="0">
                <a:solidFill>
                  <a:schemeClr val="tx2"/>
                </a:solidFill>
                <a:latin typeface="+mn-ea"/>
              </a:rPr>
              <a:t>   </a:t>
            </a:r>
            <a:r>
              <a:rPr lang="zh-CN" altLang="en-US" sz="2300" b="1" smtClean="0">
                <a:latin typeface="+mn-ea"/>
              </a:rPr>
              <a:t>戊申</a:t>
            </a:r>
            <a:r>
              <a:rPr lang="zh-CN" altLang="en-US" sz="2300" b="1">
                <a:latin typeface="+mn-ea"/>
              </a:rPr>
              <a:t>这一天是</a:t>
            </a:r>
            <a:r>
              <a:rPr lang="zh-CN" altLang="en-US" sz="2300" b="1">
                <a:solidFill>
                  <a:srgbClr val="FF0000"/>
                </a:solidFill>
                <a:latin typeface="+mn-ea"/>
              </a:rPr>
              <a:t>月底</a:t>
            </a:r>
            <a:r>
              <a:rPr lang="zh-CN" altLang="en-US" sz="2300" b="1">
                <a:latin typeface="+mn-ea"/>
              </a:rPr>
              <a:t>，五更的时候，我和子颖坐在日观亭里，</a:t>
            </a:r>
            <a:r>
              <a:rPr lang="zh-CN" altLang="en-US" sz="2300" b="1">
                <a:solidFill>
                  <a:srgbClr val="FF0000"/>
                </a:solidFill>
                <a:latin typeface="+mn-ea"/>
              </a:rPr>
              <a:t>等待</a:t>
            </a:r>
            <a:r>
              <a:rPr lang="zh-CN" altLang="en-US" sz="2300" b="1">
                <a:latin typeface="+mn-ea"/>
              </a:rPr>
              <a:t>日出。这时大风扬起的积雪扑面打来。日观亭东面从脚底往下一片云雾</a:t>
            </a:r>
            <a:r>
              <a:rPr lang="zh-CN" altLang="en-US" sz="2300" b="1">
                <a:solidFill>
                  <a:srgbClr val="FF0000"/>
                </a:solidFill>
                <a:latin typeface="+mn-ea"/>
              </a:rPr>
              <a:t>弥漫</a:t>
            </a:r>
            <a:r>
              <a:rPr lang="zh-CN" altLang="en-US" sz="2300" b="1">
                <a:latin typeface="+mn-ea"/>
              </a:rPr>
              <a:t>，</a:t>
            </a:r>
            <a:r>
              <a:rPr lang="zh-CN" altLang="en-US" sz="2300" b="1">
                <a:solidFill>
                  <a:srgbClr val="FF0000"/>
                </a:solidFill>
                <a:latin typeface="+mn-ea"/>
              </a:rPr>
              <a:t>依稀</a:t>
            </a:r>
            <a:r>
              <a:rPr lang="zh-CN" altLang="en-US" sz="2300" b="1">
                <a:latin typeface="+mn-ea"/>
              </a:rPr>
              <a:t>可见云中几十个白色的像骰子似的东西，那是山峰。</a:t>
            </a:r>
            <a:r>
              <a:rPr lang="zh-CN" altLang="en-US" sz="2300" b="1" smtClean="0">
                <a:solidFill>
                  <a:srgbClr val="FF0000"/>
                </a:solidFill>
                <a:latin typeface="+mn-ea"/>
              </a:rPr>
              <a:t>天边（尽头）</a:t>
            </a:r>
            <a:r>
              <a:rPr lang="zh-CN" altLang="en-US" sz="2300" b="1" smtClean="0">
                <a:latin typeface="+mn-ea"/>
              </a:rPr>
              <a:t>的</a:t>
            </a:r>
            <a:r>
              <a:rPr lang="zh-CN" altLang="en-US" sz="2300" b="1">
                <a:latin typeface="+mn-ea"/>
              </a:rPr>
              <a:t>云彩形成一条线（呈现出）奇异的颜色，</a:t>
            </a:r>
            <a:r>
              <a:rPr lang="zh-CN" altLang="en-US" sz="2300" b="1">
                <a:solidFill>
                  <a:srgbClr val="0000FF"/>
                </a:solidFill>
                <a:latin typeface="+mn-ea"/>
              </a:rPr>
              <a:t>一会儿</a:t>
            </a:r>
            <a:r>
              <a:rPr lang="zh-CN" altLang="en-US" sz="2300" b="1">
                <a:latin typeface="+mn-ea"/>
              </a:rPr>
              <a:t>又变成五颜六色的。太阳</a:t>
            </a:r>
            <a:r>
              <a:rPr lang="zh-CN" altLang="en-US" sz="2300" b="1" smtClean="0">
                <a:solidFill>
                  <a:srgbClr val="FF0000"/>
                </a:solidFill>
                <a:latin typeface="+mn-ea"/>
              </a:rPr>
              <a:t>升起</a:t>
            </a:r>
            <a:r>
              <a:rPr lang="zh-CN" altLang="en-US" sz="2300" b="1" smtClean="0">
                <a:latin typeface="+mn-ea"/>
              </a:rPr>
              <a:t>来</a:t>
            </a:r>
            <a:r>
              <a:rPr lang="zh-CN" altLang="en-US" sz="2300" b="1">
                <a:latin typeface="+mn-ea"/>
              </a:rPr>
              <a:t>了，红的像朱砂一样，下面有红光晃动摇荡着</a:t>
            </a:r>
            <a:r>
              <a:rPr lang="zh-CN" altLang="en-US" sz="2300" b="1">
                <a:solidFill>
                  <a:srgbClr val="FF0000"/>
                </a:solidFill>
                <a:latin typeface="+mn-ea"/>
              </a:rPr>
              <a:t>托着</a:t>
            </a:r>
            <a:r>
              <a:rPr lang="zh-CN" altLang="en-US" sz="2300" b="1">
                <a:latin typeface="+mn-ea"/>
              </a:rPr>
              <a:t>它。</a:t>
            </a:r>
            <a:r>
              <a:rPr lang="zh-CN" altLang="en-US" sz="2300" b="1">
                <a:solidFill>
                  <a:srgbClr val="FF0000"/>
                </a:solidFill>
                <a:latin typeface="+mn-ea"/>
              </a:rPr>
              <a:t>有人</a:t>
            </a:r>
            <a:r>
              <a:rPr lang="zh-CN" altLang="en-US" sz="2300" b="1">
                <a:latin typeface="+mn-ea"/>
              </a:rPr>
              <a:t>说，这是东海。回头看日观峰以西的山峰，</a:t>
            </a:r>
            <a:r>
              <a:rPr lang="zh-CN" altLang="en-US" sz="2300" b="1">
                <a:solidFill>
                  <a:srgbClr val="FF0000"/>
                </a:solidFill>
                <a:latin typeface="+mn-ea"/>
              </a:rPr>
              <a:t>有的</a:t>
            </a:r>
            <a:r>
              <a:rPr lang="zh-CN" altLang="en-US" sz="2300" b="1">
                <a:latin typeface="+mn-ea"/>
              </a:rPr>
              <a:t>被日光照到，有的没照到，</a:t>
            </a:r>
            <a:r>
              <a:rPr lang="zh-CN" altLang="en-US" sz="2300" b="1">
                <a:solidFill>
                  <a:srgbClr val="FF0000"/>
                </a:solidFill>
                <a:latin typeface="+mn-ea"/>
              </a:rPr>
              <a:t>或红或白</a:t>
            </a:r>
            <a:r>
              <a:rPr lang="zh-CN" altLang="en-US" sz="2300" b="1">
                <a:latin typeface="+mn-ea"/>
              </a:rPr>
              <a:t>，颜色错杂，都像弯腰曲背鞠躬致敬的样子。</a:t>
            </a:r>
            <a:endParaRPr lang="zh-CN" altLang="en-US" sz="2300" b="1">
              <a:latin typeface="+mn-ea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6" grpId="0"/>
      <p:bldP spid="10240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09989" y="404664"/>
            <a:ext cx="4539477" cy="261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宋体" panose="02010600030101010101" pitchFamily="2" charset="-122"/>
              </a:rPr>
              <a:t>文化常识      </a:t>
            </a:r>
            <a:endParaRPr lang="en-US" altLang="zh-CN" sz="28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smtClean="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朔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：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阴历每月第一天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晦：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阴历每月最后一天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望：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阴历每月十五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既望：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阴历每月十六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24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102405"/>
          <p:cNvSpPr txBox="1"/>
          <p:nvPr>
            <p:custDataLst>
              <p:tags r:id="rId2"/>
            </p:custDataLst>
          </p:nvPr>
        </p:nvSpPr>
        <p:spPr>
          <a:xfrm>
            <a:off x="405730" y="3255367"/>
            <a:ext cx="8414742" cy="10763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农历初一为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朔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，十五为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，十六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既望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，最后一日为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晦日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1"/>
          <p:cNvSpPr/>
          <p:nvPr>
            <p:custDataLst>
              <p:tags r:id="rId1"/>
            </p:custDataLst>
          </p:nvPr>
        </p:nvSpPr>
        <p:spPr>
          <a:xfrm>
            <a:off x="467544" y="548680"/>
            <a:ext cx="8208912" cy="563231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五鼓：古代以打更击鼓报时，一夜分为五更，每更一个时辰（两小时），又把每更分为五点。每更里的每点只占24分钟。晚七点起更。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en-US" sz="3600" b="1">
              <a:solidFill>
                <a:srgbClr val="2125E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en-US" sz="3600" b="1">
              <a:solidFill>
                <a:srgbClr val="2125E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en-US" sz="3600" b="1">
              <a:solidFill>
                <a:srgbClr val="2125E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zh-CN" altLang="en-US" sz="3600" b="1">
              <a:solidFill>
                <a:srgbClr val="2125E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“五鼓”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相当于五点钟。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151098" y="3436600"/>
          <a:ext cx="6678931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324"/>
                <a:gridCol w="1122045"/>
                <a:gridCol w="1106805"/>
                <a:gridCol w="1098709"/>
                <a:gridCol w="1185863"/>
                <a:gridCol w="1099185"/>
              </a:tblGrid>
              <a:tr h="6604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 b="1">
                          <a:solidFill>
                            <a:srgbClr val="646464"/>
                          </a:solidFill>
                        </a:rPr>
                        <a:t>时间</a:t>
                      </a:r>
                      <a:endParaRPr lang="zh-CN" altLang="en-US" sz="1900" b="1">
                        <a:solidFill>
                          <a:srgbClr val="646464"/>
                        </a:solidFill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900" b="1">
                          <a:solidFill>
                            <a:srgbClr val="646464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19:00-21:00</a:t>
                      </a:r>
                      <a:endParaRPr lang="en-US" altLang="zh-CN" sz="1900" b="1">
                        <a:solidFill>
                          <a:srgbClr val="646464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21:00-23:00</a:t>
                      </a:r>
                      <a:endParaRPr lang="en-US" altLang="zh-CN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23:00-1:00</a:t>
                      </a:r>
                      <a:endParaRPr lang="en-US" altLang="zh-CN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1:00-3:00</a:t>
                      </a:r>
                      <a:endParaRPr lang="en-US" altLang="zh-CN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3:00-5:00</a:t>
                      </a:r>
                      <a:endParaRPr lang="en-US" altLang="zh-CN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 b="1">
                          <a:solidFill>
                            <a:srgbClr val="646464"/>
                          </a:solidFill>
                        </a:rPr>
                        <a:t>时辰</a:t>
                      </a:r>
                      <a:endParaRPr lang="zh-CN" altLang="en-US" sz="1900" b="1">
                        <a:solidFill>
                          <a:srgbClr val="646464"/>
                        </a:solidFill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戌时</a:t>
                      </a:r>
                      <a:endParaRPr lang="zh-CN" altLang="en-US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亥时</a:t>
                      </a:r>
                      <a:endParaRPr lang="zh-CN" altLang="en-US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子时</a:t>
                      </a:r>
                      <a:endParaRPr lang="zh-CN" altLang="en-US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丑时</a:t>
                      </a:r>
                      <a:endParaRPr lang="zh-CN" altLang="en-US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寅时</a:t>
                      </a:r>
                      <a:endParaRPr lang="zh-CN" altLang="en-US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 b="1">
                          <a:solidFill>
                            <a:srgbClr val="646464"/>
                          </a:solidFill>
                        </a:rPr>
                        <a:t>更点</a:t>
                      </a:r>
                      <a:endParaRPr lang="zh-CN" altLang="en-US" sz="1900" b="1">
                        <a:solidFill>
                          <a:srgbClr val="646464"/>
                        </a:solidFill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一更</a:t>
                      </a:r>
                      <a:endParaRPr lang="zh-CN" altLang="en-US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二更</a:t>
                      </a:r>
                      <a:endParaRPr lang="zh-CN" altLang="en-US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三更</a:t>
                      </a:r>
                      <a:endParaRPr lang="zh-CN" altLang="en-US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四更</a:t>
                      </a:r>
                      <a:endParaRPr lang="zh-CN" altLang="en-US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900" b="1">
                          <a:solidFill>
                            <a:srgbClr val="40404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五更</a:t>
                      </a:r>
                      <a:endParaRPr lang="zh-CN" altLang="en-US" sz="1900" b="1">
                        <a:solidFill>
                          <a:srgbClr val="40404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574677" y="45"/>
            <a:ext cx="2437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关于干支纪年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0" y="505460"/>
            <a:ext cx="9062085" cy="58464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天干：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甲、乙、丙、丁、戊、已、庚、辛、壬、癸</a:t>
            </a:r>
            <a:endParaRPr lang="zh-CN" altLang="en-US" sz="2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地支：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子、丑、寅、卯、辰、巳、午、未、申、酉、戌、亥</a:t>
            </a:r>
            <a:endParaRPr lang="zh-CN" altLang="en-US" sz="2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干支两字相配，六十年周而复始，用以纪年。也可以用来纪日。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纪年，例如，丁卯三月；纪日，例如，是月丁未。例如本段的戊申也是纪日。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年号与干支可以兼用，例如：元丰七年六月丁丑。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简便的干支纪年推算法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     公元年</a:t>
            </a:r>
            <a:r>
              <a:rPr lang="en-US" altLang="zh-CN" sz="2200" b="1">
                <a:latin typeface="微软雅黑" panose="020B0503020204020204" charset="-122"/>
                <a:ea typeface="微软雅黑" panose="020B0503020204020204" charset="-122"/>
              </a:rPr>
              <a:t>÷10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，余数</a:t>
            </a:r>
            <a:r>
              <a:rPr lang="en-US" altLang="zh-CN" sz="2200" b="1">
                <a:latin typeface="微软雅黑" panose="020B0503020204020204" charset="-122"/>
                <a:ea typeface="微软雅黑" panose="020B0503020204020204" charset="-122"/>
              </a:rPr>
              <a:t>-3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，得数为天干；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     公元年</a:t>
            </a:r>
            <a:r>
              <a:rPr lang="en-US" altLang="zh-CN" sz="2200" b="1">
                <a:latin typeface="微软雅黑" panose="020B0503020204020204" charset="-122"/>
                <a:ea typeface="微软雅黑" panose="020B0503020204020204" charset="-122"/>
              </a:rPr>
              <a:t>÷12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，余数</a:t>
            </a:r>
            <a:r>
              <a:rPr lang="en-US" altLang="zh-CN" sz="2200" b="1">
                <a:latin typeface="微软雅黑" panose="020B0503020204020204" charset="-122"/>
                <a:ea typeface="微软雅黑" panose="020B0503020204020204" charset="-122"/>
              </a:rPr>
              <a:t>-3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，得数为地支。</a:t>
            </a:r>
            <a:endParaRPr lang="zh-CN" altLang="en-US" sz="2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200">
                <a:latin typeface="仿宋" panose="02010609060101010101" pitchFamily="49" charset="-122"/>
                <a:ea typeface="仿宋" panose="02010609060101010101" pitchFamily="49" charset="-122"/>
              </a:rPr>
              <a:t>例如</a:t>
            </a:r>
            <a:r>
              <a:rPr lang="en-US" altLang="zh-CN" sz="2200">
                <a:latin typeface="仿宋" panose="02010609060101010101" pitchFamily="49" charset="-122"/>
                <a:ea typeface="仿宋" panose="02010609060101010101" pitchFamily="49" charset="-122"/>
              </a:rPr>
              <a:t>1999</a:t>
            </a:r>
            <a:r>
              <a:rPr lang="zh-CN" altLang="en-US" sz="2200">
                <a:latin typeface="仿宋" panose="02010609060101010101" pitchFamily="49" charset="-122"/>
                <a:ea typeface="仿宋" panose="02010609060101010101" pitchFamily="49" charset="-122"/>
              </a:rPr>
              <a:t>年，</a:t>
            </a:r>
            <a:r>
              <a:rPr lang="en-US" altLang="zh-CN" sz="2200">
                <a:latin typeface="仿宋" panose="02010609060101010101" pitchFamily="49" charset="-122"/>
                <a:ea typeface="仿宋" panose="02010609060101010101" pitchFamily="49" charset="-122"/>
              </a:rPr>
              <a:t>1999÷10</a:t>
            </a:r>
            <a:r>
              <a:rPr lang="zh-CN" altLang="en-US" sz="2200">
                <a:latin typeface="仿宋" panose="02010609060101010101" pitchFamily="49" charset="-122"/>
                <a:ea typeface="仿宋" panose="02010609060101010101" pitchFamily="49" charset="-122"/>
              </a:rPr>
              <a:t>，余数为</a:t>
            </a:r>
            <a:r>
              <a:rPr lang="en-US" altLang="zh-CN" sz="220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220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zh-CN" sz="2200">
                <a:latin typeface="仿宋" panose="02010609060101010101" pitchFamily="49" charset="-122"/>
                <a:ea typeface="仿宋" panose="02010609060101010101" pitchFamily="49" charset="-122"/>
              </a:rPr>
              <a:t>9-3=6</a:t>
            </a:r>
            <a:r>
              <a:rPr lang="zh-CN" altLang="en-US" sz="2200">
                <a:latin typeface="仿宋" panose="02010609060101010101" pitchFamily="49" charset="-122"/>
                <a:ea typeface="仿宋" panose="02010609060101010101" pitchFamily="49" charset="-122"/>
              </a:rPr>
              <a:t>，天干为已；</a:t>
            </a:r>
            <a:r>
              <a:rPr lang="en-US" altLang="zh-CN" sz="2200">
                <a:latin typeface="仿宋" panose="02010609060101010101" pitchFamily="49" charset="-122"/>
                <a:ea typeface="仿宋" panose="02010609060101010101" pitchFamily="49" charset="-122"/>
              </a:rPr>
              <a:t>1999÷12</a:t>
            </a:r>
            <a:r>
              <a:rPr lang="zh-CN" altLang="en-US" sz="2200">
                <a:latin typeface="仿宋" panose="02010609060101010101" pitchFamily="49" charset="-122"/>
                <a:ea typeface="仿宋" panose="02010609060101010101" pitchFamily="49" charset="-122"/>
              </a:rPr>
              <a:t>，余数为</a:t>
            </a:r>
            <a:r>
              <a:rPr lang="en-US" altLang="zh-CN" sz="220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en-US" sz="220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zh-CN" sz="2200">
                <a:latin typeface="仿宋" panose="02010609060101010101" pitchFamily="49" charset="-122"/>
                <a:ea typeface="仿宋" panose="02010609060101010101" pitchFamily="49" charset="-122"/>
              </a:rPr>
              <a:t>7-3=4</a:t>
            </a:r>
            <a:r>
              <a:rPr lang="zh-CN" altLang="en-US" sz="2200">
                <a:latin typeface="仿宋" panose="02010609060101010101" pitchFamily="49" charset="-122"/>
                <a:ea typeface="仿宋" panose="02010609060101010101" pitchFamily="49" charset="-122"/>
              </a:rPr>
              <a:t>，地支为卯，</a:t>
            </a:r>
            <a:r>
              <a:rPr lang="en-US" altLang="zh-CN" sz="2200">
                <a:latin typeface="仿宋" panose="02010609060101010101" pitchFamily="49" charset="-122"/>
                <a:ea typeface="仿宋" panose="02010609060101010101" pitchFamily="49" charset="-122"/>
              </a:rPr>
              <a:t>1999</a:t>
            </a:r>
            <a:r>
              <a:rPr lang="zh-CN" altLang="en-US" sz="2200">
                <a:latin typeface="仿宋" panose="02010609060101010101" pitchFamily="49" charset="-122"/>
                <a:ea typeface="仿宋" panose="02010609060101010101" pitchFamily="49" charset="-122"/>
              </a:rPr>
              <a:t>年就是已卯年。</a:t>
            </a:r>
            <a:endParaRPr lang="zh-CN" altLang="en-US" sz="22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如果余数小于</a:t>
            </a:r>
            <a:r>
              <a:rPr lang="en-US" altLang="zh-CN" sz="22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，加上一个除数再减</a:t>
            </a:r>
            <a:r>
              <a:rPr lang="en-US" altLang="zh-CN" sz="22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。 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例如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2001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年，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2001÷10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，余数是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，加上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等于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11-3=8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，天干为辛；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2001÷12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，余数是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9-3=6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，地支为巳，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2001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年就是辛巳年。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如果余数</a:t>
            </a:r>
            <a:r>
              <a:rPr lang="en-US" altLang="zh-CN" sz="2200" b="1">
                <a:latin typeface="微软雅黑" panose="020B0503020204020204" charset="-122"/>
                <a:ea typeface="微软雅黑" panose="020B0503020204020204" charset="-122"/>
              </a:rPr>
              <a:t>-3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得</a:t>
            </a:r>
            <a:r>
              <a:rPr lang="en-US" altLang="zh-CN" sz="2200" b="1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，就是天干或地支的</a:t>
            </a:r>
            <a:r>
              <a:rPr lang="zh-CN" altLang="en-US" sz="2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最末一位</a:t>
            </a:r>
            <a:r>
              <a:rPr lang="zh-CN" altLang="en-US" sz="22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例如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1995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年，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1995÷10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，余数为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5-3=2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，天干为乙；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1995÷12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，余数为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3-3=0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，地支为亥，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</a:rPr>
              <a:t>1995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年就是乙亥年。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2051720" y="179929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总结第三段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100357"/>
          <p:cNvSpPr txBox="1"/>
          <p:nvPr>
            <p:custDataLst>
              <p:tags r:id="rId2"/>
            </p:custDataLst>
          </p:nvPr>
        </p:nvSpPr>
        <p:spPr>
          <a:xfrm>
            <a:off x="179512" y="819869"/>
            <a:ext cx="8856984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第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三段，集中描写泰山日出的动人景象。作者按照时间顺序依次写了日出前、日出时和日出后的不同景色，展示给读者一幅泰山日出迅速变化的画面。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https://ss1.bdstatic.com/70cFvXSh_Q1YnxGkpoWK1HF6hhy/it/u=138214209,3247782238&amp;fm=26&amp;gp=0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2348879"/>
            <a:ext cx="8136904" cy="4176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文本框 104450"/>
          <p:cNvSpPr txBox="1"/>
          <p:nvPr>
            <p:custDataLst>
              <p:tags r:id="rId1"/>
            </p:custDataLst>
          </p:nvPr>
        </p:nvSpPr>
        <p:spPr>
          <a:xfrm>
            <a:off x="107504" y="209883"/>
            <a:ext cx="8856984" cy="1223218"/>
          </a:xfrm>
          <a:prstGeom prst="rect">
            <a:avLst/>
          </a:prstGeom>
          <a:noFill/>
          <a:ln w="9525">
            <a:noFill/>
          </a:ln>
        </p:spPr>
        <p:txBody>
          <a:bodyPr wrap="square" lIns="114106" tIns="57054" rIns="114106" bIns="57054">
            <a:spAutoFit/>
          </a:bodyPr>
          <a:lstStyle/>
          <a:p>
            <a:pPr defTabSz="570230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④亭西有岱祠，又有碧霞元君祠；皇帝行宫在碧霞元君祠东。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日，观道中石刻，自唐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显庆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以来，其远古刻尽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漫失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僻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不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道者，皆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往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04451"/>
          <p:cNvSpPr txBox="1"/>
          <p:nvPr>
            <p:custDataLst>
              <p:tags r:id="rId2"/>
            </p:custDataLst>
          </p:nvPr>
        </p:nvSpPr>
        <p:spPr>
          <a:xfrm>
            <a:off x="107504" y="2348880"/>
            <a:ext cx="892899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+mn-ea"/>
              </a:rPr>
              <a:t>   日</a:t>
            </a:r>
            <a:r>
              <a:rPr lang="zh-CN" altLang="en-US" sz="2400" b="1">
                <a:latin typeface="+mn-ea"/>
              </a:rPr>
              <a:t>观亭西面有岱祠，还有碧霞元君祠；皇帝的行宫在碧霞元君祠的东面。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这</a:t>
            </a:r>
            <a:r>
              <a:rPr lang="zh-CN" altLang="en-US" sz="2400" b="1">
                <a:latin typeface="+mn-ea"/>
              </a:rPr>
              <a:t>一天，（还）观看了路上的石刻，都是从唐朝显庆年间以来的，那些更古老的石碑都已经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模糊或缺失</a:t>
            </a:r>
            <a:r>
              <a:rPr lang="zh-CN" altLang="en-US" sz="2400" b="1">
                <a:latin typeface="+mn-ea"/>
              </a:rPr>
              <a:t>了。那些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偏僻</a:t>
            </a:r>
            <a:r>
              <a:rPr lang="zh-CN" altLang="en-US" sz="2400" b="1">
                <a:latin typeface="+mn-ea"/>
              </a:rPr>
              <a:t>不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对着（在）</a:t>
            </a:r>
            <a:r>
              <a:rPr lang="zh-CN" altLang="en-US" sz="2400" b="1" smtClean="0">
                <a:latin typeface="+mn-ea"/>
              </a:rPr>
              <a:t>道路</a:t>
            </a:r>
            <a:r>
              <a:rPr lang="zh-CN" altLang="en-US" sz="2400" b="1">
                <a:latin typeface="+mn-ea"/>
              </a:rPr>
              <a:t>的石刻，都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赶不上</a:t>
            </a:r>
            <a:r>
              <a:rPr lang="zh-CN" altLang="en-US" sz="2400" b="1">
                <a:latin typeface="+mn-ea"/>
              </a:rPr>
              <a:t>去看了</a:t>
            </a:r>
            <a:r>
              <a:rPr lang="zh-CN" altLang="en-US" sz="2400" b="1" smtClean="0">
                <a:latin typeface="+mn-ea"/>
              </a:rPr>
              <a:t>。</a:t>
            </a:r>
            <a:endParaRPr lang="zh-CN" altLang="en-US" sz="2400" b="1">
              <a:latin typeface="+mn-ea"/>
            </a:endParaRPr>
          </a:p>
        </p:txBody>
      </p:sp>
    </p:spTree>
  </p:cSld>
  <p:clrMapOvr>
    <a:masterClrMapping/>
  </p:clrMapOvr>
  <p:transition>
    <p:split orient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文本框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06482" y="2089696"/>
            <a:ext cx="738664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人文景观</a:t>
            </a:r>
            <a:endParaRPr lang="zh-CN" altLang="en-US" sz="36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椭圆 6"/>
          <p:cNvSpPr/>
          <p:nvPr>
            <p:custDataLst>
              <p:tags r:id="rId2"/>
            </p:custDataLst>
          </p:nvPr>
        </p:nvSpPr>
        <p:spPr>
          <a:xfrm>
            <a:off x="2184476" y="1603922"/>
            <a:ext cx="3852863" cy="971551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建筑：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岱祠、碧霞元君祠</a:t>
            </a:r>
            <a:endParaRPr lang="zh-CN" altLang="en-US" sz="2400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2223765" y="3459709"/>
            <a:ext cx="3650456" cy="971551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古迹：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道中石刻</a:t>
            </a:r>
            <a:endParaRPr lang="zh-CN" altLang="en-US" sz="2400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59188" y="1008608"/>
            <a:ext cx="677108" cy="4292600"/>
          </a:xfrm>
          <a:prstGeom prst="rect">
            <a:avLst/>
          </a:prstGeom>
          <a:solidFill>
            <a:srgbClr val="D0C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展现泰山古老的风貌</a:t>
            </a:r>
            <a:endParaRPr lang="zh-CN" altLang="en-US" sz="32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5"/>
            </p:custDataLst>
          </p:nvPr>
        </p:nvSpPr>
        <p:spPr>
          <a:xfrm>
            <a:off x="35496" y="179929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总结第四段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1"/>
      <p:bldP spid="11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文本框 104450"/>
          <p:cNvSpPr txBox="1"/>
          <p:nvPr>
            <p:custDataLst>
              <p:tags r:id="rId1"/>
            </p:custDataLst>
          </p:nvPr>
        </p:nvSpPr>
        <p:spPr>
          <a:xfrm>
            <a:off x="107504" y="425907"/>
            <a:ext cx="8856984" cy="1223218"/>
          </a:xfrm>
          <a:prstGeom prst="rect">
            <a:avLst/>
          </a:prstGeom>
          <a:noFill/>
          <a:ln w="9525">
            <a:noFill/>
          </a:ln>
        </p:spPr>
        <p:txBody>
          <a:bodyPr wrap="square" lIns="114106" tIns="57054" rIns="114106" bIns="57054">
            <a:spAutoFit/>
          </a:bodyPr>
          <a:lstStyle/>
          <a:p>
            <a:pPr defTabSz="570230"/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 ⑤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山多石，少土；石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苍黑色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，多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平方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，少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圜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(yuán)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。少杂树，多松，生石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罅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，皆平顶。冰雪，无瀑水，无鸟兽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音迹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日观数里内无树，而雪与人膝齐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04451"/>
          <p:cNvSpPr txBox="1"/>
          <p:nvPr>
            <p:custDataLst>
              <p:tags r:id="rId2"/>
            </p:custDataLst>
          </p:nvPr>
        </p:nvSpPr>
        <p:spPr>
          <a:xfrm>
            <a:off x="107504" y="2348880"/>
            <a:ext cx="892899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+mn-ea"/>
              </a:rPr>
              <a:t>　</a:t>
            </a:r>
            <a:r>
              <a:rPr lang="zh-CN" altLang="en-US" sz="2400" b="1" smtClean="0">
                <a:latin typeface="+mn-ea"/>
              </a:rPr>
              <a:t> 山上</a:t>
            </a:r>
            <a:r>
              <a:rPr lang="zh-CN" altLang="en-US" sz="2400" b="1">
                <a:latin typeface="+mn-ea"/>
              </a:rPr>
              <a:t>石头多，泥土少。山石都呈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青黑色</a:t>
            </a:r>
            <a:r>
              <a:rPr lang="zh-CN" altLang="en-US" sz="2400" b="1">
                <a:latin typeface="+mn-ea"/>
              </a:rPr>
              <a:t>，大多是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平的、方形的</a:t>
            </a:r>
            <a:r>
              <a:rPr lang="zh-CN" altLang="en-US" sz="2400" b="1">
                <a:latin typeface="+mn-ea"/>
              </a:rPr>
              <a:t>，很少有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圆</a:t>
            </a:r>
            <a:r>
              <a:rPr lang="zh-CN" altLang="en-US" sz="2400" b="1">
                <a:latin typeface="+mn-ea"/>
              </a:rPr>
              <a:t>形的。杂树很少，多是松树，松树都生长在石头的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缝隙</a:t>
            </a:r>
            <a:r>
              <a:rPr lang="zh-CN" altLang="en-US" sz="2400" b="1">
                <a:latin typeface="+mn-ea"/>
              </a:rPr>
              <a:t>里，树顶是平的。冰天雪地，没有瀑布，没有飞鸟走兽的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声音和踪迹</a:t>
            </a:r>
            <a:r>
              <a:rPr lang="zh-CN" altLang="en-US" sz="2400" b="1" smtClean="0">
                <a:latin typeface="+mn-ea"/>
              </a:rPr>
              <a:t>。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到</a:t>
            </a:r>
            <a:r>
              <a:rPr lang="zh-CN" altLang="en-US" sz="2400" b="1" smtClean="0">
                <a:latin typeface="+mn-ea"/>
              </a:rPr>
              <a:t>日</a:t>
            </a:r>
            <a:r>
              <a:rPr lang="zh-CN" altLang="en-US" sz="2400" b="1">
                <a:latin typeface="+mn-ea"/>
              </a:rPr>
              <a:t>观峰附近几里以内没有树木，积雪厚得同人的膝盖一样平齐。</a:t>
            </a:r>
            <a:endParaRPr lang="zh-CN" altLang="en-US" sz="2400" b="1">
              <a:latin typeface="+mn-ea"/>
            </a:endParaRPr>
          </a:p>
        </p:txBody>
      </p:sp>
    </p:spTree>
  </p:cSld>
  <p:clrMapOvr>
    <a:masterClrMapping/>
  </p:clrMapOvr>
  <p:transition>
    <p:split orient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文本框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40092" y="2004368"/>
            <a:ext cx="738664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自然景观</a:t>
            </a:r>
            <a:endParaRPr lang="zh-CN" altLang="en-US" sz="36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椭圆 6"/>
          <p:cNvSpPr/>
          <p:nvPr>
            <p:custDataLst>
              <p:tags r:id="rId2"/>
            </p:custDataLst>
          </p:nvPr>
        </p:nvSpPr>
        <p:spPr>
          <a:xfrm>
            <a:off x="2502569" y="961999"/>
            <a:ext cx="4157663" cy="971551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三多：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多石、多平方、多松</a:t>
            </a:r>
            <a:endParaRPr lang="zh-CN" altLang="en-US" sz="2400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椭圆 2"/>
          <p:cNvSpPr/>
          <p:nvPr>
            <p:custDataLst>
              <p:tags r:id="rId3"/>
            </p:custDataLst>
          </p:nvPr>
        </p:nvSpPr>
        <p:spPr>
          <a:xfrm>
            <a:off x="2378744" y="2608236"/>
            <a:ext cx="4157663" cy="97313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三少：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少土、少圜、少杂树</a:t>
            </a:r>
            <a:endParaRPr lang="zh-CN" altLang="en-US" sz="2400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>
            <a:off x="2378744" y="4256061"/>
            <a:ext cx="4157663" cy="97313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三无：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无瀑水、无鸟兽音迹、日观数里无树</a:t>
            </a:r>
            <a:endParaRPr lang="zh-CN" altLang="en-US" sz="2400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7524328" y="719139"/>
            <a:ext cx="1169551" cy="51308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eaVert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突出泰山苍劲峻峭的面貌</a:t>
            </a:r>
            <a:endParaRPr lang="zh-CN" altLang="en-US" sz="32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泰山之冬的静美</a:t>
            </a:r>
            <a:endParaRPr lang="zh-CN" altLang="en-US" sz="32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0044" y="5858108"/>
            <a:ext cx="78943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第六自然段：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交代记游人，游记的常用格式。</a:t>
            </a:r>
            <a:endParaRPr lang="zh-CN" altLang="en-US" sz="280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>
            <p:custDataLst>
              <p:tags r:id="rId7"/>
            </p:custDataLst>
          </p:nvPr>
        </p:nvSpPr>
        <p:spPr>
          <a:xfrm>
            <a:off x="323528" y="179929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总结第五段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1"/>
      <p:bldP spid="5" grpId="2"/>
      <p:bldP spid="9" grpId="3"/>
      <p:bldP spid="10" grpId="4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文本框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172400" y="44624"/>
            <a:ext cx="923330" cy="3503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800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泰山简介：</a:t>
            </a:r>
            <a:endParaRPr lang="zh-CN" altLang="en-US" sz="4800" b="1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510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7504" y="398269"/>
            <a:ext cx="8136904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1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泰山又名岱山、岱宗、岱岳、东岳、泰岳，位于山东省中部，总面积24200公顷。主峰玉皇顶海拔1545米，气势雄伟磅礴，有</a:t>
            </a:r>
            <a:r>
              <a:rPr lang="zh-CN" altLang="en-US" sz="21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“五岳之首”、“五岳之长”、“天下第一山”</a:t>
            </a:r>
            <a:r>
              <a:rPr lang="zh-CN" altLang="en-US" sz="21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之称。</a:t>
            </a:r>
            <a:r>
              <a:rPr lang="zh-CN" altLang="en-US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1987年，被联合国教科文组织公布为世界自然与文化遗产。</a:t>
            </a:r>
            <a:endParaRPr lang="zh-CN" altLang="en-US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1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1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泰山被古人视为“</a:t>
            </a:r>
            <a:r>
              <a:rPr lang="zh-CN" altLang="en-US" sz="21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直通帝座</a:t>
            </a:r>
            <a:r>
              <a:rPr lang="zh-CN" altLang="en-US" sz="21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”的天堂，成为百姓崇拜，帝王告祭的神山，有“</a:t>
            </a:r>
            <a:r>
              <a:rPr lang="zh-CN" altLang="en-US" sz="21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泰山安，四海皆安</a:t>
            </a:r>
            <a:r>
              <a:rPr lang="zh-CN" altLang="en-US" sz="21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”的说法。自秦始皇开始到清代，先后有13代帝王引次亲登泰山封禅或祭祀，另外有24代帝王遣官祭祀72次。古代文人雅士更对泰山仰慕备至，纷纷前来游历，作诗记文。道教、佛教视泰山为“仙山佛国”，神化泰山，在泰山建造了大量宫观寺庙。</a:t>
            </a:r>
            <a:endParaRPr lang="zh-CN" altLang="en-US" sz="21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标题 94209"/>
          <p:cNvSpPr>
            <a:spLocks noGrp="1" noChangeArrowheads="1"/>
          </p:cNvSpPr>
          <p:nvPr>
            <p:custDataLst>
              <p:tags r:id="rId1"/>
            </p:custDataLst>
          </p:nvPr>
        </p:nvSpPr>
        <p:spPr bwMode="auto">
          <a:xfrm>
            <a:off x="179512" y="635000"/>
            <a:ext cx="89644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全文共五段，每一段的要点是什么</a:t>
            </a:r>
            <a:r>
              <a:rPr lang="zh-CN" altLang="en-US" sz="44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zh-CN" altLang="en-US" sz="44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4211" name="文本占位符 94210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71500" y="2333625"/>
            <a:ext cx="805696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第一段：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总写泰山的地理形势，点出泰山及其最高峰</a:t>
            </a:r>
            <a:r>
              <a:rPr lang="en-US" altLang="zh-CN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日观峰的位置。</a:t>
            </a:r>
            <a:endParaRPr lang="zh-CN" altLang="en-US" sz="2800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第二段：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记述登山经过，着力叙写登山的艰难和到达山巅后所见到的景象。</a:t>
            </a:r>
            <a:endParaRPr lang="zh-CN" altLang="en-US" sz="2800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第三段：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集中描写泰山日出后的景象。</a:t>
            </a:r>
            <a:endParaRPr lang="zh-CN" altLang="en-US" sz="2800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第四段：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介绍泰山的人文景观。</a:t>
            </a:r>
            <a:endParaRPr lang="zh-CN" altLang="en-US" sz="2800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第五段：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介绍泰山的自然景观。</a:t>
            </a:r>
            <a:endParaRPr lang="zh-CN" altLang="en-US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标题 95233"/>
          <p:cNvSpPr>
            <a:spLocks noGrp="1" noChangeArrowheads="1"/>
          </p:cNvSpPr>
          <p:nvPr>
            <p:custDataLst>
              <p:tags r:id="rId1"/>
            </p:custDataLst>
          </p:nvPr>
        </p:nvSpPr>
        <p:spPr bwMode="auto">
          <a:xfrm>
            <a:off x="179512" y="95250"/>
            <a:ext cx="1770460" cy="2613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dist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66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思路</a:t>
            </a:r>
            <a:r>
              <a:rPr lang="zh-CN" altLang="en-US" sz="72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7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5236" name="矩形 9523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2500" y="1340768"/>
            <a:ext cx="861774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None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交待泰山位置</a:t>
            </a:r>
            <a:endParaRPr lang="zh-CN" altLang="en-US" sz="4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5237" name="矩形 9523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26250" y="1340768"/>
            <a:ext cx="861774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None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记述登山过程</a:t>
            </a:r>
            <a:endParaRPr lang="zh-CN" altLang="en-US" sz="4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5239" name="矩形 9523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78378" y="1340768"/>
            <a:ext cx="861774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None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描绘日出美景</a:t>
            </a:r>
            <a:endParaRPr lang="zh-CN" altLang="en-US" sz="4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5241" name="矩形 9524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74522" y="1340768"/>
            <a:ext cx="861774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None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返记人文景观</a:t>
            </a:r>
            <a:endParaRPr lang="zh-CN" altLang="en-US" sz="4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5243" name="矩形 9524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526650" y="1340768"/>
            <a:ext cx="861774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None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补写自然景观</a:t>
            </a:r>
            <a:endParaRPr lang="zh-CN" altLang="en-US" sz="4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右箭头 2"/>
          <p:cNvSpPr/>
          <p:nvPr>
            <p:custDataLst>
              <p:tags r:id="rId7"/>
            </p:custDataLst>
          </p:nvPr>
        </p:nvSpPr>
        <p:spPr>
          <a:xfrm>
            <a:off x="3345704" y="2924944"/>
            <a:ext cx="552450" cy="457200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右箭头 4"/>
          <p:cNvSpPr/>
          <p:nvPr>
            <p:custDataLst>
              <p:tags r:id="rId8"/>
            </p:custDataLst>
          </p:nvPr>
        </p:nvSpPr>
        <p:spPr>
          <a:xfrm>
            <a:off x="4739630" y="2924944"/>
            <a:ext cx="55245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右箭头 5"/>
          <p:cNvSpPr/>
          <p:nvPr>
            <p:custDataLst>
              <p:tags r:id="rId9"/>
            </p:custDataLst>
          </p:nvPr>
        </p:nvSpPr>
        <p:spPr>
          <a:xfrm>
            <a:off x="5963766" y="2924944"/>
            <a:ext cx="55245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右箭头 6"/>
          <p:cNvSpPr/>
          <p:nvPr>
            <p:custDataLst>
              <p:tags r:id="rId10"/>
            </p:custDataLst>
          </p:nvPr>
        </p:nvSpPr>
        <p:spPr>
          <a:xfrm>
            <a:off x="7187902" y="2852936"/>
            <a:ext cx="55245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95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5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  <p:bldP spid="95237" grpId="1"/>
      <p:bldP spid="3" grpId="2"/>
      <p:bldP spid="5" grpId="3"/>
      <p:bldP spid="6" grpId="4"/>
      <p:bldP spid="7" grpId="5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标题 94209"/>
          <p:cNvSpPr>
            <a:spLocks noGrp="1" noChangeArrowheads="1"/>
          </p:cNvSpPr>
          <p:nvPr>
            <p:custDataLst>
              <p:tags r:id="rId1"/>
            </p:custDataLst>
          </p:nvPr>
        </p:nvSpPr>
        <p:spPr bwMode="auto">
          <a:xfrm>
            <a:off x="72008" y="629816"/>
            <a:ext cx="89644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拓展延伸</a:t>
            </a:r>
            <a:endParaRPr lang="zh-CN" altLang="en-US" sz="44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250" y="2924944"/>
            <a:ext cx="8953500" cy="3890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2871" y="116632"/>
            <a:ext cx="8966834" cy="2308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en-US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这篇文章的题目叫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登泰山记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，显然是一篇游记，作者开篇却为什么从“泰山的地理环境”写起呢？而最后一句“最高日观峰，在长城南十五里”，作者为什么要单独描写最高的日观峰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02871" y="2669543"/>
            <a:ext cx="8966834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en-US" altLang="zh-CN" sz="2800" b="1" kern="10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kern="100" smtClean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开篇</a:t>
            </a:r>
            <a:r>
              <a:rPr lang="zh-CN" altLang="zh-CN" sz="2800" b="1" kern="10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从泰山的地理位置及周围的山川形势入笔，山南汶水西流，山北济水东流，突出了泰山水绕山流，山水相映的特点；同时把山、水和长城置于广阔的天地之中，</a:t>
            </a:r>
            <a:r>
              <a:rPr lang="zh-CN" altLang="zh-CN" sz="2800" b="1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烘托出了泰山高大雄伟的气势。还为下文的展开做铺垫</a:t>
            </a:r>
            <a:r>
              <a:rPr lang="zh-CN" altLang="zh-CN" sz="2800" b="1" kern="100" smtClean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kern="100">
              <a:solidFill>
                <a:srgbClr val="FF0000"/>
              </a:solidFill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en-US" altLang="zh-CN" sz="2000" b="1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kern="100" smtClean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kern="100" smtClean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zh-CN" sz="2800" b="1" kern="10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观峰是以古长城为参照来写的，高高耸立的日观峰</a:t>
            </a:r>
            <a:r>
              <a:rPr lang="zh-CN" altLang="zh-CN" sz="2800" b="1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突出了山势的高峻挺拔，又为下面叙述登山线路和观日出埋下伏笔。</a:t>
            </a:r>
            <a:endParaRPr lang="zh-CN" altLang="zh-CN" sz="2000" b="1" kern="10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矩形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504" y="260648"/>
            <a:ext cx="8928992" cy="18158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思考</a:t>
            </a:r>
            <a:r>
              <a:rPr lang="en-US" altLang="zh-CN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：作者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在描写泰山景色时有“苍山负雪，明烛天南”“半山居雾若带然”的描写，“苍山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负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雪”可否 换成“苍山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被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雪”？“明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烛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天南”可否换成“烛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照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天南”“ 半山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居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雾”能否换成“半山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雾”呢，为什么？ </a:t>
            </a:r>
            <a:endParaRPr lang="zh-CN" altLang="en-US" sz="28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35496" y="2636912"/>
            <a:ext cx="9036496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ts val="4560"/>
              </a:lnSpc>
            </a:pP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不能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更换，在这里使用了动静结合、拟人、比喻手法：“负”字以动写静，显出雪的厚度，又以拟人手法，使雪山奕奕传神。“烛”字名词活用为动词，显出雪光的亮度，写出日光和雪光相映的奇景。“居雾”以静写动，写出雾的轻，呈停聚不动的状态。“若带”以小喻大，写出云雾的具体形状，烘托出泰山的高峻雄伟。</a:t>
            </a:r>
            <a:endParaRPr lang="zh-CN" altLang="en-US" sz="28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文本框 107521"/>
          <p:cNvSpPr txBox="1"/>
          <p:nvPr>
            <p:custDataLst>
              <p:tags r:id="rId1"/>
            </p:custDataLst>
          </p:nvPr>
        </p:nvSpPr>
        <p:spPr>
          <a:xfrm>
            <a:off x="420293" y="160339"/>
            <a:ext cx="8296273" cy="546110"/>
          </a:xfrm>
          <a:prstGeom prst="rect">
            <a:avLst/>
          </a:prstGeom>
          <a:noFill/>
          <a:ln w="9525">
            <a:noFill/>
          </a:ln>
        </p:spPr>
        <p:txBody>
          <a:bodyPr wrap="square" lIns="114106" tIns="57054" rIns="114106" bIns="57054">
            <a:spAutoFit/>
          </a:bodyPr>
          <a:lstStyle/>
          <a:p>
            <a:pPr algn="ctr" defTabSz="570230">
              <a:spcBef>
                <a:spcPct val="50000"/>
              </a:spcBef>
            </a:pPr>
            <a:r>
              <a:rPr lang="en-US" altLang="zh-CN" sz="2800" b="1" smtClean="0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</a:rPr>
              <a:t>本文小结</a:t>
            </a:r>
            <a:r>
              <a:rPr lang="en-US" altLang="zh-CN" sz="2800" b="1" smtClean="0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en-US" altLang="zh-CN" sz="28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7534" name="文本框 107533"/>
          <p:cNvSpPr txBox="1"/>
          <p:nvPr>
            <p:custDataLst>
              <p:tags r:id="rId2"/>
            </p:custDataLst>
          </p:nvPr>
        </p:nvSpPr>
        <p:spPr>
          <a:xfrm>
            <a:off x="571500" y="889001"/>
            <a:ext cx="264795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行文思路</a:t>
            </a:r>
            <a:r>
              <a:rPr lang="en-US" altLang="zh-CN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6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535" name="矩形 107534"/>
          <p:cNvSpPr/>
          <p:nvPr>
            <p:custDataLst>
              <p:tags r:id="rId3"/>
            </p:custDataLst>
          </p:nvPr>
        </p:nvSpPr>
        <p:spPr>
          <a:xfrm>
            <a:off x="3609975" y="292100"/>
            <a:ext cx="5829300" cy="2895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85750" lvl="0" indent="-285750" algn="l" defTabSz="1141730" rtl="0" eaLnBrk="1" fontAlgn="base" latinLnBrk="0" hangingPunct="1">
              <a:lnSpc>
                <a:spcPct val="90000"/>
              </a:lnSpc>
              <a:spcBef>
                <a:spcPts val="12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5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855980" lvl="1" indent="-285750" algn="l" defTabSz="1141730" rtl="0" eaLnBrk="1" fontAlgn="base" latinLnBrk="0" hangingPunct="1">
              <a:lnSpc>
                <a:spcPct val="90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427480" lvl="2" indent="-285750" algn="l" defTabSz="1141730" rtl="0" eaLnBrk="1" fontAlgn="base" latinLnBrk="0" hangingPunct="1">
              <a:lnSpc>
                <a:spcPct val="90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5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997075" lvl="3" indent="-285750" algn="l" defTabSz="1141730" rtl="0" eaLnBrk="1" fontAlgn="base" latinLnBrk="0" hangingPunct="1">
              <a:lnSpc>
                <a:spcPct val="90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2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567305" lvl="4" indent="-284480" algn="l" defTabSz="1141730" rtl="0" eaLnBrk="1" fontAlgn="base" latinLnBrk="0" hangingPunct="1">
              <a:lnSpc>
                <a:spcPct val="90000"/>
              </a:lnSpc>
              <a:spcBef>
                <a:spcPts val="6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2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endParaRPr lang="zh-CN" altLang="en-US"/>
          </a:p>
        </p:txBody>
      </p:sp>
      <p:sp>
        <p:nvSpPr>
          <p:cNvPr id="107536" name="文本框 107535"/>
          <p:cNvSpPr txBox="1"/>
          <p:nvPr>
            <p:custDataLst>
              <p:tags r:id="rId4"/>
            </p:custDataLst>
          </p:nvPr>
        </p:nvSpPr>
        <p:spPr>
          <a:xfrm>
            <a:off x="704850" y="1790702"/>
            <a:ext cx="2905125" cy="203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一、交待泰山位置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二、记述登山过程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三、描绘日出美景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四、返记人文景观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五、补写自然景观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538" name="文本框 107537"/>
          <p:cNvSpPr txBox="1"/>
          <p:nvPr>
            <p:custDataLst>
              <p:tags r:id="rId5"/>
            </p:custDataLst>
          </p:nvPr>
        </p:nvSpPr>
        <p:spPr>
          <a:xfrm>
            <a:off x="3876675" y="939801"/>
            <a:ext cx="264795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写作特色</a:t>
            </a:r>
            <a:r>
              <a:rPr lang="en-US" altLang="zh-CN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36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539" name="文本框 107538"/>
          <p:cNvSpPr txBox="1"/>
          <p:nvPr>
            <p:custDataLst>
              <p:tags r:id="rId6"/>
            </p:custDataLst>
          </p:nvPr>
        </p:nvSpPr>
        <p:spPr>
          <a:xfrm>
            <a:off x="3790950" y="1957189"/>
            <a:ext cx="4819650" cy="161582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章法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严明、剪裁得当。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善于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抓住景物特征，巧妙进行烘托。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笔简洁，词语精当。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句式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多变，用词灵活传神。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540" name="矩形 107539"/>
          <p:cNvSpPr/>
          <p:nvPr>
            <p:custDataLst>
              <p:tags r:id="rId7"/>
            </p:custDataLst>
          </p:nvPr>
        </p:nvSpPr>
        <p:spPr>
          <a:xfrm>
            <a:off x="704850" y="4521894"/>
            <a:ext cx="777584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SzTx/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本文无论从清晰的思路，还是简洁明净的语言，亦或是色彩鲜明、生动的描景，都可见桐城派古文家锤炼语言的功力，很值得我们借鉴。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7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0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7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7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7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7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7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7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7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7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7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7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7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7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7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36" grpId="0"/>
      <p:bldP spid="107538" grpId="1"/>
      <p:bldP spid="107540" grpId="2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77787" y="404664"/>
          <a:ext cx="8614693" cy="604867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016224"/>
                <a:gridCol w="1944998"/>
                <a:gridCol w="2300600"/>
                <a:gridCol w="2352871"/>
              </a:tblGrid>
              <a:tr h="86409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《登泰山记》</a:t>
                      </a:r>
                      <a:endParaRPr lang="zh-CN" sz="19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登泰山经过</a:t>
                      </a:r>
                      <a:endParaRPr lang="zh-CN" sz="19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观日出景象</a:t>
                      </a:r>
                      <a:endParaRPr lang="zh-CN" sz="19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沿途自然与人文景观</a:t>
                      </a:r>
                      <a:endParaRPr lang="zh-CN" sz="19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09072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重点语句</a:t>
                      </a:r>
                      <a:endParaRPr lang="zh-CN" sz="19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sz="19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</a:rPr>
                        <a:t> </a:t>
                      </a:r>
                      <a:endParaRPr lang="zh-CN" sz="19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51435" marR="51435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各自特点</a:t>
                      </a:r>
                      <a:endParaRPr lang="zh-CN" sz="19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51435" marR="51435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51435" marR="51435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51435" marR="51435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339752" y="1844824"/>
            <a:ext cx="1753623" cy="3028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zh-CN" altLang="zh-CN" kern="100">
                <a:latin typeface="微软雅黑" panose="020B0503020204020204" charset="-122"/>
                <a:ea typeface="微软雅黑" panose="020B0503020204020204" charset="-122"/>
              </a:rPr>
              <a:t>京师（乘、历、穿、越）泰安（由）南麓（循）中谷（越）中岭</a:t>
            </a:r>
            <a:r>
              <a:rPr lang="en-US" altLang="zh-CN" kern="10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zh-CN" kern="100">
                <a:latin typeface="微软雅黑" panose="020B0503020204020204" charset="-122"/>
                <a:ea typeface="微软雅黑" panose="020B0503020204020204" charset="-122"/>
              </a:rPr>
              <a:t>天门</a:t>
            </a:r>
            <a:r>
              <a:rPr lang="en-US" altLang="zh-CN" kern="10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zh-CN" kern="100">
                <a:latin typeface="微软雅黑" panose="020B0503020204020204" charset="-122"/>
                <a:ea typeface="微软雅黑" panose="020B0503020204020204" charset="-122"/>
              </a:rPr>
              <a:t>（复循）西谷（遂至）山巅</a:t>
            </a:r>
            <a:endParaRPr lang="zh-CN" altLang="zh-CN" sz="20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462436" y="5523223"/>
            <a:ext cx="17536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远；高；险；壮阔；雄浑；高峻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216059" y="1340768"/>
            <a:ext cx="2241508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大风扬积雪击面，亭东自足下皆云漫，稍见云中白若摴蒱数十立者，山也。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极天云一线异色，须臾成五采。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日上，正赤如丹，下有红光动摇承之，或曰：此东海也。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…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回视日观以西峰，或得日或否，绛皓驳色，而皆若</a:t>
            </a:r>
            <a:r>
              <a:rPr lang="zh-CN" altLang="en-US" kern="1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偻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216061" y="5661248"/>
            <a:ext cx="2200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色彩浓烈；变化多端；雄伟</a:t>
            </a:r>
            <a:r>
              <a:rPr lang="zh-CN" altLang="en-US" kern="1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壮阔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6673591" y="2588711"/>
            <a:ext cx="2074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岱祠、碧霞元君祠、皇帝行宫、道中石刻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6733620" y="5589240"/>
            <a:ext cx="1965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“三多”“三无”</a:t>
            </a:r>
            <a:r>
              <a:rPr lang="zh-CN" altLang="en-US" kern="1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“三少”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New picture" hidden="1"/>
          <p:cNvPicPr/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391652" y="10325101"/>
            <a:ext cx="238125" cy="419100"/>
          </a:xfrm>
          <a:prstGeom prst="cube">
            <a:avLst/>
          </a:prstGeom>
        </p:spPr>
      </p:pic>
      <p:pic>
        <p:nvPicPr>
          <p:cNvPr id="10" name="New picture"/>
          <p:cNvPicPr/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658227" y="11137901"/>
            <a:ext cx="257175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6" grpId="3"/>
      <p:bldP spid="7" grpId="4"/>
      <p:bldP spid="8" grpId="5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/>
          <p:nvPr>
            <p:custDataLst>
              <p:tags r:id="rId1"/>
            </p:custDataLst>
          </p:nvPr>
        </p:nvSpPr>
        <p:spPr>
          <a:xfrm>
            <a:off x="1980010" y="1052514"/>
            <a:ext cx="523875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 sz="36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3795" name="Text Box 4"/>
          <p:cNvSpPr/>
          <p:nvPr>
            <p:custDataLst>
              <p:tags r:id="rId2"/>
            </p:custDataLst>
          </p:nvPr>
        </p:nvSpPr>
        <p:spPr>
          <a:xfrm>
            <a:off x="323528" y="2276872"/>
            <a:ext cx="849694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作者</a:t>
            </a:r>
            <a:r>
              <a:rPr lang="zh-CN" altLang="en-US" sz="36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以简洁的</a:t>
            </a:r>
            <a:r>
              <a:rPr lang="zh-CN" altLang="en-US" sz="3600" b="1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笔法</a:t>
            </a:r>
            <a:r>
              <a:rPr lang="zh-CN" altLang="en-US" sz="36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3600" b="1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写出</a:t>
            </a:r>
            <a:r>
              <a:rPr lang="zh-CN" altLang="en-US" sz="36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了泰山的壮丽和独具特色的自然与人生</a:t>
            </a:r>
            <a:r>
              <a:rPr lang="zh-CN" altLang="en-US" sz="3600" b="1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景观</a:t>
            </a:r>
            <a:r>
              <a:rPr lang="zh-CN" altLang="en-US" sz="36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3600" b="1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</a:t>
            </a:r>
            <a:r>
              <a:rPr lang="zh-CN" altLang="en-US" sz="36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唤起人们对泰山的向往</a:t>
            </a:r>
            <a:r>
              <a:rPr lang="en-US" altLang="zh-CN" sz="36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对祖国山河的爱。</a:t>
            </a:r>
            <a:endParaRPr lang="zh-CN" altLang="en-US" sz="3600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Text Box 4"/>
          <p:cNvSpPr/>
          <p:nvPr>
            <p:custDataLst>
              <p:tags r:id="rId3"/>
            </p:custDataLst>
          </p:nvPr>
        </p:nvSpPr>
        <p:spPr>
          <a:xfrm>
            <a:off x="467544" y="729348"/>
            <a:ext cx="813690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主 旨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3796" name="New picture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64800" y="10756900"/>
            <a:ext cx="304800" cy="228600"/>
          </a:xfrm>
          <a:prstGeom prst="cube">
            <a:avLst/>
          </a:prstGeom>
        </p:spPr>
      </p:pic>
      <p:pic>
        <p:nvPicPr>
          <p:cNvPr id="33797" name="New picture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861800" y="108966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>
            <p:custDataLst>
              <p:tags r:id="rId1"/>
            </p:custDataLst>
          </p:nvPr>
        </p:nvSpPr>
        <p:spPr>
          <a:xfrm>
            <a:off x="4760094" y="264476"/>
            <a:ext cx="1612106" cy="1512571"/>
          </a:xfrm>
          <a:prstGeom prst="round2Same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3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北岳</a:t>
            </a:r>
            <a:r>
              <a:rPr lang="zh-CN" altLang="en-US" sz="2000" b="1" noProof="1" smtClean="0">
                <a:blipFill>
                  <a:blip r:embed="rId3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恒山</a:t>
            </a:r>
            <a:endParaRPr lang="zh-CN" altLang="en-US" sz="2000" b="1" noProof="1">
              <a:blipFill>
                <a:blip r:embed="rId3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同侧圆角矩形 7"/>
          <p:cNvSpPr/>
          <p:nvPr>
            <p:custDataLst>
              <p:tags r:id="rId4"/>
            </p:custDataLst>
          </p:nvPr>
        </p:nvSpPr>
        <p:spPr>
          <a:xfrm>
            <a:off x="107504" y="2060848"/>
            <a:ext cx="1612106" cy="1512571"/>
          </a:xfrm>
          <a:prstGeom prst="round2Same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3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西岳</a:t>
            </a:r>
            <a:r>
              <a:rPr lang="zh-CN" altLang="en-US" sz="2000" b="1" noProof="1" smtClean="0">
                <a:blipFill>
                  <a:blip r:embed="rId3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华山</a:t>
            </a:r>
            <a:endParaRPr lang="zh-CN" altLang="en-US" sz="2000" b="1" noProof="1">
              <a:blipFill>
                <a:blip r:embed="rId3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同侧圆角矩形 8"/>
          <p:cNvSpPr/>
          <p:nvPr>
            <p:custDataLst>
              <p:tags r:id="rId5"/>
            </p:custDataLst>
          </p:nvPr>
        </p:nvSpPr>
        <p:spPr>
          <a:xfrm>
            <a:off x="4788024" y="4796752"/>
            <a:ext cx="1612106" cy="1512568"/>
          </a:xfrm>
          <a:prstGeom prst="round2Same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3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南岳</a:t>
            </a:r>
            <a:r>
              <a:rPr lang="zh-CN" altLang="en-US" sz="2000" b="1" noProof="1" smtClean="0">
                <a:blipFill>
                  <a:blip r:embed="rId3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衡山</a:t>
            </a:r>
            <a:endParaRPr lang="zh-CN" altLang="en-US" sz="2000" b="1" noProof="1">
              <a:blipFill>
                <a:blip r:embed="rId3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同侧圆角矩形 9"/>
          <p:cNvSpPr/>
          <p:nvPr>
            <p:custDataLst>
              <p:tags r:id="rId6"/>
            </p:custDataLst>
          </p:nvPr>
        </p:nvSpPr>
        <p:spPr>
          <a:xfrm>
            <a:off x="7352382" y="1628397"/>
            <a:ext cx="1612106" cy="1512571"/>
          </a:xfrm>
          <a:prstGeom prst="round2Same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3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东岳</a:t>
            </a:r>
            <a:r>
              <a:rPr lang="zh-CN" altLang="en-US" sz="2000" b="1" noProof="1" smtClean="0">
                <a:blipFill>
                  <a:blip r:embed="rId3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泰山</a:t>
            </a:r>
            <a:endParaRPr lang="zh-CN" altLang="en-US" sz="2000" b="1" noProof="1">
              <a:blipFill>
                <a:blip r:embed="rId3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同侧圆角矩形 10"/>
          <p:cNvSpPr/>
          <p:nvPr>
            <p:custDataLst>
              <p:tags r:id="rId7"/>
            </p:custDataLst>
          </p:nvPr>
        </p:nvSpPr>
        <p:spPr>
          <a:xfrm>
            <a:off x="2959894" y="2444971"/>
            <a:ext cx="1612106" cy="1512571"/>
          </a:xfrm>
          <a:prstGeom prst="round2Same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3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中岳</a:t>
            </a:r>
            <a:r>
              <a:rPr lang="zh-CN" altLang="en-US" sz="2000" b="1" noProof="1" smtClean="0">
                <a:blipFill>
                  <a:blip r:embed="rId3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嵩山</a:t>
            </a:r>
            <a:endParaRPr lang="zh-CN" altLang="en-US" sz="2000" b="1" noProof="1">
              <a:blipFill>
                <a:blip r:embed="rId3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659" name="图片 1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1731" y="332656"/>
            <a:ext cx="1338263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图片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3" y="3645025"/>
            <a:ext cx="1518047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图片 3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4769445"/>
            <a:ext cx="1612106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图片 4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2320" y="3189909"/>
            <a:ext cx="1410890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图片 5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6862" y="2662237"/>
            <a:ext cx="1307306" cy="116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9513" y="96011"/>
            <a:ext cx="615553" cy="6789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古代文人对于描写泰山的佳作：</a:t>
            </a:r>
            <a:endParaRPr lang="zh-CN" altLang="en-US" sz="28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899592" y="1124744"/>
            <a:ext cx="7938740" cy="45243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泰山一何高，迢迢造天庭。</a:t>
            </a:r>
            <a:endParaRPr lang="zh-CN" altLang="en-US" sz="2400" noProof="1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——晋•陆机《泰山吟》</a:t>
            </a:r>
            <a:r>
              <a:rPr lang="zh-CN" altLang="en-US" sz="24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endParaRPr lang="zh-CN" altLang="en-US" sz="24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天门一长啸，万里清风来。</a:t>
            </a:r>
            <a:endParaRPr lang="zh-CN" altLang="en-US" sz="24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——唐•李白《游泰山》其一 </a:t>
            </a:r>
            <a:endParaRPr lang="en-US" altLang="zh-CN" sz="24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泰山不让微尘，故能成其大；河海不择细流，故能成其深。</a:t>
            </a:r>
            <a:endParaRPr lang="en-US" altLang="zh-CN" sz="2400" noProof="1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4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李斯</a:t>
            </a:r>
            <a:r>
              <a:rPr lang="en-US" altLang="zh-CN" sz="24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4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谏逐客书</a:t>
            </a:r>
            <a:r>
              <a:rPr lang="en-US" altLang="zh-CN" sz="24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en-US" altLang="zh-CN" sz="2400" noProof="1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岱宗何崔嵬，群山无与比。</a:t>
            </a:r>
            <a:endParaRPr lang="zh-CN" altLang="en-US" sz="24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  ——元•贾鲁《登泰山》   </a:t>
            </a:r>
            <a:endParaRPr lang="zh-CN" altLang="en-US" sz="24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chemeClr val="accent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岱宗天下秀，霖雨遍人间。</a:t>
            </a:r>
            <a:endParaRPr lang="zh-CN" altLang="en-US" sz="2400" noProof="1">
              <a:solidFill>
                <a:schemeClr val="accent2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chemeClr val="accent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   ——元•张志纯《泰山喜雨》   </a:t>
            </a:r>
            <a:endParaRPr lang="zh-CN" altLang="en-US" sz="2400" noProof="1">
              <a:solidFill>
                <a:schemeClr val="accent2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碧海烟归尽，晴峰雪半残。冰泉悬众壑，云路郁千盘。                                      </a:t>
            </a:r>
            <a:endParaRPr lang="en-US" altLang="zh-CN" sz="24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——清</a:t>
            </a:r>
            <a:r>
              <a:rPr lang="en-US" altLang="zh-CN" sz="24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·</a:t>
            </a:r>
            <a:r>
              <a:rPr lang="zh-CN" altLang="en-US" sz="24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施闰章《雪中望岱宗》</a:t>
            </a:r>
            <a:endParaRPr lang="zh-CN" altLang="en-US" sz="24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timgsa.baidu.com/timg?image&amp;quality=80&amp;size=b9999_10000&amp;sec=1606389582210&amp;di=b5edcc421dbb865c20b844fc222e2ad4&amp;imgtype=0&amp;src=http%3A%2F%2Fimg1.qunarzz.com%2Ftravel%2Fd8%2F1708%2F5b%2F3411409358bd41b5.jpg_r_720x480x95_87ffc6b8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  <a14:imgEffect>
                      <a14:sharpenSoften amoun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56" y="0"/>
            <a:ext cx="912744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0" name="文本框 4"/>
          <p:cNvSpPr txBox="1"/>
          <p:nvPr>
            <p:custDataLst>
              <p:tags r:id="rId4"/>
            </p:custDataLst>
          </p:nvPr>
        </p:nvSpPr>
        <p:spPr>
          <a:xfrm>
            <a:off x="1979714" y="644029"/>
            <a:ext cx="5033963" cy="193899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latin typeface="华文新魏" panose="02010800040101010101" pitchFamily="2" charset="-122"/>
                <a:ea typeface="华文新魏" panose="02010800040101010101" pitchFamily="2" charset="-122"/>
              </a:rPr>
              <a:t>    登泰山记</a:t>
            </a:r>
            <a:endParaRPr lang="zh-CN" altLang="en-US" sz="72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4800">
                <a:latin typeface="隶书" panose="02010509060101010101" pitchFamily="49" charset="-122"/>
                <a:ea typeface="隶书" panose="02010509060101010101" pitchFamily="49" charset="-122"/>
              </a:rPr>
              <a:t>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清·姚鼐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3" name="文本框 19462"/>
          <p:cNvSpPr txBox="1"/>
          <p:nvPr>
            <p:custDataLst>
              <p:tags r:id="rId5"/>
            </p:custDataLst>
          </p:nvPr>
        </p:nvSpPr>
        <p:spPr>
          <a:xfrm>
            <a:off x="107504" y="254000"/>
            <a:ext cx="2117626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Century Gothic" panose="020B0502020202020204" pitchFamily="34" charset="0"/>
                <a:ea typeface="黑体" panose="02010609060101010101" pitchFamily="49" charset="-122"/>
              </a:rPr>
              <a:t>桐城派文学欣赏</a:t>
            </a:r>
            <a:endParaRPr lang="zh-CN" altLang="en-US">
              <a:latin typeface="Century Gothic" panose="020B0502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64" name="线形标注 2 6"/>
          <p:cNvSpPr/>
          <p:nvPr>
            <p:custDataLst>
              <p:tags r:id="rId6"/>
            </p:custDataLst>
          </p:nvPr>
        </p:nvSpPr>
        <p:spPr>
          <a:xfrm>
            <a:off x="899592" y="3140968"/>
            <a:ext cx="5264944" cy="2869431"/>
          </a:xfrm>
          <a:prstGeom prst="borderCallout2">
            <a:avLst>
              <a:gd name="adj1" fmla="val 4833"/>
              <a:gd name="adj2" fmla="val 101727"/>
              <a:gd name="adj3" fmla="val -33342"/>
              <a:gd name="adj4" fmla="val 98371"/>
              <a:gd name="adj5" fmla="val -83624"/>
              <a:gd name="adj6" fmla="val 108104"/>
            </a:avLst>
          </a:prstGeom>
          <a:solidFill>
            <a:srgbClr val="E5E3DB"/>
          </a:solidFill>
          <a:ln w="28575" cap="rnd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325949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记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是古代的一种文体。主要是记载事物,并通过记事、记物</a:t>
            </a:r>
            <a:r>
              <a:rPr lang="zh-CN" altLang="en-US" sz="2800" b="1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,写景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、记人来抒发作者的感情或见解,即景抒情,托物言志。</a:t>
            </a:r>
            <a:endParaRPr lang="zh-CN" altLang="en-US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1" name="文本框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19672" y="370399"/>
            <a:ext cx="564546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《小石潭记》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（唐朝柳宗元）</a:t>
            </a:r>
            <a:endParaRPr lang="zh-CN" altLang="en-US" sz="320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《岳阳楼记》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（宋朝范仲淹）</a:t>
            </a:r>
            <a:endParaRPr lang="zh-CN" altLang="en-US" sz="320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《醉翁亭记》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（宋朝欧阳修）</a:t>
            </a:r>
            <a:endParaRPr lang="zh-CN" altLang="en-US" sz="320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《桃花源记》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（东晋陶渊明）</a:t>
            </a:r>
            <a:endParaRPr lang="en-US" altLang="zh-CN" sz="320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核舟记</a:t>
            </a:r>
            <a:r>
              <a:rPr lang="en-US" altLang="zh-CN" sz="32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（明朝魏学洢）</a:t>
            </a:r>
            <a:endParaRPr lang="zh-CN" altLang="en-US" sz="320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线形标注 1 9"/>
          <p:cNvSpPr/>
          <p:nvPr>
            <p:custDataLst>
              <p:tags r:id="rId2"/>
            </p:custDataLst>
          </p:nvPr>
        </p:nvSpPr>
        <p:spPr>
          <a:xfrm>
            <a:off x="1043608" y="3284984"/>
            <a:ext cx="7416824" cy="3087612"/>
          </a:xfrm>
          <a:prstGeom prst="borderCallout1">
            <a:avLst>
              <a:gd name="adj1" fmla="val 51080"/>
              <a:gd name="adj2" fmla="val -72"/>
              <a:gd name="adj3" fmla="val -10424"/>
              <a:gd name="adj4" fmla="val -16198"/>
            </a:avLst>
          </a:prstGeom>
          <a:solidFill>
            <a:schemeClr val="tx2">
              <a:lumMod val="20000"/>
              <a:lumOff val="80000"/>
            </a:schemeClr>
          </a:solidFill>
          <a:ln w="28575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①碑记：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古代一种刻在石碑上记叙人物生平事迹的文体。</a:t>
            </a: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游记</a:t>
            </a: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是一种描写旅行见闻的散文体裁。</a:t>
            </a:r>
            <a:endParaRPr lang="zh-CN" altLang="en-US" sz="2400" noProof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③杂记：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是古代因事见义,杂写所见所闻不多加议论的散 文体裁。</a:t>
            </a:r>
            <a:endParaRPr lang="zh-CN" altLang="en-US" sz="2400" noProof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图片 6" descr="姚鼐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 b="10796"/>
          <a:stretch>
            <a:fillRect/>
          </a:stretch>
        </p:blipFill>
        <p:spPr bwMode="auto">
          <a:xfrm>
            <a:off x="5987876" y="260649"/>
            <a:ext cx="3120628" cy="623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0" y="31024"/>
            <a:ext cx="5940152" cy="67710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zh-CN" altLang="en-US" sz="23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桐城派：</a:t>
            </a:r>
            <a:r>
              <a:rPr lang="zh-CN" altLang="en-US" sz="23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中国清代散文流派。提出“义法”，所谓“义”，即</a:t>
            </a:r>
            <a:r>
              <a:rPr lang="zh-CN" altLang="en-US" sz="23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言有物</a:t>
            </a:r>
            <a:r>
              <a:rPr lang="zh-CN" altLang="en-US" sz="23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，指文章的内容；“法”，即</a:t>
            </a:r>
            <a:r>
              <a:rPr lang="zh-CN" altLang="en-US" sz="23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言有序</a:t>
            </a:r>
            <a:r>
              <a:rPr lang="zh-CN" altLang="en-US" sz="23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，指文章的形式。他要求文章</a:t>
            </a:r>
            <a:r>
              <a:rPr lang="zh-CN" altLang="en-US" sz="23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内容和形式统一</a:t>
            </a:r>
            <a:r>
              <a:rPr lang="zh-CN" altLang="en-US" sz="23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，古文当以“雅洁”为尚，反对冗辞。</a:t>
            </a:r>
            <a:endParaRPr lang="zh-CN" altLang="en-US" sz="2300" b="1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zh-CN" altLang="en-US" sz="2300" b="1" noProof="1">
                <a:latin typeface="微软雅黑" panose="020B0503020204020204" charset="-122"/>
                <a:ea typeface="微软雅黑" panose="020B0503020204020204" charset="-122"/>
              </a:rPr>
              <a:t>姚鼐（1731-1815），</a:t>
            </a:r>
            <a:r>
              <a:rPr lang="zh-CN" altLang="en-US" sz="2300" noProof="1">
                <a:latin typeface="微软雅黑" panose="020B0503020204020204" charset="-122"/>
                <a:ea typeface="微软雅黑" panose="020B0503020204020204" charset="-122"/>
              </a:rPr>
              <a:t>字姬传，一字梦谷。他有室名惜抱轩，学者称他为惜抱先生。乾隆二十八年（1765）中进士，历任山东、湖南副考官。《四库全书》馆开，任纂修员。不久，请病假辞官还乡，先后主讲梅花、钟山、紫阳等书院，达四十余年。</a:t>
            </a:r>
            <a:r>
              <a:rPr lang="zh-CN" altLang="en-US" sz="23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著有</a:t>
            </a:r>
            <a:r>
              <a:rPr lang="zh-CN" altLang="en-US" sz="23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《惜抱轩全集》</a:t>
            </a:r>
            <a:r>
              <a:rPr lang="zh-CN" altLang="en-US" sz="23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</a:t>
            </a:r>
            <a:endParaRPr lang="zh-CN" altLang="en-US" sz="2300" b="1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3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他提出文章要</a:t>
            </a:r>
            <a:r>
              <a:rPr lang="zh-CN" altLang="en-US" sz="23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义理、考据、词章</a:t>
            </a:r>
            <a:r>
              <a:rPr lang="zh-CN" altLang="en-US" sz="23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三者并重。在学习方法上，主张多读多做，要从摹仿到自我脱化。</a:t>
            </a:r>
            <a:endParaRPr lang="zh-CN" altLang="en-US" sz="2300" noProof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文本框 99329"/>
          <p:cNvSpPr txBox="1"/>
          <p:nvPr>
            <p:custDataLst>
              <p:tags r:id="rId1"/>
            </p:custDataLst>
          </p:nvPr>
        </p:nvSpPr>
        <p:spPr>
          <a:xfrm>
            <a:off x="135855" y="116632"/>
            <a:ext cx="4508153" cy="484554"/>
          </a:xfrm>
          <a:prstGeom prst="rect">
            <a:avLst/>
          </a:prstGeom>
          <a:noFill/>
          <a:ln w="9525">
            <a:noFill/>
          </a:ln>
        </p:spPr>
        <p:txBody>
          <a:bodyPr wrap="square" lIns="114106" tIns="57054" rIns="114106" bIns="57054">
            <a:spAutoFit/>
          </a:bodyPr>
          <a:lstStyle/>
          <a:p>
            <a:pPr defTabSz="570230">
              <a:spcBef>
                <a:spcPct val="50000"/>
              </a:spcBef>
            </a:pPr>
            <a:r>
              <a:rPr lang="zh-CN" altLang="en-US" sz="2400" b="1" smtClean="0">
                <a:latin typeface="Arial" panose="020B0604020202020204" pitchFamily="34" charset="0"/>
                <a:ea typeface="黑体" panose="02010609060101010101" pitchFamily="49" charset="-122"/>
              </a:rPr>
              <a:t>一、疏通文意：</a:t>
            </a:r>
            <a:endParaRPr lang="en-US" altLang="zh-CN" sz="24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9331" name="文本框 99330"/>
          <p:cNvSpPr txBox="1"/>
          <p:nvPr>
            <p:custDataLst>
              <p:tags r:id="rId2"/>
            </p:custDataLst>
          </p:nvPr>
        </p:nvSpPr>
        <p:spPr>
          <a:xfrm>
            <a:off x="323528" y="908720"/>
            <a:ext cx="8541245" cy="1795682"/>
          </a:xfrm>
          <a:prstGeom prst="rect">
            <a:avLst/>
          </a:prstGeom>
          <a:noFill/>
          <a:ln w="9525">
            <a:noFill/>
          </a:ln>
        </p:spPr>
        <p:txBody>
          <a:bodyPr wrap="square" lIns="114106" tIns="57054" rIns="114106" bIns="57054">
            <a:spAutoFit/>
          </a:bodyPr>
          <a:lstStyle/>
          <a:p>
            <a:pPr defTabSz="570230">
              <a:lnSpc>
                <a:spcPct val="13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①泰山之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阳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，汶水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流；其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，济水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流。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阳谷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皆入汶，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阴谷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皆入济。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其南北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r>
              <a:rPr lang="zh-CN" altLang="en-US" sz="2800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，古长城</a:t>
            </a:r>
            <a:r>
              <a:rPr lang="zh-CN" altLang="en-US" sz="28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。最高日观峰，在长城南十五里。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9334" name="文本框 99333"/>
          <p:cNvSpPr txBox="1"/>
          <p:nvPr>
            <p:custDataLst>
              <p:tags r:id="rId3"/>
            </p:custDataLst>
          </p:nvPr>
        </p:nvSpPr>
        <p:spPr>
          <a:xfrm>
            <a:off x="323527" y="2981270"/>
            <a:ext cx="8541245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  泰山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南面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，汶水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向西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流；它的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北面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，济水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向东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流。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南面山谷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的水都流入汶水，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北面山谷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的水都流入济水。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那南北山谷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分界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的地方，是古长城。最高处的日观峰，在古长城以南十五里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4" grpId="0"/>
    </p:bldLst>
  </p:timing>
</p:sld>
</file>

<file path=ppt/tags/tag1.xml><?xml version="1.0" encoding="utf-8"?>
<p:tagLst xmlns:p="http://schemas.openxmlformats.org/presentationml/2006/main">
  <p:tag name="AS_UNIQUEID" val="625"/>
</p:tagLst>
</file>

<file path=ppt/tags/tag10.xml><?xml version="1.0" encoding="utf-8"?>
<p:tagLst xmlns:p="http://schemas.openxmlformats.org/presentationml/2006/main">
  <p:tag name="AS_UNIQUEID" val="635"/>
</p:tagLst>
</file>

<file path=ppt/tags/tag100.xml><?xml version="1.0" encoding="utf-8"?>
<p:tagLst xmlns:p="http://schemas.openxmlformats.org/presentationml/2006/main">
  <p:tag name="AS_UNIQUEID" val="99"/>
</p:tagLst>
</file>

<file path=ppt/tags/tag101.xml><?xml version="1.0" encoding="utf-8"?>
<p:tagLst xmlns:p="http://schemas.openxmlformats.org/presentationml/2006/main">
  <p:tag name="AS_UNIQUEID" val="100"/>
</p:tagLst>
</file>

<file path=ppt/tags/tag102.xml><?xml version="1.0" encoding="utf-8"?>
<p:tagLst xmlns:p="http://schemas.openxmlformats.org/presentationml/2006/main">
  <p:tag name="AS_UNIQUEID" val="105"/>
</p:tagLst>
</file>

<file path=ppt/tags/tag103.xml><?xml version="1.0" encoding="utf-8"?>
<p:tagLst xmlns:p="http://schemas.openxmlformats.org/presentationml/2006/main">
  <p:tag name="AS_UNIQUEID" val="106"/>
</p:tagLst>
</file>

<file path=ppt/tags/tag104.xml><?xml version="1.0" encoding="utf-8"?>
<p:tagLst xmlns:p="http://schemas.openxmlformats.org/presentationml/2006/main">
  <p:tag name="AS_UNIQUEID" val="107"/>
</p:tagLst>
</file>

<file path=ppt/tags/tag105.xml><?xml version="1.0" encoding="utf-8"?>
<p:tagLst xmlns:p="http://schemas.openxmlformats.org/presentationml/2006/main">
  <p:tag name="AS_UNIQUEID" val="108"/>
</p:tagLst>
</file>

<file path=ppt/tags/tag106.xml><?xml version="1.0" encoding="utf-8"?>
<p:tagLst xmlns:p="http://schemas.openxmlformats.org/presentationml/2006/main">
  <p:tag name="AS_UNIQUEID" val="109"/>
</p:tagLst>
</file>

<file path=ppt/tags/tag107.xml><?xml version="1.0" encoding="utf-8"?>
<p:tagLst xmlns:p="http://schemas.openxmlformats.org/presentationml/2006/main">
  <p:tag name="AS_UNIQUEID" val="110"/>
</p:tagLst>
</file>

<file path=ppt/tags/tag108.xml><?xml version="1.0" encoding="utf-8"?>
<p:tagLst xmlns:p="http://schemas.openxmlformats.org/presentationml/2006/main">
  <p:tag name="AS_UNIQUEID" val="111"/>
</p:tagLst>
</file>

<file path=ppt/tags/tag109.xml><?xml version="1.0" encoding="utf-8"?>
<p:tagLst xmlns:p="http://schemas.openxmlformats.org/presentationml/2006/main">
  <p:tag name="AS_UNIQUEID" val="112"/>
</p:tagLst>
</file>

<file path=ppt/tags/tag11.xml><?xml version="1.0" encoding="utf-8"?>
<p:tagLst xmlns:p="http://schemas.openxmlformats.org/presentationml/2006/main">
  <p:tag name="AS_UNIQUEID" val="637"/>
</p:tagLst>
</file>

<file path=ppt/tags/tag110.xml><?xml version="1.0" encoding="utf-8"?>
<p:tagLst xmlns:p="http://schemas.openxmlformats.org/presentationml/2006/main">
  <p:tag name="AS_UNIQUEID" val="113"/>
</p:tagLst>
</file>

<file path=ppt/tags/tag111.xml><?xml version="1.0" encoding="utf-8"?>
<p:tagLst xmlns:p="http://schemas.openxmlformats.org/presentationml/2006/main">
  <p:tag name="AS_UNIQUEID" val="114"/>
</p:tagLst>
</file>

<file path=ppt/tags/tag112.xml><?xml version="1.0" encoding="utf-8"?>
<p:tagLst xmlns:p="http://schemas.openxmlformats.org/presentationml/2006/main">
  <p:tag name="AS_UNIQUEID" val="115"/>
</p:tagLst>
</file>

<file path=ppt/tags/tag113.xml><?xml version="1.0" encoding="utf-8"?>
<p:tagLst xmlns:p="http://schemas.openxmlformats.org/presentationml/2006/main">
  <p:tag name="AS_UNIQUEID" val="116"/>
</p:tagLst>
</file>

<file path=ppt/tags/tag114.xml><?xml version="1.0" encoding="utf-8"?>
<p:tagLst xmlns:p="http://schemas.openxmlformats.org/presentationml/2006/main">
  <p:tag name="AS_UNIQUEID" val="117"/>
</p:tagLst>
</file>

<file path=ppt/tags/tag115.xml><?xml version="1.0" encoding="utf-8"?>
<p:tagLst xmlns:p="http://schemas.openxmlformats.org/presentationml/2006/main">
  <p:tag name="AS_UNIQUEID" val="565"/>
</p:tagLst>
</file>

<file path=ppt/tags/tag116.xml><?xml version="1.0" encoding="utf-8"?>
<p:tagLst xmlns:p="http://schemas.openxmlformats.org/presentationml/2006/main">
  <p:tag name="AS_UNIQUEID" val="566"/>
</p:tagLst>
</file>

<file path=ppt/tags/tag117.xml><?xml version="1.0" encoding="utf-8"?>
<p:tagLst xmlns:p="http://schemas.openxmlformats.org/presentationml/2006/main">
  <p:tag name="AS_UNIQUEID" val="526"/>
</p:tagLst>
</file>

<file path=ppt/tags/tag118.xml><?xml version="1.0" encoding="utf-8"?>
<p:tagLst xmlns:p="http://schemas.openxmlformats.org/presentationml/2006/main">
  <p:tag name="AS_UNIQUEID" val="727"/>
</p:tagLst>
</file>

<file path=ppt/tags/tag119.xml><?xml version="1.0" encoding="utf-8"?>
<p:tagLst xmlns:p="http://schemas.openxmlformats.org/presentationml/2006/main">
  <p:tag name="AS_UNIQUEID" val="530"/>
</p:tagLst>
</file>

<file path=ppt/tags/tag12.xml><?xml version="1.0" encoding="utf-8"?>
<p:tagLst xmlns:p="http://schemas.openxmlformats.org/presentationml/2006/main">
  <p:tag name="AS_UNIQUEID" val="638"/>
</p:tagLst>
</file>

<file path=ppt/tags/tag120.xml><?xml version="1.0" encoding="utf-8"?>
<p:tagLst xmlns:p="http://schemas.openxmlformats.org/presentationml/2006/main">
  <p:tag name="AS_UNIQUEID" val="531"/>
</p:tagLst>
</file>

<file path=ppt/tags/tag121.xml><?xml version="1.0" encoding="utf-8"?>
<p:tagLst xmlns:p="http://schemas.openxmlformats.org/presentationml/2006/main">
  <p:tag name="AS_UNIQUEID" val="530"/>
</p:tagLst>
</file>

<file path=ppt/tags/tag122.xml><?xml version="1.0" encoding="utf-8"?>
<p:tagLst xmlns:p="http://schemas.openxmlformats.org/presentationml/2006/main">
  <p:tag name="AS_UNIQUEID" val="531"/>
</p:tagLst>
</file>

<file path=ppt/tags/tag123.xml><?xml version="1.0" encoding="utf-8"?>
<p:tagLst xmlns:p="http://schemas.openxmlformats.org/presentationml/2006/main">
  <p:tag name="AS_UNIQUEID" val="535"/>
</p:tagLst>
</file>

<file path=ppt/tags/tag124.xml><?xml version="1.0" encoding="utf-8"?>
<p:tagLst xmlns:p="http://schemas.openxmlformats.org/presentationml/2006/main">
  <p:tag name="AS_UNIQUEID" val="536"/>
</p:tagLst>
</file>

<file path=ppt/tags/tag125.xml><?xml version="1.0" encoding="utf-8"?>
<p:tagLst xmlns:p="http://schemas.openxmlformats.org/presentationml/2006/main">
  <p:tag name="AS_UNIQUEID" val="102"/>
</p:tagLst>
</file>

<file path=ppt/tags/tag126.xml><?xml version="1.0" encoding="utf-8"?>
<p:tagLst xmlns:p="http://schemas.openxmlformats.org/presentationml/2006/main">
  <p:tag name="AS_UNIQUEID" val="537"/>
</p:tagLst>
</file>

<file path=ppt/tags/tag127.xml><?xml version="1.0" encoding="utf-8"?>
<p:tagLst xmlns:p="http://schemas.openxmlformats.org/presentationml/2006/main">
  <p:tag name="AS_UNIQUEID" val="538"/>
</p:tagLst>
</file>

<file path=ppt/tags/tag128.xml><?xml version="1.0" encoding="utf-8"?>
<p:tagLst xmlns:p="http://schemas.openxmlformats.org/presentationml/2006/main">
  <p:tag name="AS_UNIQUEID" val="539"/>
</p:tagLst>
</file>

<file path=ppt/tags/tag129.xml><?xml version="1.0" encoding="utf-8"?>
<p:tagLst xmlns:p="http://schemas.openxmlformats.org/presentationml/2006/main">
  <p:tag name="AS_UNIQUEID" val="116"/>
</p:tagLst>
</file>

<file path=ppt/tags/tag13.xml><?xml version="1.0" encoding="utf-8"?>
<p:tagLst xmlns:p="http://schemas.openxmlformats.org/presentationml/2006/main">
  <p:tag name="AS_UNIQUEID" val="639"/>
</p:tagLst>
</file>

<file path=ppt/tags/tag130.xml><?xml version="1.0" encoding="utf-8"?>
<p:tagLst xmlns:p="http://schemas.openxmlformats.org/presentationml/2006/main">
  <p:tag name="AS_UNIQUEID" val="117"/>
</p:tagLst>
</file>

<file path=ppt/tags/tag131.xml><?xml version="1.0" encoding="utf-8"?>
<p:tagLst xmlns:p="http://schemas.openxmlformats.org/presentationml/2006/main">
  <p:tag name="AS_UNIQUEID" val="118"/>
</p:tagLst>
</file>

<file path=ppt/tags/tag132.xml><?xml version="1.0" encoding="utf-8"?>
<p:tagLst xmlns:p="http://schemas.openxmlformats.org/presentationml/2006/main">
  <p:tag name="AS_UNIQUEID" val="121"/>
</p:tagLst>
</file>

<file path=ppt/tags/tag133.xml><?xml version="1.0" encoding="utf-8"?>
<p:tagLst xmlns:p="http://schemas.openxmlformats.org/presentationml/2006/main">
  <p:tag name="AS_UNIQUEID" val="540"/>
</p:tagLst>
</file>

<file path=ppt/tags/tag134.xml><?xml version="1.0" encoding="utf-8"?>
<p:tagLst xmlns:p="http://schemas.openxmlformats.org/presentationml/2006/main">
  <p:tag name="AS_UNIQUEID" val="135"/>
</p:tagLst>
</file>

<file path=ppt/tags/tag135.xml><?xml version="1.0" encoding="utf-8"?>
<p:tagLst xmlns:p="http://schemas.openxmlformats.org/presentationml/2006/main">
  <p:tag name="AS_UNIQUEID" val="136"/>
</p:tagLst>
</file>

<file path=ppt/tags/tag136.xml><?xml version="1.0" encoding="utf-8"?>
<p:tagLst xmlns:p="http://schemas.openxmlformats.org/presentationml/2006/main">
  <p:tag name="AS_UNIQUEID" val="137"/>
</p:tagLst>
</file>

<file path=ppt/tags/tag137.xml><?xml version="1.0" encoding="utf-8"?>
<p:tagLst xmlns:p="http://schemas.openxmlformats.org/presentationml/2006/main">
  <p:tag name="AS_UNIQUEID" val="138"/>
</p:tagLst>
</file>

<file path=ppt/tags/tag138.xml><?xml version="1.0" encoding="utf-8"?>
<p:tagLst xmlns:p="http://schemas.openxmlformats.org/presentationml/2006/main">
  <p:tag name="AS_UNIQUEID" val="139"/>
</p:tagLst>
</file>

<file path=ppt/tags/tag139.xml><?xml version="1.0" encoding="utf-8"?>
<p:tagLst xmlns:p="http://schemas.openxmlformats.org/presentationml/2006/main">
  <p:tag name="AS_UNIQUEID" val="140"/>
</p:tagLst>
</file>

<file path=ppt/tags/tag14.xml><?xml version="1.0" encoding="utf-8"?>
<p:tagLst xmlns:p="http://schemas.openxmlformats.org/presentationml/2006/main">
  <p:tag name="AS_UNIQUEID" val="640"/>
</p:tagLst>
</file>

<file path=ppt/tags/tag140.xml><?xml version="1.0" encoding="utf-8"?>
<p:tagLst xmlns:p="http://schemas.openxmlformats.org/presentationml/2006/main">
  <p:tag name="AS_UNIQUEID" val="141"/>
</p:tagLst>
</file>

<file path=ppt/tags/tag141.xml><?xml version="1.0" encoding="utf-8"?>
<p:tagLst xmlns:p="http://schemas.openxmlformats.org/presentationml/2006/main">
  <p:tag name="AS_UNIQUEID" val="142"/>
</p:tagLst>
</file>

<file path=ppt/tags/tag142.xml><?xml version="1.0" encoding="utf-8"?>
<p:tagLst xmlns:p="http://schemas.openxmlformats.org/presentationml/2006/main">
  <p:tag name="AS_UNIQUEID" val="143"/>
</p:tagLst>
</file>

<file path=ppt/tags/tag143.xml><?xml version="1.0" encoding="utf-8"?>
<p:tagLst xmlns:p="http://schemas.openxmlformats.org/presentationml/2006/main">
  <p:tag name="AS_UNIQUEID" val="144"/>
</p:tagLst>
</file>

<file path=ppt/tags/tag144.xml><?xml version="1.0" encoding="utf-8"?>
<p:tagLst xmlns:p="http://schemas.openxmlformats.org/presentationml/2006/main">
  <p:tag name="AS_UNIQUEID" val="145"/>
</p:tagLst>
</file>

<file path=ppt/tags/tag145.xml><?xml version="1.0" encoding="utf-8"?>
<p:tagLst xmlns:p="http://schemas.openxmlformats.org/presentationml/2006/main">
  <p:tag name="AS_UNIQUEID" val="146"/>
</p:tagLst>
</file>

<file path=ppt/tags/tag146.xml><?xml version="1.0" encoding="utf-8"?>
<p:tagLst xmlns:p="http://schemas.openxmlformats.org/presentationml/2006/main">
  <p:tag name="AS_UNIQUEID" val="147"/>
</p:tagLst>
</file>

<file path=ppt/tags/tag147.xml><?xml version="1.0" encoding="utf-8"?>
<p:tagLst xmlns:p="http://schemas.openxmlformats.org/presentationml/2006/main">
  <p:tag name="AS_UNIQUEID" val="148"/>
</p:tagLst>
</file>

<file path=ppt/tags/tag148.xml><?xml version="1.0" encoding="utf-8"?>
<p:tagLst xmlns:p="http://schemas.openxmlformats.org/presentationml/2006/main">
  <p:tag name="AS_UNIQUEID" val="149"/>
</p:tagLst>
</file>

<file path=ppt/tags/tag149.xml><?xml version="1.0" encoding="utf-8"?>
<p:tagLst xmlns:p="http://schemas.openxmlformats.org/presentationml/2006/main">
  <p:tag name="AS_UNIQUEID" val="150"/>
</p:tagLst>
</file>

<file path=ppt/tags/tag15.xml><?xml version="1.0" encoding="utf-8"?>
<p:tagLst xmlns:p="http://schemas.openxmlformats.org/presentationml/2006/main">
  <p:tag name="AS_UNIQUEID" val="641"/>
</p:tagLst>
</file>

<file path=ppt/tags/tag150.xml><?xml version="1.0" encoding="utf-8"?>
<p:tagLst xmlns:p="http://schemas.openxmlformats.org/presentationml/2006/main">
  <p:tag name="AS_UNIQUEID" val="151"/>
</p:tagLst>
</file>

<file path=ppt/tags/tag151.xml><?xml version="1.0" encoding="utf-8"?>
<p:tagLst xmlns:p="http://schemas.openxmlformats.org/presentationml/2006/main">
  <p:tag name="AS_UNIQUEID" val="102"/>
</p:tagLst>
</file>

<file path=ppt/tags/tag152.xml><?xml version="1.0" encoding="utf-8"?>
<p:tagLst xmlns:p="http://schemas.openxmlformats.org/presentationml/2006/main">
  <p:tag name="AS_UNIQUEID" val="151"/>
</p:tagLst>
</file>

<file path=ppt/tags/tag153.xml><?xml version="1.0" encoding="utf-8"?>
<p:tagLst xmlns:p="http://schemas.openxmlformats.org/presentationml/2006/main">
  <p:tag name="AS_UNIQUEID" val="261"/>
</p:tagLst>
</file>

<file path=ppt/tags/tag154.xml><?xml version="1.0" encoding="utf-8"?>
<p:tagLst xmlns:p="http://schemas.openxmlformats.org/presentationml/2006/main">
  <p:tag name="AS_UNIQUEID" val="262"/>
</p:tagLst>
</file>

<file path=ppt/tags/tag155.xml><?xml version="1.0" encoding="utf-8"?>
<p:tagLst xmlns:p="http://schemas.openxmlformats.org/presentationml/2006/main">
  <p:tag name="AS_UNIQUEID" val="267"/>
</p:tagLst>
</file>

<file path=ppt/tags/tag156.xml><?xml version="1.0" encoding="utf-8"?>
<p:tagLst xmlns:p="http://schemas.openxmlformats.org/presentationml/2006/main">
  <p:tag name="AS_UNIQUEID" val="269"/>
</p:tagLst>
</file>

<file path=ppt/tags/tag157.xml><?xml version="1.0" encoding="utf-8"?>
<p:tagLst xmlns:p="http://schemas.openxmlformats.org/presentationml/2006/main">
  <p:tag name="AS_UNIQUEID" val="268"/>
</p:tagLst>
</file>

<file path=ppt/tags/tag158.xml><?xml version="1.0" encoding="utf-8"?>
<p:tagLst xmlns:p="http://schemas.openxmlformats.org/presentationml/2006/main">
  <p:tag name="AS_UNIQUEID" val="270"/>
</p:tagLst>
</file>

<file path=ppt/tags/tag159.xml><?xml version="1.0" encoding="utf-8"?>
<p:tagLst xmlns:p="http://schemas.openxmlformats.org/presentationml/2006/main">
  <p:tag name="AS_UNIQUEID" val="275"/>
</p:tagLst>
</file>

<file path=ppt/tags/tag16.xml><?xml version="1.0" encoding="utf-8"?>
<p:tagLst xmlns:p="http://schemas.openxmlformats.org/presentationml/2006/main">
  <p:tag name="AS_UNIQUEID" val="643"/>
</p:tagLst>
</file>

<file path=ppt/tags/tag160.xml><?xml version="1.0" encoding="utf-8"?>
<p:tagLst xmlns:p="http://schemas.openxmlformats.org/presentationml/2006/main">
  <p:tag name="AS_UNIQUEID" val="276"/>
</p:tagLst>
</file>

<file path=ppt/tags/tag161.xml><?xml version="1.0" encoding="utf-8"?>
<p:tagLst xmlns:p="http://schemas.openxmlformats.org/presentationml/2006/main">
  <p:tag name="AS_UNIQUEID" val="576"/>
</p:tagLst>
</file>

<file path=ppt/tags/tag162.xml><?xml version="1.0" encoding="utf-8"?>
<p:tagLst xmlns:p="http://schemas.openxmlformats.org/presentationml/2006/main">
  <p:tag name="AS_UNIQUEID" val="735"/>
</p:tagLst>
</file>

<file path=ppt/tags/tag163.xml><?xml version="1.0" encoding="utf-8"?>
<p:tagLst xmlns:p="http://schemas.openxmlformats.org/presentationml/2006/main">
  <p:tag name="AS_UNIQUEID" val="531"/>
</p:tagLst>
</file>

<file path=ppt/tags/tag164.xml><?xml version="1.0" encoding="utf-8"?>
<p:tagLst xmlns:p="http://schemas.openxmlformats.org/presentationml/2006/main">
  <p:tag name="AS_UNIQUEID" val="736"/>
</p:tagLst>
</file>

<file path=ppt/tags/tag165.xml><?xml version="1.0" encoding="utf-8"?>
<p:tagLst xmlns:p="http://schemas.openxmlformats.org/presentationml/2006/main">
  <p:tag name="AS_UNIQUEID" val="543"/>
</p:tagLst>
</file>

<file path=ppt/tags/tag166.xml><?xml version="1.0" encoding="utf-8"?>
<p:tagLst xmlns:p="http://schemas.openxmlformats.org/presentationml/2006/main">
  <p:tag name="AS_UNIQUEID" val="545"/>
</p:tagLst>
</file>

<file path=ppt/tags/tag167.xml><?xml version="1.0" encoding="utf-8"?>
<p:tagLst xmlns:p="http://schemas.openxmlformats.org/presentationml/2006/main">
  <p:tag name="AS_UNIQUEID" val="546"/>
</p:tagLst>
</file>

<file path=ppt/tags/tag168.xml><?xml version="1.0" encoding="utf-8"?>
<p:tagLst xmlns:p="http://schemas.openxmlformats.org/presentationml/2006/main">
  <p:tag name="AS_UNIQUEID" val="215"/>
</p:tagLst>
</file>

<file path=ppt/tags/tag169.xml><?xml version="1.0" encoding="utf-8"?>
<p:tagLst xmlns:p="http://schemas.openxmlformats.org/presentationml/2006/main">
  <p:tag name="AS_UNIQUEID" val="545"/>
</p:tagLst>
</file>

<file path=ppt/tags/tag17.xml><?xml version="1.0" encoding="utf-8"?>
<p:tagLst xmlns:p="http://schemas.openxmlformats.org/presentationml/2006/main">
  <p:tag name="AS_UNIQUEID" val="644"/>
</p:tagLst>
</file>

<file path=ppt/tags/tag170.xml><?xml version="1.0" encoding="utf-8"?>
<p:tagLst xmlns:p="http://schemas.openxmlformats.org/presentationml/2006/main">
  <p:tag name="AS_UNIQUEID" val="579"/>
</p:tagLst>
</file>

<file path=ppt/tags/tag171.xml><?xml version="1.0" encoding="utf-8"?>
<p:tagLst xmlns:p="http://schemas.openxmlformats.org/presentationml/2006/main">
  <p:tag name="AS_UNIQUEID" val="580"/>
  <p:tag name="KSO_WM_UNIT_TABLE_BEAUTIFY" val="smartTable{8dfcf904-166c-4419-9b2e-9ba29fbe3225}"/>
  <p:tag name="TABLE_COLORIDX" val="l"/>
  <p:tag name="TABLE_EMPHASIZE_COLOR" val="6579300"/>
  <p:tag name="TABLE_ONEKEY_SKIN_IDX" val="0"/>
  <p:tag name="TABLE_RECT" val="144*225*671.7*90"/>
  <p:tag name="TABLE_SKINIDX" val="-1"/>
</p:tagLst>
</file>

<file path=ppt/tags/tag172.xml><?xml version="1.0" encoding="utf-8"?>
<p:tagLst xmlns:p="http://schemas.openxmlformats.org/presentationml/2006/main">
  <p:tag name="AS_UNIQUEID" val="217"/>
</p:tagLst>
</file>

<file path=ppt/tags/tag173.xml><?xml version="1.0" encoding="utf-8"?>
<p:tagLst xmlns:p="http://schemas.openxmlformats.org/presentationml/2006/main">
  <p:tag name="AS_UNIQUEID" val="218"/>
</p:tagLst>
</file>

<file path=ppt/tags/tag174.xml><?xml version="1.0" encoding="utf-8"?>
<p:tagLst xmlns:p="http://schemas.openxmlformats.org/presentationml/2006/main">
  <p:tag name="AS_UNIQUEID" val="742"/>
</p:tagLst>
</file>

<file path=ppt/tags/tag175.xml><?xml version="1.0" encoding="utf-8"?>
<p:tagLst xmlns:p="http://schemas.openxmlformats.org/presentationml/2006/main">
  <p:tag name="AS_UNIQUEID" val="531"/>
</p:tagLst>
</file>

<file path=ppt/tags/tag176.xml><?xml version="1.0" encoding="utf-8"?>
<p:tagLst xmlns:p="http://schemas.openxmlformats.org/presentationml/2006/main">
  <p:tag name="AS_UNIQUEID" val="743"/>
</p:tagLst>
</file>

<file path=ppt/tags/tag177.xml><?xml version="1.0" encoding="utf-8"?>
<p:tagLst xmlns:p="http://schemas.openxmlformats.org/presentationml/2006/main">
  <p:tag name="AS_UNIQUEID" val="551"/>
</p:tagLst>
</file>

<file path=ppt/tags/tag178.xml><?xml version="1.0" encoding="utf-8"?>
<p:tagLst xmlns:p="http://schemas.openxmlformats.org/presentationml/2006/main">
  <p:tag name="AS_UNIQUEID" val="552"/>
</p:tagLst>
</file>

<file path=ppt/tags/tag179.xml><?xml version="1.0" encoding="utf-8"?>
<p:tagLst xmlns:p="http://schemas.openxmlformats.org/presentationml/2006/main">
  <p:tag name="AS_UNIQUEID" val="290"/>
</p:tagLst>
</file>

<file path=ppt/tags/tag18.xml><?xml version="1.0" encoding="utf-8"?>
<p:tagLst xmlns:p="http://schemas.openxmlformats.org/presentationml/2006/main">
  <p:tag name="AS_UNIQUEID" val="645"/>
</p:tagLst>
</file>

<file path=ppt/tags/tag180.xml><?xml version="1.0" encoding="utf-8"?>
<p:tagLst xmlns:p="http://schemas.openxmlformats.org/presentationml/2006/main">
  <p:tag name="AS_UNIQUEID" val="291"/>
</p:tagLst>
</file>

<file path=ppt/tags/tag181.xml><?xml version="1.0" encoding="utf-8"?>
<p:tagLst xmlns:p="http://schemas.openxmlformats.org/presentationml/2006/main">
  <p:tag name="AS_UNIQUEID" val="292"/>
</p:tagLst>
</file>

<file path=ppt/tags/tag182.xml><?xml version="1.0" encoding="utf-8"?>
<p:tagLst xmlns:p="http://schemas.openxmlformats.org/presentationml/2006/main">
  <p:tag name="AS_UNIQUEID" val="293"/>
</p:tagLst>
</file>

<file path=ppt/tags/tag183.xml><?xml version="1.0" encoding="utf-8"?>
<p:tagLst xmlns:p="http://schemas.openxmlformats.org/presentationml/2006/main">
  <p:tag name="AS_UNIQUEID" val="746"/>
</p:tagLst>
</file>

<file path=ppt/tags/tag184.xml><?xml version="1.0" encoding="utf-8"?>
<p:tagLst xmlns:p="http://schemas.openxmlformats.org/presentationml/2006/main">
  <p:tag name="AS_UNIQUEID" val="551"/>
</p:tagLst>
</file>

<file path=ppt/tags/tag185.xml><?xml version="1.0" encoding="utf-8"?>
<p:tagLst xmlns:p="http://schemas.openxmlformats.org/presentationml/2006/main">
  <p:tag name="AS_UNIQUEID" val="552"/>
</p:tagLst>
</file>

<file path=ppt/tags/tag186.xml><?xml version="1.0" encoding="utf-8"?>
<p:tagLst xmlns:p="http://schemas.openxmlformats.org/presentationml/2006/main">
  <p:tag name="AS_UNIQUEID" val="307"/>
</p:tagLst>
</file>

<file path=ppt/tags/tag187.xml><?xml version="1.0" encoding="utf-8"?>
<p:tagLst xmlns:p="http://schemas.openxmlformats.org/presentationml/2006/main">
  <p:tag name="AS_UNIQUEID" val="308"/>
</p:tagLst>
</file>

<file path=ppt/tags/tag188.xml><?xml version="1.0" encoding="utf-8"?>
<p:tagLst xmlns:p="http://schemas.openxmlformats.org/presentationml/2006/main">
  <p:tag name="AS_UNIQUEID" val="309"/>
</p:tagLst>
</file>

<file path=ppt/tags/tag189.xml><?xml version="1.0" encoding="utf-8"?>
<p:tagLst xmlns:p="http://schemas.openxmlformats.org/presentationml/2006/main">
  <p:tag name="AS_UNIQUEID" val="310"/>
</p:tagLst>
</file>

<file path=ppt/tags/tag19.xml><?xml version="1.0" encoding="utf-8"?>
<p:tagLst xmlns:p="http://schemas.openxmlformats.org/presentationml/2006/main">
  <p:tag name="AS_UNIQUEID" val="646"/>
</p:tagLst>
</file>

<file path=ppt/tags/tag190.xml><?xml version="1.0" encoding="utf-8"?>
<p:tagLst xmlns:p="http://schemas.openxmlformats.org/presentationml/2006/main">
  <p:tag name="AS_UNIQUEID" val="311"/>
</p:tagLst>
</file>

<file path=ppt/tags/tag191.xml><?xml version="1.0" encoding="utf-8"?>
<p:tagLst xmlns:p="http://schemas.openxmlformats.org/presentationml/2006/main">
  <p:tag name="AS_UNIQUEID" val="312"/>
</p:tagLst>
</file>

<file path=ppt/tags/tag192.xml><?xml version="1.0" encoding="utf-8"?>
<p:tagLst xmlns:p="http://schemas.openxmlformats.org/presentationml/2006/main">
  <p:tag name="AS_UNIQUEID" val="749"/>
</p:tagLst>
</file>

<file path=ppt/tags/tag193.xml><?xml version="1.0" encoding="utf-8"?>
<p:tagLst xmlns:p="http://schemas.openxmlformats.org/presentationml/2006/main">
  <p:tag name="AS_UNIQUEID" val="316"/>
</p:tagLst>
</file>

<file path=ppt/tags/tag194.xml><?xml version="1.0" encoding="utf-8"?>
<p:tagLst xmlns:p="http://schemas.openxmlformats.org/presentationml/2006/main">
  <p:tag name="AS_UNIQUEID" val="317"/>
</p:tagLst>
</file>

<file path=ppt/tags/tag195.xml><?xml version="1.0" encoding="utf-8"?>
<p:tagLst xmlns:p="http://schemas.openxmlformats.org/presentationml/2006/main">
  <p:tag name="AS_UNIQUEID" val="321"/>
</p:tagLst>
</file>

<file path=ppt/tags/tag196.xml><?xml version="1.0" encoding="utf-8"?>
<p:tagLst xmlns:p="http://schemas.openxmlformats.org/presentationml/2006/main">
  <p:tag name="AS_UNIQUEID" val="322"/>
</p:tagLst>
</file>

<file path=ppt/tags/tag197.xml><?xml version="1.0" encoding="utf-8"?>
<p:tagLst xmlns:p="http://schemas.openxmlformats.org/presentationml/2006/main">
  <p:tag name="AS_UNIQUEID" val="323"/>
</p:tagLst>
</file>

<file path=ppt/tags/tag198.xml><?xml version="1.0" encoding="utf-8"?>
<p:tagLst xmlns:p="http://schemas.openxmlformats.org/presentationml/2006/main">
  <p:tag name="AS_UNIQUEID" val="324"/>
</p:tagLst>
</file>

<file path=ppt/tags/tag199.xml><?xml version="1.0" encoding="utf-8"?>
<p:tagLst xmlns:p="http://schemas.openxmlformats.org/presentationml/2006/main">
  <p:tag name="AS_UNIQUEID" val="325"/>
</p:tagLst>
</file>

<file path=ppt/tags/tag2.xml><?xml version="1.0" encoding="utf-8"?>
<p:tagLst xmlns:p="http://schemas.openxmlformats.org/presentationml/2006/main">
  <p:tag name="AS_UNIQUEID" val="626"/>
</p:tagLst>
</file>

<file path=ppt/tags/tag20.xml><?xml version="1.0" encoding="utf-8"?>
<p:tagLst xmlns:p="http://schemas.openxmlformats.org/presentationml/2006/main">
  <p:tag name="AS_UNIQUEID" val="647"/>
</p:tagLst>
</file>

<file path=ppt/tags/tag200.xml><?xml version="1.0" encoding="utf-8"?>
<p:tagLst xmlns:p="http://schemas.openxmlformats.org/presentationml/2006/main">
  <p:tag name="AS_UNIQUEID" val="326"/>
</p:tagLst>
</file>

<file path=ppt/tags/tag201.xml><?xml version="1.0" encoding="utf-8"?>
<p:tagLst xmlns:p="http://schemas.openxmlformats.org/presentationml/2006/main">
  <p:tag name="AS_UNIQUEID" val="327"/>
</p:tagLst>
</file>

<file path=ppt/tags/tag202.xml><?xml version="1.0" encoding="utf-8"?>
<p:tagLst xmlns:p="http://schemas.openxmlformats.org/presentationml/2006/main">
  <p:tag name="AS_UNIQUEID" val="328"/>
</p:tagLst>
</file>

<file path=ppt/tags/tag203.xml><?xml version="1.0" encoding="utf-8"?>
<p:tagLst xmlns:p="http://schemas.openxmlformats.org/presentationml/2006/main">
  <p:tag name="AS_UNIQUEID" val="329"/>
</p:tagLst>
</file>

<file path=ppt/tags/tag204.xml><?xml version="1.0" encoding="utf-8"?>
<p:tagLst xmlns:p="http://schemas.openxmlformats.org/presentationml/2006/main">
  <p:tag name="AS_UNIQUEID" val="330"/>
</p:tagLst>
</file>

<file path=ppt/tags/tag205.xml><?xml version="1.0" encoding="utf-8"?>
<p:tagLst xmlns:p="http://schemas.openxmlformats.org/presentationml/2006/main">
  <p:tag name="AS_UNIQUEID" val="316"/>
</p:tagLst>
</file>

<file path=ppt/tags/tag206.xml><?xml version="1.0" encoding="utf-8"?>
<p:tagLst xmlns:p="http://schemas.openxmlformats.org/presentationml/2006/main">
  <p:tag name="AS_UNIQUEID" val="753"/>
</p:tagLst>
</file>

<file path=ppt/tags/tag207.xml><?xml version="1.0" encoding="utf-8"?>
<p:tagLst xmlns:p="http://schemas.openxmlformats.org/presentationml/2006/main">
  <p:tag name="AS_UNIQUEID" val="119"/>
</p:tagLst>
</file>

<file path=ppt/tags/tag208.xml><?xml version="1.0" encoding="utf-8"?>
<p:tagLst xmlns:p="http://schemas.openxmlformats.org/presentationml/2006/main">
  <p:tag name="AS_UNIQUEID" val="120"/>
</p:tagLst>
</file>

<file path=ppt/tags/tag209.xml><?xml version="1.0" encoding="utf-8"?>
<p:tagLst xmlns:p="http://schemas.openxmlformats.org/presentationml/2006/main">
  <p:tag name="AS_UNIQUEID" val="204"/>
</p:tagLst>
</file>

<file path=ppt/tags/tag21.xml><?xml version="1.0" encoding="utf-8"?>
<p:tagLst xmlns:p="http://schemas.openxmlformats.org/presentationml/2006/main">
  <p:tag name="AS_UNIQUEID" val="648"/>
</p:tagLst>
</file>

<file path=ppt/tags/tag210.xml><?xml version="1.0" encoding="utf-8"?>
<p:tagLst xmlns:p="http://schemas.openxmlformats.org/presentationml/2006/main">
  <p:tag name="AS_UNIQUEID" val="205"/>
</p:tagLst>
</file>

<file path=ppt/tags/tag211.xml><?xml version="1.0" encoding="utf-8"?>
<p:tagLst xmlns:p="http://schemas.openxmlformats.org/presentationml/2006/main">
  <p:tag name="AS_UNIQUEID" val="554"/>
</p:tagLst>
</file>

<file path=ppt/tags/tag212.xml><?xml version="1.0" encoding="utf-8"?>
<p:tagLst xmlns:p="http://schemas.openxmlformats.org/presentationml/2006/main">
  <p:tag name="AS_UNIQUEID" val="555"/>
</p:tagLst>
</file>

<file path=ppt/tags/tag213.xml><?xml version="1.0" encoding="utf-8"?>
<p:tagLst xmlns:p="http://schemas.openxmlformats.org/presentationml/2006/main">
  <p:tag name="AS_UNIQUEID" val="178"/>
</p:tagLst>
</file>

<file path=ppt/tags/tag214.xml><?xml version="1.0" encoding="utf-8"?>
<p:tagLst xmlns:p="http://schemas.openxmlformats.org/presentationml/2006/main">
  <p:tag name="AS_UNIQUEID" val="556"/>
</p:tagLst>
</file>

<file path=ppt/tags/tag215.xml><?xml version="1.0" encoding="utf-8"?>
<p:tagLst xmlns:p="http://schemas.openxmlformats.org/presentationml/2006/main">
  <p:tag name="AS_UNIQUEID" val="557"/>
</p:tagLst>
</file>

<file path=ppt/tags/tag216.xml><?xml version="1.0" encoding="utf-8"?>
<p:tagLst xmlns:p="http://schemas.openxmlformats.org/presentationml/2006/main">
  <p:tag name="AS_UNIQUEID" val="558"/>
</p:tagLst>
</file>

<file path=ppt/tags/tag217.xml><?xml version="1.0" encoding="utf-8"?>
<p:tagLst xmlns:p="http://schemas.openxmlformats.org/presentationml/2006/main">
  <p:tag name="AS_UNIQUEID" val="180"/>
</p:tagLst>
</file>

<file path=ppt/tags/tag218.xml><?xml version="1.0" encoding="utf-8"?>
<p:tagLst xmlns:p="http://schemas.openxmlformats.org/presentationml/2006/main">
  <p:tag name="AS_UNIQUEID" val="334"/>
  <p:tag name="KSO_WM_UNIT_TABLE_BEAUTIFY" val="smartTable{961d7ac8-a5d7-490d-bf79-347365b28b52}"/>
</p:tagLst>
</file>

<file path=ppt/tags/tag219.xml><?xml version="1.0" encoding="utf-8"?>
<p:tagLst xmlns:p="http://schemas.openxmlformats.org/presentationml/2006/main">
  <p:tag name="AS_UNIQUEID" val="335"/>
</p:tagLst>
</file>

<file path=ppt/tags/tag22.xml><?xml version="1.0" encoding="utf-8"?>
<p:tagLst xmlns:p="http://schemas.openxmlformats.org/presentationml/2006/main">
  <p:tag name="AS_UNIQUEID" val="650"/>
</p:tagLst>
</file>

<file path=ppt/tags/tag220.xml><?xml version="1.0" encoding="utf-8"?>
<p:tagLst xmlns:p="http://schemas.openxmlformats.org/presentationml/2006/main">
  <p:tag name="AS_UNIQUEID" val="336"/>
</p:tagLst>
</file>

<file path=ppt/tags/tag221.xml><?xml version="1.0" encoding="utf-8"?>
<p:tagLst xmlns:p="http://schemas.openxmlformats.org/presentationml/2006/main">
  <p:tag name="AS_UNIQUEID" val="337"/>
</p:tagLst>
</file>

<file path=ppt/tags/tag222.xml><?xml version="1.0" encoding="utf-8"?>
<p:tagLst xmlns:p="http://schemas.openxmlformats.org/presentationml/2006/main">
  <p:tag name="AS_UNIQUEID" val="338"/>
</p:tagLst>
</file>

<file path=ppt/tags/tag223.xml><?xml version="1.0" encoding="utf-8"?>
<p:tagLst xmlns:p="http://schemas.openxmlformats.org/presentationml/2006/main">
  <p:tag name="AS_UNIQUEID" val="339"/>
</p:tagLst>
</file>

<file path=ppt/tags/tag224.xml><?xml version="1.0" encoding="utf-8"?>
<p:tagLst xmlns:p="http://schemas.openxmlformats.org/presentationml/2006/main">
  <p:tag name="AS_UNIQUEID" val="340"/>
</p:tagLst>
</file>

<file path=ppt/tags/tag225.xml><?xml version="1.0" encoding="utf-8"?>
<p:tagLst xmlns:p="http://schemas.openxmlformats.org/presentationml/2006/main">
  <p:tag name="AS_UNIQUEID" val="622"/>
</p:tagLst>
</file>

<file path=ppt/tags/tag226.xml><?xml version="1.0" encoding="utf-8"?>
<p:tagLst xmlns:p="http://schemas.openxmlformats.org/presentationml/2006/main">
  <p:tag name="AS_UNIQUEID" val="623"/>
</p:tagLst>
</file>

<file path=ppt/tags/tag227.xml><?xml version="1.0" encoding="utf-8"?>
<p:tagLst xmlns:p="http://schemas.openxmlformats.org/presentationml/2006/main">
  <p:tag name="AS_UNIQUEID" val="134"/>
</p:tagLst>
</file>

<file path=ppt/tags/tag228.xml><?xml version="1.0" encoding="utf-8"?>
<p:tagLst xmlns:p="http://schemas.openxmlformats.org/presentationml/2006/main">
  <p:tag name="AS_UNIQUEID" val="135"/>
</p:tagLst>
</file>

<file path=ppt/tags/tag229.xml><?xml version="1.0" encoding="utf-8"?>
<p:tagLst xmlns:p="http://schemas.openxmlformats.org/presentationml/2006/main">
  <p:tag name="AS_UNIQUEID" val="135"/>
</p:tagLst>
</file>

<file path=ppt/tags/tag23.xml><?xml version="1.0" encoding="utf-8"?>
<p:tagLst xmlns:p="http://schemas.openxmlformats.org/presentationml/2006/main">
  <p:tag name="AS_UNIQUEID" val="651"/>
</p:tagLst>
</file>

<file path=ppt/tags/tag230.xml><?xml version="1.0" encoding="utf-8"?>
<p:tagLst xmlns:p="http://schemas.openxmlformats.org/presentationml/2006/main">
  <p:tag name="AS_UNIQUEID" val="759"/>
</p:tagLst>
</file>

<file path=ppt/tags/tag231.xml><?xml version="1.0" encoding="utf-8"?>
<p:tagLst xmlns:p="http://schemas.openxmlformats.org/presentationml/2006/main">
  <p:tag name="AS_UNIQUEID" val="760"/>
</p:tagLst>
</file>

<file path=ppt/tags/tag232.xml><?xml version="1.0" encoding="utf-8"?>
<p:tagLst xmlns:p="http://schemas.openxmlformats.org/presentationml/2006/main">
  <p:tag name="AS_UNIQUEID" val="700"/>
</p:tagLst>
</file>

<file path=ppt/tags/tag233.xml><?xml version="1.0" encoding="utf-8"?>
<p:tagLst xmlns:p="http://schemas.openxmlformats.org/presentationml/2006/main">
  <p:tag name="AS_UNIQUEID" val="701"/>
</p:tagLst>
</file>

<file path=ppt/tags/tag234.xml><?xml version="1.0" encoding="utf-8"?>
<p:tagLst xmlns:p="http://schemas.openxmlformats.org/presentationml/2006/main">
  <p:tag name="AS_UNIQUEID" val="702"/>
</p:tagLst>
</file>

<file path=ppt/tags/tag235.xml><?xml version="1.0" encoding="utf-8"?>
<p:tagLst xmlns:p="http://schemas.openxmlformats.org/presentationml/2006/main">
  <p:tag name="AS_UNIQUEID" val="703"/>
</p:tagLst>
</file>

<file path=ppt/tags/tag236.xml><?xml version="1.0" encoding="utf-8"?>
<p:tagLst xmlns:p="http://schemas.openxmlformats.org/presentationml/2006/main">
  <p:tag name="AS_UNIQUEID" val="704"/>
</p:tagLst>
</file>

<file path=ppt/tags/tag237.xml><?xml version="1.0" encoding="utf-8"?>
<p:tagLst xmlns:p="http://schemas.openxmlformats.org/presentationml/2006/main">
  <p:tag name="AS_UNIQUEID" val="705"/>
</p:tagLst>
</file>

<file path=ppt/tags/tag238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24.xml><?xml version="1.0" encoding="utf-8"?>
<p:tagLst xmlns:p="http://schemas.openxmlformats.org/presentationml/2006/main">
  <p:tag name="AS_UNIQUEID" val="652"/>
</p:tagLst>
</file>

<file path=ppt/tags/tag25.xml><?xml version="1.0" encoding="utf-8"?>
<p:tagLst xmlns:p="http://schemas.openxmlformats.org/presentationml/2006/main">
  <p:tag name="AS_UNIQUEID" val="653"/>
</p:tagLst>
</file>

<file path=ppt/tags/tag26.xml><?xml version="1.0" encoding="utf-8"?>
<p:tagLst xmlns:p="http://schemas.openxmlformats.org/presentationml/2006/main">
  <p:tag name="AS_UNIQUEID" val="654"/>
</p:tagLst>
</file>

<file path=ppt/tags/tag27.xml><?xml version="1.0" encoding="utf-8"?>
<p:tagLst xmlns:p="http://schemas.openxmlformats.org/presentationml/2006/main">
  <p:tag name="AS_UNIQUEID" val="655"/>
</p:tagLst>
</file>

<file path=ppt/tags/tag28.xml><?xml version="1.0" encoding="utf-8"?>
<p:tagLst xmlns:p="http://schemas.openxmlformats.org/presentationml/2006/main">
  <p:tag name="AS_UNIQUEID" val="656"/>
</p:tagLst>
</file>

<file path=ppt/tags/tag29.xml><?xml version="1.0" encoding="utf-8"?>
<p:tagLst xmlns:p="http://schemas.openxmlformats.org/presentationml/2006/main">
  <p:tag name="AS_UNIQUEID" val="657"/>
</p:tagLst>
</file>

<file path=ppt/tags/tag3.xml><?xml version="1.0" encoding="utf-8"?>
<p:tagLst xmlns:p="http://schemas.openxmlformats.org/presentationml/2006/main">
  <p:tag name="AS_UNIQUEID" val="627"/>
</p:tagLst>
</file>

<file path=ppt/tags/tag30.xml><?xml version="1.0" encoding="utf-8"?>
<p:tagLst xmlns:p="http://schemas.openxmlformats.org/presentationml/2006/main">
  <p:tag name="AS_UNIQUEID" val="659"/>
</p:tagLst>
</file>

<file path=ppt/tags/tag31.xml><?xml version="1.0" encoding="utf-8"?>
<p:tagLst xmlns:p="http://schemas.openxmlformats.org/presentationml/2006/main">
  <p:tag name="AS_UNIQUEID" val="660"/>
</p:tagLst>
</file>

<file path=ppt/tags/tag32.xml><?xml version="1.0" encoding="utf-8"?>
<p:tagLst xmlns:p="http://schemas.openxmlformats.org/presentationml/2006/main">
  <p:tag name="AS_UNIQUEID" val="661"/>
</p:tagLst>
</file>

<file path=ppt/tags/tag33.xml><?xml version="1.0" encoding="utf-8"?>
<p:tagLst xmlns:p="http://schemas.openxmlformats.org/presentationml/2006/main">
  <p:tag name="AS_UNIQUEID" val="662"/>
</p:tagLst>
</file>

<file path=ppt/tags/tag34.xml><?xml version="1.0" encoding="utf-8"?>
<p:tagLst xmlns:p="http://schemas.openxmlformats.org/presentationml/2006/main">
  <p:tag name="AS_UNIQUEID" val="664"/>
</p:tagLst>
</file>

<file path=ppt/tags/tag35.xml><?xml version="1.0" encoding="utf-8"?>
<p:tagLst xmlns:p="http://schemas.openxmlformats.org/presentationml/2006/main">
  <p:tag name="AS_UNIQUEID" val="665"/>
</p:tagLst>
</file>

<file path=ppt/tags/tag36.xml><?xml version="1.0" encoding="utf-8"?>
<p:tagLst xmlns:p="http://schemas.openxmlformats.org/presentationml/2006/main">
  <p:tag name="AS_UNIQUEID" val="666"/>
</p:tagLst>
</file>

<file path=ppt/tags/tag37.xml><?xml version="1.0" encoding="utf-8"?>
<p:tagLst xmlns:p="http://schemas.openxmlformats.org/presentationml/2006/main">
  <p:tag name="AS_UNIQUEID" val="668"/>
</p:tagLst>
</file>

<file path=ppt/tags/tag38.xml><?xml version="1.0" encoding="utf-8"?>
<p:tagLst xmlns:p="http://schemas.openxmlformats.org/presentationml/2006/main">
  <p:tag name="AS_UNIQUEID" val="669"/>
</p:tagLst>
</file>

<file path=ppt/tags/tag39.xml><?xml version="1.0" encoding="utf-8"?>
<p:tagLst xmlns:p="http://schemas.openxmlformats.org/presentationml/2006/main">
  <p:tag name="AS_UNIQUEID" val="670"/>
</p:tagLst>
</file>

<file path=ppt/tags/tag4.xml><?xml version="1.0" encoding="utf-8"?>
<p:tagLst xmlns:p="http://schemas.openxmlformats.org/presentationml/2006/main">
  <p:tag name="AS_UNIQUEID" val="628"/>
</p:tagLst>
</file>

<file path=ppt/tags/tag40.xml><?xml version="1.0" encoding="utf-8"?>
<p:tagLst xmlns:p="http://schemas.openxmlformats.org/presentationml/2006/main">
  <p:tag name="AS_UNIQUEID" val="671"/>
</p:tagLst>
</file>

<file path=ppt/tags/tag41.xml><?xml version="1.0" encoding="utf-8"?>
<p:tagLst xmlns:p="http://schemas.openxmlformats.org/presentationml/2006/main">
  <p:tag name="AS_UNIQUEID" val="672"/>
</p:tagLst>
</file>

<file path=ppt/tags/tag42.xml><?xml version="1.0" encoding="utf-8"?>
<p:tagLst xmlns:p="http://schemas.openxmlformats.org/presentationml/2006/main">
  <p:tag name="AS_UNIQUEID" val="673"/>
</p:tagLst>
</file>

<file path=ppt/tags/tag43.xml><?xml version="1.0" encoding="utf-8"?>
<p:tagLst xmlns:p="http://schemas.openxmlformats.org/presentationml/2006/main">
  <p:tag name="AS_UNIQUEID" val="675"/>
</p:tagLst>
</file>

<file path=ppt/tags/tag44.xml><?xml version="1.0" encoding="utf-8"?>
<p:tagLst xmlns:p="http://schemas.openxmlformats.org/presentationml/2006/main">
  <p:tag name="AS_UNIQUEID" val="676"/>
</p:tagLst>
</file>

<file path=ppt/tags/tag45.xml><?xml version="1.0" encoding="utf-8"?>
<p:tagLst xmlns:p="http://schemas.openxmlformats.org/presentationml/2006/main">
  <p:tag name="AS_UNIQUEID" val="677"/>
</p:tagLst>
</file>

<file path=ppt/tags/tag46.xml><?xml version="1.0" encoding="utf-8"?>
<p:tagLst xmlns:p="http://schemas.openxmlformats.org/presentationml/2006/main">
  <p:tag name="AS_UNIQUEID" val="678"/>
</p:tagLst>
</file>

<file path=ppt/tags/tag47.xml><?xml version="1.0" encoding="utf-8"?>
<p:tagLst xmlns:p="http://schemas.openxmlformats.org/presentationml/2006/main">
  <p:tag name="AS_UNIQUEID" val="679"/>
</p:tagLst>
</file>

<file path=ppt/tags/tag48.xml><?xml version="1.0" encoding="utf-8"?>
<p:tagLst xmlns:p="http://schemas.openxmlformats.org/presentationml/2006/main">
  <p:tag name="AS_UNIQUEID" val="680"/>
</p:tagLst>
</file>

<file path=ppt/tags/tag49.xml><?xml version="1.0" encoding="utf-8"?>
<p:tagLst xmlns:p="http://schemas.openxmlformats.org/presentationml/2006/main">
  <p:tag name="AS_UNIQUEID" val="682"/>
</p:tagLst>
</file>

<file path=ppt/tags/tag5.xml><?xml version="1.0" encoding="utf-8"?>
<p:tagLst xmlns:p="http://schemas.openxmlformats.org/presentationml/2006/main">
  <p:tag name="AS_UNIQUEID" val="629"/>
</p:tagLst>
</file>

<file path=ppt/tags/tag50.xml><?xml version="1.0" encoding="utf-8"?>
<p:tagLst xmlns:p="http://schemas.openxmlformats.org/presentationml/2006/main">
  <p:tag name="AS_UNIQUEID" val="683"/>
</p:tagLst>
</file>

<file path=ppt/tags/tag51.xml><?xml version="1.0" encoding="utf-8"?>
<p:tagLst xmlns:p="http://schemas.openxmlformats.org/presentationml/2006/main">
  <p:tag name="AS_UNIQUEID" val="684"/>
</p:tagLst>
</file>

<file path=ppt/tags/tag52.xml><?xml version="1.0" encoding="utf-8"?>
<p:tagLst xmlns:p="http://schemas.openxmlformats.org/presentationml/2006/main">
  <p:tag name="AS_UNIQUEID" val="685"/>
</p:tagLst>
</file>

<file path=ppt/tags/tag53.xml><?xml version="1.0" encoding="utf-8"?>
<p:tagLst xmlns:p="http://schemas.openxmlformats.org/presentationml/2006/main">
  <p:tag name="AS_UNIQUEID" val="686"/>
</p:tagLst>
</file>

<file path=ppt/tags/tag54.xml><?xml version="1.0" encoding="utf-8"?>
<p:tagLst xmlns:p="http://schemas.openxmlformats.org/presentationml/2006/main">
  <p:tag name="AS_UNIQUEID" val="688"/>
</p:tagLst>
</file>

<file path=ppt/tags/tag55.xml><?xml version="1.0" encoding="utf-8"?>
<p:tagLst xmlns:p="http://schemas.openxmlformats.org/presentationml/2006/main">
  <p:tag name="AS_UNIQUEID" val="689"/>
</p:tagLst>
</file>

<file path=ppt/tags/tag56.xml><?xml version="1.0" encoding="utf-8"?>
<p:tagLst xmlns:p="http://schemas.openxmlformats.org/presentationml/2006/main">
  <p:tag name="AS_UNIQUEID" val="690"/>
</p:tagLst>
</file>

<file path=ppt/tags/tag57.xml><?xml version="1.0" encoding="utf-8"?>
<p:tagLst xmlns:p="http://schemas.openxmlformats.org/presentationml/2006/main">
  <p:tag name="AS_UNIQUEID" val="691"/>
</p:tagLst>
</file>

<file path=ppt/tags/tag58.xml><?xml version="1.0" encoding="utf-8"?>
<p:tagLst xmlns:p="http://schemas.openxmlformats.org/presentationml/2006/main">
  <p:tag name="AS_UNIQUEID" val="692"/>
</p:tagLst>
</file>

<file path=ppt/tags/tag59.xml><?xml version="1.0" encoding="utf-8"?>
<p:tagLst xmlns:p="http://schemas.openxmlformats.org/presentationml/2006/main">
  <p:tag name="AS_UNIQUEID" val="694"/>
</p:tagLst>
</file>

<file path=ppt/tags/tag6.xml><?xml version="1.0" encoding="utf-8"?>
<p:tagLst xmlns:p="http://schemas.openxmlformats.org/presentationml/2006/main">
  <p:tag name="AS_UNIQUEID" val="631"/>
</p:tagLst>
</file>

<file path=ppt/tags/tag60.xml><?xml version="1.0" encoding="utf-8"?>
<p:tagLst xmlns:p="http://schemas.openxmlformats.org/presentationml/2006/main">
  <p:tag name="AS_UNIQUEID" val="695"/>
</p:tagLst>
</file>

<file path=ppt/tags/tag61.xml><?xml version="1.0" encoding="utf-8"?>
<p:tagLst xmlns:p="http://schemas.openxmlformats.org/presentationml/2006/main">
  <p:tag name="AS_UNIQUEID" val="696"/>
</p:tagLst>
</file>

<file path=ppt/tags/tag62.xml><?xml version="1.0" encoding="utf-8"?>
<p:tagLst xmlns:p="http://schemas.openxmlformats.org/presentationml/2006/main">
  <p:tag name="AS_UNIQUEID" val="697"/>
</p:tagLst>
</file>

<file path=ppt/tags/tag63.xml><?xml version="1.0" encoding="utf-8"?>
<p:tagLst xmlns:p="http://schemas.openxmlformats.org/presentationml/2006/main">
  <p:tag name="AS_UNIQUEID" val="698"/>
</p:tagLst>
</file>

<file path=ppt/tags/tag64.xml><?xml version="1.0" encoding="utf-8"?>
<p:tagLst xmlns:p="http://schemas.openxmlformats.org/presentationml/2006/main">
  <p:tag name="AS_UNIQUEID" val="707"/>
</p:tagLst>
</file>

<file path=ppt/tags/tag65.xml><?xml version="1.0" encoding="utf-8"?>
<p:tagLst xmlns:p="http://schemas.openxmlformats.org/presentationml/2006/main">
  <p:tag name="AS_UNIQUEID" val="708"/>
</p:tagLst>
</file>

<file path=ppt/tags/tag66.xml><?xml version="1.0" encoding="utf-8"?>
<p:tagLst xmlns:p="http://schemas.openxmlformats.org/presentationml/2006/main">
  <p:tag name="AS_UNIQUEID" val="709"/>
</p:tagLst>
</file>

<file path=ppt/tags/tag67.xml><?xml version="1.0" encoding="utf-8"?>
<p:tagLst xmlns:p="http://schemas.openxmlformats.org/presentationml/2006/main">
  <p:tag name="AS_UNIQUEID" val="710"/>
</p:tagLst>
</file>

<file path=ppt/tags/tag68.xml><?xml version="1.0" encoding="utf-8"?>
<p:tagLst xmlns:p="http://schemas.openxmlformats.org/presentationml/2006/main">
  <p:tag name="AS_UNIQUEID" val="711"/>
</p:tagLst>
</file>

<file path=ppt/tags/tag69.xml><?xml version="1.0" encoding="utf-8"?>
<p:tagLst xmlns:p="http://schemas.openxmlformats.org/presentationml/2006/main">
  <p:tag name="AS_UNIQUEID" val="713"/>
</p:tagLst>
</file>

<file path=ppt/tags/tag7.xml><?xml version="1.0" encoding="utf-8"?>
<p:tagLst xmlns:p="http://schemas.openxmlformats.org/presentationml/2006/main">
  <p:tag name="AS_UNIQUEID" val="632"/>
</p:tagLst>
</file>

<file path=ppt/tags/tag70.xml><?xml version="1.0" encoding="utf-8"?>
<p:tagLst xmlns:p="http://schemas.openxmlformats.org/presentationml/2006/main">
  <p:tag name="AS_UNIQUEID" val="14"/>
</p:tagLst>
</file>

<file path=ppt/tags/tag71.xml><?xml version="1.0" encoding="utf-8"?>
<p:tagLst xmlns:p="http://schemas.openxmlformats.org/presentationml/2006/main">
  <p:tag name="AS_UNIQUEID" val="15"/>
</p:tagLst>
</file>

<file path=ppt/tags/tag72.xml><?xml version="1.0" encoding="utf-8"?>
<p:tagLst xmlns:p="http://schemas.openxmlformats.org/presentationml/2006/main">
  <p:tag name="AS_UNIQUEID" val="50"/>
</p:tagLst>
</file>

<file path=ppt/tags/tag73.xml><?xml version="1.0" encoding="utf-8"?>
<p:tagLst xmlns:p="http://schemas.openxmlformats.org/presentationml/2006/main">
  <p:tag name="AS_UNIQUEID" val="51"/>
</p:tagLst>
</file>

<file path=ppt/tags/tag74.xml><?xml version="1.0" encoding="utf-8"?>
<p:tagLst xmlns:p="http://schemas.openxmlformats.org/presentationml/2006/main">
  <p:tag name="AS_UNIQUEID" val="52"/>
</p:tagLst>
</file>

<file path=ppt/tags/tag75.xml><?xml version="1.0" encoding="utf-8"?>
<p:tagLst xmlns:p="http://schemas.openxmlformats.org/presentationml/2006/main">
  <p:tag name="AS_UNIQUEID" val="53"/>
</p:tagLst>
</file>

<file path=ppt/tags/tag76.xml><?xml version="1.0" encoding="utf-8"?>
<p:tagLst xmlns:p="http://schemas.openxmlformats.org/presentationml/2006/main">
  <p:tag name="AS_UNIQUEID" val="54"/>
</p:tagLst>
</file>

<file path=ppt/tags/tag77.xml><?xml version="1.0" encoding="utf-8"?>
<p:tagLst xmlns:p="http://schemas.openxmlformats.org/presentationml/2006/main">
  <p:tag name="AS_UNIQUEID" val="55"/>
</p:tagLst>
</file>

<file path=ppt/tags/tag78.xml><?xml version="1.0" encoding="utf-8"?>
<p:tagLst xmlns:p="http://schemas.openxmlformats.org/presentationml/2006/main">
  <p:tag name="AS_UNIQUEID" val="56"/>
</p:tagLst>
</file>

<file path=ppt/tags/tag79.xml><?xml version="1.0" encoding="utf-8"?>
<p:tagLst xmlns:p="http://schemas.openxmlformats.org/presentationml/2006/main">
  <p:tag name="AS_UNIQUEID" val="57"/>
</p:tagLst>
</file>

<file path=ppt/tags/tag8.xml><?xml version="1.0" encoding="utf-8"?>
<p:tagLst xmlns:p="http://schemas.openxmlformats.org/presentationml/2006/main">
  <p:tag name="AS_UNIQUEID" val="633"/>
</p:tagLst>
</file>

<file path=ppt/tags/tag80.xml><?xml version="1.0" encoding="utf-8"?>
<p:tagLst xmlns:p="http://schemas.openxmlformats.org/presentationml/2006/main">
  <p:tag name="AS_UNIQUEID" val="58"/>
</p:tagLst>
</file>

<file path=ppt/tags/tag81.xml><?xml version="1.0" encoding="utf-8"?>
<p:tagLst xmlns:p="http://schemas.openxmlformats.org/presentationml/2006/main">
  <p:tag name="AS_UNIQUEID" val="59"/>
</p:tagLst>
</file>

<file path=ppt/tags/tag82.xml><?xml version="1.0" encoding="utf-8"?>
<p:tagLst xmlns:p="http://schemas.openxmlformats.org/presentationml/2006/main">
  <p:tag name="AS_UNIQUEID" val="64"/>
</p:tagLst>
</file>

<file path=ppt/tags/tag83.xml><?xml version="1.0" encoding="utf-8"?>
<p:tagLst xmlns:p="http://schemas.openxmlformats.org/presentationml/2006/main">
  <p:tag name="AS_UNIQUEID" val="65"/>
</p:tagLst>
</file>

<file path=ppt/tags/tag84.xml><?xml version="1.0" encoding="utf-8"?>
<p:tagLst xmlns:p="http://schemas.openxmlformats.org/presentationml/2006/main">
  <p:tag name="AS_UNIQUEID" val="718"/>
</p:tagLst>
</file>

<file path=ppt/tags/tag85.xml><?xml version="1.0" encoding="utf-8"?>
<p:tagLst xmlns:p="http://schemas.openxmlformats.org/presentationml/2006/main">
  <p:tag name="AS_UNIQUEID" val="518"/>
</p:tagLst>
</file>

<file path=ppt/tags/tag86.xml><?xml version="1.0" encoding="utf-8"?>
<p:tagLst xmlns:p="http://schemas.openxmlformats.org/presentationml/2006/main">
  <p:tag name="AS_UNIQUEID" val="519"/>
</p:tagLst>
</file>

<file path=ppt/tags/tag87.xml><?xml version="1.0" encoding="utf-8"?>
<p:tagLst xmlns:p="http://schemas.openxmlformats.org/presentationml/2006/main">
  <p:tag name="AS_UNIQUEID" val="81"/>
</p:tagLst>
</file>

<file path=ppt/tags/tag88.xml><?xml version="1.0" encoding="utf-8"?>
<p:tagLst xmlns:p="http://schemas.openxmlformats.org/presentationml/2006/main">
  <p:tag name="AS_UNIQUEID" val="82"/>
</p:tagLst>
</file>

<file path=ppt/tags/tag89.xml><?xml version="1.0" encoding="utf-8"?>
<p:tagLst xmlns:p="http://schemas.openxmlformats.org/presentationml/2006/main">
  <p:tag name="AS_UNIQUEID" val="83"/>
</p:tagLst>
</file>

<file path=ppt/tags/tag9.xml><?xml version="1.0" encoding="utf-8"?>
<p:tagLst xmlns:p="http://schemas.openxmlformats.org/presentationml/2006/main">
  <p:tag name="AS_UNIQUEID" val="634"/>
</p:tagLst>
</file>

<file path=ppt/tags/tag90.xml><?xml version="1.0" encoding="utf-8"?>
<p:tagLst xmlns:p="http://schemas.openxmlformats.org/presentationml/2006/main">
  <p:tag name="AS_UNIQUEID" val="74"/>
</p:tagLst>
</file>

<file path=ppt/tags/tag91.xml><?xml version="1.0" encoding="utf-8"?>
<p:tagLst xmlns:p="http://schemas.openxmlformats.org/presentationml/2006/main">
  <p:tag name="AS_UNIQUEID" val="75"/>
</p:tagLst>
</file>

<file path=ppt/tags/tag92.xml><?xml version="1.0" encoding="utf-8"?>
<p:tagLst xmlns:p="http://schemas.openxmlformats.org/presentationml/2006/main">
  <p:tag name="AS_UNIQUEID" val="67"/>
</p:tagLst>
</file>

<file path=ppt/tags/tag93.xml><?xml version="1.0" encoding="utf-8"?>
<p:tagLst xmlns:p="http://schemas.openxmlformats.org/presentationml/2006/main">
  <p:tag name="AS_UNIQUEID" val="68"/>
</p:tagLst>
</file>

<file path=ppt/tags/tag94.xml><?xml version="1.0" encoding="utf-8"?>
<p:tagLst xmlns:p="http://schemas.openxmlformats.org/presentationml/2006/main">
  <p:tag name="AS_UNIQUEID" val="524"/>
</p:tagLst>
</file>

<file path=ppt/tags/tag95.xml><?xml version="1.0" encoding="utf-8"?>
<p:tagLst xmlns:p="http://schemas.openxmlformats.org/presentationml/2006/main">
  <p:tag name="AS_UNIQUEID" val="525"/>
</p:tagLst>
</file>

<file path=ppt/tags/tag96.xml><?xml version="1.0" encoding="utf-8"?>
<p:tagLst xmlns:p="http://schemas.openxmlformats.org/presentationml/2006/main">
  <p:tag name="AS_UNIQUEID" val="526"/>
</p:tagLst>
</file>

<file path=ppt/tags/tag97.xml><?xml version="1.0" encoding="utf-8"?>
<p:tagLst xmlns:p="http://schemas.openxmlformats.org/presentationml/2006/main">
  <p:tag name="AS_UNIQUEID" val="96"/>
</p:tagLst>
</file>

<file path=ppt/tags/tag98.xml><?xml version="1.0" encoding="utf-8"?>
<p:tagLst xmlns:p="http://schemas.openxmlformats.org/presentationml/2006/main">
  <p:tag name="AS_UNIQUEID" val="97"/>
</p:tagLst>
</file>

<file path=ppt/tags/tag99.xml><?xml version="1.0" encoding="utf-8"?>
<p:tagLst xmlns:p="http://schemas.openxmlformats.org/presentationml/2006/main">
  <p:tag name="AS_UNIQUEID" val="9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5555</Words>
  <Application>WPS 演示</Application>
  <PresentationFormat>On-screen Show (4:3)</PresentationFormat>
  <Paragraphs>371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5" baseType="lpstr">
      <vt:lpstr>Arial</vt:lpstr>
      <vt:lpstr>宋体</vt:lpstr>
      <vt:lpstr>Wingdings</vt:lpstr>
      <vt:lpstr>华文楷体</vt:lpstr>
      <vt:lpstr>Wingdings 3</vt:lpstr>
      <vt:lpstr>Century Gothic</vt:lpstr>
      <vt:lpstr>隶书</vt:lpstr>
      <vt:lpstr>微软雅黑</vt:lpstr>
      <vt:lpstr>华文新魏</vt:lpstr>
      <vt:lpstr>黑体</vt:lpstr>
      <vt:lpstr>仿宋</vt:lpstr>
      <vt:lpstr>Calibri</vt:lpstr>
      <vt:lpstr>Arial Unicode MS</vt:lpstr>
      <vt:lpstr>华文隶书</vt:lpstr>
      <vt:lpstr>Times New Roman</vt:lpstr>
      <vt:lpstr>楷体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笨小愚</cp:lastModifiedBy>
  <cp:revision>2</cp:revision>
  <cp:lastPrinted>2020-12-01T10:25:00Z</cp:lastPrinted>
  <dcterms:created xsi:type="dcterms:W3CDTF">2020-12-01T10:25:00Z</dcterms:created>
  <dcterms:modified xsi:type="dcterms:W3CDTF">2020-12-01T13:13:58Z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2052-11.1.0.10132</vt:lpwstr>
  </property>
</Properties>
</file>