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3"/>
  </p:notesMasterIdLst>
  <p:sldIdLst>
    <p:sldId id="299" r:id="rId2"/>
    <p:sldId id="364" r:id="rId3"/>
    <p:sldId id="445" r:id="rId4"/>
    <p:sldId id="446" r:id="rId5"/>
    <p:sldId id="563" r:id="rId6"/>
    <p:sldId id="564" r:id="rId7"/>
    <p:sldId id="565" r:id="rId8"/>
    <p:sldId id="566" r:id="rId9"/>
    <p:sldId id="392" r:id="rId10"/>
    <p:sldId id="403" r:id="rId11"/>
    <p:sldId id="398" r:id="rId12"/>
    <p:sldId id="567" r:id="rId13"/>
    <p:sldId id="568" r:id="rId14"/>
    <p:sldId id="399" r:id="rId15"/>
    <p:sldId id="569" r:id="rId16"/>
    <p:sldId id="570" r:id="rId17"/>
    <p:sldId id="270" r:id="rId18"/>
    <p:sldId id="406" r:id="rId19"/>
    <p:sldId id="571" r:id="rId20"/>
    <p:sldId id="409" r:id="rId21"/>
    <p:sldId id="412" r:id="rId22"/>
    <p:sldId id="411" r:id="rId23"/>
    <p:sldId id="407" r:id="rId24"/>
    <p:sldId id="418" r:id="rId25"/>
    <p:sldId id="419" r:id="rId26"/>
    <p:sldId id="420" r:id="rId27"/>
    <p:sldId id="413" r:id="rId28"/>
    <p:sldId id="414" r:id="rId29"/>
    <p:sldId id="415" r:id="rId30"/>
    <p:sldId id="421" r:id="rId31"/>
    <p:sldId id="416" r:id="rId32"/>
    <p:sldId id="422" r:id="rId33"/>
    <p:sldId id="423" r:id="rId34"/>
    <p:sldId id="425" r:id="rId35"/>
    <p:sldId id="424" r:id="rId36"/>
    <p:sldId id="417" r:id="rId37"/>
    <p:sldId id="431" r:id="rId38"/>
    <p:sldId id="426" r:id="rId39"/>
    <p:sldId id="427" r:id="rId40"/>
    <p:sldId id="428" r:id="rId41"/>
    <p:sldId id="429" r:id="rId42"/>
    <p:sldId id="432" r:id="rId43"/>
    <p:sldId id="433" r:id="rId44"/>
    <p:sldId id="434" r:id="rId45"/>
    <p:sldId id="435" r:id="rId46"/>
    <p:sldId id="436" r:id="rId47"/>
    <p:sldId id="439" r:id="rId48"/>
    <p:sldId id="441" r:id="rId49"/>
    <p:sldId id="440" r:id="rId50"/>
    <p:sldId id="437" r:id="rId51"/>
    <p:sldId id="442" r:id="rId52"/>
    <p:sldId id="443" r:id="rId53"/>
    <p:sldId id="438" r:id="rId54"/>
    <p:sldId id="444" r:id="rId55"/>
    <p:sldId id="430" r:id="rId56"/>
    <p:sldId id="453" r:id="rId57"/>
    <p:sldId id="493" r:id="rId58"/>
    <p:sldId id="495" r:id="rId59"/>
    <p:sldId id="496" r:id="rId60"/>
    <p:sldId id="497" r:id="rId61"/>
    <p:sldId id="498" r:id="rId62"/>
    <p:sldId id="501" r:id="rId63"/>
    <p:sldId id="500" r:id="rId64"/>
    <p:sldId id="503" r:id="rId65"/>
    <p:sldId id="504" r:id="rId66"/>
    <p:sldId id="502" r:id="rId67"/>
    <p:sldId id="506" r:id="rId68"/>
    <p:sldId id="505" r:id="rId69"/>
    <p:sldId id="507" r:id="rId70"/>
    <p:sldId id="499" r:id="rId71"/>
    <p:sldId id="508" r:id="rId72"/>
    <p:sldId id="509" r:id="rId73"/>
    <p:sldId id="510" r:id="rId74"/>
    <p:sldId id="511" r:id="rId75"/>
    <p:sldId id="512" r:id="rId76"/>
    <p:sldId id="513" r:id="rId77"/>
    <p:sldId id="515" r:id="rId78"/>
    <p:sldId id="519" r:id="rId79"/>
    <p:sldId id="520" r:id="rId80"/>
    <p:sldId id="521" r:id="rId81"/>
    <p:sldId id="517" r:id="rId82"/>
    <p:sldId id="523" r:id="rId83"/>
    <p:sldId id="524" r:id="rId84"/>
    <p:sldId id="526" r:id="rId85"/>
    <p:sldId id="528" r:id="rId86"/>
    <p:sldId id="529" r:id="rId87"/>
    <p:sldId id="532" r:id="rId88"/>
    <p:sldId id="530" r:id="rId89"/>
    <p:sldId id="534" r:id="rId90"/>
    <p:sldId id="533" r:id="rId91"/>
    <p:sldId id="535" r:id="rId92"/>
    <p:sldId id="531" r:id="rId93"/>
    <p:sldId id="538" r:id="rId94"/>
    <p:sldId id="536" r:id="rId95"/>
    <p:sldId id="527" r:id="rId96"/>
    <p:sldId id="539" r:id="rId97"/>
    <p:sldId id="540" r:id="rId98"/>
    <p:sldId id="522" r:id="rId99"/>
    <p:sldId id="542" r:id="rId100"/>
    <p:sldId id="543" r:id="rId101"/>
    <p:sldId id="544" r:id="rId102"/>
    <p:sldId id="546" r:id="rId103"/>
    <p:sldId id="547" r:id="rId104"/>
    <p:sldId id="548" r:id="rId105"/>
    <p:sldId id="550" r:id="rId106"/>
    <p:sldId id="541" r:id="rId107"/>
    <p:sldId id="551" r:id="rId108"/>
    <p:sldId id="552" r:id="rId109"/>
    <p:sldId id="553" r:id="rId110"/>
    <p:sldId id="545" r:id="rId111"/>
    <p:sldId id="525" r:id="rId112"/>
    <p:sldId id="554" r:id="rId113"/>
    <p:sldId id="555" r:id="rId114"/>
    <p:sldId id="516" r:id="rId115"/>
    <p:sldId id="558" r:id="rId116"/>
    <p:sldId id="556" r:id="rId117"/>
    <p:sldId id="560" r:id="rId118"/>
    <p:sldId id="559" r:id="rId119"/>
    <p:sldId id="561" r:id="rId120"/>
    <p:sldId id="557" r:id="rId121"/>
    <p:sldId id="300" r:id="rId122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2136" y="-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" Target="slide103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" Target="slide1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19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" Target="slide12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7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73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77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80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91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97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4566" y="3447291"/>
            <a:ext cx="116398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</a:t>
            </a: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攻略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文言翻译题：把握语境，精准翻译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4567" y="301181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文言文阅读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语文考前三个月\96458PICN5c_10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5" b="476"/>
          <a:stretch/>
        </p:blipFill>
        <p:spPr bwMode="auto">
          <a:xfrm flipH="1">
            <a:off x="8432505" y="0"/>
            <a:ext cx="3757908" cy="262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25447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请比较考生现场答案与参考答案，你能发现考生现场答案存在什么问题吗？请结合现场答案说明。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508" y="1700808"/>
            <a:ext cx="11396314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个别关键实词、虚词翻译不准确。实词如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诱进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爽然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等，虚词如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精细化不够。如把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年第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句中的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酒果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酒食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，如此翻译就与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鲜洁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无法呼应起来。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语境意识差。如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推拔于寒素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寒素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在语境中是个名词，结果未译出；又如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方知余见小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春秋问蛄蟪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两句之间的联系可以借助语境建立起一种比喻关系。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9078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72018"/>
            <a:ext cx="1163018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精准翻译四类特殊句式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精准翻译无标志判断句和特殊句式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而言，特殊句式总有语言标志，这些标志就是我们判断句式的主要依据，包括判断句和被动句。但也有例外，就是不带任何标志的意念判断句和被动句。因为无标志，所以较隐蔽。要想译到位，全凭对文意的把握。当然，也有小技巧可以辅助。如无标志判断句，译时可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字而意思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不变。句中出现了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字，当它处在主语位置时，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这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的意思，该句一般为判断句，如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直不百步耳，是亦走也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。对于无标志被动句，可用两个方法判断。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在动词前或后加上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被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而未改变句子的基本意义的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7731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905939"/>
            <a:ext cx="11630187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是被动句。如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匹夫不可夺志也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，在动词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前面加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，没能改变句子原来的意思，所以这是一个被动句。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主谓结构的句子能够变成动宾结构主动句的，是被动句。如杜牧《阿房宫赋》中的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函谷举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，可以将其变为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举函谷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6367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983" y="3625974"/>
            <a:ext cx="115150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4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3508" y="712683"/>
            <a:ext cx="115150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19.(2013·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广东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指传主张咏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与青州傅霖少同学。霖隐不仕。咏既显，求霖者三十年，不可得。至是来谒，阍吏白傅霖请见，咏责之曰：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傅先生天下贤士，吾尚不得为友，汝何人，敢名之！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张咏传》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3539609"/>
            <a:ext cx="1140102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spc="-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傅先生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是天下很有才德的人，我尚且不能和他成为朋友，你是什么人，竟敢直呼他的名字！</a:t>
            </a:r>
            <a:r>
              <a:rPr lang="en-US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傅先生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天下贤士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都是名词性的，这是一个名词性成分直接作谓语的判断句，翻译时应补出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来谓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语动词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与后面的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连用，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作宾语，所以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en-US" altLang="zh-CN" sz="2800" kern="100" spc="-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是名词活用为动词</a:t>
            </a:r>
            <a:r>
              <a:rPr lang="en-US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spc="-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361908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432" y="1699768"/>
            <a:ext cx="11176382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张咏与青州人傅霖年轻时一同求学。傅霖一直隐居不愿出仕。张咏显达以后，访求傅霖三十年，始终没找到。到这时傅霖前来拜会张咏，守门的小吏报告说傅霖请求拜见，张咏责备他说：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傅先生是天下很有才德的人，我尚且不能和他成为朋友，你是什么人，竟敢直呼他的名字！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650061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3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983" y="4492277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508" y="465999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杨因见赵简主曰：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臣居乡三逐，事君五去，闻君好士，故走来见。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简主闻之，绝食而叹，跽而行。左右进谏曰：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居乡三逐，是不容众也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；事君五去，是不忠上也。今君有士，见过八矣。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简主曰：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子不知也。夫美女者，丑妇之仇也；盛德之士，乱世所疏也；正直之行，邪枉所憎也。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遂出见之，因授以为相，而国大治。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选自刘向《说苑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尊贤》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臣居乡三逐，事君五去，闻君好士，故走来见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4430079"/>
            <a:ext cx="1140102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在家乡，三次被人驱逐；侍奉国君，又有五次被撤职。听说您喜爱士人，特地跑来见您。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走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，跑；句意通顺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9383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983" y="1877981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508" y="1124744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居乡三逐，是不容众也。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1798892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	  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在家乡三次被人驱逐，这说明他不受大家欢迎。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居乡三逐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，意念被动句；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，表示判断；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不容众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，省略了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的被动句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138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116632"/>
            <a:ext cx="1163018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精准翻译宾语前置句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宾语前置句在特殊句式中类型最多，较为复杂，翻译时要细心辨别。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391940"/>
              </p:ext>
            </p:extLst>
          </p:nvPr>
        </p:nvGraphicFramePr>
        <p:xfrm>
          <a:off x="478582" y="1691473"/>
          <a:ext cx="10945216" cy="4545839"/>
        </p:xfrm>
        <a:graphic>
          <a:graphicData uri="http://schemas.openxmlformats.org/drawingml/2006/table">
            <a:tbl>
              <a:tblPr/>
              <a:tblGrid>
                <a:gridCol w="3960440"/>
                <a:gridCol w="6984776"/>
              </a:tblGrid>
              <a:tr h="547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宾语前置句类型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例　句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疑问句中代词作宾语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大王来何操？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《鸿门宴》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否定句中代词作宾语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然而不王者，未之有也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《寡人之于国也》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39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之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是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标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志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，强调宾语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 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句读之不知，惑之不解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《师说》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 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唯利是图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代词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作宾语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秦人不暇自哀，而后人哀之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《阿房宫赋》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514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780156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21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1311840"/>
            <a:ext cx="1872208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3508" y="1474906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楚令尹子文之族，有干法者，廷理拘之，闻其令尹之族也而释之。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子文召廷理而责之，致其族人于廷理曰：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不之刑也，吾将死。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廷理惧，遂刑其族人。成王闻之，不及履而至于子文之室曰：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寡人幼少，置理失其人，以违夫子之意。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于是黜廷理而尊子文，使及内政。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国人闻之曰：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若令尹之公也，吾党何忧乎！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u="heavy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选自《说苑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至公》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9453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508" y="89994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楚令尹子文之族，有干法者，廷理拘之，闻其令尹之族也而释之。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83" y="1685066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1628800"/>
            <a:ext cx="11401027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楚国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令尹子文的族人有触犯刑法的，法官逮捕了他，听说是令尹的族人就又释放了他。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令尹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廷理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，官名；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干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，冒犯，触犯；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拘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，拘押；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释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，释放；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“……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是结构助词，译为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拘之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释之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都是代词，指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干法者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，译为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，句中语气助词，不译；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，就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685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508" y="251874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不之刑也，吾将死。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83" y="964986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2558" y="901687"/>
            <a:ext cx="1140102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惩治他，我就要去死。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，惩罚；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不之刑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，宾语前置，即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不刑之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8175" y="234888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国人闻之曰：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若令尹之公也，吾党何忧乎！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50" y="3125226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225" y="3068960"/>
            <a:ext cx="114010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听说这件事，说：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像令尹这样办事公正，我们还担心什么呢！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关键点：第一个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是代词，可译为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这件事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；第二个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取消句子独立性；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，像；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公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，公正；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，古代地方户籍编制单位，五百家为党；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何忧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，宾语前置，即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忧何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，担心什么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7741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330784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二、翻译下面文段中画线的句子，并体悟浙江卷翻译题的特点和要求，力避考生现场答案中存在的问题。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0809" y="1692672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《书》记皋陶之说曰：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罪疑惟轻，功疑惟重。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释者曰：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刑疑附轻，赏疑从重，忠厚之至也！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夫有大罪者，其刑薄则不必当罪；有细功者，其赏厚则不必当功。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然所以为忠厚之至者，何以论之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圣人之治也，自闺门、乡党至于朝廷皆有教，以率天下之善，则有罪者易以寡也；自小者、近者至于远大皆有法，以成天下之务，则有功者易以众也。以圣神渊懿之德而为君于上，以道德修明之士而为其公卿百官于下，以上下交修而尽天下之谋虑，以公听并观而尽天下之情伪。</a:t>
            </a:r>
            <a:endParaRPr lang="en-US" altLang="zh-CN" sz="2800" u="sng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0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265979"/>
            <a:ext cx="11515037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楚国令尹子文的族人有触犯刑法的，法官逮捕了他，听说是令尹的族人就又释放了他。子文把法官叫来并责备了他，把他的族人交给法官说：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不惩治他，我就要去死。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法官很害怕，于是就惩治了令尹的族人。楚成王听说这件事，连鞋都没来得及穿，立即来到子文的房间里，说：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我年纪轻，安排法官用人不当，因此违背了您的心意。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于是就罢黜了那个法官，更加敬重子文，由他兼顾内政。国人听说这件事，说：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像令尹这样办事公正，我们还担心什么呢！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9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256125"/>
            <a:ext cx="11515037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精准翻译定语后置句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定语后置句在考场上特别容易被考生忽略，是最不容易译到位的句式。请看下表，用心体会。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86366"/>
              </p:ext>
            </p:extLst>
          </p:nvPr>
        </p:nvGraphicFramePr>
        <p:xfrm>
          <a:off x="406574" y="2420888"/>
          <a:ext cx="10945216" cy="3888432"/>
        </p:xfrm>
        <a:graphic>
          <a:graphicData uri="http://schemas.openxmlformats.org/drawingml/2006/table">
            <a:tbl>
              <a:tblPr/>
              <a:tblGrid>
                <a:gridCol w="4176464"/>
                <a:gridCol w="6768752"/>
              </a:tblGrid>
              <a:tr h="6823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定语后置句类型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例　句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00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之＋者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者</a:t>
                      </a: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之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作标志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 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马之千里者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《马说》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 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蚓无爪牙之利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《劝学》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 ③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求人可使报秦者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《廉颇蔺相如列传》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数量短语作定语后置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谨使臣良奉白璧一双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《鸿门宴》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175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22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745654"/>
            <a:ext cx="1872208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43508" y="836712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欧阳公讳晔，字日华。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初为随州推官，治狱之难决者三十六。鄂州崇阳，素号难治，乃徙公治之，至则决滞狱百余事。桂阳民有争舟而相殴至死者，狱久不决。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公自临其狱，出因坐庭中，去其桎梏而饮食之，食讫，悉劳而还于狱，独留一人于庭。留者色动惶顾，公曰：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杀人者汝也。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囚不知所以然。公曰：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吾视食者皆以右手持匕，而汝独以左手，死者伤在右肋，此汝杀之明也。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囚即涕泣曰：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我杀也，不敢以累他人。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公之临事明辨，犹古良吏，决狱之术多如此。所居，人皆爱思之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					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选自《欧阳晔传》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2921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3585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初为随州推官，治狱之难决者三十六。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83" y="676954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558" y="613655"/>
            <a:ext cx="1140102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起初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他担任随州推官，解决了难以判决的案件三十六件。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之＋者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定语后置，狱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8175" y="198006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鄂州崇阳，素号难治，乃徙公治之，至则决滞狱百余事。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50" y="2693819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______________________________________________________________________________________________________________________________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225" y="2627452"/>
            <a:ext cx="11401027" cy="1953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州崇阳，向来号称难以治理，于是调欧阳晔去治理崇阳，到了那里，判决了一百多宗久拖不决的案件。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关键点：素、徙；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百余事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作定语后置，译时不强求调整语序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3033" y="4581128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桂阳民有争舟而相殴至死者，狱久不决。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3508" y="5285466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2083" y="5170829"/>
            <a:ext cx="114010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桂阳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有争船相斗至死的百姓，他们的案件长久没有判决。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民有争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定语后置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5831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13" grpId="0"/>
      <p:bldP spid="13" grpId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88640"/>
            <a:ext cx="11515037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精准翻译省略句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省略是文言语言最突出的现象之一。考生必须按照现代汉语的表达习惯补出省略成分，这样，才能使译句表意精密、清晰，表达更加流畅。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27108"/>
              </p:ext>
            </p:extLst>
          </p:nvPr>
        </p:nvGraphicFramePr>
        <p:xfrm>
          <a:off x="406574" y="2389907"/>
          <a:ext cx="11449272" cy="3919413"/>
        </p:xfrm>
        <a:graphic>
          <a:graphicData uri="http://schemas.openxmlformats.org/drawingml/2006/table">
            <a:tbl>
              <a:tblPr/>
              <a:tblGrid>
                <a:gridCol w="2016224"/>
                <a:gridCol w="9433048"/>
              </a:tblGrid>
              <a:tr h="5777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省略句类型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例　句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93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省略主语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沛公军霸上，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沛公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未得与项羽相见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《鸿门宴》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承前省略主语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公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度我至军中，公乃入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《鸿门宴》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蒙后省略主语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spc="-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樊哙曰：</a:t>
                      </a:r>
                      <a:r>
                        <a:rPr lang="en-US" sz="2800" kern="100" spc="-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今日之事何如？</a:t>
                      </a:r>
                      <a:r>
                        <a:rPr lang="en-US" sz="2800" kern="100" spc="-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良曰：</a:t>
                      </a:r>
                      <a:r>
                        <a:rPr lang="en-US" sz="2800" kern="100" spc="-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en-US" sz="2800" kern="100" spc="-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今日之事</a:t>
                      </a:r>
                      <a:r>
                        <a:rPr lang="en-US" sz="2800" kern="100" spc="-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甚急！</a:t>
                      </a:r>
                      <a:r>
                        <a:rPr lang="en-US" sz="2800" kern="100" spc="-100" baseline="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《鸿门宴》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对话省略主语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67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064888"/>
              </p:ext>
            </p:extLst>
          </p:nvPr>
        </p:nvGraphicFramePr>
        <p:xfrm>
          <a:off x="334566" y="332656"/>
          <a:ext cx="11593288" cy="5954195"/>
        </p:xfrm>
        <a:graphic>
          <a:graphicData uri="http://schemas.openxmlformats.org/drawingml/2006/table">
            <a:tbl>
              <a:tblPr/>
              <a:tblGrid>
                <a:gridCol w="1872208"/>
                <a:gridCol w="9721080"/>
              </a:tblGrid>
              <a:tr h="26642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省略谓语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择其善者而从之，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择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其不善者而改之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《论语》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承前省略谓语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因跪请秦王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击缻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。秦王不肯击缶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《廉颇蔺相如列传》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蒙后省略谓语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7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省略宾语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spc="-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项伯乃夜驰之沛公军，私见张良，具告</a:t>
                      </a:r>
                      <a:r>
                        <a:rPr lang="en-US" sz="2800" kern="100" spc="-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之</a:t>
                      </a:r>
                      <a:r>
                        <a:rPr lang="en-US" sz="2800" kern="100" spc="-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以事</a:t>
                      </a:r>
                      <a:r>
                        <a:rPr lang="en-US" sz="2800" kern="100" spc="-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spc="-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《鸿门宴》</a:t>
                      </a:r>
                      <a:r>
                        <a:rPr lang="en-US" sz="2800" kern="100" spc="-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省略动词宾语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竖子不足与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《鸿门宴》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省略介词宾语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1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省略介词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列坐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于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其次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《兰亭集序》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1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省略兼语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使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快弹数曲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《琵琶行》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07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23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8801" y="974333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房乔，字玄龄，齐州临淄人。贞观元年，代萧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瑀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为中书令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三年，拜太子少师，固让不受，摄太子詹事，兼礼部尚书。明年，代长孙无忌为尚书左仆射，改封魏国公，监修国史。既任总百司，虔恭夙夜，尽心竭节，不欲一物失所。闻人有善，若己有之。明达吏事，饰以文学，审定法令，意在宽平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不以求备取人，不以己长格物，随能收叙，无隔卑贱。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论者称为良相焉。二十三年，驾幸玉华宫，时玄龄旧疾发，诏令卧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总留台。及渐笃，追赴宫所，乘担舆入殿，将至御座乃下。太宗对之流涕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1770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508" y="908720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玄龄亦感咽不能自胜。敕遣名医救疗，尚食每日供御膳。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若微得减损，太宗即喜见颜色；如闻增剧，便为改容凄怆。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寻薨，年七十。废朝三日。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选自《旧唐书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房玄龄传》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9271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54868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不以求备取人，不以己长格物，随能收叙，无隔卑贱。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83" y="1253018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______________________________________________________________________________________________________________________________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558" y="1171140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	  (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不用求全来选人，不用自己的长处来要求他人，根据他人的才能任用，不因他人的地位卑贱而排斥。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格物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，要求他人；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收叙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，任用；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隔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，排斥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175" y="327621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若微得减损，太宗即喜见颜色；如闻增剧，便为改容凄怆。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50" y="3989963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225" y="3907444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他的病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稍微减退，太宗就高兴得露出喜色；如果听说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病情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加重，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太宗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就因此变得满面凄怆。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微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，稍微，略微；补出省略成分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病情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，露出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8975526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32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265979"/>
            <a:ext cx="11515037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房乔，字玄龄，是齐州临淄人。贞观元年，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房玄龄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代萧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瑀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为中书令。贞观三年，被任命为太子少师，他坚决推辞不接受，代理太子詹事，兼礼部尚书。第二年，代长孙无忌为尚书左仆射，改封魏国公，监编国史。已担任总领百司的官职以后，日夜虔诚恭敬，用尽全部的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力，不想让每一个人才失去应当处的位置。听到他人的长处，好像自己拥有一样高兴。他对行政事务明晰练达，并且用文献经典来加以整治，审查修订法令，意在宽容和平稳。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不用求全来选人，不用自己的长处来要求他人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141225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468" y="470277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之时，人之有罪与功也，为有司者推其本末以考其迹，核其虚实以审其情，然后告之于朝而加其罚、出其赏焉，则其于得失岂有不尽也哉？然及其罪丽于罚、功丽于赏之可以疑也，以其君臣之材非不足于天下之智，以其谋虑非不通于天下之理，以其观听非不周于天下之故，以其有司非不尽于天下之明也。然有其智而不敢以为果有其通，与周与明而不敢以为察也。必曰罪疑矣而过刑，则无罪者不必免也；功疑矣而失赏，则有功者不必酬也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于是其刑之也，宁薄而不敢使之过；其赏之也，宁厚而不敢使之失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曾巩《刑赏论》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8168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692696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他人的才能任用，不因他人的地位卑贱而排斥。议论的人都称赞他是良相。贞观二十三年，皇上驾临玉华宫，当时房玄龄老病复发，皇上下诏令他睡在总留台。到他渐渐病重，房玄龄追赴玉华宫，坐偏轿入殿，将近到皇帝御座才下轿。太宗对他流泪，房玄龄也感伤悲咽得不能自我控制。下诏派名医救治，掌管皇帝膳食的官员每天给他供应御膳。如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他的病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稍微减退，太宗就高兴得露出喜色；如果听说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病情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加重，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就因此变得满面凄怆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不久去世，享年七十。朝廷三日不上朝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55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语文考前三个月\96458PICN5c_10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5" b="476"/>
          <a:stretch/>
        </p:blipFill>
        <p:spPr bwMode="auto">
          <a:xfrm flipH="1">
            <a:off x="8432505" y="0"/>
            <a:ext cx="3757908" cy="262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817" y="2348880"/>
            <a:ext cx="112872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于是其刑之也，宁薄而不敢使之过；其赏之也，宁厚而不敢使之失。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____________________________________________________________________________________________________________________________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817" y="476672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然所以为忠厚之至者，何以论之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_______________________________________________________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9062" y="990888"/>
            <a:ext cx="107291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然而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为什么还要做到赏罚忠厚到极点，用什么来解释它呢？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关键点：所以、至、何以，句意对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281" y="2920003"/>
            <a:ext cx="110818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，处罚的时候，宁可从轻处罚而不能处罚过重；奖赏的时候，宁可从重奖赏而不能错失奖赏。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关键点：于是、刑、宁、薄，句意对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612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8975526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18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664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800" y="1190357"/>
            <a:ext cx="1151503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《尚书》中记载皋陶的说法：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罪行轻重有可疑时，宁可从轻处置；功劳大小有可疑时，宁可从重奖赏。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解释的人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指孔安国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处罚有可疑时要从轻处罚，奖赏有可疑时要从重奖赏，这是赏罚忠厚到极点啊！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那些犯了大罪的人，如果处罚轻就不一定能与罪行相抵；那些功劳小的人，如果奖赏重就不一定能与功劳相称。然而为什么还要做到赏罚忠厚到极点，用什么来解释它呢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人治理天下，从家庭、乡里到朝廷都有教化，来带领天下的善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行，那么犯罪的人就会减少；从小事、身边的事以至国家大事都有法度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12942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2817" y="116632"/>
            <a:ext cx="11287266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完成天下的事业，那么立功的人就会增多。在上用圣神深邃美好的德行来做君主，在下用道德整饬清明的士人做公卿百官，君臣相互匡助来想尽天下的谋虑，通过多方面听取意见和观察事物来辨明天下事情的真假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。在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那个时候，人们有罪行和功劳时，官吏通过推究事情的原委来考察它的经过，通过核查事情的虚实来详知它的实情，然后把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它禀告朝廷，加以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惩罚、给予奖赏，那么对于功劳和过失还会有遗漏吗？然而当犯罪而加以惩罚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有功而加以奖赏时存在疑惑，凭借君臣的才能不是不足以拥有天下的智慧，凭借他们的谋虑不是不能通晓天下的道理，凭借他们的见闻不是不周知天下的故事，凭借他们的官吏不是不能弄清天下的事情。然而拥有智慧却不敢认为已经真正的了解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spc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90877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764704"/>
            <a:ext cx="11287266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详尽清楚地了解却不敢认为已经真正的洞察。一定会说，罪行有可疑而滥用刑罚，那么没有罪的人不一定能免于惩罚；功劳有可疑而没有奖赏，那么有功劳的人就不一定能得到酬报。因此，处罚的时候，宁可从轻处罚而不能处罚过重；奖赏的时候，宁可从重奖赏而不能错失奖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981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　　　　　　　　　　　　　　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找准核心题点   精准细透突破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508" y="684691"/>
            <a:ext cx="11515037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Courier New"/>
              </a:rPr>
              <a:t>核心题点一：全面把握语境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08" y="1290902"/>
            <a:ext cx="11515037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、高度认识语境在翻译中的作用，坚决改掉脱离语境翻译的坏习惯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语境即言语环境，分为内部语境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和外部语境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社会背景、知识积累、情理事理等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。文言文中所说的语境主要是内部语境，主要是文段语境和句子语境，很少涉及像现代文阅读中的全篇语境。文言语境在翻译中的作用不仅仅是激活、锁定学生已有的文言文知识积累，更在于：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确定重要实词、虚词的含义，并借此判定特殊句式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尤其是无判断标志的判断句和意念被动句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，推测疑难词语含义。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结合语境推断被省略的成分和代词具体指代的对象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476672"/>
            <a:ext cx="1132430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保证文意通顺，避免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见字生义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刻意硬译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等常见问题。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语境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翻译来说如此重要，可是在平时学习乃至考试中，学生的语境意识非常淡薄乃至没有。这其中有个客观因素，就是在考试时被翻译的语句一般放在文言文阅读题的最后，与原文相对分开了，于是考生只盯着这个句子想，即使明知翻译不通也还是硬译，就是不知道把这个句子代入原文中去读、去思考。这可能是考生普遍存在的一个坏习惯吧！因此，必须改掉这个坏习惯，真正做到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字回到词中、词回到句中、句回到段中、段回到篇中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409819"/>
            <a:ext cx="1132430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二、联系语境翻译的着力点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关注文段内容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记叙性文段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人物身份、性格和人物间关系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1 </a:t>
            </a: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Courier New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堪字子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，河南缑氏人也。明经学，有志操，清白贞正，爱士大夫，然一毫未尝取于人，以节介气勇自行。王莽末，兵革并起，宗族老弱在营保间，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堪尝力战陷敌，无所回避，数被创刃，宗族赖之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郡中咸服其义勇。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选自《后汉书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儒林列传下》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7267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7806" y="1247818"/>
            <a:ext cx="10908000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强化翻译的语境意识，把握结合语境的要点。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精准翻译文言实词、虚词及特殊句式等得分点。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复习要点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3035954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3080578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270670" y="4077072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研究真题问答   体悟审答要点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270670" y="4991627"/>
            <a:ext cx="6696744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突破题点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找准核心题点   精准细透突破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0778" y="470084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80778" y="559931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23146"/>
            <a:ext cx="11849604" cy="6618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spc="-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　本题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陷敌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无所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分，大意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分。得分点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陷敌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无所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是翻译的难点所在，学生很容易将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陷敌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误译为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陷入敌人的包围中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，而将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无所回避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误译为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没有地方躲避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，这些错误的出现缘于学生对孙堪身份及性格特点的忽视。文段一开始就介绍了孙堪有学问、有志操、有勇气的儒者形象，尤其从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以节介气勇自行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及后文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郡中咸服其义勇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的效果看，这是一个英勇无畏而得以为人所认可的勇者形象。因此，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陷敌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应译为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攻入敌阵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，而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无所回避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应译为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没有什么逃避的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或：全然不逃避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。这里的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陷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冲锋陷阵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陷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同义，表示主动攻入，而不是被动沦陷；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无所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本是课内积累的复音虚词，如《鸿门宴》中的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财物无所取，妇女无所幸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，学生如果能充分关注语境，便能将脑海中这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休眠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的文言知识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唤醒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，做到学以致用。全句应翻译为：孙堪曾经全力迎战而攻入敌阵，他全然不逃避，多次受伤，宗族的人都依靠他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脱险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4808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980728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例2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阅读下面的文段，翻译文中画线的句子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(2014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年高考广东卷节选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天长县鞫王甲杀人，既具狱，敞见而察其冤，甲畏吏，不敢自直。敞以委户曹杜诱，诱不能有所平反，而傅致益牢。将论囚，敞曰：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冤也。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亲按问之。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甲知能为己直，乃敢告，盖杀人者，富人陈氏也。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相传以为神明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	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刘敞传》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2440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7524" y="624102"/>
            <a:ext cx="1132430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分，补出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后的省略成分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分，大意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分。要补准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这一省略成分，学生必须关注人物关系。从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敞见而察其冤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敞曰：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冤也。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亲按问之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两处可见刘敞一开始便察觉到王甲的冤情，并一直坚持自己的判断，后来还亲自审问来为他洗清冤情。当事人王甲也明白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能为己直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的人只有刘敞，才敢以实情相告。全句应翻译为：王甲知道刘敞能为自己伸冤，才敢告知真相，原来杀人的，是姓陈的富人。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8747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3508" y="3766541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458569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990253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43508" y="1077760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，字敬远，京兆杜陵人。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太祖经纶王业，侧席求贤，闻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夐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养高不仕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，虚心致悦，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遣使辟之，虽情逾甚至，而竟不能屈。弥以重之，亦弗之夺也。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选自《周书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卷三十一》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3645024"/>
            <a:ext cx="11233248" cy="2037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	 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魏太祖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派使者前往征召他，尽管情感表达感人至深，但最终不能使韦夐屈服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屈身、屈就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魏太祖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因此更加敬重他，也不能强迫改变他的志向。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关键点：辟、屈、重，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弗之夺也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句式，省略的主语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6019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809" y="116632"/>
            <a:ext cx="11515037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桓公问于管子曰：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吾欲求制衡山之术，为之奈何？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管子对曰：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公其令人贵买衡山之械器，燕、代必从公而买之。秦、赵闻之，必与公争之，衡山之械器必倍其价。天下争之，衡山械器必十倍以上。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因令人之衡山求买械器，不敢辩其价。齐修械器于衡山十月，燕、代闻之，果令人之衡山求买械器。燕、代修三月，秦国闻之，果令人之衡山求买械器。衡山之君告其相曰：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天下争吾械器，令其价再什以上。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衡山之民释其本，修械器之巧。齐即令隰朋购粟于赵。赵粜石十五，隰朋取之石五十。天下闻之，载粟而之齐。齐修械器十七月，修籴五月，即闭关不与衡山通使。燕、代、秦即引其使而归。衡山械器尽，鲁削衡山之南，齐削衡山之北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内自量无械器以应二敌，即奉国而归齐矣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		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取材于《管子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轻重》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7087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7851" y="692696"/>
            <a:ext cx="112237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	  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衡山之君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心里估量没有武器来应对两个敌国，就带领全国归顺齐国了。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关键点：应、奉、归，补充主语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801" y="779278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9983638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227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4825" y="1075647"/>
            <a:ext cx="11154997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di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公问管仲说：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我想要寻求控制衡山国的办法，对这件事该怎么办？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管仲回答说：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您可派人高价收购衡山国的兵器，燕国、代国一定跟着您去买兵器。秦国、赵国听说这件事后，一定同您争着买，衡山兵器的价格一定翻倍。天下争相购买它，衡山国的兵器一定涨价十倍以上。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桓公说：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派人到衡山求购兵器，不敢讨价还价。齐国在衡山收购兵器十个月以后，燕、代两国听说了这件事，果然也派人到衡山求购兵器。燕、代两国求购三个月以后，秦国听说了这件事，果然也派人到衡山求购兵器。衡山的国君告诉他的相国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天下各国都争相购买我国兵器，将兵器的价格提高二十倍以上。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051578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353225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550353"/>
            <a:ext cx="11515037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衡山国的百姓放弃农耕，学习制造兵器的技巧。齐国就派隰朋到赵国买粮。赵国卖粮每石十五钱，隰朋收购粮食每石五十钱。天下各国听说了这件事，都运粮到齐国来卖。齐国用十七个月的时间收购兵器，用五个月的时间收购粮食，就封闭关隘，不和衡山国来往使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与衡山国断绝了关系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。燕、代、秦三国也立即召唤它们的使者回国。衡山国的兵器已经卖光，鲁国侵占了衡山国的南部，齐国侵占了衡山国的北部。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衡山之君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心里估量没有武器来应对两个敌国，就带领全国归顺齐国了。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0936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801" y="764704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事件经过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3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阅读下面的文段，翻译文中画线的句子。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年高考广东卷节选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刘敞字原父。举庆历进士，廷试第一。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奉使契丹，素习知山川道径，契丹导之行，自古北口至柳河，回屈殆千里，欲夸示险远。敞质译人曰：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自松亭趋柳河，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甚径且易，不数日可抵中京，何为故道此？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译相顾骇愧曰：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实然。但通好以来，置驿如是，不敢变也。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刘敞传》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1972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88640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分，大意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分。得分点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是翻译的难点，同时，如果大意分中的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分落在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也成为一个难点。要突破这些难点，便要梳理文段中的事件经过。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奉使契丹，素习知山川道径，契丹导之行，自古北口至柳河，回屈殆千里，欲夸示险远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交代了刘敞出使契丹行走的路线，以及契丹人选择这条路线的意图。而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敞质译人曰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表明刘敞对既定路线的不满，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何为故道此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，与质问的语气相符，内容上与契丹人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欲夸示险远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的意图相应，而下文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译相顾骇愧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也正显示出契丹人意图被识破后的尴尬。刘敞认为到达目的地的最佳路线是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自松亭趋柳河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，这条路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甚径且易，不数日可抵中京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与原路线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回屈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1750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研究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真题问答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体悟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审答要点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365" y="694956"/>
            <a:ext cx="11746489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一、请认真研读浙江卷近三年文言文翻译类试题，回答下列问题。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14153" y="1484784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153" y="2114272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153" y="2905780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]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05" y="3482424"/>
            <a:ext cx="20603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  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57534" y="4941168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410866" y="1484784"/>
            <a:ext cx="14414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</a:rPr>
              <a:t>  2014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4350" y="2097688"/>
            <a:ext cx="304641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《欧阳行周文集序》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4350" y="2760659"/>
            <a:ext cx="5670266" cy="668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此若家之宝也，奈何虑之过欤！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558" y="3501008"/>
            <a:ext cx="11593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是你们家的宝贝啊，为什么要如此担心呢！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得分点：若、奈何，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判断句，译出大意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pic>
        <p:nvPicPr>
          <p:cNvPr id="16" name="Picture 2" descr="文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5013176"/>
            <a:ext cx="4931098" cy="102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978233"/>
            <a:ext cx="11515037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的情况相反，当译为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相反，当译为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不数日可抵中京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殆千里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的情况相反。可见，刘敞的确熟悉两地的山川道路，他的质疑是有充分的事实依据的。全句应翻译为：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非常直并且容易行走，用不了几天就可以抵达中京，为什么故意走这条道路呢？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387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3508" y="808137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临川靖惠王宏，字宣达，文帝第六子，武帝之介弟也。宏妾弟吴法寿性粗狡，恃宏无所畏忌，辄杀人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死家诉，有敕严讨。法寿在宏府内，无如之何。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帝制宏出之，即日偿辜。南司奏免宏司徒、骠骑、扬州刺史。武帝注曰：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爱宏者兄弟私亲，免宏者王者正法，所奏可。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十七年，帝将幸光宅寺，有士伏于骡骑航待帝夜出。帝将行，心动，乃于朱雀航过。事发，称为宏所使。帝泣谓宏曰：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我人才胜汝百倍，当此犹恐颠坠，汝何为者。我非不能为周公、汉文，念汝愚故。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宏顿首曰：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无是，无是。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于是以罪免。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选自《南史》卷五十一，有删改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975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139318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2083" y="1041534"/>
            <a:ext cx="1140102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死者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家属告状，梁武帝下诏严加追讨。吴法寿躲入萧宏的府第，有关部门无计可施。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508" y="467898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死家诉，有敕严讨。法寿在宏府内，无如之何。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83" y="3772197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83" y="2430062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我人才胜汝百倍，当此犹恐颠坠，汝何为者。我非不能为周公、汉文，念汝愚故。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558" y="3685615"/>
            <a:ext cx="114010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spc="-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的才能胜过你一百倍，做天子还恐怕会被推翻，你如何能行呢？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我不是不能像周公、汉文帝那样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诛杀兄弟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，只是考虑你愚笨的缘故。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604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1676" y="1340768"/>
            <a:ext cx="11288146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川靖惠王萧宏，字宣达，是文帝的第六个儿子，武帝的弟弟。萧宏的妾弟吴法寿性情粗横狡猾，倚仗萧宏的势力无所畏忌，随意杀人。死者家属告状，梁武帝下诏严加追讨。吴法寿躲入萧宏的府第，有关部门无计可施。梁武帝亲自下旨命令萧宏将人交出，当天就为死者偿命。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南司上奏请求免除萧宏的司徒、骠骑、扬州刺史职务。武帝批注道：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爱惜萧宏是兄弟私亲，免除萧宏职务是王者正法，所奏准可。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天监十七年，梁武帝将驾临光宅寺，有一个武士潜伏在骡骑航等待梁武帝夜晚出行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51578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303350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980728"/>
            <a:ext cx="111802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梁武帝将要走时，心有所动，就从朱雀航经过。事情暴露后，武士供称是受到萧宏的指使。梁武帝流着泪对萧宏说：</a:t>
            </a: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我的才能胜过你一百倍，做天子还恐怕会被推翻，你如何能行呢？我不是不能像周公、汉文帝那样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诛杀兄弟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，只是考虑你愚笨的缘故。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萧宏叩头说：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绝无此事，绝无此事。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于是因罪被免官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905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386017"/>
            <a:ext cx="11515037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议论性文段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议论性文段语境的把握，首先要把文段中观点与材料两部分区分开，理清段内层次关系；其次要注意前后句子间的并列、因果、转折、假设关系；最后要把握住句子内部的事理逻辑。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801" y="3057341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年高考湖南卷节选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太古之人，或巢于木，或处于穴。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木处而颠，土处而病也。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圣人为屋以居，冀免乎二者之患而已矣，初未尝有后世华侈之饰也。孟祥读书学古，结茅为屋，不事华侈，其古者与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杜琼《雪屋记》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1353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0809" y="196306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的活用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分，大意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分。得分点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是难点所在，学生可能会误译为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癫狂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颠簸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，而正解当为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跌落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。依据前文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巢于木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的提示，这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木处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便是在树上住，既是在高处，就有跌落下来的危险。学生译为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癫狂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可能是由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推测出来的，但这不符合事理逻辑，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住在高处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人精神疯癫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无法建立因果联系。学生译为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颠簸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摇晃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在树上住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有一点点联系，但依然不合理，因为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圣人为屋以居，冀免乎二者之患而已矣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，这句中的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灾祸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的意思，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颠簸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不足以成为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灾祸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跌落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才是让人们害怕的事。全句应翻译为：在树上居住会跌落，在洞穴里居住会生病。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463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3508" y="5215483"/>
            <a:ext cx="116123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3508" y="764704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亦闻古之善观人国者，如良医之切脉，知其受病之处而逆其必殒之期，初不为肥瘦而易其智。官渡之师，袁绍未遂弱也，曹操见之以为终且自毙者，以嫡庶不定而知之也。咸阳之都，会稽之游，秦尚自强也，高祖见之以为当如是矣，项籍见之以为可取而代之者，以民怨已深而知之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盖国之亡，未有如民怨、嫡庶不定之酷，虏今并有之，欲不亡何待！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臣故曰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形与势异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。惟陛下实深察之。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选自《美芹十论》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133" y="5186516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spc="-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国家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灭亡时，一般没有像百姓心怀不满、没有确定嫡子还是庶子接班这样残酷的，但是敌人现在这两种情况都有，想不灭亡还等待什么时候！</a:t>
            </a:r>
            <a:endParaRPr lang="zh-CN" altLang="zh-CN" sz="1050" kern="100" spc="-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47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0809" y="688429"/>
            <a:ext cx="11515037" cy="6052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我又听说古时候善于观察别人国家的人，就像优秀的医生切脉一样，知道病人生病之处并且能预料到他死亡的日期，一点也不因为这病人的胖或瘦就改变自己的诊断。官渡之战时，袁绍的军队并没有立即减弱，曹操见了袁绍，认为袁绍最终一定会自取灭亡，是从袁绍还未确定嫡子还是庶子接班的问题上看出来的。秦始皇在咸阳建都，到会稽游玩，那时秦王朝还很强大，可是刘邦见了就认为今后自己也应当像这样，项籍见了就认为自己可以取而代之，这是从当时百姓心怀不满已深的现象中看出来的。国家灭亡时，一般没有像百姓心怀不满、没有确定嫡子还是庶子接班这样残酷的，但是敌人现在这两种情况都有，想不灭亡还等待什么时候！所以我说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形与势不同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。希望陛下实实在在地仔细考虑这件事。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664" y="116632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95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88640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关注句子结构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关注句子结构即要关注句子内部词语的搭配，以辨明词性或活用的情况。如果上下文语境中有对称结构，也需要重视和关注，它能帮助我们辨明词性或推断词义。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83" y="2767568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句内搭配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阅读下面的文段，翻译文中画线的句子。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(2014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年高考辽宁卷节选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indent="71120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承、楚间有樊梁、新开、白马三湖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u="heavy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贼张敌万</a:t>
            </a:r>
            <a:r>
              <a:rPr lang="en-US" altLang="zh-CN" sz="2800" u="heavy" kern="100" baseline="30000" dirty="0" smtClean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u="heavy" kern="100" baseline="30000" dirty="0" smtClean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u="heavy" kern="100" baseline="30000" dirty="0" smtClean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u="heavy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窟穴其间，立绝不与通，故楚粮道愈梗。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				     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赵立传》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张敌万：盗贼首领。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2563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153" y="692696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153" y="1322184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153" y="2113692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]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2690336"/>
            <a:ext cx="20603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 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57534" y="4841553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476070" y="692696"/>
            <a:ext cx="13516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</a:rPr>
              <a:t> 2014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44350" y="1305600"/>
            <a:ext cx="304641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《欧阳行周文集序》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4350" y="1968571"/>
            <a:ext cx="9231376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性颇嗜诱进后生，推拔于寒素中，唯恐不及。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558" y="2708920"/>
            <a:ext cx="115932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		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生性很喜欢引导后辈进取，在家境贫寒、门第低微的人中推举选拔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人才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，生怕做不到。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得分点：诱、进、推拔，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推拔于寒素中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状语后置句，译出大意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pic>
        <p:nvPicPr>
          <p:cNvPr id="2050" name="Picture 2" descr="文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267" y="4913561"/>
            <a:ext cx="5424208" cy="125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98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696879"/>
            <a:ext cx="1132430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窟穴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分，大意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分。要落实得分点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窟穴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，需关注句内词语搭配。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贼张敌万窟穴其间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一句中没有动词，该句句式上既然不是判断句，就必然要有一个词活用为谓语动词。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贼张敌万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适合作主语；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是方位词，常作状语；名词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窟穴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便承担起动词的职责，译为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建造巢穴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前需相应地补充介词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，介宾结构作后置状语修饰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窟穴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。全句应翻译为：盗贼张敌万在这中间建造巢穴，赵立坚决不跟他往来，所以楚州运粮的道路更加阻塞。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5064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610810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句间对称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世之称者，曰谨厚、曰廉静、曰退让。三者名之至美者也，而不知此乡曲之行，非所谓大人者也。大人之职，在于经国家，安社稷，有刚毅大节，为人主畏惮；有深谋远识，为天下长计；合则留，不合以义去。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身之便安，不暇计也；世之指摘，不敢逃也。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选自《名实说》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0534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980728"/>
            <a:ext cx="111802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本题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分，大意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这一动词沿用至今，比较容易翻译；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也相应地译为能实施批评行为的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。而得分点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容易被误译为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，这是对句间对称关注不够。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身之便安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世之指摘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对称，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都应指人，与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相对的便是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。全句应翻译为：自己的安适，无暇考虑；世人的批评，不敢逃避。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2469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5843" y="4274029"/>
            <a:ext cx="1151503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俭省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，说的是合乎礼的节省；吝啬，说的是对那些处于困难危急情境的人也不体恤。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之谓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为宾语前置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801" y="4348261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5843" y="429994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5843" y="961678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68801" y="1024161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奢则不孙，俭则固。与其不孙也，宁固。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又云：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如有周公之才之美，使骄且吝，其馀不足观也已。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然则可俭而不可吝已。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俭者，省约合礼之谓也；吝者，穷急不恤之谓也。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今有施则奢，俭则吝；如能施而不奢，俭而不吝，可矣。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选自《颜氏家训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治家》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385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1415218"/>
            <a:ext cx="11515037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奢侈了就会变得不恭顺，节俭了就会显得鄙陋。与其不恭顺，还不如鄙陋一些。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如果有周公那样的才能和美德，如果他既骄傲又吝啬，那么他其他各方面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的优点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也就不值得一提了。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说来是可以俭省而不可以吝啬了。俭省，说的是合乎礼的节省；吝啬，说的是对那些处于困难危急情境的人也不体恤。现在往往是讲施舍就显得奢侈，讲节俭就显得吝啬；如果能够做到施舍而不奢侈，俭省而不吝啬，那就可以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19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5171" y="3738364"/>
            <a:ext cx="11401027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	   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只要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别人有一个好的药方，有一句有价值的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医学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见解，必定携重金不远数百里去拜他为师，一定要得到才罢休。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一方之良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一言之善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为定语后置；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重币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师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，根据句中语法搭配关系，活用为动词，译为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携重金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拜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为师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8795" y="332656"/>
            <a:ext cx="1134806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6.(2015·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吾里有徐先生若虚者，郡大姓也。年十五举进士，即谢归业医。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人有一方之良，一言之善，必重币不远数百里而师之，以必得乃止。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历数十年，其学大成，著《易简归一》数十卷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揭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傒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斯《赠医者汤伯高序》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83" y="3847688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327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358316"/>
            <a:ext cx="1163018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特别关注从人物对话中截取片段要求翻译的语句的语境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从人物对话中截取语句翻译，是命题者较通行的做法，考生对这样的语句的语境关注远远不够，以致出现译不准、改变原意的情况。如何关注这类语句的语境呢？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了解说话人对话前后语境，如是在什么样的情境下说这番话的，是对谁说的，对话之后的结果如何，等等。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关注该语句所在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中的语境，如它的前面是什么内容，后面是什么内容，说话的目的是什么。尤其是句中人称代词和省略内容，避免把说话者的人称搞错，如句中代词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本该译为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却译成了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9144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6275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76275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29233" y="759667"/>
            <a:ext cx="1151503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殷峤，字开山，雍州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鄠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县人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。神龙初，再迁给事中。时雍州人韦月将上书告武三思不臣之迹，反为三思所陷，中宗即令杀之。时方盛夏，上表曰：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月将诬构良善，故违制命，准其情状，诚合严诛。但今朱夏在辰，天道生长，即从明戮，有乖时令。谨按《月令》：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夏行秋令，则丘隰水潦，禾稼不熟。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陛下诞膺灵命，中兴圣图，将弘羲轩之风，以光史策之美，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岂可非时行戮，致伤和气哉，君举必书，公其思之，伏愿详依国典。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许至秋分，则知恤刑之规，冠于千载；哀矜之惠，洽乎四海。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中宗纳峤所奏，遂令决杖，配流岭表。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选自《旧唐书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殷峤传》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5750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764704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2888" y="692696"/>
            <a:ext cx="114010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可以违背时令而进行杀戮，以至于伤害和气？君主的举动必须记载于史书，陛下还是考虑一下，希望详细依照国家法典。</a:t>
            </a:r>
            <a:r>
              <a:rPr lang="en-US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行戮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进行杀戮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施行死刑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还是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等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伏愿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(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私下希望</a:t>
            </a:r>
            <a:r>
              <a:rPr lang="en-US" altLang="zh-CN" sz="2800" kern="100" dirty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我跪地</a:t>
            </a:r>
            <a:r>
              <a:rPr lang="zh-CN" altLang="zh-CN" sz="2800" kern="100" dirty="0" smtClean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希望</a:t>
            </a:r>
            <a:r>
              <a:rPr lang="en-US" altLang="zh-CN" sz="2800" kern="100" dirty="0" smtClean="0">
                <a:solidFill>
                  <a:srgbClr val="0000FF"/>
                </a:solidFill>
                <a:latin typeface="+mj-ea"/>
                <a:ea typeface="+mj-ea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等</a:t>
            </a:r>
            <a:r>
              <a:rPr lang="en-US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，保持文意通顺</a:t>
            </a:r>
            <a:r>
              <a:rPr lang="en-US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]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9149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183" y="683171"/>
            <a:ext cx="11515037" cy="6017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殷峤，字开山，雍州</a:t>
            </a:r>
            <a:r>
              <a:rPr lang="zh-CN" altLang="zh-CN" sz="2600" kern="100" dirty="0">
                <a:latin typeface="宋体"/>
                <a:ea typeface="华文细黑"/>
                <a:cs typeface="宋体"/>
              </a:rPr>
              <a:t>鄠</a:t>
            </a:r>
            <a:r>
              <a:rPr lang="zh-CN" altLang="zh-CN" sz="2600" kern="100" dirty="0">
                <a:latin typeface="楷体_GB2312"/>
                <a:ea typeface="华文细黑"/>
                <a:cs typeface="楷体_GB2312"/>
              </a:rPr>
              <a:t>县人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。神龙初年，殷峤两次升任给事中。当时雍州人韦月将上书告发武三思的不轨行为，反而被武三思诬陷，中宗立即命令杀掉韦月将。当时正值盛夏，殷峤上表说：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韦月将诬告忠臣，有意违背诏命，依据他的情状，的确应当严厉诛杀。但如今是酷夏季节，天道让万物生长，在这时公开杀戮，违背了时令。谨依照《月令》：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夏行秋令，则会使低湿的地方发生水涝，庄稼不能成熟。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陛下承受天命，中兴圣业，将弘扬伏羲、轩辕的风范，而光大史册的美名，怎可以违背时令而进行杀戮，以至于伤害和气？君主的举动必须记载于史书，陛下还是考虑一下，希望详细依照国家法典。允许等到秋分处决，以使陛下审慎用刑罚的规范，光照千载；又使陛下哀怜的仁惠，遍及四海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中宗采纳了殷峤的表奏，便下令对韦月将处以杖刑，流放岭外。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116632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63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153" y="692696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153" y="1322184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153" y="2113692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]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2690336"/>
            <a:ext cx="20603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 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57534" y="4417948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476070" y="692696"/>
            <a:ext cx="13516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 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26654" y="1305600"/>
            <a:ext cx="304641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《太平州学记》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4350" y="1968571"/>
            <a:ext cx="9231376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今吾州内外之事略定，孰先于此者？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558" y="2708920"/>
            <a:ext cx="11593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现在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我们州里外的事大致已定，还有什么比这件事更优先的呢？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得分点：略、孰，译出大意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pic>
        <p:nvPicPr>
          <p:cNvPr id="3074" name="Picture 2" descr="文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19" y="4433900"/>
            <a:ext cx="4482816" cy="111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9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598" y="610810"/>
            <a:ext cx="10801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贾黯，字直孺，邓州穰人。黯自以年少遭遇，备位谏官，果于言事。时言者或论事亡状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baseline="30000" dirty="0"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，辄戒励穷诘。黯奏：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谏官、御史，迹既疏远，未尝预闻时政，不免采于传闻，一有失言，而诘难沮辱随之，非所以开广言路。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请如唐太宗用王</a:t>
            </a:r>
            <a:r>
              <a:rPr lang="zh-CN" altLang="zh-CN" sz="2800" u="heavy" kern="100" dirty="0">
                <a:latin typeface="宋体"/>
                <a:ea typeface="华文细黑"/>
                <a:cs typeface="宋体"/>
              </a:rPr>
              <a:t>珪</a:t>
            </a:r>
            <a:r>
              <a:rPr lang="zh-CN" altLang="zh-CN" sz="2800" u="heavy" kern="100" dirty="0">
                <a:latin typeface="楷体_GB2312"/>
                <a:ea typeface="华文细黑"/>
                <a:cs typeface="楷体_GB2312"/>
              </a:rPr>
              <a:t>、魏徵故事，每执政奏事，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听谏官一人随入。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3435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758" y="540544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时帝初即位，王广渊、周孟阳以藩邸之旧，数召对。黯言：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俊义满朝，未有一被召者，独亲近一二旧人，示天下以不广。请如太宗故事，召侍从馆阁之臣，以备顾问。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帝尝从容谓黯曰：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朕欲用人，少可任者。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黯对：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天下未尝乏人，顾所用如何尔。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退而上五事：一、知人之明，二、养育以渐，三、材不求备，四、以类荐举，五、择取自代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列传第六十一》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状：状文。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2586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2083" y="1052736"/>
            <a:ext cx="1140102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请求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像唐太宗任用王珪、魏徵进谏旧例，每当执政上奏言事，任凭谏官一人随时进入。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关键点：如、用、故事、每、听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3903381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皇帝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曾经私下对贾黯说：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我想任用人才，但很少有可以任用的人。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贾黯回答说：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天下从来就不缺少人才，只不过是如何使用罢了。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关键点：尝、者、乏、顾、尔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508" y="1139318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508" y="33265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请如唐太宗用王珪、魏徵故事，每执政奏事，听谏官一人随入。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83" y="3989963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83" y="2558640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帝尝从容谓黯曰：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朕欲用人，少可任者。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黯对：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天下未尝乏人，顾所用如何尔。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9990501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113899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2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052736"/>
            <a:ext cx="11515037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贾黯，字直孺，邓州穰县人。贾黯以他少年时的遭遇，担任谏官，敢于上书言事。这时进谏者有的论事没有状文，就严厉警告不断地责问。贾黯上奏说：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谏官、御史，既然已被朝廷疏远，不曾参预朝廷政事，不免利用一些传闻，一旦有不符之处，朝廷就对他们加以责难阻挠辱骂，这不是广开言路的办法。请求像唐太宗任用王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珪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、魏徵进谏旧例，每当执政上奏言事，任凭谏官一人随时进入。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di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英宗即位之初，王广渊、周孟阳由于是先朝旧臣，多次被英宗召见问对。贾黯说：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满朝的贤才之臣，没有一个被召见，单独对一两位先朝旧臣表示亲近，这是向天下表示本朝不宏大。请求像太宗过去一样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407794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51578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111552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970850"/>
            <a:ext cx="11515037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召见侍从馆阁大臣，来作为顾问。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皇帝曾经私下对贾黯说：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我想任用人才，但很少有可以任用的人。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贾黯回答说：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天下从来就不缺少人才，只不过是如何使用罢了。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退朝后贾黯就五件事给英宗上书：一、了解人才的才智，二、逐步培养人才，三、不要对人才求全责备，四、按条例推举人才，五、有所选择地加以任用。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8585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974333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四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将译好的句子代入语境检验，看看是否合乎文理、事理、情理，是否与上下文连贯衔接、顺畅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得当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5536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3508" y="476672"/>
            <a:ext cx="11515037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核心题点二：精准翻译三大</a:t>
            </a:r>
            <a:r>
              <a:rPr lang="en-US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得分点</a:t>
            </a:r>
            <a:r>
              <a:rPr lang="en-US" altLang="zh-CN" sz="2800" b="1" kern="1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/>
              </a:rPr>
              <a:t>”</a:t>
            </a:r>
            <a:endParaRPr lang="zh-CN" altLang="zh-CN" sz="105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508" y="1196752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一、精准翻译关键实词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审题要审出关键实词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说到审题，似乎与文言翻译不搭界。其实，文言翻译也有个审题问题。所谓文言翻译审题，就是一审语境，审该句的外部语境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，审该句的内部语境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句意重点和句间关系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；二审采分点，只有审出采分点，才知道在哪里应该格外注意，才能得分。就实词而言，哪些实词可能成为采分点呢？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0995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817" y="543444"/>
            <a:ext cx="1122700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从词性上看，首先是动词，其次是形容词、名词。另外，代词也不可忽视。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从频率上看，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个常用实词和其他次常用实词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以课本出现的居多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常作为采分点。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从特殊性来看，与现代汉语同形的词语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妻子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亲信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可能是重要实词；用其本来意思实在讲不通的通假字可能是重要实词；符合活用规律的词语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如两个名词连用，主谓之间的名词，带了宾语的名词、形容词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可能是重要实词；较难理解，需要借助推断的实词可能是重要实词。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681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1676" y="554605"/>
            <a:ext cx="11288146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在确认这些实词为采分点后，就用一些特殊符号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如着重号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标出，以便在翻译中落实。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精准翻译五类关键实词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精准翻译古今异义词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古今异义词是十分重要的得分点，考试中将其设为采分点的频率相当高。它有两种情况：一是单音节的同形异义词，如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等，译时要特别把其古今义区别开来，千万不要以今释古；二是类似今天双音节词的同形异义词，如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祖父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妻子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等，一般情况下要把它当成两个词拆分开来翻译。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7826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34954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43508" y="745654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杜镐，字文周，常州无锡人。幼好学，博贯经史。太宗观书秘阁，询镐经义，进对称旨，即日改虞部员外郎，加赐金帛。再迁驾部员外郎，与朱昂、刘承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珪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编次馆阁书籍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事毕，赐金紫，改直秘阁。会修《太祖实录》，命镐检讨故事，以备访问。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列传第五十五》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083" y="3978688"/>
            <a:ext cx="114010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事情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完成后，杜镐被赏赐金鱼袋和紫衣，改任在秘阁当值。正赶上编修《太祖实录》，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皇帝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命杜镐搜集整理太祖以往的事迹，以备查访询问。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，当值；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，恰逢、正赶上；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检讨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，整理、查核；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故事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，旧例，以往的事迹；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访问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，查访询问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65428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153" y="692696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153" y="1322184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153" y="2113692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]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2690336"/>
            <a:ext cx="20603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 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57534" y="4293096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476070" y="692696"/>
            <a:ext cx="13516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 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26654" y="1305600"/>
            <a:ext cx="304641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《太平州学记》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4350" y="1968571"/>
            <a:ext cx="9231376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始王侯之来，民尝以水为忧，已又以兵为忧。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558" y="2708920"/>
            <a:ext cx="11593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smtClean="0">
                <a:latin typeface="Times New Roman"/>
                <a:ea typeface="华文细黑"/>
                <a:cs typeface="Times New Roman"/>
              </a:rPr>
              <a:t>		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王侯来时，百姓曾经把水灾作为忧患，随后又把战争作为忧患。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得分点：以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为、已，译出大意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pic>
        <p:nvPicPr>
          <p:cNvPr id="4098" name="Picture 2" descr="文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055" y="4327679"/>
            <a:ext cx="4482816" cy="185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742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474906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镐，字文周，常州无锡人。杜镐自幼好学，博通经史。太宗在秘阁读书，向杜镐询问经书的含义，杜镐的回答都很符合太宗的心意，当天就改任杜镐为虞部员外郎，并赏赐给他金帛。皇帝又升他为驾部员外郎，与朱昂、刘承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珪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按照次序编排皇家馆阁所藏书籍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。事情完成后，杜镐被赏赐金鱼袋和紫衣，改任在秘阁当值。正赶上编修《太祖实录》，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命杜镐搜集整理太祖以往的事迹，以备查访询问。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291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620688"/>
            <a:ext cx="11288146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精准翻译活用实词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翻译含有词类活用的句子也是命题者特别关注的一项内容。碰到活用词，其法有二：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一是根据语法准确判断。首先要学会语法分析。如名词活用为动词，有多种语法特征：两个名词连用，其一必活用为动词；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前或后的名词必活用为动词；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后、副词后的名词必活用为动词，等等。然后再联系具体语境进行分析，确定其词类活用的类型，并据此推断其意义。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3637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476672"/>
            <a:ext cx="11288146" cy="5827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二是译到位。何谓译到位？即必须用一套用语把它在语境中的词性连同词义译出来。例如，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名词活用为动词，有两种译法。一是换词法，用现代汉语的动词去换古代汉语的名词。如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左右欲刃相如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。二是扩充法，将原单音节名词扩充为一个现代汉语双音节动词。如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沛公军霸上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驻军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名词作状语，一般要带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的词语。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名词、动词和形容词的使动、意动用法，可译为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动词、形容词活用为名词，必须在其后加上相应的名词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人或物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9946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43508" y="743046"/>
            <a:ext cx="1175635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蔡道宪，字元白，晋江人。崇祯十年进士。为长沙推官。吉王府宗人恣为奸，道宪先治而后启王。王召责之，抗声曰：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今四海鼎沸，寇盗日滋。王不爱民，一旦铤而走险，能独与此曹保富贵乎？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王悟，谢遣之。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六年五月，张献忠陷武昌，长沙大震。湖广巡抚王聚奎远驻袁州，惮贼不敢进。道宪亦请移岳，聚奎不从。贼果以八月陷岳州，直犯长沙。先是，巡按御史刘熙祚令道宪募兵，得壮丁五千训练之，皆可用。至是亲将之，与总兵官尹先民等扼罗塘河。聚奎闻贼逼，大惧，撤兵还城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道宪曰：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去长沙六十里有险，可栅以守，毋使贼逾此。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又不从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选自《明史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列传第一百八十二》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1604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2060848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558" y="1975480"/>
            <a:ext cx="114010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现在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天下纷乱，寇盗一天天增多。如果大王您不爱惜百姓，一旦他们铤而走险，您能独自和这些族人保住富贵吗？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四海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鼎沸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日滋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此曹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应准确译出，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铤而走险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不必译，但其主语不能错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508" y="686432"/>
            <a:ext cx="1151503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今四海鼎沸，寇盗日滋。王不爱民，一旦铤而走险，能独与此曹保富贵乎？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954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2047488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2083" y="1963228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蔡道宪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距离长沙六十里有个险要之地，你可以在那里修栅栏来扼守，不要让贼兵越过此地。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王聚奎又不听从。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关键点：去、险、栅、毋、逾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3508" y="125998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道宪曰：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去长沙六十里有险，可栅以守，毋使贼逾此。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又不从。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6431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825" y="1545173"/>
            <a:ext cx="1122700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蔡道宪，字元白，晋江人。崇祯十年考中进士。担任长沙推官。吉王府的族人恣意为非作歹，蔡道宪先加以惩治，然后才向启王通报。启王召蔡道宪来责问，蔡道宪高声说：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现在天下纷乱，寇盗一天天增多。如果大王您不爱惜百姓，一旦他们铤而走险，您能独自和这些族人保住富贵吗？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启王醒悟，表示道歉，客气地送走蔡道宪。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217172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692696"/>
            <a:ext cx="11515037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崇祯十六年五月，张献忠攻陷武昌，长沙大受震惊。湖广巡抚王聚奎远远地驻守在袁州，害怕贼人，不敢前进。蔡道宪也请求他转移到岳州，王聚奎没有听从。贼兵果然在八月攻陷了岳州，又直进犯长沙。在此之前，巡按御史刘熙祚命令蔡道宪招募士兵，得到五千壮丁，对他们加以训练，这些壮丁全都成了可用的力量。到了这个时候，蔡道宪亲自率领他们，与总兵官尹先民等人一道扼守罗塘河。王聚奎听说贼兵逼近，大为恐惧，撤兵回到城里。蔡道宪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距离长沙六十里有个险要之地，你可以在那里修栅栏来扼守，不要让贼兵越过此地。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王聚奎又不听从。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1378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481827"/>
            <a:ext cx="11515037" cy="5827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精准翻译多义实词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重要实词虽然有许多义项，但在具体句子中只能有一个义项切合。因此，要学会利用上下文的具体语境来确定该实词的准确义项。在语境中确定多义词的义项，特别要注意一词中几个相近而又易混的义项。如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字，义项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较难区分；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字，义项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犯罪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易混；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字，何时作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讲，何时作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治理得好、天下太平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讲等。不管多么易混，只要真正到了语境中，就只有一个义项是最恰当的。这时，也只有细辨语境，代入检验来确定了。记住：只要把词放在句中理解，把句放在段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中读，一切问题皆有可能解决。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756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11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43508" y="900584"/>
            <a:ext cx="115150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李牧者，赵之北边良将也。常居代雁门，备匈奴。以便宜置吏，市租皆输入莫府，为士卒费。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日击数牛飨士，习射骑，谨烽火，多间谍，厚遇战士。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为约曰：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匈奴即入盗，急入收保，有敢捕虏者斩。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匈奴每入，烽火谨，辄入收保，不敢战。如是数年，亦不亡失。然匈奴以李牧为怯，虽赵边兵亦以为吾将怯。赵王让李牧，李牧如故。赵王怒，召之，使他人代将。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2231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153" y="548680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153" y="1178168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153" y="1969676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]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2546320"/>
            <a:ext cx="20603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 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57534" y="4633972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592962" y="548680"/>
            <a:ext cx="126188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76585" y="1161584"/>
            <a:ext cx="304641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《琅嬛福地记》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4350" y="1824555"/>
            <a:ext cx="9231376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茂先爽然自失。老人乃出酒果饷之，鲜洁非人世所有。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558" y="2554744"/>
            <a:ext cx="115932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张茂先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感到茫然、失落。老人于是拿出酒菜果品给他吃，食物的鲜美洁净不是人间能拥有的。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得分点：爽然、饷，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，译出大意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pic>
        <p:nvPicPr>
          <p:cNvPr id="5122" name="Picture 2" descr="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428" y="4612840"/>
            <a:ext cx="4931098" cy="157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88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76672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岁余，匈奴每来，出战。出战，战不利，失亡多，边不得田畜。复请李牧，牧杜门不出，固称疾。赵王乃复强起使将兵，牧曰：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王必用臣，臣如前，乃敢奉令。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王许之。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李牧至，如故约。匈奴数年无所得，终以为怯。边士日得赏赐而不用，皆愿一战。于是乃具选车得千三百乘，选骑得万三千匹，百金之士五万人，彀者十万人，悉勒习战。大纵畜牧，人民满野。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匈奴小入，佯北不胜，以数千人委之。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单于闻之，大率众来入。李牧多为奇阵，张左右翼击之，大破杀匈奴十余万骑。灭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褴，破东胡，降林胡，单于奔走。其后十余岁，匈奴不敢近赵边城。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选自《史记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廉颇蔺相如列传》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688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904134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2083" y="847868"/>
            <a:ext cx="114010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下令每天杀几头牛犒劳士兵，教士兵射箭、骑马，谨慎地把守烽火台，多派侦察人员，优待战士。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关键点：飨、谨、遇，句意对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508" y="116632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日击数牛飨士，习射骑，谨烽火，多间谍，厚遇战士。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508" y="3064374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083" y="2985750"/>
            <a:ext cx="1140102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匈奴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如果侵入边境来抢掠，应赶快进入营垒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城堡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坚守，有胆敢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擅自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捕捉俘虏的处斩。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关键点：即、收保，句意对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508" y="2276872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匈奴即入盗，急入收保，有敢捕虏者斩。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508" y="5193307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2083" y="5047133"/>
            <a:ext cx="114010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匈奴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派出小股兵力入侵，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李牧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假装败逃，丢下几千人给匈奴。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关键点：佯、委，句意对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3508" y="4405805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匈奴小入，佯北不胜，以数千人委之。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41822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1" grpId="0"/>
      <p:bldP spid="11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196752"/>
            <a:ext cx="11515037" cy="5417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李牧是赵国镇守北部边境的优秀将领。常年驻扎在代地雁门郡，防御匈奴。他有权根据实际需要任命官吏，城市的税收都送进将军幕府中，作为士兵的费用。他下令每天杀几头牛犒劳士兵，教士兵射箭、骑马，谨慎地把守烽火台，多派侦察人员，优待战士。制定规章说：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匈奴如果侵入边境来抢掠，应赶快进入营垒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城堡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坚守，有胆敢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擅自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捕捉俘虏的处斩。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匈奴每次入侵，烽火台就严谨地举烽火报警，战士们随即进入营垒防守，不敢应战。这样过了好几年，也没有什么伤亡和损失。可是匈奴认为李牧是胆小怕事，即使是赵国的边防兵也认为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我们的将军胆小怕事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。赵王责备李牧，李牧仍像以前一样。赵王发怒，调他回京，派另外的人替代他边将的职务。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11382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44624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这样过了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一年多，匈奴每次来侵犯，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新将领都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领兵出战。每次出战，多是失利，伤亡损失很多，边境上老百姓不能耕种、放牧。又请李牧出山，李牧闭门不出，坚持说自己有病。赵王就又强迫起用他去统率军队，李牧说：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大王一定要任用我，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我像以前那样做，我才敢接受命令。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赵王答应了他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李牧到达边境，按照原来的法规、号令办事。匈奴好几年一无所得，</a:t>
            </a:r>
            <a:r>
              <a:rPr lang="en-US" altLang="zh-CN" sz="2800" kern="100" spc="100" dirty="0">
                <a:latin typeface="Times New Roman"/>
                <a:ea typeface="华文细黑"/>
              </a:rPr>
              <a:t>(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但是人们</a:t>
            </a:r>
            <a:r>
              <a:rPr lang="en-US" altLang="zh-CN" sz="2800" kern="100" spc="100" dirty="0">
                <a:latin typeface="Times New Roman"/>
                <a:ea typeface="华文细黑"/>
              </a:rPr>
              <a:t>)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始终认为李牧胆怯。守边的士兵常得到奖赏却不被使用，都希望与匈奴一战。这时</a:t>
            </a:r>
            <a:r>
              <a:rPr lang="en-US" altLang="zh-CN" sz="2800" kern="100" spc="100" dirty="0">
                <a:latin typeface="Times New Roman"/>
                <a:ea typeface="华文细黑"/>
              </a:rPr>
              <a:t>(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李牧</a:t>
            </a:r>
            <a:r>
              <a:rPr lang="en-US" altLang="zh-CN" sz="2800" kern="100" spc="100" dirty="0">
                <a:latin typeface="Times New Roman"/>
                <a:ea typeface="华文细黑"/>
              </a:rPr>
              <a:t>)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就准备了经过挑选的兵车一千三百辆，精选出战马一万三千匹，</a:t>
            </a:r>
            <a:r>
              <a:rPr lang="en-US" altLang="zh-CN" sz="2800" kern="100" spc="100" dirty="0">
                <a:latin typeface="Times New Roman"/>
                <a:ea typeface="华文细黑"/>
              </a:rPr>
              <a:t>(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曾经获得</a:t>
            </a:r>
            <a:r>
              <a:rPr lang="en-US" altLang="zh-CN" sz="2800" kern="100" spc="100" dirty="0">
                <a:latin typeface="Times New Roman"/>
                <a:ea typeface="华文细黑"/>
              </a:rPr>
              <a:t>)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百金奖赏的勇士五万人，能拉硬弓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的优秀射手十万人，全部组织起来进行军事演习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大张旗鼓地允许放牧，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37849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4664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人民布满山野。匈奴派出小股兵力入侵，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假装败逃，丢下几千人给匈奴。匈奴单于听到这个消息，率领大批军队入侵。李牧大量布下灵活奇特的战阵，从左右两边包抄反击匈奴，大败匈奴，斩杀匈奴十几万人马。接着消灭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襜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，打败东胡，迫使林胡投降，单于逃跑。这次战役以后的十几年，匈奴不敢接近赵国边境城邑。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8207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45207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精准翻译疑难词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考场翻译中一定会碰到疑难词。命题者是想用这些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拦路虎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来考查考生的语境把握能力和推断能力。对此，不要紧张，相信依据语境和平日的积累一定会有解决的办法。只要能联系语境，善用多种推断方法，一定会准确译出这些疑难词。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疑难词有以下两种情况需好好处理：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该字或其义极陌生，但调动平时的积累或结合语境一定可以推断出来。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或词语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理解困难因文化常识积累不够所致，此时必须积累文化常识。如古人名字称谓知识，或专有名词，如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致仕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指官员退休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等。通常表现是不懂古人名字称谓而强行翻译。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2711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429994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961678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3508" y="1116608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石扬休平生好殖财。因使契丹，道感寒毒，得风痹，谒告归乡，别坟墓。扬休初在乡时，衣食不足，徒步去家十八年。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后以从官还乡里，畴昔同贫窭之人尚在，皆曰：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昌言来，必</a:t>
            </a:r>
            <a:r>
              <a:rPr lang="zh-CN" altLang="zh-CN" sz="2800" u="heavy" kern="100" dirty="0">
                <a:latin typeface="宋体"/>
                <a:ea typeface="华文细黑"/>
                <a:cs typeface="宋体"/>
              </a:rPr>
              <a:t>赒</a:t>
            </a:r>
            <a:r>
              <a:rPr lang="zh-CN" altLang="zh-CN" sz="2800" u="heavy" kern="100" dirty="0">
                <a:latin typeface="楷体_GB2312"/>
                <a:ea typeface="华文细黑"/>
                <a:cs typeface="楷体_GB2312"/>
              </a:rPr>
              <a:t>我矣。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扬休卒不挥一金，反遍受里中富人金以去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508" y="4437112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083" y="4365104"/>
            <a:ext cx="1140102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	   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石扬休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后以侍从官身份还乡，往昔一同生活贫苦的人还在，都说：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石昌言来，肯定会救济我们了。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关键词：畴昔、贫窭、赒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288868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411736"/>
            <a:ext cx="11515037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石扬休平生好聚财。出使契丹时，因路上受寒，得了风痹病，申请告假回乡，祭扫祖先坟墓。石扬休早先在家乡时，衣食不足，徒步离家十八年。后以侍从官身份还乡，往昔一同生活贫苦的人还在，都说：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石昌言来，肯定会救济我们了。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石扬休结果一文钱也没有拿出来，反而到处接受乡里富人的钱而去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650061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5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1052736"/>
            <a:ext cx="11630187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虽然不常出现在翻译中，但是准确识别并翻译到位是翻译的一种重要能力。能否译出通假字的本字本义，关键在于识别。翻译时，如果照某字的一般意义翻译不通，就应该考虑该字是不是通假字。而要找出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的是何字，则大多需要从该字的同音字或形近字上去考虑。找出本字后翻译出来，如果觉得它很合乎语境，那就说明译对了这个得分点。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0528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3508" y="814859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辛次膺，莱州人。绍兴间，擢右正言。除直秘阁、湖南提刑。金好成，次膺极愤慨，痛谏曰：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臣近观邸报，乃知朝廷遽欲屈己称藩，臣未知其可。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父之仇不与共戴天，兄弟之仇不反兵。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弃仇释怨，降万乘之尊以求说于敌，天下之人，果能遂亡怨痛以从陛下之志乎？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书奏，不报。金陷三京。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辛次膺传》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508" y="4690417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0803" y="4603036"/>
            <a:ext cx="11401027" cy="1953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陛下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放弃仇恨，宽释怨怼，使您这万乘之尊的帝王身份降下来来取悦仇敌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金朝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，天下的百姓，果真就能消除他们的怨痛来遵从陛下的志向吗？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关键点：降、说、果、从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78679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153" y="548680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153" y="1178168"/>
            <a:ext cx="12330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153" y="1969676"/>
            <a:ext cx="1233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]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05" y="2546320"/>
            <a:ext cx="20603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 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57534" y="4633972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570885" y="548680"/>
            <a:ext cx="126188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76585" y="1161584"/>
            <a:ext cx="304641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《琅嬛福地记》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4350" y="1824555"/>
            <a:ext cx="92313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方知余见小，春秋问蛄蟪。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558" y="2564904"/>
            <a:ext cx="115932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		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经过此事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才知道我见识浅陋，就像夏生秋死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春生夏死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的蝉不知道四季的转换。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得分点：见小、蛄蟪，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春秋问蛄蟪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的句意，译出大意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pic>
        <p:nvPicPr>
          <p:cNvPr id="6146" name="Picture 2" descr="文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237" y="4739324"/>
            <a:ext cx="4931098" cy="113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265979"/>
            <a:ext cx="11515037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辛次膺，莱州人。高宗绍兴年间，擢官担任右正言。担任直秘阁、湖南提刑。宋金和约修成，辛次膺听说后极其愤慨，痛谏说：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臣近来观看邸报，才知道朝廷突然委屈自己向金朝自称藩国，臣不知这样做对不对。古语说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父之仇不报不与敌人共戴天，兄弟之仇不报不撤兵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。陛下放弃仇恨，宽释怨怼，使您这万乘之尊的帝王身份降下来来取悦仇敌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，天下的百姓，果真就能消除他们的怨痛来遵从陛下的志向吗？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书奏，朝廷没有回复。不久，金朝攻陷宋的三座城。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249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620688"/>
            <a:ext cx="1163018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二、精准翻译关键虚词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审题要审出关键虚词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如果句中出现了高频虚词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即《考试说明》规定的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个虚词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，尤其是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等词，它们可能是得分点的虚词。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如果句中出现了常见的副词，如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等，它们可能是得分点的虚词。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如果句中出现了复音虚词，如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庶几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奈何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等，它们可能是得分点的虚词。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696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552863"/>
            <a:ext cx="1163018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精准翻译三类关键虚词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精准翻译高频虚词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所谓高频虚词，是指在翻译中被设为得分点频率较高的虚词，主要有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四个。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频率最高，在语境中，主要译准其介词义，如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凭借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等义项；译准其连词义，如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。另有实词义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率领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也不可忽视。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，翻译中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考查较多的是其指示代词义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那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那些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，活用为第一人称的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自己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；另一重点是其语气副词义，如表示推测的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大概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spc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5214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977177"/>
            <a:ext cx="11630187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表示反问的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难道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，表示期许的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，表示婉商的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等，这些都需要结合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在句中的位置及语境准确译出。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，主要考查的是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趁机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等义项在语境中的确定。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，主要是语境中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竟然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三个义项的辨析。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4167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</a:t>
            </a:r>
            <a:r>
              <a:rPr lang="zh-CN" altLang="en-US" sz="2600" b="1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小</a:t>
            </a:r>
            <a:r>
              <a:rPr lang="zh-CN" altLang="en-US" sz="2600" b="1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3508" y="814859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14.(2015·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楚俗信巫不信医，自三代以来为然，今为甚。凡疾不计久近浅深，药一入口不效，即屏去。至于巫，反覆十数不效，不悔，且引咎痛自责，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殚其财，竭其力，卒不效，且死，乃交责之曰，是医之误，而用巫之晚也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揭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傒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斯《赠医者汤伯高序》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508" y="4133338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2083" y="4061971"/>
            <a:ext cx="114010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用尽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他们的钱财，耗尽他们的精力，最终不见效，将要死了，反而相互指责说，这是医生的失误，而找巫师太晚了。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关键点：卒、且、乃、是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8356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508" y="814859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史弼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迁河东太守，受诏当举孝廉，弼知多权贵请托，乃豫敕断绝书属。中常侍侯览果遣诸生赍书请之，积日不得通。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生乃以它事谒弼，而因达览书。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弼大怒曰：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太守忝荷重任，当选士报国，尔何人而伪诈无状！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命左右引出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选自《后汉书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史弼》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508" y="3556173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2083" y="3489806"/>
            <a:ext cx="1140102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spc="-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诸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生就用其他的事为借口拜见史弼，于是趁机送上了侯览的书信。</a:t>
            </a:r>
            <a:r>
              <a:rPr lang="en-US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关键点：以、谒、因、达</a:t>
            </a:r>
            <a:r>
              <a:rPr lang="en-US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spc="-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2030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686301"/>
            <a:ext cx="114141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精准翻译常见副词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文言虚词主要包括连词、介词、副词、助词。其中副词，尤其是常用副词，在翻译中出现频率高，定为得分点的不少。常见常用的副词主要有：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表程度：少、稍、略，愈、益、弥、更，最、极、甚、残、太、至、尤、良、大、绝、特、颇。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表范围：悉、皆、咸、俱、举、毕、凡，唯、特、徒、独、直、第、但、止、则、仅。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表共同：共、同、并、相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954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692696"/>
            <a:ext cx="1163018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表时间：既、已、曾、尝，向、初、曩、始、昔，常、素、雅、恒，方、正、适、会，俄、旋、寻、臾、未几、无何、斯须、既而，急、遽、猝、立、即，将、且、行将，终、卒、竟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表语气：必、诚、信、固、果，不、弗、未、非、靡、亡、否、勿、毋、莫、无，殆、盖、庶、其、得无、无乃、庶几，岂、宁、庸、其。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表频率：屡、数、辄、每、频、累，复、更、再、又、亟。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表敬谦：幸、辱、伏惟，窃、敢、请、敬、谨。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该部分词翻译时不必译出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2167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 </a:t>
            </a:r>
            <a:r>
              <a:rPr lang="en-US" altLang="zh-CN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16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3508" y="814859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韦贯之，名纯，避宪宗讳，遂以字行。少举进士。德宗末年，人有以贯之名荐于京兆尹李实者，实举笏示所记曰：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此其姓名也，与我同里，素闻其贤，愿识之而进于上。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说者喜，骤以其语告于贯之，且曰：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子今日诣实而明日受贺矣。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贯之唯唯，数岁终不往，然是后竟不迁。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永贞中，始除监察御史。有张宿者，有口辩，得幸于宪宗，擢为左补阙。将使淄青，宰臣裴度欲为请章服。贯之曰：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此人得幸，何要假其恩宠耶？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其事遂寝。宿深衔之，卒为所构，诬以朋党，罢为吏部侍郎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u="heavy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			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据《旧唐书》《新唐书》删改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754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508" y="260648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说者喜，骤以其语告于贯之，且曰：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子今日诣实而明日受贺矣。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508" y="1059488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______________________________________________________________________________________________________________________________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2083" y="980728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	  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向李实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推荐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韦贯之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的人很高兴，急忙把李实的话告诉韦贯之，并且说：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你今天到李实那里去，明天就能受到庆贺。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关键点：说者、骤、且、诣，句意通顺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983" y="306018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其事遂寝。宿深衔之，卒为所构，诬以朋党，罢为吏部侍郎。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83" y="3795792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2558" y="3711740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件事就停止不办了。张宿对此怀恨在心，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韦贯之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最终还是被张宿陷害，诬陷他结朋连党，罢免了他的官职，让他做了吏部侍郎。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关键点：寝、衔、构，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卒为所构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被动句式，句意通顺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30854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718426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认真研读所要翻译的句子及其参考答案，你能发现它们有何特点？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5041" y="1412776"/>
            <a:ext cx="11176382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所选的是两个句子，一长一短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长句为叙事句，短句多为问句或叹句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、一难一易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短句多是容易的，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年短句例外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得分点较全面而均衡：重点实词、虚词、固定句式及特殊句式均有涉及。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貌易实难：表面上看句中无生僻、疑难词语，但真正翻译起来个别词语还是不好落实。如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诱进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寒素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爽然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答案译文简洁、准确、细致。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265979"/>
            <a:ext cx="11515037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韦贯之，名纯，避宪宗名讳，以字行于世。年轻时就考中进士科。德宗末年，有人把韦贯之推荐给京兆尹李实，李实举起笏板给人看他所记下来的名字，说：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这是他的姓名，和我是同乡，一向听说他很贤能，希望认识他，然后引荐给皇上。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向李实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韦贯之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的人很高兴，急忙把李实的话告诉韦贯之，并且说：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你今天到李实那里去，明天就能受到庆贺。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韦贯之唯诺而已，但几年中始终不肯前往，这件事之后他的官位也没有升迁。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218764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265979"/>
            <a:ext cx="11515037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永贞年间，韦贯之才被授任为监察御史。有个叫张宿的人，很有口才，受到宪宗的宠幸，被提升为左补阙。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将要出使淄青，宰相裴度要替他请求章服。韦贯之说：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此人已备受皇帝宠幸，为何还要再给他优厚的宠幸呢？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这件事就停止不办了。张宿对此怀恨在心，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韦贯之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最终还是被张宿陷害，诬陷他结朋连党，罢免了他的官职，让他做了吏部侍郎。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8113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257867"/>
            <a:ext cx="11515037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精准翻译复音虚词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音虚词也叫固定虚词，它由一些不同词性的词凝结在一起，世代沿用，约定俗成。因此，译句中只要出现它们，按照固定义翻译就行了。这类虚词多与固定句式结合在一起，翻译时适当注意句式。请看部分例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458682"/>
              </p:ext>
            </p:extLst>
          </p:nvPr>
        </p:nvGraphicFramePr>
        <p:xfrm>
          <a:off x="1702718" y="3079168"/>
          <a:ext cx="8640960" cy="3086136"/>
        </p:xfrm>
        <a:graphic>
          <a:graphicData uri="http://schemas.openxmlformats.org/drawingml/2006/table">
            <a:tbl>
              <a:tblPr/>
              <a:tblGrid>
                <a:gridCol w="2866224"/>
                <a:gridCol w="5774736"/>
              </a:tblGrid>
              <a:tr h="7715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固定虚词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固定语义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无乃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恐怕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庶几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或许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希望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无以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没有用来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……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03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585788"/>
              </p:ext>
            </p:extLst>
          </p:nvPr>
        </p:nvGraphicFramePr>
        <p:xfrm>
          <a:off x="1198662" y="1134953"/>
          <a:ext cx="9649072" cy="3442772"/>
        </p:xfrm>
        <a:graphic>
          <a:graphicData uri="http://schemas.openxmlformats.org/drawingml/2006/table">
            <a:tbl>
              <a:tblPr/>
              <a:tblGrid>
                <a:gridCol w="2866224"/>
                <a:gridCol w="6782848"/>
              </a:tblGrid>
              <a:tr h="860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 pitchFamily="2" charset="-122"/>
                          <a:cs typeface="Times New Roman"/>
                        </a:rPr>
                        <a:t>无所</a:t>
                      </a:r>
                      <a:endParaRPr lang="zh-CN" sz="2800" kern="100" baseline="0" dirty="0">
                        <a:effectLst/>
                        <a:latin typeface="宋体"/>
                        <a:ea typeface="华文细黑" pitchFamily="2" charset="-122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 pitchFamily="2" charset="-122"/>
                          <a:cs typeface="Times New Roman"/>
                        </a:rPr>
                        <a:t>没有什么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 pitchFamily="2" charset="-122"/>
                          <a:cs typeface="Times New Roman"/>
                        </a:rPr>
                        <a:t>……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 pitchFamily="2" charset="-122"/>
                          <a:cs typeface="Times New Roman"/>
                        </a:rPr>
                        <a:t>的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 pitchFamily="2" charset="-122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 pitchFamily="2" charset="-122"/>
                          <a:cs typeface="Times New Roman"/>
                        </a:rPr>
                        <a:t>人、事、地方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 pitchFamily="2" charset="-122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ea typeface="华文细黑" pitchFamily="2" charset="-122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0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然而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092" marR="23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既然这样，那么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但是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……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092" marR="23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0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虽然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092" marR="23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虽然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即使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如此，但是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092" marR="23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0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向使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092" marR="23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假设，如果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092" marR="23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971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21397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0550" y="74565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3508" y="814859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阅读下面的文段，翻译文中画线的句子。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范滂，字孟博，是汝南征羌人也。迁光禄勋主事。时陈蕃为光禄勋，滂执公仪诣蕃，蕃不止之，滂怀恨，投版弃官而去。郭林宗闻而让蕃曰：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若范孟博者，岂宜以公礼格之？今成其去就之名，得无自取不优之议也？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蕃乃谢焉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选自《后汉书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范滂传》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83" y="4205987"/>
            <a:ext cx="11515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2558" y="4140196"/>
            <a:ext cx="11401027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范滂这样的人才，怎么能够按照官府礼仪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属下参见上司的礼仪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来要求他呢？现在成全他辞官的名声，难道不是自己选择了不好的议论吗？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、格、去就、得无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30008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413477"/>
            <a:ext cx="11515037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范滂，字孟博，是汝南征羌人。范滂升迁为光禄勋主事。当时陈蕃担任光禄勋，范滂按照属下参见上司的礼仪拜访陈蕃，陈蕃没有阻止他，范滂心怀不满，扔下笏板弃官离开。郭林宗听说后就责备陈蕃说：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像范滂这样的人才，怎么能够按照官府礼仪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属下参见上司的礼仪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来要求他呢？现在成全他辞官的名声，难道不是自己选择了不好的议论吗？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陈蕃于是向范滂道歉。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9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508" y="556395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，字太冲，性强直，明吏事，莅南曹五年，薄最详致。大历十二年秋，大雨害稼什八，京兆尹黎干言状，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滉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恐有所蠲贷，固表不实。代宗命御史行视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，实损田三万余顷。始，渭南令刘藻附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，言部田无害，御史赵计按验如藻言，帝又遣御史朱敖覆实，害田三千顷。帝怒曰：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县令，所以养民，而田损不问，岂恤隐意邪？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贬南浦员外尉，计亦斥为丰州司户员外参军。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选自《新唐书》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83" y="4420269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_______________________________________________________________</a:t>
            </a:r>
            <a:endParaRPr lang="en-US" altLang="zh-CN" sz="2800" kern="100" dirty="0">
              <a:latin typeface="Times New Roman"/>
              <a:ea typeface="华文细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4365104"/>
            <a:ext cx="11401027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县令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，是用来抚养百姓的，而庄稼损失却不过问，哪里有怜悯百姓疾苦的心意呢？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关键点：所以、恤隐、句式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0087819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参考译文</a:t>
            </a:r>
          </a:p>
        </p:txBody>
      </p:sp>
    </p:spTree>
    <p:extLst>
      <p:ext uri="{BB962C8B-B14F-4D97-AF65-F5344CB8AC3E}">
        <p14:creationId xmlns:p14="http://schemas.microsoft.com/office/powerpoint/2010/main" val="62260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265979"/>
            <a:ext cx="11515037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韩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，字太冲，性格耿直，精通吏治，在南曹任职五年，簿籍文书详尽细致。大历十二年秋天，大雨损害庄稼十有八成，京兆尹黎干上奏报告情况，韩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滉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恐怕会蠲免赋税赈贷百姓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，坚持说表奏不实。代宗命御史前往巡察，实际损失三万余顷田地。起初，渭南令刘藻依附韩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，说本县境内没受损失，御史赵计核查确如刘藻所说，皇帝又派遣御史朱敖审察核实，受害田地有三千顷。皇帝发怒说：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县令，是用来抚养百姓的，而庄稼损失却不过问，哪里有怜悯百姓疾苦的心意呢？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被贬为南浦员外尉，赵计也被贬为丰州司户员外参军。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9" y="52010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参考译文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659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9" y="620688"/>
            <a:ext cx="1163018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三、精准翻译特殊句式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善于根据语言标志辨识特殊句式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殊句式这个小考点在平时考试中涉及不多，考生能把特别明显的句式译出，但对其他稍复杂的句式往往会因忽略而丢分。原因多样，但一个主要原因是句式意识不强，尤其是不会通过语言标志词译准特殊句式。事实上，只要能辨识出特殊句式，译准不成问题。辨识特殊句式，除结合文意外，强化根据语言标志词辨识特殊句式这一方法意识也十分重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7489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332656"/>
            <a:ext cx="1141416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译出特殊句式，是以快速、准确地识别特殊句式为前提的。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审题时要具备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语言标志意识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特殊句式一般都有语言标志，如判断句多以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等作标志，被动句多以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等作标志。考生应特别注意这些标志词。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注意容易被忽略的定语后置句、宾语前置句、无被动标志的被动句、无判断标志的判断句、表反问的固定句式和省略句。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总之，平时要多积累，在审题时方能激活原有记忆，借助上下文语境进行辨识。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106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</TotalTime>
  <Words>13629</Words>
  <Application>Microsoft Office PowerPoint</Application>
  <PresentationFormat>自定义</PresentationFormat>
  <Paragraphs>573</Paragraphs>
  <Slides>121</Slides>
  <Notes>0</Notes>
  <HiddenSlides>28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121</vt:i4>
      </vt:variant>
    </vt:vector>
  </HeadingPairs>
  <TitlesOfParts>
    <vt:vector size="12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488</cp:revision>
  <dcterms:created xsi:type="dcterms:W3CDTF">2016-03-28T08:27:22Z</dcterms:created>
  <dcterms:modified xsi:type="dcterms:W3CDTF">2016-11-23T02:49:12Z</dcterms:modified>
</cp:coreProperties>
</file>