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86"/>
  </p:notesMasterIdLst>
  <p:sldIdLst>
    <p:sldId id="256" r:id="rId2"/>
    <p:sldId id="394" r:id="rId3"/>
    <p:sldId id="430" r:id="rId4"/>
    <p:sldId id="457" r:id="rId5"/>
    <p:sldId id="434" r:id="rId6"/>
    <p:sldId id="435" r:id="rId7"/>
    <p:sldId id="436" r:id="rId8"/>
    <p:sldId id="456" r:id="rId9"/>
    <p:sldId id="437" r:id="rId10"/>
    <p:sldId id="439" r:id="rId11"/>
    <p:sldId id="441" r:id="rId12"/>
    <p:sldId id="442" r:id="rId13"/>
    <p:sldId id="443" r:id="rId14"/>
    <p:sldId id="445" r:id="rId15"/>
    <p:sldId id="446" r:id="rId16"/>
    <p:sldId id="447" r:id="rId17"/>
    <p:sldId id="448" r:id="rId18"/>
    <p:sldId id="449" r:id="rId19"/>
    <p:sldId id="450" r:id="rId20"/>
    <p:sldId id="451" r:id="rId21"/>
    <p:sldId id="458" r:id="rId22"/>
    <p:sldId id="461" r:id="rId23"/>
    <p:sldId id="459" r:id="rId24"/>
    <p:sldId id="260" r:id="rId25"/>
    <p:sldId id="281" r:id="rId26"/>
    <p:sldId id="286" r:id="rId27"/>
    <p:sldId id="287" r:id="rId28"/>
    <p:sldId id="472" r:id="rId29"/>
    <p:sldId id="288" r:id="rId30"/>
    <p:sldId id="473" r:id="rId31"/>
    <p:sldId id="257" r:id="rId32"/>
    <p:sldId id="278" r:id="rId33"/>
    <p:sldId id="279" r:id="rId34"/>
    <p:sldId id="280" r:id="rId35"/>
    <p:sldId id="282" r:id="rId36"/>
    <p:sldId id="395" r:id="rId37"/>
    <p:sldId id="283" r:id="rId38"/>
    <p:sldId id="284" r:id="rId39"/>
    <p:sldId id="285" r:id="rId40"/>
    <p:sldId id="289" r:id="rId41"/>
    <p:sldId id="396" r:id="rId42"/>
    <p:sldId id="290" r:id="rId43"/>
    <p:sldId id="474" r:id="rId44"/>
    <p:sldId id="292" r:id="rId45"/>
    <p:sldId id="293" r:id="rId46"/>
    <p:sldId id="294" r:id="rId47"/>
    <p:sldId id="295" r:id="rId48"/>
    <p:sldId id="296" r:id="rId49"/>
    <p:sldId id="297" r:id="rId50"/>
    <p:sldId id="298" r:id="rId51"/>
    <p:sldId id="397" r:id="rId52"/>
    <p:sldId id="300" r:id="rId53"/>
    <p:sldId id="299" r:id="rId54"/>
    <p:sldId id="301" r:id="rId55"/>
    <p:sldId id="398" r:id="rId56"/>
    <p:sldId id="302" r:id="rId57"/>
    <p:sldId id="303" r:id="rId58"/>
    <p:sldId id="310" r:id="rId59"/>
    <p:sldId id="309" r:id="rId60"/>
    <p:sldId id="304" r:id="rId61"/>
    <p:sldId id="305" r:id="rId62"/>
    <p:sldId id="306" r:id="rId63"/>
    <p:sldId id="307" r:id="rId64"/>
    <p:sldId id="399" r:id="rId65"/>
    <p:sldId id="401" r:id="rId66"/>
    <p:sldId id="400" r:id="rId67"/>
    <p:sldId id="308" r:id="rId68"/>
    <p:sldId id="402" r:id="rId69"/>
    <p:sldId id="403" r:id="rId70"/>
    <p:sldId id="311" r:id="rId71"/>
    <p:sldId id="312" r:id="rId72"/>
    <p:sldId id="258" r:id="rId73"/>
    <p:sldId id="313" r:id="rId74"/>
    <p:sldId id="270" r:id="rId75"/>
    <p:sldId id="404" r:id="rId76"/>
    <p:sldId id="261" r:id="rId77"/>
    <p:sldId id="273" r:id="rId78"/>
    <p:sldId id="272" r:id="rId79"/>
    <p:sldId id="475" r:id="rId80"/>
    <p:sldId id="354" r:id="rId81"/>
    <p:sldId id="355" r:id="rId82"/>
    <p:sldId id="476" r:id="rId83"/>
    <p:sldId id="356" r:id="rId84"/>
    <p:sldId id="357" r:id="rId85"/>
    <p:sldId id="405" r:id="rId86"/>
    <p:sldId id="265" r:id="rId87"/>
    <p:sldId id="317" r:id="rId88"/>
    <p:sldId id="318" r:id="rId89"/>
    <p:sldId id="362" r:id="rId90"/>
    <p:sldId id="431" r:id="rId91"/>
    <p:sldId id="360" r:id="rId92"/>
    <p:sldId id="361" r:id="rId93"/>
    <p:sldId id="364" r:id="rId94"/>
    <p:sldId id="366" r:id="rId95"/>
    <p:sldId id="406" r:id="rId96"/>
    <p:sldId id="266" r:id="rId97"/>
    <p:sldId id="432" r:id="rId98"/>
    <p:sldId id="320" r:id="rId99"/>
    <p:sldId id="321" r:id="rId100"/>
    <p:sldId id="367" r:id="rId101"/>
    <p:sldId id="368" r:id="rId102"/>
    <p:sldId id="371" r:id="rId103"/>
    <p:sldId id="369" r:id="rId104"/>
    <p:sldId id="370" r:id="rId105"/>
    <p:sldId id="372" r:id="rId106"/>
    <p:sldId id="378" r:id="rId107"/>
    <p:sldId id="407" r:id="rId108"/>
    <p:sldId id="267" r:id="rId109"/>
    <p:sldId id="323" r:id="rId110"/>
    <p:sldId id="374" r:id="rId111"/>
    <p:sldId id="462" r:id="rId112"/>
    <p:sldId id="373" r:id="rId113"/>
    <p:sldId id="375" r:id="rId114"/>
    <p:sldId id="408" r:id="rId115"/>
    <p:sldId id="268" r:id="rId116"/>
    <p:sldId id="326" r:id="rId117"/>
    <p:sldId id="379" r:id="rId118"/>
    <p:sldId id="327" r:id="rId119"/>
    <p:sldId id="411" r:id="rId120"/>
    <p:sldId id="412" r:id="rId121"/>
    <p:sldId id="413" r:id="rId122"/>
    <p:sldId id="415" r:id="rId123"/>
    <p:sldId id="380" r:id="rId124"/>
    <p:sldId id="381" r:id="rId125"/>
    <p:sldId id="383" r:id="rId126"/>
    <p:sldId id="376" r:id="rId127"/>
    <p:sldId id="386" r:id="rId128"/>
    <p:sldId id="417" r:id="rId129"/>
    <p:sldId id="419" r:id="rId130"/>
    <p:sldId id="418" r:id="rId131"/>
    <p:sldId id="377" r:id="rId132"/>
    <p:sldId id="384" r:id="rId133"/>
    <p:sldId id="387" r:id="rId134"/>
    <p:sldId id="389" r:id="rId135"/>
    <p:sldId id="477" r:id="rId136"/>
    <p:sldId id="385" r:id="rId137"/>
    <p:sldId id="390" r:id="rId138"/>
    <p:sldId id="463" r:id="rId139"/>
    <p:sldId id="464" r:id="rId140"/>
    <p:sldId id="465" r:id="rId141"/>
    <p:sldId id="469" r:id="rId142"/>
    <p:sldId id="466" r:id="rId143"/>
    <p:sldId id="468" r:id="rId144"/>
    <p:sldId id="467" r:id="rId145"/>
    <p:sldId id="470" r:id="rId146"/>
    <p:sldId id="409" r:id="rId147"/>
    <p:sldId id="269" r:id="rId148"/>
    <p:sldId id="420" r:id="rId149"/>
    <p:sldId id="422" r:id="rId150"/>
    <p:sldId id="421" r:id="rId151"/>
    <p:sldId id="314" r:id="rId152"/>
    <p:sldId id="315" r:id="rId153"/>
    <p:sldId id="423" r:id="rId154"/>
    <p:sldId id="331" r:id="rId155"/>
    <p:sldId id="424" r:id="rId156"/>
    <p:sldId id="425" r:id="rId157"/>
    <p:sldId id="332" r:id="rId158"/>
    <p:sldId id="426" r:id="rId159"/>
    <p:sldId id="259" r:id="rId160"/>
    <p:sldId id="333" r:id="rId161"/>
    <p:sldId id="274" r:id="rId162"/>
    <p:sldId id="276" r:id="rId163"/>
    <p:sldId id="277" r:id="rId164"/>
    <p:sldId id="334" r:id="rId165"/>
    <p:sldId id="338" r:id="rId166"/>
    <p:sldId id="339" r:id="rId167"/>
    <p:sldId id="341" r:id="rId168"/>
    <p:sldId id="342" r:id="rId169"/>
    <p:sldId id="343" r:id="rId170"/>
    <p:sldId id="344" r:id="rId171"/>
    <p:sldId id="345" r:id="rId172"/>
    <p:sldId id="340" r:id="rId173"/>
    <p:sldId id="346" r:id="rId174"/>
    <p:sldId id="347" r:id="rId175"/>
    <p:sldId id="349" r:id="rId176"/>
    <p:sldId id="350" r:id="rId177"/>
    <p:sldId id="351" r:id="rId178"/>
    <p:sldId id="352" r:id="rId179"/>
    <p:sldId id="353" r:id="rId180"/>
    <p:sldId id="348" r:id="rId181"/>
    <p:sldId id="335" r:id="rId182"/>
    <p:sldId id="336" r:id="rId183"/>
    <p:sldId id="393" r:id="rId184"/>
    <p:sldId id="471" r:id="rId18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430" autoAdjust="0"/>
  </p:normalViewPr>
  <p:slideViewPr>
    <p:cSldViewPr>
      <p:cViewPr varScale="1">
        <p:scale>
          <a:sx n="62" d="100"/>
          <a:sy n="62" d="100"/>
        </p:scale>
        <p:origin x="1400"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EEBE29-FF55-4CDF-860C-D1EED78EB1B4}" type="datetimeFigureOut">
              <a:rPr lang="zh-CN" altLang="en-US" smtClean="0"/>
              <a:t>2018/9/15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3ED0A6-5E6B-4021-8B31-688FA5345354}" type="slidenum">
              <a:rPr lang="zh-CN" altLang="en-US" smtClean="0"/>
              <a:t>‹#›</a:t>
            </a:fld>
            <a:endParaRPr lang="zh-CN" altLang="en-US"/>
          </a:p>
        </p:txBody>
      </p:sp>
    </p:spTree>
    <p:extLst>
      <p:ext uri="{BB962C8B-B14F-4D97-AF65-F5344CB8AC3E}">
        <p14:creationId xmlns:p14="http://schemas.microsoft.com/office/powerpoint/2010/main" val="3808637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p:cNvSpPr>
          <p:nvPr>
            <p:ph type="sldImg" idx="4294967295"/>
          </p:nvPr>
        </p:nvSpPr>
        <p:spPr/>
      </p:sp>
      <p:sp>
        <p:nvSpPr>
          <p:cNvPr id="10242" name="文本占位符 2"/>
          <p:cNvSpPr>
            <a:spLocks noGrp="1" noChangeArrowheads="1"/>
          </p:cNvSpPr>
          <p:nvPr>
            <p:ph type="body" sz="quarter" idx="4294967295"/>
          </p:nvPr>
        </p:nvSpPr>
        <p:spPr bwMode="auto">
          <a:xfrm>
            <a:off x="661988" y="3932238"/>
            <a:ext cx="5295900" cy="32162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itchFamily="2" charset="-122"/>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spcBef>
                <a:spcPct val="0"/>
              </a:spcBef>
              <a:buFont typeface="+mj-lt"/>
              <a:buNone/>
            </a:pPr>
            <a:endParaRPr lang="zh-CN" altLang="en-US" noProof="0" dirty="0">
              <a:latin typeface="Microsoft YaHei" pitchFamily="34" charset="-122"/>
              <a:ea typeface="Microsoft YaHei" pitchFamily="34" charset="-122"/>
            </a:endParaRPr>
          </a:p>
        </p:txBody>
      </p:sp>
      <p:sp>
        <p:nvSpPr>
          <p:cNvPr id="4099" name="Slide Image Placeholder 5"/>
          <p:cNvSpPr>
            <a:spLocks noGrp="1" noRot="1" noChangeAspect="1" noTextEdit="1"/>
          </p:cNvSpPr>
          <p:nvPr>
            <p:ph type="sldImg"/>
          </p:nvPr>
        </p:nvSpPr>
        <p:spPr bwMode="auto">
          <a:xfrm>
            <a:off x="533400" y="460375"/>
            <a:ext cx="3144838" cy="23590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331478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35</a:t>
            </a:fld>
            <a:endParaRPr lang="zh-CN" altLang="en-US"/>
          </a:p>
        </p:txBody>
      </p:sp>
    </p:spTree>
    <p:extLst>
      <p:ext uri="{BB962C8B-B14F-4D97-AF65-F5344CB8AC3E}">
        <p14:creationId xmlns:p14="http://schemas.microsoft.com/office/powerpoint/2010/main" val="356686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45</a:t>
            </a:fld>
            <a:endParaRPr lang="zh-CN" altLang="en-US"/>
          </a:p>
        </p:txBody>
      </p:sp>
    </p:spTree>
    <p:extLst>
      <p:ext uri="{BB962C8B-B14F-4D97-AF65-F5344CB8AC3E}">
        <p14:creationId xmlns:p14="http://schemas.microsoft.com/office/powerpoint/2010/main" val="753272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50</a:t>
            </a:fld>
            <a:endParaRPr lang="zh-CN" altLang="en-US"/>
          </a:p>
        </p:txBody>
      </p:sp>
    </p:spTree>
    <p:extLst>
      <p:ext uri="{BB962C8B-B14F-4D97-AF65-F5344CB8AC3E}">
        <p14:creationId xmlns:p14="http://schemas.microsoft.com/office/powerpoint/2010/main" val="1007678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52</a:t>
            </a:fld>
            <a:endParaRPr lang="zh-CN" altLang="en-US"/>
          </a:p>
        </p:txBody>
      </p:sp>
    </p:spTree>
    <p:extLst>
      <p:ext uri="{BB962C8B-B14F-4D97-AF65-F5344CB8AC3E}">
        <p14:creationId xmlns:p14="http://schemas.microsoft.com/office/powerpoint/2010/main" val="44965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59</a:t>
            </a:fld>
            <a:endParaRPr lang="zh-CN" altLang="en-US"/>
          </a:p>
        </p:txBody>
      </p:sp>
    </p:spTree>
    <p:extLst>
      <p:ext uri="{BB962C8B-B14F-4D97-AF65-F5344CB8AC3E}">
        <p14:creationId xmlns:p14="http://schemas.microsoft.com/office/powerpoint/2010/main" val="3345250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63</a:t>
            </a:fld>
            <a:endParaRPr lang="zh-CN" altLang="en-US"/>
          </a:p>
        </p:txBody>
      </p:sp>
    </p:spTree>
    <p:extLst>
      <p:ext uri="{BB962C8B-B14F-4D97-AF65-F5344CB8AC3E}">
        <p14:creationId xmlns:p14="http://schemas.microsoft.com/office/powerpoint/2010/main" val="1503192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115</a:t>
            </a:fld>
            <a:endParaRPr lang="zh-CN" altLang="en-US"/>
          </a:p>
        </p:txBody>
      </p:sp>
    </p:spTree>
    <p:extLst>
      <p:ext uri="{BB962C8B-B14F-4D97-AF65-F5344CB8AC3E}">
        <p14:creationId xmlns:p14="http://schemas.microsoft.com/office/powerpoint/2010/main" val="2433019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3ED0A6-5E6B-4021-8B31-688FA5345354}" type="slidenum">
              <a:rPr lang="zh-CN" altLang="en-US" smtClean="0"/>
              <a:t>118</a:t>
            </a:fld>
            <a:endParaRPr lang="zh-CN" altLang="en-US"/>
          </a:p>
        </p:txBody>
      </p:sp>
    </p:spTree>
    <p:extLst>
      <p:ext uri="{BB962C8B-B14F-4D97-AF65-F5344CB8AC3E}">
        <p14:creationId xmlns:p14="http://schemas.microsoft.com/office/powerpoint/2010/main" val="4045644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3ED0A6-5E6B-4021-8B31-688FA5345354}" type="slidenum">
              <a:rPr lang="zh-CN" altLang="en-US" smtClean="0"/>
              <a:t>136</a:t>
            </a:fld>
            <a:endParaRPr lang="zh-CN" altLang="en-US"/>
          </a:p>
        </p:txBody>
      </p:sp>
    </p:spTree>
    <p:extLst>
      <p:ext uri="{BB962C8B-B14F-4D97-AF65-F5344CB8AC3E}">
        <p14:creationId xmlns:p14="http://schemas.microsoft.com/office/powerpoint/2010/main" val="818319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C89F0A-4EED-4036-9451-69E75F40BFF3}" type="slidenum">
              <a:rPr lang="zh-CN" altLang="en-US" smtClean="0"/>
              <a:t>5</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a:ln>
            <a:miter lim="800000"/>
          </a:ln>
        </p:spPr>
      </p:sp>
      <p:sp>
        <p:nvSpPr>
          <p:cNvPr id="17410" name="文本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a:ln>
            <a:miter lim="800000"/>
          </a:ln>
        </p:spPr>
      </p:sp>
      <p:sp>
        <p:nvSpPr>
          <p:cNvPr id="21506" name="备注占位符 2"/>
          <p:cNvSpPr>
            <a:spLocks noGrp="1" noChangeArrowheads="1"/>
          </p:cNvSpPr>
          <p:nvPr>
            <p:ph type="body" idx="4294967295"/>
          </p:nvPr>
        </p:nvSpPr>
        <p:spPr/>
        <p:txBody>
          <a:bodyPr>
            <a:prstTxWarp prst="textNoShape">
              <a:avLst/>
            </a:prstTxWarp>
          </a:bodyPr>
          <a:lstStyle/>
          <a:p>
            <a:endParaRPr lang="zh-CN" altLang="en-US"/>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 typeface="Arial" pitchFamily="34" charset="0"/>
              <a:buChar char="•"/>
            </a:pPr>
            <a:fld id="{4E1CFF08-6B96-478A-BC0E-33145C36B9FE}" type="slidenum">
              <a:rPr altLang="en-US" noProof="1"/>
              <a:pPr>
                <a:buFont typeface="Arial" pitchFamily="34" charset="0"/>
                <a:buChar char="•"/>
              </a:pPr>
              <a:t>167</a:t>
            </a:fld>
            <a:endParaRPr lang="zh-CN" altLang="en-US" noProof="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r>
              <a:rPr lang="zh-CN" altLang="en-US" sz="1400" b="1" noProof="0" dirty="0">
                <a:ea typeface="宋体" pitchFamily="2" charset="-122"/>
              </a:rPr>
              <a:t>重新着色的动态图片</a:t>
            </a:r>
            <a:endParaRPr lang="en-US" altLang="zh-CN" sz="1400" b="1" noProof="0">
              <a:ea typeface="宋体" pitchFamily="2" charset="-122"/>
            </a:endParaRPr>
          </a:p>
          <a:p>
            <a:r>
              <a:rPr lang="zh-CN" altLang="en-US" sz="1400" b="1" baseline="0" noProof="0">
                <a:ea typeface="宋体" pitchFamily="2" charset="-122"/>
              </a:rPr>
              <a:t>在</a:t>
            </a:r>
            <a:r>
              <a:rPr lang="zh-CN" altLang="en-US" sz="1400" b="1" baseline="0" noProof="0" dirty="0">
                <a:ea typeface="宋体" pitchFamily="2" charset="-122"/>
              </a:rPr>
              <a:t>黑白稿件上淡入</a:t>
            </a:r>
            <a:endParaRPr lang="zh-CN" altLang="en-US" sz="1400" b="1" noProof="0" dirty="0">
              <a:ea typeface="宋体" pitchFamily="2" charset="-122"/>
            </a:endParaRPr>
          </a:p>
          <a:p>
            <a:r>
              <a:rPr lang="zh-CN" altLang="en-US" sz="1400" noProof="0" dirty="0">
                <a:ea typeface="宋体" pitchFamily="2" charset="-122"/>
              </a:rPr>
              <a:t>（高级）</a:t>
            </a:r>
          </a:p>
          <a:p>
            <a:endParaRPr lang="zh-CN" altLang="en-US" sz="1200" noProof="0" dirty="0">
              <a:ea typeface="宋体" pitchFamily="2" charset="-122"/>
            </a:endParaRPr>
          </a:p>
          <a:p>
            <a:endParaRPr lang="zh-CN" altLang="en-US" sz="1200" noProof="0" dirty="0">
              <a:ea typeface="宋体" pitchFamily="2" charset="-122"/>
            </a:endParaRPr>
          </a:p>
          <a:p>
            <a:r>
              <a:rPr lang="zh-CN" altLang="en-US" sz="1200" noProof="0" dirty="0">
                <a:latin typeface="+mn-lt"/>
                <a:ea typeface="宋体" pitchFamily="2" charset="-122"/>
              </a:rPr>
              <a:t>若要重现此幻灯片上的图片</a:t>
            </a:r>
            <a:r>
              <a:rPr lang="zh-CN" altLang="en-US" sz="1200" baseline="0" noProof="0" dirty="0">
                <a:latin typeface="+mn-lt"/>
                <a:ea typeface="宋体" pitchFamily="2" charset="-122"/>
              </a:rPr>
              <a:t>效果，请执行以下操作：</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ea typeface="宋体" pitchFamily="2" charset="-122"/>
              </a:rPr>
              <a:t>在“开始”选项卡上的“幻灯片”组中，单击“版式”，然后单击“空白”。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ea typeface="宋体" pitchFamily="2" charset="-122"/>
              </a:rPr>
              <a:t>在“插入”选项卡上的“图像”组中，单击“图片”。在“插入图片”对话框中，选择一个图片，然后单击“插入”。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在“图片工具”下的“格式”选项卡上的“大小”组中，单击“大小和位置”对话框启动器。在“设置图片格式”对话框中，调整图像的大小或裁剪图像，以便将高度设置为 </a:t>
            </a:r>
            <a:r>
              <a:rPr lang="en-US" altLang="zh-CN" sz="1200" b="1" kern="1200" noProof="0" dirty="0">
                <a:solidFill>
                  <a:schemeClr val="tx1"/>
                </a:solidFill>
                <a:effectLst/>
                <a:latin typeface="+mn-lt"/>
                <a:ea typeface="宋体" pitchFamily="2" charset="-122"/>
                <a:cs typeface="+mn-cs"/>
              </a:rPr>
              <a:t>3.58</a:t>
            </a:r>
            <a:r>
              <a:rPr lang="zh-CN" altLang="en-US" sz="1200" kern="1200" noProof="0" dirty="0">
                <a:solidFill>
                  <a:schemeClr val="tx1"/>
                </a:solidFill>
                <a:effectLst/>
                <a:latin typeface="+mn-lt"/>
                <a:ea typeface="宋体" pitchFamily="2" charset="-122"/>
                <a:cs typeface="+mn-cs"/>
              </a:rPr>
              <a:t>，将宽度设置为 </a:t>
            </a:r>
            <a:r>
              <a:rPr lang="en-US" altLang="zh-CN" sz="1200" b="1" kern="1200" noProof="0" dirty="0">
                <a:solidFill>
                  <a:schemeClr val="tx1"/>
                </a:solidFill>
                <a:effectLst/>
                <a:latin typeface="+mn-lt"/>
                <a:ea typeface="宋体" pitchFamily="2" charset="-122"/>
                <a:cs typeface="+mn-cs"/>
              </a:rPr>
              <a:t>8</a:t>
            </a:r>
            <a:r>
              <a:rPr lang="zh-CN" altLang="en-US" sz="1200" kern="1200" noProof="0" dirty="0">
                <a:solidFill>
                  <a:schemeClr val="tx1"/>
                </a:solidFill>
                <a:effectLst/>
                <a:latin typeface="+mn-lt"/>
                <a:ea typeface="宋体" pitchFamily="2" charset="-122"/>
                <a:cs typeface="+mn-cs"/>
              </a:rPr>
              <a:t>。若要裁剪图片，请单击左窗格中的“裁剪”，然后在右窗格中的“裁剪位置”下，向“高度”、“宽度”、“左对齐”和“顶对齐”框中输入值。若要调整图片的大小，请单击左窗格中的“大小”，然后在右窗格中的“尺寸和旋转”下，向“高度”和“宽度”框中输入值。</a:t>
            </a:r>
            <a:endParaRPr lang="zh-CN" altLang="en-US" sz="1200" baseline="0" noProof="0" dirty="0">
              <a:ea typeface="宋体" pitchFamily="2" charset="-122"/>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ea typeface="宋体" pitchFamily="2" charset="-122"/>
              </a:rPr>
              <a:t>在“图片工具”下的“格式”选项卡上的“调整”组中，单击“颜色”，然后在“重新着色”下，单击“深蓝，文本颜色 </a:t>
            </a:r>
            <a:r>
              <a:rPr lang="en-US" altLang="zh-CN" sz="1200" baseline="0" noProof="0" dirty="0">
                <a:ea typeface="宋体" pitchFamily="2" charset="-122"/>
              </a:rPr>
              <a:t>2 </a:t>
            </a:r>
            <a:r>
              <a:rPr lang="zh-CN" altLang="en-US" sz="1200" baseline="0" noProof="0" dirty="0">
                <a:ea typeface="宋体" pitchFamily="2" charset="-122"/>
              </a:rPr>
              <a:t>深色”</a:t>
            </a:r>
            <a:r>
              <a:rPr lang="zh-CN" altLang="en-US" sz="1200" b="0" baseline="0" noProof="0" dirty="0">
                <a:latin typeface="+mn-lt"/>
                <a:ea typeface="宋体" pitchFamily="2" charset="-122"/>
              </a:rPr>
              <a:t>（第二行，左边的第一个选项）。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ea typeface="宋体" pitchFamily="2" charset="-122"/>
              </a:rPr>
              <a:t>在“图片工具”下的“格式”选项卡上的“图片样式”组中，单击“图片效果”，指向“阴影”，然后在“内部”下，单击“内部左上角”（第一行，左边的第一个选项）。</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拖动图片，使其位于幻灯片的中上方。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在“开始”选项卡上的“剪贴板”组中，单击“复制”旁边的箭头，然后单击“复制”。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按住 </a:t>
            </a:r>
            <a:r>
              <a:rPr lang="en-US" altLang="zh-CN" sz="1200" baseline="0" noProof="0" dirty="0">
                <a:latin typeface="+mn-lt"/>
                <a:ea typeface="宋体" pitchFamily="2" charset="-122"/>
              </a:rPr>
              <a:t>Ctrl</a:t>
            </a:r>
            <a:r>
              <a:rPr lang="zh-CN" altLang="en-US" sz="1200" baseline="0" noProof="0" dirty="0">
                <a:latin typeface="+mn-lt"/>
                <a:ea typeface="宋体" pitchFamily="2" charset="-122"/>
              </a:rPr>
              <a:t>，选择幻灯片上的两个图片。在“开始”选项卡上的“绘图”组中，单击“排列”，指向“对齐”，然后执行以下操作：</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单击“与幻灯片对齐”。</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单击“水平居中”。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单击“对齐所选对象”</a:t>
            </a:r>
            <a:r>
              <a:rPr lang="zh-CN" altLang="en-US" sz="1200" baseline="0" noProof="0" dirty="0">
                <a:latin typeface="+mn-lt"/>
                <a:ea typeface="宋体" pitchFamily="2" charset="-122"/>
              </a:rPr>
              <a:t>。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单击“垂直居中”。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只选择重复的（顶端）图片。</a:t>
            </a:r>
            <a:r>
              <a:rPr lang="zh-CN" altLang="en-US" sz="1200" kern="1200" noProof="0" dirty="0">
                <a:solidFill>
                  <a:schemeClr val="tx1"/>
                </a:solidFill>
                <a:effectLst/>
                <a:latin typeface="+mn-lt"/>
                <a:ea typeface="宋体" pitchFamily="2" charset="-122"/>
                <a:cs typeface="+mn-cs"/>
              </a:rPr>
              <a:t>在“图片工具”下的“格式”选项卡上的“大小”组中，单击“大小和位置”对话框启动器。 在“设置图片格式”对话框中，调整图像大小或裁剪图像，以便将宽度设置为 </a:t>
            </a:r>
            <a:r>
              <a:rPr lang="en-US" altLang="zh-CN" sz="1200" b="1" kern="1200" noProof="0" dirty="0">
                <a:solidFill>
                  <a:schemeClr val="tx1"/>
                </a:solidFill>
                <a:effectLst/>
                <a:latin typeface="+mn-lt"/>
                <a:ea typeface="宋体" pitchFamily="2" charset="-122"/>
                <a:cs typeface="+mn-cs"/>
              </a:rPr>
              <a:t>2.33</a:t>
            </a:r>
            <a:r>
              <a:rPr lang="zh-CN" altLang="en-US" sz="1200" kern="1200" noProof="0" dirty="0">
                <a:solidFill>
                  <a:schemeClr val="tx1"/>
                </a:solidFill>
                <a:effectLst/>
                <a:latin typeface="+mn-lt"/>
                <a:ea typeface="宋体" pitchFamily="2" charset="-122"/>
                <a:cs typeface="+mn-cs"/>
              </a:rPr>
              <a:t>。若要裁剪图片，请单击左窗格中的“裁剪”，然后在右窗格中的“裁剪位置”下，向“高度”、“宽度”、“左对齐”和“顶对齐”框中输入值。若要调整图片的大小，请单击左窗格中的“大小”，然后在右窗格中的“尺寸和旋转”下，向“高度”和“宽度”框中输入值。</a:t>
            </a:r>
            <a:endParaRPr lang="zh-CN" altLang="en-US" sz="1200" baseline="0" noProof="0" dirty="0">
              <a:latin typeface="+mn-lt"/>
              <a:ea typeface="宋体" pitchFamily="2" charset="-122"/>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在“图片工具”下的“格式”选项卡上的“调整”组中，单击“颜色”，然后在“重新着色”下，单击“不重新着色”。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在“开始”选项卡上的“绘图”组中，单击“形状”，然后在“矩形”下，单击“矩形”（左边的第一个选项）。在幻灯片上拖动以绘制一个矩形。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选择矩形。在“绘图工具”下的“格式”选项卡上的“大小”组中，执行以下操作：</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在“形状高度”框中，输入 </a:t>
            </a:r>
            <a:r>
              <a:rPr lang="en-US" altLang="zh-CN" sz="1200" b="1" baseline="0" noProof="0" dirty="0">
                <a:latin typeface="+mn-lt"/>
                <a:ea typeface="宋体" pitchFamily="2" charset="-122"/>
              </a:rPr>
              <a:t>7.5</a:t>
            </a:r>
            <a:r>
              <a:rPr lang="zh-CN" altLang="en-US" sz="1200" b="0" baseline="0" noProof="0" dirty="0">
                <a:latin typeface="+mn-lt"/>
                <a:ea typeface="宋体" pitchFamily="2" charset="-122"/>
              </a:rPr>
              <a: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在“形状宽度”框中，输入 </a:t>
            </a:r>
            <a:r>
              <a:rPr lang="en-US" altLang="zh-CN" sz="1200" b="1" baseline="0" noProof="0" dirty="0">
                <a:latin typeface="+mn-lt"/>
                <a:ea typeface="宋体" pitchFamily="2" charset="-122"/>
              </a:rPr>
              <a:t>2.33</a:t>
            </a:r>
            <a:r>
              <a:rPr lang="zh-CN" altLang="en-US" sz="1200" b="0" baseline="0" noProof="0" dirty="0">
                <a:latin typeface="+mn-lt"/>
                <a:ea typeface="宋体" pitchFamily="2" charset="-122"/>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选择矩形。 在“绘图工具”下的“格式”选项卡上的“形状样式”组中，单击“形状轮廓”，然后单击“无轮廓”。</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在“绘图工具”下的“格式”选项卡上的“形状样式”组中，单击“形状填充”，指向“渐变”，然后单击“其他渐变”。在“设置形状格式”对话框中，单击左窗格中的“填充”，在“填充”窗格中选择“渐变填充”，然后执行以下操作：</a:t>
            </a:r>
          </a:p>
          <a:p>
            <a:pPr marL="628650" lvl="1" indent="-171450">
              <a:buFont typeface="Arial" pitchFamily="34" charset="0"/>
              <a:buChar char="•"/>
            </a:pPr>
            <a:r>
              <a:rPr lang="zh-CN" altLang="en-US" sz="1200" kern="1200" noProof="0" dirty="0">
                <a:solidFill>
                  <a:schemeClr val="tx1"/>
                </a:solidFill>
                <a:effectLst/>
                <a:latin typeface="+mn-lt"/>
                <a:ea typeface="宋体" pitchFamily="2" charset="-122"/>
                <a:cs typeface="+mn-cs"/>
              </a:rPr>
              <a:t>在“类型”列表中，选择“线性”。 </a:t>
            </a:r>
          </a:p>
          <a:p>
            <a:pPr marL="628650" lvl="1" indent="-171450">
              <a:buFont typeface="Arial" pitchFamily="34" charset="0"/>
              <a:buChar char="•"/>
            </a:pPr>
            <a:r>
              <a:rPr lang="zh-CN" altLang="en-US" sz="1200" kern="1200" noProof="0" dirty="0">
                <a:solidFill>
                  <a:schemeClr val="tx1"/>
                </a:solidFill>
                <a:effectLst/>
                <a:latin typeface="+mn-lt"/>
                <a:ea typeface="宋体" pitchFamily="2" charset="-122"/>
                <a:cs typeface="+mn-cs"/>
              </a:rPr>
              <a:t>在“角度”框中，输入 </a:t>
            </a:r>
            <a:r>
              <a:rPr lang="en-US" altLang="zh-CN" sz="1200" b="1" kern="1200" noProof="0" dirty="0">
                <a:solidFill>
                  <a:schemeClr val="tx1"/>
                </a:solidFill>
                <a:effectLst/>
                <a:latin typeface="+mn-lt"/>
                <a:ea typeface="宋体" pitchFamily="2" charset="-122"/>
                <a:cs typeface="+mn-cs"/>
              </a:rPr>
              <a:t>90</a:t>
            </a:r>
            <a:r>
              <a:rPr lang="zh-CN" altLang="en-US" sz="1200" kern="1200" noProof="0" dirty="0">
                <a:solidFill>
                  <a:schemeClr val="tx1"/>
                </a:solidFill>
                <a:effectLst/>
                <a:latin typeface="+mn-lt"/>
                <a:ea typeface="宋体" pitchFamily="2" charset="-122"/>
                <a:cs typeface="+mn-cs"/>
              </a:rPr>
              <a:t>。</a:t>
            </a:r>
          </a:p>
          <a:p>
            <a:pPr marL="628650" lvl="1"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在“渐变光圈”下，单击“添加渐变光圈”或“删除渐变光圈”，直到滑块中出现两个光圈。 </a:t>
            </a:r>
          </a:p>
          <a:p>
            <a:pPr marL="228600" lvl="0" indent="-228600">
              <a:buFont typeface="+mj-lt"/>
              <a:buAutoNum type="arabicPeriod"/>
            </a:pPr>
            <a:r>
              <a:rPr lang="zh-CN" altLang="en-US" sz="1200" b="0" kern="1200" noProof="0" dirty="0">
                <a:solidFill>
                  <a:schemeClr val="tx1"/>
                </a:solidFill>
                <a:effectLst/>
                <a:latin typeface="+mn-lt"/>
                <a:ea typeface="宋体" pitchFamily="2" charset="-122"/>
                <a:cs typeface="+mn-cs"/>
              </a:rPr>
              <a:t> 还是在“渐变光圈”下，按照以下步骤自定义渐变光圈：</a:t>
            </a:r>
          </a:p>
          <a:p>
            <a:pPr marL="628650" lvl="1" indent="-171450">
              <a:buFont typeface="Arial" pitchFamily="34" charset="0"/>
              <a:buChar char="•"/>
            </a:pPr>
            <a:r>
              <a:rPr lang="zh-CN" altLang="en-US" sz="1200" b="0" kern="1200" noProof="0" dirty="0">
                <a:solidFill>
                  <a:schemeClr val="tx1"/>
                </a:solidFill>
                <a:effectLst/>
                <a:latin typeface="+mn-lt"/>
                <a:ea typeface="宋体" pitchFamily="2" charset="-122"/>
                <a:cs typeface="+mn-cs"/>
              </a:rPr>
              <a:t>选择滑块中的第一个光圈，然后执行以下操作： </a:t>
            </a:r>
          </a:p>
          <a:p>
            <a:pPr marL="1085850" lvl="2"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在“位置”框中，输入 </a:t>
            </a:r>
            <a:r>
              <a:rPr lang="en-US" altLang="zh-CN" sz="1200" b="1" kern="1200" noProof="0" dirty="0">
                <a:solidFill>
                  <a:schemeClr val="tx1"/>
                </a:solidFill>
                <a:effectLst/>
                <a:latin typeface="+mn-lt"/>
                <a:ea typeface="宋体" pitchFamily="2" charset="-122"/>
                <a:cs typeface="+mn-cs"/>
              </a:rPr>
              <a:t>0%</a:t>
            </a:r>
            <a:r>
              <a:rPr lang="zh-CN" altLang="en-US" sz="1200" b="0" kern="1200" noProof="0" dirty="0">
                <a:solidFill>
                  <a:schemeClr val="tx1"/>
                </a:solidFill>
                <a:effectLst/>
                <a:latin typeface="+mn-lt"/>
                <a:ea typeface="宋体" pitchFamily="2" charset="-122"/>
                <a:cs typeface="+mn-cs"/>
              </a:rPr>
              <a:t>。</a:t>
            </a:r>
          </a:p>
          <a:p>
            <a:pPr marL="1085850" lvl="2"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单击“颜色”旁边的按钮，然后在“主题颜色”下，单击“白色，背景 </a:t>
            </a:r>
            <a:r>
              <a:rPr lang="en-US" altLang="zh-CN" sz="1200" b="0" kern="1200" noProof="0" dirty="0">
                <a:solidFill>
                  <a:schemeClr val="tx1"/>
                </a:solidFill>
                <a:effectLst/>
                <a:latin typeface="+mn-lt"/>
                <a:ea typeface="宋体" pitchFamily="2" charset="-122"/>
                <a:cs typeface="+mn-cs"/>
              </a:rPr>
              <a:t>1”</a:t>
            </a:r>
            <a:r>
              <a:rPr lang="zh-CN" altLang="en-US" sz="1200" b="0" kern="1200" noProof="0" dirty="0">
                <a:solidFill>
                  <a:schemeClr val="tx1"/>
                </a:solidFill>
                <a:effectLst/>
                <a:latin typeface="+mn-lt"/>
                <a:ea typeface="宋体" pitchFamily="2" charset="-122"/>
                <a:cs typeface="+mn-cs"/>
              </a:rPr>
              <a:t>（第一行，左边的第一个选项）。</a:t>
            </a:r>
          </a:p>
          <a:p>
            <a:pPr marL="1085850" lvl="2"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在“透明度”框中，输入 </a:t>
            </a:r>
            <a:r>
              <a:rPr lang="en-US" altLang="zh-CN" sz="1200" b="1" kern="1200" noProof="0" dirty="0">
                <a:solidFill>
                  <a:schemeClr val="tx1"/>
                </a:solidFill>
                <a:effectLst/>
                <a:latin typeface="+mn-lt"/>
                <a:ea typeface="宋体" pitchFamily="2" charset="-122"/>
                <a:cs typeface="+mn-cs"/>
              </a:rPr>
              <a:t>55%</a:t>
            </a:r>
            <a:r>
              <a:rPr lang="zh-CN" altLang="en-US" sz="1200" b="0" kern="1200" noProof="0" dirty="0">
                <a:solidFill>
                  <a:schemeClr val="tx1"/>
                </a:solidFill>
                <a:effectLst/>
                <a:latin typeface="+mn-lt"/>
                <a:ea typeface="宋体" pitchFamily="2" charset="-122"/>
                <a:cs typeface="+mn-cs"/>
              </a:rPr>
              <a:t>。 </a:t>
            </a:r>
            <a:endParaRPr lang="zh-CN" altLang="en-US" sz="1200" kern="1200" noProof="0" dirty="0">
              <a:solidFill>
                <a:schemeClr val="tx1"/>
              </a:solidFill>
              <a:effectLst/>
              <a:latin typeface="+mn-lt"/>
              <a:ea typeface="宋体" pitchFamily="2" charset="-122"/>
              <a:cs typeface="+mn-cs"/>
            </a:endParaRPr>
          </a:p>
          <a:p>
            <a:pPr marL="628650" lvl="1" indent="-171450">
              <a:buFont typeface="Arial" pitchFamily="34" charset="0"/>
              <a:buChar char="•"/>
            </a:pPr>
            <a:r>
              <a:rPr lang="zh-CN" altLang="en-US" sz="1200" b="1" kern="1200" noProof="0" dirty="0">
                <a:solidFill>
                  <a:schemeClr val="tx1"/>
                </a:solidFill>
                <a:effectLst/>
                <a:latin typeface="+mn-lt"/>
                <a:ea typeface="宋体" pitchFamily="2" charset="-122"/>
                <a:cs typeface="+mn-cs"/>
              </a:rPr>
              <a:t> </a:t>
            </a:r>
            <a:r>
              <a:rPr lang="zh-CN" altLang="en-US" sz="1200" b="0" kern="1200" noProof="0" dirty="0">
                <a:solidFill>
                  <a:schemeClr val="tx1"/>
                </a:solidFill>
                <a:effectLst/>
                <a:latin typeface="+mn-lt"/>
                <a:ea typeface="宋体" pitchFamily="2" charset="-122"/>
                <a:cs typeface="+mn-cs"/>
              </a:rPr>
              <a:t>选择滑块中的第二个光圈，然后执行以下操作： </a:t>
            </a:r>
          </a:p>
          <a:p>
            <a:pPr marL="1085850" lvl="2"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在“位置”框中，输入 </a:t>
            </a:r>
            <a:r>
              <a:rPr lang="en-US" altLang="zh-CN" sz="1200" b="1" kern="1200" noProof="0" dirty="0">
                <a:solidFill>
                  <a:schemeClr val="tx1"/>
                </a:solidFill>
                <a:effectLst/>
                <a:latin typeface="+mn-lt"/>
                <a:ea typeface="宋体" pitchFamily="2" charset="-122"/>
                <a:cs typeface="+mn-cs"/>
              </a:rPr>
              <a:t>100%</a:t>
            </a:r>
            <a:r>
              <a:rPr lang="zh-CN" altLang="en-US" sz="1200" b="0" kern="1200" noProof="0" dirty="0">
                <a:solidFill>
                  <a:schemeClr val="tx1"/>
                </a:solidFill>
                <a:effectLst/>
                <a:latin typeface="+mn-lt"/>
                <a:ea typeface="宋体" pitchFamily="2" charset="-122"/>
                <a:cs typeface="+mn-cs"/>
              </a:rPr>
              <a:t>。</a:t>
            </a:r>
          </a:p>
          <a:p>
            <a:pPr marL="1085850" lvl="2"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单击“颜色”旁边的按钮，然后在“主题颜色”下，单击“白色，背景 </a:t>
            </a:r>
            <a:r>
              <a:rPr lang="en-US" altLang="zh-CN" sz="1200" b="0" kern="1200" noProof="0" dirty="0">
                <a:solidFill>
                  <a:schemeClr val="tx1"/>
                </a:solidFill>
                <a:effectLst/>
                <a:latin typeface="+mn-lt"/>
                <a:ea typeface="宋体" pitchFamily="2" charset="-122"/>
                <a:cs typeface="+mn-cs"/>
              </a:rPr>
              <a:t>1”</a:t>
            </a:r>
            <a:r>
              <a:rPr lang="zh-CN" altLang="en-US" sz="1200" b="0" kern="1200" noProof="0" dirty="0">
                <a:solidFill>
                  <a:schemeClr val="tx1"/>
                </a:solidFill>
                <a:effectLst/>
                <a:latin typeface="+mn-lt"/>
                <a:ea typeface="宋体" pitchFamily="2" charset="-122"/>
                <a:cs typeface="+mn-cs"/>
              </a:rPr>
              <a:t>（第一行，左边的第一个选项）。</a:t>
            </a:r>
          </a:p>
          <a:p>
            <a:pPr marL="1085850" lvl="2" indent="-171450">
              <a:buFont typeface="Arial" pitchFamily="34" charset="0"/>
              <a:buChar char="•"/>
            </a:pPr>
            <a:r>
              <a:rPr lang="zh-CN" altLang="en-US" sz="1200" b="0" kern="1200" noProof="0" dirty="0">
                <a:solidFill>
                  <a:schemeClr val="tx1"/>
                </a:solidFill>
                <a:effectLst/>
                <a:latin typeface="+mn-lt"/>
                <a:ea typeface="宋体" pitchFamily="2" charset="-122"/>
                <a:cs typeface="+mn-cs"/>
              </a:rPr>
              <a:t>在“透明度”框中，输入 </a:t>
            </a:r>
            <a:r>
              <a:rPr lang="en-US" altLang="zh-CN" sz="1200" b="1" kern="1200" noProof="0" dirty="0">
                <a:solidFill>
                  <a:schemeClr val="tx1"/>
                </a:solidFill>
                <a:effectLst/>
                <a:latin typeface="+mn-lt"/>
                <a:ea typeface="宋体" pitchFamily="2" charset="-122"/>
                <a:cs typeface="+mn-cs"/>
              </a:rPr>
              <a:t>100%</a:t>
            </a:r>
            <a:r>
              <a:rPr lang="zh-CN" altLang="en-US" sz="1200" b="0" kern="1200" noProof="0" dirty="0">
                <a:solidFill>
                  <a:schemeClr val="tx1"/>
                </a:solidFill>
                <a:effectLst/>
                <a:latin typeface="+mn-lt"/>
                <a:ea typeface="宋体" pitchFamily="2" charset="-122"/>
                <a:cs typeface="+mn-cs"/>
              </a:rPr>
              <a:t>。 </a:t>
            </a:r>
            <a:endParaRPr lang="zh-CN" altLang="en-US" sz="1200" kern="1200" noProof="0" dirty="0">
              <a:solidFill>
                <a:schemeClr val="tx1"/>
              </a:solidFill>
              <a:effectLst/>
              <a:latin typeface="+mn-lt"/>
              <a:ea typeface="宋体" pitchFamily="2" charset="-122"/>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在幻灯片上，拖动矩形以覆盖重复的图片。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选择矩形。在“开始”选项卡上的“绘图”组中，单击“排列”，然后执行以下操作：</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指向“对齐”，然后单击“与幻灯片对齐”。</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指向“对齐”，然后单击“垂直居中”。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单击“下移一层”。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在“开始”选项卡上的“绘图”组中，单击“形状”，然后在“矩形”下，单击“矩形”（左边的第一个选项）。在幻灯片上拖动以绘制另一个矩形。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选择矩形。在“绘图工具”下的“格式”选项卡上的“大小”组中，执行以下操作：</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在“形状高度”框中，输入 </a:t>
            </a:r>
            <a:r>
              <a:rPr lang="en-US" altLang="zh-CN" sz="1200" b="1" baseline="0" noProof="0" dirty="0">
                <a:latin typeface="+mn-lt"/>
                <a:ea typeface="宋体" pitchFamily="2" charset="-122"/>
              </a:rPr>
              <a:t>4</a:t>
            </a:r>
            <a:r>
              <a:rPr lang="zh-CN" altLang="en-US" sz="1200" b="0" baseline="0" noProof="0" dirty="0">
                <a:latin typeface="+mn-lt"/>
                <a:ea typeface="宋体" pitchFamily="2" charset="-122"/>
              </a:rPr>
              <a: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在“形状宽度”框中，输入 </a:t>
            </a:r>
            <a:r>
              <a:rPr lang="en-US" altLang="zh-CN" sz="1200" b="1" baseline="0" noProof="0" dirty="0">
                <a:latin typeface="+mn-lt"/>
                <a:ea typeface="宋体" pitchFamily="2" charset="-122"/>
              </a:rPr>
              <a:t>2.67</a:t>
            </a:r>
            <a:r>
              <a:rPr lang="zh-CN" altLang="en-US" sz="1200" b="0" baseline="0" noProof="0" dirty="0">
                <a:latin typeface="+mn-lt"/>
                <a:ea typeface="宋体" pitchFamily="2" charset="-122"/>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在“绘图工具”下的“格式”选项卡上的“形状样式”组中，单击“形状填充”，指向“渐变”，然后单击“无填充”。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在“绘图工具”下的“格式”选项卡上的“形状样式”组中，单击“设置形状格式”对话框启动器。 在“设置形状格式”对话框中，单击左窗格中的“线条颜色”，在“线条颜色”窗格中选择“实线”，然后执行以下操作：</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单击“颜色”旁边的按钮，然后在“主题颜色”下，单击“白色，背景 </a:t>
            </a:r>
            <a:r>
              <a:rPr lang="en-US" altLang="zh-CN" sz="1200" b="0" baseline="0" noProof="0" dirty="0">
                <a:latin typeface="+mn-lt"/>
                <a:ea typeface="宋体" pitchFamily="2" charset="-122"/>
              </a:rPr>
              <a:t>1”</a:t>
            </a:r>
            <a:r>
              <a:rPr lang="zh-CN" altLang="en-US" sz="1200" b="0" baseline="0" noProof="0" dirty="0">
                <a:latin typeface="+mn-lt"/>
                <a:ea typeface="宋体" pitchFamily="2" charset="-122"/>
              </a:rPr>
              <a:t>（第一行，左边的第一个选项）。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在“透明度”框中，输入 </a:t>
            </a:r>
            <a:r>
              <a:rPr lang="en-US" altLang="zh-CN" sz="1200" b="1" baseline="0" noProof="0" dirty="0">
                <a:latin typeface="+mn-lt"/>
                <a:ea typeface="宋体" pitchFamily="2" charset="-122"/>
              </a:rPr>
              <a:t>70%</a:t>
            </a:r>
            <a:r>
              <a:rPr lang="zh-CN" altLang="en-US" sz="1200" b="0" baseline="0" noProof="0" dirty="0">
                <a:latin typeface="+mn-lt"/>
                <a:ea typeface="宋体" pitchFamily="2" charset="-122"/>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baseline="0" noProof="0" dirty="0">
                <a:latin typeface="+mn-lt"/>
                <a:ea typeface="宋体" pitchFamily="2" charset="-122"/>
              </a:rPr>
              <a:t>还是在“设置形状格式”对话框中，单击左窗格中的“线型”，然后在“线型”窗格中执行以下操作：</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向“宽度”框中，输入 </a:t>
            </a:r>
            <a:r>
              <a:rPr lang="en-US" altLang="zh-CN" sz="1200" b="1" baseline="0" noProof="0" dirty="0">
                <a:latin typeface="+mn-lt"/>
                <a:ea typeface="宋体" pitchFamily="2" charset="-122"/>
              </a:rPr>
              <a:t>0.75 pt</a:t>
            </a:r>
            <a:r>
              <a:rPr lang="zh-CN" altLang="en-US" sz="1200" b="0" baseline="0" noProof="0" dirty="0">
                <a:latin typeface="+mn-lt"/>
                <a:ea typeface="宋体" pitchFamily="2" charset="-122"/>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latin typeface="+mn-lt"/>
                <a:ea typeface="宋体" pitchFamily="2" charset="-122"/>
              </a:rPr>
              <a:t>单击“短划线类型”旁边的按钮，然后单击“方点”（上边的第三个选项）。</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noProof="0" dirty="0">
                <a:ea typeface="宋体" pitchFamily="2" charset="-122"/>
              </a:rPr>
              <a:t>将</a:t>
            </a:r>
            <a:r>
              <a:rPr lang="zh-CN" altLang="en-US" sz="1200" i="0" baseline="0" noProof="0" dirty="0">
                <a:ea typeface="宋体" pitchFamily="2" charset="-122"/>
              </a:rPr>
              <a:t>虚线矩形拖到全色小图片之上。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baseline="0" noProof="0" dirty="0">
                <a:ea typeface="宋体" pitchFamily="2" charset="-122"/>
              </a:rPr>
              <a:t>按住 </a:t>
            </a:r>
            <a:r>
              <a:rPr lang="en-US" altLang="zh-CN" sz="1200" i="0" baseline="0" noProof="0" dirty="0">
                <a:ea typeface="宋体" pitchFamily="2" charset="-122"/>
              </a:rPr>
              <a:t>Shift</a:t>
            </a:r>
            <a:r>
              <a:rPr lang="zh-CN" altLang="en-US" sz="1200" i="0" baseline="0" noProof="0" dirty="0">
                <a:ea typeface="宋体" pitchFamily="2" charset="-122"/>
              </a:rPr>
              <a:t>，选择幻灯片上的虚线矩形、小图片和大图片。在“开始”选项卡上的“绘图”组中，单击“排列”，指向“对齐”，然后执行以下操作：</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i="0" baseline="0" noProof="0" dirty="0">
                <a:ea typeface="宋体" pitchFamily="2" charset="-122"/>
              </a:rPr>
              <a:t>单击“对齐所选对象”。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i="0" baseline="0" noProof="0" dirty="0">
                <a:ea typeface="宋体" pitchFamily="2" charset="-122"/>
              </a:rPr>
              <a:t>单击“垂直居中”。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noProof="0" dirty="0">
                <a:ea typeface="宋体" pitchFamily="2" charset="-122"/>
              </a:rPr>
              <a:t>在“插入”</a:t>
            </a:r>
            <a:r>
              <a:rPr lang="zh-CN" altLang="en-US" sz="1200" i="0" baseline="0" noProof="0" dirty="0">
                <a:ea typeface="宋体" pitchFamily="2" charset="-122"/>
              </a:rPr>
              <a:t>选项卡上的“文本”组中，单击“文本框”，然后在幻灯片上拖动以绘制文本框。</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baseline="0" noProof="0" dirty="0">
                <a:ea typeface="宋体" pitchFamily="2" charset="-122"/>
              </a:rPr>
              <a:t>在文本框中输入文本，选择该文本，然后在</a:t>
            </a:r>
            <a:r>
              <a:rPr lang="zh-CN" altLang="en-US" sz="1200" i="0" noProof="0" dirty="0">
                <a:ea typeface="宋体" pitchFamily="2" charset="-122"/>
              </a:rPr>
              <a:t>“开始”</a:t>
            </a:r>
            <a:r>
              <a:rPr lang="zh-CN" altLang="en-US" sz="1200" i="0" baseline="0" noProof="0" dirty="0">
                <a:ea typeface="宋体" pitchFamily="2" charset="-122"/>
              </a:rPr>
              <a:t>选项卡上的“字体”组中，从“字体”列表中选择“华文新魏”，从“字号”列表中选择 </a:t>
            </a:r>
            <a:r>
              <a:rPr lang="en-US" altLang="zh-CN" sz="1200" b="1" noProof="0" dirty="0">
                <a:solidFill>
                  <a:schemeClr val="accent6"/>
                </a:solidFill>
                <a:latin typeface="+mn-lt"/>
                <a:ea typeface="宋体" pitchFamily="2" charset="-122"/>
              </a:rPr>
              <a:t>24</a:t>
            </a:r>
            <a:r>
              <a:rPr lang="zh-CN" altLang="en-US" sz="1200" i="0" baseline="0" noProof="0" dirty="0">
                <a:ea typeface="宋体" pitchFamily="2" charset="-122"/>
              </a:rPr>
              <a:t>，单击“字体颜色”旁边的按钮，然后在“主题颜色”下，单击“白色，背景 </a:t>
            </a:r>
            <a:r>
              <a:rPr lang="en-US" altLang="zh-CN" sz="1200" i="0" baseline="0" noProof="0" dirty="0">
                <a:ea typeface="宋体" pitchFamily="2" charset="-122"/>
              </a:rPr>
              <a:t>1”</a:t>
            </a:r>
            <a:r>
              <a:rPr lang="zh-CN" altLang="en-US" sz="1200" i="0" baseline="0" noProof="0" dirty="0">
                <a:ea typeface="宋体" pitchFamily="2" charset="-122"/>
              </a:rPr>
              <a:t>（第一行，左边的第一个选项）。</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baseline="0" noProof="0" dirty="0">
                <a:ea typeface="宋体" pitchFamily="2" charset="-122"/>
              </a:rPr>
              <a:t>在“开始”选项卡上的“段落”组中，单击“居中”使文本框中的文本居中显示。</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baseline="0" noProof="0" dirty="0">
                <a:ea typeface="宋体" pitchFamily="2" charset="-122"/>
              </a:rPr>
              <a:t>在幻灯片上，将文本拖到虚线矩形的下面。</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zh-CN" altLang="en-US" sz="1200" b="0" baseline="0" noProof="0" dirty="0">
              <a:latin typeface="+mn-lt"/>
              <a:ea typeface="宋体" pitchFamily="2" charset="-122"/>
            </a:endParaRPr>
          </a:p>
          <a:p>
            <a:endParaRPr lang="zh-CN" altLang="en-US" sz="1200" baseline="0" noProof="0" dirty="0">
              <a:latin typeface="+mn-lt"/>
              <a:ea typeface="宋体" pitchFamily="2" charset="-122"/>
            </a:endParaRPr>
          </a:p>
          <a:p>
            <a:r>
              <a:rPr lang="zh-CN" altLang="en-US" sz="1200" baseline="0" noProof="0" dirty="0">
                <a:latin typeface="+mn-lt"/>
                <a:ea typeface="宋体" pitchFamily="2" charset="-122"/>
              </a:rPr>
              <a:t>若要重现此幻灯片上的背景效果，请执行以下操作：</a:t>
            </a:r>
          </a:p>
          <a:p>
            <a:pPr marL="228600" lvl="0" indent="-228600">
              <a:buFont typeface="+mj-lt"/>
              <a:buAutoNum type="arabicPeriod"/>
            </a:pPr>
            <a:r>
              <a:rPr lang="zh-CN" altLang="en-US" sz="1200" kern="1200" noProof="0" dirty="0">
                <a:solidFill>
                  <a:schemeClr val="tx1"/>
                </a:solidFill>
                <a:latin typeface="+mn-lt"/>
                <a:ea typeface="宋体" pitchFamily="2" charset="-122"/>
                <a:cs typeface="+mn-cs"/>
              </a:rPr>
              <a:t>右键单击幻灯片背景区域，然后单击“设置背景格式”。 在“设置背景格式”对话框中，单击左窗格中的“填充”，然后选择“填充”窗格中的“纯色填充”。 </a:t>
            </a:r>
          </a:p>
          <a:p>
            <a:pPr marL="228600" lvl="0" indent="-228600">
              <a:buFont typeface="+mj-lt"/>
              <a:buAutoNum type="arabicPeriod"/>
            </a:pPr>
            <a:r>
              <a:rPr lang="zh-CN" altLang="en-US" sz="1200" kern="1200" noProof="0" dirty="0">
                <a:solidFill>
                  <a:schemeClr val="tx1"/>
                </a:solidFill>
                <a:latin typeface="+mn-lt"/>
                <a:ea typeface="宋体" pitchFamily="2" charset="-122"/>
                <a:cs typeface="+mn-cs"/>
              </a:rPr>
              <a:t>还是在“填充”窗格中，单击“颜色”</a:t>
            </a:r>
            <a:r>
              <a:rPr lang="zh-CN" altLang="en-US" sz="1200" kern="1200" baseline="0" noProof="0" dirty="0">
                <a:solidFill>
                  <a:schemeClr val="tx1"/>
                </a:solidFill>
                <a:latin typeface="+mn-lt"/>
                <a:ea typeface="宋体" pitchFamily="2" charset="-122"/>
                <a:cs typeface="+mn-cs"/>
              </a:rPr>
              <a:t>旁边的按钮，然后在“主题颜色”下，单击“黑色，文本 </a:t>
            </a:r>
            <a:r>
              <a:rPr lang="en-US" altLang="zh-CN" sz="1200" kern="1200" baseline="0" noProof="0" dirty="0">
                <a:solidFill>
                  <a:schemeClr val="tx1"/>
                </a:solidFill>
                <a:latin typeface="+mn-lt"/>
                <a:ea typeface="宋体" pitchFamily="2" charset="-122"/>
                <a:cs typeface="+mn-cs"/>
              </a:rPr>
              <a:t>1</a:t>
            </a:r>
            <a:r>
              <a:rPr lang="zh-CN" altLang="en-US" sz="1200" kern="1200" baseline="0" noProof="0" dirty="0">
                <a:solidFill>
                  <a:schemeClr val="tx1"/>
                </a:solidFill>
                <a:latin typeface="+mn-lt"/>
                <a:ea typeface="宋体" pitchFamily="2" charset="-122"/>
                <a:cs typeface="+mn-cs"/>
              </a:rPr>
              <a:t>，淡色 </a:t>
            </a:r>
            <a:r>
              <a:rPr lang="en-US" altLang="zh-CN" sz="1200" kern="1200" baseline="0" noProof="0" dirty="0">
                <a:solidFill>
                  <a:schemeClr val="tx1"/>
                </a:solidFill>
                <a:latin typeface="+mn-lt"/>
                <a:ea typeface="宋体" pitchFamily="2" charset="-122"/>
                <a:cs typeface="+mn-cs"/>
              </a:rPr>
              <a:t>15%”</a:t>
            </a:r>
            <a:r>
              <a:rPr lang="zh-CN" altLang="en-US" sz="1200" b="0" kern="1200" noProof="0" dirty="0">
                <a:solidFill>
                  <a:schemeClr val="tx1"/>
                </a:solidFill>
                <a:latin typeface="+mn-lt"/>
                <a:ea typeface="宋体" pitchFamily="2" charset="-122"/>
                <a:cs typeface="+mn-cs"/>
              </a:rPr>
              <a:t>（第五行，左边的第二个选项）</a:t>
            </a:r>
            <a:r>
              <a:rPr lang="zh-CN" altLang="en-US" sz="1200" kern="1200" noProof="0" dirty="0">
                <a:solidFill>
                  <a:schemeClr val="tx1"/>
                </a:solidFill>
                <a:latin typeface="+mn-lt"/>
                <a:ea typeface="宋体" pitchFamily="2" charset="-122"/>
                <a:cs typeface="+mn-cs"/>
              </a:rPr>
              <a:t>。</a:t>
            </a:r>
          </a:p>
          <a:p>
            <a:endParaRPr lang="zh-CN" altLang="en-US" sz="1200" baseline="0" noProof="0" dirty="0">
              <a:latin typeface="+mn-lt"/>
              <a:ea typeface="宋体" pitchFamily="2" charset="-122"/>
            </a:endParaRPr>
          </a:p>
          <a:p>
            <a:endParaRPr lang="zh-CN" altLang="en-US" sz="1200" baseline="0" noProof="0" dirty="0">
              <a:latin typeface="+mn-lt"/>
              <a:ea typeface="宋体" pitchFamily="2" charset="-122"/>
            </a:endParaRPr>
          </a:p>
          <a:p>
            <a:r>
              <a:rPr lang="zh-CN" altLang="en-US" sz="1200" baseline="0" noProof="0" dirty="0">
                <a:latin typeface="+mn-lt"/>
                <a:ea typeface="宋体" pitchFamily="2" charset="-122"/>
              </a:rPr>
              <a:t>若要重现此幻灯片上的动画效果，请执行以下操作：</a:t>
            </a:r>
          </a:p>
          <a:p>
            <a:pPr marL="228600" indent="-228600">
              <a:buFont typeface="+mj-lt"/>
              <a:buAutoNum type="arabicPeriod"/>
            </a:pPr>
            <a:r>
              <a:rPr lang="zh-CN" altLang="en-US" sz="1200" baseline="0" noProof="0" dirty="0">
                <a:latin typeface="+mn-lt"/>
                <a:ea typeface="宋体" pitchFamily="2" charset="-122"/>
              </a:rPr>
              <a:t>在“视图”选项卡上的“显示比例”组中，单击“显示比例”，然后在“显示比例”对话框的“百分比”框中，输入 </a:t>
            </a:r>
            <a:r>
              <a:rPr lang="en-US" altLang="zh-CN" sz="1200" b="1" baseline="0" noProof="0" dirty="0">
                <a:latin typeface="+mn-lt"/>
                <a:ea typeface="宋体" pitchFamily="2" charset="-122"/>
              </a:rPr>
              <a:t>70%</a:t>
            </a:r>
            <a:r>
              <a:rPr lang="zh-CN" altLang="en-US" sz="1200" baseline="0" noProof="0" dirty="0">
                <a:latin typeface="+mn-lt"/>
                <a:ea typeface="宋体" pitchFamily="2" charset="-122"/>
              </a:rPr>
              <a:t>。（</a:t>
            </a:r>
            <a:r>
              <a:rPr lang="zh-CN" altLang="en-US" sz="1200" b="1" baseline="0" noProof="0" dirty="0">
                <a:latin typeface="+mn-lt"/>
                <a:ea typeface="宋体" pitchFamily="2" charset="-122"/>
              </a:rPr>
              <a:t>注意： </a:t>
            </a:r>
            <a:r>
              <a:rPr lang="zh-CN" altLang="en-US" sz="1200" baseline="0" noProof="0" dirty="0">
                <a:latin typeface="+mn-lt"/>
                <a:ea typeface="宋体" pitchFamily="2" charset="-122"/>
              </a:rPr>
              <a:t>确保在“显示比例”对话框中未选中“最佳”。）</a:t>
            </a:r>
          </a:p>
          <a:p>
            <a:pPr marL="228600" indent="-228600">
              <a:buFont typeface="+mj-lt"/>
              <a:buAutoNum type="arabicPeriod"/>
            </a:pPr>
            <a:r>
              <a:rPr lang="zh-CN" altLang="en-US" sz="1200" baseline="0" noProof="0" dirty="0">
                <a:latin typeface="+mn-lt"/>
                <a:ea typeface="宋体" pitchFamily="2" charset="-122"/>
              </a:rPr>
              <a:t>在幻灯片上选择虚线矩形。 在“动画”选项卡上的“高级动画”组中，单击“添加动画”</a:t>
            </a:r>
            <a:r>
              <a:rPr lang="zh-CN" altLang="en-US" sz="1200" b="0" baseline="0" noProof="0" dirty="0">
                <a:latin typeface="+mn-lt"/>
                <a:ea typeface="宋体" pitchFamily="2" charset="-122"/>
              </a:rPr>
              <a:t>，然后在“动作路径”下，单击“自定义路径”</a:t>
            </a:r>
            <a:r>
              <a:rPr lang="zh-CN" altLang="en-US" sz="1200" baseline="0" noProof="0" dirty="0">
                <a:latin typeface="+mn-lt"/>
                <a:ea typeface="宋体" pitchFamily="2" charset="-122"/>
              </a:rPr>
              <a:t>。</a:t>
            </a:r>
          </a:p>
          <a:p>
            <a:pPr marL="228600" indent="-228600">
              <a:buFont typeface="+mj-lt"/>
              <a:buAutoNum type="arabicPeriod"/>
            </a:pPr>
            <a:r>
              <a:rPr lang="zh-CN" altLang="en-US" sz="1200" baseline="0" noProof="0" dirty="0">
                <a:latin typeface="+mn-lt"/>
                <a:ea typeface="宋体" pitchFamily="2" charset="-122"/>
              </a:rPr>
              <a:t>按住 </a:t>
            </a:r>
            <a:r>
              <a:rPr lang="en-US" altLang="zh-CN" sz="1200" baseline="0" noProof="0" dirty="0">
                <a:latin typeface="+mn-lt"/>
                <a:ea typeface="宋体" pitchFamily="2" charset="-122"/>
              </a:rPr>
              <a:t>Shift </a:t>
            </a:r>
            <a:r>
              <a:rPr lang="zh-CN" altLang="en-US" sz="1200" baseline="0" noProof="0" dirty="0">
                <a:latin typeface="+mn-lt"/>
                <a:ea typeface="宋体" pitchFamily="2" charset="-122"/>
              </a:rPr>
              <a:t>使路径与水平直线相一致，然后在幻灯片上执行以下操作：</a:t>
            </a:r>
          </a:p>
          <a:p>
            <a:pPr marL="685800" lvl="1" indent="-228600">
              <a:buFont typeface="+mj-lt"/>
              <a:buAutoNum type="arabicPeriod"/>
            </a:pPr>
            <a:r>
              <a:rPr lang="zh-CN" altLang="en-US" sz="1200" baseline="0" noProof="0" dirty="0">
                <a:latin typeface="+mn-lt"/>
                <a:ea typeface="宋体" pitchFamily="2" charset="-122"/>
              </a:rPr>
              <a:t>单击虚线矩形的中心，创建第一个动作路径点。</a:t>
            </a:r>
          </a:p>
          <a:p>
            <a:pPr marL="685800" lvl="1" indent="-228600">
              <a:buFont typeface="+mj-lt"/>
              <a:buAutoNum type="arabicPeriod"/>
            </a:pPr>
            <a:r>
              <a:rPr lang="zh-CN" altLang="en-US" sz="1200" baseline="0" noProof="0" dirty="0">
                <a:latin typeface="+mn-lt"/>
                <a:ea typeface="宋体" pitchFamily="2" charset="-122"/>
              </a:rPr>
              <a:t>在矩形右边缘之外的大约 </a:t>
            </a:r>
            <a:r>
              <a:rPr lang="en-US" altLang="zh-CN" sz="1200" baseline="0" noProof="0" dirty="0">
                <a:latin typeface="+mn-lt"/>
                <a:ea typeface="宋体" pitchFamily="2" charset="-122"/>
              </a:rPr>
              <a:t>1.3 </a:t>
            </a:r>
            <a:r>
              <a:rPr lang="zh-CN" altLang="en-US" sz="1200" baseline="0" noProof="0" dirty="0">
                <a:latin typeface="+mn-lt"/>
                <a:ea typeface="宋体" pitchFamily="2" charset="-122"/>
              </a:rPr>
              <a:t>厘米处单击，创建第二个动作路径点。 </a:t>
            </a:r>
          </a:p>
          <a:p>
            <a:pPr marL="685800" lvl="1" indent="-228600">
              <a:buFont typeface="+mj-lt"/>
              <a:buAutoNum type="arabicPeriod"/>
            </a:pPr>
            <a:r>
              <a:rPr lang="zh-CN" altLang="en-US" sz="1200" baseline="0" noProof="0" dirty="0">
                <a:latin typeface="+mn-lt"/>
                <a:ea typeface="宋体" pitchFamily="2" charset="-122"/>
              </a:rPr>
              <a:t>在幻灯片左边缘之外的大约 </a:t>
            </a:r>
            <a:r>
              <a:rPr lang="en-US" altLang="zh-CN" sz="1200" baseline="0" noProof="0" dirty="0">
                <a:latin typeface="+mn-lt"/>
                <a:ea typeface="宋体" pitchFamily="2" charset="-122"/>
              </a:rPr>
              <a:t>5.1 </a:t>
            </a:r>
            <a:r>
              <a:rPr lang="zh-CN" altLang="en-US" sz="1200" baseline="0" noProof="0" dirty="0">
                <a:latin typeface="+mn-lt"/>
                <a:ea typeface="宋体" pitchFamily="2" charset="-122"/>
              </a:rPr>
              <a:t>厘米处双击，创建第三个也是最后一个动作路径点。 </a:t>
            </a:r>
          </a:p>
          <a:p>
            <a:pPr marL="228600" indent="-228600">
              <a:buFont typeface="+mj-lt"/>
              <a:buAutoNum type="arabicPeriod"/>
            </a:pPr>
            <a:r>
              <a:rPr lang="zh-CN" altLang="en-US" sz="1200" baseline="0" noProof="0" dirty="0">
                <a:latin typeface="+mn-lt"/>
                <a:ea typeface="宋体" pitchFamily="2" charset="-122"/>
              </a:rPr>
              <a:t>在幻灯片上，右键单击任意多边形动作路径，然后单击“反转路径方向”。 </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indent="-228600">
              <a:buFont typeface="+mj-lt"/>
              <a:buAutoNum type="arabicPeriod"/>
            </a:pPr>
            <a:r>
              <a:rPr lang="zh-CN" altLang="en-US" sz="1200" baseline="0" noProof="0" dirty="0">
                <a:latin typeface="+mn-lt"/>
                <a:ea typeface="宋体" pitchFamily="2" charset="-122"/>
              </a:rPr>
              <a:t>在幻灯片上选择渐变填充的矩形。 在“动画”选项卡上的“高级动画”组中，单击“添加效果”，然后单击“更多进入效果”。在“添加进入效果”对话框中的“细微型”下，单击“淡出”，然后单击“确定”。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0.5</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aseline="0" noProof="0" dirty="0">
                <a:latin typeface="+mn-lt"/>
                <a:ea typeface="宋体" pitchFamily="2" charset="-122"/>
              </a:rPr>
              <a:t>在幻灯片上选择渐变填充的矩形。 在“动画”选项卡上的“高级动画”组中，单击“添加效果”，然后单击“其他动作路径”。 在“添加动作路径”对话框的“直线和曲线”下，单击“向下”，然后单击“确定”。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2</a:t>
            </a:r>
            <a:r>
              <a:rPr lang="zh-CN" altLang="en-US" sz="1200" kern="1200" noProof="0" dirty="0">
                <a:solidFill>
                  <a:schemeClr val="tx1"/>
                </a:solidFill>
                <a:effectLst/>
                <a:latin typeface="+mn-lt"/>
                <a:ea typeface="宋体" pitchFamily="2" charset="-122"/>
                <a:cs typeface="+mn-cs"/>
              </a:rPr>
              <a:t>。 </a:t>
            </a:r>
          </a:p>
          <a:p>
            <a:pPr marL="228600" indent="-228600">
              <a:buFont typeface="+mj-lt"/>
              <a:buAutoNum type="arabicPeriod"/>
            </a:pPr>
            <a:r>
              <a:rPr lang="zh-CN" altLang="en-US" sz="1200" baseline="0" noProof="0" dirty="0">
                <a:latin typeface="+mn-lt"/>
                <a:ea typeface="宋体" pitchFamily="2" charset="-122"/>
              </a:rPr>
              <a:t>在幻灯片上，右键单击向下动作路径，然后单击“反转路径方向”</a:t>
            </a:r>
            <a:r>
              <a:rPr lang="zh-CN" altLang="en-US" sz="1200" b="0" baseline="0" noProof="0" dirty="0">
                <a:latin typeface="+mn-lt"/>
                <a:ea typeface="宋体" pitchFamily="2" charset="-122"/>
              </a:rPr>
              <a:t>。</a:t>
            </a:r>
          </a:p>
          <a:p>
            <a:pPr marL="228600" indent="-228600">
              <a:buFont typeface="+mj-lt"/>
              <a:buAutoNum type="arabicPeriod"/>
            </a:pPr>
            <a:r>
              <a:rPr lang="zh-CN" altLang="en-US" sz="1200" b="0" baseline="0" noProof="0" dirty="0">
                <a:latin typeface="+mn-lt"/>
                <a:ea typeface="宋体" pitchFamily="2" charset="-122"/>
              </a:rPr>
              <a:t>在幻灯片上选择较小的全色图片。</a:t>
            </a:r>
            <a:r>
              <a:rPr lang="zh-CN" altLang="en-US" sz="1200" baseline="0" noProof="0" dirty="0">
                <a:latin typeface="+mn-lt"/>
                <a:ea typeface="宋体" pitchFamily="2" charset="-122"/>
              </a:rPr>
              <a:t>在“动画”选项卡上的“高级动画”组中，单击“添加效果”，然后单击“更多进入效果”。在“添加进入效果”对话框中的“细微型”下，单击“淡出”，然后单击“确定”。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2</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在“动画”选项卡上的“计时”组中，在“延迟”框中输入 </a:t>
            </a:r>
            <a:r>
              <a:rPr lang="en-US" altLang="zh-CN" sz="1200" b="1" kern="1200" noProof="0" dirty="0">
                <a:solidFill>
                  <a:schemeClr val="tx1"/>
                </a:solidFill>
                <a:effectLst/>
                <a:latin typeface="+mn-lt"/>
                <a:ea typeface="宋体" pitchFamily="2" charset="-122"/>
                <a:cs typeface="+mn-cs"/>
              </a:rPr>
              <a:t>1.5</a:t>
            </a:r>
            <a:r>
              <a:rPr lang="zh-CN" altLang="en-US" sz="1200" kern="1200" noProof="0" dirty="0">
                <a:solidFill>
                  <a:schemeClr val="tx1"/>
                </a:solidFill>
                <a:effectLst/>
                <a:latin typeface="+mn-lt"/>
                <a:ea typeface="宋体" pitchFamily="2" charset="-122"/>
                <a:cs typeface="+mn-cs"/>
              </a:rPr>
              <a:t>。 </a:t>
            </a:r>
          </a:p>
          <a:p>
            <a:pPr marL="228600" indent="-228600">
              <a:buFont typeface="+mj-lt"/>
              <a:buAutoNum type="arabicPeriod"/>
            </a:pPr>
            <a:r>
              <a:rPr lang="zh-CN" altLang="en-US" sz="1200" b="0" baseline="0" noProof="0" dirty="0">
                <a:latin typeface="+mn-lt"/>
                <a:ea typeface="宋体" pitchFamily="2" charset="-122"/>
              </a:rPr>
              <a:t>在幻灯片上选择文本框。</a:t>
            </a:r>
            <a:r>
              <a:rPr lang="zh-CN" altLang="en-US" sz="1200" baseline="0" noProof="0" dirty="0">
                <a:latin typeface="+mn-lt"/>
                <a:ea typeface="宋体" pitchFamily="2" charset="-122"/>
              </a:rPr>
              <a:t>在“动画”选项卡上的“高级动画”组中，单击“添加效果”，然后单击“更多进入效果”。在“添加进入效果”对话框中的“细微型”下，单击“淡出”，然后单击“确定”。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indent="-228600">
              <a:buFont typeface="+mj-lt"/>
              <a:buAutoNum type="arabicPeriod"/>
            </a:pPr>
            <a:endParaRPr lang="zh-CN" altLang="en-US" sz="1200" b="0" baseline="0" noProof="0" dirty="0">
              <a:latin typeface="+mn-lt"/>
              <a:ea typeface="宋体" pitchFamily="2"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020204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32500" lnSpcReduction="20000"/>
          </a:bodyPr>
          <a:lstStyle/>
          <a:p>
            <a:r>
              <a:rPr lang="zh-CN" altLang="en-US" sz="1400" b="1" noProof="0" dirty="0">
                <a:ea typeface="宋体" pitchFamily="2" charset="-122"/>
              </a:rPr>
              <a:t>动态图片和题注进入视图</a:t>
            </a:r>
          </a:p>
          <a:p>
            <a:r>
              <a:rPr lang="zh-CN" altLang="en-US" sz="1400" noProof="0" dirty="0">
                <a:ea typeface="宋体" pitchFamily="2" charset="-122"/>
              </a:rPr>
              <a:t>（基本）</a:t>
            </a:r>
          </a:p>
          <a:p>
            <a:endParaRPr lang="zh-CN" altLang="en-US" sz="1200" noProof="0" dirty="0">
              <a:ea typeface="宋体" pitchFamily="2" charset="-122"/>
            </a:endParaRPr>
          </a:p>
          <a:p>
            <a:endParaRPr lang="zh-CN" altLang="en-US" sz="1200" noProof="0" dirty="0">
              <a:ea typeface="宋体" pitchFamily="2" charset="-122"/>
            </a:endParaRPr>
          </a:p>
          <a:p>
            <a:r>
              <a:rPr lang="zh-CN" altLang="en-US" sz="1200" noProof="0" dirty="0">
                <a:ea typeface="宋体" pitchFamily="2" charset="-122"/>
              </a:rPr>
              <a:t>若要重现此幻灯片上的形状效果</a:t>
            </a:r>
            <a:r>
              <a:rPr lang="zh-CN" altLang="en-US" sz="1200" baseline="0" noProof="0" dirty="0">
                <a:ea typeface="宋体" pitchFamily="2" charset="-122"/>
              </a:rPr>
              <a:t>，请执行以下操作：</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noProof="0" dirty="0">
                <a:ea typeface="宋体" pitchFamily="2" charset="-122"/>
              </a:rPr>
              <a:t>在“开始”选项卡上的“幻灯片”</a:t>
            </a:r>
            <a:r>
              <a:rPr lang="zh-CN" altLang="en-US" sz="1200" i="0" baseline="0" noProof="0" dirty="0">
                <a:ea typeface="宋体" pitchFamily="2" charset="-122"/>
              </a:rPr>
              <a:t>组中，单击“版式”，然后单击“空白”。</a:t>
            </a:r>
            <a:endParaRPr lang="zh-CN" altLang="en-US" sz="1200" i="0" noProof="0" dirty="0">
              <a:ea typeface="宋体" pitchFamily="2" charset="-122"/>
            </a:endParaRPr>
          </a:p>
          <a:p>
            <a:pPr marL="228600" indent="-228600">
              <a:buFont typeface="+mj-lt"/>
              <a:buAutoNum type="arabicPeriod"/>
            </a:pPr>
            <a:r>
              <a:rPr lang="zh-CN" altLang="en-US" sz="1200" b="0" baseline="0" noProof="0" dirty="0">
                <a:ea typeface="宋体" pitchFamily="2" charset="-122"/>
              </a:rPr>
              <a:t>在“开始”选项卡上的“绘图”组中，单击“形状”，然后在“直线”下，单击“直线”（左边的第一个选项）。</a:t>
            </a:r>
          </a:p>
          <a:p>
            <a:pPr marL="228600" indent="-228600">
              <a:buFont typeface="+mj-lt"/>
              <a:buAutoNum type="arabicPeriod"/>
            </a:pPr>
            <a:r>
              <a:rPr lang="zh-CN" altLang="en-US" sz="1200" b="0" baseline="0" noProof="0" dirty="0">
                <a:ea typeface="宋体" pitchFamily="2" charset="-122"/>
              </a:rPr>
              <a:t>在幻灯片上，按住 </a:t>
            </a:r>
            <a:r>
              <a:rPr lang="en-US" altLang="zh-CN" sz="1200" b="0" baseline="0" noProof="0" dirty="0">
                <a:ea typeface="宋体" pitchFamily="2" charset="-122"/>
              </a:rPr>
              <a:t>Shift</a:t>
            </a:r>
            <a:r>
              <a:rPr lang="zh-CN" altLang="en-US" sz="1200" b="0" baseline="0" noProof="0" dirty="0">
                <a:ea typeface="宋体" pitchFamily="2" charset="-122"/>
              </a:rPr>
              <a:t>，然后通过拖动来绘制一条竖直线。</a:t>
            </a:r>
          </a:p>
          <a:p>
            <a:pPr marL="228600" indent="-228600">
              <a:buFont typeface="+mj-lt"/>
              <a:buAutoNum type="arabicPeriod"/>
            </a:pPr>
            <a:r>
              <a:rPr lang="zh-CN" altLang="en-US" sz="1200" b="0" baseline="0" noProof="0" dirty="0">
                <a:ea typeface="宋体" pitchFamily="2" charset="-122"/>
              </a:rPr>
              <a:t>选择直线。 在“绘图工具”下的“格式”选项卡上的“大小”组中，在“形状高度”框中输入 </a:t>
            </a:r>
            <a:r>
              <a:rPr lang="en-US" altLang="zh-CN" sz="1200" b="1" baseline="0" noProof="0" dirty="0">
                <a:ea typeface="宋体" pitchFamily="2" charset="-122"/>
              </a:rPr>
              <a:t>7.5</a:t>
            </a:r>
            <a:r>
              <a:rPr lang="zh-CN" altLang="en-US" sz="1200" b="0" baseline="0" noProof="0" dirty="0">
                <a:ea typeface="宋体" pitchFamily="2" charset="-122"/>
              </a:rPr>
              <a:t>。</a:t>
            </a:r>
          </a:p>
          <a:p>
            <a:pPr marL="228600" indent="-228600">
              <a:buFont typeface="+mj-lt"/>
              <a:buAutoNum type="arabicPeriod"/>
            </a:pPr>
            <a:r>
              <a:rPr lang="zh-CN" altLang="en-US" sz="1200" b="0" baseline="0" noProof="0" dirty="0">
                <a:ea typeface="宋体" pitchFamily="2" charset="-122"/>
              </a:rPr>
              <a:t>还是在“格式”选项卡上，在“形状样式”组中，单击“设置形状格式”对话框启动器。 在“设置形状格式”对话框的左窗格中，单击“线条颜色”。 在“线条颜色”窗格中，选择“实线”，单击“颜色”旁边的按钮，然后在“主题颜色”下，单击“黑色，文本 </a:t>
            </a:r>
            <a:r>
              <a:rPr lang="en-US" altLang="zh-CN" sz="1200" b="0" baseline="0" noProof="0" dirty="0">
                <a:ea typeface="宋体" pitchFamily="2" charset="-122"/>
              </a:rPr>
              <a:t>1”</a:t>
            </a:r>
            <a:r>
              <a:rPr lang="zh-CN" altLang="en-US" sz="1200" b="0" baseline="0" noProof="0" dirty="0">
                <a:ea typeface="宋体" pitchFamily="2" charset="-122"/>
              </a:rPr>
              <a:t>（第一行，左边的第二个选项）。</a:t>
            </a:r>
          </a:p>
          <a:p>
            <a:pPr marL="228600" lvl="0" indent="-228600">
              <a:buFont typeface="+mj-lt"/>
              <a:buAutoNum type="arabicPeriod"/>
            </a:pPr>
            <a:r>
              <a:rPr lang="zh-CN" altLang="en-US" sz="1200" b="0" baseline="0" noProof="0" dirty="0">
                <a:ea typeface="宋体" pitchFamily="2" charset="-122"/>
              </a:rPr>
              <a:t>还是在“设置形状格式”对话框中，单击左窗格中的“线条样式”。 在“线条样式”窗格的“粗细”框中，输入 </a:t>
            </a:r>
            <a:r>
              <a:rPr lang="en-US" altLang="zh-CN" sz="1200" b="1" baseline="0" noProof="0" dirty="0">
                <a:ea typeface="宋体" pitchFamily="2" charset="-122"/>
              </a:rPr>
              <a:t>2 pt</a:t>
            </a:r>
            <a:r>
              <a:rPr lang="zh-CN" altLang="en-US" sz="1200" b="0" baseline="0" noProof="0" dirty="0">
                <a:ea typeface="宋体" pitchFamily="2" charset="-122"/>
              </a:rPr>
              <a:t>。</a:t>
            </a:r>
          </a:p>
          <a:p>
            <a:pPr marL="228600" indent="-228600">
              <a:buFont typeface="+mj-lt"/>
              <a:buAutoNum type="arabicPeriod"/>
            </a:pPr>
            <a:r>
              <a:rPr lang="zh-CN" altLang="en-US" sz="1200" b="0" baseline="0" noProof="0" dirty="0">
                <a:ea typeface="宋体" pitchFamily="2" charset="-122"/>
              </a:rPr>
              <a:t>还是在“设置形状格式”对话框中，单击左窗格中的“发光和柔化边缘”。 在“发光和柔化边缘”窗格中，执行以下操作：</a:t>
            </a:r>
          </a:p>
          <a:p>
            <a:pPr marL="685800" lvl="1" indent="-228600">
              <a:buFont typeface="Arial" pitchFamily="34" charset="0"/>
              <a:buChar char="•"/>
            </a:pPr>
            <a:r>
              <a:rPr lang="zh-CN" altLang="en-US" sz="1200" b="0" baseline="0" noProof="0" dirty="0">
                <a:ea typeface="宋体" pitchFamily="2" charset="-122"/>
              </a:rPr>
              <a:t>在“发光”下，单击“预设”旁边的按钮，然后在“发光变体”下，单击“蓝色，</a:t>
            </a:r>
            <a:r>
              <a:rPr lang="en-US" altLang="zh-CN" sz="1200" b="0" baseline="0" noProof="0" dirty="0">
                <a:ea typeface="宋体" pitchFamily="2" charset="-122"/>
              </a:rPr>
              <a:t>5 pt </a:t>
            </a:r>
            <a:r>
              <a:rPr lang="zh-CN" altLang="en-US" sz="1200" b="0" baseline="0" noProof="0" dirty="0">
                <a:ea typeface="宋体" pitchFamily="2" charset="-122"/>
              </a:rPr>
              <a:t>发光，强调文字颜色 </a:t>
            </a:r>
            <a:r>
              <a:rPr lang="en-US" altLang="zh-CN" sz="1200" b="0" baseline="0" noProof="0" dirty="0">
                <a:ea typeface="宋体" pitchFamily="2" charset="-122"/>
              </a:rPr>
              <a:t>1”</a:t>
            </a:r>
            <a:r>
              <a:rPr lang="zh-CN" altLang="en-US" sz="1200" b="0" baseline="0" noProof="0" dirty="0">
                <a:ea typeface="宋体" pitchFamily="2" charset="-122"/>
              </a:rPr>
              <a:t>（第一行，左边的第一个选项）。 </a:t>
            </a:r>
          </a:p>
          <a:p>
            <a:pPr marL="685800" lvl="1" indent="-228600">
              <a:buFont typeface="Arial" pitchFamily="34" charset="0"/>
              <a:buChar char="•"/>
            </a:pPr>
            <a:r>
              <a:rPr lang="zh-CN" altLang="en-US" sz="1200" b="0" baseline="0" noProof="0" dirty="0">
                <a:ea typeface="宋体" pitchFamily="2" charset="-122"/>
              </a:rPr>
              <a:t>单击“颜色”旁边的按钮，然后在“主题颜色”下，单击“白色，背景 </a:t>
            </a:r>
            <a:r>
              <a:rPr lang="en-US" altLang="zh-CN" sz="1200" b="0" baseline="0" noProof="0" dirty="0">
                <a:ea typeface="宋体" pitchFamily="2" charset="-122"/>
              </a:rPr>
              <a:t>1”</a:t>
            </a:r>
            <a:r>
              <a:rPr lang="zh-CN" altLang="en-US" sz="1200" b="0" baseline="0" noProof="0" dirty="0">
                <a:ea typeface="宋体" pitchFamily="2" charset="-122"/>
              </a:rPr>
              <a:t>（第一行，左边的第一个选项）。</a:t>
            </a:r>
          </a:p>
          <a:p>
            <a:pPr marL="228600" indent="-228600">
              <a:buFont typeface="+mj-lt"/>
              <a:buAutoNum type="arabicPeriod"/>
            </a:pPr>
            <a:r>
              <a:rPr lang="zh-CN" altLang="en-US" sz="1200" b="0" baseline="0" noProof="0" dirty="0">
                <a:ea typeface="宋体" pitchFamily="2" charset="-122"/>
              </a:rPr>
              <a:t>在“开始”选项卡上的“绘图”组中，单击“排列”，指向“对齐”，然后执行以下操作：</a:t>
            </a:r>
          </a:p>
          <a:p>
            <a:pPr marL="685800" lvl="1" indent="-228600">
              <a:buFont typeface="+mj-lt"/>
              <a:buAutoNum type="arabicPeriod"/>
            </a:pPr>
            <a:r>
              <a:rPr lang="zh-CN" altLang="en-US" sz="1200" b="0" i="0" baseline="0" noProof="0" dirty="0">
                <a:ea typeface="宋体" pitchFamily="2" charset="-122"/>
              </a:rPr>
              <a:t>单击“与幻灯片对齐”。</a:t>
            </a:r>
          </a:p>
          <a:p>
            <a:pPr marL="685800" lvl="1" indent="-228600">
              <a:buFont typeface="+mj-lt"/>
              <a:buAutoNum type="arabicPeriod"/>
            </a:pPr>
            <a:r>
              <a:rPr lang="zh-CN" altLang="en-US" sz="1200" b="0" baseline="0" noProof="0" dirty="0">
                <a:ea typeface="宋体" pitchFamily="2" charset="-122"/>
              </a:rPr>
              <a:t>单击“水平居中”。</a:t>
            </a:r>
          </a:p>
          <a:p>
            <a:pPr marL="685800" lvl="1" indent="-228600">
              <a:buFont typeface="+mj-lt"/>
              <a:buAutoNum type="arabicPeriod"/>
            </a:pPr>
            <a:r>
              <a:rPr lang="zh-CN" altLang="en-US" sz="1200" b="0" baseline="0" noProof="0" dirty="0">
                <a:ea typeface="宋体" pitchFamily="2" charset="-122"/>
              </a:rPr>
              <a:t>单击“垂直居中”。</a:t>
            </a:r>
            <a:endParaRPr lang="zh-CN" altLang="en-US" sz="1200" b="1" noProof="0" dirty="0">
              <a:ea typeface="宋体" pitchFamily="2" charset="-122"/>
            </a:endParaRPr>
          </a:p>
          <a:p>
            <a:pPr marL="228600" indent="-228600">
              <a:buFont typeface="+mj-lt"/>
              <a:buAutoNum type="arabicPeriod"/>
            </a:pPr>
            <a:r>
              <a:rPr lang="zh-CN" altLang="en-US" sz="1200" b="0" noProof="0" dirty="0">
                <a:ea typeface="宋体" pitchFamily="2" charset="-122"/>
              </a:rPr>
              <a:t>在幻灯片上选择直线。在“开始”选项卡上的“剪贴板”组中，单击“复制”旁边的箭头，然后单击“复制”。</a:t>
            </a:r>
          </a:p>
          <a:p>
            <a:pPr marL="228600" indent="-228600">
              <a:buFont typeface="+mj-lt"/>
              <a:buAutoNum type="arabicPeriod"/>
            </a:pPr>
            <a:r>
              <a:rPr lang="zh-CN" altLang="en-US" sz="1200" b="0" noProof="0" dirty="0">
                <a:ea typeface="宋体" pitchFamily="2" charset="-122"/>
              </a:rPr>
              <a:t>拖动</a:t>
            </a:r>
            <a:r>
              <a:rPr lang="zh-CN" altLang="en-US" sz="1200" b="0" baseline="0" noProof="0" dirty="0">
                <a:ea typeface="宋体" pitchFamily="2" charset="-122"/>
              </a:rPr>
              <a:t>重复的直线，使其略微偏离幻灯片的右边缘。</a:t>
            </a:r>
          </a:p>
          <a:p>
            <a:pPr marL="228600" indent="-228600">
              <a:buFont typeface="+mj-lt"/>
              <a:buAutoNum type="arabicPeriod"/>
            </a:pPr>
            <a:r>
              <a:rPr lang="zh-CN" altLang="en-US" sz="1200" b="0" i="0" baseline="0" noProof="0" dirty="0">
                <a:ea typeface="宋体" pitchFamily="2" charset="-122"/>
              </a:rPr>
              <a:t>仍然选中重复的直线，在“开始”选项卡上的“绘图”组中，单击“排列”，指向“对齐”，然后执行以下操作： </a:t>
            </a:r>
          </a:p>
          <a:p>
            <a:pPr marL="685800" lvl="1" indent="-228600">
              <a:buFont typeface="+mj-lt"/>
              <a:buAutoNum type="arabicPeriod"/>
            </a:pPr>
            <a:r>
              <a:rPr lang="zh-CN" altLang="en-US" sz="1200" b="0" i="0" baseline="0" noProof="0" dirty="0">
                <a:ea typeface="宋体" pitchFamily="2" charset="-122"/>
              </a:rPr>
              <a:t>单击“与幻灯片对齐”。 </a:t>
            </a:r>
          </a:p>
          <a:p>
            <a:pPr marL="685800" lvl="1" indent="-228600">
              <a:buFont typeface="+mj-lt"/>
              <a:buAutoNum type="arabicPeriod"/>
            </a:pPr>
            <a:r>
              <a:rPr lang="zh-CN" altLang="en-US" sz="1200" b="0" i="0" baseline="0" noProof="0" dirty="0">
                <a:ea typeface="宋体" pitchFamily="2" charset="-122"/>
              </a:rPr>
              <a:t>单击“垂直居中”。</a:t>
            </a:r>
            <a:endParaRPr lang="zh-CN" altLang="en-US" sz="1200" b="0" i="0" noProof="0" dirty="0">
              <a:ea typeface="宋体" pitchFamily="2" charset="-122"/>
            </a:endParaRPr>
          </a:p>
          <a:p>
            <a:pPr marL="228600" indent="-228600">
              <a:buFont typeface="+mj-lt"/>
              <a:buAutoNum type="arabicPeriod"/>
            </a:pPr>
            <a:r>
              <a:rPr lang="zh-CN" altLang="en-US" sz="1200" noProof="0" dirty="0">
                <a:ea typeface="宋体" pitchFamily="2" charset="-122"/>
              </a:rPr>
              <a:t>在“插入”</a:t>
            </a:r>
            <a:r>
              <a:rPr lang="zh-CN" altLang="en-US" sz="1200" baseline="0" noProof="0" dirty="0">
                <a:ea typeface="宋体" pitchFamily="2" charset="-122"/>
              </a:rPr>
              <a:t>选项卡上的“图像”组中，单击“图片”。在“插入图片”对话框中，选择一个图片，然后单击“插入”。</a:t>
            </a:r>
            <a:endParaRPr lang="zh-CN" altLang="en-US" sz="1200" noProof="0" dirty="0">
              <a:ea typeface="宋体" pitchFamily="2" charset="-122"/>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kern="1200" noProof="0" dirty="0">
                <a:solidFill>
                  <a:schemeClr val="tx1"/>
                </a:solidFill>
                <a:latin typeface="+mn-lt"/>
                <a:ea typeface="宋体" pitchFamily="2" charset="-122"/>
                <a:cs typeface="+mn-cs"/>
              </a:rPr>
              <a:t>在幻灯片上选择图片。</a:t>
            </a:r>
            <a:r>
              <a:rPr lang="zh-CN" altLang="en-US" sz="1200" i="0" kern="1200" baseline="0" noProof="0" dirty="0">
                <a:solidFill>
                  <a:schemeClr val="tx1"/>
                </a:solidFill>
                <a:latin typeface="+mn-lt"/>
                <a:ea typeface="宋体" pitchFamily="2" charset="-122"/>
                <a:cs typeface="+mn-cs"/>
              </a:rPr>
              <a:t> </a:t>
            </a:r>
            <a:r>
              <a:rPr lang="zh-CN" altLang="en-US" sz="1200" kern="1200" noProof="0" dirty="0">
                <a:solidFill>
                  <a:schemeClr val="tx1"/>
                </a:solidFill>
                <a:effectLst/>
                <a:latin typeface="+mn-lt"/>
                <a:ea typeface="宋体" pitchFamily="2" charset="-122"/>
                <a:cs typeface="+mn-cs"/>
              </a:rPr>
              <a:t>在“图片工具”下的“格式”选项卡上的“大小”组中，单击“大小和位置”对话框启动器。在“设置图片格式”对话框中，调整图像的大小或裁剪图像，以便将高度设置为 </a:t>
            </a:r>
            <a:r>
              <a:rPr lang="en-US" altLang="zh-CN" sz="1200" b="1" kern="1200" noProof="0" dirty="0">
                <a:solidFill>
                  <a:schemeClr val="tx1"/>
                </a:solidFill>
                <a:effectLst/>
                <a:latin typeface="+mn-lt"/>
                <a:ea typeface="宋体" pitchFamily="2" charset="-122"/>
                <a:cs typeface="+mn-cs"/>
              </a:rPr>
              <a:t>7.5</a:t>
            </a:r>
            <a:r>
              <a:rPr lang="zh-CN" altLang="en-US" sz="1200" kern="1200" noProof="0" dirty="0">
                <a:solidFill>
                  <a:schemeClr val="tx1"/>
                </a:solidFill>
                <a:effectLst/>
                <a:latin typeface="+mn-lt"/>
                <a:ea typeface="宋体" pitchFamily="2" charset="-122"/>
                <a:cs typeface="+mn-cs"/>
              </a:rPr>
              <a:t>，将宽度设置为 </a:t>
            </a:r>
            <a:r>
              <a:rPr lang="en-US" altLang="zh-CN" sz="1200" b="1" kern="1200" noProof="0" dirty="0">
                <a:solidFill>
                  <a:schemeClr val="tx1"/>
                </a:solidFill>
                <a:effectLst/>
                <a:latin typeface="+mn-lt"/>
                <a:ea typeface="宋体" pitchFamily="2" charset="-122"/>
                <a:cs typeface="+mn-cs"/>
              </a:rPr>
              <a:t>5</a:t>
            </a:r>
            <a:r>
              <a:rPr lang="zh-CN" altLang="en-US" sz="1200" kern="1200" noProof="0" dirty="0">
                <a:solidFill>
                  <a:schemeClr val="tx1"/>
                </a:solidFill>
                <a:effectLst/>
                <a:latin typeface="+mn-lt"/>
                <a:ea typeface="宋体" pitchFamily="2" charset="-122"/>
                <a:cs typeface="+mn-cs"/>
              </a:rPr>
              <a:t>。若要裁剪图片，请单击左窗格中的“裁剪”，然后在右窗格中的“裁剪位置”下，向“高度”、“宽度”、“左对齐”和“顶对齐”框中输入值。若要调整图片的大小，请单击左窗格中的“大小”，然后在右窗格中的“尺寸和旋转”下，向“高度”和“宽度”框中输入值。</a:t>
            </a:r>
          </a:p>
          <a:p>
            <a:pPr marL="228600" indent="-228600">
              <a:buFont typeface="+mj-lt"/>
              <a:buAutoNum type="arabicPeriod"/>
            </a:pPr>
            <a:r>
              <a:rPr lang="zh-CN" altLang="en-US" sz="1200" b="0" baseline="0" noProof="0" dirty="0">
                <a:ea typeface="宋体" pitchFamily="2" charset="-122"/>
              </a:rPr>
              <a:t>在“开始”选项卡上的“绘图”组中，单击“排列”，指向“对齐”，然后执行以下操作：</a:t>
            </a:r>
          </a:p>
          <a:p>
            <a:pPr marL="685800" lvl="1" indent="-228600">
              <a:buFont typeface="+mj-lt"/>
              <a:buAutoNum type="arabicPeriod"/>
            </a:pPr>
            <a:r>
              <a:rPr lang="zh-CN" altLang="en-US" sz="1200" b="0" i="0" baseline="0" noProof="0" dirty="0">
                <a:ea typeface="宋体" pitchFamily="2" charset="-122"/>
              </a:rPr>
              <a:t>单击“与幻灯片对齐”。</a:t>
            </a:r>
          </a:p>
          <a:p>
            <a:pPr marL="685800" lvl="1" indent="-228600">
              <a:buFont typeface="+mj-lt"/>
              <a:buAutoNum type="arabicPeriod"/>
            </a:pPr>
            <a:r>
              <a:rPr lang="zh-CN" altLang="en-US" sz="1200" b="0" i="0" baseline="0" noProof="0" dirty="0">
                <a:ea typeface="宋体" pitchFamily="2" charset="-122"/>
              </a:rPr>
              <a:t>单击“右对齐”</a:t>
            </a:r>
            <a:r>
              <a:rPr lang="zh-CN" altLang="en-US" sz="1200" b="0" baseline="0" noProof="0" dirty="0">
                <a:ea typeface="宋体" pitchFamily="2" charset="-122"/>
              </a:rPr>
              <a:t>。</a:t>
            </a:r>
          </a:p>
          <a:p>
            <a:pPr marL="685800" lvl="1" indent="-228600">
              <a:buFont typeface="+mj-lt"/>
              <a:buAutoNum type="arabicPeriod"/>
            </a:pPr>
            <a:r>
              <a:rPr lang="zh-CN" altLang="en-US" sz="1200" b="0" i="0" baseline="0" noProof="0" dirty="0">
                <a:ea typeface="宋体" pitchFamily="2" charset="-122"/>
              </a:rPr>
              <a:t>单击“垂直居中”</a:t>
            </a:r>
            <a:r>
              <a:rPr lang="zh-CN" altLang="en-US" sz="1200" b="0" baseline="0" noProof="0" dirty="0">
                <a:ea typeface="宋体" pitchFamily="2" charset="-122"/>
              </a:rPr>
              <a:t>。</a:t>
            </a:r>
          </a:p>
          <a:p>
            <a:pPr marL="685800" lvl="1" indent="-228600">
              <a:buFont typeface="+mj-lt"/>
              <a:buAutoNum type="arabicPeriod"/>
            </a:pPr>
            <a:endParaRPr lang="zh-CN" altLang="en-US" sz="1200" b="0" baseline="0" noProof="0" dirty="0">
              <a:ea typeface="宋体" pitchFamily="2" charset="-122"/>
            </a:endParaRPr>
          </a:p>
          <a:p>
            <a:pPr marL="685800" lvl="1" indent="-228600">
              <a:buFont typeface="+mj-lt"/>
              <a:buNone/>
            </a:pPr>
            <a:endParaRPr lang="zh-CN" altLang="en-US" sz="1200" b="0" baseline="0" noProof="0" dirty="0">
              <a:ea typeface="宋体" pitchFamily="2" charset="-122"/>
            </a:endParaRPr>
          </a:p>
          <a:p>
            <a:pPr marL="228600" indent="-228600">
              <a:buFont typeface="+mj-lt"/>
              <a:buNone/>
            </a:pPr>
            <a:r>
              <a:rPr lang="zh-CN" altLang="en-US" sz="1200" b="0" noProof="0" dirty="0">
                <a:ea typeface="宋体" pitchFamily="2" charset="-122"/>
              </a:rPr>
              <a:t>若要重现此幻灯片上的文本效果，请执行以下操作：</a:t>
            </a:r>
          </a:p>
          <a:p>
            <a:pPr marL="228600" lvl="0" indent="-228600">
              <a:buFont typeface="+mj-lt"/>
              <a:buAutoNum type="arabicPeriod"/>
            </a:pPr>
            <a:r>
              <a:rPr lang="zh-CN" altLang="en-US" sz="1200" b="0" noProof="0" dirty="0">
                <a:ea typeface="宋体" pitchFamily="2" charset="-122"/>
              </a:rPr>
              <a:t>在</a:t>
            </a:r>
            <a:r>
              <a:rPr lang="zh-CN" altLang="en-US" sz="1200" b="0" baseline="0" noProof="0" dirty="0">
                <a:ea typeface="宋体" pitchFamily="2" charset="-122"/>
              </a:rPr>
              <a:t>“插入”选项卡上的“文本”组中，单击“文本框”。在幻灯片上拖动以绘制文本框。</a:t>
            </a:r>
          </a:p>
          <a:p>
            <a:pPr marL="228600" lvl="0" indent="-228600">
              <a:buFont typeface="+mj-lt"/>
              <a:buAutoNum type="arabicPeriod"/>
            </a:pPr>
            <a:r>
              <a:rPr lang="zh-CN" altLang="en-US" sz="1200" b="0" baseline="0" noProof="0" dirty="0">
                <a:ea typeface="宋体" pitchFamily="2" charset="-122"/>
              </a:rPr>
              <a:t>在文本框中输入文本，然后选择该文本。在“开始”选项卡上的“字体”组中，执行以下操作：</a:t>
            </a:r>
          </a:p>
          <a:p>
            <a:pPr marL="685800" lvl="1" indent="-228600">
              <a:buFont typeface="Arial" pitchFamily="34" charset="0"/>
              <a:buChar char="•"/>
            </a:pPr>
            <a:r>
              <a:rPr lang="zh-CN" altLang="en-US" sz="1200" b="0" baseline="0" noProof="0" dirty="0">
                <a:ea typeface="宋体" pitchFamily="2" charset="-122"/>
              </a:rPr>
              <a:t>在“字体”列表中，选择“宋体”。</a:t>
            </a:r>
          </a:p>
          <a:p>
            <a:pPr marL="685800" lvl="1" indent="-228600">
              <a:buFont typeface="Arial" pitchFamily="34" charset="0"/>
              <a:buChar char="•"/>
            </a:pPr>
            <a:r>
              <a:rPr lang="zh-CN" altLang="en-US" sz="1200" b="0" baseline="0" noProof="0" dirty="0">
                <a:ea typeface="宋体" pitchFamily="2" charset="-122"/>
              </a:rPr>
              <a:t>在“字号”列表中，选择“</a:t>
            </a:r>
            <a:r>
              <a:rPr lang="en-US" altLang="zh-CN" sz="1200" b="0" baseline="0" noProof="0" dirty="0">
                <a:ea typeface="宋体" pitchFamily="2" charset="-122"/>
              </a:rPr>
              <a:t>28”</a:t>
            </a:r>
            <a:r>
              <a:rPr lang="zh-CN" altLang="en-US" sz="1200" b="0" baseline="0" noProof="0" dirty="0">
                <a:ea typeface="宋体" pitchFamily="2" charset="-122"/>
              </a:rPr>
              <a: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ea typeface="宋体" pitchFamily="2" charset="-122"/>
              </a:rPr>
              <a:t>单击“加粗”。</a:t>
            </a:r>
            <a:endParaRPr lang="zh-CN" altLang="en-US" sz="1200" b="0" noProof="0" dirty="0">
              <a:ea typeface="宋体" pitchFamily="2" charset="-122"/>
            </a:endParaRPr>
          </a:p>
          <a:p>
            <a:pPr marL="685800" lvl="1" indent="-228600">
              <a:buFont typeface="Arial" pitchFamily="34" charset="0"/>
              <a:buChar char="•"/>
            </a:pPr>
            <a:r>
              <a:rPr lang="zh-CN" altLang="en-US" sz="1200" b="0" baseline="0" noProof="0" dirty="0">
                <a:ea typeface="宋体" pitchFamily="2" charset="-122"/>
              </a:rPr>
              <a:t>单击“字体颜色”旁边的按钮，然后在“主题颜色”下，单击“白色，背景 </a:t>
            </a:r>
            <a:r>
              <a:rPr lang="en-US" altLang="zh-CN" sz="1200" b="0" baseline="0" noProof="0" dirty="0">
                <a:ea typeface="宋体" pitchFamily="2" charset="-122"/>
              </a:rPr>
              <a:t>1”</a:t>
            </a:r>
            <a:r>
              <a:rPr lang="zh-CN" altLang="en-US" sz="1200" b="0" baseline="0" noProof="0" dirty="0">
                <a:ea typeface="宋体" pitchFamily="2" charset="-122"/>
              </a:rPr>
              <a:t>（第一行，左边的第一个选项）。</a:t>
            </a:r>
          </a:p>
          <a:p>
            <a:pPr marL="228600" lvl="0" indent="-228600">
              <a:buFont typeface="+mj-lt"/>
              <a:buAutoNum type="arabicPeriod"/>
            </a:pPr>
            <a:r>
              <a:rPr lang="zh-CN" altLang="en-US" sz="1200" b="0" baseline="0" noProof="0" dirty="0">
                <a:ea typeface="宋体" pitchFamily="2" charset="-122"/>
              </a:rPr>
              <a:t>在“开始”选项卡上的“段落”组中，单击“文本右对齐”，使文本框中的文本靠右对齐。 </a:t>
            </a:r>
            <a:endParaRPr lang="zh-CN" altLang="en-US" sz="1200" b="1" noProof="0" dirty="0">
              <a:ea typeface="宋体" pitchFamily="2" charset="-122"/>
            </a:endParaRPr>
          </a:p>
          <a:p>
            <a:pPr marL="228600" lvl="0" indent="-228600">
              <a:buFont typeface="+mj-lt"/>
              <a:buAutoNum type="arabicPeriod"/>
            </a:pPr>
            <a:r>
              <a:rPr lang="zh-CN" altLang="en-US" sz="1200" noProof="0" dirty="0">
                <a:ea typeface="宋体" pitchFamily="2" charset="-122"/>
              </a:rPr>
              <a:t>将文本框拖到幻灯片的左半边。</a:t>
            </a:r>
          </a:p>
          <a:p>
            <a:pPr marL="228600" indent="-228600">
              <a:buFont typeface="+mj-lt"/>
              <a:buNone/>
            </a:pPr>
            <a:endParaRPr lang="zh-CN" altLang="en-US" sz="1200" noProof="0" dirty="0">
              <a:ea typeface="宋体" pitchFamily="2" charset="-122"/>
            </a:endParaRPr>
          </a:p>
          <a:p>
            <a:pPr marL="228600" indent="-228600">
              <a:buFont typeface="+mj-lt"/>
              <a:buNone/>
            </a:pPr>
            <a:endParaRPr lang="zh-CN" altLang="en-US" sz="1200" noProof="0" dirty="0">
              <a:ea typeface="宋体" pitchFamily="2" charset="-122"/>
            </a:endParaRPr>
          </a:p>
          <a:p>
            <a:r>
              <a:rPr lang="zh-CN" altLang="en-US" sz="1200" noProof="0" dirty="0">
                <a:ea typeface="宋体" pitchFamily="2" charset="-122"/>
              </a:rPr>
              <a:t>若要重现此幻灯片上的背景效果，请执行以下操作：</a:t>
            </a:r>
          </a:p>
          <a:p>
            <a:pPr marL="228600" lvl="0" indent="-228600">
              <a:buFont typeface="+mj-lt"/>
              <a:buAutoNum type="arabicPeriod"/>
            </a:pPr>
            <a:r>
              <a:rPr lang="zh-CN" altLang="en-US" sz="1200" kern="1200" noProof="0" dirty="0">
                <a:solidFill>
                  <a:schemeClr val="tx1"/>
                </a:solidFill>
                <a:latin typeface="+mn-lt"/>
                <a:ea typeface="宋体" pitchFamily="2" charset="-122"/>
                <a:cs typeface="+mn-cs"/>
              </a:rPr>
              <a:t>在“设计”选项卡上的“背景”</a:t>
            </a:r>
            <a:r>
              <a:rPr lang="zh-CN" altLang="en-US" sz="1200" kern="1200" baseline="0" noProof="0" dirty="0">
                <a:solidFill>
                  <a:schemeClr val="tx1"/>
                </a:solidFill>
                <a:latin typeface="+mn-lt"/>
                <a:ea typeface="宋体" pitchFamily="2" charset="-122"/>
                <a:cs typeface="+mn-cs"/>
              </a:rPr>
              <a:t>组中，单击“背景样式”，然后单击“设置背景格式”</a:t>
            </a:r>
            <a:r>
              <a:rPr lang="zh-CN" altLang="en-US" sz="1200" kern="1200" noProof="0" dirty="0">
                <a:solidFill>
                  <a:schemeClr val="tx1"/>
                </a:solidFill>
                <a:latin typeface="+mn-lt"/>
                <a:ea typeface="宋体" pitchFamily="2" charset="-122"/>
                <a:cs typeface="+mn-cs"/>
              </a:rPr>
              <a:t>。在“设置背景格式”对话框中，单击左窗格中的“填充”，选择“填充”窗格中的“渐变填充”，然后执行以下操作：</a:t>
            </a:r>
          </a:p>
          <a:p>
            <a:pPr marL="685800" lvl="1" indent="-228600">
              <a:buFont typeface="Arial" pitchFamily="34" charset="0"/>
              <a:buChar char="•"/>
            </a:pPr>
            <a:r>
              <a:rPr lang="zh-CN" altLang="en-US" sz="1200" kern="1200" noProof="0" dirty="0">
                <a:solidFill>
                  <a:schemeClr val="tx1"/>
                </a:solidFill>
                <a:latin typeface="+mn-lt"/>
                <a:ea typeface="宋体" pitchFamily="2" charset="-122"/>
                <a:cs typeface="+mn-cs"/>
              </a:rPr>
              <a:t>在“类型”列表中，选择“线性”。</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在“角度”框中，输入 </a:t>
            </a:r>
            <a:r>
              <a:rPr lang="en-US" altLang="zh-CN" sz="1200" b="1" kern="1200" noProof="0" dirty="0">
                <a:solidFill>
                  <a:schemeClr val="tx1"/>
                </a:solidFill>
                <a:effectLst/>
                <a:latin typeface="+mn-lt"/>
                <a:ea typeface="宋体" pitchFamily="2" charset="-122"/>
                <a:cs typeface="+mn-cs"/>
              </a:rPr>
              <a:t>90</a:t>
            </a:r>
            <a:r>
              <a:rPr lang="zh-CN" altLang="en-US" sz="1200" kern="1200" noProof="0" dirty="0">
                <a:solidFill>
                  <a:schemeClr val="tx1"/>
                </a:solidFill>
                <a:effectLst/>
                <a:latin typeface="+mn-lt"/>
                <a:ea typeface="宋体" pitchFamily="2" charset="-122"/>
                <a:cs typeface="+mn-cs"/>
              </a:rPr>
              <a:t>。</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在“渐变光圈”下，单击“添加渐变光圈”或“删除渐变光圈”，直到滑块中出现两个光圈。</a:t>
            </a:r>
            <a:endParaRPr lang="zh-CN" altLang="en-US" sz="1200" kern="1200" noProof="0" dirty="0">
              <a:solidFill>
                <a:schemeClr val="tx1"/>
              </a:solidFill>
              <a:latin typeface="+mn-lt"/>
              <a:ea typeface="宋体" pitchFamily="2" charset="-122"/>
              <a:cs typeface="+mn-cs"/>
            </a:endParaRP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还是在“渐变光圈”下，按照以下步骤自定义渐变光圈：</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选择滑块中的第一个光圈，然后执行以下操作： </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在“位置”框中，输入 </a:t>
            </a:r>
            <a:r>
              <a:rPr lang="en-US" altLang="zh-CN" sz="1200" b="1" kern="1200" noProof="0" dirty="0">
                <a:solidFill>
                  <a:schemeClr val="tx1"/>
                </a:solidFill>
                <a:effectLst/>
                <a:latin typeface="+mn-lt"/>
                <a:ea typeface="宋体" pitchFamily="2" charset="-122"/>
                <a:cs typeface="+mn-cs"/>
              </a:rPr>
              <a:t>40%</a:t>
            </a:r>
            <a:r>
              <a:rPr lang="zh-CN" altLang="en-US" sz="1200" kern="1200" noProof="0" dirty="0">
                <a:solidFill>
                  <a:schemeClr val="tx1"/>
                </a:solidFill>
                <a:effectLst/>
                <a:latin typeface="+mn-lt"/>
                <a:ea typeface="宋体" pitchFamily="2" charset="-122"/>
                <a:cs typeface="+mn-cs"/>
              </a:rPr>
              <a:t>。</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单击“颜色”旁边的按钮，然后在“主题颜色”下，单击“黑色，文本 </a:t>
            </a:r>
            <a:r>
              <a:rPr lang="en-US" altLang="zh-CN" sz="1200" kern="1200" noProof="0" dirty="0">
                <a:solidFill>
                  <a:schemeClr val="tx1"/>
                </a:solidFill>
                <a:effectLst/>
                <a:latin typeface="+mn-lt"/>
                <a:ea typeface="宋体" pitchFamily="2" charset="-122"/>
                <a:cs typeface="+mn-cs"/>
              </a:rPr>
              <a:t>1”</a:t>
            </a:r>
            <a:r>
              <a:rPr lang="zh-CN" altLang="en-US" sz="1200" b="0" kern="1200" noProof="0" dirty="0">
                <a:solidFill>
                  <a:schemeClr val="tx1"/>
                </a:solidFill>
                <a:latin typeface="+mn-lt"/>
                <a:ea typeface="宋体" pitchFamily="2" charset="-122"/>
                <a:cs typeface="+mn-cs"/>
              </a:rPr>
              <a:t>（第一行，左边的</a:t>
            </a:r>
            <a:r>
              <a:rPr lang="zh-CN" altLang="en-US" sz="1200" b="0" kern="1200" baseline="0" noProof="0" dirty="0">
                <a:solidFill>
                  <a:schemeClr val="tx1"/>
                </a:solidFill>
                <a:latin typeface="+mn-lt"/>
                <a:ea typeface="宋体" pitchFamily="2" charset="-122"/>
                <a:cs typeface="+mn-cs"/>
              </a:rPr>
              <a:t>第二个选项）</a:t>
            </a:r>
            <a:r>
              <a:rPr lang="zh-CN" altLang="en-US" sz="1200" b="0" kern="1200" noProof="0" dirty="0">
                <a:solidFill>
                  <a:schemeClr val="tx1"/>
                </a:solidFill>
                <a:latin typeface="+mn-lt"/>
                <a:ea typeface="宋体" pitchFamily="2" charset="-122"/>
                <a:cs typeface="+mn-cs"/>
              </a:rPr>
              <a:t>。</a:t>
            </a:r>
            <a:endParaRPr lang="zh-CN" altLang="en-US" sz="1200" kern="1200" noProof="0" dirty="0">
              <a:solidFill>
                <a:schemeClr val="tx1"/>
              </a:solidFill>
              <a:effectLst/>
              <a:latin typeface="+mn-lt"/>
              <a:ea typeface="宋体" pitchFamily="2" charset="-122"/>
              <a:cs typeface="+mn-cs"/>
            </a:endParaRP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在“透明度”框中，输入 </a:t>
            </a:r>
            <a:r>
              <a:rPr lang="en-US" altLang="zh-CN" sz="1200" b="1" kern="1200" noProof="0" dirty="0">
                <a:solidFill>
                  <a:schemeClr val="tx1"/>
                </a:solidFill>
                <a:effectLst/>
                <a:latin typeface="+mn-lt"/>
                <a:ea typeface="宋体" pitchFamily="2" charset="-122"/>
                <a:cs typeface="+mn-cs"/>
              </a:rPr>
              <a:t>0%</a:t>
            </a:r>
            <a:r>
              <a:rPr lang="zh-CN" altLang="en-US" sz="1200" kern="1200" noProof="0" dirty="0">
                <a:solidFill>
                  <a:schemeClr val="tx1"/>
                </a:solidFill>
                <a:effectLst/>
                <a:latin typeface="+mn-lt"/>
                <a:ea typeface="宋体" pitchFamily="2" charset="-122"/>
                <a:cs typeface="+mn-cs"/>
              </a:rPr>
              <a:t>。 </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选择滑块中的下一个光圈，然后执行以下操作： </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在“位置”框中，输入 </a:t>
            </a:r>
            <a:r>
              <a:rPr lang="en-US" altLang="zh-CN" sz="1200" b="1" kern="1200" noProof="0" dirty="0">
                <a:solidFill>
                  <a:schemeClr val="tx1"/>
                </a:solidFill>
                <a:effectLst/>
                <a:latin typeface="+mn-lt"/>
                <a:ea typeface="宋体" pitchFamily="2" charset="-122"/>
                <a:cs typeface="+mn-cs"/>
              </a:rPr>
              <a:t>100%</a:t>
            </a:r>
            <a:r>
              <a:rPr lang="zh-CN" altLang="en-US" sz="1200" kern="1200" noProof="0" dirty="0">
                <a:solidFill>
                  <a:schemeClr val="tx1"/>
                </a:solidFill>
                <a:effectLst/>
                <a:latin typeface="+mn-lt"/>
                <a:ea typeface="宋体" pitchFamily="2" charset="-122"/>
                <a:cs typeface="+mn-cs"/>
              </a:rPr>
              <a:t>。</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单击“颜色”旁边的按钮，然后在“主题颜色”下，单击“黑色，文本 </a:t>
            </a:r>
            <a:r>
              <a:rPr lang="en-US" altLang="zh-CN" sz="1200"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，淡色 </a:t>
            </a:r>
            <a:r>
              <a:rPr lang="en-US" altLang="zh-CN" sz="1200" kern="1200" noProof="0" dirty="0">
                <a:solidFill>
                  <a:schemeClr val="tx1"/>
                </a:solidFill>
                <a:effectLst/>
                <a:latin typeface="+mn-lt"/>
                <a:ea typeface="宋体" pitchFamily="2" charset="-122"/>
                <a:cs typeface="+mn-cs"/>
              </a:rPr>
              <a:t>50%”</a:t>
            </a:r>
            <a:r>
              <a:rPr lang="zh-CN" altLang="en-US" sz="1200" b="0" kern="1200" noProof="0" dirty="0">
                <a:solidFill>
                  <a:schemeClr val="tx1"/>
                </a:solidFill>
                <a:latin typeface="+mn-lt"/>
                <a:ea typeface="宋体" pitchFamily="2" charset="-122"/>
                <a:cs typeface="+mn-cs"/>
              </a:rPr>
              <a:t>（第二行，左边的第二个选项）。</a:t>
            </a:r>
            <a:endParaRPr lang="zh-CN" altLang="en-US" sz="1200" kern="1200" noProof="0" dirty="0">
              <a:solidFill>
                <a:schemeClr val="tx1"/>
              </a:solidFill>
              <a:effectLst/>
              <a:latin typeface="+mn-lt"/>
              <a:ea typeface="宋体" pitchFamily="2" charset="-122"/>
              <a:cs typeface="+mn-cs"/>
            </a:endParaRP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在“透明度”框中，输入 </a:t>
            </a:r>
            <a:r>
              <a:rPr lang="en-US" altLang="zh-CN" sz="1200" b="1" kern="1200" noProof="0" dirty="0">
                <a:solidFill>
                  <a:schemeClr val="tx1"/>
                </a:solidFill>
                <a:effectLst/>
                <a:latin typeface="+mn-lt"/>
                <a:ea typeface="宋体" pitchFamily="2" charset="-122"/>
                <a:cs typeface="+mn-cs"/>
              </a:rPr>
              <a:t>0%</a:t>
            </a:r>
            <a:r>
              <a:rPr lang="zh-CN" altLang="en-US" sz="1200" kern="1200" noProof="0" dirty="0">
                <a:solidFill>
                  <a:schemeClr val="tx1"/>
                </a:solidFill>
                <a:effectLst/>
                <a:latin typeface="+mn-lt"/>
                <a:ea typeface="宋体" pitchFamily="2" charset="-122"/>
                <a:cs typeface="+mn-cs"/>
              </a:rPr>
              <a:t>。 </a:t>
            </a:r>
            <a:endParaRPr lang="zh-CN" altLang="en-US" sz="1200" noProof="0" dirty="0">
              <a:ea typeface="宋体" pitchFamily="2" charset="-122"/>
            </a:endParaRPr>
          </a:p>
          <a:p>
            <a:pPr marL="228600" indent="-228600">
              <a:buFont typeface="+mj-lt"/>
              <a:buNone/>
            </a:pPr>
            <a:endParaRPr lang="zh-CN" altLang="en-US" sz="1200" noProof="0" dirty="0">
              <a:ea typeface="宋体" pitchFamily="2" charset="-122"/>
            </a:endParaRPr>
          </a:p>
          <a:p>
            <a:pPr marL="228600" indent="-228600">
              <a:buFont typeface="+mj-lt"/>
              <a:buNone/>
            </a:pPr>
            <a:endParaRPr lang="zh-CN" altLang="en-US" sz="1200" noProof="0" dirty="0">
              <a:ea typeface="宋体" pitchFamily="2" charset="-122"/>
            </a:endParaRPr>
          </a:p>
          <a:p>
            <a:pPr marL="228600" indent="-228600">
              <a:buFont typeface="+mj-lt"/>
              <a:buNone/>
            </a:pPr>
            <a:r>
              <a:rPr lang="zh-CN" altLang="en-US" sz="1200" noProof="0" dirty="0">
                <a:ea typeface="宋体" pitchFamily="2" charset="-122"/>
              </a:rPr>
              <a:t>若要重现此幻灯片</a:t>
            </a:r>
            <a:r>
              <a:rPr lang="zh-CN" altLang="en-US" sz="1200" baseline="0" noProof="0" dirty="0">
                <a:ea typeface="宋体" pitchFamily="2" charset="-122"/>
              </a:rPr>
              <a:t>上的动画效果，请执行以下操作：</a:t>
            </a:r>
            <a:endParaRPr lang="zh-CN" altLang="en-US" sz="1200" noProof="0" dirty="0">
              <a:ea typeface="宋体" pitchFamily="2" charset="-122"/>
            </a:endParaRPr>
          </a:p>
          <a:p>
            <a:pPr marL="228600" indent="-228600">
              <a:buFont typeface="+mj-lt"/>
              <a:buAutoNum type="arabicPeriod"/>
            </a:pPr>
            <a:r>
              <a:rPr lang="zh-CN" altLang="en-US" sz="1200" noProof="0" dirty="0">
                <a:ea typeface="宋体" pitchFamily="2" charset="-122"/>
              </a:rPr>
              <a:t>选择偏离幻灯片右边缘的直线。</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在“动画”选项卡上的“高级动画”组中，单击“添加动画”，然后在“进入”下，单击“飞入”。</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还是在“动画”选项卡上，在“动画”组中，单击“效果选项”，然后单击“自左侧”。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0.5</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在“动画”选项卡上的“计时”组中，在“开始”列表中选择“上一动画之后”。</a:t>
            </a:r>
          </a:p>
          <a:p>
            <a:pPr marL="228600" indent="-228600">
              <a:buFont typeface="+mj-lt"/>
              <a:buAutoNum type="arabicPeriod"/>
            </a:pPr>
            <a:r>
              <a:rPr lang="zh-CN" altLang="en-US" sz="1200" noProof="0" dirty="0">
                <a:ea typeface="宋体" pitchFamily="2" charset="-122"/>
              </a:rPr>
              <a:t>选择幻灯片中央的直线。 </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在“动画”选项卡上的“高级动画”组中，单击“添加动画”，然后在“进入”下，单击“飞入”</a:t>
            </a:r>
            <a:r>
              <a:rPr lang="zh-CN" altLang="en-US" sz="1200" b="1" kern="1200" noProof="0" dirty="0">
                <a:solidFill>
                  <a:schemeClr val="tx1"/>
                </a:solidFill>
                <a:effectLst/>
                <a:latin typeface="+mn-lt"/>
                <a:ea typeface="宋体" pitchFamily="2" charset="-122"/>
                <a:cs typeface="+mn-cs"/>
              </a:rPr>
              <a:t>。</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a:t>
            </a:r>
            <a:r>
              <a:rPr lang="zh-CN" altLang="en-US" sz="1200" kern="1200" baseline="0" noProof="0" dirty="0">
                <a:solidFill>
                  <a:schemeClr val="tx1"/>
                </a:solidFill>
                <a:effectLst/>
                <a:latin typeface="+mn-lt"/>
                <a:ea typeface="宋体" pitchFamily="2" charset="-122"/>
                <a:cs typeface="+mn-cs"/>
              </a:rPr>
              <a:t>在</a:t>
            </a:r>
            <a:r>
              <a:rPr lang="zh-CN" altLang="en-US" sz="1200" kern="1200" noProof="0" dirty="0">
                <a:solidFill>
                  <a:schemeClr val="tx1"/>
                </a:solidFill>
                <a:effectLst/>
                <a:latin typeface="+mn-lt"/>
                <a:ea typeface="宋体" pitchFamily="2" charset="-122"/>
                <a:cs typeface="+mn-cs"/>
              </a:rPr>
              <a:t>“动画”选项卡上，在“动画”组中，单击“效果选项”，然后单击“自右侧”。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在“动画”选项卡上的“计时”组中，在“开始”列表中选择“上一动画之后”。</a:t>
            </a:r>
          </a:p>
          <a:p>
            <a:pPr marL="228600" indent="-228600">
              <a:buFont typeface="+mj-lt"/>
              <a:buAutoNum type="arabicPeriod"/>
            </a:pPr>
            <a:r>
              <a:rPr lang="zh-CN" altLang="en-US" sz="1200" noProof="0" dirty="0">
                <a:ea typeface="宋体" pitchFamily="2" charset="-122"/>
              </a:rPr>
              <a:t>选择图片。</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在“动画”选项卡上的“高级动画”组中，单击“添加动画”，然后在“进入”下，单击“擦除”</a:t>
            </a:r>
            <a:r>
              <a:rPr lang="zh-CN" altLang="en-US" sz="1200" b="1" kern="1200" noProof="0" dirty="0">
                <a:solidFill>
                  <a:schemeClr val="tx1"/>
                </a:solidFill>
                <a:effectLst/>
                <a:latin typeface="+mn-lt"/>
                <a:ea typeface="宋体" pitchFamily="2" charset="-122"/>
                <a:cs typeface="+mn-cs"/>
              </a:rPr>
              <a:t>。</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还是在“动画”选项卡上，在“动画”组中，单击“效果选项”，然后单击“自右侧”。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indent="-228600">
              <a:buFont typeface="+mj-lt"/>
              <a:buAutoNum type="arabicPeriod"/>
            </a:pPr>
            <a:r>
              <a:rPr lang="zh-CN" altLang="en-US" sz="1200" noProof="0" dirty="0">
                <a:ea typeface="宋体" pitchFamily="2" charset="-122"/>
              </a:rPr>
              <a:t>选择文本框。</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在“动画”选项卡上的“高级动画”组中，单击“添加动画”，然后在“进入”下，单击“飞入”</a:t>
            </a:r>
            <a:r>
              <a:rPr lang="zh-CN" altLang="en-US" sz="1200" b="1" kern="1200" noProof="0" dirty="0">
                <a:solidFill>
                  <a:schemeClr val="tx1"/>
                </a:solidFill>
                <a:effectLst/>
                <a:latin typeface="+mn-lt"/>
                <a:ea typeface="宋体" pitchFamily="2" charset="-122"/>
                <a:cs typeface="+mn-cs"/>
              </a:rPr>
              <a:t>。</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还是在“动画”选项卡上，在“动画”组中，单击“效果选项”，然后单击“自右侧”。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zh-CN" altLang="en-US" sz="1200" kern="1200" noProof="0" dirty="0">
              <a:solidFill>
                <a:schemeClr val="tx1"/>
              </a:solidFill>
              <a:effectLst/>
              <a:latin typeface="+mn-lt"/>
              <a:ea typeface="宋体" pitchFamily="2" charset="-122"/>
              <a:cs typeface="+mn-cs"/>
            </a:endParaRPr>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531881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noProof="0" dirty="0">
              <a:latin typeface="Microsoft YaHei" pitchFamily="34" charset="-122"/>
              <a:ea typeface="Microsoft YaHei" pitchFamily="34" charset="-122"/>
            </a:endParaRPr>
          </a:p>
        </p:txBody>
      </p:sp>
      <p:sp>
        <p:nvSpPr>
          <p:cNvPr id="409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59505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32500" lnSpcReduction="20000"/>
          </a:bodyPr>
          <a:lstStyle/>
          <a:p>
            <a:r>
              <a:rPr lang="zh-CN" altLang="en-US" sz="1400" b="1" noProof="0" dirty="0">
                <a:ea typeface="宋体" pitchFamily="2" charset="-122"/>
              </a:rPr>
              <a:t>动态图片和题注进入视图</a:t>
            </a:r>
          </a:p>
          <a:p>
            <a:r>
              <a:rPr lang="zh-CN" altLang="en-US" sz="1400" noProof="0" dirty="0">
                <a:ea typeface="宋体" pitchFamily="2" charset="-122"/>
              </a:rPr>
              <a:t>（基本）</a:t>
            </a:r>
          </a:p>
          <a:p>
            <a:endParaRPr lang="zh-CN" altLang="en-US" sz="1200" noProof="0" dirty="0">
              <a:ea typeface="宋体" pitchFamily="2" charset="-122"/>
            </a:endParaRPr>
          </a:p>
          <a:p>
            <a:endParaRPr lang="zh-CN" altLang="en-US" sz="1200" noProof="0" dirty="0">
              <a:ea typeface="宋体" pitchFamily="2" charset="-122"/>
            </a:endParaRPr>
          </a:p>
          <a:p>
            <a:r>
              <a:rPr lang="zh-CN" altLang="en-US" sz="1200" noProof="0" dirty="0">
                <a:ea typeface="宋体" pitchFamily="2" charset="-122"/>
              </a:rPr>
              <a:t>若要重现此幻灯片上的形状效果</a:t>
            </a:r>
            <a:r>
              <a:rPr lang="zh-CN" altLang="en-US" sz="1200" baseline="0" noProof="0" dirty="0">
                <a:ea typeface="宋体" pitchFamily="2" charset="-122"/>
              </a:rPr>
              <a:t>，请执行以下操作：</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noProof="0" dirty="0">
                <a:ea typeface="宋体" pitchFamily="2" charset="-122"/>
              </a:rPr>
              <a:t>在“开始”选项卡上的“幻灯片”</a:t>
            </a:r>
            <a:r>
              <a:rPr lang="zh-CN" altLang="en-US" sz="1200" i="0" baseline="0" noProof="0" dirty="0">
                <a:ea typeface="宋体" pitchFamily="2" charset="-122"/>
              </a:rPr>
              <a:t>组中，单击“版式”，然后单击“空白”。</a:t>
            </a:r>
            <a:endParaRPr lang="zh-CN" altLang="en-US" sz="1200" i="0" noProof="0" dirty="0">
              <a:ea typeface="宋体" pitchFamily="2" charset="-122"/>
            </a:endParaRPr>
          </a:p>
          <a:p>
            <a:pPr marL="228600" indent="-228600">
              <a:buFont typeface="+mj-lt"/>
              <a:buAutoNum type="arabicPeriod"/>
            </a:pPr>
            <a:r>
              <a:rPr lang="zh-CN" altLang="en-US" sz="1200" b="0" baseline="0" noProof="0" dirty="0">
                <a:ea typeface="宋体" pitchFamily="2" charset="-122"/>
              </a:rPr>
              <a:t>在“开始”选项卡上的“绘图”组中，单击“形状”，然后在“直线”下，单击“直线”（左边的第一个选项）。</a:t>
            </a:r>
          </a:p>
          <a:p>
            <a:pPr marL="228600" indent="-228600">
              <a:buFont typeface="+mj-lt"/>
              <a:buAutoNum type="arabicPeriod"/>
            </a:pPr>
            <a:r>
              <a:rPr lang="zh-CN" altLang="en-US" sz="1200" b="0" baseline="0" noProof="0" dirty="0">
                <a:ea typeface="宋体" pitchFamily="2" charset="-122"/>
              </a:rPr>
              <a:t>在幻灯片上，按住 </a:t>
            </a:r>
            <a:r>
              <a:rPr lang="en-US" altLang="zh-CN" sz="1200" b="0" baseline="0" noProof="0" dirty="0">
                <a:ea typeface="宋体" pitchFamily="2" charset="-122"/>
              </a:rPr>
              <a:t>Shift</a:t>
            </a:r>
            <a:r>
              <a:rPr lang="zh-CN" altLang="en-US" sz="1200" b="0" baseline="0" noProof="0" dirty="0">
                <a:ea typeface="宋体" pitchFamily="2" charset="-122"/>
              </a:rPr>
              <a:t>，然后通过拖动来绘制一条竖直线。</a:t>
            </a:r>
          </a:p>
          <a:p>
            <a:pPr marL="228600" indent="-228600">
              <a:buFont typeface="+mj-lt"/>
              <a:buAutoNum type="arabicPeriod"/>
            </a:pPr>
            <a:r>
              <a:rPr lang="zh-CN" altLang="en-US" sz="1200" b="0" baseline="0" noProof="0" dirty="0">
                <a:ea typeface="宋体" pitchFamily="2" charset="-122"/>
              </a:rPr>
              <a:t>选择直线。 在“绘图工具”下的“格式”选项卡上的“大小”组中，在“形状高度”框中输入 </a:t>
            </a:r>
            <a:r>
              <a:rPr lang="en-US" altLang="zh-CN" sz="1200" b="1" baseline="0" noProof="0" dirty="0">
                <a:ea typeface="宋体" pitchFamily="2" charset="-122"/>
              </a:rPr>
              <a:t>7.5</a:t>
            </a:r>
            <a:r>
              <a:rPr lang="zh-CN" altLang="en-US" sz="1200" b="0" baseline="0" noProof="0" dirty="0">
                <a:ea typeface="宋体" pitchFamily="2" charset="-122"/>
              </a:rPr>
              <a:t>。</a:t>
            </a:r>
          </a:p>
          <a:p>
            <a:pPr marL="228600" indent="-228600">
              <a:buFont typeface="+mj-lt"/>
              <a:buAutoNum type="arabicPeriod"/>
            </a:pPr>
            <a:r>
              <a:rPr lang="zh-CN" altLang="en-US" sz="1200" b="0" baseline="0" noProof="0" dirty="0">
                <a:ea typeface="宋体" pitchFamily="2" charset="-122"/>
              </a:rPr>
              <a:t>还是在“格式”选项卡上，在“形状样式”组中，单击“设置形状格式”对话框启动器。 在“设置形状格式”对话框的左窗格中，单击“线条颜色”。 在“线条颜色”窗格中，选择“实线”，单击“颜色”旁边的按钮，然后在“主题颜色”下，单击“黑色，文本 </a:t>
            </a:r>
            <a:r>
              <a:rPr lang="en-US" altLang="zh-CN" sz="1200" b="0" baseline="0" noProof="0" dirty="0">
                <a:ea typeface="宋体" pitchFamily="2" charset="-122"/>
              </a:rPr>
              <a:t>1”</a:t>
            </a:r>
            <a:r>
              <a:rPr lang="zh-CN" altLang="en-US" sz="1200" b="0" baseline="0" noProof="0" dirty="0">
                <a:ea typeface="宋体" pitchFamily="2" charset="-122"/>
              </a:rPr>
              <a:t>（第一行，左边的第二个选项）。</a:t>
            </a:r>
          </a:p>
          <a:p>
            <a:pPr marL="228600" lvl="0" indent="-228600">
              <a:buFont typeface="+mj-lt"/>
              <a:buAutoNum type="arabicPeriod"/>
            </a:pPr>
            <a:r>
              <a:rPr lang="zh-CN" altLang="en-US" sz="1200" b="0" baseline="0" noProof="0" dirty="0">
                <a:ea typeface="宋体" pitchFamily="2" charset="-122"/>
              </a:rPr>
              <a:t>还是在“设置形状格式”对话框中，单击左窗格中的“线条样式”。 在“线条样式”窗格的“粗细”框中，输入 </a:t>
            </a:r>
            <a:r>
              <a:rPr lang="en-US" altLang="zh-CN" sz="1200" b="1" baseline="0" noProof="0" dirty="0">
                <a:ea typeface="宋体" pitchFamily="2" charset="-122"/>
              </a:rPr>
              <a:t>2 pt</a:t>
            </a:r>
            <a:r>
              <a:rPr lang="zh-CN" altLang="en-US" sz="1200" b="0" baseline="0" noProof="0" dirty="0">
                <a:ea typeface="宋体" pitchFamily="2" charset="-122"/>
              </a:rPr>
              <a:t>。</a:t>
            </a:r>
          </a:p>
          <a:p>
            <a:pPr marL="228600" indent="-228600">
              <a:buFont typeface="+mj-lt"/>
              <a:buAutoNum type="arabicPeriod"/>
            </a:pPr>
            <a:r>
              <a:rPr lang="zh-CN" altLang="en-US" sz="1200" b="0" baseline="0" noProof="0" dirty="0">
                <a:ea typeface="宋体" pitchFamily="2" charset="-122"/>
              </a:rPr>
              <a:t>还是在“设置形状格式”对话框中，单击左窗格中的“发光和柔化边缘”。 在“发光和柔化边缘”窗格中，执行以下操作：</a:t>
            </a:r>
          </a:p>
          <a:p>
            <a:pPr marL="685800" lvl="1" indent="-228600">
              <a:buFont typeface="Arial" pitchFamily="34" charset="0"/>
              <a:buChar char="•"/>
            </a:pPr>
            <a:r>
              <a:rPr lang="zh-CN" altLang="en-US" sz="1200" b="0" baseline="0" noProof="0" dirty="0">
                <a:ea typeface="宋体" pitchFamily="2" charset="-122"/>
              </a:rPr>
              <a:t>在“发光”下，单击“预设”旁边的按钮，然后在“发光变体”下，单击“蓝色，</a:t>
            </a:r>
            <a:r>
              <a:rPr lang="en-US" altLang="zh-CN" sz="1200" b="0" baseline="0" noProof="0" dirty="0">
                <a:ea typeface="宋体" pitchFamily="2" charset="-122"/>
              </a:rPr>
              <a:t>5 pt </a:t>
            </a:r>
            <a:r>
              <a:rPr lang="zh-CN" altLang="en-US" sz="1200" b="0" baseline="0" noProof="0" dirty="0">
                <a:ea typeface="宋体" pitchFamily="2" charset="-122"/>
              </a:rPr>
              <a:t>发光，强调文字颜色 </a:t>
            </a:r>
            <a:r>
              <a:rPr lang="en-US" altLang="zh-CN" sz="1200" b="0" baseline="0" noProof="0" dirty="0">
                <a:ea typeface="宋体" pitchFamily="2" charset="-122"/>
              </a:rPr>
              <a:t>1”</a:t>
            </a:r>
            <a:r>
              <a:rPr lang="zh-CN" altLang="en-US" sz="1200" b="0" baseline="0" noProof="0" dirty="0">
                <a:ea typeface="宋体" pitchFamily="2" charset="-122"/>
              </a:rPr>
              <a:t>（第一行，左边的第一个选项）。 </a:t>
            </a:r>
          </a:p>
          <a:p>
            <a:pPr marL="685800" lvl="1" indent="-228600">
              <a:buFont typeface="Arial" pitchFamily="34" charset="0"/>
              <a:buChar char="•"/>
            </a:pPr>
            <a:r>
              <a:rPr lang="zh-CN" altLang="en-US" sz="1200" b="0" baseline="0" noProof="0" dirty="0">
                <a:ea typeface="宋体" pitchFamily="2" charset="-122"/>
              </a:rPr>
              <a:t>单击“颜色”旁边的按钮，然后在“主题颜色”下，单击“白色，背景 </a:t>
            </a:r>
            <a:r>
              <a:rPr lang="en-US" altLang="zh-CN" sz="1200" b="0" baseline="0" noProof="0" dirty="0">
                <a:ea typeface="宋体" pitchFamily="2" charset="-122"/>
              </a:rPr>
              <a:t>1”</a:t>
            </a:r>
            <a:r>
              <a:rPr lang="zh-CN" altLang="en-US" sz="1200" b="0" baseline="0" noProof="0" dirty="0">
                <a:ea typeface="宋体" pitchFamily="2" charset="-122"/>
              </a:rPr>
              <a:t>（第一行，左边的第一个选项）。</a:t>
            </a:r>
          </a:p>
          <a:p>
            <a:pPr marL="228600" indent="-228600">
              <a:buFont typeface="+mj-lt"/>
              <a:buAutoNum type="arabicPeriod"/>
            </a:pPr>
            <a:r>
              <a:rPr lang="zh-CN" altLang="en-US" sz="1200" b="0" baseline="0" noProof="0" dirty="0">
                <a:ea typeface="宋体" pitchFamily="2" charset="-122"/>
              </a:rPr>
              <a:t>在“开始”选项卡上的“绘图”组中，单击“排列”，指向“对齐”，然后执行以下操作：</a:t>
            </a:r>
          </a:p>
          <a:p>
            <a:pPr marL="685800" lvl="1" indent="-228600">
              <a:buFont typeface="+mj-lt"/>
              <a:buAutoNum type="arabicPeriod"/>
            </a:pPr>
            <a:r>
              <a:rPr lang="zh-CN" altLang="en-US" sz="1200" b="0" i="0" baseline="0" noProof="0" dirty="0">
                <a:ea typeface="宋体" pitchFamily="2" charset="-122"/>
              </a:rPr>
              <a:t>单击“与幻灯片对齐”。</a:t>
            </a:r>
          </a:p>
          <a:p>
            <a:pPr marL="685800" lvl="1" indent="-228600">
              <a:buFont typeface="+mj-lt"/>
              <a:buAutoNum type="arabicPeriod"/>
            </a:pPr>
            <a:r>
              <a:rPr lang="zh-CN" altLang="en-US" sz="1200" b="0" baseline="0" noProof="0" dirty="0">
                <a:ea typeface="宋体" pitchFamily="2" charset="-122"/>
              </a:rPr>
              <a:t>单击“水平居中”。</a:t>
            </a:r>
          </a:p>
          <a:p>
            <a:pPr marL="685800" lvl="1" indent="-228600">
              <a:buFont typeface="+mj-lt"/>
              <a:buAutoNum type="arabicPeriod"/>
            </a:pPr>
            <a:r>
              <a:rPr lang="zh-CN" altLang="en-US" sz="1200" b="0" baseline="0" noProof="0" dirty="0">
                <a:ea typeface="宋体" pitchFamily="2" charset="-122"/>
              </a:rPr>
              <a:t>单击“垂直居中”。</a:t>
            </a:r>
            <a:endParaRPr lang="zh-CN" altLang="en-US" sz="1200" b="1" noProof="0" dirty="0">
              <a:ea typeface="宋体" pitchFamily="2" charset="-122"/>
            </a:endParaRPr>
          </a:p>
          <a:p>
            <a:pPr marL="228600" indent="-228600">
              <a:buFont typeface="+mj-lt"/>
              <a:buAutoNum type="arabicPeriod"/>
            </a:pPr>
            <a:r>
              <a:rPr lang="zh-CN" altLang="en-US" sz="1200" b="0" noProof="0" dirty="0">
                <a:ea typeface="宋体" pitchFamily="2" charset="-122"/>
              </a:rPr>
              <a:t>在幻灯片上选择直线。在“开始”选项卡上的“剪贴板”组中，单击“复制”旁边的箭头，然后单击“复制”。</a:t>
            </a:r>
          </a:p>
          <a:p>
            <a:pPr marL="228600" indent="-228600">
              <a:buFont typeface="+mj-lt"/>
              <a:buAutoNum type="arabicPeriod"/>
            </a:pPr>
            <a:r>
              <a:rPr lang="zh-CN" altLang="en-US" sz="1200" b="0" noProof="0" dirty="0">
                <a:ea typeface="宋体" pitchFamily="2" charset="-122"/>
              </a:rPr>
              <a:t>拖动</a:t>
            </a:r>
            <a:r>
              <a:rPr lang="zh-CN" altLang="en-US" sz="1200" b="0" baseline="0" noProof="0" dirty="0">
                <a:ea typeface="宋体" pitchFamily="2" charset="-122"/>
              </a:rPr>
              <a:t>重复的直线，使其略微偏离幻灯片的右边缘。</a:t>
            </a:r>
          </a:p>
          <a:p>
            <a:pPr marL="228600" indent="-228600">
              <a:buFont typeface="+mj-lt"/>
              <a:buAutoNum type="arabicPeriod"/>
            </a:pPr>
            <a:r>
              <a:rPr lang="zh-CN" altLang="en-US" sz="1200" b="0" i="0" baseline="0" noProof="0" dirty="0">
                <a:ea typeface="宋体" pitchFamily="2" charset="-122"/>
              </a:rPr>
              <a:t>仍然选中重复的直线，在“开始”选项卡上的“绘图”组中，单击“排列”，指向“对齐”，然后执行以下操作： </a:t>
            </a:r>
          </a:p>
          <a:p>
            <a:pPr marL="685800" lvl="1" indent="-228600">
              <a:buFont typeface="+mj-lt"/>
              <a:buAutoNum type="arabicPeriod"/>
            </a:pPr>
            <a:r>
              <a:rPr lang="zh-CN" altLang="en-US" sz="1200" b="0" i="0" baseline="0" noProof="0" dirty="0">
                <a:ea typeface="宋体" pitchFamily="2" charset="-122"/>
              </a:rPr>
              <a:t>单击“与幻灯片对齐”。 </a:t>
            </a:r>
          </a:p>
          <a:p>
            <a:pPr marL="685800" lvl="1" indent="-228600">
              <a:buFont typeface="+mj-lt"/>
              <a:buAutoNum type="arabicPeriod"/>
            </a:pPr>
            <a:r>
              <a:rPr lang="zh-CN" altLang="en-US" sz="1200" b="0" i="0" baseline="0" noProof="0" dirty="0">
                <a:ea typeface="宋体" pitchFamily="2" charset="-122"/>
              </a:rPr>
              <a:t>单击“垂直居中”。</a:t>
            </a:r>
            <a:endParaRPr lang="zh-CN" altLang="en-US" sz="1200" b="0" i="0" noProof="0" dirty="0">
              <a:ea typeface="宋体" pitchFamily="2" charset="-122"/>
            </a:endParaRPr>
          </a:p>
          <a:p>
            <a:pPr marL="228600" indent="-228600">
              <a:buFont typeface="+mj-lt"/>
              <a:buAutoNum type="arabicPeriod"/>
            </a:pPr>
            <a:r>
              <a:rPr lang="zh-CN" altLang="en-US" sz="1200" noProof="0" dirty="0">
                <a:ea typeface="宋体" pitchFamily="2" charset="-122"/>
              </a:rPr>
              <a:t>在“插入”</a:t>
            </a:r>
            <a:r>
              <a:rPr lang="zh-CN" altLang="en-US" sz="1200" baseline="0" noProof="0" dirty="0">
                <a:ea typeface="宋体" pitchFamily="2" charset="-122"/>
              </a:rPr>
              <a:t>选项卡上的“图像”组中，单击“图片”。在“插入图片”对话框中，选择一个图片，然后单击“插入”。</a:t>
            </a:r>
            <a:endParaRPr lang="zh-CN" altLang="en-US" sz="1200" noProof="0" dirty="0">
              <a:ea typeface="宋体" pitchFamily="2" charset="-122"/>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i="0" kern="1200" noProof="0" dirty="0">
                <a:solidFill>
                  <a:schemeClr val="tx1"/>
                </a:solidFill>
                <a:latin typeface="+mn-lt"/>
                <a:ea typeface="宋体" pitchFamily="2" charset="-122"/>
                <a:cs typeface="+mn-cs"/>
              </a:rPr>
              <a:t>在幻灯片上选择图片。</a:t>
            </a:r>
            <a:r>
              <a:rPr lang="zh-CN" altLang="en-US" sz="1200" i="0" kern="1200" baseline="0" noProof="0" dirty="0">
                <a:solidFill>
                  <a:schemeClr val="tx1"/>
                </a:solidFill>
                <a:latin typeface="+mn-lt"/>
                <a:ea typeface="宋体" pitchFamily="2" charset="-122"/>
                <a:cs typeface="+mn-cs"/>
              </a:rPr>
              <a:t> </a:t>
            </a:r>
            <a:r>
              <a:rPr lang="zh-CN" altLang="en-US" sz="1200" kern="1200" noProof="0" dirty="0">
                <a:solidFill>
                  <a:schemeClr val="tx1"/>
                </a:solidFill>
                <a:effectLst/>
                <a:latin typeface="+mn-lt"/>
                <a:ea typeface="宋体" pitchFamily="2" charset="-122"/>
                <a:cs typeface="+mn-cs"/>
              </a:rPr>
              <a:t>在“图片工具”下的“格式”选项卡上的“大小”组中，单击“大小和位置”对话框启动器。在“设置图片格式”对话框中，调整图像的大小或裁剪图像，以便将高度设置为 </a:t>
            </a:r>
            <a:r>
              <a:rPr lang="en-US" altLang="zh-CN" sz="1200" b="1" kern="1200" noProof="0" dirty="0">
                <a:solidFill>
                  <a:schemeClr val="tx1"/>
                </a:solidFill>
                <a:effectLst/>
                <a:latin typeface="+mn-lt"/>
                <a:ea typeface="宋体" pitchFamily="2" charset="-122"/>
                <a:cs typeface="+mn-cs"/>
              </a:rPr>
              <a:t>7.5</a:t>
            </a:r>
            <a:r>
              <a:rPr lang="zh-CN" altLang="en-US" sz="1200" kern="1200" noProof="0" dirty="0">
                <a:solidFill>
                  <a:schemeClr val="tx1"/>
                </a:solidFill>
                <a:effectLst/>
                <a:latin typeface="+mn-lt"/>
                <a:ea typeface="宋体" pitchFamily="2" charset="-122"/>
                <a:cs typeface="+mn-cs"/>
              </a:rPr>
              <a:t>，将宽度设置为 </a:t>
            </a:r>
            <a:r>
              <a:rPr lang="en-US" altLang="zh-CN" sz="1200" b="1" kern="1200" noProof="0" dirty="0">
                <a:solidFill>
                  <a:schemeClr val="tx1"/>
                </a:solidFill>
                <a:effectLst/>
                <a:latin typeface="+mn-lt"/>
                <a:ea typeface="宋体" pitchFamily="2" charset="-122"/>
                <a:cs typeface="+mn-cs"/>
              </a:rPr>
              <a:t>5</a:t>
            </a:r>
            <a:r>
              <a:rPr lang="zh-CN" altLang="en-US" sz="1200" kern="1200" noProof="0" dirty="0">
                <a:solidFill>
                  <a:schemeClr val="tx1"/>
                </a:solidFill>
                <a:effectLst/>
                <a:latin typeface="+mn-lt"/>
                <a:ea typeface="宋体" pitchFamily="2" charset="-122"/>
                <a:cs typeface="+mn-cs"/>
              </a:rPr>
              <a:t>。若要裁剪图片，请单击左窗格中的“裁剪”，然后在右窗格中的“裁剪位置”下，向“高度”、“宽度”、“左对齐”和“顶对齐”框中输入值。若要调整图片的大小，请单击左窗格中的“大小”，然后在右窗格中的“尺寸和旋转”下，向“高度”和“宽度”框中输入值。</a:t>
            </a:r>
          </a:p>
          <a:p>
            <a:pPr marL="228600" indent="-228600">
              <a:buFont typeface="+mj-lt"/>
              <a:buAutoNum type="arabicPeriod"/>
            </a:pPr>
            <a:r>
              <a:rPr lang="zh-CN" altLang="en-US" sz="1200" b="0" baseline="0" noProof="0" dirty="0">
                <a:ea typeface="宋体" pitchFamily="2" charset="-122"/>
              </a:rPr>
              <a:t>在“开始”选项卡上的“绘图”组中，单击“排列”，指向“对齐”，然后执行以下操作：</a:t>
            </a:r>
          </a:p>
          <a:p>
            <a:pPr marL="685800" lvl="1" indent="-228600">
              <a:buFont typeface="+mj-lt"/>
              <a:buAutoNum type="arabicPeriod"/>
            </a:pPr>
            <a:r>
              <a:rPr lang="zh-CN" altLang="en-US" sz="1200" b="0" i="0" baseline="0" noProof="0" dirty="0">
                <a:ea typeface="宋体" pitchFamily="2" charset="-122"/>
              </a:rPr>
              <a:t>单击“与幻灯片对齐”。</a:t>
            </a:r>
          </a:p>
          <a:p>
            <a:pPr marL="685800" lvl="1" indent="-228600">
              <a:buFont typeface="+mj-lt"/>
              <a:buAutoNum type="arabicPeriod"/>
            </a:pPr>
            <a:r>
              <a:rPr lang="zh-CN" altLang="en-US" sz="1200" b="0" i="0" baseline="0" noProof="0" dirty="0">
                <a:ea typeface="宋体" pitchFamily="2" charset="-122"/>
              </a:rPr>
              <a:t>单击“右对齐”</a:t>
            </a:r>
            <a:r>
              <a:rPr lang="zh-CN" altLang="en-US" sz="1200" b="0" baseline="0" noProof="0" dirty="0">
                <a:ea typeface="宋体" pitchFamily="2" charset="-122"/>
              </a:rPr>
              <a:t>。</a:t>
            </a:r>
          </a:p>
          <a:p>
            <a:pPr marL="685800" lvl="1" indent="-228600">
              <a:buFont typeface="+mj-lt"/>
              <a:buAutoNum type="arabicPeriod"/>
            </a:pPr>
            <a:r>
              <a:rPr lang="zh-CN" altLang="en-US" sz="1200" b="0" i="0" baseline="0" noProof="0" dirty="0">
                <a:ea typeface="宋体" pitchFamily="2" charset="-122"/>
              </a:rPr>
              <a:t>单击“垂直居中”</a:t>
            </a:r>
            <a:r>
              <a:rPr lang="zh-CN" altLang="en-US" sz="1200" b="0" baseline="0" noProof="0" dirty="0">
                <a:ea typeface="宋体" pitchFamily="2" charset="-122"/>
              </a:rPr>
              <a:t>。</a:t>
            </a:r>
          </a:p>
          <a:p>
            <a:pPr marL="685800" lvl="1" indent="-228600">
              <a:buFont typeface="+mj-lt"/>
              <a:buAutoNum type="arabicPeriod"/>
            </a:pPr>
            <a:endParaRPr lang="zh-CN" altLang="en-US" sz="1200" b="0" baseline="0" noProof="0" dirty="0">
              <a:ea typeface="宋体" pitchFamily="2" charset="-122"/>
            </a:endParaRPr>
          </a:p>
          <a:p>
            <a:pPr marL="685800" lvl="1" indent="-228600">
              <a:buFont typeface="+mj-lt"/>
              <a:buNone/>
            </a:pPr>
            <a:endParaRPr lang="zh-CN" altLang="en-US" sz="1200" b="0" baseline="0" noProof="0" dirty="0">
              <a:ea typeface="宋体" pitchFamily="2" charset="-122"/>
            </a:endParaRPr>
          </a:p>
          <a:p>
            <a:pPr marL="228600" indent="-228600">
              <a:buFont typeface="+mj-lt"/>
              <a:buNone/>
            </a:pPr>
            <a:r>
              <a:rPr lang="zh-CN" altLang="en-US" sz="1200" b="0" noProof="0" dirty="0">
                <a:ea typeface="宋体" pitchFamily="2" charset="-122"/>
              </a:rPr>
              <a:t>若要重现此幻灯片上的文本效果，请执行以下操作：</a:t>
            </a:r>
          </a:p>
          <a:p>
            <a:pPr marL="228600" lvl="0" indent="-228600">
              <a:buFont typeface="+mj-lt"/>
              <a:buAutoNum type="arabicPeriod"/>
            </a:pPr>
            <a:r>
              <a:rPr lang="zh-CN" altLang="en-US" sz="1200" b="0" noProof="0" dirty="0">
                <a:ea typeface="宋体" pitchFamily="2" charset="-122"/>
              </a:rPr>
              <a:t>在</a:t>
            </a:r>
            <a:r>
              <a:rPr lang="zh-CN" altLang="en-US" sz="1200" b="0" baseline="0" noProof="0" dirty="0">
                <a:ea typeface="宋体" pitchFamily="2" charset="-122"/>
              </a:rPr>
              <a:t>“插入”选项卡上的“文本”组中，单击“文本框”。在幻灯片上拖动以绘制文本框。</a:t>
            </a:r>
          </a:p>
          <a:p>
            <a:pPr marL="228600" lvl="0" indent="-228600">
              <a:buFont typeface="+mj-lt"/>
              <a:buAutoNum type="arabicPeriod"/>
            </a:pPr>
            <a:r>
              <a:rPr lang="zh-CN" altLang="en-US" sz="1200" b="0" baseline="0" noProof="0" dirty="0">
                <a:ea typeface="宋体" pitchFamily="2" charset="-122"/>
              </a:rPr>
              <a:t>在文本框中输入文本，然后选择该文本。在“开始”选项卡上的“字体”组中，执行以下操作：</a:t>
            </a:r>
          </a:p>
          <a:p>
            <a:pPr marL="685800" lvl="1" indent="-228600">
              <a:buFont typeface="Arial" pitchFamily="34" charset="0"/>
              <a:buChar char="•"/>
            </a:pPr>
            <a:r>
              <a:rPr lang="zh-CN" altLang="en-US" sz="1200" b="0" baseline="0" noProof="0" dirty="0">
                <a:ea typeface="宋体" pitchFamily="2" charset="-122"/>
              </a:rPr>
              <a:t>在“字体”列表中，选择“宋体”。</a:t>
            </a:r>
          </a:p>
          <a:p>
            <a:pPr marL="685800" lvl="1" indent="-228600">
              <a:buFont typeface="Arial" pitchFamily="34" charset="0"/>
              <a:buChar char="•"/>
            </a:pPr>
            <a:r>
              <a:rPr lang="zh-CN" altLang="en-US" sz="1200" b="0" baseline="0" noProof="0" dirty="0">
                <a:ea typeface="宋体" pitchFamily="2" charset="-122"/>
              </a:rPr>
              <a:t>在“字号”列表中，选择“</a:t>
            </a:r>
            <a:r>
              <a:rPr lang="en-US" altLang="zh-CN" sz="1200" b="0" baseline="0" noProof="0" dirty="0">
                <a:ea typeface="宋体" pitchFamily="2" charset="-122"/>
              </a:rPr>
              <a:t>28”</a:t>
            </a:r>
            <a:r>
              <a:rPr lang="zh-CN" altLang="en-US" sz="1200" b="0" baseline="0" noProof="0" dirty="0">
                <a:ea typeface="宋体" pitchFamily="2" charset="-122"/>
              </a:rPr>
              <a:t>。</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baseline="0" noProof="0" dirty="0">
                <a:ea typeface="宋体" pitchFamily="2" charset="-122"/>
              </a:rPr>
              <a:t>单击“加粗”。</a:t>
            </a:r>
            <a:endParaRPr lang="zh-CN" altLang="en-US" sz="1200" b="0" noProof="0" dirty="0">
              <a:ea typeface="宋体" pitchFamily="2" charset="-122"/>
            </a:endParaRPr>
          </a:p>
          <a:p>
            <a:pPr marL="685800" lvl="1" indent="-228600">
              <a:buFont typeface="Arial" pitchFamily="34" charset="0"/>
              <a:buChar char="•"/>
            </a:pPr>
            <a:r>
              <a:rPr lang="zh-CN" altLang="en-US" sz="1200" b="0" baseline="0" noProof="0" dirty="0">
                <a:ea typeface="宋体" pitchFamily="2" charset="-122"/>
              </a:rPr>
              <a:t>单击“字体颜色”旁边的按钮，然后在“主题颜色”下，单击“白色，背景 </a:t>
            </a:r>
            <a:r>
              <a:rPr lang="en-US" altLang="zh-CN" sz="1200" b="0" baseline="0" noProof="0" dirty="0">
                <a:ea typeface="宋体" pitchFamily="2" charset="-122"/>
              </a:rPr>
              <a:t>1”</a:t>
            </a:r>
            <a:r>
              <a:rPr lang="zh-CN" altLang="en-US" sz="1200" b="0" baseline="0" noProof="0" dirty="0">
                <a:ea typeface="宋体" pitchFamily="2" charset="-122"/>
              </a:rPr>
              <a:t>（第一行，左边的第一个选项）。</a:t>
            </a:r>
          </a:p>
          <a:p>
            <a:pPr marL="228600" lvl="0" indent="-228600">
              <a:buFont typeface="+mj-lt"/>
              <a:buAutoNum type="arabicPeriod"/>
            </a:pPr>
            <a:r>
              <a:rPr lang="zh-CN" altLang="en-US" sz="1200" b="0" baseline="0" noProof="0" dirty="0">
                <a:ea typeface="宋体" pitchFamily="2" charset="-122"/>
              </a:rPr>
              <a:t>在“开始”选项卡上的“段落”组中，单击“文本右对齐”，使文本框中的文本靠右对齐。 </a:t>
            </a:r>
            <a:endParaRPr lang="zh-CN" altLang="en-US" sz="1200" b="1" noProof="0" dirty="0">
              <a:ea typeface="宋体" pitchFamily="2" charset="-122"/>
            </a:endParaRPr>
          </a:p>
          <a:p>
            <a:pPr marL="228600" lvl="0" indent="-228600">
              <a:buFont typeface="+mj-lt"/>
              <a:buAutoNum type="arabicPeriod"/>
            </a:pPr>
            <a:r>
              <a:rPr lang="zh-CN" altLang="en-US" sz="1200" noProof="0" dirty="0">
                <a:ea typeface="宋体" pitchFamily="2" charset="-122"/>
              </a:rPr>
              <a:t>将文本框拖到幻灯片的左半边。</a:t>
            </a:r>
          </a:p>
          <a:p>
            <a:pPr marL="228600" indent="-228600">
              <a:buFont typeface="+mj-lt"/>
              <a:buNone/>
            </a:pPr>
            <a:endParaRPr lang="zh-CN" altLang="en-US" sz="1200" noProof="0" dirty="0">
              <a:ea typeface="宋体" pitchFamily="2" charset="-122"/>
            </a:endParaRPr>
          </a:p>
          <a:p>
            <a:pPr marL="228600" indent="-228600">
              <a:buFont typeface="+mj-lt"/>
              <a:buNone/>
            </a:pPr>
            <a:endParaRPr lang="zh-CN" altLang="en-US" sz="1200" noProof="0" dirty="0">
              <a:ea typeface="宋体" pitchFamily="2" charset="-122"/>
            </a:endParaRPr>
          </a:p>
          <a:p>
            <a:r>
              <a:rPr lang="zh-CN" altLang="en-US" sz="1200" noProof="0" dirty="0">
                <a:ea typeface="宋体" pitchFamily="2" charset="-122"/>
              </a:rPr>
              <a:t>若要重现此幻灯片上的背景效果，请执行以下操作：</a:t>
            </a:r>
          </a:p>
          <a:p>
            <a:pPr marL="228600" lvl="0" indent="-228600">
              <a:buFont typeface="+mj-lt"/>
              <a:buAutoNum type="arabicPeriod"/>
            </a:pPr>
            <a:r>
              <a:rPr lang="zh-CN" altLang="en-US" sz="1200" kern="1200" noProof="0" dirty="0">
                <a:solidFill>
                  <a:schemeClr val="tx1"/>
                </a:solidFill>
                <a:latin typeface="+mn-lt"/>
                <a:ea typeface="宋体" pitchFamily="2" charset="-122"/>
                <a:cs typeface="+mn-cs"/>
              </a:rPr>
              <a:t>在“设计”选项卡上的“背景”</a:t>
            </a:r>
            <a:r>
              <a:rPr lang="zh-CN" altLang="en-US" sz="1200" kern="1200" baseline="0" noProof="0" dirty="0">
                <a:solidFill>
                  <a:schemeClr val="tx1"/>
                </a:solidFill>
                <a:latin typeface="+mn-lt"/>
                <a:ea typeface="宋体" pitchFamily="2" charset="-122"/>
                <a:cs typeface="+mn-cs"/>
              </a:rPr>
              <a:t>组中，单击“背景样式”，然后单击“设置背景格式”</a:t>
            </a:r>
            <a:r>
              <a:rPr lang="zh-CN" altLang="en-US" sz="1200" kern="1200" noProof="0" dirty="0">
                <a:solidFill>
                  <a:schemeClr val="tx1"/>
                </a:solidFill>
                <a:latin typeface="+mn-lt"/>
                <a:ea typeface="宋体" pitchFamily="2" charset="-122"/>
                <a:cs typeface="+mn-cs"/>
              </a:rPr>
              <a:t>。在“设置背景格式”对话框中，单击左窗格中的“填充”，选择“填充”窗格中的“渐变填充”，然后执行以下操作：</a:t>
            </a:r>
          </a:p>
          <a:p>
            <a:pPr marL="685800" lvl="1" indent="-228600">
              <a:buFont typeface="Arial" pitchFamily="34" charset="0"/>
              <a:buChar char="•"/>
            </a:pPr>
            <a:r>
              <a:rPr lang="zh-CN" altLang="en-US" sz="1200" kern="1200" noProof="0" dirty="0">
                <a:solidFill>
                  <a:schemeClr val="tx1"/>
                </a:solidFill>
                <a:latin typeface="+mn-lt"/>
                <a:ea typeface="宋体" pitchFamily="2" charset="-122"/>
                <a:cs typeface="+mn-cs"/>
              </a:rPr>
              <a:t>在“类型”列表中，选择“线性”。</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在“角度”框中，输入 </a:t>
            </a:r>
            <a:r>
              <a:rPr lang="en-US" altLang="zh-CN" sz="1200" b="1" kern="1200" noProof="0" dirty="0">
                <a:solidFill>
                  <a:schemeClr val="tx1"/>
                </a:solidFill>
                <a:effectLst/>
                <a:latin typeface="+mn-lt"/>
                <a:ea typeface="宋体" pitchFamily="2" charset="-122"/>
                <a:cs typeface="+mn-cs"/>
              </a:rPr>
              <a:t>90</a:t>
            </a:r>
            <a:r>
              <a:rPr lang="zh-CN" altLang="en-US" sz="1200" kern="1200" noProof="0" dirty="0">
                <a:solidFill>
                  <a:schemeClr val="tx1"/>
                </a:solidFill>
                <a:effectLst/>
                <a:latin typeface="+mn-lt"/>
                <a:ea typeface="宋体" pitchFamily="2" charset="-122"/>
                <a:cs typeface="+mn-cs"/>
              </a:rPr>
              <a:t>。</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在“渐变光圈”下，单击“添加渐变光圈”或“删除渐变光圈”，直到滑块中出现两个光圈。</a:t>
            </a:r>
            <a:endParaRPr lang="zh-CN" altLang="en-US" sz="1200" kern="1200" noProof="0" dirty="0">
              <a:solidFill>
                <a:schemeClr val="tx1"/>
              </a:solidFill>
              <a:latin typeface="+mn-lt"/>
              <a:ea typeface="宋体" pitchFamily="2" charset="-122"/>
              <a:cs typeface="+mn-cs"/>
            </a:endParaRP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还是在“渐变光圈”下，按照以下步骤自定义渐变光圈：</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选择滑块中的第一个光圈，然后执行以下操作： </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在“位置”框中，输入 </a:t>
            </a:r>
            <a:r>
              <a:rPr lang="en-US" altLang="zh-CN" sz="1200" b="1" kern="1200" noProof="0" dirty="0">
                <a:solidFill>
                  <a:schemeClr val="tx1"/>
                </a:solidFill>
                <a:effectLst/>
                <a:latin typeface="+mn-lt"/>
                <a:ea typeface="宋体" pitchFamily="2" charset="-122"/>
                <a:cs typeface="+mn-cs"/>
              </a:rPr>
              <a:t>40%</a:t>
            </a:r>
            <a:r>
              <a:rPr lang="zh-CN" altLang="en-US" sz="1200" kern="1200" noProof="0" dirty="0">
                <a:solidFill>
                  <a:schemeClr val="tx1"/>
                </a:solidFill>
                <a:effectLst/>
                <a:latin typeface="+mn-lt"/>
                <a:ea typeface="宋体" pitchFamily="2" charset="-122"/>
                <a:cs typeface="+mn-cs"/>
              </a:rPr>
              <a:t>。</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单击“颜色”旁边的按钮，然后在“主题颜色”下，单击“黑色，文本 </a:t>
            </a:r>
            <a:r>
              <a:rPr lang="en-US" altLang="zh-CN" sz="1200" kern="1200" noProof="0" dirty="0">
                <a:solidFill>
                  <a:schemeClr val="tx1"/>
                </a:solidFill>
                <a:effectLst/>
                <a:latin typeface="+mn-lt"/>
                <a:ea typeface="宋体" pitchFamily="2" charset="-122"/>
                <a:cs typeface="+mn-cs"/>
              </a:rPr>
              <a:t>1”</a:t>
            </a:r>
            <a:r>
              <a:rPr lang="zh-CN" altLang="en-US" sz="1200" b="0" kern="1200" noProof="0" dirty="0">
                <a:solidFill>
                  <a:schemeClr val="tx1"/>
                </a:solidFill>
                <a:latin typeface="+mn-lt"/>
                <a:ea typeface="宋体" pitchFamily="2" charset="-122"/>
                <a:cs typeface="+mn-cs"/>
              </a:rPr>
              <a:t>（第一行，左边的</a:t>
            </a:r>
            <a:r>
              <a:rPr lang="zh-CN" altLang="en-US" sz="1200" b="0" kern="1200" baseline="0" noProof="0" dirty="0">
                <a:solidFill>
                  <a:schemeClr val="tx1"/>
                </a:solidFill>
                <a:latin typeface="+mn-lt"/>
                <a:ea typeface="宋体" pitchFamily="2" charset="-122"/>
                <a:cs typeface="+mn-cs"/>
              </a:rPr>
              <a:t>第二个选项）</a:t>
            </a:r>
            <a:r>
              <a:rPr lang="zh-CN" altLang="en-US" sz="1200" b="0" kern="1200" noProof="0" dirty="0">
                <a:solidFill>
                  <a:schemeClr val="tx1"/>
                </a:solidFill>
                <a:latin typeface="+mn-lt"/>
                <a:ea typeface="宋体" pitchFamily="2" charset="-122"/>
                <a:cs typeface="+mn-cs"/>
              </a:rPr>
              <a:t>。</a:t>
            </a:r>
            <a:endParaRPr lang="zh-CN" altLang="en-US" sz="1200" kern="1200" noProof="0" dirty="0">
              <a:solidFill>
                <a:schemeClr val="tx1"/>
              </a:solidFill>
              <a:effectLst/>
              <a:latin typeface="+mn-lt"/>
              <a:ea typeface="宋体" pitchFamily="2" charset="-122"/>
              <a:cs typeface="+mn-cs"/>
            </a:endParaRP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在“透明度”框中，输入 </a:t>
            </a:r>
            <a:r>
              <a:rPr lang="en-US" altLang="zh-CN" sz="1200" b="1" kern="1200" noProof="0" dirty="0">
                <a:solidFill>
                  <a:schemeClr val="tx1"/>
                </a:solidFill>
                <a:effectLst/>
                <a:latin typeface="+mn-lt"/>
                <a:ea typeface="宋体" pitchFamily="2" charset="-122"/>
                <a:cs typeface="+mn-cs"/>
              </a:rPr>
              <a:t>0%</a:t>
            </a:r>
            <a:r>
              <a:rPr lang="zh-CN" altLang="en-US" sz="1200" kern="1200" noProof="0" dirty="0">
                <a:solidFill>
                  <a:schemeClr val="tx1"/>
                </a:solidFill>
                <a:effectLst/>
                <a:latin typeface="+mn-lt"/>
                <a:ea typeface="宋体" pitchFamily="2" charset="-122"/>
                <a:cs typeface="+mn-cs"/>
              </a:rPr>
              <a:t>。 </a:t>
            </a:r>
          </a:p>
          <a:p>
            <a:pPr marL="685800" lvl="1" indent="-228600">
              <a:buFont typeface="Arial" pitchFamily="34" charset="0"/>
              <a:buChar char="•"/>
            </a:pPr>
            <a:r>
              <a:rPr lang="zh-CN" altLang="en-US" sz="1200" kern="1200" noProof="0" dirty="0">
                <a:solidFill>
                  <a:schemeClr val="tx1"/>
                </a:solidFill>
                <a:effectLst/>
                <a:latin typeface="+mn-lt"/>
                <a:ea typeface="宋体" pitchFamily="2" charset="-122"/>
                <a:cs typeface="+mn-cs"/>
              </a:rPr>
              <a:t>选择滑块中的下一个光圈，然后执行以下操作： </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在“位置”框中，输入 </a:t>
            </a:r>
            <a:r>
              <a:rPr lang="en-US" altLang="zh-CN" sz="1200" b="1" kern="1200" noProof="0" dirty="0">
                <a:solidFill>
                  <a:schemeClr val="tx1"/>
                </a:solidFill>
                <a:effectLst/>
                <a:latin typeface="+mn-lt"/>
                <a:ea typeface="宋体" pitchFamily="2" charset="-122"/>
                <a:cs typeface="+mn-cs"/>
              </a:rPr>
              <a:t>100%</a:t>
            </a:r>
            <a:r>
              <a:rPr lang="zh-CN" altLang="en-US" sz="1200" kern="1200" noProof="0" dirty="0">
                <a:solidFill>
                  <a:schemeClr val="tx1"/>
                </a:solidFill>
                <a:effectLst/>
                <a:latin typeface="+mn-lt"/>
                <a:ea typeface="宋体" pitchFamily="2" charset="-122"/>
                <a:cs typeface="+mn-cs"/>
              </a:rPr>
              <a:t>。</a:t>
            </a: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单击“颜色”旁边的按钮，然后在“主题颜色”下，单击“黑色，文本 </a:t>
            </a:r>
            <a:r>
              <a:rPr lang="en-US" altLang="zh-CN" sz="1200"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，淡色 </a:t>
            </a:r>
            <a:r>
              <a:rPr lang="en-US" altLang="zh-CN" sz="1200" kern="1200" noProof="0" dirty="0">
                <a:solidFill>
                  <a:schemeClr val="tx1"/>
                </a:solidFill>
                <a:effectLst/>
                <a:latin typeface="+mn-lt"/>
                <a:ea typeface="宋体" pitchFamily="2" charset="-122"/>
                <a:cs typeface="+mn-cs"/>
              </a:rPr>
              <a:t>50%”</a:t>
            </a:r>
            <a:r>
              <a:rPr lang="zh-CN" altLang="en-US" sz="1200" b="0" kern="1200" noProof="0" dirty="0">
                <a:solidFill>
                  <a:schemeClr val="tx1"/>
                </a:solidFill>
                <a:latin typeface="+mn-lt"/>
                <a:ea typeface="宋体" pitchFamily="2" charset="-122"/>
                <a:cs typeface="+mn-cs"/>
              </a:rPr>
              <a:t>（第二行，左边的第二个选项）。</a:t>
            </a:r>
            <a:endParaRPr lang="zh-CN" altLang="en-US" sz="1200" kern="1200" noProof="0" dirty="0">
              <a:solidFill>
                <a:schemeClr val="tx1"/>
              </a:solidFill>
              <a:effectLst/>
              <a:latin typeface="+mn-lt"/>
              <a:ea typeface="宋体" pitchFamily="2" charset="-122"/>
              <a:cs typeface="+mn-cs"/>
            </a:endParaRPr>
          </a:p>
          <a:p>
            <a:pPr marL="1143000" lvl="2" indent="-228600">
              <a:buFont typeface="Arial" pitchFamily="34" charset="0"/>
              <a:buChar char="•"/>
            </a:pPr>
            <a:r>
              <a:rPr lang="zh-CN" altLang="en-US" sz="1200" kern="1200" noProof="0" dirty="0">
                <a:solidFill>
                  <a:schemeClr val="tx1"/>
                </a:solidFill>
                <a:effectLst/>
                <a:latin typeface="+mn-lt"/>
                <a:ea typeface="宋体" pitchFamily="2" charset="-122"/>
                <a:cs typeface="+mn-cs"/>
              </a:rPr>
              <a:t>在“透明度”框中，输入 </a:t>
            </a:r>
            <a:r>
              <a:rPr lang="en-US" altLang="zh-CN" sz="1200" b="1" kern="1200" noProof="0" dirty="0">
                <a:solidFill>
                  <a:schemeClr val="tx1"/>
                </a:solidFill>
                <a:effectLst/>
                <a:latin typeface="+mn-lt"/>
                <a:ea typeface="宋体" pitchFamily="2" charset="-122"/>
                <a:cs typeface="+mn-cs"/>
              </a:rPr>
              <a:t>0%</a:t>
            </a:r>
            <a:r>
              <a:rPr lang="zh-CN" altLang="en-US" sz="1200" kern="1200" noProof="0" dirty="0">
                <a:solidFill>
                  <a:schemeClr val="tx1"/>
                </a:solidFill>
                <a:effectLst/>
                <a:latin typeface="+mn-lt"/>
                <a:ea typeface="宋体" pitchFamily="2" charset="-122"/>
                <a:cs typeface="+mn-cs"/>
              </a:rPr>
              <a:t>。 </a:t>
            </a:r>
            <a:endParaRPr lang="zh-CN" altLang="en-US" sz="1200" noProof="0" dirty="0">
              <a:ea typeface="宋体" pitchFamily="2" charset="-122"/>
            </a:endParaRPr>
          </a:p>
          <a:p>
            <a:pPr marL="228600" indent="-228600">
              <a:buFont typeface="+mj-lt"/>
              <a:buNone/>
            </a:pPr>
            <a:endParaRPr lang="zh-CN" altLang="en-US" sz="1200" noProof="0" dirty="0">
              <a:ea typeface="宋体" pitchFamily="2" charset="-122"/>
            </a:endParaRPr>
          </a:p>
          <a:p>
            <a:pPr marL="228600" indent="-228600">
              <a:buFont typeface="+mj-lt"/>
              <a:buNone/>
            </a:pPr>
            <a:endParaRPr lang="zh-CN" altLang="en-US" sz="1200" noProof="0" dirty="0">
              <a:ea typeface="宋体" pitchFamily="2" charset="-122"/>
            </a:endParaRPr>
          </a:p>
          <a:p>
            <a:pPr marL="228600" indent="-228600">
              <a:buFont typeface="+mj-lt"/>
              <a:buNone/>
            </a:pPr>
            <a:r>
              <a:rPr lang="zh-CN" altLang="en-US" sz="1200" noProof="0" dirty="0">
                <a:ea typeface="宋体" pitchFamily="2" charset="-122"/>
              </a:rPr>
              <a:t>若要重现此幻灯片</a:t>
            </a:r>
            <a:r>
              <a:rPr lang="zh-CN" altLang="en-US" sz="1200" baseline="0" noProof="0" dirty="0">
                <a:ea typeface="宋体" pitchFamily="2" charset="-122"/>
              </a:rPr>
              <a:t>上的动画效果，请执行以下操作：</a:t>
            </a:r>
            <a:endParaRPr lang="zh-CN" altLang="en-US" sz="1200" noProof="0" dirty="0">
              <a:ea typeface="宋体" pitchFamily="2" charset="-122"/>
            </a:endParaRPr>
          </a:p>
          <a:p>
            <a:pPr marL="228600" indent="-228600">
              <a:buFont typeface="+mj-lt"/>
              <a:buAutoNum type="arabicPeriod"/>
            </a:pPr>
            <a:r>
              <a:rPr lang="zh-CN" altLang="en-US" sz="1200" noProof="0" dirty="0">
                <a:ea typeface="宋体" pitchFamily="2" charset="-122"/>
              </a:rPr>
              <a:t>选择偏离幻灯片右边缘的直线。</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在“动画”选项卡上的“高级动画”组中，单击“添加动画”，然后在“进入”下，单击“飞入”。</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还是在“动画”选项卡上，在“动画”组中，单击“效果选项”，然后单击“自左侧”。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0.5</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在“动画”选项卡上的“计时”组中，在“开始”列表中选择“上一动画之后”。</a:t>
            </a:r>
          </a:p>
          <a:p>
            <a:pPr marL="228600" indent="-228600">
              <a:buFont typeface="+mj-lt"/>
              <a:buAutoNum type="arabicPeriod"/>
            </a:pPr>
            <a:r>
              <a:rPr lang="zh-CN" altLang="en-US" sz="1200" noProof="0" dirty="0">
                <a:ea typeface="宋体" pitchFamily="2" charset="-122"/>
              </a:rPr>
              <a:t>选择幻灯片中央的直线。 </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在“动画”选项卡上的“高级动画”组中，单击“添加动画”，然后在“进入”下，单击“飞入”</a:t>
            </a:r>
            <a:r>
              <a:rPr lang="zh-CN" altLang="en-US" sz="1200" b="1" kern="1200" noProof="0" dirty="0">
                <a:solidFill>
                  <a:schemeClr val="tx1"/>
                </a:solidFill>
                <a:effectLst/>
                <a:latin typeface="+mn-lt"/>
                <a:ea typeface="宋体" pitchFamily="2" charset="-122"/>
                <a:cs typeface="+mn-cs"/>
              </a:rPr>
              <a:t>。</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a:t>
            </a:r>
            <a:r>
              <a:rPr lang="zh-CN" altLang="en-US" sz="1200" kern="1200" baseline="0" noProof="0" dirty="0">
                <a:solidFill>
                  <a:schemeClr val="tx1"/>
                </a:solidFill>
                <a:effectLst/>
                <a:latin typeface="+mn-lt"/>
                <a:ea typeface="宋体" pitchFamily="2" charset="-122"/>
                <a:cs typeface="+mn-cs"/>
              </a:rPr>
              <a:t>在</a:t>
            </a:r>
            <a:r>
              <a:rPr lang="zh-CN" altLang="en-US" sz="1200" kern="1200" noProof="0" dirty="0">
                <a:solidFill>
                  <a:schemeClr val="tx1"/>
                </a:solidFill>
                <a:effectLst/>
                <a:latin typeface="+mn-lt"/>
                <a:ea typeface="宋体" pitchFamily="2" charset="-122"/>
                <a:cs typeface="+mn-cs"/>
              </a:rPr>
              <a:t>“动画”选项卡上，在“动画”组中，单击“效果选项”，然后单击“自右侧”。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在“动画”选项卡上的“计时”组中，在“开始”列表中选择“上一动画之后”。</a:t>
            </a:r>
          </a:p>
          <a:p>
            <a:pPr marL="228600" indent="-228600">
              <a:buFont typeface="+mj-lt"/>
              <a:buAutoNum type="arabicPeriod"/>
            </a:pPr>
            <a:r>
              <a:rPr lang="zh-CN" altLang="en-US" sz="1200" noProof="0" dirty="0">
                <a:ea typeface="宋体" pitchFamily="2" charset="-122"/>
              </a:rPr>
              <a:t>选择图片。</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在“动画”选项卡上的“高级动画”组中，单击“添加动画”，然后在“进入”下，单击“擦除”</a:t>
            </a:r>
            <a:r>
              <a:rPr lang="zh-CN" altLang="en-US" sz="1200" b="1" kern="1200" noProof="0" dirty="0">
                <a:solidFill>
                  <a:schemeClr val="tx1"/>
                </a:solidFill>
                <a:effectLst/>
                <a:latin typeface="+mn-lt"/>
                <a:ea typeface="宋体" pitchFamily="2" charset="-122"/>
                <a:cs typeface="+mn-cs"/>
              </a:rPr>
              <a:t>。</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还是在“动画”选项卡上，在“动画”组中，单击“效果选项”，然后单击“自右侧”。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indent="-228600">
              <a:buFont typeface="+mj-lt"/>
              <a:buAutoNum type="arabicPeriod"/>
            </a:pPr>
            <a:r>
              <a:rPr lang="zh-CN" altLang="en-US" sz="1200" noProof="0" dirty="0">
                <a:ea typeface="宋体" pitchFamily="2" charset="-122"/>
              </a:rPr>
              <a:t>选择文本框。</a:t>
            </a:r>
            <a:r>
              <a:rPr lang="zh-CN" altLang="en-US" sz="1200" kern="1200" noProof="0" dirty="0">
                <a:solidFill>
                  <a:schemeClr val="tx1"/>
                </a:solidFill>
                <a:effectLst/>
                <a:latin typeface="+mn-lt"/>
                <a:ea typeface="宋体" pitchFamily="2" charset="-122"/>
                <a:cs typeface="+mn-cs"/>
              </a:rPr>
              <a:t>在“动画”选项卡上的“高级动画”组中，单击“添加动画”，然后在“进入”下，单击“飞入”</a:t>
            </a:r>
            <a:r>
              <a:rPr lang="zh-CN" altLang="en-US" sz="1200" b="1" kern="1200" noProof="0" dirty="0">
                <a:solidFill>
                  <a:schemeClr val="tx1"/>
                </a:solidFill>
                <a:effectLst/>
                <a:latin typeface="+mn-lt"/>
                <a:ea typeface="宋体" pitchFamily="2" charset="-122"/>
                <a:cs typeface="+mn-cs"/>
              </a:rPr>
              <a:t>。</a:t>
            </a:r>
          </a:p>
          <a:p>
            <a:pPr marL="228600" indent="-228600">
              <a:buFont typeface="+mj-lt"/>
              <a:buAutoNum type="arabicPeriod"/>
            </a:pPr>
            <a:r>
              <a:rPr lang="zh-CN" altLang="en-US" sz="1200" kern="1200" noProof="0" dirty="0">
                <a:solidFill>
                  <a:schemeClr val="tx1"/>
                </a:solidFill>
                <a:effectLst/>
                <a:latin typeface="+mn-lt"/>
                <a:ea typeface="宋体" pitchFamily="2" charset="-122"/>
                <a:cs typeface="+mn-cs"/>
              </a:rPr>
              <a:t>还是在“动画”选项卡上，在“动画”组中，单击“效果选项”，然后单击“自右侧”。</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在“动画”选项卡上的“计时”组中，在“持续时间”框中输入 </a:t>
            </a:r>
            <a:r>
              <a:rPr lang="en-US" altLang="zh-CN" sz="1200" b="1" kern="1200" noProof="0" dirty="0">
                <a:solidFill>
                  <a:schemeClr val="tx1"/>
                </a:solidFill>
                <a:effectLst/>
                <a:latin typeface="+mn-lt"/>
                <a:ea typeface="宋体" pitchFamily="2" charset="-122"/>
                <a:cs typeface="+mn-cs"/>
              </a:rPr>
              <a:t>1</a:t>
            </a:r>
            <a:r>
              <a:rPr lang="zh-CN" altLang="en-US" sz="1200" kern="1200" noProof="0" dirty="0">
                <a:solidFill>
                  <a:schemeClr val="tx1"/>
                </a:solidFill>
                <a:effectLst/>
                <a:latin typeface="+mn-lt"/>
                <a:ea typeface="宋体" pitchFamily="2" charset="-122"/>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kern="1200" noProof="0" dirty="0">
                <a:solidFill>
                  <a:schemeClr val="tx1"/>
                </a:solidFill>
                <a:effectLst/>
                <a:latin typeface="+mn-lt"/>
                <a:ea typeface="宋体" pitchFamily="2" charset="-122"/>
                <a:cs typeface="+mn-cs"/>
              </a:rPr>
              <a:t>在“动画”选项卡上的“计时”组中，在“开始”列表中选择“与上一动画同时”。</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zh-CN" altLang="en-US" sz="1200" kern="1200" noProof="0" dirty="0">
              <a:solidFill>
                <a:schemeClr val="tx1"/>
              </a:solidFill>
              <a:effectLst/>
              <a:latin typeface="+mn-lt"/>
              <a:ea typeface="宋体" pitchFamily="2" charset="-122"/>
              <a:cs typeface="+mn-cs"/>
            </a:endParaRPr>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531881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6575" y="503238"/>
            <a:ext cx="3140075" cy="2354262"/>
          </a:xfrm>
        </p:spPr>
      </p:sp>
      <p:sp>
        <p:nvSpPr>
          <p:cNvPr id="3" name="Notes Placeholder 2"/>
          <p:cNvSpPr>
            <a:spLocks noGrp="1"/>
          </p:cNvSpPr>
          <p:nvPr>
            <p:ph type="body" idx="1"/>
          </p:nvPr>
        </p:nvSpPr>
        <p:spPr/>
        <p:txBody>
          <a:bodyPr>
            <a:normAutofit/>
          </a:bodyPr>
          <a:lstStyle/>
          <a:p>
            <a:endParaRPr lang="zh-CN" altLang="en-US" sz="1200" kern="1200" noProof="0">
              <a:solidFill>
                <a:schemeClr val="tx1"/>
              </a:solidFill>
              <a:latin typeface="Microsoft YaHei" pitchFamily="34" charset="-122"/>
              <a:ea typeface="Microsoft YaHei" pitchFamily="34" charset="-122"/>
              <a:cs typeface="+mn-cs"/>
            </a:endParaRPr>
          </a:p>
        </p:txBody>
      </p:sp>
    </p:spTree>
    <p:extLst>
      <p:ext uri="{BB962C8B-B14F-4D97-AF65-F5344CB8AC3E}">
        <p14:creationId xmlns:p14="http://schemas.microsoft.com/office/powerpoint/2010/main" val="3955400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C89F0A-4EED-4036-9451-69E75F40BFF3}" type="slidenum">
              <a:rPr lang="zh-CN" altLang="en-US" smtClean="0"/>
              <a:t>11</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C89F0A-4EED-4036-9451-69E75F40BFF3}" type="slidenum">
              <a:rPr lang="zh-CN" altLang="en-US" smtClean="0"/>
              <a:t>14</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1065402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2823491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1439170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noProof="1"/>
              <a:t>单击此处编辑母版标题样式</a:t>
            </a:r>
          </a:p>
        </p:txBody>
      </p:sp>
      <p:sp>
        <p:nvSpPr>
          <p:cNvPr id="3" name="日期占位符 3"/>
          <p:cNvSpPr>
            <a:spLocks noGrp="1" noChangeArrowheads="1"/>
          </p:cNvSpPr>
          <p:nvPr>
            <p:ph type="dt" sz="half" idx="10"/>
          </p:nvPr>
        </p:nvSpPr>
        <p:spPr>
          <a:xfrm>
            <a:off x="457200" y="6356351"/>
            <a:ext cx="2133600" cy="366183"/>
          </a:xfrm>
        </p:spPr>
        <p:txBody>
          <a:bodyPr/>
          <a:lstStyle>
            <a:lvl1pPr>
              <a:defRPr noProof="1">
                <a:latin typeface="Calibri" panose="020F0502020204030204" pitchFamily="2" charset="0"/>
                <a:cs typeface="+mn-ea"/>
              </a:defRPr>
            </a:lvl1pPr>
          </a:lstStyle>
          <a:p>
            <a:pPr>
              <a:defRPr/>
            </a:pPr>
            <a:fld id="{D38A5306-072A-4178-948B-236D0E30D0DF}" type="datetime1">
              <a:rPr lang="en-US" altLang="zh-CN"/>
              <a:pPr>
                <a:defRPr/>
              </a:pPr>
              <a:t>9/15/2018</a:t>
            </a:fld>
            <a:endParaRPr lang="zh-CN" altLang="zh-CN">
              <a:latin typeface="Calibri" pitchFamily="34" charset="0"/>
              <a:ea typeface="+mn-ea"/>
              <a:cs typeface="+mn-cs"/>
            </a:endParaRPr>
          </a:p>
        </p:txBody>
      </p:sp>
      <p:sp>
        <p:nvSpPr>
          <p:cNvPr id="4" name="页脚占位符 4"/>
          <p:cNvSpPr>
            <a:spLocks noGrp="1" noChangeArrowheads="1"/>
          </p:cNvSpPr>
          <p:nvPr>
            <p:ph type="ftr" sz="quarter" idx="11"/>
          </p:nvPr>
        </p:nvSpPr>
        <p:spPr>
          <a:xfrm>
            <a:off x="3124200" y="6356351"/>
            <a:ext cx="2895600" cy="366183"/>
          </a:xfrm>
        </p:spPr>
        <p:txBody>
          <a:bodyPr/>
          <a:lstStyle>
            <a:lvl1pPr>
              <a:defRPr noProof="1"/>
            </a:lvl1pPr>
          </a:lstStyle>
          <a:p>
            <a:pPr>
              <a:defRPr/>
            </a:pPr>
            <a:endParaRPr lang="zh-CN" altLang="zh-CN"/>
          </a:p>
        </p:txBody>
      </p:sp>
      <p:sp>
        <p:nvSpPr>
          <p:cNvPr id="5" name="灯片编号占位符 5"/>
          <p:cNvSpPr>
            <a:spLocks noGrp="1" noChangeArrowheads="1"/>
          </p:cNvSpPr>
          <p:nvPr>
            <p:ph type="sldNum" sz="quarter" idx="12"/>
          </p:nvPr>
        </p:nvSpPr>
        <p:spPr>
          <a:xfrm>
            <a:off x="6553200" y="6356351"/>
            <a:ext cx="2133600" cy="366183"/>
          </a:xfrm>
        </p:spPr>
        <p:txBody>
          <a:bodyPr vert="horz" wrap="square" lIns="91440" tIns="45720" rIns="91440" bIns="45720" numCol="1" anchor="t" anchorCtr="0" compatLnSpc="1">
            <a:prstTxWarp prst="textNoShape">
              <a:avLst/>
            </a:prstTxWarp>
          </a:bodyPr>
          <a:lstStyle>
            <a:lvl1pPr>
              <a:defRPr/>
            </a:lvl1pPr>
          </a:lstStyle>
          <a:p>
            <a:fld id="{38E319C5-1E9D-4C3C-A37C-1A262A9C62E3}" type="slidenum">
              <a:rPr lang="zh-CN" altLang="zh-CN"/>
              <a:pPr/>
              <a:t>‹#›</a:t>
            </a:fld>
            <a:endParaRPr lang="zh-CN" altLang="zh-CN"/>
          </a:p>
        </p:txBody>
      </p:sp>
    </p:spTree>
    <p:extLst>
      <p:ext uri="{BB962C8B-B14F-4D97-AF65-F5344CB8AC3E}">
        <p14:creationId xmlns:p14="http://schemas.microsoft.com/office/powerpoint/2010/main" val="3894604554"/>
      </p:ext>
    </p:extLst>
  </p:cSld>
  <p:clrMapOvr>
    <a:masterClrMapping/>
  </p:clrMapOvr>
  <p:transition advClick="0" advTm="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4271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169929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1235079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3818999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351268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4260689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3479326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999BF-FC3E-4AEA-B37A-1D44F581B58E}" type="datetimeFigureOut">
              <a:rPr lang="zh-CN" altLang="en-US" smtClean="0"/>
              <a:t>2018/9/15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2174781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30000"/>
            <a:lum/>
          </a:blip>
          <a:srcRect/>
          <a:stretch>
            <a:fillRect l="-6000" r="-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999BF-FC3E-4AEA-B37A-1D44F581B58E}" type="datetimeFigureOut">
              <a:rPr lang="zh-CN" altLang="en-US" smtClean="0"/>
              <a:t>2018/9/15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0DFBC3-33DF-4975-B896-2369E7C9ACBA}" type="slidenum">
              <a:rPr lang="zh-CN" altLang="en-US" smtClean="0"/>
              <a:t>‹#›</a:t>
            </a:fld>
            <a:endParaRPr lang="zh-CN" altLang="en-US"/>
          </a:p>
        </p:txBody>
      </p:sp>
    </p:spTree>
    <p:extLst>
      <p:ext uri="{BB962C8B-B14F-4D97-AF65-F5344CB8AC3E}">
        <p14:creationId xmlns:p14="http://schemas.microsoft.com/office/powerpoint/2010/main" val="22446128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40.jpe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notesSlide" Target="../notesSlides/notesSlide8.xml"/><Relationship Id="rId16"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microsoft.com/office/2007/relationships/hdphoto" Target="../media/hdphoto1.wdp"/><Relationship Id="rId9" Type="http://schemas.openxmlformats.org/officeDocument/2006/relationships/image" Target="../media/image45.png"/><Relationship Id="rId14" Type="http://schemas.openxmlformats.org/officeDocument/2006/relationships/image" Target="../media/image50.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23.jpeg"/><Relationship Id="rId4" Type="http://schemas.openxmlformats.org/officeDocument/2006/relationships/image" Target="../media/image122.jpeg"/></Relationships>
</file>

<file path=ppt/slides/_rels/slide123.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4" Type="http://schemas.openxmlformats.org/officeDocument/2006/relationships/image" Target="../media/image127.jp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image" Target="../media/image128.jp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g"/><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2.jpg"/></Relationships>
</file>

<file path=ppt/slides/_rels/slide1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35.jp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40.jpe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notesSlide" Target="../notesSlides/notesSlide9.xml"/><Relationship Id="rId16"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microsoft.com/office/2007/relationships/hdphoto" Target="../media/hdphoto1.wdp"/><Relationship Id="rId9" Type="http://schemas.openxmlformats.org/officeDocument/2006/relationships/image" Target="../media/image45.png"/><Relationship Id="rId14" Type="http://schemas.openxmlformats.org/officeDocument/2006/relationships/image" Target="../media/image50.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39.jp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6.jpeg"/></Relationships>
</file>

<file path=ppt/slides/_rels/slide168.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jpg"/><Relationship Id="rId2" Type="http://schemas.openxmlformats.org/officeDocument/2006/relationships/image" Target="../media/image69.png"/><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9.jpeg"/><Relationship Id="rId5" Type="http://schemas.openxmlformats.org/officeDocument/2006/relationships/image" Target="../media/image78.png"/><Relationship Id="rId4" Type="http://schemas.openxmlformats.org/officeDocument/2006/relationships/image" Target="../media/image77.jpeg"/></Relationships>
</file>

<file path=ppt/slides/_rels/slide2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3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18" Type="http://schemas.openxmlformats.org/officeDocument/2006/relationships/image" Target="../media/image18.jpeg"/><Relationship Id="rId26" Type="http://schemas.openxmlformats.org/officeDocument/2006/relationships/image" Target="../media/image26.jpeg"/><Relationship Id="rId39" Type="http://schemas.openxmlformats.org/officeDocument/2006/relationships/image" Target="../media/image39.jpeg"/><Relationship Id="rId3" Type="http://schemas.openxmlformats.org/officeDocument/2006/relationships/image" Target="../media/image3.jpeg"/><Relationship Id="rId21" Type="http://schemas.openxmlformats.org/officeDocument/2006/relationships/image" Target="../media/image21.jpeg"/><Relationship Id="rId34" Type="http://schemas.openxmlformats.org/officeDocument/2006/relationships/image" Target="../media/image34.jpeg"/><Relationship Id="rId7" Type="http://schemas.openxmlformats.org/officeDocument/2006/relationships/image" Target="../media/image7.jpeg"/><Relationship Id="rId12" Type="http://schemas.openxmlformats.org/officeDocument/2006/relationships/image" Target="../media/image12.jpeg"/><Relationship Id="rId17" Type="http://schemas.openxmlformats.org/officeDocument/2006/relationships/image" Target="../media/image17.jpeg"/><Relationship Id="rId25" Type="http://schemas.openxmlformats.org/officeDocument/2006/relationships/image" Target="../media/image25.jpeg"/><Relationship Id="rId33" Type="http://schemas.openxmlformats.org/officeDocument/2006/relationships/image" Target="../media/image33.jpeg"/><Relationship Id="rId38" Type="http://schemas.openxmlformats.org/officeDocument/2006/relationships/image" Target="../media/image38.jpeg"/><Relationship Id="rId2" Type="http://schemas.openxmlformats.org/officeDocument/2006/relationships/notesSlide" Target="../notesSlides/notesSlide1.xml"/><Relationship Id="rId16" Type="http://schemas.openxmlformats.org/officeDocument/2006/relationships/image" Target="../media/image16.jpeg"/><Relationship Id="rId20" Type="http://schemas.openxmlformats.org/officeDocument/2006/relationships/image" Target="../media/image20.jpeg"/><Relationship Id="rId29" Type="http://schemas.openxmlformats.org/officeDocument/2006/relationships/image" Target="../media/image29.jpeg"/><Relationship Id="rId1" Type="http://schemas.openxmlformats.org/officeDocument/2006/relationships/slideLayout" Target="../slideLayouts/slideLayout12.xml"/><Relationship Id="rId6" Type="http://schemas.openxmlformats.org/officeDocument/2006/relationships/image" Target="../media/image6.jpeg"/><Relationship Id="rId11" Type="http://schemas.openxmlformats.org/officeDocument/2006/relationships/image" Target="../media/image11.jpeg"/><Relationship Id="rId24" Type="http://schemas.openxmlformats.org/officeDocument/2006/relationships/image" Target="../media/image24.jpeg"/><Relationship Id="rId32" Type="http://schemas.openxmlformats.org/officeDocument/2006/relationships/image" Target="../media/image32.jpeg"/><Relationship Id="rId37" Type="http://schemas.openxmlformats.org/officeDocument/2006/relationships/image" Target="../media/image37.png"/><Relationship Id="rId5" Type="http://schemas.openxmlformats.org/officeDocument/2006/relationships/image" Target="../media/image5.jpeg"/><Relationship Id="rId15" Type="http://schemas.openxmlformats.org/officeDocument/2006/relationships/image" Target="../media/image15.jpeg"/><Relationship Id="rId23" Type="http://schemas.openxmlformats.org/officeDocument/2006/relationships/image" Target="../media/image23.jpeg"/><Relationship Id="rId28" Type="http://schemas.openxmlformats.org/officeDocument/2006/relationships/image" Target="../media/image28.jpeg"/><Relationship Id="rId36" Type="http://schemas.openxmlformats.org/officeDocument/2006/relationships/image" Target="../media/image36.jpeg"/><Relationship Id="rId10" Type="http://schemas.openxmlformats.org/officeDocument/2006/relationships/image" Target="../media/image10.jpeg"/><Relationship Id="rId19" Type="http://schemas.openxmlformats.org/officeDocument/2006/relationships/image" Target="../media/image19.jpeg"/><Relationship Id="rId31" Type="http://schemas.openxmlformats.org/officeDocument/2006/relationships/image" Target="../media/image31.png"/><Relationship Id="rId4" Type="http://schemas.openxmlformats.org/officeDocument/2006/relationships/image" Target="../media/image4.jpeg"/><Relationship Id="rId9" Type="http://schemas.openxmlformats.org/officeDocument/2006/relationships/image" Target="../media/image9.jpeg"/><Relationship Id="rId14" Type="http://schemas.openxmlformats.org/officeDocument/2006/relationships/image" Target="../media/image14.jpeg"/><Relationship Id="rId22" Type="http://schemas.openxmlformats.org/officeDocument/2006/relationships/image" Target="../media/image22.jpeg"/><Relationship Id="rId27" Type="http://schemas.openxmlformats.org/officeDocument/2006/relationships/image" Target="../media/image27.jpeg"/><Relationship Id="rId30" Type="http://schemas.openxmlformats.org/officeDocument/2006/relationships/image" Target="../media/image30.jpeg"/><Relationship Id="rId35" Type="http://schemas.openxmlformats.org/officeDocument/2006/relationships/image" Target="../media/image3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40.jpe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notesSlide" Target="../notesSlides/notesSlide2.xml"/><Relationship Id="rId16"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microsoft.com/office/2007/relationships/hdphoto" Target="../media/hdphoto1.wdp"/><Relationship Id="rId9" Type="http://schemas.openxmlformats.org/officeDocument/2006/relationships/image" Target="../media/image45.png"/><Relationship Id="rId14" Type="http://schemas.openxmlformats.org/officeDocument/2006/relationships/image" Target="../media/image50.png"/></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6.jpg"/></Relationships>
</file>

<file path=ppt/slides/_rels/slide6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70.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0.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80" y="980728"/>
            <a:ext cx="8496944" cy="1470025"/>
          </a:xfrm>
        </p:spPr>
        <p:txBody>
          <a:bodyPr>
            <a:noAutofit/>
          </a:bodyPr>
          <a:lstStyle/>
          <a:p>
            <a:r>
              <a:rPr lang="zh-CN" altLang="en-US" sz="8000" dirty="0">
                <a:solidFill>
                  <a:srgbClr val="FF0000"/>
                </a:solidFill>
                <a:effectLst>
                  <a:outerShdw blurRad="38100" dist="38100" dir="2700000" algn="tl">
                    <a:srgbClr val="000000">
                      <a:alpha val="43137"/>
                    </a:srgbClr>
                  </a:outerShdw>
                </a:effectLst>
                <a:latin typeface="隶书" pitchFamily="49" charset="-122"/>
                <a:ea typeface="隶书" pitchFamily="49" charset="-122"/>
              </a:rPr>
              <a:t>应变  </a:t>
            </a:r>
            <a:r>
              <a:rPr lang="zh-CN" altLang="en-US" sz="8000" dirty="0">
                <a:solidFill>
                  <a:srgbClr val="00B050"/>
                </a:solidFill>
                <a:effectLst>
                  <a:outerShdw blurRad="38100" dist="38100" dir="2700000" algn="tl">
                    <a:srgbClr val="000000">
                      <a:alpha val="43137"/>
                    </a:srgbClr>
                  </a:outerShdw>
                </a:effectLst>
                <a:latin typeface="隶书" pitchFamily="49" charset="-122"/>
                <a:ea typeface="隶书" pitchFamily="49" charset="-122"/>
              </a:rPr>
              <a:t>打通  </a:t>
            </a:r>
            <a:r>
              <a:rPr lang="zh-CN" altLang="en-US" sz="8000" dirty="0">
                <a:solidFill>
                  <a:srgbClr val="0070C0"/>
                </a:solidFill>
                <a:effectLst>
                  <a:outerShdw blurRad="38100" dist="38100" dir="2700000" algn="tl">
                    <a:srgbClr val="000000">
                      <a:alpha val="43137"/>
                    </a:srgbClr>
                  </a:outerShdw>
                </a:effectLst>
                <a:latin typeface="隶书" pitchFamily="49" charset="-122"/>
                <a:ea typeface="隶书" pitchFamily="49" charset="-122"/>
              </a:rPr>
              <a:t>翻转</a:t>
            </a:r>
          </a:p>
        </p:txBody>
      </p:sp>
      <p:sp>
        <p:nvSpPr>
          <p:cNvPr id="3" name="副标题 2"/>
          <p:cNvSpPr>
            <a:spLocks noGrp="1"/>
          </p:cNvSpPr>
          <p:nvPr>
            <p:ph type="subTitle" idx="1"/>
          </p:nvPr>
        </p:nvSpPr>
        <p:spPr>
          <a:xfrm>
            <a:off x="1619672" y="2564904"/>
            <a:ext cx="7128792" cy="3096344"/>
          </a:xfrm>
        </p:spPr>
        <p:txBody>
          <a:bodyPr>
            <a:normAutofit/>
          </a:bodyPr>
          <a:lstStyle/>
          <a:p>
            <a:r>
              <a:rPr lang="en-US" altLang="zh-CN" sz="40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  </a:t>
            </a:r>
            <a:r>
              <a:rPr lang="en-US" altLang="zh-CN" sz="4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——19</a:t>
            </a:r>
            <a:r>
              <a:rPr lang="zh-CN" altLang="en-US" sz="4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高考语文备考研究</a:t>
            </a:r>
            <a:endParaRPr lang="en-US" altLang="zh-CN" sz="36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endParaRPr lang="en-US" altLang="zh-CN" sz="4000" b="1" dirty="0">
              <a:solidFill>
                <a:schemeClr val="tx1"/>
              </a:solidFill>
              <a:latin typeface="黑体" pitchFamily="49" charset="-122"/>
              <a:ea typeface="黑体" pitchFamily="49" charset="-122"/>
            </a:endParaRPr>
          </a:p>
          <a:p>
            <a:endParaRPr lang="en-US" altLang="zh-CN" sz="4000" b="1" dirty="0">
              <a:solidFill>
                <a:schemeClr val="tx1"/>
              </a:solidFill>
              <a:latin typeface="黑体" pitchFamily="49" charset="-122"/>
              <a:ea typeface="黑体" pitchFamily="49" charset="-122"/>
            </a:endParaRPr>
          </a:p>
          <a:p>
            <a:r>
              <a:rPr lang="zh-CN" altLang="en-US" sz="2000" b="1" dirty="0">
                <a:solidFill>
                  <a:schemeClr val="tx1">
                    <a:lumMod val="75000"/>
                    <a:lumOff val="25000"/>
                  </a:schemeClr>
                </a:solidFill>
                <a:latin typeface="楷体" pitchFamily="49" charset="-122"/>
                <a:ea typeface="楷体" pitchFamily="49" charset="-122"/>
              </a:rPr>
              <a:t>          </a:t>
            </a:r>
            <a:r>
              <a:rPr lang="zh-CN" altLang="en-US" sz="2400" b="1" dirty="0">
                <a:solidFill>
                  <a:schemeClr val="tx1">
                    <a:lumMod val="75000"/>
                    <a:lumOff val="25000"/>
                  </a:schemeClr>
                </a:solidFill>
                <a:latin typeface="楷体" pitchFamily="49" charset="-122"/>
                <a:ea typeface="楷体" pitchFamily="49" charset="-122"/>
              </a:rPr>
              <a:t>语文中心教研室  赵增普</a:t>
            </a:r>
            <a:endParaRPr lang="en-US" altLang="zh-CN" sz="2400" b="1" dirty="0">
              <a:solidFill>
                <a:schemeClr val="tx1">
                  <a:lumMod val="75000"/>
                  <a:lumOff val="25000"/>
                </a:schemeClr>
              </a:solidFill>
              <a:latin typeface="楷体" pitchFamily="49" charset="-122"/>
              <a:ea typeface="楷体" pitchFamily="49" charset="-122"/>
            </a:endParaRPr>
          </a:p>
          <a:p>
            <a:endParaRPr lang="zh-CN" altLang="en-US" sz="4000" b="1"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1876307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77888" y="5253201"/>
            <a:ext cx="7200900" cy="783771"/>
          </a:xfrm>
          <a:prstGeom prst="rect">
            <a:avLst/>
          </a:prstGeom>
          <a:solidFill>
            <a:schemeClr val="tx2">
              <a:lumMod val="40000"/>
              <a:lumOff val="6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Microsoft YaHei" pitchFamily="34" charset="-122"/>
              <a:ea typeface="Microsoft YaHei" pitchFamily="34" charset="-122"/>
            </a:endParaRPr>
          </a:p>
        </p:txBody>
      </p:sp>
      <p:sp>
        <p:nvSpPr>
          <p:cNvPr id="3" name="Rectangle 2"/>
          <p:cNvSpPr/>
          <p:nvPr/>
        </p:nvSpPr>
        <p:spPr>
          <a:xfrm>
            <a:off x="1249338" y="5264088"/>
            <a:ext cx="2163536" cy="783771"/>
          </a:xfrm>
          <a:prstGeom prst="rect">
            <a:avLst/>
          </a:prstGeom>
          <a:solidFill>
            <a:schemeClr val="tx2">
              <a:lumMod val="60000"/>
              <a:lumOff val="4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Microsoft YaHei" pitchFamily="34" charset="-122"/>
              <a:ea typeface="Microsoft YaHei" pitchFamily="34" charset="-122"/>
            </a:endParaRPr>
          </a:p>
        </p:txBody>
      </p:sp>
      <p:sp>
        <p:nvSpPr>
          <p:cNvPr id="5" name="Rectangle 4"/>
          <p:cNvSpPr/>
          <p:nvPr/>
        </p:nvSpPr>
        <p:spPr>
          <a:xfrm>
            <a:off x="3151618" y="5264088"/>
            <a:ext cx="669471" cy="783771"/>
          </a:xfrm>
          <a:prstGeom prst="rect">
            <a:avLst/>
          </a:prstGeom>
          <a:solidFill>
            <a:schemeClr val="accent3">
              <a:lumMod val="60000"/>
              <a:lumOff val="4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Microsoft YaHei" pitchFamily="34" charset="-122"/>
              <a:ea typeface="Microsoft YaHei" pitchFamily="34" charset="-122"/>
            </a:endParaRPr>
          </a:p>
        </p:txBody>
      </p:sp>
      <p:sp>
        <p:nvSpPr>
          <p:cNvPr id="6" name="Rectangle 5"/>
          <p:cNvSpPr/>
          <p:nvPr/>
        </p:nvSpPr>
        <p:spPr>
          <a:xfrm>
            <a:off x="3625147" y="5264088"/>
            <a:ext cx="3404507" cy="783771"/>
          </a:xfrm>
          <a:prstGeom prst="rect">
            <a:avLst/>
          </a:prstGeom>
          <a:solidFill>
            <a:schemeClr val="accent5">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Microsoft YaHei" pitchFamily="34" charset="-122"/>
              <a:ea typeface="Microsoft YaHei" pitchFamily="34" charset="-122"/>
            </a:endParaRPr>
          </a:p>
        </p:txBody>
      </p:sp>
      <p:sp>
        <p:nvSpPr>
          <p:cNvPr id="8" name="Rectangle 7"/>
          <p:cNvSpPr/>
          <p:nvPr/>
        </p:nvSpPr>
        <p:spPr>
          <a:xfrm>
            <a:off x="6956175" y="5264088"/>
            <a:ext cx="1151164" cy="783771"/>
          </a:xfrm>
          <a:prstGeom prst="rect">
            <a:avLst/>
          </a:prstGeom>
          <a:solidFill>
            <a:srgbClr val="00B050">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Microsoft YaHei" pitchFamily="34" charset="-122"/>
              <a:ea typeface="Microsoft YaHei" pitchFamily="34" charset="-122"/>
            </a:endParaRPr>
          </a:p>
        </p:txBody>
      </p:sp>
      <p:sp>
        <p:nvSpPr>
          <p:cNvPr id="7" name="Rectangle 6"/>
          <p:cNvSpPr/>
          <p:nvPr/>
        </p:nvSpPr>
        <p:spPr>
          <a:xfrm>
            <a:off x="5592738" y="5264088"/>
            <a:ext cx="1028700" cy="783771"/>
          </a:xfrm>
          <a:prstGeom prst="rect">
            <a:avLst/>
          </a:prstGeom>
          <a:solidFill>
            <a:srgbClr val="FFC000">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Microsoft YaHei" pitchFamily="34" charset="-122"/>
              <a:ea typeface="Microsoft YaHei" pitchFamily="34" charset="-122"/>
            </a:endParaRPr>
          </a:p>
        </p:txBody>
      </p:sp>
      <p:pic>
        <p:nvPicPr>
          <p:cNvPr id="11" name="Picture 2" descr="D:\Users\ywwyx\Desktop\新建文件夹\GNSW46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5147" y="1124744"/>
            <a:ext cx="4778658" cy="374441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80983" y="1658124"/>
            <a:ext cx="3305370" cy="2677656"/>
          </a:xfrm>
          <a:prstGeom prst="rect">
            <a:avLst/>
          </a:prstGeom>
          <a:solidFill>
            <a:srgbClr val="00B050"/>
          </a:solidFill>
        </p:spPr>
        <p:txBody>
          <a:bodyPr wrap="square">
            <a:spAutoFit/>
          </a:bodyPr>
          <a:lstStyle/>
          <a:p>
            <a:pPr algn="ctr" defTabSz="912495" fontAlgn="base">
              <a:spcBef>
                <a:spcPct val="0"/>
              </a:spcBef>
              <a:spcAft>
                <a:spcPct val="0"/>
              </a:spcAft>
            </a:pP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sym typeface="Century Gothic" panose="020B0502020202020204" pitchFamily="34" charset="0"/>
              </a:rPr>
              <a:t>王德宸老师</a:t>
            </a: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sym typeface="Century Gothic" panose="020B0502020202020204" pitchFamily="34" charset="0"/>
              </a:rPr>
              <a:t>    </a:t>
            </a:r>
          </a:p>
          <a:p>
            <a:pPr algn="ctr" defTabSz="912495" fontAlgn="base">
              <a:spcBef>
                <a:spcPct val="0"/>
              </a:spcBef>
              <a:spcAft>
                <a:spcPct val="0"/>
              </a:spcAft>
            </a:pP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sym typeface="Century Gothic" panose="020B0502020202020204" pitchFamily="34" charset="0"/>
              </a:rPr>
              <a:t>在衡水中学第二十三届全国高中教师专业发展论坛上对我校高三备考慷慨磅礴的发言</a:t>
            </a:r>
          </a:p>
        </p:txBody>
      </p:sp>
    </p:spTree>
    <p:extLst>
      <p:ext uri="{BB962C8B-B14F-4D97-AF65-F5344CB8AC3E}">
        <p14:creationId xmlns:p14="http://schemas.microsoft.com/office/powerpoint/2010/main" val="1953714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autoRev="1" fill="hold" grpId="0" nodeType="withEffect">
                                  <p:stCondLst>
                                    <p:cond delay="0"/>
                                  </p:stCondLst>
                                  <p:childTnLst>
                                    <p:animMotion origin="layout" path="M -0.33403 -2.12766E-7 L 1.01528 -2.12766E-7 " pathEditMode="relative" rAng="0" ptsTypes="AA">
                                      <p:cBhvr>
                                        <p:cTn id="6" dur="3100" spd="-100000" fill="hold"/>
                                        <p:tgtEl>
                                          <p:spTgt spid="3"/>
                                        </p:tgtEl>
                                        <p:attrNameLst>
                                          <p:attrName>ppt_x</p:attrName>
                                          <p:attrName>ppt_y</p:attrName>
                                        </p:attrNameLst>
                                      </p:cBhvr>
                                      <p:rCtr x="675" y="0"/>
                                    </p:animMotion>
                                  </p:childTnLst>
                                </p:cTn>
                              </p:par>
                              <p:par>
                                <p:cTn id="7" presetID="63" presetClass="path" presetSubtype="0" repeatCount="indefinite" accel="50000" decel="50000" autoRev="1" fill="hold" grpId="0" nodeType="withEffect">
                                  <p:stCondLst>
                                    <p:cond delay="0"/>
                                  </p:stCondLst>
                                  <p:childTnLst>
                                    <p:animMotion origin="layout" path="M -0.4533 -2.12766E-7 L 0.80208 -2.12766E-7 " pathEditMode="relative" rAng="0" ptsTypes="AA">
                                      <p:cBhvr>
                                        <p:cTn id="8" dur="4200" fill="hold"/>
                                        <p:tgtEl>
                                          <p:spTgt spid="5"/>
                                        </p:tgtEl>
                                        <p:attrNameLst>
                                          <p:attrName>ppt_x</p:attrName>
                                          <p:attrName>ppt_y</p:attrName>
                                        </p:attrNameLst>
                                      </p:cBhvr>
                                      <p:rCtr x="628" y="0"/>
                                    </p:animMotion>
                                  </p:childTnLst>
                                </p:cTn>
                              </p:par>
                              <p:par>
                                <p:cTn id="9" presetID="63" presetClass="path" presetSubtype="0" repeatCount="indefinite" accel="50000" decel="50000" autoRev="1" fill="hold" grpId="0" nodeType="withEffect">
                                  <p:stCondLst>
                                    <p:cond delay="0"/>
                                  </p:stCondLst>
                                  <p:childTnLst>
                                    <p:animMotion origin="layout" path="M -0.91962 -4.07407E-6 L 0.7967 -4.07407E-6 " pathEditMode="relative" rAng="0" ptsTypes="AA">
                                      <p:cBhvr>
                                        <p:cTn id="10" dur="3550" fill="hold"/>
                                        <p:tgtEl>
                                          <p:spTgt spid="6"/>
                                        </p:tgtEl>
                                        <p:attrNameLst>
                                          <p:attrName>ppt_x</p:attrName>
                                          <p:attrName>ppt_y</p:attrName>
                                        </p:attrNameLst>
                                      </p:cBhvr>
                                      <p:rCtr x="858" y="0"/>
                                    </p:animMotion>
                                  </p:childTnLst>
                                </p:cTn>
                              </p:par>
                              <p:par>
                                <p:cTn id="11" presetID="35" presetClass="path" presetSubtype="0" repeatCount="indefinite" accel="50000" decel="50000" autoRev="1" fill="hold" grpId="0" nodeType="withEffect">
                                  <p:stCondLst>
                                    <p:cond delay="0"/>
                                  </p:stCondLst>
                                  <p:childTnLst>
                                    <p:animMotion origin="layout" path="M 0.21233 -2.12766E-7 L -1.06875 -2.12766E-7 " pathEditMode="relative" rAng="0" ptsTypes="AA">
                                      <p:cBhvr>
                                        <p:cTn id="12" dur="3950" fill="hold"/>
                                        <p:tgtEl>
                                          <p:spTgt spid="8"/>
                                        </p:tgtEl>
                                        <p:attrNameLst>
                                          <p:attrName>ppt_x</p:attrName>
                                          <p:attrName>ppt_y</p:attrName>
                                        </p:attrNameLst>
                                      </p:cBhvr>
                                      <p:rCtr x="-641" y="0"/>
                                    </p:animMotion>
                                  </p:childTnLst>
                                </p:cTn>
                              </p:par>
                              <p:par>
                                <p:cTn id="13" presetID="63" presetClass="path" presetSubtype="0" repeatCount="indefinite" accel="50000" decel="50000" autoRev="1" fill="hold" grpId="0" nodeType="withEffect">
                                  <p:stCondLst>
                                    <p:cond delay="0"/>
                                  </p:stCondLst>
                                  <p:childTnLst>
                                    <p:animMotion origin="layout" path="M -0.87066 -4.07407E-6 L 0.39045 -4.07407E-6 " pathEditMode="relative" rAng="0" ptsTypes="AA">
                                      <p:cBhvr>
                                        <p:cTn id="14" dur="5300" fill="hold"/>
                                        <p:tgtEl>
                                          <p:spTgt spid="7"/>
                                        </p:tgtEl>
                                        <p:attrNameLst>
                                          <p:attrName>ppt_x</p:attrName>
                                          <p:attrName>ppt_y</p:attrName>
                                        </p:attrNameLst>
                                      </p:cBhvr>
                                      <p:rCtr x="631" y="0"/>
                                    </p:animMotion>
                                  </p:childTnLst>
                                </p:cTn>
                              </p:par>
                              <p:par>
                                <p:cTn id="15" presetID="2" presetClass="entr" presetSubtype="2"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500" fill="hold"/>
                                        <p:tgtEl>
                                          <p:spTgt spid="11"/>
                                        </p:tgtEl>
                                        <p:attrNameLst>
                                          <p:attrName>ppt_x</p:attrName>
                                        </p:attrNameLst>
                                      </p:cBhvr>
                                      <p:tavLst>
                                        <p:tav tm="0">
                                          <p:val>
                                            <p:strVal val="1+#ppt_w/2"/>
                                          </p:val>
                                        </p:tav>
                                        <p:tav tm="100000">
                                          <p:val>
                                            <p:strVal val="#ppt_x"/>
                                          </p:val>
                                        </p:tav>
                                      </p:tavLst>
                                    </p:anim>
                                    <p:anim calcmode="lin" valueType="num">
                                      <p:cBhvr additive="base">
                                        <p:cTn id="18" dur="1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500" fill="hold"/>
                                        <p:tgtEl>
                                          <p:spTgt spid="2"/>
                                        </p:tgtEl>
                                        <p:attrNameLst>
                                          <p:attrName>ppt_x</p:attrName>
                                        </p:attrNameLst>
                                      </p:cBhvr>
                                      <p:tavLst>
                                        <p:tav tm="0">
                                          <p:val>
                                            <p:strVal val="0-#ppt_w/2"/>
                                          </p:val>
                                        </p:tav>
                                        <p:tav tm="100000">
                                          <p:val>
                                            <p:strVal val="#ppt_x"/>
                                          </p:val>
                                        </p:tav>
                                      </p:tavLst>
                                    </p:anim>
                                    <p:anim calcmode="lin" valueType="num">
                                      <p:cBhvr additive="base">
                                        <p:cTn id="22"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P spid="7" grpId="0" animBg="1"/>
      <p:bldP spid="2"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内容占位符 3" descr="u=4294847192,2630187198&amp;fm=27&amp;gp=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1520" y="1336664"/>
            <a:ext cx="3388855" cy="4536504"/>
          </a:xfrm>
        </p:spPr>
      </p:pic>
      <p:sp>
        <p:nvSpPr>
          <p:cNvPr id="17411" name="文本框 4"/>
          <p:cNvSpPr txBox="1">
            <a:spLocks noChangeArrowheads="1"/>
          </p:cNvSpPr>
          <p:nvPr/>
        </p:nvSpPr>
        <p:spPr bwMode="auto">
          <a:xfrm>
            <a:off x="3707904" y="1340768"/>
            <a:ext cx="4794250" cy="4462760"/>
          </a:xfrm>
          <a:prstGeom prst="rect">
            <a:avLst/>
          </a:prstGeom>
          <a:solidFill>
            <a:srgbClr val="FFFF00"/>
          </a:solidFill>
          <a:ln>
            <a:noFill/>
          </a:ln>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dirty="0">
                <a:effectLst>
                  <a:outerShdw blurRad="38100" dist="38100" dir="2700000" algn="tl">
                    <a:srgbClr val="000000">
                      <a:alpha val="43137"/>
                    </a:srgbClr>
                  </a:outerShdw>
                </a:effectLst>
                <a:latin typeface="楷体" pitchFamily="49" charset="-122"/>
                <a:ea typeface="楷体" pitchFamily="49" charset="-122"/>
              </a:rPr>
              <a:t>实用类文本需要采用的阅读方法与美国学者艾德勒和范多伦在名著《如何阅读一本书》中提出的阅读的第三个层次：</a:t>
            </a:r>
            <a:r>
              <a:rPr lang="zh-CN" altLang="en-US" sz="24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分析式阅读</a:t>
            </a:r>
            <a:r>
              <a:rPr lang="zh-CN" altLang="en-US" sz="2400" b="1" dirty="0">
                <a:latin typeface="楷体" pitchFamily="49" charset="-122"/>
                <a:ea typeface="楷体" pitchFamily="49" charset="-122"/>
              </a:rPr>
              <a:t>相似</a:t>
            </a:r>
            <a:r>
              <a:rPr lang="zh-CN" altLang="en-US" sz="2400" b="1" dirty="0">
                <a:effectLst>
                  <a:outerShdw blurRad="38100" dist="38100" dir="2700000" algn="tl">
                    <a:srgbClr val="000000">
                      <a:alpha val="43137"/>
                    </a:srgbClr>
                  </a:outerShdw>
                </a:effectLst>
                <a:latin typeface="楷体" pitchFamily="49" charset="-122"/>
                <a:ea typeface="楷体" pitchFamily="49" charset="-122"/>
              </a:rPr>
              <a:t>。</a:t>
            </a:r>
          </a:p>
          <a:p>
            <a:endParaRPr lang="en-US" altLang="zh-CN" sz="2400" dirty="0">
              <a:effectLst>
                <a:outerShdw blurRad="38100" dist="38100" dir="2700000" algn="tl">
                  <a:srgbClr val="000000">
                    <a:alpha val="43137"/>
                  </a:srgbClr>
                </a:outerShdw>
              </a:effectLst>
              <a:latin typeface="楷体" pitchFamily="49" charset="-122"/>
              <a:ea typeface="楷体" pitchFamily="49" charset="-122"/>
            </a:endParaRPr>
          </a:p>
          <a:p>
            <a:r>
              <a:rPr lang="zh-CN" altLang="en-US" sz="2400" dirty="0">
                <a:effectLst>
                  <a:outerShdw blurRad="38100" dist="38100" dir="2700000" algn="tl">
                    <a:srgbClr val="000000">
                      <a:alpha val="43137"/>
                    </a:srgbClr>
                  </a:outerShdw>
                </a:effectLst>
                <a:latin typeface="+mn-ea"/>
                <a:ea typeface="+mn-ea"/>
              </a:rPr>
              <a:t>分析式阅读的要领</a:t>
            </a:r>
          </a:p>
          <a:p>
            <a:r>
              <a:rPr lang="en-US" altLang="zh-CN" sz="32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1</a:t>
            </a:r>
            <a:r>
              <a:rPr lang="zh-CN" altLang="en-US" sz="32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，明确文体类型（前提）</a:t>
            </a:r>
          </a:p>
          <a:p>
            <a:r>
              <a:rPr lang="en-US" altLang="zh-CN" sz="2400" dirty="0">
                <a:effectLst>
                  <a:outerShdw blurRad="38100" dist="38100" dir="2700000" algn="tl">
                    <a:srgbClr val="000000">
                      <a:alpha val="43137"/>
                    </a:srgbClr>
                  </a:outerShdw>
                </a:effectLst>
                <a:latin typeface="楷体" pitchFamily="49" charset="-122"/>
                <a:ea typeface="楷体" pitchFamily="49" charset="-122"/>
              </a:rPr>
              <a:t>2</a:t>
            </a:r>
            <a:r>
              <a:rPr lang="zh-CN" altLang="en-US" sz="2400" dirty="0">
                <a:effectLst>
                  <a:outerShdw blurRad="38100" dist="38100" dir="2700000" algn="tl">
                    <a:srgbClr val="000000">
                      <a:alpha val="43137"/>
                    </a:srgbClr>
                  </a:outerShdw>
                </a:effectLst>
                <a:latin typeface="楷体" pitchFamily="49" charset="-122"/>
                <a:ea typeface="楷体" pitchFamily="49" charset="-122"/>
              </a:rPr>
              <a:t>，勾画文本结构</a:t>
            </a:r>
          </a:p>
          <a:p>
            <a:r>
              <a:rPr lang="en-US" altLang="zh-CN" sz="2400" dirty="0">
                <a:effectLst>
                  <a:outerShdw blurRad="38100" dist="38100" dir="2700000" algn="tl">
                    <a:srgbClr val="000000">
                      <a:alpha val="43137"/>
                    </a:srgbClr>
                  </a:outerShdw>
                </a:effectLst>
                <a:latin typeface="楷体" pitchFamily="49" charset="-122"/>
                <a:ea typeface="楷体" pitchFamily="49" charset="-122"/>
              </a:rPr>
              <a:t>3</a:t>
            </a:r>
            <a:r>
              <a:rPr lang="zh-CN" altLang="en-US" sz="2400" dirty="0">
                <a:effectLst>
                  <a:outerShdw blurRad="38100" dist="38100" dir="2700000" algn="tl">
                    <a:srgbClr val="000000">
                      <a:alpha val="43137"/>
                    </a:srgbClr>
                  </a:outerShdw>
                </a:effectLst>
                <a:latin typeface="楷体" pitchFamily="49" charset="-122"/>
                <a:ea typeface="楷体" pitchFamily="49" charset="-122"/>
              </a:rPr>
              <a:t>，理解关键概念</a:t>
            </a:r>
          </a:p>
          <a:p>
            <a:r>
              <a:rPr lang="en-US" altLang="zh-CN" sz="2400" dirty="0">
                <a:effectLst>
                  <a:outerShdw blurRad="38100" dist="38100" dir="2700000" algn="tl">
                    <a:srgbClr val="000000">
                      <a:alpha val="43137"/>
                    </a:srgbClr>
                  </a:outerShdw>
                </a:effectLst>
                <a:latin typeface="楷体" pitchFamily="49" charset="-122"/>
                <a:ea typeface="楷体" pitchFamily="49" charset="-122"/>
              </a:rPr>
              <a:t>4</a:t>
            </a:r>
            <a:r>
              <a:rPr lang="zh-CN" altLang="en-US" sz="2400" dirty="0">
                <a:effectLst>
                  <a:outerShdw blurRad="38100" dist="38100" dir="2700000" algn="tl">
                    <a:srgbClr val="000000">
                      <a:alpha val="43137"/>
                    </a:srgbClr>
                  </a:outerShdw>
                </a:effectLst>
                <a:latin typeface="楷体" pitchFamily="49" charset="-122"/>
                <a:ea typeface="楷体" pitchFamily="49" charset="-122"/>
              </a:rPr>
              <a:t>，把握基本倾向</a:t>
            </a:r>
          </a:p>
          <a:p>
            <a:r>
              <a:rPr lang="en-US" altLang="zh-CN" dirty="0"/>
              <a:t>…………</a:t>
            </a:r>
            <a:endParaRPr lang="zh-CN" altLang="en-US" dirty="0"/>
          </a:p>
          <a:p>
            <a:endParaRPr lang="zh-CN" altLang="en-US" dirty="0"/>
          </a:p>
        </p:txBody>
      </p:sp>
      <p:sp>
        <p:nvSpPr>
          <p:cNvPr id="2" name="标题 1"/>
          <p:cNvSpPr>
            <a:spLocks noGrp="1"/>
          </p:cNvSpPr>
          <p:nvPr>
            <p:ph type="title"/>
          </p:nvPr>
        </p:nvSpPr>
        <p:spPr/>
        <p:txBody>
          <a:bodyPr>
            <a:normAutofit/>
          </a:bodyPr>
          <a:lstStyle/>
          <a:p>
            <a:r>
              <a:rPr lang="zh-CN" altLang="en-US" sz="3600" b="1" dirty="0"/>
              <a:t>“分析综合” 与“分析式阅读”</a:t>
            </a:r>
          </a:p>
        </p:txBody>
      </p:sp>
    </p:spTree>
    <p:extLst>
      <p:ext uri="{BB962C8B-B14F-4D97-AF65-F5344CB8AC3E}">
        <p14:creationId xmlns:p14="http://schemas.microsoft.com/office/powerpoint/2010/main" val="380191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noChangeArrowheads="1"/>
          </p:cNvSpPr>
          <p:nvPr>
            <p:ph type="title"/>
          </p:nvPr>
        </p:nvSpPr>
        <p:spPr>
          <a:xfrm>
            <a:off x="457200" y="274638"/>
            <a:ext cx="8304213" cy="1143000"/>
          </a:xfrm>
        </p:spPr>
        <p:txBody>
          <a:bodyPr>
            <a:normAutofit/>
          </a:bodyPr>
          <a:lstStyle/>
          <a:p>
            <a:r>
              <a:rPr lang="zh-CN" altLang="en-US" sz="3600" b="1" dirty="0">
                <a:latin typeface="+mj-ea"/>
              </a:rPr>
              <a:t>非连续性文本属于什么文体类型？新闻？</a:t>
            </a:r>
          </a:p>
        </p:txBody>
      </p:sp>
      <p:sp>
        <p:nvSpPr>
          <p:cNvPr id="3" name="内容占位符 2"/>
          <p:cNvSpPr>
            <a:spLocks noGrp="1"/>
          </p:cNvSpPr>
          <p:nvPr>
            <p:ph idx="1"/>
          </p:nvPr>
        </p:nvSpPr>
        <p:spPr>
          <a:xfrm>
            <a:off x="467544" y="1412776"/>
            <a:ext cx="8229600" cy="4853136"/>
          </a:xfrm>
          <a:solidFill>
            <a:schemeClr val="accent3">
              <a:lumMod val="40000"/>
              <a:lumOff val="60000"/>
            </a:schemeClr>
          </a:solidFill>
        </p:spPr>
        <p:txBody>
          <a:bodyPr>
            <a:noAutofit/>
          </a:bodyPr>
          <a:lstStyle/>
          <a:p>
            <a:r>
              <a:rPr lang="en-US" altLang="zh-CN" sz="2400" b="1" dirty="0">
                <a:latin typeface="+mn-ea"/>
              </a:rPr>
              <a:t>《18</a:t>
            </a:r>
            <a:r>
              <a:rPr lang="zh-CN" altLang="en-US" sz="2400" b="1" dirty="0">
                <a:latin typeface="+mn-ea"/>
              </a:rPr>
              <a:t>高考大纲</a:t>
            </a:r>
            <a:r>
              <a:rPr lang="en-US" altLang="zh-CN" sz="2400" b="1" dirty="0">
                <a:latin typeface="+mn-ea"/>
              </a:rPr>
              <a:t>》</a:t>
            </a:r>
            <a:r>
              <a:rPr lang="zh-CN" altLang="en-US" sz="2400" b="1" dirty="0">
                <a:latin typeface="+mn-ea"/>
              </a:rPr>
              <a:t>节选：</a:t>
            </a:r>
            <a:endParaRPr lang="en-US" altLang="zh-CN" sz="2400" b="1" dirty="0">
              <a:latin typeface="+mn-ea"/>
            </a:endParaRPr>
          </a:p>
          <a:p>
            <a:pPr marL="0" indent="0">
              <a:buNone/>
            </a:pPr>
            <a:r>
              <a:rPr lang="zh-CN" altLang="zh-CN" sz="2400" b="1" dirty="0">
                <a:latin typeface="楷体" pitchFamily="49" charset="-122"/>
                <a:ea typeface="楷体" pitchFamily="49" charset="-122"/>
              </a:rPr>
              <a:t>（三）实用类文本阅读</a:t>
            </a:r>
          </a:p>
          <a:p>
            <a:pPr marL="0" indent="0">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阅读和评价中外实用类文本。了解新闻、传记、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lang="en-US" altLang="zh-CN" sz="2400" b="1" dirty="0">
              <a:latin typeface="楷体" pitchFamily="49" charset="-122"/>
              <a:ea typeface="楷体" pitchFamily="49" charset="-122"/>
            </a:endParaRPr>
          </a:p>
          <a:p>
            <a:pPr marL="0" indent="0">
              <a:buNone/>
            </a:pPr>
            <a:endParaRPr lang="en-US" altLang="zh-CN" sz="2400" b="1" dirty="0">
              <a:latin typeface="楷体" pitchFamily="49" charset="-122"/>
              <a:ea typeface="楷体" pitchFamily="49" charset="-122"/>
            </a:endParaRPr>
          </a:p>
          <a:p>
            <a:r>
              <a:rPr lang="zh-CN" altLang="en-US" sz="2400" b="1" dirty="0">
                <a:latin typeface="楷体" pitchFamily="49" charset="-122"/>
                <a:ea typeface="楷体" pitchFamily="49" charset="-122"/>
              </a:rPr>
              <a:t>依照教育部考试中心《</a:t>
            </a:r>
            <a:r>
              <a:rPr lang="en-US" altLang="zh-CN" sz="2400" b="1" dirty="0">
                <a:latin typeface="楷体" pitchFamily="49" charset="-122"/>
                <a:ea typeface="楷体" pitchFamily="49" charset="-122"/>
              </a:rPr>
              <a:t>2018</a:t>
            </a:r>
            <a:r>
              <a:rPr lang="zh-CN" altLang="en-US" sz="2400" b="1" dirty="0">
                <a:latin typeface="楷体" pitchFamily="49" charset="-122"/>
                <a:ea typeface="楷体" pitchFamily="49" charset="-122"/>
              </a:rPr>
              <a:t>高考语文试题分析》：</a:t>
            </a:r>
            <a:r>
              <a:rPr lang="en-US" altLang="zh-CN" sz="2400" b="1" dirty="0">
                <a:latin typeface="楷体" pitchFamily="49" charset="-122"/>
                <a:ea typeface="楷体" pitchFamily="49" charset="-122"/>
              </a:rPr>
              <a:t>2017</a:t>
            </a:r>
            <a:r>
              <a:rPr lang="zh-CN" altLang="en-US" sz="2400" b="1" dirty="0">
                <a:latin typeface="楷体" pitchFamily="49" charset="-122"/>
                <a:ea typeface="楷体" pitchFamily="49" charset="-122"/>
              </a:rPr>
              <a:t>全国一卷非连续性文本的材料一属于</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知识性读物</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（科普）材料二属于</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调查数据（新闻、报告）</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材料三属于</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调查报告</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材料四属于</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知识性读物</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（科普）</a:t>
            </a:r>
          </a:p>
        </p:txBody>
      </p:sp>
    </p:spTree>
    <p:extLst>
      <p:ext uri="{BB962C8B-B14F-4D97-AF65-F5344CB8AC3E}">
        <p14:creationId xmlns:p14="http://schemas.microsoft.com/office/powerpoint/2010/main" val="16382518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8229600" cy="1143000"/>
          </a:xfrm>
        </p:spPr>
        <p:txBody>
          <a:bodyPr>
            <a:normAutofit fontScale="90000"/>
          </a:bodyPr>
          <a:lstStyle/>
          <a:p>
            <a:r>
              <a:rPr lang="zh-CN" altLang="en-US" sz="4000" b="1" dirty="0"/>
              <a:t>对拼接起来的不同文体的材料应当有针对性地采取不同的阅读策略：</a:t>
            </a:r>
            <a:br>
              <a:rPr lang="zh-CN" altLang="en-US" dirty="0"/>
            </a:br>
            <a:endParaRPr lang="zh-CN" altLang="en-US" dirty="0"/>
          </a:p>
        </p:txBody>
      </p:sp>
      <p:sp>
        <p:nvSpPr>
          <p:cNvPr id="3" name="内容占位符 2"/>
          <p:cNvSpPr>
            <a:spLocks noGrp="1"/>
          </p:cNvSpPr>
          <p:nvPr>
            <p:ph idx="1"/>
          </p:nvPr>
        </p:nvSpPr>
        <p:spPr>
          <a:xfrm>
            <a:off x="107503" y="1556792"/>
            <a:ext cx="8562968" cy="1800200"/>
          </a:xfrm>
          <a:solidFill>
            <a:srgbClr val="00B0F0"/>
          </a:solidFill>
        </p:spPr>
        <p:txBody>
          <a:bodyPr>
            <a:noAutofit/>
          </a:bodyPr>
          <a:lstStyle/>
          <a:p>
            <a:pPr>
              <a:buFont typeface="Wingdings 2" pitchFamily="18" charset="2"/>
              <a:buNone/>
            </a:pPr>
            <a:r>
              <a:rPr lang="zh-CN" altLang="en-US" sz="2400" b="1" dirty="0">
                <a:latin typeface="楷体" pitchFamily="49" charset="-122"/>
                <a:ea typeface="楷体" pitchFamily="49" charset="-122"/>
              </a:rPr>
              <a:t>新闻报告</a:t>
            </a:r>
            <a:r>
              <a:rPr lang="zh-CN" altLang="en-US" sz="2400" dirty="0">
                <a:latin typeface="楷体" pitchFamily="49" charset="-122"/>
                <a:ea typeface="楷体" pitchFamily="49" charset="-122"/>
              </a:rPr>
              <a:t>（根据出处确定范围对象，阅读时关注</a:t>
            </a:r>
            <a:r>
              <a:rPr lang="zh-CN" altLang="en-US" sz="2400" b="1" dirty="0">
                <a:latin typeface="楷体" pitchFamily="49" charset="-122"/>
                <a:ea typeface="楷体" pitchFamily="49" charset="-122"/>
              </a:rPr>
              <a:t>新闻要素</a:t>
            </a:r>
            <a:r>
              <a:rPr lang="zh-CN" altLang="en-US" sz="2400" dirty="0">
                <a:latin typeface="楷体" pitchFamily="49" charset="-122"/>
                <a:ea typeface="楷体" pitchFamily="49" charset="-122"/>
              </a:rPr>
              <a:t>）</a:t>
            </a:r>
          </a:p>
          <a:p>
            <a:pPr>
              <a:buNone/>
            </a:pPr>
            <a:r>
              <a:rPr lang="zh-CN" altLang="en-US" sz="2400" b="1" dirty="0">
                <a:latin typeface="楷体" pitchFamily="49" charset="-122"/>
                <a:ea typeface="楷体" pitchFamily="49" charset="-122"/>
              </a:rPr>
              <a:t>新闻评论</a:t>
            </a:r>
            <a:r>
              <a:rPr lang="zh-CN" altLang="en-US" sz="2400" dirty="0">
                <a:latin typeface="楷体" pitchFamily="49" charset="-122"/>
                <a:ea typeface="楷体" pitchFamily="49" charset="-122"/>
              </a:rPr>
              <a:t>（根据标题确定主要观点，阅读时关注</a:t>
            </a:r>
            <a:r>
              <a:rPr lang="zh-CN" altLang="en-US" sz="2400" b="1" dirty="0">
                <a:latin typeface="楷体" pitchFamily="49" charset="-122"/>
                <a:ea typeface="楷体" pitchFamily="49" charset="-122"/>
              </a:rPr>
              <a:t>逻辑结构</a:t>
            </a:r>
            <a:r>
              <a:rPr lang="zh-CN" altLang="en-US" sz="2400" dirty="0">
                <a:latin typeface="楷体" pitchFamily="49" charset="-122"/>
                <a:ea typeface="楷体" pitchFamily="49" charset="-122"/>
              </a:rPr>
              <a:t>）</a:t>
            </a:r>
          </a:p>
          <a:p>
            <a:pPr>
              <a:buNone/>
            </a:pPr>
            <a:r>
              <a:rPr lang="zh-CN" altLang="en-US" sz="2400" b="1" dirty="0">
                <a:latin typeface="楷体" pitchFamily="49" charset="-122"/>
                <a:ea typeface="楷体" pitchFamily="49" charset="-122"/>
              </a:rPr>
              <a:t>科普材料</a:t>
            </a:r>
            <a:r>
              <a:rPr lang="zh-CN" altLang="en-US" sz="2400" dirty="0">
                <a:latin typeface="楷体" pitchFamily="49" charset="-122"/>
                <a:ea typeface="楷体" pitchFamily="49" charset="-122"/>
              </a:rPr>
              <a:t>（阅读时注意搞懂</a:t>
            </a:r>
            <a:r>
              <a:rPr lang="zh-CN" altLang="en-US" sz="2400" b="1" dirty="0">
                <a:latin typeface="楷体" pitchFamily="49" charset="-122"/>
                <a:ea typeface="楷体" pitchFamily="49" charset="-122"/>
              </a:rPr>
              <a:t>主要概念</a:t>
            </a:r>
            <a:r>
              <a:rPr lang="zh-CN" altLang="en-US" sz="2400" dirty="0">
                <a:latin typeface="楷体" pitchFamily="49" charset="-122"/>
                <a:ea typeface="楷体" pitchFamily="49" charset="-122"/>
              </a:rPr>
              <a:t>，理解重要句子）</a:t>
            </a:r>
            <a:endParaRPr lang="en-US" altLang="zh-CN" sz="2400" dirty="0">
              <a:latin typeface="楷体" pitchFamily="49" charset="-122"/>
              <a:ea typeface="楷体" pitchFamily="49" charset="-122"/>
            </a:endParaRPr>
          </a:p>
          <a:p>
            <a:pPr>
              <a:buNone/>
            </a:pPr>
            <a:r>
              <a:rPr lang="zh-CN" altLang="en-US" sz="2400" b="1" dirty="0">
                <a:latin typeface="楷体" pitchFamily="49" charset="-122"/>
                <a:ea typeface="楷体" pitchFamily="49" charset="-122"/>
              </a:rPr>
              <a:t>传记材料</a:t>
            </a:r>
            <a:r>
              <a:rPr lang="zh-CN" altLang="en-US" sz="2400" dirty="0">
                <a:latin typeface="楷体" pitchFamily="49" charset="-122"/>
                <a:ea typeface="楷体" pitchFamily="49" charset="-122"/>
              </a:rPr>
              <a:t>（阅读时注意</a:t>
            </a:r>
            <a:r>
              <a:rPr lang="zh-CN" altLang="en-US" sz="2400" b="1" dirty="0">
                <a:latin typeface="楷体" pitchFamily="49" charset="-122"/>
                <a:ea typeface="楷体" pitchFamily="49" charset="-122"/>
              </a:rPr>
              <a:t>时间线索</a:t>
            </a:r>
            <a:r>
              <a:rPr lang="zh-CN" altLang="en-US" sz="2400" dirty="0">
                <a:latin typeface="楷体" pitchFamily="49" charset="-122"/>
                <a:ea typeface="楷体" pitchFamily="49" charset="-122"/>
              </a:rPr>
              <a:t>，把握作者</a:t>
            </a:r>
            <a:r>
              <a:rPr lang="zh-CN" altLang="en-US" sz="2400" b="1" dirty="0">
                <a:latin typeface="楷体" pitchFamily="49" charset="-122"/>
                <a:ea typeface="楷体" pitchFamily="49" charset="-122"/>
              </a:rPr>
              <a:t>观点态度</a:t>
            </a:r>
            <a:r>
              <a:rPr lang="zh-CN" altLang="en-US" sz="2400" dirty="0">
                <a:latin typeface="楷体" pitchFamily="49" charset="-122"/>
                <a:ea typeface="楷体" pitchFamily="49" charset="-122"/>
              </a:rPr>
              <a:t>）</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501008"/>
            <a:ext cx="8562967" cy="2952328"/>
          </a:xfrm>
          <a:prstGeom prst="rect">
            <a:avLst/>
          </a:prstGeom>
        </p:spPr>
      </p:pic>
    </p:spTree>
    <p:extLst>
      <p:ext uri="{BB962C8B-B14F-4D97-AF65-F5344CB8AC3E}">
        <p14:creationId xmlns:p14="http://schemas.microsoft.com/office/powerpoint/2010/main" val="178713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a:xfrm>
            <a:off x="395536" y="404664"/>
            <a:ext cx="8229600" cy="1143000"/>
          </a:xfrm>
        </p:spPr>
        <p:txBody>
          <a:bodyPr>
            <a:normAutofit fontScale="90000"/>
          </a:bodyPr>
          <a:lstStyle/>
          <a:p>
            <a:r>
              <a:rPr lang="zh-CN" altLang="en-US" sz="4000" b="1" dirty="0">
                <a:sym typeface="+mn-ea"/>
              </a:rPr>
              <a:t>对于文本中经常出现的不同类型的图表数据，也应该其各自特征</a:t>
            </a:r>
            <a:br>
              <a:rPr lang="zh-CN" altLang="en-US" b="1" dirty="0">
                <a:solidFill>
                  <a:schemeClr val="tx2"/>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br>
            <a:endParaRPr lang="zh-CN" altLang="en-US" dirty="0"/>
          </a:p>
        </p:txBody>
      </p:sp>
      <p:sp>
        <p:nvSpPr>
          <p:cNvPr id="3" name="内容占位符 2"/>
          <p:cNvSpPr>
            <a:spLocks noGrp="1"/>
          </p:cNvSpPr>
          <p:nvPr>
            <p:ph idx="1"/>
          </p:nvPr>
        </p:nvSpPr>
        <p:spPr>
          <a:xfrm>
            <a:off x="323528" y="1556792"/>
            <a:ext cx="4320480" cy="4392488"/>
          </a:xfrm>
          <a:solidFill>
            <a:schemeClr val="bg1">
              <a:lumMod val="85000"/>
            </a:schemeClr>
          </a:solidFill>
        </p:spPr>
        <p:txBody>
          <a:bodyPr>
            <a:noAutofit/>
          </a:bodyPr>
          <a:lstStyle/>
          <a:p>
            <a:r>
              <a:rPr lang="zh-CN" altLang="en-US" sz="2400" b="1" u="sng" noProof="1">
                <a:latin typeface="楷体" pitchFamily="49" charset="-122"/>
                <a:ea typeface="楷体" pitchFamily="49" charset="-122"/>
              </a:rPr>
              <a:t>柱状图</a:t>
            </a:r>
            <a:r>
              <a:rPr lang="zh-CN" altLang="en-US" sz="2400" noProof="1">
                <a:latin typeface="楷体" pitchFamily="49" charset="-122"/>
                <a:ea typeface="楷体" pitchFamily="49" charset="-122"/>
              </a:rPr>
              <a:t>是用来显示在一段时间内数据的</a:t>
            </a:r>
            <a:r>
              <a:rPr lang="zh-CN" altLang="en-US" sz="2400" b="1" noProof="1">
                <a:solidFill>
                  <a:schemeClr val="tx2">
                    <a:lumMod val="75000"/>
                    <a:lumOff val="25000"/>
                  </a:schemeClr>
                </a:solidFill>
                <a:latin typeface="楷体" pitchFamily="49" charset="-122"/>
                <a:ea typeface="楷体" pitchFamily="49" charset="-122"/>
              </a:rPr>
              <a:t>变化</a:t>
            </a:r>
            <a:r>
              <a:rPr lang="zh-CN" altLang="en-US" sz="2400" noProof="1">
                <a:latin typeface="楷体" pitchFamily="49" charset="-122"/>
                <a:ea typeface="楷体" pitchFamily="49" charset="-122"/>
              </a:rPr>
              <a:t>或者几个项目之间的图形</a:t>
            </a:r>
            <a:r>
              <a:rPr lang="zh-CN" altLang="en-US" sz="2400" b="1" noProof="1">
                <a:solidFill>
                  <a:schemeClr val="tx2">
                    <a:lumMod val="75000"/>
                    <a:lumOff val="25000"/>
                  </a:schemeClr>
                </a:solidFill>
                <a:latin typeface="楷体" pitchFamily="49" charset="-122"/>
                <a:ea typeface="楷体" pitchFamily="49" charset="-122"/>
              </a:rPr>
              <a:t>比较</a:t>
            </a:r>
            <a:r>
              <a:rPr lang="zh-CN" altLang="en-US" sz="2400" noProof="1">
                <a:latin typeface="楷体" pitchFamily="49" charset="-122"/>
                <a:ea typeface="楷体" pitchFamily="49" charset="-122"/>
              </a:rPr>
              <a:t>。</a:t>
            </a:r>
            <a:endParaRPr lang="en-US" altLang="zh-CN" sz="2400" b="1" dirty="0">
              <a:solidFill>
                <a:schemeClr val="tx2"/>
              </a:solidFill>
              <a:effectLst>
                <a:outerShdw blurRad="38100" dist="38100" dir="2700000" algn="tl">
                  <a:srgbClr val="000000">
                    <a:alpha val="43137"/>
                  </a:srgbClr>
                </a:outerShdw>
              </a:effectLst>
              <a:latin typeface="楷体" pitchFamily="49" charset="-122"/>
              <a:ea typeface="楷体" pitchFamily="49" charset="-122"/>
              <a:cs typeface="+mj-cs"/>
              <a:sym typeface="+mn-ea"/>
            </a:endParaRPr>
          </a:p>
          <a:p>
            <a:pPr fontAlgn="auto"/>
            <a:r>
              <a:rPr lang="zh-CN" altLang="en-US" sz="2400" b="1" u="sng" noProof="1">
                <a:latin typeface="楷体" pitchFamily="49" charset="-122"/>
                <a:ea typeface="楷体" pitchFamily="49" charset="-122"/>
              </a:rPr>
              <a:t>饼图</a:t>
            </a:r>
            <a:r>
              <a:rPr lang="zh-CN" altLang="en-US" sz="2400" noProof="1">
                <a:latin typeface="楷体" pitchFamily="49" charset="-122"/>
                <a:ea typeface="楷体" pitchFamily="49" charset="-122"/>
              </a:rPr>
              <a:t>用于显示每个值占总体价值的</a:t>
            </a:r>
            <a:r>
              <a:rPr lang="zh-CN" altLang="en-US" sz="2400" b="1" noProof="1">
                <a:solidFill>
                  <a:schemeClr val="tx2">
                    <a:lumMod val="75000"/>
                    <a:lumOff val="25000"/>
                  </a:schemeClr>
                </a:solidFill>
                <a:latin typeface="楷体" pitchFamily="49" charset="-122"/>
                <a:ea typeface="楷体" pitchFamily="49" charset="-122"/>
              </a:rPr>
              <a:t>份额</a:t>
            </a:r>
            <a:r>
              <a:rPr lang="zh-CN" altLang="en-US" sz="2400" noProof="1">
                <a:latin typeface="楷体" pitchFamily="49" charset="-122"/>
                <a:ea typeface="楷体" pitchFamily="49" charset="-122"/>
              </a:rPr>
              <a:t>。</a:t>
            </a:r>
          </a:p>
          <a:p>
            <a:pPr fontAlgn="auto"/>
            <a:r>
              <a:rPr lang="zh-CN" altLang="en-US" sz="2400" b="1" u="sng" noProof="1">
                <a:latin typeface="楷体" pitchFamily="49" charset="-122"/>
                <a:ea typeface="楷体" pitchFamily="49" charset="-122"/>
              </a:rPr>
              <a:t>环形图</a:t>
            </a:r>
            <a:r>
              <a:rPr lang="zh-CN" altLang="en-US" sz="2400" noProof="1">
                <a:latin typeface="楷体" pitchFamily="49" charset="-122"/>
                <a:ea typeface="楷体" pitchFamily="49" charset="-122"/>
              </a:rPr>
              <a:t>是用来显示</a:t>
            </a:r>
            <a:r>
              <a:rPr lang="zh-CN" altLang="en-US" sz="2400" b="1" noProof="1">
                <a:solidFill>
                  <a:schemeClr val="tx2">
                    <a:lumMod val="75000"/>
                    <a:lumOff val="25000"/>
                  </a:schemeClr>
                </a:solidFill>
                <a:latin typeface="楷体" pitchFamily="49" charset="-122"/>
                <a:ea typeface="楷体" pitchFamily="49" charset="-122"/>
              </a:rPr>
              <a:t>部分与整体关系</a:t>
            </a:r>
            <a:r>
              <a:rPr lang="zh-CN" altLang="en-US" sz="2400" noProof="1">
                <a:latin typeface="楷体" pitchFamily="49" charset="-122"/>
                <a:ea typeface="楷体" pitchFamily="49" charset="-122"/>
              </a:rPr>
              <a:t>的图。</a:t>
            </a:r>
          </a:p>
          <a:p>
            <a:pPr fontAlgn="auto"/>
            <a:r>
              <a:rPr lang="zh-CN" altLang="en-US" sz="2400" b="1" u="sng" noProof="1">
                <a:latin typeface="楷体" pitchFamily="49" charset="-122"/>
                <a:ea typeface="楷体" pitchFamily="49" charset="-122"/>
              </a:rPr>
              <a:t>线型</a:t>
            </a:r>
            <a:r>
              <a:rPr lang="zh-CN" altLang="en-US" sz="2400" u="sng" noProof="1">
                <a:latin typeface="楷体" pitchFamily="49" charset="-122"/>
                <a:ea typeface="楷体" pitchFamily="49" charset="-122"/>
              </a:rPr>
              <a:t>（折线）图</a:t>
            </a:r>
            <a:r>
              <a:rPr lang="zh-CN" altLang="en-US" sz="2400" noProof="1">
                <a:latin typeface="楷体" pitchFamily="49" charset="-122"/>
                <a:ea typeface="楷体" pitchFamily="49" charset="-122"/>
              </a:rPr>
              <a:t>显示出在等同的间隔内</a:t>
            </a:r>
            <a:r>
              <a:rPr lang="zh-CN" altLang="en-US" sz="2400" b="1" noProof="1">
                <a:solidFill>
                  <a:schemeClr val="tx2">
                    <a:lumMod val="75000"/>
                    <a:lumOff val="25000"/>
                  </a:schemeClr>
                </a:solidFill>
                <a:latin typeface="楷体" pitchFamily="49" charset="-122"/>
                <a:ea typeface="楷体" pitchFamily="49" charset="-122"/>
              </a:rPr>
              <a:t>数据的变化趋势</a:t>
            </a:r>
            <a:r>
              <a:rPr lang="zh-CN" altLang="en-US" sz="2400" noProof="1">
                <a:latin typeface="楷体" pitchFamily="49" charset="-122"/>
                <a:ea typeface="楷体" pitchFamily="49" charset="-122"/>
              </a:rPr>
              <a:t>。</a:t>
            </a:r>
          </a:p>
          <a:p>
            <a:pPr fontAlgn="auto"/>
            <a:r>
              <a:rPr lang="zh-CN" altLang="en-US" sz="2400" b="1" u="sng" noProof="1">
                <a:latin typeface="楷体" pitchFamily="49" charset="-122"/>
                <a:ea typeface="楷体" pitchFamily="49" charset="-122"/>
                <a:sym typeface="+mn-ea"/>
              </a:rPr>
              <a:t>表格类</a:t>
            </a:r>
            <a:r>
              <a:rPr lang="zh-CN" altLang="en-US" sz="2400" noProof="1">
                <a:latin typeface="楷体" pitchFamily="49" charset="-122"/>
                <a:ea typeface="楷体" pitchFamily="49" charset="-122"/>
                <a:sym typeface="+mn-ea"/>
              </a:rPr>
              <a:t>的通常要关注</a:t>
            </a:r>
            <a:r>
              <a:rPr lang="zh-CN" altLang="en-US" sz="2400" b="1" noProof="1">
                <a:solidFill>
                  <a:schemeClr val="tx2">
                    <a:lumMod val="75000"/>
                    <a:lumOff val="25000"/>
                  </a:schemeClr>
                </a:solidFill>
                <a:latin typeface="楷体" pitchFamily="49" charset="-122"/>
                <a:ea typeface="楷体" pitchFamily="49" charset="-122"/>
                <a:sym typeface="+mn-ea"/>
              </a:rPr>
              <a:t>表头</a:t>
            </a:r>
            <a:r>
              <a:rPr lang="zh-CN" altLang="en-US" sz="2400" noProof="1">
                <a:latin typeface="楷体" pitchFamily="49" charset="-122"/>
                <a:ea typeface="楷体" pitchFamily="49" charset="-122"/>
                <a:sym typeface="+mn-ea"/>
              </a:rPr>
              <a:t>中的重点栏目和数据</a:t>
            </a:r>
            <a:r>
              <a:rPr lang="zh-CN" altLang="en-US" sz="2400" b="1" noProof="1">
                <a:solidFill>
                  <a:schemeClr val="tx2">
                    <a:lumMod val="75000"/>
                    <a:lumOff val="25000"/>
                  </a:schemeClr>
                </a:solidFill>
                <a:latin typeface="楷体" pitchFamily="49" charset="-122"/>
                <a:ea typeface="楷体" pitchFamily="49" charset="-122"/>
                <a:sym typeface="+mn-ea"/>
              </a:rPr>
              <a:t>变化</a:t>
            </a:r>
            <a:r>
              <a:rPr lang="zh-CN" altLang="en-US" sz="2400" noProof="1">
                <a:latin typeface="楷体" pitchFamily="49" charset="-122"/>
                <a:ea typeface="楷体" pitchFamily="49" charset="-122"/>
                <a:sym typeface="+mn-ea"/>
              </a:rPr>
              <a:t>等等</a:t>
            </a:r>
            <a:r>
              <a:rPr lang="zh-CN" altLang="en-US" sz="2400" noProof="1">
                <a:sym typeface="+mn-ea"/>
              </a:rPr>
              <a:t>。</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1628799"/>
            <a:ext cx="4104456" cy="432715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33811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heel(1)">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heel(1)">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a:xfrm>
            <a:off x="179512" y="404664"/>
            <a:ext cx="8517632" cy="706438"/>
          </a:xfrm>
        </p:spPr>
        <p:txBody>
          <a:bodyPr>
            <a:noAutofit/>
          </a:bodyPr>
          <a:lstStyle/>
          <a:p>
            <a:pPr fontAlgn="auto"/>
            <a:r>
              <a:rPr lang="zh-CN" altLang="en-US" sz="36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在对各段材料进行分类阅读的基础上，</a:t>
            </a:r>
            <a:br>
              <a:rPr lang="en-US" altLang="zh-CN" sz="36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br>
            <a:r>
              <a:rPr lang="zh-CN" altLang="en-US" sz="36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提升学生的</a:t>
            </a:r>
            <a:r>
              <a:rPr lang="zh-CN" altLang="en-US" sz="3600" b="1" u="sng"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信息整合能力</a:t>
            </a:r>
            <a:r>
              <a:rPr lang="zh-CN" altLang="en-US" sz="36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p>
        </p:txBody>
      </p:sp>
      <p:sp>
        <p:nvSpPr>
          <p:cNvPr id="223235" name="Rectangle 3"/>
          <p:cNvSpPr>
            <a:spLocks noGrp="1" noChangeArrowheads="1"/>
          </p:cNvSpPr>
          <p:nvPr>
            <p:ph type="body" idx="1"/>
          </p:nvPr>
        </p:nvSpPr>
        <p:spPr>
          <a:xfrm>
            <a:off x="395536" y="1700808"/>
            <a:ext cx="8229600" cy="3816424"/>
          </a:xfrm>
        </p:spPr>
        <p:txBody>
          <a:bodyPr>
            <a:normAutofit/>
          </a:bodyPr>
          <a:lstStyle/>
          <a:p>
            <a:r>
              <a:rPr lang="zh-CN" altLang="en-US" sz="2800" b="1" dirty="0">
                <a:solidFill>
                  <a:srgbClr val="FF0000"/>
                </a:solidFill>
                <a:latin typeface="楷体" pitchFamily="49" charset="-122"/>
                <a:ea typeface="楷体" pitchFamily="49" charset="-122"/>
              </a:rPr>
              <a:t>第一，寻找所需信息。</a:t>
            </a:r>
            <a:r>
              <a:rPr lang="zh-CN" altLang="en-US" sz="2800" b="1" dirty="0">
                <a:latin typeface="楷体" pitchFamily="49" charset="-122"/>
                <a:ea typeface="楷体" pitchFamily="49" charset="-122"/>
              </a:rPr>
              <a:t>抓住文中负载关键信息的词句，剔除与阅读目的无关的多余信息。</a:t>
            </a:r>
            <a:endParaRPr lang="en-US" altLang="zh-CN" sz="2800" b="1" dirty="0">
              <a:latin typeface="楷体" pitchFamily="49" charset="-122"/>
              <a:ea typeface="楷体" pitchFamily="49" charset="-122"/>
            </a:endParaRPr>
          </a:p>
          <a:p>
            <a:endParaRPr lang="zh-CN" altLang="en-US" sz="2800" b="1" dirty="0">
              <a:latin typeface="楷体" pitchFamily="49" charset="-122"/>
              <a:ea typeface="楷体" pitchFamily="49" charset="-122"/>
            </a:endParaRPr>
          </a:p>
          <a:p>
            <a:r>
              <a:rPr lang="zh-CN" altLang="en-US" sz="2800" b="1" dirty="0">
                <a:solidFill>
                  <a:srgbClr val="FF0000"/>
                </a:solidFill>
                <a:latin typeface="楷体" pitchFamily="49" charset="-122"/>
                <a:ea typeface="楷体" pitchFamily="49" charset="-122"/>
              </a:rPr>
              <a:t>第二，整合得出结论。</a:t>
            </a:r>
            <a:r>
              <a:rPr lang="zh-CN" altLang="en-US" sz="2800" b="1" dirty="0">
                <a:latin typeface="楷体" pitchFamily="49" charset="-122"/>
                <a:ea typeface="楷体" pitchFamily="49" charset="-122"/>
              </a:rPr>
              <a:t>将文本中有关联的信息通过比较、归纳、综合进行加工处理，判断出命题者的真实意图，从而整合得出有用的结论。</a:t>
            </a:r>
          </a:p>
        </p:txBody>
      </p:sp>
    </p:spTree>
    <p:extLst>
      <p:ext uri="{BB962C8B-B14F-4D97-AF65-F5344CB8AC3E}">
        <p14:creationId xmlns:p14="http://schemas.microsoft.com/office/powerpoint/2010/main" val="405594999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3234"/>
                                        </p:tgtEl>
                                        <p:attrNameLst>
                                          <p:attrName>style.visibility</p:attrName>
                                        </p:attrNameLst>
                                      </p:cBhvr>
                                      <p:to>
                                        <p:strVal val="visible"/>
                                      </p:to>
                                    </p:set>
                                    <p:anim calcmode="lin" valueType="num">
                                      <p:cBhvr>
                                        <p:cTn id="7" dur="500" fill="hold"/>
                                        <p:tgtEl>
                                          <p:spTgt spid="223234"/>
                                        </p:tgtEl>
                                        <p:attrNameLst>
                                          <p:attrName>ppt_x</p:attrName>
                                        </p:attrNameLst>
                                      </p:cBhvr>
                                      <p:tavLst>
                                        <p:tav tm="0">
                                          <p:val>
                                            <p:strVal val="#ppt_x"/>
                                          </p:val>
                                        </p:tav>
                                        <p:tav tm="100000">
                                          <p:val>
                                            <p:strVal val="#ppt_x"/>
                                          </p:val>
                                        </p:tav>
                                      </p:tavLst>
                                    </p:anim>
                                    <p:anim calcmode="lin" valueType="num">
                                      <p:cBhvr>
                                        <p:cTn id="8" dur="500" fill="hold"/>
                                        <p:tgtEl>
                                          <p:spTgt spid="2232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3235">
                                            <p:txEl>
                                              <p:pRg st="0" end="0"/>
                                            </p:txEl>
                                          </p:spTgt>
                                        </p:tgtEl>
                                        <p:attrNameLst>
                                          <p:attrName>style.visibility</p:attrName>
                                        </p:attrNameLst>
                                      </p:cBhvr>
                                      <p:to>
                                        <p:strVal val="visible"/>
                                      </p:to>
                                    </p:set>
                                    <p:anim calcmode="lin" valueType="num">
                                      <p:cBhvr>
                                        <p:cTn id="13" dur="500" fill="hold"/>
                                        <p:tgtEl>
                                          <p:spTgt spid="22323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32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3235">
                                            <p:txEl>
                                              <p:pRg st="2" end="2"/>
                                            </p:txEl>
                                          </p:spTgt>
                                        </p:tgtEl>
                                        <p:attrNameLst>
                                          <p:attrName>style.visibility</p:attrName>
                                        </p:attrNameLst>
                                      </p:cBhvr>
                                      <p:to>
                                        <p:strVal val="visible"/>
                                      </p:to>
                                    </p:set>
                                    <p:anim calcmode="lin" valueType="num">
                                      <p:cBhvr>
                                        <p:cTn id="19" dur="500" fill="hold"/>
                                        <p:tgtEl>
                                          <p:spTgt spid="223235">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2232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p:bldP spid="223235"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b="1" dirty="0">
                <a:solidFill>
                  <a:srgbClr val="0070C0"/>
                </a:solidFill>
              </a:rPr>
              <a:t>3.</a:t>
            </a:r>
            <a:r>
              <a:rPr lang="zh-CN" altLang="en-US" sz="3600" b="1" dirty="0">
                <a:solidFill>
                  <a:srgbClr val="0070C0"/>
                </a:solidFill>
              </a:rPr>
              <a:t>具体案例</a:t>
            </a:r>
          </a:p>
        </p:txBody>
      </p:sp>
      <p:sp>
        <p:nvSpPr>
          <p:cNvPr id="5" name="内容占位符 4">
            <a:extLst>
              <a:ext uri="{FF2B5EF4-FFF2-40B4-BE49-F238E27FC236}">
                <a16:creationId xmlns:a16="http://schemas.microsoft.com/office/drawing/2014/main" id="{0C3E3BE0-8B2D-4D21-BB16-6B68399F6AA4}"/>
              </a:ext>
            </a:extLst>
          </p:cNvPr>
          <p:cNvSpPr>
            <a:spLocks noGrp="1"/>
          </p:cNvSpPr>
          <p:nvPr>
            <p:ph idx="1"/>
          </p:nvPr>
        </p:nvSpPr>
        <p:spPr>
          <a:solidFill>
            <a:schemeClr val="accent3">
              <a:lumMod val="20000"/>
              <a:lumOff val="80000"/>
            </a:schemeClr>
          </a:solidFill>
        </p:spPr>
        <p:txBody>
          <a:bodyPr>
            <a:normAutofit fontScale="92500" lnSpcReduction="10000"/>
          </a:bodyPr>
          <a:lstStyle/>
          <a:p>
            <a:r>
              <a:rPr lang="en-US" altLang="zh-CN" sz="2800" b="1" dirty="0">
                <a:latin typeface="+mn-ea"/>
              </a:rPr>
              <a:t>2018</a:t>
            </a:r>
            <a:r>
              <a:rPr lang="zh-CN" altLang="en-US" sz="2800" b="1" dirty="0">
                <a:latin typeface="+mn-ea"/>
              </a:rPr>
              <a:t>年全国</a:t>
            </a:r>
            <a:r>
              <a:rPr lang="en-US" altLang="zh-CN" sz="2800" b="1" dirty="0">
                <a:latin typeface="+mn-ea"/>
              </a:rPr>
              <a:t>I</a:t>
            </a:r>
            <a:r>
              <a:rPr lang="zh-CN" altLang="en-US" sz="2800" b="1" dirty="0">
                <a:latin typeface="+mn-ea"/>
              </a:rPr>
              <a:t>卷第</a:t>
            </a:r>
            <a:r>
              <a:rPr lang="en-US" altLang="zh-CN" sz="2800" b="1" dirty="0">
                <a:latin typeface="+mn-ea"/>
              </a:rPr>
              <a:t>9</a:t>
            </a:r>
            <a:r>
              <a:rPr lang="zh-CN" altLang="en-US" sz="2800" b="1" dirty="0">
                <a:latin typeface="+mn-ea"/>
              </a:rPr>
              <a:t>题</a:t>
            </a:r>
            <a:endParaRPr lang="en-US" altLang="zh-CN" sz="2800" b="1" dirty="0">
              <a:latin typeface="+mn-ea"/>
            </a:endParaRPr>
          </a:p>
          <a:p>
            <a:pPr marL="0" indent="0">
              <a:buNone/>
            </a:pPr>
            <a:r>
              <a:rPr lang="en-US" altLang="zh-CN" sz="2800" b="1" dirty="0">
                <a:latin typeface="楷体" pitchFamily="49" charset="-122"/>
                <a:ea typeface="楷体" pitchFamily="49" charset="-122"/>
              </a:rPr>
              <a:t>9.</a:t>
            </a:r>
            <a:r>
              <a:rPr lang="zh-CN" altLang="zh-CN" sz="2800" b="1" dirty="0">
                <a:latin typeface="楷体" pitchFamily="49" charset="-122"/>
                <a:ea typeface="楷体" pitchFamily="49" charset="-122"/>
              </a:rPr>
              <a:t>以上三则材料中，《人民日报》《自然》《读卖新闻》报道的侧重点有什么不同？为什么？请结合材料简要分析。（</a:t>
            </a:r>
            <a:r>
              <a:rPr lang="en-US" altLang="zh-CN" sz="2800" b="1" dirty="0">
                <a:latin typeface="楷体" pitchFamily="49" charset="-122"/>
                <a:ea typeface="楷体" pitchFamily="49" charset="-122"/>
              </a:rPr>
              <a:t>6</a:t>
            </a:r>
            <a:r>
              <a:rPr lang="zh-CN" altLang="zh-CN" sz="2800" b="1" dirty="0">
                <a:latin typeface="楷体" pitchFamily="49" charset="-122"/>
                <a:ea typeface="楷体" pitchFamily="49" charset="-122"/>
              </a:rPr>
              <a:t>分）</a:t>
            </a:r>
            <a:endParaRPr lang="en-US" altLang="zh-CN" sz="2800" b="1" dirty="0">
              <a:latin typeface="楷体" pitchFamily="49" charset="-122"/>
              <a:ea typeface="楷体" pitchFamily="49" charset="-122"/>
            </a:endParaRPr>
          </a:p>
          <a:p>
            <a:endParaRPr lang="zh-CN" altLang="zh-CN" sz="2800" dirty="0">
              <a:latin typeface="楷体" pitchFamily="49" charset="-122"/>
              <a:ea typeface="楷体" pitchFamily="49" charset="-122"/>
            </a:endParaRPr>
          </a:p>
          <a:p>
            <a:r>
              <a:rPr lang="zh-CN" altLang="zh-CN" sz="2800" dirty="0">
                <a:latin typeface="楷体" pitchFamily="49" charset="-122"/>
                <a:ea typeface="楷体" pitchFamily="49" charset="-122"/>
              </a:rPr>
              <a:t>参考答案：</a:t>
            </a:r>
            <a:r>
              <a:rPr lang="en-US" altLang="zh-CN" sz="2800" dirty="0">
                <a:latin typeface="楷体" pitchFamily="49" charset="-122"/>
                <a:ea typeface="楷体" pitchFamily="49" charset="-122"/>
              </a:rPr>
              <a:t>9.</a:t>
            </a:r>
            <a:r>
              <a:rPr lang="zh-CN" altLang="zh-CN" sz="2800" dirty="0">
                <a:latin typeface="楷体" pitchFamily="49" charset="-122"/>
                <a:ea typeface="楷体" pitchFamily="49" charset="-122"/>
              </a:rPr>
              <a:t>第一问</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《人民日报》侧重介绍我国在量子通信研究方面的巨大成就</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彰显中国速度与中国创造</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《自然》杂志侧重介绍潘建伟研究团队在量子通信领域的贡献</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强调个人能力和经费投入</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《读卖新闻》以“墨子号”为例</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侧重介绍中国实验设施先进</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突出投入之大和发展之快给日本带来压力。</a:t>
            </a:r>
          </a:p>
          <a:p>
            <a:endParaRPr lang="zh-CN" altLang="en-US" dirty="0"/>
          </a:p>
        </p:txBody>
      </p:sp>
    </p:spTree>
    <p:extLst>
      <p:ext uri="{BB962C8B-B14F-4D97-AF65-F5344CB8AC3E}">
        <p14:creationId xmlns:p14="http://schemas.microsoft.com/office/powerpoint/2010/main" val="100983270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5B62A8-BF7C-4C03-BBBD-30E5033BE722}"/>
              </a:ext>
            </a:extLst>
          </p:cNvPr>
          <p:cNvSpPr>
            <a:spLocks noGrp="1"/>
          </p:cNvSpPr>
          <p:nvPr>
            <p:ph type="title"/>
          </p:nvPr>
        </p:nvSpPr>
        <p:spPr/>
        <p:txBody>
          <a:bodyPr>
            <a:normAutofit/>
          </a:bodyPr>
          <a:lstStyle/>
          <a:p>
            <a:pPr algn="l"/>
            <a:r>
              <a:rPr lang="zh-CN" altLang="en-US" sz="3600" b="1" dirty="0"/>
              <a:t>引导学生学会探究媒体的立场差异。</a:t>
            </a:r>
          </a:p>
        </p:txBody>
      </p:sp>
      <p:sp>
        <p:nvSpPr>
          <p:cNvPr id="3" name="内容占位符 2">
            <a:extLst>
              <a:ext uri="{FF2B5EF4-FFF2-40B4-BE49-F238E27FC236}">
                <a16:creationId xmlns:a16="http://schemas.microsoft.com/office/drawing/2014/main" id="{28F9904C-82ED-4D9D-AAE6-7F3C496D7F03}"/>
              </a:ext>
            </a:extLst>
          </p:cNvPr>
          <p:cNvSpPr>
            <a:spLocks noGrp="1"/>
          </p:cNvSpPr>
          <p:nvPr>
            <p:ph idx="1"/>
          </p:nvPr>
        </p:nvSpPr>
        <p:spPr>
          <a:xfrm>
            <a:off x="323528" y="1600200"/>
            <a:ext cx="8712968" cy="2044824"/>
          </a:xfrm>
          <a:solidFill>
            <a:schemeClr val="bg1">
              <a:lumMod val="85000"/>
            </a:schemeClr>
          </a:solidFill>
        </p:spPr>
        <p:txBody>
          <a:bodyPr>
            <a:normAutofit/>
          </a:bodyPr>
          <a:lstStyle/>
          <a:p>
            <a:r>
              <a:rPr lang="zh-CN" altLang="zh-CN" sz="2800" dirty="0">
                <a:latin typeface="楷体" panose="02010609060101010101" pitchFamily="49" charset="-122"/>
                <a:ea typeface="楷体" panose="02010609060101010101" pitchFamily="49" charset="-122"/>
              </a:rPr>
              <a:t>今年的这道考题则又对考生提出了探究不同属性的媒体在报道中的立场、意图、语言风格的差异这个重要课题。</a:t>
            </a:r>
            <a:endParaRPr lang="en-US" altLang="zh-CN" sz="2800" dirty="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人民日报</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自然</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杂志</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读卖新闻</a:t>
            </a:r>
            <a:r>
              <a:rPr lang="en-US" altLang="zh-CN" sz="2800"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27141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4869160"/>
            <a:ext cx="5904656" cy="1143000"/>
          </a:xfrm>
          <a:solidFill>
            <a:schemeClr val="bg1"/>
          </a:solidFill>
        </p:spPr>
        <p:txBody>
          <a:bodyPr/>
          <a:lstStyle/>
          <a:p>
            <a:r>
              <a:rPr lang="en-US" altLang="zh-CN" dirty="0">
                <a:solidFill>
                  <a:srgbClr val="0070C0"/>
                </a:solidFill>
                <a:effectLst>
                  <a:outerShdw blurRad="38100" dist="38100" dir="2700000" algn="tl">
                    <a:srgbClr val="000000">
                      <a:alpha val="43137"/>
                    </a:srgbClr>
                  </a:outerShdw>
                </a:effectLst>
                <a:latin typeface="黑体" pitchFamily="49" charset="-122"/>
                <a:ea typeface="黑体" pitchFamily="49" charset="-122"/>
              </a:rPr>
              <a:t>D</a:t>
            </a:r>
            <a:r>
              <a:rPr lang="zh-CN" altLang="en-US" dirty="0">
                <a:solidFill>
                  <a:srgbClr val="0070C0"/>
                </a:solidFill>
                <a:effectLst>
                  <a:outerShdw blurRad="38100" dist="38100" dir="2700000" algn="tl">
                    <a:srgbClr val="000000">
                      <a:alpha val="43137"/>
                    </a:srgbClr>
                  </a:outerShdw>
                </a:effectLst>
                <a:latin typeface="黑体" pitchFamily="49" charset="-122"/>
                <a:ea typeface="黑体" pitchFamily="49" charset="-122"/>
              </a:rPr>
              <a:t>鉴赏评价</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7664" y="836712"/>
            <a:ext cx="5904656" cy="3991880"/>
          </a:xfrm>
        </p:spPr>
      </p:pic>
    </p:spTree>
    <p:extLst>
      <p:ext uri="{BB962C8B-B14F-4D97-AF65-F5344CB8AC3E}">
        <p14:creationId xmlns:p14="http://schemas.microsoft.com/office/powerpoint/2010/main" val="43597503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noChangeArrowheads="1"/>
          </p:cNvSpPr>
          <p:nvPr>
            <p:ph type="title"/>
          </p:nvPr>
        </p:nvSpPr>
        <p:spPr>
          <a:xfrm>
            <a:off x="251520" y="980728"/>
            <a:ext cx="8229600" cy="1143000"/>
          </a:xfrm>
        </p:spPr>
        <p:txBody>
          <a:bodyPr>
            <a:normAutofit fontScale="90000"/>
          </a:bodyPr>
          <a:lstStyle/>
          <a:p>
            <a:pPr algn="l"/>
            <a:r>
              <a:rPr lang="en-US" altLang="zh-CN" b="1" u="sng" dirty="0">
                <a:solidFill>
                  <a:srgbClr val="FF0000"/>
                </a:solidFill>
                <a:latin typeface="黑体" pitchFamily="49" charset="-122"/>
              </a:rPr>
              <a:t>D</a:t>
            </a:r>
            <a:r>
              <a:rPr lang="zh-CN" altLang="zh-CN" b="1" u="sng" dirty="0">
                <a:solidFill>
                  <a:srgbClr val="FF0000"/>
                </a:solidFill>
                <a:latin typeface="Calibri" pitchFamily="34" charset="0"/>
                <a:ea typeface="黑体" pitchFamily="49" charset="-122"/>
              </a:rPr>
              <a:t>鉴赏评价</a:t>
            </a:r>
            <a:br>
              <a:rPr lang="en-US" altLang="zh-CN" sz="3200" b="1" u="sng" dirty="0">
                <a:solidFill>
                  <a:srgbClr val="FF0000"/>
                </a:solidFill>
                <a:latin typeface="Calibri" pitchFamily="34" charset="0"/>
                <a:ea typeface="黑体" pitchFamily="49" charset="-122"/>
              </a:rPr>
            </a:br>
            <a:r>
              <a:rPr lang="zh-CN" altLang="zh-CN" sz="3100" b="1" dirty="0">
                <a:solidFill>
                  <a:srgbClr val="00B0F0"/>
                </a:solidFill>
                <a:effectLst>
                  <a:outerShdw blurRad="38100" dist="38100" dir="2700000" algn="tl">
                    <a:srgbClr val="000000">
                      <a:alpha val="43137"/>
                    </a:srgbClr>
                  </a:outerShdw>
                </a:effectLst>
                <a:latin typeface="Calibri" pitchFamily="34" charset="0"/>
              </a:rPr>
              <a:t>指对阅读材料的鉴别赏析和评说，是以识记理解和分析综合为基础，在阅读方面发展了的能力层级</a:t>
            </a:r>
            <a:r>
              <a:rPr lang="zh-CN" altLang="en-US" sz="3100" b="1" dirty="0">
                <a:solidFill>
                  <a:srgbClr val="00B0F0"/>
                </a:solidFill>
                <a:effectLst>
                  <a:outerShdw blurRad="38100" dist="38100" dir="2700000" algn="tl">
                    <a:srgbClr val="000000">
                      <a:alpha val="43137"/>
                    </a:srgbClr>
                  </a:outerShdw>
                </a:effectLst>
                <a:latin typeface="Calibri" pitchFamily="34" charset="0"/>
              </a:rPr>
              <a:t>。</a:t>
            </a:r>
            <a:br>
              <a:rPr lang="en-US" altLang="zh-CN" b="1" dirty="0">
                <a:solidFill>
                  <a:srgbClr val="00B0F0"/>
                </a:solidFill>
                <a:latin typeface="Calibri" pitchFamily="34" charset="0"/>
              </a:rPr>
            </a:br>
            <a:br>
              <a:rPr lang="zh-CN" altLang="zh-CN" dirty="0">
                <a:latin typeface="Calibri" pitchFamily="34" charset="0"/>
              </a:rPr>
            </a:br>
            <a:endParaRPr lang="zh-CN" altLang="en-US" dirty="0"/>
          </a:p>
        </p:txBody>
      </p:sp>
      <p:sp>
        <p:nvSpPr>
          <p:cNvPr id="26626" name="内容占位符 2"/>
          <p:cNvSpPr>
            <a:spLocks noGrp="1" noChangeArrowheads="1"/>
          </p:cNvSpPr>
          <p:nvPr>
            <p:ph idx="1"/>
          </p:nvPr>
        </p:nvSpPr>
        <p:spPr>
          <a:xfrm>
            <a:off x="251520" y="2123728"/>
            <a:ext cx="8229600" cy="4473624"/>
          </a:xfrm>
          <a:solidFill>
            <a:schemeClr val="bg1"/>
          </a:solidFill>
        </p:spPr>
        <p:txBody>
          <a:bodyPr>
            <a:normAutofit fontScale="70000" lnSpcReduction="20000"/>
          </a:bodyPr>
          <a:lstStyle/>
          <a:p>
            <a:r>
              <a:rPr lang="en-US" altLang="zh-CN" dirty="0"/>
              <a:t>18</a:t>
            </a:r>
            <a:r>
              <a:rPr lang="zh-CN" altLang="en-US" dirty="0"/>
              <a:t>年三套卷因鉴赏评价能力产生连接的题型</a:t>
            </a:r>
            <a:endParaRPr lang="en-US" altLang="zh-CN" dirty="0"/>
          </a:p>
          <a:p>
            <a:r>
              <a:rPr lang="zh-CN" altLang="en-US" sz="3400" dirty="0">
                <a:latin typeface="楷体" panose="02010609060101010101" pitchFamily="49" charset="-122"/>
                <a:ea typeface="楷体" panose="02010609060101010101" pitchFamily="49" charset="-122"/>
              </a:rPr>
              <a:t>文学类文本（鉴赏）</a:t>
            </a:r>
            <a:endParaRPr lang="en-US" altLang="zh-CN" sz="3400" dirty="0">
              <a:latin typeface="楷体" panose="02010609060101010101" pitchFamily="49" charset="-122"/>
              <a:ea typeface="楷体" panose="02010609060101010101" pitchFamily="49" charset="-122"/>
            </a:endParaRPr>
          </a:p>
          <a:p>
            <a:pPr marL="0" indent="0">
              <a:buNone/>
            </a:pPr>
            <a:r>
              <a:rPr lang="zh-CN" altLang="zh-CN" sz="3400" dirty="0">
                <a:latin typeface="楷体" panose="02010609060101010101" pitchFamily="49" charset="-122"/>
                <a:ea typeface="楷体" panose="02010609060101010101" pitchFamily="49" charset="-122"/>
              </a:rPr>
              <a:t>⑴ 体会重要语句的丰富含意，品味精彩的语言表达艺术</a:t>
            </a:r>
            <a:endParaRPr lang="en-US" altLang="zh-CN" sz="3400" dirty="0">
              <a:latin typeface="楷体" panose="02010609060101010101" pitchFamily="49" charset="-122"/>
              <a:ea typeface="楷体" panose="02010609060101010101" pitchFamily="49" charset="-122"/>
            </a:endParaRPr>
          </a:p>
          <a:p>
            <a:pPr marL="0" indent="0">
              <a:buNone/>
            </a:pPr>
            <a:r>
              <a:rPr lang="zh-CN" altLang="zh-CN" sz="3400" dirty="0">
                <a:latin typeface="楷体" panose="02010609060101010101" pitchFamily="49" charset="-122"/>
                <a:ea typeface="楷体" panose="02010609060101010101" pitchFamily="49" charset="-122"/>
              </a:rPr>
              <a:t>⑵ 鉴赏作品的文学形象，领悟作品的艺术魅力</a:t>
            </a:r>
            <a:endParaRPr lang="en-US" altLang="zh-CN" sz="3400" dirty="0">
              <a:latin typeface="楷体" panose="02010609060101010101" pitchFamily="49" charset="-122"/>
              <a:ea typeface="楷体" panose="02010609060101010101" pitchFamily="49" charset="-122"/>
            </a:endParaRPr>
          </a:p>
          <a:p>
            <a:pPr marL="0" indent="0">
              <a:buNone/>
            </a:pPr>
            <a:r>
              <a:rPr lang="zh-CN" altLang="zh-CN" sz="3400" dirty="0">
                <a:latin typeface="楷体" panose="02010609060101010101" pitchFamily="49" charset="-122"/>
                <a:ea typeface="楷体" panose="02010609060101010101" pitchFamily="49" charset="-122"/>
              </a:rPr>
              <a:t>⑶ 评价作品表现出的价值判断和审美取向</a:t>
            </a:r>
            <a:endParaRPr lang="en-US" altLang="zh-CN" sz="3400" dirty="0">
              <a:latin typeface="楷体" panose="02010609060101010101" pitchFamily="49" charset="-122"/>
              <a:ea typeface="楷体" panose="02010609060101010101" pitchFamily="49" charset="-122"/>
            </a:endParaRPr>
          </a:p>
          <a:p>
            <a:r>
              <a:rPr lang="zh-CN" altLang="en-US" sz="3400" dirty="0">
                <a:latin typeface="楷体" panose="02010609060101010101" pitchFamily="49" charset="-122"/>
                <a:ea typeface="楷体" panose="02010609060101010101" pitchFamily="49" charset="-122"/>
              </a:rPr>
              <a:t>诗歌鉴赏（鉴赏）</a:t>
            </a:r>
            <a:endParaRPr lang="en-US" altLang="zh-CN" sz="3400" dirty="0">
              <a:latin typeface="楷体" panose="02010609060101010101" pitchFamily="49" charset="-122"/>
              <a:ea typeface="楷体" panose="02010609060101010101" pitchFamily="49" charset="-122"/>
            </a:endParaRPr>
          </a:p>
          <a:p>
            <a:pPr marL="0" indent="0">
              <a:buNone/>
            </a:pPr>
            <a:r>
              <a:rPr lang="zh-CN" altLang="zh-CN" sz="3400" dirty="0">
                <a:latin typeface="楷体" panose="02010609060101010101" pitchFamily="49" charset="-122"/>
                <a:ea typeface="楷体" panose="02010609060101010101" pitchFamily="49" charset="-122"/>
              </a:rPr>
              <a:t>⑴ 鉴赏文学作品的形象、语言和表达技巧</a:t>
            </a:r>
          </a:p>
          <a:p>
            <a:pPr marL="0" indent="0">
              <a:buNone/>
            </a:pPr>
            <a:r>
              <a:rPr lang="zh-CN" altLang="zh-CN" sz="3400" dirty="0">
                <a:latin typeface="楷体" panose="02010609060101010101" pitchFamily="49" charset="-122"/>
                <a:ea typeface="楷体" panose="02010609060101010101" pitchFamily="49" charset="-122"/>
              </a:rPr>
              <a:t>⑵ 评价文章的思想内容和作者的观点态度</a:t>
            </a:r>
            <a:endParaRPr lang="en-US" altLang="zh-CN" sz="3400" dirty="0">
              <a:latin typeface="楷体" panose="02010609060101010101" pitchFamily="49" charset="-122"/>
              <a:ea typeface="楷体" panose="02010609060101010101" pitchFamily="49" charset="-122"/>
            </a:endParaRPr>
          </a:p>
          <a:p>
            <a:r>
              <a:rPr lang="zh-CN" altLang="en-US" sz="3400" dirty="0">
                <a:latin typeface="楷体" panose="02010609060101010101" pitchFamily="49" charset="-122"/>
                <a:ea typeface="楷体" panose="02010609060101010101" pitchFamily="49" charset="-122"/>
              </a:rPr>
              <a:t>实用类文本阅读（评价）</a:t>
            </a:r>
            <a:endParaRPr lang="en-US" altLang="zh-CN" sz="3400" dirty="0">
              <a:latin typeface="楷体" panose="02010609060101010101" pitchFamily="49" charset="-122"/>
              <a:ea typeface="楷体" panose="02010609060101010101" pitchFamily="49" charset="-122"/>
            </a:endParaRPr>
          </a:p>
          <a:p>
            <a:pPr marL="0" indent="0">
              <a:buNone/>
            </a:pPr>
            <a:r>
              <a:rPr lang="zh-CN" altLang="zh-CN" sz="3400" dirty="0">
                <a:latin typeface="楷体" panose="02010609060101010101" pitchFamily="49" charset="-122"/>
                <a:ea typeface="楷体" panose="02010609060101010101" pitchFamily="49" charset="-122"/>
              </a:rPr>
              <a:t>⑴ 评价文本的主要观点和基本倾向</a:t>
            </a:r>
            <a:endParaRPr lang="en-US" altLang="zh-CN" sz="3400" dirty="0">
              <a:latin typeface="楷体" panose="02010609060101010101" pitchFamily="49" charset="-122"/>
              <a:ea typeface="楷体" panose="02010609060101010101" pitchFamily="49" charset="-122"/>
            </a:endParaRPr>
          </a:p>
          <a:p>
            <a:pPr marL="0" indent="0">
              <a:buNone/>
            </a:pPr>
            <a:r>
              <a:rPr lang="zh-CN" altLang="zh-CN" sz="3400" dirty="0">
                <a:latin typeface="楷体" panose="02010609060101010101" pitchFamily="49" charset="-122"/>
                <a:ea typeface="楷体" panose="02010609060101010101" pitchFamily="49" charset="-122"/>
              </a:rPr>
              <a:t>⑵ 评价文本产生的社会价值和影响</a:t>
            </a:r>
          </a:p>
          <a:p>
            <a:pPr marL="0" indent="0">
              <a:buNone/>
            </a:pPr>
            <a:r>
              <a:rPr lang="zh-CN" altLang="zh-CN" sz="3400" dirty="0">
                <a:latin typeface="楷体" panose="02010609060101010101" pitchFamily="49" charset="-122"/>
                <a:ea typeface="楷体" panose="02010609060101010101" pitchFamily="49" charset="-122"/>
              </a:rPr>
              <a:t>⑶ 对文本的某种特色作深度的思考和判断　</a:t>
            </a:r>
            <a:endParaRPr lang="en-US" altLang="zh-CN" sz="3400" dirty="0">
              <a:latin typeface="楷体" panose="02010609060101010101" pitchFamily="49" charset="-122"/>
              <a:ea typeface="楷体" panose="02010609060101010101" pitchFamily="49" charset="-122"/>
            </a:endParaRPr>
          </a:p>
          <a:p>
            <a:pPr marL="0" indent="0">
              <a:buNone/>
            </a:pPr>
            <a:endParaRPr lang="en-US" altLang="zh-CN"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105486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6626">
                                            <p:bg/>
                                          </p:spTgt>
                                        </p:tgtEl>
                                        <p:attrNameLst>
                                          <p:attrName>style.visibility</p:attrName>
                                        </p:attrNameLst>
                                      </p:cBhvr>
                                      <p:to>
                                        <p:strVal val="visible"/>
                                      </p:to>
                                    </p:set>
                                    <p:animEffect transition="in" filter="wheel(1)">
                                      <p:cBhvr>
                                        <p:cTn id="7" dur="2000"/>
                                        <p:tgtEl>
                                          <p:spTgt spid="26626">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6626">
                                            <p:txEl>
                                              <p:pRg st="0" end="0"/>
                                            </p:txEl>
                                          </p:spTgt>
                                        </p:tgtEl>
                                        <p:attrNameLst>
                                          <p:attrName>style.visibility</p:attrName>
                                        </p:attrNameLst>
                                      </p:cBhvr>
                                      <p:to>
                                        <p:strVal val="visible"/>
                                      </p:to>
                                    </p:set>
                                    <p:animEffect transition="in" filter="wheel(1)">
                                      <p:cBhvr>
                                        <p:cTn id="12" dur="2000"/>
                                        <p:tgtEl>
                                          <p:spTgt spid="266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6626">
                                            <p:txEl>
                                              <p:pRg st="1" end="1"/>
                                            </p:txEl>
                                          </p:spTgt>
                                        </p:tgtEl>
                                        <p:attrNameLst>
                                          <p:attrName>style.visibility</p:attrName>
                                        </p:attrNameLst>
                                      </p:cBhvr>
                                      <p:to>
                                        <p:strVal val="visible"/>
                                      </p:to>
                                    </p:set>
                                    <p:animEffect transition="in" filter="wheel(1)">
                                      <p:cBhvr>
                                        <p:cTn id="17" dur="2000"/>
                                        <p:tgtEl>
                                          <p:spTgt spid="2662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6626">
                                            <p:txEl>
                                              <p:pRg st="2" end="2"/>
                                            </p:txEl>
                                          </p:spTgt>
                                        </p:tgtEl>
                                        <p:attrNameLst>
                                          <p:attrName>style.visibility</p:attrName>
                                        </p:attrNameLst>
                                      </p:cBhvr>
                                      <p:to>
                                        <p:strVal val="visible"/>
                                      </p:to>
                                    </p:set>
                                    <p:animEffect transition="in" filter="wheel(1)">
                                      <p:cBhvr>
                                        <p:cTn id="22" dur="2000"/>
                                        <p:tgtEl>
                                          <p:spTgt spid="2662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6626">
                                            <p:txEl>
                                              <p:pRg st="3" end="3"/>
                                            </p:txEl>
                                          </p:spTgt>
                                        </p:tgtEl>
                                        <p:attrNameLst>
                                          <p:attrName>style.visibility</p:attrName>
                                        </p:attrNameLst>
                                      </p:cBhvr>
                                      <p:to>
                                        <p:strVal val="visible"/>
                                      </p:to>
                                    </p:set>
                                    <p:animEffect transition="in" filter="wheel(1)">
                                      <p:cBhvr>
                                        <p:cTn id="27" dur="2000"/>
                                        <p:tgtEl>
                                          <p:spTgt spid="2662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26626">
                                            <p:txEl>
                                              <p:pRg st="4" end="4"/>
                                            </p:txEl>
                                          </p:spTgt>
                                        </p:tgtEl>
                                        <p:attrNameLst>
                                          <p:attrName>style.visibility</p:attrName>
                                        </p:attrNameLst>
                                      </p:cBhvr>
                                      <p:to>
                                        <p:strVal val="visible"/>
                                      </p:to>
                                    </p:set>
                                    <p:animEffect transition="in" filter="wheel(1)">
                                      <p:cBhvr>
                                        <p:cTn id="32" dur="2000"/>
                                        <p:tgtEl>
                                          <p:spTgt spid="2662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6626">
                                            <p:txEl>
                                              <p:pRg st="5" end="5"/>
                                            </p:txEl>
                                          </p:spTgt>
                                        </p:tgtEl>
                                        <p:attrNameLst>
                                          <p:attrName>style.visibility</p:attrName>
                                        </p:attrNameLst>
                                      </p:cBhvr>
                                      <p:to>
                                        <p:strVal val="visible"/>
                                      </p:to>
                                    </p:set>
                                    <p:animEffect transition="in" filter="wheel(1)">
                                      <p:cBhvr>
                                        <p:cTn id="37" dur="2000"/>
                                        <p:tgtEl>
                                          <p:spTgt spid="2662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6626">
                                            <p:txEl>
                                              <p:pRg st="6" end="6"/>
                                            </p:txEl>
                                          </p:spTgt>
                                        </p:tgtEl>
                                        <p:attrNameLst>
                                          <p:attrName>style.visibility</p:attrName>
                                        </p:attrNameLst>
                                      </p:cBhvr>
                                      <p:to>
                                        <p:strVal val="visible"/>
                                      </p:to>
                                    </p:set>
                                    <p:animEffect transition="in" filter="wheel(1)">
                                      <p:cBhvr>
                                        <p:cTn id="42" dur="2000"/>
                                        <p:tgtEl>
                                          <p:spTgt spid="26626">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26626">
                                            <p:txEl>
                                              <p:pRg st="7" end="7"/>
                                            </p:txEl>
                                          </p:spTgt>
                                        </p:tgtEl>
                                        <p:attrNameLst>
                                          <p:attrName>style.visibility</p:attrName>
                                        </p:attrNameLst>
                                      </p:cBhvr>
                                      <p:to>
                                        <p:strVal val="visible"/>
                                      </p:to>
                                    </p:set>
                                    <p:animEffect transition="in" filter="wheel(1)">
                                      <p:cBhvr>
                                        <p:cTn id="47" dur="2000"/>
                                        <p:tgtEl>
                                          <p:spTgt spid="26626">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26626">
                                            <p:txEl>
                                              <p:pRg st="8" end="8"/>
                                            </p:txEl>
                                          </p:spTgt>
                                        </p:tgtEl>
                                        <p:attrNameLst>
                                          <p:attrName>style.visibility</p:attrName>
                                        </p:attrNameLst>
                                      </p:cBhvr>
                                      <p:to>
                                        <p:strVal val="visible"/>
                                      </p:to>
                                    </p:set>
                                    <p:animEffect transition="in" filter="wheel(1)">
                                      <p:cBhvr>
                                        <p:cTn id="52" dur="2000"/>
                                        <p:tgtEl>
                                          <p:spTgt spid="26626">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26626">
                                            <p:txEl>
                                              <p:pRg st="9" end="9"/>
                                            </p:txEl>
                                          </p:spTgt>
                                        </p:tgtEl>
                                        <p:attrNameLst>
                                          <p:attrName>style.visibility</p:attrName>
                                        </p:attrNameLst>
                                      </p:cBhvr>
                                      <p:to>
                                        <p:strVal val="visible"/>
                                      </p:to>
                                    </p:set>
                                    <p:animEffect transition="in" filter="wheel(1)">
                                      <p:cBhvr>
                                        <p:cTn id="57" dur="2000"/>
                                        <p:tgtEl>
                                          <p:spTgt spid="26626">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26626">
                                            <p:txEl>
                                              <p:pRg st="10" end="10"/>
                                            </p:txEl>
                                          </p:spTgt>
                                        </p:tgtEl>
                                        <p:attrNameLst>
                                          <p:attrName>style.visibility</p:attrName>
                                        </p:attrNameLst>
                                      </p:cBhvr>
                                      <p:to>
                                        <p:strVal val="visible"/>
                                      </p:to>
                                    </p:set>
                                    <p:animEffect transition="in" filter="wheel(1)">
                                      <p:cBhvr>
                                        <p:cTn id="62" dur="2000"/>
                                        <p:tgtEl>
                                          <p:spTgt spid="26626">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26626">
                                            <p:txEl>
                                              <p:pRg st="11" end="11"/>
                                            </p:txEl>
                                          </p:spTgt>
                                        </p:tgtEl>
                                        <p:attrNameLst>
                                          <p:attrName>style.visibility</p:attrName>
                                        </p:attrNameLst>
                                      </p:cBhvr>
                                      <p:to>
                                        <p:strVal val="visible"/>
                                      </p:to>
                                    </p:set>
                                    <p:animEffect transition="in" filter="wheel(1)">
                                      <p:cBhvr>
                                        <p:cTn id="67" dur="2000"/>
                                        <p:tgtEl>
                                          <p:spTgt spid="2662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560"/>
            <a:ext cx="8229600" cy="1143000"/>
          </a:xfrm>
        </p:spPr>
        <p:txBody>
          <a:bodyPr>
            <a:normAutofit/>
          </a:bodyPr>
          <a:lstStyle/>
          <a:p>
            <a:r>
              <a:rPr lang="zh-CN" altLang="en-US" sz="4000" b="1" dirty="0"/>
              <a:t>近三年诗歌鉴赏题命题汇总</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72079949"/>
              </p:ext>
            </p:extLst>
          </p:nvPr>
        </p:nvGraphicFramePr>
        <p:xfrm>
          <a:off x="251520" y="980728"/>
          <a:ext cx="8712966" cy="4541520"/>
        </p:xfrm>
        <a:graphic>
          <a:graphicData uri="http://schemas.openxmlformats.org/drawingml/2006/table">
            <a:tbl>
              <a:tblPr firstRow="1" bandRow="1">
                <a:tableStyleId>{5C22544A-7EE6-4342-B048-85BDC9FD1C3A}</a:tableStyleId>
              </a:tblPr>
              <a:tblGrid>
                <a:gridCol w="1452161">
                  <a:extLst>
                    <a:ext uri="{9D8B030D-6E8A-4147-A177-3AD203B41FA5}">
                      <a16:colId xmlns:a16="http://schemas.microsoft.com/office/drawing/2014/main" val="20000"/>
                    </a:ext>
                  </a:extLst>
                </a:gridCol>
                <a:gridCol w="1452161">
                  <a:extLst>
                    <a:ext uri="{9D8B030D-6E8A-4147-A177-3AD203B41FA5}">
                      <a16:colId xmlns:a16="http://schemas.microsoft.com/office/drawing/2014/main" val="20001"/>
                    </a:ext>
                  </a:extLst>
                </a:gridCol>
                <a:gridCol w="1452161">
                  <a:extLst>
                    <a:ext uri="{9D8B030D-6E8A-4147-A177-3AD203B41FA5}">
                      <a16:colId xmlns:a16="http://schemas.microsoft.com/office/drawing/2014/main" val="20002"/>
                    </a:ext>
                  </a:extLst>
                </a:gridCol>
                <a:gridCol w="1452161">
                  <a:extLst>
                    <a:ext uri="{9D8B030D-6E8A-4147-A177-3AD203B41FA5}">
                      <a16:colId xmlns:a16="http://schemas.microsoft.com/office/drawing/2014/main" val="20003"/>
                    </a:ext>
                  </a:extLst>
                </a:gridCol>
                <a:gridCol w="1452161">
                  <a:extLst>
                    <a:ext uri="{9D8B030D-6E8A-4147-A177-3AD203B41FA5}">
                      <a16:colId xmlns:a16="http://schemas.microsoft.com/office/drawing/2014/main" val="20004"/>
                    </a:ext>
                  </a:extLst>
                </a:gridCol>
                <a:gridCol w="1452161">
                  <a:extLst>
                    <a:ext uri="{9D8B030D-6E8A-4147-A177-3AD203B41FA5}">
                      <a16:colId xmlns:a16="http://schemas.microsoft.com/office/drawing/2014/main" val="20005"/>
                    </a:ext>
                  </a:extLst>
                </a:gridCol>
              </a:tblGrid>
              <a:tr h="370840">
                <a:tc>
                  <a:txBody>
                    <a:bodyPr/>
                    <a:lstStyle/>
                    <a:p>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第</a:t>
                      </a:r>
                      <a:r>
                        <a:rPr lang="en-US" altLang="zh-CN" sz="1600" dirty="0">
                          <a:latin typeface="楷体" panose="02010609060101010101" pitchFamily="49" charset="-122"/>
                          <a:ea typeface="楷体" panose="02010609060101010101" pitchFamily="49" charset="-122"/>
                        </a:rPr>
                        <a:t>1</a:t>
                      </a:r>
                      <a:r>
                        <a:rPr lang="zh-CN" altLang="en-US" sz="1600" dirty="0">
                          <a:latin typeface="楷体" panose="02010609060101010101" pitchFamily="49" charset="-122"/>
                          <a:ea typeface="楷体" panose="02010609060101010101" pitchFamily="49" charset="-122"/>
                        </a:rPr>
                        <a:t>题</a:t>
                      </a:r>
                    </a:p>
                  </a:txBody>
                  <a:tcPr/>
                </a:tc>
                <a:tc>
                  <a:txBody>
                    <a:bodyPr/>
                    <a:lstStyle/>
                    <a:p>
                      <a:r>
                        <a:rPr lang="zh-CN" altLang="en-US" sz="1600" dirty="0">
                          <a:latin typeface="楷体" panose="02010609060101010101" pitchFamily="49" charset="-122"/>
                          <a:ea typeface="楷体" panose="02010609060101010101" pitchFamily="49" charset="-122"/>
                        </a:rPr>
                        <a:t>第</a:t>
                      </a:r>
                      <a:r>
                        <a:rPr lang="en-US" altLang="zh-CN" sz="1600" dirty="0">
                          <a:latin typeface="楷体" panose="02010609060101010101" pitchFamily="49" charset="-122"/>
                          <a:ea typeface="楷体" panose="02010609060101010101" pitchFamily="49" charset="-122"/>
                        </a:rPr>
                        <a:t>2</a:t>
                      </a:r>
                      <a:r>
                        <a:rPr lang="zh-CN" altLang="en-US" sz="1600" dirty="0">
                          <a:latin typeface="楷体" panose="02010609060101010101" pitchFamily="49" charset="-122"/>
                          <a:ea typeface="楷体" panose="02010609060101010101" pitchFamily="49" charset="-122"/>
                        </a:rPr>
                        <a:t>题</a:t>
                      </a:r>
                    </a:p>
                  </a:txBody>
                  <a:tcPr/>
                </a:tc>
                <a:tc>
                  <a:txBody>
                    <a:bodyPr/>
                    <a:lstStyle/>
                    <a:p>
                      <a:r>
                        <a:rPr lang="zh-CN" altLang="en-US" sz="1600" dirty="0">
                          <a:latin typeface="楷体" panose="02010609060101010101" pitchFamily="49" charset="-122"/>
                          <a:ea typeface="楷体" panose="02010609060101010101" pitchFamily="49" charset="-122"/>
                        </a:rPr>
                        <a:t>选材</a:t>
                      </a:r>
                    </a:p>
                  </a:txBody>
                  <a:tcPr/>
                </a:tc>
                <a:tc>
                  <a:txBody>
                    <a:bodyPr/>
                    <a:lstStyle/>
                    <a:p>
                      <a:r>
                        <a:rPr lang="zh-CN" altLang="en-US" sz="1600" dirty="0">
                          <a:latin typeface="楷体" panose="02010609060101010101" pitchFamily="49" charset="-122"/>
                          <a:ea typeface="楷体" panose="02010609060101010101" pitchFamily="49" charset="-122"/>
                        </a:rPr>
                        <a:t>体裁</a:t>
                      </a:r>
                    </a:p>
                  </a:txBody>
                  <a:tcPr/>
                </a:tc>
                <a:tc>
                  <a:txBody>
                    <a:bodyPr/>
                    <a:lstStyle/>
                    <a:p>
                      <a:r>
                        <a:rPr lang="zh-CN" altLang="en-US" sz="1600" dirty="0">
                          <a:latin typeface="楷体" panose="02010609060101010101" pitchFamily="49" charset="-122"/>
                          <a:ea typeface="楷体" panose="02010609060101010101" pitchFamily="49" charset="-122"/>
                        </a:rPr>
                        <a:t>作者朝代</a:t>
                      </a:r>
                    </a:p>
                  </a:txBody>
                  <a:tcPr/>
                </a:tc>
                <a:extLst>
                  <a:ext uri="{0D108BD9-81ED-4DB2-BD59-A6C34878D82A}">
                    <a16:rowId xmlns:a16="http://schemas.microsoft.com/office/drawing/2014/main" val="10000"/>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2016</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课标一</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金陵望汉江</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五言古诗</a:t>
                      </a:r>
                    </a:p>
                  </a:txBody>
                  <a:tcPr/>
                </a:tc>
                <a:tc>
                  <a:txBody>
                    <a:bodyPr/>
                    <a:lstStyle/>
                    <a:p>
                      <a:r>
                        <a:rPr lang="zh-CN" altLang="en-US" sz="1600" dirty="0">
                          <a:latin typeface="楷体" panose="02010609060101010101" pitchFamily="49" charset="-122"/>
                          <a:ea typeface="楷体" panose="02010609060101010101" pitchFamily="49" charset="-122"/>
                        </a:rPr>
                        <a:t>唐</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李白</a:t>
                      </a:r>
                    </a:p>
                  </a:txBody>
                  <a:tcPr/>
                </a:tc>
                <a:extLst>
                  <a:ext uri="{0D108BD9-81ED-4DB2-BD59-A6C34878D82A}">
                    <a16:rowId xmlns:a16="http://schemas.microsoft.com/office/drawing/2014/main" val="10001"/>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2016</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课标二</a:t>
                      </a:r>
                    </a:p>
                  </a:txBody>
                  <a:tcPr/>
                </a:tc>
                <a:tc>
                  <a:txBody>
                    <a:bodyPr/>
                    <a:lstStyle/>
                    <a:p>
                      <a:r>
                        <a:rPr lang="en-US" altLang="zh-CN" sz="1600" dirty="0">
                          <a:latin typeface="楷体" panose="02010609060101010101" pitchFamily="49" charset="-122"/>
                          <a:ea typeface="楷体" panose="02010609060101010101" pitchFamily="49" charset="-122"/>
                        </a:rPr>
                        <a:t>B </a:t>
                      </a:r>
                      <a:r>
                        <a:rPr lang="zh-CN" altLang="en-US" sz="1600" dirty="0">
                          <a:latin typeface="楷体" panose="02010609060101010101" pitchFamily="49" charset="-122"/>
                          <a:ea typeface="楷体" panose="02010609060101010101" pitchFamily="49" charset="-122"/>
                        </a:rPr>
                        <a:t>理解</a:t>
                      </a:r>
                      <a:r>
                        <a:rPr lang="en-US" altLang="zh-CN" sz="1600" dirty="0">
                          <a:latin typeface="楷体" panose="02010609060101010101" pitchFamily="49" charset="-122"/>
                          <a:ea typeface="楷体" panose="02010609060101010101" pitchFamily="49" charset="-122"/>
                        </a:rPr>
                        <a:t>+C </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丹青引</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（节选）</a:t>
                      </a:r>
                    </a:p>
                  </a:txBody>
                  <a:tcPr/>
                </a:tc>
                <a:tc>
                  <a:txBody>
                    <a:bodyPr/>
                    <a:lstStyle/>
                    <a:p>
                      <a:r>
                        <a:rPr lang="zh-CN" altLang="en-US" sz="1600" dirty="0">
                          <a:latin typeface="楷体" panose="02010609060101010101" pitchFamily="49" charset="-122"/>
                          <a:ea typeface="楷体" panose="02010609060101010101" pitchFamily="49" charset="-122"/>
                        </a:rPr>
                        <a:t>七言古诗</a:t>
                      </a:r>
                    </a:p>
                  </a:txBody>
                  <a:tcPr/>
                </a:tc>
                <a:tc>
                  <a:txBody>
                    <a:bodyPr/>
                    <a:lstStyle/>
                    <a:p>
                      <a:r>
                        <a:rPr lang="zh-CN" altLang="en-US" sz="1600" dirty="0">
                          <a:latin typeface="楷体" panose="02010609060101010101" pitchFamily="49" charset="-122"/>
                          <a:ea typeface="楷体" panose="02010609060101010101" pitchFamily="49" charset="-122"/>
                        </a:rPr>
                        <a:t>唐</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杜甫</a:t>
                      </a:r>
                    </a:p>
                  </a:txBody>
                  <a:tcPr/>
                </a:tc>
                <a:extLst>
                  <a:ext uri="{0D108BD9-81ED-4DB2-BD59-A6C34878D82A}">
                    <a16:rowId xmlns:a16="http://schemas.microsoft.com/office/drawing/2014/main" val="10002"/>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2016</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课标三</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内宴奉诏作</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七律</a:t>
                      </a:r>
                    </a:p>
                  </a:txBody>
                  <a:tcPr/>
                </a:tc>
                <a:tc>
                  <a:txBody>
                    <a:bodyPr/>
                    <a:lstStyle/>
                    <a:p>
                      <a:r>
                        <a:rPr lang="zh-CN" altLang="en-US" sz="1600" dirty="0">
                          <a:latin typeface="楷体" panose="02010609060101010101" pitchFamily="49" charset="-122"/>
                          <a:ea typeface="楷体" panose="02010609060101010101" pitchFamily="49" charset="-122"/>
                        </a:rPr>
                        <a:t>宋</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曹翰</a:t>
                      </a:r>
                    </a:p>
                  </a:txBody>
                  <a:tcPr/>
                </a:tc>
                <a:extLst>
                  <a:ext uri="{0D108BD9-81ED-4DB2-BD59-A6C34878D82A}">
                    <a16:rowId xmlns:a16="http://schemas.microsoft.com/office/drawing/2014/main" val="10003"/>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2017</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课标一</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礼部贡院阅进士就试</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七律</a:t>
                      </a:r>
                    </a:p>
                  </a:txBody>
                  <a:tcPr/>
                </a:tc>
                <a:tc>
                  <a:txBody>
                    <a:bodyPr/>
                    <a:lstStyle/>
                    <a:p>
                      <a:r>
                        <a:rPr lang="zh-CN" altLang="en-US" sz="1600" dirty="0">
                          <a:latin typeface="楷体" panose="02010609060101010101" pitchFamily="49" charset="-122"/>
                          <a:ea typeface="楷体" panose="02010609060101010101" pitchFamily="49" charset="-122"/>
                        </a:rPr>
                        <a:t>宋</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欧阳修</a:t>
                      </a:r>
                    </a:p>
                  </a:txBody>
                  <a:tcPr/>
                </a:tc>
                <a:extLst>
                  <a:ext uri="{0D108BD9-81ED-4DB2-BD59-A6C34878D82A}">
                    <a16:rowId xmlns:a16="http://schemas.microsoft.com/office/drawing/2014/main" val="10004"/>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2017</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课标二</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送子由使契丹</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七律</a:t>
                      </a:r>
                    </a:p>
                  </a:txBody>
                  <a:tcPr/>
                </a:tc>
                <a:tc>
                  <a:txBody>
                    <a:bodyPr/>
                    <a:lstStyle/>
                    <a:p>
                      <a:r>
                        <a:rPr lang="zh-CN" altLang="en-US" sz="1600" dirty="0">
                          <a:latin typeface="楷体" panose="02010609060101010101" pitchFamily="49" charset="-122"/>
                          <a:ea typeface="楷体" panose="02010609060101010101" pitchFamily="49" charset="-122"/>
                        </a:rPr>
                        <a:t>宋</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苏轼</a:t>
                      </a:r>
                    </a:p>
                  </a:txBody>
                  <a:tcPr/>
                </a:tc>
                <a:extLst>
                  <a:ext uri="{0D108BD9-81ED-4DB2-BD59-A6C34878D82A}">
                    <a16:rowId xmlns:a16="http://schemas.microsoft.com/office/drawing/2014/main" val="10005"/>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2017</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课标三</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编集拙诗</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七律</a:t>
                      </a:r>
                    </a:p>
                  </a:txBody>
                  <a:tcPr/>
                </a:tc>
                <a:tc>
                  <a:txBody>
                    <a:bodyPr/>
                    <a:lstStyle/>
                    <a:p>
                      <a:r>
                        <a:rPr lang="zh-CN" altLang="en-US" sz="1600" dirty="0">
                          <a:latin typeface="楷体" panose="02010609060101010101" pitchFamily="49" charset="-122"/>
                          <a:ea typeface="楷体" panose="02010609060101010101" pitchFamily="49" charset="-122"/>
                        </a:rPr>
                        <a:t>唐</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白居易</a:t>
                      </a:r>
                    </a:p>
                  </a:txBody>
                  <a:tcPr/>
                </a:tc>
                <a:extLst>
                  <a:ext uri="{0D108BD9-81ED-4DB2-BD59-A6C34878D82A}">
                    <a16:rowId xmlns:a16="http://schemas.microsoft.com/office/drawing/2014/main" val="10006"/>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2018</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课标一</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野歌</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七律</a:t>
                      </a:r>
                    </a:p>
                  </a:txBody>
                  <a:tcPr/>
                </a:tc>
                <a:tc>
                  <a:txBody>
                    <a:bodyPr/>
                    <a:lstStyle/>
                    <a:p>
                      <a:r>
                        <a:rPr lang="zh-CN" altLang="en-US" sz="1600" dirty="0">
                          <a:latin typeface="楷体" panose="02010609060101010101" pitchFamily="49" charset="-122"/>
                          <a:ea typeface="楷体" panose="02010609060101010101" pitchFamily="49" charset="-122"/>
                        </a:rPr>
                        <a:t>唐</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李贺</a:t>
                      </a:r>
                    </a:p>
                  </a:txBody>
                  <a:tcPr/>
                </a:tc>
                <a:extLst>
                  <a:ext uri="{0D108BD9-81ED-4DB2-BD59-A6C34878D82A}">
                    <a16:rowId xmlns:a16="http://schemas.microsoft.com/office/drawing/2014/main" val="10007"/>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2018</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课标二</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C</a:t>
                      </a:r>
                      <a:r>
                        <a:rPr lang="zh-CN" altLang="en-US" sz="1600" dirty="0">
                          <a:latin typeface="楷体" panose="02010609060101010101" pitchFamily="49" charset="-122"/>
                          <a:ea typeface="楷体" panose="02010609060101010101" pitchFamily="49" charset="-122"/>
                        </a:rPr>
                        <a:t>分析综合</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题醉中所作草书卷后</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七言古诗</a:t>
                      </a:r>
                    </a:p>
                  </a:txBody>
                  <a:tcPr/>
                </a:tc>
                <a:tc>
                  <a:txBody>
                    <a:bodyPr/>
                    <a:lstStyle/>
                    <a:p>
                      <a:r>
                        <a:rPr lang="zh-CN" altLang="en-US" sz="1600" dirty="0">
                          <a:latin typeface="楷体" panose="02010609060101010101" pitchFamily="49" charset="-122"/>
                          <a:ea typeface="楷体" panose="02010609060101010101" pitchFamily="49" charset="-122"/>
                        </a:rPr>
                        <a:t>宋</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陆游</a:t>
                      </a:r>
                    </a:p>
                  </a:txBody>
                  <a:tcPr/>
                </a:tc>
                <a:extLst>
                  <a:ext uri="{0D108BD9-81ED-4DB2-BD59-A6C34878D82A}">
                    <a16:rowId xmlns:a16="http://schemas.microsoft.com/office/drawing/2014/main" val="10008"/>
                  </a:ext>
                </a:extLst>
              </a:tr>
              <a:tr h="370840">
                <a:tc>
                  <a:txBody>
                    <a:bodyPr/>
                    <a:lstStyle/>
                    <a:p>
                      <a:r>
                        <a:rPr lang="en-US" altLang="zh-CN"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2018</a:t>
                      </a:r>
                      <a:r>
                        <a:rPr lang="zh-CN" altLang="en-US" sz="1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课标三</a:t>
                      </a:r>
                    </a:p>
                  </a:txBody>
                  <a:tcPr/>
                </a:tc>
                <a:tc>
                  <a:txBody>
                    <a:bodyPr/>
                    <a:lstStyle/>
                    <a:p>
                      <a:r>
                        <a:rPr lang="en-US" altLang="zh-CN" sz="1600" dirty="0">
                          <a:latin typeface="楷体" panose="02010609060101010101" pitchFamily="49" charset="-122"/>
                          <a:ea typeface="楷体" panose="02010609060101010101" pitchFamily="49" charset="-122"/>
                        </a:rPr>
                        <a:t>D</a:t>
                      </a:r>
                      <a:r>
                        <a:rPr lang="zh-CN" altLang="en-US" sz="1600" dirty="0">
                          <a:latin typeface="楷体" panose="02010609060101010101" pitchFamily="49" charset="-122"/>
                          <a:ea typeface="楷体" panose="02010609060101010101" pitchFamily="49" charset="-122"/>
                        </a:rPr>
                        <a:t>鉴赏评价</a:t>
                      </a:r>
                    </a:p>
                  </a:txBody>
                  <a:tcPr/>
                </a:tc>
                <a:tc>
                  <a:txBody>
                    <a:bodyPr/>
                    <a:lstStyle/>
                    <a:p>
                      <a:r>
                        <a:rPr lang="en-US" altLang="zh-CN" sz="1600" dirty="0">
                          <a:latin typeface="楷体" panose="02010609060101010101" pitchFamily="49" charset="-122"/>
                          <a:ea typeface="楷体" panose="02010609060101010101" pitchFamily="49" charset="-122"/>
                        </a:rPr>
                        <a:t>F</a:t>
                      </a:r>
                      <a:r>
                        <a:rPr lang="zh-CN" altLang="en-US" sz="1600" dirty="0">
                          <a:latin typeface="楷体" panose="02010609060101010101" pitchFamily="49" charset="-122"/>
                          <a:ea typeface="楷体" panose="02010609060101010101" pitchFamily="49" charset="-122"/>
                        </a:rPr>
                        <a:t>探究</a:t>
                      </a:r>
                    </a:p>
                  </a:txBody>
                  <a:tcPr/>
                </a:tc>
                <a:tc>
                  <a:txBody>
                    <a:bodyPr/>
                    <a:lstStyle/>
                    <a:p>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精卫祠</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a:txBody>
                  <a:tcPr/>
                </a:tc>
                <a:tc>
                  <a:txBody>
                    <a:bodyPr/>
                    <a:lstStyle/>
                    <a:p>
                      <a:r>
                        <a:rPr lang="zh-CN" altLang="en-US" sz="1600" dirty="0">
                          <a:latin typeface="楷体" panose="02010609060101010101" pitchFamily="49" charset="-122"/>
                          <a:ea typeface="楷体" panose="02010609060101010101" pitchFamily="49" charset="-122"/>
                        </a:rPr>
                        <a:t>七律</a:t>
                      </a:r>
                    </a:p>
                  </a:txBody>
                  <a:tcPr/>
                </a:tc>
                <a:tc>
                  <a:txBody>
                    <a:bodyPr/>
                    <a:lstStyle/>
                    <a:p>
                      <a:r>
                        <a:rPr lang="zh-CN" altLang="en-US" sz="1600" dirty="0">
                          <a:latin typeface="楷体" panose="02010609060101010101" pitchFamily="49" charset="-122"/>
                          <a:ea typeface="楷体" panose="02010609060101010101" pitchFamily="49" charset="-122"/>
                        </a:rPr>
                        <a:t>唐</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王建</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00023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大红色喜庆\01副本.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3000"/>
                    </a14:imgEffect>
                  </a14:imgLayer>
                </a14:imgProps>
              </a:ext>
              <a:ext uri="{28A0092B-C50C-407E-A947-70E740481C1C}">
                <a14:useLocalDpi xmlns:a14="http://schemas.microsoft.com/office/drawing/2010/main" val="0"/>
              </a:ext>
            </a:extLst>
          </a:blip>
          <a:srcRect l="22005" t="22005"/>
          <a:stretch>
            <a:fillRect/>
          </a:stretch>
        </p:blipFill>
        <p:spPr bwMode="auto">
          <a:xfrm>
            <a:off x="495" y="1"/>
            <a:ext cx="9163169" cy="692673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7" descr="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651" y="2142530"/>
            <a:ext cx="4368487" cy="189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descr="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2712" y="686690"/>
            <a:ext cx="3689092" cy="158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PPECLOGO-eff-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3124" y="1862208"/>
            <a:ext cx="606275" cy="7194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08517" y="1830466"/>
            <a:ext cx="561836" cy="6771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7390" y="554430"/>
            <a:ext cx="1722013" cy="214365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5473" y="2628251"/>
            <a:ext cx="299964" cy="3576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06221" y="1906647"/>
            <a:ext cx="228544" cy="2729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47583" y="2700200"/>
            <a:ext cx="112684" cy="1333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63491" y="1601922"/>
            <a:ext cx="561836" cy="6771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76382" y="2109796"/>
            <a:ext cx="844342" cy="10136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PPECLOGO-eff-5-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22215" y="2291785"/>
            <a:ext cx="1047491" cy="12950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1" descr="PPECLOGO-eff-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29052" y="1722542"/>
            <a:ext cx="638017" cy="7681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PPECLOGO-eff-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333971" y="2505515"/>
            <a:ext cx="298376" cy="3555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PPECLOGO-eff-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706698" y="1447443"/>
            <a:ext cx="298376" cy="35551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PPECLOGO-eff2-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25706" y="1745820"/>
            <a:ext cx="969723" cy="128873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5" descr="PPECLOGO-eff2-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44568" y="1802955"/>
            <a:ext cx="250763" cy="3301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6" descr="PPECLOGO-eff2-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87885" y="2243114"/>
            <a:ext cx="401539" cy="52903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PPECLOGO-eff2-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54482" y="1910879"/>
            <a:ext cx="206324" cy="2729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descr="PPECLOGO-eff2-1-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752847" y="2365849"/>
            <a:ext cx="161885" cy="21373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23"/>
          <p:cNvSpPr>
            <a:spLocks noChangeArrowheads="1"/>
          </p:cNvSpPr>
          <p:nvPr/>
        </p:nvSpPr>
        <p:spPr bwMode="auto">
          <a:xfrm>
            <a:off x="1010451" y="1804620"/>
            <a:ext cx="7023372" cy="2229534"/>
          </a:xfrm>
          <a:prstGeom prst="rect">
            <a:avLst/>
          </a:prstGeom>
          <a:effectLst/>
          <a:scene3d>
            <a:camera prst="orthographicFront"/>
            <a:lightRig rig="twoPt" dir="t"/>
          </a:scene3d>
          <a:sp3d extrusionH="44450">
            <a:bevelT w="69850" prst="angle"/>
          </a:sp3d>
        </p:spPr>
        <p:txBody>
          <a:bodyPr wrap="square" lIns="74371" tIns="37186" rIns="74371" bIns="37186">
            <a:spAutoFit/>
            <a:sp3d extrusionH="273050" prstMaterial="flat">
              <a:bevelB w="0" h="0"/>
              <a:extrusionClr>
                <a:srgbClr val="0033CC"/>
              </a:extrusionClr>
              <a:contourClr>
                <a:schemeClr val="bg1">
                  <a:lumMod val="9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60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专家</a:t>
            </a:r>
            <a:r>
              <a:rPr lang="zh-CN" altLang="en-US" sz="40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报告</a:t>
            </a:r>
            <a:endParaRPr lang="en-US" altLang="zh-CN" sz="40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40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助力专业成长！</a:t>
            </a:r>
            <a:endParaRPr lang="en-US" altLang="zh-CN" sz="40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1" i="0" u="none" strike="noStrike" kern="1000" cap="none" spc="0" normalizeH="0" baseline="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uLnTx/>
              <a:uFillTx/>
              <a:latin typeface="微软雅黑" pitchFamily="34" charset="-122"/>
              <a:ea typeface="微软雅黑" pitchFamily="34" charset="-122"/>
              <a:cs typeface="经典特黑简" pitchFamily="49" charset="-122"/>
            </a:endParaRPr>
          </a:p>
        </p:txBody>
      </p:sp>
    </p:spTree>
    <p:extLst>
      <p:ext uri="{BB962C8B-B14F-4D97-AF65-F5344CB8AC3E}">
        <p14:creationId xmlns:p14="http://schemas.microsoft.com/office/powerpoint/2010/main" val="2858583316"/>
      </p:ext>
    </p:extLst>
  </p:cSld>
  <p:clrMapOvr>
    <a:masterClrMapping/>
  </p:clrMapOvr>
  <mc:AlternateContent xmlns:mc="http://schemas.openxmlformats.org/markup-compatibility/2006" xmlns:p14="http://schemas.microsoft.com/office/powerpoint/2010/main">
    <mc:Choice Requires="p14">
      <p:transition spd="slow" advTm="7113">
        <p14:flash/>
      </p:transition>
    </mc:Choice>
    <mc:Fallback xmlns="">
      <p:transition spd="slow" advTm="71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2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9"/>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2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2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22"/>
                                        </p:tgtEl>
                                      </p:cBhvr>
                                    </p:animEffect>
                                    <p:set>
                                      <p:cBhvr>
                                        <p:cTn id="73" dur="1" fill="hold">
                                          <p:stCondLst>
                                            <p:cond delay="499"/>
                                          </p:stCondLst>
                                        </p:cTn>
                                        <p:tgtEl>
                                          <p:spTgt spid="2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21"/>
                                        </p:tgtEl>
                                      </p:cBhvr>
                                    </p:animEffect>
                                    <p:set>
                                      <p:cBhvr>
                                        <p:cTn id="88" dur="1" fill="hold">
                                          <p:stCondLst>
                                            <p:cond delay="499"/>
                                          </p:stCondLst>
                                        </p:cTn>
                                        <p:tgtEl>
                                          <p:spTgt spid="2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3"/>
                                        </p:tgtEl>
                                      </p:cBhvr>
                                    </p:animEffect>
                                    <p:set>
                                      <p:cBhvr>
                                        <p:cTn id="91" dur="1" fill="hold">
                                          <p:stCondLst>
                                            <p:cond delay="499"/>
                                          </p:stCondLst>
                                        </p:cTn>
                                        <p:tgtEl>
                                          <p:spTgt spid="2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9"/>
                                        </p:tgtEl>
                                      </p:cBhvr>
                                    </p:animEffect>
                                    <p:set>
                                      <p:cBhvr>
                                        <p:cTn id="97" dur="1" fill="hold">
                                          <p:stCondLst>
                                            <p:cond delay="499"/>
                                          </p:stCondLst>
                                        </p:cTn>
                                        <p:tgtEl>
                                          <p:spTgt spid="9"/>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100"/>
                                        <p:tgtEl>
                                          <p:spTgt spid="2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
                                        <p:tgtEl>
                                          <p:spTgt spid="2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
                                        <p:tgtEl>
                                          <p:spTgt spid="2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100"/>
                                        <p:tgtEl>
                                          <p:spTgt spid="2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100"/>
                                        <p:tgtEl>
                                          <p:spTgt spid="28"/>
                                        </p:tgtEl>
                                      </p:cBhvr>
                                    </p:animEffect>
                                  </p:childTnLst>
                                </p:cTn>
                              </p:par>
                              <p:par>
                                <p:cTn id="116" presetID="53" presetClass="exit" presetSubtype="16" fill="hold" nodeType="withEffect">
                                  <p:stCondLst>
                                    <p:cond delay="100"/>
                                  </p:stCondLst>
                                  <p:childTnLst>
                                    <p:anim calcmode="lin" valueType="num">
                                      <p:cBhvr>
                                        <p:cTn id="117" dur="1000"/>
                                        <p:tgtEl>
                                          <p:spTgt spid="24"/>
                                        </p:tgtEl>
                                        <p:attrNameLst>
                                          <p:attrName>ppt_w</p:attrName>
                                        </p:attrNameLst>
                                      </p:cBhvr>
                                      <p:tavLst>
                                        <p:tav tm="0">
                                          <p:val>
                                            <p:strVal val="ppt_w"/>
                                          </p:val>
                                        </p:tav>
                                        <p:tav tm="100000">
                                          <p:val>
                                            <p:fltVal val="0"/>
                                          </p:val>
                                        </p:tav>
                                      </p:tavLst>
                                    </p:anim>
                                    <p:anim calcmode="lin" valueType="num">
                                      <p:cBhvr>
                                        <p:cTn id="118" dur="1000"/>
                                        <p:tgtEl>
                                          <p:spTgt spid="24"/>
                                        </p:tgtEl>
                                        <p:attrNameLst>
                                          <p:attrName>ppt_h</p:attrName>
                                        </p:attrNameLst>
                                      </p:cBhvr>
                                      <p:tavLst>
                                        <p:tav tm="0">
                                          <p:val>
                                            <p:strVal val="ppt_h"/>
                                          </p:val>
                                        </p:tav>
                                        <p:tav tm="100000">
                                          <p:val>
                                            <p:fltVal val="0"/>
                                          </p:val>
                                        </p:tav>
                                      </p:tavLst>
                                    </p:anim>
                                    <p:animEffect transition="out" filter="fade">
                                      <p:cBhvr>
                                        <p:cTn id="119" dur="1000"/>
                                        <p:tgtEl>
                                          <p:spTgt spid="24"/>
                                        </p:tgtEl>
                                      </p:cBhvr>
                                    </p:animEffect>
                                    <p:set>
                                      <p:cBhvr>
                                        <p:cTn id="120" dur="1" fill="hold">
                                          <p:stCondLst>
                                            <p:cond delay="999"/>
                                          </p:stCondLst>
                                        </p:cTn>
                                        <p:tgtEl>
                                          <p:spTgt spid="24"/>
                                        </p:tgtEl>
                                        <p:attrNameLst>
                                          <p:attrName>style.visibility</p:attrName>
                                        </p:attrNameLst>
                                      </p:cBhvr>
                                      <p:to>
                                        <p:strVal val="hidden"/>
                                      </p:to>
                                    </p:set>
                                  </p:childTnLst>
                                </p:cTn>
                              </p:par>
                              <p:par>
                                <p:cTn id="121" presetID="53" presetClass="exit" presetSubtype="16" fill="hold" nodeType="withEffect">
                                  <p:stCondLst>
                                    <p:cond delay="700"/>
                                  </p:stCondLst>
                                  <p:childTnLst>
                                    <p:anim calcmode="lin" valueType="num">
                                      <p:cBhvr>
                                        <p:cTn id="122" dur="500"/>
                                        <p:tgtEl>
                                          <p:spTgt spid="25"/>
                                        </p:tgtEl>
                                        <p:attrNameLst>
                                          <p:attrName>ppt_w</p:attrName>
                                        </p:attrNameLst>
                                      </p:cBhvr>
                                      <p:tavLst>
                                        <p:tav tm="0">
                                          <p:val>
                                            <p:strVal val="ppt_w"/>
                                          </p:val>
                                        </p:tav>
                                        <p:tav tm="100000">
                                          <p:val>
                                            <p:fltVal val="0"/>
                                          </p:val>
                                        </p:tav>
                                      </p:tavLst>
                                    </p:anim>
                                    <p:anim calcmode="lin" valueType="num">
                                      <p:cBhvr>
                                        <p:cTn id="123" dur="500"/>
                                        <p:tgtEl>
                                          <p:spTgt spid="25"/>
                                        </p:tgtEl>
                                        <p:attrNameLst>
                                          <p:attrName>ppt_h</p:attrName>
                                        </p:attrNameLst>
                                      </p:cBhvr>
                                      <p:tavLst>
                                        <p:tav tm="0">
                                          <p:val>
                                            <p:strVal val="ppt_h"/>
                                          </p:val>
                                        </p:tav>
                                        <p:tav tm="100000">
                                          <p:val>
                                            <p:fltVal val="0"/>
                                          </p:val>
                                        </p:tav>
                                      </p:tavLst>
                                    </p:anim>
                                    <p:animEffect transition="out" filter="fade">
                                      <p:cBhvr>
                                        <p:cTn id="124" dur="500"/>
                                        <p:tgtEl>
                                          <p:spTgt spid="25"/>
                                        </p:tgtEl>
                                      </p:cBhvr>
                                    </p:animEffect>
                                    <p:set>
                                      <p:cBhvr>
                                        <p:cTn id="125" dur="1" fill="hold">
                                          <p:stCondLst>
                                            <p:cond delay="499"/>
                                          </p:stCondLst>
                                        </p:cTn>
                                        <p:tgtEl>
                                          <p:spTgt spid="25"/>
                                        </p:tgtEl>
                                        <p:attrNameLst>
                                          <p:attrName>style.visibility</p:attrName>
                                        </p:attrNameLst>
                                      </p:cBhvr>
                                      <p:to>
                                        <p:strVal val="hidden"/>
                                      </p:to>
                                    </p:set>
                                  </p:childTnLst>
                                </p:cTn>
                              </p:par>
                              <p:par>
                                <p:cTn id="126" presetID="53" presetClass="exit" presetSubtype="16" fill="hold" nodeType="withEffect">
                                  <p:stCondLst>
                                    <p:cond delay="300"/>
                                  </p:stCondLst>
                                  <p:childTnLst>
                                    <p:anim calcmode="lin" valueType="num">
                                      <p:cBhvr>
                                        <p:cTn id="127" dur="500"/>
                                        <p:tgtEl>
                                          <p:spTgt spid="26"/>
                                        </p:tgtEl>
                                        <p:attrNameLst>
                                          <p:attrName>ppt_w</p:attrName>
                                        </p:attrNameLst>
                                      </p:cBhvr>
                                      <p:tavLst>
                                        <p:tav tm="0">
                                          <p:val>
                                            <p:strVal val="ppt_w"/>
                                          </p:val>
                                        </p:tav>
                                        <p:tav tm="100000">
                                          <p:val>
                                            <p:fltVal val="0"/>
                                          </p:val>
                                        </p:tav>
                                      </p:tavLst>
                                    </p:anim>
                                    <p:anim calcmode="lin" valueType="num">
                                      <p:cBhvr>
                                        <p:cTn id="128" dur="500"/>
                                        <p:tgtEl>
                                          <p:spTgt spid="26"/>
                                        </p:tgtEl>
                                        <p:attrNameLst>
                                          <p:attrName>ppt_h</p:attrName>
                                        </p:attrNameLst>
                                      </p:cBhvr>
                                      <p:tavLst>
                                        <p:tav tm="0">
                                          <p:val>
                                            <p:strVal val="ppt_h"/>
                                          </p:val>
                                        </p:tav>
                                        <p:tav tm="100000">
                                          <p:val>
                                            <p:fltVal val="0"/>
                                          </p:val>
                                        </p:tav>
                                      </p:tavLst>
                                    </p:anim>
                                    <p:animEffect transition="out" filter="fade">
                                      <p:cBhvr>
                                        <p:cTn id="129" dur="500"/>
                                        <p:tgtEl>
                                          <p:spTgt spid="26"/>
                                        </p:tgtEl>
                                      </p:cBhvr>
                                    </p:animEffect>
                                    <p:set>
                                      <p:cBhvr>
                                        <p:cTn id="130" dur="1" fill="hold">
                                          <p:stCondLst>
                                            <p:cond delay="499"/>
                                          </p:stCondLst>
                                        </p:cTn>
                                        <p:tgtEl>
                                          <p:spTgt spid="26"/>
                                        </p:tgtEl>
                                        <p:attrNameLst>
                                          <p:attrName>style.visibility</p:attrName>
                                        </p:attrNameLst>
                                      </p:cBhvr>
                                      <p:to>
                                        <p:strVal val="hidden"/>
                                      </p:to>
                                    </p:set>
                                  </p:childTnLst>
                                </p:cTn>
                              </p:par>
                              <p:par>
                                <p:cTn id="131" presetID="53" presetClass="exit" presetSubtype="16" fill="hold" nodeType="withEffect">
                                  <p:stCondLst>
                                    <p:cond delay="1900"/>
                                  </p:stCondLst>
                                  <p:childTnLst>
                                    <p:anim calcmode="lin" valueType="num">
                                      <p:cBhvr>
                                        <p:cTn id="132" dur="500"/>
                                        <p:tgtEl>
                                          <p:spTgt spid="27"/>
                                        </p:tgtEl>
                                        <p:attrNameLst>
                                          <p:attrName>ppt_w</p:attrName>
                                        </p:attrNameLst>
                                      </p:cBhvr>
                                      <p:tavLst>
                                        <p:tav tm="0">
                                          <p:val>
                                            <p:strVal val="ppt_w"/>
                                          </p:val>
                                        </p:tav>
                                        <p:tav tm="100000">
                                          <p:val>
                                            <p:fltVal val="0"/>
                                          </p:val>
                                        </p:tav>
                                      </p:tavLst>
                                    </p:anim>
                                    <p:anim calcmode="lin" valueType="num">
                                      <p:cBhvr>
                                        <p:cTn id="133" dur="500"/>
                                        <p:tgtEl>
                                          <p:spTgt spid="27"/>
                                        </p:tgtEl>
                                        <p:attrNameLst>
                                          <p:attrName>ppt_h</p:attrName>
                                        </p:attrNameLst>
                                      </p:cBhvr>
                                      <p:tavLst>
                                        <p:tav tm="0">
                                          <p:val>
                                            <p:strVal val="ppt_h"/>
                                          </p:val>
                                        </p:tav>
                                        <p:tav tm="100000">
                                          <p:val>
                                            <p:fltVal val="0"/>
                                          </p:val>
                                        </p:tav>
                                      </p:tavLst>
                                    </p:anim>
                                    <p:animEffect transition="out" filter="fade">
                                      <p:cBhvr>
                                        <p:cTn id="134" dur="500"/>
                                        <p:tgtEl>
                                          <p:spTgt spid="27"/>
                                        </p:tgtEl>
                                      </p:cBhvr>
                                    </p:animEffect>
                                    <p:set>
                                      <p:cBhvr>
                                        <p:cTn id="135" dur="1" fill="hold">
                                          <p:stCondLst>
                                            <p:cond delay="499"/>
                                          </p:stCondLst>
                                        </p:cTn>
                                        <p:tgtEl>
                                          <p:spTgt spid="27"/>
                                        </p:tgtEl>
                                        <p:attrNameLst>
                                          <p:attrName>style.visibility</p:attrName>
                                        </p:attrNameLst>
                                      </p:cBhvr>
                                      <p:to>
                                        <p:strVal val="hidden"/>
                                      </p:to>
                                    </p:set>
                                  </p:childTnLst>
                                </p:cTn>
                              </p:par>
                              <p:par>
                                <p:cTn id="136" presetID="53" presetClass="exit" presetSubtype="16" fill="hold" nodeType="withEffect">
                                  <p:stCondLst>
                                    <p:cond delay="2300"/>
                                  </p:stCondLst>
                                  <p:childTnLst>
                                    <p:anim calcmode="lin" valueType="num">
                                      <p:cBhvr>
                                        <p:cTn id="137" dur="500"/>
                                        <p:tgtEl>
                                          <p:spTgt spid="28"/>
                                        </p:tgtEl>
                                        <p:attrNameLst>
                                          <p:attrName>ppt_w</p:attrName>
                                        </p:attrNameLst>
                                      </p:cBhvr>
                                      <p:tavLst>
                                        <p:tav tm="0">
                                          <p:val>
                                            <p:strVal val="ppt_w"/>
                                          </p:val>
                                        </p:tav>
                                        <p:tav tm="100000">
                                          <p:val>
                                            <p:fltVal val="0"/>
                                          </p:val>
                                        </p:tav>
                                      </p:tavLst>
                                    </p:anim>
                                    <p:anim calcmode="lin" valueType="num">
                                      <p:cBhvr>
                                        <p:cTn id="138" dur="500"/>
                                        <p:tgtEl>
                                          <p:spTgt spid="28"/>
                                        </p:tgtEl>
                                        <p:attrNameLst>
                                          <p:attrName>ppt_h</p:attrName>
                                        </p:attrNameLst>
                                      </p:cBhvr>
                                      <p:tavLst>
                                        <p:tav tm="0">
                                          <p:val>
                                            <p:strVal val="ppt_h"/>
                                          </p:val>
                                        </p:tav>
                                        <p:tav tm="100000">
                                          <p:val>
                                            <p:fltVal val="0"/>
                                          </p:val>
                                        </p:tav>
                                      </p:tavLst>
                                    </p:anim>
                                    <p:animEffect transition="out" filter="fade">
                                      <p:cBhvr>
                                        <p:cTn id="139" dur="500"/>
                                        <p:tgtEl>
                                          <p:spTgt spid="28"/>
                                        </p:tgtEl>
                                      </p:cBhvr>
                                    </p:animEffect>
                                    <p:set>
                                      <p:cBhvr>
                                        <p:cTn id="140" dur="1" fill="hold">
                                          <p:stCondLst>
                                            <p:cond delay="499"/>
                                          </p:stCondLst>
                                        </p:cTn>
                                        <p:tgtEl>
                                          <p:spTgt spid="28"/>
                                        </p:tgtEl>
                                        <p:attrNameLst>
                                          <p:attrName>style.visibility</p:attrName>
                                        </p:attrNameLst>
                                      </p:cBhvr>
                                      <p:to>
                                        <p:strVal val="hidden"/>
                                      </p:to>
                                    </p:set>
                                  </p:childTnLst>
                                </p:cTn>
                              </p:par>
                              <p:par>
                                <p:cTn id="141" presetID="23" presetClass="entr" presetSubtype="32" fill="hold" grpId="0" nodeType="withEffect">
                                  <p:stCondLst>
                                    <p:cond delay="0"/>
                                  </p:stCondLst>
                                  <p:childTnLst>
                                    <p:set>
                                      <p:cBhvr>
                                        <p:cTn id="142" dur="1" fill="hold">
                                          <p:stCondLst>
                                            <p:cond delay="0"/>
                                          </p:stCondLst>
                                        </p:cTn>
                                        <p:tgtEl>
                                          <p:spTgt spid="17"/>
                                        </p:tgtEl>
                                        <p:attrNameLst>
                                          <p:attrName>style.visibility</p:attrName>
                                        </p:attrNameLst>
                                      </p:cBhvr>
                                      <p:to>
                                        <p:strVal val="visible"/>
                                      </p:to>
                                    </p:set>
                                    <p:anim calcmode="lin" valueType="num">
                                      <p:cBhvr>
                                        <p:cTn id="143" dur="250" fill="hold"/>
                                        <p:tgtEl>
                                          <p:spTgt spid="17"/>
                                        </p:tgtEl>
                                        <p:attrNameLst>
                                          <p:attrName>ppt_w</p:attrName>
                                        </p:attrNameLst>
                                      </p:cBhvr>
                                      <p:tavLst>
                                        <p:tav tm="0">
                                          <p:val>
                                            <p:strVal val="4*#ppt_w"/>
                                          </p:val>
                                        </p:tav>
                                        <p:tav tm="100000">
                                          <p:val>
                                            <p:strVal val="#ppt_w"/>
                                          </p:val>
                                        </p:tav>
                                      </p:tavLst>
                                    </p:anim>
                                    <p:anim calcmode="lin" valueType="num">
                                      <p:cBhvr>
                                        <p:cTn id="144" dur="250" fill="hold"/>
                                        <p:tgtEl>
                                          <p:spTgt spid="17"/>
                                        </p:tgtEl>
                                        <p:attrNameLst>
                                          <p:attrName>ppt_h</p:attrName>
                                        </p:attrNameLst>
                                      </p:cBhvr>
                                      <p:tavLst>
                                        <p:tav tm="0">
                                          <p:val>
                                            <p:strVal val="4*#ppt_h"/>
                                          </p:val>
                                        </p:tav>
                                        <p:tav tm="100000">
                                          <p:val>
                                            <p:strVal val="#ppt_h"/>
                                          </p:val>
                                        </p:tav>
                                      </p:tavLst>
                                    </p:anim>
                                  </p:childTnLst>
                                </p:cTn>
                              </p:par>
                            </p:childTnLst>
                          </p:cTn>
                        </p:par>
                        <p:par>
                          <p:cTn id="145" fill="hold">
                            <p:stCondLst>
                              <p:cond delay="500"/>
                            </p:stCondLst>
                            <p:childTnLst>
                              <p:par>
                                <p:cTn id="146" presetID="6" presetClass="emph" presetSubtype="0" fill="hold" grpId="2" nodeType="afterEffect">
                                  <p:stCondLst>
                                    <p:cond delay="0"/>
                                  </p:stCondLst>
                                  <p:childTnLst>
                                    <p:animScale>
                                      <p:cBhvr>
                                        <p:cTn id="147" dur="3000" fill="hold"/>
                                        <p:tgtEl>
                                          <p:spTgt spid="17"/>
                                        </p:tgtEl>
                                      </p:cBhvr>
                                      <p:by x="95000" y="95000"/>
                                    </p:animScale>
                                  </p:childTnLst>
                                </p:cTn>
                              </p:par>
                              <p:par>
                                <p:cTn id="148" presetID="10" presetClass="entr" presetSubtype="0" fill="hold" nodeType="withEffect">
                                  <p:stCondLst>
                                    <p:cond delay="0"/>
                                  </p:stCondLst>
                                  <p:childTnLst>
                                    <p:set>
                                      <p:cBhvr>
                                        <p:cTn id="149" dur="1" fill="hold">
                                          <p:stCondLst>
                                            <p:cond delay="0"/>
                                          </p:stCondLst>
                                        </p:cTn>
                                        <p:tgtEl>
                                          <p:spTgt spid="18"/>
                                        </p:tgtEl>
                                        <p:attrNameLst>
                                          <p:attrName>style.visibility</p:attrName>
                                        </p:attrNameLst>
                                      </p:cBhvr>
                                      <p:to>
                                        <p:strVal val="visible"/>
                                      </p:to>
                                    </p:set>
                                    <p:animEffect transition="in" filter="fade">
                                      <p:cBhvr>
                                        <p:cTn id="150" dur="500"/>
                                        <p:tgtEl>
                                          <p:spTgt spid="18"/>
                                        </p:tgtEl>
                                      </p:cBhvr>
                                    </p:animEffect>
                                  </p:childTnLst>
                                </p:cTn>
                              </p:par>
                              <p:par>
                                <p:cTn id="151" presetID="63" presetClass="path" presetSubtype="0" accel="50000" decel="50000" fill="hold" nodeType="withEffect">
                                  <p:stCondLst>
                                    <p:cond delay="0"/>
                                  </p:stCondLst>
                                  <p:childTnLst>
                                    <p:animMotion origin="layout" path="M -4.72222E-6 -3.33333E-6 L 0.3283 -3.33333E-6 " pathEditMode="relative" rAng="0" ptsTypes="AA">
                                      <p:cBhvr>
                                        <p:cTn id="152" dur="1750" fill="hold"/>
                                        <p:tgtEl>
                                          <p:spTgt spid="18"/>
                                        </p:tgtEl>
                                        <p:attrNameLst>
                                          <p:attrName>ppt_x</p:attrName>
                                          <p:attrName>ppt_y</p:attrName>
                                        </p:attrNameLst>
                                      </p:cBhvr>
                                      <p:rCtr x="16406" y="0"/>
                                    </p:animMotion>
                                  </p:childTnLst>
                                </p:cTn>
                              </p:par>
                              <p:par>
                                <p:cTn id="153" presetID="6" presetClass="emph" presetSubtype="0" accel="19000" decel="54000" fill="hold" nodeType="withEffect">
                                  <p:stCondLst>
                                    <p:cond delay="1250"/>
                                  </p:stCondLst>
                                  <p:childTnLst>
                                    <p:animScale>
                                      <p:cBhvr>
                                        <p:cTn id="154" dur="2000" fill="hold"/>
                                        <p:tgtEl>
                                          <p:spTgt spid="18"/>
                                        </p:tgtEl>
                                      </p:cBhvr>
                                      <p:by x="65000" y="65000"/>
                                    </p:animScale>
                                  </p:childTnLst>
                                </p:cTn>
                              </p:par>
                              <p:par>
                                <p:cTn id="155" presetID="10" presetClass="exit" presetSubtype="0" fill="hold" nodeType="withEffect">
                                  <p:stCondLst>
                                    <p:cond delay="1000"/>
                                  </p:stCondLst>
                                  <p:childTnLst>
                                    <p:animEffect transition="out" filter="fade">
                                      <p:cBhvr>
                                        <p:cTn id="156" dur="500"/>
                                        <p:tgtEl>
                                          <p:spTgt spid="18"/>
                                        </p:tgtEl>
                                      </p:cBhvr>
                                    </p:animEffect>
                                    <p:set>
                                      <p:cBhvr>
                                        <p:cTn id="157" dur="1" fill="hold">
                                          <p:stCondLst>
                                            <p:cond delay="499"/>
                                          </p:stCondLst>
                                        </p:cTn>
                                        <p:tgtEl>
                                          <p:spTgt spid="18"/>
                                        </p:tgtEl>
                                        <p:attrNameLst>
                                          <p:attrName>style.visibility</p:attrName>
                                        </p:attrNameLst>
                                      </p:cBhvr>
                                      <p:to>
                                        <p:strVal val="hidden"/>
                                      </p:to>
                                    </p:set>
                                  </p:childTnLst>
                                </p:cTn>
                              </p:par>
                              <p:par>
                                <p:cTn id="158" presetID="10" presetClass="entr" presetSubtype="0" fill="hold" nodeType="withEffect">
                                  <p:stCondLst>
                                    <p:cond delay="0"/>
                                  </p:stCondLst>
                                  <p:childTnLst>
                                    <p:set>
                                      <p:cBhvr>
                                        <p:cTn id="159" dur="1" fill="hold">
                                          <p:stCondLst>
                                            <p:cond delay="0"/>
                                          </p:stCondLst>
                                        </p:cTn>
                                        <p:tgtEl>
                                          <p:spTgt spid="19"/>
                                        </p:tgtEl>
                                        <p:attrNameLst>
                                          <p:attrName>style.visibility</p:attrName>
                                        </p:attrNameLst>
                                      </p:cBhvr>
                                      <p:to>
                                        <p:strVal val="visible"/>
                                      </p:to>
                                    </p:set>
                                    <p:animEffect transition="in" filter="fade">
                                      <p:cBhvr>
                                        <p:cTn id="160" dur="500"/>
                                        <p:tgtEl>
                                          <p:spTgt spid="19"/>
                                        </p:tgtEl>
                                      </p:cBhvr>
                                    </p:animEffect>
                                  </p:childTnLst>
                                </p:cTn>
                              </p:par>
                              <p:par>
                                <p:cTn id="161" presetID="63" presetClass="path" presetSubtype="0" accel="50000" decel="50000" fill="hold" nodeType="withEffect">
                                  <p:stCondLst>
                                    <p:cond delay="0"/>
                                  </p:stCondLst>
                                  <p:childTnLst>
                                    <p:animMotion origin="layout" path="M 8.33333E-7 1.11111E-6 L -0.24792 1.11111E-6 " pathEditMode="relative" rAng="0" ptsTypes="AA">
                                      <p:cBhvr>
                                        <p:cTn id="162" dur="1750" fill="hold"/>
                                        <p:tgtEl>
                                          <p:spTgt spid="19"/>
                                        </p:tgtEl>
                                        <p:attrNameLst>
                                          <p:attrName>ppt_x</p:attrName>
                                          <p:attrName>ppt_y</p:attrName>
                                        </p:attrNameLst>
                                      </p:cBhvr>
                                      <p:rCtr x="-12396" y="0"/>
                                    </p:animMotion>
                                  </p:childTnLst>
                                </p:cTn>
                              </p:par>
                              <p:par>
                                <p:cTn id="163" presetID="6" presetClass="emph" presetSubtype="0" accel="19000" decel="54000" fill="hold" nodeType="withEffect">
                                  <p:stCondLst>
                                    <p:cond delay="1250"/>
                                  </p:stCondLst>
                                  <p:childTnLst>
                                    <p:animScale>
                                      <p:cBhvr>
                                        <p:cTn id="164" dur="2000" fill="hold"/>
                                        <p:tgtEl>
                                          <p:spTgt spid="19"/>
                                        </p:tgtEl>
                                      </p:cBhvr>
                                      <p:by x="65000" y="65000"/>
                                    </p:animScale>
                                  </p:childTnLst>
                                </p:cTn>
                              </p:par>
                              <p:par>
                                <p:cTn id="165" presetID="10" presetClass="exit" presetSubtype="0" fill="hold" nodeType="withEffect">
                                  <p:stCondLst>
                                    <p:cond delay="1000"/>
                                  </p:stCondLst>
                                  <p:childTnLst>
                                    <p:animEffect transition="out" filter="fade">
                                      <p:cBhvr>
                                        <p:cTn id="166" dur="500"/>
                                        <p:tgtEl>
                                          <p:spTgt spid="19"/>
                                        </p:tgtEl>
                                      </p:cBhvr>
                                    </p:animEffect>
                                    <p:set>
                                      <p:cBhvr>
                                        <p:cTn id="167" dur="1" fill="hold">
                                          <p:stCondLst>
                                            <p:cond delay="499"/>
                                          </p:stCondLst>
                                        </p:cTn>
                                        <p:tgtEl>
                                          <p:spTgt spid="19"/>
                                        </p:tgtEl>
                                        <p:attrNameLst>
                                          <p:attrName>style.visibility</p:attrName>
                                        </p:attrNameLst>
                                      </p:cBhvr>
                                      <p:to>
                                        <p:strVal val="hidden"/>
                                      </p:to>
                                    </p:set>
                                  </p:childTnLst>
                                </p:cTn>
                              </p:par>
                            </p:childTnLst>
                          </p:cTn>
                        </p:par>
                        <p:par>
                          <p:cTn id="168" fill="hold">
                            <p:stCondLst>
                              <p:cond delay="3500"/>
                            </p:stCondLst>
                            <p:childTnLst>
                              <p:par>
                                <p:cTn id="169" presetID="53" presetClass="exit" presetSubtype="32" fill="hold" grpId="1" nodeType="afterEffect">
                                  <p:stCondLst>
                                    <p:cond delay="0"/>
                                  </p:stCondLst>
                                  <p:childTnLst>
                                    <p:anim calcmode="lin" valueType="num">
                                      <p:cBhvr>
                                        <p:cTn id="170" dur="250"/>
                                        <p:tgtEl>
                                          <p:spTgt spid="17"/>
                                        </p:tgtEl>
                                        <p:attrNameLst>
                                          <p:attrName>ppt_w</p:attrName>
                                        </p:attrNameLst>
                                      </p:cBhvr>
                                      <p:tavLst>
                                        <p:tav tm="0">
                                          <p:val>
                                            <p:strVal val="ppt_w"/>
                                          </p:val>
                                        </p:tav>
                                        <p:tav tm="100000">
                                          <p:val>
                                            <p:fltVal val="0"/>
                                          </p:val>
                                        </p:tav>
                                      </p:tavLst>
                                    </p:anim>
                                    <p:anim calcmode="lin" valueType="num">
                                      <p:cBhvr>
                                        <p:cTn id="171" dur="250"/>
                                        <p:tgtEl>
                                          <p:spTgt spid="17"/>
                                        </p:tgtEl>
                                        <p:attrNameLst>
                                          <p:attrName>ppt_h</p:attrName>
                                        </p:attrNameLst>
                                      </p:cBhvr>
                                      <p:tavLst>
                                        <p:tav tm="0">
                                          <p:val>
                                            <p:strVal val="ppt_h"/>
                                          </p:val>
                                        </p:tav>
                                        <p:tav tm="100000">
                                          <p:val>
                                            <p:fltVal val="0"/>
                                          </p:val>
                                        </p:tav>
                                      </p:tavLst>
                                    </p:anim>
                                    <p:animEffect transition="out" filter="fade">
                                      <p:cBhvr>
                                        <p:cTn id="172" dur="250"/>
                                        <p:tgtEl>
                                          <p:spTgt spid="17"/>
                                        </p:tgtEl>
                                      </p:cBhvr>
                                    </p:animEffect>
                                    <p:set>
                                      <p:cBhvr>
                                        <p:cTn id="173" dur="1" fill="hold">
                                          <p:stCondLst>
                                            <p:cond delay="24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对诗歌鉴赏中鉴赏能力的</a:t>
            </a:r>
            <a:br>
              <a:rPr lang="en-US" altLang="zh-CN" dirty="0"/>
            </a:br>
            <a:r>
              <a:rPr lang="zh-CN" altLang="en-US" dirty="0"/>
              <a:t>“打通式”培养</a:t>
            </a:r>
          </a:p>
        </p:txBody>
      </p:sp>
      <p:sp>
        <p:nvSpPr>
          <p:cNvPr id="3" name="内容占位符 2"/>
          <p:cNvSpPr>
            <a:spLocks noGrp="1"/>
          </p:cNvSpPr>
          <p:nvPr>
            <p:ph idx="1"/>
          </p:nvPr>
        </p:nvSpPr>
        <p:spPr/>
        <p:txBody>
          <a:bodyPr/>
          <a:lstStyle/>
          <a:p>
            <a:r>
              <a:rPr lang="en-US" altLang="zh-CN" sz="2800" b="1" dirty="0">
                <a:solidFill>
                  <a:srgbClr val="0070C0"/>
                </a:solidFill>
              </a:rPr>
              <a:t>1</a:t>
            </a:r>
            <a:r>
              <a:rPr lang="zh-CN" altLang="en-US" sz="2800" b="1" dirty="0">
                <a:solidFill>
                  <a:srgbClr val="0070C0"/>
                </a:solidFill>
              </a:rPr>
              <a:t>，打通对象</a:t>
            </a:r>
            <a:r>
              <a:rPr lang="zh-CN" altLang="en-US" sz="2800" dirty="0"/>
              <a:t>：</a:t>
            </a:r>
            <a:r>
              <a:rPr lang="en-US" altLang="zh-CN" sz="4000" b="1" dirty="0">
                <a:solidFill>
                  <a:srgbClr val="0070C0"/>
                </a:solidFill>
                <a:latin typeface="黑体" panose="02010609060101010101" pitchFamily="49" charset="-122"/>
                <a:ea typeface="黑体" panose="02010609060101010101" pitchFamily="49" charset="-122"/>
              </a:rPr>
              <a:t>D</a:t>
            </a:r>
            <a:r>
              <a:rPr lang="zh-CN" altLang="en-US" sz="4000" b="1" dirty="0">
                <a:solidFill>
                  <a:srgbClr val="0070C0"/>
                </a:solidFill>
                <a:latin typeface="黑体" panose="02010609060101010101" pitchFamily="49" charset="-122"/>
                <a:ea typeface="黑体" panose="02010609060101010101" pitchFamily="49" charset="-122"/>
              </a:rPr>
              <a:t>鉴赏评价</a:t>
            </a:r>
            <a:r>
              <a:rPr lang="en-US" altLang="zh-CN" sz="4000" b="1" dirty="0">
                <a:solidFill>
                  <a:srgbClr val="0070C0"/>
                </a:solidFill>
                <a:latin typeface="黑体" panose="02010609060101010101" pitchFamily="49" charset="-122"/>
                <a:ea typeface="黑体" panose="02010609060101010101" pitchFamily="49" charset="-122"/>
              </a:rPr>
              <a:t>+A</a:t>
            </a:r>
            <a:r>
              <a:rPr lang="zh-CN" altLang="en-US" sz="4000" b="1" dirty="0">
                <a:solidFill>
                  <a:srgbClr val="0070C0"/>
                </a:solidFill>
                <a:latin typeface="黑体" panose="02010609060101010101" pitchFamily="49" charset="-122"/>
                <a:ea typeface="黑体" panose="02010609060101010101" pitchFamily="49" charset="-122"/>
              </a:rPr>
              <a:t>识记</a:t>
            </a:r>
            <a:endParaRPr lang="en-US" altLang="zh-CN" sz="4000" b="1" dirty="0">
              <a:solidFill>
                <a:srgbClr val="0070C0"/>
              </a:solidFill>
              <a:latin typeface="黑体" panose="02010609060101010101" pitchFamily="49" charset="-122"/>
              <a:ea typeface="黑体" panose="02010609060101010101" pitchFamily="49" charset="-122"/>
            </a:endParaRPr>
          </a:p>
          <a:p>
            <a:endParaRPr lang="en-US" altLang="zh-CN" sz="4000" b="1" dirty="0">
              <a:solidFill>
                <a:srgbClr val="0070C0"/>
              </a:solidFill>
              <a:latin typeface="黑体" panose="02010609060101010101" pitchFamily="49" charset="-122"/>
              <a:ea typeface="黑体" panose="02010609060101010101" pitchFamily="49" charset="-122"/>
            </a:endParaRPr>
          </a:p>
          <a:p>
            <a:r>
              <a:rPr lang="en-US" altLang="zh-CN" sz="2800" b="1" dirty="0">
                <a:solidFill>
                  <a:srgbClr val="0070C0"/>
                </a:solidFill>
              </a:rPr>
              <a:t>2</a:t>
            </a:r>
            <a:r>
              <a:rPr lang="zh-CN" altLang="en-US" sz="2800" b="1" dirty="0">
                <a:solidFill>
                  <a:srgbClr val="0070C0"/>
                </a:solidFill>
              </a:rPr>
              <a:t>，操作方法：</a:t>
            </a:r>
            <a:r>
              <a:rPr lang="zh-CN" altLang="en-US" sz="2800" dirty="0"/>
              <a:t>古诗理解的过程是学生根据文本中的熟悉的“触发点”，调动已知信息建构新知的过程。</a:t>
            </a:r>
          </a:p>
        </p:txBody>
      </p:sp>
    </p:spTree>
    <p:extLst>
      <p:ext uri="{BB962C8B-B14F-4D97-AF65-F5344CB8AC3E}">
        <p14:creationId xmlns:p14="http://schemas.microsoft.com/office/powerpoint/2010/main" val="216205294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1143000"/>
          </a:xfrm>
        </p:spPr>
        <p:txBody>
          <a:bodyPr/>
          <a:lstStyle/>
          <a:p>
            <a:r>
              <a:rPr lang="zh-CN" altLang="en-US" b="1" dirty="0"/>
              <a:t>解读诗歌的思维过程</a:t>
            </a:r>
            <a:endParaRPr lang="zh-CN" altLang="en-US" dirty="0"/>
          </a:p>
        </p:txBody>
      </p:sp>
      <p:sp>
        <p:nvSpPr>
          <p:cNvPr id="4" name="矩形 3"/>
          <p:cNvSpPr/>
          <p:nvPr/>
        </p:nvSpPr>
        <p:spPr>
          <a:xfrm>
            <a:off x="755576" y="1259554"/>
            <a:ext cx="1584176" cy="230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字句缓存</a:t>
            </a:r>
            <a:endParaRPr lang="en-US" altLang="zh-CN" dirty="0"/>
          </a:p>
          <a:p>
            <a:pPr algn="ctr"/>
            <a:endParaRPr lang="en-US" altLang="zh-CN" dirty="0"/>
          </a:p>
          <a:p>
            <a:pPr algn="ctr"/>
            <a:r>
              <a:rPr lang="zh-CN" altLang="en-US" dirty="0"/>
              <a:t>触发长期记忆</a:t>
            </a:r>
          </a:p>
        </p:txBody>
      </p:sp>
      <p:sp>
        <p:nvSpPr>
          <p:cNvPr id="5" name="矩形 4"/>
          <p:cNvSpPr/>
          <p:nvPr/>
        </p:nvSpPr>
        <p:spPr>
          <a:xfrm>
            <a:off x="2745025" y="2483737"/>
            <a:ext cx="1826975" cy="33215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调动语言文体知识建构表面义</a:t>
            </a:r>
            <a:endParaRPr lang="en-US" altLang="zh-CN" sz="2400" dirty="0"/>
          </a:p>
          <a:p>
            <a:pPr algn="ctr"/>
            <a:endParaRPr lang="en-US" altLang="zh-CN" sz="2400" dirty="0"/>
          </a:p>
          <a:p>
            <a:pPr algn="ctr"/>
            <a:r>
              <a:rPr lang="zh-CN" altLang="en-US" sz="2400" dirty="0"/>
              <a:t>调动文化情感知识构建深层义</a:t>
            </a:r>
          </a:p>
        </p:txBody>
      </p:sp>
      <p:sp>
        <p:nvSpPr>
          <p:cNvPr id="6" name="矩形 5"/>
          <p:cNvSpPr/>
          <p:nvPr/>
        </p:nvSpPr>
        <p:spPr>
          <a:xfrm>
            <a:off x="5292080" y="1259554"/>
            <a:ext cx="3096344" cy="47525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a:t>
            </a:r>
            <a:r>
              <a:rPr lang="zh-CN" altLang="en-US" sz="2800" dirty="0"/>
              <a:t>对语言知识字词解释的记忆</a:t>
            </a:r>
            <a:endParaRPr lang="en-US" altLang="zh-CN" sz="2800" dirty="0"/>
          </a:p>
          <a:p>
            <a:pPr algn="ctr"/>
            <a:endParaRPr lang="en-US" altLang="zh-CN" sz="2800" dirty="0"/>
          </a:p>
          <a:p>
            <a:pPr algn="ctr"/>
            <a:r>
              <a:rPr lang="en-US" altLang="zh-CN" sz="2800" dirty="0"/>
              <a:t>2.</a:t>
            </a:r>
            <a:r>
              <a:rPr lang="zh-CN" altLang="en-US" sz="2800" dirty="0"/>
              <a:t>对诗歌题材体裁知识的记忆</a:t>
            </a:r>
            <a:endParaRPr lang="en-US" altLang="zh-CN" sz="2800" dirty="0"/>
          </a:p>
          <a:p>
            <a:pPr algn="ctr"/>
            <a:endParaRPr lang="en-US" altLang="zh-CN" sz="2800" dirty="0"/>
          </a:p>
          <a:p>
            <a:pPr algn="ctr"/>
            <a:r>
              <a:rPr lang="en-US" altLang="zh-CN" sz="2800" dirty="0"/>
              <a:t>3.</a:t>
            </a:r>
            <a:r>
              <a:rPr lang="zh-CN" altLang="en-US" sz="2800" dirty="0"/>
              <a:t>对作者生平历史背景知识的记忆</a:t>
            </a:r>
            <a:endParaRPr lang="en-US" altLang="zh-CN" sz="2800" dirty="0"/>
          </a:p>
          <a:p>
            <a:pPr algn="ctr"/>
            <a:endParaRPr lang="en-US" altLang="zh-CN" sz="2800" dirty="0"/>
          </a:p>
          <a:p>
            <a:pPr algn="ctr"/>
            <a:r>
              <a:rPr lang="en-US" altLang="zh-CN" sz="2800" dirty="0"/>
              <a:t>4.</a:t>
            </a:r>
            <a:r>
              <a:rPr lang="zh-CN" altLang="en-US" sz="2800" dirty="0"/>
              <a:t>对个人经历情感体验的记忆</a:t>
            </a:r>
          </a:p>
        </p:txBody>
      </p:sp>
      <p:sp>
        <p:nvSpPr>
          <p:cNvPr id="9" name="右箭头 8"/>
          <p:cNvSpPr/>
          <p:nvPr/>
        </p:nvSpPr>
        <p:spPr>
          <a:xfrm>
            <a:off x="2339752" y="1484784"/>
            <a:ext cx="295232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rot="5400000">
            <a:off x="4499992" y="3563810"/>
            <a:ext cx="720080" cy="10173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993328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b="1" dirty="0">
                <a:solidFill>
                  <a:srgbClr val="0070C0"/>
                </a:solidFill>
              </a:rPr>
              <a:t>3.</a:t>
            </a:r>
            <a:r>
              <a:rPr lang="zh-CN" altLang="en-US" sz="3200" b="1" dirty="0">
                <a:solidFill>
                  <a:srgbClr val="0070C0"/>
                </a:solidFill>
              </a:rPr>
              <a:t>具体案例</a:t>
            </a:r>
          </a:p>
        </p:txBody>
      </p:sp>
      <p:sp>
        <p:nvSpPr>
          <p:cNvPr id="3" name="内容占位符 2"/>
          <p:cNvSpPr>
            <a:spLocks noGrp="1"/>
          </p:cNvSpPr>
          <p:nvPr>
            <p:ph idx="1"/>
          </p:nvPr>
        </p:nvSpPr>
        <p:spPr>
          <a:xfrm>
            <a:off x="467544" y="1340768"/>
            <a:ext cx="3240360" cy="4525963"/>
          </a:xfrm>
          <a:solidFill>
            <a:schemeClr val="accent3">
              <a:lumMod val="20000"/>
              <a:lumOff val="80000"/>
            </a:schemeClr>
          </a:solidFill>
        </p:spPr>
        <p:txBody>
          <a:bodyPr>
            <a:normAutofit fontScale="85000" lnSpcReduction="20000"/>
          </a:bodyPr>
          <a:lstStyle/>
          <a:p>
            <a:r>
              <a:rPr lang="en-US" altLang="zh-CN" b="1" dirty="0">
                <a:latin typeface="+mn-ea"/>
              </a:rPr>
              <a:t>2018</a:t>
            </a:r>
            <a:r>
              <a:rPr lang="zh-CN" altLang="en-US" b="1" dirty="0">
                <a:latin typeface="+mn-ea"/>
              </a:rPr>
              <a:t>年全国</a:t>
            </a:r>
            <a:r>
              <a:rPr lang="en-US" altLang="zh-CN" b="1" dirty="0">
                <a:latin typeface="+mn-ea"/>
              </a:rPr>
              <a:t>I</a:t>
            </a:r>
            <a:r>
              <a:rPr lang="zh-CN" altLang="en-US" b="1" dirty="0">
                <a:latin typeface="+mn-ea"/>
              </a:rPr>
              <a:t>卷</a:t>
            </a:r>
            <a:endParaRPr lang="en-US" altLang="zh-CN" b="1" dirty="0">
              <a:latin typeface="+mn-ea"/>
            </a:endParaRPr>
          </a:p>
          <a:p>
            <a:pPr marL="0" indent="0" algn="ctr">
              <a:buNone/>
            </a:pPr>
            <a:r>
              <a:rPr lang="zh-CN" altLang="zh-CN" b="1" dirty="0">
                <a:latin typeface="楷体" panose="02010609060101010101" pitchFamily="49" charset="-122"/>
                <a:ea typeface="楷体" panose="02010609060101010101" pitchFamily="49" charset="-122"/>
              </a:rPr>
              <a:t>野歌</a:t>
            </a:r>
            <a:r>
              <a:rPr lang="en-US" altLang="zh-CN" b="1" dirty="0">
                <a:latin typeface="楷体" panose="02010609060101010101" pitchFamily="49" charset="-122"/>
                <a:ea typeface="楷体" panose="02010609060101010101" pitchFamily="49" charset="-122"/>
              </a:rPr>
              <a:t>      </a:t>
            </a:r>
          </a:p>
          <a:p>
            <a:pPr marL="0" indent="0" algn="ctr">
              <a:buNone/>
            </a:pPr>
            <a:r>
              <a:rPr lang="en-US" altLang="zh-CN" b="1" dirty="0">
                <a:latin typeface="楷体" panose="02010609060101010101" pitchFamily="49" charset="-122"/>
                <a:ea typeface="楷体" panose="02010609060101010101" pitchFamily="49" charset="-122"/>
              </a:rPr>
              <a:t>    </a:t>
            </a:r>
            <a:r>
              <a:rPr lang="zh-CN" altLang="zh-CN" b="1" dirty="0">
                <a:solidFill>
                  <a:srgbClr val="0070C0"/>
                </a:solidFill>
                <a:latin typeface="楷体" panose="02010609060101010101" pitchFamily="49" charset="-122"/>
                <a:ea typeface="楷体" panose="02010609060101010101" pitchFamily="49" charset="-122"/>
              </a:rPr>
              <a:t>李贺</a:t>
            </a:r>
          </a:p>
          <a:p>
            <a:pPr marL="0" indent="0">
              <a:buNone/>
            </a:pPr>
            <a:r>
              <a:rPr lang="zh-CN" altLang="zh-CN" b="1" dirty="0">
                <a:latin typeface="楷体" panose="02010609060101010101" pitchFamily="49" charset="-122"/>
                <a:ea typeface="楷体" panose="02010609060101010101" pitchFamily="49" charset="-122"/>
              </a:rPr>
              <a:t>鸦翎羽箭山桑弓，</a:t>
            </a:r>
            <a:r>
              <a:rPr lang="zh-CN" altLang="zh-CN" b="1" dirty="0">
                <a:solidFill>
                  <a:srgbClr val="0070C0"/>
                </a:solidFill>
                <a:latin typeface="楷体" panose="02010609060101010101" pitchFamily="49" charset="-122"/>
                <a:ea typeface="楷体" panose="02010609060101010101" pitchFamily="49" charset="-122"/>
              </a:rPr>
              <a:t>仰天射落</a:t>
            </a:r>
            <a:r>
              <a:rPr lang="zh-CN" altLang="zh-CN" b="1" dirty="0">
                <a:latin typeface="楷体" panose="02010609060101010101" pitchFamily="49" charset="-122"/>
                <a:ea typeface="楷体" panose="02010609060101010101" pitchFamily="49" charset="-122"/>
              </a:rPr>
              <a:t>衔芦鸿。</a:t>
            </a:r>
          </a:p>
          <a:p>
            <a:pPr marL="0" indent="0">
              <a:buNone/>
            </a:pPr>
            <a:r>
              <a:rPr lang="zh-CN" altLang="zh-CN" b="1" dirty="0">
                <a:latin typeface="楷体" panose="02010609060101010101" pitchFamily="49" charset="-122"/>
                <a:ea typeface="楷体" panose="02010609060101010101" pitchFamily="49" charset="-122"/>
              </a:rPr>
              <a:t>麻衣黑肥冲北风，带酒</a:t>
            </a:r>
            <a:r>
              <a:rPr lang="zh-CN" altLang="zh-CN" b="1" dirty="0">
                <a:solidFill>
                  <a:srgbClr val="0070C0"/>
                </a:solidFill>
                <a:latin typeface="楷体" panose="02010609060101010101" pitchFamily="49" charset="-122"/>
                <a:ea typeface="楷体" panose="02010609060101010101" pitchFamily="49" charset="-122"/>
              </a:rPr>
              <a:t>日晚歌</a:t>
            </a:r>
            <a:r>
              <a:rPr lang="zh-CN" altLang="zh-CN" b="1" dirty="0">
                <a:latin typeface="楷体" panose="02010609060101010101" pitchFamily="49" charset="-122"/>
                <a:ea typeface="楷体" panose="02010609060101010101" pitchFamily="49" charset="-122"/>
              </a:rPr>
              <a:t>田中。</a:t>
            </a:r>
          </a:p>
          <a:p>
            <a:pPr marL="0" indent="0">
              <a:buNone/>
            </a:pPr>
            <a:r>
              <a:rPr lang="zh-CN" altLang="zh-CN" b="1" dirty="0">
                <a:latin typeface="楷体" panose="02010609060101010101" pitchFamily="49" charset="-122"/>
                <a:ea typeface="楷体" panose="02010609060101010101" pitchFamily="49" charset="-122"/>
              </a:rPr>
              <a:t>男儿屈穷心不穷，枯荣不等嗔天公。</a:t>
            </a:r>
          </a:p>
          <a:p>
            <a:pPr marL="0" indent="0" algn="ctr">
              <a:buNone/>
            </a:pPr>
            <a:r>
              <a:rPr lang="zh-CN" altLang="zh-CN" b="1" dirty="0">
                <a:latin typeface="楷体" panose="02010609060101010101" pitchFamily="49" charset="-122"/>
                <a:ea typeface="楷体" panose="02010609060101010101" pitchFamily="49" charset="-122"/>
              </a:rPr>
              <a:t>寒风又变为</a:t>
            </a:r>
            <a:r>
              <a:rPr lang="zh-CN" altLang="zh-CN" b="1" dirty="0">
                <a:solidFill>
                  <a:srgbClr val="0070C0"/>
                </a:solidFill>
                <a:latin typeface="楷体" panose="02010609060101010101" pitchFamily="49" charset="-122"/>
                <a:ea typeface="楷体" panose="02010609060101010101" pitchFamily="49" charset="-122"/>
              </a:rPr>
              <a:t>春柳</a:t>
            </a:r>
            <a:r>
              <a:rPr lang="zh-CN" altLang="zh-CN" b="1" dirty="0">
                <a:latin typeface="楷体" panose="02010609060101010101" pitchFamily="49" charset="-122"/>
                <a:ea typeface="楷体" panose="02010609060101010101" pitchFamily="49" charset="-122"/>
              </a:rPr>
              <a:t>，条条看即</a:t>
            </a:r>
            <a:r>
              <a:rPr lang="zh-CN" altLang="zh-CN" b="1" dirty="0">
                <a:solidFill>
                  <a:srgbClr val="0070C0"/>
                </a:solidFill>
                <a:latin typeface="楷体" panose="02010609060101010101" pitchFamily="49" charset="-122"/>
                <a:ea typeface="楷体" panose="02010609060101010101" pitchFamily="49" charset="-122"/>
              </a:rPr>
              <a:t>烟濛濛。</a:t>
            </a:r>
            <a:endParaRPr lang="en-US" altLang="zh-CN" b="1" dirty="0">
              <a:solidFill>
                <a:srgbClr val="0070C0"/>
              </a:solidFill>
              <a:latin typeface="楷体" panose="02010609060101010101" pitchFamily="49" charset="-122"/>
              <a:ea typeface="楷体" panose="02010609060101010101" pitchFamily="49" charset="-122"/>
            </a:endParaRPr>
          </a:p>
          <a:p>
            <a:pPr marL="0" indent="0">
              <a:buNone/>
            </a:pPr>
            <a:endParaRPr lang="en-US" altLang="zh-CN" b="1" dirty="0">
              <a:latin typeface="+mn-ea"/>
            </a:endParaRPr>
          </a:p>
        </p:txBody>
      </p:sp>
      <p:sp>
        <p:nvSpPr>
          <p:cNvPr id="4" name="文本框 3">
            <a:extLst>
              <a:ext uri="{FF2B5EF4-FFF2-40B4-BE49-F238E27FC236}">
                <a16:creationId xmlns:a16="http://schemas.microsoft.com/office/drawing/2014/main" id="{61980B66-8F1F-431E-BA58-1CE914429493}"/>
              </a:ext>
            </a:extLst>
          </p:cNvPr>
          <p:cNvSpPr txBox="1"/>
          <p:nvPr/>
        </p:nvSpPr>
        <p:spPr>
          <a:xfrm>
            <a:off x="3943504" y="1340768"/>
            <a:ext cx="4464496" cy="4524315"/>
          </a:xfrm>
          <a:prstGeom prst="rect">
            <a:avLst/>
          </a:prstGeom>
          <a:solidFill>
            <a:schemeClr val="bg1">
              <a:lumMod val="95000"/>
            </a:schemeClr>
          </a:solidFill>
        </p:spPr>
        <p:txBody>
          <a:bodyPr wrap="square" rtlCol="0">
            <a:spAutoFit/>
          </a:bodyPr>
          <a:lstStyle/>
          <a:p>
            <a:r>
              <a:rPr lang="zh-CN" altLang="en-US" sz="2400" b="1" dirty="0">
                <a:latin typeface="+mn-ea"/>
              </a:rPr>
              <a:t>触发及联想：</a:t>
            </a:r>
            <a:endParaRPr lang="en-US" altLang="zh-CN" sz="2400" b="1" dirty="0">
              <a:latin typeface="+mn-ea"/>
            </a:endParaRPr>
          </a:p>
          <a:p>
            <a:endParaRPr lang="en-US" altLang="zh-CN" sz="2400" b="1" dirty="0">
              <a:latin typeface="+mn-ea"/>
            </a:endParaRPr>
          </a:p>
          <a:p>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“李贺”</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r>
              <a:rPr lang="zh-CN" altLang="en-US" sz="2400" dirty="0">
                <a:latin typeface="楷体" panose="02010609060101010101" pitchFamily="49" charset="-122"/>
                <a:ea typeface="楷体" panose="02010609060101010101" pitchFamily="49" charset="-122"/>
              </a:rPr>
              <a:t>（生平遭际？典型风格？）</a:t>
            </a:r>
            <a:endParaRPr lang="zh-CN" altLang="zh-CN" sz="2400" dirty="0">
              <a:latin typeface="楷体" panose="02010609060101010101" pitchFamily="49" charset="-122"/>
              <a:ea typeface="楷体" panose="02010609060101010101" pitchFamily="49" charset="-122"/>
            </a:endParaRPr>
          </a:p>
          <a:p>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“仰天射鸿”</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r>
              <a:rPr lang="zh-CN" altLang="en-US" sz="2400" dirty="0">
                <a:latin typeface="楷体" panose="02010609060101010101" pitchFamily="49" charset="-122"/>
                <a:ea typeface="楷体" panose="02010609060101010101" pitchFamily="49" charset="-122"/>
              </a:rPr>
              <a:t>（含义？“会挽雕弓如满月”）</a:t>
            </a:r>
            <a:endParaRPr lang="zh-CN" altLang="zh-CN" sz="2400" dirty="0">
              <a:latin typeface="楷体" panose="02010609060101010101" pitchFamily="49" charset="-122"/>
              <a:ea typeface="楷体" panose="02010609060101010101" pitchFamily="49" charset="-122"/>
            </a:endParaRPr>
          </a:p>
          <a:p>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“日晚而歌”</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r>
              <a:rPr lang="zh-CN" altLang="en-US" sz="2400" dirty="0">
                <a:latin typeface="楷体" panose="02010609060101010101" pitchFamily="49" charset="-122"/>
                <a:ea typeface="楷体" panose="02010609060101010101" pitchFamily="49" charset="-122"/>
              </a:rPr>
              <a:t>（想象情境？“燕赵古称多感慨悲歌之士”）</a:t>
            </a:r>
            <a:endParaRPr lang="en-US" altLang="zh-CN" sz="2400" dirty="0">
              <a:latin typeface="楷体" panose="02010609060101010101" pitchFamily="49" charset="-122"/>
              <a:ea typeface="楷体" panose="02010609060101010101" pitchFamily="49" charset="-122"/>
            </a:endParaRPr>
          </a:p>
          <a:p>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“春柳”“柳烟濛濛”</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r>
              <a:rPr lang="zh-CN" altLang="en-US" sz="2400" dirty="0">
                <a:latin typeface="楷体" panose="02010609060101010101" pitchFamily="49" charset="-122"/>
                <a:ea typeface="楷体" panose="02010609060101010101" pitchFamily="49" charset="-122"/>
              </a:rPr>
              <a:t>（时节？氛围特点？“园柳变鸣禽”“草色遥看近却无”</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7941142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60648"/>
            <a:ext cx="9036496" cy="1143000"/>
          </a:xfrm>
        </p:spPr>
        <p:txBody>
          <a:bodyPr>
            <a:noAutofit/>
          </a:bodyPr>
          <a:lstStyle/>
          <a:p>
            <a:r>
              <a:rPr lang="zh-CN" altLang="en-US" sz="3600" b="1" dirty="0"/>
              <a:t>读懂诗歌，再看选项，不为所惑</a:t>
            </a:r>
            <a:br>
              <a:rPr lang="en-US" altLang="zh-CN" sz="3600" dirty="0"/>
            </a:br>
            <a:endParaRPr lang="zh-CN" altLang="en-US" sz="3600" dirty="0"/>
          </a:p>
        </p:txBody>
      </p:sp>
      <p:sp>
        <p:nvSpPr>
          <p:cNvPr id="3" name="内容占位符 2"/>
          <p:cNvSpPr>
            <a:spLocks noGrp="1"/>
          </p:cNvSpPr>
          <p:nvPr>
            <p:ph idx="1"/>
          </p:nvPr>
        </p:nvSpPr>
        <p:spPr>
          <a:xfrm>
            <a:off x="10265" y="980728"/>
            <a:ext cx="9144000" cy="4135189"/>
          </a:xfrm>
          <a:solidFill>
            <a:schemeClr val="accent3">
              <a:lumMod val="20000"/>
              <a:lumOff val="80000"/>
            </a:schemeClr>
          </a:solidFill>
        </p:spPr>
        <p:txBody>
          <a:bodyPr>
            <a:normAutofit fontScale="92500"/>
          </a:bodyPr>
          <a:lstStyle/>
          <a:p>
            <a:r>
              <a:rPr lang="en-US" altLang="zh-CN" sz="2400" b="1" dirty="0"/>
              <a:t>14</a:t>
            </a:r>
            <a:r>
              <a:rPr lang="zh-CN" altLang="zh-CN" sz="2400" b="1" dirty="0"/>
              <a:t>．下列对这首诗的赏析，不正确的一是（</a:t>
            </a:r>
            <a:r>
              <a:rPr lang="en-US" altLang="zh-CN" sz="2400" b="1" dirty="0"/>
              <a:t>      </a:t>
            </a:r>
            <a:r>
              <a:rPr lang="zh-CN" altLang="zh-CN" sz="2400" b="1" dirty="0"/>
              <a:t>）</a:t>
            </a:r>
            <a:r>
              <a:rPr lang="zh-CN" altLang="en-US" sz="2400" b="1" dirty="0"/>
              <a:t>（</a:t>
            </a:r>
            <a:r>
              <a:rPr lang="en-US" altLang="zh-CN" sz="2400" b="1" dirty="0"/>
              <a:t>3</a:t>
            </a:r>
            <a:r>
              <a:rPr lang="zh-CN" altLang="zh-CN" sz="2400" b="1" dirty="0"/>
              <a:t>分</a:t>
            </a:r>
            <a:r>
              <a:rPr lang="zh-CN" altLang="en-US" sz="2400" b="1" dirty="0"/>
              <a:t>）</a:t>
            </a:r>
            <a:endParaRPr lang="zh-CN" altLang="zh-CN" sz="2400" dirty="0"/>
          </a:p>
          <a:p>
            <a:pPr marL="0" indent="0">
              <a:buNone/>
            </a:pPr>
            <a:r>
              <a:rPr lang="en-US" altLang="zh-CN" sz="2400" dirty="0">
                <a:latin typeface="楷体" pitchFamily="49" charset="-122"/>
                <a:ea typeface="楷体" pitchFamily="49" charset="-122"/>
              </a:rPr>
              <a:t>A</a:t>
            </a:r>
            <a:r>
              <a:rPr lang="zh-CN" altLang="zh-CN" sz="2400" dirty="0">
                <a:latin typeface="楷体" pitchFamily="49" charset="-122"/>
                <a:ea typeface="楷体" pitchFamily="49" charset="-122"/>
              </a:rPr>
              <a:t>．弯弓射鸿，麻衣冲风、饮酒高歌都</a:t>
            </a:r>
            <a:r>
              <a:rPr lang="zh-CN" altLang="en-US" sz="2400" dirty="0">
                <a:latin typeface="楷体" pitchFamily="49" charset="-122"/>
                <a:ea typeface="楷体" pitchFamily="49" charset="-122"/>
              </a:rPr>
              <a:t>是</a:t>
            </a:r>
            <a:r>
              <a:rPr lang="zh-CN" altLang="zh-CN" sz="2400" dirty="0">
                <a:latin typeface="楷体" pitchFamily="49" charset="-122"/>
                <a:ea typeface="楷体" pitchFamily="49" charset="-122"/>
              </a:rPr>
              <a:t>诗人排解心头苦闷与抑郁的方式。</a:t>
            </a:r>
          </a:p>
          <a:p>
            <a:pPr marL="0" indent="0">
              <a:buNone/>
            </a:pPr>
            <a:r>
              <a:rPr lang="en-US" altLang="zh-CN" sz="2400" dirty="0">
                <a:latin typeface="楷体" pitchFamily="49" charset="-122"/>
                <a:ea typeface="楷体" pitchFamily="49" charset="-122"/>
              </a:rPr>
              <a:t>B</a:t>
            </a:r>
            <a:r>
              <a:rPr lang="zh-CN" altLang="zh-CN" sz="2400" dirty="0">
                <a:latin typeface="楷体" pitchFamily="49" charset="-122"/>
                <a:ea typeface="楷体" pitchFamily="49" charset="-122"/>
              </a:rPr>
              <a:t>．诗人虽不得不接受</a:t>
            </a:r>
            <a:r>
              <a:rPr lang="zh-CN"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生活贫穷</a:t>
            </a:r>
            <a:r>
              <a:rPr lang="zh-CN" altLang="zh-CN" sz="2400" dirty="0">
                <a:latin typeface="楷体" pitchFamily="49" charset="-122"/>
                <a:ea typeface="楷体" pitchFamily="49" charset="-122"/>
              </a:rPr>
              <a:t>的命运，但意志并未消沉，气概仍然豪迈。</a:t>
            </a:r>
          </a:p>
          <a:p>
            <a:pPr marL="0" indent="0">
              <a:buNone/>
            </a:pPr>
            <a:r>
              <a:rPr lang="en-US" altLang="zh-CN" sz="2400" dirty="0">
                <a:latin typeface="楷体" pitchFamily="49" charset="-122"/>
                <a:ea typeface="楷体" pitchFamily="49" charset="-122"/>
              </a:rPr>
              <a:t>C</a:t>
            </a:r>
            <a:r>
              <a:rPr lang="zh-CN" altLang="zh-CN" sz="2400" dirty="0">
                <a:latin typeface="楷体" pitchFamily="49" charset="-122"/>
                <a:ea typeface="楷体" pitchFamily="49" charset="-122"/>
              </a:rPr>
              <a:t>．诗中形容春柳的方式与韩愈《早春呈水部张十八员外》相同，较为常见。</a:t>
            </a:r>
          </a:p>
          <a:p>
            <a:pPr marL="0" indent="0">
              <a:buNone/>
            </a:pPr>
            <a:r>
              <a:rPr lang="en-US" altLang="zh-CN" sz="2400" dirty="0">
                <a:latin typeface="楷体" pitchFamily="49" charset="-122"/>
                <a:ea typeface="楷体" pitchFamily="49" charset="-122"/>
              </a:rPr>
              <a:t>D</a:t>
            </a:r>
            <a:r>
              <a:rPr lang="zh-CN" altLang="zh-CN" sz="2400" dirty="0">
                <a:latin typeface="楷体" pitchFamily="49" charset="-122"/>
                <a:ea typeface="楷体" pitchFamily="49" charset="-122"/>
              </a:rPr>
              <a:t>．本诗前半描写场景，后半感事抒怀，描写于抒情紧密关联，</a:t>
            </a:r>
            <a:r>
              <a:rPr lang="zh-CN" altLang="en-US" sz="2400" dirty="0">
                <a:latin typeface="楷体" pitchFamily="49" charset="-122"/>
                <a:ea typeface="楷体" pitchFamily="49" charset="-122"/>
              </a:rPr>
              <a:t>脉络清晰</a:t>
            </a:r>
            <a:r>
              <a:rPr lang="zh-CN" altLang="zh-CN" sz="2400" dirty="0">
                <a:latin typeface="楷体" pitchFamily="49" charset="-122"/>
                <a:ea typeface="楷体" pitchFamily="49" charset="-122"/>
              </a:rPr>
              <a:t>。</a:t>
            </a:r>
            <a:endParaRPr lang="en-US" altLang="zh-CN" sz="2400" dirty="0">
              <a:latin typeface="楷体" pitchFamily="49" charset="-122"/>
              <a:ea typeface="楷体" pitchFamily="49" charset="-122"/>
            </a:endParaRPr>
          </a:p>
          <a:p>
            <a:pPr marL="0" indent="0">
              <a:buNone/>
            </a:pPr>
            <a:endParaRPr lang="en-US" altLang="zh-CN" sz="2400" dirty="0">
              <a:latin typeface="楷体" pitchFamily="49" charset="-122"/>
              <a:ea typeface="楷体" pitchFamily="49" charset="-122"/>
            </a:endParaRPr>
          </a:p>
          <a:p>
            <a:pPr marL="0" indent="0">
              <a:buNone/>
            </a:pPr>
            <a:r>
              <a:rPr lang="zh-CN" altLang="en-US" sz="2400" dirty="0">
                <a:latin typeface="楷体" pitchFamily="49" charset="-122"/>
                <a:ea typeface="楷体" pitchFamily="49" charset="-122"/>
              </a:rPr>
              <a:t>答案：</a:t>
            </a:r>
            <a:r>
              <a:rPr lang="en-US" altLang="zh-CN" sz="2400" dirty="0">
                <a:latin typeface="楷体" pitchFamily="49" charset="-122"/>
                <a:ea typeface="楷体" pitchFamily="49" charset="-122"/>
              </a:rPr>
              <a:t>14.B  </a:t>
            </a:r>
          </a:p>
          <a:p>
            <a:pPr marL="0" indent="0">
              <a:buNone/>
            </a:pPr>
            <a:r>
              <a:rPr lang="zh-CN" altLang="zh-CN" sz="2400" dirty="0">
                <a:latin typeface="楷体" pitchFamily="49" charset="-122"/>
                <a:ea typeface="楷体" pitchFamily="49" charset="-122"/>
              </a:rPr>
              <a:t>解析：“诗人虽不得不接受生活贫穷的命运”理解错误。颈联中“屈穷”指有才志而不能施展。</a:t>
            </a:r>
          </a:p>
        </p:txBody>
      </p:sp>
    </p:spTree>
    <p:extLst>
      <p:ext uri="{BB962C8B-B14F-4D97-AF65-F5344CB8AC3E}">
        <p14:creationId xmlns:p14="http://schemas.microsoft.com/office/powerpoint/2010/main" val="107785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heel(1)">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heel(1)">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1)">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1)">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4653136"/>
            <a:ext cx="5832648" cy="1143000"/>
          </a:xfrm>
          <a:solidFill>
            <a:schemeClr val="bg1"/>
          </a:solidFill>
        </p:spPr>
        <p:txBody>
          <a:bodyPr/>
          <a:lstStyle/>
          <a:p>
            <a:r>
              <a:rPr lang="en-US" altLang="zh-CN" b="1" dirty="0">
                <a:solidFill>
                  <a:srgbClr val="00B050"/>
                </a:solidFill>
                <a:latin typeface="黑体" pitchFamily="49" charset="-122"/>
                <a:ea typeface="黑体" pitchFamily="49" charset="-122"/>
              </a:rPr>
              <a:t>E</a:t>
            </a:r>
            <a:r>
              <a:rPr lang="zh-CN" altLang="en-US" b="1" dirty="0">
                <a:solidFill>
                  <a:srgbClr val="00B050"/>
                </a:solidFill>
                <a:latin typeface="黑体" pitchFamily="49" charset="-122"/>
                <a:ea typeface="黑体" pitchFamily="49" charset="-122"/>
              </a:rPr>
              <a:t>表达应用</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3688" y="620688"/>
            <a:ext cx="5845944" cy="3893399"/>
          </a:xfrm>
        </p:spPr>
      </p:pic>
    </p:spTree>
    <p:extLst>
      <p:ext uri="{BB962C8B-B14F-4D97-AF65-F5344CB8AC3E}">
        <p14:creationId xmlns:p14="http://schemas.microsoft.com/office/powerpoint/2010/main" val="325990262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noChangeArrowheads="1"/>
          </p:cNvSpPr>
          <p:nvPr>
            <p:ph type="title"/>
          </p:nvPr>
        </p:nvSpPr>
        <p:spPr>
          <a:xfrm>
            <a:off x="0" y="692696"/>
            <a:ext cx="8615362" cy="1143000"/>
          </a:xfrm>
        </p:spPr>
        <p:txBody>
          <a:bodyPr>
            <a:normAutofit fontScale="90000"/>
          </a:bodyPr>
          <a:lstStyle/>
          <a:p>
            <a:pPr algn="l"/>
            <a:r>
              <a:rPr lang="en-US" altLang="zh-CN" b="1" u="sng" dirty="0">
                <a:solidFill>
                  <a:srgbClr val="FF0000"/>
                </a:solidFill>
                <a:latin typeface="黑体" pitchFamily="49" charset="-122"/>
              </a:rPr>
              <a:t>E</a:t>
            </a:r>
            <a:r>
              <a:rPr lang="zh-CN" altLang="zh-CN" b="1" u="sng" dirty="0">
                <a:solidFill>
                  <a:srgbClr val="FF0000"/>
                </a:solidFill>
                <a:latin typeface="Calibri" pitchFamily="34" charset="0"/>
                <a:ea typeface="黑体" pitchFamily="49" charset="-122"/>
              </a:rPr>
              <a:t>表达应用</a:t>
            </a:r>
            <a:br>
              <a:rPr lang="zh-CN" altLang="zh-CN" dirty="0">
                <a:latin typeface="Calibri" pitchFamily="34" charset="0"/>
              </a:rPr>
            </a:br>
            <a:r>
              <a:rPr lang="zh-CN" altLang="zh-CN" sz="3100" b="1" dirty="0">
                <a:solidFill>
                  <a:srgbClr val="0070C0"/>
                </a:solidFill>
                <a:latin typeface="Calibri" pitchFamily="34" charset="0"/>
              </a:rPr>
              <a:t>对语文知识和能力的运用，是以识记理解和分析综合为基础，在表达方面发展了的能力层级</a:t>
            </a:r>
            <a:br>
              <a:rPr lang="en-US" altLang="zh-CN" b="1" dirty="0">
                <a:solidFill>
                  <a:srgbClr val="0070C0"/>
                </a:solidFill>
                <a:latin typeface="Calibri" pitchFamily="34" charset="0"/>
              </a:rPr>
            </a:br>
            <a:endParaRPr lang="zh-CN" altLang="en-US" dirty="0"/>
          </a:p>
        </p:txBody>
      </p:sp>
      <p:sp>
        <p:nvSpPr>
          <p:cNvPr id="27650" name="内容占位符 2"/>
          <p:cNvSpPr>
            <a:spLocks noGrp="1" noChangeArrowheads="1"/>
          </p:cNvSpPr>
          <p:nvPr>
            <p:ph idx="1"/>
          </p:nvPr>
        </p:nvSpPr>
        <p:spPr>
          <a:xfrm>
            <a:off x="323528" y="1772816"/>
            <a:ext cx="8208912" cy="4464496"/>
          </a:xfrm>
          <a:solidFill>
            <a:schemeClr val="bg1"/>
          </a:solidFill>
        </p:spPr>
        <p:txBody>
          <a:bodyPr>
            <a:noAutofit/>
          </a:bodyPr>
          <a:lstStyle/>
          <a:p>
            <a:r>
              <a:rPr lang="en-US" altLang="zh-CN" sz="2400" b="1" dirty="0"/>
              <a:t>18</a:t>
            </a:r>
            <a:r>
              <a:rPr lang="zh-CN" altLang="en-US" sz="2400" b="1" dirty="0"/>
              <a:t>三套卷考察表达应用能力的题型</a:t>
            </a:r>
            <a:endParaRPr lang="en-US" altLang="zh-CN" sz="2400" b="1" dirty="0"/>
          </a:p>
          <a:p>
            <a:pPr marL="0" indent="0">
              <a:buNone/>
            </a:pPr>
            <a:r>
              <a:rPr lang="zh-CN" altLang="zh-CN" sz="2400" b="1" dirty="0">
                <a:latin typeface="楷体" pitchFamily="49" charset="-122"/>
                <a:ea typeface="楷体" pitchFamily="49" charset="-122"/>
              </a:rPr>
              <a:t>语言文字应用</a:t>
            </a:r>
          </a:p>
          <a:p>
            <a:pPr marL="0" indent="0">
              <a:buNone/>
            </a:pPr>
            <a:r>
              <a:rPr lang="zh-CN" altLang="zh-CN" sz="2400" b="1" dirty="0">
                <a:latin typeface="楷体" pitchFamily="49" charset="-122"/>
                <a:ea typeface="楷体" pitchFamily="49" charset="-122"/>
              </a:rPr>
              <a:t>⑴ 正确使用词语（包括熟语）</a:t>
            </a:r>
            <a:endParaRPr lang="en-US" altLang="zh-CN" sz="2400" b="1" dirty="0">
              <a:latin typeface="楷体" pitchFamily="49" charset="-122"/>
              <a:ea typeface="楷体" pitchFamily="49" charset="-122"/>
            </a:endParaRPr>
          </a:p>
          <a:p>
            <a:pPr marL="0" indent="0">
              <a:buNone/>
            </a:pPr>
            <a:r>
              <a:rPr lang="zh-CN" altLang="zh-CN" sz="2400" b="1" dirty="0">
                <a:latin typeface="楷体" pitchFamily="49" charset="-122"/>
                <a:ea typeface="楷体" pitchFamily="49" charset="-122"/>
              </a:rPr>
              <a:t>⑵ 辨析并修改病句</a:t>
            </a:r>
          </a:p>
          <a:p>
            <a:pPr marL="0" indent="0">
              <a:buNone/>
            </a:pPr>
            <a:r>
              <a:rPr lang="zh-CN" altLang="zh-CN" sz="2400" b="1" dirty="0">
                <a:latin typeface="楷体" pitchFamily="49" charset="-122"/>
                <a:ea typeface="楷体" pitchFamily="49" charset="-122"/>
              </a:rPr>
              <a:t>⑶ 选用、仿用、变换句式，扩展语句，压缩语段</a:t>
            </a:r>
          </a:p>
          <a:p>
            <a:pPr marL="0" indent="0">
              <a:buNone/>
            </a:pPr>
            <a:r>
              <a:rPr lang="zh-CN" altLang="zh-CN" sz="2400" b="1" dirty="0">
                <a:latin typeface="楷体" pitchFamily="49" charset="-122"/>
                <a:ea typeface="楷体" pitchFamily="49" charset="-122"/>
              </a:rPr>
              <a:t>⑷ 正确使用常见的修辞手法</a:t>
            </a:r>
          </a:p>
          <a:p>
            <a:pPr marL="0" indent="0">
              <a:buNone/>
            </a:pPr>
            <a:r>
              <a:rPr lang="zh-CN" altLang="zh-CN" sz="2400" b="1" dirty="0">
                <a:latin typeface="楷体" pitchFamily="49" charset="-122"/>
                <a:ea typeface="楷体" pitchFamily="49" charset="-122"/>
              </a:rPr>
              <a:t>⑸ 语言表达简明、连贯、得体，准确、鲜明、生动</a:t>
            </a:r>
          </a:p>
          <a:p>
            <a:pPr marL="0" indent="0">
              <a:buNone/>
            </a:pPr>
            <a:r>
              <a:rPr lang="zh-CN" altLang="zh-CN" sz="2400" b="1" dirty="0">
                <a:latin typeface="楷体" pitchFamily="49" charset="-122"/>
                <a:ea typeface="楷体" pitchFamily="49" charset="-122"/>
              </a:rPr>
              <a:t>⑹ 正确使用标点符号　</a:t>
            </a:r>
          </a:p>
          <a:p>
            <a:pPr marL="0" indent="0">
              <a:buNone/>
            </a:pPr>
            <a:r>
              <a:rPr lang="zh-CN" altLang="zh-CN" sz="2400" b="1" dirty="0">
                <a:latin typeface="楷体" pitchFamily="49" charset="-122"/>
                <a:ea typeface="楷体" pitchFamily="49" charset="-122"/>
              </a:rPr>
              <a:t>写作</a:t>
            </a:r>
          </a:p>
          <a:p>
            <a:pPr marL="0" indent="0">
              <a:buNone/>
            </a:pPr>
            <a:r>
              <a:rPr lang="zh-CN" altLang="zh-CN" sz="2400" b="1" dirty="0">
                <a:latin typeface="楷体" pitchFamily="49" charset="-122"/>
                <a:ea typeface="楷体" pitchFamily="49" charset="-122"/>
              </a:rPr>
              <a:t>能写论述类、实用类和文学类文章。</a:t>
            </a:r>
          </a:p>
        </p:txBody>
      </p:sp>
    </p:spTree>
    <p:extLst>
      <p:ext uri="{BB962C8B-B14F-4D97-AF65-F5344CB8AC3E}">
        <p14:creationId xmlns:p14="http://schemas.microsoft.com/office/powerpoint/2010/main" val="698947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0">
                                            <p:bg/>
                                          </p:spTgt>
                                        </p:tgtEl>
                                        <p:attrNameLst>
                                          <p:attrName>style.visibility</p:attrName>
                                        </p:attrNameLst>
                                      </p:cBhvr>
                                      <p:to>
                                        <p:strVal val="visible"/>
                                      </p:to>
                                    </p:set>
                                    <p:animEffect transition="in" filter="fade">
                                      <p:cBhvr>
                                        <p:cTn id="7" dur="500"/>
                                        <p:tgtEl>
                                          <p:spTgt spid="27650">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650">
                                            <p:txEl>
                                              <p:pRg st="0" end="0"/>
                                            </p:txEl>
                                          </p:spTgt>
                                        </p:tgtEl>
                                        <p:attrNameLst>
                                          <p:attrName>style.visibility</p:attrName>
                                        </p:attrNameLst>
                                      </p:cBhvr>
                                      <p:to>
                                        <p:strVal val="visible"/>
                                      </p:to>
                                    </p:set>
                                    <p:animEffect transition="in" filter="fade">
                                      <p:cBhvr>
                                        <p:cTn id="12" dur="500"/>
                                        <p:tgtEl>
                                          <p:spTgt spid="2765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650">
                                            <p:txEl>
                                              <p:pRg st="1" end="1"/>
                                            </p:txEl>
                                          </p:spTgt>
                                        </p:tgtEl>
                                        <p:attrNameLst>
                                          <p:attrName>style.visibility</p:attrName>
                                        </p:attrNameLst>
                                      </p:cBhvr>
                                      <p:to>
                                        <p:strVal val="visible"/>
                                      </p:to>
                                    </p:set>
                                    <p:animEffect transition="in" filter="fade">
                                      <p:cBhvr>
                                        <p:cTn id="17" dur="500"/>
                                        <p:tgtEl>
                                          <p:spTgt spid="2765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650">
                                            <p:txEl>
                                              <p:pRg st="2" end="2"/>
                                            </p:txEl>
                                          </p:spTgt>
                                        </p:tgtEl>
                                        <p:attrNameLst>
                                          <p:attrName>style.visibility</p:attrName>
                                        </p:attrNameLst>
                                      </p:cBhvr>
                                      <p:to>
                                        <p:strVal val="visible"/>
                                      </p:to>
                                    </p:set>
                                    <p:animEffect transition="in" filter="fade">
                                      <p:cBhvr>
                                        <p:cTn id="22" dur="500"/>
                                        <p:tgtEl>
                                          <p:spTgt spid="2765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650">
                                            <p:txEl>
                                              <p:pRg st="3" end="3"/>
                                            </p:txEl>
                                          </p:spTgt>
                                        </p:tgtEl>
                                        <p:attrNameLst>
                                          <p:attrName>style.visibility</p:attrName>
                                        </p:attrNameLst>
                                      </p:cBhvr>
                                      <p:to>
                                        <p:strVal val="visible"/>
                                      </p:to>
                                    </p:set>
                                    <p:animEffect transition="in" filter="fade">
                                      <p:cBhvr>
                                        <p:cTn id="27" dur="500"/>
                                        <p:tgtEl>
                                          <p:spTgt spid="2765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650">
                                            <p:txEl>
                                              <p:pRg st="4" end="4"/>
                                            </p:txEl>
                                          </p:spTgt>
                                        </p:tgtEl>
                                        <p:attrNameLst>
                                          <p:attrName>style.visibility</p:attrName>
                                        </p:attrNameLst>
                                      </p:cBhvr>
                                      <p:to>
                                        <p:strVal val="visible"/>
                                      </p:to>
                                    </p:set>
                                    <p:animEffect transition="in" filter="fade">
                                      <p:cBhvr>
                                        <p:cTn id="32" dur="500"/>
                                        <p:tgtEl>
                                          <p:spTgt spid="2765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650">
                                            <p:txEl>
                                              <p:pRg st="5" end="5"/>
                                            </p:txEl>
                                          </p:spTgt>
                                        </p:tgtEl>
                                        <p:attrNameLst>
                                          <p:attrName>style.visibility</p:attrName>
                                        </p:attrNameLst>
                                      </p:cBhvr>
                                      <p:to>
                                        <p:strVal val="visible"/>
                                      </p:to>
                                    </p:set>
                                    <p:animEffect transition="in" filter="fade">
                                      <p:cBhvr>
                                        <p:cTn id="37" dur="500"/>
                                        <p:tgtEl>
                                          <p:spTgt spid="27650">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650">
                                            <p:txEl>
                                              <p:pRg st="6" end="6"/>
                                            </p:txEl>
                                          </p:spTgt>
                                        </p:tgtEl>
                                        <p:attrNameLst>
                                          <p:attrName>style.visibility</p:attrName>
                                        </p:attrNameLst>
                                      </p:cBhvr>
                                      <p:to>
                                        <p:strVal val="visible"/>
                                      </p:to>
                                    </p:set>
                                    <p:animEffect transition="in" filter="fade">
                                      <p:cBhvr>
                                        <p:cTn id="42" dur="500"/>
                                        <p:tgtEl>
                                          <p:spTgt spid="27650">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650">
                                            <p:txEl>
                                              <p:pRg st="7" end="7"/>
                                            </p:txEl>
                                          </p:spTgt>
                                        </p:tgtEl>
                                        <p:attrNameLst>
                                          <p:attrName>style.visibility</p:attrName>
                                        </p:attrNameLst>
                                      </p:cBhvr>
                                      <p:to>
                                        <p:strVal val="visible"/>
                                      </p:to>
                                    </p:set>
                                    <p:animEffect transition="in" filter="fade">
                                      <p:cBhvr>
                                        <p:cTn id="47" dur="500"/>
                                        <p:tgtEl>
                                          <p:spTgt spid="27650">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650">
                                            <p:txEl>
                                              <p:pRg st="8" end="8"/>
                                            </p:txEl>
                                          </p:spTgt>
                                        </p:tgtEl>
                                        <p:attrNameLst>
                                          <p:attrName>style.visibility</p:attrName>
                                        </p:attrNameLst>
                                      </p:cBhvr>
                                      <p:to>
                                        <p:strVal val="visible"/>
                                      </p:to>
                                    </p:set>
                                    <p:animEffect transition="in" filter="fade">
                                      <p:cBhvr>
                                        <p:cTn id="52" dur="500"/>
                                        <p:tgtEl>
                                          <p:spTgt spid="27650">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7650">
                                            <p:txEl>
                                              <p:pRg st="9" end="9"/>
                                            </p:txEl>
                                          </p:spTgt>
                                        </p:tgtEl>
                                        <p:attrNameLst>
                                          <p:attrName>style.visibility</p:attrName>
                                        </p:attrNameLst>
                                      </p:cBhvr>
                                      <p:to>
                                        <p:strVal val="visible"/>
                                      </p:to>
                                    </p:set>
                                    <p:animEffect transition="in" filter="fade">
                                      <p:cBhvr>
                                        <p:cTn id="57" dur="500"/>
                                        <p:tgtEl>
                                          <p:spTgt spid="2765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229600" cy="1143000"/>
          </a:xfrm>
        </p:spPr>
        <p:txBody>
          <a:bodyPr>
            <a:normAutofit/>
          </a:bodyPr>
          <a:lstStyle/>
          <a:p>
            <a:r>
              <a:rPr lang="zh-CN" altLang="en-US" sz="4000" b="1" dirty="0"/>
              <a:t>近三年写作命题汇总</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0388117"/>
              </p:ext>
            </p:extLst>
          </p:nvPr>
        </p:nvGraphicFramePr>
        <p:xfrm>
          <a:off x="251521" y="1124744"/>
          <a:ext cx="8640959" cy="4785360"/>
        </p:xfrm>
        <a:graphic>
          <a:graphicData uri="http://schemas.openxmlformats.org/drawingml/2006/table">
            <a:tbl>
              <a:tblPr firstRow="1" bandRow="1">
                <a:tableStyleId>{5C22544A-7EE6-4342-B048-85BDC9FD1C3A}</a:tableStyleId>
              </a:tblPr>
              <a:tblGrid>
                <a:gridCol w="1440160">
                  <a:extLst>
                    <a:ext uri="{9D8B030D-6E8A-4147-A177-3AD203B41FA5}">
                      <a16:colId xmlns:a16="http://schemas.microsoft.com/office/drawing/2014/main" val="20000"/>
                    </a:ext>
                  </a:extLst>
                </a:gridCol>
                <a:gridCol w="1584175">
                  <a:extLst>
                    <a:ext uri="{9D8B030D-6E8A-4147-A177-3AD203B41FA5}">
                      <a16:colId xmlns:a16="http://schemas.microsoft.com/office/drawing/2014/main" val="20001"/>
                    </a:ext>
                  </a:extLst>
                </a:gridCol>
                <a:gridCol w="1872208">
                  <a:extLst>
                    <a:ext uri="{9D8B030D-6E8A-4147-A177-3AD203B41FA5}">
                      <a16:colId xmlns:a16="http://schemas.microsoft.com/office/drawing/2014/main" val="20002"/>
                    </a:ext>
                  </a:extLst>
                </a:gridCol>
                <a:gridCol w="3744416">
                  <a:extLst>
                    <a:ext uri="{9D8B030D-6E8A-4147-A177-3AD203B41FA5}">
                      <a16:colId xmlns:a16="http://schemas.microsoft.com/office/drawing/2014/main" val="20003"/>
                    </a:ext>
                  </a:extLst>
                </a:gridCol>
              </a:tblGrid>
              <a:tr h="370840">
                <a:tc>
                  <a:txBody>
                    <a:bodyPr/>
                    <a:lstStyle/>
                    <a:p>
                      <a:endParaRPr lang="zh-CN" altLang="en-US" sz="1800" b="1" dirty="0">
                        <a:latin typeface="楷体" pitchFamily="49" charset="-122"/>
                        <a:ea typeface="楷体" pitchFamily="49" charset="-122"/>
                      </a:endParaRPr>
                    </a:p>
                  </a:txBody>
                  <a:tcPr/>
                </a:tc>
                <a:tc>
                  <a:txBody>
                    <a:bodyPr/>
                    <a:lstStyle/>
                    <a:p>
                      <a:r>
                        <a:rPr lang="zh-CN" altLang="en-US" sz="1800" b="1" dirty="0">
                          <a:latin typeface="楷体" pitchFamily="49" charset="-122"/>
                          <a:ea typeface="楷体" pitchFamily="49" charset="-122"/>
                        </a:rPr>
                        <a:t>类型</a:t>
                      </a:r>
                    </a:p>
                  </a:txBody>
                  <a:tcPr/>
                </a:tc>
                <a:tc>
                  <a:txBody>
                    <a:bodyPr/>
                    <a:lstStyle/>
                    <a:p>
                      <a:r>
                        <a:rPr lang="zh-CN" altLang="en-US" sz="1800" b="1" dirty="0">
                          <a:latin typeface="楷体" pitchFamily="49" charset="-122"/>
                          <a:ea typeface="楷体" pitchFamily="49" charset="-122"/>
                        </a:rPr>
                        <a:t>选材</a:t>
                      </a:r>
                    </a:p>
                  </a:txBody>
                  <a:tcPr/>
                </a:tc>
                <a:tc>
                  <a:txBody>
                    <a:bodyPr/>
                    <a:lstStyle/>
                    <a:p>
                      <a:r>
                        <a:rPr lang="zh-CN" altLang="en-US" sz="1800" b="1" dirty="0">
                          <a:latin typeface="楷体" pitchFamily="49" charset="-122"/>
                          <a:ea typeface="楷体" pitchFamily="49" charset="-122"/>
                        </a:rPr>
                        <a:t>任务</a:t>
                      </a:r>
                    </a:p>
                  </a:txBody>
                  <a:tcPr/>
                </a:tc>
                <a:extLst>
                  <a:ext uri="{0D108BD9-81ED-4DB2-BD59-A6C34878D82A}">
                    <a16:rowId xmlns:a16="http://schemas.microsoft.com/office/drawing/2014/main" val="10000"/>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r>
                        <a:rPr lang="zh-CN" altLang="en-US" sz="1800" b="1" dirty="0">
                          <a:latin typeface="楷体" pitchFamily="49" charset="-122"/>
                          <a:ea typeface="楷体" pitchFamily="49" charset="-122"/>
                        </a:rPr>
                        <a:t>漫画类材料</a:t>
                      </a:r>
                    </a:p>
                  </a:txBody>
                  <a:tcPr/>
                </a:tc>
                <a:tc>
                  <a:txBody>
                    <a:bodyPr/>
                    <a:lstStyle/>
                    <a:p>
                      <a:r>
                        <a:rPr lang="zh-CN" altLang="en-US" sz="1800" b="1" dirty="0">
                          <a:latin typeface="楷体" pitchFamily="49" charset="-122"/>
                          <a:ea typeface="楷体" pitchFamily="49" charset="-122"/>
                        </a:rPr>
                        <a:t>“耳光与亲吻”</a:t>
                      </a:r>
                    </a:p>
                  </a:txBody>
                  <a:tcPr/>
                </a:tc>
                <a:tc>
                  <a:txBody>
                    <a:bodyPr/>
                    <a:lstStyle/>
                    <a:p>
                      <a:r>
                        <a:rPr lang="zh-CN" altLang="en-US" sz="1800" b="1" dirty="0">
                          <a:latin typeface="楷体" pitchFamily="49" charset="-122"/>
                          <a:ea typeface="楷体" pitchFamily="49" charset="-122"/>
                        </a:rPr>
                        <a:t>“结合材料内容寓意”</a:t>
                      </a:r>
                    </a:p>
                  </a:txBody>
                  <a:tcPr/>
                </a:tc>
                <a:extLst>
                  <a:ext uri="{0D108BD9-81ED-4DB2-BD59-A6C34878D82A}">
                    <a16:rowId xmlns:a16="http://schemas.microsoft.com/office/drawing/2014/main" val="10001"/>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r>
                        <a:rPr lang="zh-CN" altLang="en-US" sz="1800" b="1" dirty="0">
                          <a:latin typeface="楷体" pitchFamily="49" charset="-122"/>
                          <a:ea typeface="楷体" pitchFamily="49" charset="-122"/>
                        </a:rPr>
                        <a:t>话题类材料</a:t>
                      </a:r>
                    </a:p>
                  </a:txBody>
                  <a:tcPr/>
                </a:tc>
                <a:tc>
                  <a:txBody>
                    <a:bodyPr/>
                    <a:lstStyle/>
                    <a:p>
                      <a:r>
                        <a:rPr lang="zh-CN" altLang="en-US" sz="1800" b="1" dirty="0">
                          <a:latin typeface="楷体" pitchFamily="49" charset="-122"/>
                          <a:ea typeface="楷体" pitchFamily="49" charset="-122"/>
                        </a:rPr>
                        <a:t>“语言学习”</a:t>
                      </a:r>
                    </a:p>
                  </a:txBody>
                  <a:tcPr/>
                </a:tc>
                <a:tc>
                  <a:txBody>
                    <a:bodyPr/>
                    <a:lstStyle/>
                    <a:p>
                      <a:r>
                        <a:rPr lang="zh-CN" altLang="en-US" sz="1800" b="1" dirty="0">
                          <a:latin typeface="楷体" pitchFamily="49" charset="-122"/>
                          <a:ea typeface="楷体" pitchFamily="49" charset="-122"/>
                        </a:rPr>
                        <a:t>“比较三条途径，阐述看法理由”</a:t>
                      </a:r>
                    </a:p>
                  </a:txBody>
                  <a:tcPr/>
                </a:tc>
                <a:extLst>
                  <a:ext uri="{0D108BD9-81ED-4DB2-BD59-A6C34878D82A}">
                    <a16:rowId xmlns:a16="http://schemas.microsoft.com/office/drawing/2014/main" val="10002"/>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r>
                        <a:rPr lang="zh-CN" altLang="en-US" sz="1800" b="1" dirty="0">
                          <a:latin typeface="楷体" pitchFamily="49" charset="-122"/>
                          <a:ea typeface="楷体" pitchFamily="49" charset="-122"/>
                        </a:rPr>
                        <a:t>时事类材料</a:t>
                      </a:r>
                    </a:p>
                  </a:txBody>
                  <a:tcPr/>
                </a:tc>
                <a:tc>
                  <a:txBody>
                    <a:bodyPr/>
                    <a:lstStyle/>
                    <a:p>
                      <a:r>
                        <a:rPr lang="zh-CN" altLang="en-US" sz="1800" b="1" dirty="0">
                          <a:latin typeface="楷体" pitchFamily="49" charset="-122"/>
                          <a:ea typeface="楷体" pitchFamily="49" charset="-122"/>
                        </a:rPr>
                        <a:t>“创业创新”</a:t>
                      </a:r>
                    </a:p>
                  </a:txBody>
                  <a:tcPr/>
                </a:tc>
                <a:tc>
                  <a:txBody>
                    <a:bodyPr/>
                    <a:lstStyle/>
                    <a:p>
                      <a:r>
                        <a:rPr lang="zh-CN" altLang="en-US" sz="1800" b="1" dirty="0">
                          <a:latin typeface="楷体" pitchFamily="49" charset="-122"/>
                          <a:ea typeface="楷体" pitchFamily="49" charset="-122"/>
                        </a:rPr>
                        <a:t>“综合材料内容含义”</a:t>
                      </a:r>
                    </a:p>
                  </a:txBody>
                  <a:tcPr/>
                </a:tc>
                <a:extLst>
                  <a:ext uri="{0D108BD9-81ED-4DB2-BD59-A6C34878D82A}">
                    <a16:rowId xmlns:a16="http://schemas.microsoft.com/office/drawing/2014/main" val="10003"/>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dirty="0">
                          <a:latin typeface="楷体" pitchFamily="49" charset="-122"/>
                          <a:ea typeface="楷体" pitchFamily="49" charset="-122"/>
                        </a:rPr>
                        <a:t>时事类材料</a:t>
                      </a:r>
                    </a:p>
                    <a:p>
                      <a:endParaRPr lang="zh-CN" altLang="en-US" sz="1800" b="1" dirty="0">
                        <a:latin typeface="楷体" pitchFamily="49" charset="-122"/>
                        <a:ea typeface="楷体" pitchFamily="49" charset="-122"/>
                      </a:endParaRPr>
                    </a:p>
                  </a:txBody>
                  <a:tcPr/>
                </a:tc>
                <a:tc>
                  <a:txBody>
                    <a:bodyPr/>
                    <a:lstStyle/>
                    <a:p>
                      <a:r>
                        <a:rPr lang="zh-CN" altLang="en-US" sz="1800" b="1" dirty="0">
                          <a:latin typeface="楷体" pitchFamily="49" charset="-122"/>
                          <a:ea typeface="楷体" pitchFamily="49" charset="-122"/>
                        </a:rPr>
                        <a:t>“中国关键词”</a:t>
                      </a:r>
                    </a:p>
                  </a:txBody>
                  <a:tcPr/>
                </a:tc>
                <a:tc>
                  <a:txBody>
                    <a:bodyPr/>
                    <a:lstStyle/>
                    <a:p>
                      <a:r>
                        <a:rPr lang="zh-CN" altLang="en-US" sz="1800" b="1" dirty="0">
                          <a:latin typeface="楷体" pitchFamily="49" charset="-122"/>
                          <a:ea typeface="楷体" pitchFamily="49" charset="-122"/>
                        </a:rPr>
                        <a:t>“选词构成有机联系”“帮助外国青年了解中国”</a:t>
                      </a:r>
                    </a:p>
                  </a:txBody>
                  <a:tcPr/>
                </a:tc>
                <a:extLst>
                  <a:ext uri="{0D108BD9-81ED-4DB2-BD59-A6C34878D82A}">
                    <a16:rowId xmlns:a16="http://schemas.microsoft.com/office/drawing/2014/main" val="10004"/>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r>
                        <a:rPr lang="zh-CN" altLang="en-US" sz="1800" b="1" dirty="0">
                          <a:latin typeface="楷体" pitchFamily="49" charset="-122"/>
                          <a:ea typeface="楷体" pitchFamily="49" charset="-122"/>
                        </a:rPr>
                        <a:t>名句类材料</a:t>
                      </a:r>
                    </a:p>
                  </a:txBody>
                  <a:tcPr/>
                </a:tc>
                <a:tc>
                  <a:txBody>
                    <a:bodyPr/>
                    <a:lstStyle/>
                    <a:p>
                      <a:r>
                        <a:rPr lang="zh-CN" altLang="en-US" sz="1800" b="1" dirty="0">
                          <a:latin typeface="楷体" pitchFamily="49" charset="-122"/>
                          <a:ea typeface="楷体" pitchFamily="49" charset="-122"/>
                        </a:rPr>
                        <a:t>“中华名句”</a:t>
                      </a:r>
                    </a:p>
                  </a:txBody>
                  <a:tcPr/>
                </a:tc>
                <a:tc>
                  <a:txBody>
                    <a:bodyPr/>
                    <a:lstStyle/>
                    <a:p>
                      <a:r>
                        <a:rPr lang="zh-CN" altLang="en-US" sz="1800" b="1" dirty="0">
                          <a:latin typeface="楷体" pitchFamily="49" charset="-122"/>
                          <a:ea typeface="楷体" pitchFamily="49" charset="-122"/>
                        </a:rPr>
                        <a:t>“以其中两三句确定立意”“感触与思考”</a:t>
                      </a:r>
                    </a:p>
                  </a:txBody>
                  <a:tcPr/>
                </a:tc>
                <a:extLst>
                  <a:ext uri="{0D108BD9-81ED-4DB2-BD59-A6C34878D82A}">
                    <a16:rowId xmlns:a16="http://schemas.microsoft.com/office/drawing/2014/main" val="10005"/>
                  </a:ext>
                </a:extLst>
              </a:tr>
              <a:tr h="435952">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dirty="0">
                          <a:latin typeface="楷体" pitchFamily="49" charset="-122"/>
                          <a:ea typeface="楷体" pitchFamily="49" charset="-122"/>
                        </a:rPr>
                        <a:t>时事类材料</a:t>
                      </a:r>
                    </a:p>
                    <a:p>
                      <a:endParaRPr lang="zh-CN" altLang="en-US" sz="1800" b="1" dirty="0">
                        <a:latin typeface="楷体" pitchFamily="49" charset="-122"/>
                        <a:ea typeface="楷体" pitchFamily="49" charset="-122"/>
                      </a:endParaRPr>
                    </a:p>
                  </a:txBody>
                  <a:tcPr/>
                </a:tc>
                <a:tc>
                  <a:txBody>
                    <a:bodyPr/>
                    <a:lstStyle/>
                    <a:p>
                      <a:r>
                        <a:rPr lang="zh-CN" altLang="en-US" sz="1800" b="1" dirty="0">
                          <a:latin typeface="楷体" pitchFamily="49" charset="-122"/>
                          <a:ea typeface="楷体" pitchFamily="49" charset="-122"/>
                        </a:rPr>
                        <a:t>“高考四十周年”</a:t>
                      </a:r>
                    </a:p>
                  </a:txBody>
                  <a:tcPr/>
                </a:tc>
                <a:tc>
                  <a:txBody>
                    <a:bodyPr/>
                    <a:lstStyle/>
                    <a:p>
                      <a:r>
                        <a:rPr lang="zh-CN" altLang="en-US" sz="1800" b="1" dirty="0">
                          <a:latin typeface="楷体" pitchFamily="49" charset="-122"/>
                          <a:ea typeface="楷体" pitchFamily="49" charset="-122"/>
                        </a:rPr>
                        <a:t>“以我看高考为副标题”</a:t>
                      </a:r>
                    </a:p>
                  </a:txBody>
                  <a:tcPr/>
                </a:tc>
                <a:extLst>
                  <a:ext uri="{0D108BD9-81ED-4DB2-BD59-A6C34878D82A}">
                    <a16:rowId xmlns:a16="http://schemas.microsoft.com/office/drawing/2014/main" val="10006"/>
                  </a:ext>
                </a:extLst>
              </a:tr>
              <a:tr h="515208">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r>
                        <a:rPr lang="zh-CN" altLang="en-US" sz="1800" b="1" dirty="0">
                          <a:latin typeface="楷体" pitchFamily="49" charset="-122"/>
                          <a:ea typeface="楷体" pitchFamily="49" charset="-122"/>
                        </a:rPr>
                        <a:t>时事类材料</a:t>
                      </a:r>
                    </a:p>
                  </a:txBody>
                  <a:tcPr/>
                </a:tc>
                <a:tc>
                  <a:txBody>
                    <a:bodyPr/>
                    <a:lstStyle/>
                    <a:p>
                      <a:r>
                        <a:rPr lang="zh-CN" altLang="en-US" sz="1800" b="1" dirty="0">
                          <a:latin typeface="楷体" pitchFamily="49" charset="-122"/>
                          <a:ea typeface="楷体" pitchFamily="49" charset="-122"/>
                        </a:rPr>
                        <a:t>“新世纪编年史”</a:t>
                      </a:r>
                    </a:p>
                  </a:txBody>
                  <a:tcPr/>
                </a:tc>
                <a:tc>
                  <a:txBody>
                    <a:bodyPr/>
                    <a:lstStyle/>
                    <a:p>
                      <a:r>
                        <a:rPr lang="zh-CN" altLang="en-US" sz="1800" b="1" dirty="0">
                          <a:latin typeface="楷体" pitchFamily="49" charset="-122"/>
                          <a:ea typeface="楷体" pitchFamily="49" charset="-122"/>
                        </a:rPr>
                        <a:t>“装进时光瓶”“给</a:t>
                      </a:r>
                      <a:r>
                        <a:rPr lang="en-US" altLang="zh-CN" sz="1800" b="1" dirty="0">
                          <a:latin typeface="楷体" pitchFamily="49" charset="-122"/>
                          <a:ea typeface="楷体" pitchFamily="49" charset="-122"/>
                        </a:rPr>
                        <a:t>2035</a:t>
                      </a:r>
                      <a:r>
                        <a:rPr lang="zh-CN" altLang="en-US" sz="1800" b="1" dirty="0">
                          <a:latin typeface="楷体" pitchFamily="49" charset="-122"/>
                          <a:ea typeface="楷体" pitchFamily="49" charset="-122"/>
                        </a:rPr>
                        <a:t>年十八岁的一代”</a:t>
                      </a:r>
                    </a:p>
                  </a:txBody>
                  <a:tcPr/>
                </a:tc>
                <a:extLst>
                  <a:ext uri="{0D108BD9-81ED-4DB2-BD59-A6C34878D82A}">
                    <a16:rowId xmlns:a16="http://schemas.microsoft.com/office/drawing/2014/main" val="10007"/>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r>
                        <a:rPr lang="zh-CN" altLang="en-US" sz="1800" b="1" dirty="0">
                          <a:latin typeface="楷体" pitchFamily="49" charset="-122"/>
                          <a:ea typeface="楷体" pitchFamily="49" charset="-122"/>
                        </a:rPr>
                        <a:t>哲理类材料</a:t>
                      </a:r>
                    </a:p>
                  </a:txBody>
                  <a:tcPr/>
                </a:tc>
                <a:tc>
                  <a:txBody>
                    <a:bodyPr/>
                    <a:lstStyle/>
                    <a:p>
                      <a:r>
                        <a:rPr lang="zh-CN" altLang="en-US" sz="1800" b="1" dirty="0">
                          <a:latin typeface="楷体" pitchFamily="49" charset="-122"/>
                          <a:ea typeface="楷体" pitchFamily="49" charset="-122"/>
                        </a:rPr>
                        <a:t>“战机弹痕分布”</a:t>
                      </a:r>
                    </a:p>
                  </a:txBody>
                  <a:tcPr/>
                </a:tc>
                <a:tc>
                  <a:txBody>
                    <a:bodyPr/>
                    <a:lstStyle/>
                    <a:p>
                      <a:r>
                        <a:rPr lang="zh-CN" altLang="en-US" sz="1800" b="1" dirty="0">
                          <a:latin typeface="楷体" pitchFamily="49" charset="-122"/>
                          <a:ea typeface="楷体" pitchFamily="49" charset="-122"/>
                        </a:rPr>
                        <a:t>“综合材料内容及含意，选好角度”</a:t>
                      </a:r>
                    </a:p>
                  </a:txBody>
                  <a:tcPr/>
                </a:tc>
                <a:extLst>
                  <a:ext uri="{0D108BD9-81ED-4DB2-BD59-A6C34878D82A}">
                    <a16:rowId xmlns:a16="http://schemas.microsoft.com/office/drawing/2014/main" val="10008"/>
                  </a:ext>
                </a:extLst>
              </a:tr>
              <a:tr h="370840">
                <a:tc>
                  <a:txBody>
                    <a:bodyPr/>
                    <a:lstStyle/>
                    <a:p>
                      <a:r>
                        <a:rPr lang="en-US" altLang="zh-CN" sz="18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8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r>
                        <a:rPr lang="zh-CN" altLang="en-US" sz="1800" b="1" dirty="0">
                          <a:latin typeface="楷体" pitchFamily="49" charset="-122"/>
                          <a:ea typeface="楷体" pitchFamily="49" charset="-122"/>
                        </a:rPr>
                        <a:t>时事类材料</a:t>
                      </a:r>
                    </a:p>
                  </a:txBody>
                  <a:tcPr/>
                </a:tc>
                <a:tc>
                  <a:txBody>
                    <a:bodyPr/>
                    <a:lstStyle/>
                    <a:p>
                      <a:r>
                        <a:rPr lang="zh-CN" altLang="en-US" sz="1800" b="1" dirty="0">
                          <a:latin typeface="楷体" pitchFamily="49" charset="-122"/>
                          <a:ea typeface="楷体" pitchFamily="49" charset="-122"/>
                        </a:rPr>
                        <a:t>“改革开放口号”</a:t>
                      </a:r>
                    </a:p>
                  </a:txBody>
                  <a:tcPr/>
                </a:tc>
                <a:tc>
                  <a:txBody>
                    <a:bodyPr/>
                    <a:lstStyle/>
                    <a:p>
                      <a:r>
                        <a:rPr lang="zh-CN" altLang="en-US" sz="1800" b="1" dirty="0">
                          <a:latin typeface="楷体" pitchFamily="49" charset="-122"/>
                          <a:ea typeface="楷体" pitchFamily="49" charset="-122"/>
                        </a:rPr>
                        <a:t>“围绕材料内容及含意”</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00023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内容占位符 7">
            <a:extLst>
              <a:ext uri="{FF2B5EF4-FFF2-40B4-BE49-F238E27FC236}">
                <a16:creationId xmlns:a16="http://schemas.microsoft.com/office/drawing/2014/main" id="{13F3E7A2-0436-42F2-A050-9189B9ADBF39}"/>
              </a:ext>
            </a:extLst>
          </p:cNvPr>
          <p:cNvGraphicFramePr>
            <a:graphicFrameLocks noGrp="1"/>
          </p:cNvGraphicFramePr>
          <p:nvPr>
            <p:ph idx="1"/>
            <p:extLst>
              <p:ext uri="{D42A27DB-BD31-4B8C-83A1-F6EECF244321}">
                <p14:modId xmlns:p14="http://schemas.microsoft.com/office/powerpoint/2010/main" val="2980640913"/>
              </p:ext>
            </p:extLst>
          </p:nvPr>
        </p:nvGraphicFramePr>
        <p:xfrm>
          <a:off x="251520" y="908720"/>
          <a:ext cx="8712967" cy="4682898"/>
        </p:xfrm>
        <a:graphic>
          <a:graphicData uri="http://schemas.openxmlformats.org/drawingml/2006/table">
            <a:tbl>
              <a:tblPr/>
              <a:tblGrid>
                <a:gridCol w="504056">
                  <a:extLst>
                    <a:ext uri="{9D8B030D-6E8A-4147-A177-3AD203B41FA5}">
                      <a16:colId xmlns:a16="http://schemas.microsoft.com/office/drawing/2014/main" val="335881843"/>
                    </a:ext>
                  </a:extLst>
                </a:gridCol>
                <a:gridCol w="864096">
                  <a:extLst>
                    <a:ext uri="{9D8B030D-6E8A-4147-A177-3AD203B41FA5}">
                      <a16:colId xmlns:a16="http://schemas.microsoft.com/office/drawing/2014/main" val="2631064933"/>
                    </a:ext>
                  </a:extLst>
                </a:gridCol>
                <a:gridCol w="1800200">
                  <a:extLst>
                    <a:ext uri="{9D8B030D-6E8A-4147-A177-3AD203B41FA5}">
                      <a16:colId xmlns:a16="http://schemas.microsoft.com/office/drawing/2014/main" val="1158293229"/>
                    </a:ext>
                  </a:extLst>
                </a:gridCol>
                <a:gridCol w="1872208">
                  <a:extLst>
                    <a:ext uri="{9D8B030D-6E8A-4147-A177-3AD203B41FA5}">
                      <a16:colId xmlns:a16="http://schemas.microsoft.com/office/drawing/2014/main" val="1421661540"/>
                    </a:ext>
                  </a:extLst>
                </a:gridCol>
                <a:gridCol w="1872208">
                  <a:extLst>
                    <a:ext uri="{9D8B030D-6E8A-4147-A177-3AD203B41FA5}">
                      <a16:colId xmlns:a16="http://schemas.microsoft.com/office/drawing/2014/main" val="3165621582"/>
                    </a:ext>
                  </a:extLst>
                </a:gridCol>
                <a:gridCol w="1800199">
                  <a:extLst>
                    <a:ext uri="{9D8B030D-6E8A-4147-A177-3AD203B41FA5}">
                      <a16:colId xmlns:a16="http://schemas.microsoft.com/office/drawing/2014/main" val="2131884882"/>
                    </a:ext>
                  </a:extLst>
                </a:gridCol>
              </a:tblGrid>
              <a:tr h="517253">
                <a:tc gridSpan="2">
                  <a:txBody>
                    <a:bodyPr/>
                    <a:lstStyle/>
                    <a:p>
                      <a:pPr algn="l" latinLnBrk="0"/>
                      <a:r>
                        <a:rPr lang="zh-CN" altLang="en-US" sz="1800" b="1" dirty="0">
                          <a:solidFill>
                            <a:srgbClr val="000000"/>
                          </a:solidFill>
                          <a:effectLst/>
                          <a:latin typeface="黑体" pitchFamily="49" charset="-122"/>
                          <a:ea typeface="黑体" pitchFamily="49" charset="-122"/>
                        </a:rPr>
                        <a:t> </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hMerge="1">
                  <a:txBody>
                    <a:bodyPr/>
                    <a:lstStyle/>
                    <a:p>
                      <a:endParaRPr lang="zh-CN" altLang="en-US"/>
                    </a:p>
                  </a:txBody>
                  <a:tcPr/>
                </a:tc>
                <a:tc>
                  <a:txBody>
                    <a:bodyPr/>
                    <a:lstStyle/>
                    <a:p>
                      <a:pPr algn="ctr" latinLnBrk="0"/>
                      <a:r>
                        <a:rPr lang="zh-CN" altLang="en-US" sz="1800" b="1" dirty="0">
                          <a:solidFill>
                            <a:srgbClr val="000000"/>
                          </a:solidFill>
                          <a:effectLst/>
                          <a:latin typeface="黑体" pitchFamily="49" charset="-122"/>
                          <a:ea typeface="黑体" pitchFamily="49" charset="-122"/>
                        </a:rPr>
                        <a:t>一等（</a:t>
                      </a:r>
                      <a:r>
                        <a:rPr lang="en-US" altLang="zh-CN" sz="1800" b="1" dirty="0">
                          <a:solidFill>
                            <a:srgbClr val="000000"/>
                          </a:solidFill>
                          <a:effectLst/>
                          <a:latin typeface="黑体" pitchFamily="49" charset="-122"/>
                          <a:ea typeface="黑体" pitchFamily="49" charset="-122"/>
                        </a:rPr>
                        <a:t>20~16</a:t>
                      </a:r>
                      <a:r>
                        <a:rPr lang="zh-CN" altLang="en-US" sz="1800" b="1" dirty="0">
                          <a:solidFill>
                            <a:srgbClr val="000000"/>
                          </a:solidFill>
                          <a:effectLst/>
                          <a:latin typeface="黑体" pitchFamily="49" charset="-122"/>
                          <a:ea typeface="黑体" pitchFamily="49" charset="-122"/>
                        </a:rPr>
                        <a:t>分）</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a:solidFill>
                            <a:srgbClr val="000000"/>
                          </a:solidFill>
                          <a:effectLst/>
                          <a:latin typeface="黑体" pitchFamily="49" charset="-122"/>
                          <a:ea typeface="黑体" pitchFamily="49" charset="-122"/>
                        </a:rPr>
                        <a:t>二等（</a:t>
                      </a:r>
                      <a:r>
                        <a:rPr lang="en-US" altLang="zh-CN" sz="1800" b="1">
                          <a:solidFill>
                            <a:srgbClr val="000000"/>
                          </a:solidFill>
                          <a:effectLst/>
                          <a:latin typeface="黑体" pitchFamily="49" charset="-122"/>
                          <a:ea typeface="黑体" pitchFamily="49" charset="-122"/>
                        </a:rPr>
                        <a:t>15~11</a:t>
                      </a:r>
                      <a:r>
                        <a:rPr lang="zh-CN" altLang="en-US" sz="1800" b="1">
                          <a:solidFill>
                            <a:srgbClr val="000000"/>
                          </a:solidFill>
                          <a:effectLst/>
                          <a:latin typeface="黑体" pitchFamily="49" charset="-122"/>
                          <a:ea typeface="黑体" pitchFamily="49" charset="-122"/>
                        </a:rPr>
                        <a:t>分）</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三等（</a:t>
                      </a:r>
                      <a:r>
                        <a:rPr lang="en-US" altLang="zh-CN" sz="1800" b="1" dirty="0">
                          <a:solidFill>
                            <a:srgbClr val="000000"/>
                          </a:solidFill>
                          <a:effectLst/>
                          <a:latin typeface="黑体" pitchFamily="49" charset="-122"/>
                          <a:ea typeface="黑体" pitchFamily="49" charset="-122"/>
                        </a:rPr>
                        <a:t>10~6</a:t>
                      </a:r>
                      <a:r>
                        <a:rPr lang="zh-CN" altLang="en-US" sz="1800" b="1" dirty="0">
                          <a:solidFill>
                            <a:srgbClr val="000000"/>
                          </a:solidFill>
                          <a:effectLst/>
                          <a:latin typeface="黑体" pitchFamily="49" charset="-122"/>
                          <a:ea typeface="黑体" pitchFamily="49" charset="-122"/>
                        </a:rPr>
                        <a:t>分）</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a:solidFill>
                            <a:srgbClr val="000000"/>
                          </a:solidFill>
                          <a:effectLst/>
                          <a:latin typeface="黑体" pitchFamily="49" charset="-122"/>
                          <a:ea typeface="黑体" pitchFamily="49" charset="-122"/>
                        </a:rPr>
                        <a:t>四等（</a:t>
                      </a:r>
                      <a:r>
                        <a:rPr lang="en-US" altLang="zh-CN" sz="1800" b="1">
                          <a:solidFill>
                            <a:srgbClr val="000000"/>
                          </a:solidFill>
                          <a:effectLst/>
                          <a:latin typeface="黑体" pitchFamily="49" charset="-122"/>
                          <a:ea typeface="黑体" pitchFamily="49" charset="-122"/>
                        </a:rPr>
                        <a:t>5~0</a:t>
                      </a:r>
                      <a:r>
                        <a:rPr lang="zh-CN" altLang="en-US" sz="1800" b="1">
                          <a:solidFill>
                            <a:srgbClr val="000000"/>
                          </a:solidFill>
                          <a:effectLst/>
                          <a:latin typeface="黑体" pitchFamily="49" charset="-122"/>
                          <a:ea typeface="黑体" pitchFamily="49" charset="-122"/>
                        </a:rPr>
                        <a:t>分）</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36431780"/>
                  </a:ext>
                </a:extLst>
              </a:tr>
              <a:tr h="1293132">
                <a:tc rowSpan="2">
                  <a:txBody>
                    <a:bodyPr/>
                    <a:lstStyle/>
                    <a:p>
                      <a:pPr algn="ctr" latinLnBrk="0"/>
                      <a:r>
                        <a:rPr lang="zh-CN" altLang="en-US" sz="1800" b="1" dirty="0">
                          <a:solidFill>
                            <a:srgbClr val="000000"/>
                          </a:solidFill>
                          <a:effectLst/>
                          <a:latin typeface="黑体" pitchFamily="49" charset="-122"/>
                          <a:ea typeface="黑体" pitchFamily="49" charset="-122"/>
                        </a:rPr>
                        <a:t>基础等级</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a:solidFill>
                            <a:srgbClr val="000000"/>
                          </a:solidFill>
                          <a:effectLst/>
                          <a:latin typeface="黑体" pitchFamily="49" charset="-122"/>
                          <a:ea typeface="黑体" pitchFamily="49" charset="-122"/>
                        </a:rPr>
                        <a:t>内容</a:t>
                      </a:r>
                      <a:endParaRPr lang="zh-CN" altLang="en-US" sz="1800" b="1">
                        <a:effectLst/>
                        <a:latin typeface="黑体" pitchFamily="49" charset="-122"/>
                        <a:ea typeface="黑体" pitchFamily="49" charset="-122"/>
                      </a:endParaRPr>
                    </a:p>
                    <a:p>
                      <a:pPr algn="ctr" latinLnBrk="0"/>
                      <a:r>
                        <a:rPr lang="en-US" altLang="zh-CN" sz="1800" b="1">
                          <a:solidFill>
                            <a:srgbClr val="000000"/>
                          </a:solidFill>
                          <a:effectLst/>
                          <a:latin typeface="黑体" pitchFamily="49" charset="-122"/>
                          <a:ea typeface="黑体" pitchFamily="49" charset="-122"/>
                        </a:rPr>
                        <a:t>20</a:t>
                      </a:r>
                      <a:r>
                        <a:rPr lang="zh-CN" altLang="en-US" sz="1800" b="1">
                          <a:solidFill>
                            <a:srgbClr val="000000"/>
                          </a:solidFill>
                          <a:effectLst/>
                          <a:latin typeface="黑体" pitchFamily="49" charset="-122"/>
                          <a:ea typeface="黑体" pitchFamily="49" charset="-122"/>
                        </a:rPr>
                        <a:t>分</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符合题意</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中心突出</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内容充实</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思想健康</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感情真挚</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符合题意</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主题明确</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内容较充实</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思想健康</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感情真实</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基本符合题意</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中心基本明确</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内容单薄</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思想基本健康</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感情基本真实</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偏离题意</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中心不明确</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内容不当</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思想不健康</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感情虚假</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4717292"/>
                  </a:ext>
                </a:extLst>
              </a:tr>
              <a:tr h="1293132">
                <a:tc vMerge="1">
                  <a:txBody>
                    <a:bodyPr/>
                    <a:lstStyle/>
                    <a:p>
                      <a:endParaRPr lang="zh-CN" altLang="en-US"/>
                    </a:p>
                  </a:txBody>
                  <a:tcPr/>
                </a:tc>
                <a:tc>
                  <a:txBody>
                    <a:bodyPr/>
                    <a:lstStyle/>
                    <a:p>
                      <a:pPr algn="ctr" latinLnBrk="0"/>
                      <a:r>
                        <a:rPr lang="zh-CN" altLang="en-US" sz="1800" b="1">
                          <a:solidFill>
                            <a:srgbClr val="000000"/>
                          </a:solidFill>
                          <a:effectLst/>
                          <a:latin typeface="黑体" pitchFamily="49" charset="-122"/>
                          <a:ea typeface="黑体" pitchFamily="49" charset="-122"/>
                        </a:rPr>
                        <a:t>表达</a:t>
                      </a:r>
                      <a:endParaRPr lang="zh-CN" altLang="en-US" sz="1800" b="1">
                        <a:effectLst/>
                        <a:latin typeface="黑体" pitchFamily="49" charset="-122"/>
                        <a:ea typeface="黑体" pitchFamily="49" charset="-122"/>
                      </a:endParaRPr>
                    </a:p>
                    <a:p>
                      <a:pPr algn="ctr" latinLnBrk="0"/>
                      <a:r>
                        <a:rPr lang="en-US" altLang="zh-CN" sz="1800" b="1">
                          <a:solidFill>
                            <a:srgbClr val="000000"/>
                          </a:solidFill>
                          <a:effectLst/>
                          <a:latin typeface="黑体" pitchFamily="49" charset="-122"/>
                          <a:ea typeface="黑体" pitchFamily="49" charset="-122"/>
                        </a:rPr>
                        <a:t>20</a:t>
                      </a:r>
                      <a:r>
                        <a:rPr lang="zh-CN" altLang="en-US" sz="1800" b="1">
                          <a:solidFill>
                            <a:srgbClr val="000000"/>
                          </a:solidFill>
                          <a:effectLst/>
                          <a:latin typeface="黑体" pitchFamily="49" charset="-122"/>
                          <a:ea typeface="黑体" pitchFamily="49" charset="-122"/>
                        </a:rPr>
                        <a:t>分</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a:solidFill>
                            <a:srgbClr val="000000"/>
                          </a:solidFill>
                          <a:effectLst/>
                          <a:latin typeface="黑体" pitchFamily="49" charset="-122"/>
                          <a:ea typeface="黑体" pitchFamily="49" charset="-122"/>
                        </a:rPr>
                        <a:t>符合文体要求</a:t>
                      </a:r>
                      <a:endParaRPr lang="zh-CN" altLang="en-US" sz="1800" b="1">
                        <a:effectLst/>
                        <a:latin typeface="黑体" pitchFamily="49" charset="-122"/>
                        <a:ea typeface="黑体" pitchFamily="49" charset="-122"/>
                      </a:endParaRPr>
                    </a:p>
                    <a:p>
                      <a:pPr algn="ctr" latinLnBrk="0"/>
                      <a:r>
                        <a:rPr lang="zh-CN" altLang="en-US" sz="1800" b="1">
                          <a:solidFill>
                            <a:srgbClr val="000000"/>
                          </a:solidFill>
                          <a:effectLst/>
                          <a:latin typeface="黑体" pitchFamily="49" charset="-122"/>
                          <a:ea typeface="黑体" pitchFamily="49" charset="-122"/>
                        </a:rPr>
                        <a:t>结构严谨</a:t>
                      </a:r>
                      <a:endParaRPr lang="zh-CN" altLang="en-US" sz="1800" b="1">
                        <a:effectLst/>
                        <a:latin typeface="黑体" pitchFamily="49" charset="-122"/>
                        <a:ea typeface="黑体" pitchFamily="49" charset="-122"/>
                      </a:endParaRPr>
                    </a:p>
                    <a:p>
                      <a:pPr algn="ctr" latinLnBrk="0"/>
                      <a:r>
                        <a:rPr lang="zh-CN" altLang="en-US" sz="1800" b="1">
                          <a:solidFill>
                            <a:srgbClr val="000000"/>
                          </a:solidFill>
                          <a:effectLst/>
                          <a:latin typeface="黑体" pitchFamily="49" charset="-122"/>
                          <a:ea typeface="黑体" pitchFamily="49" charset="-122"/>
                        </a:rPr>
                        <a:t>语言流畅</a:t>
                      </a:r>
                      <a:endParaRPr lang="zh-CN" altLang="en-US" sz="1800" b="1">
                        <a:effectLst/>
                        <a:latin typeface="黑体" pitchFamily="49" charset="-122"/>
                        <a:ea typeface="黑体" pitchFamily="49" charset="-122"/>
                      </a:endParaRPr>
                    </a:p>
                    <a:p>
                      <a:pPr algn="ctr" latinLnBrk="0"/>
                      <a:r>
                        <a:rPr lang="zh-CN" altLang="en-US" sz="1800" b="1">
                          <a:solidFill>
                            <a:srgbClr val="000000"/>
                          </a:solidFill>
                          <a:effectLst/>
                          <a:latin typeface="黑体" pitchFamily="49" charset="-122"/>
                          <a:ea typeface="黑体" pitchFamily="49" charset="-122"/>
                        </a:rPr>
                        <a:t>字迹工整</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a:solidFill>
                            <a:srgbClr val="000000"/>
                          </a:solidFill>
                          <a:effectLst/>
                          <a:latin typeface="黑体" pitchFamily="49" charset="-122"/>
                          <a:ea typeface="黑体" pitchFamily="49" charset="-122"/>
                        </a:rPr>
                        <a:t>符合文体要求</a:t>
                      </a:r>
                      <a:endParaRPr lang="zh-CN" altLang="en-US" sz="1800" b="1">
                        <a:effectLst/>
                        <a:latin typeface="黑体" pitchFamily="49" charset="-122"/>
                        <a:ea typeface="黑体" pitchFamily="49" charset="-122"/>
                      </a:endParaRPr>
                    </a:p>
                    <a:p>
                      <a:pPr algn="ctr" latinLnBrk="0"/>
                      <a:r>
                        <a:rPr lang="zh-CN" altLang="en-US" sz="1800" b="1">
                          <a:solidFill>
                            <a:srgbClr val="000000"/>
                          </a:solidFill>
                          <a:effectLst/>
                          <a:latin typeface="黑体" pitchFamily="49" charset="-122"/>
                          <a:ea typeface="黑体" pitchFamily="49" charset="-122"/>
                        </a:rPr>
                        <a:t>结构完整</a:t>
                      </a:r>
                      <a:endParaRPr lang="zh-CN" altLang="en-US" sz="1800" b="1">
                        <a:effectLst/>
                        <a:latin typeface="黑体" pitchFamily="49" charset="-122"/>
                        <a:ea typeface="黑体" pitchFamily="49" charset="-122"/>
                      </a:endParaRPr>
                    </a:p>
                    <a:p>
                      <a:pPr algn="ctr" latinLnBrk="0"/>
                      <a:r>
                        <a:rPr lang="zh-CN" altLang="en-US" sz="1800" b="1">
                          <a:solidFill>
                            <a:srgbClr val="000000"/>
                          </a:solidFill>
                          <a:effectLst/>
                          <a:latin typeface="黑体" pitchFamily="49" charset="-122"/>
                          <a:ea typeface="黑体" pitchFamily="49" charset="-122"/>
                        </a:rPr>
                        <a:t>语言通顺</a:t>
                      </a:r>
                      <a:endParaRPr lang="zh-CN" altLang="en-US" sz="1800" b="1">
                        <a:effectLst/>
                        <a:latin typeface="黑体" pitchFamily="49" charset="-122"/>
                        <a:ea typeface="黑体" pitchFamily="49" charset="-122"/>
                      </a:endParaRPr>
                    </a:p>
                    <a:p>
                      <a:pPr algn="ctr" latinLnBrk="0"/>
                      <a:r>
                        <a:rPr lang="zh-CN" altLang="en-US" sz="1800" b="1">
                          <a:solidFill>
                            <a:srgbClr val="000000"/>
                          </a:solidFill>
                          <a:effectLst/>
                          <a:latin typeface="黑体" pitchFamily="49" charset="-122"/>
                          <a:ea typeface="黑体" pitchFamily="49" charset="-122"/>
                        </a:rPr>
                        <a:t>字迹清楚</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基本符合文体要求</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结构基本完整</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语言基本通顺</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字迹基本清楚</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不符合文体要求</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结构混乱</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语言不通顺语病多</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字迹潦草难辨</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80886653"/>
                  </a:ext>
                </a:extLst>
              </a:tr>
              <a:tr h="1422445">
                <a:tc>
                  <a:txBody>
                    <a:bodyPr/>
                    <a:lstStyle/>
                    <a:p>
                      <a:pPr algn="ctr" latinLnBrk="0"/>
                      <a:r>
                        <a:rPr lang="zh-CN" altLang="en-US" sz="1800" b="1">
                          <a:solidFill>
                            <a:srgbClr val="000000"/>
                          </a:solidFill>
                          <a:effectLst/>
                          <a:latin typeface="黑体" pitchFamily="49" charset="-122"/>
                          <a:ea typeface="黑体" pitchFamily="49" charset="-122"/>
                        </a:rPr>
                        <a:t>发展等级</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a:solidFill>
                            <a:srgbClr val="000000"/>
                          </a:solidFill>
                          <a:effectLst/>
                          <a:latin typeface="黑体" pitchFamily="49" charset="-122"/>
                          <a:ea typeface="黑体" pitchFamily="49" charset="-122"/>
                        </a:rPr>
                        <a:t>特征</a:t>
                      </a:r>
                      <a:endParaRPr lang="zh-CN" altLang="en-US" sz="1800" b="1">
                        <a:effectLst/>
                        <a:latin typeface="黑体" pitchFamily="49" charset="-122"/>
                        <a:ea typeface="黑体" pitchFamily="49" charset="-122"/>
                      </a:endParaRPr>
                    </a:p>
                    <a:p>
                      <a:pPr algn="ctr" latinLnBrk="0"/>
                      <a:r>
                        <a:rPr lang="en-US" altLang="zh-CN" sz="1800" b="1">
                          <a:solidFill>
                            <a:srgbClr val="000000"/>
                          </a:solidFill>
                          <a:effectLst/>
                          <a:latin typeface="黑体" pitchFamily="49" charset="-122"/>
                          <a:ea typeface="黑体" pitchFamily="49" charset="-122"/>
                        </a:rPr>
                        <a:t>20</a:t>
                      </a:r>
                      <a:r>
                        <a:rPr lang="zh-CN" altLang="en-US" sz="1800" b="1">
                          <a:solidFill>
                            <a:srgbClr val="000000"/>
                          </a:solidFill>
                          <a:effectLst/>
                          <a:latin typeface="黑体" pitchFamily="49" charset="-122"/>
                          <a:ea typeface="黑体" pitchFamily="49" charset="-122"/>
                        </a:rPr>
                        <a:t>分</a:t>
                      </a:r>
                      <a:endParaRPr lang="zh-CN" altLang="en-US" sz="1800" b="1">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深刻</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丰富</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有文采</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有创意</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较深刻</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较丰富</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较有文采</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较有创意</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略显深刻</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略显丰富</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略显文采</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略显创意</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latinLnBrk="0"/>
                      <a:r>
                        <a:rPr lang="zh-CN" altLang="en-US" sz="1800" b="1" dirty="0">
                          <a:solidFill>
                            <a:srgbClr val="000000"/>
                          </a:solidFill>
                          <a:effectLst/>
                          <a:latin typeface="黑体" pitchFamily="49" charset="-122"/>
                          <a:ea typeface="黑体" pitchFamily="49" charset="-122"/>
                        </a:rPr>
                        <a:t>个别语句有深意</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个别例子较好</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个别语句较精彩</a:t>
                      </a:r>
                      <a:endParaRPr lang="zh-CN" altLang="en-US" sz="1800" b="1" dirty="0">
                        <a:effectLst/>
                        <a:latin typeface="黑体" pitchFamily="49" charset="-122"/>
                        <a:ea typeface="黑体" pitchFamily="49" charset="-122"/>
                      </a:endParaRPr>
                    </a:p>
                    <a:p>
                      <a:pPr algn="ctr" latinLnBrk="0"/>
                      <a:r>
                        <a:rPr lang="zh-CN" altLang="en-US" sz="1800" b="1" dirty="0">
                          <a:solidFill>
                            <a:srgbClr val="000000"/>
                          </a:solidFill>
                          <a:effectLst/>
                          <a:latin typeface="黑体" pitchFamily="49" charset="-122"/>
                          <a:ea typeface="黑体" pitchFamily="49" charset="-122"/>
                        </a:rPr>
                        <a:t>个别地方有深意</a:t>
                      </a:r>
                      <a:endParaRPr lang="zh-CN" altLang="en-US" sz="1800" b="1" dirty="0">
                        <a:effectLst/>
                        <a:latin typeface="黑体" pitchFamily="49" charset="-122"/>
                        <a:ea typeface="黑体" pitchFamily="49" charset="-122"/>
                      </a:endParaRPr>
                    </a:p>
                  </a:txBody>
                  <a:tcPr marL="21552" marR="21552" marT="0" marB="0" anchor="ctr">
                    <a:lnL w="4191" cap="flat" cmpd="sng" algn="ctr">
                      <a:solidFill>
                        <a:srgbClr val="000000"/>
                      </a:solidFill>
                      <a:prstDash val="solid"/>
                      <a:round/>
                      <a:headEnd type="none" w="med" len="med"/>
                      <a:tailEnd type="none" w="med" len="med"/>
                    </a:lnL>
                    <a:lnR w="4191" cap="flat" cmpd="sng" algn="ctr">
                      <a:solidFill>
                        <a:srgbClr val="000000"/>
                      </a:solidFill>
                      <a:prstDash val="solid"/>
                      <a:round/>
                      <a:headEnd type="none" w="med" len="med"/>
                      <a:tailEnd type="none" w="med" len="med"/>
                    </a:lnR>
                    <a:lnT w="4191" cap="flat" cmpd="sng" algn="ctr">
                      <a:solidFill>
                        <a:srgbClr val="000000"/>
                      </a:solidFill>
                      <a:prstDash val="solid"/>
                      <a:round/>
                      <a:headEnd type="none" w="med" len="med"/>
                      <a:tailEnd type="none" w="med" len="med"/>
                    </a:lnT>
                    <a:lnB w="4191"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584722703"/>
                  </a:ext>
                </a:extLst>
              </a:tr>
            </a:tbl>
          </a:graphicData>
        </a:graphic>
      </p:graphicFrame>
      <p:sp>
        <p:nvSpPr>
          <p:cNvPr id="2" name="TextBox 1"/>
          <p:cNvSpPr txBox="1"/>
          <p:nvPr/>
        </p:nvSpPr>
        <p:spPr>
          <a:xfrm>
            <a:off x="2699792" y="196410"/>
            <a:ext cx="3888432" cy="646331"/>
          </a:xfrm>
          <a:prstGeom prst="rect">
            <a:avLst/>
          </a:prstGeom>
          <a:noFill/>
        </p:spPr>
        <p:txBody>
          <a:bodyPr wrap="square" rtlCol="0">
            <a:spAutoFit/>
          </a:bodyPr>
          <a:lstStyle/>
          <a:p>
            <a:r>
              <a:rPr lang="zh-CN" altLang="en-US" sz="3600" b="1" dirty="0"/>
              <a:t>作文评阅通用表格</a:t>
            </a:r>
          </a:p>
        </p:txBody>
      </p:sp>
    </p:spTree>
    <p:extLst>
      <p:ext uri="{BB962C8B-B14F-4D97-AF65-F5344CB8AC3E}">
        <p14:creationId xmlns:p14="http://schemas.microsoft.com/office/powerpoint/2010/main" val="395787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latin typeface="+mn-ea"/>
                <a:ea typeface="+mn-ea"/>
              </a:rPr>
              <a:t>对写作能力的“打通式”培养</a:t>
            </a:r>
          </a:p>
        </p:txBody>
      </p:sp>
      <p:sp>
        <p:nvSpPr>
          <p:cNvPr id="3" name="内容占位符 2"/>
          <p:cNvSpPr>
            <a:spLocks noGrp="1"/>
          </p:cNvSpPr>
          <p:nvPr>
            <p:ph idx="1"/>
          </p:nvPr>
        </p:nvSpPr>
        <p:spPr>
          <a:xfrm>
            <a:off x="395536" y="1556792"/>
            <a:ext cx="8568952" cy="4525963"/>
          </a:xfrm>
          <a:ln>
            <a:solidFill>
              <a:schemeClr val="accent1"/>
            </a:solidFill>
          </a:ln>
        </p:spPr>
        <p:txBody>
          <a:bodyPr/>
          <a:lstStyle/>
          <a:p>
            <a:pPr marL="0" indent="0">
              <a:buNone/>
            </a:pPr>
            <a:endParaRPr lang="en-US" altLang="zh-CN" dirty="0"/>
          </a:p>
          <a:p>
            <a:r>
              <a:rPr lang="zh-CN" altLang="en-US" b="1" u="sng" dirty="0">
                <a:solidFill>
                  <a:srgbClr val="0070C0"/>
                </a:solidFill>
                <a:effectLst>
                  <a:outerShdw blurRad="38100" dist="38100" dir="2700000" algn="tl">
                    <a:srgbClr val="000000">
                      <a:alpha val="43137"/>
                    </a:srgbClr>
                  </a:outerShdw>
                </a:effectLst>
              </a:rPr>
              <a:t>“写作”包括“写字”和“作文”，优先讲写字：</a:t>
            </a:r>
            <a:endParaRPr lang="en-US" altLang="zh-CN" b="1" u="sng" dirty="0">
              <a:solidFill>
                <a:srgbClr val="0070C0"/>
              </a:solidFill>
              <a:effectLst>
                <a:outerShdw blurRad="38100" dist="38100" dir="2700000" algn="tl">
                  <a:srgbClr val="000000">
                    <a:alpha val="43137"/>
                  </a:srgbClr>
                </a:outerShdw>
              </a:effectLst>
            </a:endParaRPr>
          </a:p>
          <a:p>
            <a:pPr marL="0" indent="0">
              <a:buNone/>
            </a:pPr>
            <a:r>
              <a:rPr lang="en-US" altLang="zh-CN" b="1" dirty="0"/>
              <a:t>1</a:t>
            </a:r>
            <a:r>
              <a:rPr lang="zh-CN" altLang="en-US" b="1" dirty="0"/>
              <a:t>，书写自古重要！</a:t>
            </a:r>
            <a:endParaRPr lang="en-US" altLang="zh-CN" b="1" dirty="0"/>
          </a:p>
          <a:p>
            <a:pPr marL="0" indent="0">
              <a:buNone/>
            </a:pPr>
            <a:r>
              <a:rPr lang="en-US" altLang="zh-CN" b="1" dirty="0"/>
              <a:t>2</a:t>
            </a:r>
            <a:r>
              <a:rPr lang="zh-CN" altLang="en-US" b="1" dirty="0"/>
              <a:t>，书写有多重要？</a:t>
            </a:r>
            <a:endParaRPr lang="en-US" altLang="zh-CN" b="1" dirty="0"/>
          </a:p>
          <a:p>
            <a:pPr marL="0" indent="0">
              <a:buNone/>
            </a:pPr>
            <a:r>
              <a:rPr lang="en-US" altLang="zh-CN" b="1" dirty="0"/>
              <a:t>3</a:t>
            </a:r>
            <a:r>
              <a:rPr lang="zh-CN" altLang="en-US" b="1" dirty="0"/>
              <a:t>，提升书写的方法</a:t>
            </a:r>
            <a:r>
              <a:rPr lang="en-US" altLang="zh-CN" b="1" dirty="0"/>
              <a:t>——</a:t>
            </a:r>
            <a:endParaRPr lang="zh-CN" altLang="en-US" b="1" dirty="0"/>
          </a:p>
        </p:txBody>
      </p:sp>
    </p:spTree>
    <p:extLst>
      <p:ext uri="{BB962C8B-B14F-4D97-AF65-F5344CB8AC3E}">
        <p14:creationId xmlns:p14="http://schemas.microsoft.com/office/powerpoint/2010/main" val="202131280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31840" y="29536"/>
            <a:ext cx="5565304" cy="1143000"/>
          </a:xfrm>
        </p:spPr>
        <p:txBody>
          <a:bodyPr>
            <a:normAutofit/>
          </a:bodyPr>
          <a:lstStyle/>
          <a:p>
            <a:r>
              <a:rPr lang="en-US" altLang="zh-CN" b="1" dirty="0"/>
              <a:t>1</a:t>
            </a:r>
            <a:r>
              <a:rPr lang="zh-CN" altLang="en-US" b="1" dirty="0"/>
              <a:t>，书写自古重要！</a:t>
            </a:r>
            <a:endParaRPr lang="zh-CN" altLang="en-US" dirty="0"/>
          </a:p>
        </p:txBody>
      </p:sp>
      <p:sp>
        <p:nvSpPr>
          <p:cNvPr id="3" name="内容占位符 2"/>
          <p:cNvSpPr>
            <a:spLocks noGrp="1"/>
          </p:cNvSpPr>
          <p:nvPr>
            <p:ph idx="1"/>
          </p:nvPr>
        </p:nvSpPr>
        <p:spPr>
          <a:xfrm>
            <a:off x="2987824" y="1124744"/>
            <a:ext cx="5976664" cy="5328591"/>
          </a:xfrm>
        </p:spPr>
        <p:txBody>
          <a:bodyPr>
            <a:noAutofit/>
          </a:bodyPr>
          <a:lstStyle/>
          <a:p>
            <a:r>
              <a:rPr lang="zh-CN" altLang="en-US" b="1" noProof="1">
                <a:solidFill>
                  <a:srgbClr val="FF0000"/>
                </a:solidFill>
                <a:effectLst>
                  <a:outerShdw blurRad="38100" dist="38100" dir="2700000" algn="tl">
                    <a:srgbClr val="000000">
                      <a:alpha val="43137"/>
                    </a:srgbClr>
                  </a:outerShdw>
                </a:effectLst>
                <a:latin typeface="楷体" pitchFamily="49" charset="-122"/>
                <a:ea typeface="楷体" pitchFamily="49" charset="-122"/>
                <a:sym typeface="+mn-ea"/>
              </a:rPr>
              <a:t>在科举时代，书法直接就是阅卷最重要的依据。</a:t>
            </a:r>
            <a:r>
              <a:rPr lang="zh-CN" altLang="en-US" b="1" noProof="1">
                <a:effectLst>
                  <a:outerShdw blurRad="38100" dist="38100" dir="2700000" algn="tl">
                    <a:srgbClr val="000000">
                      <a:alpha val="43137"/>
                    </a:srgbClr>
                  </a:outerShdw>
                </a:effectLst>
                <a:latin typeface="楷体" pitchFamily="49" charset="-122"/>
                <a:ea typeface="楷体" pitchFamily="49" charset="-122"/>
                <a:sym typeface="+mn-ea"/>
              </a:rPr>
              <a:t>清代</a:t>
            </a:r>
            <a:r>
              <a:rPr lang="zh-CN" altLang="en-US" b="1" dirty="0">
                <a:effectLst>
                  <a:outerShdw blurRad="38100" dist="38100" dir="2700000" algn="tl">
                    <a:srgbClr val="000000">
                      <a:alpha val="43137"/>
                    </a:srgbClr>
                  </a:outerShdw>
                </a:effectLst>
                <a:latin typeface="楷体" pitchFamily="49" charset="-122"/>
                <a:ea typeface="楷体" pitchFamily="49" charset="-122"/>
              </a:rPr>
              <a:t>陈康祺</a:t>
            </a:r>
            <a:r>
              <a:rPr lang="en-US" altLang="zh-CN" b="1" dirty="0">
                <a:effectLst>
                  <a:outerShdw blurRad="38100" dist="38100" dir="2700000" algn="tl">
                    <a:srgbClr val="000000">
                      <a:alpha val="43137"/>
                    </a:srgbClr>
                  </a:outerShdw>
                </a:effectLst>
                <a:latin typeface="楷体" pitchFamily="49" charset="-122"/>
                <a:ea typeface="楷体" pitchFamily="49" charset="-122"/>
              </a:rPr>
              <a:t>《</a:t>
            </a:r>
            <a:r>
              <a:rPr lang="zh-CN" altLang="en-US" b="1" dirty="0">
                <a:effectLst>
                  <a:outerShdw blurRad="38100" dist="38100" dir="2700000" algn="tl">
                    <a:srgbClr val="000000">
                      <a:alpha val="43137"/>
                    </a:srgbClr>
                  </a:outerShdw>
                </a:effectLst>
                <a:latin typeface="楷体" pitchFamily="49" charset="-122"/>
                <a:ea typeface="楷体" pitchFamily="49" charset="-122"/>
              </a:rPr>
              <a:t>郎潜纪闻二笔</a:t>
            </a:r>
            <a:r>
              <a:rPr lang="en-US" altLang="zh-CN" b="1" dirty="0">
                <a:effectLst>
                  <a:outerShdw blurRad="38100" dist="38100" dir="2700000" algn="tl">
                    <a:srgbClr val="000000">
                      <a:alpha val="43137"/>
                    </a:srgbClr>
                  </a:outerShdw>
                </a:effectLst>
                <a:latin typeface="楷体" pitchFamily="49" charset="-122"/>
                <a:ea typeface="楷体" pitchFamily="49" charset="-122"/>
              </a:rPr>
              <a:t>》</a:t>
            </a:r>
            <a:r>
              <a:rPr lang="zh-CN" altLang="en-US" b="1" dirty="0">
                <a:effectLst>
                  <a:outerShdw blurRad="38100" dist="38100" dir="2700000" algn="tl">
                    <a:srgbClr val="000000">
                      <a:alpha val="43137"/>
                    </a:srgbClr>
                  </a:outerShdw>
                </a:effectLst>
                <a:latin typeface="楷体" pitchFamily="49" charset="-122"/>
                <a:ea typeface="楷体" pitchFamily="49" charset="-122"/>
              </a:rPr>
              <a:t>卷十一：“殿廷考试专尚楷法之由”条 </a:t>
            </a:r>
            <a:r>
              <a:rPr lang="en-US" altLang="zh-CN" b="1" dirty="0">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近数十年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殿廷考试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专尚楷法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不复问策论之优劣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以致空疏浅陋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竞列清班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甚至有抄袭前一科鼎甲策 </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仍列鼎甲者。</a:t>
            </a:r>
            <a:r>
              <a:rPr lang="zh-CN" altLang="en-US" b="1" dirty="0">
                <a:effectLst>
                  <a:outerShdw blurRad="38100" dist="38100" dir="2700000" algn="tl">
                    <a:srgbClr val="000000">
                      <a:alpha val="43137"/>
                    </a:srgbClr>
                  </a:outerShdw>
                </a:effectLst>
                <a:latin typeface="楷体" pitchFamily="49" charset="-122"/>
                <a:ea typeface="楷体" pitchFamily="49" charset="-122"/>
              </a:rPr>
              <a:t>而读卷诸公 </a:t>
            </a:r>
            <a:r>
              <a:rPr lang="en-US" altLang="zh-CN" b="1" dirty="0">
                <a:effectLst>
                  <a:outerShdw blurRad="38100" dist="38100" dir="2700000" algn="tl">
                    <a:srgbClr val="000000">
                      <a:alpha val="43137"/>
                    </a:srgbClr>
                  </a:outerShdw>
                </a:effectLst>
                <a:latin typeface="楷体" pitchFamily="49" charset="-122"/>
                <a:ea typeface="楷体" pitchFamily="49" charset="-122"/>
              </a:rPr>
              <a:t>,</a:t>
            </a:r>
            <a:r>
              <a:rPr lang="zh-CN" altLang="en-US" b="1" dirty="0">
                <a:effectLst>
                  <a:outerShdw blurRad="38100" dist="38100" dir="2700000" algn="tl">
                    <a:srgbClr val="000000">
                      <a:alpha val="43137"/>
                    </a:srgbClr>
                  </a:outerShdw>
                </a:effectLst>
                <a:latin typeface="楷体" pitchFamily="49" charset="-122"/>
                <a:ea typeface="楷体" pitchFamily="49" charset="-122"/>
              </a:rPr>
              <a:t>评骘楷法 </a:t>
            </a:r>
            <a:r>
              <a:rPr lang="en-US" altLang="zh-CN" b="1" dirty="0">
                <a:effectLst>
                  <a:outerShdw blurRad="38100" dist="38100" dir="2700000" algn="tl">
                    <a:srgbClr val="000000">
                      <a:alpha val="43137"/>
                    </a:srgbClr>
                  </a:outerShdw>
                </a:effectLst>
                <a:latin typeface="楷体" pitchFamily="49" charset="-122"/>
                <a:ea typeface="楷体" pitchFamily="49" charset="-122"/>
              </a:rPr>
              <a:t>,</a:t>
            </a:r>
            <a:r>
              <a:rPr lang="zh-CN" altLang="en-US" b="1" dirty="0">
                <a:effectLst>
                  <a:outerShdw blurRad="38100" dist="38100" dir="2700000" algn="tl">
                    <a:srgbClr val="000000">
                      <a:alpha val="43137"/>
                    </a:srgbClr>
                  </a:outerShdw>
                </a:effectLst>
                <a:latin typeface="楷体" pitchFamily="49" charset="-122"/>
                <a:ea typeface="楷体" pitchFamily="49" charset="-122"/>
              </a:rPr>
              <a:t>又苛求之点划之间</a:t>
            </a:r>
            <a:r>
              <a:rPr lang="en-US" altLang="zh-CN" b="1" dirty="0">
                <a:effectLst>
                  <a:outerShdw blurRad="38100" dist="38100" dir="2700000" algn="tl">
                    <a:srgbClr val="000000">
                      <a:alpha val="43137"/>
                    </a:srgbClr>
                  </a:outerShdw>
                </a:effectLst>
                <a:latin typeface="楷体" pitchFamily="49" charset="-122"/>
                <a:ea typeface="楷体" pitchFamily="49" charset="-122"/>
              </a:rPr>
              <a:t>……</a:t>
            </a:r>
            <a:r>
              <a:rPr lang="zh-CN" altLang="en-US" b="1" noProof="1">
                <a:solidFill>
                  <a:srgbClr val="FF0000"/>
                </a:solidFill>
                <a:effectLst>
                  <a:outerShdw blurRad="38100" dist="38100" dir="2700000" algn="tl">
                    <a:srgbClr val="000000">
                      <a:alpha val="43137"/>
                    </a:srgbClr>
                  </a:outerShdw>
                </a:effectLst>
                <a:latin typeface="楷体" pitchFamily="49" charset="-122"/>
                <a:ea typeface="楷体" pitchFamily="49" charset="-122"/>
                <a:sym typeface="+mn-ea"/>
              </a:rPr>
              <a:t>”</a:t>
            </a:r>
            <a:endParaRPr lang="en-US" altLang="zh-CN" b="1" noProof="1">
              <a:solidFill>
                <a:srgbClr val="FF0000"/>
              </a:solidFill>
              <a:effectLst>
                <a:outerShdw blurRad="38100" dist="38100" dir="2700000" algn="tl">
                  <a:srgbClr val="000000">
                    <a:alpha val="43137"/>
                  </a:srgbClr>
                </a:outerShdw>
              </a:effectLst>
              <a:latin typeface="楷体" pitchFamily="49" charset="-122"/>
              <a:ea typeface="楷体" pitchFamily="49" charset="-122"/>
              <a:sym typeface="+mn-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970" y="188640"/>
            <a:ext cx="2397937" cy="2544907"/>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970" y="2852936"/>
            <a:ext cx="2397937" cy="3325754"/>
          </a:xfrm>
          <a:prstGeom prst="rect">
            <a:avLst/>
          </a:prstGeom>
        </p:spPr>
      </p:pic>
    </p:spTree>
    <p:extLst>
      <p:ext uri="{BB962C8B-B14F-4D97-AF65-F5344CB8AC3E}">
        <p14:creationId xmlns:p14="http://schemas.microsoft.com/office/powerpoint/2010/main" val="4195037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808397" y="404664"/>
            <a:ext cx="5427899" cy="433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任意多边形 2"/>
          <p:cNvSpPr>
            <a:spLocks noChangeArrowheads="1"/>
          </p:cNvSpPr>
          <p:nvPr/>
        </p:nvSpPr>
        <p:spPr bwMode="auto">
          <a:xfrm>
            <a:off x="323528" y="838201"/>
            <a:ext cx="8568952" cy="5179484"/>
          </a:xfrm>
          <a:custGeom>
            <a:avLst/>
            <a:gdLst>
              <a:gd name="T0" fmla="*/ 0 w 9815540"/>
              <a:gd name="T1" fmla="*/ 479885 h 3883179"/>
              <a:gd name="T2" fmla="*/ 2005218 w 9815540"/>
              <a:gd name="T3" fmla="*/ 509528 h 3883179"/>
              <a:gd name="T4" fmla="*/ 4150706 w 9815540"/>
              <a:gd name="T5" fmla="*/ 4038 h 3883179"/>
              <a:gd name="T6" fmla="*/ 5240857 w 9815540"/>
              <a:gd name="T7" fmla="*/ 825648 h 3883179"/>
              <a:gd name="T8" fmla="*/ 5047392 w 9815540"/>
              <a:gd name="T9" fmla="*/ 2302171 h 3883179"/>
              <a:gd name="T10" fmla="*/ 5878973 w 9815540"/>
              <a:gd name="T11" fmla="*/ 3442768 h 3883179"/>
              <a:gd name="T12" fmla="*/ 8886625 w 9815540"/>
              <a:gd name="T13" fmla="*/ 3433236 h 3883179"/>
              <a:gd name="T14" fmla="*/ 9815540 w 9815540"/>
              <a:gd name="T15" fmla="*/ 3883179 h 3883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15540" h="3883179">
                <a:moveTo>
                  <a:pt x="0" y="479885"/>
                </a:moveTo>
                <a:cubicBezTo>
                  <a:pt x="282756" y="483667"/>
                  <a:pt x="1313434" y="588836"/>
                  <a:pt x="2005218" y="509528"/>
                </a:cubicBezTo>
                <a:cubicBezTo>
                  <a:pt x="2697002" y="430220"/>
                  <a:pt x="3611433" y="-48649"/>
                  <a:pt x="4150706" y="4038"/>
                </a:cubicBezTo>
                <a:cubicBezTo>
                  <a:pt x="4689979" y="56725"/>
                  <a:pt x="5104109" y="239426"/>
                  <a:pt x="5240857" y="825648"/>
                </a:cubicBezTo>
                <a:cubicBezTo>
                  <a:pt x="5377605" y="1411870"/>
                  <a:pt x="5028125" y="1807927"/>
                  <a:pt x="5047392" y="2302171"/>
                </a:cubicBezTo>
                <a:cubicBezTo>
                  <a:pt x="5066659" y="2796415"/>
                  <a:pt x="5239101" y="3254257"/>
                  <a:pt x="5878973" y="3442768"/>
                </a:cubicBezTo>
                <a:cubicBezTo>
                  <a:pt x="6518845" y="3631279"/>
                  <a:pt x="8230531" y="3359834"/>
                  <a:pt x="8886625" y="3433236"/>
                </a:cubicBezTo>
                <a:cubicBezTo>
                  <a:pt x="9542719" y="3506638"/>
                  <a:pt x="9663140" y="3803350"/>
                  <a:pt x="9815540" y="3883179"/>
                </a:cubicBezTo>
              </a:path>
            </a:pathLst>
          </a:cu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72" name="任意多边形 6"/>
          <p:cNvSpPr>
            <a:spLocks noChangeArrowheads="1"/>
          </p:cNvSpPr>
          <p:nvPr/>
        </p:nvSpPr>
        <p:spPr bwMode="auto">
          <a:xfrm>
            <a:off x="-404813" y="2468034"/>
            <a:ext cx="9548813" cy="2961217"/>
          </a:xfrm>
          <a:custGeom>
            <a:avLst/>
            <a:gdLst>
              <a:gd name="T0" fmla="*/ 0 w 9550400"/>
              <a:gd name="T1" fmla="*/ 2220685 h 2220685"/>
              <a:gd name="T2" fmla="*/ 913040 w 9550400"/>
              <a:gd name="T3" fmla="*/ 1879781 h 2220685"/>
              <a:gd name="T4" fmla="*/ 1755140 w 9550400"/>
              <a:gd name="T5" fmla="*/ 2011671 h 2220685"/>
              <a:gd name="T6" fmla="*/ 2595154 w 9550400"/>
              <a:gd name="T7" fmla="*/ 2133963 h 2220685"/>
              <a:gd name="T8" fmla="*/ 4435202 w 9550400"/>
              <a:gd name="T9" fmla="*/ 1998254 h 2220685"/>
              <a:gd name="T10" fmla="*/ 5907314 w 9550400"/>
              <a:gd name="T11" fmla="*/ 1828800 h 2220685"/>
              <a:gd name="T12" fmla="*/ 7531100 w 9550400"/>
              <a:gd name="T13" fmla="*/ 977900 h 2220685"/>
              <a:gd name="T14" fmla="*/ 8559799 w 9550400"/>
              <a:gd name="T15" fmla="*/ 1394278 h 2220685"/>
              <a:gd name="T16" fmla="*/ 8068582 w 9550400"/>
              <a:gd name="T17" fmla="*/ 1540328 h 2220685"/>
              <a:gd name="T18" fmla="*/ 8186057 w 9550400"/>
              <a:gd name="T19" fmla="*/ 1016000 h 2220685"/>
              <a:gd name="T20" fmla="*/ 9550400 w 9550400"/>
              <a:gd name="T21" fmla="*/ 0 h 2220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0400" h="2220685">
                <a:moveTo>
                  <a:pt x="0" y="2220685"/>
                </a:moveTo>
                <a:cubicBezTo>
                  <a:pt x="305405" y="2142066"/>
                  <a:pt x="468117" y="1933667"/>
                  <a:pt x="913040" y="1879781"/>
                </a:cubicBezTo>
                <a:cubicBezTo>
                  <a:pt x="1357963" y="1825895"/>
                  <a:pt x="1454150" y="1893742"/>
                  <a:pt x="1755140" y="2011671"/>
                </a:cubicBezTo>
                <a:cubicBezTo>
                  <a:pt x="1987550" y="2083880"/>
                  <a:pt x="2148477" y="2136199"/>
                  <a:pt x="2595154" y="2133963"/>
                </a:cubicBezTo>
                <a:cubicBezTo>
                  <a:pt x="3041831" y="2131727"/>
                  <a:pt x="3883175" y="2049114"/>
                  <a:pt x="4435202" y="1998254"/>
                </a:cubicBezTo>
                <a:cubicBezTo>
                  <a:pt x="4987229" y="1947394"/>
                  <a:pt x="5391331" y="1998859"/>
                  <a:pt x="5907314" y="1828800"/>
                </a:cubicBezTo>
                <a:cubicBezTo>
                  <a:pt x="6423297" y="1658741"/>
                  <a:pt x="7025519" y="1139220"/>
                  <a:pt x="7531100" y="977900"/>
                </a:cubicBezTo>
                <a:cubicBezTo>
                  <a:pt x="8036681" y="816580"/>
                  <a:pt x="8622619" y="1097340"/>
                  <a:pt x="8559799" y="1394278"/>
                </a:cubicBezTo>
                <a:cubicBezTo>
                  <a:pt x="8496979" y="1691216"/>
                  <a:pt x="8168972" y="1650999"/>
                  <a:pt x="8068582" y="1540328"/>
                </a:cubicBezTo>
                <a:cubicBezTo>
                  <a:pt x="7968192" y="1429657"/>
                  <a:pt x="7939087" y="1272721"/>
                  <a:pt x="8186057" y="1016000"/>
                </a:cubicBezTo>
                <a:cubicBezTo>
                  <a:pt x="8433027" y="759279"/>
                  <a:pt x="9032573" y="117021"/>
                  <a:pt x="9550400" y="0"/>
                </a:cubicBezTo>
              </a:path>
            </a:pathLst>
          </a:cu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pic>
        <p:nvPicPr>
          <p:cNvPr id="7175" name="Picture 2" descr="D:\Betsy葛\1\铅笔.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466232">
            <a:off x="715963" y="3166534"/>
            <a:ext cx="342900" cy="24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4"/>
          <p:cNvSpPr>
            <a:spLocks noChangeArrowheads="1"/>
          </p:cNvSpPr>
          <p:nvPr/>
        </p:nvSpPr>
        <p:spPr bwMode="auto">
          <a:xfrm>
            <a:off x="2799696" y="4869161"/>
            <a:ext cx="30572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dirty="0">
                <a:solidFill>
                  <a:srgbClr val="000000"/>
                </a:solidFill>
                <a:latin typeface="华文行楷" pitchFamily="2" charset="-122"/>
                <a:ea typeface="华文行楷" pitchFamily="2" charset="-122"/>
                <a:sym typeface="Calibri" pitchFamily="34" charset="0"/>
              </a:rPr>
              <a:t>肖家芸专题报告</a:t>
            </a:r>
            <a:endParaRPr lang="en-US" sz="3200" dirty="0">
              <a:solidFill>
                <a:srgbClr val="000000"/>
              </a:solidFill>
              <a:latin typeface="华文行楷" pitchFamily="2" charset="-122"/>
              <a:ea typeface="华文行楷" pitchFamily="2" charset="-122"/>
              <a:sym typeface="Calibri" pitchFamily="34" charset="0"/>
            </a:endParaRPr>
          </a:p>
        </p:txBody>
      </p:sp>
    </p:spTree>
    <p:extLst>
      <p:ext uri="{BB962C8B-B14F-4D97-AF65-F5344CB8AC3E}">
        <p14:creationId xmlns:p14="http://schemas.microsoft.com/office/powerpoint/2010/main" val="257572236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150"/>
                                  </p:stCondLst>
                                  <p:childTnLst>
                                    <p:set>
                                      <p:cBhvr>
                                        <p:cTn id="9" dur="1" fill="hold">
                                          <p:stCondLst>
                                            <p:cond delay="0"/>
                                          </p:stCondLst>
                                        </p:cTn>
                                        <p:tgtEl>
                                          <p:spTgt spid="7171"/>
                                        </p:tgtEl>
                                        <p:attrNameLst>
                                          <p:attrName>style.visibility</p:attrName>
                                        </p:attrNameLst>
                                      </p:cBhvr>
                                      <p:to>
                                        <p:strVal val="visible"/>
                                      </p:to>
                                    </p:set>
                                    <p:animEffect filter="wipe(left)">
                                      <p:cBhvr>
                                        <p:cTn id="10" dur="1500"/>
                                        <p:tgtEl>
                                          <p:spTgt spid="7171"/>
                                        </p:tgtEl>
                                      </p:cBhvr>
                                    </p:animEffect>
                                  </p:childTnLst>
                                </p:cTn>
                              </p:par>
                              <p:par>
                                <p:cTn id="11" presetID="22" presetClass="entr" presetSubtype="8" fill="hold" nodeType="withEffect">
                                  <p:stCondLst>
                                    <p:cond delay="150"/>
                                  </p:stCondLst>
                                  <p:childTnLst>
                                    <p:set>
                                      <p:cBhvr>
                                        <p:cTn id="12" dur="1" fill="hold">
                                          <p:stCondLst>
                                            <p:cond delay="0"/>
                                          </p:stCondLst>
                                        </p:cTn>
                                        <p:tgtEl>
                                          <p:spTgt spid="7172"/>
                                        </p:tgtEl>
                                        <p:attrNameLst>
                                          <p:attrName>style.visibility</p:attrName>
                                        </p:attrNameLst>
                                      </p:cBhvr>
                                      <p:to>
                                        <p:strVal val="visible"/>
                                      </p:to>
                                    </p:set>
                                    <p:animEffect filter="wipe(left)">
                                      <p:cBhvr>
                                        <p:cTn id="13" dur="1900"/>
                                        <p:tgtEl>
                                          <p:spTgt spid="7172"/>
                                        </p:tgtEl>
                                      </p:cBhvr>
                                    </p:animEffect>
                                  </p:childTnLst>
                                </p:cTn>
                              </p:par>
                              <p:par>
                                <p:cTn id="14" presetID="1" presetClass="entr" presetSubtype="0" fill="hold" nodeType="withEffect">
                                  <p:stCondLst>
                                    <p:cond delay="0"/>
                                  </p:stCondLst>
                                  <p:childTnLst>
                                    <p:set>
                                      <p:cBhvr>
                                        <p:cTn id="15" dur="1" fill="hold">
                                          <p:stCondLst>
                                            <p:cond delay="0"/>
                                          </p:stCondLst>
                                        </p:cTn>
                                        <p:tgtEl>
                                          <p:spTgt spid="7175"/>
                                        </p:tgtEl>
                                        <p:attrNameLst>
                                          <p:attrName>style.visibility</p:attrName>
                                        </p:attrNameLst>
                                      </p:cBhvr>
                                      <p:to>
                                        <p:strVal val="visible"/>
                                      </p:to>
                                    </p:set>
                                  </p:childTnLst>
                                </p:cTn>
                              </p:par>
                              <p:par>
                                <p:cTn id="16" presetID="0" presetClass="path" presetSubtype="0" accel="50000" decel="50000" fill="hold" nodeType="withEffect">
                                  <p:stCondLst>
                                    <p:cond delay="0"/>
                                  </p:stCondLst>
                                  <p:childTnLst>
                                    <p:animMotion origin="layout" path="M -0.007470 0.006358 C 0.010760 0.000178 0.030030 -0.026982 0.059200 -0.026982 C 0.080030 -0.023892 0.102250 0.004200 0.137150 0.011298 C 0.172040 0.018388 0.213880 0.018088 0.268750 0.015618 C 0.323260 0.008208 0.408500 0.013768 0.466490 -0.002902 C 0.523610 -0.021422 0.568400 -0.065252 0.611110 -0.095492 C 0.655550 -0.135312 0.688540 -0.157532 0.722740 -0.184382 C 0.770130 -0.200742 0.843750 -0.189942 0.872040 -0.176982 C 0.900340 -0.126672 0.867530 -0.072962 0.855380 -0.059072 C 0.844610 -0.060002 0.823950 -0.064942 0.816310 -0.077902 C 0.809890 -0.088402 0.808330 -0.117102 0.809540 -0.132532 C 0.807980 -0.147652 0.810590 -0.155682 0.822040 -0.172652 C 0.833330 -0.191482 0.858680 -0.220192 0.877770 -0.245192 C 0.903470 -0.281912 0.914580 -0.292412 0.938020 -0.322042 C 0.952950 -0.347352 1.009890 -0.382842 1.016310 -0.385932 C 1.021520 -0.392102 1.019440 -0.388702 1.023430 -0.395802 " pathEditMode="relative" rAng="0" ptsTypes="ffafaffffffaffff">
                                      <p:cBhvr>
                                        <p:cTn id="17" dur="2650" fill="hold"/>
                                        <p:tgtEl>
                                          <p:spTgt spid="7175"/>
                                        </p:tgtEl>
                                        <p:attrNameLst>
                                          <p:attrName>ppt_x,ppt_y</p:attrName>
                                        </p:attrNameLst>
                                      </p:cBhvr>
                                      <p:rCtr x="50000" y="-10000"/>
                                    </p:animMotion>
                                  </p:childTnLst>
                                </p:cTn>
                              </p:par>
                              <p:par>
                                <p:cTn id="18" presetID="22" presetClass="entr" presetSubtype="8" fill="hold" nodeType="withEffect">
                                  <p:stCondLst>
                                    <p:cond delay="350"/>
                                  </p:stCondLst>
                                  <p:childTnLst>
                                    <p:set>
                                      <p:cBhvr>
                                        <p:cTn id="19" dur="1" fill="hold">
                                          <p:stCondLst>
                                            <p:cond delay="0"/>
                                          </p:stCondLst>
                                        </p:cTn>
                                        <p:tgtEl>
                                          <p:spTgt spid="7176"/>
                                        </p:tgtEl>
                                        <p:attrNameLst>
                                          <p:attrName>style.visibility</p:attrName>
                                        </p:attrNameLst>
                                      </p:cBhvr>
                                      <p:to>
                                        <p:strVal val="visible"/>
                                      </p:to>
                                    </p:set>
                                    <p:animEffect filter="wipe(left)">
                                      <p:cBhvr>
                                        <p:cTn id="20" dur="16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5229200"/>
            <a:ext cx="8496944" cy="1224136"/>
          </a:xfrm>
        </p:spPr>
        <p:txBody>
          <a:bodyPr>
            <a:normAutofit fontScale="90000"/>
          </a:bodyPr>
          <a:lstStyle/>
          <a:p>
            <a:r>
              <a:rPr lang="zh-CN" altLang="en-US" sz="3600" dirty="0">
                <a:latin typeface="楷体" pitchFamily="49" charset="-122"/>
                <a:ea typeface="楷体" pitchFamily="49" charset="-122"/>
              </a:rPr>
              <a:t>明万历二十六年（1598年）殿试第一甲第一名赵秉忠文卷真迹（现藏山东青州博物馆）</a:t>
            </a:r>
            <a:br>
              <a:rPr lang="zh-CN" altLang="en-US" dirty="0">
                <a:latin typeface="楷体" pitchFamily="49" charset="-122"/>
                <a:ea typeface="楷体" pitchFamily="49" charset="-122"/>
              </a:rPr>
            </a:br>
            <a:endParaRPr lang="zh-CN" altLang="en-US" dirty="0"/>
          </a:p>
        </p:txBody>
      </p:sp>
      <p:pic>
        <p:nvPicPr>
          <p:cNvPr id="4" name="内容占位符 3" descr="明状元卷"/>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51520" y="116632"/>
            <a:ext cx="8496944" cy="4853136"/>
          </a:xfrm>
        </p:spPr>
      </p:pic>
    </p:spTree>
    <p:extLst>
      <p:ext uri="{BB962C8B-B14F-4D97-AF65-F5344CB8AC3E}">
        <p14:creationId xmlns:p14="http://schemas.microsoft.com/office/powerpoint/2010/main" val="42371487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r>
              <a:rPr lang="en-US" altLang="zh-CN" sz="3600" b="1" dirty="0"/>
              <a:t>2</a:t>
            </a:r>
            <a:r>
              <a:rPr lang="zh-CN" altLang="en-US" sz="3600" b="1" dirty="0"/>
              <a:t>，书写有多重要？</a:t>
            </a:r>
            <a:endParaRPr lang="zh-CN" altLang="en-US" sz="3600" dirty="0"/>
          </a:p>
        </p:txBody>
      </p:sp>
      <p:sp>
        <p:nvSpPr>
          <p:cNvPr id="3" name="内容占位符 2"/>
          <p:cNvSpPr>
            <a:spLocks noGrp="1"/>
          </p:cNvSpPr>
          <p:nvPr>
            <p:ph idx="1"/>
          </p:nvPr>
        </p:nvSpPr>
        <p:spPr>
          <a:xfrm>
            <a:off x="467544" y="877986"/>
            <a:ext cx="8424936" cy="4525963"/>
          </a:xfrm>
        </p:spPr>
        <p:txBody>
          <a:bodyPr/>
          <a:lstStyle/>
          <a:p>
            <a:r>
              <a:rPr lang="zh-CN" altLang="en-US" sz="2800" noProof="1">
                <a:latin typeface="楷体" pitchFamily="49" charset="-122"/>
                <a:ea typeface="楷体" pitchFamily="49" charset="-122"/>
                <a:sym typeface="+mn-ea"/>
              </a:rPr>
              <a:t>考场作文总归要以手写体的形式出现，字体作为内容呈现的形式，自然越精美越好。</a:t>
            </a:r>
            <a:r>
              <a:rPr lang="zh-CN" altLang="en-US" sz="2800" b="1" noProof="1">
                <a:solidFill>
                  <a:srgbClr val="FF0000"/>
                </a:solidFill>
                <a:latin typeface="楷体" pitchFamily="49" charset="-122"/>
                <a:ea typeface="楷体" pitchFamily="49" charset="-122"/>
                <a:sym typeface="+mn-ea"/>
              </a:rPr>
              <a:t>好的形式才能和好的内容相得益彰，产生一加一大于二的“乘法效应”。该效应因阅卷时间紧迫而越发凸显。</a:t>
            </a:r>
            <a:endParaRPr lang="en-US" altLang="zh-CN" sz="2800" b="1" noProof="1">
              <a:solidFill>
                <a:srgbClr val="FF0000"/>
              </a:solidFill>
              <a:latin typeface="楷体" pitchFamily="49" charset="-122"/>
              <a:ea typeface="楷体" pitchFamily="49" charset="-122"/>
              <a:sym typeface="+mn-ea"/>
            </a:endParaRPr>
          </a:p>
          <a:p>
            <a:pPr marL="0" indent="0">
              <a:buNone/>
            </a:pPr>
            <a:endParaRPr lang="zh-CN" altLang="en-US" noProof="1"/>
          </a:p>
          <a:p>
            <a:endParaRPr lang="zh-CN" altLang="en-US" dirty="0"/>
          </a:p>
        </p:txBody>
      </p:sp>
      <p:pic>
        <p:nvPicPr>
          <p:cNvPr id="4" name="图片 4"/>
          <p:cNvPicPr>
            <a:picLocks noChangeAspect="1" noChangeArrowheads="1"/>
          </p:cNvPicPr>
          <p:nvPr/>
        </p:nvPicPr>
        <p:blipFill rotWithShape="1">
          <a:blip r:embed="rId2">
            <a:extLst>
              <a:ext uri="{28A0092B-C50C-407E-A947-70E740481C1C}">
                <a14:useLocalDpi xmlns:a14="http://schemas.microsoft.com/office/drawing/2010/main" val="0"/>
              </a:ext>
            </a:extLst>
          </a:blip>
          <a:srcRect b="6006"/>
          <a:stretch/>
        </p:blipFill>
        <p:spPr bwMode="auto">
          <a:xfrm>
            <a:off x="683568" y="2780928"/>
            <a:ext cx="8064896"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84878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a:xfrm>
            <a:off x="457200" y="0"/>
            <a:ext cx="8229600" cy="831850"/>
          </a:xfrm>
        </p:spPr>
        <p:txBody>
          <a:bodyPr/>
          <a:lstStyle/>
          <a:p>
            <a:r>
              <a:rPr lang="en-US" altLang="zh-CN" sz="3600" b="1" dirty="0">
                <a:latin typeface="+mn-ea"/>
                <a:ea typeface="+mn-ea"/>
              </a:rPr>
              <a:t>2017</a:t>
            </a:r>
            <a:r>
              <a:rPr lang="zh-CN" altLang="en-US" sz="3600" b="1" dirty="0">
                <a:latin typeface="+mn-ea"/>
                <a:ea typeface="+mn-ea"/>
              </a:rPr>
              <a:t>届</a:t>
            </a:r>
            <a:r>
              <a:rPr lang="en-US" altLang="zh-CN" sz="3600" b="1" dirty="0">
                <a:latin typeface="+mn-ea"/>
                <a:ea typeface="+mn-ea"/>
              </a:rPr>
              <a:t>700</a:t>
            </a:r>
            <a:r>
              <a:rPr lang="zh-CN" altLang="en-US" sz="3600" b="1" dirty="0">
                <a:latin typeface="+mn-ea"/>
                <a:ea typeface="+mn-ea"/>
              </a:rPr>
              <a:t>班李筱箐三次调考作文卷</a:t>
            </a:r>
          </a:p>
        </p:txBody>
      </p:sp>
      <p:sp>
        <p:nvSpPr>
          <p:cNvPr id="25602" name="内容占位符 2"/>
          <p:cNvSpPr>
            <a:spLocks noGrp="1" noChangeArrowheads="1"/>
          </p:cNvSpPr>
          <p:nvPr>
            <p:ph idx="1"/>
          </p:nvPr>
        </p:nvSpPr>
        <p:spPr>
          <a:xfrm>
            <a:off x="0" y="765175"/>
            <a:ext cx="9048750" cy="4525963"/>
          </a:xfrm>
        </p:spPr>
        <p:txBody>
          <a:bodyPr/>
          <a:lstStyle/>
          <a:p>
            <a:pPr marL="0" indent="0">
              <a:buFont typeface="Arial" pitchFamily="34" charset="0"/>
              <a:buNone/>
              <a:defRPr/>
            </a:pPr>
            <a:r>
              <a:rPr lang="zh-CN" altLang="en-US" sz="2800" b="1" dirty="0">
                <a:latin typeface="楷体" panose="02010609060101010101" pitchFamily="49" charset="-122"/>
                <a:ea typeface="楷体" panose="02010609060101010101" pitchFamily="49" charset="-122"/>
              </a:rPr>
              <a:t>十六模得分</a:t>
            </a:r>
            <a:r>
              <a:rPr lang="en-US" altLang="zh-CN" sz="2800" b="1" dirty="0">
                <a:latin typeface="楷体" panose="02010609060101010101" pitchFamily="49" charset="-122"/>
                <a:ea typeface="楷体" panose="02010609060101010101" pitchFamily="49" charset="-122"/>
              </a:rPr>
              <a:t>60</a:t>
            </a:r>
            <a:r>
              <a:rPr lang="zh-CN" altLang="en-US" sz="2800" b="1" dirty="0">
                <a:latin typeface="楷体" panose="02010609060101010101" pitchFamily="49" charset="-122"/>
                <a:ea typeface="楷体" panose="02010609060101010101" pitchFamily="49" charset="-122"/>
              </a:rPr>
              <a:t>分；十八模得分</a:t>
            </a:r>
            <a:r>
              <a:rPr lang="en-US" altLang="zh-CN" sz="2800" b="1" dirty="0">
                <a:latin typeface="楷体" panose="02010609060101010101" pitchFamily="49" charset="-122"/>
                <a:ea typeface="楷体" panose="02010609060101010101" pitchFamily="49" charset="-122"/>
              </a:rPr>
              <a:t>60</a:t>
            </a:r>
            <a:r>
              <a:rPr lang="zh-CN" altLang="en-US" sz="2800" b="1" dirty="0">
                <a:latin typeface="楷体" panose="02010609060101010101" pitchFamily="49" charset="-122"/>
                <a:ea typeface="楷体" panose="02010609060101010101" pitchFamily="49" charset="-122"/>
              </a:rPr>
              <a:t>分；十九模得分</a:t>
            </a:r>
            <a:r>
              <a:rPr lang="en-US" altLang="zh-CN" sz="2800" b="1" dirty="0">
                <a:latin typeface="楷体" panose="02010609060101010101" pitchFamily="49" charset="-122"/>
                <a:ea typeface="楷体" panose="02010609060101010101" pitchFamily="49" charset="-122"/>
              </a:rPr>
              <a:t>59</a:t>
            </a:r>
            <a:r>
              <a:rPr lang="zh-CN" altLang="en-US" sz="2800" b="1" dirty="0">
                <a:latin typeface="楷体" panose="02010609060101010101" pitchFamily="49" charset="-122"/>
                <a:ea typeface="楷体" panose="02010609060101010101" pitchFamily="49" charset="-122"/>
              </a:rPr>
              <a:t>分</a:t>
            </a:r>
          </a:p>
          <a:p>
            <a:pPr>
              <a:defRPr/>
            </a:pPr>
            <a:endParaRPr lang="zh-CN" altLang="en-US" dirty="0"/>
          </a:p>
        </p:txBody>
      </p:sp>
      <p:pic>
        <p:nvPicPr>
          <p:cNvPr id="13315" name="图片 3" descr="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0" y="1279525"/>
            <a:ext cx="2857500" cy="552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图片 4" descr="02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14663" y="1279525"/>
            <a:ext cx="2927350" cy="555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5" descr="十九模"/>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03925" y="1279525"/>
            <a:ext cx="3044825"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00359877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8474D085-9E5D-4499-A75D-BF7FCAC192E5}"/>
              </a:ext>
            </a:extLst>
          </p:cNvPr>
          <p:cNvSpPr>
            <a:spLocks noGrp="1" noChangeArrowheads="1"/>
          </p:cNvSpPr>
          <p:nvPr>
            <p:ph type="title"/>
          </p:nvPr>
        </p:nvSpPr>
        <p:spPr>
          <a:xfrm>
            <a:off x="457200" y="22225"/>
            <a:ext cx="8229600" cy="1143000"/>
          </a:xfrm>
        </p:spPr>
        <p:txBody>
          <a:bodyPr>
            <a:normAutofit/>
          </a:bodyPr>
          <a:lstStyle/>
          <a:p>
            <a:pPr algn="l" eaLnBrk="1" hangingPunct="1"/>
            <a:r>
              <a:rPr lang="en-US" altLang="zh-CN" sz="3600" b="1" dirty="0"/>
              <a:t>3</a:t>
            </a:r>
            <a:r>
              <a:rPr lang="zh-CN" altLang="en-US" sz="3600" b="1" dirty="0"/>
              <a:t>，提升书写的方法</a:t>
            </a:r>
          </a:p>
        </p:txBody>
      </p:sp>
      <p:sp>
        <p:nvSpPr>
          <p:cNvPr id="3" name="内容占位符 2">
            <a:extLst>
              <a:ext uri="{FF2B5EF4-FFF2-40B4-BE49-F238E27FC236}">
                <a16:creationId xmlns:a16="http://schemas.microsoft.com/office/drawing/2014/main" id="{3670167F-47F0-473C-89A4-47221C016AC0}"/>
              </a:ext>
            </a:extLst>
          </p:cNvPr>
          <p:cNvSpPr>
            <a:spLocks noGrp="1"/>
          </p:cNvSpPr>
          <p:nvPr>
            <p:ph idx="1"/>
          </p:nvPr>
        </p:nvSpPr>
        <p:spPr>
          <a:xfrm>
            <a:off x="323850" y="877888"/>
            <a:ext cx="8229600" cy="1903040"/>
          </a:xfrm>
        </p:spPr>
        <p:txBody>
          <a:bodyPr>
            <a:normAutofit/>
          </a:bodyPr>
          <a:lstStyle/>
          <a:p>
            <a:pPr>
              <a:defRPr/>
            </a:pPr>
            <a:r>
              <a:rPr lang="zh-CN" altLang="en-US" sz="3000" b="1" dirty="0">
                <a:latin typeface="楷体" pitchFamily="49" charset="-122"/>
                <a:ea typeface="楷体" pitchFamily="49" charset="-122"/>
              </a:rPr>
              <a:t>谨防“感知磁石效应”：字练不好不仅是手的问题，更主要是眼睛的问题。</a:t>
            </a:r>
            <a:endParaRPr lang="en-US" altLang="zh-CN" sz="3000" b="1" dirty="0">
              <a:latin typeface="楷体" pitchFamily="49" charset="-122"/>
              <a:ea typeface="楷体" pitchFamily="49" charset="-122"/>
            </a:endParaRPr>
          </a:p>
        </p:txBody>
      </p:sp>
      <p:pic>
        <p:nvPicPr>
          <p:cNvPr id="24580" name="图片 4">
            <a:extLst>
              <a:ext uri="{FF2B5EF4-FFF2-40B4-BE49-F238E27FC236}">
                <a16:creationId xmlns:a16="http://schemas.microsoft.com/office/drawing/2014/main" id="{274EA647-AAF1-469A-A238-7019688EE6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4154" y="2088381"/>
            <a:ext cx="4170170" cy="346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71603" y="2020888"/>
            <a:ext cx="3816424" cy="3600986"/>
          </a:xfrm>
          <a:prstGeom prst="rect">
            <a:avLst/>
          </a:prstGeom>
          <a:solidFill>
            <a:schemeClr val="accent3">
              <a:lumMod val="20000"/>
              <a:lumOff val="80000"/>
            </a:schemeClr>
          </a:solidFill>
        </p:spPr>
        <p:txBody>
          <a:bodyPr wrap="square" rtlCol="0">
            <a:spAutoFit/>
          </a:bodyPr>
          <a:lstStyle/>
          <a:p>
            <a:pPr>
              <a:defRPr/>
            </a:pPr>
            <a:r>
              <a:rPr lang="zh-CN" altLang="en-US" sz="2400" b="1" dirty="0">
                <a:latin typeface="楷体" pitchFamily="49" charset="-122"/>
                <a:ea typeface="楷体" pitchFamily="49" charset="-122"/>
              </a:rPr>
              <a:t>“吾儿磨尽三缸水</a:t>
            </a:r>
            <a:r>
              <a:rPr lang="en-US" altLang="zh-CN" sz="2400" b="1" dirty="0">
                <a:latin typeface="楷体" pitchFamily="49" charset="-122"/>
                <a:ea typeface="楷体" pitchFamily="49" charset="-122"/>
              </a:rPr>
              <a:t>,</a:t>
            </a:r>
          </a:p>
          <a:p>
            <a:pPr>
              <a:defRPr/>
            </a:pPr>
            <a:r>
              <a:rPr lang="zh-CN" altLang="en-US" sz="2400" b="1" dirty="0">
                <a:latin typeface="楷体" pitchFamily="49" charset="-122"/>
                <a:ea typeface="楷体" pitchFamily="49" charset="-122"/>
              </a:rPr>
              <a:t>唯有一点似羲之”</a:t>
            </a:r>
            <a:endParaRPr lang="en-US" altLang="zh-CN" sz="2400" b="1" dirty="0">
              <a:latin typeface="楷体" pitchFamily="49" charset="-122"/>
              <a:ea typeface="楷体" pitchFamily="49" charset="-122"/>
            </a:endParaRPr>
          </a:p>
          <a:p>
            <a:pPr>
              <a:defRPr/>
            </a:pPr>
            <a:r>
              <a:rPr lang="zh-CN" altLang="en-US" sz="2000" b="1" dirty="0">
                <a:latin typeface="仿宋" pitchFamily="49" charset="-122"/>
                <a:ea typeface="仿宋" pitchFamily="49" charset="-122"/>
              </a:rPr>
              <a:t>    王献之从小跟着父亲练字</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进步很快。一天</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他认真地写了个“大”字给父亲看。父亲没有说什么</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只是随手在“大”字上加了一点</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变成了“太”。献之又把字给母亲看。母亲仔细看了看</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然后指着那一点说</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我看</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就这一笔是下了功夫的。” 献之听了</a:t>
            </a:r>
            <a:r>
              <a:rPr lang="en-US" altLang="zh-CN" sz="2000" b="1" dirty="0">
                <a:latin typeface="仿宋" pitchFamily="49" charset="-122"/>
                <a:ea typeface="仿宋" pitchFamily="49" charset="-122"/>
              </a:rPr>
              <a:t>,</a:t>
            </a:r>
            <a:r>
              <a:rPr lang="zh-CN" altLang="en-US" sz="2000" b="1" dirty="0">
                <a:latin typeface="仿宋" pitchFamily="49" charset="-122"/>
                <a:ea typeface="仿宋" pitchFamily="49" charset="-122"/>
              </a:rPr>
              <a:t>羞得满脸通红。</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内容占位符 4">
            <a:extLst>
              <a:ext uri="{FF2B5EF4-FFF2-40B4-BE49-F238E27FC236}">
                <a16:creationId xmlns:a16="http://schemas.microsoft.com/office/drawing/2014/main" id="{1094A787-EE7D-4066-B46D-4803909A6419}"/>
              </a:ext>
            </a:extLst>
          </p:cNvPr>
          <p:cNvPicPr>
            <a:picLocks noGrp="1" noChangeAspect="1" noChangeArrowheads="1"/>
          </p:cNvPicPr>
          <p:nvPr>
            <p:ph idx="1"/>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a:xfrm>
            <a:off x="107504" y="61867"/>
            <a:ext cx="2771775" cy="6678612"/>
          </a:xfrm>
        </p:spPr>
      </p:pic>
      <p:pic>
        <p:nvPicPr>
          <p:cNvPr id="25603" name="图片 6">
            <a:extLst>
              <a:ext uri="{FF2B5EF4-FFF2-40B4-BE49-F238E27FC236}">
                <a16:creationId xmlns:a16="http://schemas.microsoft.com/office/drawing/2014/main" id="{F8931FC7-7BED-407A-A182-54DBEBFFBE1B}"/>
              </a:ext>
            </a:extLst>
          </p:cNvPr>
          <p:cNvPicPr>
            <a:picLocks noChangeAspect="1" noChangeArrowheads="1"/>
          </p:cNvPicPr>
          <p:nvPr/>
        </p:nvPicPr>
        <p:blipFill>
          <a:blip r:embed="rId3">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6156176" y="142829"/>
            <a:ext cx="2771775" cy="659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59832" y="268869"/>
            <a:ext cx="3024336" cy="3046988"/>
          </a:xfrm>
          <a:prstGeom prst="rect">
            <a:avLst/>
          </a:prstGeom>
          <a:noFill/>
        </p:spPr>
        <p:txBody>
          <a:bodyPr wrap="square" rtlCol="0">
            <a:spAutoFit/>
          </a:bodyPr>
          <a:lstStyle/>
          <a:p>
            <a:pPr>
              <a:defRPr/>
            </a:pPr>
            <a:r>
              <a:rPr lang="zh-CN" altLang="en-US" sz="3200" b="1" dirty="0">
                <a:latin typeface="+mn-ea"/>
              </a:rPr>
              <a:t>王羲之的点有多厉害？</a:t>
            </a:r>
            <a:endParaRPr lang="en-US" altLang="zh-CN" sz="3200" b="1" dirty="0">
              <a:latin typeface="+mn-ea"/>
            </a:endParaRPr>
          </a:p>
          <a:p>
            <a:pPr>
              <a:defRPr/>
            </a:pPr>
            <a:r>
              <a:rPr lang="en-US" altLang="zh-CN" sz="3200" b="1" dirty="0">
                <a:latin typeface="楷体" pitchFamily="49" charset="-122"/>
                <a:ea typeface="楷体" pitchFamily="49" charset="-122"/>
              </a:rPr>
              <a:t>《</a:t>
            </a:r>
            <a:r>
              <a:rPr lang="zh-CN" altLang="en-US" sz="3200" b="1" dirty="0">
                <a:latin typeface="楷体" pitchFamily="49" charset="-122"/>
                <a:ea typeface="楷体" pitchFamily="49" charset="-122"/>
              </a:rPr>
              <a:t>兰亭集序</a:t>
            </a:r>
            <a:r>
              <a:rPr lang="en-US" altLang="zh-CN" sz="3200" b="1" dirty="0">
                <a:latin typeface="楷体" pitchFamily="49" charset="-122"/>
                <a:ea typeface="楷体" pitchFamily="49" charset="-122"/>
              </a:rPr>
              <a:t>》</a:t>
            </a:r>
          </a:p>
          <a:p>
            <a:pPr>
              <a:defRPr/>
            </a:pPr>
            <a:r>
              <a:rPr lang="zh-CN" altLang="en-US" sz="3200" b="1" dirty="0">
                <a:latin typeface="楷体" pitchFamily="49" charset="-122"/>
                <a:ea typeface="楷体" pitchFamily="49" charset="-122"/>
              </a:rPr>
              <a:t>仅</a:t>
            </a:r>
            <a:r>
              <a:rPr lang="en-US" altLang="zh-CN" sz="3200" b="1" dirty="0">
                <a:latin typeface="楷体" pitchFamily="49" charset="-122"/>
                <a:ea typeface="楷体" pitchFamily="49" charset="-122"/>
              </a:rPr>
              <a:t>324</a:t>
            </a:r>
            <a:r>
              <a:rPr lang="zh-CN" altLang="en-US" sz="3200" b="1" dirty="0">
                <a:latin typeface="楷体" pitchFamily="49" charset="-122"/>
                <a:ea typeface="楷体" pitchFamily="49" charset="-122"/>
              </a:rPr>
              <a:t>字，“点”的写法竟然有二十多种：</a:t>
            </a:r>
            <a:endParaRPr lang="en-US" altLang="zh-CN" sz="3200" b="1" dirty="0">
              <a:latin typeface="楷体" pitchFamily="49" charset="-122"/>
              <a:ea typeface="楷体" pitchFamily="49"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0505" y="3712912"/>
            <a:ext cx="2952328" cy="2998109"/>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a:extLst>
              <a:ext uri="{FF2B5EF4-FFF2-40B4-BE49-F238E27FC236}">
                <a16:creationId xmlns:a16="http://schemas.microsoft.com/office/drawing/2014/main" id="{E80BE1FD-EFEE-462A-BF02-362CD25ACC7A}"/>
              </a:ext>
            </a:extLst>
          </p:cNvPr>
          <p:cNvSpPr>
            <a:spLocks noGrp="1" noChangeArrowheads="1"/>
          </p:cNvSpPr>
          <p:nvPr>
            <p:ph type="title"/>
          </p:nvPr>
        </p:nvSpPr>
        <p:spPr>
          <a:xfrm>
            <a:off x="173038" y="274638"/>
            <a:ext cx="8845550" cy="1143000"/>
          </a:xfrm>
        </p:spPr>
        <p:txBody>
          <a:bodyPr>
            <a:normAutofit/>
          </a:bodyPr>
          <a:lstStyle/>
          <a:p>
            <a:pPr eaLnBrk="1" hangingPunct="1"/>
            <a:r>
              <a:rPr lang="zh-CN" altLang="en-US" sz="3600" b="1" dirty="0"/>
              <a:t>练字的关键是帮学生看到自己字很烂</a:t>
            </a:r>
          </a:p>
        </p:txBody>
      </p:sp>
      <p:sp>
        <p:nvSpPr>
          <p:cNvPr id="27651" name="内容占位符 2">
            <a:extLst>
              <a:ext uri="{FF2B5EF4-FFF2-40B4-BE49-F238E27FC236}">
                <a16:creationId xmlns:a16="http://schemas.microsoft.com/office/drawing/2014/main" id="{2895DB7B-4D97-4336-BAB4-47663588F555}"/>
              </a:ext>
            </a:extLst>
          </p:cNvPr>
          <p:cNvSpPr>
            <a:spLocks noGrp="1" noChangeArrowheads="1"/>
          </p:cNvSpPr>
          <p:nvPr>
            <p:ph idx="1"/>
          </p:nvPr>
        </p:nvSpPr>
        <p:spPr>
          <a:xfrm>
            <a:off x="179512" y="1412777"/>
            <a:ext cx="8712968" cy="1080120"/>
          </a:xfrm>
          <a:solidFill>
            <a:schemeClr val="accent3">
              <a:lumMod val="20000"/>
              <a:lumOff val="80000"/>
            </a:schemeClr>
          </a:solidFill>
        </p:spPr>
        <p:txBody>
          <a:bodyPr>
            <a:normAutofit/>
          </a:bodyPr>
          <a:lstStyle/>
          <a:p>
            <a:pPr marL="0" indent="0">
              <a:buNone/>
            </a:pPr>
            <a:r>
              <a:rPr lang="zh-CN" altLang="en-US" sz="2800" b="1" u="sng" dirty="0">
                <a:effectLst>
                  <a:outerShdw blurRad="38100" dist="38100" dir="2700000" algn="tl">
                    <a:srgbClr val="000000">
                      <a:alpha val="43137"/>
                    </a:srgbClr>
                  </a:outerShdw>
                </a:effectLst>
                <a:latin typeface="楷体" pitchFamily="49" charset="-122"/>
                <a:ea typeface="楷体" pitchFamily="49" charset="-122"/>
              </a:rPr>
              <a:t>“以毒攻毒法”</a:t>
            </a:r>
            <a:r>
              <a:rPr lang="zh-CN" altLang="en-US" sz="2800" dirty="0">
                <a:latin typeface="楷体" pitchFamily="49" charset="-122"/>
                <a:ea typeface="楷体" pitchFamily="49" charset="-122"/>
              </a:rPr>
              <a:t>：多在课堂上进行优劣字迹对比，不同学生之间的优劣对比，单个学生的前后对比；</a:t>
            </a:r>
            <a:endParaRPr lang="en-US" altLang="zh-CN" sz="2800" dirty="0">
              <a:latin typeface="楷体" pitchFamily="49" charset="-122"/>
              <a:ea typeface="楷体" pitchFamily="49" charset="-122"/>
            </a:endParaRPr>
          </a:p>
          <a:p>
            <a:pPr eaLnBrk="1" hangingPunct="1"/>
            <a:endParaRPr lang="en-US" altLang="zh-CN" sz="2800" dirty="0">
              <a:latin typeface="楷体" pitchFamily="49" charset="-122"/>
              <a:ea typeface="楷体" pitchFamily="49" charset="-122"/>
            </a:endParaRPr>
          </a:p>
        </p:txBody>
      </p:sp>
      <p:sp>
        <p:nvSpPr>
          <p:cNvPr id="2" name="文本框 1">
            <a:extLst>
              <a:ext uri="{FF2B5EF4-FFF2-40B4-BE49-F238E27FC236}">
                <a16:creationId xmlns:a16="http://schemas.microsoft.com/office/drawing/2014/main" id="{796C71E2-F7C5-4B2C-B87B-38E36D547E56}"/>
              </a:ext>
            </a:extLst>
          </p:cNvPr>
          <p:cNvSpPr txBox="1"/>
          <p:nvPr/>
        </p:nvSpPr>
        <p:spPr>
          <a:xfrm>
            <a:off x="107504" y="2813447"/>
            <a:ext cx="8784976" cy="1231106"/>
          </a:xfrm>
          <a:prstGeom prst="rect">
            <a:avLst/>
          </a:prstGeom>
          <a:solidFill>
            <a:schemeClr val="accent3">
              <a:lumMod val="20000"/>
              <a:lumOff val="80000"/>
            </a:schemeClr>
          </a:solidFill>
        </p:spPr>
        <p:txBody>
          <a:bodyPr wrap="square" rtlCol="0">
            <a:spAutoFit/>
          </a:bodyPr>
          <a:lstStyle/>
          <a:p>
            <a:r>
              <a:rPr lang="zh-CN" altLang="en-US" sz="2800" dirty="0">
                <a:latin typeface="楷体" pitchFamily="49" charset="-122"/>
                <a:ea typeface="楷体" pitchFamily="49" charset="-122"/>
              </a:rPr>
              <a:t>“</a:t>
            </a:r>
            <a:r>
              <a:rPr lang="zh-CN" altLang="en-US" sz="2800" b="1" u="sng" dirty="0">
                <a:latin typeface="楷体" pitchFamily="49" charset="-122"/>
                <a:ea typeface="楷体" pitchFamily="49" charset="-122"/>
              </a:rPr>
              <a:t>循序渐进法</a:t>
            </a:r>
            <a:r>
              <a:rPr lang="zh-CN" altLang="en-US" sz="2800" dirty="0">
                <a:latin typeface="楷体" pitchFamily="49" charset="-122"/>
                <a:ea typeface="楷体" pitchFamily="49" charset="-122"/>
              </a:rPr>
              <a:t>”：先要求学生练好字的字形大小间架结构，再教学生美化笔画细节；</a:t>
            </a:r>
            <a:endParaRPr lang="en-US" altLang="zh-CN" sz="2800" dirty="0">
              <a:latin typeface="楷体" pitchFamily="49" charset="-122"/>
              <a:ea typeface="楷体" pitchFamily="49" charset="-122"/>
            </a:endParaRPr>
          </a:p>
          <a:p>
            <a:endParaRPr lang="en-US" altLang="zh-CN" dirty="0">
              <a:latin typeface="楷体" pitchFamily="49" charset="-122"/>
              <a:ea typeface="楷体" pitchFamily="49" charset="-122"/>
            </a:endParaRPr>
          </a:p>
        </p:txBody>
      </p:sp>
      <p:sp>
        <p:nvSpPr>
          <p:cNvPr id="3" name="文本框 2">
            <a:extLst>
              <a:ext uri="{FF2B5EF4-FFF2-40B4-BE49-F238E27FC236}">
                <a16:creationId xmlns:a16="http://schemas.microsoft.com/office/drawing/2014/main" id="{1F6C203E-E644-4983-BA2C-39971B922558}"/>
              </a:ext>
            </a:extLst>
          </p:cNvPr>
          <p:cNvSpPr txBox="1"/>
          <p:nvPr/>
        </p:nvSpPr>
        <p:spPr>
          <a:xfrm>
            <a:off x="179512" y="4221088"/>
            <a:ext cx="8496944" cy="1384995"/>
          </a:xfrm>
          <a:prstGeom prst="rect">
            <a:avLst/>
          </a:prstGeom>
          <a:solidFill>
            <a:schemeClr val="accent3">
              <a:lumMod val="20000"/>
              <a:lumOff val="80000"/>
            </a:schemeClr>
          </a:solidFill>
        </p:spPr>
        <p:txBody>
          <a:bodyPr wrap="square" rtlCol="0">
            <a:spAutoFit/>
          </a:bodyPr>
          <a:lstStyle/>
          <a:p>
            <a:r>
              <a:rPr lang="zh-CN" altLang="en-US" sz="2800" dirty="0">
                <a:latin typeface="楷体" pitchFamily="49" charset="-122"/>
                <a:ea typeface="楷体" pitchFamily="49" charset="-122"/>
              </a:rPr>
              <a:t>“</a:t>
            </a:r>
            <a:r>
              <a:rPr lang="zh-CN" altLang="en-US" sz="2800" b="1" u="sng" dirty="0">
                <a:latin typeface="楷体" pitchFamily="49" charset="-122"/>
                <a:ea typeface="楷体" pitchFamily="49" charset="-122"/>
              </a:rPr>
              <a:t>打通内容法</a:t>
            </a:r>
            <a:r>
              <a:rPr lang="zh-CN" altLang="en-US" sz="2800" dirty="0">
                <a:latin typeface="楷体" pitchFamily="49" charset="-122"/>
                <a:ea typeface="楷体" pitchFamily="49" charset="-122"/>
              </a:rPr>
              <a:t>”：把精彩的作文范文印成字帖，边习字边精度文章；待到字形基本练好以后，要求学生每天抄写精彩的文章片段提升速度。</a:t>
            </a:r>
            <a:endParaRPr lang="en-US" altLang="zh-CN" sz="28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651">
                                            <p:bg/>
                                          </p:spTgt>
                                        </p:tgtEl>
                                        <p:attrNameLst>
                                          <p:attrName>style.visibility</p:attrName>
                                        </p:attrNameLst>
                                      </p:cBhvr>
                                      <p:to>
                                        <p:strVal val="visible"/>
                                      </p:to>
                                    </p:set>
                                    <p:animEffect transition="in" filter="fade">
                                      <p:cBhvr>
                                        <p:cTn id="7" dur="1000"/>
                                        <p:tgtEl>
                                          <p:spTgt spid="27651">
                                            <p:bg/>
                                          </p:spTgt>
                                        </p:tgtEl>
                                      </p:cBhvr>
                                    </p:animEffect>
                                    <p:anim calcmode="lin" valueType="num">
                                      <p:cBhvr>
                                        <p:cTn id="8" dur="1000" fill="hold"/>
                                        <p:tgtEl>
                                          <p:spTgt spid="27651">
                                            <p:bg/>
                                          </p:spTgt>
                                        </p:tgtEl>
                                        <p:attrNameLst>
                                          <p:attrName>ppt_x</p:attrName>
                                        </p:attrNameLst>
                                      </p:cBhvr>
                                      <p:tavLst>
                                        <p:tav tm="0">
                                          <p:val>
                                            <p:strVal val="#ppt_x"/>
                                          </p:val>
                                        </p:tav>
                                        <p:tav tm="100000">
                                          <p:val>
                                            <p:strVal val="#ppt_x"/>
                                          </p:val>
                                        </p:tav>
                                      </p:tavLst>
                                    </p:anim>
                                    <p:anim calcmode="lin" valueType="num">
                                      <p:cBhvr>
                                        <p:cTn id="9" dur="1000" fill="hold"/>
                                        <p:tgtEl>
                                          <p:spTgt spid="27651">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651">
                                            <p:txEl>
                                              <p:pRg st="0" end="0"/>
                                            </p:txEl>
                                          </p:spTgt>
                                        </p:tgtEl>
                                        <p:attrNameLst>
                                          <p:attrName>style.visibility</p:attrName>
                                        </p:attrNameLst>
                                      </p:cBhvr>
                                      <p:to>
                                        <p:strVal val="visible"/>
                                      </p:to>
                                    </p:set>
                                    <p:animEffect transition="in" filter="fade">
                                      <p:cBhvr>
                                        <p:cTn id="14" dur="1000"/>
                                        <p:tgtEl>
                                          <p:spTgt spid="27651">
                                            <p:txEl>
                                              <p:pRg st="0" end="0"/>
                                            </p:txEl>
                                          </p:spTgt>
                                        </p:tgtEl>
                                      </p:cBhvr>
                                    </p:animEffect>
                                    <p:anim calcmode="lin" valueType="num">
                                      <p:cBhvr>
                                        <p:cTn id="15"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6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nimBg="1"/>
      <p:bldP spid="2" grpId="0" animBg="1"/>
      <p:bldP spid="3"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32656"/>
            <a:ext cx="8229600" cy="1143000"/>
          </a:xfrm>
        </p:spPr>
        <p:txBody>
          <a:bodyPr>
            <a:normAutofit/>
          </a:bodyPr>
          <a:lstStyle/>
          <a:p>
            <a:r>
              <a:rPr lang="zh-CN" altLang="en-US" sz="3600" b="1" dirty="0"/>
              <a:t>基础等级提升策略</a:t>
            </a:r>
          </a:p>
        </p:txBody>
      </p:sp>
      <p:sp>
        <p:nvSpPr>
          <p:cNvPr id="3" name="内容占位符 2"/>
          <p:cNvSpPr>
            <a:spLocks noGrp="1"/>
          </p:cNvSpPr>
          <p:nvPr>
            <p:ph idx="1"/>
          </p:nvPr>
        </p:nvSpPr>
        <p:spPr>
          <a:xfrm>
            <a:off x="904383" y="1556792"/>
            <a:ext cx="8229600" cy="4525963"/>
          </a:xfrm>
        </p:spPr>
        <p:txBody>
          <a:bodyPr/>
          <a:lstStyle/>
          <a:p>
            <a:r>
              <a:rPr lang="zh-CN" altLang="en-US" b="1" dirty="0">
                <a:latin typeface="楷体" pitchFamily="49" charset="-122"/>
                <a:ea typeface="楷体" pitchFamily="49" charset="-122"/>
              </a:rPr>
              <a:t>内容（符合题意，内容充实）</a:t>
            </a:r>
            <a:endParaRPr lang="en-US" altLang="zh-CN" b="1" dirty="0">
              <a:latin typeface="楷体" pitchFamily="49" charset="-122"/>
              <a:ea typeface="楷体" pitchFamily="49" charset="-122"/>
            </a:endParaRPr>
          </a:p>
          <a:p>
            <a:r>
              <a:rPr lang="zh-CN" altLang="en-US" b="1" dirty="0">
                <a:latin typeface="楷体" pitchFamily="49" charset="-122"/>
                <a:ea typeface="楷体" pitchFamily="49" charset="-122"/>
              </a:rPr>
              <a:t>表达（结构严谨，语言流畅）</a:t>
            </a:r>
            <a:endParaRPr lang="en-US" altLang="zh-CN" b="1" dirty="0">
              <a:latin typeface="楷体" pitchFamily="49" charset="-122"/>
              <a:ea typeface="楷体" pitchFamily="49" charset="-122"/>
            </a:endParaRPr>
          </a:p>
          <a:p>
            <a:endParaRPr lang="en-US" altLang="zh-CN" dirty="0"/>
          </a:p>
          <a:p>
            <a:r>
              <a:rPr lang="zh-CN" altLang="en-US" b="1" dirty="0">
                <a:solidFill>
                  <a:srgbClr val="0070C0"/>
                </a:solidFill>
              </a:rPr>
              <a:t>打通内容：</a:t>
            </a:r>
            <a:r>
              <a:rPr lang="en-US" altLang="zh-CN" sz="4000" b="1" dirty="0">
                <a:solidFill>
                  <a:srgbClr val="0070C0"/>
                </a:solidFill>
              </a:rPr>
              <a:t>E</a:t>
            </a:r>
            <a:r>
              <a:rPr lang="zh-CN" altLang="en-US" sz="4000" b="1" dirty="0">
                <a:solidFill>
                  <a:srgbClr val="0070C0"/>
                </a:solidFill>
              </a:rPr>
              <a:t>表达</a:t>
            </a:r>
            <a:r>
              <a:rPr lang="en-US" altLang="zh-CN" sz="4000" b="1" dirty="0">
                <a:solidFill>
                  <a:srgbClr val="0070C0"/>
                </a:solidFill>
              </a:rPr>
              <a:t>+C</a:t>
            </a:r>
            <a:r>
              <a:rPr lang="zh-CN" altLang="en-US" sz="4000" b="1" dirty="0">
                <a:solidFill>
                  <a:srgbClr val="0070C0"/>
                </a:solidFill>
              </a:rPr>
              <a:t>分析综合</a:t>
            </a:r>
            <a:endParaRPr lang="en-US" altLang="zh-CN" sz="4000" b="1" dirty="0">
              <a:solidFill>
                <a:srgbClr val="0070C0"/>
              </a:solidFill>
            </a:endParaRPr>
          </a:p>
          <a:p>
            <a:r>
              <a:rPr lang="zh-CN" altLang="en-US" sz="4000" dirty="0"/>
              <a:t>作文课就是精读课！</a:t>
            </a:r>
            <a:endParaRPr lang="zh-CN" altLang="en-US" sz="4000" b="1" dirty="0">
              <a:solidFill>
                <a:srgbClr val="0070C0"/>
              </a:solidFill>
            </a:endParaRPr>
          </a:p>
        </p:txBody>
      </p:sp>
    </p:spTree>
    <p:extLst>
      <p:ext uri="{BB962C8B-B14F-4D97-AF65-F5344CB8AC3E}">
        <p14:creationId xmlns:p14="http://schemas.microsoft.com/office/powerpoint/2010/main" val="359323392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CCF3A0-9D28-486D-B1C4-8D807DEA4E12}"/>
              </a:ext>
            </a:extLst>
          </p:cNvPr>
          <p:cNvSpPr>
            <a:spLocks noGrp="1"/>
          </p:cNvSpPr>
          <p:nvPr>
            <p:ph type="title"/>
          </p:nvPr>
        </p:nvSpPr>
        <p:spPr>
          <a:xfrm>
            <a:off x="467544" y="0"/>
            <a:ext cx="8229600" cy="1143000"/>
          </a:xfrm>
        </p:spPr>
        <p:txBody>
          <a:bodyPr>
            <a:normAutofit/>
          </a:bodyPr>
          <a:lstStyle/>
          <a:p>
            <a:r>
              <a:rPr lang="zh-CN" altLang="en-US" sz="3600" b="1" dirty="0"/>
              <a:t>文本分析举例</a:t>
            </a:r>
          </a:p>
        </p:txBody>
      </p:sp>
      <p:sp>
        <p:nvSpPr>
          <p:cNvPr id="3" name="内容占位符 2">
            <a:extLst>
              <a:ext uri="{FF2B5EF4-FFF2-40B4-BE49-F238E27FC236}">
                <a16:creationId xmlns:a16="http://schemas.microsoft.com/office/drawing/2014/main" id="{38BC997A-C8E2-4862-9CFB-73BAC3BF6B3B}"/>
              </a:ext>
            </a:extLst>
          </p:cNvPr>
          <p:cNvSpPr>
            <a:spLocks noGrp="1"/>
          </p:cNvSpPr>
          <p:nvPr>
            <p:ph idx="1"/>
          </p:nvPr>
        </p:nvSpPr>
        <p:spPr>
          <a:xfrm>
            <a:off x="457200" y="1600200"/>
            <a:ext cx="6563072" cy="4525963"/>
          </a:xfrm>
        </p:spPr>
        <p:txBody>
          <a:bodyPr/>
          <a:lstStyle/>
          <a:p>
            <a:pPr marL="0" indent="0">
              <a:buNone/>
            </a:pPr>
            <a:endParaRPr lang="en-US" altLang="zh-CN" dirty="0"/>
          </a:p>
          <a:p>
            <a:pPr marL="0" indent="0">
              <a:buNone/>
            </a:pPr>
            <a:endParaRPr lang="zh-CN" altLang="en-US" dirty="0"/>
          </a:p>
        </p:txBody>
      </p:sp>
      <p:sp>
        <p:nvSpPr>
          <p:cNvPr id="4" name="矩形 3"/>
          <p:cNvSpPr/>
          <p:nvPr/>
        </p:nvSpPr>
        <p:spPr>
          <a:xfrm>
            <a:off x="2771800" y="1428831"/>
            <a:ext cx="6264696" cy="5078313"/>
          </a:xfrm>
          <a:prstGeom prst="rect">
            <a:avLst/>
          </a:prstGeom>
          <a:solidFill>
            <a:schemeClr val="bg1"/>
          </a:solidFill>
        </p:spPr>
        <p:txBody>
          <a:bodyPr wrap="square">
            <a:spAutoFit/>
          </a:bodyPr>
          <a:lstStyle/>
          <a:p>
            <a:r>
              <a:rPr lang="en-US" altLang="zh-CN" sz="2400" b="1" dirty="0"/>
              <a:t>《</a:t>
            </a:r>
            <a:r>
              <a:rPr lang="zh-CN" altLang="zh-CN" sz="2400" b="1" dirty="0"/>
              <a:t>拯救社会道德，从唤醒职业精神开始</a:t>
            </a:r>
            <a:r>
              <a:rPr lang="en-US" altLang="zh-CN" sz="2400" b="1" dirty="0"/>
              <a:t>》</a:t>
            </a:r>
          </a:p>
          <a:p>
            <a:r>
              <a:rPr lang="zh-CN" altLang="zh-CN" sz="2000" b="1" dirty="0">
                <a:solidFill>
                  <a:srgbClr val="FF0000"/>
                </a:solidFill>
                <a:latin typeface="楷体" pitchFamily="49" charset="-122"/>
                <a:ea typeface="楷体" pitchFamily="49" charset="-122"/>
              </a:rPr>
              <a:t>（正面立意，标题体现具体主张）</a:t>
            </a:r>
            <a:endParaRPr lang="en-US" altLang="zh-CN" sz="2000" b="1" dirty="0">
              <a:solidFill>
                <a:srgbClr val="FF0000"/>
              </a:solidFill>
              <a:latin typeface="楷体" pitchFamily="49" charset="-122"/>
              <a:ea typeface="楷体" pitchFamily="49" charset="-122"/>
            </a:endParaRPr>
          </a:p>
          <a:p>
            <a:endParaRPr lang="zh-CN" altLang="zh-CN" sz="2000" b="1" dirty="0"/>
          </a:p>
          <a:p>
            <a:r>
              <a:rPr lang="zh-CN" altLang="en-US" sz="2000" b="1" dirty="0"/>
              <a:t>作者：</a:t>
            </a:r>
            <a:r>
              <a:rPr lang="zh-CN" altLang="zh-CN" sz="2000" b="1" dirty="0"/>
              <a:t>曹林</a:t>
            </a:r>
            <a:r>
              <a:rPr lang="zh-CN" altLang="en-US" sz="2000" b="1" dirty="0"/>
              <a:t>（著名时评家，北京大学客座讲师）</a:t>
            </a:r>
            <a:endParaRPr lang="en-US" altLang="zh-CN" sz="2000" b="1" dirty="0"/>
          </a:p>
          <a:p>
            <a:endParaRPr lang="zh-CN" altLang="zh-CN" sz="2000" b="1" dirty="0"/>
          </a:p>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这几天，公众都沉浸在对一个平凡司机的悼念中，整个杭州城、甚至整个中国，都为他泪流满面——客车司机吴斌，他在被铁块击中后的</a:t>
            </a:r>
            <a:r>
              <a:rPr lang="en-US" altLang="zh-CN" sz="2000" b="1" dirty="0">
                <a:latin typeface="仿宋" pitchFamily="49" charset="-122"/>
                <a:ea typeface="仿宋" pitchFamily="49" charset="-122"/>
              </a:rPr>
              <a:t>1</a:t>
            </a:r>
            <a:r>
              <a:rPr lang="zh-CN" altLang="zh-CN" sz="2000" b="1" dirty="0">
                <a:latin typeface="仿宋" pitchFamily="49" charset="-122"/>
                <a:ea typeface="仿宋" pitchFamily="49" charset="-122"/>
              </a:rPr>
              <a:t>分多钟时间里，换挡、减速、停车、开门，告诉大家安全下车，最后倒下；他忍受的肝脏</a:t>
            </a:r>
            <a:r>
              <a:rPr lang="en-US" altLang="zh-CN" sz="2000" b="1" dirty="0">
                <a:latin typeface="仿宋" pitchFamily="49" charset="-122"/>
                <a:ea typeface="仿宋" pitchFamily="49" charset="-122"/>
              </a:rPr>
              <a:t>3/4</a:t>
            </a:r>
            <a:r>
              <a:rPr lang="zh-CN" altLang="zh-CN" sz="2000" b="1" dirty="0">
                <a:latin typeface="仿宋" pitchFamily="49" charset="-122"/>
                <a:ea typeface="仿宋" pitchFamily="49" charset="-122"/>
              </a:rPr>
              <a:t>破裂，肝脏几乎粉碎性外伤，是属于人能够承受的最高等级的巨痛。</a:t>
            </a:r>
            <a:r>
              <a:rPr lang="zh-CN" altLang="zh-CN" sz="2000" b="1" dirty="0">
                <a:solidFill>
                  <a:srgbClr val="FF0000"/>
                </a:solidFill>
                <a:latin typeface="楷体" pitchFamily="49" charset="-122"/>
                <a:ea typeface="楷体" pitchFamily="49" charset="-122"/>
              </a:rPr>
              <a:t>（概括事实）</a:t>
            </a:r>
          </a:p>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吴斌身上震撼人心的那种美德，到底是什么呢？那不是一种简单的道德，而是一种职业素养，是当下社会最稀缺的品质：职业精神。一个司机，在面临危境时用自己的生命诠释了他一以贯之并内化到道德血液中的职业精神。</a:t>
            </a:r>
            <a:r>
              <a:rPr lang="zh-CN" altLang="zh-CN" sz="2000" b="1" dirty="0">
                <a:solidFill>
                  <a:srgbClr val="FF0000"/>
                </a:solidFill>
                <a:latin typeface="楷体" pitchFamily="49" charset="-122"/>
                <a:ea typeface="楷体" pitchFamily="49" charset="-122"/>
              </a:rPr>
              <a:t>（亮明观点）</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00" y="3096835"/>
            <a:ext cx="2608267" cy="3410309"/>
          </a:xfrm>
          <a:prstGeom prst="rect">
            <a:avLst/>
          </a:prstGeom>
        </p:spPr>
      </p:pic>
      <p:pic>
        <p:nvPicPr>
          <p:cNvPr id="6" name="图片 5"/>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0" y="296792"/>
            <a:ext cx="2606815" cy="2606815"/>
          </a:xfrm>
          <a:prstGeom prst="rect">
            <a:avLst/>
          </a:prstGeom>
        </p:spPr>
      </p:pic>
    </p:spTree>
    <p:extLst>
      <p:ext uri="{BB962C8B-B14F-4D97-AF65-F5344CB8AC3E}">
        <p14:creationId xmlns:p14="http://schemas.microsoft.com/office/powerpoint/2010/main" val="344391685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188640"/>
            <a:ext cx="8712968" cy="5940088"/>
          </a:xfrm>
          <a:prstGeom prst="rect">
            <a:avLst/>
          </a:prstGeom>
          <a:solidFill>
            <a:schemeClr val="bg1"/>
          </a:solidFill>
        </p:spPr>
        <p:txBody>
          <a:bodyPr wrap="square">
            <a:spAutoFit/>
          </a:bodyPr>
          <a:lstStyle/>
          <a:p>
            <a:r>
              <a:rPr lang="en-US" altLang="zh-CN" dirty="0">
                <a:latin typeface="+mn-ea"/>
              </a:rPr>
              <a:t>    </a:t>
            </a:r>
            <a:r>
              <a:rPr lang="zh-CN" altLang="zh-CN" sz="2000" b="1" dirty="0">
                <a:latin typeface="仿宋" pitchFamily="49" charset="-122"/>
                <a:ea typeface="仿宋" pitchFamily="49" charset="-122"/>
              </a:rPr>
              <a:t>想起前几天另一条让我们感动的新闻：河北保定一个卖油条的大学生，他的油条因坚决不用“复炸油”，而被消费者称为“良心油条”，他也被网友亲切地称为“良心油条哥”。“良心油条哥”触动公众心弦的，也正是他身上的那种职业精神：做油条就要像一个做油条的。这种职业上的坚守，虽然没有吴斌的“伟大一分钟”那样壮烈并震撼人心，但闪耀着的道德光辉其实是一样东西——这就是职业道德。</a:t>
            </a:r>
            <a:r>
              <a:rPr lang="zh-CN" altLang="zh-CN" sz="2000" b="1" dirty="0">
                <a:solidFill>
                  <a:srgbClr val="FF0000"/>
                </a:solidFill>
                <a:latin typeface="楷体" pitchFamily="49" charset="-122"/>
                <a:ea typeface="楷体" pitchFamily="49" charset="-122"/>
              </a:rPr>
              <a:t>（相似联想）</a:t>
            </a:r>
          </a:p>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这几天引起微博热议的还有另一条新闻，不过它激起的不是爱与感动，而是恨与厌恶。杭州某医院一个实习女护士，因在微博中晒虐待新生儿的照片，言语轻佻，行为恶劣，被网友群起而攻之——网友所以群情激愤地声讨她，正在于作为一个准护士的她，违背了起码的职业道德。强烈反差下，更显出“最美司机”身上那种职业精神的伟大。</a:t>
            </a:r>
            <a:r>
              <a:rPr lang="zh-CN" altLang="zh-CN" sz="2000" b="1" dirty="0">
                <a:solidFill>
                  <a:srgbClr val="FF0000"/>
                </a:solidFill>
                <a:latin typeface="楷体" pitchFamily="49" charset="-122"/>
                <a:ea typeface="楷体" pitchFamily="49" charset="-122"/>
              </a:rPr>
              <a:t>（相反联想）</a:t>
            </a:r>
          </a:p>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这个社会中的每一份职业，都不仅是一个养家糊口的饭碗，它有着自身一套内在的伦理要求和道德规范。而对一个社会的公共道德最重要的，并不是“路人的道德”（也即要求一个人要向自己无关的事、无关的人行善），而是“职业的道德”——就是每个人首先要履行好自己的职业提出的道德要求，做好本职工作，履行本职责任，完成职业的使命。现代社会首先是在社会分工中形成的，社会并非一个抽象的存在物，而是由一个个具体的职业及一个个具体的从业者构成。所以，道德也不是抽象的，公共道德的核心在于职业道德。</a:t>
            </a:r>
            <a:r>
              <a:rPr lang="zh-CN" altLang="zh-CN" sz="2000" b="1" dirty="0">
                <a:solidFill>
                  <a:srgbClr val="FF0000"/>
                </a:solidFill>
                <a:latin typeface="楷体" pitchFamily="49" charset="-122"/>
                <a:ea typeface="楷体" pitchFamily="49" charset="-122"/>
              </a:rPr>
              <a:t>（正面阐述观点内涵）</a:t>
            </a:r>
          </a:p>
        </p:txBody>
      </p:sp>
    </p:spTree>
    <p:extLst>
      <p:ext uri="{BB962C8B-B14F-4D97-AF65-F5344CB8AC3E}">
        <p14:creationId xmlns:p14="http://schemas.microsoft.com/office/powerpoint/2010/main" val="26118774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028" y="0"/>
            <a:ext cx="7344816" cy="6555641"/>
          </a:xfrm>
          <a:prstGeom prst="rect">
            <a:avLst/>
          </a:prstGeom>
          <a:solidFill>
            <a:schemeClr val="bg1"/>
          </a:solidFill>
        </p:spPr>
        <p:txBody>
          <a:bodyPr wrap="square">
            <a:spAutoFit/>
          </a:bodyPr>
          <a:lstStyle/>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职业精神，并不只是一套简单的技术规范，更核心的还在于融于规范中的对职业的责任感、对人的关怀和对生命的敬畏——有了这种精神，将这种精神变　为身体中的一种本能，才能使一个人在任何情况下都能够超越惰性、自私、懦弱而习惯性地作出这种职业反应。吴斌从业</a:t>
            </a:r>
            <a:r>
              <a:rPr lang="en-US" altLang="zh-CN" sz="2000" b="1" dirty="0">
                <a:latin typeface="仿宋" pitchFamily="49" charset="-122"/>
                <a:ea typeface="仿宋" pitchFamily="49" charset="-122"/>
              </a:rPr>
              <a:t>10</a:t>
            </a:r>
            <a:r>
              <a:rPr lang="zh-CN" altLang="zh-CN" sz="2000" b="1" dirty="0">
                <a:latin typeface="仿宋" pitchFamily="49" charset="-122"/>
                <a:ea typeface="仿宋" pitchFamily="49" charset="-122"/>
              </a:rPr>
              <a:t>多年来，安全行驶</a:t>
            </a:r>
            <a:r>
              <a:rPr lang="en-US" altLang="zh-CN" sz="2000" b="1" dirty="0">
                <a:latin typeface="仿宋" pitchFamily="49" charset="-122"/>
                <a:ea typeface="仿宋" pitchFamily="49" charset="-122"/>
              </a:rPr>
              <a:t>100</a:t>
            </a:r>
            <a:r>
              <a:rPr lang="zh-CN" altLang="zh-CN" sz="2000" b="1" dirty="0">
                <a:latin typeface="仿宋" pitchFamily="49" charset="-122"/>
                <a:ea typeface="仿宋" pitchFamily="49" charset="-122"/>
              </a:rPr>
              <a:t>多万公里，从未发生过一起交通事故和旅客投诉，平凡的日常工作中已经能看到那种可贵的职业精神。这一次在生命受到威胁下，使内化于吴斌身上的职业精神以让公众震撼的方式表现了出来。</a:t>
            </a:r>
            <a:r>
              <a:rPr lang="zh-CN" altLang="zh-CN" sz="2000" b="1" dirty="0">
                <a:solidFill>
                  <a:srgbClr val="FF0000"/>
                </a:solidFill>
                <a:latin typeface="楷体" pitchFamily="49" charset="-122"/>
                <a:ea typeface="楷体" pitchFamily="49" charset="-122"/>
              </a:rPr>
              <a:t>（结合材料分析职业精神的积极意义）</a:t>
            </a:r>
          </a:p>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面对吴斌，还有“良心油条哥”那样坚守职业道德的好人，我们需要赞美、表彰、致敬，但更需要低头沉思，反思这个社会职业道德的缺失。一个道德的社会，首先是有着职业精神的社会；一个道德失范的社会，首先是从职业道德的沦陷开始的。当医生的不像医生，缺乏那种救死扶伤的情怀；当老师的不像当老师的，没有了传道授业的责任感；的士司机为赚钱而拒载绕路，明星昧着良心为假药做广告，官员为了升官而不择手段……道德沦陷最让人触目惊心的地方，不在于老人倒在路边没人敢扶，而在于每个职业的道德底线都在以突破着公众想像力的方式在沦陷，以致走向一种职业上的互相伤害、互相投毒：做面包的从不吃自己做的面包，但做面包的生病时难免要吃黑商人做的毒胶囊。</a:t>
            </a:r>
            <a:r>
              <a:rPr lang="zh-CN" altLang="zh-CN" sz="2000" b="1" dirty="0">
                <a:solidFill>
                  <a:srgbClr val="FF0000"/>
                </a:solidFill>
                <a:latin typeface="楷体" pitchFamily="49" charset="-122"/>
                <a:ea typeface="楷体" pitchFamily="49" charset="-122"/>
              </a:rPr>
              <a:t>（结合现实阐述缺失职业精神的负面影响）</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22614" b="4158"/>
          <a:stretch/>
        </p:blipFill>
        <p:spPr>
          <a:xfrm>
            <a:off x="7413516" y="62247"/>
            <a:ext cx="1730484" cy="1768121"/>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6672" y="2060848"/>
            <a:ext cx="1720156" cy="1297407"/>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1888" y="5087540"/>
            <a:ext cx="1673739" cy="1257052"/>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3089" y="3614266"/>
            <a:ext cx="1673739" cy="1254894"/>
          </a:xfrm>
          <a:prstGeom prst="rect">
            <a:avLst/>
          </a:prstGeom>
        </p:spPr>
      </p:pic>
    </p:spTree>
    <p:extLst>
      <p:ext uri="{BB962C8B-B14F-4D97-AF65-F5344CB8AC3E}">
        <p14:creationId xmlns:p14="http://schemas.microsoft.com/office/powerpoint/2010/main" val="4203657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907704" y="515662"/>
            <a:ext cx="5400600" cy="3904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任意多边形 2"/>
          <p:cNvSpPr>
            <a:spLocks noChangeArrowheads="1"/>
          </p:cNvSpPr>
          <p:nvPr/>
        </p:nvSpPr>
        <p:spPr bwMode="auto">
          <a:xfrm>
            <a:off x="-538163" y="838201"/>
            <a:ext cx="9815513" cy="5179484"/>
          </a:xfrm>
          <a:custGeom>
            <a:avLst/>
            <a:gdLst>
              <a:gd name="T0" fmla="*/ 0 w 9815540"/>
              <a:gd name="T1" fmla="*/ 479885 h 3883179"/>
              <a:gd name="T2" fmla="*/ 2005218 w 9815540"/>
              <a:gd name="T3" fmla="*/ 509528 h 3883179"/>
              <a:gd name="T4" fmla="*/ 4150706 w 9815540"/>
              <a:gd name="T5" fmla="*/ 4038 h 3883179"/>
              <a:gd name="T6" fmla="*/ 5240857 w 9815540"/>
              <a:gd name="T7" fmla="*/ 825648 h 3883179"/>
              <a:gd name="T8" fmla="*/ 5047392 w 9815540"/>
              <a:gd name="T9" fmla="*/ 2302171 h 3883179"/>
              <a:gd name="T10" fmla="*/ 5878973 w 9815540"/>
              <a:gd name="T11" fmla="*/ 3442768 h 3883179"/>
              <a:gd name="T12" fmla="*/ 8886625 w 9815540"/>
              <a:gd name="T13" fmla="*/ 3433236 h 3883179"/>
              <a:gd name="T14" fmla="*/ 9815540 w 9815540"/>
              <a:gd name="T15" fmla="*/ 3883179 h 3883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15540" h="3883179">
                <a:moveTo>
                  <a:pt x="0" y="479885"/>
                </a:moveTo>
                <a:cubicBezTo>
                  <a:pt x="282756" y="483667"/>
                  <a:pt x="1313434" y="588836"/>
                  <a:pt x="2005218" y="509528"/>
                </a:cubicBezTo>
                <a:cubicBezTo>
                  <a:pt x="2697002" y="430220"/>
                  <a:pt x="3611433" y="-48649"/>
                  <a:pt x="4150706" y="4038"/>
                </a:cubicBezTo>
                <a:cubicBezTo>
                  <a:pt x="4689979" y="56725"/>
                  <a:pt x="5104109" y="239426"/>
                  <a:pt x="5240857" y="825648"/>
                </a:cubicBezTo>
                <a:cubicBezTo>
                  <a:pt x="5377605" y="1411870"/>
                  <a:pt x="5028125" y="1807927"/>
                  <a:pt x="5047392" y="2302171"/>
                </a:cubicBezTo>
                <a:cubicBezTo>
                  <a:pt x="5066659" y="2796415"/>
                  <a:pt x="5239101" y="3254257"/>
                  <a:pt x="5878973" y="3442768"/>
                </a:cubicBezTo>
                <a:cubicBezTo>
                  <a:pt x="6518845" y="3631279"/>
                  <a:pt x="8230531" y="3359834"/>
                  <a:pt x="8886625" y="3433236"/>
                </a:cubicBezTo>
                <a:cubicBezTo>
                  <a:pt x="9542719" y="3506638"/>
                  <a:pt x="9663140" y="3803350"/>
                  <a:pt x="9815540" y="3883179"/>
                </a:cubicBezTo>
              </a:path>
            </a:pathLst>
          </a:cu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72" name="任意多边形 6"/>
          <p:cNvSpPr>
            <a:spLocks noChangeArrowheads="1"/>
          </p:cNvSpPr>
          <p:nvPr/>
        </p:nvSpPr>
        <p:spPr bwMode="auto">
          <a:xfrm>
            <a:off x="-404813" y="2468034"/>
            <a:ext cx="9548813" cy="2961217"/>
          </a:xfrm>
          <a:custGeom>
            <a:avLst/>
            <a:gdLst>
              <a:gd name="T0" fmla="*/ 0 w 9550400"/>
              <a:gd name="T1" fmla="*/ 2220685 h 2220685"/>
              <a:gd name="T2" fmla="*/ 913040 w 9550400"/>
              <a:gd name="T3" fmla="*/ 1879781 h 2220685"/>
              <a:gd name="T4" fmla="*/ 1755140 w 9550400"/>
              <a:gd name="T5" fmla="*/ 2011671 h 2220685"/>
              <a:gd name="T6" fmla="*/ 2595154 w 9550400"/>
              <a:gd name="T7" fmla="*/ 2133963 h 2220685"/>
              <a:gd name="T8" fmla="*/ 4435202 w 9550400"/>
              <a:gd name="T9" fmla="*/ 1998254 h 2220685"/>
              <a:gd name="T10" fmla="*/ 5907314 w 9550400"/>
              <a:gd name="T11" fmla="*/ 1828800 h 2220685"/>
              <a:gd name="T12" fmla="*/ 7531100 w 9550400"/>
              <a:gd name="T13" fmla="*/ 977900 h 2220685"/>
              <a:gd name="T14" fmla="*/ 8559799 w 9550400"/>
              <a:gd name="T15" fmla="*/ 1394278 h 2220685"/>
              <a:gd name="T16" fmla="*/ 8068582 w 9550400"/>
              <a:gd name="T17" fmla="*/ 1540328 h 2220685"/>
              <a:gd name="T18" fmla="*/ 8186057 w 9550400"/>
              <a:gd name="T19" fmla="*/ 1016000 h 2220685"/>
              <a:gd name="T20" fmla="*/ 9550400 w 9550400"/>
              <a:gd name="T21" fmla="*/ 0 h 2220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0400" h="2220685">
                <a:moveTo>
                  <a:pt x="0" y="2220685"/>
                </a:moveTo>
                <a:cubicBezTo>
                  <a:pt x="305405" y="2142066"/>
                  <a:pt x="468117" y="1933667"/>
                  <a:pt x="913040" y="1879781"/>
                </a:cubicBezTo>
                <a:cubicBezTo>
                  <a:pt x="1357963" y="1825895"/>
                  <a:pt x="1454150" y="1893742"/>
                  <a:pt x="1755140" y="2011671"/>
                </a:cubicBezTo>
                <a:cubicBezTo>
                  <a:pt x="1987550" y="2083880"/>
                  <a:pt x="2148477" y="2136199"/>
                  <a:pt x="2595154" y="2133963"/>
                </a:cubicBezTo>
                <a:cubicBezTo>
                  <a:pt x="3041831" y="2131727"/>
                  <a:pt x="3883175" y="2049114"/>
                  <a:pt x="4435202" y="1998254"/>
                </a:cubicBezTo>
                <a:cubicBezTo>
                  <a:pt x="4987229" y="1947394"/>
                  <a:pt x="5391331" y="1998859"/>
                  <a:pt x="5907314" y="1828800"/>
                </a:cubicBezTo>
                <a:cubicBezTo>
                  <a:pt x="6423297" y="1658741"/>
                  <a:pt x="7025519" y="1139220"/>
                  <a:pt x="7531100" y="977900"/>
                </a:cubicBezTo>
                <a:cubicBezTo>
                  <a:pt x="8036681" y="816580"/>
                  <a:pt x="8622619" y="1097340"/>
                  <a:pt x="8559799" y="1394278"/>
                </a:cubicBezTo>
                <a:cubicBezTo>
                  <a:pt x="8496979" y="1691216"/>
                  <a:pt x="8168972" y="1650999"/>
                  <a:pt x="8068582" y="1540328"/>
                </a:cubicBezTo>
                <a:cubicBezTo>
                  <a:pt x="7968192" y="1429657"/>
                  <a:pt x="7939087" y="1272721"/>
                  <a:pt x="8186057" y="1016000"/>
                </a:cubicBezTo>
                <a:cubicBezTo>
                  <a:pt x="8433027" y="759279"/>
                  <a:pt x="9032573" y="117021"/>
                  <a:pt x="9550400" y="0"/>
                </a:cubicBezTo>
              </a:path>
            </a:pathLst>
          </a:cu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pic>
        <p:nvPicPr>
          <p:cNvPr id="7175" name="Picture 2" descr="D:\Betsy葛\1\铅笔.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466232">
            <a:off x="715963" y="3166534"/>
            <a:ext cx="342900" cy="24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4"/>
          <p:cNvSpPr>
            <a:spLocks noChangeArrowheads="1"/>
          </p:cNvSpPr>
          <p:nvPr/>
        </p:nvSpPr>
        <p:spPr bwMode="auto">
          <a:xfrm>
            <a:off x="2020232" y="4710511"/>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dirty="0">
                <a:solidFill>
                  <a:srgbClr val="000000"/>
                </a:solidFill>
                <a:latin typeface="华文行楷" pitchFamily="2" charset="-122"/>
                <a:ea typeface="华文行楷" pitchFamily="2" charset="-122"/>
                <a:sym typeface="Calibri" pitchFamily="34" charset="0"/>
              </a:rPr>
              <a:t>高考命题专家常作印报告</a:t>
            </a:r>
          </a:p>
        </p:txBody>
      </p:sp>
    </p:spTree>
    <p:extLst>
      <p:ext uri="{BB962C8B-B14F-4D97-AF65-F5344CB8AC3E}">
        <p14:creationId xmlns:p14="http://schemas.microsoft.com/office/powerpoint/2010/main" val="12818658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nodeType="afterEffect">
                                  <p:stCondLst>
                                    <p:cond delay="150"/>
                                  </p:stCondLst>
                                  <p:childTnLst>
                                    <p:set>
                                      <p:cBhvr>
                                        <p:cTn id="9" dur="1" fill="hold">
                                          <p:stCondLst>
                                            <p:cond delay="0"/>
                                          </p:stCondLst>
                                        </p:cTn>
                                        <p:tgtEl>
                                          <p:spTgt spid="7171"/>
                                        </p:tgtEl>
                                        <p:attrNameLst>
                                          <p:attrName>style.visibility</p:attrName>
                                        </p:attrNameLst>
                                      </p:cBhvr>
                                      <p:to>
                                        <p:strVal val="visible"/>
                                      </p:to>
                                    </p:set>
                                    <p:animEffect filter="wipe(left)">
                                      <p:cBhvr>
                                        <p:cTn id="10" dur="1500"/>
                                        <p:tgtEl>
                                          <p:spTgt spid="7171"/>
                                        </p:tgtEl>
                                      </p:cBhvr>
                                    </p:animEffect>
                                  </p:childTnLst>
                                </p:cTn>
                              </p:par>
                              <p:par>
                                <p:cTn id="11" presetID="22" presetClass="entr" presetSubtype="8" fill="hold" nodeType="withEffect">
                                  <p:stCondLst>
                                    <p:cond delay="150"/>
                                  </p:stCondLst>
                                  <p:childTnLst>
                                    <p:set>
                                      <p:cBhvr>
                                        <p:cTn id="12" dur="1" fill="hold">
                                          <p:stCondLst>
                                            <p:cond delay="0"/>
                                          </p:stCondLst>
                                        </p:cTn>
                                        <p:tgtEl>
                                          <p:spTgt spid="7172"/>
                                        </p:tgtEl>
                                        <p:attrNameLst>
                                          <p:attrName>style.visibility</p:attrName>
                                        </p:attrNameLst>
                                      </p:cBhvr>
                                      <p:to>
                                        <p:strVal val="visible"/>
                                      </p:to>
                                    </p:set>
                                    <p:animEffect filter="wipe(left)">
                                      <p:cBhvr>
                                        <p:cTn id="13" dur="1900"/>
                                        <p:tgtEl>
                                          <p:spTgt spid="7172"/>
                                        </p:tgtEl>
                                      </p:cBhvr>
                                    </p:animEffect>
                                  </p:childTnLst>
                                </p:cTn>
                              </p:par>
                              <p:par>
                                <p:cTn id="14" presetID="1" presetClass="entr" presetSubtype="0" fill="hold" nodeType="withEffect">
                                  <p:stCondLst>
                                    <p:cond delay="0"/>
                                  </p:stCondLst>
                                  <p:childTnLst>
                                    <p:set>
                                      <p:cBhvr>
                                        <p:cTn id="15" dur="1" fill="hold">
                                          <p:stCondLst>
                                            <p:cond delay="0"/>
                                          </p:stCondLst>
                                        </p:cTn>
                                        <p:tgtEl>
                                          <p:spTgt spid="7175"/>
                                        </p:tgtEl>
                                        <p:attrNameLst>
                                          <p:attrName>style.visibility</p:attrName>
                                        </p:attrNameLst>
                                      </p:cBhvr>
                                      <p:to>
                                        <p:strVal val="visible"/>
                                      </p:to>
                                    </p:set>
                                  </p:childTnLst>
                                </p:cTn>
                              </p:par>
                              <p:par>
                                <p:cTn id="16" presetID="0" presetClass="path" presetSubtype="0" accel="50000" decel="50000" fill="hold" nodeType="withEffect">
                                  <p:stCondLst>
                                    <p:cond delay="0"/>
                                  </p:stCondLst>
                                  <p:childTnLst>
                                    <p:animMotion origin="layout" path="M -0.007470 0.006358 C 0.010760 0.000178 0.030030 -0.026982 0.059200 -0.026982 C 0.080030 -0.023892 0.102250 0.004200 0.137150 0.011298 C 0.172040 0.018388 0.213880 0.018088 0.268750 0.015618 C 0.323260 0.008208 0.408500 0.013768 0.466490 -0.002902 C 0.523610 -0.021422 0.568400 -0.065252 0.611110 -0.095492 C 0.655550 -0.135312 0.688540 -0.157532 0.722740 -0.184382 C 0.770130 -0.200742 0.843750 -0.189942 0.872040 -0.176982 C 0.900340 -0.126672 0.867530 -0.072962 0.855380 -0.059072 C 0.844610 -0.060002 0.823950 -0.064942 0.816310 -0.077902 C 0.809890 -0.088402 0.808330 -0.117102 0.809540 -0.132532 C 0.807980 -0.147652 0.810590 -0.155682 0.822040 -0.172652 C 0.833330 -0.191482 0.858680 -0.220192 0.877770 -0.245192 C 0.903470 -0.281912 0.914580 -0.292412 0.938020 -0.322042 C 0.952950 -0.347352 1.009890 -0.382842 1.016310 -0.385932 C 1.021520 -0.392102 1.019440 -0.388702 1.023430 -0.395802 " pathEditMode="relative" rAng="0" ptsTypes="ffafaffffffaffff">
                                      <p:cBhvr>
                                        <p:cTn id="17" dur="2650" fill="hold"/>
                                        <p:tgtEl>
                                          <p:spTgt spid="7175"/>
                                        </p:tgtEl>
                                        <p:attrNameLst>
                                          <p:attrName>ppt_x,ppt_y</p:attrName>
                                        </p:attrNameLst>
                                      </p:cBhvr>
                                      <p:rCtr x="50000" y="-10000"/>
                                    </p:animMotion>
                                  </p:childTnLst>
                                </p:cTn>
                              </p:par>
                              <p:par>
                                <p:cTn id="18" presetID="22" presetClass="entr" presetSubtype="8" fill="hold" nodeType="withEffect">
                                  <p:stCondLst>
                                    <p:cond delay="350"/>
                                  </p:stCondLst>
                                  <p:childTnLst>
                                    <p:set>
                                      <p:cBhvr>
                                        <p:cTn id="19" dur="1" fill="hold">
                                          <p:stCondLst>
                                            <p:cond delay="0"/>
                                          </p:stCondLst>
                                        </p:cTn>
                                        <p:tgtEl>
                                          <p:spTgt spid="7176"/>
                                        </p:tgtEl>
                                        <p:attrNameLst>
                                          <p:attrName>style.visibility</p:attrName>
                                        </p:attrNameLst>
                                      </p:cBhvr>
                                      <p:to>
                                        <p:strVal val="visible"/>
                                      </p:to>
                                    </p:set>
                                    <p:animEffect filter="wipe(left)">
                                      <p:cBhvr>
                                        <p:cTn id="20" dur="16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620688"/>
            <a:ext cx="4608512" cy="5940088"/>
          </a:xfrm>
          <a:prstGeom prst="rect">
            <a:avLst/>
          </a:prstGeom>
          <a:solidFill>
            <a:schemeClr val="bg1"/>
          </a:solidFill>
        </p:spPr>
        <p:txBody>
          <a:bodyPr wrap="square">
            <a:spAutoFit/>
          </a:bodyPr>
          <a:lstStyle/>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在举国舆论赞美“最美司机”的舆论大合唱中，沉重的反思似乎有点儿不合时宜，但现实是无法回避的。这面伟大的镜子，照出了这个社会无数的猥琐、卑鄙、肮脏、惟利是图、不负责任和丧尽天良。我们无法用浅薄的感动和暂时的震撼，来掩饰“最美”之外那个丑陋的现实。有必要反思，这一次“最美司机”所以震撼我们，不仅在于其行为的伟大，更在于失德现实映衬下的强烈反差。</a:t>
            </a:r>
            <a:r>
              <a:rPr lang="zh-CN" altLang="zh-CN" sz="2000" b="1" dirty="0">
                <a:solidFill>
                  <a:srgbClr val="FF0000"/>
                </a:solidFill>
                <a:latin typeface="楷体" pitchFamily="49" charset="-122"/>
                <a:ea typeface="楷体" pitchFamily="49" charset="-122"/>
              </a:rPr>
              <a:t>（对比论证）</a:t>
            </a:r>
          </a:p>
          <a:p>
            <a:r>
              <a:rPr lang="en-US" altLang="zh-CN" sz="2000" b="1" dirty="0">
                <a:latin typeface="仿宋" pitchFamily="49" charset="-122"/>
                <a:ea typeface="仿宋" pitchFamily="49" charset="-122"/>
              </a:rPr>
              <a:t>    </a:t>
            </a:r>
            <a:r>
              <a:rPr lang="zh-CN" altLang="zh-CN" sz="2000" b="1" dirty="0">
                <a:latin typeface="仿宋" pitchFamily="49" charset="-122"/>
                <a:ea typeface="仿宋" pitchFamily="49" charset="-122"/>
              </a:rPr>
              <a:t>拯救社会道德，从唤醒职业精神开始。一个健康的社会，并不需要每个人都是高尚的人，每个恪守职业道德做好份内事，社会就不会坏到哪里去。一个职业道德得到坚守的社会，虽然雷锋不会成群涌现，但雷人会大为减少；高尚的情操很难见到，但质朴的德行随处可见</a:t>
            </a:r>
            <a:r>
              <a:rPr lang="zh-CN" altLang="zh-CN" sz="2000" b="1" dirty="0">
                <a:solidFill>
                  <a:srgbClr val="FF0000"/>
                </a:solidFill>
                <a:latin typeface="楷体" pitchFamily="49" charset="-122"/>
                <a:ea typeface="楷体" pitchFamily="49" charset="-122"/>
              </a:rPr>
              <a:t>。（正面建议，重申观点，卒章扣题）</a:t>
            </a:r>
          </a:p>
        </p:txBody>
      </p:sp>
      <p:sp>
        <p:nvSpPr>
          <p:cNvPr id="5" name="TextBox 4"/>
          <p:cNvSpPr txBox="1"/>
          <p:nvPr/>
        </p:nvSpPr>
        <p:spPr>
          <a:xfrm>
            <a:off x="4860032" y="620688"/>
            <a:ext cx="3888432" cy="6001643"/>
          </a:xfrm>
          <a:prstGeom prst="rect">
            <a:avLst/>
          </a:prstGeom>
          <a:solidFill>
            <a:schemeClr val="accent3">
              <a:lumMod val="20000"/>
              <a:lumOff val="80000"/>
            </a:schemeClr>
          </a:solidFill>
        </p:spPr>
        <p:txBody>
          <a:bodyPr wrap="square" rtlCol="0">
            <a:spAutoFit/>
          </a:bodyPr>
          <a:lstStyle/>
          <a:p>
            <a:r>
              <a:rPr lang="zh-CN" altLang="en-US" sz="2400" b="1" dirty="0">
                <a:latin typeface="黑体" pitchFamily="49" charset="-122"/>
                <a:ea typeface="黑体" pitchFamily="49" charset="-122"/>
              </a:rPr>
              <a:t>由文本总结出的</a:t>
            </a:r>
            <a:r>
              <a:rPr lang="zh-CN" altLang="zh-CN" sz="2400" b="1" dirty="0">
                <a:latin typeface="黑体" pitchFamily="49" charset="-122"/>
                <a:ea typeface="黑体" pitchFamily="49" charset="-122"/>
              </a:rPr>
              <a:t>时评文结构模式：</a:t>
            </a:r>
            <a:endParaRPr lang="en-US" altLang="zh-CN" sz="2400" b="1" dirty="0">
              <a:latin typeface="黑体" pitchFamily="49" charset="-122"/>
              <a:ea typeface="黑体" pitchFamily="49" charset="-122"/>
            </a:endParaRPr>
          </a:p>
          <a:p>
            <a:endParaRPr lang="zh-CN" altLang="zh-CN" sz="2400" dirty="0"/>
          </a:p>
          <a:p>
            <a:r>
              <a:rPr lang="en-US" altLang="zh-CN" sz="2400" b="1" dirty="0">
                <a:solidFill>
                  <a:srgbClr val="0070C0"/>
                </a:solidFill>
                <a:effectLst>
                  <a:outerShdw blurRad="38100" dist="38100" dir="2700000" algn="tl">
                    <a:srgbClr val="000000">
                      <a:alpha val="43137"/>
                    </a:srgbClr>
                  </a:outerShdw>
                </a:effectLst>
              </a:rPr>
              <a:t>1</a:t>
            </a:r>
            <a:r>
              <a:rPr lang="zh-CN" altLang="zh-CN" sz="2400" b="1" dirty="0">
                <a:solidFill>
                  <a:srgbClr val="0070C0"/>
                </a:solidFill>
                <a:effectLst>
                  <a:outerShdw blurRad="38100" dist="38100" dir="2700000" algn="tl">
                    <a:srgbClr val="000000">
                      <a:alpha val="43137"/>
                    </a:srgbClr>
                  </a:outerShdw>
                </a:effectLst>
              </a:rPr>
              <a:t>引述简洁</a:t>
            </a:r>
            <a:r>
              <a:rPr lang="zh-CN" altLang="zh-CN" sz="2400" b="1" dirty="0"/>
              <a:t>（简引材料）</a:t>
            </a:r>
            <a:endParaRPr lang="zh-CN" altLang="zh-CN" sz="2400" dirty="0"/>
          </a:p>
          <a:p>
            <a:r>
              <a:rPr lang="en-US" altLang="zh-CN" sz="2400" b="1" dirty="0">
                <a:solidFill>
                  <a:srgbClr val="0070C0"/>
                </a:solidFill>
                <a:effectLst>
                  <a:outerShdw blurRad="38100" dist="38100" dir="2700000" algn="tl">
                    <a:srgbClr val="000000">
                      <a:alpha val="43137"/>
                    </a:srgbClr>
                  </a:outerShdw>
                </a:effectLst>
              </a:rPr>
              <a:t>2</a:t>
            </a:r>
            <a:r>
              <a:rPr lang="zh-CN" altLang="zh-CN" sz="2400" b="1" dirty="0">
                <a:solidFill>
                  <a:srgbClr val="0070C0"/>
                </a:solidFill>
                <a:effectLst>
                  <a:outerShdw blurRad="38100" dist="38100" dir="2700000" algn="tl">
                    <a:srgbClr val="000000">
                      <a:alpha val="43137"/>
                    </a:srgbClr>
                  </a:outerShdw>
                </a:effectLst>
              </a:rPr>
              <a:t>观点清晰</a:t>
            </a:r>
            <a:r>
              <a:rPr lang="zh-CN" altLang="zh-CN" sz="2400" b="1" dirty="0"/>
              <a:t>（提出具体的观点主张，而非简单化的表态）</a:t>
            </a:r>
            <a:endParaRPr lang="zh-CN" altLang="zh-CN" sz="2400" dirty="0"/>
          </a:p>
          <a:p>
            <a:r>
              <a:rPr lang="en-US" altLang="zh-CN" sz="2400" b="1" dirty="0">
                <a:solidFill>
                  <a:srgbClr val="0070C0"/>
                </a:solidFill>
                <a:effectLst>
                  <a:outerShdw blurRad="38100" dist="38100" dir="2700000" algn="tl">
                    <a:srgbClr val="000000">
                      <a:alpha val="43137"/>
                    </a:srgbClr>
                  </a:outerShdw>
                </a:effectLst>
              </a:rPr>
              <a:t>3</a:t>
            </a:r>
            <a:r>
              <a:rPr lang="zh-CN" altLang="zh-CN" sz="2400" b="1" dirty="0">
                <a:solidFill>
                  <a:srgbClr val="0070C0"/>
                </a:solidFill>
                <a:effectLst>
                  <a:outerShdw blurRad="38100" dist="38100" dir="2700000" algn="tl">
                    <a:srgbClr val="000000">
                      <a:alpha val="43137"/>
                    </a:srgbClr>
                  </a:outerShdw>
                </a:effectLst>
              </a:rPr>
              <a:t>联系同类</a:t>
            </a:r>
          </a:p>
          <a:p>
            <a:r>
              <a:rPr lang="en-US" altLang="zh-CN" sz="2400" b="1" dirty="0">
                <a:solidFill>
                  <a:srgbClr val="0070C0"/>
                </a:solidFill>
                <a:effectLst>
                  <a:outerShdw blurRad="38100" dist="38100" dir="2700000" algn="tl">
                    <a:srgbClr val="000000">
                      <a:alpha val="43137"/>
                    </a:srgbClr>
                  </a:outerShdw>
                </a:effectLst>
              </a:rPr>
              <a:t>4</a:t>
            </a:r>
            <a:r>
              <a:rPr lang="zh-CN" altLang="zh-CN" sz="2400" b="1" dirty="0">
                <a:solidFill>
                  <a:srgbClr val="0070C0"/>
                </a:solidFill>
                <a:effectLst>
                  <a:outerShdw blurRad="38100" dist="38100" dir="2700000" algn="tl">
                    <a:srgbClr val="000000">
                      <a:alpha val="43137"/>
                    </a:srgbClr>
                  </a:outerShdw>
                </a:effectLst>
              </a:rPr>
              <a:t>分析充分</a:t>
            </a:r>
            <a:r>
              <a:rPr lang="zh-CN" altLang="zh-CN" sz="2400" b="1" dirty="0"/>
              <a:t>（明析原因、直指危害、阐明意义）正面材料侧重阐明意义，负面材料侧重讲清危害</a:t>
            </a:r>
            <a:endParaRPr lang="zh-CN" altLang="zh-CN" sz="2400" dirty="0"/>
          </a:p>
          <a:p>
            <a:r>
              <a:rPr lang="en-US" altLang="zh-CN" sz="2400" b="1" dirty="0">
                <a:solidFill>
                  <a:srgbClr val="0070C0"/>
                </a:solidFill>
                <a:effectLst>
                  <a:outerShdw blurRad="38100" dist="38100" dir="2700000" algn="tl">
                    <a:srgbClr val="000000">
                      <a:alpha val="43137"/>
                    </a:srgbClr>
                  </a:outerShdw>
                </a:effectLst>
              </a:rPr>
              <a:t>5</a:t>
            </a:r>
            <a:r>
              <a:rPr lang="zh-CN" altLang="zh-CN" sz="2400" b="1" dirty="0">
                <a:solidFill>
                  <a:srgbClr val="0070C0"/>
                </a:solidFill>
                <a:effectLst>
                  <a:outerShdw blurRad="38100" dist="38100" dir="2700000" algn="tl">
                    <a:srgbClr val="000000">
                      <a:alpha val="43137"/>
                    </a:srgbClr>
                  </a:outerShdw>
                </a:effectLst>
              </a:rPr>
              <a:t>变法说理</a:t>
            </a:r>
            <a:r>
              <a:rPr lang="zh-CN" altLang="zh-CN" sz="2400" b="1" dirty="0"/>
              <a:t>（正反对比、假设因果、点面层进）</a:t>
            </a:r>
            <a:endParaRPr lang="zh-CN" altLang="zh-CN" sz="2400" dirty="0"/>
          </a:p>
          <a:p>
            <a:r>
              <a:rPr lang="en-US" altLang="zh-CN" sz="2400" b="1" dirty="0">
                <a:solidFill>
                  <a:srgbClr val="0070C0"/>
                </a:solidFill>
                <a:effectLst>
                  <a:outerShdw blurRad="38100" dist="38100" dir="2700000" algn="tl">
                    <a:srgbClr val="000000">
                      <a:alpha val="43137"/>
                    </a:srgbClr>
                  </a:outerShdw>
                </a:effectLst>
              </a:rPr>
              <a:t>6</a:t>
            </a:r>
            <a:r>
              <a:rPr lang="zh-CN" altLang="zh-CN" sz="2400" b="1" dirty="0">
                <a:solidFill>
                  <a:srgbClr val="0070C0"/>
                </a:solidFill>
                <a:effectLst>
                  <a:outerShdw blurRad="38100" dist="38100" dir="2700000" algn="tl">
                    <a:srgbClr val="000000">
                      <a:alpha val="43137"/>
                    </a:srgbClr>
                  </a:outerShdw>
                </a:effectLst>
              </a:rPr>
              <a:t>正面建议</a:t>
            </a:r>
            <a:r>
              <a:rPr lang="zh-CN" altLang="zh-CN" sz="2400" b="1" dirty="0"/>
              <a:t>（寻找对策、倡议劝勉、呼吁号召）</a:t>
            </a:r>
            <a:endParaRPr lang="zh-CN" altLang="zh-CN" sz="2400" dirty="0"/>
          </a:p>
          <a:p>
            <a:r>
              <a:rPr lang="en-US" altLang="zh-CN" sz="2400" b="1" dirty="0">
                <a:solidFill>
                  <a:srgbClr val="0070C0"/>
                </a:solidFill>
                <a:effectLst>
                  <a:outerShdw blurRad="38100" dist="38100" dir="2700000" algn="tl">
                    <a:srgbClr val="000000">
                      <a:alpha val="43137"/>
                    </a:srgbClr>
                  </a:outerShdw>
                </a:effectLst>
              </a:rPr>
              <a:t>7</a:t>
            </a:r>
            <a:r>
              <a:rPr lang="zh-CN" altLang="zh-CN" sz="2400" b="1" dirty="0">
                <a:solidFill>
                  <a:srgbClr val="0070C0"/>
                </a:solidFill>
                <a:effectLst>
                  <a:outerShdw blurRad="38100" dist="38100" dir="2700000" algn="tl">
                    <a:srgbClr val="000000">
                      <a:alpha val="43137"/>
                    </a:srgbClr>
                  </a:outerShdw>
                </a:effectLst>
              </a:rPr>
              <a:t>豹尾扣题</a:t>
            </a:r>
          </a:p>
        </p:txBody>
      </p:sp>
    </p:spTree>
    <p:extLst>
      <p:ext uri="{BB962C8B-B14F-4D97-AF65-F5344CB8AC3E}">
        <p14:creationId xmlns:p14="http://schemas.microsoft.com/office/powerpoint/2010/main" val="166075947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latin typeface="+mn-ea"/>
                <a:ea typeface="+mn-ea"/>
              </a:rPr>
              <a:t>发展等级提升策略</a:t>
            </a:r>
          </a:p>
        </p:txBody>
      </p:sp>
      <p:sp>
        <p:nvSpPr>
          <p:cNvPr id="3" name="内容占位符 2"/>
          <p:cNvSpPr>
            <a:spLocks noGrp="1"/>
          </p:cNvSpPr>
          <p:nvPr>
            <p:ph idx="1"/>
          </p:nvPr>
        </p:nvSpPr>
        <p:spPr/>
        <p:txBody>
          <a:bodyPr/>
          <a:lstStyle/>
          <a:p>
            <a:r>
              <a:rPr lang="zh-CN" altLang="en-US" b="1" dirty="0">
                <a:latin typeface="楷体" pitchFamily="49" charset="-122"/>
                <a:ea typeface="楷体" pitchFamily="49" charset="-122"/>
              </a:rPr>
              <a:t>文笔优美（成语运用得体）略。</a:t>
            </a:r>
            <a:endParaRPr lang="en-US" altLang="zh-CN" b="1" dirty="0">
              <a:latin typeface="楷体" pitchFamily="49" charset="-122"/>
              <a:ea typeface="楷体" pitchFamily="49" charset="-122"/>
            </a:endParaRPr>
          </a:p>
          <a:p>
            <a:r>
              <a:rPr lang="zh-CN" altLang="en-US" b="1" dirty="0">
                <a:latin typeface="楷体" pitchFamily="49" charset="-122"/>
                <a:ea typeface="楷体" pitchFamily="49" charset="-122"/>
              </a:rPr>
              <a:t>内容充实（事例丰富新颖）</a:t>
            </a:r>
            <a:endParaRPr lang="en-US" altLang="zh-CN" b="1" dirty="0">
              <a:latin typeface="楷体" pitchFamily="49" charset="-122"/>
              <a:ea typeface="楷体" pitchFamily="49" charset="-122"/>
            </a:endParaRPr>
          </a:p>
          <a:p>
            <a:r>
              <a:rPr lang="zh-CN" altLang="en-US" b="1" dirty="0">
                <a:latin typeface="楷体" pitchFamily="49" charset="-122"/>
                <a:ea typeface="楷体" pitchFamily="49" charset="-122"/>
              </a:rPr>
              <a:t>思维辩证（善用名言点睛）</a:t>
            </a:r>
            <a:endParaRPr lang="en-US" altLang="zh-CN" b="1" dirty="0">
              <a:latin typeface="楷体" pitchFamily="49" charset="-122"/>
              <a:ea typeface="楷体" pitchFamily="49" charset="-122"/>
            </a:endParaRPr>
          </a:p>
          <a:p>
            <a:endParaRPr lang="en-US" altLang="zh-CN" dirty="0"/>
          </a:p>
          <a:p>
            <a:r>
              <a:rPr lang="zh-CN" altLang="en-US" b="1" dirty="0">
                <a:solidFill>
                  <a:srgbClr val="0070C0"/>
                </a:solidFill>
              </a:rPr>
              <a:t>打通内容：</a:t>
            </a:r>
            <a:r>
              <a:rPr lang="en-US" altLang="zh-CN" sz="4000" b="1" dirty="0">
                <a:solidFill>
                  <a:srgbClr val="0070C0"/>
                </a:solidFill>
                <a:latin typeface="黑体" pitchFamily="49" charset="-122"/>
                <a:ea typeface="黑体" pitchFamily="49" charset="-122"/>
              </a:rPr>
              <a:t>E</a:t>
            </a:r>
            <a:r>
              <a:rPr lang="zh-CN" altLang="en-US" sz="4000" b="1" dirty="0">
                <a:solidFill>
                  <a:srgbClr val="0070C0"/>
                </a:solidFill>
                <a:latin typeface="黑体" pitchFamily="49" charset="-122"/>
                <a:ea typeface="黑体" pitchFamily="49" charset="-122"/>
              </a:rPr>
              <a:t>表达</a:t>
            </a:r>
            <a:r>
              <a:rPr lang="en-US" altLang="zh-CN" sz="4000" b="1" dirty="0">
                <a:solidFill>
                  <a:srgbClr val="0070C0"/>
                </a:solidFill>
                <a:latin typeface="黑体" pitchFamily="49" charset="-122"/>
                <a:ea typeface="黑体" pitchFamily="49" charset="-122"/>
              </a:rPr>
              <a:t>+A</a:t>
            </a:r>
            <a:r>
              <a:rPr lang="zh-CN" altLang="en-US" sz="4000" b="1" dirty="0">
                <a:solidFill>
                  <a:srgbClr val="0070C0"/>
                </a:solidFill>
                <a:latin typeface="黑体" pitchFamily="49" charset="-122"/>
                <a:ea typeface="黑体" pitchFamily="49" charset="-122"/>
              </a:rPr>
              <a:t>识记</a:t>
            </a:r>
            <a:endParaRPr lang="en-US" altLang="zh-CN" sz="4000" b="1" dirty="0">
              <a:solidFill>
                <a:srgbClr val="0070C0"/>
              </a:solidFill>
              <a:latin typeface="黑体" pitchFamily="49" charset="-122"/>
              <a:ea typeface="黑体" pitchFamily="49" charset="-122"/>
            </a:endParaRPr>
          </a:p>
          <a:p>
            <a:r>
              <a:rPr lang="zh-CN" altLang="en-US" sz="4000" b="1" dirty="0">
                <a:solidFill>
                  <a:srgbClr val="0070C0"/>
                </a:solidFill>
                <a:latin typeface="黑体" pitchFamily="49" charset="-122"/>
                <a:ea typeface="黑体" pitchFamily="49" charset="-122"/>
              </a:rPr>
              <a:t>作文课就是积累课！</a:t>
            </a:r>
          </a:p>
        </p:txBody>
      </p:sp>
    </p:spTree>
    <p:extLst>
      <p:ext uri="{BB962C8B-B14F-4D97-AF65-F5344CB8AC3E}">
        <p14:creationId xmlns:p14="http://schemas.microsoft.com/office/powerpoint/2010/main" val="350937871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3C846A-5D1A-4855-A95E-751EF51288ED}"/>
              </a:ext>
            </a:extLst>
          </p:cNvPr>
          <p:cNvSpPr>
            <a:spLocks noGrp="1"/>
          </p:cNvSpPr>
          <p:nvPr>
            <p:ph type="title"/>
          </p:nvPr>
        </p:nvSpPr>
        <p:spPr/>
        <p:txBody>
          <a:bodyPr>
            <a:normAutofit/>
          </a:bodyPr>
          <a:lstStyle/>
          <a:p>
            <a:r>
              <a:rPr lang="en-US" altLang="zh-CN" sz="3600" b="1" dirty="0"/>
              <a:t>1.</a:t>
            </a:r>
            <a:r>
              <a:rPr lang="zh-CN" altLang="en-US" sz="3600" b="1" dirty="0"/>
              <a:t>积累事例的要领</a:t>
            </a:r>
          </a:p>
        </p:txBody>
      </p:sp>
      <p:sp>
        <p:nvSpPr>
          <p:cNvPr id="3" name="内容占位符 2">
            <a:extLst>
              <a:ext uri="{FF2B5EF4-FFF2-40B4-BE49-F238E27FC236}">
                <a16:creationId xmlns:a16="http://schemas.microsoft.com/office/drawing/2014/main" id="{7E78AC5C-8FA3-4836-A502-6C5DB5B16887}"/>
              </a:ext>
            </a:extLst>
          </p:cNvPr>
          <p:cNvSpPr>
            <a:spLocks noGrp="1"/>
          </p:cNvSpPr>
          <p:nvPr>
            <p:ph idx="1"/>
          </p:nvPr>
        </p:nvSpPr>
        <p:spPr>
          <a:xfrm>
            <a:off x="457200" y="1600200"/>
            <a:ext cx="8435280" cy="4525963"/>
          </a:xfrm>
        </p:spPr>
        <p:txBody>
          <a:bodyPr>
            <a:normAutofit/>
          </a:bodyPr>
          <a:lstStyle/>
          <a:p>
            <a:pPr marL="0" indent="0">
              <a:buNone/>
            </a:pPr>
            <a:r>
              <a:rPr lang="zh-CN" altLang="en-US" sz="3500" b="1" dirty="0">
                <a:solidFill>
                  <a:srgbClr val="0070C0"/>
                </a:solidFill>
                <a:effectLst>
                  <a:outerShdw blurRad="38100" dist="38100" dir="2700000" algn="tl">
                    <a:srgbClr val="000000">
                      <a:alpha val="43137"/>
                    </a:srgbClr>
                  </a:outerShdw>
                </a:effectLst>
              </a:rPr>
              <a:t>什么样的例子值得背？</a:t>
            </a:r>
            <a:endParaRPr lang="en-US" altLang="zh-CN" sz="3500" b="1" dirty="0">
              <a:solidFill>
                <a:srgbClr val="0070C0"/>
              </a:solidFill>
              <a:effectLst>
                <a:outerShdw blurRad="38100" dist="38100" dir="2700000" algn="tl">
                  <a:srgbClr val="000000">
                    <a:alpha val="43137"/>
                  </a:srgbClr>
                </a:outerShdw>
              </a:effectLst>
            </a:endParaRPr>
          </a:p>
          <a:p>
            <a:pPr marL="0" indent="0">
              <a:buNone/>
            </a:pP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1</a:t>
            </a: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）厚重感。</a:t>
            </a:r>
            <a:endParaRPr lang="en-US" altLang="zh-CN"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marL="0" indent="0">
              <a:buNone/>
            </a:pP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a:t>
            </a: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）人文性。</a:t>
            </a:r>
            <a:endParaRPr lang="en-US" altLang="zh-CN"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marL="0" indent="0">
              <a:buNone/>
            </a:pP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3</a:t>
            </a:r>
            <a:r>
              <a:rPr lang="zh-CN" altLang="en-US"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）新颖性。</a:t>
            </a:r>
            <a:endParaRPr lang="en-US" altLang="zh-CN" dirty="0">
              <a:latin typeface="楷体" panose="02010609060101010101" pitchFamily="49" charset="-122"/>
              <a:ea typeface="楷体" panose="02010609060101010101" pitchFamily="49" charset="-122"/>
            </a:endParaRPr>
          </a:p>
          <a:p>
            <a:pPr marL="0" indent="0">
              <a:buNone/>
            </a:pP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6295911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65DA4F-6610-4B7A-A535-818C653BC7D0}"/>
              </a:ext>
            </a:extLst>
          </p:cNvPr>
          <p:cNvSpPr>
            <a:spLocks noGrp="1"/>
          </p:cNvSpPr>
          <p:nvPr>
            <p:ph type="title"/>
          </p:nvPr>
        </p:nvSpPr>
        <p:spPr/>
        <p:txBody>
          <a:bodyPr>
            <a:normAutofit/>
          </a:bodyPr>
          <a:lstStyle/>
          <a:p>
            <a:pPr algn="l">
              <a:lnSpc>
                <a:spcPct val="90000"/>
              </a:lnSpc>
              <a:spcBef>
                <a:spcPct val="20000"/>
              </a:spcBef>
            </a:pPr>
            <a:r>
              <a:rPr lang="zh-CN" altLang="en-US" sz="3200" b="1" dirty="0">
                <a:solidFill>
                  <a:srgbClr val="0070C0"/>
                </a:solidFill>
                <a:effectLst>
                  <a:outerShdw blurRad="38100" dist="38100" dir="2700000" algn="tl">
                    <a:srgbClr val="000000">
                      <a:alpha val="43137"/>
                    </a:srgbClr>
                  </a:outerShdw>
                </a:effectLst>
                <a:latin typeface="+mn-lt"/>
                <a:ea typeface="+mn-ea"/>
                <a:cs typeface="+mn-cs"/>
              </a:rPr>
              <a:t>如何进行例子的积累和运用</a:t>
            </a:r>
          </a:p>
        </p:txBody>
      </p:sp>
      <p:sp>
        <p:nvSpPr>
          <p:cNvPr id="3" name="内容占位符 2">
            <a:extLst>
              <a:ext uri="{FF2B5EF4-FFF2-40B4-BE49-F238E27FC236}">
                <a16:creationId xmlns:a16="http://schemas.microsoft.com/office/drawing/2014/main" id="{5739A90D-DB69-4BF6-85C0-94320A8E02D3}"/>
              </a:ext>
            </a:extLst>
          </p:cNvPr>
          <p:cNvSpPr>
            <a:spLocks noGrp="1"/>
          </p:cNvSpPr>
          <p:nvPr>
            <p:ph idx="1"/>
          </p:nvPr>
        </p:nvSpPr>
        <p:spPr>
          <a:xfrm>
            <a:off x="476593" y="1268760"/>
            <a:ext cx="8229600" cy="1684784"/>
          </a:xfrm>
        </p:spPr>
        <p:txBody>
          <a:bodyPr>
            <a:normAutofit/>
          </a:bodyPr>
          <a:lstStyle/>
          <a:p>
            <a:pPr marL="0" indent="0">
              <a:buNone/>
            </a:pPr>
            <a:r>
              <a:rPr lang="zh-CN" altLang="en-US" sz="2800" dirty="0">
                <a:latin typeface="楷体" pitchFamily="49" charset="-122"/>
                <a:ea typeface="楷体" pitchFamily="49" charset="-122"/>
              </a:rPr>
              <a:t>（</a:t>
            </a:r>
            <a:r>
              <a:rPr lang="en-US" altLang="zh-CN" sz="2800" dirty="0">
                <a:latin typeface="楷体" pitchFamily="49" charset="-122"/>
                <a:ea typeface="楷体" pitchFamily="49" charset="-122"/>
              </a:rPr>
              <a:t>1</a:t>
            </a:r>
            <a:r>
              <a:rPr lang="zh-CN" altLang="en-US" sz="2800" dirty="0">
                <a:latin typeface="楷体" pitchFamily="49" charset="-122"/>
                <a:ea typeface="楷体" pitchFamily="49" charset="-122"/>
              </a:rPr>
              <a:t>）积累：</a:t>
            </a:r>
            <a:r>
              <a:rPr lang="zh-CN" altLang="en-US" sz="2800" b="1" dirty="0">
                <a:effectLst>
                  <a:outerShdw blurRad="38100" dist="38100" dir="2700000" algn="tl">
                    <a:srgbClr val="000000">
                      <a:alpha val="43137"/>
                    </a:srgbClr>
                  </a:outerShdw>
                </a:effectLst>
                <a:latin typeface="楷体" pitchFamily="49" charset="-122"/>
                <a:ea typeface="楷体" pitchFamily="49" charset="-122"/>
              </a:rPr>
              <a:t>以人物生平事迹为纲</a:t>
            </a:r>
            <a:r>
              <a:rPr lang="zh-CN" altLang="en-US" sz="2800" dirty="0">
                <a:latin typeface="楷体" pitchFamily="49" charset="-122"/>
                <a:ea typeface="楷体" pitchFamily="49" charset="-122"/>
              </a:rPr>
              <a:t>。</a:t>
            </a:r>
            <a:endParaRPr lang="en-US" altLang="zh-CN" sz="2800" dirty="0">
              <a:latin typeface="楷体" pitchFamily="49" charset="-122"/>
              <a:ea typeface="楷体" pitchFamily="49" charset="-122"/>
            </a:endParaRPr>
          </a:p>
          <a:p>
            <a:pPr marL="0" indent="0">
              <a:buNone/>
            </a:pPr>
            <a:endParaRPr lang="en-US" altLang="zh-CN" sz="2800" dirty="0">
              <a:latin typeface="楷体" pitchFamily="49" charset="-122"/>
              <a:ea typeface="楷体" pitchFamily="49" charset="-122"/>
            </a:endParaRPr>
          </a:p>
          <a:p>
            <a:pPr marL="0" indent="0">
              <a:buNone/>
            </a:pPr>
            <a:r>
              <a:rPr lang="zh-CN" altLang="en-US" sz="2800" dirty="0">
                <a:latin typeface="楷体" pitchFamily="49" charset="-122"/>
                <a:ea typeface="楷体" pitchFamily="49" charset="-122"/>
              </a:rPr>
              <a:t>（</a:t>
            </a:r>
            <a:r>
              <a:rPr lang="en-US" altLang="zh-CN" sz="2800" dirty="0">
                <a:latin typeface="楷体" pitchFamily="49" charset="-122"/>
                <a:ea typeface="楷体" pitchFamily="49" charset="-122"/>
              </a:rPr>
              <a:t>2</a:t>
            </a:r>
            <a:r>
              <a:rPr lang="zh-CN" altLang="en-US" sz="2800" dirty="0">
                <a:latin typeface="楷体" pitchFamily="49" charset="-122"/>
                <a:ea typeface="楷体" pitchFamily="49" charset="-122"/>
              </a:rPr>
              <a:t>）运用：</a:t>
            </a:r>
            <a:r>
              <a:rPr lang="zh-CN" altLang="en-US" sz="2800" b="1" dirty="0">
                <a:effectLst>
                  <a:outerShdw blurRad="38100" dist="38100" dir="2700000" algn="tl">
                    <a:srgbClr val="000000">
                      <a:alpha val="43137"/>
                    </a:srgbClr>
                  </a:outerShdw>
                </a:effectLst>
                <a:latin typeface="楷体" pitchFamily="49" charset="-122"/>
                <a:ea typeface="楷体" pitchFamily="49" charset="-122"/>
              </a:rPr>
              <a:t>在稿纸上进行同类替换。</a:t>
            </a:r>
            <a:endParaRPr lang="zh-CN" altLang="en-US" dirty="0"/>
          </a:p>
        </p:txBody>
      </p:sp>
      <p:pic>
        <p:nvPicPr>
          <p:cNvPr id="5" name="图片 4">
            <a:extLst>
              <a:ext uri="{FF2B5EF4-FFF2-40B4-BE49-F238E27FC236}">
                <a16:creationId xmlns:a16="http://schemas.microsoft.com/office/drawing/2014/main" id="{BCF90C62-C9D5-4D89-BD8A-B440E7642A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3140968"/>
            <a:ext cx="4647074" cy="3224838"/>
          </a:xfrm>
          <a:prstGeom prst="rect">
            <a:avLst/>
          </a:prstGeom>
        </p:spPr>
      </p:pic>
    </p:spTree>
    <p:extLst>
      <p:ext uri="{BB962C8B-B14F-4D97-AF65-F5344CB8AC3E}">
        <p14:creationId xmlns:p14="http://schemas.microsoft.com/office/powerpoint/2010/main" val="407007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B05C99-251F-4D8A-B527-7E183A63E7A2}"/>
              </a:ext>
            </a:extLst>
          </p:cNvPr>
          <p:cNvSpPr>
            <a:spLocks noGrp="1"/>
          </p:cNvSpPr>
          <p:nvPr>
            <p:ph type="title"/>
          </p:nvPr>
        </p:nvSpPr>
        <p:spPr>
          <a:xfrm>
            <a:off x="1059359" y="332656"/>
            <a:ext cx="7025281" cy="1143000"/>
          </a:xfrm>
        </p:spPr>
        <p:txBody>
          <a:bodyPr>
            <a:normAutofit/>
          </a:bodyPr>
          <a:lstStyle/>
          <a:p>
            <a:r>
              <a:rPr lang="zh-CN" altLang="en-US" sz="3600" b="1" dirty="0"/>
              <a:t>素材积累示例：司马光</a:t>
            </a:r>
          </a:p>
        </p:txBody>
      </p:sp>
      <p:sp>
        <p:nvSpPr>
          <p:cNvPr id="4" name="Rectangle 1">
            <a:extLst>
              <a:ext uri="{FF2B5EF4-FFF2-40B4-BE49-F238E27FC236}">
                <a16:creationId xmlns:a16="http://schemas.microsoft.com/office/drawing/2014/main" id="{A6DE2502-91C7-4074-BA84-6D3884C8AB8E}"/>
              </a:ext>
            </a:extLst>
          </p:cNvPr>
          <p:cNvSpPr>
            <a:spLocks noChangeArrowheads="1"/>
          </p:cNvSpPr>
          <p:nvPr/>
        </p:nvSpPr>
        <p:spPr bwMode="auto">
          <a:xfrm>
            <a:off x="3347864" y="1700808"/>
            <a:ext cx="5652628" cy="352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2" tIns="45720" rIns="91440" bIns="95220" numCol="1" anchor="ctr" anchorCtr="0" compatLnSpc="1">
            <a:prstTxWarp prst="textNoShape">
              <a:avLst/>
            </a:prstTxWarp>
            <a:spAutoFit/>
          </a:bodyPr>
          <a:lstStyle>
            <a:lvl1pPr indent="1333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3335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rgbClr val="333333"/>
                </a:solidFill>
                <a:effectLst/>
                <a:latin typeface="楷体" pitchFamily="49" charset="-122"/>
                <a:ea typeface="楷体" pitchFamily="49" charset="-122"/>
                <a:cs typeface="Arial" panose="020B0604020202020204" pitchFamily="34" charset="0"/>
              </a:rPr>
              <a:t>  </a:t>
            </a:r>
            <a:r>
              <a:rPr kumimoji="0" lang="en-US" altLang="zh-CN" sz="2000" b="1" i="0" u="none" strike="noStrike" cap="none" normalizeH="0" dirty="0">
                <a:ln>
                  <a:noFill/>
                </a:ln>
                <a:solidFill>
                  <a:srgbClr val="333333"/>
                </a:solidFill>
                <a:effectLst/>
                <a:latin typeface="楷体" pitchFamily="49" charset="-122"/>
                <a:ea typeface="楷体" pitchFamily="49" charset="-122"/>
                <a:cs typeface="Arial" panose="020B0604020202020204" pitchFamily="34" charset="0"/>
              </a:rPr>
              <a:t> </a:t>
            </a:r>
            <a:r>
              <a:rPr kumimoji="0" lang="zh-CN" altLang="zh-CN" sz="2000" b="1" i="0" u="none" strike="noStrike" cap="none" normalizeH="0" baseline="0" dirty="0">
                <a:ln>
                  <a:noFill/>
                </a:ln>
                <a:solidFill>
                  <a:srgbClr val="333333"/>
                </a:solidFill>
                <a:effectLst/>
                <a:latin typeface="楷体" pitchFamily="49" charset="-122"/>
                <a:ea typeface="楷体" pitchFamily="49" charset="-122"/>
                <a:cs typeface="Arial" panose="020B0604020202020204" pitchFamily="34" charset="0"/>
              </a:rPr>
              <a:t>司马光和王安石因政见不同，在一些问题上进行激烈的争辩，有时在皇帝主持的议政会议上也毫不相让，但司马光对王安石的变法也并不一概反对，尤其当变法还未显露明显弊病时，他也并未公开持反对意见。甚至有人要弹劾王安石时，他还进行劝解和说服。直到王安石颁发“青苗法”，司马光才表示不同意见，他认为县官靠权柄放钱收息，要比平民放贷收息危害更大，因此表现了强烈不满</a:t>
            </a:r>
            <a:r>
              <a:rPr lang="zh-CN" altLang="zh-CN" sz="2000" b="1" dirty="0">
                <a:solidFill>
                  <a:srgbClr val="333333"/>
                </a:solidFill>
                <a:latin typeface="楷体" pitchFamily="49" charset="-122"/>
                <a:ea typeface="楷体" pitchFamily="49" charset="-122"/>
                <a:cs typeface="Arial" panose="020B0604020202020204" pitchFamily="34" charset="0"/>
              </a:rPr>
              <a:t>。 </a:t>
            </a:r>
            <a:r>
              <a:rPr lang="en-US" altLang="zh-CN" sz="2000" b="1" dirty="0">
                <a:solidFill>
                  <a:srgbClr val="FF0000"/>
                </a:solidFill>
                <a:latin typeface="楷体" pitchFamily="49" charset="-122"/>
                <a:ea typeface="楷体" pitchFamily="49" charset="-122"/>
                <a:cs typeface="Arial" panose="020B0604020202020204" pitchFamily="34" charset="0"/>
              </a:rPr>
              <a:t>(</a:t>
            </a:r>
            <a:r>
              <a:rPr lang="zh-CN" altLang="en-US" sz="2000" b="1" dirty="0">
                <a:solidFill>
                  <a:srgbClr val="FF0000"/>
                </a:solidFill>
                <a:latin typeface="楷体" pitchFamily="49" charset="-122"/>
                <a:ea typeface="楷体" pitchFamily="49" charset="-122"/>
                <a:cs typeface="Arial" panose="020B0604020202020204" pitchFamily="34" charset="0"/>
              </a:rPr>
              <a:t>独立思考，理性决断</a:t>
            </a:r>
            <a:r>
              <a:rPr lang="en-US" altLang="zh-CN" sz="2000" b="1" dirty="0">
                <a:solidFill>
                  <a:srgbClr val="FF0000"/>
                </a:solidFill>
                <a:latin typeface="楷体" pitchFamily="49" charset="-122"/>
                <a:ea typeface="楷体" pitchFamily="49" charset="-122"/>
                <a:cs typeface="Arial" panose="020B0604020202020204" pitchFamily="34" charset="0"/>
              </a:rPr>
              <a:t>)</a:t>
            </a:r>
          </a:p>
          <a:p>
            <a:pPr marL="0" marR="0" lvl="0" indent="133350" algn="l" defTabSz="914400" rtl="0" eaLnBrk="0" fontAlgn="base" latinLnBrk="0" hangingPunct="0">
              <a:lnSpc>
                <a:spcPct val="100000"/>
              </a:lnSpc>
              <a:spcBef>
                <a:spcPct val="0"/>
              </a:spcBef>
              <a:spcAft>
                <a:spcPct val="0"/>
              </a:spcAft>
              <a:buClrTx/>
              <a:buSzTx/>
              <a:buFontTx/>
              <a:buNone/>
              <a:tabLst/>
            </a:pPr>
            <a:endParaRPr lang="zh-CN" altLang="zh-CN" sz="2000" b="1" dirty="0">
              <a:solidFill>
                <a:srgbClr val="333333"/>
              </a:solidFill>
              <a:latin typeface="楷体" pitchFamily="49" charset="-122"/>
              <a:ea typeface="楷体" pitchFamily="49" charset="-122"/>
              <a:cs typeface="Arial" panose="020B0604020202020204" pitchFamily="34" charset="0"/>
            </a:endParaRPr>
          </a:p>
          <a:p>
            <a:pPr marL="0" marR="0" lvl="0" indent="13335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rgbClr val="333333"/>
                </a:solidFill>
                <a:effectLst/>
                <a:latin typeface="楷体" pitchFamily="49" charset="-122"/>
                <a:ea typeface="楷体" pitchFamily="49" charset="-122"/>
                <a:cs typeface="Arial" panose="020B0604020202020204" pitchFamily="34" charset="0"/>
              </a:rPr>
              <a:t>   </a:t>
            </a:r>
            <a:endParaRPr lang="zh-CN" altLang="zh-CN" sz="2000" b="1" dirty="0">
              <a:solidFill>
                <a:srgbClr val="FF0000"/>
              </a:solidFill>
              <a:latin typeface="楷体" pitchFamily="49" charset="-122"/>
              <a:ea typeface="楷体" pitchFamily="49" charset="-122"/>
              <a:cs typeface="Arial" panose="020B0604020202020204" pitchFamily="34"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08" y="1700808"/>
            <a:ext cx="2459905" cy="3024336"/>
          </a:xfrm>
          <a:prstGeom prst="rect">
            <a:avLst/>
          </a:prstGeom>
        </p:spPr>
      </p:pic>
    </p:spTree>
    <p:extLst>
      <p:ext uri="{BB962C8B-B14F-4D97-AF65-F5344CB8AC3E}">
        <p14:creationId xmlns:p14="http://schemas.microsoft.com/office/powerpoint/2010/main" val="239074430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C9F852-6460-46A1-ACA4-096AB41B520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B4CF5DF-B55A-440E-94A8-F46A7AFDA8C3}"/>
              </a:ext>
            </a:extLst>
          </p:cNvPr>
          <p:cNvSpPr>
            <a:spLocks noGrp="1"/>
          </p:cNvSpPr>
          <p:nvPr>
            <p:ph idx="1"/>
          </p:nvPr>
        </p:nvSpPr>
        <p:spPr>
          <a:xfrm>
            <a:off x="457200" y="1600200"/>
            <a:ext cx="4618856" cy="4525963"/>
          </a:xfrm>
        </p:spPr>
        <p:txBody>
          <a:bodyPr>
            <a:normAutofit fontScale="77500" lnSpcReduction="20000"/>
          </a:bodyPr>
          <a:lstStyle/>
          <a:p>
            <a:r>
              <a:rPr lang="zh-CN" altLang="zh-CN" b="1" dirty="0">
                <a:solidFill>
                  <a:srgbClr val="333333"/>
                </a:solidFill>
                <a:latin typeface="楷体" pitchFamily="49" charset="-122"/>
                <a:ea typeface="楷体" pitchFamily="49" charset="-122"/>
                <a:cs typeface="Arial" panose="020B0604020202020204" pitchFamily="34" charset="0"/>
              </a:rPr>
              <a:t>神宗希望司马光能很好地发挥作用，辅佐自己早日挽救危机，实现国家的振兴。熙宁三年（1070年）二月十二日，擢司马光枢密副使，可是司马光以“不通财务”、“不习军旅”为由，坚决推辞，从十五日到二十七日，连上五封札子，自请离京，后以端明殿学士知永兴军（现陕西省西安市</a:t>
            </a:r>
            <a:r>
              <a:rPr lang="zh-CN" altLang="zh-CN" b="1" dirty="0">
                <a:solidFill>
                  <a:srgbClr val="FF0000"/>
                </a:solidFill>
                <a:latin typeface="楷体" pitchFamily="49" charset="-122"/>
                <a:ea typeface="楷体" pitchFamily="49" charset="-122"/>
                <a:cs typeface="Arial" panose="020B0604020202020204" pitchFamily="34" charset="0"/>
              </a:rPr>
              <a:t>）。</a:t>
            </a:r>
            <a:r>
              <a:rPr lang="zh-CN" altLang="en-US" b="1" dirty="0">
                <a:solidFill>
                  <a:srgbClr val="FF0000"/>
                </a:solidFill>
                <a:latin typeface="楷体" pitchFamily="49" charset="-122"/>
                <a:ea typeface="楷体" pitchFamily="49" charset="-122"/>
                <a:cs typeface="Arial" panose="020B0604020202020204" pitchFamily="34" charset="0"/>
              </a:rPr>
              <a:t>（勇于坚持个人原则，不向权势妥协）</a:t>
            </a:r>
            <a:endParaRPr lang="en-US" altLang="zh-CN" b="1" dirty="0">
              <a:solidFill>
                <a:srgbClr val="FF0000"/>
              </a:solidFill>
              <a:latin typeface="楷体" pitchFamily="49" charset="-122"/>
              <a:ea typeface="楷体" pitchFamily="49" charset="-122"/>
              <a:cs typeface="Arial" panose="020B0604020202020204" pitchFamily="34" charset="0"/>
            </a:endParaRPr>
          </a:p>
          <a:p>
            <a:endParaRPr lang="zh-CN" altLang="en-US" dirty="0"/>
          </a:p>
        </p:txBody>
      </p:sp>
      <p:pic>
        <p:nvPicPr>
          <p:cNvPr id="4" name="图片 3">
            <a:extLst>
              <a:ext uri="{FF2B5EF4-FFF2-40B4-BE49-F238E27FC236}">
                <a16:creationId xmlns:a16="http://schemas.microsoft.com/office/drawing/2014/main" id="{2617525D-6FDD-437A-A39F-1D196B802D31}"/>
              </a:ext>
            </a:extLst>
          </p:cNvPr>
          <p:cNvPicPr>
            <a:picLocks noChangeAspect="1"/>
          </p:cNvPicPr>
          <p:nvPr/>
        </p:nvPicPr>
        <p:blipFill rotWithShape="1">
          <a:blip r:embed="rId2">
            <a:extLst>
              <a:ext uri="{28A0092B-C50C-407E-A947-70E740481C1C}">
                <a14:useLocalDpi xmlns:a14="http://schemas.microsoft.com/office/drawing/2010/main" val="0"/>
              </a:ext>
            </a:extLst>
          </a:blip>
          <a:srcRect l="15604" t="8938" r="46374" b="25974"/>
          <a:stretch/>
        </p:blipFill>
        <p:spPr>
          <a:xfrm>
            <a:off x="5072678" y="1600200"/>
            <a:ext cx="3099722" cy="3979677"/>
          </a:xfrm>
          <a:prstGeom prst="rect">
            <a:avLst/>
          </a:prstGeom>
        </p:spPr>
      </p:pic>
    </p:spTree>
    <p:extLst>
      <p:ext uri="{BB962C8B-B14F-4D97-AF65-F5344CB8AC3E}">
        <p14:creationId xmlns:p14="http://schemas.microsoft.com/office/powerpoint/2010/main" val="297861542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89A147-F885-48BA-BAF7-C6B4F47FD6D5}"/>
              </a:ext>
            </a:extLst>
          </p:cNvPr>
          <p:cNvSpPr>
            <a:spLocks noGrp="1"/>
          </p:cNvSpPr>
          <p:nvPr>
            <p:ph type="title"/>
          </p:nvPr>
        </p:nvSpPr>
        <p:spPr/>
        <p:txBody>
          <a:bodyPr>
            <a:normAutofit/>
          </a:bodyPr>
          <a:lstStyle/>
          <a:p>
            <a:r>
              <a:rPr lang="en-US" altLang="zh-CN" sz="3600" b="1" dirty="0"/>
              <a:t>2.</a:t>
            </a:r>
            <a:r>
              <a:rPr lang="zh-CN" altLang="en-US" sz="3600" b="1" dirty="0"/>
              <a:t>名言点睛的要领</a:t>
            </a:r>
          </a:p>
        </p:txBody>
      </p:sp>
      <p:sp>
        <p:nvSpPr>
          <p:cNvPr id="3" name="内容占位符 2">
            <a:extLst>
              <a:ext uri="{FF2B5EF4-FFF2-40B4-BE49-F238E27FC236}">
                <a16:creationId xmlns:a16="http://schemas.microsoft.com/office/drawing/2014/main" id="{EE2E8184-9A22-4A64-BD2E-F05BDC5A5D4C}"/>
              </a:ext>
            </a:extLst>
          </p:cNvPr>
          <p:cNvSpPr>
            <a:spLocks noGrp="1"/>
          </p:cNvSpPr>
          <p:nvPr>
            <p:ph idx="1"/>
          </p:nvPr>
        </p:nvSpPr>
        <p:spPr>
          <a:xfrm>
            <a:off x="457200" y="1600200"/>
            <a:ext cx="8229600" cy="1143001"/>
          </a:xfrm>
        </p:spPr>
        <p:txBody>
          <a:bodyPr>
            <a:normAutofit/>
          </a:bodyPr>
          <a:lstStyle/>
          <a:p>
            <a:pPr marL="0" indent="0">
              <a:buNone/>
            </a:pPr>
            <a:r>
              <a:rPr lang="zh-CN" altLang="en-US" sz="2800" dirty="0">
                <a:latin typeface="楷体" pitchFamily="49" charset="-122"/>
                <a:ea typeface="楷体" pitchFamily="49" charset="-122"/>
              </a:rPr>
              <a:t>（</a:t>
            </a:r>
            <a:r>
              <a:rPr lang="en-US" altLang="zh-CN" sz="2800" dirty="0">
                <a:latin typeface="楷体" pitchFamily="49" charset="-122"/>
                <a:ea typeface="楷体" pitchFamily="49" charset="-122"/>
              </a:rPr>
              <a:t>1</a:t>
            </a:r>
            <a:r>
              <a:rPr lang="zh-CN" altLang="en-US" sz="2800" dirty="0">
                <a:latin typeface="楷体" pitchFamily="49" charset="-122"/>
                <a:ea typeface="楷体" pitchFamily="49" charset="-122"/>
              </a:rPr>
              <a:t>）</a:t>
            </a:r>
            <a:r>
              <a:rPr lang="zh-CN" altLang="en-US" sz="2800" b="1" u="sng" dirty="0">
                <a:effectLst>
                  <a:outerShdw blurRad="38100" dist="38100" dir="2700000" algn="tl">
                    <a:srgbClr val="000000">
                      <a:alpha val="43137"/>
                    </a:srgbClr>
                  </a:outerShdw>
                </a:effectLst>
                <a:latin typeface="楷体" pitchFamily="49" charset="-122"/>
                <a:ea typeface="楷体" pitchFamily="49" charset="-122"/>
              </a:rPr>
              <a:t>名言的标准</a:t>
            </a:r>
            <a:r>
              <a:rPr lang="zh-CN" altLang="en-US" sz="2800" dirty="0">
                <a:latin typeface="楷体" pitchFamily="49" charset="-122"/>
                <a:ea typeface="楷体" pitchFamily="49" charset="-122"/>
              </a:rPr>
              <a:t>：出自文化名人，有明确出处，表达精炼，有深刻的哲理。</a:t>
            </a:r>
            <a:endParaRPr lang="en-US" altLang="zh-CN" sz="2800" dirty="0">
              <a:latin typeface="楷体" pitchFamily="49" charset="-122"/>
              <a:ea typeface="楷体" pitchFamily="49" charset="-122"/>
            </a:endParaRPr>
          </a:p>
          <a:p>
            <a:endParaRPr lang="zh-CN" altLang="en-US" dirty="0"/>
          </a:p>
        </p:txBody>
      </p:sp>
      <p:sp>
        <p:nvSpPr>
          <p:cNvPr id="4" name="文本框 3">
            <a:extLst>
              <a:ext uri="{FF2B5EF4-FFF2-40B4-BE49-F238E27FC236}">
                <a16:creationId xmlns:a16="http://schemas.microsoft.com/office/drawing/2014/main" id="{BD284621-0F53-456A-9AF6-3F009F4800BA}"/>
              </a:ext>
            </a:extLst>
          </p:cNvPr>
          <p:cNvSpPr txBox="1"/>
          <p:nvPr/>
        </p:nvSpPr>
        <p:spPr>
          <a:xfrm>
            <a:off x="426368" y="2850657"/>
            <a:ext cx="8291264" cy="954107"/>
          </a:xfrm>
          <a:prstGeom prst="rect">
            <a:avLst/>
          </a:prstGeom>
          <a:noFill/>
        </p:spPr>
        <p:txBody>
          <a:bodyPr wrap="square" rtlCol="0">
            <a:spAutoFit/>
          </a:bodyPr>
          <a:lstStyle/>
          <a:p>
            <a:r>
              <a:rPr lang="zh-CN" altLang="en-US" sz="2800" dirty="0">
                <a:latin typeface="楷体" pitchFamily="49" charset="-122"/>
                <a:ea typeface="楷体" pitchFamily="49" charset="-122"/>
              </a:rPr>
              <a:t>（</a:t>
            </a:r>
            <a:r>
              <a:rPr lang="en-US" altLang="zh-CN" sz="2800" dirty="0">
                <a:latin typeface="楷体" pitchFamily="49" charset="-122"/>
                <a:ea typeface="楷体" pitchFamily="49" charset="-122"/>
              </a:rPr>
              <a:t>2</a:t>
            </a:r>
            <a:r>
              <a:rPr lang="zh-CN" altLang="en-US" sz="2800" dirty="0">
                <a:latin typeface="楷体" pitchFamily="49" charset="-122"/>
                <a:ea typeface="楷体" pitchFamily="49" charset="-122"/>
              </a:rPr>
              <a:t>）</a:t>
            </a:r>
            <a:r>
              <a:rPr lang="zh-CN" altLang="en-US" sz="2800" b="1" u="sng" dirty="0">
                <a:effectLst>
                  <a:outerShdw blurRad="38100" dist="38100" dir="2700000" algn="tl">
                    <a:srgbClr val="000000">
                      <a:alpha val="43137"/>
                    </a:srgbClr>
                  </a:outerShdw>
                </a:effectLst>
                <a:latin typeface="楷体" pitchFamily="49" charset="-122"/>
                <a:ea typeface="楷体" pitchFamily="49" charset="-122"/>
              </a:rPr>
              <a:t>引用的依据</a:t>
            </a:r>
            <a:r>
              <a:rPr lang="zh-CN" altLang="en-US" sz="2800" dirty="0">
                <a:latin typeface="楷体" pitchFamily="49" charset="-122"/>
                <a:ea typeface="楷体" pitchFamily="49" charset="-122"/>
              </a:rPr>
              <a:t>：该名言讨论的话题与作文材料相关或者该名言表达的观点与写作者的观点相符。</a:t>
            </a:r>
            <a:endParaRPr lang="en-US" altLang="zh-CN" sz="2800" dirty="0">
              <a:latin typeface="楷体" pitchFamily="49" charset="-122"/>
              <a:ea typeface="楷体" pitchFamily="49" charset="-122"/>
            </a:endParaRPr>
          </a:p>
        </p:txBody>
      </p:sp>
      <p:sp>
        <p:nvSpPr>
          <p:cNvPr id="5" name="文本框 4">
            <a:extLst>
              <a:ext uri="{FF2B5EF4-FFF2-40B4-BE49-F238E27FC236}">
                <a16:creationId xmlns:a16="http://schemas.microsoft.com/office/drawing/2014/main" id="{9DD6FF74-D85A-4CAD-B9EB-6A58A4303370}"/>
              </a:ext>
            </a:extLst>
          </p:cNvPr>
          <p:cNvSpPr txBox="1"/>
          <p:nvPr/>
        </p:nvSpPr>
        <p:spPr>
          <a:xfrm>
            <a:off x="518864" y="4114800"/>
            <a:ext cx="8229600" cy="1815882"/>
          </a:xfrm>
          <a:prstGeom prst="rect">
            <a:avLst/>
          </a:prstGeom>
          <a:noFill/>
        </p:spPr>
        <p:txBody>
          <a:bodyPr wrap="square" rtlCol="0">
            <a:spAutoFit/>
          </a:bodyPr>
          <a:lstStyle/>
          <a:p>
            <a:r>
              <a:rPr lang="zh-CN" altLang="en-US" sz="2800" dirty="0">
                <a:latin typeface="楷体" pitchFamily="49" charset="-122"/>
                <a:ea typeface="楷体" pitchFamily="49" charset="-122"/>
              </a:rPr>
              <a:t>（</a:t>
            </a:r>
            <a:r>
              <a:rPr lang="en-US" altLang="zh-CN" sz="2800" dirty="0">
                <a:latin typeface="楷体" pitchFamily="49" charset="-122"/>
                <a:ea typeface="楷体" pitchFamily="49" charset="-122"/>
              </a:rPr>
              <a:t>3</a:t>
            </a:r>
            <a:r>
              <a:rPr lang="zh-CN" altLang="en-US" sz="2800" dirty="0">
                <a:latin typeface="楷体" pitchFamily="49" charset="-122"/>
                <a:ea typeface="楷体" pitchFamily="49" charset="-122"/>
              </a:rPr>
              <a:t>）</a:t>
            </a:r>
            <a:r>
              <a:rPr lang="zh-CN" altLang="en-US" sz="2800" b="1" u="sng" dirty="0">
                <a:effectLst>
                  <a:outerShdw blurRad="38100" dist="38100" dir="2700000" algn="tl">
                    <a:srgbClr val="000000">
                      <a:alpha val="43137"/>
                    </a:srgbClr>
                  </a:outerShdw>
                </a:effectLst>
                <a:latin typeface="楷体" pitchFamily="49" charset="-122"/>
                <a:ea typeface="楷体" pitchFamily="49" charset="-122"/>
              </a:rPr>
              <a:t>引用的规范</a:t>
            </a:r>
            <a:r>
              <a:rPr lang="zh-CN" altLang="en-US" sz="2800" dirty="0">
                <a:latin typeface="楷体" pitchFamily="49" charset="-122"/>
                <a:ea typeface="楷体" pitchFamily="49" charset="-122"/>
              </a:rPr>
              <a:t>：只要是课本没出现过的作者，应简要注明国籍职业，尽量注明名言的出处，尽量在引用完名言后加上简要分析，使之与材料或者观点融合到一起。</a:t>
            </a:r>
            <a:endParaRPr lang="en-US" altLang="zh-CN" sz="2800" dirty="0">
              <a:latin typeface="楷体" pitchFamily="49" charset="-122"/>
              <a:ea typeface="楷体" pitchFamily="49" charset="-122"/>
            </a:endParaRPr>
          </a:p>
        </p:txBody>
      </p:sp>
    </p:spTree>
    <p:extLst>
      <p:ext uri="{BB962C8B-B14F-4D97-AF65-F5344CB8AC3E}">
        <p14:creationId xmlns:p14="http://schemas.microsoft.com/office/powerpoint/2010/main" val="8693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AE65A2-031B-435F-8720-3B2A86780D4A}"/>
              </a:ext>
            </a:extLst>
          </p:cNvPr>
          <p:cNvSpPr>
            <a:spLocks noGrp="1"/>
          </p:cNvSpPr>
          <p:nvPr>
            <p:ph type="title"/>
          </p:nvPr>
        </p:nvSpPr>
        <p:spPr>
          <a:xfrm>
            <a:off x="467544" y="0"/>
            <a:ext cx="8229600" cy="1143000"/>
          </a:xfrm>
        </p:spPr>
        <p:txBody>
          <a:bodyPr>
            <a:normAutofit/>
          </a:bodyPr>
          <a:lstStyle/>
          <a:p>
            <a:r>
              <a:rPr lang="zh-CN" altLang="en-US" sz="3600" b="1" dirty="0"/>
              <a:t>名言运用示例</a:t>
            </a:r>
          </a:p>
        </p:txBody>
      </p:sp>
      <p:pic>
        <p:nvPicPr>
          <p:cNvPr id="4" name="文本占位符 14339" descr="20170421_075332"/>
          <p:cNvPicPr>
            <a:picLocks noGrp="1" noChangeAspect="1" noChangeArrowheads="1"/>
          </p:cNvPicPr>
          <p:nvPr>
            <p:ph idx="1"/>
          </p:nvPr>
        </p:nvPicPr>
        <p:blipFill>
          <a:blip r:embed="rId2" cstate="print">
            <a:lum contrast="60000"/>
            <a:extLst>
              <a:ext uri="{28A0092B-C50C-407E-A947-70E740481C1C}">
                <a14:useLocalDpi xmlns:a14="http://schemas.microsoft.com/office/drawing/2010/main" val="0"/>
              </a:ext>
            </a:extLst>
          </a:blip>
          <a:srcRect/>
          <a:stretch>
            <a:fillRect/>
          </a:stretch>
        </p:blipFill>
        <p:spPr>
          <a:xfrm>
            <a:off x="395536" y="908720"/>
            <a:ext cx="8046154" cy="4525962"/>
          </a:xfrm>
          <a:effectLst>
            <a:outerShdw blurRad="50800" dist="38100" dir="2700000" algn="tl" rotWithShape="0">
              <a:prstClr val="black">
                <a:alpha val="40000"/>
              </a:prstClr>
            </a:outerShdw>
          </a:effectLst>
        </p:spPr>
      </p:pic>
      <p:sp>
        <p:nvSpPr>
          <p:cNvPr id="5" name="标题 14337"/>
          <p:cNvSpPr txBox="1">
            <a:spLocks noChangeArrowheads="1"/>
          </p:cNvSpPr>
          <p:nvPr/>
        </p:nvSpPr>
        <p:spPr>
          <a:xfrm>
            <a:off x="395536" y="5445225"/>
            <a:ext cx="8064896" cy="100811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srgbClr val="FF0000"/>
                </a:solidFill>
                <a:effectLst>
                  <a:outerShdw blurRad="38100" dist="38100" dir="2700000" algn="tl">
                    <a:srgbClr val="000000">
                      <a:alpha val="43137"/>
                    </a:srgbClr>
                  </a:outerShdw>
                </a:effectLst>
              </a:rPr>
              <a:t>有出处，有解说，有黏合</a:t>
            </a:r>
          </a:p>
        </p:txBody>
      </p:sp>
    </p:spTree>
    <p:extLst>
      <p:ext uri="{BB962C8B-B14F-4D97-AF65-F5344CB8AC3E}">
        <p14:creationId xmlns:p14="http://schemas.microsoft.com/office/powerpoint/2010/main" val="277696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如何融汇读写？</a:t>
            </a:r>
          </a:p>
        </p:txBody>
      </p:sp>
      <p:sp>
        <p:nvSpPr>
          <p:cNvPr id="3" name="内容占位符 2"/>
          <p:cNvSpPr>
            <a:spLocks noGrp="1"/>
          </p:cNvSpPr>
          <p:nvPr>
            <p:ph idx="1"/>
          </p:nvPr>
        </p:nvSpPr>
        <p:spPr>
          <a:xfrm>
            <a:off x="457200" y="1600200"/>
            <a:ext cx="3610744" cy="4525963"/>
          </a:xfrm>
        </p:spPr>
        <p:txBody>
          <a:bodyPr>
            <a:normAutofit/>
          </a:bodyPr>
          <a:lstStyle/>
          <a:p>
            <a:pPr marL="0" indent="0">
              <a:buNone/>
            </a:pPr>
            <a:r>
              <a:rPr lang="en-US" altLang="zh-CN" dirty="0"/>
              <a:t>1.</a:t>
            </a:r>
            <a:r>
              <a:rPr lang="zh-CN" altLang="en-US" dirty="0"/>
              <a:t>用好“微写作”</a:t>
            </a:r>
            <a:r>
              <a:rPr lang="zh-CN" altLang="en-US" sz="2400" dirty="0"/>
              <a:t> </a:t>
            </a:r>
            <a:endParaRPr lang="en-US" altLang="zh-CN" sz="2400" dirty="0"/>
          </a:p>
          <a:p>
            <a:pPr marL="0" indent="0">
              <a:buNone/>
            </a:pPr>
            <a:endParaRPr lang="en-US" altLang="zh-CN" sz="2400" dirty="0"/>
          </a:p>
          <a:p>
            <a:pPr marL="0" indent="0">
              <a:buNone/>
            </a:pPr>
            <a:r>
              <a:rPr lang="en-US" altLang="zh-CN" dirty="0"/>
              <a:t>2.</a:t>
            </a:r>
            <a:r>
              <a:rPr lang="zh-CN" altLang="en-US" dirty="0"/>
              <a:t>用好“批改语</a:t>
            </a:r>
            <a:r>
              <a:rPr lang="zh-CN" altLang="en-US" sz="1900" dirty="0"/>
              <a:t>”</a:t>
            </a:r>
            <a:endParaRPr lang="en-US" altLang="zh-CN" sz="1900" dirty="0"/>
          </a:p>
          <a:p>
            <a:pPr marL="0" indent="0">
              <a:buNone/>
            </a:pPr>
            <a:endParaRPr lang="en-US" altLang="zh-CN" sz="1900" dirty="0"/>
          </a:p>
          <a:p>
            <a:pPr marL="0" indent="0">
              <a:buNone/>
            </a:pPr>
            <a:r>
              <a:rPr lang="en-US" altLang="zh-CN" dirty="0"/>
              <a:t>3.</a:t>
            </a:r>
            <a:r>
              <a:rPr lang="zh-CN" altLang="en-US" dirty="0"/>
              <a:t>用好“下水文”</a:t>
            </a:r>
            <a:endParaRPr lang="en-US" altLang="zh-CN" sz="2800" dirty="0"/>
          </a:p>
          <a:p>
            <a:pPr marL="0" indent="0">
              <a:buNone/>
            </a:pPr>
            <a:endParaRPr lang="en-US" altLang="zh-CN" sz="1900" dirty="0"/>
          </a:p>
        </p:txBody>
      </p:sp>
      <p:pic>
        <p:nvPicPr>
          <p:cNvPr id="5" name="图片 4">
            <a:extLst>
              <a:ext uri="{FF2B5EF4-FFF2-40B4-BE49-F238E27FC236}">
                <a16:creationId xmlns:a16="http://schemas.microsoft.com/office/drawing/2014/main" id="{0F708305-8E85-4B2D-A00D-3F72EAE71921}"/>
              </a:ext>
            </a:extLst>
          </p:cNvPr>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932040" y="1445217"/>
            <a:ext cx="2712203" cy="3967566"/>
          </a:xfrm>
          <a:prstGeom prst="rect">
            <a:avLst/>
          </a:prstGeom>
        </p:spPr>
      </p:pic>
    </p:spTree>
    <p:extLst>
      <p:ext uri="{BB962C8B-B14F-4D97-AF65-F5344CB8AC3E}">
        <p14:creationId xmlns:p14="http://schemas.microsoft.com/office/powerpoint/2010/main" val="120995682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normAutofit fontScale="92500" lnSpcReduction="20000"/>
          </a:bodyPr>
          <a:lstStyle/>
          <a:p>
            <a:pPr>
              <a:defRPr/>
            </a:pPr>
            <a:r>
              <a:rPr lang="zh-CN" altLang="en-US" dirty="0">
                <a:latin typeface="宋体" panose="02010600030101010101" pitchFamily="2" charset="-122"/>
                <a:ea typeface="宋体" panose="02010600030101010101" pitchFamily="2" charset="-122"/>
              </a:rPr>
              <a:t>叶圣陶对于教师的写作和写作教学也非常重视，强调教师应该带头写“下水作文”，希望老师深知作文的甘苦，对取材布局、遣词造句能够“知其然又知其所以然，而且非常熟练，具有敏感，几乎不假思索，而自然能左右逢源”。如此，对学生的指导才是“最有益的启发，最切用的经验，学生只要用心领会，努力实践，作一回文就有一回的进步”。</a:t>
            </a:r>
            <a:endParaRPr lang="en-US" altLang="zh-CN" dirty="0">
              <a:latin typeface="宋体" panose="02010600030101010101" pitchFamily="2" charset="-122"/>
              <a:ea typeface="宋体" panose="02010600030101010101" pitchFamily="2" charset="-122"/>
            </a:endParaRPr>
          </a:p>
          <a:p>
            <a:pPr>
              <a:defRPr/>
            </a:pPr>
            <a:endParaRPr lang="en-US" altLang="zh-CN" dirty="0">
              <a:latin typeface="宋体" panose="02010600030101010101" pitchFamily="2" charset="-122"/>
              <a:ea typeface="宋体" panose="02010600030101010101" pitchFamily="2" charset="-122"/>
            </a:endParaRPr>
          </a:p>
          <a:p>
            <a:pPr>
              <a:defRPr/>
            </a:pPr>
            <a:r>
              <a:rPr lang="zh-CN" altLang="en-US" dirty="0">
                <a:latin typeface="宋体" panose="02010600030101010101" pitchFamily="2" charset="-122"/>
                <a:ea typeface="宋体" panose="02010600030101010101" pitchFamily="2" charset="-122"/>
              </a:rPr>
              <a:t>下水文不需要写多好，写出来就是重要的鼓舞！</a:t>
            </a:r>
            <a:endParaRPr lang="en-US" altLang="zh-CN" dirty="0">
              <a:latin typeface="宋体" panose="02010600030101010101" pitchFamily="2" charset="-122"/>
              <a:ea typeface="宋体" panose="02010600030101010101" pitchFamily="2" charset="-122"/>
            </a:endParaRPr>
          </a:p>
          <a:p>
            <a:pPr marL="0" indent="0">
              <a:buNone/>
              <a:defRPr/>
            </a:pPr>
            <a:r>
              <a:rPr lang="zh-CN" altLang="en-US" dirty="0">
                <a:latin typeface="宋体" panose="02010600030101010101" pitchFamily="2" charset="-122"/>
                <a:ea typeface="宋体" panose="02010600030101010101" pitchFamily="2" charset="-122"/>
              </a:rPr>
              <a:t>    类似于陪练</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陪跑的作用，主要是心理上。</a:t>
            </a:r>
          </a:p>
          <a:p>
            <a:endParaRPr lang="zh-CN" altLang="en-US" dirty="0"/>
          </a:p>
        </p:txBody>
      </p:sp>
    </p:spTree>
    <p:extLst>
      <p:ext uri="{BB962C8B-B14F-4D97-AF65-F5344CB8AC3E}">
        <p14:creationId xmlns:p14="http://schemas.microsoft.com/office/powerpoint/2010/main" val="741123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大红色喜庆\01副本.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3000"/>
                    </a14:imgEffect>
                  </a14:imgLayer>
                </a14:imgProps>
              </a:ext>
              <a:ext uri="{28A0092B-C50C-407E-A947-70E740481C1C}">
                <a14:useLocalDpi xmlns:a14="http://schemas.microsoft.com/office/drawing/2010/main" val="0"/>
              </a:ext>
            </a:extLst>
          </a:blip>
          <a:srcRect l="22005" t="22005"/>
          <a:stretch>
            <a:fillRect/>
          </a:stretch>
        </p:blipFill>
        <p:spPr bwMode="auto">
          <a:xfrm>
            <a:off x="495" y="1"/>
            <a:ext cx="9163169" cy="692673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7" descr="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651" y="2142530"/>
            <a:ext cx="4368487" cy="189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descr="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2712" y="686690"/>
            <a:ext cx="3689092" cy="158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PPECLOGO-eff-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3124" y="1862208"/>
            <a:ext cx="606275" cy="7194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08517" y="1830466"/>
            <a:ext cx="561836" cy="6771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7390" y="554430"/>
            <a:ext cx="1722013" cy="214365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5473" y="2628251"/>
            <a:ext cx="299964" cy="3576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06221" y="1906647"/>
            <a:ext cx="228544" cy="2729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47583" y="2700200"/>
            <a:ext cx="112684" cy="1333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63491" y="1601922"/>
            <a:ext cx="561836" cy="6771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76382" y="2109796"/>
            <a:ext cx="844342" cy="10136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PPECLOGO-eff-5-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22215" y="2291785"/>
            <a:ext cx="1047491" cy="12950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1" descr="PPECLOGO-eff-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29052" y="1722542"/>
            <a:ext cx="638017" cy="7681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PPECLOGO-eff-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333971" y="2505515"/>
            <a:ext cx="298376" cy="3555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PPECLOGO-eff-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706698" y="1447443"/>
            <a:ext cx="298376" cy="35551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PPECLOGO-eff2-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25706" y="1745820"/>
            <a:ext cx="969723" cy="128873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5" descr="PPECLOGO-eff2-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44568" y="1802955"/>
            <a:ext cx="250763" cy="3301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6" descr="PPECLOGO-eff2-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87885" y="2243114"/>
            <a:ext cx="401539" cy="52903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PPECLOGO-eff2-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54482" y="1910879"/>
            <a:ext cx="206324" cy="2729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descr="PPECLOGO-eff2-1-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752847" y="2365849"/>
            <a:ext cx="161885" cy="21373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23"/>
          <p:cNvSpPr>
            <a:spLocks noChangeArrowheads="1"/>
          </p:cNvSpPr>
          <p:nvPr/>
        </p:nvSpPr>
        <p:spPr bwMode="auto">
          <a:xfrm>
            <a:off x="892239" y="2117827"/>
            <a:ext cx="7023372" cy="1675536"/>
          </a:xfrm>
          <a:prstGeom prst="rect">
            <a:avLst/>
          </a:prstGeom>
          <a:effectLst/>
          <a:scene3d>
            <a:camera prst="orthographicFront"/>
            <a:lightRig rig="twoPt" dir="t"/>
          </a:scene3d>
          <a:sp3d extrusionH="44450">
            <a:bevelT w="69850" prst="angle"/>
          </a:sp3d>
        </p:spPr>
        <p:txBody>
          <a:bodyPr wrap="square" lIns="74371" tIns="37186" rIns="74371" bIns="37186">
            <a:spAutoFit/>
            <a:sp3d extrusionH="273050" prstMaterial="flat">
              <a:bevelB w="0" h="0"/>
              <a:extrusionClr>
                <a:srgbClr val="0033CC"/>
              </a:extrusionClr>
              <a:contourClr>
                <a:schemeClr val="bg1">
                  <a:lumMod val="95000"/>
                </a:schemeClr>
              </a:contourClr>
            </a:sp3d>
          </a:bodyPr>
          <a:lstStyle/>
          <a:p>
            <a:pPr lvl="0" algn="ctr">
              <a:defRPr/>
            </a:pPr>
            <a:r>
              <a:rPr lang="zh-CN" altLang="en-US" sz="6000" b="1" kern="100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多彩</a:t>
            </a:r>
            <a:r>
              <a:rPr lang="zh-CN" altLang="en-US" sz="4400" b="1" kern="100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活动</a:t>
            </a:r>
            <a:endParaRPr lang="en-US" altLang="zh-CN" sz="4400" b="1" kern="100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endParaRPr>
          </a:p>
          <a:p>
            <a:pPr lvl="0" algn="ctr">
              <a:defRPr/>
            </a:pPr>
            <a:r>
              <a:rPr lang="zh-CN" altLang="en-US" sz="4400" b="1" kern="100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助力梦想前行！</a:t>
            </a:r>
            <a:endParaRPr kumimoji="0" lang="zh-CN" altLang="en-US" sz="4400" b="1" i="0" u="none" strike="noStrike" kern="1000" cap="none" spc="0" normalizeH="0" baseline="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uLnTx/>
              <a:uFillTx/>
              <a:latin typeface="微软雅黑" pitchFamily="34" charset="-122"/>
              <a:ea typeface="微软雅黑" pitchFamily="34" charset="-122"/>
              <a:cs typeface="经典特黑简" pitchFamily="49" charset="-122"/>
            </a:endParaRPr>
          </a:p>
        </p:txBody>
      </p:sp>
    </p:spTree>
    <p:extLst>
      <p:ext uri="{BB962C8B-B14F-4D97-AF65-F5344CB8AC3E}">
        <p14:creationId xmlns:p14="http://schemas.microsoft.com/office/powerpoint/2010/main" val="875271631"/>
      </p:ext>
    </p:extLst>
  </p:cSld>
  <p:clrMapOvr>
    <a:masterClrMapping/>
  </p:clrMapOvr>
  <mc:AlternateContent xmlns:mc="http://schemas.openxmlformats.org/markup-compatibility/2006" xmlns:p14="http://schemas.microsoft.com/office/powerpoint/2010/main">
    <mc:Choice Requires="p14">
      <p:transition spd="slow" advTm="7113">
        <p14:flash/>
      </p:transition>
    </mc:Choice>
    <mc:Fallback xmlns="">
      <p:transition spd="slow" advTm="71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2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9"/>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2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2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22"/>
                                        </p:tgtEl>
                                      </p:cBhvr>
                                    </p:animEffect>
                                    <p:set>
                                      <p:cBhvr>
                                        <p:cTn id="73" dur="1" fill="hold">
                                          <p:stCondLst>
                                            <p:cond delay="499"/>
                                          </p:stCondLst>
                                        </p:cTn>
                                        <p:tgtEl>
                                          <p:spTgt spid="2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21"/>
                                        </p:tgtEl>
                                      </p:cBhvr>
                                    </p:animEffect>
                                    <p:set>
                                      <p:cBhvr>
                                        <p:cTn id="88" dur="1" fill="hold">
                                          <p:stCondLst>
                                            <p:cond delay="499"/>
                                          </p:stCondLst>
                                        </p:cTn>
                                        <p:tgtEl>
                                          <p:spTgt spid="2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3"/>
                                        </p:tgtEl>
                                      </p:cBhvr>
                                    </p:animEffect>
                                    <p:set>
                                      <p:cBhvr>
                                        <p:cTn id="91" dur="1" fill="hold">
                                          <p:stCondLst>
                                            <p:cond delay="499"/>
                                          </p:stCondLst>
                                        </p:cTn>
                                        <p:tgtEl>
                                          <p:spTgt spid="2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9"/>
                                        </p:tgtEl>
                                      </p:cBhvr>
                                    </p:animEffect>
                                    <p:set>
                                      <p:cBhvr>
                                        <p:cTn id="97" dur="1" fill="hold">
                                          <p:stCondLst>
                                            <p:cond delay="499"/>
                                          </p:stCondLst>
                                        </p:cTn>
                                        <p:tgtEl>
                                          <p:spTgt spid="9"/>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100"/>
                                        <p:tgtEl>
                                          <p:spTgt spid="2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
                                        <p:tgtEl>
                                          <p:spTgt spid="2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
                                        <p:tgtEl>
                                          <p:spTgt spid="2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100"/>
                                        <p:tgtEl>
                                          <p:spTgt spid="2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100"/>
                                        <p:tgtEl>
                                          <p:spTgt spid="28"/>
                                        </p:tgtEl>
                                      </p:cBhvr>
                                    </p:animEffect>
                                  </p:childTnLst>
                                </p:cTn>
                              </p:par>
                              <p:par>
                                <p:cTn id="116" presetID="53" presetClass="exit" presetSubtype="16" fill="hold" nodeType="withEffect">
                                  <p:stCondLst>
                                    <p:cond delay="100"/>
                                  </p:stCondLst>
                                  <p:childTnLst>
                                    <p:anim calcmode="lin" valueType="num">
                                      <p:cBhvr>
                                        <p:cTn id="117" dur="1000"/>
                                        <p:tgtEl>
                                          <p:spTgt spid="24"/>
                                        </p:tgtEl>
                                        <p:attrNameLst>
                                          <p:attrName>ppt_w</p:attrName>
                                        </p:attrNameLst>
                                      </p:cBhvr>
                                      <p:tavLst>
                                        <p:tav tm="0">
                                          <p:val>
                                            <p:strVal val="ppt_w"/>
                                          </p:val>
                                        </p:tav>
                                        <p:tav tm="100000">
                                          <p:val>
                                            <p:fltVal val="0"/>
                                          </p:val>
                                        </p:tav>
                                      </p:tavLst>
                                    </p:anim>
                                    <p:anim calcmode="lin" valueType="num">
                                      <p:cBhvr>
                                        <p:cTn id="118" dur="1000"/>
                                        <p:tgtEl>
                                          <p:spTgt spid="24"/>
                                        </p:tgtEl>
                                        <p:attrNameLst>
                                          <p:attrName>ppt_h</p:attrName>
                                        </p:attrNameLst>
                                      </p:cBhvr>
                                      <p:tavLst>
                                        <p:tav tm="0">
                                          <p:val>
                                            <p:strVal val="ppt_h"/>
                                          </p:val>
                                        </p:tav>
                                        <p:tav tm="100000">
                                          <p:val>
                                            <p:fltVal val="0"/>
                                          </p:val>
                                        </p:tav>
                                      </p:tavLst>
                                    </p:anim>
                                    <p:animEffect transition="out" filter="fade">
                                      <p:cBhvr>
                                        <p:cTn id="119" dur="1000"/>
                                        <p:tgtEl>
                                          <p:spTgt spid="24"/>
                                        </p:tgtEl>
                                      </p:cBhvr>
                                    </p:animEffect>
                                    <p:set>
                                      <p:cBhvr>
                                        <p:cTn id="120" dur="1" fill="hold">
                                          <p:stCondLst>
                                            <p:cond delay="999"/>
                                          </p:stCondLst>
                                        </p:cTn>
                                        <p:tgtEl>
                                          <p:spTgt spid="24"/>
                                        </p:tgtEl>
                                        <p:attrNameLst>
                                          <p:attrName>style.visibility</p:attrName>
                                        </p:attrNameLst>
                                      </p:cBhvr>
                                      <p:to>
                                        <p:strVal val="hidden"/>
                                      </p:to>
                                    </p:set>
                                  </p:childTnLst>
                                </p:cTn>
                              </p:par>
                              <p:par>
                                <p:cTn id="121" presetID="53" presetClass="exit" presetSubtype="16" fill="hold" nodeType="withEffect">
                                  <p:stCondLst>
                                    <p:cond delay="700"/>
                                  </p:stCondLst>
                                  <p:childTnLst>
                                    <p:anim calcmode="lin" valueType="num">
                                      <p:cBhvr>
                                        <p:cTn id="122" dur="500"/>
                                        <p:tgtEl>
                                          <p:spTgt spid="25"/>
                                        </p:tgtEl>
                                        <p:attrNameLst>
                                          <p:attrName>ppt_w</p:attrName>
                                        </p:attrNameLst>
                                      </p:cBhvr>
                                      <p:tavLst>
                                        <p:tav tm="0">
                                          <p:val>
                                            <p:strVal val="ppt_w"/>
                                          </p:val>
                                        </p:tav>
                                        <p:tav tm="100000">
                                          <p:val>
                                            <p:fltVal val="0"/>
                                          </p:val>
                                        </p:tav>
                                      </p:tavLst>
                                    </p:anim>
                                    <p:anim calcmode="lin" valueType="num">
                                      <p:cBhvr>
                                        <p:cTn id="123" dur="500"/>
                                        <p:tgtEl>
                                          <p:spTgt spid="25"/>
                                        </p:tgtEl>
                                        <p:attrNameLst>
                                          <p:attrName>ppt_h</p:attrName>
                                        </p:attrNameLst>
                                      </p:cBhvr>
                                      <p:tavLst>
                                        <p:tav tm="0">
                                          <p:val>
                                            <p:strVal val="ppt_h"/>
                                          </p:val>
                                        </p:tav>
                                        <p:tav tm="100000">
                                          <p:val>
                                            <p:fltVal val="0"/>
                                          </p:val>
                                        </p:tav>
                                      </p:tavLst>
                                    </p:anim>
                                    <p:animEffect transition="out" filter="fade">
                                      <p:cBhvr>
                                        <p:cTn id="124" dur="500"/>
                                        <p:tgtEl>
                                          <p:spTgt spid="25"/>
                                        </p:tgtEl>
                                      </p:cBhvr>
                                    </p:animEffect>
                                    <p:set>
                                      <p:cBhvr>
                                        <p:cTn id="125" dur="1" fill="hold">
                                          <p:stCondLst>
                                            <p:cond delay="499"/>
                                          </p:stCondLst>
                                        </p:cTn>
                                        <p:tgtEl>
                                          <p:spTgt spid="25"/>
                                        </p:tgtEl>
                                        <p:attrNameLst>
                                          <p:attrName>style.visibility</p:attrName>
                                        </p:attrNameLst>
                                      </p:cBhvr>
                                      <p:to>
                                        <p:strVal val="hidden"/>
                                      </p:to>
                                    </p:set>
                                  </p:childTnLst>
                                </p:cTn>
                              </p:par>
                              <p:par>
                                <p:cTn id="126" presetID="53" presetClass="exit" presetSubtype="16" fill="hold" nodeType="withEffect">
                                  <p:stCondLst>
                                    <p:cond delay="300"/>
                                  </p:stCondLst>
                                  <p:childTnLst>
                                    <p:anim calcmode="lin" valueType="num">
                                      <p:cBhvr>
                                        <p:cTn id="127" dur="500"/>
                                        <p:tgtEl>
                                          <p:spTgt spid="26"/>
                                        </p:tgtEl>
                                        <p:attrNameLst>
                                          <p:attrName>ppt_w</p:attrName>
                                        </p:attrNameLst>
                                      </p:cBhvr>
                                      <p:tavLst>
                                        <p:tav tm="0">
                                          <p:val>
                                            <p:strVal val="ppt_w"/>
                                          </p:val>
                                        </p:tav>
                                        <p:tav tm="100000">
                                          <p:val>
                                            <p:fltVal val="0"/>
                                          </p:val>
                                        </p:tav>
                                      </p:tavLst>
                                    </p:anim>
                                    <p:anim calcmode="lin" valueType="num">
                                      <p:cBhvr>
                                        <p:cTn id="128" dur="500"/>
                                        <p:tgtEl>
                                          <p:spTgt spid="26"/>
                                        </p:tgtEl>
                                        <p:attrNameLst>
                                          <p:attrName>ppt_h</p:attrName>
                                        </p:attrNameLst>
                                      </p:cBhvr>
                                      <p:tavLst>
                                        <p:tav tm="0">
                                          <p:val>
                                            <p:strVal val="ppt_h"/>
                                          </p:val>
                                        </p:tav>
                                        <p:tav tm="100000">
                                          <p:val>
                                            <p:fltVal val="0"/>
                                          </p:val>
                                        </p:tav>
                                      </p:tavLst>
                                    </p:anim>
                                    <p:animEffect transition="out" filter="fade">
                                      <p:cBhvr>
                                        <p:cTn id="129" dur="500"/>
                                        <p:tgtEl>
                                          <p:spTgt spid="26"/>
                                        </p:tgtEl>
                                      </p:cBhvr>
                                    </p:animEffect>
                                    <p:set>
                                      <p:cBhvr>
                                        <p:cTn id="130" dur="1" fill="hold">
                                          <p:stCondLst>
                                            <p:cond delay="499"/>
                                          </p:stCondLst>
                                        </p:cTn>
                                        <p:tgtEl>
                                          <p:spTgt spid="26"/>
                                        </p:tgtEl>
                                        <p:attrNameLst>
                                          <p:attrName>style.visibility</p:attrName>
                                        </p:attrNameLst>
                                      </p:cBhvr>
                                      <p:to>
                                        <p:strVal val="hidden"/>
                                      </p:to>
                                    </p:set>
                                  </p:childTnLst>
                                </p:cTn>
                              </p:par>
                              <p:par>
                                <p:cTn id="131" presetID="53" presetClass="exit" presetSubtype="16" fill="hold" nodeType="withEffect">
                                  <p:stCondLst>
                                    <p:cond delay="1900"/>
                                  </p:stCondLst>
                                  <p:childTnLst>
                                    <p:anim calcmode="lin" valueType="num">
                                      <p:cBhvr>
                                        <p:cTn id="132" dur="500"/>
                                        <p:tgtEl>
                                          <p:spTgt spid="27"/>
                                        </p:tgtEl>
                                        <p:attrNameLst>
                                          <p:attrName>ppt_w</p:attrName>
                                        </p:attrNameLst>
                                      </p:cBhvr>
                                      <p:tavLst>
                                        <p:tav tm="0">
                                          <p:val>
                                            <p:strVal val="ppt_w"/>
                                          </p:val>
                                        </p:tav>
                                        <p:tav tm="100000">
                                          <p:val>
                                            <p:fltVal val="0"/>
                                          </p:val>
                                        </p:tav>
                                      </p:tavLst>
                                    </p:anim>
                                    <p:anim calcmode="lin" valueType="num">
                                      <p:cBhvr>
                                        <p:cTn id="133" dur="500"/>
                                        <p:tgtEl>
                                          <p:spTgt spid="27"/>
                                        </p:tgtEl>
                                        <p:attrNameLst>
                                          <p:attrName>ppt_h</p:attrName>
                                        </p:attrNameLst>
                                      </p:cBhvr>
                                      <p:tavLst>
                                        <p:tav tm="0">
                                          <p:val>
                                            <p:strVal val="ppt_h"/>
                                          </p:val>
                                        </p:tav>
                                        <p:tav tm="100000">
                                          <p:val>
                                            <p:fltVal val="0"/>
                                          </p:val>
                                        </p:tav>
                                      </p:tavLst>
                                    </p:anim>
                                    <p:animEffect transition="out" filter="fade">
                                      <p:cBhvr>
                                        <p:cTn id="134" dur="500"/>
                                        <p:tgtEl>
                                          <p:spTgt spid="27"/>
                                        </p:tgtEl>
                                      </p:cBhvr>
                                    </p:animEffect>
                                    <p:set>
                                      <p:cBhvr>
                                        <p:cTn id="135" dur="1" fill="hold">
                                          <p:stCondLst>
                                            <p:cond delay="499"/>
                                          </p:stCondLst>
                                        </p:cTn>
                                        <p:tgtEl>
                                          <p:spTgt spid="27"/>
                                        </p:tgtEl>
                                        <p:attrNameLst>
                                          <p:attrName>style.visibility</p:attrName>
                                        </p:attrNameLst>
                                      </p:cBhvr>
                                      <p:to>
                                        <p:strVal val="hidden"/>
                                      </p:to>
                                    </p:set>
                                  </p:childTnLst>
                                </p:cTn>
                              </p:par>
                              <p:par>
                                <p:cTn id="136" presetID="53" presetClass="exit" presetSubtype="16" fill="hold" nodeType="withEffect">
                                  <p:stCondLst>
                                    <p:cond delay="2300"/>
                                  </p:stCondLst>
                                  <p:childTnLst>
                                    <p:anim calcmode="lin" valueType="num">
                                      <p:cBhvr>
                                        <p:cTn id="137" dur="500"/>
                                        <p:tgtEl>
                                          <p:spTgt spid="28"/>
                                        </p:tgtEl>
                                        <p:attrNameLst>
                                          <p:attrName>ppt_w</p:attrName>
                                        </p:attrNameLst>
                                      </p:cBhvr>
                                      <p:tavLst>
                                        <p:tav tm="0">
                                          <p:val>
                                            <p:strVal val="ppt_w"/>
                                          </p:val>
                                        </p:tav>
                                        <p:tav tm="100000">
                                          <p:val>
                                            <p:fltVal val="0"/>
                                          </p:val>
                                        </p:tav>
                                      </p:tavLst>
                                    </p:anim>
                                    <p:anim calcmode="lin" valueType="num">
                                      <p:cBhvr>
                                        <p:cTn id="138" dur="500"/>
                                        <p:tgtEl>
                                          <p:spTgt spid="28"/>
                                        </p:tgtEl>
                                        <p:attrNameLst>
                                          <p:attrName>ppt_h</p:attrName>
                                        </p:attrNameLst>
                                      </p:cBhvr>
                                      <p:tavLst>
                                        <p:tav tm="0">
                                          <p:val>
                                            <p:strVal val="ppt_h"/>
                                          </p:val>
                                        </p:tav>
                                        <p:tav tm="100000">
                                          <p:val>
                                            <p:fltVal val="0"/>
                                          </p:val>
                                        </p:tav>
                                      </p:tavLst>
                                    </p:anim>
                                    <p:animEffect transition="out" filter="fade">
                                      <p:cBhvr>
                                        <p:cTn id="139" dur="500"/>
                                        <p:tgtEl>
                                          <p:spTgt spid="28"/>
                                        </p:tgtEl>
                                      </p:cBhvr>
                                    </p:animEffect>
                                    <p:set>
                                      <p:cBhvr>
                                        <p:cTn id="140" dur="1" fill="hold">
                                          <p:stCondLst>
                                            <p:cond delay="499"/>
                                          </p:stCondLst>
                                        </p:cTn>
                                        <p:tgtEl>
                                          <p:spTgt spid="28"/>
                                        </p:tgtEl>
                                        <p:attrNameLst>
                                          <p:attrName>style.visibility</p:attrName>
                                        </p:attrNameLst>
                                      </p:cBhvr>
                                      <p:to>
                                        <p:strVal val="hidden"/>
                                      </p:to>
                                    </p:set>
                                  </p:childTnLst>
                                </p:cTn>
                              </p:par>
                              <p:par>
                                <p:cTn id="141" presetID="23" presetClass="entr" presetSubtype="32" fill="hold" grpId="0" nodeType="withEffect">
                                  <p:stCondLst>
                                    <p:cond delay="0"/>
                                  </p:stCondLst>
                                  <p:childTnLst>
                                    <p:set>
                                      <p:cBhvr>
                                        <p:cTn id="142" dur="1" fill="hold">
                                          <p:stCondLst>
                                            <p:cond delay="0"/>
                                          </p:stCondLst>
                                        </p:cTn>
                                        <p:tgtEl>
                                          <p:spTgt spid="17"/>
                                        </p:tgtEl>
                                        <p:attrNameLst>
                                          <p:attrName>style.visibility</p:attrName>
                                        </p:attrNameLst>
                                      </p:cBhvr>
                                      <p:to>
                                        <p:strVal val="visible"/>
                                      </p:to>
                                    </p:set>
                                    <p:anim calcmode="lin" valueType="num">
                                      <p:cBhvr>
                                        <p:cTn id="143" dur="250" fill="hold"/>
                                        <p:tgtEl>
                                          <p:spTgt spid="17"/>
                                        </p:tgtEl>
                                        <p:attrNameLst>
                                          <p:attrName>ppt_w</p:attrName>
                                        </p:attrNameLst>
                                      </p:cBhvr>
                                      <p:tavLst>
                                        <p:tav tm="0">
                                          <p:val>
                                            <p:strVal val="4*#ppt_w"/>
                                          </p:val>
                                        </p:tav>
                                        <p:tav tm="100000">
                                          <p:val>
                                            <p:strVal val="#ppt_w"/>
                                          </p:val>
                                        </p:tav>
                                      </p:tavLst>
                                    </p:anim>
                                    <p:anim calcmode="lin" valueType="num">
                                      <p:cBhvr>
                                        <p:cTn id="144" dur="250" fill="hold"/>
                                        <p:tgtEl>
                                          <p:spTgt spid="17"/>
                                        </p:tgtEl>
                                        <p:attrNameLst>
                                          <p:attrName>ppt_h</p:attrName>
                                        </p:attrNameLst>
                                      </p:cBhvr>
                                      <p:tavLst>
                                        <p:tav tm="0">
                                          <p:val>
                                            <p:strVal val="4*#ppt_h"/>
                                          </p:val>
                                        </p:tav>
                                        <p:tav tm="100000">
                                          <p:val>
                                            <p:strVal val="#ppt_h"/>
                                          </p:val>
                                        </p:tav>
                                      </p:tavLst>
                                    </p:anim>
                                  </p:childTnLst>
                                </p:cTn>
                              </p:par>
                            </p:childTnLst>
                          </p:cTn>
                        </p:par>
                        <p:par>
                          <p:cTn id="145" fill="hold">
                            <p:stCondLst>
                              <p:cond delay="500"/>
                            </p:stCondLst>
                            <p:childTnLst>
                              <p:par>
                                <p:cTn id="146" presetID="6" presetClass="emph" presetSubtype="0" fill="hold" grpId="2" nodeType="afterEffect">
                                  <p:stCondLst>
                                    <p:cond delay="0"/>
                                  </p:stCondLst>
                                  <p:childTnLst>
                                    <p:animScale>
                                      <p:cBhvr>
                                        <p:cTn id="147" dur="3000" fill="hold"/>
                                        <p:tgtEl>
                                          <p:spTgt spid="17"/>
                                        </p:tgtEl>
                                      </p:cBhvr>
                                      <p:by x="95000" y="95000"/>
                                    </p:animScale>
                                  </p:childTnLst>
                                </p:cTn>
                              </p:par>
                              <p:par>
                                <p:cTn id="148" presetID="10" presetClass="entr" presetSubtype="0" fill="hold" nodeType="withEffect">
                                  <p:stCondLst>
                                    <p:cond delay="0"/>
                                  </p:stCondLst>
                                  <p:childTnLst>
                                    <p:set>
                                      <p:cBhvr>
                                        <p:cTn id="149" dur="1" fill="hold">
                                          <p:stCondLst>
                                            <p:cond delay="0"/>
                                          </p:stCondLst>
                                        </p:cTn>
                                        <p:tgtEl>
                                          <p:spTgt spid="18"/>
                                        </p:tgtEl>
                                        <p:attrNameLst>
                                          <p:attrName>style.visibility</p:attrName>
                                        </p:attrNameLst>
                                      </p:cBhvr>
                                      <p:to>
                                        <p:strVal val="visible"/>
                                      </p:to>
                                    </p:set>
                                    <p:animEffect transition="in" filter="fade">
                                      <p:cBhvr>
                                        <p:cTn id="150" dur="500"/>
                                        <p:tgtEl>
                                          <p:spTgt spid="18"/>
                                        </p:tgtEl>
                                      </p:cBhvr>
                                    </p:animEffect>
                                  </p:childTnLst>
                                </p:cTn>
                              </p:par>
                              <p:par>
                                <p:cTn id="151" presetID="63" presetClass="path" presetSubtype="0" accel="50000" decel="50000" fill="hold" nodeType="withEffect">
                                  <p:stCondLst>
                                    <p:cond delay="0"/>
                                  </p:stCondLst>
                                  <p:childTnLst>
                                    <p:animMotion origin="layout" path="M -4.72222E-6 -3.33333E-6 L 0.3283 -3.33333E-6 " pathEditMode="relative" rAng="0" ptsTypes="AA">
                                      <p:cBhvr>
                                        <p:cTn id="152" dur="1750" fill="hold"/>
                                        <p:tgtEl>
                                          <p:spTgt spid="18"/>
                                        </p:tgtEl>
                                        <p:attrNameLst>
                                          <p:attrName>ppt_x</p:attrName>
                                          <p:attrName>ppt_y</p:attrName>
                                        </p:attrNameLst>
                                      </p:cBhvr>
                                      <p:rCtr x="16406" y="0"/>
                                    </p:animMotion>
                                  </p:childTnLst>
                                </p:cTn>
                              </p:par>
                              <p:par>
                                <p:cTn id="153" presetID="6" presetClass="emph" presetSubtype="0" accel="19000" decel="54000" fill="hold" nodeType="withEffect">
                                  <p:stCondLst>
                                    <p:cond delay="1250"/>
                                  </p:stCondLst>
                                  <p:childTnLst>
                                    <p:animScale>
                                      <p:cBhvr>
                                        <p:cTn id="154" dur="2000" fill="hold"/>
                                        <p:tgtEl>
                                          <p:spTgt spid="18"/>
                                        </p:tgtEl>
                                      </p:cBhvr>
                                      <p:by x="65000" y="65000"/>
                                    </p:animScale>
                                  </p:childTnLst>
                                </p:cTn>
                              </p:par>
                              <p:par>
                                <p:cTn id="155" presetID="10" presetClass="exit" presetSubtype="0" fill="hold" nodeType="withEffect">
                                  <p:stCondLst>
                                    <p:cond delay="1000"/>
                                  </p:stCondLst>
                                  <p:childTnLst>
                                    <p:animEffect transition="out" filter="fade">
                                      <p:cBhvr>
                                        <p:cTn id="156" dur="500"/>
                                        <p:tgtEl>
                                          <p:spTgt spid="18"/>
                                        </p:tgtEl>
                                      </p:cBhvr>
                                    </p:animEffect>
                                    <p:set>
                                      <p:cBhvr>
                                        <p:cTn id="157" dur="1" fill="hold">
                                          <p:stCondLst>
                                            <p:cond delay="499"/>
                                          </p:stCondLst>
                                        </p:cTn>
                                        <p:tgtEl>
                                          <p:spTgt spid="18"/>
                                        </p:tgtEl>
                                        <p:attrNameLst>
                                          <p:attrName>style.visibility</p:attrName>
                                        </p:attrNameLst>
                                      </p:cBhvr>
                                      <p:to>
                                        <p:strVal val="hidden"/>
                                      </p:to>
                                    </p:set>
                                  </p:childTnLst>
                                </p:cTn>
                              </p:par>
                              <p:par>
                                <p:cTn id="158" presetID="10" presetClass="entr" presetSubtype="0" fill="hold" nodeType="withEffect">
                                  <p:stCondLst>
                                    <p:cond delay="0"/>
                                  </p:stCondLst>
                                  <p:childTnLst>
                                    <p:set>
                                      <p:cBhvr>
                                        <p:cTn id="159" dur="1" fill="hold">
                                          <p:stCondLst>
                                            <p:cond delay="0"/>
                                          </p:stCondLst>
                                        </p:cTn>
                                        <p:tgtEl>
                                          <p:spTgt spid="19"/>
                                        </p:tgtEl>
                                        <p:attrNameLst>
                                          <p:attrName>style.visibility</p:attrName>
                                        </p:attrNameLst>
                                      </p:cBhvr>
                                      <p:to>
                                        <p:strVal val="visible"/>
                                      </p:to>
                                    </p:set>
                                    <p:animEffect transition="in" filter="fade">
                                      <p:cBhvr>
                                        <p:cTn id="160" dur="500"/>
                                        <p:tgtEl>
                                          <p:spTgt spid="19"/>
                                        </p:tgtEl>
                                      </p:cBhvr>
                                    </p:animEffect>
                                  </p:childTnLst>
                                </p:cTn>
                              </p:par>
                              <p:par>
                                <p:cTn id="161" presetID="63" presetClass="path" presetSubtype="0" accel="50000" decel="50000" fill="hold" nodeType="withEffect">
                                  <p:stCondLst>
                                    <p:cond delay="0"/>
                                  </p:stCondLst>
                                  <p:childTnLst>
                                    <p:animMotion origin="layout" path="M 8.33333E-7 1.11111E-6 L -0.24792 1.11111E-6 " pathEditMode="relative" rAng="0" ptsTypes="AA">
                                      <p:cBhvr>
                                        <p:cTn id="162" dur="1750" fill="hold"/>
                                        <p:tgtEl>
                                          <p:spTgt spid="19"/>
                                        </p:tgtEl>
                                        <p:attrNameLst>
                                          <p:attrName>ppt_x</p:attrName>
                                          <p:attrName>ppt_y</p:attrName>
                                        </p:attrNameLst>
                                      </p:cBhvr>
                                      <p:rCtr x="-12396" y="0"/>
                                    </p:animMotion>
                                  </p:childTnLst>
                                </p:cTn>
                              </p:par>
                              <p:par>
                                <p:cTn id="163" presetID="6" presetClass="emph" presetSubtype="0" accel="19000" decel="54000" fill="hold" nodeType="withEffect">
                                  <p:stCondLst>
                                    <p:cond delay="1250"/>
                                  </p:stCondLst>
                                  <p:childTnLst>
                                    <p:animScale>
                                      <p:cBhvr>
                                        <p:cTn id="164" dur="2000" fill="hold"/>
                                        <p:tgtEl>
                                          <p:spTgt spid="19"/>
                                        </p:tgtEl>
                                      </p:cBhvr>
                                      <p:by x="65000" y="65000"/>
                                    </p:animScale>
                                  </p:childTnLst>
                                </p:cTn>
                              </p:par>
                              <p:par>
                                <p:cTn id="165" presetID="10" presetClass="exit" presetSubtype="0" fill="hold" nodeType="withEffect">
                                  <p:stCondLst>
                                    <p:cond delay="1000"/>
                                  </p:stCondLst>
                                  <p:childTnLst>
                                    <p:animEffect transition="out" filter="fade">
                                      <p:cBhvr>
                                        <p:cTn id="166" dur="500"/>
                                        <p:tgtEl>
                                          <p:spTgt spid="19"/>
                                        </p:tgtEl>
                                      </p:cBhvr>
                                    </p:animEffect>
                                    <p:set>
                                      <p:cBhvr>
                                        <p:cTn id="167" dur="1" fill="hold">
                                          <p:stCondLst>
                                            <p:cond delay="499"/>
                                          </p:stCondLst>
                                        </p:cTn>
                                        <p:tgtEl>
                                          <p:spTgt spid="19"/>
                                        </p:tgtEl>
                                        <p:attrNameLst>
                                          <p:attrName>style.visibility</p:attrName>
                                        </p:attrNameLst>
                                      </p:cBhvr>
                                      <p:to>
                                        <p:strVal val="hidden"/>
                                      </p:to>
                                    </p:set>
                                  </p:childTnLst>
                                </p:cTn>
                              </p:par>
                            </p:childTnLst>
                          </p:cTn>
                        </p:par>
                        <p:par>
                          <p:cTn id="168" fill="hold">
                            <p:stCondLst>
                              <p:cond delay="3500"/>
                            </p:stCondLst>
                            <p:childTnLst>
                              <p:par>
                                <p:cTn id="169" presetID="53" presetClass="exit" presetSubtype="32" fill="hold" grpId="1" nodeType="afterEffect">
                                  <p:stCondLst>
                                    <p:cond delay="0"/>
                                  </p:stCondLst>
                                  <p:childTnLst>
                                    <p:anim calcmode="lin" valueType="num">
                                      <p:cBhvr>
                                        <p:cTn id="170" dur="250"/>
                                        <p:tgtEl>
                                          <p:spTgt spid="17"/>
                                        </p:tgtEl>
                                        <p:attrNameLst>
                                          <p:attrName>ppt_w</p:attrName>
                                        </p:attrNameLst>
                                      </p:cBhvr>
                                      <p:tavLst>
                                        <p:tav tm="0">
                                          <p:val>
                                            <p:strVal val="ppt_w"/>
                                          </p:val>
                                        </p:tav>
                                        <p:tav tm="100000">
                                          <p:val>
                                            <p:fltVal val="0"/>
                                          </p:val>
                                        </p:tav>
                                      </p:tavLst>
                                    </p:anim>
                                    <p:anim calcmode="lin" valueType="num">
                                      <p:cBhvr>
                                        <p:cTn id="171" dur="250"/>
                                        <p:tgtEl>
                                          <p:spTgt spid="17"/>
                                        </p:tgtEl>
                                        <p:attrNameLst>
                                          <p:attrName>ppt_h</p:attrName>
                                        </p:attrNameLst>
                                      </p:cBhvr>
                                      <p:tavLst>
                                        <p:tav tm="0">
                                          <p:val>
                                            <p:strVal val="ppt_h"/>
                                          </p:val>
                                        </p:tav>
                                        <p:tav tm="100000">
                                          <p:val>
                                            <p:fltVal val="0"/>
                                          </p:val>
                                        </p:tav>
                                      </p:tavLst>
                                    </p:anim>
                                    <p:animEffect transition="out" filter="fade">
                                      <p:cBhvr>
                                        <p:cTn id="172" dur="250"/>
                                        <p:tgtEl>
                                          <p:spTgt spid="17"/>
                                        </p:tgtEl>
                                      </p:cBhvr>
                                    </p:animEffect>
                                    <p:set>
                                      <p:cBhvr>
                                        <p:cTn id="173" dur="1" fill="hold">
                                          <p:stCondLst>
                                            <p:cond delay="24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548680"/>
            <a:ext cx="8784976" cy="1143000"/>
          </a:xfrm>
        </p:spPr>
        <p:txBody>
          <a:bodyPr>
            <a:normAutofit fontScale="90000"/>
          </a:bodyPr>
          <a:lstStyle/>
          <a:p>
            <a:r>
              <a:rPr lang="zh-CN" altLang="zh-CN" sz="4000" b="1" dirty="0"/>
              <a:t>“在学会思考之前，先学会放弃思考。”</a:t>
            </a:r>
            <a:br>
              <a:rPr lang="en-US" altLang="zh-CN" sz="4000" b="1" dirty="0"/>
            </a:br>
            <a:r>
              <a:rPr lang="zh-CN" altLang="en-US" sz="2700" b="1" dirty="0">
                <a:latin typeface="楷体" panose="02010609060101010101" pitchFamily="49" charset="-122"/>
                <a:ea typeface="楷体" panose="02010609060101010101" pitchFamily="49" charset="-122"/>
              </a:rPr>
              <a:t>作者：赵增普</a:t>
            </a:r>
            <a:br>
              <a:rPr lang="zh-CN" altLang="zh-CN" dirty="0"/>
            </a:br>
            <a:endParaRPr lang="zh-CN" altLang="en-US" dirty="0"/>
          </a:p>
        </p:txBody>
      </p:sp>
      <p:sp>
        <p:nvSpPr>
          <p:cNvPr id="3" name="内容占位符 2"/>
          <p:cNvSpPr>
            <a:spLocks noGrp="1"/>
          </p:cNvSpPr>
          <p:nvPr>
            <p:ph idx="1"/>
          </p:nvPr>
        </p:nvSpPr>
        <p:spPr>
          <a:xfrm>
            <a:off x="179512" y="1506488"/>
            <a:ext cx="8784976" cy="3845024"/>
          </a:xfrm>
        </p:spPr>
        <p:txBody>
          <a:bodyPr>
            <a:noAutofit/>
          </a:bodyPr>
          <a:lstStyle/>
          <a:p>
            <a:pPr marL="0" indent="0">
              <a:buNone/>
            </a:pPr>
            <a:r>
              <a:rPr lang="en-US" altLang="zh-CN" sz="2400" b="1" dirty="0"/>
              <a:t>      </a:t>
            </a:r>
            <a:r>
              <a:rPr lang="zh-CN" altLang="en-US" sz="2400" b="1" dirty="0"/>
              <a:t>（</a:t>
            </a:r>
            <a:r>
              <a:rPr lang="zh-CN" altLang="zh-CN" sz="2400" b="1" dirty="0"/>
              <a:t>今天的三则短文，想和大家分享一下关于“思考方法”的三个思考。</a:t>
            </a:r>
            <a:r>
              <a:rPr lang="zh-CN" altLang="en-US" sz="2800" b="1" dirty="0"/>
              <a:t>）</a:t>
            </a:r>
            <a:endParaRPr lang="zh-CN" altLang="zh-CN" sz="2600" b="1" dirty="0">
              <a:latin typeface="仿宋" pitchFamily="49" charset="-122"/>
              <a:ea typeface="仿宋" pitchFamily="49" charset="-122"/>
            </a:endParaRPr>
          </a:p>
          <a:p>
            <a:pPr marL="0" indent="0">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这句话来自最近在读的北大哲学系杨立华先生的《中国哲学史讲稿》，已经读了一多半，到目前为止印象最深的是如下两段：</a:t>
            </a:r>
          </a:p>
          <a:p>
            <a:pPr marL="0" indent="0">
              <a:lnSpc>
                <a:spcPct val="90000"/>
              </a:lnSpc>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大家来学习哲学的第一件事是放弃思考，先放弃思考。因为思考是一件非常危险的事情。不是说你有脑子，你会说话，你念了点书你就会思考，不是这样的。我们相信医生能看病之前要经过一个长期的训练，我们相信一个运动员要达到某一个成绩之前要经过一个长期的训练，我们相信一个兽医想给狗看病的时候要经过长期的训练，但是我们却认为思想是我们生来就会的事情。错了，思想也同样需要长期的训练。你要培养你的思想的资源，思想的最基本的技术，你才能够思想；而这之前，要经过一个漫长的学习和倾听的过程。”</a:t>
            </a:r>
          </a:p>
        </p:txBody>
      </p:sp>
    </p:spTree>
    <p:extLst>
      <p:ext uri="{BB962C8B-B14F-4D97-AF65-F5344CB8AC3E}">
        <p14:creationId xmlns:p14="http://schemas.microsoft.com/office/powerpoint/2010/main" val="232691475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marL="0" indent="0">
              <a:buNone/>
            </a:pPr>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当我遇见真正有价值的书的时候，我在这样真正伟大的经典面前，我觉得有这样一个态度就是放弃自我，只有放弃自我才能真正地打开自我，不是我在解读经典，而是让经典来打开我，在这个过程中让自我成长，在这样的过程中我觉得所有的“我觉得”之类的话，“我想”之类的话都显得那么的无力，我们是如此单薄，如此贫瘠的心灵。我们要在那些伟大的心灵面前去感受他们的感召力，所以这要强调你要一旦发现这样的书，就要学会放弃自我。”</a:t>
            </a:r>
          </a:p>
          <a:p>
            <a:pPr marL="0" indent="0">
              <a:buNone/>
            </a:pPr>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这则就此打住吧。杨先生已经把道理讲得如此透彻，我除了照录一遍，实在没有狗尾续貂的勇气。</a:t>
            </a:r>
          </a:p>
          <a:p>
            <a:endParaRPr lang="zh-CN" altLang="en-US" dirty="0"/>
          </a:p>
        </p:txBody>
      </p:sp>
    </p:spTree>
    <p:extLst>
      <p:ext uri="{BB962C8B-B14F-4D97-AF65-F5344CB8AC3E}">
        <p14:creationId xmlns:p14="http://schemas.microsoft.com/office/powerpoint/2010/main" val="391032793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b="1" dirty="0"/>
              <a:t>  </a:t>
            </a:r>
            <a:r>
              <a:rPr lang="zh-CN" altLang="zh-CN" sz="4000" b="1" dirty="0"/>
              <a:t>“批判思维，首先是对自己的批判。”</a:t>
            </a:r>
            <a:br>
              <a:rPr lang="en-US" altLang="zh-CN" sz="4000" b="1" dirty="0"/>
            </a:br>
            <a:r>
              <a:rPr lang="zh-CN" altLang="en-US" sz="2700" b="1" dirty="0">
                <a:latin typeface="楷体" panose="02010609060101010101" pitchFamily="49" charset="-122"/>
                <a:ea typeface="楷体" panose="02010609060101010101" pitchFamily="49" charset="-122"/>
              </a:rPr>
              <a:t>作者：赵增普</a:t>
            </a:r>
            <a:br>
              <a:rPr lang="zh-CN" altLang="zh-CN" dirty="0"/>
            </a:br>
            <a:endParaRPr lang="zh-CN" altLang="en-US" dirty="0"/>
          </a:p>
        </p:txBody>
      </p:sp>
      <p:sp>
        <p:nvSpPr>
          <p:cNvPr id="3" name="内容占位符 2"/>
          <p:cNvSpPr>
            <a:spLocks noGrp="1"/>
          </p:cNvSpPr>
          <p:nvPr>
            <p:ph idx="1"/>
          </p:nvPr>
        </p:nvSpPr>
        <p:spPr>
          <a:xfrm>
            <a:off x="395536" y="1052736"/>
            <a:ext cx="8589640" cy="4133056"/>
          </a:xfrm>
        </p:spPr>
        <p:txBody>
          <a:bodyPr>
            <a:noAutofit/>
          </a:bodyPr>
          <a:lstStyle/>
          <a:p>
            <a:pPr marL="0" indent="0">
              <a:buNone/>
            </a:pPr>
            <a:r>
              <a:rPr lang="en-US" altLang="zh-CN" sz="2000" b="1" dirty="0">
                <a:latin typeface="楷体" pitchFamily="49" charset="-122"/>
                <a:ea typeface="楷体" pitchFamily="49" charset="-122"/>
              </a:rPr>
              <a:t>     </a:t>
            </a:r>
            <a:r>
              <a:rPr lang="zh-CN" altLang="zh-CN" sz="2400" b="1" dirty="0">
                <a:latin typeface="楷体" pitchFamily="49" charset="-122"/>
                <a:ea typeface="楷体" pitchFamily="49" charset="-122"/>
              </a:rPr>
              <a:t>这句话是我个人对《学会提问》一书的一点“听后感”。此书由两位作者合著，分别是美国博林格林州立大学的经济学教授尼尔·布朗和心理学教授斯图尔特·基利，据说此书有着批判思维领域“圣经”的美誉，显然是夸大，但确实称得上很出色的著作，豆瓣</a:t>
            </a:r>
            <a:r>
              <a:rPr lang="en-US" altLang="zh-CN" sz="2400" b="1" dirty="0">
                <a:latin typeface="楷体" pitchFamily="49" charset="-122"/>
                <a:ea typeface="楷体" pitchFamily="49" charset="-122"/>
              </a:rPr>
              <a:t>8.3</a:t>
            </a:r>
            <a:r>
              <a:rPr lang="zh-CN" altLang="zh-CN" sz="2400" b="1" dirty="0">
                <a:latin typeface="楷体" pitchFamily="49" charset="-122"/>
                <a:ea typeface="楷体" pitchFamily="49" charset="-122"/>
              </a:rPr>
              <a:t>的评分印证了此书的含金量。</a:t>
            </a:r>
            <a:endParaRPr lang="zh-CN" altLang="zh-CN" sz="2400" dirty="0">
              <a:latin typeface="楷体" pitchFamily="49" charset="-122"/>
              <a:ea typeface="楷体" pitchFamily="49" charset="-122"/>
            </a:endParaRPr>
          </a:p>
          <a:p>
            <a:pPr marL="0" indent="0">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印象最深的书中观点如下：“批判性思维不仅仅是评估别人的观点，更重要的是评估自己的观点和信念，让自己的意见和思考越来越成熟。”</a:t>
            </a:r>
            <a:endParaRPr lang="zh-CN" altLang="zh-CN" sz="2400" dirty="0">
              <a:latin typeface="楷体" pitchFamily="49" charset="-122"/>
              <a:ea typeface="楷体" pitchFamily="49" charset="-122"/>
            </a:endParaRPr>
          </a:p>
          <a:p>
            <a:pPr marL="0" indent="0">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这一点似乎是很多提倡“批判性思维”的人都忽略了的。很多人所谓的“批判”都是指向他人观点的，很多人误以为在论辩中占据上风便是“善于批判”的表现，而为了压倒对方，他们可以无视事实与逻辑，不顾事物的复杂性和表达的分寸感，不假思索地诉诸权威语录、情绪煽动和</a:t>
            </a:r>
            <a:r>
              <a:rPr lang="zh-CN" altLang="en-US" sz="2400" b="1" dirty="0">
                <a:latin typeface="楷体" pitchFamily="49" charset="-122"/>
                <a:ea typeface="楷体" pitchFamily="49" charset="-122"/>
              </a:rPr>
              <a:t>诛心之论</a:t>
            </a:r>
            <a:r>
              <a:rPr lang="zh-CN" altLang="zh-CN" sz="2400" b="1" dirty="0">
                <a:latin typeface="楷体" pitchFamily="49" charset="-122"/>
                <a:ea typeface="楷体" pitchFamily="49" charset="-122"/>
              </a:rPr>
              <a:t>。这种辩论只会让人越来越蠢。</a:t>
            </a:r>
            <a:endParaRPr lang="zh-CN" altLang="zh-CN" sz="2400" dirty="0">
              <a:latin typeface="楷体" pitchFamily="49" charset="-122"/>
              <a:ea typeface="楷体" pitchFamily="49" charset="-122"/>
            </a:endParaRPr>
          </a:p>
          <a:p>
            <a:pPr marL="0" indent="0">
              <a:buNone/>
            </a:pPr>
            <a:r>
              <a:rPr lang="en-US" altLang="zh-CN" sz="2000" b="1" dirty="0"/>
              <a:t>        </a:t>
            </a:r>
            <a:endParaRPr lang="zh-CN" altLang="zh-CN" sz="2000" dirty="0"/>
          </a:p>
        </p:txBody>
      </p:sp>
    </p:spTree>
    <p:extLst>
      <p:ext uri="{BB962C8B-B14F-4D97-AF65-F5344CB8AC3E}">
        <p14:creationId xmlns:p14="http://schemas.microsoft.com/office/powerpoint/2010/main" val="121476783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此书启发我们，真正的批判思维首先是对自身观点的反思，是对自己观点底座下很可能存在的知识盲区、经验缺失、逻辑混乱和道德偏好的坦诚揭示和敏锐扬弃。正像查理</a:t>
            </a:r>
            <a:r>
              <a:rPr lang="en-US" altLang="zh-CN" sz="2400" b="1" dirty="0">
                <a:latin typeface="楷体" pitchFamily="49" charset="-122"/>
                <a:ea typeface="楷体" pitchFamily="49" charset="-122"/>
              </a:rPr>
              <a:t>-</a:t>
            </a:r>
            <a:r>
              <a:rPr lang="zh-CN" altLang="zh-CN" sz="2400" b="1" dirty="0">
                <a:latin typeface="楷体" pitchFamily="49" charset="-122"/>
                <a:ea typeface="楷体" pitchFamily="49" charset="-122"/>
              </a:rPr>
              <a:t>芒格所说的那样，“如果我不能比这个世界上最聪明的人还能更好地反驳我自己拥有的观点的话，我就不配拥有这个观点。”</a:t>
            </a:r>
          </a:p>
          <a:p>
            <a:pPr marL="0" indent="0">
              <a:buNone/>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而对于对方观点，反而应该首先考虑其合理性。这样才会让自己越来越聪明。</a:t>
            </a:r>
          </a:p>
        </p:txBody>
      </p:sp>
    </p:spTree>
    <p:extLst>
      <p:ext uri="{BB962C8B-B14F-4D97-AF65-F5344CB8AC3E}">
        <p14:creationId xmlns:p14="http://schemas.microsoft.com/office/powerpoint/2010/main" val="337957006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48680"/>
            <a:ext cx="8229600" cy="1143000"/>
          </a:xfrm>
        </p:spPr>
        <p:txBody>
          <a:bodyPr>
            <a:normAutofit fontScale="90000"/>
          </a:bodyPr>
          <a:lstStyle/>
          <a:p>
            <a:r>
              <a:rPr lang="zh-CN" altLang="zh-CN" b="1" dirty="0"/>
              <a:t>“一旦谈到语言，语境便是一切”</a:t>
            </a:r>
            <a:br>
              <a:rPr lang="zh-CN" altLang="zh-CN" dirty="0"/>
            </a:br>
            <a:r>
              <a:rPr lang="zh-CN" altLang="en-US" sz="2700" b="1" dirty="0">
                <a:latin typeface="楷体" panose="02010609060101010101" pitchFamily="49" charset="-122"/>
                <a:ea typeface="楷体" panose="02010609060101010101" pitchFamily="49" charset="-122"/>
              </a:rPr>
              <a:t>作者：赵增普</a:t>
            </a:r>
            <a:endParaRPr lang="zh-CN" altLang="en-US" dirty="0"/>
          </a:p>
        </p:txBody>
      </p:sp>
      <p:sp>
        <p:nvSpPr>
          <p:cNvPr id="3" name="内容占位符 2"/>
          <p:cNvSpPr>
            <a:spLocks noGrp="1"/>
          </p:cNvSpPr>
          <p:nvPr>
            <p:ph idx="1"/>
          </p:nvPr>
        </p:nvSpPr>
        <p:spPr/>
        <p:txBody>
          <a:bodyPr>
            <a:normAutofit fontScale="47500" lnSpcReduction="20000"/>
          </a:bodyPr>
          <a:lstStyle/>
          <a:p>
            <a:pPr marL="0" indent="0">
              <a:buNone/>
            </a:pPr>
            <a:r>
              <a:rPr lang="en-US" altLang="zh-CN" sz="5100" b="1" dirty="0">
                <a:latin typeface="楷体" pitchFamily="49" charset="-122"/>
                <a:ea typeface="楷体" pitchFamily="49" charset="-122"/>
              </a:rPr>
              <a:t>    </a:t>
            </a:r>
            <a:r>
              <a:rPr lang="zh-CN" altLang="zh-CN" sz="5100" b="1" dirty="0">
                <a:latin typeface="楷体" pitchFamily="49" charset="-122"/>
                <a:ea typeface="楷体" pitchFamily="49" charset="-122"/>
              </a:rPr>
              <a:t>这个警句得自与哥伦比亚大学刘乐宁先生的一次现场问答，但真正理解其含义，还要归功于熊逸老师的启发。当然，我很可能在某种程度上已经误读且即将过度引申这句话。尽管我恰恰想用他这句话来反思常见的那些断章取义与过度引申。</a:t>
            </a:r>
          </a:p>
          <a:p>
            <a:pPr marL="0" indent="0">
              <a:buNone/>
            </a:pPr>
            <a:r>
              <a:rPr lang="en-US" altLang="zh-CN" sz="5100" b="1" dirty="0">
                <a:latin typeface="楷体" pitchFamily="49" charset="-122"/>
                <a:ea typeface="楷体" pitchFamily="49" charset="-122"/>
              </a:rPr>
              <a:t>    </a:t>
            </a:r>
            <a:r>
              <a:rPr lang="zh-CN" altLang="zh-CN" sz="5100" b="1" dirty="0">
                <a:latin typeface="楷体" pitchFamily="49" charset="-122"/>
                <a:ea typeface="楷体" pitchFamily="49" charset="-122"/>
              </a:rPr>
              <a:t>但我还是很喜欢这句话，想用它来表达自己最近读书中获得的一个越来越清晰的看法：那就是要理解某个语句或某种思想，必须首先努力返归其产生的语境。</a:t>
            </a:r>
          </a:p>
          <a:p>
            <a:pPr marL="0" indent="0">
              <a:buNone/>
            </a:pPr>
            <a:r>
              <a:rPr lang="en-US" altLang="zh-CN" sz="5100" b="1" dirty="0">
                <a:latin typeface="楷体" pitchFamily="49" charset="-122"/>
                <a:ea typeface="楷体" pitchFamily="49" charset="-122"/>
              </a:rPr>
              <a:t>    </a:t>
            </a:r>
            <a:r>
              <a:rPr lang="zh-CN" altLang="zh-CN" sz="5100" b="1" dirty="0">
                <a:latin typeface="楷体" pitchFamily="49" charset="-122"/>
                <a:ea typeface="楷体" pitchFamily="49" charset="-122"/>
              </a:rPr>
              <a:t>如果再说得准确些，那就是要回归该观点原本想要回答的原初问题，回归观点的发出者所面对的最初的对话场景，以及他的发言所借用的思想资源和遵循的表达规范。注意到这三点，就能尽量逼近其话语的原始含义。而把握原始含义又是彻底弄懂之后发生的种种有意无意的误读误解的前提。</a:t>
            </a:r>
          </a:p>
          <a:p>
            <a:endParaRPr lang="zh-CN" altLang="en-US" dirty="0"/>
          </a:p>
        </p:txBody>
      </p:sp>
    </p:spTree>
    <p:extLst>
      <p:ext uri="{BB962C8B-B14F-4D97-AF65-F5344CB8AC3E}">
        <p14:creationId xmlns:p14="http://schemas.microsoft.com/office/powerpoint/2010/main" val="252669069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85000" lnSpcReduction="10000"/>
          </a:bodyPr>
          <a:lstStyle/>
          <a:p>
            <a:pPr marL="0" indent="0">
              <a:buNone/>
            </a:pP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最近重读《论语》，便发现不少权威注本都把孔子的某句话径直看作夫子思想学说的直接表现，而忽略了他原初的意图很可能只是在我们根本无从详知的特定情境中针对特定学生的特定问题作出答复而已。把特殊性直接看作一般性是非常荒谬的。</a:t>
            </a:r>
          </a:p>
          <a:p>
            <a:pPr marL="0" indent="0">
              <a:buNone/>
            </a:pP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从这种方法出发，似乎可以基本断定历史知识和史学方法（包含文献学方法）是研究哲学和文学等人文学科的必由之路。这也解释了为什么中文专业最核心的课程是文学史，哲学专业最核心的课程是哲学史。</a:t>
            </a:r>
          </a:p>
          <a:p>
            <a:pPr marL="0" indent="0">
              <a:buNone/>
            </a:pP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可叹</a:t>
            </a:r>
            <a:r>
              <a:rPr lang="zh-CN" altLang="en-US" b="1" dirty="0">
                <a:latin typeface="楷体" pitchFamily="49" charset="-122"/>
                <a:ea typeface="楷体" pitchFamily="49" charset="-122"/>
              </a:rPr>
              <a:t>自己</a:t>
            </a:r>
            <a:r>
              <a:rPr lang="zh-CN" altLang="zh-CN" b="1" dirty="0">
                <a:latin typeface="楷体" pitchFamily="49" charset="-122"/>
                <a:ea typeface="楷体" pitchFamily="49" charset="-122"/>
              </a:rPr>
              <a:t>从中文系毕业近十年之后，才算慢慢明白了一点真正读懂一篇作品的方法。</a:t>
            </a:r>
          </a:p>
          <a:p>
            <a:pPr marL="0" indent="0">
              <a:buNone/>
            </a:pPr>
            <a:endParaRPr lang="zh-CN" altLang="en-US" dirty="0"/>
          </a:p>
        </p:txBody>
      </p:sp>
    </p:spTree>
    <p:extLst>
      <p:ext uri="{BB962C8B-B14F-4D97-AF65-F5344CB8AC3E}">
        <p14:creationId xmlns:p14="http://schemas.microsoft.com/office/powerpoint/2010/main" val="277219208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4581128"/>
            <a:ext cx="5328592" cy="1143000"/>
          </a:xfrm>
          <a:solidFill>
            <a:schemeClr val="bg1"/>
          </a:solidFill>
        </p:spPr>
        <p:txBody>
          <a:bodyPr/>
          <a:lstStyle/>
          <a:p>
            <a:r>
              <a:rPr lang="en-US" altLang="zh-CN" dirty="0">
                <a:effectLst>
                  <a:outerShdw blurRad="38100" dist="38100" dir="2700000" algn="tl">
                    <a:srgbClr val="000000">
                      <a:alpha val="43137"/>
                    </a:srgbClr>
                  </a:outerShdw>
                </a:effectLst>
                <a:latin typeface="黑体" pitchFamily="49" charset="-122"/>
                <a:ea typeface="黑体" pitchFamily="49" charset="-122"/>
              </a:rPr>
              <a:t>F</a:t>
            </a:r>
            <a:r>
              <a:rPr lang="zh-CN" altLang="en-US" dirty="0">
                <a:effectLst>
                  <a:outerShdw blurRad="38100" dist="38100" dir="2700000" algn="tl">
                    <a:srgbClr val="000000">
                      <a:alpha val="43137"/>
                    </a:srgbClr>
                  </a:outerShdw>
                </a:effectLst>
                <a:latin typeface="黑体" pitchFamily="49" charset="-122"/>
                <a:ea typeface="黑体" pitchFamily="49" charset="-122"/>
              </a:rPr>
              <a:t>探究</a:t>
            </a:r>
          </a:p>
        </p:txBody>
      </p:sp>
      <p:pic>
        <p:nvPicPr>
          <p:cNvPr id="4" name="内容占位符 3"/>
          <p:cNvPicPr>
            <a:picLocks noGrp="1" noChangeAspect="1"/>
          </p:cNvPicPr>
          <p:nvPr>
            <p:ph idx="1"/>
          </p:nvPr>
        </p:nvPicPr>
        <p:blipFill>
          <a:blip r:embed="rId2">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763688" y="404664"/>
            <a:ext cx="5328592" cy="4176464"/>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3666751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noChangeArrowheads="1"/>
          </p:cNvSpPr>
          <p:nvPr>
            <p:ph type="title"/>
          </p:nvPr>
        </p:nvSpPr>
        <p:spPr>
          <a:xfrm>
            <a:off x="0" y="692696"/>
            <a:ext cx="8229600" cy="2195736"/>
          </a:xfrm>
        </p:spPr>
        <p:txBody>
          <a:bodyPr>
            <a:normAutofit fontScale="90000"/>
          </a:bodyPr>
          <a:lstStyle/>
          <a:p>
            <a:pPr algn="l"/>
            <a:r>
              <a:rPr lang="en-US" altLang="zh-CN" b="1" u="sng" dirty="0">
                <a:solidFill>
                  <a:srgbClr val="FF0000"/>
                </a:solidFill>
                <a:latin typeface="黑体" pitchFamily="49" charset="-122"/>
              </a:rPr>
              <a:t>F</a:t>
            </a:r>
            <a:r>
              <a:rPr lang="zh-CN" altLang="zh-CN" b="1" u="sng" dirty="0">
                <a:solidFill>
                  <a:srgbClr val="FF0000"/>
                </a:solidFill>
                <a:latin typeface="Calibri" pitchFamily="34" charset="0"/>
                <a:ea typeface="黑体" pitchFamily="49" charset="-122"/>
              </a:rPr>
              <a:t>探究</a:t>
            </a:r>
            <a:br>
              <a:rPr lang="en-US" altLang="zh-CN" sz="3200" b="1" u="sng" dirty="0">
                <a:solidFill>
                  <a:srgbClr val="FF0000"/>
                </a:solidFill>
                <a:latin typeface="Calibri" pitchFamily="34" charset="0"/>
                <a:ea typeface="黑体" pitchFamily="49" charset="-122"/>
              </a:rPr>
            </a:br>
            <a:r>
              <a:rPr lang="zh-CN" altLang="zh-CN" sz="3100" b="1" dirty="0">
                <a:solidFill>
                  <a:srgbClr val="002060"/>
                </a:solidFill>
                <a:latin typeface="Calibri" pitchFamily="34" charset="0"/>
              </a:rPr>
              <a:t>指对某些问题进行研讨，有发现，有创见，是以识记理解和分析综合为基础，在创新性思维方面发展了的能力层级</a:t>
            </a:r>
            <a:r>
              <a:rPr lang="zh-CN" altLang="en-US" sz="3100" b="1" dirty="0">
                <a:solidFill>
                  <a:srgbClr val="002060"/>
                </a:solidFill>
                <a:latin typeface="Calibri" pitchFamily="34" charset="0"/>
              </a:rPr>
              <a:t>。</a:t>
            </a:r>
            <a:br>
              <a:rPr lang="zh-CN" altLang="zh-CN" dirty="0">
                <a:latin typeface="Calibri" pitchFamily="34" charset="0"/>
              </a:rPr>
            </a:br>
            <a:endParaRPr lang="zh-CN" altLang="en-US" dirty="0"/>
          </a:p>
        </p:txBody>
      </p:sp>
      <p:sp>
        <p:nvSpPr>
          <p:cNvPr id="2" name="内容占位符 1"/>
          <p:cNvSpPr>
            <a:spLocks noGrp="1"/>
          </p:cNvSpPr>
          <p:nvPr>
            <p:ph idx="1"/>
          </p:nvPr>
        </p:nvSpPr>
        <p:spPr>
          <a:xfrm>
            <a:off x="1549" y="2708920"/>
            <a:ext cx="8229600" cy="3816424"/>
          </a:xfrm>
          <a:solidFill>
            <a:schemeClr val="bg1"/>
          </a:solidFill>
        </p:spPr>
        <p:txBody>
          <a:bodyPr>
            <a:normAutofit fontScale="85000" lnSpcReduction="20000"/>
          </a:bodyPr>
          <a:lstStyle/>
          <a:p>
            <a:pPr marL="0" indent="0">
              <a:buNone/>
            </a:pPr>
            <a:r>
              <a:rPr lang="en-US" altLang="zh-CN" sz="3300" b="1" dirty="0"/>
              <a:t>18</a:t>
            </a:r>
            <a:r>
              <a:rPr lang="zh-CN" altLang="en-US" sz="3300" b="1" dirty="0"/>
              <a:t>年三套卷中因“</a:t>
            </a:r>
            <a:r>
              <a:rPr lang="en-US" altLang="zh-CN" sz="3300" b="1" dirty="0"/>
              <a:t>F</a:t>
            </a:r>
            <a:r>
              <a:rPr lang="zh-CN" altLang="en-US" sz="3300" b="1" dirty="0"/>
              <a:t>探究”产生连接的题型</a:t>
            </a:r>
            <a:endParaRPr lang="en-US" altLang="zh-CN" sz="3300" b="1" dirty="0"/>
          </a:p>
          <a:p>
            <a:pPr marL="0" indent="0">
              <a:buNone/>
            </a:pPr>
            <a:r>
              <a:rPr lang="zh-CN" altLang="zh-CN" sz="3300" dirty="0">
                <a:latin typeface="楷体" panose="02010609060101010101" pitchFamily="49" charset="-122"/>
                <a:ea typeface="楷体" panose="02010609060101010101" pitchFamily="49" charset="-122"/>
              </a:rPr>
              <a:t>文学类文本阅读</a:t>
            </a:r>
            <a:endParaRPr lang="en-US" altLang="zh-CN" sz="3300" dirty="0">
              <a:latin typeface="楷体" panose="02010609060101010101" pitchFamily="49" charset="-122"/>
              <a:ea typeface="楷体" panose="02010609060101010101" pitchFamily="49" charset="-122"/>
            </a:endParaRPr>
          </a:p>
          <a:p>
            <a:pPr marL="0" indent="0">
              <a:buNone/>
            </a:pPr>
            <a:r>
              <a:rPr lang="zh-CN" altLang="zh-CN" sz="3300" dirty="0">
                <a:latin typeface="楷体" panose="02010609060101010101" pitchFamily="49" charset="-122"/>
                <a:ea typeface="楷体" panose="02010609060101010101" pitchFamily="49" charset="-122"/>
              </a:rPr>
              <a:t>⑴ 从不同角度和层面发掘作品的意蕴、民族心理和人文精神</a:t>
            </a:r>
            <a:r>
              <a:rPr lang="zh-CN" altLang="en-US" sz="3300" dirty="0">
                <a:latin typeface="楷体" panose="02010609060101010101" pitchFamily="49" charset="-122"/>
                <a:ea typeface="楷体" panose="02010609060101010101" pitchFamily="49" charset="-122"/>
              </a:rPr>
              <a:t>；</a:t>
            </a:r>
            <a:r>
              <a:rPr lang="zh-CN" altLang="zh-CN" sz="3300" dirty="0">
                <a:latin typeface="楷体" panose="02010609060101010101" pitchFamily="49" charset="-122"/>
                <a:ea typeface="楷体" panose="02010609060101010101" pitchFamily="49" charset="-122"/>
              </a:rPr>
              <a:t>⑵ 探讨作者的创作背景和创作意图</a:t>
            </a:r>
            <a:r>
              <a:rPr lang="zh-CN" altLang="en-US" sz="3300" dirty="0">
                <a:latin typeface="楷体" panose="02010609060101010101" pitchFamily="49" charset="-122"/>
                <a:ea typeface="楷体" panose="02010609060101010101" pitchFamily="49" charset="-122"/>
              </a:rPr>
              <a:t>；</a:t>
            </a:r>
            <a:endParaRPr lang="en-US" altLang="zh-CN" sz="3300" dirty="0">
              <a:latin typeface="楷体" panose="02010609060101010101" pitchFamily="49" charset="-122"/>
              <a:ea typeface="楷体" panose="02010609060101010101" pitchFamily="49" charset="-122"/>
            </a:endParaRPr>
          </a:p>
          <a:p>
            <a:pPr marL="0" indent="0">
              <a:buNone/>
            </a:pPr>
            <a:r>
              <a:rPr lang="zh-CN" altLang="zh-CN" sz="3300" dirty="0">
                <a:latin typeface="楷体" panose="02010609060101010101" pitchFamily="49" charset="-122"/>
                <a:ea typeface="楷体" panose="02010609060101010101" pitchFamily="49" charset="-122"/>
              </a:rPr>
              <a:t>⑶ 对作品进行个性化阅读和有创意的解读</a:t>
            </a:r>
            <a:r>
              <a:rPr lang="zh-CN" altLang="en-US" sz="3300" dirty="0">
                <a:latin typeface="楷体" panose="02010609060101010101" pitchFamily="49" charset="-122"/>
                <a:ea typeface="楷体" panose="02010609060101010101" pitchFamily="49" charset="-122"/>
              </a:rPr>
              <a:t>。</a:t>
            </a:r>
            <a:endParaRPr lang="en-US" altLang="zh-CN" sz="3300" dirty="0">
              <a:latin typeface="楷体" panose="02010609060101010101" pitchFamily="49" charset="-122"/>
              <a:ea typeface="楷体" panose="02010609060101010101" pitchFamily="49" charset="-122"/>
            </a:endParaRPr>
          </a:p>
          <a:p>
            <a:pPr marL="0" indent="0">
              <a:buNone/>
            </a:pPr>
            <a:r>
              <a:rPr lang="zh-CN" altLang="zh-CN" sz="3300" dirty="0">
                <a:latin typeface="楷体" panose="02010609060101010101" pitchFamily="49" charset="-122"/>
                <a:ea typeface="楷体" panose="02010609060101010101" pitchFamily="49" charset="-122"/>
              </a:rPr>
              <a:t>实用类文本阅读</a:t>
            </a:r>
            <a:endParaRPr lang="en-US" altLang="zh-CN" sz="3300" dirty="0">
              <a:latin typeface="楷体" panose="02010609060101010101" pitchFamily="49" charset="-122"/>
              <a:ea typeface="楷体" panose="02010609060101010101" pitchFamily="49" charset="-122"/>
            </a:endParaRPr>
          </a:p>
          <a:p>
            <a:pPr marL="0" indent="0">
              <a:buNone/>
            </a:pPr>
            <a:r>
              <a:rPr lang="zh-CN" altLang="zh-CN" sz="3300" dirty="0">
                <a:latin typeface="楷体" panose="02010609060101010101" pitchFamily="49" charset="-122"/>
                <a:ea typeface="楷体" panose="02010609060101010101" pitchFamily="49" charset="-122"/>
              </a:rPr>
              <a:t>⑴ 从不同角度和层面发掘文本反映的人生价值和时代精神</a:t>
            </a:r>
            <a:r>
              <a:rPr lang="zh-CN" altLang="en-US" sz="3300" dirty="0">
                <a:latin typeface="楷体" panose="02010609060101010101" pitchFamily="49" charset="-122"/>
                <a:ea typeface="楷体" panose="02010609060101010101" pitchFamily="49" charset="-122"/>
              </a:rPr>
              <a:t>；</a:t>
            </a:r>
            <a:r>
              <a:rPr lang="zh-CN" altLang="zh-CN" sz="3300" dirty="0">
                <a:latin typeface="楷体" panose="02010609060101010101" pitchFamily="49" charset="-122"/>
                <a:ea typeface="楷体" panose="02010609060101010101" pitchFamily="49" charset="-122"/>
              </a:rPr>
              <a:t>⑵ 探讨作者的写作背景和写作意图</a:t>
            </a:r>
            <a:r>
              <a:rPr lang="zh-CN" altLang="en-US" sz="3300" dirty="0">
                <a:latin typeface="楷体" panose="02010609060101010101" pitchFamily="49" charset="-122"/>
                <a:ea typeface="楷体" panose="02010609060101010101" pitchFamily="49" charset="-122"/>
              </a:rPr>
              <a:t>；</a:t>
            </a:r>
            <a:endParaRPr lang="en-US" altLang="zh-CN" sz="3300" dirty="0">
              <a:latin typeface="楷体" panose="02010609060101010101" pitchFamily="49" charset="-122"/>
              <a:ea typeface="楷体" panose="02010609060101010101" pitchFamily="49" charset="-122"/>
            </a:endParaRPr>
          </a:p>
          <a:p>
            <a:pPr marL="0" indent="0">
              <a:buNone/>
            </a:pPr>
            <a:r>
              <a:rPr lang="zh-CN" altLang="zh-CN" sz="3300" dirty="0">
                <a:latin typeface="楷体" panose="02010609060101010101" pitchFamily="49" charset="-122"/>
                <a:ea typeface="楷体" panose="02010609060101010101" pitchFamily="49" charset="-122"/>
              </a:rPr>
              <a:t>⑶ 探究文本中的某些问题，提出自己的见解</a:t>
            </a:r>
          </a:p>
          <a:p>
            <a:pPr marL="0" indent="0">
              <a:buNone/>
            </a:pPr>
            <a:endParaRPr lang="zh-CN" altLang="en-US" dirty="0"/>
          </a:p>
        </p:txBody>
      </p:sp>
    </p:spTree>
    <p:extLst>
      <p:ext uri="{BB962C8B-B14F-4D97-AF65-F5344CB8AC3E}">
        <p14:creationId xmlns:p14="http://schemas.microsoft.com/office/powerpoint/2010/main" val="1912039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fade">
                                      <p:cBhvr>
                                        <p:cTn id="32" dur="500"/>
                                        <p:tgtEl>
                                          <p:spTgt spid="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fade">
                                      <p:cBhvr>
                                        <p:cTn id="37" dur="500"/>
                                        <p:tgtEl>
                                          <p:spTgt spid="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Effect transition="in" filter="fade">
                                      <p:cBhvr>
                                        <p:cTn id="4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FC6E4D-6C49-4DC7-8B0D-F3EE6015B942}"/>
              </a:ext>
            </a:extLst>
          </p:cNvPr>
          <p:cNvSpPr>
            <a:spLocks noGrp="1"/>
          </p:cNvSpPr>
          <p:nvPr>
            <p:ph type="title"/>
          </p:nvPr>
        </p:nvSpPr>
        <p:spPr/>
        <p:txBody>
          <a:bodyPr>
            <a:normAutofit/>
          </a:bodyPr>
          <a:lstStyle/>
          <a:p>
            <a:r>
              <a:rPr lang="zh-CN" altLang="en-US" sz="3600" b="1" dirty="0"/>
              <a:t>具体案例分析：</a:t>
            </a:r>
          </a:p>
        </p:txBody>
      </p:sp>
      <p:sp>
        <p:nvSpPr>
          <p:cNvPr id="3" name="内容占位符 2">
            <a:extLst>
              <a:ext uri="{FF2B5EF4-FFF2-40B4-BE49-F238E27FC236}">
                <a16:creationId xmlns:a16="http://schemas.microsoft.com/office/drawing/2014/main" id="{FE10A121-A009-420B-A800-DD3F625C4E5F}"/>
              </a:ext>
            </a:extLst>
          </p:cNvPr>
          <p:cNvSpPr>
            <a:spLocks noGrp="1"/>
          </p:cNvSpPr>
          <p:nvPr>
            <p:ph idx="1"/>
          </p:nvPr>
        </p:nvSpPr>
        <p:spPr>
          <a:solidFill>
            <a:schemeClr val="accent3">
              <a:lumMod val="20000"/>
              <a:lumOff val="80000"/>
            </a:schemeClr>
          </a:solidFill>
        </p:spPr>
        <p:txBody>
          <a:bodyPr>
            <a:normAutofit fontScale="92500" lnSpcReduction="20000"/>
          </a:bodyPr>
          <a:lstStyle/>
          <a:p>
            <a:r>
              <a:rPr lang="en-US" altLang="zh-CN" sz="2800" b="1" dirty="0"/>
              <a:t>2018</a:t>
            </a:r>
            <a:r>
              <a:rPr lang="zh-CN" altLang="en-US" sz="2800" b="1" dirty="0"/>
              <a:t>年全国</a:t>
            </a:r>
            <a:r>
              <a:rPr lang="en-US" altLang="zh-CN" sz="2800" b="1" dirty="0"/>
              <a:t>III</a:t>
            </a:r>
            <a:r>
              <a:rPr lang="zh-CN" altLang="en-US" sz="2800" b="1" dirty="0"/>
              <a:t>卷文学类文本阅读第</a:t>
            </a:r>
            <a:r>
              <a:rPr lang="en-US" altLang="zh-CN" sz="2800" b="1" dirty="0"/>
              <a:t>9</a:t>
            </a:r>
            <a:r>
              <a:rPr lang="zh-CN" altLang="en-US" sz="2800" b="1" dirty="0"/>
              <a:t>题</a:t>
            </a:r>
            <a:endParaRPr lang="en-US" altLang="zh-CN" sz="2800" b="1" dirty="0"/>
          </a:p>
          <a:p>
            <a:pPr marL="0" indent="0">
              <a:buNone/>
            </a:pPr>
            <a:r>
              <a:rPr lang="en-US" altLang="zh-CN" sz="2800" dirty="0">
                <a:latin typeface="楷体" panose="02010609060101010101" pitchFamily="49" charset="-122"/>
                <a:ea typeface="楷体" panose="02010609060101010101" pitchFamily="49" charset="-122"/>
              </a:rPr>
              <a:t>6.</a:t>
            </a:r>
            <a:r>
              <a:rPr lang="zh-CN" altLang="en-US" sz="2800" dirty="0">
                <a:latin typeface="楷体" panose="02010609060101010101" pitchFamily="49" charset="-122"/>
                <a:ea typeface="楷体" panose="02010609060101010101" pitchFamily="49" charset="-122"/>
              </a:rPr>
              <a:t>结合本文，谈谈科幻小说中的“科学”与“科幻”的关系。（</a:t>
            </a:r>
            <a:r>
              <a:rPr lang="en-US" altLang="zh-CN" sz="2800" dirty="0">
                <a:latin typeface="楷体" panose="02010609060101010101" pitchFamily="49" charset="-122"/>
                <a:ea typeface="楷体" panose="02010609060101010101" pitchFamily="49" charset="-122"/>
              </a:rPr>
              <a:t>6</a:t>
            </a:r>
            <a:r>
              <a:rPr lang="zh-CN" altLang="en-US" sz="2800" dirty="0">
                <a:latin typeface="楷体" panose="02010609060101010101" pitchFamily="49" charset="-122"/>
                <a:ea typeface="楷体" panose="02010609060101010101" pitchFamily="49" charset="-122"/>
              </a:rPr>
              <a:t>分）</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pPr marL="0" indent="0">
              <a:buNone/>
            </a:pPr>
            <a:r>
              <a:rPr lang="zh-CN" altLang="en-US" sz="2800" dirty="0">
                <a:latin typeface="楷体" panose="02010609060101010101" pitchFamily="49" charset="-122"/>
                <a:ea typeface="楷体" panose="02010609060101010101" pitchFamily="49" charset="-122"/>
              </a:rPr>
              <a:t>参考答案：科幻小说中的“科学”是“幻想”的基础，本文情节的基本框架，即地球灾难及文明重生，就是在宇宙科学基础上演绎的；而文中细节如宇宙飞船的星际航行、虚拟游戏、视频眼镜等，都已是或部分是科学事实。科幻小说中的“幻想”虽然立足于“科学”，但更要突破具体科技的限制，充分发挥想象力，将人文关怀与科学意识融汇在一起，本文幻想出来的“宏纪元”与“微纪元”，有一定科学因素，主旨则是对人类文明的思考。</a:t>
            </a:r>
          </a:p>
        </p:txBody>
      </p:sp>
    </p:spTree>
    <p:extLst>
      <p:ext uri="{BB962C8B-B14F-4D97-AF65-F5344CB8AC3E}">
        <p14:creationId xmlns:p14="http://schemas.microsoft.com/office/powerpoint/2010/main" val="384609930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3E3820-D3C4-4B6A-864B-A97240823597}"/>
              </a:ext>
            </a:extLst>
          </p:cNvPr>
          <p:cNvSpPr>
            <a:spLocks noGrp="1"/>
          </p:cNvSpPr>
          <p:nvPr>
            <p:ph type="title"/>
          </p:nvPr>
        </p:nvSpPr>
        <p:spPr/>
        <p:txBody>
          <a:bodyPr/>
          <a:lstStyle/>
          <a:p>
            <a:r>
              <a:rPr lang="zh-CN" altLang="en-US" sz="3600" b="1" dirty="0"/>
              <a:t>试题分析：</a:t>
            </a:r>
          </a:p>
        </p:txBody>
      </p:sp>
      <p:sp>
        <p:nvSpPr>
          <p:cNvPr id="3" name="内容占位符 2">
            <a:extLst>
              <a:ext uri="{FF2B5EF4-FFF2-40B4-BE49-F238E27FC236}">
                <a16:creationId xmlns:a16="http://schemas.microsoft.com/office/drawing/2014/main" id="{3337E38D-0F9B-4C83-9323-A070C91973A9}"/>
              </a:ext>
            </a:extLst>
          </p:cNvPr>
          <p:cNvSpPr>
            <a:spLocks noGrp="1"/>
          </p:cNvSpPr>
          <p:nvPr>
            <p:ph idx="1"/>
          </p:nvPr>
        </p:nvSpPr>
        <p:spPr>
          <a:solidFill>
            <a:schemeClr val="bg1">
              <a:lumMod val="85000"/>
            </a:schemeClr>
          </a:solidFill>
          <a:ln>
            <a:solidFill>
              <a:srgbClr val="00B0F0"/>
            </a:solidFill>
          </a:ln>
        </p:spPr>
        <p:txBody>
          <a:bodyPr>
            <a:normAutofit/>
          </a:bodyPr>
          <a:lstStyle/>
          <a:p>
            <a:r>
              <a:rPr lang="zh-CN" altLang="en-US" sz="2800" b="1" dirty="0">
                <a:latin typeface="楷体" panose="02010609060101010101" pitchFamily="49" charset="-122"/>
                <a:ea typeface="楷体" panose="02010609060101010101" pitchFamily="49" charset="-122"/>
              </a:rPr>
              <a:t>这是继</a:t>
            </a:r>
            <a:r>
              <a:rPr lang="en-US" altLang="zh-CN" sz="2800" b="1" dirty="0">
                <a:latin typeface="楷体" panose="02010609060101010101" pitchFamily="49" charset="-122"/>
                <a:ea typeface="楷体" panose="02010609060101010101" pitchFamily="49" charset="-122"/>
              </a:rPr>
              <a:t>1999</a:t>
            </a:r>
            <a:r>
              <a:rPr lang="zh-CN" altLang="en-US" sz="2800" b="1" dirty="0">
                <a:latin typeface="楷体" panose="02010609060101010101" pitchFamily="49" charset="-122"/>
                <a:ea typeface="楷体" panose="02010609060101010101" pitchFamily="49" charset="-122"/>
              </a:rPr>
              <a:t>年高考作文</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假如记忆可以移植</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之后，全国卷再次出现“科幻”元素。</a:t>
            </a:r>
            <a:endParaRPr lang="en-US" altLang="zh-CN" sz="2800" b="1" dirty="0">
              <a:latin typeface="楷体" panose="02010609060101010101" pitchFamily="49" charset="-122"/>
              <a:ea typeface="楷体" panose="02010609060101010101" pitchFamily="49" charset="-122"/>
            </a:endParaRPr>
          </a:p>
          <a:p>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“科幻小说”进入高考文学类文本阅读，和近几年以刘慈欣</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三体</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为代表的科幻文学创作受到广泛关注并在国际上斩获大奖密切相关，是</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高考命题贴近社会文化热点的又一鲜明例证。</a:t>
            </a:r>
            <a:endParaRPr lang="en-US" altLang="zh-CN" sz="28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39100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6"/>
          <p:cNvSpPr>
            <a:spLocks noChangeArrowheads="1"/>
          </p:cNvSpPr>
          <p:nvPr/>
        </p:nvSpPr>
        <p:spPr bwMode="auto">
          <a:xfrm>
            <a:off x="1235075" y="4493685"/>
            <a:ext cx="547688" cy="1248833"/>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19" name="矩形 7"/>
          <p:cNvSpPr>
            <a:spLocks noChangeArrowheads="1"/>
          </p:cNvSpPr>
          <p:nvPr/>
        </p:nvSpPr>
        <p:spPr bwMode="auto">
          <a:xfrm>
            <a:off x="1906589" y="4493685"/>
            <a:ext cx="71437" cy="1536700"/>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0" name="矩形 8"/>
          <p:cNvSpPr>
            <a:spLocks noChangeArrowheads="1"/>
          </p:cNvSpPr>
          <p:nvPr/>
        </p:nvSpPr>
        <p:spPr bwMode="auto">
          <a:xfrm>
            <a:off x="2101850" y="4493684"/>
            <a:ext cx="547688" cy="2207683"/>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1" name="矩形 9"/>
          <p:cNvSpPr>
            <a:spLocks noChangeArrowheads="1"/>
          </p:cNvSpPr>
          <p:nvPr/>
        </p:nvSpPr>
        <p:spPr bwMode="auto">
          <a:xfrm>
            <a:off x="2789238" y="4142317"/>
            <a:ext cx="44450" cy="1919816"/>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3" name="矩形 15"/>
          <p:cNvSpPr>
            <a:spLocks noChangeArrowheads="1"/>
          </p:cNvSpPr>
          <p:nvPr/>
        </p:nvSpPr>
        <p:spPr bwMode="auto">
          <a:xfrm>
            <a:off x="5175251" y="406401"/>
            <a:ext cx="384175" cy="488951"/>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4" name="矩形 16"/>
          <p:cNvSpPr>
            <a:spLocks noChangeArrowheads="1"/>
          </p:cNvSpPr>
          <p:nvPr/>
        </p:nvSpPr>
        <p:spPr bwMode="auto">
          <a:xfrm>
            <a:off x="5775325" y="406401"/>
            <a:ext cx="382588" cy="488951"/>
          </a:xfrm>
          <a:prstGeom prst="rect">
            <a:avLst/>
          </a:prstGeom>
          <a:solidFill>
            <a:srgbClr val="C80A14"/>
          </a:solidFill>
          <a:ln w="25400">
            <a:solidFill>
              <a:srgbClr val="C80A14"/>
            </a:solidFill>
            <a:bevel/>
            <a:headEnd/>
            <a:tailEnd/>
          </a:ln>
        </p:spPr>
        <p:txBody>
          <a:bodyPr anchor="ctr"/>
          <a:lstStyle/>
          <a:p>
            <a:pPr algn="ctr"/>
            <a:endParaRPr lang="zh-CN" altLang="en-US">
              <a:solidFill>
                <a:srgbClr val="C00000"/>
              </a:solidFill>
              <a:latin typeface="宋体" pitchFamily="2" charset="-122"/>
              <a:sym typeface="宋体" pitchFamily="2" charset="-122"/>
            </a:endParaRPr>
          </a:p>
        </p:txBody>
      </p:sp>
      <p:sp>
        <p:nvSpPr>
          <p:cNvPr id="9225" name="矩形 17"/>
          <p:cNvSpPr>
            <a:spLocks noChangeArrowheads="1"/>
          </p:cNvSpPr>
          <p:nvPr/>
        </p:nvSpPr>
        <p:spPr bwMode="auto">
          <a:xfrm>
            <a:off x="6340475" y="406401"/>
            <a:ext cx="382588" cy="488951"/>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6" name="矩形 18"/>
          <p:cNvSpPr>
            <a:spLocks noChangeArrowheads="1"/>
          </p:cNvSpPr>
          <p:nvPr/>
        </p:nvSpPr>
        <p:spPr bwMode="auto">
          <a:xfrm>
            <a:off x="6877050" y="406401"/>
            <a:ext cx="382588" cy="488951"/>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7" name="矩形 19"/>
          <p:cNvSpPr>
            <a:spLocks noChangeArrowheads="1"/>
          </p:cNvSpPr>
          <p:nvPr/>
        </p:nvSpPr>
        <p:spPr bwMode="auto">
          <a:xfrm>
            <a:off x="7745413" y="25401"/>
            <a:ext cx="468312" cy="1248833"/>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9229" name="TextBox 22"/>
          <p:cNvSpPr>
            <a:spLocks noChangeArrowheads="1"/>
          </p:cNvSpPr>
          <p:nvPr/>
        </p:nvSpPr>
        <p:spPr bwMode="auto">
          <a:xfrm>
            <a:off x="327661" y="921200"/>
            <a:ext cx="48205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latin typeface="黑体" pitchFamily="49" charset="-122"/>
                <a:ea typeface="黑体" pitchFamily="49" charset="-122"/>
                <a:cs typeface="风雨  粗毛楷" pitchFamily="34" charset="-128"/>
                <a:sym typeface="Kozuka Gothic Pro M" pitchFamily="2" charset="-128"/>
              </a:rPr>
              <a:t>全国中小学生创新作文大赛</a:t>
            </a:r>
          </a:p>
        </p:txBody>
      </p:sp>
      <p:sp>
        <p:nvSpPr>
          <p:cNvPr id="17421" name="TextBox 23" hidden="1"/>
          <p:cNvSpPr>
            <a:spLocks noChangeArrowheads="1"/>
          </p:cNvSpPr>
          <p:nvPr/>
        </p:nvSpPr>
        <p:spPr bwMode="auto">
          <a:xfrm>
            <a:off x="4733925" y="2948518"/>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000">
                <a:latin typeface="Kozuka Gothic Pro M" pitchFamily="2" charset="-128"/>
                <a:ea typeface="Kozuka Gothic Pro M" pitchFamily="2" charset="-128"/>
                <a:sym typeface="Kozuka Gothic Pro M" pitchFamily="2" charset="-128"/>
              </a:rPr>
              <a:t>YOURSELF</a:t>
            </a:r>
            <a:endParaRPr lang="zh-CN" altLang="en-US" sz="3000">
              <a:latin typeface="Kozuka Gothic Pro M" pitchFamily="2" charset="-128"/>
              <a:ea typeface="Kozuka Gothic Pro M" pitchFamily="2" charset="-128"/>
              <a:sym typeface="Kozuka Gothic Pro M" pitchFamily="2" charset="-128"/>
            </a:endParaRPr>
          </a:p>
        </p:txBody>
      </p:sp>
      <p:sp>
        <p:nvSpPr>
          <p:cNvPr id="17422" name="TextBox 24" hidden="1"/>
          <p:cNvSpPr>
            <a:spLocks noChangeArrowheads="1"/>
          </p:cNvSpPr>
          <p:nvPr/>
        </p:nvSpPr>
        <p:spPr bwMode="auto">
          <a:xfrm>
            <a:off x="6875463" y="2969685"/>
            <a:ext cx="5693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000">
                <a:latin typeface="Kozuka Gothic Pro M" pitchFamily="2" charset="-128"/>
                <a:ea typeface="Kozuka Gothic Pro M" pitchFamily="2" charset="-128"/>
                <a:sym typeface="Kozuka Gothic Pro M" pitchFamily="2" charset="-128"/>
              </a:rPr>
              <a:t>UP</a:t>
            </a:r>
            <a:endParaRPr lang="zh-CN" altLang="en-US" sz="3000">
              <a:latin typeface="Kozuka Gothic Pro M" pitchFamily="2" charset="-128"/>
              <a:ea typeface="Kozuka Gothic Pro M" pitchFamily="2" charset="-128"/>
              <a:sym typeface="Kozuka Gothic Pro M" pitchFamily="2" charset="-128"/>
            </a:endParaRPr>
          </a:p>
        </p:txBody>
      </p:sp>
      <p:sp>
        <p:nvSpPr>
          <p:cNvPr id="17423" name="TextBox 26" hidden="1"/>
          <p:cNvSpPr>
            <a:spLocks noChangeArrowheads="1"/>
          </p:cNvSpPr>
          <p:nvPr/>
        </p:nvSpPr>
        <p:spPr bwMode="auto">
          <a:xfrm>
            <a:off x="1592264" y="2506134"/>
            <a:ext cx="2024913" cy="4508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700">
                <a:latin typeface="Kozuka Gothic Pro M" pitchFamily="2" charset="-128"/>
                <a:ea typeface="Kozuka Gothic Pro M" pitchFamily="2" charset="-128"/>
                <a:sym typeface="Kozuka Gothic Pro M" pitchFamily="2" charset="-128"/>
              </a:rPr>
              <a:t>6</a:t>
            </a:r>
            <a:endParaRPr lang="zh-CN" altLang="en-US" sz="28700">
              <a:latin typeface="Kozuka Gothic Pro M" pitchFamily="2" charset="-128"/>
              <a:ea typeface="Kozuka Gothic Pro M" pitchFamily="2" charset="-128"/>
              <a:sym typeface="Kozuka Gothic Pro M" pitchFamily="2" charset="-128"/>
            </a:endParaRPr>
          </a:p>
        </p:txBody>
      </p:sp>
      <p:grpSp>
        <p:nvGrpSpPr>
          <p:cNvPr id="9233" name="组合 30"/>
          <p:cNvGrpSpPr>
            <a:grpSpLocks/>
          </p:cNvGrpSpPr>
          <p:nvPr/>
        </p:nvGrpSpPr>
        <p:grpSpPr bwMode="auto">
          <a:xfrm>
            <a:off x="373063" y="2728385"/>
            <a:ext cx="1066800" cy="3685116"/>
            <a:chOff x="-11417" y="-20317"/>
            <a:chExt cx="1066197" cy="2763011"/>
          </a:xfrm>
        </p:grpSpPr>
        <p:sp>
          <p:nvSpPr>
            <p:cNvPr id="17425" name="TextBox 28"/>
            <p:cNvSpPr>
              <a:spLocks noChangeArrowheads="1"/>
            </p:cNvSpPr>
            <p:nvPr/>
          </p:nvSpPr>
          <p:spPr bwMode="auto">
            <a:xfrm>
              <a:off x="-11417" y="-20317"/>
              <a:ext cx="1066197" cy="10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800" b="1">
                <a:latin typeface="Adobe 黑体 Std R" pitchFamily="2" charset="-122"/>
                <a:ea typeface="Adobe 黑体 Std R" pitchFamily="2" charset="-122"/>
                <a:sym typeface="Adobe 黑体 Std R" pitchFamily="2" charset="-122"/>
              </a:endParaRPr>
            </a:p>
          </p:txBody>
        </p:sp>
        <p:sp>
          <p:nvSpPr>
            <p:cNvPr id="17426" name="矩形 29"/>
            <p:cNvSpPr>
              <a:spLocks noChangeArrowheads="1"/>
            </p:cNvSpPr>
            <p:nvPr/>
          </p:nvSpPr>
          <p:spPr bwMode="auto">
            <a:xfrm>
              <a:off x="142709" y="1303098"/>
              <a:ext cx="505826" cy="1439596"/>
            </a:xfrm>
            <a:prstGeom prst="rect">
              <a:avLst/>
            </a:prstGeom>
            <a:solidFill>
              <a:srgbClr val="000000"/>
            </a:solidFill>
            <a:ln w="25400">
              <a:solidFill>
                <a:srgbClr val="000000"/>
              </a:solidFill>
              <a:bevel/>
              <a:headEnd/>
              <a:tailEnd/>
            </a:ln>
          </p:spPr>
          <p:txBody>
            <a:bodyPr anchor="ctr"/>
            <a:lstStyle/>
            <a:p>
              <a:pPr algn="ctr"/>
              <a:endParaRPr lang="zh-CN" altLang="en-US">
                <a:solidFill>
                  <a:srgbClr val="FFFFFF"/>
                </a:solidFill>
                <a:latin typeface="宋体" pitchFamily="2" charset="-122"/>
                <a:sym typeface="宋体" pitchFamily="2" charset="-122"/>
              </a:endParaRPr>
            </a:p>
          </p:txBody>
        </p:sp>
      </p:grpSp>
      <p:sp>
        <p:nvSpPr>
          <p:cNvPr id="9236" name="矩形 27"/>
          <p:cNvSpPr>
            <a:spLocks noChangeArrowheads="1"/>
          </p:cNvSpPr>
          <p:nvPr/>
        </p:nvSpPr>
        <p:spPr bwMode="auto">
          <a:xfrm>
            <a:off x="2649538" y="3299884"/>
            <a:ext cx="576262" cy="768349"/>
          </a:xfrm>
          <a:prstGeom prst="rect">
            <a:avLst/>
          </a:prstGeom>
          <a:solidFill>
            <a:srgbClr val="7F7F7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grpSp>
        <p:nvGrpSpPr>
          <p:cNvPr id="9237" name="组合 32"/>
          <p:cNvGrpSpPr>
            <a:grpSpLocks/>
          </p:cNvGrpSpPr>
          <p:nvPr/>
        </p:nvGrpSpPr>
        <p:grpSpPr bwMode="auto">
          <a:xfrm>
            <a:off x="2360613" y="2275418"/>
            <a:ext cx="144462" cy="1536700"/>
            <a:chOff x="0" y="0"/>
            <a:chExt cx="144015" cy="1152377"/>
          </a:xfrm>
        </p:grpSpPr>
        <p:sp>
          <p:nvSpPr>
            <p:cNvPr id="17429" name="矩形 33"/>
            <p:cNvSpPr>
              <a:spLocks noChangeArrowheads="1"/>
            </p:cNvSpPr>
            <p:nvPr/>
          </p:nvSpPr>
          <p:spPr bwMode="auto">
            <a:xfrm>
              <a:off x="0" y="0"/>
              <a:ext cx="72799" cy="1152377"/>
            </a:xfrm>
            <a:prstGeom prst="rect">
              <a:avLst/>
            </a:prstGeom>
            <a:solidFill>
              <a:srgbClr val="7F7F7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7430" name="矩形 34"/>
            <p:cNvSpPr>
              <a:spLocks noChangeArrowheads="1"/>
            </p:cNvSpPr>
            <p:nvPr/>
          </p:nvSpPr>
          <p:spPr bwMode="auto">
            <a:xfrm>
              <a:off x="36400" y="576188"/>
              <a:ext cx="107615" cy="576189"/>
            </a:xfrm>
            <a:prstGeom prst="rect">
              <a:avLst/>
            </a:prstGeom>
            <a:solidFill>
              <a:srgbClr val="7F7F7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grpSp>
      <p:sp>
        <p:nvSpPr>
          <p:cNvPr id="9240" name="直接连接符 35"/>
          <p:cNvSpPr>
            <a:spLocks noChangeShapeType="1"/>
          </p:cNvSpPr>
          <p:nvPr/>
        </p:nvSpPr>
        <p:spPr bwMode="auto">
          <a:xfrm>
            <a:off x="2168525" y="2129367"/>
            <a:ext cx="1588" cy="1536700"/>
          </a:xfrm>
          <a:prstGeom prst="line">
            <a:avLst/>
          </a:prstGeom>
          <a:noFill/>
          <a:ln w="190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5"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75832" y="2095769"/>
            <a:ext cx="5128616" cy="4093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2792607"/>
      </p:ext>
    </p:extLst>
  </p:cSld>
  <p:clrMapOvr>
    <a:masterClrMapping/>
  </p:clrMapOvr>
  <p:transition spd="slow" advClick="0" advTm="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9233"/>
                                        </p:tgtEl>
                                        <p:attrNameLst>
                                          <p:attrName>style.visibility</p:attrName>
                                        </p:attrNameLst>
                                      </p:cBhvr>
                                      <p:to>
                                        <p:strVal val="visible"/>
                                      </p:to>
                                    </p:set>
                                    <p:anim calcmode="lin" valueType="num">
                                      <p:cBhvr>
                                        <p:cTn id="7" dur="250" fill="hold"/>
                                        <p:tgtEl>
                                          <p:spTgt spid="9233"/>
                                        </p:tgtEl>
                                        <p:attrNameLst>
                                          <p:attrName>ppt_x</p:attrName>
                                        </p:attrNameLst>
                                      </p:cBhvr>
                                      <p:tavLst>
                                        <p:tav tm="0">
                                          <p:val>
                                            <p:strVal val="1+#ppt_w/2"/>
                                          </p:val>
                                        </p:tav>
                                        <p:tav tm="100000">
                                          <p:val>
                                            <p:strVal val="#ppt_x"/>
                                          </p:val>
                                        </p:tav>
                                      </p:tavLst>
                                    </p:anim>
                                    <p:anim calcmode="lin" valueType="num">
                                      <p:cBhvr>
                                        <p:cTn id="8" dur="250" fill="hold"/>
                                        <p:tgtEl>
                                          <p:spTgt spid="923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9218"/>
                                        </p:tgtEl>
                                        <p:attrNameLst>
                                          <p:attrName>style.visibility</p:attrName>
                                        </p:attrNameLst>
                                      </p:cBhvr>
                                      <p:to>
                                        <p:strVal val="visible"/>
                                      </p:to>
                                    </p:set>
                                    <p:anim calcmode="lin" valueType="num">
                                      <p:cBhvr>
                                        <p:cTn id="12" dur="250" fill="hold"/>
                                        <p:tgtEl>
                                          <p:spTgt spid="9218"/>
                                        </p:tgtEl>
                                        <p:attrNameLst>
                                          <p:attrName>ppt_x</p:attrName>
                                        </p:attrNameLst>
                                      </p:cBhvr>
                                      <p:tavLst>
                                        <p:tav tm="0">
                                          <p:val>
                                            <p:strVal val="1+#ppt_w/2"/>
                                          </p:val>
                                        </p:tav>
                                        <p:tav tm="100000">
                                          <p:val>
                                            <p:strVal val="#ppt_x"/>
                                          </p:val>
                                        </p:tav>
                                      </p:tavLst>
                                    </p:anim>
                                    <p:anim calcmode="lin" valueType="num">
                                      <p:cBhvr>
                                        <p:cTn id="13" dur="250" fill="hold"/>
                                        <p:tgtEl>
                                          <p:spTgt spid="921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9229"/>
                                        </p:tgtEl>
                                        <p:attrNameLst>
                                          <p:attrName>style.visibility</p:attrName>
                                        </p:attrNameLst>
                                      </p:cBhvr>
                                      <p:to>
                                        <p:strVal val="visible"/>
                                      </p:to>
                                    </p:set>
                                    <p:anim calcmode="lin" valueType="num">
                                      <p:cBhvr>
                                        <p:cTn id="17" dur="100" fill="hold"/>
                                        <p:tgtEl>
                                          <p:spTgt spid="9229"/>
                                        </p:tgtEl>
                                        <p:attrNameLst>
                                          <p:attrName>ppt_x</p:attrName>
                                        </p:attrNameLst>
                                      </p:cBhvr>
                                      <p:tavLst>
                                        <p:tav tm="0">
                                          <p:val>
                                            <p:strVal val="1+#ppt_w/2"/>
                                          </p:val>
                                        </p:tav>
                                        <p:tav tm="100000">
                                          <p:val>
                                            <p:strVal val="#ppt_x"/>
                                          </p:val>
                                        </p:tav>
                                      </p:tavLst>
                                    </p:anim>
                                    <p:anim calcmode="lin" valueType="num">
                                      <p:cBhvr>
                                        <p:cTn id="18" dur="100" fill="hold"/>
                                        <p:tgtEl>
                                          <p:spTgt spid="922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9219"/>
                                        </p:tgtEl>
                                        <p:attrNameLst>
                                          <p:attrName>style.visibility</p:attrName>
                                        </p:attrNameLst>
                                      </p:cBhvr>
                                      <p:to>
                                        <p:strVal val="visible"/>
                                      </p:to>
                                    </p:set>
                                    <p:anim calcmode="lin" valueType="num">
                                      <p:cBhvr>
                                        <p:cTn id="28" dur="100" fill="hold"/>
                                        <p:tgtEl>
                                          <p:spTgt spid="9219"/>
                                        </p:tgtEl>
                                        <p:attrNameLst>
                                          <p:attrName>ppt_x</p:attrName>
                                        </p:attrNameLst>
                                      </p:cBhvr>
                                      <p:tavLst>
                                        <p:tav tm="0">
                                          <p:val>
                                            <p:strVal val="1+#ppt_w/2"/>
                                          </p:val>
                                        </p:tav>
                                        <p:tav tm="100000">
                                          <p:val>
                                            <p:strVal val="#ppt_x"/>
                                          </p:val>
                                        </p:tav>
                                      </p:tavLst>
                                    </p:anim>
                                    <p:anim calcmode="lin" valueType="num">
                                      <p:cBhvr>
                                        <p:cTn id="29" dur="100" fill="hold"/>
                                        <p:tgtEl>
                                          <p:spTgt spid="9219"/>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600"/>
                            </p:stCondLst>
                            <p:childTnLst>
                              <p:par>
                                <p:cTn id="31" presetID="63" presetClass="path" presetSubtype="0" accel="44500" fill="hold" grpId="1" nodeType="afterEffect">
                                  <p:stCondLst>
                                    <p:cond delay="0"/>
                                  </p:stCondLst>
                                  <p:childTnLst>
                                    <p:animMotion origin="layout" path="M -2.22222E-6 2.34568E-6 L 0.01198 2.34568E-6 " pathEditMode="relative" rAng="0" ptsTypes="AA">
                                      <p:cBhvr>
                                        <p:cTn id="32" dur="300" spd="-100000" fill="hold"/>
                                        <p:tgtEl>
                                          <p:spTgt spid="9219"/>
                                        </p:tgtEl>
                                        <p:attrNameLst>
                                          <p:attrName>ppt_x,ppt_y</p:attrName>
                                        </p:attrNameLst>
                                      </p:cBhvr>
                                      <p:rCtr x="59000" y="0"/>
                                    </p:animMotion>
                                  </p:childTnLst>
                                </p:cTn>
                              </p:par>
                              <p:par>
                                <p:cTn id="33" presetID="63" presetClass="path" presetSubtype="0" accel="50000" decel="50000" fill="hold" grpId="1" nodeType="withEffect">
                                  <p:stCondLst>
                                    <p:cond delay="0"/>
                                  </p:stCondLst>
                                  <p:childTnLst>
                                    <p:animMotion origin="layout" path="M -0.02517 2.22045E-16 L -4.16667E-6 2.22045E-16 " pathEditMode="relative" rAng="0" ptsTypes="AA">
                                      <p:cBhvr>
                                        <p:cTn id="34" dur="200" fill="hold"/>
                                        <p:tgtEl>
                                          <p:spTgt spid="9218"/>
                                        </p:tgtEl>
                                        <p:attrNameLst>
                                          <p:attrName>ppt_x,ppt_y</p:attrName>
                                        </p:attrNameLst>
                                      </p:cBhvr>
                                      <p:rCtr x="125000" y="0"/>
                                    </p:animMotion>
                                  </p:childTnLst>
                                </p:cTn>
                              </p:par>
                              <p:par>
                                <p:cTn id="35" presetID="2" presetClass="entr" presetSubtype="2" fill="hold" grpId="0" nodeType="withEffect">
                                  <p:stCondLst>
                                    <p:cond delay="0"/>
                                  </p:stCondLst>
                                  <p:childTnLst>
                                    <p:set>
                                      <p:cBhvr>
                                        <p:cTn id="36" dur="1" fill="hold">
                                          <p:stCondLst>
                                            <p:cond delay="0"/>
                                          </p:stCondLst>
                                        </p:cTn>
                                        <p:tgtEl>
                                          <p:spTgt spid="9220"/>
                                        </p:tgtEl>
                                        <p:attrNameLst>
                                          <p:attrName>style.visibility</p:attrName>
                                        </p:attrNameLst>
                                      </p:cBhvr>
                                      <p:to>
                                        <p:strVal val="visible"/>
                                      </p:to>
                                    </p:set>
                                    <p:anim calcmode="lin" valueType="num">
                                      <p:cBhvr>
                                        <p:cTn id="37" dur="100" fill="hold"/>
                                        <p:tgtEl>
                                          <p:spTgt spid="9220"/>
                                        </p:tgtEl>
                                        <p:attrNameLst>
                                          <p:attrName>ppt_x</p:attrName>
                                        </p:attrNameLst>
                                      </p:cBhvr>
                                      <p:tavLst>
                                        <p:tav tm="0">
                                          <p:val>
                                            <p:strVal val="1+#ppt_w/2"/>
                                          </p:val>
                                        </p:tav>
                                        <p:tav tm="100000">
                                          <p:val>
                                            <p:strVal val="#ppt_x"/>
                                          </p:val>
                                        </p:tav>
                                      </p:tavLst>
                                    </p:anim>
                                    <p:anim calcmode="lin" valueType="num">
                                      <p:cBhvr>
                                        <p:cTn id="38" dur="100" fill="hold"/>
                                        <p:tgtEl>
                                          <p:spTgt spid="9220"/>
                                        </p:tgtEl>
                                        <p:attrNameLst>
                                          <p:attrName>ppt_y</p:attrName>
                                        </p:attrNameLst>
                                      </p:cBhvr>
                                      <p:tavLst>
                                        <p:tav tm="0">
                                          <p:val>
                                            <p:strVal val="#ppt_y"/>
                                          </p:val>
                                        </p:tav>
                                        <p:tav tm="100000">
                                          <p:val>
                                            <p:strVal val="#ppt_y"/>
                                          </p:val>
                                        </p:tav>
                                      </p:tavLst>
                                    </p:anim>
                                  </p:childTnLst>
                                </p:cTn>
                              </p:par>
                              <p:par>
                                <p:cTn id="39" presetID="63" presetClass="path" presetSubtype="0" accel="55000" fill="hold" grpId="1" nodeType="withEffect">
                                  <p:stCondLst>
                                    <p:cond delay="0"/>
                                  </p:stCondLst>
                                  <p:childTnLst>
                                    <p:animMotion origin="layout" path="M 0.00173 -3.08642E-6 L 0.01128 -3.08642E-6 " pathEditMode="relative" rAng="0" ptsTypes="AA">
                                      <p:cBhvr>
                                        <p:cTn id="40" dur="200" fill="hold"/>
                                        <p:tgtEl>
                                          <p:spTgt spid="9220"/>
                                        </p:tgtEl>
                                        <p:attrNameLst>
                                          <p:attrName>ppt_x,ppt_y</p:attrName>
                                        </p:attrNameLst>
                                      </p:cBhvr>
                                      <p:rCtr x="46900" y="0"/>
                                    </p:animMotion>
                                  </p:childTnLst>
                                </p:cTn>
                              </p:par>
                              <p:par>
                                <p:cTn id="41" presetID="2" presetClass="entr" presetSubtype="2" fill="hold" grpId="0" nodeType="withEffect">
                                  <p:stCondLst>
                                    <p:cond delay="100"/>
                                  </p:stCondLst>
                                  <p:childTnLst>
                                    <p:set>
                                      <p:cBhvr>
                                        <p:cTn id="42" dur="1" fill="hold">
                                          <p:stCondLst>
                                            <p:cond delay="0"/>
                                          </p:stCondLst>
                                        </p:cTn>
                                        <p:tgtEl>
                                          <p:spTgt spid="9221"/>
                                        </p:tgtEl>
                                        <p:attrNameLst>
                                          <p:attrName>style.visibility</p:attrName>
                                        </p:attrNameLst>
                                      </p:cBhvr>
                                      <p:to>
                                        <p:strVal val="visible"/>
                                      </p:to>
                                    </p:set>
                                    <p:anim calcmode="lin" valueType="num">
                                      <p:cBhvr>
                                        <p:cTn id="43" dur="100" fill="hold"/>
                                        <p:tgtEl>
                                          <p:spTgt spid="9221"/>
                                        </p:tgtEl>
                                        <p:attrNameLst>
                                          <p:attrName>ppt_x</p:attrName>
                                        </p:attrNameLst>
                                      </p:cBhvr>
                                      <p:tavLst>
                                        <p:tav tm="0">
                                          <p:val>
                                            <p:strVal val="1+#ppt_w/2"/>
                                          </p:val>
                                        </p:tav>
                                        <p:tav tm="100000">
                                          <p:val>
                                            <p:strVal val="#ppt_x"/>
                                          </p:val>
                                        </p:tav>
                                      </p:tavLst>
                                    </p:anim>
                                    <p:anim calcmode="lin" valueType="num">
                                      <p:cBhvr>
                                        <p:cTn id="44" dur="100" fill="hold"/>
                                        <p:tgtEl>
                                          <p:spTgt spid="9221"/>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900"/>
                            </p:stCondLst>
                            <p:childTnLst>
                              <p:par>
                                <p:cTn id="46" presetID="2" presetClass="entr" presetSubtype="2" fill="hold" grpId="0" nodeType="afterEffect">
                                  <p:stCondLst>
                                    <p:cond delay="0"/>
                                  </p:stCondLst>
                                  <p:childTnLst>
                                    <p:set>
                                      <p:cBhvr>
                                        <p:cTn id="47" dur="1" fill="hold">
                                          <p:stCondLst>
                                            <p:cond delay="0"/>
                                          </p:stCondLst>
                                        </p:cTn>
                                        <p:tgtEl>
                                          <p:spTgt spid="9236"/>
                                        </p:tgtEl>
                                        <p:attrNameLst>
                                          <p:attrName>style.visibility</p:attrName>
                                        </p:attrNameLst>
                                      </p:cBhvr>
                                      <p:to>
                                        <p:strVal val="visible"/>
                                      </p:to>
                                    </p:set>
                                    <p:anim calcmode="lin" valueType="num">
                                      <p:cBhvr>
                                        <p:cTn id="48" dur="100" fill="hold"/>
                                        <p:tgtEl>
                                          <p:spTgt spid="9236"/>
                                        </p:tgtEl>
                                        <p:attrNameLst>
                                          <p:attrName>ppt_x</p:attrName>
                                        </p:attrNameLst>
                                      </p:cBhvr>
                                      <p:tavLst>
                                        <p:tav tm="0">
                                          <p:val>
                                            <p:strVal val="1+#ppt_w/2"/>
                                          </p:val>
                                        </p:tav>
                                        <p:tav tm="100000">
                                          <p:val>
                                            <p:strVal val="#ppt_x"/>
                                          </p:val>
                                        </p:tav>
                                      </p:tavLst>
                                    </p:anim>
                                    <p:anim calcmode="lin" valueType="num">
                                      <p:cBhvr>
                                        <p:cTn id="49" dur="100" fill="hold"/>
                                        <p:tgtEl>
                                          <p:spTgt spid="92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9237"/>
                                        </p:tgtEl>
                                        <p:attrNameLst>
                                          <p:attrName>style.visibility</p:attrName>
                                        </p:attrNameLst>
                                      </p:cBhvr>
                                      <p:to>
                                        <p:strVal val="visible"/>
                                      </p:to>
                                    </p:set>
                                    <p:anim calcmode="lin" valueType="num">
                                      <p:cBhvr>
                                        <p:cTn id="52" dur="100" fill="hold"/>
                                        <p:tgtEl>
                                          <p:spTgt spid="9237"/>
                                        </p:tgtEl>
                                        <p:attrNameLst>
                                          <p:attrName>ppt_x</p:attrName>
                                        </p:attrNameLst>
                                      </p:cBhvr>
                                      <p:tavLst>
                                        <p:tav tm="0">
                                          <p:val>
                                            <p:strVal val="1+#ppt_w/2"/>
                                          </p:val>
                                        </p:tav>
                                        <p:tav tm="100000">
                                          <p:val>
                                            <p:strVal val="#ppt_x"/>
                                          </p:val>
                                        </p:tav>
                                      </p:tavLst>
                                    </p:anim>
                                    <p:anim calcmode="lin" valueType="num">
                                      <p:cBhvr>
                                        <p:cTn id="53" dur="100" fill="hold"/>
                                        <p:tgtEl>
                                          <p:spTgt spid="9237"/>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1000"/>
                            </p:stCondLst>
                            <p:childTnLst>
                              <p:par>
                                <p:cTn id="55" presetID="2" presetClass="entr" presetSubtype="2" fill="hold" grpId="0" nodeType="afterEffect">
                                  <p:stCondLst>
                                    <p:cond delay="0"/>
                                  </p:stCondLst>
                                  <p:childTnLst>
                                    <p:set>
                                      <p:cBhvr>
                                        <p:cTn id="56" dur="1" fill="hold">
                                          <p:stCondLst>
                                            <p:cond delay="0"/>
                                          </p:stCondLst>
                                        </p:cTn>
                                        <p:tgtEl>
                                          <p:spTgt spid="9240"/>
                                        </p:tgtEl>
                                        <p:attrNameLst>
                                          <p:attrName>style.visibility</p:attrName>
                                        </p:attrNameLst>
                                      </p:cBhvr>
                                      <p:to>
                                        <p:strVal val="visible"/>
                                      </p:to>
                                    </p:set>
                                    <p:anim calcmode="lin" valueType="num">
                                      <p:cBhvr>
                                        <p:cTn id="57" dur="200" fill="hold"/>
                                        <p:tgtEl>
                                          <p:spTgt spid="9240"/>
                                        </p:tgtEl>
                                        <p:attrNameLst>
                                          <p:attrName>ppt_x</p:attrName>
                                        </p:attrNameLst>
                                      </p:cBhvr>
                                      <p:tavLst>
                                        <p:tav tm="0">
                                          <p:val>
                                            <p:strVal val="1+#ppt_w/2"/>
                                          </p:val>
                                        </p:tav>
                                        <p:tav tm="100000">
                                          <p:val>
                                            <p:strVal val="#ppt_x"/>
                                          </p:val>
                                        </p:tav>
                                      </p:tavLst>
                                    </p:anim>
                                    <p:anim calcmode="lin" valueType="num">
                                      <p:cBhvr>
                                        <p:cTn id="58" dur="200" fill="hold"/>
                                        <p:tgtEl>
                                          <p:spTgt spid="9240"/>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1200"/>
                            </p:stCondLst>
                            <p:childTnLst>
                              <p:par>
                                <p:cTn id="60" presetID="2" presetClass="entr" presetSubtype="2" fill="hold" grpId="0" nodeType="afterEffect">
                                  <p:stCondLst>
                                    <p:cond delay="0"/>
                                  </p:stCondLst>
                                  <p:childTnLst>
                                    <p:set>
                                      <p:cBhvr>
                                        <p:cTn id="61" dur="1" fill="hold">
                                          <p:stCondLst>
                                            <p:cond delay="0"/>
                                          </p:stCondLst>
                                        </p:cTn>
                                        <p:tgtEl>
                                          <p:spTgt spid="9223"/>
                                        </p:tgtEl>
                                        <p:attrNameLst>
                                          <p:attrName>style.visibility</p:attrName>
                                        </p:attrNameLst>
                                      </p:cBhvr>
                                      <p:to>
                                        <p:strVal val="visible"/>
                                      </p:to>
                                    </p:set>
                                    <p:anim calcmode="lin" valueType="num">
                                      <p:cBhvr>
                                        <p:cTn id="62" dur="120" fill="hold"/>
                                        <p:tgtEl>
                                          <p:spTgt spid="9223"/>
                                        </p:tgtEl>
                                        <p:attrNameLst>
                                          <p:attrName>ppt_x</p:attrName>
                                        </p:attrNameLst>
                                      </p:cBhvr>
                                      <p:tavLst>
                                        <p:tav tm="0">
                                          <p:val>
                                            <p:strVal val="1+#ppt_w/2"/>
                                          </p:val>
                                        </p:tav>
                                        <p:tav tm="100000">
                                          <p:val>
                                            <p:strVal val="#ppt_x"/>
                                          </p:val>
                                        </p:tav>
                                      </p:tavLst>
                                    </p:anim>
                                    <p:anim calcmode="lin" valueType="num">
                                      <p:cBhvr>
                                        <p:cTn id="63" dur="120" fill="hold"/>
                                        <p:tgtEl>
                                          <p:spTgt spid="92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9224"/>
                                        </p:tgtEl>
                                        <p:attrNameLst>
                                          <p:attrName>style.visibility</p:attrName>
                                        </p:attrNameLst>
                                      </p:cBhvr>
                                      <p:to>
                                        <p:strVal val="visible"/>
                                      </p:to>
                                    </p:set>
                                    <p:anim calcmode="lin" valueType="num">
                                      <p:cBhvr>
                                        <p:cTn id="66" dur="120" fill="hold"/>
                                        <p:tgtEl>
                                          <p:spTgt spid="9224"/>
                                        </p:tgtEl>
                                        <p:attrNameLst>
                                          <p:attrName>ppt_x</p:attrName>
                                        </p:attrNameLst>
                                      </p:cBhvr>
                                      <p:tavLst>
                                        <p:tav tm="0">
                                          <p:val>
                                            <p:strVal val="1+#ppt_w/2"/>
                                          </p:val>
                                        </p:tav>
                                        <p:tav tm="100000">
                                          <p:val>
                                            <p:strVal val="#ppt_x"/>
                                          </p:val>
                                        </p:tav>
                                      </p:tavLst>
                                    </p:anim>
                                    <p:anim calcmode="lin" valueType="num">
                                      <p:cBhvr>
                                        <p:cTn id="67" dur="120" fill="hold"/>
                                        <p:tgtEl>
                                          <p:spTgt spid="922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9225"/>
                                        </p:tgtEl>
                                        <p:attrNameLst>
                                          <p:attrName>style.visibility</p:attrName>
                                        </p:attrNameLst>
                                      </p:cBhvr>
                                      <p:to>
                                        <p:strVal val="visible"/>
                                      </p:to>
                                    </p:set>
                                    <p:anim calcmode="lin" valueType="num">
                                      <p:cBhvr>
                                        <p:cTn id="70" dur="120" fill="hold"/>
                                        <p:tgtEl>
                                          <p:spTgt spid="9225"/>
                                        </p:tgtEl>
                                        <p:attrNameLst>
                                          <p:attrName>ppt_x</p:attrName>
                                        </p:attrNameLst>
                                      </p:cBhvr>
                                      <p:tavLst>
                                        <p:tav tm="0">
                                          <p:val>
                                            <p:strVal val="1+#ppt_w/2"/>
                                          </p:val>
                                        </p:tav>
                                        <p:tav tm="100000">
                                          <p:val>
                                            <p:strVal val="#ppt_x"/>
                                          </p:val>
                                        </p:tav>
                                      </p:tavLst>
                                    </p:anim>
                                    <p:anim calcmode="lin" valueType="num">
                                      <p:cBhvr>
                                        <p:cTn id="71" dur="120" fill="hold"/>
                                        <p:tgtEl>
                                          <p:spTgt spid="922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9226"/>
                                        </p:tgtEl>
                                        <p:attrNameLst>
                                          <p:attrName>style.visibility</p:attrName>
                                        </p:attrNameLst>
                                      </p:cBhvr>
                                      <p:to>
                                        <p:strVal val="visible"/>
                                      </p:to>
                                    </p:set>
                                    <p:anim calcmode="lin" valueType="num">
                                      <p:cBhvr>
                                        <p:cTn id="74" dur="120" fill="hold"/>
                                        <p:tgtEl>
                                          <p:spTgt spid="9226"/>
                                        </p:tgtEl>
                                        <p:attrNameLst>
                                          <p:attrName>ppt_x</p:attrName>
                                        </p:attrNameLst>
                                      </p:cBhvr>
                                      <p:tavLst>
                                        <p:tav tm="0">
                                          <p:val>
                                            <p:strVal val="1+#ppt_w/2"/>
                                          </p:val>
                                        </p:tav>
                                        <p:tav tm="100000">
                                          <p:val>
                                            <p:strVal val="#ppt_x"/>
                                          </p:val>
                                        </p:tav>
                                      </p:tavLst>
                                    </p:anim>
                                    <p:anim calcmode="lin" valueType="num">
                                      <p:cBhvr>
                                        <p:cTn id="75" dur="120" fill="hold"/>
                                        <p:tgtEl>
                                          <p:spTgt spid="9226"/>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1320"/>
                            </p:stCondLst>
                            <p:childTnLst>
                              <p:par>
                                <p:cTn id="77" presetID="2" presetClass="entr" presetSubtype="2" fill="hold" grpId="0" nodeType="afterEffect">
                                  <p:stCondLst>
                                    <p:cond delay="0"/>
                                  </p:stCondLst>
                                  <p:childTnLst>
                                    <p:set>
                                      <p:cBhvr>
                                        <p:cTn id="78" dur="1" fill="hold">
                                          <p:stCondLst>
                                            <p:cond delay="0"/>
                                          </p:stCondLst>
                                        </p:cTn>
                                        <p:tgtEl>
                                          <p:spTgt spid="9227"/>
                                        </p:tgtEl>
                                        <p:attrNameLst>
                                          <p:attrName>style.visibility</p:attrName>
                                        </p:attrNameLst>
                                      </p:cBhvr>
                                      <p:to>
                                        <p:strVal val="visible"/>
                                      </p:to>
                                    </p:set>
                                    <p:anim calcmode="lin" valueType="num">
                                      <p:cBhvr>
                                        <p:cTn id="79" dur="100" fill="hold"/>
                                        <p:tgtEl>
                                          <p:spTgt spid="9227"/>
                                        </p:tgtEl>
                                        <p:attrNameLst>
                                          <p:attrName>ppt_x</p:attrName>
                                        </p:attrNameLst>
                                      </p:cBhvr>
                                      <p:tavLst>
                                        <p:tav tm="0">
                                          <p:val>
                                            <p:strVal val="1+#ppt_w/2"/>
                                          </p:val>
                                        </p:tav>
                                        <p:tav tm="100000">
                                          <p:val>
                                            <p:strVal val="#ppt_x"/>
                                          </p:val>
                                        </p:tav>
                                      </p:tavLst>
                                    </p:anim>
                                    <p:anim calcmode="lin" valueType="num">
                                      <p:cBhvr>
                                        <p:cTn id="80" dur="100" fill="hold"/>
                                        <p:tgtEl>
                                          <p:spTgt spid="92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9218" grpId="1" bldLvl="0" animBg="1"/>
      <p:bldP spid="9219" grpId="0" bldLvl="0" animBg="1"/>
      <p:bldP spid="9219" grpId="1" bldLvl="0" animBg="1"/>
      <p:bldP spid="9220" grpId="0" bldLvl="0" animBg="1"/>
      <p:bldP spid="9220" grpId="1" bldLvl="0" animBg="1"/>
      <p:bldP spid="9221" grpId="0" bldLvl="0" animBg="1"/>
      <p:bldP spid="9223" grpId="0" bldLvl="0" animBg="1"/>
      <p:bldP spid="9224" grpId="0" bldLvl="0" animBg="1"/>
      <p:bldP spid="9225" grpId="0" bldLvl="0" animBg="1"/>
      <p:bldP spid="9226" grpId="0" bldLvl="0" animBg="1"/>
      <p:bldP spid="9227" grpId="0" bldLvl="0" animBg="1"/>
      <p:bldP spid="9229" grpId="0" bldLvl="0"/>
      <p:bldP spid="9236" grpId="0" bldLvl="0" animBg="1"/>
      <p:bldP spid="9240"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156CA4-D63E-45B0-BB22-A451B9C8692C}"/>
              </a:ext>
            </a:extLst>
          </p:cNvPr>
          <p:cNvSpPr>
            <a:spLocks noGrp="1"/>
          </p:cNvSpPr>
          <p:nvPr>
            <p:ph type="title"/>
          </p:nvPr>
        </p:nvSpPr>
        <p:spPr/>
        <p:txBody>
          <a:bodyPr>
            <a:normAutofit/>
          </a:bodyPr>
          <a:lstStyle/>
          <a:p>
            <a:r>
              <a:rPr lang="zh-CN" altLang="en-US" sz="3600" b="1" dirty="0"/>
              <a:t>备考启示：</a:t>
            </a:r>
          </a:p>
        </p:txBody>
      </p:sp>
      <p:sp>
        <p:nvSpPr>
          <p:cNvPr id="3" name="内容占位符 2">
            <a:extLst>
              <a:ext uri="{FF2B5EF4-FFF2-40B4-BE49-F238E27FC236}">
                <a16:creationId xmlns:a16="http://schemas.microsoft.com/office/drawing/2014/main" id="{479721D2-7C28-407F-A94E-AF3A4CFBB282}"/>
              </a:ext>
            </a:extLst>
          </p:cNvPr>
          <p:cNvSpPr>
            <a:spLocks noGrp="1"/>
          </p:cNvSpPr>
          <p:nvPr>
            <p:ph idx="1"/>
          </p:nvPr>
        </p:nvSpPr>
        <p:spPr>
          <a:xfrm>
            <a:off x="457200" y="1600201"/>
            <a:ext cx="8507288" cy="1252736"/>
          </a:xfrm>
        </p:spPr>
        <p:txBody>
          <a:bodyPr>
            <a:normAutofit/>
          </a:bodyPr>
          <a:lstStyle/>
          <a:p>
            <a:pPr marL="0" indent="0">
              <a:buNone/>
            </a:pPr>
            <a:r>
              <a:rPr lang="en-US" altLang="zh-CN" dirty="0">
                <a:latin typeface="楷体" panose="02010609060101010101" pitchFamily="49" charset="-122"/>
                <a:ea typeface="楷体" panose="02010609060101010101" pitchFamily="49" charset="-122"/>
              </a:rPr>
              <a:t>F</a:t>
            </a:r>
            <a:r>
              <a:rPr lang="zh-CN" altLang="en-US" dirty="0">
                <a:latin typeface="楷体" panose="02010609060101010101" pitchFamily="49" charset="-122"/>
                <a:ea typeface="楷体" panose="02010609060101010101" pitchFamily="49" charset="-122"/>
              </a:rPr>
              <a:t>探究，是高考考察的最高能力层级，其命题具有极大的创新性和不可预测性；</a:t>
            </a:r>
            <a:endParaRPr lang="en-US" altLang="zh-CN" dirty="0">
              <a:latin typeface="楷体" panose="02010609060101010101" pitchFamily="49" charset="-122"/>
              <a:ea typeface="楷体" panose="02010609060101010101" pitchFamily="49" charset="-122"/>
            </a:endParaRPr>
          </a:p>
          <a:p>
            <a:endParaRPr lang="en-US" altLang="zh-CN" dirty="0">
              <a:latin typeface="楷体" panose="02010609060101010101" pitchFamily="49" charset="-122"/>
              <a:ea typeface="楷体" panose="02010609060101010101" pitchFamily="49" charset="-122"/>
            </a:endParaRPr>
          </a:p>
        </p:txBody>
      </p:sp>
      <p:sp>
        <p:nvSpPr>
          <p:cNvPr id="4" name="文本框 3">
            <a:extLst>
              <a:ext uri="{FF2B5EF4-FFF2-40B4-BE49-F238E27FC236}">
                <a16:creationId xmlns:a16="http://schemas.microsoft.com/office/drawing/2014/main" id="{CD2808D1-E8E3-4611-9D75-FC42F7F58072}"/>
              </a:ext>
            </a:extLst>
          </p:cNvPr>
          <p:cNvSpPr txBox="1"/>
          <p:nvPr/>
        </p:nvSpPr>
        <p:spPr>
          <a:xfrm>
            <a:off x="354360" y="3002243"/>
            <a:ext cx="8435280" cy="1846659"/>
          </a:xfrm>
          <a:prstGeom prst="rect">
            <a:avLst/>
          </a:prstGeom>
          <a:noFill/>
        </p:spPr>
        <p:txBody>
          <a:bodyPr wrap="square" rtlCol="0">
            <a:spAutoFit/>
          </a:bodyPr>
          <a:lstStyle/>
          <a:p>
            <a:pPr>
              <a:spcBef>
                <a:spcPct val="20000"/>
              </a:spcBef>
            </a:pPr>
            <a:r>
              <a:rPr lang="zh-CN" altLang="en-US" sz="3200" dirty="0">
                <a:latin typeface="楷体" panose="02010609060101010101" pitchFamily="49" charset="-122"/>
                <a:ea typeface="楷体" panose="02010609060101010101" pitchFamily="49" charset="-122"/>
              </a:rPr>
              <a:t>对待以</a:t>
            </a:r>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“新探究题”为代表的</a:t>
            </a:r>
            <a:r>
              <a:rPr lang="en-US" altLang="zh-CN" sz="3200" dirty="0">
                <a:latin typeface="楷体" panose="02010609060101010101" pitchFamily="49" charset="-122"/>
                <a:ea typeface="楷体" panose="02010609060101010101" pitchFamily="49" charset="-122"/>
              </a:rPr>
              <a:t>18</a:t>
            </a:r>
            <a:r>
              <a:rPr lang="zh-CN" altLang="en-US" sz="3200" dirty="0">
                <a:latin typeface="楷体" panose="02010609060101010101" pitchFamily="49" charset="-122"/>
                <a:ea typeface="楷体" panose="02010609060101010101" pitchFamily="49" charset="-122"/>
              </a:rPr>
              <a:t>高考语文阅读命题，在备考中必须狠抓阅读训练，同时尽可能给学生提供丰富多元的阅读资源。</a:t>
            </a:r>
            <a:endParaRPr lang="en-US" altLang="zh-CN" sz="3200" dirty="0">
              <a:latin typeface="楷体" panose="02010609060101010101" pitchFamily="49" charset="-122"/>
              <a:ea typeface="楷体" panose="02010609060101010101" pitchFamily="49" charset="-122"/>
            </a:endParaRPr>
          </a:p>
          <a:p>
            <a:endParaRPr lang="en-US" altLang="zh-CN" dirty="0">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DC8FAA79-FFBA-4229-8D76-7BA98EE248D8}"/>
              </a:ext>
            </a:extLst>
          </p:cNvPr>
          <p:cNvSpPr txBox="1"/>
          <p:nvPr/>
        </p:nvSpPr>
        <p:spPr>
          <a:xfrm>
            <a:off x="354360" y="4998209"/>
            <a:ext cx="8435280" cy="1077218"/>
          </a:xfrm>
          <a:prstGeom prst="rect">
            <a:avLst/>
          </a:prstGeom>
          <a:noFill/>
        </p:spPr>
        <p:txBody>
          <a:bodyPr wrap="square" rtlCol="0">
            <a:spAutoFit/>
          </a:bodyPr>
          <a:lstStyle/>
          <a:p>
            <a:pPr>
              <a:spcBef>
                <a:spcPct val="20000"/>
              </a:spcBef>
            </a:pPr>
            <a:r>
              <a:rPr lang="zh-CN" altLang="en-US" sz="3200" dirty="0">
                <a:latin typeface="楷体" panose="02010609060101010101" pitchFamily="49" charset="-122"/>
                <a:ea typeface="楷体" panose="02010609060101010101" pitchFamily="49" charset="-122"/>
              </a:rPr>
              <a:t>而扩充学生阅读视野的关键就是尊重学生的备考主体地位，还给学生原有的选择权</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459377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2848" y="23023"/>
            <a:ext cx="9141152" cy="6818161"/>
          </a:xfrm>
          <a:prstGeom prst="rect">
            <a:avLst/>
          </a:prstGeom>
        </p:spPr>
      </p:pic>
      <p:sp>
        <p:nvSpPr>
          <p:cNvPr id="5" name="标题 1"/>
          <p:cNvSpPr>
            <a:spLocks noGrp="1"/>
          </p:cNvSpPr>
          <p:nvPr>
            <p:ph type="title"/>
          </p:nvPr>
        </p:nvSpPr>
        <p:spPr>
          <a:xfrm>
            <a:off x="2915816" y="1268760"/>
            <a:ext cx="6012160" cy="1143000"/>
          </a:xfrm>
        </p:spPr>
        <p:txBody>
          <a:bodyPr>
            <a:normAutofit fontScale="90000"/>
          </a:bodyPr>
          <a:lstStyle/>
          <a:p>
            <a:pPr algn="l"/>
            <a:r>
              <a:rPr lang="zh-CN" altLang="en-US" dirty="0">
                <a:latin typeface="黑体" pitchFamily="49" charset="-122"/>
                <a:ea typeface="黑体" pitchFamily="49" charset="-122"/>
              </a:rPr>
              <a:t>三，</a:t>
            </a:r>
            <a:r>
              <a:rPr lang="zh-CN" altLang="en-US" sz="6700" b="1" dirty="0">
                <a:solidFill>
                  <a:srgbClr val="00B050"/>
                </a:solidFill>
                <a:effectLst>
                  <a:outerShdw blurRad="38100" dist="38100" dir="2700000" algn="tl">
                    <a:srgbClr val="000000">
                      <a:alpha val="43137"/>
                    </a:srgbClr>
                  </a:outerShdw>
                </a:effectLst>
                <a:latin typeface="黑体" pitchFamily="49" charset="-122"/>
                <a:ea typeface="黑体" pitchFamily="49" charset="-122"/>
              </a:rPr>
              <a:t>翻转</a:t>
            </a:r>
            <a:r>
              <a:rPr lang="zh-CN" altLang="en-US" dirty="0">
                <a:latin typeface="黑体" pitchFamily="49" charset="-122"/>
                <a:ea typeface="黑体" pitchFamily="49" charset="-122"/>
              </a:rPr>
              <a:t>：</a:t>
            </a:r>
            <a:br>
              <a:rPr lang="en-US" altLang="zh-CN" dirty="0">
                <a:latin typeface="黑体" pitchFamily="49" charset="-122"/>
                <a:ea typeface="黑体" pitchFamily="49" charset="-122"/>
              </a:rPr>
            </a:br>
            <a:r>
              <a:rPr lang="zh-CN" altLang="en-US" dirty="0">
                <a:latin typeface="黑体" pitchFamily="49" charset="-122"/>
                <a:ea typeface="黑体" pitchFamily="49" charset="-122"/>
              </a:rPr>
              <a:t>如何高效推进一轮复习？</a:t>
            </a:r>
          </a:p>
        </p:txBody>
      </p:sp>
    </p:spTree>
    <p:extLst>
      <p:ext uri="{BB962C8B-B14F-4D97-AF65-F5344CB8AC3E}">
        <p14:creationId xmlns:p14="http://schemas.microsoft.com/office/powerpoint/2010/main" val="279308705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解题：“翻转”是什么意思？</a:t>
            </a:r>
          </a:p>
        </p:txBody>
      </p:sp>
      <p:sp>
        <p:nvSpPr>
          <p:cNvPr id="3" name="内容占位符 2"/>
          <p:cNvSpPr>
            <a:spLocks noGrp="1"/>
          </p:cNvSpPr>
          <p:nvPr>
            <p:ph idx="1"/>
          </p:nvPr>
        </p:nvSpPr>
        <p:spPr/>
        <p:txBody>
          <a:bodyPr>
            <a:normAutofit/>
          </a:bodyPr>
          <a:lstStyle/>
          <a:p>
            <a:r>
              <a:rPr lang="zh-CN" altLang="en-US" dirty="0">
                <a:latin typeface="楷体" panose="02010609060101010101" pitchFamily="49" charset="-122"/>
                <a:ea typeface="楷体" panose="02010609060101010101" pitchFamily="49" charset="-122"/>
              </a:rPr>
              <a:t>“翻转复习”的灵感来自“翻转课堂”。</a:t>
            </a:r>
            <a:endParaRPr lang="en-US" altLang="zh-CN" dirty="0">
              <a:latin typeface="楷体" panose="02010609060101010101" pitchFamily="49" charset="-122"/>
              <a:ea typeface="楷体" panose="02010609060101010101" pitchFamily="49" charset="-122"/>
            </a:endParaRPr>
          </a:p>
          <a:p>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“翻转课堂”译自</a:t>
            </a:r>
            <a:r>
              <a:rPr lang="en-US" altLang="zh-CN" dirty="0">
                <a:latin typeface="楷体" panose="02010609060101010101" pitchFamily="49" charset="-122"/>
                <a:ea typeface="楷体" panose="02010609060101010101" pitchFamily="49" charset="-122"/>
              </a:rPr>
              <a:t>"Flipped Classroom"</a:t>
            </a:r>
            <a:r>
              <a:rPr lang="zh-CN" altLang="en-US" dirty="0">
                <a:latin typeface="楷体" panose="02010609060101010101" pitchFamily="49" charset="-122"/>
                <a:ea typeface="楷体" panose="02010609060101010101" pitchFamily="49" charset="-122"/>
              </a:rPr>
              <a:t>或</a:t>
            </a:r>
            <a:r>
              <a:rPr lang="en-US" altLang="zh-CN" dirty="0">
                <a:latin typeface="楷体" panose="02010609060101010101" pitchFamily="49" charset="-122"/>
                <a:ea typeface="楷体" panose="02010609060101010101" pitchFamily="49" charset="-122"/>
              </a:rPr>
              <a:t>"Inverted Classroom"</a:t>
            </a:r>
            <a:r>
              <a:rPr lang="zh-CN" altLang="en-US" dirty="0">
                <a:latin typeface="楷体" panose="02010609060101010101" pitchFamily="49" charset="-122"/>
                <a:ea typeface="楷体" panose="02010609060101010101" pitchFamily="49" charset="-122"/>
              </a:rPr>
              <a:t>，也可译为</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颠倒课堂</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，是指重新调整课堂内外的时间，将学习的决定权从教师转移给学生。</a:t>
            </a:r>
            <a:endParaRPr lang="en-US" altLang="zh-CN"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5487374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8B1399-EEE5-465E-9087-79F4DDEF6DD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A50291E-2110-4BF8-BE20-7C03173EFA3B}"/>
              </a:ext>
            </a:extLst>
          </p:cNvPr>
          <p:cNvSpPr>
            <a:spLocks noGrp="1"/>
          </p:cNvSpPr>
          <p:nvPr>
            <p:ph idx="1"/>
          </p:nvPr>
        </p:nvSpPr>
        <p:spPr/>
        <p:txBody>
          <a:bodyPr>
            <a:normAutofit/>
          </a:bodyPr>
          <a:lstStyle/>
          <a:p>
            <a:r>
              <a:rPr lang="zh-CN" altLang="en-US" dirty="0">
                <a:latin typeface="楷体" panose="02010609060101010101" pitchFamily="49" charset="-122"/>
                <a:ea typeface="楷体" panose="02010609060101010101" pitchFamily="49" charset="-122"/>
              </a:rPr>
              <a:t>在这种教学模式下，课堂内的宝贵时间，学生能够更专注于主动的基于项目的学习。翻转课堂模式与混合式学习、探究性学习、其他教学方法和工具在含义上有所重叠，都是为了让学习更加灵活、主动，让学生的参与度更强。 </a:t>
            </a:r>
            <a:endParaRPr lang="en-US" altLang="zh-CN" dirty="0">
              <a:latin typeface="楷体" panose="02010609060101010101" pitchFamily="49" charset="-122"/>
              <a:ea typeface="楷体" panose="02010609060101010101" pitchFamily="49" charset="-122"/>
            </a:endParaRPr>
          </a:p>
          <a:p>
            <a:endParaRPr lang="en-US" altLang="zh-CN"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184987726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如何让复习效率达到百分之百？</a:t>
            </a:r>
          </a:p>
        </p:txBody>
      </p:sp>
      <p:sp>
        <p:nvSpPr>
          <p:cNvPr id="3" name="内容占位符 2"/>
          <p:cNvSpPr>
            <a:spLocks noGrp="1"/>
          </p:cNvSpPr>
          <p:nvPr>
            <p:ph idx="1"/>
          </p:nvPr>
        </p:nvSpPr>
        <p:spPr>
          <a:xfrm>
            <a:off x="2559" y="1268761"/>
            <a:ext cx="9001000" cy="1728192"/>
          </a:xfrm>
        </p:spPr>
        <p:txBody>
          <a:bodyPr>
            <a:normAutofit/>
          </a:bodyPr>
          <a:lstStyle/>
          <a:p>
            <a:r>
              <a:rPr lang="zh-CN" altLang="en-US" b="1" dirty="0">
                <a:latin typeface="楷体" pitchFamily="49" charset="-122"/>
                <a:ea typeface="楷体" pitchFamily="49" charset="-122"/>
              </a:rPr>
              <a:t>“效率”来自物理学。发动机热效率的定义是：发动机中转变为机械功的热量与所消耗的热量的比值。</a:t>
            </a:r>
            <a:endParaRPr lang="en-US" altLang="zh-CN" b="1" dirty="0">
              <a:latin typeface="楷体" pitchFamily="49" charset="-122"/>
              <a:ea typeface="楷体" pitchFamily="49" charset="-122"/>
            </a:endParaRPr>
          </a:p>
        </p:txBody>
      </p:sp>
      <p:pic>
        <p:nvPicPr>
          <p:cNvPr id="5" name="图片 4">
            <a:extLst>
              <a:ext uri="{FF2B5EF4-FFF2-40B4-BE49-F238E27FC236}">
                <a16:creationId xmlns:a16="http://schemas.microsoft.com/office/drawing/2014/main" id="{D360E8C0-CAD0-477E-AADB-3574778D41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2852936"/>
            <a:ext cx="4762500" cy="3352800"/>
          </a:xfrm>
          <a:prstGeom prst="rect">
            <a:avLst/>
          </a:prstGeom>
        </p:spPr>
      </p:pic>
    </p:spTree>
    <p:extLst>
      <p:ext uri="{BB962C8B-B14F-4D97-AF65-F5344CB8AC3E}">
        <p14:creationId xmlns:p14="http://schemas.microsoft.com/office/powerpoint/2010/main" val="39398827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C23A4D-9333-4775-8D73-EB64A9A88A3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D262ED0-6492-4397-B93A-907230C49801}"/>
              </a:ext>
            </a:extLst>
          </p:cNvPr>
          <p:cNvSpPr>
            <a:spLocks noGrp="1"/>
          </p:cNvSpPr>
          <p:nvPr>
            <p:ph idx="1"/>
          </p:nvPr>
        </p:nvSpPr>
        <p:spPr/>
        <p:txBody>
          <a:bodyPr>
            <a:normAutofit/>
          </a:bodyPr>
          <a:lstStyle/>
          <a:p>
            <a:r>
              <a:rPr lang="zh-CN" altLang="en-US" b="1" dirty="0"/>
              <a:t>放在复习上，好比老师一节课讲了</a:t>
            </a:r>
            <a:r>
              <a:rPr lang="en-US" altLang="zh-CN" b="1" dirty="0"/>
              <a:t>10</a:t>
            </a:r>
            <a:r>
              <a:rPr lang="zh-CN" altLang="en-US" b="1" dirty="0"/>
              <a:t>个知识点，学生只记住</a:t>
            </a:r>
            <a:r>
              <a:rPr lang="en-US" altLang="zh-CN" b="1" dirty="0"/>
              <a:t>5</a:t>
            </a:r>
            <a:r>
              <a:rPr lang="zh-CN" altLang="en-US" b="1" dirty="0"/>
              <a:t>个，考试时只想起来</a:t>
            </a:r>
            <a:r>
              <a:rPr lang="en-US" altLang="zh-CN" b="1" dirty="0"/>
              <a:t>4</a:t>
            </a:r>
            <a:r>
              <a:rPr lang="zh-CN" altLang="en-US" b="1" dirty="0"/>
              <a:t>个，一紧张还写错了</a:t>
            </a:r>
            <a:r>
              <a:rPr lang="en-US" altLang="zh-CN" b="1" dirty="0"/>
              <a:t>1</a:t>
            </a:r>
            <a:r>
              <a:rPr lang="zh-CN" altLang="en-US" b="1" dirty="0"/>
              <a:t>个。这节课的效率就是</a:t>
            </a:r>
            <a:r>
              <a:rPr lang="en-US" altLang="zh-CN" b="1" dirty="0"/>
              <a:t>30%</a:t>
            </a:r>
            <a:r>
              <a:rPr lang="zh-CN" altLang="en-US" b="1" dirty="0"/>
              <a:t>。</a:t>
            </a:r>
            <a:endParaRPr lang="zh-CN" altLang="en-US" dirty="0"/>
          </a:p>
        </p:txBody>
      </p:sp>
    </p:spTree>
    <p:extLst>
      <p:ext uri="{BB962C8B-B14F-4D97-AF65-F5344CB8AC3E}">
        <p14:creationId xmlns:p14="http://schemas.microsoft.com/office/powerpoint/2010/main" val="420034096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7D570D-2261-4E76-B8A9-85BEF658F2A0}"/>
              </a:ext>
            </a:extLst>
          </p:cNvPr>
          <p:cNvSpPr>
            <a:spLocks noGrp="1"/>
          </p:cNvSpPr>
          <p:nvPr>
            <p:ph type="title"/>
          </p:nvPr>
        </p:nvSpPr>
        <p:spPr/>
        <p:txBody>
          <a:bodyPr/>
          <a:lstStyle/>
          <a:p>
            <a:r>
              <a:rPr lang="zh-CN" altLang="en-US" dirty="0"/>
              <a:t>解决之道</a:t>
            </a:r>
          </a:p>
        </p:txBody>
      </p:sp>
      <p:sp>
        <p:nvSpPr>
          <p:cNvPr id="3" name="内容占位符 2">
            <a:extLst>
              <a:ext uri="{FF2B5EF4-FFF2-40B4-BE49-F238E27FC236}">
                <a16:creationId xmlns:a16="http://schemas.microsoft.com/office/drawing/2014/main" id="{265036D4-7E7F-426A-8A22-A5005A755146}"/>
              </a:ext>
            </a:extLst>
          </p:cNvPr>
          <p:cNvSpPr>
            <a:spLocks noGrp="1"/>
          </p:cNvSpPr>
          <p:nvPr>
            <p:ph idx="1"/>
          </p:nvPr>
        </p:nvSpPr>
        <p:spPr/>
        <p:txBody>
          <a:bodyPr>
            <a:normAutofit/>
          </a:bodyPr>
          <a:lstStyle/>
          <a:p>
            <a:r>
              <a:rPr lang="zh-CN" altLang="en-US" dirty="0">
                <a:latin typeface="楷体" panose="02010609060101010101" pitchFamily="49" charset="-122"/>
                <a:ea typeface="楷体" panose="02010609060101010101" pitchFamily="49" charset="-122"/>
              </a:rPr>
              <a:t>借着原题多教通用能力；发动更多工人主动干活，也就是说，让学生与老师同步：老师讲了</a:t>
            </a:r>
            <a:r>
              <a:rPr lang="en-US" altLang="zh-CN" dirty="0">
                <a:latin typeface="楷体" panose="02010609060101010101" pitchFamily="49" charset="-122"/>
                <a:ea typeface="楷体" panose="02010609060101010101" pitchFamily="49" charset="-122"/>
              </a:rPr>
              <a:t>10</a:t>
            </a:r>
            <a:r>
              <a:rPr lang="zh-CN" altLang="en-US" dirty="0">
                <a:latin typeface="楷体" panose="02010609060101010101" pitchFamily="49" charset="-122"/>
                <a:ea typeface="楷体" panose="02010609060101010101" pitchFamily="49" charset="-122"/>
              </a:rPr>
              <a:t>个，学生自己学了</a:t>
            </a:r>
            <a:r>
              <a:rPr lang="en-US" altLang="zh-CN" dirty="0">
                <a:latin typeface="楷体" panose="02010609060101010101" pitchFamily="49" charset="-122"/>
                <a:ea typeface="楷体" panose="02010609060101010101" pitchFamily="49" charset="-122"/>
              </a:rPr>
              <a:t>20</a:t>
            </a:r>
            <a:r>
              <a:rPr lang="zh-CN" altLang="en-US" dirty="0">
                <a:latin typeface="楷体" panose="02010609060101010101" pitchFamily="49" charset="-122"/>
                <a:ea typeface="楷体" panose="02010609060101010101" pitchFamily="49" charset="-122"/>
              </a:rPr>
              <a:t>个，记住一半剩下</a:t>
            </a:r>
            <a:r>
              <a:rPr lang="en-US" altLang="zh-CN" dirty="0">
                <a:latin typeface="楷体" panose="02010609060101010101" pitchFamily="49" charset="-122"/>
                <a:ea typeface="楷体" panose="02010609060101010101" pitchFamily="49" charset="-122"/>
              </a:rPr>
              <a:t>15</a:t>
            </a:r>
            <a:r>
              <a:rPr lang="zh-CN" altLang="en-US" dirty="0">
                <a:latin typeface="楷体" panose="02010609060101010101" pitchFamily="49" charset="-122"/>
                <a:ea typeface="楷体" panose="02010609060101010101" pitchFamily="49" charset="-122"/>
              </a:rPr>
              <a:t>个，考试只想起来</a:t>
            </a:r>
            <a:r>
              <a:rPr lang="en-US" altLang="zh-CN" dirty="0">
                <a:latin typeface="楷体" panose="02010609060101010101" pitchFamily="49" charset="-122"/>
                <a:ea typeface="楷体" panose="02010609060101010101" pitchFamily="49" charset="-122"/>
              </a:rPr>
              <a:t>12</a:t>
            </a:r>
            <a:r>
              <a:rPr lang="zh-CN" altLang="en-US" dirty="0">
                <a:latin typeface="楷体" panose="02010609060101010101" pitchFamily="49" charset="-122"/>
                <a:ea typeface="楷体" panose="02010609060101010101" pitchFamily="49" charset="-122"/>
              </a:rPr>
              <a:t>个，一紧张又写错两个，那基本还能剩下</a:t>
            </a:r>
            <a:r>
              <a:rPr lang="en-US" altLang="zh-CN" dirty="0">
                <a:latin typeface="楷体" panose="02010609060101010101" pitchFamily="49" charset="-122"/>
                <a:ea typeface="楷体" panose="02010609060101010101" pitchFamily="49" charset="-122"/>
              </a:rPr>
              <a:t>10</a:t>
            </a:r>
            <a:r>
              <a:rPr lang="zh-CN" altLang="en-US" dirty="0">
                <a:latin typeface="楷体" panose="02010609060101010101" pitchFamily="49" charset="-122"/>
                <a:ea typeface="楷体" panose="02010609060101010101" pitchFamily="49" charset="-122"/>
              </a:rPr>
              <a:t>个，效率实现</a:t>
            </a:r>
            <a:r>
              <a:rPr lang="en-US" altLang="zh-CN" dirty="0">
                <a:latin typeface="楷体" panose="02010609060101010101" pitchFamily="49" charset="-122"/>
                <a:ea typeface="楷体" panose="02010609060101010101" pitchFamily="49" charset="-122"/>
              </a:rPr>
              <a:t>100%</a:t>
            </a:r>
            <a:r>
              <a:rPr lang="zh-CN" altLang="en-US" dirty="0">
                <a:latin typeface="楷体" panose="02010609060101010101" pitchFamily="49" charset="-122"/>
                <a:ea typeface="楷体" panose="02010609060101010101" pitchFamily="49" charset="-122"/>
              </a:rPr>
              <a:t>。</a:t>
            </a:r>
            <a:endParaRPr lang="en-US" altLang="zh-CN" dirty="0">
              <a:latin typeface="楷体" panose="02010609060101010101" pitchFamily="49" charset="-122"/>
              <a:ea typeface="楷体" panose="02010609060101010101" pitchFamily="49" charset="-122"/>
            </a:endParaRPr>
          </a:p>
          <a:p>
            <a:endParaRPr lang="en-US" altLang="zh-CN"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282385754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BD3913-8519-4D76-B9D1-E5053C9FAE43}"/>
              </a:ext>
            </a:extLst>
          </p:cNvPr>
          <p:cNvSpPr>
            <a:spLocks noGrp="1"/>
          </p:cNvSpPr>
          <p:nvPr>
            <p:ph type="title"/>
          </p:nvPr>
        </p:nvSpPr>
        <p:spPr/>
        <p:txBody>
          <a:bodyPr>
            <a:normAutofit/>
          </a:bodyPr>
          <a:lstStyle/>
          <a:p>
            <a:r>
              <a:rPr lang="zh-CN" altLang="en-US" sz="4000" dirty="0"/>
              <a:t>“翻转”的理念更符合认知科学</a:t>
            </a:r>
          </a:p>
        </p:txBody>
      </p:sp>
      <p:sp>
        <p:nvSpPr>
          <p:cNvPr id="3" name="内容占位符 2">
            <a:extLst>
              <a:ext uri="{FF2B5EF4-FFF2-40B4-BE49-F238E27FC236}">
                <a16:creationId xmlns:a16="http://schemas.microsoft.com/office/drawing/2014/main" id="{EC477686-90BD-486E-8662-659FBC0D2CE2}"/>
              </a:ext>
            </a:extLst>
          </p:cNvPr>
          <p:cNvSpPr>
            <a:spLocks noGrp="1"/>
          </p:cNvSpPr>
          <p:nvPr>
            <p:ph idx="1"/>
          </p:nvPr>
        </p:nvSpPr>
        <p:spPr>
          <a:xfrm>
            <a:off x="3042" y="1556792"/>
            <a:ext cx="9001000" cy="4525963"/>
          </a:xfrm>
        </p:spPr>
        <p:txBody>
          <a:bodyPr>
            <a:normAutofit/>
          </a:bodyPr>
          <a:lstStyle/>
          <a:p>
            <a:r>
              <a:rPr lang="zh-CN" altLang="en-US" sz="2600" b="1" noProof="1"/>
              <a:t>人类记忆原理</a:t>
            </a:r>
            <a:endParaRPr lang="en-US" altLang="zh-CN" sz="2600" b="1" noProof="1"/>
          </a:p>
          <a:p>
            <a:endParaRPr lang="zh-CN" altLang="en-US" sz="2600" b="1" noProof="1"/>
          </a:p>
          <a:p>
            <a:pPr marL="0" indent="0">
              <a:buNone/>
            </a:pPr>
            <a:r>
              <a:rPr lang="zh-CN" altLang="en-US" sz="2600" b="1" noProof="1"/>
              <a:t>短期记忆（</a:t>
            </a:r>
            <a:r>
              <a:rPr lang="en-US" altLang="zh-CN" sz="2600" b="1" noProof="1"/>
              <a:t>working memory,</a:t>
            </a:r>
            <a:r>
              <a:rPr lang="zh-CN" altLang="en-US" sz="2600" b="1" noProof="1"/>
              <a:t>闪存，运行内存）</a:t>
            </a:r>
          </a:p>
          <a:p>
            <a:pPr marL="0" indent="0">
              <a:buNone/>
            </a:pPr>
            <a:r>
              <a:rPr lang="zh-CN" altLang="en-US" sz="2600" b="1" noProof="1"/>
              <a:t>长期记忆（硬盘，机身内存）</a:t>
            </a:r>
          </a:p>
          <a:p>
            <a:pPr marL="0" indent="0">
              <a:buNone/>
            </a:pPr>
            <a:r>
              <a:rPr lang="zh-CN" altLang="en-US" sz="2600" b="1" noProof="1"/>
              <a:t>              </a:t>
            </a:r>
            <a:r>
              <a:rPr lang="en-US" altLang="zh-CN" sz="2600" b="1" noProof="1"/>
              <a:t>1.</a:t>
            </a:r>
            <a:r>
              <a:rPr lang="zh-CN" altLang="en-US" sz="2600" b="1" noProof="1"/>
              <a:t>陈述型记忆（知识，容易记容易忘；符合“艾宾浩斯遗忘曲线”）</a:t>
            </a:r>
            <a:endParaRPr lang="en-US" altLang="zh-CN" sz="2600" b="1" noProof="1"/>
          </a:p>
          <a:p>
            <a:pPr marL="0" indent="0">
              <a:buNone/>
            </a:pPr>
            <a:r>
              <a:rPr lang="en-US" altLang="zh-CN" sz="2600" b="1" noProof="1"/>
              <a:t>              2.</a:t>
            </a:r>
            <a:r>
              <a:rPr lang="zh-CN" altLang="en-US" sz="2600" b="1" noProof="1"/>
              <a:t>程序型记忆（技能，不易记不易忘）</a:t>
            </a:r>
            <a:endParaRPr lang="en-US" altLang="zh-CN" sz="2600" b="1" noProof="1"/>
          </a:p>
          <a:p>
            <a:pPr marL="0" indent="0">
              <a:buNone/>
            </a:pPr>
            <a:r>
              <a:rPr lang="en-US" altLang="zh-CN" sz="2600" b="1" noProof="1"/>
              <a:t>              3.</a:t>
            </a:r>
            <a:r>
              <a:rPr lang="zh-CN" altLang="en-US" sz="2600" b="1" noProof="1"/>
              <a:t>经历型记忆（经验，容易记不易忘）</a:t>
            </a:r>
            <a:endParaRPr lang="zh-CN" altLang="en-US" sz="2600" noProof="1"/>
          </a:p>
        </p:txBody>
      </p:sp>
    </p:spTree>
    <p:extLst>
      <p:ext uri="{BB962C8B-B14F-4D97-AF65-F5344CB8AC3E}">
        <p14:creationId xmlns:p14="http://schemas.microsoft.com/office/powerpoint/2010/main" val="271354111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2C9D02-DF04-4E67-933D-A06B1986E139}"/>
              </a:ext>
            </a:extLst>
          </p:cNvPr>
          <p:cNvSpPr>
            <a:spLocks noGrp="1"/>
          </p:cNvSpPr>
          <p:nvPr>
            <p:ph type="title"/>
          </p:nvPr>
        </p:nvSpPr>
        <p:spPr>
          <a:xfrm>
            <a:off x="323528" y="476672"/>
            <a:ext cx="8229600" cy="1143000"/>
          </a:xfrm>
        </p:spPr>
        <p:txBody>
          <a:bodyPr>
            <a:normAutofit fontScale="90000"/>
          </a:bodyPr>
          <a:lstStyle/>
          <a:p>
            <a:r>
              <a:rPr lang="zh-CN" altLang="en-US" noProof="1"/>
              <a:t>学习方法：</a:t>
            </a:r>
            <a:r>
              <a:rPr lang="en-US" altLang="zh-CN" noProof="1"/>
              <a:t>“</a:t>
            </a:r>
            <a:r>
              <a:rPr lang="zh-CN" altLang="en-US" noProof="1"/>
              <a:t>学得</a:t>
            </a:r>
            <a:r>
              <a:rPr lang="en-US" altLang="zh-CN" noProof="1"/>
              <a:t>”</a:t>
            </a:r>
            <a:r>
              <a:rPr lang="zh-CN" altLang="en-US" noProof="1"/>
              <a:t>不如</a:t>
            </a:r>
            <a:r>
              <a:rPr lang="en-US" altLang="zh-CN" noProof="1"/>
              <a:t>“</a:t>
            </a:r>
            <a:r>
              <a:rPr lang="zh-CN" altLang="en-US" noProof="1"/>
              <a:t>习得</a:t>
            </a:r>
            <a:r>
              <a:rPr lang="en-US" altLang="zh-CN" noProof="1"/>
              <a:t>”</a:t>
            </a:r>
            <a:br>
              <a:rPr lang="en-US" altLang="zh-CN" noProof="1"/>
            </a:br>
            <a:endParaRPr lang="zh-CN" altLang="en-US" dirty="0"/>
          </a:p>
        </p:txBody>
      </p:sp>
      <p:sp>
        <p:nvSpPr>
          <p:cNvPr id="3" name="内容占位符 2">
            <a:extLst>
              <a:ext uri="{FF2B5EF4-FFF2-40B4-BE49-F238E27FC236}">
                <a16:creationId xmlns:a16="http://schemas.microsoft.com/office/drawing/2014/main" id="{739B4FD5-0A30-465D-BA4E-6D8AECA8F721}"/>
              </a:ext>
            </a:extLst>
          </p:cNvPr>
          <p:cNvSpPr>
            <a:spLocks noGrp="1"/>
          </p:cNvSpPr>
          <p:nvPr>
            <p:ph idx="1"/>
          </p:nvPr>
        </p:nvSpPr>
        <p:spPr/>
        <p:txBody>
          <a:bodyPr/>
          <a:lstStyle/>
          <a:p>
            <a:pPr marL="0" indent="0">
              <a:buNone/>
            </a:pPr>
            <a:r>
              <a:rPr lang="zh-CN" altLang="en-US" noProof="1"/>
              <a:t>正确教法：</a:t>
            </a:r>
            <a:r>
              <a:rPr lang="en-US" altLang="zh-CN" noProof="1"/>
              <a:t>“</a:t>
            </a:r>
            <a:r>
              <a:rPr lang="zh-CN" altLang="en-US" noProof="1"/>
              <a:t>可理解性输入</a:t>
            </a:r>
            <a:r>
              <a:rPr lang="en-US" altLang="zh-CN" noProof="1"/>
              <a:t>”+“</a:t>
            </a:r>
            <a:r>
              <a:rPr lang="zh-CN" altLang="en-US" noProof="1"/>
              <a:t>任务型教学</a:t>
            </a:r>
            <a:r>
              <a:rPr lang="en-US" altLang="zh-CN" noProof="1"/>
              <a:t>”</a:t>
            </a:r>
          </a:p>
          <a:p>
            <a:pPr marL="0" indent="0">
              <a:buNone/>
            </a:pPr>
            <a:endParaRPr lang="en-US" altLang="zh-CN" noProof="1"/>
          </a:p>
          <a:p>
            <a:r>
              <a:rPr lang="zh-CN" altLang="en-US" dirty="0"/>
              <a:t>传统语文教学智慧：“书读百遍，其义自见”（悟性）</a:t>
            </a:r>
            <a:endParaRPr lang="en-US" altLang="zh-CN" dirty="0"/>
          </a:p>
          <a:p>
            <a:r>
              <a:rPr lang="zh-CN" altLang="en-US" dirty="0"/>
              <a:t>欧美母语教学潮流：变研究“教法”为研究“学法”</a:t>
            </a:r>
          </a:p>
          <a:p>
            <a:endParaRPr lang="zh-CN" altLang="en-US" dirty="0"/>
          </a:p>
        </p:txBody>
      </p:sp>
    </p:spTree>
    <p:extLst>
      <p:ext uri="{BB962C8B-B14F-4D97-AF65-F5344CB8AC3E}">
        <p14:creationId xmlns:p14="http://schemas.microsoft.com/office/powerpoint/2010/main" val="369723400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endParaRPr lang="zh-CN" altLang="en-US" dirty="0"/>
          </a:p>
        </p:txBody>
      </p:sp>
      <p:sp>
        <p:nvSpPr>
          <p:cNvPr id="4" name="内容占位符 3"/>
          <p:cNvSpPr>
            <a:spLocks noGrp="1"/>
          </p:cNvSpPr>
          <p:nvPr>
            <p:ph idx="1"/>
          </p:nvPr>
        </p:nvSpPr>
        <p:spPr>
          <a:xfrm>
            <a:off x="457200" y="1600201"/>
            <a:ext cx="8229600" cy="1540768"/>
          </a:xfrm>
        </p:spPr>
        <p:txBody>
          <a:bodyPr>
            <a:normAutofit lnSpcReduction="10000"/>
          </a:bodyPr>
          <a:lstStyle/>
          <a:p>
            <a:r>
              <a:rPr lang="zh-CN" altLang="en-US" dirty="0">
                <a:latin typeface="楷体" panose="02010609060101010101" pitchFamily="49" charset="-122"/>
                <a:ea typeface="楷体" panose="02010609060101010101" pitchFamily="49" charset="-122"/>
              </a:rPr>
              <a:t>（一）以能力培养为核心，制作三位一体的计划体系，形成研</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教互补的团队合力，凸显学生的主体地位。</a:t>
            </a:r>
            <a:endParaRPr lang="en-US" altLang="zh-CN" dirty="0">
              <a:latin typeface="楷体" panose="02010609060101010101" pitchFamily="49" charset="-122"/>
              <a:ea typeface="楷体" panose="02010609060101010101" pitchFamily="49" charset="-122"/>
            </a:endParaRPr>
          </a:p>
          <a:p>
            <a:endParaRPr lang="en-US" altLang="zh-CN" dirty="0"/>
          </a:p>
        </p:txBody>
      </p:sp>
      <p:sp>
        <p:nvSpPr>
          <p:cNvPr id="5" name="标题 1">
            <a:extLst>
              <a:ext uri="{FF2B5EF4-FFF2-40B4-BE49-F238E27FC236}">
                <a16:creationId xmlns:a16="http://schemas.microsoft.com/office/drawing/2014/main" id="{4C5D6D3D-EE23-40D0-85AC-7D9BA15906F2}"/>
              </a:ext>
            </a:extLst>
          </p:cNvPr>
          <p:cNvSpPr txBox="1">
            <a:spLocks/>
          </p:cNvSpPr>
          <p:nvPr/>
        </p:nvSpPr>
        <p:spPr>
          <a:xfrm>
            <a:off x="304800" y="365919"/>
            <a:ext cx="85344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dirty="0"/>
              <a:t>“翻转”的理念最适合训练能力</a:t>
            </a:r>
          </a:p>
        </p:txBody>
      </p:sp>
      <p:sp>
        <p:nvSpPr>
          <p:cNvPr id="3" name="文本框 2">
            <a:extLst>
              <a:ext uri="{FF2B5EF4-FFF2-40B4-BE49-F238E27FC236}">
                <a16:creationId xmlns:a16="http://schemas.microsoft.com/office/drawing/2014/main" id="{AB952992-859A-4295-B6D1-C0865BD43BF2}"/>
              </a:ext>
            </a:extLst>
          </p:cNvPr>
          <p:cNvSpPr txBox="1"/>
          <p:nvPr/>
        </p:nvSpPr>
        <p:spPr>
          <a:xfrm>
            <a:off x="381000" y="3030594"/>
            <a:ext cx="8382000" cy="2062103"/>
          </a:xfrm>
          <a:prstGeom prst="rect">
            <a:avLst/>
          </a:prstGeom>
          <a:noFill/>
        </p:spPr>
        <p:txBody>
          <a:bodyPr wrap="square" rtlCol="0">
            <a:spAutoFit/>
          </a:bodyPr>
          <a:lstStyle/>
          <a:p>
            <a:pPr marL="342900" indent="-342900">
              <a:spcBef>
                <a:spcPct val="20000"/>
              </a:spcBef>
              <a:buFont typeface="Arial" pitchFamily="34" charset="0"/>
              <a:buChar char="•"/>
            </a:pPr>
            <a:r>
              <a:rPr lang="zh-CN" altLang="en-US" sz="3200" dirty="0">
                <a:latin typeface="楷体" panose="02010609060101010101" pitchFamily="49" charset="-122"/>
                <a:ea typeface="楷体" panose="02010609060101010101" pitchFamily="49" charset="-122"/>
              </a:rPr>
              <a:t>（二）从教学内容、资料组编、早读安排、课堂设计、练习要求、错题积累、数据反馈六个方面开展教学管理活动，环环相扣，滚动向前。</a:t>
            </a:r>
            <a:endParaRPr lang="en-US" altLang="zh-CN" sz="3200" dirty="0">
              <a:latin typeface="楷体" panose="02010609060101010101" pitchFamily="49" charset="-122"/>
              <a:ea typeface="楷体" panose="02010609060101010101" pitchFamily="49" charset="-122"/>
            </a:endParaRPr>
          </a:p>
        </p:txBody>
      </p:sp>
      <p:sp>
        <p:nvSpPr>
          <p:cNvPr id="6" name="文本框 5">
            <a:extLst>
              <a:ext uri="{FF2B5EF4-FFF2-40B4-BE49-F238E27FC236}">
                <a16:creationId xmlns:a16="http://schemas.microsoft.com/office/drawing/2014/main" id="{BE7B902D-4BA5-4DD9-BB99-EBB44029D6D2}"/>
              </a:ext>
            </a:extLst>
          </p:cNvPr>
          <p:cNvSpPr txBox="1"/>
          <p:nvPr/>
        </p:nvSpPr>
        <p:spPr>
          <a:xfrm>
            <a:off x="348666" y="4620164"/>
            <a:ext cx="8229600" cy="1569660"/>
          </a:xfrm>
          <a:prstGeom prst="rect">
            <a:avLst/>
          </a:prstGeom>
          <a:noFill/>
        </p:spPr>
        <p:txBody>
          <a:bodyPr wrap="square" rtlCol="0">
            <a:spAutoFit/>
          </a:bodyPr>
          <a:lstStyle/>
          <a:p>
            <a:pPr marL="342900" indent="-342900">
              <a:spcBef>
                <a:spcPct val="20000"/>
              </a:spcBef>
              <a:buFont typeface="Arial" pitchFamily="34" charset="0"/>
              <a:buChar char="•"/>
            </a:pPr>
            <a:r>
              <a:rPr lang="zh-CN" altLang="en-US" sz="3200" dirty="0">
                <a:latin typeface="楷体" panose="02010609060101010101" pitchFamily="49" charset="-122"/>
                <a:ea typeface="楷体" panose="02010609060101010101" pitchFamily="49" charset="-122"/>
              </a:rPr>
              <a:t>（三）顶层设计与自主创新结合，提供菜单，自主选择，平衡竞争与合作，尊重鼓励助推教师和学生形成个人特色。</a:t>
            </a:r>
            <a:endParaRPr lang="en-US" altLang="zh-CN" sz="32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12870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2"/>
          <p:cNvSpPr>
            <a:spLocks noChangeArrowheads="1"/>
          </p:cNvSpPr>
          <p:nvPr/>
        </p:nvSpPr>
        <p:spPr bwMode="auto">
          <a:xfrm>
            <a:off x="4067944" y="4649146"/>
            <a:ext cx="45910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000" b="1" dirty="0">
                <a:latin typeface="黑体" pitchFamily="49" charset="-122"/>
                <a:ea typeface="黑体" pitchFamily="49" charset="-122"/>
                <a:cs typeface="风雨  粗毛楷" pitchFamily="34" charset="-128"/>
                <a:sym typeface="微软雅黑" pitchFamily="34" charset="-122"/>
              </a:rPr>
              <a:t>我校被授予“文学特长生培养基地”称号 </a:t>
            </a:r>
          </a:p>
        </p:txBody>
      </p:sp>
      <p:sp>
        <p:nvSpPr>
          <p:cNvPr id="5129" name="TextBox 12"/>
          <p:cNvSpPr>
            <a:spLocks noChangeArrowheads="1"/>
          </p:cNvSpPr>
          <p:nvPr/>
        </p:nvSpPr>
        <p:spPr bwMode="auto">
          <a:xfrm>
            <a:off x="539552" y="764704"/>
            <a:ext cx="38846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000" b="1" dirty="0">
                <a:latin typeface="黑体" pitchFamily="49" charset="-122"/>
                <a:ea typeface="黑体" pitchFamily="49" charset="-122"/>
                <a:cs typeface="风雨  粗毛楷" pitchFamily="34" charset="-128"/>
                <a:sym typeface="微软雅黑" pitchFamily="34" charset="-122"/>
              </a:rPr>
              <a:t>原校长张文茂在</a:t>
            </a:r>
            <a:r>
              <a:rPr lang="en-US" sz="3000" b="1" dirty="0" err="1">
                <a:latin typeface="黑体" pitchFamily="49" charset="-122"/>
                <a:ea typeface="黑体" pitchFamily="49" charset="-122"/>
                <a:cs typeface="风雨  粗毛楷" pitchFamily="34" charset="-128"/>
                <a:sym typeface="微软雅黑" pitchFamily="34" charset="-122"/>
              </a:rPr>
              <a:t>河北省高中语文优质课评选活动</a:t>
            </a:r>
            <a:r>
              <a:rPr lang="zh-CN" altLang="en-US" sz="3000" b="1" dirty="0">
                <a:latin typeface="黑体" pitchFamily="49" charset="-122"/>
                <a:ea typeface="黑体" pitchFamily="49" charset="-122"/>
                <a:cs typeface="风雨  粗毛楷" pitchFamily="34" charset="-128"/>
                <a:sym typeface="微软雅黑" pitchFamily="34" charset="-122"/>
              </a:rPr>
              <a:t>上发表讲话</a:t>
            </a:r>
          </a:p>
        </p:txBody>
      </p:sp>
      <p:pic>
        <p:nvPicPr>
          <p:cNvPr id="19459" name="图片 2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3006080"/>
            <a:ext cx="3888432" cy="299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图片 22" descr="图片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473" y="494723"/>
            <a:ext cx="4156075" cy="349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217603"/>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129"/>
                                        </p:tgtEl>
                                        <p:attrNameLst>
                                          <p:attrName>style.visibility</p:attrName>
                                        </p:attrNameLst>
                                      </p:cBhvr>
                                      <p:to>
                                        <p:strVal val="visible"/>
                                      </p:to>
                                    </p:set>
                                    <p:animEffect filter="wipe(left)">
                                      <p:cBhvr>
                                        <p:cTn id="7" dur="500"/>
                                        <p:tgtEl>
                                          <p:spTgt spid="512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5129" grpId="0" bldLvl="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2060848"/>
            <a:ext cx="8229600" cy="998984"/>
          </a:xfrm>
        </p:spPr>
        <p:txBody>
          <a:bodyPr>
            <a:normAutofit fontScale="90000"/>
          </a:bodyPr>
          <a:lstStyle/>
          <a:p>
            <a:r>
              <a:rPr lang="zh-CN" altLang="en-US" b="1" dirty="0"/>
              <a:t>（一）以能力培养为核心，制作三位一体的计划体系，形成研</a:t>
            </a:r>
            <a:r>
              <a:rPr lang="en-US" altLang="zh-CN" b="1" dirty="0"/>
              <a:t>-</a:t>
            </a:r>
            <a:r>
              <a:rPr lang="zh-CN" altLang="en-US" b="1" dirty="0"/>
              <a:t>教互补的团队合力，凸显学生的主体地位。</a:t>
            </a:r>
            <a:br>
              <a:rPr lang="en-US" altLang="zh-CN" dirty="0"/>
            </a:br>
            <a:endParaRPr lang="zh-CN" altLang="en-US" dirty="0"/>
          </a:p>
        </p:txBody>
      </p:sp>
    </p:spTree>
    <p:extLst>
      <p:ext uri="{BB962C8B-B14F-4D97-AF65-F5344CB8AC3E}">
        <p14:creationId xmlns:p14="http://schemas.microsoft.com/office/powerpoint/2010/main" val="321326810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noChangeArrowheads="1"/>
          </p:cNvSpPr>
          <p:nvPr>
            <p:ph type="title"/>
          </p:nvPr>
        </p:nvSpPr>
        <p:spPr>
          <a:xfrm>
            <a:off x="457200" y="0"/>
            <a:ext cx="8229600" cy="1143000"/>
          </a:xfrm>
        </p:spPr>
        <p:txBody>
          <a:bodyPr/>
          <a:lstStyle/>
          <a:p>
            <a:pPr eaLnBrk="1" hangingPunct="1">
              <a:defRPr/>
            </a:pP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一轮</a:t>
            </a:r>
            <a:r>
              <a:rPr lang="en-US" altLang="zh-CN"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夯基</a:t>
            </a:r>
            <a:r>
              <a:rPr lang="en-US" altLang="zh-CN"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的整体教学计划</a:t>
            </a:r>
          </a:p>
        </p:txBody>
      </p:sp>
      <p:pic>
        <p:nvPicPr>
          <p:cNvPr id="9" name="图片 8" descr="2222"/>
          <p:cNvPicPr>
            <a:picLocks noChangeAspect="1"/>
          </p:cNvPicPr>
          <p:nvPr/>
        </p:nvPicPr>
        <p:blipFill>
          <a:blip r:embed="rId2"/>
          <a:stretch>
            <a:fillRect/>
          </a:stretch>
        </p:blipFill>
        <p:spPr>
          <a:xfrm>
            <a:off x="2267744" y="980728"/>
            <a:ext cx="4248472" cy="555004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773768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288925" y="-98425"/>
            <a:ext cx="8229600" cy="839788"/>
          </a:xfrm>
        </p:spPr>
        <p:txBody>
          <a:bodyPr/>
          <a:lstStyle/>
          <a:p>
            <a:pPr eaLnBrk="1" hangingPunct="1">
              <a:defRPr/>
            </a:pP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一轮</a:t>
            </a:r>
            <a:r>
              <a:rPr lang="en-US" altLang="zh-CN"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夯基</a:t>
            </a:r>
            <a:r>
              <a:rPr lang="en-US" altLang="zh-CN"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示范课和教研计划</a:t>
            </a:r>
          </a:p>
        </p:txBody>
      </p:sp>
      <p:pic>
        <p:nvPicPr>
          <p:cNvPr id="6" name="图片 5" descr="4444"/>
          <p:cNvPicPr>
            <a:picLocks noChangeAspect="1"/>
          </p:cNvPicPr>
          <p:nvPr/>
        </p:nvPicPr>
        <p:blipFill>
          <a:blip r:embed="rId2"/>
          <a:stretch>
            <a:fillRect/>
          </a:stretch>
        </p:blipFill>
        <p:spPr>
          <a:xfrm>
            <a:off x="1763688" y="588963"/>
            <a:ext cx="5544616" cy="593638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630747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noChangeArrowheads="1"/>
          </p:cNvSpPr>
          <p:nvPr>
            <p:ph type="title"/>
          </p:nvPr>
        </p:nvSpPr>
        <p:spPr>
          <a:xfrm>
            <a:off x="549275" y="17463"/>
            <a:ext cx="8229600" cy="938212"/>
          </a:xfrm>
        </p:spPr>
        <p:txBody>
          <a:bodyPr/>
          <a:lstStyle/>
          <a:p>
            <a:pPr eaLnBrk="1" hangingPunct="1">
              <a:defRPr/>
            </a:pP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一轮</a:t>
            </a:r>
            <a:r>
              <a:rPr lang="en-US" altLang="zh-CN"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夯基</a:t>
            </a:r>
            <a:r>
              <a:rPr lang="en-US" altLang="zh-CN"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宋体" panose="02010600030101010101" pitchFamily="2" charset="-122"/>
              </a:rPr>
              <a:t>的讲座和学生活动计划</a:t>
            </a:r>
          </a:p>
        </p:txBody>
      </p:sp>
      <p:pic>
        <p:nvPicPr>
          <p:cNvPr id="3" name="图片 2" descr="活动计划"/>
          <p:cNvPicPr>
            <a:picLocks noChangeAspect="1"/>
          </p:cNvPicPr>
          <p:nvPr/>
        </p:nvPicPr>
        <p:blipFill>
          <a:blip r:embed="rId2"/>
          <a:stretch>
            <a:fillRect/>
          </a:stretch>
        </p:blipFill>
        <p:spPr>
          <a:xfrm>
            <a:off x="1423715" y="836712"/>
            <a:ext cx="6480720" cy="562364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4077478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68760"/>
            <a:ext cx="8229600" cy="3015208"/>
          </a:xfrm>
        </p:spPr>
        <p:txBody>
          <a:bodyPr>
            <a:normAutofit fontScale="90000"/>
          </a:bodyPr>
          <a:lstStyle/>
          <a:p>
            <a:r>
              <a:rPr lang="zh-CN" altLang="en-US" b="1" dirty="0"/>
              <a:t>（二）从教学内容、资料组编、早读安排、课堂设计、练习要求、错题积累、调考数据反馈七个方面开展教学管理活动，环环相扣，滚动向前。</a:t>
            </a:r>
            <a:br>
              <a:rPr lang="en-US" altLang="zh-CN" dirty="0"/>
            </a:br>
            <a:endParaRPr lang="zh-CN" altLang="en-US" dirty="0"/>
          </a:p>
        </p:txBody>
      </p:sp>
    </p:spTree>
    <p:extLst>
      <p:ext uri="{BB962C8B-B14F-4D97-AF65-F5344CB8AC3E}">
        <p14:creationId xmlns:p14="http://schemas.microsoft.com/office/powerpoint/2010/main" val="247457278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pPr eaLnBrk="1" hangingPunct="1">
              <a:defRPr/>
            </a:pP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文言文板块教学策略例析</a:t>
            </a:r>
          </a:p>
        </p:txBody>
      </p:sp>
      <p:sp>
        <p:nvSpPr>
          <p:cNvPr id="16386" name="内容占位符 2"/>
          <p:cNvSpPr>
            <a:spLocks noGrp="1" noChangeArrowheads="1"/>
          </p:cNvSpPr>
          <p:nvPr>
            <p:ph idx="1"/>
          </p:nvPr>
        </p:nvSpPr>
        <p:spPr>
          <a:xfrm>
            <a:off x="971600" y="1600200"/>
            <a:ext cx="3034680" cy="4525963"/>
          </a:xfrm>
        </p:spPr>
        <p:txBody>
          <a:bodyPr>
            <a:normAutofit/>
          </a:bodyPr>
          <a:lstStyle/>
          <a:p>
            <a:pPr marL="0" indent="0" eaLnBrk="1" hangingPunct="1">
              <a:buNone/>
            </a:pPr>
            <a:r>
              <a:rPr lang="en-US" altLang="zh-CN" dirty="0"/>
              <a:t>1 </a:t>
            </a:r>
            <a:r>
              <a:rPr lang="zh-CN" altLang="en-US" dirty="0"/>
              <a:t>教学内容</a:t>
            </a:r>
          </a:p>
          <a:p>
            <a:pPr marL="0" indent="0" eaLnBrk="1" hangingPunct="1">
              <a:buNone/>
            </a:pPr>
            <a:r>
              <a:rPr lang="en-US" altLang="zh-CN" dirty="0"/>
              <a:t>2</a:t>
            </a:r>
            <a:r>
              <a:rPr lang="zh-CN" altLang="en-US" dirty="0"/>
              <a:t>资料保障</a:t>
            </a:r>
          </a:p>
          <a:p>
            <a:pPr marL="0" indent="0" eaLnBrk="1" hangingPunct="1">
              <a:buNone/>
            </a:pPr>
            <a:r>
              <a:rPr lang="en-US" altLang="zh-CN" dirty="0"/>
              <a:t>3</a:t>
            </a:r>
            <a:r>
              <a:rPr lang="zh-CN" altLang="en-US" dirty="0"/>
              <a:t>早读安排</a:t>
            </a:r>
          </a:p>
          <a:p>
            <a:pPr marL="0" indent="0" eaLnBrk="1" hangingPunct="1">
              <a:buNone/>
            </a:pPr>
            <a:r>
              <a:rPr lang="en-US" altLang="zh-CN" dirty="0"/>
              <a:t>4 </a:t>
            </a:r>
            <a:r>
              <a:rPr lang="zh-CN" altLang="en-US" dirty="0"/>
              <a:t>课堂设计</a:t>
            </a:r>
          </a:p>
        </p:txBody>
      </p:sp>
      <p:sp>
        <p:nvSpPr>
          <p:cNvPr id="2" name="文本框 1">
            <a:extLst>
              <a:ext uri="{FF2B5EF4-FFF2-40B4-BE49-F238E27FC236}">
                <a16:creationId xmlns:a16="http://schemas.microsoft.com/office/drawing/2014/main" id="{DC1AFE35-1C58-4BB8-B4C2-79E39A09580D}"/>
              </a:ext>
            </a:extLst>
          </p:cNvPr>
          <p:cNvSpPr txBox="1"/>
          <p:nvPr/>
        </p:nvSpPr>
        <p:spPr>
          <a:xfrm>
            <a:off x="4716016" y="1700808"/>
            <a:ext cx="4320480" cy="1569660"/>
          </a:xfrm>
          <a:prstGeom prst="rect">
            <a:avLst/>
          </a:prstGeom>
          <a:noFill/>
        </p:spPr>
        <p:txBody>
          <a:bodyPr wrap="square" rtlCol="0">
            <a:spAutoFit/>
          </a:bodyPr>
          <a:lstStyle/>
          <a:p>
            <a:r>
              <a:rPr lang="en-US" altLang="zh-CN" sz="3200" dirty="0"/>
              <a:t>5</a:t>
            </a:r>
            <a:r>
              <a:rPr lang="zh-CN" altLang="en-US" sz="3200" dirty="0"/>
              <a:t>自习要求</a:t>
            </a:r>
          </a:p>
          <a:p>
            <a:r>
              <a:rPr lang="en-US" altLang="zh-CN" sz="3200" dirty="0"/>
              <a:t>6 </a:t>
            </a:r>
            <a:r>
              <a:rPr lang="zh-CN" altLang="en-US" sz="3200" dirty="0"/>
              <a:t>改错范本</a:t>
            </a:r>
            <a:endParaRPr lang="en-US" altLang="zh-CN" sz="3200" dirty="0"/>
          </a:p>
          <a:p>
            <a:r>
              <a:rPr lang="en-US" altLang="zh-CN" sz="3200" dirty="0"/>
              <a:t>7</a:t>
            </a:r>
            <a:r>
              <a:rPr lang="zh-CN" altLang="en-US" sz="3200" dirty="0"/>
              <a:t>调考数据、问卷调查</a:t>
            </a:r>
            <a:endParaRPr lang="en-US" altLang="zh-CN" sz="3200" dirty="0"/>
          </a:p>
        </p:txBody>
      </p:sp>
    </p:spTree>
    <p:extLst>
      <p:ext uri="{BB962C8B-B14F-4D97-AF65-F5344CB8AC3E}">
        <p14:creationId xmlns:p14="http://schemas.microsoft.com/office/powerpoint/2010/main" val="35174680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p:nvPr>
        </p:nvSpPr>
        <p:spPr>
          <a:xfrm>
            <a:off x="323850" y="260350"/>
            <a:ext cx="8229600" cy="1143000"/>
          </a:xfrm>
        </p:spPr>
        <p:txBody>
          <a:bodyPr>
            <a:normAutofit/>
          </a:bodyPr>
          <a:lstStyle/>
          <a:p>
            <a:pPr eaLnBrk="1" hangingPunct="1">
              <a:defRPr/>
            </a:pPr>
            <a:r>
              <a:rPr lang="en-US" altLang="zh-CN" sz="4000" dirty="0">
                <a:solidFill>
                  <a:schemeClr val="tx1"/>
                </a:solidFill>
                <a:latin typeface="+mn-lt"/>
                <a:ea typeface="+mn-ea"/>
                <a:cs typeface="+mn-cs"/>
              </a:rPr>
              <a:t>1.</a:t>
            </a:r>
            <a:r>
              <a:rPr lang="zh-CN" altLang="en-US" sz="4000" dirty="0">
                <a:solidFill>
                  <a:schemeClr val="tx1"/>
                </a:solidFill>
                <a:latin typeface="+mn-lt"/>
                <a:ea typeface="+mn-ea"/>
                <a:cs typeface="+mn-cs"/>
              </a:rPr>
              <a:t>教学内容</a:t>
            </a:r>
          </a:p>
        </p:txBody>
      </p:sp>
      <p:sp>
        <p:nvSpPr>
          <p:cNvPr id="3" name="内容占位符 2"/>
          <p:cNvSpPr>
            <a:spLocks noGrp="1"/>
          </p:cNvSpPr>
          <p:nvPr>
            <p:ph idx="1"/>
          </p:nvPr>
        </p:nvSpPr>
        <p:spPr/>
        <p:txBody>
          <a:bodyPr>
            <a:normAutofit lnSpcReduction="10000"/>
          </a:bodyPr>
          <a:lstStyle/>
          <a:p>
            <a:pPr marL="0" indent="0" eaLnBrk="1" hangingPunct="1">
              <a:buFontTx/>
              <a:buNone/>
              <a:defRPr/>
            </a:pPr>
            <a:r>
              <a:rPr lang="zh-CN" altLang="en-US" sz="2800" b="1" noProof="1">
                <a:solidFill>
                  <a:srgbClr val="0000FF"/>
                </a:solidFill>
                <a:effectLst>
                  <a:outerShdw blurRad="38100" dist="38100" dir="2700000" algn="tl">
                    <a:srgbClr val="000000">
                      <a:alpha val="43137"/>
                    </a:srgbClr>
                  </a:outerShdw>
                </a:effectLst>
                <a:latin typeface="+mn-ea"/>
                <a:cs typeface="+mn-ea"/>
                <a:sym typeface="+mn-ea"/>
              </a:rPr>
              <a:t>（1）分数目标：实验17 分；普通15分。</a:t>
            </a:r>
            <a:endParaRPr lang="zh-CN" altLang="en-US" sz="3600" noProof="1">
              <a:sym typeface="+mn-ea"/>
            </a:endParaRPr>
          </a:p>
          <a:p>
            <a:pPr marL="0" indent="0" eaLnBrk="1" hangingPunct="1">
              <a:buFontTx/>
              <a:buNone/>
              <a:defRPr/>
            </a:pPr>
            <a:r>
              <a:rPr lang="zh-CN" altLang="en-US" sz="2800" b="1" noProof="1">
                <a:solidFill>
                  <a:srgbClr val="0000FF"/>
                </a:solidFill>
                <a:effectLst>
                  <a:outerShdw blurRad="38100" dist="38100" dir="2700000" algn="tl">
                    <a:srgbClr val="000000">
                      <a:alpha val="43137"/>
                    </a:srgbClr>
                  </a:outerShdw>
                </a:effectLst>
                <a:latin typeface="+mn-ea"/>
                <a:cs typeface="+mn-ea"/>
                <a:sym typeface="+mn-ea"/>
              </a:rPr>
              <a:t>（2）教学内容</a:t>
            </a:r>
            <a:endParaRPr lang="en-US" altLang="zh-CN" sz="2800" b="1" noProof="1">
              <a:solidFill>
                <a:srgbClr val="0000FF"/>
              </a:solidFill>
              <a:effectLst>
                <a:outerShdw blurRad="38100" dist="38100" dir="2700000" algn="tl">
                  <a:srgbClr val="000000">
                    <a:alpha val="43137"/>
                  </a:srgbClr>
                </a:outerShdw>
              </a:effectLst>
              <a:latin typeface="+mn-ea"/>
              <a:cs typeface="+mn-ea"/>
              <a:sym typeface="+mn-ea"/>
            </a:endParaRPr>
          </a:p>
          <a:p>
            <a:pPr eaLnBrk="1" hangingPunct="1">
              <a:defRPr/>
            </a:pPr>
            <a:r>
              <a:rPr lang="en-US" altLang="zh-CN" sz="2800" noProof="1">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noProof="1">
                <a:latin typeface="楷体" panose="02010609060101010101" pitchFamily="49" charset="-122"/>
                <a:ea typeface="楷体" panose="02010609060101010101" pitchFamily="49" charset="-122"/>
                <a:cs typeface="楷体" panose="02010609060101010101" pitchFamily="49" charset="-122"/>
                <a:sym typeface="+mn-ea"/>
              </a:rPr>
              <a:t>识字</a:t>
            </a:r>
            <a:r>
              <a:rPr lang="en-US" altLang="zh-CN" sz="2800"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noProof="1">
                <a:latin typeface="楷体" panose="02010609060101010101" pitchFamily="49" charset="-122"/>
                <a:ea typeface="楷体" panose="02010609060101010101" pitchFamily="49" charset="-122"/>
                <a:cs typeface="楷体" panose="02010609060101010101" pitchFamily="49" charset="-122"/>
                <a:sym typeface="+mn-ea"/>
              </a:rPr>
              <a:t>本义引申义与随文释义</a:t>
            </a:r>
            <a:endParaRPr lang="zh-CN" altLang="en-US" sz="2800" noProof="1">
              <a:latin typeface="楷体" panose="02010609060101010101" pitchFamily="49" charset="-122"/>
              <a:ea typeface="楷体" panose="02010609060101010101" pitchFamily="49" charset="-122"/>
              <a:cs typeface="楷体" panose="02010609060101010101" pitchFamily="49" charset="-122"/>
            </a:endParaRPr>
          </a:p>
          <a:p>
            <a:pPr eaLnBrk="1" hangingPunct="1">
              <a:defRPr/>
            </a:pPr>
            <a:r>
              <a:rPr lang="en-US" altLang="zh-CN" sz="2800" noProof="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noProof="1">
                <a:latin typeface="楷体" panose="02010609060101010101" pitchFamily="49" charset="-122"/>
                <a:ea typeface="楷体" panose="02010609060101010101" pitchFamily="49" charset="-122"/>
                <a:cs typeface="楷体" panose="02010609060101010101" pitchFamily="49" charset="-122"/>
                <a:sym typeface="+mn-ea"/>
              </a:rPr>
              <a:t>读文</a:t>
            </a:r>
            <a:r>
              <a:rPr lang="en-US" altLang="zh-CN" sz="2800"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noProof="1">
                <a:latin typeface="楷体" panose="02010609060101010101" pitchFamily="49" charset="-122"/>
                <a:ea typeface="楷体" panose="02010609060101010101" pitchFamily="49" charset="-122"/>
                <a:cs typeface="楷体" panose="02010609060101010101" pitchFamily="49" charset="-122"/>
                <a:sym typeface="+mn-ea"/>
              </a:rPr>
              <a:t>节点分层与“坐标分析法”</a:t>
            </a:r>
            <a:endParaRPr lang="zh-CN" altLang="en-US" sz="2800" noProof="1">
              <a:latin typeface="楷体" panose="02010609060101010101" pitchFamily="49" charset="-122"/>
              <a:ea typeface="楷体" panose="02010609060101010101" pitchFamily="49" charset="-122"/>
              <a:cs typeface="楷体" panose="02010609060101010101" pitchFamily="49" charset="-122"/>
            </a:endParaRPr>
          </a:p>
          <a:p>
            <a:pPr eaLnBrk="1" hangingPunct="1">
              <a:defRPr/>
            </a:pPr>
            <a:r>
              <a:rPr lang="en-US" altLang="zh-CN" sz="2800" noProof="1">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noProof="1">
                <a:latin typeface="楷体" panose="02010609060101010101" pitchFamily="49" charset="-122"/>
                <a:ea typeface="楷体" panose="02010609060101010101" pitchFamily="49" charset="-122"/>
                <a:cs typeface="楷体" panose="02010609060101010101" pitchFamily="49" charset="-122"/>
                <a:sym typeface="+mn-ea"/>
              </a:rPr>
              <a:t>解题</a:t>
            </a:r>
            <a:r>
              <a:rPr lang="en-US" altLang="zh-CN" sz="2800"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noProof="1">
                <a:latin typeface="楷体" panose="02010609060101010101" pitchFamily="49" charset="-122"/>
                <a:ea typeface="楷体" panose="02010609060101010101" pitchFamily="49" charset="-122"/>
                <a:cs typeface="楷体" panose="02010609060101010101" pitchFamily="49" charset="-122"/>
                <a:sym typeface="+mn-ea"/>
              </a:rPr>
              <a:t>把握设错规律与选项综合衡量</a:t>
            </a:r>
            <a:endParaRPr lang="zh-CN" altLang="en-US" sz="2800" noProof="1"/>
          </a:p>
          <a:p>
            <a:pPr marL="0" indent="0" eaLnBrk="1" hangingPunct="1">
              <a:buFontTx/>
              <a:buNone/>
              <a:defRPr/>
            </a:pPr>
            <a:r>
              <a:rPr lang="zh-CN" altLang="en-US" sz="2800" b="1" noProof="1">
                <a:solidFill>
                  <a:srgbClr val="0000FF"/>
                </a:solidFill>
                <a:effectLst>
                  <a:outerShdw blurRad="38100" dist="38100" dir="2700000" algn="tl">
                    <a:srgbClr val="000000">
                      <a:alpha val="43137"/>
                    </a:srgbClr>
                  </a:outerShdw>
                </a:effectLst>
                <a:latin typeface="+mn-ea"/>
                <a:cs typeface="+mn-ea"/>
                <a:sym typeface="+mn-ea"/>
              </a:rPr>
              <a:t>（3）过程与措施</a:t>
            </a:r>
            <a:endParaRPr lang="zh-CN" altLang="en-US" sz="2800" noProof="1">
              <a:sym typeface="+mn-ea"/>
            </a:endParaRPr>
          </a:p>
          <a:p>
            <a:pPr eaLnBrk="1" hangingPunct="1">
              <a:defRPr/>
            </a:pPr>
            <a:r>
              <a:rPr lang="en-US" altLang="zh-CN" sz="2800" noProof="1">
                <a:latin typeface="楷体" panose="02010609060101010101" pitchFamily="49" charset="-122"/>
                <a:ea typeface="楷体" panose="02010609060101010101" pitchFamily="49" charset="-122"/>
                <a:cs typeface="楷体" panose="02010609060101010101" pitchFamily="49" charset="-122"/>
              </a:rPr>
              <a:t>1.</a:t>
            </a:r>
            <a:r>
              <a:rPr lang="zh-CN" altLang="en-US" sz="2800" noProof="1">
                <a:latin typeface="楷体" panose="02010609060101010101" pitchFamily="49" charset="-122"/>
                <a:ea typeface="楷体" panose="02010609060101010101" pitchFamily="49" charset="-122"/>
                <a:cs typeface="楷体" panose="02010609060101010101" pitchFamily="49" charset="-122"/>
              </a:rPr>
              <a:t>积累文言知识</a:t>
            </a:r>
            <a:r>
              <a:rPr lang="en-US" altLang="zh-CN" sz="2800" noProof="1">
                <a:latin typeface="楷体" panose="02010609060101010101" pitchFamily="49" charset="-122"/>
                <a:ea typeface="楷体" panose="02010609060101010101" pitchFamily="49" charset="-122"/>
                <a:cs typeface="楷体" panose="02010609060101010101" pitchFamily="49" charset="-122"/>
              </a:rPr>
              <a:t>——</a:t>
            </a:r>
            <a:r>
              <a:rPr lang="zh-CN" altLang="en-US" sz="2800" noProof="1">
                <a:latin typeface="楷体" panose="02010609060101010101" pitchFamily="49" charset="-122"/>
                <a:ea typeface="楷体" panose="02010609060101010101" pitchFamily="49" charset="-122"/>
                <a:cs typeface="楷体" panose="02010609060101010101" pitchFamily="49" charset="-122"/>
              </a:rPr>
              <a:t>词、句、文化</a:t>
            </a:r>
            <a:endParaRPr lang="en-US" altLang="zh-CN" sz="2800" noProof="1">
              <a:latin typeface="楷体" panose="02010609060101010101" pitchFamily="49" charset="-122"/>
              <a:ea typeface="楷体" panose="02010609060101010101" pitchFamily="49" charset="-122"/>
              <a:cs typeface="楷体" panose="02010609060101010101" pitchFamily="49" charset="-122"/>
            </a:endParaRPr>
          </a:p>
          <a:p>
            <a:pPr eaLnBrk="1" hangingPunct="1">
              <a:defRPr/>
            </a:pPr>
            <a:r>
              <a:rPr lang="en-US" altLang="zh-CN" sz="2800" noProof="1">
                <a:latin typeface="楷体" panose="02010609060101010101" pitchFamily="49" charset="-122"/>
                <a:ea typeface="楷体" panose="02010609060101010101" pitchFamily="49" charset="-122"/>
                <a:cs typeface="楷体" panose="02010609060101010101" pitchFamily="49" charset="-122"/>
              </a:rPr>
              <a:t>2.</a:t>
            </a:r>
            <a:r>
              <a:rPr lang="zh-CN" altLang="en-US" sz="2800" noProof="1">
                <a:latin typeface="楷体" panose="02010609060101010101" pitchFamily="49" charset="-122"/>
                <a:ea typeface="楷体" panose="02010609060101010101" pitchFamily="49" charset="-122"/>
                <a:cs typeface="楷体" panose="02010609060101010101" pitchFamily="49" charset="-122"/>
              </a:rPr>
              <a:t>培养语境意识</a:t>
            </a:r>
            <a:r>
              <a:rPr lang="en-US" altLang="zh-CN" sz="2800" noProof="1">
                <a:latin typeface="楷体" panose="02010609060101010101" pitchFamily="49" charset="-122"/>
                <a:ea typeface="楷体" panose="02010609060101010101" pitchFamily="49" charset="-122"/>
                <a:cs typeface="楷体" panose="02010609060101010101" pitchFamily="49" charset="-122"/>
              </a:rPr>
              <a:t>——</a:t>
            </a:r>
            <a:r>
              <a:rPr lang="zh-CN" altLang="en-US" sz="2800" noProof="1">
                <a:latin typeface="楷体" panose="02010609060101010101" pitchFamily="49" charset="-122"/>
                <a:ea typeface="楷体" panose="02010609060101010101" pitchFamily="49" charset="-122"/>
                <a:cs typeface="楷体" panose="02010609060101010101" pitchFamily="49" charset="-122"/>
              </a:rPr>
              <a:t>断句、文意理解</a:t>
            </a:r>
          </a:p>
          <a:p>
            <a:pPr eaLnBrk="1" hangingPunct="1">
              <a:defRPr/>
            </a:pPr>
            <a:r>
              <a:rPr lang="en-US" altLang="zh-CN" sz="2800" noProof="1">
                <a:latin typeface="楷体" panose="02010609060101010101" pitchFamily="49" charset="-122"/>
                <a:ea typeface="楷体" panose="02010609060101010101" pitchFamily="49" charset="-122"/>
                <a:cs typeface="楷体" panose="02010609060101010101" pitchFamily="49" charset="-122"/>
              </a:rPr>
              <a:t>3.</a:t>
            </a:r>
            <a:r>
              <a:rPr lang="zh-CN" altLang="en-US" sz="2800" noProof="1">
                <a:latin typeface="楷体" panose="02010609060101010101" pitchFamily="49" charset="-122"/>
                <a:ea typeface="楷体" panose="02010609060101010101" pitchFamily="49" charset="-122"/>
                <a:cs typeface="楷体" panose="02010609060101010101" pitchFamily="49" charset="-122"/>
              </a:rPr>
              <a:t>锻炼解题技能</a:t>
            </a:r>
            <a:r>
              <a:rPr lang="en-US" altLang="zh-CN" sz="2800" noProof="1">
                <a:latin typeface="楷体" panose="02010609060101010101" pitchFamily="49" charset="-122"/>
                <a:ea typeface="楷体" panose="02010609060101010101" pitchFamily="49" charset="-122"/>
                <a:cs typeface="楷体" panose="02010609060101010101" pitchFamily="49" charset="-122"/>
              </a:rPr>
              <a:t>——</a:t>
            </a:r>
            <a:r>
              <a:rPr lang="zh-CN" altLang="en-US" sz="2800" noProof="1">
                <a:latin typeface="楷体" panose="02010609060101010101" pitchFamily="49" charset="-122"/>
                <a:ea typeface="楷体" panose="02010609060101010101" pitchFamily="49" charset="-122"/>
                <a:cs typeface="楷体" panose="02010609060101010101" pitchFamily="49" charset="-122"/>
              </a:rPr>
              <a:t>从语感到题感</a:t>
            </a:r>
            <a:endParaRPr lang="zh-CN" altLang="en-US" sz="3600" noProof="1"/>
          </a:p>
          <a:p>
            <a:pPr eaLnBrk="1" hangingPunct="1">
              <a:defRPr/>
            </a:pPr>
            <a:endParaRPr lang="zh-CN" altLang="en-US" noProof="1"/>
          </a:p>
          <a:p>
            <a:pPr eaLnBrk="1" hangingPunct="1">
              <a:defRPr/>
            </a:pPr>
            <a:endParaRPr lang="zh-CN" altLang="en-US" noProof="1"/>
          </a:p>
        </p:txBody>
      </p:sp>
    </p:spTree>
    <p:extLst>
      <p:ext uri="{BB962C8B-B14F-4D97-AF65-F5344CB8AC3E}">
        <p14:creationId xmlns:p14="http://schemas.microsoft.com/office/powerpoint/2010/main" val="175016950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a:xfrm>
            <a:off x="457200" y="115888"/>
            <a:ext cx="8229600" cy="1143000"/>
          </a:xfrm>
        </p:spPr>
        <p:txBody>
          <a:bodyPr/>
          <a:lstStyle/>
          <a:p>
            <a:pPr algn="l" eaLnBrk="1" hangingPunct="1">
              <a:spcBef>
                <a:spcPct val="20000"/>
              </a:spcBef>
              <a:defRPr/>
            </a:pPr>
            <a:r>
              <a:rPr lang="en-US" altLang="zh-CN" sz="3200" dirty="0">
                <a:solidFill>
                  <a:schemeClr val="tx1"/>
                </a:solidFill>
                <a:latin typeface="+mn-lt"/>
                <a:ea typeface="+mn-ea"/>
                <a:cs typeface="+mn-cs"/>
              </a:rPr>
              <a:t>                       </a:t>
            </a:r>
            <a:r>
              <a:rPr lang="en-US" altLang="zh-CN" sz="4000" dirty="0">
                <a:latin typeface="+mn-lt"/>
                <a:ea typeface="+mn-ea"/>
                <a:cs typeface="+mn-cs"/>
              </a:rPr>
              <a:t>2.</a:t>
            </a:r>
            <a:r>
              <a:rPr lang="zh-CN" altLang="en-US" sz="4000" dirty="0">
                <a:latin typeface="+mn-lt"/>
                <a:ea typeface="+mn-ea"/>
                <a:cs typeface="+mn-cs"/>
              </a:rPr>
              <a:t>资料保障</a:t>
            </a:r>
          </a:p>
        </p:txBody>
      </p:sp>
      <p:pic>
        <p:nvPicPr>
          <p:cNvPr id="4" name="内容占位符 3" descr="1531051771410"/>
          <p:cNvPicPr>
            <a:picLocks noGrp="1" noChangeAspect="1"/>
          </p:cNvPicPr>
          <p:nvPr>
            <p:ph idx="1"/>
          </p:nvPr>
        </p:nvPicPr>
        <p:blipFill>
          <a:blip r:embed="rId3"/>
          <a:stretch>
            <a:fillRect/>
          </a:stretch>
        </p:blipFill>
        <p:spPr>
          <a:xfrm>
            <a:off x="323850" y="1233488"/>
            <a:ext cx="2697163" cy="3598862"/>
          </a:xfrm>
          <a:effectLst>
            <a:outerShdw blurRad="50800" dist="38100" dir="2700000" algn="tl" rotWithShape="0">
              <a:prstClr val="black">
                <a:alpha val="40000"/>
              </a:prstClr>
            </a:outerShdw>
          </a:effectLst>
        </p:spPr>
      </p:pic>
      <p:pic>
        <p:nvPicPr>
          <p:cNvPr id="5" name="图片 4" descr="12"/>
          <p:cNvPicPr>
            <a:picLocks noChangeAspect="1"/>
          </p:cNvPicPr>
          <p:nvPr/>
        </p:nvPicPr>
        <p:blipFill>
          <a:blip r:embed="rId4"/>
          <a:stretch>
            <a:fillRect/>
          </a:stretch>
        </p:blipFill>
        <p:spPr>
          <a:xfrm>
            <a:off x="3779838" y="1258888"/>
            <a:ext cx="2686050" cy="362902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20484" name="文本框 1"/>
          <p:cNvSpPr txBox="1">
            <a:spLocks noChangeArrowheads="1"/>
          </p:cNvSpPr>
          <p:nvPr/>
        </p:nvSpPr>
        <p:spPr bwMode="auto">
          <a:xfrm>
            <a:off x="0" y="5084763"/>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latin typeface="楷体" pitchFamily="49" charset="-122"/>
                <a:ea typeface="楷体" pitchFamily="49" charset="-122"/>
              </a:rPr>
              <a:t>+</a:t>
            </a:r>
            <a:r>
              <a:rPr lang="zh-CN" altLang="en-US" sz="3600">
                <a:latin typeface="楷体" pitchFamily="49" charset="-122"/>
                <a:ea typeface="楷体" pitchFamily="49" charset="-122"/>
              </a:rPr>
              <a:t>晨读（实词文常）</a:t>
            </a:r>
            <a:r>
              <a:rPr lang="en-US" altLang="zh-CN" sz="3600">
                <a:latin typeface="楷体" pitchFamily="49" charset="-122"/>
                <a:ea typeface="楷体" pitchFamily="49" charset="-122"/>
              </a:rPr>
              <a:t>+</a:t>
            </a:r>
            <a:r>
              <a:rPr lang="zh-CN" altLang="en-US" sz="3600">
                <a:latin typeface="楷体" pitchFamily="49" charset="-122"/>
                <a:ea typeface="楷体" pitchFamily="49" charset="-122"/>
              </a:rPr>
              <a:t>学案（课内挖空）</a:t>
            </a:r>
            <a:r>
              <a:rPr lang="en-US" altLang="zh-CN" sz="3600">
                <a:latin typeface="楷体" pitchFamily="49" charset="-122"/>
                <a:ea typeface="楷体" pitchFamily="49" charset="-122"/>
              </a:rPr>
              <a:t>+</a:t>
            </a:r>
            <a:r>
              <a:rPr lang="zh-CN" altLang="en-US" sz="3600">
                <a:latin typeface="楷体" pitchFamily="49" charset="-122"/>
                <a:ea typeface="楷体" pitchFamily="49" charset="-122"/>
              </a:rPr>
              <a:t>作业（版块习题）</a:t>
            </a:r>
            <a:r>
              <a:rPr lang="en-US" altLang="zh-CN" sz="3600">
                <a:latin typeface="楷体" pitchFamily="49" charset="-122"/>
                <a:ea typeface="楷体" pitchFamily="49" charset="-122"/>
              </a:rPr>
              <a:t>……</a:t>
            </a:r>
            <a:endParaRPr lang="zh-CN" altLang="en-US" sz="4400">
              <a:latin typeface="楷体" pitchFamily="49" charset="-122"/>
              <a:ea typeface="楷体" pitchFamily="49" charset="-122"/>
            </a:endParaRPr>
          </a:p>
        </p:txBody>
      </p:sp>
    </p:spTree>
    <p:extLst>
      <p:ext uri="{BB962C8B-B14F-4D97-AF65-F5344CB8AC3E}">
        <p14:creationId xmlns:p14="http://schemas.microsoft.com/office/powerpoint/2010/main" val="205235166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noChangeArrowheads="1"/>
          </p:cNvSpPr>
          <p:nvPr>
            <p:ph type="title"/>
          </p:nvPr>
        </p:nvSpPr>
        <p:spPr>
          <a:xfrm>
            <a:off x="323850" y="61913"/>
            <a:ext cx="8229600" cy="1143000"/>
          </a:xfrm>
        </p:spPr>
        <p:txBody>
          <a:bodyPr/>
          <a:lstStyle/>
          <a:p>
            <a:pPr eaLnBrk="1" hangingPunct="1">
              <a:defRPr/>
            </a:pPr>
            <a:r>
              <a:rPr lang="en-US" altLang="zh-CN" sz="4000" b="1" dirty="0">
                <a:latin typeface="+mn-lt"/>
                <a:ea typeface="+mn-ea"/>
                <a:cs typeface="+mn-cs"/>
              </a:rPr>
              <a:t>3 .</a:t>
            </a:r>
            <a:r>
              <a:rPr lang="zh-CN" altLang="en-US" sz="4000" b="1" dirty="0">
                <a:latin typeface="+mn-lt"/>
                <a:ea typeface="+mn-ea"/>
                <a:cs typeface="+mn-cs"/>
              </a:rPr>
              <a:t>早读安排</a:t>
            </a:r>
          </a:p>
        </p:txBody>
      </p:sp>
      <p:pic>
        <p:nvPicPr>
          <p:cNvPr id="2" name="内容占位符 4" descr="晨读"/>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6069" b="404"/>
          <a:stretch/>
        </p:blipFill>
        <p:spPr>
          <a:xfrm>
            <a:off x="179512" y="908720"/>
            <a:ext cx="8373938" cy="5184576"/>
          </a:xfrm>
        </p:spPr>
      </p:pic>
    </p:spTree>
    <p:extLst>
      <p:ext uri="{BB962C8B-B14F-4D97-AF65-F5344CB8AC3E}">
        <p14:creationId xmlns:p14="http://schemas.microsoft.com/office/powerpoint/2010/main" val="311032384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title"/>
          </p:nvPr>
        </p:nvSpPr>
        <p:spPr>
          <a:xfrm>
            <a:off x="457200" y="20638"/>
            <a:ext cx="8229600" cy="1143000"/>
          </a:xfrm>
        </p:spPr>
        <p:txBody>
          <a:bodyPr/>
          <a:lstStyle/>
          <a:p>
            <a:pPr eaLnBrk="1" hangingPunct="1">
              <a:defRPr/>
            </a:pPr>
            <a:r>
              <a:rPr lang="en-US" altLang="zh-CN" sz="4000" b="1" dirty="0">
                <a:latin typeface="+mn-lt"/>
                <a:ea typeface="+mn-ea"/>
                <a:cs typeface="+mn-cs"/>
              </a:rPr>
              <a:t>4.</a:t>
            </a:r>
            <a:r>
              <a:rPr lang="zh-CN" altLang="en-US" sz="4000" b="1" dirty="0">
                <a:latin typeface="+mn-lt"/>
                <a:ea typeface="+mn-ea"/>
                <a:cs typeface="+mn-cs"/>
              </a:rPr>
              <a:t>课堂设计</a:t>
            </a:r>
          </a:p>
        </p:txBody>
      </p:sp>
      <p:sp>
        <p:nvSpPr>
          <p:cNvPr id="2" name="内容占位符 2"/>
          <p:cNvSpPr>
            <a:spLocks noGrp="1" noChangeArrowheads="1"/>
          </p:cNvSpPr>
          <p:nvPr>
            <p:ph idx="1"/>
          </p:nvPr>
        </p:nvSpPr>
        <p:spPr>
          <a:xfrm>
            <a:off x="115888" y="849313"/>
            <a:ext cx="8570912" cy="4525962"/>
          </a:xfrm>
        </p:spPr>
        <p:txBody>
          <a:bodyPr/>
          <a:lstStyle/>
          <a:p>
            <a:pPr eaLnBrk="1" hangingPunct="1"/>
            <a:r>
              <a:rPr lang="en-US" altLang="zh-CN" sz="2800">
                <a:latin typeface="楷体" pitchFamily="49" charset="-122"/>
                <a:ea typeface="楷体" pitchFamily="49" charset="-122"/>
              </a:rPr>
              <a:t>1</a:t>
            </a:r>
            <a:r>
              <a:rPr lang="zh-CN" altLang="en-US" sz="2800">
                <a:latin typeface="楷体" pitchFamily="49" charset="-122"/>
                <a:ea typeface="楷体" pitchFamily="49" charset="-122"/>
              </a:rPr>
              <a:t>，晨读及上节要点检测提问</a:t>
            </a:r>
          </a:p>
          <a:p>
            <a:pPr eaLnBrk="1" hangingPunct="1"/>
            <a:r>
              <a:rPr lang="en-US" altLang="zh-CN" sz="2800">
                <a:latin typeface="楷体" pitchFamily="49" charset="-122"/>
                <a:ea typeface="楷体" pitchFamily="49" charset="-122"/>
              </a:rPr>
              <a:t>2</a:t>
            </a:r>
            <a:r>
              <a:rPr lang="zh-CN" altLang="en-US" sz="2800">
                <a:latin typeface="楷体" pitchFamily="49" charset="-122"/>
                <a:ea typeface="楷体" pitchFamily="49" charset="-122"/>
              </a:rPr>
              <a:t>，二卷展示对比或者学生翻译板演</a:t>
            </a:r>
          </a:p>
          <a:p>
            <a:pPr eaLnBrk="1" hangingPunct="1"/>
            <a:r>
              <a:rPr lang="en-US" altLang="zh-CN" sz="2800">
                <a:latin typeface="楷体" pitchFamily="49" charset="-122"/>
                <a:ea typeface="楷体" pitchFamily="49" charset="-122"/>
              </a:rPr>
              <a:t>3</a:t>
            </a:r>
            <a:r>
              <a:rPr lang="zh-CN" altLang="en-US" sz="2800">
                <a:latin typeface="楷体" pitchFamily="49" charset="-122"/>
                <a:ea typeface="楷体" pitchFamily="49" charset="-122"/>
              </a:rPr>
              <a:t>，重点文段梳理串讲与一般文段的要点点拨</a:t>
            </a:r>
          </a:p>
          <a:p>
            <a:pPr eaLnBrk="1" hangingPunct="1"/>
            <a:r>
              <a:rPr lang="en-US" altLang="zh-CN" sz="2800">
                <a:latin typeface="楷体" pitchFamily="49" charset="-122"/>
                <a:ea typeface="楷体" pitchFamily="49" charset="-122"/>
              </a:rPr>
              <a:t>4</a:t>
            </a:r>
            <a:r>
              <a:rPr lang="zh-CN" altLang="en-US" sz="2800">
                <a:latin typeface="楷体" pitchFamily="49" charset="-122"/>
                <a:ea typeface="楷体" pitchFamily="49" charset="-122"/>
              </a:rPr>
              <a:t>，精心设计板书，彩笔突出要点</a:t>
            </a:r>
          </a:p>
        </p:txBody>
      </p:sp>
      <p:pic>
        <p:nvPicPr>
          <p:cNvPr id="23555" name="图片 1" descr="未命名_20180710_115809(000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212" y="3113088"/>
            <a:ext cx="4522788"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图片 5" descr="mmexport1531225807242"/>
          <p:cNvPicPr>
            <a:picLocks noChangeAspect="1" noChangeArrowheads="1"/>
          </p:cNvPicPr>
          <p:nvPr/>
        </p:nvPicPr>
        <p:blipFill>
          <a:blip r:embed="rId3" cstate="print">
            <a:extLst>
              <a:ext uri="{28A0092B-C50C-407E-A947-70E740481C1C}">
                <a14:useLocalDpi xmlns:a14="http://schemas.microsoft.com/office/drawing/2010/main" val="0"/>
              </a:ext>
            </a:extLst>
          </a:blip>
          <a:srcRect l="1382" t="4346" r="-2338" b="13925"/>
          <a:stretch>
            <a:fillRect/>
          </a:stretch>
        </p:blipFill>
        <p:spPr bwMode="auto">
          <a:xfrm>
            <a:off x="4686300" y="3113088"/>
            <a:ext cx="4408488"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文本框 1"/>
          <p:cNvSpPr txBox="1">
            <a:spLocks noChangeArrowheads="1"/>
          </p:cNvSpPr>
          <p:nvPr/>
        </p:nvSpPr>
        <p:spPr bwMode="auto">
          <a:xfrm>
            <a:off x="323850" y="5949950"/>
            <a:ext cx="87090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0" hangingPunct="0"/>
            <a:r>
              <a:rPr lang="zh-CN" altLang="en-US" b="1">
                <a:solidFill>
                  <a:srgbClr val="0000FF"/>
                </a:solidFill>
              </a:rPr>
              <a:t>左图：潘慧敏老师课前安排板演，提问上节重点。右图：刘勤英老师优秀板书设计。</a:t>
            </a:r>
          </a:p>
        </p:txBody>
      </p:sp>
    </p:spTree>
    <p:extLst>
      <p:ext uri="{BB962C8B-B14F-4D97-AF65-F5344CB8AC3E}">
        <p14:creationId xmlns:p14="http://schemas.microsoft.com/office/powerpoint/2010/main" val="2642109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2"/>
          <p:cNvSpPr>
            <a:spLocks noChangeArrowheads="1"/>
          </p:cNvSpPr>
          <p:nvPr/>
        </p:nvSpPr>
        <p:spPr bwMode="auto">
          <a:xfrm>
            <a:off x="533400" y="654051"/>
            <a:ext cx="8058150" cy="5626100"/>
          </a:xfrm>
          <a:prstGeom prst="rect">
            <a:avLst/>
          </a:prstGeom>
          <a:noFill/>
          <a:ln w="28575">
            <a:solidFill>
              <a:srgbClr val="7F7F7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1754" name="TextBox 6"/>
          <p:cNvSpPr>
            <a:spLocks noChangeArrowheads="1"/>
          </p:cNvSpPr>
          <p:nvPr/>
        </p:nvSpPr>
        <p:spPr bwMode="auto">
          <a:xfrm>
            <a:off x="683568" y="1796819"/>
            <a:ext cx="340747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latin typeface="楷体" pitchFamily="49" charset="-122"/>
                <a:ea typeface="楷体" pitchFamily="49" charset="-122"/>
              </a:rPr>
              <a:t>观澜学社喜获“全国优秀中学生国学社团”荣誉称号</a:t>
            </a:r>
            <a:endParaRPr lang="en-US" sz="3600" b="1" dirty="0">
              <a:latin typeface="楷体" pitchFamily="49" charset="-122"/>
              <a:ea typeface="楷体" pitchFamily="49" charset="-122"/>
            </a:endParaRPr>
          </a:p>
        </p:txBody>
      </p:sp>
      <p:pic>
        <p:nvPicPr>
          <p:cNvPr id="2" name="图片 1"/>
          <p:cNvPicPr>
            <a:picLocks noChangeAspect="1" noChangeArrowheads="1"/>
          </p:cNvPicPr>
          <p:nvPr/>
        </p:nvPicPr>
        <p:blipFill>
          <a:blip>
            <a:extLst>
              <a:ext uri="{28A0092B-C50C-407E-A947-70E740481C1C}">
                <a14:useLocalDpi xmlns:a14="http://schemas.microsoft.com/office/drawing/2010/main" val="0"/>
              </a:ext>
            </a:extLst>
          </a:blip>
          <a:stretch>
            <a:fillRect/>
          </a:stretch>
        </p:blipFill>
        <p:spPr bwMode="auto">
          <a:xfrm>
            <a:off x="4211960" y="980728"/>
            <a:ext cx="3960439" cy="467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7571009"/>
      </p:ext>
    </p:extLst>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9"/>
                                          </p:stCondLst>
                                        </p:cTn>
                                        <p:tgtEl>
                                          <p:spTgt spid="317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75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p:bldP spid="31754" grpId="0" bldLvl="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noChangeArrowheads="1"/>
          </p:cNvSpPr>
          <p:nvPr>
            <p:ph type="title"/>
          </p:nvPr>
        </p:nvSpPr>
        <p:spPr>
          <a:xfrm>
            <a:off x="457200" y="0"/>
            <a:ext cx="8229600" cy="1143000"/>
          </a:xfrm>
        </p:spPr>
        <p:txBody>
          <a:bodyPr>
            <a:normAutofit/>
          </a:bodyPr>
          <a:lstStyle/>
          <a:p>
            <a:pPr eaLnBrk="1" hangingPunct="1">
              <a:defRPr/>
            </a:pPr>
            <a:r>
              <a:rPr lang="en-US" altLang="zh-CN" sz="4000" b="1" dirty="0">
                <a:solidFill>
                  <a:schemeClr val="tx1"/>
                </a:solidFill>
                <a:latin typeface="+mn-lt"/>
                <a:ea typeface="+mn-ea"/>
                <a:cs typeface="+mn-cs"/>
              </a:rPr>
              <a:t>5.</a:t>
            </a:r>
            <a:r>
              <a:rPr lang="zh-CN" altLang="en-US" sz="4000" b="1" dirty="0">
                <a:solidFill>
                  <a:schemeClr val="tx1"/>
                </a:solidFill>
                <a:latin typeface="+mn-lt"/>
                <a:ea typeface="+mn-ea"/>
                <a:cs typeface="+mn-cs"/>
              </a:rPr>
              <a:t>自习要求</a:t>
            </a:r>
          </a:p>
        </p:txBody>
      </p:sp>
      <p:pic>
        <p:nvPicPr>
          <p:cNvPr id="24579" name="图片 2" descr="12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980728"/>
            <a:ext cx="7488832" cy="509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309612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pPr>
              <a:defRPr/>
            </a:pPr>
            <a:r>
              <a:rPr lang="en-US" altLang="zh-CN" sz="4000" b="1" dirty="0">
                <a:latin typeface="+mn-lt"/>
                <a:ea typeface="+mn-ea"/>
                <a:cs typeface="+mn-cs"/>
              </a:rPr>
              <a:t>6.</a:t>
            </a:r>
            <a:r>
              <a:rPr lang="zh-CN" altLang="en-US" sz="4000" b="1" dirty="0">
                <a:latin typeface="+mn-lt"/>
                <a:ea typeface="+mn-ea"/>
                <a:cs typeface="+mn-cs"/>
              </a:rPr>
              <a:t>改错范本</a:t>
            </a:r>
          </a:p>
        </p:txBody>
      </p:sp>
      <p:pic>
        <p:nvPicPr>
          <p:cNvPr id="2" name="内容占位符 1" descr="screenshot_20180701-174359_gallery"/>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952" t="18126" r="-2365" b="19823"/>
          <a:stretch>
            <a:fillRect/>
          </a:stretch>
        </p:blipFill>
        <p:spPr>
          <a:xfrm>
            <a:off x="460843" y="1201738"/>
            <a:ext cx="3893670" cy="4897437"/>
          </a:xfrm>
        </p:spPr>
      </p:pic>
      <p:sp>
        <p:nvSpPr>
          <p:cNvPr id="25603" name="文本框 2"/>
          <p:cNvSpPr txBox="1">
            <a:spLocks noChangeArrowheads="1"/>
          </p:cNvSpPr>
          <p:nvPr/>
        </p:nvSpPr>
        <p:spPr bwMode="auto">
          <a:xfrm>
            <a:off x="4596472" y="1210311"/>
            <a:ext cx="4265612" cy="48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dirty="0">
                <a:latin typeface="黑体" pitchFamily="49" charset="-122"/>
                <a:ea typeface="黑体" pitchFamily="49" charset="-122"/>
              </a:rPr>
              <a:t>积累本整理规范：</a:t>
            </a:r>
            <a:endParaRPr lang="zh-CN" altLang="en-US" sz="2800" dirty="0"/>
          </a:p>
          <a:p>
            <a:r>
              <a:rPr lang="zh-CN" altLang="en-US" sz="2800" dirty="0">
                <a:latin typeface="楷体" pitchFamily="49" charset="-122"/>
                <a:ea typeface="楷体" pitchFamily="49" charset="-122"/>
              </a:rPr>
              <a:t>（三种颜色，四个要素）</a:t>
            </a:r>
          </a:p>
          <a:p>
            <a:endParaRPr lang="zh-CN" altLang="en-US" sz="2800" dirty="0"/>
          </a:p>
          <a:p>
            <a:r>
              <a:rPr lang="zh-CN" altLang="en-US" sz="2800" dirty="0"/>
              <a:t>黑笔日期出处，</a:t>
            </a:r>
          </a:p>
          <a:p>
            <a:r>
              <a:rPr lang="zh-CN" altLang="en-US" sz="2800" dirty="0"/>
              <a:t>黑色剪切原题；</a:t>
            </a:r>
          </a:p>
          <a:p>
            <a:endParaRPr lang="zh-CN" altLang="en-US" sz="2800" dirty="0"/>
          </a:p>
          <a:p>
            <a:r>
              <a:rPr lang="zh-CN" altLang="en-US" sz="2800" dirty="0">
                <a:solidFill>
                  <a:srgbClr val="FF0000"/>
                </a:solidFill>
              </a:rPr>
              <a:t>红笔二卷改错，</a:t>
            </a:r>
          </a:p>
          <a:p>
            <a:r>
              <a:rPr lang="zh-CN" altLang="en-US" sz="2800" dirty="0">
                <a:solidFill>
                  <a:srgbClr val="FF0000"/>
                </a:solidFill>
              </a:rPr>
              <a:t>书写规范答案；</a:t>
            </a:r>
          </a:p>
          <a:p>
            <a:endParaRPr lang="zh-CN" altLang="en-US" sz="2800" dirty="0"/>
          </a:p>
          <a:p>
            <a:r>
              <a:rPr lang="zh-CN" altLang="en-US" sz="2800" dirty="0">
                <a:solidFill>
                  <a:srgbClr val="0000FF"/>
                </a:solidFill>
              </a:rPr>
              <a:t>蓝色写清错因，</a:t>
            </a:r>
          </a:p>
          <a:p>
            <a:r>
              <a:rPr lang="zh-CN" altLang="en-US" sz="2800" dirty="0">
                <a:solidFill>
                  <a:srgbClr val="0000FF"/>
                </a:solidFill>
              </a:rPr>
              <a:t>自我总结规律。</a:t>
            </a:r>
          </a:p>
        </p:txBody>
      </p:sp>
    </p:spTree>
    <p:extLst>
      <p:ext uri="{BB962C8B-B14F-4D97-AF65-F5344CB8AC3E}">
        <p14:creationId xmlns:p14="http://schemas.microsoft.com/office/powerpoint/2010/main" val="52636470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noChangeArrowheads="1"/>
          </p:cNvSpPr>
          <p:nvPr>
            <p:ph type="title"/>
          </p:nvPr>
        </p:nvSpPr>
        <p:spPr/>
        <p:txBody>
          <a:bodyPr/>
          <a:lstStyle/>
          <a:p>
            <a:pPr eaLnBrk="1" hangingPunct="1">
              <a:defRPr/>
            </a:pPr>
            <a:r>
              <a:rPr lang="en-US" altLang="zh-CN" sz="4000" b="1" dirty="0">
                <a:latin typeface="+mn-lt"/>
                <a:ea typeface="+mn-ea"/>
                <a:cs typeface="+mn-cs"/>
              </a:rPr>
              <a:t>7.</a:t>
            </a:r>
            <a:r>
              <a:rPr lang="zh-CN" altLang="en-US" sz="4000" b="1" dirty="0">
                <a:latin typeface="+mn-lt"/>
                <a:ea typeface="+mn-ea"/>
                <a:cs typeface="+mn-cs"/>
              </a:rPr>
              <a:t> 调考数据（</a:t>
            </a:r>
            <a:r>
              <a:rPr lang="en-US" altLang="zh-CN" sz="4000" b="1" dirty="0">
                <a:latin typeface="+mn-lt"/>
                <a:ea typeface="+mn-ea"/>
                <a:cs typeface="+mn-cs"/>
              </a:rPr>
              <a:t>+</a:t>
            </a:r>
            <a:r>
              <a:rPr lang="zh-CN" altLang="en-US" sz="4000" b="1" dirty="0">
                <a:latin typeface="+mn-lt"/>
                <a:ea typeface="+mn-ea"/>
                <a:cs typeface="+mn-cs"/>
              </a:rPr>
              <a:t>问卷反馈）</a:t>
            </a:r>
          </a:p>
        </p:txBody>
      </p:sp>
      <p:graphicFrame>
        <p:nvGraphicFramePr>
          <p:cNvPr id="2" name="表格 1"/>
          <p:cNvGraphicFramePr/>
          <p:nvPr>
            <p:extLst>
              <p:ext uri="{D42A27DB-BD31-4B8C-83A1-F6EECF244321}">
                <p14:modId xmlns:p14="http://schemas.microsoft.com/office/powerpoint/2010/main" val="4050612161"/>
              </p:ext>
            </p:extLst>
          </p:nvPr>
        </p:nvGraphicFramePr>
        <p:xfrm>
          <a:off x="611560" y="1268412"/>
          <a:ext cx="7920880" cy="4248820"/>
        </p:xfrm>
        <a:graphic>
          <a:graphicData uri="http://schemas.openxmlformats.org/drawingml/2006/table">
            <a:tbl>
              <a:tblPr firstRow="1" bandRow="1">
                <a:tableStyleId>{5C22544A-7EE6-4342-B048-85BDC9FD1C3A}</a:tableStyleId>
              </a:tblPr>
              <a:tblGrid>
                <a:gridCol w="216024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2124236">
                  <a:extLst>
                    <a:ext uri="{9D8B030D-6E8A-4147-A177-3AD203B41FA5}">
                      <a16:colId xmlns:a16="http://schemas.microsoft.com/office/drawing/2014/main" val="20002"/>
                    </a:ext>
                  </a:extLst>
                </a:gridCol>
                <a:gridCol w="1980220">
                  <a:extLst>
                    <a:ext uri="{9D8B030D-6E8A-4147-A177-3AD203B41FA5}">
                      <a16:colId xmlns:a16="http://schemas.microsoft.com/office/drawing/2014/main" val="20003"/>
                    </a:ext>
                  </a:extLst>
                </a:gridCol>
              </a:tblGrid>
              <a:tr h="1068675">
                <a:tc>
                  <a:txBody>
                    <a:bodyPr/>
                    <a:lstStyle/>
                    <a:p>
                      <a:pPr>
                        <a:buNone/>
                      </a:pPr>
                      <a:r>
                        <a:rPr lang="zh-CN" altLang="en-US" sz="2400">
                          <a:solidFill>
                            <a:schemeClr val="tx1"/>
                          </a:solidFill>
                          <a:latin typeface="黑体" panose="02010609060101010101" pitchFamily="49" charset="-122"/>
                          <a:ea typeface="黑体" panose="02010609060101010101" pitchFamily="49" charset="-122"/>
                        </a:rPr>
                        <a:t>实验一轮目标</a:t>
                      </a:r>
                    </a:p>
                  </a:txBody>
                  <a:tcPr marL="91454" marR="91454" marT="45713" marB="45713"/>
                </a:tc>
                <a:tc>
                  <a:txBody>
                    <a:bodyPr/>
                    <a:lstStyle/>
                    <a:p>
                      <a:pPr>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17 分</a:t>
                      </a:r>
                    </a:p>
                  </a:txBody>
                  <a:tcPr marL="91454" marR="91454" marT="45713" marB="45713"/>
                </a:tc>
                <a:tc>
                  <a:txBody>
                    <a:bodyPr/>
                    <a:lstStyle/>
                    <a:p>
                      <a:pPr>
                        <a:buNone/>
                      </a:pPr>
                      <a:r>
                        <a:rPr lang="zh-CN" altLang="en-US" sz="2400" dirty="0">
                          <a:solidFill>
                            <a:schemeClr val="tx1"/>
                          </a:solidFill>
                          <a:latin typeface="黑体" panose="02010609060101010101" pitchFamily="49" charset="-122"/>
                          <a:ea typeface="黑体" panose="02010609060101010101" pitchFamily="49" charset="-122"/>
                          <a:sym typeface="+mn-ea"/>
                        </a:rPr>
                        <a:t>普通一轮目标</a:t>
                      </a:r>
                    </a:p>
                  </a:txBody>
                  <a:tcPr marL="91454" marR="91454" marT="45713" marB="45713"/>
                </a:tc>
                <a:tc>
                  <a:txBody>
                    <a:bodyPr/>
                    <a:lstStyle/>
                    <a:p>
                      <a:pPr>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15分</a:t>
                      </a:r>
                    </a:p>
                    <a:p>
                      <a:pPr>
                        <a:buNone/>
                      </a:pPr>
                      <a:endPar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txBody>
                  <a:tcPr marL="91454" marR="91454" marT="45713" marB="45713"/>
                </a:tc>
                <a:extLst>
                  <a:ext uri="{0D108BD9-81ED-4DB2-BD59-A6C34878D82A}">
                    <a16:rowId xmlns:a16="http://schemas.microsoft.com/office/drawing/2014/main" val="10000"/>
                  </a:ext>
                </a:extLst>
              </a:tr>
              <a:tr h="636029">
                <a:tc>
                  <a:txBody>
                    <a:bodyPr/>
                    <a:lstStyle/>
                    <a:p>
                      <a:pPr>
                        <a:buNone/>
                      </a:pPr>
                      <a:r>
                        <a:rPr lang="zh-CN" altLang="en-US" sz="2400" b="1">
                          <a:solidFill>
                            <a:srgbClr val="FF0000"/>
                          </a:solidFill>
                          <a:effectLst>
                            <a:outerShdw blurRad="38100" dist="38100" dir="2700000" algn="tl">
                              <a:srgbClr val="000000">
                                <a:alpha val="43137"/>
                              </a:srgbClr>
                            </a:outerShdw>
                          </a:effectLst>
                        </a:rPr>
                        <a:t>实验一调得分</a:t>
                      </a:r>
                    </a:p>
                  </a:txBody>
                  <a:tcPr marL="91454" marR="91454" marT="45713" marB="45713"/>
                </a:tc>
                <a:tc>
                  <a:txBody>
                    <a:bodyPr/>
                    <a:lstStyle/>
                    <a:p>
                      <a:pPr>
                        <a:buNone/>
                      </a:pPr>
                      <a:r>
                        <a:rPr lang="en-US" altLang="zh-CN" sz="2400" b="1">
                          <a:solidFill>
                            <a:srgbClr val="FF0000"/>
                          </a:solidFill>
                          <a:effectLst>
                            <a:outerShdw blurRad="38100" dist="38100" dir="2700000" algn="tl">
                              <a:srgbClr val="000000">
                                <a:alpha val="43137"/>
                              </a:srgbClr>
                            </a:outerShdw>
                          </a:effectLst>
                        </a:rPr>
                        <a:t>15.58</a:t>
                      </a:r>
                    </a:p>
                  </a:txBody>
                  <a:tcPr marL="91454" marR="91454" marT="45713" marB="45713"/>
                </a:tc>
                <a:tc>
                  <a:txBody>
                    <a:bodyPr/>
                    <a:lstStyle/>
                    <a:p>
                      <a:pPr>
                        <a:buNone/>
                      </a:pPr>
                      <a:r>
                        <a:rPr lang="zh-CN" altLang="en-US" sz="2400" b="1">
                          <a:solidFill>
                            <a:srgbClr val="FF0000"/>
                          </a:solidFill>
                          <a:effectLst>
                            <a:outerShdw blurRad="38100" dist="38100" dir="2700000" algn="tl">
                              <a:srgbClr val="000000">
                                <a:alpha val="43137"/>
                              </a:srgbClr>
                            </a:outerShdw>
                          </a:effectLst>
                          <a:sym typeface="+mn-ea"/>
                        </a:rPr>
                        <a:t>实验一调得分</a:t>
                      </a:r>
                    </a:p>
                  </a:txBody>
                  <a:tcPr marL="91454" marR="91454" marT="45713" marB="45713"/>
                </a:tc>
                <a:tc>
                  <a:txBody>
                    <a:bodyPr/>
                    <a:lstStyle/>
                    <a:p>
                      <a:pPr>
                        <a:buNone/>
                      </a:pPr>
                      <a:r>
                        <a:rPr lang="en-US" altLang="zh-CN" sz="2400" b="1">
                          <a:solidFill>
                            <a:srgbClr val="FF0000"/>
                          </a:solidFill>
                          <a:effectLst>
                            <a:outerShdw blurRad="38100" dist="38100" dir="2700000" algn="tl">
                              <a:srgbClr val="000000">
                                <a:alpha val="43137"/>
                              </a:srgbClr>
                            </a:outerShdw>
                          </a:effectLst>
                        </a:rPr>
                        <a:t>14.03</a:t>
                      </a:r>
                    </a:p>
                  </a:txBody>
                  <a:tcPr marL="91454" marR="91454" marT="45713" marB="45713"/>
                </a:tc>
                <a:extLst>
                  <a:ext uri="{0D108BD9-81ED-4DB2-BD59-A6C34878D82A}">
                    <a16:rowId xmlns:a16="http://schemas.microsoft.com/office/drawing/2014/main" val="10001"/>
                  </a:ext>
                </a:extLst>
              </a:tr>
              <a:tr h="636029">
                <a:tc>
                  <a:txBody>
                    <a:bodyPr/>
                    <a:lstStyle/>
                    <a:p>
                      <a:pPr>
                        <a:buNone/>
                      </a:pPr>
                      <a:r>
                        <a:rPr lang="zh-CN" altLang="en-US" sz="2400">
                          <a:latin typeface="楷体" panose="02010609060101010101" pitchFamily="49" charset="-122"/>
                          <a:ea typeface="楷体" panose="02010609060101010101" pitchFamily="49" charset="-122"/>
                        </a:rPr>
                        <a:t>实验断句题</a:t>
                      </a:r>
                    </a:p>
                  </a:txBody>
                  <a:tcPr marL="91454" marR="91454" marT="45713" marB="45713"/>
                </a:tc>
                <a:tc>
                  <a:txBody>
                    <a:bodyPr/>
                    <a:lstStyle/>
                    <a:p>
                      <a:pPr>
                        <a:buNone/>
                      </a:pPr>
                      <a:r>
                        <a:rPr lang="en-US" altLang="zh-CN" sz="2400" dirty="0">
                          <a:latin typeface="楷体" panose="02010609060101010101" pitchFamily="49" charset="-122"/>
                          <a:ea typeface="楷体" panose="02010609060101010101" pitchFamily="49" charset="-122"/>
                        </a:rPr>
                        <a:t>2.54</a:t>
                      </a:r>
                    </a:p>
                  </a:txBody>
                  <a:tcPr marL="91454" marR="91454" marT="45713" marB="45713"/>
                </a:tc>
                <a:tc>
                  <a:txBody>
                    <a:bodyPr/>
                    <a:lstStyle/>
                    <a:p>
                      <a:pPr>
                        <a:buNone/>
                      </a:pPr>
                      <a:r>
                        <a:rPr lang="zh-CN" altLang="en-US" sz="2400">
                          <a:latin typeface="楷体" panose="02010609060101010101" pitchFamily="49" charset="-122"/>
                          <a:ea typeface="楷体" panose="02010609060101010101" pitchFamily="49" charset="-122"/>
                        </a:rPr>
                        <a:t>普通断句题</a:t>
                      </a:r>
                    </a:p>
                  </a:txBody>
                  <a:tcPr marL="91454" marR="91454" marT="45713" marB="45713"/>
                </a:tc>
                <a:tc>
                  <a:txBody>
                    <a:bodyPr/>
                    <a:lstStyle/>
                    <a:p>
                      <a:pPr>
                        <a:buNone/>
                      </a:pPr>
                      <a:r>
                        <a:rPr lang="en-US" altLang="zh-CN" sz="2400" dirty="0">
                          <a:latin typeface="楷体" panose="02010609060101010101" pitchFamily="49" charset="-122"/>
                          <a:ea typeface="楷体" panose="02010609060101010101" pitchFamily="49" charset="-122"/>
                        </a:rPr>
                        <a:t>2.36</a:t>
                      </a:r>
                    </a:p>
                  </a:txBody>
                  <a:tcPr marL="91454" marR="91454" marT="45713" marB="45713"/>
                </a:tc>
                <a:extLst>
                  <a:ext uri="{0D108BD9-81ED-4DB2-BD59-A6C34878D82A}">
                    <a16:rowId xmlns:a16="http://schemas.microsoft.com/office/drawing/2014/main" val="10002"/>
                  </a:ext>
                </a:extLst>
              </a:tr>
              <a:tr h="636029">
                <a:tc>
                  <a:txBody>
                    <a:bodyPr/>
                    <a:lstStyle/>
                    <a:p>
                      <a:pPr>
                        <a:buNone/>
                      </a:pPr>
                      <a:r>
                        <a:rPr lang="zh-CN" altLang="en-US" sz="2400">
                          <a:latin typeface="楷体" panose="02010609060101010101" pitchFamily="49" charset="-122"/>
                          <a:ea typeface="楷体" panose="02010609060101010101" pitchFamily="49" charset="-122"/>
                        </a:rPr>
                        <a:t>实验文化常识</a:t>
                      </a:r>
                    </a:p>
                  </a:txBody>
                  <a:tcPr marL="91454" marR="91454" marT="45713" marB="45713"/>
                </a:tc>
                <a:tc>
                  <a:txBody>
                    <a:bodyPr/>
                    <a:lstStyle/>
                    <a:p>
                      <a:pPr>
                        <a:buNone/>
                      </a:pPr>
                      <a:r>
                        <a:rPr lang="en-US" altLang="zh-CN" sz="2400">
                          <a:latin typeface="楷体" panose="02010609060101010101" pitchFamily="49" charset="-122"/>
                          <a:ea typeface="楷体" panose="02010609060101010101" pitchFamily="49" charset="-122"/>
                        </a:rPr>
                        <a:t>2.65</a:t>
                      </a:r>
                    </a:p>
                  </a:txBody>
                  <a:tcPr marL="91454" marR="91454" marT="45713" marB="45713"/>
                </a:tc>
                <a:tc>
                  <a:txBody>
                    <a:bodyPr/>
                    <a:lstStyle/>
                    <a:p>
                      <a:pPr>
                        <a:buNone/>
                      </a:pPr>
                      <a:r>
                        <a:rPr lang="zh-CN" altLang="en-US" sz="2400" dirty="0">
                          <a:latin typeface="楷体" panose="02010609060101010101" pitchFamily="49" charset="-122"/>
                          <a:ea typeface="楷体" panose="02010609060101010101" pitchFamily="49" charset="-122"/>
                        </a:rPr>
                        <a:t>普通文化常识</a:t>
                      </a:r>
                    </a:p>
                  </a:txBody>
                  <a:tcPr marL="91454" marR="91454" marT="45713" marB="45713"/>
                </a:tc>
                <a:tc>
                  <a:txBody>
                    <a:bodyPr/>
                    <a:lstStyle/>
                    <a:p>
                      <a:pPr>
                        <a:buNone/>
                      </a:pPr>
                      <a:r>
                        <a:rPr lang="en-US" altLang="zh-CN" sz="2400">
                          <a:latin typeface="楷体" panose="02010609060101010101" pitchFamily="49" charset="-122"/>
                          <a:ea typeface="楷体" panose="02010609060101010101" pitchFamily="49" charset="-122"/>
                        </a:rPr>
                        <a:t>2.3</a:t>
                      </a:r>
                    </a:p>
                  </a:txBody>
                  <a:tcPr marL="91454" marR="91454" marT="45713" marB="45713"/>
                </a:tc>
                <a:extLst>
                  <a:ext uri="{0D108BD9-81ED-4DB2-BD59-A6C34878D82A}">
                    <a16:rowId xmlns:a16="http://schemas.microsoft.com/office/drawing/2014/main" val="10003"/>
                  </a:ext>
                </a:extLst>
              </a:tr>
              <a:tr h="636029">
                <a:tc>
                  <a:txBody>
                    <a:bodyPr/>
                    <a:lstStyle/>
                    <a:p>
                      <a:pPr>
                        <a:buNone/>
                      </a:pPr>
                      <a:r>
                        <a:rPr lang="zh-CN" altLang="en-US"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实验文意理解</a:t>
                      </a:r>
                    </a:p>
                  </a:txBody>
                  <a:tcPr marL="91454" marR="91454" marT="45713" marB="45713"/>
                </a:tc>
                <a:tc>
                  <a:txBody>
                    <a:bodyPr/>
                    <a:lstStyle/>
                    <a:p>
                      <a:pPr>
                        <a:buNone/>
                      </a:pPr>
                      <a:r>
                        <a:rPr lang="en-US" altLang="zh-CN"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2.45</a:t>
                      </a:r>
                    </a:p>
                  </a:txBody>
                  <a:tcPr marL="91454" marR="91454" marT="45713" marB="45713"/>
                </a:tc>
                <a:tc>
                  <a:txBody>
                    <a:bodyPr/>
                    <a:lstStyle/>
                    <a:p>
                      <a:pPr>
                        <a:buNone/>
                      </a:pPr>
                      <a:r>
                        <a:rPr lang="zh-CN" altLang="en-US"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普通文意理解</a:t>
                      </a:r>
                    </a:p>
                  </a:txBody>
                  <a:tcPr marL="91454" marR="91454" marT="45713" marB="45713"/>
                </a:tc>
                <a:tc>
                  <a:txBody>
                    <a:bodyPr/>
                    <a:lstStyle/>
                    <a:p>
                      <a:pPr>
                        <a:buNone/>
                      </a:pPr>
                      <a:r>
                        <a:rPr lang="en-US" altLang="zh-CN"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2.09</a:t>
                      </a:r>
                    </a:p>
                  </a:txBody>
                  <a:tcPr marL="91454" marR="91454" marT="45713" marB="45713"/>
                </a:tc>
                <a:extLst>
                  <a:ext uri="{0D108BD9-81ED-4DB2-BD59-A6C34878D82A}">
                    <a16:rowId xmlns:a16="http://schemas.microsoft.com/office/drawing/2014/main" val="10004"/>
                  </a:ext>
                </a:extLst>
              </a:tr>
              <a:tr h="636029">
                <a:tc>
                  <a:txBody>
                    <a:bodyPr/>
                    <a:lstStyle/>
                    <a:p>
                      <a:pPr>
                        <a:buNone/>
                      </a:pPr>
                      <a:r>
                        <a:rPr lang="zh-CN" altLang="en-US" sz="24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实验翻译题</a:t>
                      </a:r>
                    </a:p>
                  </a:txBody>
                  <a:tcPr marL="91454" marR="91454" marT="45713" marB="45713"/>
                </a:tc>
                <a:tc>
                  <a:txBody>
                    <a:bodyPr/>
                    <a:lstStyle/>
                    <a:p>
                      <a:pPr>
                        <a:buNone/>
                      </a:pPr>
                      <a:r>
                        <a:rPr lang="en-US" altLang="zh-CN"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8.17</a:t>
                      </a:r>
                    </a:p>
                  </a:txBody>
                  <a:tcPr marL="91454" marR="91454" marT="45713" marB="45713"/>
                </a:tc>
                <a:tc>
                  <a:txBody>
                    <a:bodyPr/>
                    <a:lstStyle/>
                    <a:p>
                      <a:pPr>
                        <a:buNone/>
                      </a:pPr>
                      <a:r>
                        <a:rPr lang="zh-CN" altLang="en-US" sz="24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普通翻译题</a:t>
                      </a:r>
                    </a:p>
                  </a:txBody>
                  <a:tcPr marL="91454" marR="91454" marT="45713" marB="45713"/>
                </a:tc>
                <a:tc>
                  <a:txBody>
                    <a:bodyPr/>
                    <a:lstStyle/>
                    <a:p>
                      <a:pPr>
                        <a:buNone/>
                      </a:pPr>
                      <a:r>
                        <a:rPr lang="en-US" altLang="zh-CN" sz="24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7.52</a:t>
                      </a:r>
                    </a:p>
                  </a:txBody>
                  <a:tcPr marL="91454" marR="91454" marT="45713" marB="45713"/>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2551084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title"/>
          </p:nvPr>
        </p:nvSpPr>
        <p:spPr/>
        <p:txBody>
          <a:bodyPr>
            <a:normAutofit/>
          </a:bodyPr>
          <a:lstStyle/>
          <a:p>
            <a:pPr eaLnBrk="1" hangingPunct="1">
              <a:defRPr/>
            </a:pPr>
            <a:r>
              <a:rPr lang="zh-CN" altLang="en-US" sz="4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作文板块教学策略例析</a:t>
            </a:r>
          </a:p>
        </p:txBody>
      </p:sp>
      <p:sp>
        <p:nvSpPr>
          <p:cNvPr id="2" name="内容占位符 2"/>
          <p:cNvSpPr>
            <a:spLocks noGrp="1" noChangeArrowheads="1"/>
          </p:cNvSpPr>
          <p:nvPr>
            <p:ph idx="1"/>
          </p:nvPr>
        </p:nvSpPr>
        <p:spPr>
          <a:xfrm>
            <a:off x="457200" y="1988840"/>
            <a:ext cx="2458616" cy="3196952"/>
          </a:xfrm>
        </p:spPr>
        <p:txBody>
          <a:bodyPr>
            <a:normAutofit/>
          </a:bodyPr>
          <a:lstStyle/>
          <a:p>
            <a:pPr marL="0" indent="0" eaLnBrk="1" hangingPunct="1">
              <a:buNone/>
            </a:pPr>
            <a:r>
              <a:rPr lang="en-US" altLang="zh-CN" dirty="0"/>
              <a:t>1.</a:t>
            </a:r>
            <a:r>
              <a:rPr lang="zh-CN" altLang="en-US" dirty="0"/>
              <a:t>教学内容</a:t>
            </a:r>
          </a:p>
          <a:p>
            <a:pPr marL="0" indent="0" eaLnBrk="1" hangingPunct="1">
              <a:buNone/>
            </a:pPr>
            <a:r>
              <a:rPr lang="en-US" altLang="zh-CN" dirty="0">
                <a:sym typeface="宋体" pitchFamily="2" charset="-122"/>
              </a:rPr>
              <a:t>2.</a:t>
            </a:r>
            <a:r>
              <a:rPr lang="zh-CN" altLang="en-US" dirty="0">
                <a:sym typeface="宋体" pitchFamily="2" charset="-122"/>
              </a:rPr>
              <a:t>资料保障</a:t>
            </a:r>
            <a:endParaRPr lang="en-US" altLang="zh-CN" dirty="0">
              <a:sym typeface="宋体" pitchFamily="2" charset="-122"/>
            </a:endParaRPr>
          </a:p>
          <a:p>
            <a:pPr marL="0" indent="0" eaLnBrk="1" hangingPunct="1">
              <a:buNone/>
            </a:pPr>
            <a:r>
              <a:rPr lang="en-US" altLang="zh-CN" dirty="0">
                <a:sym typeface="宋体" pitchFamily="2" charset="-122"/>
              </a:rPr>
              <a:t>3.</a:t>
            </a:r>
            <a:r>
              <a:rPr lang="zh-CN" altLang="en-US" dirty="0">
                <a:sym typeface="宋体" pitchFamily="2" charset="-122"/>
              </a:rPr>
              <a:t>早读安排</a:t>
            </a:r>
            <a:endParaRPr lang="zh-CN" altLang="en-US" dirty="0"/>
          </a:p>
          <a:p>
            <a:pPr marL="0" indent="0" eaLnBrk="1" hangingPunct="1">
              <a:buNone/>
            </a:pPr>
            <a:r>
              <a:rPr lang="en-US" altLang="zh-CN" dirty="0">
                <a:sym typeface="宋体" pitchFamily="2" charset="-122"/>
              </a:rPr>
              <a:t>4.</a:t>
            </a:r>
            <a:r>
              <a:rPr lang="zh-CN" altLang="en-US" dirty="0">
                <a:sym typeface="宋体" pitchFamily="2" charset="-122"/>
              </a:rPr>
              <a:t>课堂设计</a:t>
            </a:r>
            <a:endParaRPr lang="zh-CN" altLang="en-US" dirty="0"/>
          </a:p>
        </p:txBody>
      </p:sp>
      <p:sp>
        <p:nvSpPr>
          <p:cNvPr id="3" name="文本框 2">
            <a:extLst>
              <a:ext uri="{FF2B5EF4-FFF2-40B4-BE49-F238E27FC236}">
                <a16:creationId xmlns:a16="http://schemas.microsoft.com/office/drawing/2014/main" id="{8E60532F-FEAD-40FA-9886-E1B74B9DBF00}"/>
              </a:ext>
            </a:extLst>
          </p:cNvPr>
          <p:cNvSpPr txBox="1"/>
          <p:nvPr/>
        </p:nvSpPr>
        <p:spPr>
          <a:xfrm>
            <a:off x="4572000" y="1988840"/>
            <a:ext cx="4464496" cy="1569660"/>
          </a:xfrm>
          <a:prstGeom prst="rect">
            <a:avLst/>
          </a:prstGeom>
          <a:noFill/>
        </p:spPr>
        <p:txBody>
          <a:bodyPr wrap="square" rtlCol="0">
            <a:spAutoFit/>
          </a:bodyPr>
          <a:lstStyle/>
          <a:p>
            <a:r>
              <a:rPr lang="en-US" altLang="zh-CN" sz="3200" dirty="0">
                <a:sym typeface="宋体" pitchFamily="2" charset="-122"/>
              </a:rPr>
              <a:t>5.</a:t>
            </a:r>
            <a:r>
              <a:rPr lang="zh-CN" altLang="en-US" sz="3200" dirty="0">
                <a:sym typeface="宋体" pitchFamily="2" charset="-122"/>
              </a:rPr>
              <a:t>周测要求</a:t>
            </a:r>
            <a:endParaRPr lang="zh-CN" altLang="en-US" sz="3200" dirty="0"/>
          </a:p>
          <a:p>
            <a:r>
              <a:rPr lang="en-US" altLang="zh-CN" sz="3200" dirty="0"/>
              <a:t>6.</a:t>
            </a:r>
            <a:r>
              <a:rPr lang="zh-CN" altLang="en-US" sz="3200" dirty="0"/>
              <a:t>札记范本</a:t>
            </a:r>
          </a:p>
          <a:p>
            <a:r>
              <a:rPr lang="en-US" altLang="zh-CN" sz="3200" dirty="0">
                <a:sym typeface="宋体" pitchFamily="2" charset="-122"/>
              </a:rPr>
              <a:t>7.</a:t>
            </a:r>
            <a:r>
              <a:rPr lang="zh-CN" altLang="en-US" sz="3200" dirty="0">
                <a:sym typeface="宋体" pitchFamily="2" charset="-122"/>
              </a:rPr>
              <a:t>调考数据（</a:t>
            </a:r>
            <a:r>
              <a:rPr lang="zh-CN" altLang="en-US" sz="3200" dirty="0"/>
              <a:t>问卷反馈</a:t>
            </a:r>
            <a:r>
              <a:rPr lang="zh-CN" altLang="en-US" sz="3200" dirty="0">
                <a:sym typeface="宋体" pitchFamily="2" charset="-122"/>
              </a:rPr>
              <a:t>）</a:t>
            </a:r>
            <a:endParaRPr lang="zh-CN" altLang="en-US" sz="3200" dirty="0"/>
          </a:p>
        </p:txBody>
      </p:sp>
    </p:spTree>
    <p:extLst>
      <p:ext uri="{BB962C8B-B14F-4D97-AF65-F5344CB8AC3E}">
        <p14:creationId xmlns:p14="http://schemas.microsoft.com/office/powerpoint/2010/main" val="365519600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noChangeArrowheads="1"/>
          </p:cNvSpPr>
          <p:nvPr>
            <p:ph type="title"/>
          </p:nvPr>
        </p:nvSpPr>
        <p:spPr>
          <a:xfrm>
            <a:off x="457200" y="9525"/>
            <a:ext cx="8229600" cy="1143000"/>
          </a:xfrm>
        </p:spPr>
        <p:txBody>
          <a:bodyPr>
            <a:normAutofit/>
          </a:bodyPr>
          <a:lstStyle/>
          <a:p>
            <a:pPr eaLnBrk="1" hangingPunct="1">
              <a:defRPr/>
            </a:pPr>
            <a:r>
              <a:rPr lang="en-US" altLang="zh-CN" sz="4000" b="1" dirty="0">
                <a:solidFill>
                  <a:schemeClr val="tx1"/>
                </a:solidFill>
                <a:latin typeface="+mn-lt"/>
                <a:ea typeface="+mn-ea"/>
                <a:cs typeface="+mn-cs"/>
              </a:rPr>
              <a:t>1.</a:t>
            </a:r>
            <a:r>
              <a:rPr lang="zh-CN" altLang="en-US" sz="4000" b="1" dirty="0">
                <a:solidFill>
                  <a:schemeClr val="tx1"/>
                </a:solidFill>
                <a:latin typeface="+mn-lt"/>
                <a:ea typeface="+mn-ea"/>
                <a:cs typeface="+mn-cs"/>
              </a:rPr>
              <a:t>教学内容</a:t>
            </a:r>
          </a:p>
        </p:txBody>
      </p:sp>
      <p:sp>
        <p:nvSpPr>
          <p:cNvPr id="2" name="文本框 2"/>
          <p:cNvSpPr txBox="1">
            <a:spLocks noChangeArrowheads="1"/>
          </p:cNvSpPr>
          <p:nvPr/>
        </p:nvSpPr>
        <p:spPr bwMode="auto">
          <a:xfrm>
            <a:off x="5252913" y="1044192"/>
            <a:ext cx="2498948"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b="1" dirty="0">
                <a:latin typeface="黑体" pitchFamily="49" charset="-122"/>
                <a:ea typeface="黑体" pitchFamily="49" charset="-122"/>
              </a:rPr>
              <a:t>作文训练计划编制原则</a:t>
            </a:r>
            <a:endParaRPr lang="en-US" altLang="zh-CN" sz="2400" b="1" dirty="0">
              <a:latin typeface="黑体" pitchFamily="49" charset="-122"/>
              <a:ea typeface="黑体" pitchFamily="49" charset="-122"/>
            </a:endParaRPr>
          </a:p>
          <a:p>
            <a:endParaRPr lang="zh-CN" altLang="en-US" sz="2400" dirty="0"/>
          </a:p>
          <a:p>
            <a:r>
              <a:rPr lang="zh-CN" altLang="en-US" sz="2400" b="1" dirty="0">
                <a:latin typeface="楷体" pitchFamily="49" charset="-122"/>
                <a:ea typeface="楷体" pitchFamily="49" charset="-122"/>
              </a:rPr>
              <a:t>日常训练与调考检测相配合</a:t>
            </a:r>
            <a:endParaRPr lang="en-US" altLang="zh-CN" sz="2400" b="1" dirty="0">
              <a:latin typeface="楷体" pitchFamily="49" charset="-122"/>
              <a:ea typeface="楷体" pitchFamily="49" charset="-122"/>
            </a:endParaRPr>
          </a:p>
          <a:p>
            <a:endParaRPr lang="zh-CN" altLang="en-US" sz="2400" b="1" dirty="0">
              <a:latin typeface="楷体" pitchFamily="49" charset="-122"/>
              <a:ea typeface="楷体" pitchFamily="49" charset="-122"/>
            </a:endParaRPr>
          </a:p>
          <a:p>
            <a:r>
              <a:rPr lang="zh-CN" altLang="en-US" sz="2400" b="1" dirty="0">
                <a:latin typeface="楷体" pitchFamily="49" charset="-122"/>
                <a:ea typeface="楷体" pitchFamily="49" charset="-122"/>
              </a:rPr>
              <a:t>材料类型与训练目标相结合</a:t>
            </a:r>
          </a:p>
          <a:p>
            <a:endParaRPr lang="zh-CN" altLang="en-US" sz="2400" dirty="0"/>
          </a:p>
          <a:p>
            <a:r>
              <a:rPr lang="zh-CN" altLang="en-US" sz="2400" b="1" dirty="0">
                <a:latin typeface="楷体" pitchFamily="49" charset="-122"/>
                <a:ea typeface="楷体" pitchFamily="49" charset="-122"/>
              </a:rPr>
              <a:t>融合高考评卷的“基础”与“发展”</a:t>
            </a:r>
            <a:endParaRPr lang="zh-CN" altLang="en-US" sz="2400" dirty="0"/>
          </a:p>
          <a:p>
            <a:endParaRPr lang="zh-CN" altLang="en-US" sz="2400" dirty="0"/>
          </a:p>
          <a:p>
            <a:endParaRPr lang="zh-CN" altLang="en-US" dirty="0"/>
          </a:p>
        </p:txBody>
      </p:sp>
      <p:pic>
        <p:nvPicPr>
          <p:cNvPr id="6" name="内容占位符 5" descr="周历"/>
          <p:cNvPicPr>
            <a:picLocks noGrp="1" noChangeAspect="1"/>
          </p:cNvPicPr>
          <p:nvPr>
            <p:ph idx="1"/>
          </p:nvPr>
        </p:nvPicPr>
        <p:blipFill>
          <a:blip r:embed="rId2"/>
          <a:stretch>
            <a:fillRect/>
          </a:stretch>
        </p:blipFill>
        <p:spPr>
          <a:xfrm>
            <a:off x="445237" y="980728"/>
            <a:ext cx="3848100" cy="5256584"/>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7514994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noChangeArrowheads="1"/>
          </p:cNvSpPr>
          <p:nvPr>
            <p:ph type="title"/>
          </p:nvPr>
        </p:nvSpPr>
        <p:spPr>
          <a:xfrm>
            <a:off x="468313" y="14288"/>
            <a:ext cx="8229600" cy="1143000"/>
          </a:xfrm>
        </p:spPr>
        <p:txBody>
          <a:bodyPr/>
          <a:lstStyle/>
          <a:p>
            <a:pPr eaLnBrk="1" hangingPunct="1">
              <a:defRPr/>
            </a:pPr>
            <a:r>
              <a:rPr lang="en-US" altLang="zh-CN" sz="4000" b="1" dirty="0">
                <a:latin typeface="+mn-lt"/>
                <a:ea typeface="+mn-ea"/>
                <a:cs typeface="+mn-cs"/>
                <a:sym typeface="宋体" panose="02010600030101010101" pitchFamily="2" charset="-122"/>
              </a:rPr>
              <a:t>2.</a:t>
            </a:r>
            <a:r>
              <a:rPr lang="zh-CN" altLang="en-US" sz="4000" b="1" dirty="0">
                <a:latin typeface="+mn-lt"/>
                <a:ea typeface="+mn-ea"/>
                <a:cs typeface="+mn-cs"/>
                <a:sym typeface="宋体" panose="02010600030101010101" pitchFamily="2" charset="-122"/>
              </a:rPr>
              <a:t>资料保障</a:t>
            </a:r>
            <a:endParaRPr lang="zh-CN" altLang="en-US" sz="4000" b="1" dirty="0">
              <a:latin typeface="+mn-lt"/>
              <a:ea typeface="+mn-ea"/>
              <a:cs typeface="+mn-cs"/>
            </a:endParaRPr>
          </a:p>
        </p:txBody>
      </p:sp>
      <p:pic>
        <p:nvPicPr>
          <p:cNvPr id="2" name="内容占位符 1" descr="20180710_134205"/>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23850" y="1125538"/>
            <a:ext cx="2566988" cy="3421062"/>
          </a:xfrm>
        </p:spPr>
      </p:pic>
      <p:pic>
        <p:nvPicPr>
          <p:cNvPr id="3" name="图片 2" descr="12345678"/>
          <p:cNvPicPr>
            <a:picLocks noChangeAspect="1"/>
          </p:cNvPicPr>
          <p:nvPr/>
        </p:nvPicPr>
        <p:blipFill>
          <a:blip r:embed="rId3"/>
          <a:stretch>
            <a:fillRect/>
          </a:stretch>
        </p:blipFill>
        <p:spPr>
          <a:xfrm>
            <a:off x="3995738" y="1157288"/>
            <a:ext cx="2540000" cy="3419475"/>
          </a:xfrm>
          <a:prstGeom prst="rect">
            <a:avLst/>
          </a:prstGeom>
          <a:ln>
            <a:solidFill>
              <a:schemeClr val="tx1"/>
            </a:solidFill>
          </a:ln>
          <a:effectLst>
            <a:outerShdw blurRad="50800" dist="38100" dir="2700000" algn="tl" rotWithShape="0">
              <a:prstClr val="black">
                <a:alpha val="40000"/>
              </a:prstClr>
            </a:outerShdw>
          </a:effectLst>
        </p:spPr>
      </p:pic>
      <p:sp>
        <p:nvSpPr>
          <p:cNvPr id="29700" name="文本框 3"/>
          <p:cNvSpPr txBox="1">
            <a:spLocks noChangeArrowheads="1"/>
          </p:cNvSpPr>
          <p:nvPr/>
        </p:nvSpPr>
        <p:spPr bwMode="auto">
          <a:xfrm>
            <a:off x="134938" y="4948238"/>
            <a:ext cx="88963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a:t> +</a:t>
            </a:r>
            <a:r>
              <a:rPr lang="zh-CN" altLang="en-US" sz="3200">
                <a:solidFill>
                  <a:srgbClr val="0000FF"/>
                </a:solidFill>
                <a:latin typeface="黑体" pitchFamily="49" charset="-122"/>
                <a:ea typeface="黑体" pitchFamily="49" charset="-122"/>
              </a:rPr>
              <a:t>晨读</a:t>
            </a:r>
            <a:r>
              <a:rPr lang="zh-CN" altLang="en-US" sz="3200">
                <a:latin typeface="楷体" pitchFamily="49" charset="-122"/>
                <a:ea typeface="楷体" pitchFamily="49" charset="-122"/>
              </a:rPr>
              <a:t>（模拟题目、优秀范文）</a:t>
            </a:r>
            <a:r>
              <a:rPr lang="en-US" altLang="zh-CN" sz="3200"/>
              <a:t>+</a:t>
            </a:r>
            <a:r>
              <a:rPr lang="zh-CN" altLang="en-US" sz="3200">
                <a:solidFill>
                  <a:srgbClr val="0000FF"/>
                </a:solidFill>
                <a:latin typeface="黑体" pitchFamily="49" charset="-122"/>
                <a:ea typeface="黑体" pitchFamily="49" charset="-122"/>
              </a:rPr>
              <a:t>自助</a:t>
            </a:r>
            <a:r>
              <a:rPr lang="zh-CN" altLang="en-US" sz="3200">
                <a:latin typeface="楷体" pitchFamily="49" charset="-122"/>
                <a:ea typeface="楷体" pitchFamily="49" charset="-122"/>
              </a:rPr>
              <a:t>（人民社论、人民网评）</a:t>
            </a:r>
            <a:r>
              <a:rPr lang="en-US" altLang="zh-CN" sz="3200"/>
              <a:t>+</a:t>
            </a:r>
            <a:r>
              <a:rPr lang="zh-CN" altLang="en-US" sz="3200">
                <a:solidFill>
                  <a:srgbClr val="0000FF"/>
                </a:solidFill>
                <a:latin typeface="黑体" pitchFamily="49" charset="-122"/>
                <a:ea typeface="黑体" pitchFamily="49" charset="-122"/>
              </a:rPr>
              <a:t>活页</a:t>
            </a:r>
            <a:r>
              <a:rPr lang="zh-CN" altLang="en-US" sz="3200">
                <a:latin typeface="楷体" pitchFamily="49" charset="-122"/>
                <a:ea typeface="楷体" pitchFamily="49" charset="-122"/>
              </a:rPr>
              <a:t>（热点人物、思辨随笔、文艺漫谈、历史趣话</a:t>
            </a:r>
            <a:r>
              <a:rPr lang="en-US" altLang="zh-CN" sz="3200">
                <a:latin typeface="楷体" pitchFamily="49" charset="-122"/>
                <a:ea typeface="楷体" pitchFamily="49" charset="-122"/>
              </a:rPr>
              <a:t>……</a:t>
            </a:r>
            <a:r>
              <a:rPr lang="zh-CN" altLang="en-US" sz="3200">
                <a:latin typeface="楷体" pitchFamily="49" charset="-122"/>
                <a:ea typeface="楷体" pitchFamily="49" charset="-122"/>
              </a:rPr>
              <a:t>）</a:t>
            </a:r>
          </a:p>
        </p:txBody>
      </p:sp>
    </p:spTree>
    <p:extLst>
      <p:ext uri="{BB962C8B-B14F-4D97-AF65-F5344CB8AC3E}">
        <p14:creationId xmlns:p14="http://schemas.microsoft.com/office/powerpoint/2010/main" val="7005778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a:xfrm>
            <a:off x="457200" y="65088"/>
            <a:ext cx="8229600" cy="1143000"/>
          </a:xfrm>
        </p:spPr>
        <p:txBody>
          <a:bodyPr>
            <a:normAutofit/>
          </a:bodyPr>
          <a:lstStyle/>
          <a:p>
            <a:pPr eaLnBrk="1" hangingPunct="1">
              <a:defRPr/>
            </a:pPr>
            <a:r>
              <a:rPr lang="en-US" altLang="zh-CN" sz="4000" b="1" dirty="0">
                <a:solidFill>
                  <a:schemeClr val="tx1"/>
                </a:solidFill>
                <a:latin typeface="+mn-lt"/>
                <a:ea typeface="+mn-ea"/>
                <a:cs typeface="+mn-cs"/>
                <a:sym typeface="宋体" panose="02010600030101010101" pitchFamily="2" charset="-122"/>
              </a:rPr>
              <a:t>3.</a:t>
            </a:r>
            <a:r>
              <a:rPr lang="zh-CN" altLang="en-US" sz="4000" b="1" dirty="0">
                <a:solidFill>
                  <a:schemeClr val="tx1"/>
                </a:solidFill>
                <a:latin typeface="+mn-lt"/>
                <a:ea typeface="+mn-ea"/>
                <a:cs typeface="+mn-cs"/>
                <a:sym typeface="宋体" panose="02010600030101010101" pitchFamily="2" charset="-122"/>
              </a:rPr>
              <a:t>早读安排</a:t>
            </a:r>
            <a:endParaRPr lang="zh-CN" altLang="en-US" sz="4000" b="1" dirty="0">
              <a:solidFill>
                <a:schemeClr val="tx1"/>
              </a:solidFill>
              <a:latin typeface="+mn-lt"/>
              <a:ea typeface="+mn-ea"/>
              <a:cs typeface="+mn-cs"/>
            </a:endParaRPr>
          </a:p>
        </p:txBody>
      </p:sp>
      <p:pic>
        <p:nvPicPr>
          <p:cNvPr id="2" name="内容占位符 4" descr="晨读"/>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6033" b="1392"/>
          <a:stretch/>
        </p:blipFill>
        <p:spPr>
          <a:xfrm>
            <a:off x="323528" y="980728"/>
            <a:ext cx="8136904" cy="5172075"/>
          </a:xfrm>
        </p:spPr>
      </p:pic>
    </p:spTree>
    <p:extLst>
      <p:ext uri="{BB962C8B-B14F-4D97-AF65-F5344CB8AC3E}">
        <p14:creationId xmlns:p14="http://schemas.microsoft.com/office/powerpoint/2010/main" val="379827692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noChangeArrowheads="1"/>
          </p:cNvSpPr>
          <p:nvPr>
            <p:ph type="title"/>
          </p:nvPr>
        </p:nvSpPr>
        <p:spPr>
          <a:xfrm>
            <a:off x="347663" y="22225"/>
            <a:ext cx="8229600" cy="1143000"/>
          </a:xfrm>
        </p:spPr>
        <p:txBody>
          <a:bodyPr>
            <a:normAutofit/>
          </a:bodyPr>
          <a:lstStyle/>
          <a:p>
            <a:pPr eaLnBrk="1" hangingPunct="1">
              <a:defRPr/>
            </a:pPr>
            <a:r>
              <a:rPr lang="en-US" altLang="zh-CN" sz="4000" b="1" dirty="0">
                <a:solidFill>
                  <a:schemeClr val="tx1"/>
                </a:solidFill>
                <a:latin typeface="+mn-lt"/>
                <a:ea typeface="+mn-ea"/>
                <a:cs typeface="+mn-cs"/>
                <a:sym typeface="宋体" panose="02010600030101010101" pitchFamily="2" charset="-122"/>
              </a:rPr>
              <a:t>4.</a:t>
            </a:r>
            <a:r>
              <a:rPr lang="zh-CN" altLang="en-US" sz="4000" b="1" dirty="0">
                <a:solidFill>
                  <a:schemeClr val="tx1"/>
                </a:solidFill>
                <a:latin typeface="+mn-lt"/>
                <a:ea typeface="+mn-ea"/>
                <a:cs typeface="+mn-cs"/>
                <a:sym typeface="宋体" panose="02010600030101010101" pitchFamily="2" charset="-122"/>
              </a:rPr>
              <a:t>课堂设计</a:t>
            </a:r>
            <a:endParaRPr lang="zh-CN" altLang="en-US" sz="4000" b="1" dirty="0">
              <a:solidFill>
                <a:schemeClr val="tx1"/>
              </a:solidFill>
              <a:latin typeface="+mn-lt"/>
              <a:ea typeface="+mn-ea"/>
              <a:cs typeface="+mn-cs"/>
            </a:endParaRPr>
          </a:p>
        </p:txBody>
      </p:sp>
      <p:sp>
        <p:nvSpPr>
          <p:cNvPr id="2" name="内容占位符 2"/>
          <p:cNvSpPr>
            <a:spLocks noGrp="1" noChangeArrowheads="1"/>
          </p:cNvSpPr>
          <p:nvPr>
            <p:ph idx="1"/>
          </p:nvPr>
        </p:nvSpPr>
        <p:spPr>
          <a:xfrm>
            <a:off x="457200" y="936625"/>
            <a:ext cx="8229600" cy="4525963"/>
          </a:xfrm>
        </p:spPr>
        <p:txBody>
          <a:bodyPr/>
          <a:lstStyle/>
          <a:p>
            <a:pPr eaLnBrk="1" hangingPunct="1"/>
            <a:r>
              <a:rPr lang="zh-CN" altLang="en-US">
                <a:latin typeface="楷体" pitchFamily="49" charset="-122"/>
                <a:ea typeface="楷体" pitchFamily="49" charset="-122"/>
              </a:rPr>
              <a:t>课前精彩文段背诵检查和讲解与学生时评文段的比拼点评交替进行（每天</a:t>
            </a:r>
            <a:r>
              <a:rPr lang="en-US" altLang="zh-CN">
                <a:latin typeface="楷体" pitchFamily="49" charset="-122"/>
                <a:ea typeface="楷体" pitchFamily="49" charset="-122"/>
              </a:rPr>
              <a:t>8</a:t>
            </a:r>
            <a:r>
              <a:rPr lang="zh-CN" altLang="en-US">
                <a:latin typeface="楷体" pitchFamily="49" charset="-122"/>
                <a:ea typeface="楷体" pitchFamily="49" charset="-122"/>
              </a:rPr>
              <a:t>分钟左右）</a:t>
            </a:r>
          </a:p>
          <a:p>
            <a:pPr eaLnBrk="1" hangingPunct="1"/>
            <a:endParaRPr lang="zh-CN" altLang="en-US"/>
          </a:p>
        </p:txBody>
      </p:sp>
      <p:pic>
        <p:nvPicPr>
          <p:cNvPr id="30723" name="图片 1" descr="123456789"/>
          <p:cNvPicPr>
            <a:picLocks noChangeAspect="1"/>
          </p:cNvPicPr>
          <p:nvPr/>
        </p:nvPicPr>
        <p:blipFill>
          <a:blip r:embed="rId2"/>
          <a:stretch>
            <a:fillRect/>
          </a:stretch>
        </p:blipFill>
        <p:spPr>
          <a:xfrm>
            <a:off x="331788" y="1989138"/>
            <a:ext cx="3736975" cy="4562475"/>
          </a:xfrm>
          <a:prstGeom prst="rect">
            <a:avLst/>
          </a:prstGeom>
          <a:noFill/>
          <a:ln w="9525">
            <a:noFill/>
          </a:ln>
          <a:effectLst>
            <a:outerShdw blurRad="50800" dist="38100" algn="l" rotWithShape="0">
              <a:prstClr val="black">
                <a:alpha val="40000"/>
              </a:prstClr>
            </a:outerShdw>
          </a:effectLst>
        </p:spPr>
      </p:pic>
      <p:pic>
        <p:nvPicPr>
          <p:cNvPr id="30724" name="图片 2" descr="1234567890"/>
          <p:cNvPicPr>
            <a:picLocks noChangeAspect="1"/>
          </p:cNvPicPr>
          <p:nvPr/>
        </p:nvPicPr>
        <p:blipFill>
          <a:blip r:embed="rId3"/>
          <a:stretch>
            <a:fillRect/>
          </a:stretch>
        </p:blipFill>
        <p:spPr>
          <a:xfrm>
            <a:off x="4716463" y="2025650"/>
            <a:ext cx="3239913" cy="4525963"/>
          </a:xfrm>
          <a:prstGeom prst="rect">
            <a:avLst/>
          </a:prstGeom>
          <a:noFill/>
          <a:ln w="9525">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58066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wheel(1)">
                                      <p:cBhvr>
                                        <p:cTn id="7" dur="2000"/>
                                        <p:tgtEl>
                                          <p:spTgt spid="3072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wheel(1)">
                                      <p:cBhvr>
                                        <p:cTn id="12" dur="20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noChangeArrowheads="1"/>
          </p:cNvSpPr>
          <p:nvPr>
            <p:ph type="title"/>
          </p:nvPr>
        </p:nvSpPr>
        <p:spPr>
          <a:xfrm>
            <a:off x="457200" y="144463"/>
            <a:ext cx="8229600" cy="1143000"/>
          </a:xfrm>
        </p:spPr>
        <p:txBody>
          <a:bodyPr/>
          <a:lstStyle/>
          <a:p>
            <a:pPr eaLnBrk="1" hangingPunct="1">
              <a:defRPr/>
            </a:pPr>
            <a:r>
              <a:rPr lang="en-US" altLang="zh-CN" sz="4000" b="1" dirty="0">
                <a:latin typeface="+mn-lt"/>
                <a:ea typeface="+mn-ea"/>
                <a:cs typeface="+mn-cs"/>
                <a:sym typeface="宋体" panose="02010600030101010101" pitchFamily="2" charset="-122"/>
              </a:rPr>
              <a:t>5.</a:t>
            </a:r>
            <a:r>
              <a:rPr lang="zh-CN" altLang="en-US" sz="4000" b="1" dirty="0">
                <a:latin typeface="+mn-lt"/>
                <a:ea typeface="+mn-ea"/>
                <a:cs typeface="+mn-cs"/>
                <a:sym typeface="宋体" panose="02010600030101010101" pitchFamily="2" charset="-122"/>
              </a:rPr>
              <a:t>周测要求</a:t>
            </a:r>
          </a:p>
        </p:txBody>
      </p:sp>
      <p:pic>
        <p:nvPicPr>
          <p:cNvPr id="5" name="内容占位符 4" descr="周测"/>
          <p:cNvPicPr>
            <a:picLocks noGrp="1" noChangeAspect="1"/>
          </p:cNvPicPr>
          <p:nvPr>
            <p:ph idx="1"/>
          </p:nvPr>
        </p:nvPicPr>
        <p:blipFill>
          <a:blip r:embed="rId2"/>
          <a:stretch>
            <a:fillRect/>
          </a:stretch>
        </p:blipFill>
        <p:spPr>
          <a:xfrm>
            <a:off x="1347788" y="1117600"/>
            <a:ext cx="6530975" cy="4525963"/>
          </a:xfrm>
          <a:effectLst>
            <a:outerShdw blurRad="50800" dist="38100" dir="2700000" algn="tl" rotWithShape="0">
              <a:prstClr val="black">
                <a:alpha val="40000"/>
              </a:prstClr>
            </a:outerShdw>
          </a:effectLst>
        </p:spPr>
      </p:pic>
      <p:sp>
        <p:nvSpPr>
          <p:cNvPr id="32771" name="文本框 5"/>
          <p:cNvSpPr txBox="1">
            <a:spLocks noChangeArrowheads="1"/>
          </p:cNvSpPr>
          <p:nvPr/>
        </p:nvSpPr>
        <p:spPr bwMode="auto">
          <a:xfrm>
            <a:off x="330200" y="5703888"/>
            <a:ext cx="856773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b="1" dirty="0">
                <a:solidFill>
                  <a:srgbClr val="0000FF"/>
                </a:solidFill>
                <a:latin typeface="楷体" pitchFamily="49" charset="-122"/>
                <a:ea typeface="楷体" pitchFamily="49" charset="-122"/>
              </a:rPr>
              <a:t>一周一次大作文训练，一次一个提升点，</a:t>
            </a:r>
            <a:endParaRPr lang="en-US" altLang="zh-CN" sz="3200" b="1" dirty="0">
              <a:solidFill>
                <a:srgbClr val="0000FF"/>
              </a:solidFill>
              <a:latin typeface="楷体" pitchFamily="49" charset="-122"/>
              <a:ea typeface="楷体" pitchFamily="49" charset="-122"/>
            </a:endParaRPr>
          </a:p>
          <a:p>
            <a:pPr algn="ctr"/>
            <a:r>
              <a:rPr lang="zh-CN" altLang="en-US" sz="3200" b="1" dirty="0">
                <a:solidFill>
                  <a:srgbClr val="0000FF"/>
                </a:solidFill>
                <a:latin typeface="楷体" pitchFamily="49" charset="-122"/>
                <a:ea typeface="楷体" pitchFamily="49" charset="-122"/>
              </a:rPr>
              <a:t>稳扎稳打，步步向前！</a:t>
            </a:r>
          </a:p>
        </p:txBody>
      </p:sp>
    </p:spTree>
    <p:extLst>
      <p:ext uri="{BB962C8B-B14F-4D97-AF65-F5344CB8AC3E}">
        <p14:creationId xmlns:p14="http://schemas.microsoft.com/office/powerpoint/2010/main" val="282582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noChangeArrowheads="1"/>
          </p:cNvSpPr>
          <p:nvPr>
            <p:ph type="title"/>
          </p:nvPr>
        </p:nvSpPr>
        <p:spPr>
          <a:xfrm>
            <a:off x="457200" y="115888"/>
            <a:ext cx="8229600" cy="1143000"/>
          </a:xfrm>
        </p:spPr>
        <p:txBody>
          <a:bodyPr>
            <a:normAutofit/>
          </a:bodyPr>
          <a:lstStyle/>
          <a:p>
            <a:pPr eaLnBrk="1" hangingPunct="1">
              <a:defRPr/>
            </a:pPr>
            <a:r>
              <a:rPr lang="en-US" altLang="zh-CN" sz="4000" b="1" dirty="0">
                <a:solidFill>
                  <a:schemeClr val="tx1"/>
                </a:solidFill>
                <a:latin typeface="+mn-lt"/>
                <a:ea typeface="+mn-ea"/>
                <a:cs typeface="+mn-cs"/>
                <a:sym typeface="宋体" panose="02010600030101010101" pitchFamily="2" charset="-122"/>
              </a:rPr>
              <a:t>6.</a:t>
            </a:r>
            <a:r>
              <a:rPr lang="zh-CN" altLang="en-US" sz="4000" b="1" dirty="0">
                <a:solidFill>
                  <a:schemeClr val="tx1"/>
                </a:solidFill>
                <a:latin typeface="+mn-lt"/>
                <a:ea typeface="+mn-ea"/>
                <a:cs typeface="+mn-cs"/>
                <a:sym typeface="宋体" panose="02010600030101010101" pitchFamily="2" charset="-122"/>
              </a:rPr>
              <a:t>札记范本</a:t>
            </a:r>
            <a:endParaRPr lang="zh-CN" altLang="en-US" sz="4000" b="1" dirty="0">
              <a:solidFill>
                <a:schemeClr val="tx1"/>
              </a:solidFill>
              <a:latin typeface="+mn-lt"/>
              <a:ea typeface="+mn-ea"/>
              <a:cs typeface="+mn-cs"/>
            </a:endParaRPr>
          </a:p>
        </p:txBody>
      </p:sp>
      <p:pic>
        <p:nvPicPr>
          <p:cNvPr id="3" name="内容占位符 2" descr="1531264021184"/>
          <p:cNvPicPr>
            <a:picLocks noGrp="1" noChangeAspect="1"/>
          </p:cNvPicPr>
          <p:nvPr>
            <p:ph idx="1"/>
          </p:nvPr>
        </p:nvPicPr>
        <p:blipFill>
          <a:blip r:embed="rId2"/>
          <a:stretch>
            <a:fillRect/>
          </a:stretch>
        </p:blipFill>
        <p:spPr>
          <a:xfrm>
            <a:off x="34925" y="1054100"/>
            <a:ext cx="3394075" cy="4525963"/>
          </a:xfrm>
          <a:effectLst>
            <a:outerShdw blurRad="50800" dist="38100" dir="2700000" algn="tl" rotWithShape="0">
              <a:prstClr val="black">
                <a:alpha val="40000"/>
              </a:prstClr>
            </a:outerShdw>
          </a:effectLst>
        </p:spPr>
      </p:pic>
      <p:pic>
        <p:nvPicPr>
          <p:cNvPr id="4" name="图片 3" descr="1531264032544"/>
          <p:cNvPicPr>
            <a:picLocks noChangeAspect="1"/>
          </p:cNvPicPr>
          <p:nvPr/>
        </p:nvPicPr>
        <p:blipFill>
          <a:blip r:embed="rId3"/>
          <a:stretch>
            <a:fillRect/>
          </a:stretch>
        </p:blipFill>
        <p:spPr>
          <a:xfrm>
            <a:off x="3644900" y="1054100"/>
            <a:ext cx="3438525" cy="45862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3159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2" descr="D:\Betsy葛\1\咖啡.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7233" y="3236385"/>
            <a:ext cx="1744662"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TextBox 3"/>
          <p:cNvSpPr>
            <a:spLocks noChangeArrowheads="1"/>
          </p:cNvSpPr>
          <p:nvPr/>
        </p:nvSpPr>
        <p:spPr bwMode="auto">
          <a:xfrm>
            <a:off x="377826" y="4976284"/>
            <a:ext cx="69834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000" b="1" dirty="0">
                <a:latin typeface="黑体" pitchFamily="49" charset="-122"/>
                <a:ea typeface="黑体" pitchFamily="49" charset="-122"/>
                <a:cs typeface="风雨  粗毛楷" pitchFamily="34" charset="-128"/>
              </a:rPr>
              <a:t>金江昆小说</a:t>
            </a:r>
            <a:r>
              <a:rPr lang="en-US" altLang="zh-CN" sz="3000" b="1" dirty="0">
                <a:latin typeface="黑体" pitchFamily="49" charset="-122"/>
                <a:ea typeface="黑体" pitchFamily="49" charset="-122"/>
                <a:cs typeface="风雨  粗毛楷" pitchFamily="34" charset="-128"/>
              </a:rPr>
              <a:t>《</a:t>
            </a:r>
            <a:r>
              <a:rPr lang="zh-CN" altLang="en-US" sz="3000" b="1" dirty="0">
                <a:latin typeface="黑体" pitchFamily="49" charset="-122"/>
                <a:ea typeface="黑体" pitchFamily="49" charset="-122"/>
                <a:cs typeface="风雨  粗毛楷" pitchFamily="34" charset="-128"/>
              </a:rPr>
              <a:t>渡缘</a:t>
            </a:r>
            <a:r>
              <a:rPr lang="en-US" altLang="zh-CN" sz="3000" b="1" dirty="0">
                <a:latin typeface="黑体" pitchFamily="49" charset="-122"/>
                <a:ea typeface="黑体" pitchFamily="49" charset="-122"/>
                <a:cs typeface="风雨  粗毛楷" pitchFamily="34" charset="-128"/>
              </a:rPr>
              <a:t>》</a:t>
            </a:r>
            <a:r>
              <a:rPr lang="zh-CN" altLang="en-US" sz="3000" b="1" dirty="0">
                <a:latin typeface="黑体" pitchFamily="49" charset="-122"/>
                <a:ea typeface="黑体" pitchFamily="49" charset="-122"/>
                <a:cs typeface="风雨  粗毛楷" pitchFamily="34" charset="-128"/>
              </a:rPr>
              <a:t>研讨会召开</a:t>
            </a:r>
            <a:r>
              <a:rPr lang="zh-CN" altLang="en-US" sz="3000" b="1" dirty="0">
                <a:latin typeface="风雨  粗毛楷" pitchFamily="34" charset="-128"/>
                <a:ea typeface="风雨  粗毛楷" pitchFamily="34" charset="-128"/>
                <a:cs typeface="风雨  粗毛楷" pitchFamily="34" charset="-128"/>
              </a:rPr>
              <a:t> </a:t>
            </a:r>
            <a:endParaRPr lang="en-US" sz="3000" b="1" dirty="0">
              <a:latin typeface="风雨  粗毛楷" pitchFamily="34" charset="-128"/>
              <a:ea typeface="风雨  粗毛楷" pitchFamily="34" charset="-128"/>
              <a:cs typeface="风雨  粗毛楷" pitchFamily="34" charset="-128"/>
            </a:endParaRPr>
          </a:p>
        </p:txBody>
      </p:sp>
      <p:pic>
        <p:nvPicPr>
          <p:cNvPr id="12297" name="Picture 4" descr="D:\Betsy葛\1\R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3989" y="1706033"/>
            <a:ext cx="657225"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Picture 5" descr="D:\Betsy葛\1\JK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9063" y="1479551"/>
            <a:ext cx="692150" cy="370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Picture 6" descr="D:\Betsy葛\1\SR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73951" y="1479551"/>
            <a:ext cx="352425" cy="65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0" name="Picture 7" descr="D:\Betsy葛\1\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73951" y="1949451"/>
            <a:ext cx="455613" cy="38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83569" y="685188"/>
            <a:ext cx="5256584" cy="406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196138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ppt_x</p:attrName>
                                        </p:attrNameLst>
                                      </p:cBhvr>
                                      <p:tavLst>
                                        <p:tav tm="0">
                                          <p:val>
                                            <p:strVal val="#ppt_x"/>
                                          </p:val>
                                        </p:tav>
                                        <p:tav tm="100000">
                                          <p:val>
                                            <p:strVal val="#ppt_x"/>
                                          </p:val>
                                        </p:tav>
                                      </p:tavLst>
                                    </p:anim>
                                    <p:anim calcmode="lin" valueType="num">
                                      <p:cBhvr>
                                        <p:cTn id="8" dur="300" fill="hold"/>
                                        <p:tgtEl>
                                          <p:spTgt spid="12291"/>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250"/>
                                  </p:stCondLst>
                                  <p:childTnLst>
                                    <p:set>
                                      <p:cBhvr>
                                        <p:cTn id="10" dur="1" fill="hold">
                                          <p:stCondLst>
                                            <p:cond delay="0"/>
                                          </p:stCondLst>
                                        </p:cTn>
                                        <p:tgtEl>
                                          <p:spTgt spid="12297"/>
                                        </p:tgtEl>
                                        <p:attrNameLst>
                                          <p:attrName>style.visibility</p:attrName>
                                        </p:attrNameLst>
                                      </p:cBhvr>
                                      <p:to>
                                        <p:strVal val="visible"/>
                                      </p:to>
                                    </p:set>
                                    <p:animEffect filter="wipe(down)">
                                      <p:cBhvr>
                                        <p:cTn id="11" dur="100"/>
                                        <p:tgtEl>
                                          <p:spTgt spid="12297"/>
                                        </p:tgtEl>
                                      </p:cBhvr>
                                    </p:animEffect>
                                  </p:childTnLst>
                                </p:cTn>
                              </p:par>
                              <p:par>
                                <p:cTn id="12" presetID="22" presetClass="entr" presetSubtype="2" fill="hold" nodeType="withEffect">
                                  <p:stCondLst>
                                    <p:cond delay="350"/>
                                  </p:stCondLst>
                                  <p:childTnLst>
                                    <p:set>
                                      <p:cBhvr>
                                        <p:cTn id="13" dur="1" fill="hold">
                                          <p:stCondLst>
                                            <p:cond delay="0"/>
                                          </p:stCondLst>
                                        </p:cTn>
                                        <p:tgtEl>
                                          <p:spTgt spid="12298"/>
                                        </p:tgtEl>
                                        <p:attrNameLst>
                                          <p:attrName>style.visibility</p:attrName>
                                        </p:attrNameLst>
                                      </p:cBhvr>
                                      <p:to>
                                        <p:strVal val="visible"/>
                                      </p:to>
                                    </p:set>
                                    <p:animEffect filter="wipe(right)">
                                      <p:cBhvr>
                                        <p:cTn id="14" dur="100"/>
                                        <p:tgtEl>
                                          <p:spTgt spid="12298"/>
                                        </p:tgtEl>
                                      </p:cBhvr>
                                    </p:animEffect>
                                  </p:childTnLst>
                                </p:cTn>
                              </p:par>
                              <p:par>
                                <p:cTn id="15" presetID="22" presetClass="entr" presetSubtype="1" fill="hold" nodeType="withEffect">
                                  <p:stCondLst>
                                    <p:cond delay="450"/>
                                  </p:stCondLst>
                                  <p:childTnLst>
                                    <p:set>
                                      <p:cBhvr>
                                        <p:cTn id="16" dur="1" fill="hold">
                                          <p:stCondLst>
                                            <p:cond delay="0"/>
                                          </p:stCondLst>
                                        </p:cTn>
                                        <p:tgtEl>
                                          <p:spTgt spid="12299"/>
                                        </p:tgtEl>
                                        <p:attrNameLst>
                                          <p:attrName>style.visibility</p:attrName>
                                        </p:attrNameLst>
                                      </p:cBhvr>
                                      <p:to>
                                        <p:strVal val="visible"/>
                                      </p:to>
                                    </p:set>
                                    <p:animEffect filter="wipe(up)">
                                      <p:cBhvr>
                                        <p:cTn id="17" dur="100"/>
                                        <p:tgtEl>
                                          <p:spTgt spid="12299"/>
                                        </p:tgtEl>
                                      </p:cBhvr>
                                    </p:animEffect>
                                  </p:childTnLst>
                                </p:cTn>
                              </p:par>
                            </p:childTnLst>
                          </p:cTn>
                        </p:par>
                        <p:par>
                          <p:cTn id="18" fill="hold" nodeType="afterGroup">
                            <p:stCondLst>
                              <p:cond delay="550"/>
                            </p:stCondLst>
                            <p:childTnLst>
                              <p:par>
                                <p:cTn id="19" presetID="22" presetClass="entr" presetSubtype="8" fill="hold" nodeType="afterEffect">
                                  <p:stCondLst>
                                    <p:cond delay="0"/>
                                  </p:stCondLst>
                                  <p:childTnLst>
                                    <p:set>
                                      <p:cBhvr>
                                        <p:cTn id="20" dur="1" fill="hold">
                                          <p:stCondLst>
                                            <p:cond delay="0"/>
                                          </p:stCondLst>
                                        </p:cTn>
                                        <p:tgtEl>
                                          <p:spTgt spid="12300"/>
                                        </p:tgtEl>
                                        <p:attrNameLst>
                                          <p:attrName>style.visibility</p:attrName>
                                        </p:attrNameLst>
                                      </p:cBhvr>
                                      <p:to>
                                        <p:strVal val="visible"/>
                                      </p:to>
                                    </p:set>
                                    <p:animEffect filter="wipe(left)">
                                      <p:cBhvr>
                                        <p:cTn id="21" dur="100"/>
                                        <p:tgtEl>
                                          <p:spTgt spid="12300"/>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12296"/>
                                        </p:tgtEl>
                                        <p:attrNameLst>
                                          <p:attrName>style.visibility</p:attrName>
                                        </p:attrNameLst>
                                      </p:cBhvr>
                                      <p:to>
                                        <p:strVal val="visible"/>
                                      </p:to>
                                    </p:set>
                                    <p:animEffect filter="wipe(left)">
                                      <p:cBhvr>
                                        <p:cTn id="24" dur="200"/>
                                        <p:tgtEl>
                                          <p:spTgt spid="12296"/>
                                        </p:tgtEl>
                                      </p:cBhvr>
                                    </p:animEffect>
                                  </p:childTnLst>
                                </p:cTn>
                              </p:par>
                              <p:par>
                                <p:cTn id="25" presetID="22" presetClass="entr" presetSubtype="4"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normAutofit/>
          </a:bodyPr>
          <a:lstStyle/>
          <a:p>
            <a:pPr eaLnBrk="1" hangingPunct="1">
              <a:defRPr/>
            </a:pPr>
            <a:r>
              <a:rPr lang="en-US" altLang="zh-CN" sz="4000" b="1" dirty="0">
                <a:solidFill>
                  <a:schemeClr val="tx1"/>
                </a:solidFill>
                <a:latin typeface="+mn-lt"/>
                <a:ea typeface="+mn-ea"/>
                <a:cs typeface="+mn-cs"/>
              </a:rPr>
              <a:t>7.</a:t>
            </a:r>
            <a:r>
              <a:rPr lang="zh-CN" altLang="en-US" sz="4000" b="1" dirty="0">
                <a:solidFill>
                  <a:schemeClr val="tx1"/>
                </a:solidFill>
                <a:latin typeface="+mn-lt"/>
                <a:ea typeface="+mn-ea"/>
                <a:cs typeface="+mn-cs"/>
              </a:rPr>
              <a:t>调考数据（</a:t>
            </a:r>
            <a:r>
              <a:rPr lang="en-US" altLang="zh-CN" sz="4000" b="1" dirty="0">
                <a:solidFill>
                  <a:schemeClr val="tx1"/>
                </a:solidFill>
                <a:latin typeface="+mn-lt"/>
                <a:ea typeface="+mn-ea"/>
                <a:cs typeface="+mn-cs"/>
              </a:rPr>
              <a:t>+</a:t>
            </a:r>
            <a:r>
              <a:rPr lang="zh-CN" altLang="en-US" sz="4000" b="1" dirty="0">
                <a:solidFill>
                  <a:schemeClr val="tx1"/>
                </a:solidFill>
                <a:latin typeface="+mn-lt"/>
                <a:ea typeface="+mn-ea"/>
                <a:cs typeface="+mn-cs"/>
              </a:rPr>
              <a:t>问卷反馈）</a:t>
            </a:r>
          </a:p>
        </p:txBody>
      </p:sp>
      <p:graphicFrame>
        <p:nvGraphicFramePr>
          <p:cNvPr id="6" name="内容占位符 5"/>
          <p:cNvGraphicFramePr>
            <a:graphicFrameLocks noGrp="1"/>
          </p:cNvGraphicFramePr>
          <p:nvPr>
            <p:ph idx="4294967295"/>
          </p:nvPr>
        </p:nvGraphicFramePr>
        <p:xfrm>
          <a:off x="531813" y="1268413"/>
          <a:ext cx="8229600" cy="1844674"/>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701281">
                <a:tc>
                  <a:txBody>
                    <a:bodyPr/>
                    <a:lstStyle/>
                    <a:p>
                      <a:pPr>
                        <a:buNone/>
                      </a:pPr>
                      <a:r>
                        <a:rPr lang="zh-CN" altLang="en-US" sz="2000">
                          <a:solidFill>
                            <a:schemeClr val="tx1"/>
                          </a:solidFill>
                          <a:latin typeface="黑体" panose="02010609060101010101" pitchFamily="49" charset="-122"/>
                          <a:ea typeface="黑体" panose="02010609060101010101" pitchFamily="49" charset="-122"/>
                        </a:rPr>
                        <a:t>实验一轮目标</a:t>
                      </a:r>
                    </a:p>
                  </a:txBody>
                  <a:tcPr marT="45736" marB="45736"/>
                </a:tc>
                <a:tc>
                  <a:txBody>
                    <a:bodyPr/>
                    <a:lstStyle/>
                    <a:p>
                      <a:pPr>
                        <a:buNone/>
                      </a:pPr>
                      <a:r>
                        <a:rPr lang="en-US" altLang="zh-CN" sz="20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50</a:t>
                      </a:r>
                      <a:r>
                        <a:rPr lang="zh-CN" altLang="en-US" sz="20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分</a:t>
                      </a:r>
                    </a:p>
                  </a:txBody>
                  <a:tcPr marT="45736" marB="45736"/>
                </a:tc>
                <a:tc>
                  <a:txBody>
                    <a:bodyPr/>
                    <a:lstStyle/>
                    <a:p>
                      <a:pPr>
                        <a:buNone/>
                      </a:pPr>
                      <a:r>
                        <a:rPr lang="zh-CN" altLang="en-US" sz="2000" dirty="0">
                          <a:solidFill>
                            <a:schemeClr val="tx1"/>
                          </a:solidFill>
                          <a:latin typeface="黑体" panose="02010609060101010101" pitchFamily="49" charset="-122"/>
                          <a:ea typeface="黑体" panose="02010609060101010101" pitchFamily="49" charset="-122"/>
                          <a:sym typeface="+mn-ea"/>
                        </a:rPr>
                        <a:t>普通一轮目标</a:t>
                      </a:r>
                    </a:p>
                  </a:txBody>
                  <a:tcPr marT="45736" marB="45736"/>
                </a:tc>
                <a:tc>
                  <a:txBody>
                    <a:bodyPr/>
                    <a:lstStyle/>
                    <a:p>
                      <a:pPr>
                        <a:buNone/>
                      </a:pPr>
                      <a:r>
                        <a:rPr lang="en-US" altLang="zh-CN" sz="20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47</a:t>
                      </a:r>
                      <a:r>
                        <a:rPr lang="zh-CN" altLang="en-US" sz="20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分</a:t>
                      </a:r>
                    </a:p>
                    <a:p>
                      <a:pPr>
                        <a:buNone/>
                      </a:pPr>
                      <a:endParaRPr lang="zh-CN" altLang="en-US" sz="20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txBody>
                  <a:tcPr marT="45736" marB="45736"/>
                </a:tc>
                <a:extLst>
                  <a:ext uri="{0D108BD9-81ED-4DB2-BD59-A6C34878D82A}">
                    <a16:rowId xmlns:a16="http://schemas.microsoft.com/office/drawing/2014/main" val="10000"/>
                  </a:ext>
                </a:extLst>
              </a:tr>
              <a:tr h="381131">
                <a:tc>
                  <a:txBody>
                    <a:bodyPr/>
                    <a:lstStyle/>
                    <a:p>
                      <a:pPr>
                        <a:buNone/>
                      </a:pPr>
                      <a:r>
                        <a:rPr lang="zh-CN" altLang="en-US" sz="1800" b="1">
                          <a:solidFill>
                            <a:srgbClr val="FF0000"/>
                          </a:solidFill>
                          <a:effectLst>
                            <a:outerShdw blurRad="38100" dist="38100" dir="2700000" algn="tl">
                              <a:srgbClr val="000000">
                                <a:alpha val="43137"/>
                              </a:srgbClr>
                            </a:outerShdw>
                          </a:effectLst>
                        </a:rPr>
                        <a:t>实验一调均分</a:t>
                      </a:r>
                    </a:p>
                  </a:txBody>
                  <a:tcPr marT="45736" marB="45736"/>
                </a:tc>
                <a:tc>
                  <a:txBody>
                    <a:bodyPr/>
                    <a:lstStyle/>
                    <a:p>
                      <a:pPr>
                        <a:buNone/>
                      </a:pPr>
                      <a:r>
                        <a:rPr lang="en-US" altLang="zh-CN" sz="1800" b="1">
                          <a:solidFill>
                            <a:srgbClr val="FF0000"/>
                          </a:solidFill>
                          <a:effectLst>
                            <a:outerShdw blurRad="38100" dist="38100" dir="2700000" algn="tl">
                              <a:srgbClr val="000000">
                                <a:alpha val="43137"/>
                              </a:srgbClr>
                            </a:outerShdw>
                          </a:effectLst>
                        </a:rPr>
                        <a:t>46.18</a:t>
                      </a:r>
                      <a:r>
                        <a:rPr lang="zh-CN" altLang="en-US" sz="1800" b="1">
                          <a:solidFill>
                            <a:srgbClr val="FF0000"/>
                          </a:solidFill>
                          <a:effectLst>
                            <a:outerShdw blurRad="38100" dist="38100" dir="2700000" algn="tl">
                              <a:srgbClr val="000000">
                                <a:alpha val="43137"/>
                              </a:srgbClr>
                            </a:outerShdw>
                          </a:effectLst>
                        </a:rPr>
                        <a:t>分</a:t>
                      </a:r>
                    </a:p>
                  </a:txBody>
                  <a:tcPr marT="45736" marB="45736"/>
                </a:tc>
                <a:tc>
                  <a:txBody>
                    <a:bodyPr/>
                    <a:lstStyle/>
                    <a:p>
                      <a:pPr>
                        <a:buNone/>
                      </a:pPr>
                      <a:r>
                        <a:rPr lang="zh-CN" altLang="en-US" sz="1800" b="1" dirty="0">
                          <a:solidFill>
                            <a:srgbClr val="FF0000"/>
                          </a:solidFill>
                          <a:effectLst>
                            <a:outerShdw blurRad="38100" dist="38100" dir="2700000" algn="tl">
                              <a:srgbClr val="000000">
                                <a:alpha val="43137"/>
                              </a:srgbClr>
                            </a:outerShdw>
                          </a:effectLst>
                          <a:sym typeface="+mn-ea"/>
                        </a:rPr>
                        <a:t>普通一调均分</a:t>
                      </a:r>
                    </a:p>
                  </a:txBody>
                  <a:tcPr marT="45736" marB="45736"/>
                </a:tc>
                <a:tc>
                  <a:txBody>
                    <a:bodyPr/>
                    <a:lstStyle/>
                    <a:p>
                      <a:pPr>
                        <a:buNone/>
                      </a:pPr>
                      <a:r>
                        <a:rPr lang="en-US" altLang="zh-CN" sz="1800" b="1">
                          <a:solidFill>
                            <a:srgbClr val="FF0000"/>
                          </a:solidFill>
                          <a:effectLst>
                            <a:outerShdw blurRad="38100" dist="38100" dir="2700000" algn="tl">
                              <a:srgbClr val="000000">
                                <a:alpha val="43137"/>
                              </a:srgbClr>
                            </a:outerShdw>
                          </a:effectLst>
                        </a:rPr>
                        <a:t>44.12</a:t>
                      </a:r>
                      <a:r>
                        <a:rPr lang="zh-CN" altLang="en-US" sz="1800" b="1">
                          <a:solidFill>
                            <a:srgbClr val="FF0000"/>
                          </a:solidFill>
                          <a:effectLst>
                            <a:outerShdw blurRad="38100" dist="38100" dir="2700000" algn="tl">
                              <a:srgbClr val="000000">
                                <a:alpha val="43137"/>
                              </a:srgbClr>
                            </a:outerShdw>
                          </a:effectLst>
                        </a:rPr>
                        <a:t>分</a:t>
                      </a:r>
                    </a:p>
                  </a:txBody>
                  <a:tcPr marT="45736" marB="45736"/>
                </a:tc>
                <a:extLst>
                  <a:ext uri="{0D108BD9-81ED-4DB2-BD59-A6C34878D82A}">
                    <a16:rowId xmlns:a16="http://schemas.microsoft.com/office/drawing/2014/main" val="10001"/>
                  </a:ext>
                </a:extLst>
              </a:tr>
              <a:tr h="381131">
                <a:tc>
                  <a:txBody>
                    <a:bodyPr/>
                    <a:lstStyle/>
                    <a:p>
                      <a:pPr>
                        <a:buNone/>
                      </a:pPr>
                      <a:r>
                        <a:rPr lang="en-US" altLang="zh-CN" sz="1800">
                          <a:latin typeface="楷体" panose="02010609060101010101" pitchFamily="49" charset="-122"/>
                          <a:ea typeface="楷体" panose="02010609060101010101" pitchFamily="49" charset="-122"/>
                        </a:rPr>
                        <a:t>50</a:t>
                      </a:r>
                      <a:r>
                        <a:rPr lang="zh-CN" altLang="en-US" sz="1800">
                          <a:latin typeface="楷体" panose="02010609060101010101" pitchFamily="49" charset="-122"/>
                          <a:ea typeface="楷体" panose="02010609060101010101" pitchFamily="49" charset="-122"/>
                        </a:rPr>
                        <a:t>以上人数</a:t>
                      </a:r>
                    </a:p>
                  </a:txBody>
                  <a:tcPr marT="45736" marB="45736"/>
                </a:tc>
                <a:tc>
                  <a:txBody>
                    <a:bodyPr/>
                    <a:lstStyle/>
                    <a:p>
                      <a:pPr>
                        <a:buNone/>
                      </a:pPr>
                      <a:r>
                        <a:rPr lang="en-US" altLang="zh-CN" sz="1800">
                          <a:latin typeface="楷体" panose="02010609060101010101" pitchFamily="49" charset="-122"/>
                          <a:ea typeface="楷体" panose="02010609060101010101" pitchFamily="49" charset="-122"/>
                        </a:rPr>
                        <a:t>5.38</a:t>
                      </a:r>
                      <a:r>
                        <a:rPr lang="zh-CN" altLang="en-US" sz="1800">
                          <a:latin typeface="楷体" panose="02010609060101010101" pitchFamily="49" charset="-122"/>
                          <a:ea typeface="楷体" panose="02010609060101010101" pitchFamily="49" charset="-122"/>
                        </a:rPr>
                        <a:t>人</a:t>
                      </a:r>
                    </a:p>
                  </a:txBody>
                  <a:tcPr marT="45736" marB="45736"/>
                </a:tc>
                <a:tc>
                  <a:txBody>
                    <a:bodyPr/>
                    <a:lstStyle/>
                    <a:p>
                      <a:pPr>
                        <a:buNone/>
                      </a:pPr>
                      <a:r>
                        <a:rPr lang="en-US" altLang="zh-CN" sz="1800">
                          <a:latin typeface="楷体" panose="02010609060101010101" pitchFamily="49" charset="-122"/>
                          <a:ea typeface="楷体" panose="02010609060101010101" pitchFamily="49" charset="-122"/>
                        </a:rPr>
                        <a:t>50</a:t>
                      </a:r>
                      <a:r>
                        <a:rPr lang="zh-CN" altLang="en-US" sz="1800">
                          <a:latin typeface="楷体" panose="02010609060101010101" pitchFamily="49" charset="-122"/>
                          <a:ea typeface="楷体" panose="02010609060101010101" pitchFamily="49" charset="-122"/>
                        </a:rPr>
                        <a:t>以上人数</a:t>
                      </a:r>
                    </a:p>
                  </a:txBody>
                  <a:tcPr marT="45736" marB="45736"/>
                </a:tc>
                <a:tc>
                  <a:txBody>
                    <a:bodyPr/>
                    <a:lstStyle/>
                    <a:p>
                      <a:pPr>
                        <a:buNone/>
                      </a:pPr>
                      <a:r>
                        <a:rPr lang="en-US" altLang="zh-CN" sz="1800">
                          <a:latin typeface="楷体" panose="02010609060101010101" pitchFamily="49" charset="-122"/>
                          <a:ea typeface="楷体" panose="02010609060101010101" pitchFamily="49" charset="-122"/>
                        </a:rPr>
                        <a:t>1.54</a:t>
                      </a:r>
                      <a:r>
                        <a:rPr lang="zh-CN" altLang="en-US" sz="1800">
                          <a:latin typeface="楷体" panose="02010609060101010101" pitchFamily="49" charset="-122"/>
                          <a:ea typeface="楷体" panose="02010609060101010101" pitchFamily="49" charset="-122"/>
                        </a:rPr>
                        <a:t>人</a:t>
                      </a:r>
                    </a:p>
                  </a:txBody>
                  <a:tcPr marT="45736" marB="45736"/>
                </a:tc>
                <a:extLst>
                  <a:ext uri="{0D108BD9-81ED-4DB2-BD59-A6C34878D82A}">
                    <a16:rowId xmlns:a16="http://schemas.microsoft.com/office/drawing/2014/main" val="10002"/>
                  </a:ext>
                </a:extLst>
              </a:tr>
              <a:tr h="381131">
                <a:tc>
                  <a:txBody>
                    <a:bodyPr/>
                    <a:lstStyle/>
                    <a:p>
                      <a:pPr>
                        <a:buNone/>
                      </a:pPr>
                      <a:r>
                        <a:rPr lang="en-US" altLang="zh-CN" sz="1800">
                          <a:latin typeface="楷体" panose="02010609060101010101" pitchFamily="49" charset="-122"/>
                          <a:ea typeface="楷体" panose="02010609060101010101" pitchFamily="49" charset="-122"/>
                        </a:rPr>
                        <a:t>45</a:t>
                      </a:r>
                      <a:r>
                        <a:rPr lang="zh-CN" altLang="en-US" sz="1800">
                          <a:latin typeface="楷体" panose="02010609060101010101" pitchFamily="49" charset="-122"/>
                          <a:ea typeface="楷体" panose="02010609060101010101" pitchFamily="49" charset="-122"/>
                        </a:rPr>
                        <a:t>以下人数</a:t>
                      </a:r>
                    </a:p>
                  </a:txBody>
                  <a:tcPr marT="45736" marB="45736"/>
                </a:tc>
                <a:tc>
                  <a:txBody>
                    <a:bodyPr/>
                    <a:lstStyle/>
                    <a:p>
                      <a:pPr>
                        <a:buNone/>
                      </a:pPr>
                      <a:r>
                        <a:rPr lang="en-US" altLang="zh-CN" sz="1800">
                          <a:latin typeface="楷体" panose="02010609060101010101" pitchFamily="49" charset="-122"/>
                          <a:ea typeface="楷体" panose="02010609060101010101" pitchFamily="49" charset="-122"/>
                        </a:rPr>
                        <a:t>19</a:t>
                      </a:r>
                      <a:r>
                        <a:rPr lang="zh-CN" altLang="en-US" sz="1800">
                          <a:latin typeface="楷体" panose="02010609060101010101" pitchFamily="49" charset="-122"/>
                          <a:ea typeface="楷体" panose="02010609060101010101" pitchFamily="49" charset="-122"/>
                        </a:rPr>
                        <a:t>人</a:t>
                      </a:r>
                    </a:p>
                  </a:txBody>
                  <a:tcPr marT="45736" marB="45736"/>
                </a:tc>
                <a:tc>
                  <a:txBody>
                    <a:bodyPr/>
                    <a:lstStyle/>
                    <a:p>
                      <a:pPr>
                        <a:buNone/>
                      </a:pPr>
                      <a:r>
                        <a:rPr lang="en-US" altLang="zh-CN" sz="1800">
                          <a:latin typeface="楷体" panose="02010609060101010101" pitchFamily="49" charset="-122"/>
                          <a:ea typeface="楷体" panose="02010609060101010101" pitchFamily="49" charset="-122"/>
                        </a:rPr>
                        <a:t>45</a:t>
                      </a:r>
                      <a:r>
                        <a:rPr lang="zh-CN" altLang="en-US" sz="1800">
                          <a:latin typeface="楷体" panose="02010609060101010101" pitchFamily="49" charset="-122"/>
                          <a:ea typeface="楷体" panose="02010609060101010101" pitchFamily="49" charset="-122"/>
                        </a:rPr>
                        <a:t>以下人数</a:t>
                      </a:r>
                    </a:p>
                  </a:txBody>
                  <a:tcPr marT="45736" marB="45736"/>
                </a:tc>
                <a:tc>
                  <a:txBody>
                    <a:bodyPr/>
                    <a:lstStyle/>
                    <a:p>
                      <a:pPr>
                        <a:buNone/>
                      </a:pPr>
                      <a:r>
                        <a:rPr lang="en-US" altLang="zh-CN" sz="1800" dirty="0">
                          <a:latin typeface="楷体" panose="02010609060101010101" pitchFamily="49" charset="-122"/>
                          <a:ea typeface="楷体" panose="02010609060101010101" pitchFamily="49" charset="-122"/>
                        </a:rPr>
                        <a:t>44</a:t>
                      </a:r>
                      <a:r>
                        <a:rPr lang="zh-CN" altLang="en-US" sz="1800" dirty="0">
                          <a:latin typeface="楷体" panose="02010609060101010101" pitchFamily="49" charset="-122"/>
                          <a:ea typeface="楷体" panose="02010609060101010101" pitchFamily="49" charset="-122"/>
                        </a:rPr>
                        <a:t>人</a:t>
                      </a:r>
                    </a:p>
                  </a:txBody>
                  <a:tcPr marT="45736" marB="45736"/>
                </a:tc>
                <a:extLst>
                  <a:ext uri="{0D108BD9-81ED-4DB2-BD59-A6C34878D82A}">
                    <a16:rowId xmlns:a16="http://schemas.microsoft.com/office/drawing/2014/main" val="10003"/>
                  </a:ext>
                </a:extLst>
              </a:tr>
            </a:tbl>
          </a:graphicData>
        </a:graphic>
      </p:graphicFrame>
      <p:graphicFrame>
        <p:nvGraphicFramePr>
          <p:cNvPr id="9" name="表格 8"/>
          <p:cNvGraphicFramePr/>
          <p:nvPr/>
        </p:nvGraphicFramePr>
        <p:xfrm>
          <a:off x="487363" y="3360738"/>
          <a:ext cx="8229600" cy="1493837"/>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701189">
                <a:tc>
                  <a:txBody>
                    <a:bodyPr/>
                    <a:lstStyle/>
                    <a:p>
                      <a:pPr>
                        <a:buNone/>
                      </a:pPr>
                      <a:r>
                        <a:rPr lang="en-US" altLang="zh-CN" sz="2000" b="1">
                          <a:solidFill>
                            <a:srgbClr val="0000FF"/>
                          </a:solidFill>
                        </a:rPr>
                        <a:t>18</a:t>
                      </a:r>
                      <a:r>
                        <a:rPr lang="zh-CN" altLang="en-US" sz="2000" b="1">
                          <a:solidFill>
                            <a:srgbClr val="0000FF"/>
                          </a:solidFill>
                        </a:rPr>
                        <a:t>届上九模文实</a:t>
                      </a:r>
                      <a:r>
                        <a:rPr lang="en-US" altLang="zh-CN" sz="2000" b="1">
                          <a:solidFill>
                            <a:srgbClr val="0000FF"/>
                          </a:solidFill>
                        </a:rPr>
                        <a:t>700</a:t>
                      </a:r>
                      <a:r>
                        <a:rPr lang="zh-CN" altLang="en-US" sz="2000" b="1">
                          <a:solidFill>
                            <a:srgbClr val="0000FF"/>
                          </a:solidFill>
                        </a:rPr>
                        <a:t>均分</a:t>
                      </a:r>
                    </a:p>
                  </a:txBody>
                  <a:tcPr marT="45730" marB="45730"/>
                </a:tc>
                <a:tc>
                  <a:txBody>
                    <a:bodyPr/>
                    <a:lstStyle/>
                    <a:p>
                      <a:pPr>
                        <a:buNone/>
                      </a:pPr>
                      <a:r>
                        <a:rPr lang="en-US" altLang="zh-CN" sz="2000" b="1" dirty="0">
                          <a:solidFill>
                            <a:srgbClr val="0000FF"/>
                          </a:solidFill>
                        </a:rPr>
                        <a:t>49.98</a:t>
                      </a:r>
                    </a:p>
                  </a:txBody>
                  <a:tcPr marT="45730" marB="45730"/>
                </a:tc>
                <a:tc>
                  <a:txBody>
                    <a:bodyPr/>
                    <a:lstStyle/>
                    <a:p>
                      <a:pPr>
                        <a:buNone/>
                      </a:pPr>
                      <a:r>
                        <a:rPr lang="en-US" altLang="zh-CN" sz="2000" b="1" dirty="0">
                          <a:solidFill>
                            <a:srgbClr val="0000FF"/>
                          </a:solidFill>
                        </a:rPr>
                        <a:t>18</a:t>
                      </a:r>
                      <a:r>
                        <a:rPr lang="zh-CN" altLang="en-US" sz="2000" b="1" dirty="0">
                          <a:solidFill>
                            <a:srgbClr val="0000FF"/>
                          </a:solidFill>
                        </a:rPr>
                        <a:t>届上九模理普</a:t>
                      </a:r>
                      <a:r>
                        <a:rPr lang="en-US" altLang="zh-CN" sz="2000" b="1" dirty="0">
                          <a:solidFill>
                            <a:srgbClr val="0000FF"/>
                          </a:solidFill>
                        </a:rPr>
                        <a:t>689</a:t>
                      </a:r>
                      <a:r>
                        <a:rPr lang="zh-CN" altLang="en-US" sz="2000" b="1" dirty="0">
                          <a:solidFill>
                            <a:srgbClr val="0000FF"/>
                          </a:solidFill>
                        </a:rPr>
                        <a:t>均分</a:t>
                      </a:r>
                    </a:p>
                  </a:txBody>
                  <a:tcPr marT="45730" marB="45730"/>
                </a:tc>
                <a:tc>
                  <a:txBody>
                    <a:bodyPr/>
                    <a:lstStyle/>
                    <a:p>
                      <a:pPr>
                        <a:buNone/>
                      </a:pPr>
                      <a:r>
                        <a:rPr lang="en-US" altLang="zh-CN" sz="2000" b="1">
                          <a:solidFill>
                            <a:srgbClr val="0000FF"/>
                          </a:solidFill>
                        </a:rPr>
                        <a:t>47.59</a:t>
                      </a:r>
                    </a:p>
                  </a:txBody>
                  <a:tcPr marT="45730" marB="45730"/>
                </a:tc>
                <a:extLst>
                  <a:ext uri="{0D108BD9-81ED-4DB2-BD59-A6C34878D82A}">
                    <a16:rowId xmlns:a16="http://schemas.microsoft.com/office/drawing/2014/main" val="10000"/>
                  </a:ext>
                </a:extLst>
              </a:tr>
              <a:tr h="396324">
                <a:tc>
                  <a:txBody>
                    <a:bodyPr/>
                    <a:lstStyle/>
                    <a:p>
                      <a:pPr>
                        <a:buNone/>
                      </a:pPr>
                      <a:r>
                        <a:rPr lang="en-US" altLang="zh-CN" sz="2000" b="1">
                          <a:solidFill>
                            <a:srgbClr val="0000FF"/>
                          </a:solidFill>
                        </a:rPr>
                        <a:t>50</a:t>
                      </a:r>
                      <a:r>
                        <a:rPr lang="zh-CN" altLang="en-US" sz="2000" b="1">
                          <a:solidFill>
                            <a:srgbClr val="0000FF"/>
                          </a:solidFill>
                        </a:rPr>
                        <a:t>以上人数</a:t>
                      </a:r>
                    </a:p>
                  </a:txBody>
                  <a:tcPr marT="45730" marB="45730"/>
                </a:tc>
                <a:tc>
                  <a:txBody>
                    <a:bodyPr/>
                    <a:lstStyle/>
                    <a:p>
                      <a:pPr>
                        <a:buNone/>
                      </a:pPr>
                      <a:r>
                        <a:rPr lang="en-US" altLang="zh-CN" sz="2000" b="1">
                          <a:solidFill>
                            <a:srgbClr val="0000FF"/>
                          </a:solidFill>
                        </a:rPr>
                        <a:t>31</a:t>
                      </a:r>
                    </a:p>
                  </a:txBody>
                  <a:tcPr marT="45730" marB="45730"/>
                </a:tc>
                <a:tc>
                  <a:txBody>
                    <a:bodyPr/>
                    <a:lstStyle/>
                    <a:p>
                      <a:pPr>
                        <a:buNone/>
                      </a:pPr>
                      <a:r>
                        <a:rPr lang="en-US" altLang="zh-CN" sz="2000" b="1">
                          <a:solidFill>
                            <a:srgbClr val="0000FF"/>
                          </a:solidFill>
                        </a:rPr>
                        <a:t>50</a:t>
                      </a:r>
                      <a:r>
                        <a:rPr lang="zh-CN" altLang="en-US" sz="2000" b="1">
                          <a:solidFill>
                            <a:srgbClr val="0000FF"/>
                          </a:solidFill>
                        </a:rPr>
                        <a:t>以上人数</a:t>
                      </a:r>
                    </a:p>
                  </a:txBody>
                  <a:tcPr marT="45730" marB="45730"/>
                </a:tc>
                <a:tc>
                  <a:txBody>
                    <a:bodyPr/>
                    <a:lstStyle/>
                    <a:p>
                      <a:pPr>
                        <a:buNone/>
                      </a:pPr>
                      <a:r>
                        <a:rPr lang="en-US" altLang="zh-CN" sz="2000" b="1">
                          <a:solidFill>
                            <a:srgbClr val="0000FF"/>
                          </a:solidFill>
                        </a:rPr>
                        <a:t>23</a:t>
                      </a:r>
                    </a:p>
                  </a:txBody>
                  <a:tcPr marT="45730" marB="45730"/>
                </a:tc>
                <a:extLst>
                  <a:ext uri="{0D108BD9-81ED-4DB2-BD59-A6C34878D82A}">
                    <a16:rowId xmlns:a16="http://schemas.microsoft.com/office/drawing/2014/main" val="10001"/>
                  </a:ext>
                </a:extLst>
              </a:tr>
              <a:tr h="396324">
                <a:tc>
                  <a:txBody>
                    <a:bodyPr/>
                    <a:lstStyle/>
                    <a:p>
                      <a:pPr>
                        <a:buNone/>
                      </a:pPr>
                      <a:r>
                        <a:rPr lang="en-US" altLang="zh-CN" sz="2000" b="1">
                          <a:solidFill>
                            <a:srgbClr val="0000FF"/>
                          </a:solidFill>
                        </a:rPr>
                        <a:t>45</a:t>
                      </a:r>
                      <a:r>
                        <a:rPr lang="zh-CN" altLang="en-US" sz="2000" b="1">
                          <a:solidFill>
                            <a:srgbClr val="0000FF"/>
                          </a:solidFill>
                        </a:rPr>
                        <a:t>以下人数</a:t>
                      </a:r>
                    </a:p>
                  </a:txBody>
                  <a:tcPr marT="45730" marB="45730"/>
                </a:tc>
                <a:tc>
                  <a:txBody>
                    <a:bodyPr/>
                    <a:lstStyle/>
                    <a:p>
                      <a:pPr>
                        <a:buNone/>
                      </a:pPr>
                      <a:r>
                        <a:rPr lang="en-US" altLang="zh-CN" sz="2000" b="1">
                          <a:solidFill>
                            <a:srgbClr val="0000FF"/>
                          </a:solidFill>
                        </a:rPr>
                        <a:t>0</a:t>
                      </a:r>
                    </a:p>
                  </a:txBody>
                  <a:tcPr marT="45730" marB="45730"/>
                </a:tc>
                <a:tc>
                  <a:txBody>
                    <a:bodyPr/>
                    <a:lstStyle/>
                    <a:p>
                      <a:pPr>
                        <a:buNone/>
                      </a:pPr>
                      <a:r>
                        <a:rPr lang="en-US" altLang="zh-CN" sz="2000" b="1">
                          <a:solidFill>
                            <a:srgbClr val="0000FF"/>
                          </a:solidFill>
                        </a:rPr>
                        <a:t>45</a:t>
                      </a:r>
                      <a:r>
                        <a:rPr lang="zh-CN" altLang="en-US" sz="2000" b="1">
                          <a:solidFill>
                            <a:srgbClr val="0000FF"/>
                          </a:solidFill>
                        </a:rPr>
                        <a:t>以下人数</a:t>
                      </a:r>
                    </a:p>
                  </a:txBody>
                  <a:tcPr marT="45730" marB="45730"/>
                </a:tc>
                <a:tc>
                  <a:txBody>
                    <a:bodyPr/>
                    <a:lstStyle/>
                    <a:p>
                      <a:pPr>
                        <a:buNone/>
                      </a:pPr>
                      <a:r>
                        <a:rPr lang="en-US" altLang="zh-CN" sz="2000" b="1" dirty="0">
                          <a:solidFill>
                            <a:srgbClr val="0000FF"/>
                          </a:solidFill>
                        </a:rPr>
                        <a:t>7</a:t>
                      </a:r>
                    </a:p>
                  </a:txBody>
                  <a:tcPr marT="45730" marB="4573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788061"/>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204864"/>
            <a:ext cx="8229600" cy="1143000"/>
          </a:xfrm>
        </p:spPr>
        <p:txBody>
          <a:bodyPr>
            <a:normAutofit fontScale="90000"/>
          </a:bodyPr>
          <a:lstStyle/>
          <a:p>
            <a:r>
              <a:rPr lang="zh-CN" altLang="en-US" dirty="0"/>
              <a:t>（三）顶层设计与自主创新结合，提供菜单，自主选择，平衡竞争与合作，尊重鼓励助推教师和学生形成个人特色。</a:t>
            </a:r>
            <a:br>
              <a:rPr lang="en-US" altLang="zh-CN" dirty="0"/>
            </a:br>
            <a:endParaRPr lang="zh-CN" altLang="en-US" dirty="0"/>
          </a:p>
        </p:txBody>
      </p:sp>
    </p:spTree>
    <p:extLst>
      <p:ext uri="{BB962C8B-B14F-4D97-AF65-F5344CB8AC3E}">
        <p14:creationId xmlns:p14="http://schemas.microsoft.com/office/powerpoint/2010/main" val="128731388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t>作文管理创新举例</a:t>
            </a:r>
          </a:p>
        </p:txBody>
      </p:sp>
      <p:sp>
        <p:nvSpPr>
          <p:cNvPr id="3" name="内容占位符 2"/>
          <p:cNvSpPr>
            <a:spLocks noGrp="1"/>
          </p:cNvSpPr>
          <p:nvPr>
            <p:ph idx="1"/>
          </p:nvPr>
        </p:nvSpPr>
        <p:spPr>
          <a:xfrm>
            <a:off x="457200" y="1166018"/>
            <a:ext cx="8229600" cy="4525963"/>
          </a:xfrm>
        </p:spPr>
        <p:txBody>
          <a:bodyPr/>
          <a:lstStyle/>
          <a:p>
            <a:r>
              <a:rPr lang="zh-CN" altLang="en-US" sz="3600" dirty="0">
                <a:latin typeface="楷体" panose="02010609060101010101" pitchFamily="49" charset="-122"/>
                <a:ea typeface="楷体" panose="02010609060101010101" pitchFamily="49" charset="-122"/>
              </a:rPr>
              <a:t>作文“门派”示意图</a:t>
            </a:r>
            <a:endParaRPr lang="en-US" altLang="zh-CN" dirty="0">
              <a:latin typeface="楷体" panose="02010609060101010101" pitchFamily="49" charset="-122"/>
              <a:ea typeface="楷体" panose="02010609060101010101" pitchFamily="49" charset="-122"/>
            </a:endParaRPr>
          </a:p>
          <a:p>
            <a:endParaRPr lang="zh-CN" altLang="en-US" dirty="0"/>
          </a:p>
        </p:txBody>
      </p:sp>
      <p:pic>
        <p:nvPicPr>
          <p:cNvPr id="4" name="内容占位符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610626" y="1916832"/>
            <a:ext cx="5697678" cy="4354981"/>
          </a:xfrm>
          <a:prstGeom prst="rect">
            <a:avLst/>
          </a:prstGeom>
        </p:spPr>
      </p:pic>
    </p:spTree>
    <p:extLst>
      <p:ext uri="{BB962C8B-B14F-4D97-AF65-F5344CB8AC3E}">
        <p14:creationId xmlns:p14="http://schemas.microsoft.com/office/powerpoint/2010/main" val="291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2C9F8-9C5A-4880-87E4-7E671687586C}"/>
              </a:ext>
            </a:extLst>
          </p:cNvPr>
          <p:cNvSpPr>
            <a:spLocks noGrp="1"/>
          </p:cNvSpPr>
          <p:nvPr>
            <p:ph type="title"/>
          </p:nvPr>
        </p:nvSpPr>
        <p:spPr>
          <a:xfrm>
            <a:off x="179512" y="476673"/>
            <a:ext cx="3610744" cy="1143000"/>
          </a:xfrm>
        </p:spPr>
        <p:txBody>
          <a:bodyPr/>
          <a:lstStyle/>
          <a:p>
            <a:r>
              <a:rPr lang="zh-CN" altLang="en-US" dirty="0"/>
              <a:t>掌门人职责</a:t>
            </a:r>
          </a:p>
        </p:txBody>
      </p:sp>
      <p:sp>
        <p:nvSpPr>
          <p:cNvPr id="3" name="内容占位符 2">
            <a:extLst>
              <a:ext uri="{FF2B5EF4-FFF2-40B4-BE49-F238E27FC236}">
                <a16:creationId xmlns:a16="http://schemas.microsoft.com/office/drawing/2014/main" id="{1DDCF0FD-D4DA-43D0-8C8B-2A5D96DF2ADC}"/>
              </a:ext>
            </a:extLst>
          </p:cNvPr>
          <p:cNvSpPr>
            <a:spLocks noGrp="1"/>
          </p:cNvSpPr>
          <p:nvPr>
            <p:ph idx="1"/>
          </p:nvPr>
        </p:nvSpPr>
        <p:spPr>
          <a:xfrm>
            <a:off x="457200" y="1600200"/>
            <a:ext cx="2602632" cy="4525963"/>
          </a:xfrm>
        </p:spPr>
        <p:txBody>
          <a:bodyPr/>
          <a:lstStyle/>
          <a:p>
            <a:r>
              <a:rPr lang="zh-CN" altLang="en-US" dirty="0"/>
              <a:t>素材汇总</a:t>
            </a:r>
            <a:endParaRPr lang="en-US" altLang="zh-CN" dirty="0"/>
          </a:p>
          <a:p>
            <a:r>
              <a:rPr lang="zh-CN" altLang="en-US" dirty="0"/>
              <a:t>写作示范</a:t>
            </a:r>
            <a:endParaRPr lang="en-US" altLang="zh-CN" dirty="0"/>
          </a:p>
          <a:p>
            <a:r>
              <a:rPr lang="zh-CN" altLang="en-US" dirty="0"/>
              <a:t>作文批改</a:t>
            </a:r>
            <a:endParaRPr lang="en-US" altLang="zh-CN" dirty="0"/>
          </a:p>
          <a:p>
            <a:r>
              <a:rPr lang="zh-CN" altLang="en-US" dirty="0"/>
              <a:t>奖励措施</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5936" y="476673"/>
            <a:ext cx="4248472" cy="5472608"/>
          </a:xfrm>
          <a:prstGeom prst="rect">
            <a:avLst/>
          </a:prstGeom>
        </p:spPr>
      </p:pic>
      <p:sp>
        <p:nvSpPr>
          <p:cNvPr id="6" name="TextBox 5"/>
          <p:cNvSpPr txBox="1"/>
          <p:nvPr/>
        </p:nvSpPr>
        <p:spPr>
          <a:xfrm>
            <a:off x="3995936" y="6093296"/>
            <a:ext cx="4248472" cy="461665"/>
          </a:xfrm>
          <a:prstGeom prst="rect">
            <a:avLst/>
          </a:prstGeom>
          <a:noFill/>
        </p:spPr>
        <p:txBody>
          <a:bodyPr wrap="square" rtlCol="0">
            <a:spAutoFit/>
          </a:bodyPr>
          <a:lstStyle/>
          <a:p>
            <a:pPr algn="ctr"/>
            <a:r>
              <a:rPr lang="zh-CN" altLang="en-US" sz="2400" b="1" dirty="0"/>
              <a:t>“云共享”示例</a:t>
            </a:r>
          </a:p>
        </p:txBody>
      </p:sp>
    </p:spTree>
    <p:extLst>
      <p:ext uri="{BB962C8B-B14F-4D97-AF65-F5344CB8AC3E}">
        <p14:creationId xmlns:p14="http://schemas.microsoft.com/office/powerpoint/2010/main" val="1694444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2060"/>
                </a:solidFill>
                <a:latin typeface="隶书" pitchFamily="49" charset="-122"/>
                <a:ea typeface="隶书" pitchFamily="49" charset="-122"/>
              </a:rPr>
              <a:t>感谢大家！敬请留下宝贵意见！</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1840" y="1844824"/>
            <a:ext cx="2592288" cy="2614482"/>
          </a:xfrm>
        </p:spPr>
      </p:pic>
      <p:sp>
        <p:nvSpPr>
          <p:cNvPr id="5" name="TextBox 4"/>
          <p:cNvSpPr txBox="1"/>
          <p:nvPr/>
        </p:nvSpPr>
        <p:spPr>
          <a:xfrm>
            <a:off x="179512" y="4597422"/>
            <a:ext cx="8640960" cy="1384995"/>
          </a:xfrm>
          <a:prstGeom prst="rect">
            <a:avLst/>
          </a:prstGeom>
          <a:noFill/>
        </p:spPr>
        <p:txBody>
          <a:bodyPr wrap="square" rtlCol="0">
            <a:spAutoFit/>
          </a:bodyPr>
          <a:lstStyle/>
          <a:p>
            <a:pPr algn="ctr"/>
            <a:r>
              <a:rPr lang="zh-CN" altLang="en-US" sz="2800" b="1" dirty="0"/>
              <a:t>欢迎关注个人微信公号：</a:t>
            </a:r>
            <a:r>
              <a:rPr lang="zh-CN" altLang="en-US" sz="2800" b="1" dirty="0">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学后班</a:t>
            </a:r>
            <a:r>
              <a:rPr lang="zh-CN" altLang="en-US" sz="2800" b="1" dirty="0">
                <a:latin typeface="黑体" pitchFamily="49" charset="-122"/>
                <a:ea typeface="黑体" pitchFamily="49" charset="-122"/>
              </a:rPr>
              <a:t>”</a:t>
            </a:r>
            <a:endParaRPr lang="en-US" altLang="zh-CN" sz="2800" b="1" dirty="0">
              <a:latin typeface="黑体" pitchFamily="49" charset="-122"/>
              <a:ea typeface="黑体" pitchFamily="49" charset="-122"/>
            </a:endParaRPr>
          </a:p>
          <a:p>
            <a:pPr algn="ctr"/>
            <a:r>
              <a:rPr lang="zh-CN" altLang="en-US" sz="2800" b="1" dirty="0">
                <a:latin typeface="楷体" pitchFamily="49" charset="-122"/>
                <a:ea typeface="楷体" pitchFamily="49" charset="-122"/>
              </a:rPr>
              <a:t>（命名由来：“</a:t>
            </a:r>
            <a:r>
              <a:rPr lang="zh-CN" altLang="en-US" sz="2800" b="1" dirty="0">
                <a:solidFill>
                  <a:srgbClr val="FF0000"/>
                </a:solidFill>
                <a:latin typeface="黑体" pitchFamily="49" charset="-122"/>
                <a:ea typeface="黑体" pitchFamily="49" charset="-122"/>
              </a:rPr>
              <a:t>学</a:t>
            </a:r>
            <a:r>
              <a:rPr lang="zh-CN" altLang="en-US" sz="2800" b="1" dirty="0">
                <a:latin typeface="楷体" pitchFamily="49" charset="-122"/>
                <a:ea typeface="楷体" pitchFamily="49" charset="-122"/>
              </a:rPr>
              <a:t>，然</a:t>
            </a:r>
            <a:r>
              <a:rPr lang="zh-CN" altLang="en-US" sz="2800" b="1" dirty="0">
                <a:solidFill>
                  <a:srgbClr val="FF0000"/>
                </a:solidFill>
                <a:latin typeface="黑体" pitchFamily="49" charset="-122"/>
                <a:ea typeface="黑体" pitchFamily="49" charset="-122"/>
              </a:rPr>
              <a:t>后</a:t>
            </a:r>
            <a:r>
              <a:rPr lang="zh-CN" altLang="en-US" sz="2800" b="1" dirty="0">
                <a:latin typeface="楷体" pitchFamily="49" charset="-122"/>
                <a:ea typeface="楷体" pitchFamily="49" charset="-122"/>
              </a:rPr>
              <a:t>知不足” </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礼记</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学记</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a:t>
            </a:r>
            <a:endParaRPr lang="en-US" altLang="zh-CN" sz="2800" b="1" dirty="0">
              <a:latin typeface="楷体" pitchFamily="49" charset="-122"/>
              <a:ea typeface="楷体" pitchFamily="49" charset="-122"/>
            </a:endParaRPr>
          </a:p>
          <a:p>
            <a:pPr algn="ctr"/>
            <a:r>
              <a:rPr lang="zh-CN" altLang="en-US" sz="2800" b="1" dirty="0"/>
              <a:t>期待与大家有更多交流的机会！</a:t>
            </a:r>
          </a:p>
        </p:txBody>
      </p:sp>
    </p:spTree>
    <p:extLst>
      <p:ext uri="{BB962C8B-B14F-4D97-AF65-F5344CB8AC3E}">
        <p14:creationId xmlns:p14="http://schemas.microsoft.com/office/powerpoint/2010/main" val="20441896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5"/>
          <p:cNvSpPr>
            <a:spLocks noChangeArrowheads="1"/>
          </p:cNvSpPr>
          <p:nvPr/>
        </p:nvSpPr>
        <p:spPr bwMode="auto">
          <a:xfrm>
            <a:off x="755576" y="674755"/>
            <a:ext cx="6972300" cy="186267"/>
          </a:xfrm>
          <a:prstGeom prst="rect">
            <a:avLst/>
          </a:prstGeom>
          <a:solidFill>
            <a:srgbClr val="3F3F3F"/>
          </a:solidFill>
          <a:ln w="9525">
            <a:solidFill>
              <a:schemeClr val="tx1"/>
            </a:solidFill>
            <a:bevel/>
            <a:headEnd/>
            <a:tailEnd/>
          </a:ln>
        </p:spPr>
        <p:txBody>
          <a:bodyPr anchor="ctr"/>
          <a:lstStyle/>
          <a:p>
            <a:pPr algn="ctr"/>
            <a:endParaRPr lang="zh-CN" altLang="en-US">
              <a:solidFill>
                <a:srgbClr val="000000"/>
              </a:solidFill>
              <a:latin typeface="宋体" pitchFamily="2" charset="-122"/>
              <a:sym typeface="宋体" pitchFamily="2" charset="-122"/>
            </a:endParaRPr>
          </a:p>
        </p:txBody>
      </p:sp>
      <p:sp>
        <p:nvSpPr>
          <p:cNvPr id="29699" name="矩形 4"/>
          <p:cNvSpPr>
            <a:spLocks noChangeArrowheads="1"/>
          </p:cNvSpPr>
          <p:nvPr/>
        </p:nvSpPr>
        <p:spPr bwMode="auto">
          <a:xfrm>
            <a:off x="755576" y="689709"/>
            <a:ext cx="6972300" cy="186267"/>
          </a:xfrm>
          <a:prstGeom prst="rect">
            <a:avLst/>
          </a:prstGeom>
          <a:solidFill>
            <a:schemeClr val="bg1"/>
          </a:solidFill>
          <a:ln w="9525">
            <a:solidFill>
              <a:schemeClr val="tx1"/>
            </a:solidFill>
            <a:bevel/>
            <a:headEnd/>
            <a:tailEnd/>
          </a:ln>
        </p:spPr>
        <p:txBody>
          <a:bodyPr anchor="ctr"/>
          <a:lstStyle/>
          <a:p>
            <a:pPr algn="ctr"/>
            <a:endParaRPr lang="zh-CN" altLang="en-US">
              <a:solidFill>
                <a:schemeClr val="bg1"/>
              </a:solidFill>
              <a:latin typeface="宋体" pitchFamily="2" charset="-122"/>
              <a:sym typeface="宋体" pitchFamily="2" charset="-122"/>
            </a:endParaRPr>
          </a:p>
        </p:txBody>
      </p:sp>
      <p:sp>
        <p:nvSpPr>
          <p:cNvPr id="25603" name="矩形 6"/>
          <p:cNvSpPr>
            <a:spLocks noChangeArrowheads="1"/>
          </p:cNvSpPr>
          <p:nvPr/>
        </p:nvSpPr>
        <p:spPr bwMode="auto">
          <a:xfrm>
            <a:off x="7450137" y="0"/>
            <a:ext cx="1693863" cy="6858000"/>
          </a:xfrm>
          <a:prstGeom prst="rect">
            <a:avLst/>
          </a:prstGeom>
          <a:solidFill>
            <a:schemeClr val="bg2"/>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9701" name="直接连接符 16"/>
          <p:cNvSpPr>
            <a:spLocks noChangeShapeType="1"/>
          </p:cNvSpPr>
          <p:nvPr/>
        </p:nvSpPr>
        <p:spPr bwMode="auto">
          <a:xfrm>
            <a:off x="7988300" y="1509184"/>
            <a:ext cx="0" cy="186267"/>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3" name="TextBox 18"/>
          <p:cNvSpPr>
            <a:spLocks noChangeArrowheads="1"/>
          </p:cNvSpPr>
          <p:nvPr/>
        </p:nvSpPr>
        <p:spPr bwMode="auto">
          <a:xfrm>
            <a:off x="7364650" y="164776"/>
            <a:ext cx="756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dirty="0">
                <a:solidFill>
                  <a:srgbClr val="C80A14"/>
                </a:solidFill>
              </a:rPr>
              <a:t>100%</a:t>
            </a:r>
            <a:endParaRPr lang="zh-CN" altLang="en-US" sz="2000" dirty="0">
              <a:solidFill>
                <a:srgbClr val="C80A14"/>
              </a:solidFill>
            </a:endParaRPr>
          </a:p>
        </p:txBody>
      </p:sp>
      <p:sp>
        <p:nvSpPr>
          <p:cNvPr id="29704" name="等腰三角形 19"/>
          <p:cNvSpPr>
            <a:spLocks noChangeArrowheads="1"/>
          </p:cNvSpPr>
          <p:nvPr/>
        </p:nvSpPr>
        <p:spPr bwMode="auto">
          <a:xfrm flipV="1">
            <a:off x="5840943" y="367841"/>
            <a:ext cx="247650" cy="292100"/>
          </a:xfrm>
          <a:prstGeom prst="triangle">
            <a:avLst>
              <a:gd name="adj" fmla="val 50000"/>
            </a:avLst>
          </a:prstGeom>
          <a:solidFill>
            <a:srgbClr val="7F7F7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grpSp>
        <p:nvGrpSpPr>
          <p:cNvPr id="29705" name="组合 32"/>
          <p:cNvGrpSpPr>
            <a:grpSpLocks/>
          </p:cNvGrpSpPr>
          <p:nvPr/>
        </p:nvGrpSpPr>
        <p:grpSpPr bwMode="auto">
          <a:xfrm>
            <a:off x="755576" y="164637"/>
            <a:ext cx="7366012" cy="696384"/>
            <a:chOff x="0" y="0"/>
            <a:chExt cx="7366133" cy="522231"/>
          </a:xfrm>
        </p:grpSpPr>
        <p:sp>
          <p:nvSpPr>
            <p:cNvPr id="25609" name="矩形 20"/>
            <p:cNvSpPr>
              <a:spLocks noChangeArrowheads="1"/>
            </p:cNvSpPr>
            <p:nvPr/>
          </p:nvSpPr>
          <p:spPr bwMode="auto">
            <a:xfrm>
              <a:off x="0" y="382546"/>
              <a:ext cx="6972415" cy="139685"/>
            </a:xfrm>
            <a:prstGeom prst="rect">
              <a:avLst/>
            </a:prstGeom>
            <a:solidFill>
              <a:schemeClr val="bg1"/>
            </a:solidFill>
            <a:ln w="9525">
              <a:solidFill>
                <a:schemeClr val="tx1"/>
              </a:solidFill>
              <a:bevel/>
              <a:headEnd/>
              <a:tailEnd/>
            </a:ln>
          </p:spPr>
          <p:txBody>
            <a:bodyPr anchor="ctr"/>
            <a:lstStyle/>
            <a:p>
              <a:pPr algn="ctr"/>
              <a:endParaRPr lang="zh-CN" altLang="en-US">
                <a:solidFill>
                  <a:schemeClr val="bg1"/>
                </a:solidFill>
                <a:latin typeface="宋体" pitchFamily="2" charset="-122"/>
                <a:sym typeface="宋体" pitchFamily="2" charset="-122"/>
              </a:endParaRPr>
            </a:p>
          </p:txBody>
        </p:sp>
        <p:sp>
          <p:nvSpPr>
            <p:cNvPr id="25610" name="矩形 28"/>
            <p:cNvSpPr>
              <a:spLocks noChangeArrowheads="1"/>
            </p:cNvSpPr>
            <p:nvPr/>
          </p:nvSpPr>
          <p:spPr bwMode="auto">
            <a:xfrm>
              <a:off x="0" y="382546"/>
              <a:ext cx="5215024" cy="139685"/>
            </a:xfrm>
            <a:prstGeom prst="rect">
              <a:avLst/>
            </a:prstGeom>
            <a:solidFill>
              <a:srgbClr val="3F3F3F"/>
            </a:solidFill>
            <a:ln w="9525">
              <a:solidFill>
                <a:schemeClr val="tx1"/>
              </a:solidFill>
              <a:bevel/>
              <a:headEnd/>
              <a:tailEnd/>
            </a:ln>
          </p:spPr>
          <p:txBody>
            <a:bodyPr anchor="ctr"/>
            <a:lstStyle/>
            <a:p>
              <a:pPr algn="ctr"/>
              <a:endParaRPr lang="zh-CN" altLang="en-US">
                <a:solidFill>
                  <a:srgbClr val="000000"/>
                </a:solidFill>
                <a:latin typeface="宋体" pitchFamily="2" charset="-122"/>
                <a:sym typeface="宋体" pitchFamily="2" charset="-122"/>
              </a:endParaRPr>
            </a:p>
          </p:txBody>
        </p:sp>
        <p:sp>
          <p:nvSpPr>
            <p:cNvPr id="25611" name="TextBox 29"/>
            <p:cNvSpPr>
              <a:spLocks noChangeArrowheads="1"/>
            </p:cNvSpPr>
            <p:nvPr/>
          </p:nvSpPr>
          <p:spPr bwMode="auto">
            <a:xfrm>
              <a:off x="6609183" y="0"/>
              <a:ext cx="756950" cy="3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rgbClr val="C80A14"/>
                  </a:solidFill>
                </a:rPr>
                <a:t>100%</a:t>
              </a:r>
              <a:endParaRPr lang="zh-CN" altLang="en-US" sz="2000">
                <a:solidFill>
                  <a:srgbClr val="C80A14"/>
                </a:solidFill>
              </a:endParaRPr>
            </a:p>
          </p:txBody>
        </p:sp>
        <p:sp>
          <p:nvSpPr>
            <p:cNvPr id="25612" name="等腰三角形 30"/>
            <p:cNvSpPr>
              <a:spLocks noChangeArrowheads="1"/>
            </p:cNvSpPr>
            <p:nvPr/>
          </p:nvSpPr>
          <p:spPr bwMode="auto">
            <a:xfrm flipV="1">
              <a:off x="5091197" y="152384"/>
              <a:ext cx="249241" cy="219052"/>
            </a:xfrm>
            <a:prstGeom prst="triangle">
              <a:avLst>
                <a:gd name="adj" fmla="val 50000"/>
              </a:avLst>
            </a:prstGeom>
            <a:solidFill>
              <a:srgbClr val="7F7F7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grpSp>
      <p:sp>
        <p:nvSpPr>
          <p:cNvPr id="29711" name="TextBox 34"/>
          <p:cNvSpPr>
            <a:spLocks noChangeArrowheads="1"/>
          </p:cNvSpPr>
          <p:nvPr/>
        </p:nvSpPr>
        <p:spPr bwMode="auto">
          <a:xfrm>
            <a:off x="1115616" y="2372883"/>
            <a:ext cx="2425700" cy="123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000" b="1" dirty="0">
                <a:latin typeface="黑体" pitchFamily="49" charset="-122"/>
                <a:ea typeface="黑体" pitchFamily="49" charset="-122"/>
                <a:cs typeface="风雨  粗毛楷" pitchFamily="34" charset="-128"/>
              </a:rPr>
              <a:t>“大时代”</a:t>
            </a:r>
            <a:endParaRPr lang="en-US" altLang="zh-CN" sz="3000" b="1" dirty="0">
              <a:latin typeface="黑体" pitchFamily="49" charset="-122"/>
              <a:ea typeface="黑体" pitchFamily="49" charset="-122"/>
              <a:cs typeface="风雨  粗毛楷" pitchFamily="34" charset="-128"/>
            </a:endParaRPr>
          </a:p>
          <a:p>
            <a:pPr>
              <a:lnSpc>
                <a:spcPct val="120000"/>
              </a:lnSpc>
            </a:pPr>
            <a:r>
              <a:rPr lang="zh-CN" altLang="en-US" sz="3200" b="1" dirty="0">
                <a:latin typeface="黑体" pitchFamily="49" charset="-122"/>
                <a:ea typeface="黑体" pitchFamily="49" charset="-122"/>
                <a:cs typeface="风雨  粗毛楷" pitchFamily="34" charset="-128"/>
              </a:rPr>
              <a:t>语文文化节</a:t>
            </a:r>
          </a:p>
        </p:txBody>
      </p:sp>
      <p:pic>
        <p:nvPicPr>
          <p:cNvPr id="2" name="图片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419872" y="1370680"/>
            <a:ext cx="5400599" cy="397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2197967"/>
      </p:ext>
    </p:extLst>
  </p:cSld>
  <p:clrMapOvr>
    <a:masterClrMapping/>
  </p:clrMapOvr>
  <p:transition spd="slow" advClick="0" advTm="5000">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 fill="hold"/>
                                        <p:tgtEl>
                                          <p:spTgt spid="29701"/>
                                        </p:tgtEl>
                                        <p:attrNameLst>
                                          <p:attrName>ppt_x</p:attrName>
                                        </p:attrNameLst>
                                      </p:cBhvr>
                                      <p:tavLst>
                                        <p:tav tm="0">
                                          <p:val>
                                            <p:strVal val="0-#ppt_w/2"/>
                                          </p:val>
                                        </p:tav>
                                        <p:tav tm="100000">
                                          <p:val>
                                            <p:strVal val="#ppt_x"/>
                                          </p:val>
                                        </p:tav>
                                      </p:tavLst>
                                    </p:anim>
                                    <p:anim calcmode="lin" valueType="num">
                                      <p:cBhvr>
                                        <p:cTn id="8" dur="500" fill="hold"/>
                                        <p:tgtEl>
                                          <p:spTgt spid="29701"/>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250"/>
                                  </p:stCondLst>
                                  <p:childTnLst>
                                    <p:set>
                                      <p:cBhvr>
                                        <p:cTn id="10" dur="1" fill="hold">
                                          <p:stCondLst>
                                            <p:cond delay="0"/>
                                          </p:stCondLst>
                                        </p:cTn>
                                        <p:tgtEl>
                                          <p:spTgt spid="29703"/>
                                        </p:tgtEl>
                                        <p:attrNameLst>
                                          <p:attrName>style.visibility</p:attrName>
                                        </p:attrNameLst>
                                      </p:cBhvr>
                                      <p:to>
                                        <p:strVal val="visible"/>
                                      </p:to>
                                    </p:set>
                                    <p:animEffect filter="wipe(down)">
                                      <p:cBhvr>
                                        <p:cTn id="11" dur="100"/>
                                        <p:tgtEl>
                                          <p:spTgt spid="29703"/>
                                        </p:tgtEl>
                                      </p:cBhvr>
                                    </p:animEffect>
                                  </p:childTnLst>
                                </p:cTn>
                              </p:par>
                              <p:par>
                                <p:cTn id="12" presetID="2" presetClass="entr" presetSubtype="8" fill="hold" grpId="1" nodeType="withEffect">
                                  <p:stCondLst>
                                    <p:cond delay="0"/>
                                  </p:stCondLst>
                                  <p:childTnLst>
                                    <p:set>
                                      <p:cBhvr>
                                        <p:cTn id="13" dur="1" fill="hold">
                                          <p:stCondLst>
                                            <p:cond delay="0"/>
                                          </p:stCondLst>
                                        </p:cTn>
                                        <p:tgtEl>
                                          <p:spTgt spid="29699"/>
                                        </p:tgtEl>
                                        <p:attrNameLst>
                                          <p:attrName>style.visibility</p:attrName>
                                        </p:attrNameLst>
                                      </p:cBhvr>
                                      <p:to>
                                        <p:strVal val="visible"/>
                                      </p:to>
                                    </p:set>
                                    <p:anim calcmode="lin" valueType="num">
                                      <p:cBhvr>
                                        <p:cTn id="14" dur="500" fill="hold"/>
                                        <p:tgtEl>
                                          <p:spTgt spid="29699"/>
                                        </p:tgtEl>
                                        <p:attrNameLst>
                                          <p:attrName>ppt_x</p:attrName>
                                        </p:attrNameLst>
                                      </p:cBhvr>
                                      <p:tavLst>
                                        <p:tav tm="0">
                                          <p:val>
                                            <p:strVal val="0-#ppt_w/2"/>
                                          </p:val>
                                        </p:tav>
                                        <p:tav tm="100000">
                                          <p:val>
                                            <p:strVal val="#ppt_x"/>
                                          </p:val>
                                        </p:tav>
                                      </p:tavLst>
                                    </p:anim>
                                    <p:anim calcmode="lin" valueType="num">
                                      <p:cBhvr>
                                        <p:cTn id="15" dur="500" fill="hold"/>
                                        <p:tgtEl>
                                          <p:spTgt spid="29699"/>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500"/>
                            </p:stCondLst>
                            <p:childTnLst>
                              <p:par>
                                <p:cTn id="17" presetID="63" presetClass="path" presetSubtype="0" fill="hold" grpId="0" nodeType="afterEffect">
                                  <p:stCondLst>
                                    <p:cond delay="300"/>
                                  </p:stCondLst>
                                  <p:childTnLst>
                                    <p:animMotion origin="layout" path="M 0 4.69136E-6 L 0.56875 4.69136E-6 " pathEditMode="relative" rAng="0" ptsTypes="AA">
                                      <p:cBhvr>
                                        <p:cTn id="18" dur="1300" fill="hold"/>
                                        <p:tgtEl>
                                          <p:spTgt spid="29699"/>
                                        </p:tgtEl>
                                        <p:attrNameLst>
                                          <p:attrName>ppt_x,ppt_y</p:attrName>
                                        </p:attrNameLst>
                                      </p:cBhvr>
                                      <p:rCtr x="2843800" y="0"/>
                                    </p:animMotion>
                                  </p:childTnLst>
                                </p:cTn>
                              </p:par>
                              <p:par>
                                <p:cTn id="19" presetID="1" presetClass="entr" presetSubtype="0" fill="hold" grpId="1" nodeType="withEffect">
                                  <p:stCondLst>
                                    <p:cond delay="0"/>
                                  </p:stCondLst>
                                  <p:childTnLst>
                                    <p:set>
                                      <p:cBhvr>
                                        <p:cTn id="20" dur="1" fill="hold">
                                          <p:stCondLst>
                                            <p:cond delay="0"/>
                                          </p:stCondLst>
                                        </p:cTn>
                                        <p:tgtEl>
                                          <p:spTgt spid="29698"/>
                                        </p:tgtEl>
                                        <p:attrNameLst>
                                          <p:attrName>style.visibility</p:attrName>
                                        </p:attrNameLst>
                                      </p:cBhvr>
                                      <p:to>
                                        <p:strVal val="visible"/>
                                      </p:to>
                                    </p:set>
                                  </p:childTnLst>
                                </p:cTn>
                              </p:par>
                            </p:childTnLst>
                          </p:cTn>
                        </p:par>
                        <p:par>
                          <p:cTn id="21" fill="hold" nodeType="afterGroup">
                            <p:stCondLst>
                              <p:cond delay="2100"/>
                            </p:stCondLst>
                            <p:childTnLst>
                              <p:par>
                                <p:cTn id="22" presetID="1" presetClass="entr" presetSubtype="0" fill="hold" grpId="0" nodeType="afterEffect">
                                  <p:stCondLst>
                                    <p:cond delay="0"/>
                                  </p:stCondLst>
                                  <p:childTnLst>
                                    <p:set>
                                      <p:cBhvr>
                                        <p:cTn id="23" dur="1" fill="hold">
                                          <p:stCondLst>
                                            <p:cond delay="0"/>
                                          </p:stCondLst>
                                        </p:cTn>
                                        <p:tgtEl>
                                          <p:spTgt spid="29704"/>
                                        </p:tgtEl>
                                        <p:attrNameLst>
                                          <p:attrName>style.visibility</p:attrName>
                                        </p:attrNameLst>
                                      </p:cBhvr>
                                      <p:to>
                                        <p:strVal val="visible"/>
                                      </p:to>
                                    </p:set>
                                  </p:childTnLst>
                                </p:cTn>
                              </p:par>
                            </p:childTnLst>
                          </p:cTn>
                        </p:par>
                        <p:par>
                          <p:cTn id="24" fill="hold" nodeType="afterGroup">
                            <p:stCondLst>
                              <p:cond delay="2100"/>
                            </p:stCondLst>
                            <p:childTnLst>
                              <p:par>
                                <p:cTn id="25" presetID="42" presetClass="path" presetSubtype="0" accel="50000" decel="50000" fill="hold" grpId="1" nodeType="afterEffect">
                                  <p:stCondLst>
                                    <p:cond delay="0"/>
                                  </p:stCondLst>
                                  <p:childTnLst>
                                    <p:animMotion origin="layout" path="M 5E-6 4.81481E-6 L 5E-6 0.06759 " pathEditMode="relative" rAng="0" ptsTypes="AA">
                                      <p:cBhvr>
                                        <p:cTn id="26" dur="300" fill="hold"/>
                                        <p:tgtEl>
                                          <p:spTgt spid="29704"/>
                                        </p:tgtEl>
                                        <p:attrNameLst>
                                          <p:attrName>ppt_x,ppt_y</p:attrName>
                                        </p:attrNameLst>
                                      </p:cBhvr>
                                      <p:rCtr x="0" y="336400"/>
                                    </p:animMotion>
                                  </p:childTnLst>
                                </p:cTn>
                              </p:par>
                            </p:childTnLst>
                          </p:cTn>
                        </p:par>
                        <p:par>
                          <p:cTn id="27" fill="hold" nodeType="afterGroup">
                            <p:stCondLst>
                              <p:cond delay="2400"/>
                            </p:stCondLst>
                            <p:childTnLst>
                              <p:par>
                                <p:cTn id="28" presetID="1" presetClass="exit" presetSubtype="0" fill="hold" grpId="2" nodeType="afterEffect">
                                  <p:stCondLst>
                                    <p:cond delay="0"/>
                                  </p:stCondLst>
                                  <p:childTnLst>
                                    <p:set>
                                      <p:cBhvr>
                                        <p:cTn id="29" dur="1" fill="hold">
                                          <p:stCondLst>
                                            <p:cond delay="0"/>
                                          </p:stCondLst>
                                        </p:cTn>
                                        <p:tgtEl>
                                          <p:spTgt spid="29699"/>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29701"/>
                                        </p:tgtEl>
                                        <p:attrNameLst>
                                          <p:attrName>style.visibility</p:attrName>
                                        </p:attrNameLst>
                                      </p:cBhvr>
                                      <p:to>
                                        <p:strVal val="hidden"/>
                                      </p:to>
                                    </p:set>
                                  </p:childTnLst>
                                </p:cTn>
                              </p:par>
                              <p:par>
                                <p:cTn id="32" presetID="1" presetClass="exit" presetSubtype="0" fill="hold" grpId="0" nodeType="withEffect">
                                  <p:stCondLst>
                                    <p:cond delay="0"/>
                                  </p:stCondLst>
                                  <p:childTnLst>
                                    <p:set>
                                      <p:cBhvr>
                                        <p:cTn id="33" dur="1" fill="hold">
                                          <p:stCondLst>
                                            <p:cond delay="0"/>
                                          </p:stCondLst>
                                        </p:cTn>
                                        <p:tgtEl>
                                          <p:spTgt spid="29698"/>
                                        </p:tgtEl>
                                        <p:attrNameLst>
                                          <p:attrName>style.visibility</p:attrName>
                                        </p:attrNameLst>
                                      </p:cBhvr>
                                      <p:to>
                                        <p:strVal val="hidden"/>
                                      </p:to>
                                    </p:set>
                                  </p:childTnLst>
                                </p:cTn>
                              </p:par>
                              <p:par>
                                <p:cTn id="34" presetID="1" presetClass="exit" presetSubtype="0" fill="hold" grpId="2" nodeType="withEffect">
                                  <p:stCondLst>
                                    <p:cond delay="0"/>
                                  </p:stCondLst>
                                  <p:childTnLst>
                                    <p:set>
                                      <p:cBhvr>
                                        <p:cTn id="35" dur="1" fill="hold">
                                          <p:stCondLst>
                                            <p:cond delay="0"/>
                                          </p:stCondLst>
                                        </p:cTn>
                                        <p:tgtEl>
                                          <p:spTgt spid="29704"/>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29705"/>
                                        </p:tgtEl>
                                        <p:attrNameLst>
                                          <p:attrName>style.visibility</p:attrName>
                                        </p:attrNameLst>
                                      </p:cBhvr>
                                      <p:to>
                                        <p:strVal val="visible"/>
                                      </p:to>
                                    </p:set>
                                  </p:childTnLst>
                                </p:cTn>
                              </p:par>
                              <p:par>
                                <p:cTn id="38" presetID="1" presetClass="exit" presetSubtype="0" fill="hold" grpId="1" nodeType="withEffect">
                                  <p:stCondLst>
                                    <p:cond delay="0"/>
                                  </p:stCondLst>
                                  <p:childTnLst>
                                    <p:set>
                                      <p:cBhvr>
                                        <p:cTn id="39" dur="1" fill="hold">
                                          <p:stCondLst>
                                            <p:cond delay="0"/>
                                          </p:stCondLst>
                                        </p:cTn>
                                        <p:tgtEl>
                                          <p:spTgt spid="29703"/>
                                        </p:tgtEl>
                                        <p:attrNameLst>
                                          <p:attrName>style.visibility</p:attrName>
                                        </p:attrNameLst>
                                      </p:cBhvr>
                                      <p:to>
                                        <p:strVal val="hidden"/>
                                      </p:to>
                                    </p:set>
                                  </p:childTnLst>
                                </p:cTn>
                              </p:par>
                            </p:childTnLst>
                          </p:cTn>
                        </p:par>
                        <p:par>
                          <p:cTn id="40" fill="hold" nodeType="afterGroup">
                            <p:stCondLst>
                              <p:cond delay="2400"/>
                            </p:stCondLst>
                            <p:childTnLst>
                              <p:par>
                                <p:cTn id="41" presetID="6" presetClass="emph" presetSubtype="0" fill="hold" nodeType="afterEffect">
                                  <p:stCondLst>
                                    <p:cond delay="0"/>
                                  </p:stCondLst>
                                  <p:childTnLst>
                                    <p:animScale>
                                      <p:cBhvr>
                                        <p:cTn id="42" dur="500" fill="hold"/>
                                        <p:tgtEl>
                                          <p:spTgt spid="29705"/>
                                        </p:tgtEl>
                                      </p:cBhvr>
                                      <p:by x="200000" y="200000"/>
                                    </p:animScale>
                                  </p:childTnLst>
                                </p:cTn>
                              </p:par>
                            </p:childTnLst>
                          </p:cTn>
                        </p:par>
                        <p:par>
                          <p:cTn id="43" fill="hold" nodeType="afterGroup">
                            <p:stCondLst>
                              <p:cond delay="2900"/>
                            </p:stCondLst>
                            <p:childTnLst>
                              <p:par>
                                <p:cTn id="44" presetID="35" presetClass="path" presetSubtype="0" accel="50000" decel="50000" fill="hold" nodeType="afterEffect">
                                  <p:stCondLst>
                                    <p:cond delay="0"/>
                                  </p:stCondLst>
                                  <p:childTnLst>
                                    <p:animMotion origin="layout" path="M -3.33333E-6 3.7037E-7 L -0.69583 3.7037E-7 " pathEditMode="relative" rAng="0" ptsTypes="AA">
                                      <p:cBhvr>
                                        <p:cTn id="45" dur="500" fill="hold"/>
                                        <p:tgtEl>
                                          <p:spTgt spid="29705"/>
                                        </p:tgtEl>
                                        <p:attrNameLst>
                                          <p:attrName>ppt_x,ppt_y</p:attrName>
                                        </p:attrNameLst>
                                      </p:cBhvr>
                                      <p:rCtr x="-3479200" y="0"/>
                                    </p:animMotion>
                                  </p:childTnLst>
                                </p:cTn>
                              </p:par>
                            </p:childTnLst>
                          </p:cTn>
                        </p:par>
                        <p:par>
                          <p:cTn id="46" fill="hold" nodeType="afterGroup">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29711"/>
                                        </p:tgtEl>
                                        <p:attrNameLst>
                                          <p:attrName>style.visibility</p:attrName>
                                        </p:attrNameLst>
                                      </p:cBhvr>
                                      <p:to>
                                        <p:strVal val="visible"/>
                                      </p:to>
                                    </p:set>
                                    <p:animEffect filter="wipe(left)">
                                      <p:cBhvr>
                                        <p:cTn id="49" dur="400"/>
                                        <p:tgtEl>
                                          <p:spTgt spid="29711"/>
                                        </p:tgtEl>
                                      </p:cBhvr>
                                    </p:animEffect>
                                  </p:childTnLst>
                                </p:cTn>
                              </p:par>
                              <p:par>
                                <p:cTn id="50" presetID="22" presetClass="entr" presetSubtype="4"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down)">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p:bldP spid="29698" grpId="1" bldLvl="0" animBg="1"/>
      <p:bldP spid="29699" grpId="0" bldLvl="0" animBg="1"/>
      <p:bldP spid="29699" grpId="1" bldLvl="0" animBg="1"/>
      <p:bldP spid="29699" grpId="2" bldLvl="0" animBg="1"/>
      <p:bldP spid="29701" grpId="0" animBg="1"/>
      <p:bldP spid="29701" grpId="1" animBg="1"/>
      <p:bldP spid="29703" grpId="0" bldLvl="0"/>
      <p:bldP spid="29703" grpId="1" bldLvl="0"/>
      <p:bldP spid="29704" grpId="0" bldLvl="0" animBg="1"/>
      <p:bldP spid="29704" grpId="1" bldLvl="0" animBg="1"/>
      <p:bldP spid="29704" grpId="2" bldLvl="0" animBg="1"/>
      <p:bldP spid="29711"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73" y="1556792"/>
            <a:ext cx="9144000" cy="998984"/>
          </a:xfrm>
        </p:spPr>
        <p:txBody>
          <a:bodyPr>
            <a:noAutofit/>
          </a:bodyPr>
          <a:lstStyle/>
          <a:p>
            <a:r>
              <a:rPr lang="zh-CN" altLang="en-US" sz="6000" dirty="0">
                <a:latin typeface="隶书" pitchFamily="49" charset="-122"/>
                <a:ea typeface="隶书" pitchFamily="49" charset="-122"/>
              </a:rPr>
              <a:t>欢迎大家来到</a:t>
            </a:r>
            <a:br>
              <a:rPr lang="en-US" altLang="zh-CN" sz="6000" dirty="0">
                <a:latin typeface="隶书" pitchFamily="49" charset="-122"/>
                <a:ea typeface="隶书" pitchFamily="49" charset="-122"/>
              </a:rPr>
            </a:br>
            <a:r>
              <a:rPr lang="en-US" altLang="zh-CN" sz="6000" dirty="0">
                <a:latin typeface="隶书" pitchFamily="49" charset="-122"/>
                <a:ea typeface="隶书" pitchFamily="49" charset="-122"/>
              </a:rPr>
              <a:t> </a:t>
            </a:r>
            <a:r>
              <a:rPr lang="zh-CN" altLang="en-US" sz="7200" dirty="0">
                <a:latin typeface="隶书" pitchFamily="49" charset="-122"/>
                <a:ea typeface="隶书" pitchFamily="49" charset="-122"/>
              </a:rPr>
              <a:t>衡中！</a:t>
            </a:r>
            <a:br>
              <a:rPr lang="en-US" altLang="zh-CN" sz="7200" dirty="0">
                <a:latin typeface="隶书" pitchFamily="49" charset="-122"/>
                <a:ea typeface="隶书" pitchFamily="49" charset="-122"/>
              </a:rPr>
            </a:br>
            <a:endParaRPr lang="zh-CN" altLang="en-US" sz="7200" dirty="0">
              <a:latin typeface="隶书" pitchFamily="49" charset="-122"/>
              <a:ea typeface="隶书" pitchFamily="49" charset="-122"/>
            </a:endParaRPr>
          </a:p>
        </p:txBody>
      </p:sp>
    </p:spTree>
    <p:extLst>
      <p:ext uri="{BB962C8B-B14F-4D97-AF65-F5344CB8AC3E}">
        <p14:creationId xmlns:p14="http://schemas.microsoft.com/office/powerpoint/2010/main" val="30047808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flipH="1">
            <a:off x="2536463" y="49895"/>
            <a:ext cx="2880122"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zh-CN" altLang="en-US" b="1" kern="0" dirty="0">
                <a:solidFill>
                  <a:prstClr val="black"/>
                </a:solidFill>
                <a:latin typeface="Arial"/>
                <a:ea typeface="微软雅黑"/>
                <a:sym typeface="Calibri" pitchFamily="34" charset="0"/>
              </a:rPr>
              <a:t>“语文报杯”全国中学生作文大赛中喜获特等奖等</a:t>
            </a:r>
            <a:r>
              <a:rPr lang="en-US" altLang="zh-CN" b="1" kern="0" dirty="0">
                <a:solidFill>
                  <a:prstClr val="black"/>
                </a:solidFill>
                <a:latin typeface="Arial"/>
                <a:ea typeface="微软雅黑"/>
                <a:sym typeface="Calibri" pitchFamily="34" charset="0"/>
              </a:rPr>
              <a:t>31</a:t>
            </a:r>
            <a:r>
              <a:rPr lang="zh-CN" altLang="en-US" b="1" kern="0" dirty="0">
                <a:solidFill>
                  <a:prstClr val="black"/>
                </a:solidFill>
                <a:latin typeface="Arial"/>
                <a:ea typeface="微软雅黑"/>
                <a:sym typeface="Calibri" pitchFamily="34" charset="0"/>
              </a:rPr>
              <a:t>个奖项文本</a:t>
            </a:r>
          </a:p>
        </p:txBody>
      </p:sp>
      <p:sp>
        <p:nvSpPr>
          <p:cNvPr id="10" name="TextBox 9"/>
          <p:cNvSpPr txBox="1">
            <a:spLocks noChangeArrowheads="1"/>
          </p:cNvSpPr>
          <p:nvPr/>
        </p:nvSpPr>
        <p:spPr bwMode="auto">
          <a:xfrm flipH="1">
            <a:off x="2889820" y="2979372"/>
            <a:ext cx="2166337"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zh-CN" altLang="en-US" b="1" kern="0" dirty="0">
                <a:solidFill>
                  <a:prstClr val="black"/>
                </a:solidFill>
                <a:latin typeface="Arial"/>
                <a:ea typeface="微软雅黑"/>
                <a:sym typeface="Calibri" pitchFamily="34" charset="0"/>
              </a:rPr>
              <a:t>“全国中小学生创新作文大赛”衡水第一中学考场</a:t>
            </a:r>
          </a:p>
        </p:txBody>
      </p:sp>
      <p:sp>
        <p:nvSpPr>
          <p:cNvPr id="12" name="TextBox 11"/>
          <p:cNvSpPr txBox="1">
            <a:spLocks noChangeArrowheads="1"/>
          </p:cNvSpPr>
          <p:nvPr/>
        </p:nvSpPr>
        <p:spPr bwMode="auto">
          <a:xfrm flipH="1">
            <a:off x="2419565" y="4424507"/>
            <a:ext cx="2583656"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zh-CN" altLang="en-US" b="1" kern="0" dirty="0">
                <a:solidFill>
                  <a:prstClr val="black"/>
                </a:solidFill>
                <a:latin typeface="Arial"/>
                <a:ea typeface="微软雅黑"/>
                <a:sym typeface="Calibri" pitchFamily="34" charset="0"/>
              </a:rPr>
              <a:t>中国语文朗读评选活动中我校学生获高中组全国总冠军</a:t>
            </a:r>
          </a:p>
        </p:txBody>
      </p:sp>
      <p:sp>
        <p:nvSpPr>
          <p:cNvPr id="15" name="Oval 14"/>
          <p:cNvSpPr/>
          <p:nvPr/>
        </p:nvSpPr>
        <p:spPr>
          <a:xfrm>
            <a:off x="2302669" y="264467"/>
            <a:ext cx="233795" cy="311727"/>
          </a:xfrm>
          <a:prstGeom prst="ellipse">
            <a:avLst/>
          </a:prstGeom>
          <a:solidFill>
            <a:schemeClr val="accent3">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prstClr val="white"/>
              </a:solidFill>
              <a:latin typeface="Microsoft YaHei" pitchFamily="34" charset="-122"/>
              <a:ea typeface="Microsoft YaHei" pitchFamily="34" charset="-122"/>
            </a:endParaRPr>
          </a:p>
        </p:txBody>
      </p:sp>
      <p:sp>
        <p:nvSpPr>
          <p:cNvPr id="16" name="Oval 15"/>
          <p:cNvSpPr/>
          <p:nvPr/>
        </p:nvSpPr>
        <p:spPr>
          <a:xfrm>
            <a:off x="2548091" y="1443295"/>
            <a:ext cx="233795" cy="311727"/>
          </a:xfrm>
          <a:prstGeom prst="ellipse">
            <a:avLst/>
          </a:prstGeom>
          <a:solidFill>
            <a:schemeClr val="accent3">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prstClr val="white"/>
              </a:solidFill>
              <a:latin typeface="Microsoft YaHei" pitchFamily="34" charset="-122"/>
              <a:ea typeface="Microsoft YaHei" pitchFamily="34" charset="-122"/>
            </a:endParaRPr>
          </a:p>
        </p:txBody>
      </p:sp>
      <p:sp>
        <p:nvSpPr>
          <p:cNvPr id="17" name="Oval 16"/>
          <p:cNvSpPr/>
          <p:nvPr/>
        </p:nvSpPr>
        <p:spPr>
          <a:xfrm>
            <a:off x="2658129" y="3004879"/>
            <a:ext cx="233795" cy="311727"/>
          </a:xfrm>
          <a:prstGeom prst="ellipse">
            <a:avLst/>
          </a:prstGeom>
          <a:solidFill>
            <a:schemeClr val="accent3">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prstClr val="white"/>
              </a:solidFill>
              <a:latin typeface="Microsoft YaHei" pitchFamily="34" charset="-122"/>
              <a:ea typeface="Microsoft YaHei" pitchFamily="34" charset="-122"/>
            </a:endParaRPr>
          </a:p>
        </p:txBody>
      </p:sp>
      <p:sp>
        <p:nvSpPr>
          <p:cNvPr id="18" name="Oval 17"/>
          <p:cNvSpPr/>
          <p:nvPr/>
        </p:nvSpPr>
        <p:spPr>
          <a:xfrm>
            <a:off x="2302669" y="4268643"/>
            <a:ext cx="233795" cy="311727"/>
          </a:xfrm>
          <a:prstGeom prst="ellipse">
            <a:avLst/>
          </a:prstGeom>
          <a:solidFill>
            <a:schemeClr val="accent3">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prstClr val="white"/>
              </a:solidFill>
              <a:latin typeface="Microsoft YaHei" pitchFamily="34" charset="-122"/>
              <a:ea typeface="Microsoft YaHei" pitchFamily="34" charset="-122"/>
            </a:endParaRPr>
          </a:p>
        </p:txBody>
      </p:sp>
      <p:sp>
        <p:nvSpPr>
          <p:cNvPr id="19" name="Arc 18"/>
          <p:cNvSpPr/>
          <p:nvPr/>
        </p:nvSpPr>
        <p:spPr>
          <a:xfrm>
            <a:off x="134901" y="420330"/>
            <a:ext cx="2179765" cy="4160039"/>
          </a:xfrm>
          <a:prstGeom prst="arc">
            <a:avLst>
              <a:gd name="adj1" fmla="val 16189254"/>
              <a:gd name="adj2" fmla="val 5432205"/>
            </a:avLst>
          </a:prstGeom>
          <a:solidFill>
            <a:schemeClr val="bg1">
              <a:lumMod val="95000"/>
            </a:schemeClr>
          </a:solidFill>
          <a:ln>
            <a:noFill/>
          </a:ln>
          <a:effectLst>
            <a:innerShdw blurRad="304800" dist="50800" dir="189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solidFill>
                <a:prstClr val="white"/>
              </a:solidFill>
              <a:latin typeface="Microsoft YaHei" pitchFamily="34" charset="-122"/>
              <a:ea typeface="Microsoft YaHei" pitchFamily="34" charset="-122"/>
            </a:endParaRPr>
          </a:p>
        </p:txBody>
      </p:sp>
      <p:grpSp>
        <p:nvGrpSpPr>
          <p:cNvPr id="2" name="Group 24"/>
          <p:cNvGrpSpPr>
            <a:grpSpLocks/>
          </p:cNvGrpSpPr>
          <p:nvPr/>
        </p:nvGrpSpPr>
        <p:grpSpPr bwMode="auto">
          <a:xfrm rot="5400000">
            <a:off x="-2901985" y="2239142"/>
            <a:ext cx="6245225" cy="171450"/>
            <a:chOff x="-3200400" y="3314700"/>
            <a:chExt cx="6246420" cy="228600"/>
          </a:xfrm>
        </p:grpSpPr>
        <p:sp>
          <p:nvSpPr>
            <p:cNvPr id="13" name="Rounded Rectangle 12"/>
            <p:cNvSpPr/>
            <p:nvPr/>
          </p:nvSpPr>
          <p:spPr>
            <a:xfrm rot="5400000">
              <a:off x="1331520" y="1828800"/>
              <a:ext cx="228600" cy="3200400"/>
            </a:xfrm>
            <a:prstGeom prst="roundRect">
              <a:avLst>
                <a:gd name="adj" fmla="val 35051"/>
              </a:avLst>
            </a:prstGeo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Microsoft YaHei" pitchFamily="34" charset="-122"/>
                <a:ea typeface="Microsoft YaHei" pitchFamily="34" charset="-122"/>
              </a:endParaRPr>
            </a:p>
          </p:txBody>
        </p:sp>
        <p:sp>
          <p:nvSpPr>
            <p:cNvPr id="24" name="Rounded Rectangle 23"/>
            <p:cNvSpPr/>
            <p:nvPr/>
          </p:nvSpPr>
          <p:spPr>
            <a:xfrm rot="5400000">
              <a:off x="-1714500" y="1828800"/>
              <a:ext cx="228600" cy="3200400"/>
            </a:xfrm>
            <a:prstGeom prst="roundRect">
              <a:avLst>
                <a:gd name="adj" fmla="val 35051"/>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Microsoft YaHei" pitchFamily="34" charset="-122"/>
                <a:ea typeface="Microsoft YaHei" pitchFamily="34" charset="-122"/>
              </a:endParaRPr>
            </a:p>
          </p:txBody>
        </p:sp>
      </p:grpSp>
      <p:pic>
        <p:nvPicPr>
          <p:cNvPr id="1027" name="Picture 3" descr="D:\软件下载\Users\ywby\Desktop\衡中学生在“语文报杯”全国中学生作文大赛中喜获特等奖等31个奖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7227" y="25827"/>
            <a:ext cx="3642393" cy="364239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a:spLocks noChangeArrowheads="1"/>
          </p:cNvSpPr>
          <p:nvPr/>
        </p:nvSpPr>
        <p:spPr bwMode="auto">
          <a:xfrm flipH="1">
            <a:off x="2925433" y="1755022"/>
            <a:ext cx="2279442"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zh-CN" altLang="en-US" b="1" kern="0" dirty="0">
                <a:solidFill>
                  <a:prstClr val="black"/>
                </a:solidFill>
                <a:latin typeface="Arial"/>
                <a:ea typeface="微软雅黑"/>
                <a:sym typeface="Calibri" pitchFamily="34" charset="0"/>
              </a:rPr>
              <a:t>叶圣陶杯全国中学生新作文大赛获奖众多</a:t>
            </a:r>
          </a:p>
        </p:txBody>
      </p:sp>
      <p:pic>
        <p:nvPicPr>
          <p:cNvPr id="1029" name="Picture 5" descr="D:\软件下载\Users\ywby\Desktop\全国中小学生创新作文大赛.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080" y="1903684"/>
            <a:ext cx="3552686" cy="315596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软件下载\Users\ywby\Desktop\叶圣陶杯全国中学生新作文大赛.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4875" y="873109"/>
            <a:ext cx="3556078" cy="3698321"/>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软件下载\Users\ywby\Desktop\中国语文朗读评选活动.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3" y="3160743"/>
            <a:ext cx="3972929" cy="314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635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7380000">
                                      <p:cBhvr>
                                        <p:cTn id="6" dur="1000" fill="hold"/>
                                        <p:tgtEl>
                                          <p:spTgt spid="2"/>
                                        </p:tgtEl>
                                        <p:attrNameLst>
                                          <p:attrName>r</p:attrName>
                                        </p:attrNameLst>
                                      </p:cBhvr>
                                    </p:animRo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10" presetClass="entr" presetSubtype="0"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27"/>
                                        </p:tgtEl>
                                      </p:cBhvr>
                                    </p:animEffect>
                                    <p:set>
                                      <p:cBhvr>
                                        <p:cTn id="20" dur="1" fill="hold">
                                          <p:stCondLst>
                                            <p:cond delay="499"/>
                                          </p:stCondLst>
                                        </p:cTn>
                                        <p:tgtEl>
                                          <p:spTgt spid="1027"/>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8" presetClass="emph" presetSubtype="0" fill="hold" nodeType="withEffect">
                                  <p:stCondLst>
                                    <p:cond delay="0"/>
                                  </p:stCondLst>
                                  <p:childTnLst>
                                    <p:animRot by="1320000">
                                      <p:cBhvr>
                                        <p:cTn id="25" dur="500" fill="hold"/>
                                        <p:tgtEl>
                                          <p:spTgt spid="2"/>
                                        </p:tgtEl>
                                        <p:attrNameLst>
                                          <p:attrName>r</p:attrName>
                                        </p:attrNameLst>
                                      </p:cBhvr>
                                    </p:animRo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030"/>
                                        </p:tgtEl>
                                        <p:attrNameLst>
                                          <p:attrName>style.visibility</p:attrName>
                                        </p:attrNameLst>
                                      </p:cBhvr>
                                      <p:to>
                                        <p:strVal val="visible"/>
                                      </p:to>
                                    </p:set>
                                    <p:animEffect transition="in" filter="fade">
                                      <p:cBhvr>
                                        <p:cTn id="31" dur="500"/>
                                        <p:tgtEl>
                                          <p:spTgt spid="103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grpId="1" nodeType="click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030"/>
                                        </p:tgtEl>
                                      </p:cBhvr>
                                    </p:animEffect>
                                    <p:set>
                                      <p:cBhvr>
                                        <p:cTn id="39" dur="1" fill="hold">
                                          <p:stCondLst>
                                            <p:cond delay="499"/>
                                          </p:stCondLst>
                                        </p:cTn>
                                        <p:tgtEl>
                                          <p:spTgt spid="1030"/>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par>
                                <p:cTn id="43" presetID="8" presetClass="emph" presetSubtype="0" fill="hold" nodeType="withEffect">
                                  <p:stCondLst>
                                    <p:cond delay="0"/>
                                  </p:stCondLst>
                                  <p:childTnLst>
                                    <p:animRot by="1320000">
                                      <p:cBhvr>
                                        <p:cTn id="44" dur="500" fill="hold"/>
                                        <p:tgtEl>
                                          <p:spTgt spid="2"/>
                                        </p:tgtEl>
                                        <p:attrNameLst>
                                          <p:attrName>r</p:attrName>
                                        </p:attrNameLst>
                                      </p:cBhvr>
                                    </p:animRot>
                                  </p:childTnLst>
                                </p:cTn>
                              </p:par>
                              <p:par>
                                <p:cTn id="45" presetID="10"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nodeType="withEffect">
                                  <p:stCondLst>
                                    <p:cond delay="0"/>
                                  </p:stCondLst>
                                  <p:childTnLst>
                                    <p:set>
                                      <p:cBhvr>
                                        <p:cTn id="49" dur="1" fill="hold">
                                          <p:stCondLst>
                                            <p:cond delay="0"/>
                                          </p:stCondLst>
                                        </p:cTn>
                                        <p:tgtEl>
                                          <p:spTgt spid="1029"/>
                                        </p:tgtEl>
                                        <p:attrNameLst>
                                          <p:attrName>style.visibility</p:attrName>
                                        </p:attrNameLst>
                                      </p:cBhvr>
                                      <p:to>
                                        <p:strVal val="visible"/>
                                      </p:to>
                                    </p:set>
                                    <p:animEffect transition="in" filter="fade">
                                      <p:cBhvr>
                                        <p:cTn id="50" dur="500"/>
                                        <p:tgtEl>
                                          <p:spTgt spid="102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xit" presetSubtype="0" fill="hold" nodeType="clickEffect">
                                  <p:stCondLst>
                                    <p:cond delay="0"/>
                                  </p:stCondLst>
                                  <p:childTnLst>
                                    <p:animEffect transition="out" filter="fade">
                                      <p:cBhvr>
                                        <p:cTn id="54" dur="500"/>
                                        <p:tgtEl>
                                          <p:spTgt spid="1030"/>
                                        </p:tgtEl>
                                      </p:cBhvr>
                                    </p:animEffect>
                                    <p:set>
                                      <p:cBhvr>
                                        <p:cTn id="55" dur="1" fill="hold">
                                          <p:stCondLst>
                                            <p:cond delay="499"/>
                                          </p:stCondLst>
                                        </p:cTn>
                                        <p:tgtEl>
                                          <p:spTgt spid="1030"/>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029"/>
                                        </p:tgtEl>
                                      </p:cBhvr>
                                    </p:animEffect>
                                    <p:set>
                                      <p:cBhvr>
                                        <p:cTn id="64" dur="1" fill="hold">
                                          <p:stCondLst>
                                            <p:cond delay="499"/>
                                          </p:stCondLst>
                                        </p:cTn>
                                        <p:tgtEl>
                                          <p:spTgt spid="1029"/>
                                        </p:tgtEl>
                                        <p:attrNameLst>
                                          <p:attrName>style.visibility</p:attrName>
                                        </p:attrNameLst>
                                      </p:cBhvr>
                                      <p:to>
                                        <p:strVal val="hidden"/>
                                      </p:to>
                                    </p:set>
                                  </p:childTnLst>
                                </p:cTn>
                              </p:par>
                              <p:par>
                                <p:cTn id="65" presetID="8" presetClass="emph" presetSubtype="0" fill="hold" nodeType="withEffect">
                                  <p:stCondLst>
                                    <p:cond delay="0"/>
                                  </p:stCondLst>
                                  <p:childTnLst>
                                    <p:animRot by="1320000">
                                      <p:cBhvr>
                                        <p:cTn id="66" dur="500" fill="hold"/>
                                        <p:tgtEl>
                                          <p:spTgt spid="2"/>
                                        </p:tgtEl>
                                        <p:attrNameLst>
                                          <p:attrName>r</p:attrName>
                                        </p:attrNameLst>
                                      </p:cBhvr>
                                    </p:animRot>
                                  </p:childTnLst>
                                </p:cTn>
                              </p:par>
                              <p:par>
                                <p:cTn id="67" presetID="10" presetClass="entr" presetSubtype="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childTnLst>
                                </p:cTn>
                              </p:par>
                              <p:par>
                                <p:cTn id="70" presetID="10" presetClass="entr" presetSubtype="0" fill="hold" nodeType="withEffect">
                                  <p:stCondLst>
                                    <p:cond delay="0"/>
                                  </p:stCondLst>
                                  <p:childTnLst>
                                    <p:set>
                                      <p:cBhvr>
                                        <p:cTn id="71" dur="1" fill="hold">
                                          <p:stCondLst>
                                            <p:cond delay="0"/>
                                          </p:stCondLst>
                                        </p:cTn>
                                        <p:tgtEl>
                                          <p:spTgt spid="1031"/>
                                        </p:tgtEl>
                                        <p:attrNameLst>
                                          <p:attrName>style.visibility</p:attrName>
                                        </p:attrNameLst>
                                      </p:cBhvr>
                                      <p:to>
                                        <p:strVal val="visible"/>
                                      </p:to>
                                    </p:set>
                                    <p:animEffect transition="in" filter="fade">
                                      <p:cBhvr>
                                        <p:cTn id="72" dur="500"/>
                                        <p:tgtEl>
                                          <p:spTgt spid="103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1" nodeType="clickEffect">
                                  <p:stCondLst>
                                    <p:cond delay="0"/>
                                  </p:stCondLst>
                                  <p:childTnLst>
                                    <p:animEffect transition="out" filter="fade">
                                      <p:cBhvr>
                                        <p:cTn id="76" dur="500"/>
                                        <p:tgtEl>
                                          <p:spTgt spid="12"/>
                                        </p:tgtEl>
                                      </p:cBhvr>
                                    </p:animEffect>
                                    <p:set>
                                      <p:cBhvr>
                                        <p:cTn id="77" dur="1" fill="hold">
                                          <p:stCondLst>
                                            <p:cond delay="499"/>
                                          </p:stCondLst>
                                        </p:cTn>
                                        <p:tgtEl>
                                          <p:spTgt spid="12"/>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1031"/>
                                        </p:tgtEl>
                                      </p:cBhvr>
                                    </p:animEffect>
                                    <p:set>
                                      <p:cBhvr>
                                        <p:cTn id="80" dur="1" fill="hold">
                                          <p:stCondLst>
                                            <p:cond delay="499"/>
                                          </p:stCondLst>
                                        </p:cTn>
                                        <p:tgtEl>
                                          <p:spTgt spid="1031"/>
                                        </p:tgtEl>
                                        <p:attrNameLst>
                                          <p:attrName>style.visibility</p:attrName>
                                        </p:attrNameLst>
                                      </p:cBhvr>
                                      <p:to>
                                        <p:strVal val="hidden"/>
                                      </p:to>
                                    </p:set>
                                  </p:childTnLst>
                                </p:cTn>
                              </p:par>
                              <p:par>
                                <p:cTn id="81" presetID="10" presetClass="exit" presetSubtype="0" fill="hold" grpId="0" nodeType="withEffect">
                                  <p:stCondLst>
                                    <p:cond delay="0"/>
                                  </p:stCondLst>
                                  <p:childTnLst>
                                    <p:animEffect transition="out" filter="fade">
                                      <p:cBhvr>
                                        <p:cTn id="82" dur="500"/>
                                        <p:tgtEl>
                                          <p:spTgt spid="18"/>
                                        </p:tgtEl>
                                      </p:cBhvr>
                                    </p:animEffect>
                                    <p:set>
                                      <p:cBhvr>
                                        <p:cTn id="8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2" grpId="0"/>
      <p:bldP spid="12" grpId="1"/>
      <p:bldP spid="15" grpId="0" animBg="1"/>
      <p:bldP spid="16" grpId="0" animBg="1"/>
      <p:bldP spid="17" grpId="0" animBg="1"/>
      <p:bldP spid="18" grpId="0" animBg="1"/>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rotWithShape="1">
          <a:blip r:embed="rId2">
            <a:extLst>
              <a:ext uri="{28A0092B-C50C-407E-A947-70E740481C1C}">
                <a14:useLocalDpi xmlns:a14="http://schemas.microsoft.com/office/drawing/2010/main" val="0"/>
              </a:ext>
            </a:extLst>
          </a:blip>
          <a:srcRect l="-1" r="677" b="17546"/>
          <a:stretch/>
        </p:blipFill>
        <p:spPr>
          <a:xfrm>
            <a:off x="107504" y="404664"/>
            <a:ext cx="5045631" cy="2790712"/>
          </a:xfrm>
        </p:spPr>
      </p:pic>
      <p:sp>
        <p:nvSpPr>
          <p:cNvPr id="5" name="TextBox 4"/>
          <p:cNvSpPr txBox="1"/>
          <p:nvPr/>
        </p:nvSpPr>
        <p:spPr>
          <a:xfrm>
            <a:off x="5258988" y="1015190"/>
            <a:ext cx="3456384" cy="1569660"/>
          </a:xfrm>
          <a:prstGeom prst="rect">
            <a:avLst/>
          </a:prstGeom>
          <a:noFill/>
        </p:spPr>
        <p:txBody>
          <a:bodyPr wrap="square" rtlCol="0">
            <a:spAutoFit/>
          </a:bodyPr>
          <a:lstStyle/>
          <a:p>
            <a:r>
              <a:rPr lang="zh-CN" altLang="en-US" sz="2400" b="1" dirty="0">
                <a:latin typeface="楷体" pitchFamily="49" charset="-122"/>
                <a:ea typeface="楷体" pitchFamily="49" charset="-122"/>
              </a:rPr>
              <a:t>教育厅师范教育处副处长石岩博士代表河北省教育厅向衡水中学教师信金焕授牌。</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12138"/>
          <a:stretch/>
        </p:blipFill>
        <p:spPr>
          <a:xfrm>
            <a:off x="3347864" y="3503992"/>
            <a:ext cx="5607834" cy="2813623"/>
          </a:xfrm>
          <a:prstGeom prst="rect">
            <a:avLst/>
          </a:prstGeom>
        </p:spPr>
      </p:pic>
      <p:sp>
        <p:nvSpPr>
          <p:cNvPr id="9" name="矩形 8"/>
          <p:cNvSpPr/>
          <p:nvPr/>
        </p:nvSpPr>
        <p:spPr>
          <a:xfrm>
            <a:off x="419018" y="4437112"/>
            <a:ext cx="2928846" cy="1200329"/>
          </a:xfrm>
          <a:prstGeom prst="rect">
            <a:avLst/>
          </a:prstGeom>
        </p:spPr>
        <p:txBody>
          <a:bodyPr wrap="square">
            <a:spAutoFit/>
          </a:bodyPr>
          <a:lstStyle/>
          <a:p>
            <a:r>
              <a:rPr lang="zh-CN" altLang="en-US" sz="2400" b="1" dirty="0">
                <a:latin typeface="楷体" pitchFamily="49" charset="-122"/>
                <a:ea typeface="楷体" pitchFamily="49" charset="-122"/>
              </a:rPr>
              <a:t>信金焕老师参加教育部首期名师领航工程培训。</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val="2415914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07804" y="548680"/>
            <a:ext cx="3528392" cy="3528392"/>
          </a:xfrm>
        </p:spPr>
      </p:pic>
      <p:sp>
        <p:nvSpPr>
          <p:cNvPr id="5" name="标题 4"/>
          <p:cNvSpPr txBox="1">
            <a:spLocks noGrp="1"/>
          </p:cNvSpPr>
          <p:nvPr>
            <p:ph type="title"/>
          </p:nvPr>
        </p:nvSpPr>
        <p:spPr>
          <a:xfrm>
            <a:off x="611560" y="4437112"/>
            <a:ext cx="8229600" cy="1077218"/>
          </a:xfrm>
          <a:prstGeom prst="rect">
            <a:avLst/>
          </a:prstGeom>
          <a:noFill/>
        </p:spPr>
        <p:txBody>
          <a:bodyPr wrap="square" rtlCol="0">
            <a:spAutoFit/>
          </a:bodyPr>
          <a:lstStyle/>
          <a:p>
            <a:pPr algn="ctr"/>
            <a:r>
              <a:rPr lang="zh-CN" altLang="en-US" sz="3600" b="1" dirty="0">
                <a:solidFill>
                  <a:srgbClr val="0070C0"/>
                </a:solidFill>
                <a:latin typeface="黑体" pitchFamily="49" charset="-122"/>
                <a:ea typeface="黑体" pitchFamily="49" charset="-122"/>
              </a:rPr>
              <a:t>欢迎您关注工作室微信公众号！</a:t>
            </a:r>
            <a:br>
              <a:rPr lang="en-US" altLang="zh-CN" sz="3600" b="1" dirty="0">
                <a:solidFill>
                  <a:srgbClr val="0070C0"/>
                </a:solidFill>
                <a:latin typeface="黑体" pitchFamily="49" charset="-122"/>
                <a:ea typeface="黑体" pitchFamily="49" charset="-122"/>
              </a:rPr>
            </a:br>
            <a:endParaRPr lang="zh-CN" altLang="en-US" sz="2800" b="1" dirty="0">
              <a:solidFill>
                <a:srgbClr val="0070C0"/>
              </a:solidFill>
              <a:latin typeface="黑体" pitchFamily="49" charset="-122"/>
              <a:ea typeface="黑体" pitchFamily="49" charset="-122"/>
            </a:endParaRPr>
          </a:p>
        </p:txBody>
      </p:sp>
    </p:spTree>
    <p:extLst>
      <p:ext uri="{BB962C8B-B14F-4D97-AF65-F5344CB8AC3E}">
        <p14:creationId xmlns:p14="http://schemas.microsoft.com/office/powerpoint/2010/main" val="4022633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80" y="980728"/>
            <a:ext cx="8496944" cy="1470025"/>
          </a:xfrm>
        </p:spPr>
        <p:txBody>
          <a:bodyPr>
            <a:noAutofit/>
          </a:bodyPr>
          <a:lstStyle/>
          <a:p>
            <a:r>
              <a:rPr lang="zh-CN" altLang="en-US" sz="8000" dirty="0">
                <a:solidFill>
                  <a:srgbClr val="FF0000"/>
                </a:solidFill>
                <a:effectLst>
                  <a:outerShdw blurRad="38100" dist="38100" dir="2700000" algn="tl">
                    <a:srgbClr val="000000">
                      <a:alpha val="43137"/>
                    </a:srgbClr>
                  </a:outerShdw>
                </a:effectLst>
                <a:latin typeface="隶书" pitchFamily="49" charset="-122"/>
                <a:ea typeface="隶书" pitchFamily="49" charset="-122"/>
              </a:rPr>
              <a:t>应变  </a:t>
            </a:r>
            <a:r>
              <a:rPr lang="zh-CN" altLang="en-US" sz="8000" dirty="0">
                <a:solidFill>
                  <a:srgbClr val="00B050"/>
                </a:solidFill>
                <a:effectLst>
                  <a:outerShdw blurRad="38100" dist="38100" dir="2700000" algn="tl">
                    <a:srgbClr val="000000">
                      <a:alpha val="43137"/>
                    </a:srgbClr>
                  </a:outerShdw>
                </a:effectLst>
                <a:latin typeface="隶书" pitchFamily="49" charset="-122"/>
                <a:ea typeface="隶书" pitchFamily="49" charset="-122"/>
              </a:rPr>
              <a:t>打通  </a:t>
            </a:r>
            <a:r>
              <a:rPr lang="zh-CN" altLang="en-US" sz="8000" dirty="0">
                <a:solidFill>
                  <a:srgbClr val="0070C0"/>
                </a:solidFill>
                <a:effectLst>
                  <a:outerShdw blurRad="38100" dist="38100" dir="2700000" algn="tl">
                    <a:srgbClr val="000000">
                      <a:alpha val="43137"/>
                    </a:srgbClr>
                  </a:outerShdw>
                </a:effectLst>
                <a:latin typeface="隶书" pitchFamily="49" charset="-122"/>
                <a:ea typeface="隶书" pitchFamily="49" charset="-122"/>
              </a:rPr>
              <a:t>翻转</a:t>
            </a:r>
          </a:p>
        </p:txBody>
      </p:sp>
      <p:sp>
        <p:nvSpPr>
          <p:cNvPr id="3" name="副标题 2"/>
          <p:cNvSpPr>
            <a:spLocks noGrp="1"/>
          </p:cNvSpPr>
          <p:nvPr>
            <p:ph type="subTitle" idx="1"/>
          </p:nvPr>
        </p:nvSpPr>
        <p:spPr>
          <a:xfrm>
            <a:off x="1619672" y="2564904"/>
            <a:ext cx="7128792" cy="3096344"/>
          </a:xfrm>
        </p:spPr>
        <p:txBody>
          <a:bodyPr>
            <a:normAutofit/>
          </a:bodyPr>
          <a:lstStyle/>
          <a:p>
            <a:r>
              <a:rPr lang="en-US" altLang="zh-CN" sz="40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  </a:t>
            </a:r>
            <a:r>
              <a:rPr lang="en-US" altLang="zh-CN" sz="4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——19</a:t>
            </a:r>
            <a:r>
              <a:rPr lang="zh-CN" altLang="en-US" sz="4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高考语文备考研究</a:t>
            </a:r>
            <a:endParaRPr lang="en-US" altLang="zh-CN" sz="4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endParaRPr lang="en-US" altLang="zh-CN" sz="4000" b="1" dirty="0">
              <a:solidFill>
                <a:schemeClr val="tx1"/>
              </a:solidFill>
              <a:latin typeface="黑体" pitchFamily="49" charset="-122"/>
              <a:ea typeface="黑体" pitchFamily="49" charset="-122"/>
            </a:endParaRPr>
          </a:p>
          <a:p>
            <a:endParaRPr lang="en-US" altLang="zh-CN" sz="4000" b="1" dirty="0">
              <a:solidFill>
                <a:schemeClr val="tx1"/>
              </a:solidFill>
              <a:latin typeface="黑体" pitchFamily="49" charset="-122"/>
              <a:ea typeface="黑体" pitchFamily="49" charset="-122"/>
            </a:endParaRPr>
          </a:p>
          <a:p>
            <a:r>
              <a:rPr lang="zh-CN" altLang="en-US" sz="2000" b="1" dirty="0">
                <a:solidFill>
                  <a:schemeClr val="tx1">
                    <a:lumMod val="75000"/>
                    <a:lumOff val="25000"/>
                  </a:schemeClr>
                </a:solidFill>
                <a:latin typeface="楷体" pitchFamily="49" charset="-122"/>
                <a:ea typeface="楷体" pitchFamily="49" charset="-122"/>
              </a:rPr>
              <a:t>          </a:t>
            </a:r>
            <a:r>
              <a:rPr lang="zh-CN" altLang="en-US" sz="2400" b="1" dirty="0">
                <a:solidFill>
                  <a:schemeClr val="tx1">
                    <a:lumMod val="75000"/>
                    <a:lumOff val="25000"/>
                  </a:schemeClr>
                </a:solidFill>
                <a:latin typeface="楷体" pitchFamily="49" charset="-122"/>
                <a:ea typeface="楷体" pitchFamily="49" charset="-122"/>
              </a:rPr>
              <a:t>语文中心教研室  赵增普</a:t>
            </a:r>
            <a:endParaRPr lang="en-US" altLang="zh-CN" sz="2400" b="1" dirty="0">
              <a:solidFill>
                <a:schemeClr val="tx1">
                  <a:lumMod val="75000"/>
                  <a:lumOff val="25000"/>
                </a:schemeClr>
              </a:solidFill>
              <a:latin typeface="楷体" pitchFamily="49" charset="-122"/>
              <a:ea typeface="楷体" pitchFamily="49" charset="-122"/>
            </a:endParaRPr>
          </a:p>
          <a:p>
            <a:endParaRPr lang="zh-CN" altLang="en-US" sz="4000" b="1"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510668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dirty="0">
                <a:latin typeface="隶书" pitchFamily="49" charset="-122"/>
                <a:ea typeface="隶书" pitchFamily="49" charset="-122"/>
              </a:rPr>
              <a:t>发言大纲</a:t>
            </a:r>
          </a:p>
        </p:txBody>
      </p:sp>
      <p:sp>
        <p:nvSpPr>
          <p:cNvPr id="3" name="内容占位符 2"/>
          <p:cNvSpPr>
            <a:spLocks noGrp="1"/>
          </p:cNvSpPr>
          <p:nvPr>
            <p:ph idx="1"/>
          </p:nvPr>
        </p:nvSpPr>
        <p:spPr>
          <a:xfrm>
            <a:off x="0" y="1600200"/>
            <a:ext cx="8686800" cy="4525963"/>
          </a:xfrm>
        </p:spPr>
        <p:txBody>
          <a:bodyPr>
            <a:normAutofit/>
          </a:bodyPr>
          <a:lstStyle/>
          <a:p>
            <a:pPr marL="0" indent="0">
              <a:buNone/>
            </a:pPr>
            <a:r>
              <a:rPr lang="zh-CN" altLang="en-US" sz="4000" dirty="0">
                <a:latin typeface="黑体" pitchFamily="49" charset="-122"/>
                <a:ea typeface="黑体" pitchFamily="49" charset="-122"/>
              </a:rPr>
              <a:t>一</a:t>
            </a:r>
            <a:r>
              <a:rPr lang="en-US" altLang="zh-CN" sz="4000" dirty="0">
                <a:latin typeface="黑体" pitchFamily="49" charset="-122"/>
                <a:ea typeface="黑体" pitchFamily="49" charset="-122"/>
              </a:rPr>
              <a:t>.</a:t>
            </a:r>
            <a:r>
              <a:rPr lang="zh-CN" altLang="en-US" sz="4000" dirty="0">
                <a:latin typeface="黑体" pitchFamily="49" charset="-122"/>
                <a:ea typeface="黑体" pitchFamily="49" charset="-122"/>
              </a:rPr>
              <a:t>应变：如何</a:t>
            </a:r>
            <a:r>
              <a:rPr lang="zh-CN" altLang="en-US" sz="4000" b="1" dirty="0">
                <a:solidFill>
                  <a:srgbClr val="FF0000"/>
                </a:solidFill>
                <a:effectLst>
                  <a:outerShdw blurRad="38100" dist="38100" dir="2700000" algn="tl">
                    <a:srgbClr val="000000">
                      <a:alpha val="43137"/>
                    </a:srgbClr>
                  </a:outerShdw>
                </a:effectLst>
                <a:latin typeface="黑体" pitchFamily="49" charset="-122"/>
                <a:ea typeface="黑体" pitchFamily="49" charset="-122"/>
              </a:rPr>
              <a:t>认识</a:t>
            </a:r>
            <a:r>
              <a:rPr lang="en-US" altLang="zh-CN" sz="4000" dirty="0">
                <a:latin typeface="黑体" pitchFamily="49" charset="-122"/>
                <a:ea typeface="黑体" pitchFamily="49" charset="-122"/>
              </a:rPr>
              <a:t>18</a:t>
            </a:r>
            <a:r>
              <a:rPr lang="zh-CN" altLang="en-US" sz="4000" dirty="0">
                <a:latin typeface="黑体" pitchFamily="49" charset="-122"/>
                <a:ea typeface="黑体" pitchFamily="49" charset="-122"/>
              </a:rPr>
              <a:t>语文高</a:t>
            </a:r>
            <a:r>
              <a:rPr lang="zh-CN" altLang="en-US" sz="4000" b="1" dirty="0">
                <a:solidFill>
                  <a:srgbClr val="FF0000"/>
                </a:solidFill>
                <a:effectLst>
                  <a:outerShdw blurRad="38100" dist="38100" dir="2700000" algn="tl">
                    <a:srgbClr val="000000">
                      <a:alpha val="43137"/>
                    </a:srgbClr>
                  </a:outerShdw>
                </a:effectLst>
                <a:latin typeface="黑体" pitchFamily="49" charset="-122"/>
                <a:ea typeface="黑体" pitchFamily="49" charset="-122"/>
              </a:rPr>
              <a:t>考题</a:t>
            </a:r>
            <a:r>
              <a:rPr lang="zh-CN" altLang="en-US" sz="4000" dirty="0">
                <a:latin typeface="黑体" pitchFamily="49" charset="-122"/>
                <a:ea typeface="黑体" pitchFamily="49" charset="-122"/>
              </a:rPr>
              <a:t>？</a:t>
            </a:r>
            <a:endParaRPr lang="en-US" altLang="zh-CN" sz="4000" dirty="0">
              <a:latin typeface="黑体" pitchFamily="49" charset="-122"/>
              <a:ea typeface="黑体" pitchFamily="49" charset="-122"/>
            </a:endParaRPr>
          </a:p>
          <a:p>
            <a:pPr marL="0" indent="0">
              <a:buNone/>
            </a:pPr>
            <a:endParaRPr lang="en-US" altLang="zh-CN" sz="2000" b="1" dirty="0">
              <a:solidFill>
                <a:srgbClr val="FF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zh-CN" altLang="en-US" sz="4000" dirty="0">
                <a:latin typeface="黑体" pitchFamily="49" charset="-122"/>
                <a:ea typeface="黑体" pitchFamily="49" charset="-122"/>
              </a:rPr>
              <a:t>二</a:t>
            </a:r>
            <a:r>
              <a:rPr lang="en-US" altLang="zh-CN" sz="4000" dirty="0">
                <a:latin typeface="黑体" pitchFamily="49" charset="-122"/>
                <a:ea typeface="黑体" pitchFamily="49" charset="-122"/>
              </a:rPr>
              <a:t>.</a:t>
            </a:r>
            <a:r>
              <a:rPr lang="zh-CN" altLang="en-US" sz="4000" dirty="0">
                <a:latin typeface="黑体" pitchFamily="49" charset="-122"/>
                <a:ea typeface="黑体" pitchFamily="49" charset="-122"/>
              </a:rPr>
              <a:t>打通：如何</a:t>
            </a:r>
            <a:r>
              <a:rPr lang="zh-CN" altLang="en-US"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培养</a:t>
            </a:r>
            <a:r>
              <a:rPr lang="zh-CN" altLang="en-US" sz="4000" dirty="0">
                <a:latin typeface="黑体" pitchFamily="49" charset="-122"/>
                <a:ea typeface="黑体" pitchFamily="49" charset="-122"/>
              </a:rPr>
              <a:t>语文六大</a:t>
            </a:r>
            <a:r>
              <a:rPr lang="zh-CN" altLang="en-US"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能力</a:t>
            </a:r>
            <a:r>
              <a:rPr lang="zh-CN" altLang="en-US" sz="4000" dirty="0">
                <a:latin typeface="黑体" pitchFamily="49" charset="-122"/>
                <a:ea typeface="黑体" pitchFamily="49" charset="-122"/>
              </a:rPr>
              <a:t>？</a:t>
            </a:r>
            <a:endParaRPr lang="en-US" altLang="zh-CN" sz="4000" dirty="0">
              <a:latin typeface="黑体" pitchFamily="49" charset="-122"/>
              <a:ea typeface="黑体" pitchFamily="49" charset="-122"/>
            </a:endParaRPr>
          </a:p>
          <a:p>
            <a:pPr marL="0" indent="0">
              <a:buNone/>
            </a:pPr>
            <a:endParaRPr lang="en-US" altLang="zh-CN" sz="2000" dirty="0">
              <a:latin typeface="黑体" pitchFamily="49" charset="-122"/>
              <a:ea typeface="黑体" pitchFamily="49" charset="-122"/>
            </a:endParaRPr>
          </a:p>
          <a:p>
            <a:pPr marL="0" indent="0">
              <a:buNone/>
            </a:pPr>
            <a:r>
              <a:rPr lang="zh-CN" altLang="en-US" sz="4000" dirty="0">
                <a:latin typeface="黑体" pitchFamily="49" charset="-122"/>
                <a:ea typeface="黑体" pitchFamily="49" charset="-122"/>
              </a:rPr>
              <a:t>三</a:t>
            </a:r>
            <a:r>
              <a:rPr lang="en-US" altLang="zh-CN" sz="4000" dirty="0">
                <a:latin typeface="黑体" pitchFamily="49" charset="-122"/>
                <a:ea typeface="黑体" pitchFamily="49" charset="-122"/>
              </a:rPr>
              <a:t>.</a:t>
            </a:r>
            <a:r>
              <a:rPr lang="zh-CN" altLang="en-US" sz="4000" dirty="0">
                <a:latin typeface="黑体" pitchFamily="49" charset="-122"/>
                <a:ea typeface="黑体" pitchFamily="49" charset="-122"/>
              </a:rPr>
              <a:t>翻转：如何</a:t>
            </a:r>
            <a:r>
              <a:rPr lang="zh-CN" altLang="en-US" sz="4000" b="1" dirty="0">
                <a:solidFill>
                  <a:srgbClr val="00B050"/>
                </a:solidFill>
                <a:effectLst>
                  <a:outerShdw blurRad="38100" dist="38100" dir="2700000" algn="tl">
                    <a:srgbClr val="000000">
                      <a:alpha val="43137"/>
                    </a:srgbClr>
                  </a:outerShdw>
                </a:effectLst>
                <a:latin typeface="黑体" pitchFamily="49" charset="-122"/>
                <a:ea typeface="黑体" pitchFamily="49" charset="-122"/>
              </a:rPr>
              <a:t>高效</a:t>
            </a:r>
            <a:r>
              <a:rPr lang="zh-CN" altLang="en-US" sz="4000" dirty="0">
                <a:latin typeface="黑体" pitchFamily="49" charset="-122"/>
                <a:ea typeface="黑体" pitchFamily="49" charset="-122"/>
              </a:rPr>
              <a:t>推进一轮</a:t>
            </a:r>
            <a:r>
              <a:rPr lang="zh-CN" altLang="en-US" sz="4000" b="1" dirty="0">
                <a:solidFill>
                  <a:srgbClr val="00B050"/>
                </a:solidFill>
                <a:effectLst>
                  <a:outerShdw blurRad="38100" dist="38100" dir="2700000" algn="tl">
                    <a:srgbClr val="000000">
                      <a:alpha val="43137"/>
                    </a:srgbClr>
                  </a:outerShdw>
                </a:effectLst>
                <a:latin typeface="黑体" pitchFamily="49" charset="-122"/>
                <a:ea typeface="黑体" pitchFamily="49" charset="-122"/>
              </a:rPr>
              <a:t>复习</a:t>
            </a:r>
            <a:r>
              <a:rPr lang="zh-CN" altLang="en-US" sz="4000" dirty="0">
                <a:latin typeface="黑体" pitchFamily="49" charset="-122"/>
                <a:ea typeface="黑体" pitchFamily="49" charset="-122"/>
              </a:rPr>
              <a:t>？</a:t>
            </a:r>
          </a:p>
        </p:txBody>
      </p:sp>
    </p:spTree>
    <p:extLst>
      <p:ext uri="{BB962C8B-B14F-4D97-AF65-F5344CB8AC3E}">
        <p14:creationId xmlns:p14="http://schemas.microsoft.com/office/powerpoint/2010/main" val="3800867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36512" y="0"/>
            <a:ext cx="9227718" cy="6851587"/>
          </a:xfrm>
          <a:prstGeom prst="rect">
            <a:avLst/>
          </a:prstGeom>
        </p:spPr>
      </p:pic>
      <p:sp>
        <p:nvSpPr>
          <p:cNvPr id="6" name="标题 1"/>
          <p:cNvSpPr>
            <a:spLocks noGrp="1"/>
          </p:cNvSpPr>
          <p:nvPr>
            <p:ph type="title"/>
          </p:nvPr>
        </p:nvSpPr>
        <p:spPr>
          <a:xfrm>
            <a:off x="1907704" y="1340768"/>
            <a:ext cx="6177880" cy="1656184"/>
          </a:xfrm>
        </p:spPr>
        <p:txBody>
          <a:bodyPr>
            <a:noAutofit/>
          </a:bodyPr>
          <a:lstStyle/>
          <a:p>
            <a:pPr algn="l"/>
            <a:r>
              <a:rPr lang="zh-CN" altLang="en-US" sz="6000" dirty="0">
                <a:latin typeface="黑体" pitchFamily="49" charset="-122"/>
                <a:ea typeface="黑体" pitchFamily="49" charset="-122"/>
              </a:rPr>
              <a:t>一</a:t>
            </a:r>
            <a:r>
              <a:rPr lang="en-US" altLang="zh-CN" sz="6000" dirty="0">
                <a:latin typeface="黑体" pitchFamily="49" charset="-122"/>
                <a:ea typeface="黑体" pitchFamily="49" charset="-122"/>
              </a:rPr>
              <a:t>.</a:t>
            </a:r>
            <a:r>
              <a:rPr lang="zh-CN" altLang="en-US" sz="6000" b="1" dirty="0">
                <a:solidFill>
                  <a:srgbClr val="FF0000"/>
                </a:solidFill>
                <a:effectLst>
                  <a:outerShdw blurRad="38100" dist="38100" dir="2700000" algn="tl">
                    <a:srgbClr val="000000">
                      <a:alpha val="43137"/>
                    </a:srgbClr>
                  </a:outerShdw>
                </a:effectLst>
                <a:latin typeface="黑体" pitchFamily="49" charset="-122"/>
                <a:ea typeface="黑体" pitchFamily="49" charset="-122"/>
              </a:rPr>
              <a:t>应变</a:t>
            </a:r>
            <a:r>
              <a:rPr lang="zh-CN" altLang="en-US" sz="6000" dirty="0">
                <a:latin typeface="黑体" pitchFamily="49" charset="-122"/>
                <a:ea typeface="黑体" pitchFamily="49" charset="-122"/>
              </a:rPr>
              <a:t>：</a:t>
            </a:r>
            <a:br>
              <a:rPr lang="en-US" altLang="zh-CN" sz="4000" dirty="0">
                <a:latin typeface="黑体" pitchFamily="49" charset="-122"/>
                <a:ea typeface="黑体" pitchFamily="49" charset="-122"/>
              </a:rPr>
            </a:br>
            <a:r>
              <a:rPr lang="zh-CN" altLang="en-US" sz="4000" dirty="0">
                <a:latin typeface="黑体" pitchFamily="49" charset="-122"/>
                <a:ea typeface="黑体" pitchFamily="49" charset="-122"/>
              </a:rPr>
              <a:t>如何认识</a:t>
            </a:r>
            <a:r>
              <a:rPr lang="en-US" altLang="zh-CN" sz="4000" dirty="0">
                <a:latin typeface="黑体" pitchFamily="49" charset="-122"/>
                <a:ea typeface="黑体" pitchFamily="49" charset="-122"/>
              </a:rPr>
              <a:t>18</a:t>
            </a:r>
            <a:r>
              <a:rPr lang="zh-CN" altLang="en-US" sz="4000" dirty="0">
                <a:latin typeface="黑体" pitchFamily="49" charset="-122"/>
                <a:ea typeface="黑体" pitchFamily="49" charset="-122"/>
              </a:rPr>
              <a:t>语文高考题？</a:t>
            </a:r>
          </a:p>
        </p:txBody>
      </p:sp>
    </p:spTree>
    <p:extLst>
      <p:ext uri="{BB962C8B-B14F-4D97-AF65-F5344CB8AC3E}">
        <p14:creationId xmlns:p14="http://schemas.microsoft.com/office/powerpoint/2010/main" val="19741741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686800" cy="1143000"/>
          </a:xfrm>
        </p:spPr>
        <p:txBody>
          <a:bodyPr>
            <a:normAutofit fontScale="90000"/>
          </a:bodyPr>
          <a:lstStyle/>
          <a:p>
            <a:pPr algn="l"/>
            <a:r>
              <a:rPr lang="en-US" altLang="zh-CN" dirty="0">
                <a:latin typeface="黑体" pitchFamily="49" charset="-122"/>
                <a:ea typeface="黑体" pitchFamily="49" charset="-122"/>
              </a:rPr>
              <a:t>18</a:t>
            </a:r>
            <a:r>
              <a:rPr lang="zh-CN" altLang="en-US" dirty="0">
                <a:latin typeface="黑体" pitchFamily="49" charset="-122"/>
                <a:ea typeface="黑体" pitchFamily="49" charset="-122"/>
              </a:rPr>
              <a:t>高考语文试题变化</a:t>
            </a:r>
            <a:r>
              <a:rPr lang="en-US" altLang="zh-CN" dirty="0">
                <a:latin typeface="黑体" pitchFamily="49" charset="-122"/>
                <a:ea typeface="黑体" pitchFamily="49" charset="-122"/>
              </a:rPr>
              <a:t>1 </a:t>
            </a:r>
            <a:r>
              <a:rPr lang="zh-CN" altLang="en-US" dirty="0">
                <a:latin typeface="黑体" pitchFamily="49" charset="-122"/>
                <a:ea typeface="黑体" pitchFamily="49" charset="-122"/>
              </a:rPr>
              <a:t>：时政性</a:t>
            </a:r>
            <a:r>
              <a:rPr lang="zh-CN" altLang="en-US" b="1" dirty="0">
                <a:solidFill>
                  <a:srgbClr val="FF0000"/>
                </a:solidFill>
                <a:effectLst>
                  <a:outerShdw blurRad="38100" dist="38100" dir="2700000" algn="tl">
                    <a:srgbClr val="000000">
                      <a:alpha val="43137"/>
                    </a:srgbClr>
                  </a:outerShdw>
                </a:effectLst>
                <a:latin typeface="黑体" pitchFamily="49" charset="-122"/>
                <a:ea typeface="黑体" pitchFamily="49" charset="-122"/>
              </a:rPr>
              <a:t>更</a:t>
            </a:r>
            <a:r>
              <a:rPr lang="zh-CN" altLang="en-US" dirty="0">
                <a:latin typeface="黑体" pitchFamily="49" charset="-122"/>
                <a:ea typeface="黑体" pitchFamily="49" charset="-122"/>
              </a:rPr>
              <a:t>强</a:t>
            </a:r>
          </a:p>
        </p:txBody>
      </p:sp>
      <p:sp>
        <p:nvSpPr>
          <p:cNvPr id="3" name="内容占位符 2"/>
          <p:cNvSpPr>
            <a:spLocks noGrp="1"/>
          </p:cNvSpPr>
          <p:nvPr>
            <p:ph idx="1"/>
          </p:nvPr>
        </p:nvSpPr>
        <p:spPr>
          <a:xfrm>
            <a:off x="482912" y="3116000"/>
            <a:ext cx="8229600" cy="3052936"/>
          </a:xfrm>
          <a:noFill/>
        </p:spPr>
        <p:txBody>
          <a:bodyPr>
            <a:normAutofit/>
          </a:bodyPr>
          <a:lstStyle/>
          <a:p>
            <a:pPr>
              <a:buFont typeface="Wingdings" pitchFamily="2" charset="2"/>
              <a:buChar char="u"/>
            </a:pPr>
            <a:r>
              <a:rPr lang="en-US" altLang="zh-CN" sz="2400" b="1" dirty="0"/>
              <a:t>18</a:t>
            </a:r>
            <a:r>
              <a:rPr lang="zh-CN" altLang="en-US" sz="2400" b="1" dirty="0"/>
              <a:t>年全国</a:t>
            </a:r>
            <a:r>
              <a:rPr lang="en-US" altLang="zh-CN" sz="2400" b="1" dirty="0"/>
              <a:t>I</a:t>
            </a:r>
            <a:r>
              <a:rPr lang="zh-CN" altLang="en-US" sz="2400" b="1" dirty="0"/>
              <a:t>卷暗合的时政热点</a:t>
            </a:r>
            <a:r>
              <a:rPr lang="en-US" altLang="zh-CN" sz="2400" b="1" dirty="0"/>
              <a:t>——</a:t>
            </a:r>
          </a:p>
          <a:p>
            <a:pPr marL="0" indent="0">
              <a:buNone/>
            </a:pPr>
            <a:r>
              <a:rPr lang="zh-CN" altLang="en-US"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论述类文本“诸子之学” （ “传统文化” ）</a:t>
            </a:r>
            <a:endParaRPr lang="en-US" altLang="zh-CN"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endParaRPr>
          </a:p>
          <a:p>
            <a:pPr marL="0" indent="0">
              <a:buNone/>
            </a:pPr>
            <a:r>
              <a:rPr lang="zh-CN" altLang="en-US"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文学类文本“赵一曼女士”（ “革命传统”）</a:t>
            </a:r>
            <a:endParaRPr lang="en-US" altLang="zh-CN"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endParaRPr>
          </a:p>
          <a:p>
            <a:pPr marL="0" indent="0">
              <a:buNone/>
            </a:pPr>
            <a:r>
              <a:rPr lang="zh-CN" altLang="en-US"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实用类文本“量子通信”语言文字应用“大洋一号”（ “科技创新”）</a:t>
            </a:r>
            <a:endParaRPr lang="en-US" altLang="zh-CN"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endParaRPr>
          </a:p>
          <a:p>
            <a:pPr marL="0" indent="0">
              <a:buNone/>
            </a:pPr>
            <a:r>
              <a:rPr lang="zh-CN" altLang="en-US"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写作“新世纪编年史”（“中国梦”）</a:t>
            </a:r>
            <a:r>
              <a:rPr lang="en-US" altLang="zh-CN"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a:t>
            </a:r>
            <a:endParaRPr lang="zh-CN" altLang="en-US" sz="24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4" name="TextBox 3"/>
          <p:cNvSpPr txBox="1"/>
          <p:nvPr/>
        </p:nvSpPr>
        <p:spPr>
          <a:xfrm>
            <a:off x="467544" y="1484784"/>
            <a:ext cx="7920880" cy="1631216"/>
          </a:xfrm>
          <a:prstGeom prst="rect">
            <a:avLst/>
          </a:prstGeom>
          <a:noFill/>
        </p:spPr>
        <p:txBody>
          <a:bodyPr wrap="square" rtlCol="0">
            <a:spAutoFit/>
          </a:bodyPr>
          <a:lstStyle/>
          <a:p>
            <a:pPr marL="342900" indent="-342900">
              <a:buFont typeface="Wingdings" pitchFamily="2" charset="2"/>
              <a:buChar char="u"/>
            </a:pPr>
            <a:r>
              <a:rPr lang="en-US" altLang="zh-CN" sz="2000" b="1" dirty="0"/>
              <a:t>17</a:t>
            </a:r>
            <a:r>
              <a:rPr lang="zh-CN" altLang="en-US" sz="2000" b="1" dirty="0"/>
              <a:t>年全国</a:t>
            </a:r>
            <a:r>
              <a:rPr lang="en-US" altLang="zh-CN" sz="2000" b="1" dirty="0"/>
              <a:t>I</a:t>
            </a:r>
            <a:r>
              <a:rPr lang="zh-CN" altLang="en-US" sz="2000" b="1" dirty="0"/>
              <a:t>卷暗合的时政热点</a:t>
            </a:r>
            <a:r>
              <a:rPr lang="en-US" altLang="zh-CN" sz="2000" b="1" dirty="0"/>
              <a:t>——</a:t>
            </a:r>
          </a:p>
          <a:p>
            <a:r>
              <a:rPr lang="zh-CN" altLang="en-US" sz="2000" b="1" dirty="0">
                <a:latin typeface="楷体" pitchFamily="49" charset="-122"/>
                <a:ea typeface="楷体" pitchFamily="49" charset="-122"/>
              </a:rPr>
              <a:t>论述类文本“气候正义”（“生态保护”）</a:t>
            </a:r>
            <a:endParaRPr lang="en-US" altLang="zh-CN" sz="2000" b="1" dirty="0">
              <a:latin typeface="楷体" pitchFamily="49" charset="-122"/>
              <a:ea typeface="楷体" pitchFamily="49" charset="-122"/>
            </a:endParaRPr>
          </a:p>
          <a:p>
            <a:r>
              <a:rPr lang="zh-CN" altLang="en-US" sz="2000" b="1" dirty="0">
                <a:latin typeface="楷体" pitchFamily="49" charset="-122"/>
                <a:ea typeface="楷体" pitchFamily="49" charset="-122"/>
              </a:rPr>
              <a:t>古代诗歌阅读“礼部阅进士就试”（“高考改革”）</a:t>
            </a:r>
            <a:endParaRPr lang="en-US" altLang="zh-CN" sz="2000" b="1" dirty="0">
              <a:latin typeface="楷体" pitchFamily="49" charset="-122"/>
              <a:ea typeface="楷体" pitchFamily="49" charset="-122"/>
            </a:endParaRPr>
          </a:p>
          <a:p>
            <a:r>
              <a:rPr lang="zh-CN" altLang="en-US" sz="2000" b="1" dirty="0">
                <a:latin typeface="楷体" pitchFamily="49" charset="-122"/>
                <a:ea typeface="楷体" pitchFamily="49" charset="-122"/>
              </a:rPr>
              <a:t>写作“中国关键词”（“传统文化”“共享经济”“一带一路”“空气污染”“新农村建设”</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a:t>
            </a:r>
            <a:endParaRPr lang="en-US" altLang="zh-CN" sz="2000" b="1" dirty="0">
              <a:latin typeface="楷体" pitchFamily="49" charset="-122"/>
              <a:ea typeface="楷体" pitchFamily="49" charset="-122"/>
            </a:endParaRPr>
          </a:p>
        </p:txBody>
      </p:sp>
    </p:spTree>
    <p:extLst>
      <p:ext uri="{BB962C8B-B14F-4D97-AF65-F5344CB8AC3E}">
        <p14:creationId xmlns:p14="http://schemas.microsoft.com/office/powerpoint/2010/main" val="3981705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1497"/>
            <a:ext cx="8229600" cy="1143000"/>
          </a:xfrm>
        </p:spPr>
        <p:txBody>
          <a:bodyPr>
            <a:normAutofit/>
          </a:bodyPr>
          <a:lstStyle/>
          <a:p>
            <a:r>
              <a:rPr lang="en-US" altLang="zh-CN" sz="3200" b="1" dirty="0">
                <a:latin typeface="+mn-lt"/>
                <a:ea typeface="+mn-ea"/>
                <a:cs typeface="+mn-cs"/>
              </a:rPr>
              <a:t>18</a:t>
            </a:r>
            <a:r>
              <a:rPr lang="zh-CN" altLang="en-US" sz="3200" b="1" dirty="0">
                <a:latin typeface="+mn-lt"/>
                <a:ea typeface="+mn-ea"/>
                <a:cs typeface="+mn-cs"/>
              </a:rPr>
              <a:t>年全国</a:t>
            </a:r>
            <a:r>
              <a:rPr lang="en-US" altLang="zh-CN" sz="3200" b="1" dirty="0">
                <a:latin typeface="+mn-lt"/>
                <a:ea typeface="+mn-ea"/>
                <a:cs typeface="+mn-cs"/>
              </a:rPr>
              <a:t>1</a:t>
            </a:r>
            <a:r>
              <a:rPr lang="zh-CN" altLang="en-US" sz="3200" b="1" dirty="0">
                <a:latin typeface="+mn-lt"/>
                <a:ea typeface="+mn-ea"/>
                <a:cs typeface="+mn-cs"/>
              </a:rPr>
              <a:t>卷作文与湖南六校联考作文对比</a:t>
            </a:r>
          </a:p>
        </p:txBody>
      </p:sp>
      <p:sp>
        <p:nvSpPr>
          <p:cNvPr id="5" name="内容占位符 2"/>
          <p:cNvSpPr txBox="1">
            <a:spLocks noChangeArrowheads="1"/>
          </p:cNvSpPr>
          <p:nvPr/>
        </p:nvSpPr>
        <p:spPr>
          <a:xfrm>
            <a:off x="251520" y="908720"/>
            <a:ext cx="8568952" cy="5184576"/>
          </a:xfrm>
          <a:prstGeom prst="rect">
            <a:avLst/>
          </a:prstGeom>
          <a:solidFill>
            <a:schemeClr val="bg1">
              <a:lumMod val="85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400" b="1" dirty="0">
                <a:latin typeface="楷体" pitchFamily="49" charset="-122"/>
                <a:ea typeface="楷体" pitchFamily="49" charset="-122"/>
              </a:rPr>
              <a:t>22.</a:t>
            </a:r>
            <a:r>
              <a:rPr lang="zh-CN" altLang="en-US" sz="2400" b="1" dirty="0">
                <a:latin typeface="楷体" pitchFamily="49" charset="-122"/>
                <a:ea typeface="楷体" pitchFamily="49" charset="-122"/>
              </a:rPr>
              <a:t>写作。（</a:t>
            </a:r>
            <a:r>
              <a:rPr lang="en-US" altLang="zh-CN" sz="2400" b="1" dirty="0">
                <a:latin typeface="楷体" pitchFamily="49" charset="-122"/>
                <a:ea typeface="楷体" pitchFamily="49" charset="-122"/>
              </a:rPr>
              <a:t>60</a:t>
            </a:r>
            <a:r>
              <a:rPr lang="zh-CN" altLang="en-US" sz="2400" b="1" dirty="0">
                <a:latin typeface="楷体" pitchFamily="49" charset="-122"/>
                <a:ea typeface="楷体" pitchFamily="49" charset="-122"/>
              </a:rPr>
              <a:t>分）</a:t>
            </a:r>
            <a:endParaRPr lang="en-US" altLang="zh-CN" sz="2400" b="1" dirty="0">
              <a:latin typeface="楷体" pitchFamily="49" charset="-122"/>
              <a:ea typeface="楷体" pitchFamily="49" charset="-122"/>
            </a:endParaRPr>
          </a:p>
          <a:p>
            <a:pPr marL="0" indent="0">
              <a:buNone/>
            </a:pPr>
            <a:r>
              <a:rPr lang="zh-CN" altLang="en-US" sz="2400" b="1" dirty="0">
                <a:latin typeface="楷体" pitchFamily="49" charset="-122"/>
                <a:ea typeface="楷体" pitchFamily="49" charset="-122"/>
              </a:rPr>
              <a:t>材料一 党的十九大报告中指出，建设社会主义现代化强国分两个阶段进行，第一个阶段是到2035年基本实现社会主义现代化。</a:t>
            </a:r>
            <a:endParaRPr lang="en-US" altLang="zh-CN" sz="2400" b="1" dirty="0">
              <a:latin typeface="楷体" pitchFamily="49" charset="-122"/>
              <a:ea typeface="楷体" pitchFamily="49" charset="-122"/>
            </a:endParaRPr>
          </a:p>
          <a:p>
            <a:pPr marL="0" indent="0">
              <a:buNone/>
            </a:pPr>
            <a:endParaRPr lang="zh-CN" altLang="en-US" sz="2400" b="1" dirty="0">
              <a:latin typeface="楷体" pitchFamily="49" charset="-122"/>
              <a:ea typeface="楷体" pitchFamily="49" charset="-122"/>
            </a:endParaRPr>
          </a:p>
          <a:p>
            <a:pPr marL="0" indent="0">
              <a:buNone/>
            </a:pPr>
            <a:r>
              <a:rPr lang="zh-CN" altLang="en-US" sz="2400" b="1" dirty="0">
                <a:latin typeface="楷体" pitchFamily="49" charset="-122"/>
                <a:ea typeface="楷体" pitchFamily="49" charset="-122"/>
              </a:rPr>
              <a:t>材料二 “中国梦是历史的、现实的，也是未来的；是我们这一代的，更是青年一代的。”（习近平）</a:t>
            </a:r>
            <a:endParaRPr lang="en-US" altLang="zh-CN" sz="2400" b="1" dirty="0">
              <a:latin typeface="楷体" pitchFamily="49" charset="-122"/>
              <a:ea typeface="楷体" pitchFamily="49" charset="-122"/>
            </a:endParaRPr>
          </a:p>
          <a:p>
            <a:pPr marL="0" indent="0">
              <a:buNone/>
            </a:pPr>
            <a:endParaRPr lang="zh-CN" altLang="en-US" sz="2400" b="1" dirty="0">
              <a:latin typeface="楷体" pitchFamily="49" charset="-122"/>
              <a:ea typeface="楷体" pitchFamily="49" charset="-122"/>
            </a:endParaRPr>
          </a:p>
          <a:p>
            <a:pPr marL="0" indent="0">
              <a:buNone/>
            </a:pPr>
            <a:r>
              <a:rPr lang="zh-CN" altLang="en-US" sz="2400" b="1" dirty="0">
                <a:latin typeface="楷体" pitchFamily="49" charset="-122"/>
                <a:ea typeface="楷体" pitchFamily="49" charset="-122"/>
              </a:rPr>
              <a:t>材料三 “无穷的远方，无数的人们，都和我有关。”（鲁迅）</a:t>
            </a:r>
            <a:endParaRPr lang="en-US" altLang="zh-CN" sz="2400" b="1" dirty="0">
              <a:latin typeface="楷体" pitchFamily="49" charset="-122"/>
              <a:ea typeface="楷体" pitchFamily="49" charset="-122"/>
            </a:endParaRPr>
          </a:p>
          <a:p>
            <a:pPr marL="0" indent="0">
              <a:buNone/>
            </a:pPr>
            <a:endParaRPr lang="zh-CN" altLang="en-US" sz="2400" b="1" dirty="0">
              <a:latin typeface="楷体" pitchFamily="49" charset="-122"/>
              <a:ea typeface="楷体" pitchFamily="49" charset="-122"/>
            </a:endParaRPr>
          </a:p>
          <a:p>
            <a:pPr marL="0" indent="0">
              <a:buNone/>
            </a:pPr>
            <a:r>
              <a:rPr lang="zh-CN" altLang="en-US" sz="2400" b="1" dirty="0">
                <a:latin typeface="楷体" pitchFamily="49" charset="-122"/>
                <a:ea typeface="楷体" pitchFamily="49" charset="-122"/>
              </a:rPr>
              <a:t>读了以上的话，我们会产生许多感想和联想。</a:t>
            </a:r>
            <a:r>
              <a:rPr lang="zh-CN" altLang="en-US" sz="2400" b="1" u="sng"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请你以“写给2035年”为副标题作文，</a:t>
            </a:r>
            <a:r>
              <a:rPr lang="zh-CN" altLang="en-US" sz="2400" b="1" dirty="0">
                <a:latin typeface="楷体" pitchFamily="49" charset="-122"/>
                <a:ea typeface="楷体" pitchFamily="49" charset="-122"/>
              </a:rPr>
              <a:t>选好角度，确定立意，自拟标题。</a:t>
            </a:r>
          </a:p>
        </p:txBody>
      </p:sp>
    </p:spTree>
    <p:extLst>
      <p:ext uri="{BB962C8B-B14F-4D97-AF65-F5344CB8AC3E}">
        <p14:creationId xmlns:p14="http://schemas.microsoft.com/office/powerpoint/2010/main" val="672853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51265A-A918-4214-8AA8-42A6B49EEDFE}"/>
              </a:ext>
            </a:extLst>
          </p:cNvPr>
          <p:cNvSpPr>
            <a:spLocks noGrp="1"/>
          </p:cNvSpPr>
          <p:nvPr>
            <p:ph type="title"/>
          </p:nvPr>
        </p:nvSpPr>
        <p:spPr/>
        <p:txBody>
          <a:bodyPr>
            <a:normAutofit/>
          </a:bodyPr>
          <a:lstStyle/>
          <a:p>
            <a:r>
              <a:rPr lang="en-US" altLang="zh-CN" sz="3200" dirty="0"/>
              <a:t>2018</a:t>
            </a:r>
            <a:r>
              <a:rPr lang="zh-CN" altLang="en-US" sz="3200" dirty="0"/>
              <a:t>年全国</a:t>
            </a:r>
            <a:r>
              <a:rPr lang="en-US" altLang="zh-CN" sz="3200" dirty="0"/>
              <a:t>I</a:t>
            </a:r>
            <a:r>
              <a:rPr lang="zh-CN" altLang="en-US" sz="3200" dirty="0"/>
              <a:t>卷作文</a:t>
            </a:r>
          </a:p>
        </p:txBody>
      </p:sp>
      <p:pic>
        <p:nvPicPr>
          <p:cNvPr id="4" name="内容占位符 3">
            <a:extLst>
              <a:ext uri="{FF2B5EF4-FFF2-40B4-BE49-F238E27FC236}">
                <a16:creationId xmlns:a16="http://schemas.microsoft.com/office/drawing/2014/main" id="{A00070A3-DF95-440D-9665-0BC8E7C48255}"/>
              </a:ext>
            </a:extLst>
          </p:cNvPr>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55576" y="1417638"/>
            <a:ext cx="7829371" cy="4781510"/>
          </a:xfrm>
          <a:solidFill>
            <a:schemeClr val="accent3">
              <a:lumMod val="40000"/>
              <a:lumOff val="60000"/>
            </a:schemeClr>
          </a:solidFill>
        </p:spPr>
      </p:pic>
    </p:spTree>
    <p:extLst>
      <p:ext uri="{BB962C8B-B14F-4D97-AF65-F5344CB8AC3E}">
        <p14:creationId xmlns:p14="http://schemas.microsoft.com/office/powerpoint/2010/main" val="1742458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196752"/>
            <a:ext cx="6598508" cy="5010370"/>
          </a:xfrm>
          <a:prstGeom prst="rect">
            <a:avLst/>
          </a:prstGeom>
        </p:spPr>
      </p:pic>
      <p:sp>
        <p:nvSpPr>
          <p:cNvPr id="2" name="文本框 1">
            <a:extLst>
              <a:ext uri="{FF2B5EF4-FFF2-40B4-BE49-F238E27FC236}">
                <a16:creationId xmlns:a16="http://schemas.microsoft.com/office/drawing/2014/main" id="{8A2C6AAE-305D-49B1-A690-2943538960A9}"/>
              </a:ext>
            </a:extLst>
          </p:cNvPr>
          <p:cNvSpPr txBox="1"/>
          <p:nvPr/>
        </p:nvSpPr>
        <p:spPr>
          <a:xfrm>
            <a:off x="1043608" y="476672"/>
            <a:ext cx="7272808" cy="646331"/>
          </a:xfrm>
          <a:prstGeom prst="rect">
            <a:avLst/>
          </a:prstGeom>
          <a:noFill/>
        </p:spPr>
        <p:txBody>
          <a:bodyPr wrap="square" rtlCol="0">
            <a:spAutoFit/>
          </a:bodyPr>
          <a:lstStyle/>
          <a:p>
            <a:r>
              <a:rPr lang="zh-CN" altLang="en-US" sz="3600" b="1" dirty="0"/>
              <a:t>“春晚歌曲押中高考作文？”</a:t>
            </a:r>
          </a:p>
        </p:txBody>
      </p:sp>
    </p:spTree>
    <p:extLst>
      <p:ext uri="{BB962C8B-B14F-4D97-AF65-F5344CB8AC3E}">
        <p14:creationId xmlns:p14="http://schemas.microsoft.com/office/powerpoint/2010/main" val="103685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229600" cy="1143000"/>
          </a:xfrm>
        </p:spPr>
        <p:txBody>
          <a:bodyPr>
            <a:normAutofit fontScale="90000"/>
          </a:bodyPr>
          <a:lstStyle/>
          <a:p>
            <a:r>
              <a:rPr lang="zh-CN" altLang="en-US" sz="4000" b="1" dirty="0"/>
              <a:t>衡中语文中心教研室简介</a:t>
            </a:r>
            <a:br>
              <a:rPr lang="en-US" altLang="zh-CN" sz="4000" b="1" dirty="0"/>
            </a:br>
            <a:r>
              <a:rPr lang="zh-CN" altLang="en-US" sz="4000" b="1" dirty="0"/>
              <a:t>（“我们的</a:t>
            </a:r>
            <a:r>
              <a:rPr lang="en-US" altLang="zh-CN" sz="4000" b="1" dirty="0"/>
              <a:t>2017</a:t>
            </a:r>
            <a:r>
              <a:rPr lang="zh-CN" altLang="en-US" sz="4000" b="1" dirty="0"/>
              <a:t>”）</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1910" y="2072389"/>
            <a:ext cx="6420180" cy="3581584"/>
          </a:xfrm>
        </p:spPr>
      </p:pic>
    </p:spTree>
    <p:extLst>
      <p:ext uri="{BB962C8B-B14F-4D97-AF65-F5344CB8AC3E}">
        <p14:creationId xmlns:p14="http://schemas.microsoft.com/office/powerpoint/2010/main" val="259012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967A3E-D500-420C-B7D3-3BB79130AF76}"/>
              </a:ext>
            </a:extLst>
          </p:cNvPr>
          <p:cNvSpPr>
            <a:spLocks noGrp="1"/>
          </p:cNvSpPr>
          <p:nvPr>
            <p:ph type="title"/>
          </p:nvPr>
        </p:nvSpPr>
        <p:spPr/>
        <p:txBody>
          <a:bodyPr>
            <a:normAutofit/>
          </a:bodyPr>
          <a:lstStyle/>
          <a:p>
            <a:r>
              <a:rPr lang="en-US" altLang="zh-CN" b="1" dirty="0">
                <a:latin typeface="黑体" pitchFamily="49" charset="-122"/>
                <a:ea typeface="黑体" pitchFamily="49" charset="-122"/>
              </a:rPr>
              <a:t>《</a:t>
            </a:r>
            <a:r>
              <a:rPr lang="zh-CN" altLang="en-US" b="1" dirty="0">
                <a:latin typeface="黑体" pitchFamily="49" charset="-122"/>
                <a:ea typeface="黑体" pitchFamily="49" charset="-122"/>
              </a:rPr>
              <a:t>我和</a:t>
            </a:r>
            <a:r>
              <a:rPr lang="en-US" altLang="zh-CN" b="1" dirty="0">
                <a:latin typeface="黑体" pitchFamily="49" charset="-122"/>
                <a:ea typeface="黑体" pitchFamily="49" charset="-122"/>
              </a:rPr>
              <a:t>2035</a:t>
            </a:r>
            <a:r>
              <a:rPr lang="zh-CN" altLang="en-US" b="1" dirty="0">
                <a:latin typeface="黑体" pitchFamily="49" charset="-122"/>
                <a:ea typeface="黑体" pitchFamily="49" charset="-122"/>
              </a:rPr>
              <a:t>有个约</a:t>
            </a:r>
            <a:r>
              <a:rPr lang="en-US" altLang="zh-CN" b="1" dirty="0">
                <a:latin typeface="黑体" pitchFamily="49" charset="-122"/>
                <a:ea typeface="黑体" pitchFamily="49" charset="-122"/>
              </a:rPr>
              <a:t>》</a:t>
            </a:r>
            <a:r>
              <a:rPr lang="zh-CN" altLang="en-US" b="1" dirty="0">
                <a:latin typeface="黑体" pitchFamily="49" charset="-122"/>
                <a:ea typeface="黑体" pitchFamily="49" charset="-122"/>
              </a:rPr>
              <a:t>歌词片段</a:t>
            </a:r>
            <a:endParaRPr lang="zh-CN" altLang="en-US" dirty="0"/>
          </a:p>
        </p:txBody>
      </p:sp>
      <p:sp>
        <p:nvSpPr>
          <p:cNvPr id="4" name="TextBox 4">
            <a:extLst>
              <a:ext uri="{FF2B5EF4-FFF2-40B4-BE49-F238E27FC236}">
                <a16:creationId xmlns:a16="http://schemas.microsoft.com/office/drawing/2014/main" id="{0D167568-70AC-4506-9791-45A3302F734A}"/>
              </a:ext>
            </a:extLst>
          </p:cNvPr>
          <p:cNvSpPr txBox="1">
            <a:spLocks noGrp="1"/>
          </p:cNvSpPr>
          <p:nvPr>
            <p:ph idx="1"/>
          </p:nvPr>
        </p:nvSpPr>
        <p:spPr>
          <a:xfrm>
            <a:off x="466496" y="1607906"/>
            <a:ext cx="3682752" cy="4672048"/>
          </a:xfrm>
          <a:prstGeom prst="rect">
            <a:avLst/>
          </a:prstGeom>
          <a:solidFill>
            <a:schemeClr val="accent3">
              <a:lumMod val="40000"/>
              <a:lumOff val="60000"/>
            </a:schemeClr>
          </a:solidFill>
        </p:spPr>
        <p:txBody>
          <a:bodyPr wrap="square" rtlCol="0">
            <a:spAutoFit/>
          </a:bodyPr>
          <a:lstStyle/>
          <a:p>
            <a:r>
              <a:rPr lang="zh-CN" altLang="en-US" sz="2400" b="1" dirty="0">
                <a:latin typeface="黑体" pitchFamily="49" charset="-122"/>
                <a:ea typeface="黑体" pitchFamily="49" charset="-122"/>
              </a:rPr>
              <a:t>演唱者：</a:t>
            </a:r>
            <a:r>
              <a:rPr lang="en-US" altLang="zh-CN" sz="2400" b="1" dirty="0">
                <a:latin typeface="黑体" pitchFamily="49" charset="-122"/>
                <a:ea typeface="黑体" pitchFamily="49" charset="-122"/>
              </a:rPr>
              <a:t>TFBOYS</a:t>
            </a:r>
          </a:p>
          <a:p>
            <a:r>
              <a:rPr lang="zh-CN" altLang="en-US" sz="2400" b="1" dirty="0">
                <a:solidFill>
                  <a:srgbClr val="0070C0"/>
                </a:solidFill>
                <a:latin typeface="+mn-ea"/>
              </a:rPr>
              <a:t>王源：</a:t>
            </a:r>
          </a:p>
          <a:p>
            <a:r>
              <a:rPr lang="zh-CN" altLang="en-US" sz="2400" b="1" dirty="0">
                <a:latin typeface="+mn-ea"/>
              </a:rPr>
              <a:t>那是一个诺言穿山越海真切，预见梦想的明天</a:t>
            </a:r>
          </a:p>
          <a:p>
            <a:r>
              <a:rPr lang="zh-CN" altLang="en-US" sz="2400" b="1" dirty="0">
                <a:solidFill>
                  <a:srgbClr val="0070C0"/>
                </a:solidFill>
                <a:latin typeface="+mn-ea"/>
              </a:rPr>
              <a:t>王俊凯：</a:t>
            </a:r>
          </a:p>
          <a:p>
            <a:r>
              <a:rPr lang="zh-CN" altLang="en-US" sz="2400" b="1" dirty="0">
                <a:latin typeface="+mn-ea"/>
              </a:rPr>
              <a:t>我奋进的脚步披星戴月强烈，迈开大步就领先</a:t>
            </a:r>
            <a:endParaRPr lang="en-US" altLang="zh-CN" sz="2400" b="1" dirty="0">
              <a:solidFill>
                <a:srgbClr val="0070C0"/>
              </a:solidFill>
              <a:latin typeface="+mn-ea"/>
            </a:endParaRPr>
          </a:p>
          <a:p>
            <a:r>
              <a:rPr lang="zh-CN" altLang="en-US" sz="2400" b="1" dirty="0">
                <a:solidFill>
                  <a:srgbClr val="0070C0"/>
                </a:solidFill>
                <a:latin typeface="+mn-ea"/>
              </a:rPr>
              <a:t>合：</a:t>
            </a:r>
          </a:p>
          <a:p>
            <a:r>
              <a:rPr lang="zh-CN" altLang="en-US" sz="2400" b="1" dirty="0">
                <a:latin typeface="+mn-ea"/>
              </a:rPr>
              <a:t>快把青春充满电</a:t>
            </a:r>
          </a:p>
          <a:p>
            <a:r>
              <a:rPr lang="zh-CN" altLang="en-US" sz="2400" b="1" dirty="0">
                <a:latin typeface="+mn-ea"/>
              </a:rPr>
              <a:t>齐心协力奔向前</a:t>
            </a:r>
            <a:endParaRPr lang="en-US" altLang="zh-CN" sz="2400" b="1" dirty="0">
              <a:solidFill>
                <a:srgbClr val="0070C0"/>
              </a:solidFill>
              <a:latin typeface="+mn-ea"/>
            </a:endParaRPr>
          </a:p>
          <a:p>
            <a:endParaRPr lang="zh-CN" altLang="en-US" sz="2000" b="1" dirty="0">
              <a:latin typeface="+mn-ea"/>
            </a:endParaRPr>
          </a:p>
        </p:txBody>
      </p:sp>
      <p:sp>
        <p:nvSpPr>
          <p:cNvPr id="5" name="文本框 4">
            <a:extLst>
              <a:ext uri="{FF2B5EF4-FFF2-40B4-BE49-F238E27FC236}">
                <a16:creationId xmlns:a16="http://schemas.microsoft.com/office/drawing/2014/main" id="{76AA1C9C-133C-4439-99E2-060E52328BAB}"/>
              </a:ext>
            </a:extLst>
          </p:cNvPr>
          <p:cNvSpPr txBox="1"/>
          <p:nvPr/>
        </p:nvSpPr>
        <p:spPr>
          <a:xfrm>
            <a:off x="4860032" y="1607906"/>
            <a:ext cx="3682752" cy="4431983"/>
          </a:xfrm>
          <a:prstGeom prst="rect">
            <a:avLst/>
          </a:prstGeom>
          <a:solidFill>
            <a:schemeClr val="accent3">
              <a:lumMod val="40000"/>
              <a:lumOff val="60000"/>
            </a:schemeClr>
          </a:solidFill>
        </p:spPr>
        <p:txBody>
          <a:bodyPr wrap="square" rtlCol="0">
            <a:spAutoFit/>
          </a:bodyPr>
          <a:lstStyle/>
          <a:p>
            <a:r>
              <a:rPr lang="zh-CN" altLang="en-US" sz="2400" b="1" dirty="0">
                <a:solidFill>
                  <a:srgbClr val="0070C0"/>
                </a:solidFill>
                <a:latin typeface="+mn-ea"/>
              </a:rPr>
              <a:t>易烊千玺：</a:t>
            </a:r>
          </a:p>
          <a:p>
            <a:r>
              <a:rPr lang="zh-CN" altLang="en-US" sz="2400" b="1" dirty="0">
                <a:latin typeface="+mn-ea"/>
              </a:rPr>
              <a:t>我和</a:t>
            </a:r>
            <a:r>
              <a:rPr lang="en-US" altLang="zh-CN" sz="2400" b="1" dirty="0">
                <a:latin typeface="+mn-ea"/>
              </a:rPr>
              <a:t>2035</a:t>
            </a:r>
            <a:r>
              <a:rPr lang="zh-CN" altLang="en-US" sz="2400" b="1" dirty="0">
                <a:latin typeface="+mn-ea"/>
              </a:rPr>
              <a:t>有个约</a:t>
            </a:r>
          </a:p>
          <a:p>
            <a:r>
              <a:rPr lang="zh-CN" altLang="en-US" sz="2400" b="1" dirty="0">
                <a:latin typeface="+mn-ea"/>
              </a:rPr>
              <a:t>约在欢呼雀跃那一天</a:t>
            </a:r>
          </a:p>
          <a:p>
            <a:r>
              <a:rPr lang="zh-CN" altLang="en-US" sz="2400" b="1" dirty="0">
                <a:solidFill>
                  <a:srgbClr val="0070C0"/>
                </a:solidFill>
                <a:latin typeface="+mn-ea"/>
              </a:rPr>
              <a:t>王俊凯：</a:t>
            </a:r>
          </a:p>
          <a:p>
            <a:r>
              <a:rPr lang="zh-CN" altLang="en-US" sz="2400" b="1" dirty="0">
                <a:latin typeface="+mn-ea"/>
              </a:rPr>
              <a:t>我亲爱的祖国更加美丽和谐，昂扬屹立新世界</a:t>
            </a:r>
          </a:p>
          <a:p>
            <a:r>
              <a:rPr lang="zh-CN" altLang="en-US" sz="2400" b="1" dirty="0">
                <a:solidFill>
                  <a:srgbClr val="0070C0"/>
                </a:solidFill>
                <a:latin typeface="+mn-ea"/>
              </a:rPr>
              <a:t>合：</a:t>
            </a:r>
          </a:p>
          <a:p>
            <a:r>
              <a:rPr lang="zh-CN" altLang="en-US" sz="2400" b="1" dirty="0">
                <a:latin typeface="+mn-ea"/>
              </a:rPr>
              <a:t>我和</a:t>
            </a:r>
            <a:r>
              <a:rPr lang="en-US" altLang="zh-CN" sz="2400" b="1" dirty="0">
                <a:latin typeface="+mn-ea"/>
              </a:rPr>
              <a:t>2035</a:t>
            </a:r>
            <a:r>
              <a:rPr lang="zh-CN" altLang="en-US" sz="2400" b="1" dirty="0">
                <a:latin typeface="+mn-ea"/>
              </a:rPr>
              <a:t>有个约</a:t>
            </a:r>
          </a:p>
          <a:p>
            <a:r>
              <a:rPr lang="zh-CN" altLang="en-US" sz="2400" b="1" dirty="0">
                <a:latin typeface="+mn-ea"/>
              </a:rPr>
              <a:t>约在新征途的新起点</a:t>
            </a:r>
          </a:p>
          <a:p>
            <a:r>
              <a:rPr lang="zh-CN" altLang="en-US" sz="2400" b="1" dirty="0">
                <a:latin typeface="+mn-ea"/>
              </a:rPr>
              <a:t>用真心去创领两个一百年，未来由我们主演</a:t>
            </a:r>
            <a:endParaRPr lang="en-US" altLang="zh-CN" sz="2400" b="1" dirty="0">
              <a:latin typeface="+mn-ea"/>
            </a:endParaRPr>
          </a:p>
          <a:p>
            <a:r>
              <a:rPr lang="en-US" altLang="zh-CN" sz="1600" b="1" dirty="0">
                <a:latin typeface="+mn-ea"/>
              </a:rPr>
              <a:t>……</a:t>
            </a:r>
            <a:endParaRPr lang="zh-CN" altLang="en-US" sz="2400" dirty="0"/>
          </a:p>
        </p:txBody>
      </p:sp>
    </p:spTree>
    <p:extLst>
      <p:ext uri="{BB962C8B-B14F-4D97-AF65-F5344CB8AC3E}">
        <p14:creationId xmlns:p14="http://schemas.microsoft.com/office/powerpoint/2010/main" val="38279074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90"/>
          <p:cNvGraphicFramePr>
            <a:graphicFrameLocks noGrp="1"/>
          </p:cNvGraphicFramePr>
          <p:nvPr>
            <p:extLst>
              <p:ext uri="{D42A27DB-BD31-4B8C-83A1-F6EECF244321}">
                <p14:modId xmlns:p14="http://schemas.microsoft.com/office/powerpoint/2010/main" val="1651657936"/>
              </p:ext>
            </p:extLst>
          </p:nvPr>
        </p:nvGraphicFramePr>
        <p:xfrm>
          <a:off x="323528" y="1248462"/>
          <a:ext cx="4375644" cy="5088088"/>
        </p:xfrm>
        <a:graphic>
          <a:graphicData uri="http://schemas.openxmlformats.org/drawingml/2006/table">
            <a:tbl>
              <a:tblPr/>
              <a:tblGrid>
                <a:gridCol w="364637">
                  <a:extLst>
                    <a:ext uri="{9D8B030D-6E8A-4147-A177-3AD203B41FA5}">
                      <a16:colId xmlns:a16="http://schemas.microsoft.com/office/drawing/2014/main" val="20000"/>
                    </a:ext>
                  </a:extLst>
                </a:gridCol>
                <a:gridCol w="364637">
                  <a:extLst>
                    <a:ext uri="{9D8B030D-6E8A-4147-A177-3AD203B41FA5}">
                      <a16:colId xmlns:a16="http://schemas.microsoft.com/office/drawing/2014/main" val="20001"/>
                    </a:ext>
                  </a:extLst>
                </a:gridCol>
                <a:gridCol w="364637">
                  <a:extLst>
                    <a:ext uri="{9D8B030D-6E8A-4147-A177-3AD203B41FA5}">
                      <a16:colId xmlns:a16="http://schemas.microsoft.com/office/drawing/2014/main" val="20002"/>
                    </a:ext>
                  </a:extLst>
                </a:gridCol>
                <a:gridCol w="638411">
                  <a:extLst>
                    <a:ext uri="{9D8B030D-6E8A-4147-A177-3AD203B41FA5}">
                      <a16:colId xmlns:a16="http://schemas.microsoft.com/office/drawing/2014/main" val="20003"/>
                    </a:ext>
                  </a:extLst>
                </a:gridCol>
                <a:gridCol w="1048183">
                  <a:extLst>
                    <a:ext uri="{9D8B030D-6E8A-4147-A177-3AD203B41FA5}">
                      <a16:colId xmlns:a16="http://schemas.microsoft.com/office/drawing/2014/main" val="20004"/>
                    </a:ext>
                  </a:extLst>
                </a:gridCol>
                <a:gridCol w="1048183">
                  <a:extLst>
                    <a:ext uri="{9D8B030D-6E8A-4147-A177-3AD203B41FA5}">
                      <a16:colId xmlns:a16="http://schemas.microsoft.com/office/drawing/2014/main" val="20005"/>
                    </a:ext>
                  </a:extLst>
                </a:gridCol>
                <a:gridCol w="546956">
                  <a:extLst>
                    <a:ext uri="{9D8B030D-6E8A-4147-A177-3AD203B41FA5}">
                      <a16:colId xmlns:a16="http://schemas.microsoft.com/office/drawing/2014/main" val="20006"/>
                    </a:ext>
                  </a:extLst>
                </a:gridCol>
              </a:tblGrid>
              <a:tr h="613676">
                <a:tc rowSpan="11">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试</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卷</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结</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构</a:t>
                      </a:r>
                    </a:p>
                  </a:txBody>
                  <a:tcPr marL="91465" marR="91465"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gridSpan="4">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黑体" pitchFamily="49" charset="-122"/>
                          <a:ea typeface="黑体" pitchFamily="49" charset="-122"/>
                        </a:rPr>
                        <a:t>题目及内容</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黑体" pitchFamily="49" charset="-122"/>
                        <a:ea typeface="黑体" pitchFamily="49"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黑体" pitchFamily="49" charset="-122"/>
                          <a:ea typeface="黑体" pitchFamily="49" charset="-122"/>
                        </a:rPr>
                        <a:t>（2016）</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zh-CN"/>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黑体" pitchFamily="49" charset="-122"/>
                          <a:ea typeface="黑体" pitchFamily="49" charset="-122"/>
                        </a:rPr>
                        <a:t>题号</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黑体" pitchFamily="49" charset="-122"/>
                        <a:ea typeface="黑体" pitchFamily="49"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黑体" pitchFamily="49" charset="-122"/>
                          <a:ea typeface="黑体" pitchFamily="49" charset="-122"/>
                        </a:rPr>
                        <a:t>分值</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黑体" pitchFamily="49" charset="-122"/>
                        <a:ea typeface="黑体" pitchFamily="49"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01880">
                <a:tc vMerge="1">
                  <a:txBody>
                    <a:bodyPr/>
                    <a:lstStyle/>
                    <a:p>
                      <a:endParaRPr lang="zh-CN"/>
                    </a:p>
                  </a:txBody>
                  <a:tcPr/>
                </a:tc>
                <a:tc rowSpan="7">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第Ⅰ卷</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阅读题</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5">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必</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考</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grid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论述类文本</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阅读</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effectLst>
                            <a:outerShdw blurRad="38100" dist="38100" dir="2700000" algn="tl">
                              <a:srgbClr val="000000"/>
                            </a:outerShdw>
                          </a:effectLst>
                          <a:latin typeface="宋体" pitchFamily="2" charset="-122"/>
                          <a:ea typeface="宋体" pitchFamily="2" charset="-122"/>
                        </a:rPr>
                        <a:t>1  2  3</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9</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93897">
                <a:tc vMerge="1">
                  <a:txBody>
                    <a:bodyPr/>
                    <a:lstStyle/>
                    <a:p>
                      <a:endParaRPr lang="zh-CN"/>
                    </a:p>
                  </a:txBody>
                  <a:tcPr/>
                </a:tc>
                <a:tc vMerge="1">
                  <a:txBody>
                    <a:bodyPr/>
                    <a:lstStyle/>
                    <a:p>
                      <a:endParaRPr lang="zh-CN"/>
                    </a:p>
                  </a:txBody>
                  <a:tcPr/>
                </a:tc>
                <a:tc vMerge="1">
                  <a:txBody>
                    <a:bodyPr/>
                    <a:lstStyle/>
                    <a:p>
                      <a:endParaRPr lang="zh-CN"/>
                    </a:p>
                  </a:txBody>
                  <a:tcPr/>
                </a:tc>
                <a:tc rowSpan="4">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古代诗文阅读</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古文</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阅读</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effectLst>
                            <a:outerShdw blurRad="38100" dist="38100" dir="2700000" algn="tl">
                              <a:srgbClr val="000000"/>
                            </a:outerShdw>
                          </a:effectLst>
                          <a:latin typeface="宋体" pitchFamily="2" charset="-122"/>
                          <a:ea typeface="宋体" pitchFamily="2" charset="-122"/>
                        </a:rPr>
                        <a:t>4  5  6</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9</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2"/>
                  </a:ext>
                </a:extLst>
              </a:tr>
              <a:tr h="350672">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7</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10</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3"/>
                  </a:ext>
                </a:extLst>
              </a:tr>
              <a:tr h="368327">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古诗阅读</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8  9</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11</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4"/>
                  </a:ext>
                </a:extLst>
              </a:tr>
              <a:tr h="393897">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名句默写</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10</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6</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5"/>
                  </a:ext>
                </a:extLst>
              </a:tr>
              <a:tr h="601880">
                <a:tc vMerge="1">
                  <a:txBody>
                    <a:bodyPr/>
                    <a:lstStyle/>
                    <a:p>
                      <a:endParaRPr lang="zh-CN"/>
                    </a:p>
                  </a:txBody>
                  <a:tcPr/>
                </a:tc>
                <a:tc vMerge="1">
                  <a:txBody>
                    <a:bodyPr/>
                    <a:lstStyle/>
                    <a:p>
                      <a:endParaRPr lang="zh-CN"/>
                    </a:p>
                  </a:txBody>
                  <a:tcPr/>
                </a:tc>
                <a:tc row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选考</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grid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文学类文本</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阅读</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11</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25</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6"/>
                  </a:ext>
                </a:extLst>
              </a:tr>
              <a:tr h="601880">
                <a:tc vMerge="1">
                  <a:txBody>
                    <a:bodyPr/>
                    <a:lstStyle/>
                    <a:p>
                      <a:endParaRPr lang="zh-CN"/>
                    </a:p>
                  </a:txBody>
                  <a:tcPr/>
                </a:tc>
                <a:tc vMerge="1">
                  <a:txBody>
                    <a:bodyPr/>
                    <a:lstStyle/>
                    <a:p>
                      <a:endParaRPr lang="zh-CN"/>
                    </a:p>
                  </a:txBody>
                  <a:tcPr/>
                </a:tc>
                <a:tc vMerge="1">
                  <a:txBody>
                    <a:bodyPr/>
                    <a:lstStyle/>
                    <a:p>
                      <a:endParaRPr lang="zh-CN"/>
                    </a:p>
                  </a:txBody>
                  <a:tcPr/>
                </a:tc>
                <a:tc grid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实用类文本</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err="1">
                          <a:ln>
                            <a:noFill/>
                          </a:ln>
                          <a:solidFill>
                            <a:schemeClr val="tx1"/>
                          </a:solidFill>
                          <a:effectLst>
                            <a:outerShdw blurRad="38100" dist="38100" dir="2700000" algn="tl">
                              <a:srgbClr val="000000"/>
                            </a:outerShdw>
                          </a:effectLst>
                          <a:latin typeface="宋体" pitchFamily="2" charset="-122"/>
                          <a:ea typeface="宋体" pitchFamily="2" charset="-122"/>
                        </a:rPr>
                        <a:t>阅读</a:t>
                      </a:r>
                      <a:endPar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endParaRP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12</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25</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7"/>
                  </a:ext>
                </a:extLst>
              </a:tr>
              <a:tr h="368327">
                <a:tc vMerge="1">
                  <a:txBody>
                    <a:bodyPr/>
                    <a:lstStyle/>
                    <a:p>
                      <a:endParaRPr lang="zh-CN"/>
                    </a:p>
                  </a:txBody>
                  <a:tcPr/>
                </a:tc>
                <a:tc rowSpan="3">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Ⅱ表达</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3">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必</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endPar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endParaRP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考</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语言文字</a:t>
                      </a:r>
                    </a:p>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运用</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effectLst>
                            <a:outerShdw blurRad="38100" dist="38100" dir="2700000" algn="tl">
                              <a:srgbClr val="000000"/>
                            </a:outerShdw>
                          </a:effectLst>
                          <a:latin typeface="宋体" pitchFamily="2" charset="-122"/>
                          <a:ea typeface="宋体" pitchFamily="2" charset="-122"/>
                        </a:rPr>
                        <a:t>13 14 15</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9</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8"/>
                  </a:ext>
                </a:extLst>
              </a:tr>
              <a:tr h="350672">
                <a:tc vMerge="1">
                  <a:txBody>
                    <a:bodyPr/>
                    <a:lstStyle/>
                    <a:p>
                      <a:endParaRPr lang="zh-CN"/>
                    </a:p>
                  </a:txBody>
                  <a:tcPr/>
                </a:tc>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16  17</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11</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9"/>
                  </a:ext>
                </a:extLst>
              </a:tr>
              <a:tr h="350672">
                <a:tc vMerge="1">
                  <a:txBody>
                    <a:bodyPr/>
                    <a:lstStyle/>
                    <a:p>
                      <a:endParaRPr lang="zh-CN"/>
                    </a:p>
                  </a:txBody>
                  <a:tcPr/>
                </a:tc>
                <a:tc vMerge="1">
                  <a:txBody>
                    <a:bodyPr/>
                    <a:lstStyle/>
                    <a:p>
                      <a:endParaRPr lang="zh-CN"/>
                    </a:p>
                  </a:txBody>
                  <a:tcPr/>
                </a:tc>
                <a:tc vMerge="1">
                  <a:txBody>
                    <a:bodyPr/>
                    <a:lstStyle/>
                    <a:p>
                      <a:endParaRPr lang="zh-CN"/>
                    </a:p>
                  </a:txBody>
                  <a:tcPr/>
                </a:tc>
                <a:tc gridSpan="2">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a:ln>
                            <a:noFill/>
                          </a:ln>
                          <a:solidFill>
                            <a:schemeClr val="tx1"/>
                          </a:solidFill>
                          <a:effectLst>
                            <a:outerShdw blurRad="38100" dist="38100" dir="2700000" algn="tl">
                              <a:srgbClr val="000000"/>
                            </a:outerShdw>
                          </a:effectLst>
                          <a:latin typeface="宋体" pitchFamily="2" charset="-122"/>
                          <a:ea typeface="宋体" pitchFamily="2" charset="-122"/>
                        </a:rPr>
                        <a:t>写作</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hMerge="1">
                  <a:txBody>
                    <a:bodyPr/>
                    <a:lstStyle/>
                    <a:p>
                      <a:endParaRPr lang="zh-CN"/>
                    </a:p>
                  </a:txBody>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18</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lvl1pPr>
                        <a:spcBef>
                          <a:spcPct val="20000"/>
                        </a:spcBef>
                        <a:buClr>
                          <a:schemeClr val="hlink"/>
                        </a:buClr>
                        <a:buSzPct val="90000"/>
                        <a:buFont typeface="Wingdings" panose="05000000000000000000" pitchFamily="2" charset="2"/>
                        <a:defRPr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a:spcBef>
                          <a:spcPct val="20000"/>
                        </a:spcBef>
                        <a:defRPr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spcBef>
                          <a:spcPct val="20000"/>
                        </a:spcBef>
                        <a:buClr>
                          <a:schemeClr val="accent2"/>
                        </a:buClr>
                        <a:buSzPct val="90000"/>
                        <a:buFont typeface="Wingdings" panose="05000000000000000000" pitchFamily="2" charset="2"/>
                        <a:defRPr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spcBef>
                          <a:spcPct val="20000"/>
                        </a:spcBef>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spcBef>
                          <a:spcPct val="20000"/>
                        </a:spcBef>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fontAlgn="base">
                        <a:spcBef>
                          <a:spcPct val="20000"/>
                        </a:spcBef>
                        <a:spcAft>
                          <a:spcPct val="0"/>
                        </a:spcAft>
                        <a:buClr>
                          <a:schemeClr val="folHlink"/>
                        </a:buClr>
                        <a:buSzPct val="90000"/>
                        <a:buFont typeface="Wingdings" panose="05000000000000000000" pitchFamily="2" charset="2"/>
                        <a:defRPr>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algn="ctr" defTabSz="914400" rtl="0" eaLnBrk="1" fontAlgn="ctr" latinLnBrk="0" hangingPunct="1">
                        <a:lnSpc>
                          <a:spcPct val="100000"/>
                        </a:lnSpc>
                        <a:spcBef>
                          <a:spcPct val="20000"/>
                        </a:spcBef>
                        <a:buClr>
                          <a:schemeClr val="hlink"/>
                        </a:buClr>
                        <a:buSzPct val="90000"/>
                        <a:buFont typeface="Wingdings" panose="05000000000000000000" pitchFamily="2" charset="2"/>
                        <a:buNone/>
                      </a:pPr>
                      <a:r>
                        <a:rPr kumimoji="0" lang="en-US" altLang="zh-CN" sz="1600" b="0" i="0" u="none" strike="noStrike" cap="none" normalizeH="0" baseline="0" dirty="0">
                          <a:ln>
                            <a:noFill/>
                          </a:ln>
                          <a:solidFill>
                            <a:schemeClr val="tx1"/>
                          </a:solidFill>
                          <a:effectLst>
                            <a:outerShdw blurRad="38100" dist="38100" dir="2700000" algn="tl">
                              <a:srgbClr val="000000"/>
                            </a:outerShdw>
                          </a:effectLst>
                          <a:latin typeface="宋体" pitchFamily="2" charset="-122"/>
                          <a:ea typeface="宋体" pitchFamily="2" charset="-122"/>
                        </a:rPr>
                        <a:t>60</a:t>
                      </a:r>
                    </a:p>
                  </a:txBody>
                  <a:tcPr marL="91465" marR="91465"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10"/>
                  </a:ext>
                </a:extLst>
              </a:tr>
            </a:tbl>
          </a:graphicData>
        </a:graphic>
      </p:graphicFrame>
      <p:graphicFrame>
        <p:nvGraphicFramePr>
          <p:cNvPr id="5" name="表格 4"/>
          <p:cNvGraphicFramePr/>
          <p:nvPr>
            <p:extLst>
              <p:ext uri="{D42A27DB-BD31-4B8C-83A1-F6EECF244321}">
                <p14:modId xmlns:p14="http://schemas.microsoft.com/office/powerpoint/2010/main" val="3666439791"/>
              </p:ext>
            </p:extLst>
          </p:nvPr>
        </p:nvGraphicFramePr>
        <p:xfrm>
          <a:off x="5004048" y="1252008"/>
          <a:ext cx="3960440" cy="5115600"/>
        </p:xfrm>
        <a:graphic>
          <a:graphicData uri="http://schemas.openxmlformats.org/drawingml/2006/table">
            <a:tbl>
              <a:tblPr/>
              <a:tblGrid>
                <a:gridCol w="984373">
                  <a:extLst>
                    <a:ext uri="{9D8B030D-6E8A-4147-A177-3AD203B41FA5}">
                      <a16:colId xmlns:a16="http://schemas.microsoft.com/office/drawing/2014/main" val="20000"/>
                    </a:ext>
                  </a:extLst>
                </a:gridCol>
                <a:gridCol w="1246127">
                  <a:extLst>
                    <a:ext uri="{9D8B030D-6E8A-4147-A177-3AD203B41FA5}">
                      <a16:colId xmlns:a16="http://schemas.microsoft.com/office/drawing/2014/main" val="20001"/>
                    </a:ext>
                  </a:extLst>
                </a:gridCol>
                <a:gridCol w="947156">
                  <a:extLst>
                    <a:ext uri="{9D8B030D-6E8A-4147-A177-3AD203B41FA5}">
                      <a16:colId xmlns:a16="http://schemas.microsoft.com/office/drawing/2014/main" val="20002"/>
                    </a:ext>
                  </a:extLst>
                </a:gridCol>
                <a:gridCol w="782784">
                  <a:extLst>
                    <a:ext uri="{9D8B030D-6E8A-4147-A177-3AD203B41FA5}">
                      <a16:colId xmlns:a16="http://schemas.microsoft.com/office/drawing/2014/main" val="20003"/>
                    </a:ext>
                  </a:extLst>
                </a:gridCol>
              </a:tblGrid>
              <a:tr h="587776">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黑体" pitchFamily="49" charset="-122"/>
                          <a:ea typeface="黑体" pitchFamily="49" charset="-122"/>
                        </a:rPr>
                        <a:t>大题</a:t>
                      </a:r>
                      <a:endParaRPr lang="en-US" altLang="zh-CN" sz="1600" dirty="0">
                        <a:ln>
                          <a:noFill/>
                        </a:ln>
                        <a:latin typeface="黑体" pitchFamily="49" charset="-122"/>
                        <a:ea typeface="黑体" pitchFamily="49" charset="-122"/>
                      </a:endParaRP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黑体" pitchFamily="49" charset="-122"/>
                          <a:ea typeface="黑体" pitchFamily="49" charset="-122"/>
                        </a:rPr>
                        <a:t>小题</a:t>
                      </a:r>
                      <a:r>
                        <a:rPr lang="zh-CN" altLang="en-US" sz="1600" dirty="0">
                          <a:ln>
                            <a:noFill/>
                          </a:ln>
                          <a:latin typeface="黑体" pitchFamily="49" charset="-122"/>
                          <a:ea typeface="黑体" pitchFamily="49" charset="-122"/>
                        </a:rPr>
                        <a:t>（</a:t>
                      </a:r>
                      <a:r>
                        <a:rPr lang="en-US" altLang="zh-CN" sz="1600" dirty="0">
                          <a:ln>
                            <a:noFill/>
                          </a:ln>
                          <a:latin typeface="黑体" pitchFamily="49" charset="-122"/>
                          <a:ea typeface="黑体" pitchFamily="49" charset="-122"/>
                        </a:rPr>
                        <a:t>2017</a:t>
                      </a:r>
                      <a:r>
                        <a:rPr lang="zh-CN" altLang="en-US" sz="1600" dirty="0">
                          <a:ln>
                            <a:noFill/>
                          </a:ln>
                          <a:latin typeface="黑体" pitchFamily="49" charset="-122"/>
                          <a:ea typeface="黑体" pitchFamily="49" charset="-122"/>
                        </a:rPr>
                        <a:t>）</a:t>
                      </a:r>
                      <a:endParaRPr lang="en-US" altLang="zh-CN" sz="1600" dirty="0">
                        <a:ln>
                          <a:noFill/>
                        </a:ln>
                        <a:latin typeface="黑体" pitchFamily="49" charset="-122"/>
                        <a:ea typeface="黑体" pitchFamily="49"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黑体" pitchFamily="49" charset="-122"/>
                          <a:ea typeface="黑体" pitchFamily="49" charset="-122"/>
                        </a:rPr>
                        <a:t>分值</a:t>
                      </a:r>
                      <a:endParaRPr lang="en-US" altLang="zh-CN" sz="1600" dirty="0">
                        <a:ln>
                          <a:noFill/>
                        </a:ln>
                        <a:latin typeface="黑体" pitchFamily="49" charset="-122"/>
                        <a:ea typeface="黑体" pitchFamily="49"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570533">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宋体" pitchFamily="2" charset="-122"/>
                          <a:ea typeface="宋体" pitchFamily="2" charset="-122"/>
                        </a:rPr>
                        <a:t>现代文阅读</a:t>
                      </a:r>
                      <a:endParaRPr lang="en-US" altLang="zh-CN" sz="1600" dirty="0">
                        <a:ln>
                          <a:noFill/>
                        </a:ln>
                        <a:latin typeface="宋体" pitchFamily="2" charset="-122"/>
                        <a:ea typeface="宋体" pitchFamily="2" charset="-122"/>
                      </a:endParaRP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宋体" pitchFamily="2" charset="-122"/>
                          <a:ea typeface="宋体" pitchFamily="2" charset="-122"/>
                        </a:rPr>
                        <a:t>论述类文本阅读</a:t>
                      </a:r>
                      <a:endParaRPr lang="en-US" altLang="zh-CN" sz="1600" dirty="0">
                        <a:ln>
                          <a:noFill/>
                        </a:ln>
                        <a:latin typeface="宋体" pitchFamily="2" charset="-122"/>
                        <a:ea typeface="宋体"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1  2  3</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1"/>
                  </a:ext>
                </a:extLst>
              </a:tr>
              <a:tr h="57053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宋体" pitchFamily="2" charset="-122"/>
                          <a:ea typeface="宋体" pitchFamily="2" charset="-122"/>
                        </a:rPr>
                        <a:t>文学类文本阅读</a:t>
                      </a:r>
                      <a:endParaRPr lang="en-US" altLang="zh-CN" sz="1600" dirty="0">
                        <a:ln>
                          <a:noFill/>
                        </a:ln>
                        <a:latin typeface="宋体" pitchFamily="2" charset="-122"/>
                        <a:ea typeface="宋体"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4  5  6</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14</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2"/>
                  </a:ext>
                </a:extLst>
              </a:tr>
              <a:tr h="557381">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宋体" pitchFamily="2" charset="-122"/>
                          <a:ea typeface="宋体" pitchFamily="2" charset="-122"/>
                        </a:rPr>
                        <a:t>实用类文本阅读</a:t>
                      </a:r>
                      <a:endParaRPr lang="en-US" altLang="zh-CN" sz="1600" dirty="0">
                        <a:ln>
                          <a:noFill/>
                        </a:ln>
                        <a:latin typeface="宋体" pitchFamily="2" charset="-122"/>
                        <a:ea typeface="宋体"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7  8  9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12</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3"/>
                  </a:ext>
                </a:extLst>
              </a:tr>
              <a:tr h="570533">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古代诗文阅读</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宋体" pitchFamily="2" charset="-122"/>
                          <a:ea typeface="宋体" pitchFamily="2" charset="-122"/>
                        </a:rPr>
                        <a:t>文言文阅读</a:t>
                      </a:r>
                      <a:endParaRPr lang="en-US" altLang="zh-CN" sz="1600" dirty="0">
                        <a:ln>
                          <a:noFill/>
                        </a:ln>
                        <a:latin typeface="宋体" pitchFamily="2" charset="-122"/>
                        <a:ea typeface="宋体"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10  11  12  13</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19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4"/>
                  </a:ext>
                </a:extLst>
              </a:tr>
              <a:tr h="57053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古代诗歌阅读</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14  15</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11</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5"/>
                  </a:ext>
                </a:extLst>
              </a:tr>
              <a:tr h="57053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宋体" pitchFamily="2" charset="-122"/>
                          <a:ea typeface="宋体" pitchFamily="2" charset="-122"/>
                        </a:rPr>
                        <a:t>名篇名句默写</a:t>
                      </a:r>
                      <a:endParaRPr lang="en-US" altLang="zh-CN" sz="1600" dirty="0">
                        <a:ln>
                          <a:noFill/>
                        </a:ln>
                        <a:latin typeface="宋体" pitchFamily="2" charset="-122"/>
                        <a:ea typeface="宋体"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16</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5</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6"/>
                  </a:ext>
                </a:extLst>
              </a:tr>
              <a:tr h="570533">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语言文字运用</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17  18  19  20  21</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20</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7"/>
                  </a:ext>
                </a:extLst>
              </a:tr>
              <a:tr h="458486">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宋体" pitchFamily="2" charset="-122"/>
                          <a:ea typeface="宋体" pitchFamily="2" charset="-122"/>
                        </a:rPr>
                        <a:t>写作</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22</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宋体" pitchFamily="2" charset="-122"/>
                          <a:ea typeface="宋体" pitchFamily="2" charset="-122"/>
                        </a:rPr>
                        <a:t>60</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8"/>
                  </a:ext>
                </a:extLst>
              </a:tr>
            </a:tbl>
          </a:graphicData>
        </a:graphic>
      </p:graphicFrame>
      <p:sp>
        <p:nvSpPr>
          <p:cNvPr id="6" name="标题 5"/>
          <p:cNvSpPr>
            <a:spLocks noGrp="1"/>
          </p:cNvSpPr>
          <p:nvPr>
            <p:ph type="title"/>
          </p:nvPr>
        </p:nvSpPr>
        <p:spPr>
          <a:xfrm>
            <a:off x="0" y="260648"/>
            <a:ext cx="9036496" cy="902268"/>
          </a:xfrm>
        </p:spPr>
        <p:txBody>
          <a:bodyPr>
            <a:noAutofit/>
          </a:bodyPr>
          <a:lstStyle/>
          <a:p>
            <a:pPr algn="l"/>
            <a:r>
              <a:rPr lang="zh-CN" altLang="en-US" sz="4000" dirty="0">
                <a:latin typeface="黑体" pitchFamily="49" charset="-122"/>
                <a:ea typeface="黑体" pitchFamily="49" charset="-122"/>
              </a:rPr>
              <a:t>主要变化</a:t>
            </a:r>
            <a:r>
              <a:rPr lang="en-US" altLang="zh-CN" sz="4000" dirty="0">
                <a:latin typeface="黑体" pitchFamily="49" charset="-122"/>
                <a:ea typeface="黑体" pitchFamily="49" charset="-122"/>
              </a:rPr>
              <a:t>2 </a:t>
            </a:r>
            <a:r>
              <a:rPr lang="zh-CN" altLang="en-US" sz="4000" dirty="0">
                <a:latin typeface="黑体" pitchFamily="49" charset="-122"/>
                <a:ea typeface="黑体" pitchFamily="49" charset="-122"/>
              </a:rPr>
              <a:t>：</a:t>
            </a:r>
            <a:r>
              <a:rPr lang="zh-CN" altLang="en-US" sz="4000" b="1" dirty="0">
                <a:solidFill>
                  <a:srgbClr val="FF0000"/>
                </a:solidFill>
                <a:effectLst>
                  <a:outerShdw blurRad="38100" dist="38100" dir="2700000" algn="tl">
                    <a:srgbClr val="000000">
                      <a:alpha val="43137"/>
                    </a:srgbClr>
                  </a:outerShdw>
                </a:effectLst>
                <a:latin typeface="黑体" pitchFamily="49" charset="-122"/>
                <a:ea typeface="黑体" pitchFamily="49" charset="-122"/>
              </a:rPr>
              <a:t>分值</a:t>
            </a:r>
            <a:r>
              <a:rPr lang="zh-CN" altLang="en-US" sz="4000" dirty="0">
                <a:latin typeface="黑体" pitchFamily="49" charset="-122"/>
                <a:ea typeface="黑体" pitchFamily="49" charset="-122"/>
              </a:rPr>
              <a:t>调整。</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val="2056939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extLst>
              <p:ext uri="{D42A27DB-BD31-4B8C-83A1-F6EECF244321}">
                <p14:modId xmlns:p14="http://schemas.microsoft.com/office/powerpoint/2010/main" val="3227996332"/>
              </p:ext>
            </p:extLst>
          </p:nvPr>
        </p:nvGraphicFramePr>
        <p:xfrm>
          <a:off x="240506" y="1214026"/>
          <a:ext cx="4054475" cy="5095294"/>
        </p:xfrm>
        <a:graphic>
          <a:graphicData uri="http://schemas.openxmlformats.org/drawingml/2006/table">
            <a:tbl>
              <a:tblPr/>
              <a:tblGrid>
                <a:gridCol w="1007745">
                  <a:extLst>
                    <a:ext uri="{9D8B030D-6E8A-4147-A177-3AD203B41FA5}">
                      <a16:colId xmlns:a16="http://schemas.microsoft.com/office/drawing/2014/main" val="20000"/>
                    </a:ext>
                  </a:extLst>
                </a:gridCol>
                <a:gridCol w="1275715">
                  <a:extLst>
                    <a:ext uri="{9D8B030D-6E8A-4147-A177-3AD203B41FA5}">
                      <a16:colId xmlns:a16="http://schemas.microsoft.com/office/drawing/2014/main" val="20001"/>
                    </a:ext>
                  </a:extLst>
                </a:gridCol>
                <a:gridCol w="969645">
                  <a:extLst>
                    <a:ext uri="{9D8B030D-6E8A-4147-A177-3AD203B41FA5}">
                      <a16:colId xmlns:a16="http://schemas.microsoft.com/office/drawing/2014/main" val="20002"/>
                    </a:ext>
                  </a:extLst>
                </a:gridCol>
                <a:gridCol w="801370">
                  <a:extLst>
                    <a:ext uri="{9D8B030D-6E8A-4147-A177-3AD203B41FA5}">
                      <a16:colId xmlns:a16="http://schemas.microsoft.com/office/drawing/2014/main" val="20003"/>
                    </a:ext>
                  </a:extLst>
                </a:gridCol>
              </a:tblGrid>
              <a:tr h="576368">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大题</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小题</a:t>
                      </a:r>
                      <a:r>
                        <a:rPr lang="zh-CN" altLang="en-US" sz="1600" dirty="0">
                          <a:ln>
                            <a:noFill/>
                          </a:ln>
                          <a:latin typeface="Arial" panose="020B0604020202020204" pitchFamily="34" charset="0"/>
                          <a:ea typeface="宋体" panose="02010600030101010101" pitchFamily="2" charset="-122"/>
                        </a:rPr>
                        <a:t>（</a:t>
                      </a:r>
                      <a:r>
                        <a:rPr lang="en-US" altLang="zh-CN" sz="1600" dirty="0">
                          <a:ln>
                            <a:noFill/>
                          </a:ln>
                          <a:latin typeface="Arial" panose="020B0604020202020204" pitchFamily="34" charset="0"/>
                          <a:ea typeface="宋体" panose="02010600030101010101" pitchFamily="2" charset="-122"/>
                        </a:rPr>
                        <a:t>2017</a:t>
                      </a:r>
                      <a:r>
                        <a:rPr lang="zh-CN" altLang="en-US" sz="1600" dirty="0">
                          <a:ln>
                            <a:noFill/>
                          </a:ln>
                          <a:latin typeface="Arial" panose="020B0604020202020204" pitchFamily="34" charset="0"/>
                          <a:ea typeface="宋体" panose="02010600030101010101" pitchFamily="2" charset="-122"/>
                        </a:rPr>
                        <a:t>）</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分值</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567010">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现代文阅读</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论述类文本阅读</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1  2  3</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1"/>
                  </a:ext>
                </a:extLst>
              </a:tr>
              <a:tr h="56701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文学类文本阅读</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4  5  6</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342900" algn="ctr" defTabSz="914400" rtl="0" eaLnBrk="1" fontAlgn="ctr" latinLnBrk="0" hangingPunct="1">
                        <a:spcBef>
                          <a:spcPct val="20000"/>
                        </a:spcBef>
                        <a:spcAft>
                          <a:spcPct val="0"/>
                        </a:spcAft>
                        <a:buClr>
                          <a:schemeClr val="hlink"/>
                        </a:buClr>
                        <a:buSzPct val="90000"/>
                        <a:buFont typeface="Wingdings" panose="05000000000000000000" pitchFamily="2" charset="2"/>
                        <a:buNone/>
                      </a:pPr>
                      <a:r>
                        <a:rPr lang="en-US" altLang="zh-CN" sz="2800" kern="1200" dirty="0">
                          <a:ln>
                            <a:noFill/>
                          </a:ln>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14</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2"/>
                  </a:ext>
                </a:extLst>
              </a:tr>
              <a:tr h="56701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实用类文本阅读</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7  8  9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12</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3"/>
                  </a:ext>
                </a:extLst>
              </a:tr>
              <a:tr h="567010">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古代诗文阅读</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文言文阅读</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10  11  12  13</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19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4"/>
                  </a:ext>
                </a:extLst>
              </a:tr>
              <a:tr h="56701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古代诗歌阅读</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14  15</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2800" dirty="0">
                          <a:ln>
                            <a:noFill/>
                          </a:ln>
                          <a:latin typeface="Arial" panose="020B0604020202020204" pitchFamily="34" charset="0"/>
                          <a:ea typeface="宋体" panose="02010600030101010101" pitchFamily="2" charset="-122"/>
                        </a:rPr>
                        <a:t>11</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5"/>
                  </a:ext>
                </a:extLst>
              </a:tr>
              <a:tr h="56701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err="1">
                          <a:ln>
                            <a:noFill/>
                          </a:ln>
                          <a:latin typeface="Arial" panose="020B0604020202020204" pitchFamily="34" charset="0"/>
                          <a:ea typeface="宋体" panose="02010600030101010101" pitchFamily="2" charset="-122"/>
                        </a:rPr>
                        <a:t>名篇名句默写</a:t>
                      </a:r>
                      <a:endParaRPr lang="en-US" altLang="zh-CN" sz="16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16</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342900" algn="ctr" defTabSz="914400" rtl="0" eaLnBrk="1" fontAlgn="ctr" latinLnBrk="0" hangingPunct="1">
                        <a:spcBef>
                          <a:spcPct val="20000"/>
                        </a:spcBef>
                        <a:spcAft>
                          <a:spcPct val="0"/>
                        </a:spcAft>
                        <a:buClr>
                          <a:schemeClr val="hlink"/>
                        </a:buClr>
                        <a:buSzPct val="90000"/>
                        <a:buFont typeface="Wingdings" panose="05000000000000000000" pitchFamily="2" charset="2"/>
                        <a:buNone/>
                      </a:pPr>
                      <a:r>
                        <a:rPr lang="en-US" altLang="zh-CN" sz="2800" kern="1200" dirty="0">
                          <a:ln>
                            <a:noFill/>
                          </a:ln>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5</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6"/>
                  </a:ext>
                </a:extLst>
              </a:tr>
              <a:tr h="567010">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语言文字运用</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17  18  19  20  21</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20</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7"/>
                  </a:ext>
                </a:extLst>
              </a:tr>
              <a:tr h="449588">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a:ln>
                            <a:noFill/>
                          </a:ln>
                          <a:latin typeface="Arial" panose="020B0604020202020204" pitchFamily="34" charset="0"/>
                          <a:ea typeface="宋体" panose="02010600030101010101" pitchFamily="2" charset="-122"/>
                        </a:rPr>
                        <a:t>写作</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22</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600" dirty="0">
                          <a:ln>
                            <a:noFill/>
                          </a:ln>
                          <a:latin typeface="Arial" panose="020B0604020202020204" pitchFamily="34" charset="0"/>
                          <a:ea typeface="宋体" panose="02010600030101010101" pitchFamily="2" charset="-122"/>
                        </a:rPr>
                        <a:t>60</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5" name="表格 4"/>
          <p:cNvGraphicFramePr/>
          <p:nvPr>
            <p:extLst>
              <p:ext uri="{D42A27DB-BD31-4B8C-83A1-F6EECF244321}">
                <p14:modId xmlns:p14="http://schemas.microsoft.com/office/powerpoint/2010/main" val="1373184990"/>
              </p:ext>
            </p:extLst>
          </p:nvPr>
        </p:nvGraphicFramePr>
        <p:xfrm>
          <a:off x="4644008" y="1214755"/>
          <a:ext cx="4104456" cy="5094565"/>
        </p:xfrm>
        <a:graphic>
          <a:graphicData uri="http://schemas.openxmlformats.org/drawingml/2006/table">
            <a:tbl>
              <a:tblPr/>
              <a:tblGrid>
                <a:gridCol w="1290533">
                  <a:extLst>
                    <a:ext uri="{9D8B030D-6E8A-4147-A177-3AD203B41FA5}">
                      <a16:colId xmlns:a16="http://schemas.microsoft.com/office/drawing/2014/main" val="20000"/>
                    </a:ext>
                  </a:extLst>
                </a:gridCol>
                <a:gridCol w="1243229">
                  <a:extLst>
                    <a:ext uri="{9D8B030D-6E8A-4147-A177-3AD203B41FA5}">
                      <a16:colId xmlns:a16="http://schemas.microsoft.com/office/drawing/2014/main" val="20001"/>
                    </a:ext>
                  </a:extLst>
                </a:gridCol>
                <a:gridCol w="821623">
                  <a:extLst>
                    <a:ext uri="{9D8B030D-6E8A-4147-A177-3AD203B41FA5}">
                      <a16:colId xmlns:a16="http://schemas.microsoft.com/office/drawing/2014/main" val="20002"/>
                    </a:ext>
                  </a:extLst>
                </a:gridCol>
                <a:gridCol w="749071">
                  <a:extLst>
                    <a:ext uri="{9D8B030D-6E8A-4147-A177-3AD203B41FA5}">
                      <a16:colId xmlns:a16="http://schemas.microsoft.com/office/drawing/2014/main" val="20003"/>
                    </a:ext>
                  </a:extLst>
                </a:gridCol>
              </a:tblGrid>
              <a:tr h="504056">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大题</a:t>
                      </a:r>
                    </a:p>
                  </a:txBody>
                  <a:tcPr marL="89993" marR="89993" marT="46820" marB="4682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小题（</a:t>
                      </a:r>
                      <a:r>
                        <a:rPr lang="en-US" altLang="zh-CN" sz="1600" dirty="0"/>
                        <a:t>2018</a:t>
                      </a:r>
                      <a:r>
                        <a:rPr lang="zh-CN" altLang="en-US" sz="1600" dirty="0"/>
                        <a:t>）</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分值</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0"/>
                  </a:ext>
                </a:extLst>
              </a:tr>
              <a:tr h="498800">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现代文阅读</a:t>
                      </a:r>
                    </a:p>
                  </a:txBody>
                  <a:tcPr marL="89993" marR="89993" marT="46820" marB="4682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论述类文本阅读</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1  2  3</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9</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1"/>
                  </a:ext>
                </a:extLst>
              </a:tr>
              <a:tr h="493544">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文学类文本阅读</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4  5  6</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342900" algn="ctr" defTabSz="914400" rtl="0" eaLnBrk="1" fontAlgn="ctr" latinLnBrk="0" hangingPunct="1">
                        <a:spcBef>
                          <a:spcPct val="20000"/>
                        </a:spcBef>
                        <a:spcAft>
                          <a:spcPct val="0"/>
                        </a:spcAft>
                        <a:buClr>
                          <a:schemeClr val="hlink"/>
                        </a:buClr>
                        <a:buSzPct val="90000"/>
                        <a:buFont typeface="Wingdings" panose="05000000000000000000" pitchFamily="2" charset="2"/>
                        <a:buNone/>
                      </a:pPr>
                      <a:r>
                        <a:rPr lang="zh-CN" altLang="en-US" sz="2800" kern="1200" dirty="0">
                          <a:ln>
                            <a:noFill/>
                          </a:ln>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15</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2"/>
                  </a:ext>
                </a:extLst>
              </a:tr>
              <a:tr h="488288">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实用类文本阅读</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7  8  9</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12</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3"/>
                  </a:ext>
                </a:extLst>
              </a:tr>
              <a:tr h="555040">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古代诗文阅读</a:t>
                      </a:r>
                    </a:p>
                  </a:txBody>
                  <a:tcPr marL="89993" marR="89993" marT="46820" marB="4682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文言文阅读</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10  11  12  13</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19</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4"/>
                  </a:ext>
                </a:extLst>
              </a:tr>
              <a:tr h="477776">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古代诗歌阅读</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14  15</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342900" algn="ctr" defTabSz="914400" rtl="0" eaLnBrk="1" fontAlgn="ctr" latinLnBrk="0" hangingPunct="1">
                        <a:spcBef>
                          <a:spcPct val="20000"/>
                        </a:spcBef>
                        <a:spcAft>
                          <a:spcPct val="0"/>
                        </a:spcAft>
                        <a:buClr>
                          <a:schemeClr val="hlink"/>
                        </a:buClr>
                        <a:buSzPct val="90000"/>
                        <a:buFont typeface="Wingdings" panose="05000000000000000000" pitchFamily="2" charset="2"/>
                        <a:buNone/>
                      </a:pPr>
                      <a:r>
                        <a:rPr lang="zh-CN" altLang="en-US" sz="2800" kern="1200" dirty="0">
                          <a:ln>
                            <a:noFill/>
                          </a:ln>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9</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5"/>
                  </a:ext>
                </a:extLst>
              </a:tr>
              <a:tr h="544528">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名篇名句默写</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16</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342900" algn="ctr" defTabSz="914400" rtl="0" eaLnBrk="1" fontAlgn="ctr" latinLnBrk="0" hangingPunct="1">
                        <a:spcBef>
                          <a:spcPct val="20000"/>
                        </a:spcBef>
                        <a:spcAft>
                          <a:spcPct val="0"/>
                        </a:spcAft>
                        <a:buClr>
                          <a:schemeClr val="hlink"/>
                        </a:buClr>
                        <a:buSzPct val="90000"/>
                        <a:buFont typeface="Wingdings" panose="05000000000000000000" pitchFamily="2" charset="2"/>
                        <a:buNone/>
                      </a:pPr>
                      <a:r>
                        <a:rPr lang="zh-CN" altLang="en-US" sz="2800" kern="1200" dirty="0">
                          <a:ln>
                            <a:noFill/>
                          </a:ln>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6</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6"/>
                  </a:ext>
                </a:extLst>
              </a:tr>
              <a:tr h="539272">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语言文字运用</a:t>
                      </a:r>
                    </a:p>
                  </a:txBody>
                  <a:tcPr marL="89993" marR="89993" marT="46820" marB="4682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17  18  19  20  21</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20</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7"/>
                  </a:ext>
                </a:extLst>
              </a:tr>
              <a:tr h="521269">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写作</a:t>
                      </a:r>
                    </a:p>
                  </a:txBody>
                  <a:tcPr marL="89993" marR="89993" marT="46820" marB="4682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22</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indent="0" algn="ctr">
                        <a:buNone/>
                      </a:pPr>
                      <a:r>
                        <a:rPr lang="zh-CN" altLang="en-US" sz="1600" dirty="0"/>
                        <a:t>60</a:t>
                      </a:r>
                    </a:p>
                  </a:txBody>
                  <a:tcPr marL="89993" marR="89993" marT="46820" marB="4682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8"/>
                  </a:ext>
                </a:extLst>
              </a:tr>
            </a:tbl>
          </a:graphicData>
        </a:graphic>
      </p:graphicFrame>
      <p:sp>
        <p:nvSpPr>
          <p:cNvPr id="8" name="TextBox 7"/>
          <p:cNvSpPr txBox="1"/>
          <p:nvPr/>
        </p:nvSpPr>
        <p:spPr>
          <a:xfrm>
            <a:off x="2267744" y="332656"/>
            <a:ext cx="4680520" cy="646331"/>
          </a:xfrm>
          <a:prstGeom prst="rect">
            <a:avLst/>
          </a:prstGeom>
          <a:noFill/>
        </p:spPr>
        <p:txBody>
          <a:bodyPr wrap="square" rtlCol="0">
            <a:spAutoFit/>
          </a:bodyPr>
          <a:lstStyle/>
          <a:p>
            <a:r>
              <a:rPr lang="en-US" altLang="zh-CN" sz="3600" b="1" dirty="0">
                <a:latin typeface="+mj-lt"/>
                <a:ea typeface="+mj-ea"/>
                <a:cs typeface="+mj-cs"/>
              </a:rPr>
              <a:t>18</a:t>
            </a:r>
            <a:r>
              <a:rPr lang="zh-CN" altLang="en-US" sz="3600" b="1" dirty="0">
                <a:latin typeface="+mj-lt"/>
                <a:ea typeface="+mj-ea"/>
                <a:cs typeface="+mj-cs"/>
              </a:rPr>
              <a:t>年比</a:t>
            </a:r>
            <a:r>
              <a:rPr lang="en-US" altLang="zh-CN" sz="3600" b="1" dirty="0">
                <a:latin typeface="+mj-lt"/>
                <a:ea typeface="+mj-ea"/>
                <a:cs typeface="+mj-cs"/>
              </a:rPr>
              <a:t>17</a:t>
            </a:r>
            <a:r>
              <a:rPr lang="zh-CN" altLang="en-US" sz="3600" b="1" dirty="0">
                <a:latin typeface="+mj-lt"/>
                <a:ea typeface="+mj-ea"/>
                <a:cs typeface="+mj-cs"/>
              </a:rPr>
              <a:t>年又有变化</a:t>
            </a:r>
            <a:endParaRPr lang="zh-CN" altLang="en-US" sz="2000" b="1" dirty="0">
              <a:latin typeface="+mj-lt"/>
              <a:ea typeface="+mj-ea"/>
              <a:cs typeface="+mj-cs"/>
            </a:endParaRPr>
          </a:p>
        </p:txBody>
      </p:sp>
    </p:spTree>
    <p:extLst>
      <p:ext uri="{BB962C8B-B14F-4D97-AF65-F5344CB8AC3E}">
        <p14:creationId xmlns:p14="http://schemas.microsoft.com/office/powerpoint/2010/main" val="1124248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827584" y="1484784"/>
            <a:ext cx="7344816" cy="4783788"/>
          </a:xfrm>
          <a:solidFill>
            <a:srgbClr val="92D050"/>
          </a:solidFill>
        </p:spPr>
      </p:pic>
      <p:sp>
        <p:nvSpPr>
          <p:cNvPr id="4" name="TextBox 3"/>
          <p:cNvSpPr txBox="1"/>
          <p:nvPr/>
        </p:nvSpPr>
        <p:spPr>
          <a:xfrm>
            <a:off x="238153" y="548680"/>
            <a:ext cx="9171750" cy="707886"/>
          </a:xfrm>
          <a:prstGeom prst="rect">
            <a:avLst/>
          </a:prstGeom>
          <a:noFill/>
        </p:spPr>
        <p:txBody>
          <a:bodyPr wrap="square" rtlCol="0">
            <a:spAutoFit/>
          </a:bodyPr>
          <a:lstStyle/>
          <a:p>
            <a:r>
              <a:rPr lang="zh-CN" altLang="en-US" sz="4000" dirty="0">
                <a:latin typeface="黑体" pitchFamily="49" charset="-122"/>
                <a:ea typeface="黑体" pitchFamily="49" charset="-122"/>
                <a:cs typeface="+mj-cs"/>
              </a:rPr>
              <a:t>主要变化</a:t>
            </a:r>
            <a:r>
              <a:rPr lang="en-US" altLang="zh-CN" sz="4000" dirty="0">
                <a:latin typeface="黑体" pitchFamily="49" charset="-122"/>
                <a:ea typeface="黑体" pitchFamily="49" charset="-122"/>
                <a:cs typeface="+mj-cs"/>
              </a:rPr>
              <a:t>3 </a:t>
            </a:r>
            <a:r>
              <a:rPr lang="zh-CN" altLang="en-US" sz="4000" dirty="0">
                <a:latin typeface="黑体" pitchFamily="49" charset="-122"/>
                <a:ea typeface="黑体" pitchFamily="49" charset="-122"/>
                <a:cs typeface="+mj-cs"/>
              </a:rPr>
              <a:t>：</a:t>
            </a:r>
            <a:r>
              <a:rPr lang="zh-CN" altLang="en-US" sz="4000" b="1" dirty="0">
                <a:solidFill>
                  <a:srgbClr val="FF0000"/>
                </a:solidFill>
                <a:latin typeface="黑体" pitchFamily="49" charset="-122"/>
                <a:ea typeface="黑体" pitchFamily="49" charset="-122"/>
                <a:cs typeface="+mj-cs"/>
              </a:rPr>
              <a:t>题型</a:t>
            </a:r>
            <a:r>
              <a:rPr lang="zh-CN" altLang="en-US" sz="4000" dirty="0">
                <a:latin typeface="黑体" pitchFamily="49" charset="-122"/>
                <a:ea typeface="黑体" pitchFamily="49" charset="-122"/>
                <a:cs typeface="+mj-cs"/>
              </a:rPr>
              <a:t>调整。</a:t>
            </a:r>
            <a:endParaRPr lang="en-US" altLang="zh-CN" sz="4000" dirty="0">
              <a:latin typeface="黑体" pitchFamily="49" charset="-122"/>
              <a:ea typeface="黑体" pitchFamily="49" charset="-122"/>
              <a:cs typeface="+mj-cs"/>
            </a:endParaRPr>
          </a:p>
        </p:txBody>
      </p:sp>
    </p:spTree>
    <p:extLst>
      <p:ext uri="{BB962C8B-B14F-4D97-AF65-F5344CB8AC3E}">
        <p14:creationId xmlns:p14="http://schemas.microsoft.com/office/powerpoint/2010/main" val="18126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3494" y="1314450"/>
            <a:ext cx="8012922" cy="526284"/>
          </a:xfrm>
          <a:solidFill>
            <a:schemeClr val="accent3">
              <a:lumMod val="40000"/>
              <a:lumOff val="60000"/>
            </a:schemeClr>
          </a:solidFill>
        </p:spPr>
        <p:txBody>
          <a:bodyPr>
            <a:normAutofit fontScale="92500" lnSpcReduction="10000"/>
          </a:bodyPr>
          <a:lstStyle/>
          <a:p>
            <a:pPr marL="0" indent="0">
              <a:buNone/>
            </a:pPr>
            <a:r>
              <a:rPr lang="en-US" altLang="zh-CN" b="1" dirty="0"/>
              <a:t>2018</a:t>
            </a:r>
            <a:r>
              <a:rPr lang="zh-CN" altLang="en-US" b="1" dirty="0"/>
              <a:t>高考语文主观题设问举例及与</a:t>
            </a:r>
            <a:r>
              <a:rPr lang="en-US" altLang="zh-CN" b="1" dirty="0"/>
              <a:t>17</a:t>
            </a:r>
            <a:r>
              <a:rPr lang="zh-CN" altLang="en-US" b="1" dirty="0"/>
              <a:t>年对比：</a:t>
            </a:r>
            <a:endParaRPr lang="en-US" altLang="zh-CN" b="1" dirty="0"/>
          </a:p>
          <a:p>
            <a:pPr marL="0" indent="0">
              <a:buNone/>
            </a:pPr>
            <a:endParaRPr lang="en-US" altLang="zh-CN" b="1" dirty="0"/>
          </a:p>
          <a:p>
            <a:pPr marL="0" indent="0">
              <a:buNone/>
            </a:pPr>
            <a:endParaRPr lang="en-US" altLang="zh-CN" dirty="0"/>
          </a:p>
          <a:p>
            <a:pPr marL="0" indent="0">
              <a:buNone/>
            </a:pPr>
            <a:endParaRPr lang="zh-CN" altLang="en-US" dirty="0"/>
          </a:p>
        </p:txBody>
      </p:sp>
      <p:sp>
        <p:nvSpPr>
          <p:cNvPr id="4" name="TextBox 3"/>
          <p:cNvSpPr txBox="1"/>
          <p:nvPr/>
        </p:nvSpPr>
        <p:spPr>
          <a:xfrm>
            <a:off x="0" y="589866"/>
            <a:ext cx="9144966" cy="707886"/>
          </a:xfrm>
          <a:prstGeom prst="rect">
            <a:avLst/>
          </a:prstGeom>
          <a:noFill/>
        </p:spPr>
        <p:txBody>
          <a:bodyPr wrap="square" rtlCol="0">
            <a:spAutoFit/>
          </a:bodyPr>
          <a:lstStyle/>
          <a:p>
            <a:r>
              <a:rPr lang="zh-CN" altLang="en-US" sz="4000" dirty="0">
                <a:latin typeface="黑体" pitchFamily="49" charset="-122"/>
                <a:ea typeface="黑体" pitchFamily="49" charset="-122"/>
                <a:cs typeface="+mj-cs"/>
              </a:rPr>
              <a:t>主要变化</a:t>
            </a:r>
            <a:r>
              <a:rPr lang="en-US" altLang="zh-CN" sz="4000" dirty="0">
                <a:latin typeface="黑体" pitchFamily="49" charset="-122"/>
                <a:ea typeface="黑体" pitchFamily="49" charset="-122"/>
                <a:cs typeface="+mj-cs"/>
              </a:rPr>
              <a:t>4 </a:t>
            </a:r>
            <a:r>
              <a:rPr lang="zh-CN" altLang="en-US" sz="4000" dirty="0">
                <a:latin typeface="黑体" pitchFamily="49" charset="-122"/>
                <a:ea typeface="黑体" pitchFamily="49" charset="-122"/>
                <a:cs typeface="+mj-cs"/>
              </a:rPr>
              <a:t>：</a:t>
            </a:r>
            <a:r>
              <a:rPr lang="zh-CN" altLang="en-US" sz="4000" b="1" dirty="0">
                <a:solidFill>
                  <a:srgbClr val="FF0000"/>
                </a:solidFill>
                <a:latin typeface="黑体" pitchFamily="49" charset="-122"/>
                <a:ea typeface="黑体" pitchFamily="49" charset="-122"/>
                <a:cs typeface="+mj-cs"/>
              </a:rPr>
              <a:t>设问</a:t>
            </a:r>
            <a:r>
              <a:rPr lang="zh-CN" altLang="en-US" sz="4000" dirty="0">
                <a:latin typeface="黑体" pitchFamily="49" charset="-122"/>
                <a:ea typeface="黑体" pitchFamily="49" charset="-122"/>
                <a:cs typeface="+mj-cs"/>
              </a:rPr>
              <a:t>变化。</a:t>
            </a:r>
            <a:endParaRPr lang="en-US" altLang="zh-CN" sz="4000" dirty="0">
              <a:latin typeface="黑体" pitchFamily="49" charset="-122"/>
              <a:ea typeface="黑体" pitchFamily="49" charset="-122"/>
              <a:cs typeface="+mj-cs"/>
            </a:endParaRPr>
          </a:p>
        </p:txBody>
      </p:sp>
      <p:sp>
        <p:nvSpPr>
          <p:cNvPr id="2" name="文本框 1">
            <a:extLst>
              <a:ext uri="{FF2B5EF4-FFF2-40B4-BE49-F238E27FC236}">
                <a16:creationId xmlns:a16="http://schemas.microsoft.com/office/drawing/2014/main" id="{5AE5B84D-BB4A-4E87-991F-DD4F65F9BAB1}"/>
              </a:ext>
            </a:extLst>
          </p:cNvPr>
          <p:cNvSpPr txBox="1"/>
          <p:nvPr/>
        </p:nvSpPr>
        <p:spPr>
          <a:xfrm>
            <a:off x="251519" y="1899667"/>
            <a:ext cx="8219265" cy="1323439"/>
          </a:xfrm>
          <a:prstGeom prst="rect">
            <a:avLst/>
          </a:prstGeom>
          <a:noFill/>
        </p:spPr>
        <p:txBody>
          <a:bodyPr wrap="square" rtlCol="0">
            <a:spAutoFit/>
          </a:bodyPr>
          <a:lstStyle/>
          <a:p>
            <a:r>
              <a:rPr lang="en-US" altLang="zh-CN" sz="2000" dirty="0">
                <a:latin typeface="楷体" pitchFamily="49" charset="-122"/>
                <a:ea typeface="楷体" pitchFamily="49" charset="-122"/>
              </a:rPr>
              <a:t>18</a:t>
            </a:r>
            <a:r>
              <a:rPr lang="zh-CN" altLang="en-US" sz="2000" dirty="0">
                <a:latin typeface="楷体" pitchFamily="49" charset="-122"/>
                <a:ea typeface="楷体" pitchFamily="49" charset="-122"/>
              </a:rPr>
              <a:t>年全国卷一第</a:t>
            </a:r>
            <a:r>
              <a:rPr lang="en-US" altLang="zh-CN" sz="2000" dirty="0">
                <a:latin typeface="楷体" pitchFamily="49" charset="-122"/>
                <a:ea typeface="楷体" pitchFamily="49" charset="-122"/>
              </a:rPr>
              <a:t>9</a:t>
            </a:r>
            <a:r>
              <a:rPr lang="zh-CN" altLang="en-US" sz="2000" dirty="0">
                <a:latin typeface="楷体" pitchFamily="49" charset="-122"/>
                <a:ea typeface="楷体" pitchFamily="49" charset="-122"/>
              </a:rPr>
              <a:t>题：</a:t>
            </a:r>
            <a:r>
              <a:rPr lang="zh-CN" altLang="zh-CN" sz="2000" dirty="0">
                <a:latin typeface="楷体" pitchFamily="49" charset="-122"/>
                <a:ea typeface="楷体" pitchFamily="49" charset="-122"/>
              </a:rPr>
              <a:t>以上三则材料中，《人</a:t>
            </a:r>
            <a:r>
              <a:rPr lang="zh-CN" altLang="en-US" sz="2000" dirty="0">
                <a:latin typeface="楷体" pitchFamily="49" charset="-122"/>
                <a:ea typeface="楷体" pitchFamily="49" charset="-122"/>
              </a:rPr>
              <a:t>民日报</a:t>
            </a:r>
            <a:r>
              <a:rPr lang="zh-CN" altLang="zh-CN" sz="2000" dirty="0">
                <a:latin typeface="楷体" pitchFamily="49" charset="-122"/>
                <a:ea typeface="楷体" pitchFamily="49" charset="-122"/>
              </a:rPr>
              <a:t>》《</a:t>
            </a:r>
            <a:r>
              <a:rPr lang="zh-CN" altLang="en-US" sz="2000" dirty="0">
                <a:latin typeface="楷体" pitchFamily="49" charset="-122"/>
                <a:ea typeface="楷体" pitchFamily="49" charset="-122"/>
              </a:rPr>
              <a:t>自然</a:t>
            </a:r>
            <a:r>
              <a:rPr lang="zh-CN" altLang="zh-CN" sz="2000" dirty="0">
                <a:latin typeface="楷体" pitchFamily="49" charset="-122"/>
                <a:ea typeface="楷体" pitchFamily="49" charset="-122"/>
              </a:rPr>
              <a:t>》</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读卖新闻</a:t>
            </a:r>
            <a:r>
              <a:rPr lang="en-US" altLang="zh-CN" sz="2000" dirty="0">
                <a:latin typeface="楷体" pitchFamily="49" charset="-122"/>
                <a:ea typeface="楷体" pitchFamily="49" charset="-122"/>
              </a:rPr>
              <a:t>》</a:t>
            </a:r>
            <a:r>
              <a:rPr lang="zh-CN" altLang="zh-CN" sz="2000" dirty="0">
                <a:latin typeface="楷体" pitchFamily="49" charset="-122"/>
                <a:ea typeface="楷体" pitchFamily="49" charset="-122"/>
              </a:rPr>
              <a:t>报道的</a:t>
            </a:r>
            <a:r>
              <a:rPr lang="zh-CN" altLang="en-US" sz="2000" dirty="0">
                <a:latin typeface="楷体" pitchFamily="49" charset="-122"/>
                <a:ea typeface="楷体" pitchFamily="49" charset="-122"/>
              </a:rPr>
              <a:t>侧</a:t>
            </a:r>
            <a:r>
              <a:rPr lang="zh-CN" altLang="zh-CN" sz="2000" dirty="0">
                <a:latin typeface="楷体" pitchFamily="49" charset="-122"/>
                <a:ea typeface="楷体" pitchFamily="49" charset="-122"/>
              </a:rPr>
              <a:t>重</a:t>
            </a:r>
            <a:r>
              <a:rPr lang="zh-CN" altLang="en-US" sz="2000" dirty="0">
                <a:latin typeface="楷体" pitchFamily="49" charset="-122"/>
                <a:ea typeface="楷体" pitchFamily="49" charset="-122"/>
              </a:rPr>
              <a:t>点</a:t>
            </a:r>
            <a:r>
              <a:rPr lang="zh-CN" altLang="zh-CN" sz="2000" dirty="0">
                <a:latin typeface="楷体" pitchFamily="49" charset="-122"/>
                <a:ea typeface="楷体" pitchFamily="49" charset="-122"/>
              </a:rPr>
              <a:t>有什么不同？为</a:t>
            </a:r>
            <a:r>
              <a:rPr lang="zh-CN" altLang="en-US" sz="2000" dirty="0">
                <a:latin typeface="楷体" pitchFamily="49" charset="-122"/>
                <a:ea typeface="楷体" pitchFamily="49" charset="-122"/>
              </a:rPr>
              <a:t>什</a:t>
            </a:r>
            <a:r>
              <a:rPr lang="zh-CN" altLang="zh-CN" sz="2000" dirty="0">
                <a:latin typeface="楷体" pitchFamily="49" charset="-122"/>
                <a:ea typeface="楷体" pitchFamily="49" charset="-122"/>
              </a:rPr>
              <a:t>么？请结合材料简要分析。</a:t>
            </a:r>
            <a:r>
              <a:rPr lang="en-US" altLang="zh-CN" sz="2000" dirty="0">
                <a:latin typeface="楷体" pitchFamily="49" charset="-122"/>
                <a:ea typeface="楷体" pitchFamily="49" charset="-122"/>
              </a:rPr>
              <a:t>(6</a:t>
            </a:r>
            <a:r>
              <a:rPr lang="zh-CN" altLang="en-US" sz="2000" dirty="0">
                <a:latin typeface="楷体" pitchFamily="49" charset="-122"/>
                <a:ea typeface="楷体" pitchFamily="49" charset="-122"/>
              </a:rPr>
              <a:t>分）</a:t>
            </a:r>
            <a:endParaRPr lang="en-US" altLang="zh-CN" sz="2000" dirty="0">
              <a:latin typeface="楷体" pitchFamily="49" charset="-122"/>
              <a:ea typeface="楷体" pitchFamily="49" charset="-122"/>
            </a:endParaRPr>
          </a:p>
          <a:p>
            <a:r>
              <a:rPr lang="en-US" altLang="zh-CN" sz="2000" dirty="0">
                <a:latin typeface="楷体" pitchFamily="49" charset="-122"/>
                <a:ea typeface="楷体" pitchFamily="49" charset="-122"/>
              </a:rPr>
              <a:t>17</a:t>
            </a:r>
            <a:r>
              <a:rPr lang="zh-CN" altLang="en-US" sz="2000" dirty="0">
                <a:latin typeface="楷体" pitchFamily="49" charset="-122"/>
                <a:ea typeface="楷体" pitchFamily="49" charset="-122"/>
              </a:rPr>
              <a:t>年全国卷一第</a:t>
            </a:r>
            <a:r>
              <a:rPr lang="en-US" altLang="zh-CN" sz="2000" dirty="0">
                <a:latin typeface="楷体" pitchFamily="49" charset="-122"/>
                <a:ea typeface="楷体" pitchFamily="49" charset="-122"/>
              </a:rPr>
              <a:t>9</a:t>
            </a:r>
            <a:r>
              <a:rPr lang="zh-CN" altLang="en-US" sz="2000" dirty="0">
                <a:latin typeface="楷体" pitchFamily="49" charset="-122"/>
                <a:ea typeface="楷体" pitchFamily="49" charset="-122"/>
              </a:rPr>
              <a:t>题：</a:t>
            </a:r>
            <a:r>
              <a:rPr lang="en-US" altLang="zh-CN" sz="2000" dirty="0" err="1">
                <a:latin typeface="楷体" pitchFamily="49" charset="-122"/>
                <a:ea typeface="楷体" pitchFamily="49" charset="-122"/>
              </a:rPr>
              <a:t>根据上述材料，概括说明中央电视台纪录频道开播初期与美国国家地理频道在制播运营模式方面的不同</a:t>
            </a:r>
            <a:r>
              <a:rPr lang="en-US" altLang="zh-CN" sz="2000" dirty="0">
                <a:latin typeface="楷体" pitchFamily="49" charset="-122"/>
                <a:ea typeface="楷体" pitchFamily="49" charset="-122"/>
              </a:rPr>
              <a:t>。(4</a:t>
            </a:r>
            <a:r>
              <a:rPr lang="zh-CN" altLang="en-US" sz="2000" dirty="0">
                <a:latin typeface="楷体" pitchFamily="49" charset="-122"/>
                <a:ea typeface="楷体" pitchFamily="49" charset="-122"/>
              </a:rPr>
              <a:t>分）</a:t>
            </a:r>
            <a:endParaRPr lang="en-US" altLang="zh-CN" sz="2000" dirty="0">
              <a:latin typeface="楷体" pitchFamily="49" charset="-122"/>
              <a:ea typeface="楷体" pitchFamily="49" charset="-122"/>
            </a:endParaRPr>
          </a:p>
        </p:txBody>
      </p:sp>
      <p:sp>
        <p:nvSpPr>
          <p:cNvPr id="5" name="文本框 4">
            <a:extLst>
              <a:ext uri="{FF2B5EF4-FFF2-40B4-BE49-F238E27FC236}">
                <a16:creationId xmlns:a16="http://schemas.microsoft.com/office/drawing/2014/main" id="{E844E1F5-2C8C-489F-9968-EADFF767FDDB}"/>
              </a:ext>
            </a:extLst>
          </p:cNvPr>
          <p:cNvSpPr txBox="1"/>
          <p:nvPr/>
        </p:nvSpPr>
        <p:spPr>
          <a:xfrm>
            <a:off x="231149" y="3356992"/>
            <a:ext cx="8219266" cy="1600438"/>
          </a:xfrm>
          <a:prstGeom prst="rect">
            <a:avLst/>
          </a:prstGeom>
          <a:noFill/>
        </p:spPr>
        <p:txBody>
          <a:bodyPr wrap="square" rtlCol="0">
            <a:spAutoFit/>
          </a:bodyPr>
          <a:lstStyle/>
          <a:p>
            <a:r>
              <a:rPr lang="en-US" altLang="zh-CN" sz="2000" dirty="0">
                <a:latin typeface="楷体" pitchFamily="49" charset="-122"/>
                <a:ea typeface="楷体" pitchFamily="49" charset="-122"/>
              </a:rPr>
              <a:t>18</a:t>
            </a:r>
            <a:r>
              <a:rPr lang="zh-CN" altLang="en-US" sz="2000" dirty="0">
                <a:latin typeface="楷体" pitchFamily="49" charset="-122"/>
                <a:ea typeface="楷体" pitchFamily="49" charset="-122"/>
              </a:rPr>
              <a:t>年全国卷二第</a:t>
            </a:r>
            <a:r>
              <a:rPr lang="en-US" altLang="zh-CN" sz="2000" dirty="0">
                <a:latin typeface="楷体" pitchFamily="49" charset="-122"/>
                <a:ea typeface="楷体" pitchFamily="49" charset="-122"/>
              </a:rPr>
              <a:t>15</a:t>
            </a:r>
            <a:r>
              <a:rPr lang="zh-CN" altLang="en-US" sz="2000" dirty="0">
                <a:latin typeface="楷体" pitchFamily="49" charset="-122"/>
                <a:ea typeface="楷体" pitchFamily="49" charset="-122"/>
              </a:rPr>
              <a:t>题：</a:t>
            </a:r>
            <a:r>
              <a:rPr lang="en-US" altLang="zh-CN" sz="2000" dirty="0">
                <a:latin typeface="楷体" pitchFamily="49" charset="-122"/>
                <a:ea typeface="楷体" pitchFamily="49" charset="-122"/>
              </a:rPr>
              <a:t>诗</a:t>
            </a:r>
            <a:r>
              <a:rPr lang="zh-CN" altLang="en-US" sz="2000" dirty="0">
                <a:latin typeface="楷体" pitchFamily="49" charset="-122"/>
                <a:ea typeface="楷体" pitchFamily="49" charset="-122"/>
              </a:rPr>
              <a:t>中前后</a:t>
            </a:r>
            <a:r>
              <a:rPr lang="en-US" altLang="zh-CN" sz="2000" dirty="0" err="1">
                <a:latin typeface="楷体" pitchFamily="49" charset="-122"/>
                <a:ea typeface="楷体" pitchFamily="49" charset="-122"/>
              </a:rPr>
              <a:t>两次出</a:t>
            </a:r>
            <a:r>
              <a:rPr lang="zh-CN" altLang="en-US" sz="2000" dirty="0">
                <a:latin typeface="楷体" pitchFamily="49" charset="-122"/>
                <a:ea typeface="楷体" pitchFamily="49" charset="-122"/>
              </a:rPr>
              <a:t>现“酒”，各有什么作用 </a:t>
            </a:r>
            <a:r>
              <a:rPr lang="en-US" altLang="zh-CN" sz="2000" dirty="0">
                <a:latin typeface="楷体" pitchFamily="49" charset="-122"/>
                <a:ea typeface="楷体" pitchFamily="49" charset="-122"/>
              </a:rPr>
              <a:t>？</a:t>
            </a:r>
            <a:r>
              <a:rPr lang="en-US" altLang="zh-CN" sz="2000" dirty="0" err="1">
                <a:latin typeface="楷体" pitchFamily="49" charset="-122"/>
                <a:ea typeface="楷体" pitchFamily="49" charset="-122"/>
              </a:rPr>
              <a:t>请结合诗</a:t>
            </a:r>
            <a:r>
              <a:rPr lang="zh-CN" altLang="en-US" sz="2000" dirty="0">
                <a:latin typeface="楷体" pitchFamily="49" charset="-122"/>
                <a:ea typeface="楷体" pitchFamily="49" charset="-122"/>
              </a:rPr>
              <a:t>句</a:t>
            </a:r>
            <a:r>
              <a:rPr lang="en-US" altLang="zh-CN" sz="2000" dirty="0">
                <a:latin typeface="楷体" pitchFamily="49" charset="-122"/>
                <a:ea typeface="楷体" pitchFamily="49" charset="-122"/>
              </a:rPr>
              <a:t>简</a:t>
            </a:r>
            <a:r>
              <a:rPr lang="zh-CN" altLang="en-US" sz="2000" dirty="0">
                <a:latin typeface="楷体" pitchFamily="49" charset="-122"/>
                <a:ea typeface="楷体" pitchFamily="49" charset="-122"/>
              </a:rPr>
              <a:t>要分析。（</a:t>
            </a:r>
            <a:r>
              <a:rPr lang="en-US" altLang="zh-CN" sz="2000" dirty="0">
                <a:latin typeface="楷体" pitchFamily="49" charset="-122"/>
                <a:ea typeface="楷体" pitchFamily="49" charset="-122"/>
              </a:rPr>
              <a:t>6</a:t>
            </a:r>
            <a:r>
              <a:rPr lang="zh-CN" altLang="en-US" sz="2000" dirty="0">
                <a:latin typeface="楷体" pitchFamily="49" charset="-122"/>
                <a:ea typeface="楷体" pitchFamily="49" charset="-122"/>
              </a:rPr>
              <a:t>分）</a:t>
            </a:r>
            <a:endParaRPr lang="en-US" altLang="zh-CN" sz="2000" dirty="0">
              <a:latin typeface="楷体" pitchFamily="49" charset="-122"/>
              <a:ea typeface="楷体" pitchFamily="49" charset="-122"/>
            </a:endParaRPr>
          </a:p>
          <a:p>
            <a:r>
              <a:rPr lang="en-US" altLang="zh-CN" sz="2000" dirty="0">
                <a:latin typeface="楷体" pitchFamily="49" charset="-122"/>
                <a:ea typeface="楷体" pitchFamily="49" charset="-122"/>
              </a:rPr>
              <a:t>17</a:t>
            </a:r>
            <a:r>
              <a:rPr lang="zh-CN" altLang="en-US" sz="2000" dirty="0">
                <a:latin typeface="楷体" pitchFamily="49" charset="-122"/>
                <a:ea typeface="楷体" pitchFamily="49" charset="-122"/>
              </a:rPr>
              <a:t>年全国卷二第</a:t>
            </a:r>
            <a:r>
              <a:rPr lang="en-US" altLang="zh-CN" sz="2000" dirty="0">
                <a:latin typeface="楷体" pitchFamily="49" charset="-122"/>
                <a:ea typeface="楷体" pitchFamily="49" charset="-122"/>
              </a:rPr>
              <a:t>15</a:t>
            </a:r>
            <a:r>
              <a:rPr lang="zh-CN" altLang="en-US" sz="2000" dirty="0">
                <a:latin typeface="楷体" pitchFamily="49" charset="-122"/>
                <a:ea typeface="楷体" pitchFamily="49" charset="-122"/>
              </a:rPr>
              <a:t>题：</a:t>
            </a:r>
            <a:r>
              <a:rPr lang="en-US" altLang="zh-CN" sz="2000" dirty="0" err="1">
                <a:latin typeface="楷体" pitchFamily="49" charset="-122"/>
                <a:ea typeface="楷体" pitchFamily="49" charset="-122"/>
              </a:rPr>
              <a:t>本诗首联表现了诗人什么样的性格？请加以分析</a:t>
            </a:r>
            <a:r>
              <a:rPr lang="en-US" altLang="zh-CN" sz="2000" dirty="0">
                <a:latin typeface="楷体" pitchFamily="49" charset="-122"/>
                <a:ea typeface="楷体" pitchFamily="49" charset="-122"/>
              </a:rPr>
              <a:t>。（6分）</a:t>
            </a:r>
          </a:p>
          <a:p>
            <a:endParaRPr lang="en-US" altLang="zh-CN" dirty="0">
              <a:latin typeface="楷体" pitchFamily="49" charset="-122"/>
              <a:ea typeface="楷体" pitchFamily="49" charset="-122"/>
            </a:endParaRPr>
          </a:p>
        </p:txBody>
      </p:sp>
      <p:sp>
        <p:nvSpPr>
          <p:cNvPr id="6" name="文本框 5">
            <a:extLst>
              <a:ext uri="{FF2B5EF4-FFF2-40B4-BE49-F238E27FC236}">
                <a16:creationId xmlns:a16="http://schemas.microsoft.com/office/drawing/2014/main" id="{12862439-83D5-437F-A489-D8BF4E53FF17}"/>
              </a:ext>
            </a:extLst>
          </p:cNvPr>
          <p:cNvSpPr txBox="1"/>
          <p:nvPr/>
        </p:nvSpPr>
        <p:spPr>
          <a:xfrm>
            <a:off x="169495" y="4725144"/>
            <a:ext cx="8280920" cy="1323439"/>
          </a:xfrm>
          <a:prstGeom prst="rect">
            <a:avLst/>
          </a:prstGeom>
          <a:noFill/>
        </p:spPr>
        <p:txBody>
          <a:bodyPr wrap="square" rtlCol="0">
            <a:spAutoFit/>
          </a:bodyPr>
          <a:lstStyle/>
          <a:p>
            <a:r>
              <a:rPr lang="en-US" altLang="zh-CN" sz="2000" dirty="0">
                <a:latin typeface="楷体" pitchFamily="49" charset="-122"/>
                <a:ea typeface="楷体" pitchFamily="49" charset="-122"/>
              </a:rPr>
              <a:t>18</a:t>
            </a:r>
            <a:r>
              <a:rPr lang="zh-CN" altLang="en-US" sz="2000" dirty="0">
                <a:latin typeface="楷体" pitchFamily="49" charset="-122"/>
                <a:ea typeface="楷体" pitchFamily="49" charset="-122"/>
              </a:rPr>
              <a:t>年全国卷三第</a:t>
            </a:r>
            <a:r>
              <a:rPr lang="en-US" altLang="zh-CN" sz="2000" dirty="0">
                <a:latin typeface="楷体" pitchFamily="49" charset="-122"/>
                <a:ea typeface="楷体" pitchFamily="49" charset="-122"/>
              </a:rPr>
              <a:t>15</a:t>
            </a:r>
            <a:r>
              <a:rPr lang="zh-CN" altLang="en-US" sz="2000" dirty="0">
                <a:latin typeface="楷体" pitchFamily="49" charset="-122"/>
                <a:ea typeface="楷体" pitchFamily="49" charset="-122"/>
              </a:rPr>
              <a:t>题：</a:t>
            </a:r>
            <a:r>
              <a:rPr lang="en-US" altLang="zh-CN" sz="2000" dirty="0" err="1">
                <a:latin typeface="楷体" pitchFamily="49" charset="-122"/>
                <a:ea typeface="楷体" pitchFamily="49" charset="-122"/>
              </a:rPr>
              <a:t>结合本文，谈谈科幻小说中“科学”与“幻想”的关系</a:t>
            </a:r>
            <a:r>
              <a:rPr lang="en-US" altLang="zh-CN" sz="2000" dirty="0">
                <a:latin typeface="楷体" pitchFamily="49" charset="-122"/>
                <a:ea typeface="楷体" pitchFamily="49" charset="-122"/>
              </a:rPr>
              <a:t>。（6分）</a:t>
            </a:r>
          </a:p>
          <a:p>
            <a:r>
              <a:rPr lang="en-US" altLang="zh-CN" sz="2000" dirty="0">
                <a:latin typeface="楷体" pitchFamily="49" charset="-122"/>
                <a:ea typeface="楷体" pitchFamily="49" charset="-122"/>
              </a:rPr>
              <a:t>17</a:t>
            </a:r>
            <a:r>
              <a:rPr lang="zh-CN" altLang="en-US" sz="2000" dirty="0">
                <a:latin typeface="楷体" pitchFamily="49" charset="-122"/>
                <a:ea typeface="楷体" pitchFamily="49" charset="-122"/>
              </a:rPr>
              <a:t>年全国卷三第</a:t>
            </a:r>
            <a:r>
              <a:rPr lang="en-US" altLang="zh-CN" sz="2000" dirty="0">
                <a:latin typeface="楷体" pitchFamily="49" charset="-122"/>
                <a:ea typeface="楷体" pitchFamily="49" charset="-122"/>
              </a:rPr>
              <a:t>15</a:t>
            </a:r>
            <a:r>
              <a:rPr lang="zh-CN" altLang="en-US" sz="2000" dirty="0">
                <a:latin typeface="楷体" pitchFamily="49" charset="-122"/>
                <a:ea typeface="楷体" pitchFamily="49" charset="-122"/>
              </a:rPr>
              <a:t>题：</a:t>
            </a:r>
            <a:r>
              <a:rPr lang="en-US" altLang="zh-CN" sz="2000" dirty="0" err="1">
                <a:latin typeface="楷体" pitchFamily="49" charset="-122"/>
                <a:ea typeface="楷体" pitchFamily="49" charset="-122"/>
              </a:rPr>
              <a:t>本文的语言充满生活气息，请结合全文对此加以赏析</a:t>
            </a:r>
            <a:r>
              <a:rPr lang="en-US" altLang="zh-CN" sz="2000" dirty="0">
                <a:latin typeface="楷体" pitchFamily="49" charset="-122"/>
                <a:ea typeface="楷体" pitchFamily="49" charset="-122"/>
              </a:rPr>
              <a:t>。（6分）</a:t>
            </a:r>
            <a:endParaRPr lang="en-US" altLang="zh-CN" sz="2000" dirty="0">
              <a:latin typeface="+mn-ea"/>
            </a:endParaRPr>
          </a:p>
        </p:txBody>
      </p:sp>
    </p:spTree>
    <p:extLst>
      <p:ext uri="{BB962C8B-B14F-4D97-AF65-F5344CB8AC3E}">
        <p14:creationId xmlns:p14="http://schemas.microsoft.com/office/powerpoint/2010/main" val="300445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7729"/>
            <a:ext cx="8229600" cy="1143000"/>
          </a:xfrm>
        </p:spPr>
        <p:txBody>
          <a:bodyPr>
            <a:normAutofit/>
          </a:bodyPr>
          <a:lstStyle/>
          <a:p>
            <a:r>
              <a:rPr lang="zh-CN" altLang="en-US" sz="4000" dirty="0">
                <a:latin typeface="黑体" pitchFamily="49" charset="-122"/>
                <a:ea typeface="黑体" pitchFamily="49" charset="-122"/>
              </a:rPr>
              <a:t>我们的困惑</a:t>
            </a:r>
          </a:p>
        </p:txBody>
      </p:sp>
      <p:sp>
        <p:nvSpPr>
          <p:cNvPr id="3" name="内容占位符 2"/>
          <p:cNvSpPr>
            <a:spLocks noGrp="1"/>
          </p:cNvSpPr>
          <p:nvPr>
            <p:ph idx="1"/>
          </p:nvPr>
        </p:nvSpPr>
        <p:spPr>
          <a:xfrm>
            <a:off x="0" y="1268761"/>
            <a:ext cx="8686800" cy="648072"/>
          </a:xfrm>
        </p:spPr>
        <p:txBody>
          <a:bodyPr>
            <a:normAutofit/>
          </a:bodyPr>
          <a:lstStyle/>
          <a:p>
            <a:pPr>
              <a:buFont typeface="Wingdings" pitchFamily="2" charset="2"/>
              <a:buChar char="u"/>
            </a:pPr>
            <a:r>
              <a:rPr lang="zh-CN" altLang="en-US" b="1" dirty="0"/>
              <a:t>为什么高考语文题越来越像文综老师命的？</a:t>
            </a:r>
          </a:p>
        </p:txBody>
      </p:sp>
      <p:sp>
        <p:nvSpPr>
          <p:cNvPr id="10" name="文本框 9">
            <a:extLst>
              <a:ext uri="{FF2B5EF4-FFF2-40B4-BE49-F238E27FC236}">
                <a16:creationId xmlns:a16="http://schemas.microsoft.com/office/drawing/2014/main" id="{D0A9FD0F-5165-427C-800F-B02105F99F4B}"/>
              </a:ext>
            </a:extLst>
          </p:cNvPr>
          <p:cNvSpPr txBox="1"/>
          <p:nvPr/>
        </p:nvSpPr>
        <p:spPr>
          <a:xfrm>
            <a:off x="0" y="2128021"/>
            <a:ext cx="8517632" cy="584775"/>
          </a:xfrm>
          <a:prstGeom prst="rect">
            <a:avLst/>
          </a:prstGeom>
          <a:noFill/>
        </p:spPr>
        <p:txBody>
          <a:bodyPr wrap="square" rtlCol="0">
            <a:spAutoFit/>
          </a:bodyPr>
          <a:lstStyle/>
          <a:p>
            <a:pPr>
              <a:buFont typeface="Wingdings" pitchFamily="2" charset="2"/>
              <a:buChar char="u"/>
            </a:pPr>
            <a:r>
              <a:rPr lang="zh-CN" altLang="en-US" sz="3200" b="1" dirty="0"/>
              <a:t>为什么要在</a:t>
            </a:r>
            <a:r>
              <a:rPr lang="en-US" altLang="zh-CN" sz="3200" b="1" dirty="0"/>
              <a:t>17</a:t>
            </a:r>
            <a:r>
              <a:rPr lang="zh-CN" altLang="en-US" sz="3200" b="1" dirty="0"/>
              <a:t>那么大变化的基础上继续调整？</a:t>
            </a:r>
            <a:endParaRPr lang="en-US" altLang="zh-CN" sz="3200" b="1" dirty="0"/>
          </a:p>
        </p:txBody>
      </p:sp>
      <p:sp>
        <p:nvSpPr>
          <p:cNvPr id="11" name="文本框 10">
            <a:extLst>
              <a:ext uri="{FF2B5EF4-FFF2-40B4-BE49-F238E27FC236}">
                <a16:creationId xmlns:a16="http://schemas.microsoft.com/office/drawing/2014/main" id="{9BA7DA26-0BC2-4456-A71F-6AEB6D7C6EC8}"/>
              </a:ext>
            </a:extLst>
          </p:cNvPr>
          <p:cNvSpPr txBox="1"/>
          <p:nvPr/>
        </p:nvSpPr>
        <p:spPr>
          <a:xfrm>
            <a:off x="7518" y="2890391"/>
            <a:ext cx="8363272" cy="1077218"/>
          </a:xfrm>
          <a:prstGeom prst="rect">
            <a:avLst/>
          </a:prstGeom>
          <a:noFill/>
        </p:spPr>
        <p:txBody>
          <a:bodyPr wrap="square" rtlCol="0">
            <a:spAutoFit/>
          </a:bodyPr>
          <a:lstStyle/>
          <a:p>
            <a:pPr>
              <a:buFont typeface="Wingdings" pitchFamily="2" charset="2"/>
              <a:buChar char="u"/>
            </a:pPr>
            <a:r>
              <a:rPr lang="zh-CN" altLang="en-US" sz="3200" b="1" dirty="0"/>
              <a:t>为什么要命制类似“同文语境”这种陌生的题型？</a:t>
            </a:r>
            <a:endParaRPr lang="en-US" altLang="zh-CN" sz="3200" b="1" dirty="0"/>
          </a:p>
        </p:txBody>
      </p:sp>
      <p:sp>
        <p:nvSpPr>
          <p:cNvPr id="12" name="文本框 11">
            <a:extLst>
              <a:ext uri="{FF2B5EF4-FFF2-40B4-BE49-F238E27FC236}">
                <a16:creationId xmlns:a16="http://schemas.microsoft.com/office/drawing/2014/main" id="{46532862-5B7B-41EB-B6AC-B717BF3D84E4}"/>
              </a:ext>
            </a:extLst>
          </p:cNvPr>
          <p:cNvSpPr txBox="1"/>
          <p:nvPr/>
        </p:nvSpPr>
        <p:spPr>
          <a:xfrm>
            <a:off x="-38830" y="4095617"/>
            <a:ext cx="8455968" cy="584775"/>
          </a:xfrm>
          <a:prstGeom prst="rect">
            <a:avLst/>
          </a:prstGeom>
          <a:noFill/>
        </p:spPr>
        <p:txBody>
          <a:bodyPr wrap="square" rtlCol="0">
            <a:spAutoFit/>
          </a:bodyPr>
          <a:lstStyle/>
          <a:p>
            <a:pPr>
              <a:buFont typeface="Wingdings" pitchFamily="2" charset="2"/>
              <a:buChar char="u"/>
            </a:pPr>
            <a:r>
              <a:rPr lang="zh-CN" altLang="en-US" sz="3200" b="1" dirty="0"/>
              <a:t>为什么主观题的设问方式越来越刁钻古怪？</a:t>
            </a:r>
            <a:endParaRPr lang="en-US" altLang="zh-CN" sz="3200" b="1" dirty="0"/>
          </a:p>
        </p:txBody>
      </p:sp>
    </p:spTree>
    <p:extLst>
      <p:ext uri="{BB962C8B-B14F-4D97-AF65-F5344CB8AC3E}">
        <p14:creationId xmlns:p14="http://schemas.microsoft.com/office/powerpoint/2010/main" val="408324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4704"/>
            <a:ext cx="8229600" cy="1143000"/>
          </a:xfrm>
        </p:spPr>
        <p:txBody>
          <a:bodyPr>
            <a:normAutofit fontScale="90000"/>
          </a:bodyPr>
          <a:lstStyle/>
          <a:p>
            <a:r>
              <a:rPr lang="zh-CN" altLang="en-US" dirty="0">
                <a:solidFill>
                  <a:srgbClr val="FF0000"/>
                </a:solidFill>
                <a:latin typeface="黑体" pitchFamily="49" charset="-122"/>
                <a:ea typeface="黑体" pitchFamily="49" charset="-122"/>
              </a:rPr>
              <a:t>四个问题是一个问题：高考试题改革的</a:t>
            </a:r>
            <a:r>
              <a:rPr lang="zh-CN" altLang="en-US" b="1" dirty="0">
                <a:solidFill>
                  <a:srgbClr val="FF0000"/>
                </a:solidFill>
                <a:effectLst>
                  <a:outerShdw blurRad="38100" dist="38100" dir="2700000" algn="tl">
                    <a:srgbClr val="000000">
                      <a:alpha val="43137"/>
                    </a:srgbClr>
                  </a:outerShdw>
                </a:effectLst>
                <a:latin typeface="黑体" pitchFamily="49" charset="-122"/>
                <a:ea typeface="黑体" pitchFamily="49" charset="-122"/>
              </a:rPr>
              <a:t>方向</a:t>
            </a:r>
            <a:r>
              <a:rPr lang="zh-CN" altLang="en-US" dirty="0">
                <a:solidFill>
                  <a:srgbClr val="FF0000"/>
                </a:solidFill>
                <a:latin typeface="黑体" pitchFamily="49" charset="-122"/>
                <a:ea typeface="黑体" pitchFamily="49" charset="-122"/>
              </a:rPr>
              <a:t>是哪里？</a:t>
            </a:r>
            <a:br>
              <a:rPr lang="zh-CN" altLang="en-US" dirty="0">
                <a:solidFill>
                  <a:srgbClr val="FF0000"/>
                </a:solidFill>
                <a:latin typeface="黑体" pitchFamily="49" charset="-122"/>
                <a:ea typeface="黑体" pitchFamily="49" charset="-122"/>
              </a:rPr>
            </a:b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1988840"/>
            <a:ext cx="4282127" cy="3864620"/>
          </a:xfrm>
          <a:prstGeom prst="rect">
            <a:avLst/>
          </a:prstGeom>
        </p:spPr>
      </p:pic>
    </p:spTree>
    <p:extLst>
      <p:ext uri="{BB962C8B-B14F-4D97-AF65-F5344CB8AC3E}">
        <p14:creationId xmlns:p14="http://schemas.microsoft.com/office/powerpoint/2010/main" val="20855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7457"/>
            <a:ext cx="8229600" cy="1143000"/>
          </a:xfrm>
        </p:spPr>
        <p:txBody>
          <a:bodyPr>
            <a:normAutofit/>
          </a:bodyPr>
          <a:lstStyle/>
          <a:p>
            <a:r>
              <a:rPr lang="zh-CN" altLang="en-US" sz="4000" dirty="0">
                <a:solidFill>
                  <a:srgbClr val="FF0000"/>
                </a:solidFill>
                <a:latin typeface="黑体" pitchFamily="49" charset="-122"/>
                <a:ea typeface="黑体" pitchFamily="49" charset="-122"/>
              </a:rPr>
              <a:t>我们如何理解当下的考题变化？</a:t>
            </a:r>
          </a:p>
        </p:txBody>
      </p:sp>
      <p:sp>
        <p:nvSpPr>
          <p:cNvPr id="3" name="内容占位符 2"/>
          <p:cNvSpPr>
            <a:spLocks noGrp="1"/>
          </p:cNvSpPr>
          <p:nvPr>
            <p:ph idx="1"/>
          </p:nvPr>
        </p:nvSpPr>
        <p:spPr>
          <a:xfrm>
            <a:off x="21586" y="908720"/>
            <a:ext cx="9122413" cy="4525963"/>
          </a:xfrm>
        </p:spPr>
        <p:txBody>
          <a:bodyPr/>
          <a:lstStyle/>
          <a:p>
            <a:pPr>
              <a:buFont typeface="Wingdings" pitchFamily="2" charset="2"/>
              <a:buChar char="u"/>
            </a:pPr>
            <a:r>
              <a:rPr lang="zh-CN" altLang="en-US" b="1" dirty="0"/>
              <a:t>关注考纲（及考纲说明）：</a:t>
            </a:r>
            <a:endParaRPr lang="en-US" altLang="zh-CN" b="1" dirty="0"/>
          </a:p>
          <a:p>
            <a:endParaRPr lang="zh-CN" altLang="en-US" dirty="0"/>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475" t="2196" r="6904" b="2242"/>
          <a:stretch/>
        </p:blipFill>
        <p:spPr>
          <a:xfrm>
            <a:off x="2627784" y="1916832"/>
            <a:ext cx="3272503" cy="43204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12707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sz="4000" dirty="0">
                <a:solidFill>
                  <a:srgbClr val="FF0000"/>
                </a:solidFill>
                <a:latin typeface="黑体" pitchFamily="49" charset="-122"/>
                <a:ea typeface="黑体" pitchFamily="49" charset="-122"/>
              </a:rPr>
              <a:t>考纲对于考题变化的暗示</a:t>
            </a:r>
          </a:p>
        </p:txBody>
      </p:sp>
      <p:sp>
        <p:nvSpPr>
          <p:cNvPr id="3" name="内容占位符 2"/>
          <p:cNvSpPr>
            <a:spLocks noGrp="1"/>
          </p:cNvSpPr>
          <p:nvPr>
            <p:ph idx="1"/>
          </p:nvPr>
        </p:nvSpPr>
        <p:spPr>
          <a:xfrm>
            <a:off x="251520" y="1143000"/>
            <a:ext cx="8229600" cy="4525963"/>
          </a:xfrm>
          <a:solidFill>
            <a:schemeClr val="bg1">
              <a:lumMod val="85000"/>
            </a:schemeClr>
          </a:solidFill>
        </p:spPr>
        <p:txBody>
          <a:bodyPr>
            <a:normAutofit fontScale="85000" lnSpcReduction="20000"/>
          </a:bodyPr>
          <a:lstStyle/>
          <a:p>
            <a:pPr marL="0" indent="0">
              <a:buNone/>
            </a:pPr>
            <a:r>
              <a:rPr lang="en-US" altLang="zh-CN" sz="4700" b="1" dirty="0"/>
              <a:t>1.</a:t>
            </a:r>
            <a:r>
              <a:rPr lang="zh-CN" altLang="en-US" sz="4700" b="1" dirty="0"/>
              <a:t>试卷结构：</a:t>
            </a:r>
            <a:endParaRPr lang="en-US" altLang="zh-CN" sz="4700" b="1" dirty="0"/>
          </a:p>
          <a:p>
            <a:pPr marL="0" indent="0">
              <a:buNone/>
            </a:pPr>
            <a:r>
              <a:rPr lang="zh-CN" altLang="en-US" dirty="0">
                <a:latin typeface="楷体" pitchFamily="49" charset="-122"/>
                <a:ea typeface="楷体" pitchFamily="49" charset="-122"/>
              </a:rPr>
              <a:t>    “试卷分为阅读题和表达题两部分。阅读题</a:t>
            </a:r>
            <a:r>
              <a:rPr lang="zh-CN" altLang="en-US"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约</a:t>
            </a:r>
            <a:r>
              <a:rPr lang="en-US" altLang="zh-CN" dirty="0">
                <a:latin typeface="楷体" pitchFamily="49" charset="-122"/>
                <a:ea typeface="楷体" pitchFamily="49" charset="-122"/>
              </a:rPr>
              <a:t>70分，分为两类：现</a:t>
            </a:r>
            <a:r>
              <a:rPr lang="zh-CN" altLang="en-US" dirty="0">
                <a:latin typeface="楷体" pitchFamily="49" charset="-122"/>
                <a:ea typeface="楷体" pitchFamily="49" charset="-122"/>
              </a:rPr>
              <a:t>代文阅读</a:t>
            </a:r>
            <a:r>
              <a:rPr lang="zh-CN" altLang="en-US"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约</a:t>
            </a:r>
            <a:r>
              <a:rPr lang="en-US" altLang="zh-CN" dirty="0">
                <a:latin typeface="楷体" pitchFamily="49" charset="-122"/>
                <a:ea typeface="楷体" pitchFamily="49" charset="-122"/>
              </a:rPr>
              <a:t>35分，古诗</a:t>
            </a:r>
            <a:r>
              <a:rPr lang="zh-CN" altLang="en-US" dirty="0">
                <a:latin typeface="楷体" pitchFamily="49" charset="-122"/>
                <a:ea typeface="楷体" pitchFamily="49" charset="-122"/>
              </a:rPr>
              <a:t>阅读</a:t>
            </a:r>
            <a:r>
              <a:rPr lang="zh-CN" altLang="en-US"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约</a:t>
            </a:r>
            <a:r>
              <a:rPr lang="en-US" altLang="zh-CN" dirty="0">
                <a:latin typeface="楷体" pitchFamily="49" charset="-122"/>
                <a:ea typeface="楷体" pitchFamily="49" charset="-122"/>
              </a:rPr>
              <a:t> 35分。表达题</a:t>
            </a:r>
            <a:r>
              <a:rPr lang="en-US" altLang="zh-CN"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约</a:t>
            </a:r>
            <a:r>
              <a:rPr lang="en-US" altLang="zh-CN" dirty="0">
                <a:latin typeface="楷体" pitchFamily="49" charset="-122"/>
                <a:ea typeface="楷体" pitchFamily="49" charset="-122"/>
              </a:rPr>
              <a:t>80分，分为两类；</a:t>
            </a:r>
            <a:r>
              <a:rPr lang="zh-CN" altLang="en-US" dirty="0">
                <a:latin typeface="楷体" pitchFamily="49" charset="-122"/>
                <a:ea typeface="楷体" pitchFamily="49" charset="-122"/>
              </a:rPr>
              <a:t>语言文字应用</a:t>
            </a:r>
            <a:r>
              <a:rPr lang="zh-CN" altLang="en-US"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约</a:t>
            </a:r>
            <a:r>
              <a:rPr lang="en-US" altLang="zh-CN" dirty="0">
                <a:latin typeface="楷体" pitchFamily="49" charset="-122"/>
                <a:ea typeface="楷体" pitchFamily="49" charset="-122"/>
              </a:rPr>
              <a:t>20</a:t>
            </a:r>
            <a:r>
              <a:rPr lang="zh-CN" altLang="en-US" dirty="0">
                <a:latin typeface="楷体" pitchFamily="49" charset="-122"/>
                <a:ea typeface="楷体" pitchFamily="49" charset="-122"/>
              </a:rPr>
              <a:t>分，写作</a:t>
            </a:r>
            <a:r>
              <a:rPr lang="en-US" altLang="zh-CN" dirty="0">
                <a:latin typeface="楷体" pitchFamily="49" charset="-122"/>
                <a:ea typeface="楷体" pitchFamily="49" charset="-122"/>
              </a:rPr>
              <a:t>60</a:t>
            </a:r>
            <a:r>
              <a:rPr lang="zh-CN" altLang="en-US" dirty="0">
                <a:latin typeface="楷体" pitchFamily="49" charset="-122"/>
                <a:ea typeface="楷体" pitchFamily="49" charset="-122"/>
              </a:rPr>
              <a:t>分。</a:t>
            </a:r>
            <a:endParaRPr lang="en-US" altLang="zh-CN" dirty="0">
              <a:latin typeface="楷体" pitchFamily="49" charset="-122"/>
              <a:ea typeface="楷体" pitchFamily="49" charset="-122"/>
            </a:endParaRPr>
          </a:p>
          <a:p>
            <a:pPr marL="0" indent="0">
              <a:buNone/>
            </a:pPr>
            <a:r>
              <a:rPr lang="en-US" altLang="zh-CN" dirty="0">
                <a:latin typeface="楷体" pitchFamily="49" charset="-122"/>
                <a:ea typeface="楷体" pitchFamily="49" charset="-122"/>
              </a:rPr>
              <a:t>    </a:t>
            </a:r>
            <a:r>
              <a:rPr lang="zh-CN" altLang="en-US" dirty="0">
                <a:latin typeface="楷体" pitchFamily="49" charset="-122"/>
                <a:ea typeface="楷体" pitchFamily="49" charset="-122"/>
              </a:rPr>
              <a:t>阅读题分为现代文阅读和古诗文阅读。现代文阅读包括：论述类文本阅读、文学类文本阅读、实用类文本阅读，</a:t>
            </a:r>
            <a:r>
              <a:rPr lang="en-US" altLang="zh-CN" dirty="0">
                <a:latin typeface="楷体" pitchFamily="49" charset="-122"/>
                <a:ea typeface="楷体" pitchFamily="49" charset="-122"/>
              </a:rPr>
              <a:t>9题</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左</a:t>
            </a:r>
            <a:r>
              <a:rPr lang="en-US" altLang="zh-CN" b="1" u="sng" dirty="0" err="1">
                <a:solidFill>
                  <a:srgbClr val="0070C0"/>
                </a:solidFill>
                <a:effectLst>
                  <a:outerShdw blurRad="38100" dist="38100" dir="2700000" algn="tl">
                    <a:srgbClr val="000000">
                      <a:alpha val="43137"/>
                    </a:srgbClr>
                  </a:outerShdw>
                </a:effectLst>
                <a:latin typeface="楷体" pitchFamily="49" charset="-122"/>
                <a:ea typeface="楷体" pitchFamily="49" charset="-122"/>
              </a:rPr>
              <a:t>右</a:t>
            </a:r>
            <a:r>
              <a:rPr lang="en-US" altLang="zh-CN" dirty="0" err="1">
                <a:latin typeface="楷体" pitchFamily="49" charset="-122"/>
                <a:ea typeface="楷体" pitchFamily="49" charset="-122"/>
              </a:rPr>
              <a:t>。古</a:t>
            </a:r>
            <a:r>
              <a:rPr lang="zh-CN" altLang="en-US" dirty="0">
                <a:latin typeface="楷体" pitchFamily="49" charset="-122"/>
                <a:ea typeface="楷体" pitchFamily="49" charset="-122"/>
              </a:rPr>
              <a:t>诗文阅读包括：文言文阅读、古代诗歌鉴赏、名句名篇默</a:t>
            </a:r>
            <a:r>
              <a:rPr lang="en-US" altLang="zh-CN" dirty="0">
                <a:latin typeface="楷体" pitchFamily="49" charset="-122"/>
                <a:ea typeface="楷体" pitchFamily="49" charset="-122"/>
              </a:rPr>
              <a:t>写，7题</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左</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右</a:t>
            </a:r>
            <a:r>
              <a:rPr lang="zh-CN" altLang="en-US" dirty="0">
                <a:latin typeface="楷体" pitchFamily="49" charset="-122"/>
                <a:ea typeface="楷体" pitchFamily="49" charset="-122"/>
              </a:rPr>
              <a:t>。</a:t>
            </a:r>
            <a:endParaRPr lang="en-US" altLang="zh-CN" dirty="0">
              <a:latin typeface="楷体" pitchFamily="49" charset="-122"/>
              <a:ea typeface="楷体" pitchFamily="49" charset="-122"/>
            </a:endParaRPr>
          </a:p>
          <a:p>
            <a:pPr marL="0" indent="0">
              <a:buNone/>
            </a:pPr>
            <a:r>
              <a:rPr lang="zh-CN" altLang="en-US" dirty="0">
                <a:latin typeface="楷体" pitchFamily="49" charset="-122"/>
                <a:ea typeface="楷体" pitchFamily="49" charset="-122"/>
              </a:rPr>
              <a:t>    表达题分为语言文字应用和写作。语言文字应用，</a:t>
            </a:r>
            <a:r>
              <a:rPr lang="en-US" altLang="zh-CN" dirty="0">
                <a:latin typeface="楷体" pitchFamily="49" charset="-122"/>
                <a:ea typeface="楷体" pitchFamily="49" charset="-122"/>
              </a:rPr>
              <a:t>5题</a:t>
            </a:r>
            <a:r>
              <a:rPr lang="en-US" altLang="zh-CN"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左右</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写作，</a:t>
            </a:r>
            <a:r>
              <a:rPr lang="en-US" altLang="zh-CN" dirty="0">
                <a:latin typeface="楷体" pitchFamily="49" charset="-122"/>
                <a:ea typeface="楷体" pitchFamily="49" charset="-122"/>
              </a:rPr>
              <a:t>1题</a:t>
            </a:r>
            <a:r>
              <a:rPr lang="zh-CN" altLang="en-US" dirty="0">
                <a:latin typeface="楷体" pitchFamily="49" charset="-122"/>
                <a:ea typeface="楷体" pitchFamily="49" charset="-122"/>
              </a:rPr>
              <a:t>。全卷共</a:t>
            </a:r>
            <a:r>
              <a:rPr lang="en-US" altLang="zh-CN" dirty="0">
                <a:latin typeface="楷体" pitchFamily="49" charset="-122"/>
                <a:ea typeface="楷体" pitchFamily="49" charset="-122"/>
              </a:rPr>
              <a:t>22</a:t>
            </a:r>
            <a:r>
              <a:rPr lang="zh-CN" altLang="en-US" dirty="0">
                <a:latin typeface="楷体" pitchFamily="49" charset="-122"/>
                <a:ea typeface="楷体" pitchFamily="49" charset="-122"/>
              </a:rPr>
              <a:t>题</a:t>
            </a:r>
            <a:r>
              <a:rPr lang="zh-CN" altLang="en-US"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左右</a:t>
            </a:r>
            <a:r>
              <a:rPr lang="zh-CN" altLang="en-US" dirty="0">
                <a:latin typeface="楷体" pitchFamily="49" charset="-122"/>
                <a:ea typeface="楷体" pitchFamily="49" charset="-122"/>
              </a:rPr>
              <a:t>。”</a:t>
            </a:r>
          </a:p>
        </p:txBody>
      </p:sp>
    </p:spTree>
    <p:extLst>
      <p:ext uri="{BB962C8B-B14F-4D97-AF65-F5344CB8AC3E}">
        <p14:creationId xmlns:p14="http://schemas.microsoft.com/office/powerpoint/2010/main" val="28188404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97"/>
            <a:ext cx="8229600" cy="1143000"/>
          </a:xfrm>
        </p:spPr>
        <p:txBody>
          <a:bodyPr>
            <a:normAutofit/>
          </a:bodyPr>
          <a:lstStyle/>
          <a:p>
            <a:r>
              <a:rPr lang="zh-CN" altLang="en-US" sz="4000" dirty="0">
                <a:solidFill>
                  <a:srgbClr val="FF0000"/>
                </a:solidFill>
                <a:latin typeface="黑体" pitchFamily="49" charset="-122"/>
                <a:ea typeface="黑体" pitchFamily="49" charset="-122"/>
              </a:rPr>
              <a:t>考纲对于考题变化的暗示</a:t>
            </a:r>
          </a:p>
        </p:txBody>
      </p:sp>
      <p:sp>
        <p:nvSpPr>
          <p:cNvPr id="3" name="内容占位符 2"/>
          <p:cNvSpPr>
            <a:spLocks noGrp="1"/>
          </p:cNvSpPr>
          <p:nvPr>
            <p:ph idx="1"/>
          </p:nvPr>
        </p:nvSpPr>
        <p:spPr>
          <a:xfrm>
            <a:off x="0" y="980728"/>
            <a:ext cx="8686800" cy="4525963"/>
          </a:xfrm>
        </p:spPr>
        <p:txBody>
          <a:bodyPr/>
          <a:lstStyle/>
          <a:p>
            <a:pPr marL="0" indent="0">
              <a:lnSpc>
                <a:spcPct val="80000"/>
              </a:lnSpc>
              <a:buNone/>
            </a:pPr>
            <a:r>
              <a:rPr lang="en-US" altLang="zh-CN" sz="4000" b="1" dirty="0"/>
              <a:t>2.</a:t>
            </a:r>
            <a:r>
              <a:rPr lang="zh-CN" altLang="en-US" sz="4000" b="1" dirty="0"/>
              <a:t>题型示例</a:t>
            </a:r>
            <a:endParaRPr lang="en-US" altLang="zh-CN" sz="4000" b="1" dirty="0"/>
          </a:p>
          <a:p>
            <a:pPr marL="0" indent="0">
              <a:buNone/>
            </a:pPr>
            <a:r>
              <a:rPr lang="zh-CN" altLang="en-US" sz="2700" b="1" dirty="0">
                <a:latin typeface="楷体" pitchFamily="49" charset="-122"/>
                <a:ea typeface="楷体" pitchFamily="49" charset="-122"/>
              </a:rPr>
              <a:t>    </a:t>
            </a: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619671"/>
            <a:ext cx="4104456" cy="47584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3641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23" descr="仲文菁"/>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5148" y="-25400"/>
            <a:ext cx="1139825" cy="164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3" descr="张燕"/>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3813" y="0"/>
            <a:ext cx="971550" cy="1540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7" descr="李会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9551" y="-29348"/>
            <a:ext cx="1666875" cy="218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7" name="图片 19" descr="葛俊娥"/>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67388" y="-25400"/>
            <a:ext cx="1276350" cy="93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图片 20" descr="李富民"/>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54951" y="3367618"/>
            <a:ext cx="1289049" cy="2355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5" descr="高三苏昆鹏"/>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19651" y="1320800"/>
            <a:ext cx="2657475" cy="265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24" descr="王敏 2016年7月摄于泰国"/>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80039" y="5084234"/>
            <a:ext cx="1976437" cy="1773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23" descr="王成明"/>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32450" y="3175000"/>
            <a:ext cx="2547938" cy="254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图片 25" descr="语文李丽"/>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27413" y="3244851"/>
            <a:ext cx="2290762" cy="229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图片 26" descr="张东营"/>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99005" y="1540582"/>
            <a:ext cx="2338387" cy="175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图片 27" descr="张哲"/>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9750" y="2973917"/>
            <a:ext cx="3346450" cy="2512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图片 12" descr="王静静  2016年7月27日摄于承德避暑山庄_副本"/>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74713" y="2758017"/>
            <a:ext cx="1206500" cy="2226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图片 1" descr="timg_副本"/>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73151" y="0"/>
            <a:ext cx="1408113"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图片 7" descr="魏素霞_副本"/>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854951" y="-25400"/>
            <a:ext cx="1255713" cy="19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图片 8" descr="倪秀娜_副本"/>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045075" y="3361267"/>
            <a:ext cx="1055688" cy="217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图片 14" descr="闫淑芳_看图王_副本"/>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541463" y="1466851"/>
            <a:ext cx="1022350" cy="1595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0" name="图片 5" descr="隋海霞"/>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0638" y="2233084"/>
            <a:ext cx="1093788" cy="186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图片 7" descr="刘欣_副本"/>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rot="10800000" flipV="1">
            <a:off x="-20638" y="3979334"/>
            <a:ext cx="1062038" cy="212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图片 9" descr="潘慧敏_副本"/>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400301" y="751417"/>
            <a:ext cx="1063625" cy="1919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图片 6" descr="王宝树_副本"/>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07504" y="5289553"/>
            <a:ext cx="1257746" cy="1568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图片 8" descr="姚雪红_副本"/>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2563813" y="5338234"/>
            <a:ext cx="1054100" cy="151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7" name="图片 2" descr="陈俞先_副本"/>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479801" y="5306485"/>
            <a:ext cx="1234835" cy="155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8" name="图片 5" descr="韩幸婵_副本"/>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2876551" y="2973918"/>
            <a:ext cx="1122363" cy="217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9" name="图片 10" descr="孙翠翠_副本"/>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758950" y="5306484"/>
            <a:ext cx="908050" cy="155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0" name="图片 13" descr="谢丹丹_副本_副本"/>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4714636" y="5403852"/>
            <a:ext cx="1368665" cy="143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1" name="图片 16" descr="张华强_副本"/>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20638" y="0"/>
            <a:ext cx="1209676" cy="223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2" name="图片 17" descr="张姣姣_副本"/>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7162800" y="5306484"/>
            <a:ext cx="2014538" cy="1530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3" name="图片 3" descr="关颖_副本"/>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1093788" y="5306484"/>
            <a:ext cx="768350" cy="155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4" name="图片 4" descr="海国治"/>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677863" y="1111251"/>
            <a:ext cx="984250" cy="169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5" name="图片 4" descr="郭福霞_副本"/>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764336" y="1111251"/>
            <a:ext cx="1839914" cy="258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6" name="图片 18" descr="张蕊"/>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8072439" y="1672168"/>
            <a:ext cx="1038225" cy="207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7" name="图片 21" descr="史少平"/>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7043738" y="3217334"/>
            <a:ext cx="1136650" cy="202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8" name="图片 6" descr="刘勤英_副本"/>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6653214" y="-25400"/>
            <a:ext cx="1201737" cy="151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9" name="图片 10" descr="志红"/>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4475164" y="1371600"/>
            <a:ext cx="947737" cy="143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0" name="图片 11" descr="图片1_副本"/>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1587500" y="4442884"/>
            <a:ext cx="812800" cy="166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1" name="图片 3" descr="陈国英_副本"/>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6248401" y="1236133"/>
            <a:ext cx="11080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30" descr="吕晓峰"/>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2359025" y="3162300"/>
            <a:ext cx="1354138" cy="1805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168948"/>
      </p:ext>
    </p:extLst>
  </p:cSld>
  <p:clrMapOvr>
    <a:masterClrMapping/>
  </p:clrMapOvr>
  <p:transition spd="slow" advTm="3000">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7729"/>
            <a:ext cx="8229600" cy="1143000"/>
          </a:xfrm>
        </p:spPr>
        <p:txBody>
          <a:bodyPr>
            <a:normAutofit/>
          </a:bodyPr>
          <a:lstStyle/>
          <a:p>
            <a:r>
              <a:rPr lang="zh-CN" altLang="en-US" sz="4000" dirty="0">
                <a:solidFill>
                  <a:srgbClr val="FF0000"/>
                </a:solidFill>
                <a:latin typeface="黑体" pitchFamily="49" charset="-122"/>
                <a:ea typeface="黑体" pitchFamily="49" charset="-122"/>
              </a:rPr>
              <a:t>考纲对于考题变化的暗示</a:t>
            </a:r>
          </a:p>
        </p:txBody>
      </p:sp>
      <p:sp>
        <p:nvSpPr>
          <p:cNvPr id="3" name="内容占位符 2"/>
          <p:cNvSpPr>
            <a:spLocks noGrp="1"/>
          </p:cNvSpPr>
          <p:nvPr>
            <p:ph idx="1"/>
          </p:nvPr>
        </p:nvSpPr>
        <p:spPr>
          <a:xfrm>
            <a:off x="35496" y="980728"/>
            <a:ext cx="9108504" cy="4824536"/>
          </a:xfrm>
        </p:spPr>
        <p:txBody>
          <a:bodyPr>
            <a:normAutofit fontScale="77500" lnSpcReduction="20000"/>
          </a:bodyPr>
          <a:lstStyle/>
          <a:p>
            <a:pPr marL="0" indent="0">
              <a:buNone/>
            </a:pPr>
            <a:r>
              <a:rPr lang="en-US" altLang="zh-CN" sz="4600" b="1" dirty="0"/>
              <a:t>3.</a:t>
            </a:r>
            <a:r>
              <a:rPr lang="zh-CN" altLang="en-US" sz="4600" b="1" dirty="0"/>
              <a:t> 总纲部分的变化</a:t>
            </a:r>
            <a:endParaRPr lang="en-US" altLang="zh-CN" sz="4600" b="1" dirty="0"/>
          </a:p>
          <a:p>
            <a:pPr marL="0" indent="0">
              <a:buNone/>
            </a:pPr>
            <a:r>
              <a:rPr lang="en-US" altLang="zh-CN" sz="4400" b="1" dirty="0">
                <a:latin typeface="楷体" pitchFamily="49" charset="-122"/>
                <a:ea typeface="楷体" pitchFamily="49" charset="-122"/>
              </a:rPr>
              <a:t>   </a:t>
            </a:r>
            <a:r>
              <a:rPr lang="en-US" altLang="zh-CN" sz="5100" b="1" dirty="0">
                <a:latin typeface="楷体" pitchFamily="49" charset="-122"/>
                <a:ea typeface="楷体" pitchFamily="49" charset="-122"/>
              </a:rPr>
              <a:t> </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国务院关于深化考试招生制度改革的实施意见</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高考评价体系通过确立“立德树人、</a:t>
            </a:r>
            <a:r>
              <a:rPr lang="zh-CN" altLang="en-US"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服务选才、引导教学（注：</a:t>
            </a:r>
            <a:r>
              <a:rPr lang="en-US" altLang="zh-CN"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2017</a:t>
            </a:r>
            <a:r>
              <a:rPr lang="zh-CN" altLang="en-US"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年表述为“服务选拔，导向教学”）”</a:t>
            </a:r>
            <a:r>
              <a:rPr lang="zh-CN" altLang="en-US" sz="3600" b="1" dirty="0">
                <a:latin typeface="楷体" pitchFamily="49" charset="-122"/>
                <a:ea typeface="楷体" pitchFamily="49" charset="-122"/>
              </a:rPr>
              <a:t>这一高考核心</a:t>
            </a:r>
            <a:r>
              <a:rPr lang="zh-CN" altLang="en-US"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功能（注：</a:t>
            </a:r>
            <a:r>
              <a:rPr lang="en-US" altLang="zh-CN"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2017</a:t>
            </a:r>
            <a:r>
              <a:rPr lang="zh-CN" altLang="en-US"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年表述为“立场”）</a:t>
            </a:r>
            <a:r>
              <a:rPr lang="zh-CN" altLang="en-US" sz="3600" b="1" dirty="0">
                <a:latin typeface="楷体" pitchFamily="49" charset="-122"/>
                <a:ea typeface="楷体" pitchFamily="49" charset="-122"/>
              </a:rPr>
              <a:t>，回答了“为什么考”的问题；通过明确“必备知识、关键能力、学科素养、核心价值”四层考查</a:t>
            </a:r>
            <a:r>
              <a:rPr lang="zh-CN" altLang="en-US"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内容（注：</a:t>
            </a:r>
            <a:r>
              <a:rPr lang="en-US" altLang="zh-CN"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2017</a:t>
            </a:r>
            <a:r>
              <a:rPr lang="zh-CN" altLang="en-US" sz="3600" b="1" dirty="0">
                <a:solidFill>
                  <a:srgbClr val="0070C0"/>
                </a:solidFill>
                <a:effectLst>
                  <a:outerShdw blurRad="38100" dist="38100" dir="2700000" algn="tl">
                    <a:srgbClr val="000000">
                      <a:alpha val="43137"/>
                    </a:srgbClr>
                  </a:outerShdw>
                </a:effectLst>
                <a:latin typeface="楷体" pitchFamily="49" charset="-122"/>
                <a:ea typeface="楷体" pitchFamily="49" charset="-122"/>
              </a:rPr>
              <a:t>年表述为“目标”）</a:t>
            </a:r>
            <a:r>
              <a:rPr lang="zh-CN" altLang="en-US" sz="3600" b="1" dirty="0">
                <a:latin typeface="楷体" pitchFamily="49" charset="-122"/>
                <a:ea typeface="楷体" pitchFamily="49" charset="-122"/>
              </a:rPr>
              <a:t>以及“基础性、综合性、应用性、创新性”四个方面的考查要求，回答了高考“考什么”和“怎么考”的问题。</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考试大纲</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是高考评价体系的具体实现，也体现了高考考试内容改革的成果和方向。</a:t>
            </a:r>
            <a:endParaRPr lang="en-US" altLang="zh-CN" sz="3600" b="1" dirty="0">
              <a:latin typeface="楷体" pitchFamily="49" charset="-122"/>
              <a:ea typeface="楷体" pitchFamily="49" charset="-122"/>
            </a:endParaRPr>
          </a:p>
          <a:p>
            <a:endParaRPr lang="en-US" altLang="zh-CN" sz="4200" b="1" dirty="0"/>
          </a:p>
        </p:txBody>
      </p:sp>
    </p:spTree>
    <p:extLst>
      <p:ext uri="{BB962C8B-B14F-4D97-AF65-F5344CB8AC3E}">
        <p14:creationId xmlns:p14="http://schemas.microsoft.com/office/powerpoint/2010/main" val="6807093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48680"/>
            <a:ext cx="8229600" cy="1143000"/>
          </a:xfrm>
        </p:spPr>
        <p:txBody>
          <a:bodyPr>
            <a:normAutofit fontScale="90000"/>
          </a:bodyPr>
          <a:lstStyle/>
          <a:p>
            <a:r>
              <a:rPr lang="zh-CN" altLang="en-US" b="1" dirty="0"/>
              <a:t>要读懂考纲，必须联系</a:t>
            </a:r>
            <a:r>
              <a:rPr lang="zh-CN" altLang="en-US" b="1" dirty="0">
                <a:solidFill>
                  <a:srgbClr val="FF0000"/>
                </a:solidFill>
              </a:rPr>
              <a:t>姜钢。</a:t>
            </a:r>
            <a:br>
              <a:rPr lang="zh-CN" altLang="en-US" b="1" dirty="0"/>
            </a:br>
            <a:endParaRPr lang="zh-CN" altLang="en-US" dirty="0"/>
          </a:p>
        </p:txBody>
      </p:sp>
      <p:sp>
        <p:nvSpPr>
          <p:cNvPr id="3" name="内容占位符 2"/>
          <p:cNvSpPr>
            <a:spLocks noGrp="1"/>
          </p:cNvSpPr>
          <p:nvPr>
            <p:ph idx="1"/>
          </p:nvPr>
        </p:nvSpPr>
        <p:spPr>
          <a:xfrm>
            <a:off x="457200" y="1600200"/>
            <a:ext cx="5410944" cy="4525963"/>
          </a:xfrm>
        </p:spPr>
        <p:txBody>
          <a:bodyPr>
            <a:normAutofit fontScale="85000" lnSpcReduction="10000"/>
          </a:bodyPr>
          <a:lstStyle/>
          <a:p>
            <a:pPr>
              <a:buFont typeface="Wingdings" pitchFamily="2" charset="2"/>
              <a:buChar char="u"/>
            </a:pPr>
            <a:r>
              <a:rPr lang="zh-CN" altLang="en-US" sz="3000" dirty="0">
                <a:latin typeface="楷体" pitchFamily="49" charset="-122"/>
                <a:ea typeface="楷体" pitchFamily="49" charset="-122"/>
              </a:rPr>
              <a:t>教育部考试中心主任</a:t>
            </a:r>
            <a:r>
              <a:rPr lang="zh-CN" altLang="zh-CN" sz="3000" dirty="0">
                <a:latin typeface="楷体" pitchFamily="49" charset="-122"/>
                <a:ea typeface="楷体" pitchFamily="49" charset="-122"/>
              </a:rPr>
              <a:t>姜钢</a:t>
            </a:r>
            <a:r>
              <a:rPr lang="zh-CN" altLang="en-US" sz="3000" dirty="0">
                <a:latin typeface="楷体" pitchFamily="49" charset="-122"/>
                <a:ea typeface="楷体" pitchFamily="49" charset="-122"/>
              </a:rPr>
              <a:t>最新文章</a:t>
            </a:r>
            <a:r>
              <a:rPr lang="en-US" altLang="zh-CN" sz="3000" dirty="0">
                <a:latin typeface="楷体" pitchFamily="49" charset="-122"/>
                <a:ea typeface="楷体" pitchFamily="49" charset="-122"/>
              </a:rPr>
              <a:t>《</a:t>
            </a:r>
            <a:r>
              <a:rPr lang="zh-CN" altLang="zh-CN" sz="3000" dirty="0">
                <a:latin typeface="楷体" pitchFamily="49" charset="-122"/>
                <a:ea typeface="楷体" pitchFamily="49" charset="-122"/>
              </a:rPr>
              <a:t>论高考“立德树人、服务选才、引导教学”的核心功能</a:t>
            </a:r>
            <a:r>
              <a:rPr lang="en-US" altLang="zh-CN" sz="3000" dirty="0">
                <a:latin typeface="楷体" pitchFamily="49" charset="-122"/>
                <a:ea typeface="楷体" pitchFamily="49" charset="-122"/>
              </a:rPr>
              <a:t>》</a:t>
            </a:r>
          </a:p>
          <a:p>
            <a:pPr>
              <a:buFont typeface="Wingdings" pitchFamily="2" charset="2"/>
              <a:buChar char="u"/>
            </a:pPr>
            <a:r>
              <a:rPr lang="zh-CN" altLang="en-US" sz="3000" dirty="0">
                <a:latin typeface="楷体" pitchFamily="49" charset="-122"/>
                <a:ea typeface="楷体" pitchFamily="49" charset="-122"/>
              </a:rPr>
              <a:t>发表位置：中国教育部主管</a:t>
            </a:r>
            <a:r>
              <a:rPr lang="en-US" altLang="zh-CN" sz="3000" dirty="0">
                <a:latin typeface="楷体" pitchFamily="49" charset="-122"/>
                <a:ea typeface="楷体" pitchFamily="49" charset="-122"/>
              </a:rPr>
              <a:t>《</a:t>
            </a:r>
            <a:r>
              <a:rPr lang="zh-CN" altLang="en-US" sz="3000" dirty="0">
                <a:latin typeface="楷体" pitchFamily="49" charset="-122"/>
                <a:ea typeface="楷体" pitchFamily="49" charset="-122"/>
              </a:rPr>
              <a:t>中国高等教育</a:t>
            </a:r>
            <a:r>
              <a:rPr lang="en-US" altLang="zh-CN" sz="3000" dirty="0">
                <a:latin typeface="楷体" pitchFamily="49" charset="-122"/>
                <a:ea typeface="楷体" pitchFamily="49" charset="-122"/>
              </a:rPr>
              <a:t>》</a:t>
            </a:r>
            <a:r>
              <a:rPr lang="zh-CN" altLang="en-US" sz="3000" dirty="0">
                <a:latin typeface="楷体" pitchFamily="49" charset="-122"/>
                <a:ea typeface="楷体" pitchFamily="49" charset="-122"/>
              </a:rPr>
              <a:t>（半月刊）第</a:t>
            </a:r>
            <a:r>
              <a:rPr lang="en-US" altLang="zh-CN" sz="3000" dirty="0">
                <a:latin typeface="楷体" pitchFamily="49" charset="-122"/>
                <a:ea typeface="楷体" pitchFamily="49" charset="-122"/>
              </a:rPr>
              <a:t>11</a:t>
            </a:r>
            <a:r>
              <a:rPr lang="zh-CN" altLang="en-US" sz="3000" dirty="0">
                <a:latin typeface="楷体" pitchFamily="49" charset="-122"/>
                <a:ea typeface="楷体" pitchFamily="49" charset="-122"/>
              </a:rPr>
              <a:t>期。</a:t>
            </a:r>
            <a:endParaRPr lang="en-US" altLang="zh-CN" sz="3000" dirty="0">
              <a:latin typeface="楷体" pitchFamily="49" charset="-122"/>
              <a:ea typeface="楷体" pitchFamily="49" charset="-122"/>
            </a:endParaRPr>
          </a:p>
          <a:p>
            <a:pPr>
              <a:buFont typeface="Wingdings" pitchFamily="2" charset="2"/>
              <a:buChar char="u"/>
            </a:pPr>
            <a:r>
              <a:rPr lang="zh-CN" altLang="en-US" sz="2800" dirty="0">
                <a:latin typeface="楷体" pitchFamily="49" charset="-122"/>
                <a:ea typeface="楷体" pitchFamily="49" charset="-122"/>
              </a:rPr>
              <a:t>附注：</a:t>
            </a:r>
            <a:r>
              <a:rPr lang="en-US" altLang="zh-CN" sz="2800" dirty="0">
                <a:latin typeface="楷体" pitchFamily="49" charset="-122"/>
                <a:ea typeface="楷体" pitchFamily="49" charset="-122"/>
              </a:rPr>
              <a:t>[</a:t>
            </a:r>
            <a:r>
              <a:rPr lang="zh-CN" altLang="zh-CN" sz="2800" dirty="0">
                <a:latin typeface="楷体" pitchFamily="49" charset="-122"/>
                <a:ea typeface="楷体" pitchFamily="49" charset="-122"/>
              </a:rPr>
              <a:t>本文为国家社会科学基金教育学重点课题“新高考制度实施与动态调整研究”（课题批准号：</a:t>
            </a:r>
            <a:r>
              <a:rPr lang="en-US" altLang="zh-CN" sz="2800" dirty="0">
                <a:latin typeface="楷体" pitchFamily="49" charset="-122"/>
                <a:ea typeface="楷体" pitchFamily="49" charset="-122"/>
              </a:rPr>
              <a:t>AFA170006</a:t>
            </a:r>
            <a:r>
              <a:rPr lang="zh-CN" altLang="zh-CN" sz="2800" dirty="0">
                <a:latin typeface="楷体" pitchFamily="49" charset="-122"/>
                <a:ea typeface="楷体" pitchFamily="49" charset="-122"/>
              </a:rPr>
              <a:t>）的阶段性研究成果。</a:t>
            </a:r>
            <a:r>
              <a:rPr lang="en-US" altLang="zh-CN" sz="2800" dirty="0">
                <a:latin typeface="楷体" pitchFamily="49" charset="-122"/>
                <a:ea typeface="楷体" pitchFamily="49" charset="-122"/>
              </a:rPr>
              <a:t>]</a:t>
            </a:r>
            <a:br>
              <a:rPr lang="zh-CN" altLang="zh-CN" dirty="0"/>
            </a:br>
            <a:endParaRPr lang="zh-CN" altLang="en-US" sz="4300" dirty="0">
              <a:latin typeface="+mj-lt"/>
              <a:ea typeface="+mj-ea"/>
              <a:cs typeface="+mj-cs"/>
            </a:endParaRPr>
          </a:p>
        </p:txBody>
      </p:sp>
      <p:pic>
        <p:nvPicPr>
          <p:cNvPr id="5" name="图片 4">
            <a:extLst>
              <a:ext uri="{FF2B5EF4-FFF2-40B4-BE49-F238E27FC236}">
                <a16:creationId xmlns:a16="http://schemas.microsoft.com/office/drawing/2014/main" id="{783E223F-FD1A-4ED8-BD25-5FDD9A8968D6}"/>
              </a:ext>
            </a:extLst>
          </p:cNvPr>
          <p:cNvPicPr>
            <a:picLocks noChangeAspect="1"/>
          </p:cNvPicPr>
          <p:nvPr/>
        </p:nvPicPr>
        <p:blipFill rotWithShape="1">
          <a:blip r:embed="rId2">
            <a:extLst>
              <a:ext uri="{28A0092B-C50C-407E-A947-70E740481C1C}">
                <a14:useLocalDpi xmlns:a14="http://schemas.microsoft.com/office/drawing/2010/main" val="0"/>
              </a:ext>
            </a:extLst>
          </a:blip>
          <a:srcRect l="28580" t="1678" r="21021" b="4336"/>
          <a:stretch/>
        </p:blipFill>
        <p:spPr>
          <a:xfrm>
            <a:off x="5868144" y="1650504"/>
            <a:ext cx="2880320" cy="3556992"/>
          </a:xfrm>
          <a:prstGeom prst="rect">
            <a:avLst/>
          </a:prstGeom>
        </p:spPr>
      </p:pic>
    </p:spTree>
    <p:extLst>
      <p:ext uri="{BB962C8B-B14F-4D97-AF65-F5344CB8AC3E}">
        <p14:creationId xmlns:p14="http://schemas.microsoft.com/office/powerpoint/2010/main" val="838544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32656"/>
            <a:ext cx="8229600" cy="1143000"/>
          </a:xfrm>
        </p:spPr>
        <p:txBody>
          <a:bodyPr>
            <a:noAutofit/>
          </a:bodyPr>
          <a:lstStyle/>
          <a:p>
            <a:r>
              <a:rPr lang="zh-CN" altLang="en-US" sz="4000" b="1" dirty="0">
                <a:solidFill>
                  <a:srgbClr val="FF0000"/>
                </a:solidFill>
                <a:effectLst>
                  <a:outerShdw blurRad="38100" dist="38100" dir="2700000" algn="tl">
                    <a:srgbClr val="000000">
                      <a:alpha val="43137"/>
                    </a:srgbClr>
                  </a:outerShdw>
                </a:effectLst>
              </a:rPr>
              <a:t>这个十月不寻常！</a:t>
            </a:r>
            <a:br>
              <a:rPr lang="en-US" altLang="zh-CN" sz="4000" b="1" dirty="0"/>
            </a:br>
            <a:r>
              <a:rPr lang="zh-CN" altLang="en-US" sz="3200" b="1" dirty="0"/>
              <a:t>一个与高考命题息息相关的教育大事时间表</a:t>
            </a:r>
          </a:p>
        </p:txBody>
      </p:sp>
      <p:sp>
        <p:nvSpPr>
          <p:cNvPr id="3" name="内容占位符 2"/>
          <p:cNvSpPr>
            <a:spLocks noGrp="1"/>
          </p:cNvSpPr>
          <p:nvPr>
            <p:ph idx="1"/>
          </p:nvPr>
        </p:nvSpPr>
        <p:spPr>
          <a:xfrm>
            <a:off x="35496" y="1600200"/>
            <a:ext cx="9001000" cy="1143000"/>
          </a:xfrm>
        </p:spPr>
        <p:txBody>
          <a:bodyPr>
            <a:normAutofit fontScale="55000" lnSpcReduction="20000"/>
          </a:bodyPr>
          <a:lstStyle/>
          <a:p>
            <a:pPr marL="0" indent="0">
              <a:buNone/>
            </a:pPr>
            <a:endParaRPr lang="en-US" altLang="zh-CN" sz="2400" dirty="0"/>
          </a:p>
          <a:p>
            <a:pPr>
              <a:buFont typeface="Wingdings" pitchFamily="2" charset="2"/>
              <a:buChar char="u"/>
            </a:pPr>
            <a:r>
              <a:rPr lang="en-US" altLang="zh-CN" sz="3800" b="1" dirty="0">
                <a:latin typeface="黑体" pitchFamily="49" charset="-122"/>
                <a:ea typeface="黑体" pitchFamily="49" charset="-122"/>
              </a:rPr>
              <a:t>2017</a:t>
            </a:r>
            <a:r>
              <a:rPr lang="zh-CN" altLang="en-US" sz="3800" b="1" dirty="0">
                <a:latin typeface="黑体" pitchFamily="49" charset="-122"/>
                <a:ea typeface="黑体" pitchFamily="49" charset="-122"/>
              </a:rPr>
              <a:t>年</a:t>
            </a:r>
            <a:r>
              <a:rPr lang="en-US" altLang="zh-CN" sz="3800" b="1" dirty="0">
                <a:latin typeface="黑体" pitchFamily="49" charset="-122"/>
                <a:ea typeface="黑体" pitchFamily="49" charset="-122"/>
              </a:rPr>
              <a:t>10</a:t>
            </a:r>
            <a:r>
              <a:rPr lang="zh-CN" altLang="en-US" sz="3800" b="1" dirty="0">
                <a:latin typeface="黑体" pitchFamily="49" charset="-122"/>
                <a:ea typeface="黑体" pitchFamily="49" charset="-122"/>
              </a:rPr>
              <a:t>月</a:t>
            </a:r>
            <a:r>
              <a:rPr lang="en-US" altLang="zh-CN" sz="3800" b="1" dirty="0">
                <a:latin typeface="黑体" pitchFamily="49" charset="-122"/>
                <a:ea typeface="黑体" pitchFamily="49" charset="-122"/>
              </a:rPr>
              <a:t>18</a:t>
            </a:r>
            <a:r>
              <a:rPr lang="zh-CN" altLang="en-US" sz="3800" b="1" dirty="0">
                <a:latin typeface="黑体" pitchFamily="49" charset="-122"/>
                <a:ea typeface="黑体" pitchFamily="49" charset="-122"/>
              </a:rPr>
              <a:t>日，习近平代表第十八届中央委员会向大会作了题为</a:t>
            </a:r>
            <a:r>
              <a:rPr lang="en-US" altLang="zh-CN" sz="3800" b="1" dirty="0">
                <a:latin typeface="黑体" pitchFamily="49" charset="-122"/>
                <a:ea typeface="黑体" pitchFamily="49" charset="-122"/>
              </a:rPr>
              <a:t>《</a:t>
            </a:r>
            <a:r>
              <a:rPr lang="zh-CN" altLang="en-US" sz="3800" b="1" dirty="0">
                <a:latin typeface="黑体" pitchFamily="49" charset="-122"/>
                <a:ea typeface="黑体" pitchFamily="49" charset="-122"/>
              </a:rPr>
              <a:t>决胜全面建成小康社会　夺取新时代中国特色社会主义伟大胜利</a:t>
            </a:r>
            <a:r>
              <a:rPr lang="en-US" altLang="zh-CN" sz="3800" b="1" dirty="0">
                <a:latin typeface="黑体" pitchFamily="49" charset="-122"/>
                <a:ea typeface="黑体" pitchFamily="49" charset="-122"/>
              </a:rPr>
              <a:t>》</a:t>
            </a:r>
            <a:r>
              <a:rPr lang="zh-CN" altLang="en-US" sz="3800" b="1" dirty="0">
                <a:latin typeface="黑体" pitchFamily="49" charset="-122"/>
                <a:ea typeface="黑体" pitchFamily="49" charset="-122"/>
              </a:rPr>
              <a:t>的报告。</a:t>
            </a:r>
            <a:endParaRPr lang="en-US" altLang="zh-CN" sz="3800" b="1" dirty="0">
              <a:latin typeface="黑体" pitchFamily="49" charset="-122"/>
              <a:ea typeface="黑体" pitchFamily="49" charset="-122"/>
            </a:endParaRPr>
          </a:p>
          <a:p>
            <a:endParaRPr lang="en-US" altLang="zh-CN" sz="2400" dirty="0"/>
          </a:p>
        </p:txBody>
      </p:sp>
      <p:sp>
        <p:nvSpPr>
          <p:cNvPr id="4" name="文本框 3">
            <a:extLst>
              <a:ext uri="{FF2B5EF4-FFF2-40B4-BE49-F238E27FC236}">
                <a16:creationId xmlns:a16="http://schemas.microsoft.com/office/drawing/2014/main" id="{7F1005F8-9DC2-4720-A8EE-6E37DBD709BB}"/>
              </a:ext>
            </a:extLst>
          </p:cNvPr>
          <p:cNvSpPr txBox="1"/>
          <p:nvPr/>
        </p:nvSpPr>
        <p:spPr>
          <a:xfrm>
            <a:off x="54444" y="2717077"/>
            <a:ext cx="8568952" cy="707886"/>
          </a:xfrm>
          <a:prstGeom prst="rect">
            <a:avLst/>
          </a:prstGeom>
          <a:noFill/>
        </p:spPr>
        <p:txBody>
          <a:bodyPr wrap="square" rtlCol="0">
            <a:spAutoFit/>
          </a:bodyPr>
          <a:lstStyle/>
          <a:p>
            <a:pPr>
              <a:buFont typeface="Wingdings" pitchFamily="2" charset="2"/>
              <a:buChar char="u"/>
            </a:pPr>
            <a:r>
              <a:rPr lang="en-US" altLang="zh-CN" sz="2000" b="1" dirty="0">
                <a:latin typeface="黑体" pitchFamily="49" charset="-122"/>
                <a:ea typeface="黑体" pitchFamily="49" charset="-122"/>
              </a:rPr>
              <a:t>2017</a:t>
            </a:r>
            <a:r>
              <a:rPr lang="zh-CN" altLang="en-US" sz="2000" b="1" dirty="0">
                <a:latin typeface="黑体" pitchFamily="49" charset="-122"/>
                <a:ea typeface="黑体" pitchFamily="49" charset="-122"/>
              </a:rPr>
              <a:t>年</a:t>
            </a:r>
            <a:r>
              <a:rPr lang="en-US" altLang="zh-CN" sz="2000" b="1" dirty="0">
                <a:latin typeface="黑体" pitchFamily="49" charset="-122"/>
                <a:ea typeface="黑体" pitchFamily="49" charset="-122"/>
              </a:rPr>
              <a:t>10</a:t>
            </a:r>
            <a:r>
              <a:rPr lang="zh-CN" altLang="en-US" sz="2000" b="1" dirty="0">
                <a:latin typeface="黑体" pitchFamily="49" charset="-122"/>
                <a:ea typeface="黑体" pitchFamily="49" charset="-122"/>
              </a:rPr>
              <a:t>月</a:t>
            </a:r>
            <a:r>
              <a:rPr lang="en-US" altLang="zh-CN" sz="2000" b="1" dirty="0">
                <a:latin typeface="黑体" pitchFamily="49" charset="-122"/>
                <a:ea typeface="黑体" pitchFamily="49" charset="-122"/>
              </a:rPr>
              <a:t>20</a:t>
            </a:r>
            <a:r>
              <a:rPr lang="zh-CN" altLang="en-US" sz="2000" b="1" dirty="0">
                <a:latin typeface="黑体" pitchFamily="49" charset="-122"/>
                <a:ea typeface="黑体" pitchFamily="49" charset="-122"/>
              </a:rPr>
              <a:t>日，</a:t>
            </a:r>
            <a:r>
              <a:rPr lang="zh-CN" altLang="zh-CN" sz="2000" b="1" dirty="0">
                <a:latin typeface="黑体" pitchFamily="49" charset="-122"/>
                <a:ea typeface="黑体" pitchFamily="49" charset="-122"/>
              </a:rPr>
              <a:t>国家社会科学基金教育学重点课题“新高考制度实施与动态调整研究”</a:t>
            </a:r>
            <a:r>
              <a:rPr lang="zh-CN" altLang="en-US" sz="2000" b="1" dirty="0">
                <a:latin typeface="黑体" pitchFamily="49" charset="-122"/>
                <a:ea typeface="黑体" pitchFamily="49" charset="-122"/>
              </a:rPr>
              <a:t>开题。</a:t>
            </a:r>
            <a:endParaRPr lang="en-US" altLang="zh-CN" sz="2000" b="1" dirty="0">
              <a:latin typeface="黑体" pitchFamily="49" charset="-122"/>
              <a:ea typeface="黑体" pitchFamily="49" charset="-122"/>
            </a:endParaRPr>
          </a:p>
        </p:txBody>
      </p:sp>
      <p:sp>
        <p:nvSpPr>
          <p:cNvPr id="5" name="文本框 4">
            <a:extLst>
              <a:ext uri="{FF2B5EF4-FFF2-40B4-BE49-F238E27FC236}">
                <a16:creationId xmlns:a16="http://schemas.microsoft.com/office/drawing/2014/main" id="{9E7B0E2E-9A4D-4B7B-9C0E-320D328191E0}"/>
              </a:ext>
            </a:extLst>
          </p:cNvPr>
          <p:cNvSpPr txBox="1"/>
          <p:nvPr/>
        </p:nvSpPr>
        <p:spPr>
          <a:xfrm>
            <a:off x="107504" y="3596490"/>
            <a:ext cx="8640960" cy="400110"/>
          </a:xfrm>
          <a:prstGeom prst="rect">
            <a:avLst/>
          </a:prstGeom>
          <a:noFill/>
        </p:spPr>
        <p:txBody>
          <a:bodyPr wrap="square" rtlCol="0">
            <a:spAutoFit/>
          </a:bodyPr>
          <a:lstStyle/>
          <a:p>
            <a:pPr>
              <a:buFont typeface="Wingdings" pitchFamily="2" charset="2"/>
              <a:buChar char="u"/>
            </a:pPr>
            <a:r>
              <a:rPr lang="en-US" altLang="zh-CN" sz="2000" b="1" dirty="0">
                <a:latin typeface="黑体" pitchFamily="49" charset="-122"/>
                <a:ea typeface="黑体" pitchFamily="49" charset="-122"/>
              </a:rPr>
              <a:t>2017</a:t>
            </a:r>
            <a:r>
              <a:rPr lang="zh-CN" altLang="en-US" sz="2000" b="1" dirty="0">
                <a:latin typeface="黑体" pitchFamily="49" charset="-122"/>
                <a:ea typeface="黑体" pitchFamily="49" charset="-122"/>
              </a:rPr>
              <a:t>年</a:t>
            </a:r>
            <a:r>
              <a:rPr lang="en-US" altLang="zh-CN" sz="2000" b="1" dirty="0">
                <a:latin typeface="黑体" pitchFamily="49" charset="-122"/>
                <a:ea typeface="黑体" pitchFamily="49" charset="-122"/>
              </a:rPr>
              <a:t>12</a:t>
            </a:r>
            <a:r>
              <a:rPr lang="zh-CN" altLang="en-US" sz="2000" b="1" dirty="0">
                <a:latin typeface="黑体" pitchFamily="49" charset="-122"/>
                <a:ea typeface="黑体" pitchFamily="49" charset="-122"/>
              </a:rPr>
              <a:t>月</a:t>
            </a:r>
            <a:r>
              <a:rPr lang="en-US" altLang="zh-CN" sz="2000" b="1" dirty="0">
                <a:latin typeface="黑体" pitchFamily="49" charset="-122"/>
                <a:ea typeface="黑体" pitchFamily="49" charset="-122"/>
              </a:rPr>
              <a:t>15</a:t>
            </a:r>
            <a:r>
              <a:rPr lang="zh-CN" altLang="en-US" sz="2000" b="1" dirty="0">
                <a:latin typeface="黑体" pitchFamily="49" charset="-122"/>
                <a:ea typeface="黑体" pitchFamily="49" charset="-122"/>
              </a:rPr>
              <a:t>日，</a:t>
            </a:r>
            <a:r>
              <a:rPr lang="en-US" altLang="zh-CN" sz="2000" b="1" dirty="0">
                <a:latin typeface="黑体" pitchFamily="49" charset="-122"/>
                <a:ea typeface="黑体" pitchFamily="49" charset="-122"/>
              </a:rPr>
              <a:t>2018</a:t>
            </a:r>
            <a:r>
              <a:rPr lang="zh-CN" altLang="en-US" sz="2000" b="1" dirty="0">
                <a:latin typeface="黑体" pitchFamily="49" charset="-122"/>
                <a:ea typeface="黑体" pitchFamily="49" charset="-122"/>
              </a:rPr>
              <a:t>高考大纲发布。</a:t>
            </a:r>
            <a:endParaRPr lang="en-US" altLang="zh-CN" sz="2000" b="1" dirty="0">
              <a:latin typeface="黑体" pitchFamily="49" charset="-122"/>
              <a:ea typeface="黑体" pitchFamily="49" charset="-122"/>
            </a:endParaRPr>
          </a:p>
        </p:txBody>
      </p:sp>
      <p:sp>
        <p:nvSpPr>
          <p:cNvPr id="6" name="文本框 5">
            <a:extLst>
              <a:ext uri="{FF2B5EF4-FFF2-40B4-BE49-F238E27FC236}">
                <a16:creationId xmlns:a16="http://schemas.microsoft.com/office/drawing/2014/main" id="{A8065375-BF18-4063-AC41-81C8E57685FE}"/>
              </a:ext>
            </a:extLst>
          </p:cNvPr>
          <p:cNvSpPr txBox="1"/>
          <p:nvPr/>
        </p:nvSpPr>
        <p:spPr>
          <a:xfrm>
            <a:off x="86352" y="4260303"/>
            <a:ext cx="8301608" cy="707886"/>
          </a:xfrm>
          <a:prstGeom prst="rect">
            <a:avLst/>
          </a:prstGeom>
          <a:noFill/>
        </p:spPr>
        <p:txBody>
          <a:bodyPr wrap="square" rtlCol="0">
            <a:spAutoFit/>
          </a:bodyPr>
          <a:lstStyle/>
          <a:p>
            <a:pPr>
              <a:buFont typeface="Wingdings" pitchFamily="2" charset="2"/>
              <a:buChar char="u"/>
            </a:pPr>
            <a:r>
              <a:rPr lang="en-US" altLang="zh-CN" sz="2000" b="1" dirty="0">
                <a:latin typeface="黑体" pitchFamily="49" charset="-122"/>
                <a:ea typeface="黑体" pitchFamily="49" charset="-122"/>
              </a:rPr>
              <a:t>2017</a:t>
            </a:r>
            <a:r>
              <a:rPr lang="zh-CN" altLang="en-US" sz="2000" b="1" dirty="0">
                <a:latin typeface="黑体" pitchFamily="49" charset="-122"/>
                <a:ea typeface="黑体" pitchFamily="49" charset="-122"/>
              </a:rPr>
              <a:t>年</a:t>
            </a:r>
            <a:r>
              <a:rPr lang="en-US" altLang="zh-CN" sz="2000" b="1" dirty="0">
                <a:latin typeface="黑体" pitchFamily="49" charset="-122"/>
                <a:ea typeface="黑体" pitchFamily="49" charset="-122"/>
              </a:rPr>
              <a:t>12</a:t>
            </a:r>
            <a:r>
              <a:rPr lang="zh-CN" altLang="en-US" sz="2000" b="1" dirty="0">
                <a:latin typeface="黑体" pitchFamily="49" charset="-122"/>
                <a:ea typeface="黑体" pitchFamily="49" charset="-122"/>
              </a:rPr>
              <a:t>月底，历时四年修订的</a:t>
            </a:r>
            <a:r>
              <a:rPr lang="en-US" altLang="zh-CN" sz="2000" b="1" dirty="0">
                <a:latin typeface="黑体" pitchFamily="49" charset="-122"/>
                <a:ea typeface="黑体" pitchFamily="49" charset="-122"/>
              </a:rPr>
              <a:t>《</a:t>
            </a:r>
            <a:r>
              <a:rPr lang="zh-CN" altLang="en-US" sz="2000" b="1" dirty="0">
                <a:latin typeface="黑体" pitchFamily="49" charset="-122"/>
                <a:ea typeface="黑体" pitchFamily="49" charset="-122"/>
              </a:rPr>
              <a:t>普通高中课程方案和语文等学科课程标准</a:t>
            </a:r>
            <a:r>
              <a:rPr lang="en-US" altLang="zh-CN" sz="2000" b="1" dirty="0">
                <a:latin typeface="黑体" pitchFamily="49" charset="-122"/>
                <a:ea typeface="黑体" pitchFamily="49" charset="-122"/>
              </a:rPr>
              <a:t>(2017</a:t>
            </a:r>
            <a:r>
              <a:rPr lang="zh-CN" altLang="en-US" sz="2000" b="1" dirty="0">
                <a:latin typeface="黑体" pitchFamily="49" charset="-122"/>
                <a:ea typeface="黑体" pitchFamily="49" charset="-122"/>
              </a:rPr>
              <a:t>年版</a:t>
            </a:r>
            <a:r>
              <a:rPr lang="en-US" altLang="zh-CN" sz="2000" b="1" dirty="0">
                <a:latin typeface="黑体" pitchFamily="49" charset="-122"/>
                <a:ea typeface="黑体" pitchFamily="49" charset="-122"/>
              </a:rPr>
              <a:t>)》</a:t>
            </a:r>
            <a:r>
              <a:rPr lang="zh-CN" altLang="en-US" sz="2000" b="1" dirty="0">
                <a:latin typeface="黑体" pitchFamily="49" charset="-122"/>
                <a:ea typeface="黑体" pitchFamily="49" charset="-122"/>
              </a:rPr>
              <a:t>发布，</a:t>
            </a:r>
            <a:r>
              <a:rPr lang="en-US" altLang="zh-CN" sz="2000" b="1" dirty="0">
                <a:latin typeface="黑体" pitchFamily="49" charset="-122"/>
                <a:ea typeface="黑体" pitchFamily="49" charset="-122"/>
              </a:rPr>
              <a:t>2018</a:t>
            </a:r>
            <a:r>
              <a:rPr lang="zh-CN" altLang="en-US" sz="2000" b="1" dirty="0">
                <a:latin typeface="黑体" pitchFamily="49" charset="-122"/>
                <a:ea typeface="黑体" pitchFamily="49" charset="-122"/>
              </a:rPr>
              <a:t>年秋季开始执行</a:t>
            </a:r>
            <a:r>
              <a:rPr lang="en-US" altLang="zh-CN" sz="2000" b="1" dirty="0">
                <a:latin typeface="黑体" pitchFamily="49" charset="-122"/>
                <a:ea typeface="黑体" pitchFamily="49" charset="-122"/>
              </a:rPr>
              <a:t>……</a:t>
            </a:r>
          </a:p>
        </p:txBody>
      </p:sp>
    </p:spTree>
    <p:extLst>
      <p:ext uri="{BB962C8B-B14F-4D97-AF65-F5344CB8AC3E}">
        <p14:creationId xmlns:p14="http://schemas.microsoft.com/office/powerpoint/2010/main" val="227353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B68276-89FF-4273-873A-2F9E0E565855}"/>
              </a:ext>
            </a:extLst>
          </p:cNvPr>
          <p:cNvSpPr>
            <a:spLocks noGrp="1"/>
          </p:cNvSpPr>
          <p:nvPr>
            <p:ph type="title"/>
          </p:nvPr>
        </p:nvSpPr>
        <p:spPr/>
        <p:txBody>
          <a:bodyPr>
            <a:normAutofit/>
          </a:bodyPr>
          <a:lstStyle/>
          <a:p>
            <a:r>
              <a:rPr lang="zh-CN" altLang="en-US" sz="4000" dirty="0"/>
              <a:t>大约四年之前</a:t>
            </a:r>
          </a:p>
        </p:txBody>
      </p:sp>
      <p:sp>
        <p:nvSpPr>
          <p:cNvPr id="4" name="内容占位符 3">
            <a:extLst>
              <a:ext uri="{FF2B5EF4-FFF2-40B4-BE49-F238E27FC236}">
                <a16:creationId xmlns:a16="http://schemas.microsoft.com/office/drawing/2014/main" id="{B8C7C1B5-BD17-49C4-8FD1-41AA30015BC9}"/>
              </a:ext>
            </a:extLst>
          </p:cNvPr>
          <p:cNvSpPr txBox="1">
            <a:spLocks noGrp="1"/>
          </p:cNvSpPr>
          <p:nvPr>
            <p:ph idx="1"/>
          </p:nvPr>
        </p:nvSpPr>
        <p:spPr>
          <a:xfrm>
            <a:off x="457200" y="1600200"/>
            <a:ext cx="8229600" cy="1569660"/>
          </a:xfrm>
          <a:prstGeom prst="rect">
            <a:avLst/>
          </a:prstGeom>
          <a:noFill/>
        </p:spPr>
        <p:txBody>
          <a:bodyPr wrap="square" rtlCol="0">
            <a:spAutoFit/>
          </a:bodyPr>
          <a:lstStyle/>
          <a:p>
            <a:pPr>
              <a:buFont typeface="Wingdings" pitchFamily="2" charset="2"/>
              <a:buChar char="u"/>
            </a:pPr>
            <a:r>
              <a:rPr lang="en-US" altLang="zh-CN" sz="2400" b="1" dirty="0">
                <a:solidFill>
                  <a:srgbClr val="0070C0"/>
                </a:solidFill>
                <a:latin typeface="黑体" pitchFamily="49" charset="-122"/>
                <a:ea typeface="黑体" pitchFamily="49" charset="-122"/>
              </a:rPr>
              <a:t>2014</a:t>
            </a:r>
            <a:r>
              <a:rPr lang="zh-CN" altLang="en-US" sz="2400" b="1" dirty="0">
                <a:solidFill>
                  <a:srgbClr val="0070C0"/>
                </a:solidFill>
                <a:latin typeface="黑体" pitchFamily="49" charset="-122"/>
                <a:ea typeface="黑体" pitchFamily="49" charset="-122"/>
              </a:rPr>
              <a:t>年</a:t>
            </a:r>
            <a:r>
              <a:rPr lang="en-US" altLang="zh-CN" sz="2400" b="1" dirty="0">
                <a:solidFill>
                  <a:srgbClr val="0070C0"/>
                </a:solidFill>
                <a:latin typeface="黑体" pitchFamily="49" charset="-122"/>
                <a:ea typeface="黑体" pitchFamily="49" charset="-122"/>
              </a:rPr>
              <a:t>8</a:t>
            </a:r>
            <a:r>
              <a:rPr lang="zh-CN" altLang="en-US" sz="2400" b="1" dirty="0">
                <a:solidFill>
                  <a:srgbClr val="0070C0"/>
                </a:solidFill>
                <a:latin typeface="黑体" pitchFamily="49" charset="-122"/>
                <a:ea typeface="黑体" pitchFamily="49" charset="-122"/>
              </a:rPr>
              <a:t>月</a:t>
            </a:r>
            <a:r>
              <a:rPr lang="en-US" altLang="zh-CN" sz="2400" b="1" dirty="0">
                <a:solidFill>
                  <a:srgbClr val="0070C0"/>
                </a:solidFill>
                <a:latin typeface="黑体" pitchFamily="49" charset="-122"/>
                <a:ea typeface="黑体" pitchFamily="49" charset="-122"/>
              </a:rPr>
              <a:t>29</a:t>
            </a:r>
            <a:r>
              <a:rPr lang="zh-CN" altLang="en-US" sz="2400" b="1" dirty="0">
                <a:solidFill>
                  <a:srgbClr val="0070C0"/>
                </a:solidFill>
                <a:latin typeface="黑体" pitchFamily="49" charset="-122"/>
                <a:ea typeface="黑体" pitchFamily="49" charset="-122"/>
              </a:rPr>
              <a:t>日，中共中央政治局召开会议审议通过了</a:t>
            </a:r>
            <a:r>
              <a:rPr lang="en-US" altLang="zh-CN" sz="2400" b="1" dirty="0">
                <a:solidFill>
                  <a:srgbClr val="0070C0"/>
                </a:solidFill>
                <a:latin typeface="黑体" pitchFamily="49" charset="-122"/>
                <a:ea typeface="黑体" pitchFamily="49" charset="-122"/>
              </a:rPr>
              <a:t>《</a:t>
            </a:r>
            <a:r>
              <a:rPr lang="zh-CN" altLang="en-US" sz="2400" b="1" dirty="0">
                <a:solidFill>
                  <a:srgbClr val="0070C0"/>
                </a:solidFill>
                <a:latin typeface="黑体" pitchFamily="49" charset="-122"/>
                <a:ea typeface="黑体" pitchFamily="49" charset="-122"/>
              </a:rPr>
              <a:t>关于深化考试招生制度改革的实施意见</a:t>
            </a:r>
            <a:r>
              <a:rPr lang="en-US" altLang="zh-CN" sz="2400" b="1" dirty="0">
                <a:solidFill>
                  <a:srgbClr val="0070C0"/>
                </a:solidFill>
                <a:latin typeface="黑体" pitchFamily="49" charset="-122"/>
                <a:ea typeface="黑体" pitchFamily="49" charset="-122"/>
              </a:rPr>
              <a:t>》</a:t>
            </a:r>
            <a:r>
              <a:rPr lang="zh-CN" altLang="en-US" sz="2400" b="1" dirty="0">
                <a:solidFill>
                  <a:srgbClr val="0070C0"/>
                </a:solidFill>
                <a:latin typeface="黑体" pitchFamily="49" charset="-122"/>
                <a:ea typeface="黑体" pitchFamily="49" charset="-122"/>
              </a:rPr>
              <a:t>，规定</a:t>
            </a:r>
            <a:r>
              <a:rPr lang="en-US" altLang="zh-CN" sz="2400" b="1" dirty="0">
                <a:solidFill>
                  <a:srgbClr val="0070C0"/>
                </a:solidFill>
                <a:latin typeface="黑体" pitchFamily="49" charset="-122"/>
                <a:ea typeface="黑体" pitchFamily="49" charset="-122"/>
              </a:rPr>
              <a:t>2014</a:t>
            </a:r>
            <a:r>
              <a:rPr lang="zh-CN" altLang="en-US" sz="2400" b="1" dirty="0">
                <a:solidFill>
                  <a:srgbClr val="0070C0"/>
                </a:solidFill>
                <a:latin typeface="黑体" pitchFamily="49" charset="-122"/>
                <a:ea typeface="黑体" pitchFamily="49" charset="-122"/>
              </a:rPr>
              <a:t>年在上海市和浙江省启动高考综合改革的试点，</a:t>
            </a:r>
            <a:r>
              <a:rPr lang="en-US" altLang="zh-CN" sz="2400" b="1" dirty="0">
                <a:latin typeface="黑体" pitchFamily="49" charset="-122"/>
                <a:ea typeface="黑体" pitchFamily="49" charset="-122"/>
              </a:rPr>
              <a:t>2017</a:t>
            </a:r>
            <a:r>
              <a:rPr lang="zh-CN" altLang="en-US" sz="2400" b="1" dirty="0">
                <a:latin typeface="黑体" pitchFamily="49" charset="-122"/>
                <a:ea typeface="黑体" pitchFamily="49" charset="-122"/>
              </a:rPr>
              <a:t>年将在全国全面推进。</a:t>
            </a:r>
            <a:endParaRPr lang="en-US" altLang="zh-CN" sz="2400" b="1" dirty="0">
              <a:latin typeface="黑体" pitchFamily="49" charset="-122"/>
              <a:ea typeface="黑体" pitchFamily="49" charset="-122"/>
            </a:endParaRPr>
          </a:p>
        </p:txBody>
      </p:sp>
    </p:spTree>
    <p:extLst>
      <p:ext uri="{BB962C8B-B14F-4D97-AF65-F5344CB8AC3E}">
        <p14:creationId xmlns:p14="http://schemas.microsoft.com/office/powerpoint/2010/main" val="37423367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4360" y="116632"/>
            <a:ext cx="8579296" cy="1143000"/>
          </a:xfrm>
        </p:spPr>
        <p:txBody>
          <a:bodyPr>
            <a:noAutofit/>
          </a:bodyPr>
          <a:lstStyle/>
          <a:p>
            <a:r>
              <a:rPr lang="en-US" altLang="zh-CN" sz="4000" b="1" dirty="0">
                <a:solidFill>
                  <a:srgbClr val="FF0000"/>
                </a:solidFill>
                <a:effectLst>
                  <a:outerShdw blurRad="38100" dist="38100" dir="2700000" algn="tl">
                    <a:srgbClr val="000000">
                      <a:alpha val="43137"/>
                    </a:srgbClr>
                  </a:outerShdw>
                </a:effectLst>
              </a:rPr>
              <a:t>2018</a:t>
            </a:r>
            <a:r>
              <a:rPr lang="zh-CN" altLang="en-US" sz="4000" b="1" dirty="0">
                <a:solidFill>
                  <a:srgbClr val="FF0000"/>
                </a:solidFill>
                <a:effectLst>
                  <a:outerShdw blurRad="38100" dist="38100" dir="2700000" algn="tl">
                    <a:srgbClr val="000000">
                      <a:alpha val="43137"/>
                    </a:srgbClr>
                  </a:outerShdw>
                </a:effectLst>
              </a:rPr>
              <a:t>年高考 ：“大转型” 的中途</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3728" y="1266625"/>
            <a:ext cx="4752528" cy="5074733"/>
          </a:xfrm>
        </p:spPr>
      </p:pic>
    </p:spTree>
    <p:extLst>
      <p:ext uri="{BB962C8B-B14F-4D97-AF65-F5344CB8AC3E}">
        <p14:creationId xmlns:p14="http://schemas.microsoft.com/office/powerpoint/2010/main" val="282334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9144000" cy="1143000"/>
          </a:xfrm>
        </p:spPr>
        <p:txBody>
          <a:bodyPr>
            <a:noAutofit/>
          </a:bodyPr>
          <a:lstStyle/>
          <a:p>
            <a:r>
              <a:rPr lang="zh-CN" altLang="en-US" sz="4000" b="1" dirty="0">
                <a:solidFill>
                  <a:srgbClr val="FF0000"/>
                </a:solidFill>
                <a:effectLst>
                  <a:outerShdw blurRad="38100" dist="38100" dir="2700000" algn="tl">
                    <a:srgbClr val="000000">
                      <a:alpha val="43137"/>
                    </a:srgbClr>
                  </a:outerShdw>
                </a:effectLst>
              </a:rPr>
              <a:t>“课标卷”为什么叫“</a:t>
            </a:r>
            <a:r>
              <a:rPr lang="zh-CN" altLang="en-US" sz="4000" b="1" u="sng" dirty="0">
                <a:solidFill>
                  <a:srgbClr val="FF0000"/>
                </a:solidFill>
                <a:effectLst>
                  <a:outerShdw blurRad="38100" dist="38100" dir="2700000" algn="tl">
                    <a:srgbClr val="000000">
                      <a:alpha val="43137"/>
                    </a:srgbClr>
                  </a:outerShdw>
                </a:effectLst>
              </a:rPr>
              <a:t>课标</a:t>
            </a:r>
            <a:r>
              <a:rPr lang="zh-CN" altLang="en-US" sz="4000" b="1" dirty="0">
                <a:solidFill>
                  <a:srgbClr val="FF0000"/>
                </a:solidFill>
                <a:effectLst>
                  <a:outerShdw blurRad="38100" dist="38100" dir="2700000" algn="tl">
                    <a:srgbClr val="000000">
                      <a:alpha val="43137"/>
                    </a:srgbClr>
                  </a:outerShdw>
                </a:effectLst>
              </a:rPr>
              <a:t>卷”？</a:t>
            </a:r>
          </a:p>
        </p:txBody>
      </p:sp>
      <p:pic>
        <p:nvPicPr>
          <p:cNvPr id="4" name="图片 6" descr="猎豹截图20180828152609"/>
          <p:cNvPicPr>
            <a:picLocks noChangeAspect="1" noChangeArrowheads="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51520" y="1473640"/>
            <a:ext cx="8640960" cy="2963472"/>
          </a:xfrm>
          <a:prstGeom prst="rect">
            <a:avLst/>
          </a:prstGeom>
          <a:solidFill>
            <a:schemeClr val="bg1"/>
          </a:solidFill>
          <a:ln w="9525">
            <a:solidFill>
              <a:schemeClr val="tx1"/>
            </a:solidFill>
            <a:round/>
            <a:headEnd/>
            <a:tailEnd/>
          </a:ln>
        </p:spPr>
      </p:pic>
    </p:spTree>
    <p:extLst>
      <p:ext uri="{BB962C8B-B14F-4D97-AF65-F5344CB8AC3E}">
        <p14:creationId xmlns:p14="http://schemas.microsoft.com/office/powerpoint/2010/main" val="97134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6"/>
            <a:ext cx="9144000" cy="1143000"/>
          </a:xfrm>
        </p:spPr>
        <p:txBody>
          <a:bodyPr>
            <a:normAutofit fontScale="90000"/>
          </a:bodyPr>
          <a:lstStyle/>
          <a:p>
            <a:pPr algn="l"/>
            <a:r>
              <a:rPr lang="zh-CN" altLang="en-US" b="1" dirty="0">
                <a:solidFill>
                  <a:srgbClr val="FF0000"/>
                </a:solidFill>
                <a:effectLst>
                  <a:outerShdw blurRad="38100" dist="38100" dir="2700000" algn="tl">
                    <a:srgbClr val="000000">
                      <a:alpha val="43137"/>
                    </a:srgbClr>
                  </a:outerShdw>
                </a:effectLst>
              </a:rPr>
              <a:t>也许，</a:t>
            </a:r>
            <a:r>
              <a:rPr lang="en-US" altLang="zh-CN" b="1" dirty="0">
                <a:solidFill>
                  <a:srgbClr val="FF0000"/>
                </a:solidFill>
                <a:effectLst>
                  <a:outerShdw blurRad="38100" dist="38100" dir="2700000" algn="tl">
                    <a:srgbClr val="000000">
                      <a:alpha val="43137"/>
                    </a:srgbClr>
                  </a:outerShdw>
                </a:effectLst>
              </a:rPr>
              <a:t>18</a:t>
            </a:r>
            <a:r>
              <a:rPr lang="zh-CN" altLang="en-US" b="1" dirty="0">
                <a:solidFill>
                  <a:srgbClr val="FF0000"/>
                </a:solidFill>
                <a:effectLst>
                  <a:outerShdw blurRad="38100" dist="38100" dir="2700000" algn="tl">
                    <a:srgbClr val="000000">
                      <a:alpha val="43137"/>
                    </a:srgbClr>
                  </a:outerShdw>
                </a:effectLst>
              </a:rPr>
              <a:t>年高考题就已经开始渗透了</a:t>
            </a:r>
            <a:r>
              <a:rPr lang="en-US" altLang="zh-CN" b="1" dirty="0">
                <a:solidFill>
                  <a:srgbClr val="FF0000"/>
                </a:solidFill>
                <a:effectLst>
                  <a:outerShdw blurRad="38100" dist="38100" dir="2700000" algn="tl">
                    <a:srgbClr val="000000">
                      <a:alpha val="43137"/>
                    </a:srgbClr>
                  </a:outerShdw>
                </a:effectLst>
              </a:rPr>
              <a:t>……</a:t>
            </a:r>
            <a:br>
              <a:rPr lang="en-US" altLang="zh-CN" sz="2800" dirty="0"/>
            </a:br>
            <a:endParaRPr lang="zh-CN" altLang="en-US" sz="2800" dirty="0"/>
          </a:p>
        </p:txBody>
      </p:sp>
      <p:pic>
        <p:nvPicPr>
          <p:cNvPr id="4" name="内容占位符 4"/>
          <p:cNvPicPr>
            <a:picLocks noGrp="1" noChangeAspect="1"/>
          </p:cNvPicPr>
          <p:nvPr>
            <p:ph idx="1"/>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07504" y="2132855"/>
            <a:ext cx="4356992" cy="3785652"/>
          </a:xfrm>
        </p:spPr>
      </p:pic>
      <p:sp>
        <p:nvSpPr>
          <p:cNvPr id="5" name="TextBox 4"/>
          <p:cNvSpPr txBox="1"/>
          <p:nvPr/>
        </p:nvSpPr>
        <p:spPr>
          <a:xfrm>
            <a:off x="4691097" y="2132856"/>
            <a:ext cx="4248472" cy="3785652"/>
          </a:xfrm>
          <a:prstGeom prst="rect">
            <a:avLst/>
          </a:prstGeom>
          <a:solidFill>
            <a:srgbClr val="FFFF00"/>
          </a:solidFill>
        </p:spPr>
        <p:txBody>
          <a:bodyPr wrap="square" rtlCol="0">
            <a:spAutoFit/>
          </a:bodyPr>
          <a:lstStyle/>
          <a:p>
            <a:r>
              <a:rPr lang="en-US" altLang="zh-CN" sz="2000" b="1" dirty="0">
                <a:latin typeface="黑体" pitchFamily="49" charset="-122"/>
                <a:ea typeface="黑体" pitchFamily="49" charset="-122"/>
              </a:rPr>
              <a:t>17</a:t>
            </a:r>
            <a:r>
              <a:rPr lang="zh-CN" altLang="en-US" sz="2000" b="1" dirty="0">
                <a:latin typeface="黑体" pitchFamily="49" charset="-122"/>
                <a:ea typeface="黑体" pitchFamily="49" charset="-122"/>
              </a:rPr>
              <a:t>版新课标节选</a:t>
            </a:r>
            <a:endParaRPr lang="en-US" altLang="zh-CN" sz="2000" b="1" dirty="0">
              <a:latin typeface="黑体" pitchFamily="49" charset="-122"/>
              <a:ea typeface="黑体" pitchFamily="49" charset="-122"/>
            </a:endParaRPr>
          </a:p>
          <a:p>
            <a:r>
              <a:rPr lang="zh-CN" altLang="zh-CN" sz="2000" b="1" dirty="0"/>
              <a:t>（四）课程内容</a:t>
            </a:r>
            <a:endParaRPr lang="zh-CN" altLang="zh-CN" sz="2000" dirty="0"/>
          </a:p>
          <a:p>
            <a:r>
              <a:rPr lang="en-US" altLang="zh-CN" sz="2000" b="1" dirty="0">
                <a:latin typeface="楷体" pitchFamily="49" charset="-122"/>
                <a:ea typeface="楷体" pitchFamily="49" charset="-122"/>
              </a:rPr>
              <a:t>1</a:t>
            </a:r>
            <a:r>
              <a:rPr lang="zh-CN" altLang="zh-CN" sz="2000" b="1" dirty="0">
                <a:latin typeface="楷体" pitchFamily="49" charset="-122"/>
                <a:ea typeface="楷体" pitchFamily="49" charset="-122"/>
              </a:rPr>
              <a:t>、学习任务群</a:t>
            </a:r>
            <a:endParaRPr lang="zh-CN" altLang="zh-CN" sz="2000" dirty="0">
              <a:latin typeface="楷体" pitchFamily="49" charset="-122"/>
              <a:ea typeface="楷体" pitchFamily="49" charset="-122"/>
            </a:endParaRP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1</a:t>
            </a:r>
            <a:r>
              <a:rPr lang="zh-CN" altLang="zh-CN" sz="2000" b="1" dirty="0">
                <a:latin typeface="楷体" pitchFamily="49" charset="-122"/>
                <a:ea typeface="楷体" pitchFamily="49" charset="-122"/>
              </a:rPr>
              <a:t>）整本书阅读与研讨</a:t>
            </a:r>
            <a:endParaRPr lang="zh-CN" altLang="zh-CN" sz="2000" dirty="0">
              <a:latin typeface="楷体" pitchFamily="49" charset="-122"/>
              <a:ea typeface="楷体" pitchFamily="49" charset="-122"/>
            </a:endParaRP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2</a:t>
            </a:r>
            <a:r>
              <a:rPr lang="zh-CN" altLang="zh-CN" sz="2000" b="1" dirty="0">
                <a:latin typeface="楷体" pitchFamily="49" charset="-122"/>
                <a:ea typeface="楷体" pitchFamily="49" charset="-122"/>
              </a:rPr>
              <a:t>）当代文化参与</a:t>
            </a:r>
            <a:endParaRPr lang="zh-CN" altLang="zh-CN" sz="2000" dirty="0">
              <a:latin typeface="楷体" pitchFamily="49" charset="-122"/>
              <a:ea typeface="楷体" pitchFamily="49" charset="-122"/>
            </a:endParaRP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3</a:t>
            </a:r>
            <a:r>
              <a:rPr lang="zh-CN" altLang="zh-CN" sz="2000" b="1" dirty="0">
                <a:latin typeface="楷体" pitchFamily="49" charset="-122"/>
                <a:ea typeface="楷体" pitchFamily="49" charset="-122"/>
              </a:rPr>
              <a:t>）跨媒介阅读与交流</a:t>
            </a:r>
            <a:endParaRPr lang="zh-CN" altLang="zh-CN" sz="2000" dirty="0">
              <a:latin typeface="楷体" pitchFamily="49" charset="-122"/>
              <a:ea typeface="楷体" pitchFamily="49" charset="-122"/>
            </a:endParaRPr>
          </a:p>
          <a:p>
            <a:r>
              <a:rPr lang="zh-CN" altLang="zh-CN" sz="20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a:t>
            </a:r>
            <a:r>
              <a:rPr lang="en-US" altLang="zh-CN" sz="20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4</a:t>
            </a:r>
            <a:r>
              <a:rPr lang="zh-CN" altLang="zh-CN" sz="20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）语言积累、梳理与探究</a:t>
            </a: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5</a:t>
            </a:r>
            <a:r>
              <a:rPr lang="zh-CN" altLang="zh-CN" sz="2000" b="1" dirty="0">
                <a:latin typeface="楷体" pitchFamily="49" charset="-122"/>
                <a:ea typeface="楷体" pitchFamily="49" charset="-122"/>
              </a:rPr>
              <a:t>）文学阅读与写作</a:t>
            </a:r>
            <a:endParaRPr lang="zh-CN" altLang="zh-CN" sz="2000" dirty="0">
              <a:latin typeface="楷体" pitchFamily="49" charset="-122"/>
              <a:ea typeface="楷体" pitchFamily="49" charset="-122"/>
            </a:endParaRP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6</a:t>
            </a:r>
            <a:r>
              <a:rPr lang="zh-CN" altLang="zh-CN" sz="2000" b="1" dirty="0">
                <a:latin typeface="楷体" pitchFamily="49" charset="-122"/>
                <a:ea typeface="楷体" pitchFamily="49" charset="-122"/>
              </a:rPr>
              <a:t>）思辨性阅读与表达</a:t>
            </a:r>
            <a:endParaRPr lang="zh-CN" altLang="zh-CN" sz="2000" dirty="0">
              <a:latin typeface="楷体" pitchFamily="49" charset="-122"/>
              <a:ea typeface="楷体" pitchFamily="49" charset="-122"/>
            </a:endParaRP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7</a:t>
            </a:r>
            <a:r>
              <a:rPr lang="zh-CN" altLang="zh-CN" sz="2000" b="1" dirty="0">
                <a:latin typeface="楷体" pitchFamily="49" charset="-122"/>
                <a:ea typeface="楷体" pitchFamily="49" charset="-122"/>
              </a:rPr>
              <a:t>）实用性阅读与交流</a:t>
            </a:r>
            <a:endParaRPr lang="zh-CN" altLang="zh-CN" sz="2000" dirty="0">
              <a:latin typeface="楷体" pitchFamily="49" charset="-122"/>
              <a:ea typeface="楷体" pitchFamily="49" charset="-122"/>
            </a:endParaRPr>
          </a:p>
          <a:p>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8</a:t>
            </a:r>
            <a:r>
              <a:rPr lang="zh-CN" altLang="zh-CN" sz="2000" b="1" dirty="0">
                <a:latin typeface="楷体" pitchFamily="49" charset="-122"/>
                <a:ea typeface="楷体" pitchFamily="49" charset="-122"/>
              </a:rPr>
              <a:t>）中华传统文化经典研习</a:t>
            </a:r>
            <a:endParaRPr lang="zh-CN" altLang="zh-CN" sz="2000" dirty="0">
              <a:latin typeface="楷体" pitchFamily="49" charset="-122"/>
              <a:ea typeface="楷体" pitchFamily="49" charset="-122"/>
            </a:endParaRPr>
          </a:p>
          <a:p>
            <a:r>
              <a:rPr lang="en-US" altLang="zh-CN" sz="2000" dirty="0">
                <a:latin typeface="楷体" pitchFamily="49" charset="-122"/>
                <a:ea typeface="楷体" pitchFamily="49" charset="-122"/>
              </a:rPr>
              <a:t>……    ……</a:t>
            </a:r>
          </a:p>
        </p:txBody>
      </p:sp>
    </p:spTree>
    <p:extLst>
      <p:ext uri="{BB962C8B-B14F-4D97-AF65-F5344CB8AC3E}">
        <p14:creationId xmlns:p14="http://schemas.microsoft.com/office/powerpoint/2010/main" val="16499898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332656"/>
            <a:ext cx="5364088" cy="1143000"/>
          </a:xfrm>
        </p:spPr>
        <p:txBody>
          <a:bodyPr>
            <a:normAutofit/>
          </a:bodyPr>
          <a:lstStyle/>
          <a:p>
            <a:pPr algn="l"/>
            <a:r>
              <a:rPr lang="zh-CN" altLang="en-US" sz="2800" b="1" dirty="0">
                <a:effectLst>
                  <a:outerShdw blurRad="38100" dist="38100" dir="2700000" algn="tl">
                    <a:srgbClr val="000000">
                      <a:alpha val="43137"/>
                    </a:srgbClr>
                  </a:outerShdw>
                </a:effectLst>
              </a:rPr>
              <a:t>何谓“学习任务群”？</a:t>
            </a:r>
          </a:p>
        </p:txBody>
      </p:sp>
      <p:sp>
        <p:nvSpPr>
          <p:cNvPr id="3" name="内容占位符 2"/>
          <p:cNvSpPr>
            <a:spLocks noGrp="1"/>
          </p:cNvSpPr>
          <p:nvPr>
            <p:ph idx="1"/>
          </p:nvPr>
        </p:nvSpPr>
        <p:spPr>
          <a:xfrm>
            <a:off x="-18256" y="1340768"/>
            <a:ext cx="5382344" cy="4464496"/>
          </a:xfrm>
        </p:spPr>
        <p:txBody>
          <a:bodyPr>
            <a:normAutofit fontScale="77500" lnSpcReduction="20000"/>
          </a:bodyPr>
          <a:lstStyle/>
          <a:p>
            <a:pPr>
              <a:buFont typeface="Wingdings" pitchFamily="2" charset="2"/>
              <a:buChar char="u"/>
            </a:pPr>
            <a:r>
              <a:rPr lang="zh-CN" altLang="en-US" sz="3800" b="1" dirty="0">
                <a:latin typeface="楷体" pitchFamily="49" charset="-122"/>
                <a:ea typeface="楷体" pitchFamily="49" charset="-122"/>
                <a:sym typeface="宋体" pitchFamily="2" charset="-122"/>
              </a:rPr>
              <a:t>“学习任务群”是新修订的语文课程标准的一个亮点</a:t>
            </a:r>
            <a:r>
              <a:rPr lang="en-US" altLang="zh-CN" sz="3800" b="1" dirty="0">
                <a:latin typeface="楷体" pitchFamily="49" charset="-122"/>
                <a:ea typeface="楷体" pitchFamily="49" charset="-122"/>
                <a:sym typeface="宋体" pitchFamily="2" charset="-122"/>
              </a:rPr>
              <a:t>……</a:t>
            </a:r>
            <a:r>
              <a:rPr lang="zh-CN" altLang="en-US" sz="3800" b="1" dirty="0">
                <a:latin typeface="楷体" pitchFamily="49" charset="-122"/>
                <a:ea typeface="楷体" pitchFamily="49" charset="-122"/>
              </a:rPr>
              <a:t>所谓“学习任务群”，</a:t>
            </a:r>
            <a:r>
              <a:rPr lang="zh-CN" altLang="en-US" sz="3800" b="1" dirty="0">
                <a:solidFill>
                  <a:srgbClr val="FF0000"/>
                </a:solidFill>
                <a:latin typeface="楷体" pitchFamily="49" charset="-122"/>
                <a:ea typeface="楷体" pitchFamily="49" charset="-122"/>
              </a:rPr>
              <a:t>是</a:t>
            </a:r>
            <a:r>
              <a:rPr lang="zh-CN" altLang="en-US" sz="3800" b="1" u="sng" dirty="0">
                <a:solidFill>
                  <a:srgbClr val="FF0000"/>
                </a:solidFill>
                <a:latin typeface="楷体" pitchFamily="49" charset="-122"/>
                <a:ea typeface="楷体" pitchFamily="49" charset="-122"/>
              </a:rPr>
              <a:t>在真实情境下，确定与语文核心素养生成、发展、提升相关的人文主题，组织学习资源，设计多样的学习任务</a:t>
            </a:r>
            <a:r>
              <a:rPr lang="zh-CN" altLang="en-US" sz="3800" b="1" dirty="0">
                <a:solidFill>
                  <a:srgbClr val="FF0000"/>
                </a:solidFill>
                <a:latin typeface="楷体" pitchFamily="49" charset="-122"/>
                <a:ea typeface="楷体" pitchFamily="49" charset="-122"/>
              </a:rPr>
              <a:t>，</a:t>
            </a:r>
            <a:r>
              <a:rPr lang="zh-CN" altLang="en-US" sz="3800" b="1" dirty="0">
                <a:latin typeface="楷体" pitchFamily="49" charset="-122"/>
                <a:ea typeface="楷体" pitchFamily="49" charset="-122"/>
              </a:rPr>
              <a:t>让学生通过阅读与鉴赏、表达与交流、梳理与探究的自主活动，自己去体验环境，完成任务，发展个性，增长思维能力，形成理解、应用系统。</a:t>
            </a:r>
            <a:endParaRPr lang="en-US" altLang="zh-CN" sz="3800" b="1" dirty="0">
              <a:latin typeface="楷体" pitchFamily="49" charset="-122"/>
              <a:ea typeface="楷体" pitchFamily="49" charset="-122"/>
            </a:endParaRPr>
          </a:p>
          <a:p>
            <a:endParaRPr lang="en-US" altLang="zh-CN" sz="3800" dirty="0">
              <a:latin typeface="楷体" pitchFamily="49" charset="-122"/>
              <a:ea typeface="楷体" pitchFamily="49" charset="-122"/>
            </a:endParaRPr>
          </a:p>
          <a:p>
            <a:pPr marL="0" indent="0">
              <a:buNone/>
            </a:pPr>
            <a:endParaRPr lang="zh-CN" altLang="en-US" sz="3800" dirty="0">
              <a:latin typeface="楷体" pitchFamily="49" charset="-122"/>
              <a:ea typeface="楷体"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3857" y="692696"/>
            <a:ext cx="3300143" cy="3068960"/>
          </a:xfrm>
          <a:prstGeom prst="rect">
            <a:avLst/>
          </a:prstGeom>
        </p:spPr>
      </p:pic>
      <p:sp>
        <p:nvSpPr>
          <p:cNvPr id="5" name="TextBox 4"/>
          <p:cNvSpPr txBox="1"/>
          <p:nvPr/>
        </p:nvSpPr>
        <p:spPr>
          <a:xfrm>
            <a:off x="5940152" y="4077072"/>
            <a:ext cx="3096344" cy="1446550"/>
          </a:xfrm>
          <a:prstGeom prst="rect">
            <a:avLst/>
          </a:prstGeom>
          <a:noFill/>
        </p:spPr>
        <p:txBody>
          <a:bodyPr wrap="square" rtlCol="0">
            <a:spAutoFit/>
          </a:bodyPr>
          <a:lstStyle/>
          <a:p>
            <a:pPr algn="ctr"/>
            <a:r>
              <a:rPr lang="zh-CN" altLang="en-US" sz="2800" b="1" dirty="0">
                <a:latin typeface="楷体" pitchFamily="49" charset="-122"/>
                <a:ea typeface="楷体" pitchFamily="49" charset="-122"/>
              </a:rPr>
              <a:t>王宁教授</a:t>
            </a:r>
            <a:endParaRPr lang="en-US" altLang="zh-CN" sz="2800" b="1" dirty="0">
              <a:latin typeface="楷体" pitchFamily="49" charset="-122"/>
              <a:ea typeface="楷体" pitchFamily="49" charset="-122"/>
            </a:endParaRPr>
          </a:p>
          <a:p>
            <a:pPr algn="ctr"/>
            <a:r>
              <a:rPr lang="zh-CN" altLang="en-US" sz="2000" dirty="0">
                <a:latin typeface="黑体" pitchFamily="49" charset="-122"/>
                <a:ea typeface="黑体" pitchFamily="49" charset="-122"/>
              </a:rPr>
              <a:t>（北师大教授，著名文字学家，</a:t>
            </a:r>
            <a:r>
              <a:rPr lang="en-US" altLang="zh-CN" sz="2000" dirty="0">
                <a:latin typeface="黑体" pitchFamily="49" charset="-122"/>
                <a:ea typeface="黑体" pitchFamily="49" charset="-122"/>
              </a:rPr>
              <a:t>17</a:t>
            </a:r>
            <a:r>
              <a:rPr lang="zh-CN" altLang="en-US" sz="2000" dirty="0">
                <a:latin typeface="黑体" pitchFamily="49" charset="-122"/>
                <a:ea typeface="黑体" pitchFamily="49" charset="-122"/>
              </a:rPr>
              <a:t>版新课标修订组组长）</a:t>
            </a:r>
          </a:p>
        </p:txBody>
      </p:sp>
    </p:spTree>
    <p:extLst>
      <p:ext uri="{BB962C8B-B14F-4D97-AF65-F5344CB8AC3E}">
        <p14:creationId xmlns:p14="http://schemas.microsoft.com/office/powerpoint/2010/main" val="1569847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274638"/>
            <a:ext cx="8579296" cy="1143000"/>
          </a:xfrm>
        </p:spPr>
        <p:txBody>
          <a:bodyPr>
            <a:noAutofit/>
          </a:bodyPr>
          <a:lstStyle/>
          <a:p>
            <a:r>
              <a:rPr lang="en-US" altLang="zh-CN" sz="4000" b="1" dirty="0">
                <a:effectLst>
                  <a:outerShdw blurRad="38100" dist="38100" dir="2700000" algn="tl">
                    <a:srgbClr val="000000">
                      <a:alpha val="43137"/>
                    </a:srgbClr>
                  </a:outerShdw>
                </a:effectLst>
              </a:rPr>
              <a:t>2019</a:t>
            </a:r>
            <a:r>
              <a:rPr lang="zh-CN" altLang="en-US" sz="4000" b="1" dirty="0">
                <a:effectLst>
                  <a:outerShdw blurRad="38100" dist="38100" dir="2700000" algn="tl">
                    <a:srgbClr val="000000">
                      <a:alpha val="43137"/>
                    </a:srgbClr>
                  </a:outerShdw>
                </a:effectLst>
              </a:rPr>
              <a:t>，新课标对高考的渗透会如何？</a:t>
            </a:r>
          </a:p>
        </p:txBody>
      </p:sp>
      <p:sp>
        <p:nvSpPr>
          <p:cNvPr id="3" name="内容占位符 2"/>
          <p:cNvSpPr>
            <a:spLocks noGrp="1"/>
          </p:cNvSpPr>
          <p:nvPr>
            <p:ph idx="1"/>
          </p:nvPr>
        </p:nvSpPr>
        <p:spPr>
          <a:xfrm>
            <a:off x="179512" y="1600201"/>
            <a:ext cx="8856984" cy="964704"/>
          </a:xfrm>
        </p:spPr>
        <p:txBody>
          <a:bodyPr>
            <a:normAutofit/>
          </a:bodyPr>
          <a:lstStyle/>
          <a:p>
            <a:pPr marL="0" indent="0">
              <a:buNone/>
            </a:pPr>
            <a:r>
              <a:rPr lang="zh-CN" altLang="en-US" sz="2400" b="1" dirty="0">
                <a:latin typeface="楷体" pitchFamily="49" charset="-122"/>
                <a:ea typeface="楷体" pitchFamily="49" charset="-122"/>
              </a:rPr>
              <a:t>“</a:t>
            </a:r>
            <a:r>
              <a:rPr lang="zh-CN" altLang="en-US"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新课标的鲜明特点：</a:t>
            </a:r>
            <a:r>
              <a:rPr lang="zh-CN"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课程改革与高考改革的有机结合</a:t>
            </a:r>
            <a:r>
              <a:rPr lang="zh-CN" altLang="en-US"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a:t>
            </a:r>
            <a:endParaRPr lang="en-US"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endParaRPr>
          </a:p>
          <a:p>
            <a:pPr marL="0" indent="0">
              <a:buNone/>
            </a:pPr>
            <a:r>
              <a:rPr lang="en-US" altLang="zh-CN" sz="2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                           </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专家解读</a:t>
            </a:r>
            <a:endParaRPr lang="en-US" altLang="zh-CN" sz="2400" dirty="0"/>
          </a:p>
          <a:p>
            <a:endParaRPr lang="zh-CN" altLang="zh-CN" sz="2400" dirty="0"/>
          </a:p>
          <a:p>
            <a:endParaRPr lang="zh-CN" altLang="en-US"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4" name="文本框 3">
            <a:extLst>
              <a:ext uri="{FF2B5EF4-FFF2-40B4-BE49-F238E27FC236}">
                <a16:creationId xmlns:a16="http://schemas.microsoft.com/office/drawing/2014/main" id="{C8AA88FC-4565-41C4-9515-138DDC8E2895}"/>
              </a:ext>
            </a:extLst>
          </p:cNvPr>
          <p:cNvSpPr txBox="1"/>
          <p:nvPr/>
        </p:nvSpPr>
        <p:spPr>
          <a:xfrm>
            <a:off x="179512" y="2823448"/>
            <a:ext cx="8856984" cy="1938992"/>
          </a:xfrm>
          <a:prstGeom prst="rect">
            <a:avLst/>
          </a:prstGeom>
          <a:noFill/>
        </p:spPr>
        <p:txBody>
          <a:bodyPr wrap="square" rtlCol="0">
            <a:spAutoFit/>
          </a:bodyPr>
          <a:lstStyle/>
          <a:p>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高考必须坚持引导教学。</a:t>
            </a:r>
            <a:r>
              <a:rPr lang="en-US" altLang="zh-CN" sz="2400" b="1" dirty="0">
                <a:latin typeface="楷体" pitchFamily="49" charset="-122"/>
                <a:ea typeface="楷体" pitchFamily="49" charset="-122"/>
              </a:rPr>
              <a:t>……</a:t>
            </a:r>
            <a:r>
              <a:rPr lang="zh-CN" altLang="zh-CN" sz="2400" b="1" dirty="0">
                <a:latin typeface="楷体" pitchFamily="49" charset="-122"/>
                <a:ea typeface="楷体" pitchFamily="49" charset="-122"/>
              </a:rPr>
              <a:t>高考把“引导教学”纳入核心功能，有利于理顺教考关系，增强“</a:t>
            </a:r>
            <a:r>
              <a:rPr lang="zh-CN"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以考促学</a:t>
            </a:r>
            <a:r>
              <a:rPr lang="zh-CN" altLang="zh-CN" sz="2400" b="1" dirty="0">
                <a:latin typeface="楷体" pitchFamily="49" charset="-122"/>
                <a:ea typeface="楷体" pitchFamily="49" charset="-122"/>
              </a:rPr>
              <a:t>”的主动意识，通过考试改革，促进学生关键能力的培养，</a:t>
            </a:r>
            <a:r>
              <a:rPr lang="zh-CN"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使高考成为助力素质教育的有效途径。</a:t>
            </a:r>
            <a:r>
              <a:rPr lang="zh-CN" altLang="en-US" sz="2400" b="1" dirty="0">
                <a:latin typeface="楷体" pitchFamily="49" charset="-122"/>
                <a:ea typeface="楷体" pitchFamily="49" charset="-122"/>
              </a:rPr>
              <a:t>”             </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姜钢</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论高考“立德树人、服务选才、引导教学”的核心功能</a:t>
            </a:r>
            <a:r>
              <a:rPr lang="en-US" altLang="zh-CN" sz="2400" b="1" dirty="0">
                <a:latin typeface="楷体" pitchFamily="49" charset="-122"/>
                <a:ea typeface="楷体" pitchFamily="49" charset="-122"/>
              </a:rPr>
              <a:t>》</a:t>
            </a:r>
            <a:endParaRPr lang="zh-CN" altLang="zh-CN" sz="2400" b="1" dirty="0">
              <a:latin typeface="楷体" pitchFamily="49" charset="-122"/>
              <a:ea typeface="楷体" pitchFamily="49" charset="-122"/>
            </a:endParaRPr>
          </a:p>
        </p:txBody>
      </p:sp>
    </p:spTree>
    <p:extLst>
      <p:ext uri="{BB962C8B-B14F-4D97-AF65-F5344CB8AC3E}">
        <p14:creationId xmlns:p14="http://schemas.microsoft.com/office/powerpoint/2010/main" val="395953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9144000" cy="1143000"/>
          </a:xfrm>
        </p:spPr>
        <p:txBody>
          <a:bodyPr>
            <a:noAutofit/>
          </a:bodyPr>
          <a:lstStyle/>
          <a:p>
            <a:pPr algn="l"/>
            <a:r>
              <a:rPr lang="zh-CN" altLang="en-US" sz="4000" b="1" dirty="0">
                <a:solidFill>
                  <a:srgbClr val="FF0000"/>
                </a:solidFill>
                <a:effectLst>
                  <a:outerShdw blurRad="38100" dist="38100" dir="2700000" algn="tl">
                    <a:srgbClr val="000000">
                      <a:alpha val="43137"/>
                    </a:srgbClr>
                  </a:outerShdw>
                </a:effectLst>
              </a:rPr>
              <a:t>姜钢对“一体四层四翼”中“一体”的修订</a:t>
            </a:r>
            <a:r>
              <a:rPr lang="en-US" altLang="zh-CN" sz="4000" b="1" dirty="0">
                <a:solidFill>
                  <a:srgbClr val="FF0000"/>
                </a:solidFill>
                <a:effectLst>
                  <a:outerShdw blurRad="38100" dist="38100" dir="2700000" algn="tl">
                    <a:srgbClr val="000000">
                      <a:alpha val="43137"/>
                    </a:srgbClr>
                  </a:outerShdw>
                </a:effectLst>
              </a:rPr>
              <a:t>——</a:t>
            </a:r>
            <a:endParaRPr lang="zh-CN" altLang="en-US" sz="4000" b="1" dirty="0">
              <a:solidFill>
                <a:srgbClr val="FF0000"/>
              </a:solidFill>
              <a:effectLst>
                <a:outerShdw blurRad="38100" dist="38100" dir="2700000" algn="tl">
                  <a:srgbClr val="000000">
                    <a:alpha val="43137"/>
                  </a:srgbClr>
                </a:outerShdw>
              </a:effectLst>
            </a:endParaRP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484784"/>
            <a:ext cx="6040453" cy="4525963"/>
          </a:xfrm>
        </p:spPr>
      </p:pic>
      <p:sp>
        <p:nvSpPr>
          <p:cNvPr id="5" name="TextBox 4"/>
          <p:cNvSpPr txBox="1"/>
          <p:nvPr/>
        </p:nvSpPr>
        <p:spPr>
          <a:xfrm>
            <a:off x="5580112" y="1457571"/>
            <a:ext cx="3096344" cy="4585871"/>
          </a:xfrm>
          <a:prstGeom prst="rect">
            <a:avLst/>
          </a:prstGeom>
          <a:solidFill>
            <a:schemeClr val="accent3">
              <a:lumMod val="40000"/>
              <a:lumOff val="60000"/>
            </a:schemeClr>
          </a:solidFill>
        </p:spPr>
        <p:txBody>
          <a:bodyPr wrap="square" rtlCol="0">
            <a:spAutoFit/>
          </a:bodyPr>
          <a:lstStyle/>
          <a:p>
            <a:r>
              <a:rPr lang="zh-CN" altLang="en-US" sz="4000" dirty="0">
                <a:latin typeface="楷体" pitchFamily="49" charset="-122"/>
                <a:ea typeface="楷体" pitchFamily="49" charset="-122"/>
              </a:rPr>
              <a:t>“一体” </a:t>
            </a:r>
            <a:endParaRPr lang="en-US" altLang="zh-CN" sz="4000" dirty="0">
              <a:latin typeface="楷体" pitchFamily="49" charset="-122"/>
              <a:ea typeface="楷体" pitchFamily="49" charset="-122"/>
            </a:endParaRPr>
          </a:p>
          <a:p>
            <a:r>
              <a:rPr lang="zh-CN" altLang="en-US" sz="4000" b="1" dirty="0">
                <a:latin typeface="楷体" pitchFamily="49" charset="-122"/>
                <a:ea typeface="楷体" pitchFamily="49" charset="-122"/>
              </a:rPr>
              <a:t>考试目的</a:t>
            </a:r>
            <a:endParaRPr lang="en-US" altLang="zh-CN" sz="4000" b="1" dirty="0">
              <a:latin typeface="楷体" pitchFamily="49" charset="-122"/>
              <a:ea typeface="楷体" pitchFamily="49" charset="-122"/>
            </a:endParaRPr>
          </a:p>
          <a:p>
            <a:endParaRPr lang="en-US" altLang="zh-CN" sz="2400" b="1" dirty="0">
              <a:latin typeface="楷体" pitchFamily="49" charset="-122"/>
              <a:ea typeface="楷体" pitchFamily="49" charset="-122"/>
            </a:endParaRPr>
          </a:p>
          <a:p>
            <a:r>
              <a:rPr lang="zh-CN" altLang="en-US" sz="4000" dirty="0">
                <a:latin typeface="楷体" pitchFamily="49" charset="-122"/>
                <a:ea typeface="楷体" pitchFamily="49" charset="-122"/>
              </a:rPr>
              <a:t>“四层”</a:t>
            </a:r>
            <a:endParaRPr lang="en-US" altLang="zh-CN" sz="4000" dirty="0">
              <a:latin typeface="楷体" pitchFamily="49" charset="-122"/>
              <a:ea typeface="楷体" pitchFamily="49" charset="-122"/>
            </a:endParaRPr>
          </a:p>
          <a:p>
            <a:r>
              <a:rPr lang="zh-CN" altLang="en-US" sz="4000" dirty="0">
                <a:latin typeface="楷体" pitchFamily="49" charset="-122"/>
                <a:ea typeface="楷体" pitchFamily="49" charset="-122"/>
              </a:rPr>
              <a:t>考试内容</a:t>
            </a:r>
            <a:endParaRPr lang="en-US" altLang="zh-CN" sz="4000" dirty="0">
              <a:latin typeface="楷体" pitchFamily="49" charset="-122"/>
              <a:ea typeface="楷体" pitchFamily="49" charset="-122"/>
            </a:endParaRPr>
          </a:p>
          <a:p>
            <a:endParaRPr lang="en-US" altLang="zh-CN" sz="2400" dirty="0">
              <a:latin typeface="楷体" pitchFamily="49" charset="-122"/>
              <a:ea typeface="楷体" pitchFamily="49" charset="-122"/>
            </a:endParaRPr>
          </a:p>
          <a:p>
            <a:r>
              <a:rPr lang="zh-CN" altLang="en-US" sz="4000" dirty="0">
                <a:latin typeface="楷体" pitchFamily="49" charset="-122"/>
                <a:ea typeface="楷体" pitchFamily="49" charset="-122"/>
              </a:rPr>
              <a:t>“四翼”</a:t>
            </a:r>
            <a:endParaRPr lang="en-US" altLang="zh-CN" sz="4000" dirty="0">
              <a:latin typeface="楷体" pitchFamily="49" charset="-122"/>
              <a:ea typeface="楷体" pitchFamily="49" charset="-122"/>
            </a:endParaRPr>
          </a:p>
          <a:p>
            <a:r>
              <a:rPr lang="zh-CN" altLang="en-US" sz="4000" dirty="0">
                <a:latin typeface="楷体" pitchFamily="49" charset="-122"/>
                <a:ea typeface="楷体" pitchFamily="49" charset="-122"/>
              </a:rPr>
              <a:t>考试方式</a:t>
            </a:r>
          </a:p>
        </p:txBody>
      </p:sp>
      <p:sp>
        <p:nvSpPr>
          <p:cNvPr id="3" name="椭圆形标注 2"/>
          <p:cNvSpPr/>
          <p:nvPr/>
        </p:nvSpPr>
        <p:spPr>
          <a:xfrm>
            <a:off x="2339751" y="3284984"/>
            <a:ext cx="1440161" cy="1296144"/>
          </a:xfrm>
          <a:prstGeom prst="wedgeEllipseCallout">
            <a:avLst>
              <a:gd name="adj1" fmla="val -44474"/>
              <a:gd name="adj2" fmla="val 2572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effectLst>
                  <a:outerShdw blurRad="38100" dist="38100" dir="2700000" algn="tl">
                    <a:srgbClr val="000000">
                      <a:alpha val="43137"/>
                    </a:srgbClr>
                  </a:outerShdw>
                </a:effectLst>
              </a:rPr>
              <a:t>立德树人服务选才</a:t>
            </a:r>
            <a:endParaRPr lang="en-US" altLang="zh-CN" sz="1600" b="1" dirty="0">
              <a:solidFill>
                <a:srgbClr val="FF0000"/>
              </a:solidFill>
              <a:effectLst>
                <a:outerShdw blurRad="38100" dist="38100" dir="2700000" algn="tl">
                  <a:srgbClr val="000000">
                    <a:alpha val="43137"/>
                  </a:srgbClr>
                </a:outerShdw>
              </a:effectLst>
            </a:endParaRPr>
          </a:p>
          <a:p>
            <a:pPr algn="ctr"/>
            <a:r>
              <a:rPr lang="zh-CN" altLang="en-US" sz="1600" b="1" dirty="0">
                <a:solidFill>
                  <a:srgbClr val="FF0000"/>
                </a:solidFill>
                <a:effectLst>
                  <a:outerShdw blurRad="38100" dist="38100" dir="2700000" algn="tl">
                    <a:srgbClr val="000000">
                      <a:alpha val="43137"/>
                    </a:srgbClr>
                  </a:outerShdw>
                </a:effectLst>
              </a:rPr>
              <a:t>引导教学</a:t>
            </a:r>
          </a:p>
        </p:txBody>
      </p:sp>
    </p:spTree>
    <p:extLst>
      <p:ext uri="{BB962C8B-B14F-4D97-AF65-F5344CB8AC3E}">
        <p14:creationId xmlns:p14="http://schemas.microsoft.com/office/powerpoint/2010/main" val="379081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大红色喜庆\01副本.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3000"/>
                    </a14:imgEffect>
                  </a14:imgLayer>
                </a14:imgProps>
              </a:ext>
              <a:ext uri="{28A0092B-C50C-407E-A947-70E740481C1C}">
                <a14:useLocalDpi xmlns:a14="http://schemas.microsoft.com/office/drawing/2010/main" val="0"/>
              </a:ext>
            </a:extLst>
          </a:blip>
          <a:srcRect l="22005" t="22005"/>
          <a:stretch>
            <a:fillRect/>
          </a:stretch>
        </p:blipFill>
        <p:spPr bwMode="auto">
          <a:xfrm>
            <a:off x="495" y="1"/>
            <a:ext cx="9163169" cy="692673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7" descr="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651" y="2142530"/>
            <a:ext cx="4368487" cy="189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descr="光"/>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2712" y="686690"/>
            <a:ext cx="3689092" cy="158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PPECLOGO-eff-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3124" y="1862208"/>
            <a:ext cx="606275" cy="7194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08517" y="1830466"/>
            <a:ext cx="561836" cy="6771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7390" y="554430"/>
            <a:ext cx="1722013" cy="214365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5473" y="2628251"/>
            <a:ext cx="299964" cy="3576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06221" y="1906647"/>
            <a:ext cx="228544" cy="2729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47583" y="2700200"/>
            <a:ext cx="112684" cy="1333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63491" y="1601922"/>
            <a:ext cx="561836" cy="6771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76382" y="2109796"/>
            <a:ext cx="844342" cy="10136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PPECLOGO-eff-5-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22215" y="2291785"/>
            <a:ext cx="1047491" cy="12950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1" descr="PPECLOGO-eff-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29052" y="1722542"/>
            <a:ext cx="638017" cy="7681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PPECLOGO-eff-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333971" y="2505515"/>
            <a:ext cx="298376" cy="3555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PPECLOGO-eff-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706698" y="1447443"/>
            <a:ext cx="298376" cy="35551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PPECLOGO-eff2-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25706" y="1745820"/>
            <a:ext cx="969723" cy="128873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5" descr="PPECLOGO-eff2-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44568" y="1802955"/>
            <a:ext cx="250763" cy="3301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6" descr="PPECLOGO-eff2-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87885" y="2243114"/>
            <a:ext cx="401539" cy="52903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PPECLOGO-eff2-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54482" y="1910879"/>
            <a:ext cx="206324" cy="2729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descr="PPECLOGO-eff2-1-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752847" y="2365849"/>
            <a:ext cx="161885" cy="21373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23"/>
          <p:cNvSpPr>
            <a:spLocks noChangeArrowheads="1"/>
          </p:cNvSpPr>
          <p:nvPr/>
        </p:nvSpPr>
        <p:spPr bwMode="auto">
          <a:xfrm>
            <a:off x="981702" y="1691823"/>
            <a:ext cx="7023372" cy="2014091"/>
          </a:xfrm>
          <a:prstGeom prst="rect">
            <a:avLst/>
          </a:prstGeom>
          <a:effectLst/>
          <a:scene3d>
            <a:camera prst="orthographicFront"/>
            <a:lightRig rig="twoPt" dir="t"/>
          </a:scene3d>
          <a:sp3d extrusionH="44450">
            <a:bevelT w="69850" prst="angle"/>
          </a:sp3d>
        </p:spPr>
        <p:txBody>
          <a:bodyPr wrap="square" lIns="74371" tIns="37186" rIns="74371" bIns="37186">
            <a:spAutoFit/>
            <a:sp3d extrusionH="273050" prstMaterial="flat">
              <a:bevelB w="0" h="0"/>
              <a:extrusionClr>
                <a:srgbClr val="0033CC"/>
              </a:extrusionClr>
              <a:contourClr>
                <a:schemeClr val="bg1">
                  <a:lumMod val="9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54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回首</a:t>
            </a:r>
            <a:r>
              <a:rPr lang="zh-CN" altLang="en-US" sz="36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一七</a:t>
            </a:r>
            <a:endParaRPr lang="en-US" altLang="zh-CN" sz="36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36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rPr>
              <a:t>语文的骄傲由你们成就！</a:t>
            </a:r>
            <a:endParaRPr lang="en-US" altLang="zh-CN" sz="3600" b="1" kern="100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glow rad="228600">
                  <a:schemeClr val="accent2">
                    <a:satMod val="175000"/>
                    <a:alpha val="40000"/>
                  </a:schemeClr>
                </a:glow>
              </a:effectLst>
              <a:latin typeface="微软雅黑" pitchFamily="34" charset="-122"/>
              <a:ea typeface="微软雅黑" pitchFamily="34" charset="-122"/>
              <a:cs typeface="经典特黑简" pitchFamily="49" charset="-122"/>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1" i="0" u="none" strike="noStrike" kern="1000" cap="none" spc="0" normalizeH="0" baseline="0" noProof="0" dirty="0">
              <a:ln w="18415" cmpd="sng">
                <a:noFill/>
                <a:prstDash val="solid"/>
              </a:ln>
              <a:gradFill>
                <a:gsLst>
                  <a:gs pos="45000">
                    <a:srgbClr val="FEB80A">
                      <a:lumMod val="40000"/>
                      <a:lumOff val="60000"/>
                    </a:srgbClr>
                  </a:gs>
                  <a:gs pos="54000">
                    <a:srgbClr val="FEB80A">
                      <a:lumMod val="40000"/>
                      <a:lumOff val="60000"/>
                    </a:srgbClr>
                  </a:gs>
                  <a:gs pos="100000">
                    <a:srgbClr val="FEB80A">
                      <a:lumMod val="60000"/>
                      <a:lumOff val="40000"/>
                    </a:srgbClr>
                  </a:gs>
                </a:gsLst>
                <a:lin ang="5400000" scaled="0"/>
              </a:gradFill>
              <a:effectLst/>
              <a:uLnTx/>
              <a:uFillTx/>
              <a:latin typeface="微软雅黑" pitchFamily="34" charset="-122"/>
              <a:ea typeface="微软雅黑" pitchFamily="34" charset="-122"/>
              <a:cs typeface="经典特黑简" pitchFamily="49" charset="-122"/>
            </a:endParaRPr>
          </a:p>
        </p:txBody>
      </p:sp>
    </p:spTree>
    <p:extLst>
      <p:ext uri="{BB962C8B-B14F-4D97-AF65-F5344CB8AC3E}">
        <p14:creationId xmlns:p14="http://schemas.microsoft.com/office/powerpoint/2010/main" val="3159682693"/>
      </p:ext>
    </p:extLst>
  </p:cSld>
  <p:clrMapOvr>
    <a:masterClrMapping/>
  </p:clrMapOvr>
  <mc:AlternateContent xmlns:mc="http://schemas.openxmlformats.org/markup-compatibility/2006" xmlns:p14="http://schemas.microsoft.com/office/powerpoint/2010/main">
    <mc:Choice Requires="p14">
      <p:transition spd="slow" advTm="7113">
        <p14:flash/>
      </p:transition>
    </mc:Choice>
    <mc:Fallback xmlns="">
      <p:transition spd="slow" advTm="71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2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9"/>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2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2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22"/>
                                        </p:tgtEl>
                                      </p:cBhvr>
                                    </p:animEffect>
                                    <p:set>
                                      <p:cBhvr>
                                        <p:cTn id="73" dur="1" fill="hold">
                                          <p:stCondLst>
                                            <p:cond delay="499"/>
                                          </p:stCondLst>
                                        </p:cTn>
                                        <p:tgtEl>
                                          <p:spTgt spid="2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21"/>
                                        </p:tgtEl>
                                      </p:cBhvr>
                                    </p:animEffect>
                                    <p:set>
                                      <p:cBhvr>
                                        <p:cTn id="88" dur="1" fill="hold">
                                          <p:stCondLst>
                                            <p:cond delay="499"/>
                                          </p:stCondLst>
                                        </p:cTn>
                                        <p:tgtEl>
                                          <p:spTgt spid="2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3"/>
                                        </p:tgtEl>
                                      </p:cBhvr>
                                    </p:animEffect>
                                    <p:set>
                                      <p:cBhvr>
                                        <p:cTn id="91" dur="1" fill="hold">
                                          <p:stCondLst>
                                            <p:cond delay="499"/>
                                          </p:stCondLst>
                                        </p:cTn>
                                        <p:tgtEl>
                                          <p:spTgt spid="2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9"/>
                                        </p:tgtEl>
                                      </p:cBhvr>
                                    </p:animEffect>
                                    <p:set>
                                      <p:cBhvr>
                                        <p:cTn id="97" dur="1" fill="hold">
                                          <p:stCondLst>
                                            <p:cond delay="499"/>
                                          </p:stCondLst>
                                        </p:cTn>
                                        <p:tgtEl>
                                          <p:spTgt spid="9"/>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100"/>
                                        <p:tgtEl>
                                          <p:spTgt spid="2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
                                        <p:tgtEl>
                                          <p:spTgt spid="2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
                                        <p:tgtEl>
                                          <p:spTgt spid="2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100"/>
                                        <p:tgtEl>
                                          <p:spTgt spid="2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100"/>
                                        <p:tgtEl>
                                          <p:spTgt spid="28"/>
                                        </p:tgtEl>
                                      </p:cBhvr>
                                    </p:animEffect>
                                  </p:childTnLst>
                                </p:cTn>
                              </p:par>
                              <p:par>
                                <p:cTn id="116" presetID="53" presetClass="exit" presetSubtype="16" fill="hold" nodeType="withEffect">
                                  <p:stCondLst>
                                    <p:cond delay="100"/>
                                  </p:stCondLst>
                                  <p:childTnLst>
                                    <p:anim calcmode="lin" valueType="num">
                                      <p:cBhvr>
                                        <p:cTn id="117" dur="1000"/>
                                        <p:tgtEl>
                                          <p:spTgt spid="24"/>
                                        </p:tgtEl>
                                        <p:attrNameLst>
                                          <p:attrName>ppt_w</p:attrName>
                                        </p:attrNameLst>
                                      </p:cBhvr>
                                      <p:tavLst>
                                        <p:tav tm="0">
                                          <p:val>
                                            <p:strVal val="ppt_w"/>
                                          </p:val>
                                        </p:tav>
                                        <p:tav tm="100000">
                                          <p:val>
                                            <p:fltVal val="0"/>
                                          </p:val>
                                        </p:tav>
                                      </p:tavLst>
                                    </p:anim>
                                    <p:anim calcmode="lin" valueType="num">
                                      <p:cBhvr>
                                        <p:cTn id="118" dur="1000"/>
                                        <p:tgtEl>
                                          <p:spTgt spid="24"/>
                                        </p:tgtEl>
                                        <p:attrNameLst>
                                          <p:attrName>ppt_h</p:attrName>
                                        </p:attrNameLst>
                                      </p:cBhvr>
                                      <p:tavLst>
                                        <p:tav tm="0">
                                          <p:val>
                                            <p:strVal val="ppt_h"/>
                                          </p:val>
                                        </p:tav>
                                        <p:tav tm="100000">
                                          <p:val>
                                            <p:fltVal val="0"/>
                                          </p:val>
                                        </p:tav>
                                      </p:tavLst>
                                    </p:anim>
                                    <p:animEffect transition="out" filter="fade">
                                      <p:cBhvr>
                                        <p:cTn id="119" dur="1000"/>
                                        <p:tgtEl>
                                          <p:spTgt spid="24"/>
                                        </p:tgtEl>
                                      </p:cBhvr>
                                    </p:animEffect>
                                    <p:set>
                                      <p:cBhvr>
                                        <p:cTn id="120" dur="1" fill="hold">
                                          <p:stCondLst>
                                            <p:cond delay="999"/>
                                          </p:stCondLst>
                                        </p:cTn>
                                        <p:tgtEl>
                                          <p:spTgt spid="24"/>
                                        </p:tgtEl>
                                        <p:attrNameLst>
                                          <p:attrName>style.visibility</p:attrName>
                                        </p:attrNameLst>
                                      </p:cBhvr>
                                      <p:to>
                                        <p:strVal val="hidden"/>
                                      </p:to>
                                    </p:set>
                                  </p:childTnLst>
                                </p:cTn>
                              </p:par>
                              <p:par>
                                <p:cTn id="121" presetID="53" presetClass="exit" presetSubtype="16" fill="hold" nodeType="withEffect">
                                  <p:stCondLst>
                                    <p:cond delay="700"/>
                                  </p:stCondLst>
                                  <p:childTnLst>
                                    <p:anim calcmode="lin" valueType="num">
                                      <p:cBhvr>
                                        <p:cTn id="122" dur="500"/>
                                        <p:tgtEl>
                                          <p:spTgt spid="25"/>
                                        </p:tgtEl>
                                        <p:attrNameLst>
                                          <p:attrName>ppt_w</p:attrName>
                                        </p:attrNameLst>
                                      </p:cBhvr>
                                      <p:tavLst>
                                        <p:tav tm="0">
                                          <p:val>
                                            <p:strVal val="ppt_w"/>
                                          </p:val>
                                        </p:tav>
                                        <p:tav tm="100000">
                                          <p:val>
                                            <p:fltVal val="0"/>
                                          </p:val>
                                        </p:tav>
                                      </p:tavLst>
                                    </p:anim>
                                    <p:anim calcmode="lin" valueType="num">
                                      <p:cBhvr>
                                        <p:cTn id="123" dur="500"/>
                                        <p:tgtEl>
                                          <p:spTgt spid="25"/>
                                        </p:tgtEl>
                                        <p:attrNameLst>
                                          <p:attrName>ppt_h</p:attrName>
                                        </p:attrNameLst>
                                      </p:cBhvr>
                                      <p:tavLst>
                                        <p:tav tm="0">
                                          <p:val>
                                            <p:strVal val="ppt_h"/>
                                          </p:val>
                                        </p:tav>
                                        <p:tav tm="100000">
                                          <p:val>
                                            <p:fltVal val="0"/>
                                          </p:val>
                                        </p:tav>
                                      </p:tavLst>
                                    </p:anim>
                                    <p:animEffect transition="out" filter="fade">
                                      <p:cBhvr>
                                        <p:cTn id="124" dur="500"/>
                                        <p:tgtEl>
                                          <p:spTgt spid="25"/>
                                        </p:tgtEl>
                                      </p:cBhvr>
                                    </p:animEffect>
                                    <p:set>
                                      <p:cBhvr>
                                        <p:cTn id="125" dur="1" fill="hold">
                                          <p:stCondLst>
                                            <p:cond delay="499"/>
                                          </p:stCondLst>
                                        </p:cTn>
                                        <p:tgtEl>
                                          <p:spTgt spid="25"/>
                                        </p:tgtEl>
                                        <p:attrNameLst>
                                          <p:attrName>style.visibility</p:attrName>
                                        </p:attrNameLst>
                                      </p:cBhvr>
                                      <p:to>
                                        <p:strVal val="hidden"/>
                                      </p:to>
                                    </p:set>
                                  </p:childTnLst>
                                </p:cTn>
                              </p:par>
                              <p:par>
                                <p:cTn id="126" presetID="53" presetClass="exit" presetSubtype="16" fill="hold" nodeType="withEffect">
                                  <p:stCondLst>
                                    <p:cond delay="300"/>
                                  </p:stCondLst>
                                  <p:childTnLst>
                                    <p:anim calcmode="lin" valueType="num">
                                      <p:cBhvr>
                                        <p:cTn id="127" dur="500"/>
                                        <p:tgtEl>
                                          <p:spTgt spid="26"/>
                                        </p:tgtEl>
                                        <p:attrNameLst>
                                          <p:attrName>ppt_w</p:attrName>
                                        </p:attrNameLst>
                                      </p:cBhvr>
                                      <p:tavLst>
                                        <p:tav tm="0">
                                          <p:val>
                                            <p:strVal val="ppt_w"/>
                                          </p:val>
                                        </p:tav>
                                        <p:tav tm="100000">
                                          <p:val>
                                            <p:fltVal val="0"/>
                                          </p:val>
                                        </p:tav>
                                      </p:tavLst>
                                    </p:anim>
                                    <p:anim calcmode="lin" valueType="num">
                                      <p:cBhvr>
                                        <p:cTn id="128" dur="500"/>
                                        <p:tgtEl>
                                          <p:spTgt spid="26"/>
                                        </p:tgtEl>
                                        <p:attrNameLst>
                                          <p:attrName>ppt_h</p:attrName>
                                        </p:attrNameLst>
                                      </p:cBhvr>
                                      <p:tavLst>
                                        <p:tav tm="0">
                                          <p:val>
                                            <p:strVal val="ppt_h"/>
                                          </p:val>
                                        </p:tav>
                                        <p:tav tm="100000">
                                          <p:val>
                                            <p:fltVal val="0"/>
                                          </p:val>
                                        </p:tav>
                                      </p:tavLst>
                                    </p:anim>
                                    <p:animEffect transition="out" filter="fade">
                                      <p:cBhvr>
                                        <p:cTn id="129" dur="500"/>
                                        <p:tgtEl>
                                          <p:spTgt spid="26"/>
                                        </p:tgtEl>
                                      </p:cBhvr>
                                    </p:animEffect>
                                    <p:set>
                                      <p:cBhvr>
                                        <p:cTn id="130" dur="1" fill="hold">
                                          <p:stCondLst>
                                            <p:cond delay="499"/>
                                          </p:stCondLst>
                                        </p:cTn>
                                        <p:tgtEl>
                                          <p:spTgt spid="26"/>
                                        </p:tgtEl>
                                        <p:attrNameLst>
                                          <p:attrName>style.visibility</p:attrName>
                                        </p:attrNameLst>
                                      </p:cBhvr>
                                      <p:to>
                                        <p:strVal val="hidden"/>
                                      </p:to>
                                    </p:set>
                                  </p:childTnLst>
                                </p:cTn>
                              </p:par>
                              <p:par>
                                <p:cTn id="131" presetID="53" presetClass="exit" presetSubtype="16" fill="hold" nodeType="withEffect">
                                  <p:stCondLst>
                                    <p:cond delay="1900"/>
                                  </p:stCondLst>
                                  <p:childTnLst>
                                    <p:anim calcmode="lin" valueType="num">
                                      <p:cBhvr>
                                        <p:cTn id="132" dur="500"/>
                                        <p:tgtEl>
                                          <p:spTgt spid="27"/>
                                        </p:tgtEl>
                                        <p:attrNameLst>
                                          <p:attrName>ppt_w</p:attrName>
                                        </p:attrNameLst>
                                      </p:cBhvr>
                                      <p:tavLst>
                                        <p:tav tm="0">
                                          <p:val>
                                            <p:strVal val="ppt_w"/>
                                          </p:val>
                                        </p:tav>
                                        <p:tav tm="100000">
                                          <p:val>
                                            <p:fltVal val="0"/>
                                          </p:val>
                                        </p:tav>
                                      </p:tavLst>
                                    </p:anim>
                                    <p:anim calcmode="lin" valueType="num">
                                      <p:cBhvr>
                                        <p:cTn id="133" dur="500"/>
                                        <p:tgtEl>
                                          <p:spTgt spid="27"/>
                                        </p:tgtEl>
                                        <p:attrNameLst>
                                          <p:attrName>ppt_h</p:attrName>
                                        </p:attrNameLst>
                                      </p:cBhvr>
                                      <p:tavLst>
                                        <p:tav tm="0">
                                          <p:val>
                                            <p:strVal val="ppt_h"/>
                                          </p:val>
                                        </p:tav>
                                        <p:tav tm="100000">
                                          <p:val>
                                            <p:fltVal val="0"/>
                                          </p:val>
                                        </p:tav>
                                      </p:tavLst>
                                    </p:anim>
                                    <p:animEffect transition="out" filter="fade">
                                      <p:cBhvr>
                                        <p:cTn id="134" dur="500"/>
                                        <p:tgtEl>
                                          <p:spTgt spid="27"/>
                                        </p:tgtEl>
                                      </p:cBhvr>
                                    </p:animEffect>
                                    <p:set>
                                      <p:cBhvr>
                                        <p:cTn id="135" dur="1" fill="hold">
                                          <p:stCondLst>
                                            <p:cond delay="499"/>
                                          </p:stCondLst>
                                        </p:cTn>
                                        <p:tgtEl>
                                          <p:spTgt spid="27"/>
                                        </p:tgtEl>
                                        <p:attrNameLst>
                                          <p:attrName>style.visibility</p:attrName>
                                        </p:attrNameLst>
                                      </p:cBhvr>
                                      <p:to>
                                        <p:strVal val="hidden"/>
                                      </p:to>
                                    </p:set>
                                  </p:childTnLst>
                                </p:cTn>
                              </p:par>
                              <p:par>
                                <p:cTn id="136" presetID="53" presetClass="exit" presetSubtype="16" fill="hold" nodeType="withEffect">
                                  <p:stCondLst>
                                    <p:cond delay="2300"/>
                                  </p:stCondLst>
                                  <p:childTnLst>
                                    <p:anim calcmode="lin" valueType="num">
                                      <p:cBhvr>
                                        <p:cTn id="137" dur="500"/>
                                        <p:tgtEl>
                                          <p:spTgt spid="28"/>
                                        </p:tgtEl>
                                        <p:attrNameLst>
                                          <p:attrName>ppt_w</p:attrName>
                                        </p:attrNameLst>
                                      </p:cBhvr>
                                      <p:tavLst>
                                        <p:tav tm="0">
                                          <p:val>
                                            <p:strVal val="ppt_w"/>
                                          </p:val>
                                        </p:tav>
                                        <p:tav tm="100000">
                                          <p:val>
                                            <p:fltVal val="0"/>
                                          </p:val>
                                        </p:tav>
                                      </p:tavLst>
                                    </p:anim>
                                    <p:anim calcmode="lin" valueType="num">
                                      <p:cBhvr>
                                        <p:cTn id="138" dur="500"/>
                                        <p:tgtEl>
                                          <p:spTgt spid="28"/>
                                        </p:tgtEl>
                                        <p:attrNameLst>
                                          <p:attrName>ppt_h</p:attrName>
                                        </p:attrNameLst>
                                      </p:cBhvr>
                                      <p:tavLst>
                                        <p:tav tm="0">
                                          <p:val>
                                            <p:strVal val="ppt_h"/>
                                          </p:val>
                                        </p:tav>
                                        <p:tav tm="100000">
                                          <p:val>
                                            <p:fltVal val="0"/>
                                          </p:val>
                                        </p:tav>
                                      </p:tavLst>
                                    </p:anim>
                                    <p:animEffect transition="out" filter="fade">
                                      <p:cBhvr>
                                        <p:cTn id="139" dur="500"/>
                                        <p:tgtEl>
                                          <p:spTgt spid="28"/>
                                        </p:tgtEl>
                                      </p:cBhvr>
                                    </p:animEffect>
                                    <p:set>
                                      <p:cBhvr>
                                        <p:cTn id="140" dur="1" fill="hold">
                                          <p:stCondLst>
                                            <p:cond delay="499"/>
                                          </p:stCondLst>
                                        </p:cTn>
                                        <p:tgtEl>
                                          <p:spTgt spid="28"/>
                                        </p:tgtEl>
                                        <p:attrNameLst>
                                          <p:attrName>style.visibility</p:attrName>
                                        </p:attrNameLst>
                                      </p:cBhvr>
                                      <p:to>
                                        <p:strVal val="hidden"/>
                                      </p:to>
                                    </p:set>
                                  </p:childTnLst>
                                </p:cTn>
                              </p:par>
                              <p:par>
                                <p:cTn id="141" presetID="23" presetClass="entr" presetSubtype="32" fill="hold" grpId="0" nodeType="withEffect">
                                  <p:stCondLst>
                                    <p:cond delay="0"/>
                                  </p:stCondLst>
                                  <p:childTnLst>
                                    <p:set>
                                      <p:cBhvr>
                                        <p:cTn id="142" dur="1" fill="hold">
                                          <p:stCondLst>
                                            <p:cond delay="0"/>
                                          </p:stCondLst>
                                        </p:cTn>
                                        <p:tgtEl>
                                          <p:spTgt spid="17"/>
                                        </p:tgtEl>
                                        <p:attrNameLst>
                                          <p:attrName>style.visibility</p:attrName>
                                        </p:attrNameLst>
                                      </p:cBhvr>
                                      <p:to>
                                        <p:strVal val="visible"/>
                                      </p:to>
                                    </p:set>
                                    <p:anim calcmode="lin" valueType="num">
                                      <p:cBhvr>
                                        <p:cTn id="143" dur="250" fill="hold"/>
                                        <p:tgtEl>
                                          <p:spTgt spid="17"/>
                                        </p:tgtEl>
                                        <p:attrNameLst>
                                          <p:attrName>ppt_w</p:attrName>
                                        </p:attrNameLst>
                                      </p:cBhvr>
                                      <p:tavLst>
                                        <p:tav tm="0">
                                          <p:val>
                                            <p:strVal val="4*#ppt_w"/>
                                          </p:val>
                                        </p:tav>
                                        <p:tav tm="100000">
                                          <p:val>
                                            <p:strVal val="#ppt_w"/>
                                          </p:val>
                                        </p:tav>
                                      </p:tavLst>
                                    </p:anim>
                                    <p:anim calcmode="lin" valueType="num">
                                      <p:cBhvr>
                                        <p:cTn id="144" dur="250" fill="hold"/>
                                        <p:tgtEl>
                                          <p:spTgt spid="17"/>
                                        </p:tgtEl>
                                        <p:attrNameLst>
                                          <p:attrName>ppt_h</p:attrName>
                                        </p:attrNameLst>
                                      </p:cBhvr>
                                      <p:tavLst>
                                        <p:tav tm="0">
                                          <p:val>
                                            <p:strVal val="4*#ppt_h"/>
                                          </p:val>
                                        </p:tav>
                                        <p:tav tm="100000">
                                          <p:val>
                                            <p:strVal val="#ppt_h"/>
                                          </p:val>
                                        </p:tav>
                                      </p:tavLst>
                                    </p:anim>
                                  </p:childTnLst>
                                </p:cTn>
                              </p:par>
                            </p:childTnLst>
                          </p:cTn>
                        </p:par>
                        <p:par>
                          <p:cTn id="145" fill="hold">
                            <p:stCondLst>
                              <p:cond delay="500"/>
                            </p:stCondLst>
                            <p:childTnLst>
                              <p:par>
                                <p:cTn id="146" presetID="6" presetClass="emph" presetSubtype="0" fill="hold" grpId="2" nodeType="afterEffect">
                                  <p:stCondLst>
                                    <p:cond delay="0"/>
                                  </p:stCondLst>
                                  <p:childTnLst>
                                    <p:animScale>
                                      <p:cBhvr>
                                        <p:cTn id="147" dur="3000" fill="hold"/>
                                        <p:tgtEl>
                                          <p:spTgt spid="17"/>
                                        </p:tgtEl>
                                      </p:cBhvr>
                                      <p:by x="95000" y="95000"/>
                                    </p:animScale>
                                  </p:childTnLst>
                                </p:cTn>
                              </p:par>
                              <p:par>
                                <p:cTn id="148" presetID="10" presetClass="entr" presetSubtype="0" fill="hold" nodeType="withEffect">
                                  <p:stCondLst>
                                    <p:cond delay="0"/>
                                  </p:stCondLst>
                                  <p:childTnLst>
                                    <p:set>
                                      <p:cBhvr>
                                        <p:cTn id="149" dur="1" fill="hold">
                                          <p:stCondLst>
                                            <p:cond delay="0"/>
                                          </p:stCondLst>
                                        </p:cTn>
                                        <p:tgtEl>
                                          <p:spTgt spid="18"/>
                                        </p:tgtEl>
                                        <p:attrNameLst>
                                          <p:attrName>style.visibility</p:attrName>
                                        </p:attrNameLst>
                                      </p:cBhvr>
                                      <p:to>
                                        <p:strVal val="visible"/>
                                      </p:to>
                                    </p:set>
                                    <p:animEffect transition="in" filter="fade">
                                      <p:cBhvr>
                                        <p:cTn id="150" dur="500"/>
                                        <p:tgtEl>
                                          <p:spTgt spid="18"/>
                                        </p:tgtEl>
                                      </p:cBhvr>
                                    </p:animEffect>
                                  </p:childTnLst>
                                </p:cTn>
                              </p:par>
                              <p:par>
                                <p:cTn id="151" presetID="63" presetClass="path" presetSubtype="0" accel="50000" decel="50000" fill="hold" nodeType="withEffect">
                                  <p:stCondLst>
                                    <p:cond delay="0"/>
                                  </p:stCondLst>
                                  <p:childTnLst>
                                    <p:animMotion origin="layout" path="M -4.72222E-6 -3.33333E-6 L 0.3283 -3.33333E-6 " pathEditMode="relative" rAng="0" ptsTypes="AA">
                                      <p:cBhvr>
                                        <p:cTn id="152" dur="1750" fill="hold"/>
                                        <p:tgtEl>
                                          <p:spTgt spid="18"/>
                                        </p:tgtEl>
                                        <p:attrNameLst>
                                          <p:attrName>ppt_x</p:attrName>
                                          <p:attrName>ppt_y</p:attrName>
                                        </p:attrNameLst>
                                      </p:cBhvr>
                                      <p:rCtr x="16406" y="0"/>
                                    </p:animMotion>
                                  </p:childTnLst>
                                </p:cTn>
                              </p:par>
                              <p:par>
                                <p:cTn id="153" presetID="6" presetClass="emph" presetSubtype="0" accel="19000" decel="54000" fill="hold" nodeType="withEffect">
                                  <p:stCondLst>
                                    <p:cond delay="1250"/>
                                  </p:stCondLst>
                                  <p:childTnLst>
                                    <p:animScale>
                                      <p:cBhvr>
                                        <p:cTn id="154" dur="2000" fill="hold"/>
                                        <p:tgtEl>
                                          <p:spTgt spid="18"/>
                                        </p:tgtEl>
                                      </p:cBhvr>
                                      <p:by x="65000" y="65000"/>
                                    </p:animScale>
                                  </p:childTnLst>
                                </p:cTn>
                              </p:par>
                              <p:par>
                                <p:cTn id="155" presetID="10" presetClass="exit" presetSubtype="0" fill="hold" nodeType="withEffect">
                                  <p:stCondLst>
                                    <p:cond delay="1000"/>
                                  </p:stCondLst>
                                  <p:childTnLst>
                                    <p:animEffect transition="out" filter="fade">
                                      <p:cBhvr>
                                        <p:cTn id="156" dur="500"/>
                                        <p:tgtEl>
                                          <p:spTgt spid="18"/>
                                        </p:tgtEl>
                                      </p:cBhvr>
                                    </p:animEffect>
                                    <p:set>
                                      <p:cBhvr>
                                        <p:cTn id="157" dur="1" fill="hold">
                                          <p:stCondLst>
                                            <p:cond delay="499"/>
                                          </p:stCondLst>
                                        </p:cTn>
                                        <p:tgtEl>
                                          <p:spTgt spid="18"/>
                                        </p:tgtEl>
                                        <p:attrNameLst>
                                          <p:attrName>style.visibility</p:attrName>
                                        </p:attrNameLst>
                                      </p:cBhvr>
                                      <p:to>
                                        <p:strVal val="hidden"/>
                                      </p:to>
                                    </p:set>
                                  </p:childTnLst>
                                </p:cTn>
                              </p:par>
                              <p:par>
                                <p:cTn id="158" presetID="10" presetClass="entr" presetSubtype="0" fill="hold" nodeType="withEffect">
                                  <p:stCondLst>
                                    <p:cond delay="0"/>
                                  </p:stCondLst>
                                  <p:childTnLst>
                                    <p:set>
                                      <p:cBhvr>
                                        <p:cTn id="159" dur="1" fill="hold">
                                          <p:stCondLst>
                                            <p:cond delay="0"/>
                                          </p:stCondLst>
                                        </p:cTn>
                                        <p:tgtEl>
                                          <p:spTgt spid="19"/>
                                        </p:tgtEl>
                                        <p:attrNameLst>
                                          <p:attrName>style.visibility</p:attrName>
                                        </p:attrNameLst>
                                      </p:cBhvr>
                                      <p:to>
                                        <p:strVal val="visible"/>
                                      </p:to>
                                    </p:set>
                                    <p:animEffect transition="in" filter="fade">
                                      <p:cBhvr>
                                        <p:cTn id="160" dur="500"/>
                                        <p:tgtEl>
                                          <p:spTgt spid="19"/>
                                        </p:tgtEl>
                                      </p:cBhvr>
                                    </p:animEffect>
                                  </p:childTnLst>
                                </p:cTn>
                              </p:par>
                              <p:par>
                                <p:cTn id="161" presetID="63" presetClass="path" presetSubtype="0" accel="50000" decel="50000" fill="hold" nodeType="withEffect">
                                  <p:stCondLst>
                                    <p:cond delay="0"/>
                                  </p:stCondLst>
                                  <p:childTnLst>
                                    <p:animMotion origin="layout" path="M 8.33333E-7 1.11111E-6 L -0.24792 1.11111E-6 " pathEditMode="relative" rAng="0" ptsTypes="AA">
                                      <p:cBhvr>
                                        <p:cTn id="162" dur="1750" fill="hold"/>
                                        <p:tgtEl>
                                          <p:spTgt spid="19"/>
                                        </p:tgtEl>
                                        <p:attrNameLst>
                                          <p:attrName>ppt_x</p:attrName>
                                          <p:attrName>ppt_y</p:attrName>
                                        </p:attrNameLst>
                                      </p:cBhvr>
                                      <p:rCtr x="-12396" y="0"/>
                                    </p:animMotion>
                                  </p:childTnLst>
                                </p:cTn>
                              </p:par>
                              <p:par>
                                <p:cTn id="163" presetID="6" presetClass="emph" presetSubtype="0" accel="19000" decel="54000" fill="hold" nodeType="withEffect">
                                  <p:stCondLst>
                                    <p:cond delay="1250"/>
                                  </p:stCondLst>
                                  <p:childTnLst>
                                    <p:animScale>
                                      <p:cBhvr>
                                        <p:cTn id="164" dur="2000" fill="hold"/>
                                        <p:tgtEl>
                                          <p:spTgt spid="19"/>
                                        </p:tgtEl>
                                      </p:cBhvr>
                                      <p:by x="65000" y="65000"/>
                                    </p:animScale>
                                  </p:childTnLst>
                                </p:cTn>
                              </p:par>
                              <p:par>
                                <p:cTn id="165" presetID="10" presetClass="exit" presetSubtype="0" fill="hold" nodeType="withEffect">
                                  <p:stCondLst>
                                    <p:cond delay="1000"/>
                                  </p:stCondLst>
                                  <p:childTnLst>
                                    <p:animEffect transition="out" filter="fade">
                                      <p:cBhvr>
                                        <p:cTn id="166" dur="500"/>
                                        <p:tgtEl>
                                          <p:spTgt spid="19"/>
                                        </p:tgtEl>
                                      </p:cBhvr>
                                    </p:animEffect>
                                    <p:set>
                                      <p:cBhvr>
                                        <p:cTn id="167" dur="1" fill="hold">
                                          <p:stCondLst>
                                            <p:cond delay="499"/>
                                          </p:stCondLst>
                                        </p:cTn>
                                        <p:tgtEl>
                                          <p:spTgt spid="19"/>
                                        </p:tgtEl>
                                        <p:attrNameLst>
                                          <p:attrName>style.visibility</p:attrName>
                                        </p:attrNameLst>
                                      </p:cBhvr>
                                      <p:to>
                                        <p:strVal val="hidden"/>
                                      </p:to>
                                    </p:set>
                                  </p:childTnLst>
                                </p:cTn>
                              </p:par>
                            </p:childTnLst>
                          </p:cTn>
                        </p:par>
                        <p:par>
                          <p:cTn id="168" fill="hold">
                            <p:stCondLst>
                              <p:cond delay="3750"/>
                            </p:stCondLst>
                            <p:childTnLst>
                              <p:par>
                                <p:cTn id="169" presetID="53" presetClass="exit" presetSubtype="32" fill="hold" grpId="1" nodeType="afterEffect">
                                  <p:stCondLst>
                                    <p:cond delay="0"/>
                                  </p:stCondLst>
                                  <p:childTnLst>
                                    <p:anim calcmode="lin" valueType="num">
                                      <p:cBhvr>
                                        <p:cTn id="170" dur="200"/>
                                        <p:tgtEl>
                                          <p:spTgt spid="17"/>
                                        </p:tgtEl>
                                        <p:attrNameLst>
                                          <p:attrName>ppt_w</p:attrName>
                                        </p:attrNameLst>
                                      </p:cBhvr>
                                      <p:tavLst>
                                        <p:tav tm="0">
                                          <p:val>
                                            <p:strVal val="ppt_w"/>
                                          </p:val>
                                        </p:tav>
                                        <p:tav tm="100000">
                                          <p:val>
                                            <p:fltVal val="0"/>
                                          </p:val>
                                        </p:tav>
                                      </p:tavLst>
                                    </p:anim>
                                    <p:anim calcmode="lin" valueType="num">
                                      <p:cBhvr>
                                        <p:cTn id="171" dur="200"/>
                                        <p:tgtEl>
                                          <p:spTgt spid="17"/>
                                        </p:tgtEl>
                                        <p:attrNameLst>
                                          <p:attrName>ppt_h</p:attrName>
                                        </p:attrNameLst>
                                      </p:cBhvr>
                                      <p:tavLst>
                                        <p:tav tm="0">
                                          <p:val>
                                            <p:strVal val="ppt_h"/>
                                          </p:val>
                                        </p:tav>
                                        <p:tav tm="100000">
                                          <p:val>
                                            <p:fltVal val="0"/>
                                          </p:val>
                                        </p:tav>
                                      </p:tavLst>
                                    </p:anim>
                                    <p:animEffect transition="out" filter="fade">
                                      <p:cBhvr>
                                        <p:cTn id="172" dur="200"/>
                                        <p:tgtEl>
                                          <p:spTgt spid="17"/>
                                        </p:tgtEl>
                                      </p:cBhvr>
                                    </p:animEffect>
                                    <p:set>
                                      <p:cBhvr>
                                        <p:cTn id="173" dur="1" fill="hold">
                                          <p:stCondLst>
                                            <p:cond delay="1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76672"/>
            <a:ext cx="8229600" cy="1143000"/>
          </a:xfrm>
        </p:spPr>
        <p:txBody>
          <a:bodyPr>
            <a:noAutofit/>
          </a:bodyPr>
          <a:lstStyle/>
          <a:p>
            <a:r>
              <a:rPr lang="zh-CN" altLang="en-US" sz="4000" b="1" dirty="0">
                <a:solidFill>
                  <a:srgbClr val="FF0000"/>
                </a:solidFill>
                <a:effectLst>
                  <a:outerShdw blurRad="38100" dist="38100" dir="2700000" algn="tl">
                    <a:srgbClr val="000000">
                      <a:alpha val="43137"/>
                    </a:srgbClr>
                  </a:outerShdw>
                </a:effectLst>
              </a:rPr>
              <a:t>姜钢对“一体四层四翼”中“一体” 三元素互动关系的解释</a:t>
            </a:r>
          </a:p>
        </p:txBody>
      </p:sp>
      <p:pic>
        <p:nvPicPr>
          <p:cNvPr id="4" name="内容占位符 3"/>
          <p:cNvPicPr>
            <a:picLocks noGrp="1" noChangeAspect="1"/>
          </p:cNvPicPr>
          <p:nvPr>
            <p:ph idx="1"/>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547664" y="2060848"/>
            <a:ext cx="6336704" cy="3913847"/>
          </a:xfrm>
        </p:spPr>
      </p:pic>
    </p:spTree>
    <p:extLst>
      <p:ext uri="{BB962C8B-B14F-4D97-AF65-F5344CB8AC3E}">
        <p14:creationId xmlns:p14="http://schemas.microsoft.com/office/powerpoint/2010/main" val="868222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txBox="1">
            <a:spLocks noGrp="1"/>
          </p:cNvSpPr>
          <p:nvPr>
            <p:ph idx="1"/>
          </p:nvPr>
        </p:nvSpPr>
        <p:spPr>
          <a:xfrm>
            <a:off x="3635896" y="1268760"/>
            <a:ext cx="5061248" cy="1766637"/>
          </a:xfrm>
          <a:prstGeom prst="rect">
            <a:avLst/>
          </a:prstGeom>
          <a:noFill/>
        </p:spPr>
        <p:txBody>
          <a:bodyPr wrap="square" rtlCol="0">
            <a:spAutoFit/>
          </a:bodyPr>
          <a:lstStyle/>
          <a:p>
            <a:pPr marL="0" indent="0">
              <a:buNone/>
            </a:pPr>
            <a:r>
              <a:rPr lang="en-US" altLang="zh-CN" dirty="0"/>
              <a:t>    </a:t>
            </a:r>
            <a:r>
              <a:rPr lang="zh-CN" altLang="en-US" sz="2400" dirty="0">
                <a:latin typeface="楷体" pitchFamily="49" charset="-122"/>
                <a:ea typeface="楷体" pitchFamily="49" charset="-122"/>
              </a:rPr>
              <a:t>“</a:t>
            </a:r>
            <a:r>
              <a:rPr lang="zh-CN" altLang="zh-CN" sz="2400" b="1" dirty="0">
                <a:latin typeface="楷体" pitchFamily="49" charset="-122"/>
                <a:ea typeface="楷体" pitchFamily="49" charset="-122"/>
              </a:rPr>
              <a:t>立德树人是教育的根本任务，发挥统领和主动作用，决定了高考的前行方向和运行轨迹。</a:t>
            </a:r>
            <a:endParaRPr lang="en-US" altLang="zh-CN" sz="2400" b="1" dirty="0">
              <a:latin typeface="楷体" pitchFamily="49" charset="-122"/>
              <a:ea typeface="楷体" pitchFamily="49" charset="-122"/>
            </a:endParaRPr>
          </a:p>
          <a:p>
            <a:pPr marL="0" indent="0">
              <a:buNone/>
            </a:pPr>
            <a:endParaRPr lang="en-US" altLang="zh-CN" sz="2400" b="1" dirty="0">
              <a:latin typeface="楷体" pitchFamily="49" charset="-122"/>
              <a:ea typeface="楷体" pitchFamily="49" charset="-122"/>
            </a:endParaRPr>
          </a:p>
        </p:txBody>
      </p:sp>
      <p:sp>
        <p:nvSpPr>
          <p:cNvPr id="5" name="标题 1"/>
          <p:cNvSpPr>
            <a:spLocks noGrp="1"/>
          </p:cNvSpPr>
          <p:nvPr>
            <p:ph type="title"/>
          </p:nvPr>
        </p:nvSpPr>
        <p:spPr>
          <a:xfrm>
            <a:off x="107504" y="0"/>
            <a:ext cx="8229600" cy="1143000"/>
          </a:xfrm>
        </p:spPr>
        <p:txBody>
          <a:bodyPr>
            <a:noAutofit/>
          </a:bodyPr>
          <a:lstStyle/>
          <a:p>
            <a:pPr algn="l"/>
            <a:r>
              <a:rPr lang="zh-CN" altLang="en-US" sz="4000" b="1" dirty="0">
                <a:solidFill>
                  <a:srgbClr val="FF0000"/>
                </a:solidFill>
                <a:effectLst>
                  <a:outerShdw blurRad="38100" dist="38100" dir="2700000" algn="tl">
                    <a:srgbClr val="000000">
                      <a:alpha val="43137"/>
                    </a:srgbClr>
                  </a:outerShdw>
                </a:effectLst>
              </a:rPr>
              <a:t>姜钢</a:t>
            </a:r>
            <a:r>
              <a:rPr lang="zh-CN" altLang="en-US" sz="4000" b="1" dirty="0">
                <a:effectLst>
                  <a:outerShdw blurRad="38100" dist="38100" dir="2700000" algn="tl">
                    <a:srgbClr val="000000">
                      <a:alpha val="43137"/>
                    </a:srgbClr>
                  </a:outerShdw>
                </a:effectLst>
              </a:rPr>
              <a:t>他还说</a:t>
            </a:r>
            <a:r>
              <a:rPr lang="en-US" altLang="zh-CN" sz="4000" b="1" dirty="0">
                <a:effectLst>
                  <a:outerShdw blurRad="38100" dist="38100" dir="2700000" algn="tl">
                    <a:srgbClr val="000000">
                      <a:alpha val="43137"/>
                    </a:srgbClr>
                  </a:outerShdw>
                </a:effectLst>
              </a:rPr>
              <a:t>——</a:t>
            </a:r>
            <a:endParaRPr lang="zh-CN" altLang="en-US" sz="4000" b="1" dirty="0">
              <a:effectLst>
                <a:outerShdw blurRad="38100" dist="38100" dir="2700000" algn="tl">
                  <a:srgbClr val="000000">
                    <a:alpha val="43137"/>
                  </a:srgbClr>
                </a:outerShdw>
              </a:effectLst>
            </a:endParaRPr>
          </a:p>
        </p:txBody>
      </p:sp>
      <p:sp>
        <p:nvSpPr>
          <p:cNvPr id="2" name="文本框 1">
            <a:extLst>
              <a:ext uri="{FF2B5EF4-FFF2-40B4-BE49-F238E27FC236}">
                <a16:creationId xmlns:a16="http://schemas.microsoft.com/office/drawing/2014/main" id="{9E76E147-63F8-4930-8352-719EDD17E63B}"/>
              </a:ext>
            </a:extLst>
          </p:cNvPr>
          <p:cNvSpPr txBox="1"/>
          <p:nvPr/>
        </p:nvSpPr>
        <p:spPr>
          <a:xfrm>
            <a:off x="3635896" y="3001191"/>
            <a:ext cx="5184576" cy="2677656"/>
          </a:xfrm>
          <a:prstGeom prst="rect">
            <a:avLst/>
          </a:prstGeom>
          <a:noFill/>
        </p:spPr>
        <p:txBody>
          <a:bodyPr wrap="square" rtlCol="0">
            <a:spAutoFit/>
          </a:bodyPr>
          <a:lstStyle/>
          <a:p>
            <a:r>
              <a:rPr lang="en-US" altLang="zh-CN" b="1" dirty="0">
                <a:latin typeface="楷体" pitchFamily="49" charset="-122"/>
                <a:ea typeface="楷体" pitchFamily="49" charset="-122"/>
              </a:rPr>
              <a:t>     </a:t>
            </a:r>
            <a:r>
              <a:rPr lang="zh-CN"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服务选才和引导教学的功能具有共同的基础和内在的关联。</a:t>
            </a:r>
            <a:r>
              <a:rPr lang="zh-CN" altLang="zh-CN" sz="2400" b="1" dirty="0">
                <a:latin typeface="楷体" pitchFamily="49" charset="-122"/>
                <a:ea typeface="楷体" pitchFamily="49" charset="-122"/>
              </a:rPr>
              <a:t>建立科学的高考人才选拔标准和人才选拔方式，提升服务选才的质量，才能更好地“以考促学”，增强学生的创新精神、实践能力和社会责任感，促进基础教育和高等教育多样化发展。</a:t>
            </a:r>
            <a:endParaRPr lang="zh-CN" altLang="en-US" dirty="0"/>
          </a:p>
        </p:txBody>
      </p:sp>
      <p:pic>
        <p:nvPicPr>
          <p:cNvPr id="6" name="图片 5">
            <a:extLst>
              <a:ext uri="{FF2B5EF4-FFF2-40B4-BE49-F238E27FC236}">
                <a16:creationId xmlns:a16="http://schemas.microsoft.com/office/drawing/2014/main" id="{5859C3DB-6401-4218-B33D-856A88FCC409}"/>
              </a:ext>
            </a:extLst>
          </p:cNvPr>
          <p:cNvPicPr>
            <a:picLocks noChangeAspect="1"/>
          </p:cNvPicPr>
          <p:nvPr/>
        </p:nvPicPr>
        <p:blipFill rotWithShape="1">
          <a:blip r:embed="rId2">
            <a:extLst>
              <a:ext uri="{28A0092B-C50C-407E-A947-70E740481C1C}">
                <a14:useLocalDpi xmlns:a14="http://schemas.microsoft.com/office/drawing/2010/main" val="0"/>
              </a:ext>
            </a:extLst>
          </a:blip>
          <a:srcRect r="34380" b="-3500"/>
          <a:stretch/>
        </p:blipFill>
        <p:spPr>
          <a:xfrm>
            <a:off x="179048" y="1285850"/>
            <a:ext cx="3333520" cy="4159374"/>
          </a:xfrm>
          <a:prstGeom prst="rect">
            <a:avLst/>
          </a:prstGeom>
        </p:spPr>
      </p:pic>
    </p:spTree>
    <p:extLst>
      <p:ext uri="{BB962C8B-B14F-4D97-AF65-F5344CB8AC3E}">
        <p14:creationId xmlns:p14="http://schemas.microsoft.com/office/powerpoint/2010/main" val="2774680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836712"/>
            <a:ext cx="8964488" cy="4525963"/>
          </a:xfrm>
          <a:ln>
            <a:solidFill>
              <a:schemeClr val="accent1"/>
            </a:solidFill>
          </a:ln>
        </p:spPr>
        <p:txBody>
          <a:bodyPr>
            <a:normAutofit fontScale="92500"/>
          </a:bodyPr>
          <a:lstStyle/>
          <a:p>
            <a:pPr>
              <a:buFont typeface="Wingdings" pitchFamily="2" charset="2"/>
              <a:buChar char="u"/>
            </a:pPr>
            <a:r>
              <a:rPr lang="zh-CN" altLang="en-US" dirty="0">
                <a:latin typeface="楷体" pitchFamily="49" charset="-122"/>
                <a:ea typeface="楷体" pitchFamily="49" charset="-122"/>
              </a:rPr>
              <a:t>为什么高考语文题越来越像文综老师命的？</a:t>
            </a:r>
            <a:endParaRPr lang="en-US" altLang="zh-CN" dirty="0">
              <a:latin typeface="楷体" pitchFamily="49" charset="-122"/>
              <a:ea typeface="楷体" pitchFamily="49" charset="-122"/>
            </a:endParaRPr>
          </a:p>
          <a:p>
            <a:pPr marL="0" indent="0">
              <a:buNone/>
            </a:pPr>
            <a:r>
              <a:rPr lang="en-US" altLang="zh-CN" dirty="0">
                <a:latin typeface="楷体" pitchFamily="49" charset="-122"/>
                <a:ea typeface="楷体" pitchFamily="49" charset="-122"/>
              </a:rPr>
              <a:t>  ——</a:t>
            </a:r>
            <a:r>
              <a:rPr lang="zh-CN" altLang="en-US" b="1" dirty="0">
                <a:solidFill>
                  <a:srgbClr val="FF0000"/>
                </a:solidFill>
                <a:latin typeface="楷体" pitchFamily="49" charset="-122"/>
                <a:ea typeface="楷体" pitchFamily="49" charset="-122"/>
              </a:rPr>
              <a:t>“立德树人”</a:t>
            </a:r>
            <a:endParaRPr lang="en-US" altLang="zh-CN" b="1" dirty="0">
              <a:solidFill>
                <a:srgbClr val="FF0000"/>
              </a:solidFill>
              <a:latin typeface="楷体" pitchFamily="49" charset="-122"/>
              <a:ea typeface="楷体" pitchFamily="49" charset="-122"/>
            </a:endParaRPr>
          </a:p>
          <a:p>
            <a:pPr>
              <a:buFont typeface="Wingdings" pitchFamily="2" charset="2"/>
              <a:buChar char="u"/>
            </a:pPr>
            <a:r>
              <a:rPr lang="zh-CN" altLang="en-US" dirty="0">
                <a:latin typeface="楷体" pitchFamily="49" charset="-122"/>
                <a:ea typeface="楷体" pitchFamily="49" charset="-122"/>
              </a:rPr>
              <a:t>为什么要在</a:t>
            </a:r>
            <a:r>
              <a:rPr lang="en-US" altLang="zh-CN" dirty="0">
                <a:latin typeface="楷体" pitchFamily="49" charset="-122"/>
                <a:ea typeface="楷体" pitchFamily="49" charset="-122"/>
              </a:rPr>
              <a:t>17</a:t>
            </a:r>
            <a:r>
              <a:rPr lang="zh-CN" altLang="en-US" dirty="0">
                <a:latin typeface="楷体" pitchFamily="49" charset="-122"/>
                <a:ea typeface="楷体" pitchFamily="49" charset="-122"/>
              </a:rPr>
              <a:t>那么大变化的基础上继续调整？</a:t>
            </a:r>
            <a:endParaRPr lang="en-US" altLang="zh-CN" dirty="0">
              <a:latin typeface="楷体" pitchFamily="49" charset="-122"/>
              <a:ea typeface="楷体" pitchFamily="49" charset="-122"/>
            </a:endParaRPr>
          </a:p>
          <a:p>
            <a:pPr marL="0" indent="0">
              <a:buNone/>
            </a:pPr>
            <a:r>
              <a:rPr lang="en-US" altLang="zh-CN" dirty="0">
                <a:latin typeface="楷体" pitchFamily="49" charset="-122"/>
                <a:ea typeface="楷体" pitchFamily="49" charset="-122"/>
              </a:rPr>
              <a:t>  ——</a:t>
            </a:r>
            <a:r>
              <a:rPr lang="zh-CN" altLang="en-US" b="1" dirty="0">
                <a:solidFill>
                  <a:srgbClr val="FF0000"/>
                </a:solidFill>
                <a:latin typeface="楷体" pitchFamily="49" charset="-122"/>
                <a:ea typeface="楷体" pitchFamily="49" charset="-122"/>
              </a:rPr>
              <a:t>“服务选才”</a:t>
            </a:r>
            <a:endParaRPr lang="en-US" altLang="zh-CN" b="1" dirty="0">
              <a:solidFill>
                <a:srgbClr val="FF0000"/>
              </a:solidFill>
              <a:latin typeface="楷体" pitchFamily="49" charset="-122"/>
              <a:ea typeface="楷体" pitchFamily="49" charset="-122"/>
            </a:endParaRPr>
          </a:p>
          <a:p>
            <a:pPr>
              <a:buFont typeface="Wingdings" pitchFamily="2" charset="2"/>
              <a:buChar char="u"/>
            </a:pPr>
            <a:r>
              <a:rPr lang="zh-CN" altLang="en-US" dirty="0">
                <a:latin typeface="楷体" pitchFamily="49" charset="-122"/>
                <a:ea typeface="楷体" pitchFamily="49" charset="-122"/>
              </a:rPr>
              <a:t>为什么要命制类似“同文语境”这种陌生的题型？</a:t>
            </a:r>
            <a:endParaRPr lang="en-US" altLang="zh-CN" dirty="0">
              <a:latin typeface="楷体" pitchFamily="49" charset="-122"/>
              <a:ea typeface="楷体" pitchFamily="49" charset="-122"/>
            </a:endParaRPr>
          </a:p>
          <a:p>
            <a:pPr marL="0" indent="0">
              <a:buNone/>
            </a:pPr>
            <a:r>
              <a:rPr lang="en-US" altLang="zh-CN" dirty="0">
                <a:latin typeface="楷体" pitchFamily="49" charset="-122"/>
                <a:ea typeface="楷体" pitchFamily="49" charset="-122"/>
              </a:rPr>
              <a:t>  ——</a:t>
            </a:r>
            <a:r>
              <a:rPr lang="zh-CN" altLang="en-US" b="1" dirty="0">
                <a:solidFill>
                  <a:srgbClr val="FF0000"/>
                </a:solidFill>
                <a:latin typeface="楷体" pitchFamily="49" charset="-122"/>
                <a:ea typeface="楷体" pitchFamily="49" charset="-122"/>
              </a:rPr>
              <a:t>“引导教学”</a:t>
            </a:r>
            <a:endParaRPr lang="en-US" altLang="zh-CN" b="1" dirty="0">
              <a:solidFill>
                <a:srgbClr val="FF0000"/>
              </a:solidFill>
              <a:latin typeface="楷体" pitchFamily="49" charset="-122"/>
              <a:ea typeface="楷体" pitchFamily="49" charset="-122"/>
            </a:endParaRPr>
          </a:p>
          <a:p>
            <a:pPr>
              <a:buFont typeface="Wingdings" pitchFamily="2" charset="2"/>
              <a:buChar char="u"/>
            </a:pPr>
            <a:r>
              <a:rPr lang="zh-CN" altLang="en-US" dirty="0">
                <a:latin typeface="楷体" pitchFamily="49" charset="-122"/>
                <a:ea typeface="楷体" pitchFamily="49" charset="-122"/>
              </a:rPr>
              <a:t>为什么主观题的设问方式越来越刁钻古怪？</a:t>
            </a:r>
            <a:endParaRPr lang="en-US" altLang="zh-CN" dirty="0">
              <a:latin typeface="楷体" pitchFamily="49" charset="-122"/>
              <a:ea typeface="楷体" pitchFamily="49" charset="-122"/>
            </a:endParaRPr>
          </a:p>
          <a:p>
            <a:pPr marL="0" indent="0">
              <a:buNone/>
            </a:pPr>
            <a:r>
              <a:rPr lang="en-US" altLang="zh-CN" sz="3000" dirty="0">
                <a:latin typeface="楷体" pitchFamily="49" charset="-122"/>
                <a:ea typeface="楷体" pitchFamily="49" charset="-122"/>
              </a:rPr>
              <a:t>  </a:t>
            </a:r>
            <a:r>
              <a:rPr lang="en-US" altLang="zh-CN" dirty="0">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“服</a:t>
            </a:r>
            <a:r>
              <a:rPr lang="zh-CN" altLang="en-US" b="1">
                <a:solidFill>
                  <a:srgbClr val="FF0000"/>
                </a:solidFill>
                <a:latin typeface="楷体" pitchFamily="49" charset="-122"/>
                <a:ea typeface="楷体" pitchFamily="49" charset="-122"/>
              </a:rPr>
              <a:t>务选才，</a:t>
            </a:r>
            <a:r>
              <a:rPr lang="zh-CN" altLang="en-US" b="1" dirty="0">
                <a:solidFill>
                  <a:srgbClr val="FF0000"/>
                </a:solidFill>
                <a:latin typeface="楷体" pitchFamily="49" charset="-122"/>
                <a:ea typeface="楷体" pitchFamily="49" charset="-122"/>
              </a:rPr>
              <a:t>引导教学”</a:t>
            </a:r>
            <a:endParaRPr lang="en-US" altLang="zh-CN" b="1" dirty="0">
              <a:solidFill>
                <a:srgbClr val="FF0000"/>
              </a:solidFill>
              <a:latin typeface="楷体" pitchFamily="49" charset="-122"/>
              <a:ea typeface="楷体" pitchFamily="49" charset="-122"/>
            </a:endParaRPr>
          </a:p>
          <a:p>
            <a:pPr marL="0" indent="0">
              <a:buNone/>
            </a:pPr>
            <a:endParaRPr lang="en-US" altLang="zh-CN" dirty="0">
              <a:latin typeface="楷体" pitchFamily="49" charset="-122"/>
              <a:ea typeface="楷体" pitchFamily="49" charset="-122"/>
            </a:endParaRPr>
          </a:p>
          <a:p>
            <a:endParaRPr lang="zh-CN" altLang="en-US" dirty="0">
              <a:latin typeface="楷体" pitchFamily="49" charset="-122"/>
              <a:ea typeface="楷体" pitchFamily="49" charset="-122"/>
            </a:endParaRPr>
          </a:p>
        </p:txBody>
      </p:sp>
    </p:spTree>
    <p:extLst>
      <p:ext uri="{BB962C8B-B14F-4D97-AF65-F5344CB8AC3E}">
        <p14:creationId xmlns:p14="http://schemas.microsoft.com/office/powerpoint/2010/main" val="15185362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32656"/>
            <a:ext cx="9108504" cy="1143000"/>
          </a:xfrm>
        </p:spPr>
        <p:txBody>
          <a:bodyPr>
            <a:noAutofit/>
          </a:bodyPr>
          <a:lstStyle/>
          <a:p>
            <a:r>
              <a:rPr lang="zh-CN" altLang="en-US" sz="4000" b="1" dirty="0">
                <a:latin typeface="黑体" pitchFamily="49" charset="-122"/>
                <a:ea typeface="黑体" pitchFamily="49" charset="-122"/>
              </a:rPr>
              <a:t>姜钢对“四翼”的修订</a:t>
            </a:r>
            <a:endParaRPr lang="zh-CN" altLang="en-US" sz="4000" b="1" dirty="0">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89756" y="1268760"/>
            <a:ext cx="8928992" cy="4525963"/>
          </a:xfrm>
        </p:spPr>
        <p:txBody>
          <a:bodyPr>
            <a:normAutofit/>
          </a:bodyPr>
          <a:lstStyle/>
          <a:p>
            <a:pPr marL="0" indent="0">
              <a:buNone/>
            </a:pPr>
            <a:endParaRPr lang="en-US" altLang="zh-CN" sz="2800" b="1" dirty="0">
              <a:latin typeface="黑体" pitchFamily="49" charset="-122"/>
              <a:ea typeface="黑体" pitchFamily="49" charset="-122"/>
            </a:endParaRPr>
          </a:p>
          <a:p>
            <a:pPr>
              <a:buFont typeface="Wingdings" pitchFamily="2" charset="2"/>
              <a:buChar char="u"/>
            </a:pPr>
            <a:r>
              <a:rPr lang="en-US" altLang="zh-CN" sz="2400" b="1" dirty="0">
                <a:latin typeface="楷体" pitchFamily="49" charset="-122"/>
                <a:ea typeface="楷体" pitchFamily="49" charset="-122"/>
              </a:rPr>
              <a:t>高考命题要增强</a:t>
            </a:r>
            <a:r>
              <a:rPr lang="en-US"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基础性</a:t>
            </a:r>
            <a:r>
              <a:rPr lang="en-US" altLang="zh-CN" sz="2400" b="1" dirty="0">
                <a:latin typeface="楷体" pitchFamily="49" charset="-122"/>
                <a:ea typeface="楷体" pitchFamily="49" charset="-122"/>
              </a:rPr>
              <a:t>，考查学生必备知识和关键能力；要增强</a:t>
            </a:r>
            <a:r>
              <a:rPr lang="en-US"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综合性</a:t>
            </a:r>
            <a:r>
              <a:rPr lang="en-US" altLang="zh-CN" sz="2400" b="1" dirty="0">
                <a:latin typeface="楷体" pitchFamily="49" charset="-122"/>
                <a:ea typeface="楷体" pitchFamily="49" charset="-122"/>
              </a:rPr>
              <a:t>，体现学生综合素质和学科素养；要加强</a:t>
            </a:r>
            <a:r>
              <a:rPr lang="en-US"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应用性</a:t>
            </a:r>
            <a:r>
              <a:rPr lang="en-US" altLang="zh-CN" sz="2400" b="1" dirty="0">
                <a:latin typeface="楷体" pitchFamily="49" charset="-122"/>
                <a:ea typeface="楷体" pitchFamily="49" charset="-122"/>
              </a:rPr>
              <a:t>，注重理论密切联系实际；要增强</a:t>
            </a:r>
            <a:r>
              <a:rPr lang="en-US"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探究性和开放性</a:t>
            </a:r>
            <a:r>
              <a:rPr lang="en-US" altLang="zh-CN" sz="2400" b="1" dirty="0">
                <a:latin typeface="楷体" pitchFamily="49" charset="-122"/>
                <a:ea typeface="楷体" pitchFamily="49" charset="-122"/>
              </a:rPr>
              <a:t>，考查学生的创新意识和创新能力。</a:t>
            </a:r>
          </a:p>
          <a:p>
            <a:pPr marL="0" indent="0">
              <a:buNone/>
            </a:pPr>
            <a:r>
              <a:rPr lang="en-US" altLang="zh-CN" sz="2400" b="1" dirty="0">
                <a:latin typeface="楷体" pitchFamily="49" charset="-122"/>
                <a:ea typeface="楷体" pitchFamily="49" charset="-122"/>
              </a:rPr>
              <a:t>  ——</a:t>
            </a:r>
            <a:r>
              <a:rPr lang="zh-CN" altLang="en-US" sz="2400" b="1" dirty="0">
                <a:latin typeface="楷体" pitchFamily="49" charset="-122"/>
                <a:ea typeface="楷体" pitchFamily="49" charset="-122"/>
              </a:rPr>
              <a:t>姜钢 刘</a:t>
            </a:r>
            <a:r>
              <a:rPr lang="zh-CN" altLang="zh-CN" sz="2400" b="1" dirty="0">
                <a:latin typeface="楷体" pitchFamily="49" charset="-122"/>
                <a:ea typeface="楷体" pitchFamily="49" charset="-122"/>
              </a:rPr>
              <a:t>桔</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牢记立德树人使命，写好教育考试奋进之笔</a:t>
            </a:r>
            <a:r>
              <a:rPr lang="en-US" altLang="zh-CN" sz="2400" b="1" dirty="0">
                <a:latin typeface="楷体" pitchFamily="49" charset="-122"/>
                <a:ea typeface="楷体" pitchFamily="49" charset="-122"/>
              </a:rPr>
              <a:t>》</a:t>
            </a:r>
          </a:p>
          <a:p>
            <a:pPr marL="0" indent="0">
              <a:buNone/>
            </a:pPr>
            <a:r>
              <a:rPr lang="zh-CN" altLang="en-US" sz="2400" b="1" dirty="0">
                <a:latin typeface="楷体" pitchFamily="49" charset="-122"/>
                <a:ea typeface="楷体" pitchFamily="49" charset="-122"/>
              </a:rPr>
              <a:t>                   （</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中国教育报</a:t>
            </a:r>
            <a:r>
              <a:rPr lang="en-US" altLang="zh-CN" sz="2400" b="1" dirty="0">
                <a:latin typeface="楷体" pitchFamily="49" charset="-122"/>
                <a:ea typeface="楷体" pitchFamily="49" charset="-122"/>
              </a:rPr>
              <a:t>》2018</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03</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03</a:t>
            </a:r>
            <a:r>
              <a:rPr lang="zh-CN" altLang="en-US" sz="2400" b="1" dirty="0">
                <a:latin typeface="楷体" pitchFamily="49" charset="-122"/>
                <a:ea typeface="楷体" pitchFamily="49" charset="-122"/>
              </a:rPr>
              <a:t>日第</a:t>
            </a:r>
            <a:r>
              <a:rPr lang="en-US" altLang="zh-CN" sz="2400" b="1" dirty="0">
                <a:latin typeface="楷体" pitchFamily="49" charset="-122"/>
                <a:ea typeface="楷体" pitchFamily="49" charset="-122"/>
              </a:rPr>
              <a:t>5</a:t>
            </a:r>
            <a:r>
              <a:rPr lang="zh-CN" altLang="en-US" sz="2400" b="1" dirty="0">
                <a:latin typeface="楷体" pitchFamily="49" charset="-122"/>
                <a:ea typeface="楷体" pitchFamily="49" charset="-122"/>
              </a:rPr>
              <a:t>版）</a:t>
            </a:r>
            <a:endParaRPr lang="en-US" altLang="zh-CN" sz="2400" b="1" dirty="0">
              <a:latin typeface="楷体" pitchFamily="49" charset="-122"/>
              <a:ea typeface="楷体" pitchFamily="49" charset="-122"/>
            </a:endParaRPr>
          </a:p>
          <a:p>
            <a:endParaRPr lang="en-US" altLang="zh-CN" sz="24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endParaRPr>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103287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1)">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1)">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heel(1)">
                                      <p:cBhvr>
                                        <p:cTn id="1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effectLst>
                  <a:outerShdw blurRad="38100" dist="38100" dir="2700000" algn="tl">
                    <a:srgbClr val="000000">
                      <a:alpha val="43137"/>
                    </a:srgbClr>
                  </a:outerShdw>
                </a:effectLst>
              </a:rPr>
              <a:t>“五性” 在</a:t>
            </a:r>
            <a:r>
              <a:rPr lang="en-US" altLang="zh-CN" sz="4000" b="1" dirty="0">
                <a:effectLst>
                  <a:outerShdw blurRad="38100" dist="38100" dir="2700000" algn="tl">
                    <a:srgbClr val="000000">
                      <a:alpha val="43137"/>
                    </a:srgbClr>
                  </a:outerShdw>
                </a:effectLst>
              </a:rPr>
              <a:t>18</a:t>
            </a:r>
            <a:r>
              <a:rPr lang="zh-CN" altLang="en-US" sz="4000" b="1" dirty="0">
                <a:effectLst>
                  <a:outerShdw blurRad="38100" dist="38100" dir="2700000" algn="tl">
                    <a:srgbClr val="000000">
                      <a:alpha val="43137"/>
                    </a:srgbClr>
                  </a:outerShdw>
                </a:effectLst>
              </a:rPr>
              <a:t>试题上的体现</a:t>
            </a:r>
          </a:p>
        </p:txBody>
      </p:sp>
      <p:sp>
        <p:nvSpPr>
          <p:cNvPr id="3" name="内容占位符 2"/>
          <p:cNvSpPr>
            <a:spLocks noGrp="1"/>
          </p:cNvSpPr>
          <p:nvPr>
            <p:ph idx="1"/>
          </p:nvPr>
        </p:nvSpPr>
        <p:spPr>
          <a:xfrm>
            <a:off x="0" y="1600201"/>
            <a:ext cx="9144000" cy="2620888"/>
          </a:xfrm>
        </p:spPr>
        <p:txBody>
          <a:bodyPr>
            <a:normAutofit/>
          </a:bodyPr>
          <a:lstStyle/>
          <a:p>
            <a:pPr>
              <a:buFont typeface="Wingdings" pitchFamily="2" charset="2"/>
              <a:buChar char="u"/>
            </a:pPr>
            <a:r>
              <a:rPr lang="zh-CN" altLang="en-US" dirty="0">
                <a:latin typeface="黑体" pitchFamily="49" charset="-122"/>
                <a:ea typeface="黑体" pitchFamily="49" charset="-122"/>
              </a:rPr>
              <a:t>增强</a:t>
            </a:r>
            <a:r>
              <a:rPr lang="zh-CN" altLang="en-US" u="sng" dirty="0">
                <a:solidFill>
                  <a:srgbClr val="FF0000"/>
                </a:solidFill>
                <a:effectLst>
                  <a:outerShdw blurRad="38100" dist="38100" dir="2700000" algn="tl">
                    <a:srgbClr val="000000">
                      <a:alpha val="43137"/>
                    </a:srgbClr>
                  </a:outerShdw>
                </a:effectLst>
                <a:latin typeface="黑体" pitchFamily="49" charset="-122"/>
                <a:ea typeface="黑体" pitchFamily="49" charset="-122"/>
              </a:rPr>
              <a:t>基础性</a:t>
            </a:r>
            <a:endParaRPr lang="en-US" altLang="zh-CN" u="sng" dirty="0">
              <a:solidFill>
                <a:srgbClr val="FF0000"/>
              </a:solidFill>
              <a:effectLst>
                <a:outerShdw blurRad="38100" dist="38100" dir="2700000" algn="tl">
                  <a:srgbClr val="000000">
                    <a:alpha val="43137"/>
                  </a:srgbClr>
                </a:outerShdw>
              </a:effectLst>
              <a:latin typeface="黑体" pitchFamily="49" charset="-122"/>
              <a:ea typeface="黑体" pitchFamily="49" charset="-122"/>
            </a:endParaRPr>
          </a:p>
          <a:p>
            <a:pPr>
              <a:buFont typeface="Wingdings" pitchFamily="2" charset="2"/>
              <a:buChar char="u"/>
            </a:pPr>
            <a:r>
              <a:rPr lang="en-US" altLang="zh-CN" dirty="0" err="1">
                <a:latin typeface="黑体" pitchFamily="49" charset="-122"/>
                <a:ea typeface="黑体" pitchFamily="49" charset="-122"/>
              </a:rPr>
              <a:t>增强</a:t>
            </a:r>
            <a:r>
              <a:rPr lang="en-US" altLang="zh-CN" u="sng" dirty="0" err="1">
                <a:solidFill>
                  <a:srgbClr val="FF0000"/>
                </a:solidFill>
                <a:effectLst>
                  <a:outerShdw blurRad="38100" dist="38100" dir="2700000" algn="tl">
                    <a:srgbClr val="000000">
                      <a:alpha val="43137"/>
                    </a:srgbClr>
                  </a:outerShdw>
                </a:effectLst>
                <a:latin typeface="黑体" pitchFamily="49" charset="-122"/>
                <a:ea typeface="黑体" pitchFamily="49" charset="-122"/>
              </a:rPr>
              <a:t>综合性</a:t>
            </a:r>
            <a:endParaRPr lang="en-US" altLang="zh-CN" u="sng" dirty="0">
              <a:solidFill>
                <a:srgbClr val="FF0000"/>
              </a:solidFill>
              <a:effectLst>
                <a:outerShdw blurRad="38100" dist="38100" dir="2700000" algn="tl">
                  <a:srgbClr val="000000">
                    <a:alpha val="43137"/>
                  </a:srgbClr>
                </a:outerShdw>
              </a:effectLst>
              <a:latin typeface="黑体" pitchFamily="49" charset="-122"/>
              <a:ea typeface="黑体" pitchFamily="49" charset="-122"/>
            </a:endParaRPr>
          </a:p>
          <a:p>
            <a:pPr>
              <a:buFont typeface="Wingdings" pitchFamily="2" charset="2"/>
              <a:buChar char="u"/>
            </a:pPr>
            <a:r>
              <a:rPr lang="en-US" altLang="zh-CN" dirty="0" err="1">
                <a:latin typeface="黑体" pitchFamily="49" charset="-122"/>
                <a:ea typeface="黑体" pitchFamily="49" charset="-122"/>
              </a:rPr>
              <a:t>要加强</a:t>
            </a:r>
            <a:r>
              <a:rPr lang="en-US" altLang="zh-CN" u="sng" dirty="0" err="1">
                <a:solidFill>
                  <a:srgbClr val="FF0000"/>
                </a:solidFill>
                <a:effectLst>
                  <a:outerShdw blurRad="38100" dist="38100" dir="2700000" algn="tl">
                    <a:srgbClr val="000000">
                      <a:alpha val="43137"/>
                    </a:srgbClr>
                  </a:outerShdw>
                </a:effectLst>
                <a:latin typeface="黑体" pitchFamily="49" charset="-122"/>
                <a:ea typeface="黑体" pitchFamily="49" charset="-122"/>
              </a:rPr>
              <a:t>应用性</a:t>
            </a:r>
            <a:endParaRPr lang="en-US" altLang="zh-CN" u="sng" dirty="0">
              <a:solidFill>
                <a:srgbClr val="FF0000"/>
              </a:solidFill>
              <a:effectLst>
                <a:outerShdw blurRad="38100" dist="38100" dir="2700000" algn="tl">
                  <a:srgbClr val="000000">
                    <a:alpha val="43137"/>
                  </a:srgbClr>
                </a:outerShdw>
              </a:effectLst>
              <a:latin typeface="黑体" pitchFamily="49" charset="-122"/>
              <a:ea typeface="黑体" pitchFamily="49" charset="-122"/>
            </a:endParaRPr>
          </a:p>
          <a:p>
            <a:pPr>
              <a:buFont typeface="Wingdings" pitchFamily="2" charset="2"/>
              <a:buChar char="u"/>
            </a:pPr>
            <a:r>
              <a:rPr lang="en-US" altLang="zh-CN" dirty="0" err="1">
                <a:latin typeface="黑体" pitchFamily="49" charset="-122"/>
                <a:ea typeface="黑体" pitchFamily="49" charset="-122"/>
              </a:rPr>
              <a:t>增强</a:t>
            </a:r>
            <a:r>
              <a:rPr lang="en-US" altLang="zh-CN" u="sng" dirty="0" err="1">
                <a:solidFill>
                  <a:srgbClr val="FF0000"/>
                </a:solidFill>
                <a:effectLst>
                  <a:outerShdw blurRad="38100" dist="38100" dir="2700000" algn="tl">
                    <a:srgbClr val="000000">
                      <a:alpha val="43137"/>
                    </a:srgbClr>
                  </a:outerShdw>
                </a:effectLst>
                <a:latin typeface="黑体" pitchFamily="49" charset="-122"/>
                <a:ea typeface="黑体" pitchFamily="49" charset="-122"/>
              </a:rPr>
              <a:t>探究性</a:t>
            </a:r>
            <a:r>
              <a:rPr lang="en-US" altLang="zh-CN" dirty="0" err="1">
                <a:latin typeface="黑体" pitchFamily="49" charset="-122"/>
                <a:ea typeface="黑体" pitchFamily="49" charset="-122"/>
              </a:rPr>
              <a:t>和</a:t>
            </a:r>
            <a:r>
              <a:rPr lang="en-US" altLang="zh-CN" u="sng" dirty="0" err="1">
                <a:solidFill>
                  <a:srgbClr val="FF0000"/>
                </a:solidFill>
                <a:effectLst>
                  <a:outerShdw blurRad="38100" dist="38100" dir="2700000" algn="tl">
                    <a:srgbClr val="000000">
                      <a:alpha val="43137"/>
                    </a:srgbClr>
                  </a:outerShdw>
                </a:effectLst>
                <a:latin typeface="黑体" pitchFamily="49" charset="-122"/>
                <a:ea typeface="黑体" pitchFamily="49" charset="-122"/>
              </a:rPr>
              <a:t>开放性</a:t>
            </a:r>
            <a:endParaRPr lang="en-US" altLang="zh-CN" b="1" dirty="0">
              <a:latin typeface="楷体" pitchFamily="49" charset="-122"/>
              <a:ea typeface="楷体" pitchFamily="49" charset="-122"/>
            </a:endParaRPr>
          </a:p>
          <a:p>
            <a:pPr marL="0" indent="0">
              <a:buNone/>
            </a:pPr>
            <a:endParaRPr lang="en-US" altLang="zh-CN" dirty="0"/>
          </a:p>
        </p:txBody>
      </p:sp>
    </p:spTree>
    <p:extLst>
      <p:ext uri="{BB962C8B-B14F-4D97-AF65-F5344CB8AC3E}">
        <p14:creationId xmlns:p14="http://schemas.microsoft.com/office/powerpoint/2010/main" val="2314484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1143000"/>
          </a:xfrm>
        </p:spPr>
        <p:txBody>
          <a:bodyPr>
            <a:normAutofit fontScale="90000"/>
          </a:bodyPr>
          <a:lstStyle/>
          <a:p>
            <a:r>
              <a:rPr lang="zh-CN" altLang="en-US" b="1" dirty="0">
                <a:effectLst>
                  <a:outerShdw blurRad="38100" dist="38100" dir="2700000" algn="tl">
                    <a:srgbClr val="000000">
                      <a:alpha val="43137"/>
                    </a:srgbClr>
                  </a:outerShdw>
                </a:effectLst>
              </a:rPr>
              <a:t>最后一个问题</a:t>
            </a:r>
            <a:r>
              <a:rPr lang="en-US" altLang="zh-CN" b="1" dirty="0">
                <a:effectLst>
                  <a:outerShdw blurRad="38100" dist="38100" dir="2700000" algn="tl">
                    <a:srgbClr val="000000">
                      <a:alpha val="43137"/>
                    </a:srgbClr>
                  </a:outerShdw>
                </a:effectLst>
              </a:rPr>
              <a:t>:</a:t>
            </a:r>
            <a:r>
              <a:rPr lang="zh-CN" altLang="en-US" b="1" dirty="0">
                <a:effectLst>
                  <a:outerShdw blurRad="38100" dist="38100" dir="2700000" algn="tl">
                    <a:srgbClr val="000000">
                      <a:alpha val="43137"/>
                    </a:srgbClr>
                  </a:outerShdw>
                </a:effectLst>
              </a:rPr>
              <a:t>命题时怎么兼顾基础性和创新性，同时又不把自己逼到</a:t>
            </a:r>
            <a:r>
              <a:rPr lang="zh-CN" altLang="en-US" b="1" dirty="0">
                <a:solidFill>
                  <a:srgbClr val="FF0000"/>
                </a:solidFill>
                <a:effectLst>
                  <a:outerShdw blurRad="38100" dist="38100" dir="2700000" algn="tl">
                    <a:srgbClr val="000000">
                      <a:alpha val="43137"/>
                    </a:srgbClr>
                  </a:outerShdw>
                </a:effectLst>
              </a:rPr>
              <a:t>精神分裂</a:t>
            </a:r>
            <a:r>
              <a:rPr lang="zh-CN" altLang="en-US" b="1" dirty="0">
                <a:effectLst>
                  <a:outerShdw blurRad="38100" dist="38100" dir="2700000" algn="tl">
                    <a:srgbClr val="000000">
                      <a:alpha val="43137"/>
                    </a:srgbClr>
                  </a:outerShdw>
                </a:effectLst>
              </a:rPr>
              <a:t>？</a:t>
            </a:r>
            <a:br>
              <a:rPr lang="zh-CN" altLang="en-US" sz="4800" b="1" dirty="0">
                <a:effectLst>
                  <a:outerShdw blurRad="38100" dist="38100" dir="2700000" algn="tl">
                    <a:srgbClr val="000000">
                      <a:alpha val="43137"/>
                    </a:srgbClr>
                  </a:outerShdw>
                </a:effectLst>
              </a:rPr>
            </a:br>
            <a:endParaRPr lang="zh-CN" altLang="en-US"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47156" y="2276475"/>
            <a:ext cx="3849688" cy="3849688"/>
          </a:xfrm>
        </p:spPr>
      </p:pic>
    </p:spTree>
    <p:extLst>
      <p:ext uri="{BB962C8B-B14F-4D97-AF65-F5344CB8AC3E}">
        <p14:creationId xmlns:p14="http://schemas.microsoft.com/office/powerpoint/2010/main" val="136301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normAutofit/>
          </a:bodyPr>
          <a:lstStyle/>
          <a:p>
            <a:r>
              <a:rPr lang="zh-CN" altLang="en-US" sz="4000" b="1" dirty="0">
                <a:effectLst>
                  <a:outerShdw blurRad="38100" dist="38100" dir="2700000" algn="tl">
                    <a:srgbClr val="000000">
                      <a:alpha val="43137"/>
                    </a:srgbClr>
                  </a:outerShdw>
                </a:effectLst>
              </a:rPr>
              <a:t>高考题为什么显得如此“刁钻”？</a:t>
            </a:r>
          </a:p>
        </p:txBody>
      </p:sp>
      <p:sp>
        <p:nvSpPr>
          <p:cNvPr id="3" name="内容占位符 2"/>
          <p:cNvSpPr>
            <a:spLocks noGrp="1"/>
          </p:cNvSpPr>
          <p:nvPr>
            <p:ph idx="1"/>
          </p:nvPr>
        </p:nvSpPr>
        <p:spPr>
          <a:xfrm>
            <a:off x="215008" y="1268760"/>
            <a:ext cx="8928992" cy="1143001"/>
          </a:xfrm>
        </p:spPr>
        <p:txBody>
          <a:bodyPr>
            <a:normAutofit/>
          </a:bodyPr>
          <a:lstStyle/>
          <a:p>
            <a:pPr>
              <a:buFont typeface="Wingdings" pitchFamily="2" charset="2"/>
              <a:buChar char="u"/>
            </a:pPr>
            <a:r>
              <a:rPr lang="zh-CN" altLang="en-US" b="1" dirty="0">
                <a:latin typeface="楷体" pitchFamily="49" charset="-122"/>
                <a:ea typeface="楷体" pitchFamily="49" charset="-122"/>
              </a:rPr>
              <a:t>高考题的“刁钻”折射出的是大量模拟题的“平凡”。</a:t>
            </a:r>
            <a:endParaRPr lang="en-US" altLang="zh-CN" b="1" dirty="0">
              <a:latin typeface="楷体" pitchFamily="49" charset="-122"/>
              <a:ea typeface="楷体" pitchFamily="49" charset="-122"/>
            </a:endParaRPr>
          </a:p>
        </p:txBody>
      </p:sp>
      <p:pic>
        <p:nvPicPr>
          <p:cNvPr id="5" name="图片 4">
            <a:extLst>
              <a:ext uri="{FF2B5EF4-FFF2-40B4-BE49-F238E27FC236}">
                <a16:creationId xmlns:a16="http://schemas.microsoft.com/office/drawing/2014/main" id="{14E8D0FC-8A38-467F-BF6E-E3777A2864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2636912"/>
            <a:ext cx="5760640" cy="3312368"/>
          </a:xfrm>
          <a:prstGeom prst="rect">
            <a:avLst/>
          </a:prstGeom>
        </p:spPr>
      </p:pic>
    </p:spTree>
    <p:extLst>
      <p:ext uri="{BB962C8B-B14F-4D97-AF65-F5344CB8AC3E}">
        <p14:creationId xmlns:p14="http://schemas.microsoft.com/office/powerpoint/2010/main" val="112521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564904"/>
            <a:ext cx="8229600" cy="1143000"/>
          </a:xfrm>
        </p:spPr>
        <p:txBody>
          <a:bodyPr>
            <a:normAutofit/>
          </a:bodyPr>
          <a:lstStyle/>
          <a:p>
            <a:r>
              <a:rPr lang="zh-CN" altLang="en-US" sz="4000" b="1" dirty="0">
                <a:effectLst>
                  <a:outerShdw blurRad="38100" dist="38100" dir="2700000" algn="tl">
                    <a:srgbClr val="000000">
                      <a:alpha val="43137"/>
                    </a:srgbClr>
                  </a:outerShdw>
                </a:effectLst>
              </a:rPr>
              <a:t>其实，高考题很平凡！</a:t>
            </a:r>
          </a:p>
        </p:txBody>
      </p:sp>
    </p:spTree>
    <p:extLst>
      <p:ext uri="{BB962C8B-B14F-4D97-AF65-F5344CB8AC3E}">
        <p14:creationId xmlns:p14="http://schemas.microsoft.com/office/powerpoint/2010/main" val="24454736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effectLst>
                  <a:outerShdw blurRad="38100" dist="38100" dir="2700000" algn="tl">
                    <a:srgbClr val="000000">
                      <a:alpha val="43137"/>
                    </a:srgbClr>
                  </a:outerShdw>
                </a:effectLst>
              </a:rPr>
              <a:t>“反套路”命题举例</a:t>
            </a:r>
          </a:p>
        </p:txBody>
      </p:sp>
      <p:sp>
        <p:nvSpPr>
          <p:cNvPr id="3" name="内容占位符 2"/>
          <p:cNvSpPr>
            <a:spLocks noGrp="1"/>
          </p:cNvSpPr>
          <p:nvPr>
            <p:ph idx="1"/>
          </p:nvPr>
        </p:nvSpPr>
        <p:spPr>
          <a:xfrm>
            <a:off x="323528" y="1268760"/>
            <a:ext cx="8208912" cy="4896544"/>
          </a:xfrm>
          <a:solidFill>
            <a:schemeClr val="bg1">
              <a:lumMod val="85000"/>
            </a:schemeClr>
          </a:solidFill>
        </p:spPr>
        <p:txBody>
          <a:bodyPr>
            <a:normAutofit fontScale="62500" lnSpcReduction="20000"/>
          </a:bodyPr>
          <a:lstStyle/>
          <a:p>
            <a:pPr indent="0">
              <a:buNone/>
            </a:pPr>
            <a:r>
              <a:rPr lang="en-US" altLang="zh-CN" sz="5100" b="1" dirty="0">
                <a:latin typeface="+mn-ea"/>
                <a:sym typeface="Wingdings" pitchFamily="2" charset="2"/>
              </a:rPr>
              <a:t>2018</a:t>
            </a:r>
            <a:r>
              <a:rPr lang="zh-CN" altLang="en-US" sz="5100" b="1" dirty="0">
                <a:latin typeface="+mn-ea"/>
                <a:sym typeface="Wingdings" pitchFamily="2" charset="2"/>
              </a:rPr>
              <a:t>新课标</a:t>
            </a:r>
            <a:r>
              <a:rPr lang="zh-CN" altLang="zh-CN" sz="5100" b="1" dirty="0">
                <a:latin typeface="+mn-ea"/>
                <a:sym typeface="Wingdings" pitchFamily="2" charset="2"/>
              </a:rPr>
              <a:t>Ⅰ</a:t>
            </a:r>
            <a:r>
              <a:rPr lang="zh-CN" altLang="en-US" sz="5100" b="1" dirty="0">
                <a:latin typeface="+mn-ea"/>
                <a:sym typeface="Wingdings" pitchFamily="2" charset="2"/>
              </a:rPr>
              <a:t>卷</a:t>
            </a:r>
            <a:endParaRPr lang="en-US" altLang="zh-CN" sz="5100" b="1" dirty="0">
              <a:latin typeface="+mn-ea"/>
              <a:sym typeface="Wingdings" pitchFamily="2" charset="2"/>
            </a:endParaRPr>
          </a:p>
          <a:p>
            <a:pPr marL="800100" indent="-457200">
              <a:buFont typeface="Wingdings" pitchFamily="2" charset="2"/>
              <a:buChar char="u"/>
            </a:pPr>
            <a:r>
              <a:rPr lang="en-US" altLang="zh-CN" sz="4400" b="1" dirty="0">
                <a:latin typeface="楷体" pitchFamily="49" charset="-122"/>
                <a:ea typeface="楷体" pitchFamily="49" charset="-122"/>
                <a:sym typeface="Wingdings" pitchFamily="2" charset="2"/>
              </a:rPr>
              <a:t>5</a:t>
            </a:r>
            <a:r>
              <a:rPr lang="zh-CN" altLang="en-US" sz="4400" b="1" dirty="0">
                <a:latin typeface="楷体" pitchFamily="49" charset="-122"/>
                <a:ea typeface="楷体" pitchFamily="49" charset="-122"/>
                <a:sym typeface="Wingdings" pitchFamily="2" charset="2"/>
              </a:rPr>
              <a:t>．</a:t>
            </a:r>
            <a:r>
              <a:rPr lang="zh-CN" altLang="zh-CN" sz="4400" b="1" dirty="0">
                <a:latin typeface="楷体" pitchFamily="49" charset="-122"/>
                <a:ea typeface="楷体" pitchFamily="49" charset="-122"/>
                <a:sym typeface="Wingdings" pitchFamily="2" charset="2"/>
              </a:rPr>
              <a:t>小说中说赵一曼“身上弥漫着拔俗的文人气质和职业军人的冷峻”，请结合作品简要分析。（</a:t>
            </a:r>
            <a:r>
              <a:rPr lang="en-US" altLang="zh-CN" sz="4400" b="1" dirty="0">
                <a:latin typeface="楷体" pitchFamily="49" charset="-122"/>
                <a:ea typeface="楷体" pitchFamily="49" charset="-122"/>
                <a:sym typeface="Wingdings" pitchFamily="2" charset="2"/>
              </a:rPr>
              <a:t>6</a:t>
            </a:r>
            <a:r>
              <a:rPr lang="zh-CN" altLang="en-US" sz="4400" b="1" dirty="0">
                <a:latin typeface="楷体" pitchFamily="49" charset="-122"/>
                <a:ea typeface="楷体" pitchFamily="49" charset="-122"/>
                <a:sym typeface="Wingdings" pitchFamily="2" charset="2"/>
              </a:rPr>
              <a:t>分）</a:t>
            </a:r>
            <a:endParaRPr lang="zh-CN" altLang="zh-CN" sz="4400" b="1" dirty="0">
              <a:latin typeface="楷体" pitchFamily="49" charset="-122"/>
              <a:ea typeface="楷体" pitchFamily="49" charset="-122"/>
            </a:endParaRPr>
          </a:p>
          <a:p>
            <a:pPr marL="800100" indent="-457200" eaLnBrk="0" hangingPunct="0">
              <a:buFont typeface="Wingdings" pitchFamily="2" charset="2"/>
              <a:buChar char="u"/>
            </a:pPr>
            <a:endParaRPr lang="en-US" altLang="zh-CN" sz="4400" b="1" dirty="0">
              <a:solidFill>
                <a:srgbClr val="0070C0"/>
              </a:solidFill>
              <a:latin typeface="楷体" pitchFamily="49" charset="-122"/>
              <a:ea typeface="楷体" pitchFamily="49" charset="-122"/>
              <a:sym typeface="Wingdings" pitchFamily="2" charset="2"/>
            </a:endParaRPr>
          </a:p>
          <a:p>
            <a:pPr marL="800100" indent="-457200" eaLnBrk="0" hangingPunct="0">
              <a:buFont typeface="Wingdings" pitchFamily="2" charset="2"/>
              <a:buChar char="u"/>
            </a:pPr>
            <a:r>
              <a:rPr lang="zh-CN" altLang="en-US" sz="4400" b="1" dirty="0">
                <a:solidFill>
                  <a:srgbClr val="0070C0"/>
                </a:solidFill>
                <a:latin typeface="楷体" pitchFamily="49" charset="-122"/>
                <a:ea typeface="楷体" pitchFamily="49" charset="-122"/>
                <a:sym typeface="Wingdings" pitchFamily="2" charset="2"/>
              </a:rPr>
              <a:t>参考答案：①文人的气质：喜欢丁香花，情趣不俗；时常深情、甜蜜地回忆战斗生活，文雅浪漫；用大义与真情感化青年，智慧过人。②军人的冷峻：遭严刑拷打而不屈服，意志坚定；笑对即将到来的死亡，从容淡定；充满母爱又不忘大义，理智沉稳。</a:t>
            </a:r>
            <a:endParaRPr lang="en-US" altLang="zh-CN" sz="4400" b="1" dirty="0">
              <a:solidFill>
                <a:srgbClr val="0070C0"/>
              </a:solidFill>
              <a:latin typeface="楷体" pitchFamily="49" charset="-122"/>
              <a:ea typeface="楷体" pitchFamily="49" charset="-122"/>
              <a:sym typeface="Wingdings" pitchFamily="2" charset="2"/>
            </a:endParaRPr>
          </a:p>
          <a:p>
            <a:pPr marL="914400" indent="-571500" eaLnBrk="0" hangingPunct="0">
              <a:buFont typeface="Wingdings" pitchFamily="2" charset="2"/>
              <a:buChar char="u"/>
            </a:pPr>
            <a:endParaRPr lang="en-US" altLang="zh-CN" sz="4400" b="1" dirty="0">
              <a:latin typeface="+mn-ea"/>
              <a:sym typeface="Wingdings" pitchFamily="2" charset="2"/>
            </a:endParaRPr>
          </a:p>
        </p:txBody>
      </p:sp>
    </p:spTree>
    <p:extLst>
      <p:ext uri="{BB962C8B-B14F-4D97-AF65-F5344CB8AC3E}">
        <p14:creationId xmlns:p14="http://schemas.microsoft.com/office/powerpoint/2010/main" val="5279305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ffectLst>
                  <a:outerShdw blurRad="38100" dist="38100" dir="2700000" algn="tl">
                    <a:srgbClr val="000000">
                      <a:alpha val="43137"/>
                    </a:srgbClr>
                  </a:outerShdw>
                </a:effectLst>
              </a:rPr>
              <a:t>“反套路”命题的“套路”</a:t>
            </a:r>
            <a:endParaRPr lang="zh-CN" altLang="en-US" dirty="0"/>
          </a:p>
        </p:txBody>
      </p:sp>
      <p:sp>
        <p:nvSpPr>
          <p:cNvPr id="3" name="内容占位符 2"/>
          <p:cNvSpPr>
            <a:spLocks noGrp="1"/>
          </p:cNvSpPr>
          <p:nvPr>
            <p:ph idx="1"/>
          </p:nvPr>
        </p:nvSpPr>
        <p:spPr>
          <a:xfrm>
            <a:off x="457200" y="1600200"/>
            <a:ext cx="8229600" cy="3196952"/>
          </a:xfrm>
        </p:spPr>
        <p:txBody>
          <a:bodyPr>
            <a:normAutofit/>
          </a:bodyPr>
          <a:lstStyle/>
          <a:p>
            <a:pPr>
              <a:buFont typeface="Wingdings" pitchFamily="2" charset="2"/>
              <a:buChar char="u"/>
            </a:pPr>
            <a:r>
              <a:rPr lang="zh-CN" altLang="en-US" sz="36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越来越贴近教材</a:t>
            </a:r>
            <a:r>
              <a:rPr lang="zh-CN" altLang="en-US" sz="3600" dirty="0">
                <a:latin typeface="楷体" pitchFamily="49" charset="-122"/>
                <a:ea typeface="楷体" pitchFamily="49" charset="-122"/>
              </a:rPr>
              <a:t>，尤其是选修教材。</a:t>
            </a:r>
            <a:endParaRPr lang="en-US" altLang="zh-CN" sz="3600" dirty="0">
              <a:latin typeface="楷体" pitchFamily="49" charset="-122"/>
              <a:ea typeface="楷体" pitchFamily="49" charset="-122"/>
            </a:endParaRPr>
          </a:p>
        </p:txBody>
      </p:sp>
      <p:sp>
        <p:nvSpPr>
          <p:cNvPr id="4" name="TextBox 3"/>
          <p:cNvSpPr txBox="1"/>
          <p:nvPr/>
        </p:nvSpPr>
        <p:spPr>
          <a:xfrm>
            <a:off x="683568" y="2852936"/>
            <a:ext cx="7776864" cy="1569660"/>
          </a:xfrm>
          <a:prstGeom prst="rect">
            <a:avLst/>
          </a:prstGeom>
          <a:solidFill>
            <a:schemeClr val="accent3">
              <a:lumMod val="40000"/>
              <a:lumOff val="60000"/>
            </a:schemeClr>
          </a:solidFill>
        </p:spPr>
        <p:txBody>
          <a:bodyPr wrap="square" rtlCol="0">
            <a:spAutoFit/>
          </a:bodyPr>
          <a:lstStyle/>
          <a:p>
            <a:r>
              <a:rPr lang="en-US" altLang="zh-CN" sz="2400" b="1" dirty="0"/>
              <a:t>2017</a:t>
            </a:r>
            <a:r>
              <a:rPr lang="zh-CN" altLang="en-US" sz="2400" b="1" dirty="0"/>
              <a:t>新课标节选</a:t>
            </a:r>
            <a:endParaRPr lang="en-US" altLang="zh-CN" sz="2400" b="1" dirty="0"/>
          </a:p>
          <a:p>
            <a:r>
              <a:rPr lang="zh-CN" altLang="zh-CN" sz="2400" b="1" dirty="0"/>
              <a:t>（二）课程结构</a:t>
            </a:r>
            <a:endParaRPr lang="zh-CN" altLang="zh-CN" sz="2400" dirty="0"/>
          </a:p>
          <a:p>
            <a:r>
              <a:rPr lang="en-US" altLang="zh-CN" sz="2400" dirty="0"/>
              <a:t>         </a:t>
            </a:r>
            <a:r>
              <a:rPr lang="zh-CN" altLang="zh-CN" sz="2400" b="1" dirty="0">
                <a:latin typeface="楷体" pitchFamily="49" charset="-122"/>
                <a:ea typeface="楷体" pitchFamily="49" charset="-122"/>
              </a:rPr>
              <a:t>分为必修（</a:t>
            </a:r>
            <a:r>
              <a:rPr lang="en-US" altLang="zh-CN" sz="2400" b="1" dirty="0">
                <a:latin typeface="楷体" pitchFamily="49" charset="-122"/>
                <a:ea typeface="楷体" pitchFamily="49" charset="-122"/>
              </a:rPr>
              <a:t>7</a:t>
            </a:r>
            <a:r>
              <a:rPr lang="zh-CN" altLang="zh-CN" sz="2400" b="1" dirty="0">
                <a:latin typeface="楷体" pitchFamily="49" charset="-122"/>
                <a:ea typeface="楷体" pitchFamily="49" charset="-122"/>
              </a:rPr>
              <a:t>个）、选择性必修（</a:t>
            </a:r>
            <a:r>
              <a:rPr lang="en-US" altLang="zh-CN" sz="2400" b="1" dirty="0">
                <a:latin typeface="楷体" pitchFamily="49" charset="-122"/>
                <a:ea typeface="楷体" pitchFamily="49" charset="-122"/>
              </a:rPr>
              <a:t>9</a:t>
            </a:r>
            <a:r>
              <a:rPr lang="zh-CN" altLang="zh-CN" sz="2400" b="1" dirty="0">
                <a:latin typeface="楷体" pitchFamily="49" charset="-122"/>
                <a:ea typeface="楷体" pitchFamily="49" charset="-122"/>
              </a:rPr>
              <a:t>个）、选修（</a:t>
            </a:r>
            <a:r>
              <a:rPr lang="en-US" altLang="zh-CN" sz="2400" b="1" dirty="0">
                <a:latin typeface="楷体" pitchFamily="49" charset="-122"/>
                <a:ea typeface="楷体" pitchFamily="49" charset="-122"/>
              </a:rPr>
              <a:t>9</a:t>
            </a:r>
            <a:r>
              <a:rPr lang="zh-CN" altLang="zh-CN" sz="2400" b="1" dirty="0">
                <a:latin typeface="楷体" pitchFamily="49" charset="-122"/>
                <a:ea typeface="楷体" pitchFamily="49" charset="-122"/>
              </a:rPr>
              <a:t>个）三类课程</a:t>
            </a:r>
            <a:r>
              <a:rPr lang="zh-CN" altLang="en-US" sz="2400" b="1" dirty="0">
                <a:latin typeface="楷体" pitchFamily="49" charset="-122"/>
                <a:ea typeface="楷体" pitchFamily="49" charset="-122"/>
              </a:rPr>
              <a:t>。</a:t>
            </a:r>
            <a:r>
              <a:rPr lang="en-US" altLang="zh-CN" sz="2400" b="1" dirty="0">
                <a:latin typeface="楷体" pitchFamily="49" charset="-122"/>
                <a:ea typeface="楷体" pitchFamily="49" charset="-122"/>
              </a:rPr>
              <a:t> </a:t>
            </a:r>
          </a:p>
        </p:txBody>
      </p:sp>
    </p:spTree>
    <p:extLst>
      <p:ext uri="{BB962C8B-B14F-4D97-AF65-F5344CB8AC3E}">
        <p14:creationId xmlns:p14="http://schemas.microsoft.com/office/powerpoint/2010/main" val="347654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452670"/>
            <a:ext cx="7632847" cy="4547333"/>
          </a:xfrm>
          <a:prstGeom prst="rect">
            <a:avLst/>
          </a:prstGeom>
          <a:effectLst>
            <a:innerShdw blurRad="63500" dist="50800" dir="13500000">
              <a:prstClr val="black">
                <a:alpha val="50000"/>
              </a:prstClr>
            </a:innerShdw>
          </a:effectLst>
        </p:spPr>
      </p:pic>
      <p:sp>
        <p:nvSpPr>
          <p:cNvPr id="4" name="Rectangle 3"/>
          <p:cNvSpPr/>
          <p:nvPr/>
        </p:nvSpPr>
        <p:spPr>
          <a:xfrm>
            <a:off x="4067944" y="0"/>
            <a:ext cx="2164748" cy="6858000"/>
          </a:xfrm>
          <a:prstGeom prst="rect">
            <a:avLst/>
          </a:prstGeom>
          <a:gradFill flip="none" rotWithShape="1">
            <a:gsLst>
              <a:gs pos="0">
                <a:schemeClr val="bg1">
                  <a:alpha val="4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prstClr val="white"/>
              </a:solidFill>
              <a:latin typeface="Calibri"/>
              <a:ea typeface="宋体" pitchFamily="2" charset="-122"/>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452669"/>
            <a:ext cx="3024336" cy="4547333"/>
          </a:xfrm>
          <a:prstGeom prst="rect">
            <a:avLst/>
          </a:prstGeom>
          <a:ln>
            <a:solidFill>
              <a:schemeClr val="tx1">
                <a:alpha val="1000"/>
              </a:schemeClr>
            </a:solidFill>
          </a:ln>
          <a:effectLst>
            <a:innerShdw blurRad="292100" dist="50800" dir="16200000">
              <a:prstClr val="black">
                <a:alpha val="50000"/>
              </a:prstClr>
            </a:innerShdw>
          </a:effectLst>
        </p:spPr>
      </p:pic>
      <p:sp>
        <p:nvSpPr>
          <p:cNvPr id="2" name="矩形 1"/>
          <p:cNvSpPr/>
          <p:nvPr/>
        </p:nvSpPr>
        <p:spPr>
          <a:xfrm>
            <a:off x="2987824" y="5054289"/>
            <a:ext cx="6048672" cy="646331"/>
          </a:xfrm>
          <a:prstGeom prst="rect">
            <a:avLst/>
          </a:prstGeom>
          <a:solidFill>
            <a:srgbClr val="FF0000"/>
          </a:solidFill>
        </p:spPr>
        <p:txBody>
          <a:bodyPr wrap="square" lIns="91440" tIns="45720" rIns="91440" bIns="45720">
            <a:spAutoFit/>
          </a:bodyPr>
          <a:lstStyle/>
          <a:p>
            <a:pPr algn="ctr"/>
            <a:r>
              <a:rPr lang="zh-CN" altLang="en-US" sz="3600" b="1" dirty="0">
                <a:ln w="17780" cmpd="sng">
                  <a:solidFill>
                    <a:srgbClr val="FFFFFF"/>
                  </a:solidFill>
                  <a:prstDash val="solid"/>
                  <a:miter lim="800000"/>
                </a:ln>
                <a:effectLst>
                  <a:outerShdw blurRad="50800" algn="tl" rotWithShape="0">
                    <a:srgbClr val="000000"/>
                  </a:outerShdw>
                </a:effectLst>
                <a:latin typeface="宋体" pitchFamily="2" charset="-122"/>
                <a:ea typeface="宋体" pitchFamily="2" charset="-122"/>
                <a:cs typeface="风雨  粗毛楷" pitchFamily="34" charset="-128"/>
              </a:rPr>
              <a:t>王文霞老师参加党的十九大</a:t>
            </a:r>
          </a:p>
        </p:txBody>
      </p:sp>
    </p:spTree>
    <p:extLst>
      <p:ext uri="{BB962C8B-B14F-4D97-AF65-F5344CB8AC3E}">
        <p14:creationId xmlns:p14="http://schemas.microsoft.com/office/powerpoint/2010/main" val="69354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accel="50000" decel="50000" fill="hold" grpId="0" nodeType="withEffect">
                                  <p:stCondLst>
                                    <p:cond delay="0"/>
                                  </p:stCondLst>
                                  <p:childTnLst>
                                    <p:animMotion origin="layout" path="M 0 0  L 0 0.33302  E" pathEditMode="relative" ptsTypes="">
                                      <p:cBhvr>
                                        <p:cTn id="9" dur="2000" spd="-100000" fill="hold"/>
                                        <p:tgtEl>
                                          <p:spTgt spid="4"/>
                                        </p:tgtEl>
                                        <p:attrNameLst>
                                          <p:attrName>ppt_x</p:attrName>
                                          <p:attrName>ppt_y</p:attrName>
                                        </p:attrNameLst>
                                      </p:cBhvr>
                                    </p:animMotion>
                                  </p:childTnLst>
                                </p:cTn>
                              </p:par>
                              <p:par>
                                <p:cTn id="10" presetID="10" presetClass="entr" presetSubtype="0" fill="hold" nodeType="with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18499"/>
            <a:ext cx="8229600" cy="1157157"/>
          </a:xfrm>
        </p:spPr>
        <p:txBody>
          <a:bodyPr>
            <a:normAutofit/>
          </a:bodyPr>
          <a:lstStyle/>
          <a:p>
            <a:pPr algn="l"/>
            <a:r>
              <a:rPr lang="zh-CN" altLang="en-US" sz="4000" b="1" dirty="0">
                <a:effectLst>
                  <a:outerShdw blurRad="38100" dist="38100" dir="2700000" algn="tl">
                    <a:srgbClr val="000000">
                      <a:alpha val="43137"/>
                    </a:srgbClr>
                  </a:outerShdw>
                </a:effectLst>
              </a:rPr>
              <a:t>        被很多人忽略了的备考资料</a:t>
            </a:r>
          </a:p>
        </p:txBody>
      </p:sp>
      <p:pic>
        <p:nvPicPr>
          <p:cNvPr id="4" name="内容占位符 3"/>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46856" y="1475656"/>
            <a:ext cx="8208912" cy="4248472"/>
          </a:xfrm>
        </p:spPr>
      </p:pic>
    </p:spTree>
    <p:extLst>
      <p:ext uri="{BB962C8B-B14F-4D97-AF65-F5344CB8AC3E}">
        <p14:creationId xmlns:p14="http://schemas.microsoft.com/office/powerpoint/2010/main" val="134983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a:effectLst>
                  <a:outerShdw blurRad="38100" dist="38100" dir="2700000" algn="tl">
                    <a:srgbClr val="000000">
                      <a:alpha val="43137"/>
                    </a:srgbClr>
                  </a:outerShdw>
                </a:effectLst>
              </a:rPr>
              <a:t>被很多人忽略了的备考资料</a:t>
            </a:r>
            <a:endParaRPr lang="zh-CN" altLang="en-US" sz="3600" dirty="0"/>
          </a:p>
        </p:txBody>
      </p:sp>
      <p:sp>
        <p:nvSpPr>
          <p:cNvPr id="3" name="内容占位符 2"/>
          <p:cNvSpPr>
            <a:spLocks noGrp="1"/>
          </p:cNvSpPr>
          <p:nvPr>
            <p:ph idx="1"/>
          </p:nvPr>
        </p:nvSpPr>
        <p:spPr>
          <a:solidFill>
            <a:schemeClr val="accent3">
              <a:lumMod val="40000"/>
              <a:lumOff val="60000"/>
            </a:schemeClr>
          </a:solidFill>
        </p:spPr>
        <p:txBody>
          <a:bodyPr>
            <a:normAutofit fontScale="92500" lnSpcReduction="10000"/>
          </a:bodyPr>
          <a:lstStyle/>
          <a:p>
            <a:pPr marL="0" indent="0">
              <a:buNone/>
            </a:pPr>
            <a:r>
              <a:rPr lang="zh-CN" altLang="en-US" b="1" dirty="0">
                <a:latin typeface="黑体" pitchFamily="49" charset="-122"/>
                <a:ea typeface="黑体" pitchFamily="49" charset="-122"/>
              </a:rPr>
              <a:t>据不完全统计</a:t>
            </a:r>
            <a:r>
              <a:rPr lang="en-US" altLang="zh-CN" b="1" dirty="0">
                <a:latin typeface="黑体" pitchFamily="49" charset="-122"/>
                <a:ea typeface="黑体" pitchFamily="49" charset="-122"/>
              </a:rPr>
              <a:t>——</a:t>
            </a:r>
          </a:p>
          <a:p>
            <a:pPr>
              <a:buFont typeface="Wingdings" pitchFamily="2" charset="2"/>
              <a:buChar char="u"/>
            </a:pPr>
            <a:r>
              <a:rPr lang="zh-CN" altLang="en-US" sz="2600" b="1" dirty="0">
                <a:latin typeface="楷体" pitchFamily="49" charset="-122"/>
                <a:ea typeface="楷体" pitchFamily="49" charset="-122"/>
              </a:rPr>
              <a:t>全国</a:t>
            </a:r>
            <a:r>
              <a:rPr lang="en-US" altLang="zh-CN" sz="2600" b="1" dirty="0">
                <a:latin typeface="楷体" pitchFamily="49" charset="-122"/>
                <a:ea typeface="楷体" pitchFamily="49" charset="-122"/>
              </a:rPr>
              <a:t>I</a:t>
            </a:r>
            <a:r>
              <a:rPr lang="zh-CN" altLang="en-US" sz="2600" b="1" dirty="0">
                <a:latin typeface="楷体" pitchFamily="49" charset="-122"/>
                <a:ea typeface="楷体" pitchFamily="49" charset="-122"/>
              </a:rPr>
              <a:t>卷论述类《历史视域中的诸子学》，涉及话题与人教社选修课本《先秦诸子选读》相关。</a:t>
            </a:r>
            <a:endParaRPr lang="en-US" altLang="zh-CN" sz="2600" b="1" dirty="0">
              <a:latin typeface="楷体" pitchFamily="49" charset="-122"/>
              <a:ea typeface="楷体" pitchFamily="49" charset="-122"/>
            </a:endParaRPr>
          </a:p>
          <a:p>
            <a:pPr>
              <a:buFont typeface="Wingdings" pitchFamily="2" charset="2"/>
              <a:buChar char="u"/>
            </a:pPr>
            <a:endParaRPr lang="zh-CN" altLang="en-US" sz="2600" b="1" dirty="0">
              <a:latin typeface="楷体" pitchFamily="49" charset="-122"/>
              <a:ea typeface="楷体" pitchFamily="49" charset="-122"/>
            </a:endParaRPr>
          </a:p>
          <a:p>
            <a:pPr>
              <a:buFont typeface="Wingdings" pitchFamily="2" charset="2"/>
              <a:buChar char="u"/>
            </a:pPr>
            <a:r>
              <a:rPr lang="zh-CN" altLang="en-US" sz="2600" b="1" dirty="0">
                <a:latin typeface="楷体" pitchFamily="49" charset="-122"/>
                <a:ea typeface="楷体" pitchFamily="49" charset="-122"/>
              </a:rPr>
              <a:t>全国</a:t>
            </a:r>
            <a:r>
              <a:rPr lang="en-US" altLang="zh-CN" sz="2600" b="1" dirty="0">
                <a:latin typeface="楷体" pitchFamily="49" charset="-122"/>
                <a:ea typeface="楷体" pitchFamily="49" charset="-122"/>
              </a:rPr>
              <a:t>I</a:t>
            </a:r>
            <a:r>
              <a:rPr lang="zh-CN" altLang="en-US" sz="2600" b="1" dirty="0">
                <a:latin typeface="楷体" pitchFamily="49" charset="-122"/>
                <a:ea typeface="楷体" pitchFamily="49" charset="-122"/>
              </a:rPr>
              <a:t>卷非连续性文本阅读第</a:t>
            </a:r>
            <a:r>
              <a:rPr lang="en-US" altLang="zh-CN" sz="2600" b="1" dirty="0">
                <a:latin typeface="楷体" pitchFamily="49" charset="-122"/>
                <a:ea typeface="楷体" pitchFamily="49" charset="-122"/>
              </a:rPr>
              <a:t>9</a:t>
            </a:r>
            <a:r>
              <a:rPr lang="zh-CN" altLang="en-US" sz="2600" b="1" dirty="0">
                <a:latin typeface="楷体" pitchFamily="49" charset="-122"/>
                <a:ea typeface="楷体" pitchFamily="49" charset="-122"/>
              </a:rPr>
              <a:t>题，</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以上三则材料中，《人民日报》《自然》《读卖新闻》报道的侧重点有什么不同？为什么？请结合材料简要分析。</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与</a:t>
            </a:r>
            <a:r>
              <a:rPr lang="zh-CN" altLang="en-US" sz="2600" b="1" dirty="0">
                <a:latin typeface="楷体" pitchFamily="49" charset="-122"/>
                <a:ea typeface="楷体" pitchFamily="49" charset="-122"/>
                <a:sym typeface="宋体" pitchFamily="2" charset="-122"/>
              </a:rPr>
              <a:t>人教社选修课本《高三语文新闻阅读与实践 》</a:t>
            </a:r>
            <a:r>
              <a:rPr lang="en-US" altLang="zh-CN" sz="2600" b="1" dirty="0">
                <a:latin typeface="楷体" pitchFamily="49" charset="-122"/>
                <a:ea typeface="楷体" pitchFamily="49" charset="-122"/>
                <a:sym typeface="宋体" pitchFamily="2" charset="-122"/>
              </a:rPr>
              <a:t>71</a:t>
            </a:r>
            <a:r>
              <a:rPr lang="zh-CN" altLang="en-US" sz="2600" b="1" dirty="0">
                <a:latin typeface="楷体" pitchFamily="49" charset="-122"/>
                <a:ea typeface="楷体" pitchFamily="49" charset="-122"/>
                <a:sym typeface="宋体" pitchFamily="2" charset="-122"/>
              </a:rPr>
              <a:t>页，第五章</a:t>
            </a:r>
            <a:r>
              <a:rPr lang="en-US" altLang="zh-CN" sz="2600" b="1" dirty="0">
                <a:latin typeface="楷体" pitchFamily="49" charset="-122"/>
                <a:ea typeface="楷体" pitchFamily="49" charset="-122"/>
                <a:sym typeface="宋体" pitchFamily="2" charset="-122"/>
              </a:rPr>
              <a:t>“</a:t>
            </a:r>
            <a:r>
              <a:rPr lang="zh-CN" altLang="en-US" sz="2600" b="1" dirty="0">
                <a:latin typeface="楷体" pitchFamily="49" charset="-122"/>
                <a:ea typeface="楷体" pitchFamily="49" charset="-122"/>
                <a:sym typeface="宋体" pitchFamily="2" charset="-122"/>
              </a:rPr>
              <a:t>新闻评论：媒体的观点</a:t>
            </a:r>
            <a:r>
              <a:rPr lang="en-US" altLang="zh-CN" sz="2600" b="1" dirty="0">
                <a:latin typeface="楷体" pitchFamily="49" charset="-122"/>
                <a:ea typeface="楷体" pitchFamily="49" charset="-122"/>
                <a:sym typeface="宋体" pitchFamily="2" charset="-122"/>
              </a:rPr>
              <a:t>”</a:t>
            </a:r>
            <a:r>
              <a:rPr lang="zh-CN" altLang="en-US" sz="2600" b="1" dirty="0">
                <a:latin typeface="楷体" pitchFamily="49" charset="-122"/>
                <a:ea typeface="楷体" pitchFamily="49" charset="-122"/>
                <a:sym typeface="宋体" pitchFamily="2" charset="-122"/>
              </a:rPr>
              <a:t>第</a:t>
            </a:r>
            <a:r>
              <a:rPr lang="en-US" altLang="zh-CN" sz="2600" b="1" dirty="0">
                <a:latin typeface="楷体" pitchFamily="49" charset="-122"/>
                <a:ea typeface="楷体" pitchFamily="49" charset="-122"/>
                <a:sym typeface="宋体" pitchFamily="2" charset="-122"/>
              </a:rPr>
              <a:t>12</a:t>
            </a:r>
            <a:r>
              <a:rPr lang="zh-CN" altLang="en-US" sz="2600" b="1" dirty="0">
                <a:latin typeface="楷体" pitchFamily="49" charset="-122"/>
                <a:ea typeface="楷体" pitchFamily="49" charset="-122"/>
                <a:sym typeface="宋体" pitchFamily="2" charset="-122"/>
              </a:rPr>
              <a:t>课《社论两篇》</a:t>
            </a:r>
            <a:r>
              <a:rPr lang="en-US" altLang="zh-CN" sz="2600" b="1" dirty="0">
                <a:latin typeface="楷体" pitchFamily="49" charset="-122"/>
                <a:ea typeface="楷体" pitchFamily="49" charset="-122"/>
                <a:sym typeface="宋体" pitchFamily="2" charset="-122"/>
              </a:rPr>
              <a:t>“</a:t>
            </a:r>
            <a:r>
              <a:rPr lang="zh-CN" altLang="en-US" sz="2600" b="1" dirty="0">
                <a:latin typeface="楷体" pitchFamily="49" charset="-122"/>
                <a:ea typeface="楷体" pitchFamily="49" charset="-122"/>
                <a:sym typeface="宋体" pitchFamily="2" charset="-122"/>
              </a:rPr>
              <a:t>思考与探究</a:t>
            </a:r>
            <a:r>
              <a:rPr lang="en-US" altLang="zh-CN" sz="2600" b="1" dirty="0">
                <a:latin typeface="楷体" pitchFamily="49" charset="-122"/>
                <a:ea typeface="楷体" pitchFamily="49" charset="-122"/>
                <a:sym typeface="宋体" pitchFamily="2" charset="-122"/>
              </a:rPr>
              <a:t>”</a:t>
            </a:r>
            <a:r>
              <a:rPr lang="zh-CN" altLang="en-US" sz="2600" b="1" dirty="0">
                <a:latin typeface="楷体" pitchFamily="49" charset="-122"/>
                <a:ea typeface="楷体" pitchFamily="49" charset="-122"/>
                <a:sym typeface="宋体" pitchFamily="2" charset="-122"/>
              </a:rPr>
              <a:t>第</a:t>
            </a:r>
            <a:r>
              <a:rPr lang="en-US" altLang="zh-CN" sz="2600" b="1" dirty="0">
                <a:latin typeface="楷体" pitchFamily="49" charset="-122"/>
                <a:ea typeface="楷体" pitchFamily="49" charset="-122"/>
                <a:sym typeface="宋体" pitchFamily="2" charset="-122"/>
              </a:rPr>
              <a:t>1</a:t>
            </a:r>
            <a:r>
              <a:rPr lang="zh-CN" altLang="en-US" sz="2600" b="1" dirty="0">
                <a:latin typeface="楷体" pitchFamily="49" charset="-122"/>
                <a:ea typeface="楷体" pitchFamily="49" charset="-122"/>
                <a:sym typeface="宋体" pitchFamily="2" charset="-122"/>
              </a:rPr>
              <a:t>题</a:t>
            </a:r>
            <a:r>
              <a:rPr lang="en-US" altLang="zh-CN" sz="2600" b="1" dirty="0">
                <a:latin typeface="楷体" pitchFamily="49" charset="-122"/>
                <a:ea typeface="楷体" pitchFamily="49" charset="-122"/>
                <a:sym typeface="宋体" pitchFamily="2" charset="-122"/>
              </a:rPr>
              <a:t>“</a:t>
            </a:r>
            <a:r>
              <a:rPr lang="zh-CN" altLang="en-US" sz="2600" b="1" dirty="0">
                <a:latin typeface="楷体" pitchFamily="49" charset="-122"/>
                <a:ea typeface="楷体" pitchFamily="49" charset="-122"/>
                <a:sym typeface="宋体" pitchFamily="2" charset="-122"/>
              </a:rPr>
              <a:t>同是庆祝回归，两篇社论阐述的重点各不相同，说说他们议论的重点分别是什么，体会新闻评论中不同的因角度所产生的不同效果。</a:t>
            </a:r>
            <a:r>
              <a:rPr lang="en-US" altLang="zh-CN" sz="2600" b="1" dirty="0">
                <a:latin typeface="楷体" pitchFamily="49" charset="-122"/>
                <a:ea typeface="楷体" pitchFamily="49" charset="-122"/>
                <a:sym typeface="宋体" pitchFamily="2" charset="-122"/>
              </a:rPr>
              <a:t>”</a:t>
            </a:r>
            <a:r>
              <a:rPr lang="zh-CN" altLang="en-US" sz="2600" b="1" dirty="0">
                <a:latin typeface="楷体" pitchFamily="49" charset="-122"/>
                <a:ea typeface="楷体" pitchFamily="49" charset="-122"/>
                <a:sym typeface="宋体" pitchFamily="2" charset="-122"/>
              </a:rPr>
              <a:t>非常相似。</a:t>
            </a:r>
          </a:p>
          <a:p>
            <a:endParaRPr lang="zh-CN" altLang="en-US" dirty="0"/>
          </a:p>
        </p:txBody>
      </p:sp>
    </p:spTree>
    <p:extLst>
      <p:ext uri="{BB962C8B-B14F-4D97-AF65-F5344CB8AC3E}">
        <p14:creationId xmlns:p14="http://schemas.microsoft.com/office/powerpoint/2010/main" val="12157838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7524" y="764704"/>
            <a:ext cx="8568952" cy="4824536"/>
          </a:xfrm>
          <a:solidFill>
            <a:schemeClr val="accent3">
              <a:lumMod val="40000"/>
              <a:lumOff val="60000"/>
            </a:schemeClr>
          </a:solidFill>
        </p:spPr>
        <p:txBody>
          <a:bodyPr>
            <a:normAutofit fontScale="62500" lnSpcReduction="20000"/>
          </a:bodyPr>
          <a:lstStyle/>
          <a:p>
            <a:pPr>
              <a:buFont typeface="Wingdings" pitchFamily="2" charset="2"/>
              <a:buChar char="u"/>
            </a:pPr>
            <a:r>
              <a:rPr lang="zh-CN" altLang="en-US" sz="3600" b="1" dirty="0">
                <a:latin typeface="楷体" pitchFamily="49" charset="-122"/>
                <a:ea typeface="楷体" pitchFamily="49" charset="-122"/>
              </a:rPr>
              <a:t>全国I卷古代诗歌阅读题选材涉及李贺，14题B项的设错与15题“后两句有何含义”均与李贺生平有关，但试题未给注释，关于李贺的生平简介见人教社选修《古代诗歌散文鉴赏》45页《李凭箜篌引》注释1。</a:t>
            </a:r>
          </a:p>
          <a:p>
            <a:pPr>
              <a:buFont typeface="Wingdings" pitchFamily="2" charset="2"/>
              <a:buChar char="u"/>
            </a:pPr>
            <a:endParaRPr lang="en-US" altLang="zh-CN" sz="3600" b="1" dirty="0">
              <a:latin typeface="楷体" pitchFamily="49" charset="-122"/>
              <a:ea typeface="楷体" pitchFamily="49" charset="-122"/>
            </a:endParaRPr>
          </a:p>
          <a:p>
            <a:pPr>
              <a:buFont typeface="Wingdings" pitchFamily="2" charset="2"/>
              <a:buChar char="u"/>
            </a:pPr>
            <a:r>
              <a:rPr lang="zh-CN" altLang="en-US" sz="3600" b="1" dirty="0">
                <a:latin typeface="楷体" pitchFamily="49" charset="-122"/>
                <a:ea typeface="楷体" pitchFamily="49" charset="-122"/>
              </a:rPr>
              <a:t>14题C项“诗中涉及春柳的方式与韩愈《早春呈水部张十八员外》相同，较为常见”，涉及与初中教材篇目（必背64篇之一）的比较。</a:t>
            </a:r>
          </a:p>
          <a:p>
            <a:pPr>
              <a:buFont typeface="Wingdings" pitchFamily="2" charset="2"/>
              <a:buChar char="u"/>
            </a:pPr>
            <a:endParaRPr lang="en-US" altLang="zh-CN" sz="3600" b="1" dirty="0">
              <a:latin typeface="楷体" pitchFamily="49" charset="-122"/>
              <a:ea typeface="楷体" pitchFamily="49" charset="-122"/>
            </a:endParaRPr>
          </a:p>
          <a:p>
            <a:pPr>
              <a:buFont typeface="Wingdings" pitchFamily="2" charset="2"/>
              <a:buChar char="u"/>
            </a:pPr>
            <a:r>
              <a:rPr lang="zh-CN" altLang="en-US" sz="3600" b="1" dirty="0">
                <a:latin typeface="楷体" pitchFamily="49" charset="-122"/>
                <a:ea typeface="楷体" pitchFamily="49" charset="-122"/>
              </a:rPr>
              <a:t>全国I卷名句名篇默写。</a:t>
            </a:r>
          </a:p>
          <a:p>
            <a:pPr>
              <a:buFont typeface="Wingdings" pitchFamily="2" charset="2"/>
              <a:buChar char="u"/>
            </a:pPr>
            <a:endParaRPr lang="en-US" altLang="zh-CN" sz="3600" b="1" dirty="0">
              <a:latin typeface="楷体" pitchFamily="49" charset="-122"/>
              <a:ea typeface="楷体" pitchFamily="49" charset="-122"/>
            </a:endParaRPr>
          </a:p>
          <a:p>
            <a:pPr>
              <a:buFont typeface="Wingdings" pitchFamily="2" charset="2"/>
              <a:buChar char="u"/>
            </a:pPr>
            <a:r>
              <a:rPr lang="zh-CN" altLang="en-US" sz="3600" b="1" dirty="0">
                <a:latin typeface="楷体" pitchFamily="49" charset="-122"/>
                <a:ea typeface="楷体" pitchFamily="49" charset="-122"/>
              </a:rPr>
              <a:t>全国</a:t>
            </a:r>
            <a:r>
              <a:rPr lang="en-US" altLang="zh-CN" sz="3600" b="1" dirty="0">
                <a:latin typeface="楷体" pitchFamily="49" charset="-122"/>
                <a:ea typeface="楷体" pitchFamily="49" charset="-122"/>
              </a:rPr>
              <a:t>I</a:t>
            </a:r>
            <a:r>
              <a:rPr lang="zh-CN" altLang="en-US" sz="3600" b="1" dirty="0">
                <a:latin typeface="楷体" pitchFamily="49" charset="-122"/>
                <a:ea typeface="楷体" pitchFamily="49" charset="-122"/>
              </a:rPr>
              <a:t>卷</a:t>
            </a:r>
            <a:r>
              <a:rPr lang="en-US" altLang="zh-CN" sz="3600" b="1" dirty="0">
                <a:latin typeface="楷体" pitchFamily="49" charset="-122"/>
                <a:ea typeface="楷体" pitchFamily="49" charset="-122"/>
              </a:rPr>
              <a:t>20</a:t>
            </a:r>
            <a:r>
              <a:rPr lang="zh-CN" altLang="en-US" sz="3600" b="1" dirty="0">
                <a:latin typeface="楷体" pitchFamily="49" charset="-122"/>
                <a:ea typeface="楷体" pitchFamily="49" charset="-122"/>
              </a:rPr>
              <a:t>题</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下面是某校一则启示初稿的片段，其中有五处不合书面语体的要求，请找出并做修改。</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书面语体</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的介绍和练习在选修《语言文字应用》第六课</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语言的艺术</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第三节</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淡妆浓抹总相宜</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语言的色彩</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中有介绍及习题</a:t>
            </a:r>
            <a:r>
              <a:rPr lang="en-US" altLang="zh-CN" sz="3600" b="1" dirty="0">
                <a:latin typeface="楷体" pitchFamily="49" charset="-122"/>
                <a:ea typeface="楷体" pitchFamily="49" charset="-122"/>
              </a:rPr>
              <a:t>……</a:t>
            </a:r>
          </a:p>
          <a:p>
            <a:endParaRPr lang="zh-CN" altLang="en-US" dirty="0"/>
          </a:p>
        </p:txBody>
      </p:sp>
    </p:spTree>
    <p:extLst>
      <p:ext uri="{BB962C8B-B14F-4D97-AF65-F5344CB8AC3E}">
        <p14:creationId xmlns:p14="http://schemas.microsoft.com/office/powerpoint/2010/main" val="32644478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620688"/>
            <a:ext cx="7941568" cy="5328592"/>
          </a:xfrm>
          <a:solidFill>
            <a:schemeClr val="bg1">
              <a:lumMod val="85000"/>
            </a:schemeClr>
          </a:solidFill>
        </p:spPr>
        <p:txBody>
          <a:bodyPr>
            <a:noAutofit/>
          </a:bodyPr>
          <a:lstStyle/>
          <a:p>
            <a:pPr>
              <a:buFont typeface="Wingdings" pitchFamily="2" charset="2"/>
              <a:buChar char="u"/>
            </a:pPr>
            <a:r>
              <a:rPr lang="zh-CN" altLang="en-US" sz="1800" b="1" dirty="0">
                <a:latin typeface="楷体" pitchFamily="49" charset="-122"/>
                <a:ea typeface="楷体" pitchFamily="49" charset="-122"/>
              </a:rPr>
              <a:t>全国</a:t>
            </a:r>
            <a:r>
              <a:rPr lang="en-US" altLang="zh-CN" sz="1800" b="1" dirty="0">
                <a:latin typeface="楷体" pitchFamily="49" charset="-122"/>
                <a:ea typeface="楷体" pitchFamily="49" charset="-122"/>
              </a:rPr>
              <a:t>II</a:t>
            </a:r>
            <a:r>
              <a:rPr lang="zh-CN" altLang="en-US" sz="1800" b="1" dirty="0">
                <a:latin typeface="楷体" pitchFamily="49" charset="-122"/>
                <a:ea typeface="楷体" pitchFamily="49" charset="-122"/>
              </a:rPr>
              <a:t>卷文学类文本阅读老舍《有声电影》第</a:t>
            </a:r>
            <a:r>
              <a:rPr lang="en-US" altLang="zh-CN" sz="1800" b="1" dirty="0">
                <a:latin typeface="楷体" pitchFamily="49" charset="-122"/>
                <a:ea typeface="楷体" pitchFamily="49" charset="-122"/>
              </a:rPr>
              <a:t>6</a:t>
            </a:r>
            <a:r>
              <a:rPr lang="zh-CN" altLang="en-US" sz="1800" b="1" dirty="0">
                <a:latin typeface="楷体" pitchFamily="49" charset="-122"/>
                <a:ea typeface="楷体" pitchFamily="49" charset="-122"/>
              </a:rPr>
              <a:t>题</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小说运用多种手法以取得语言的幽默效果，请从文中举出三处手法不同的例子，并简要分析。</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与选修《中国小说欣赏》第七单元情系乡土第</a:t>
            </a:r>
            <a:r>
              <a:rPr lang="en-US" altLang="zh-CN" sz="1800" b="1" dirty="0">
                <a:latin typeface="楷体" pitchFamily="49" charset="-122"/>
                <a:ea typeface="楷体" pitchFamily="49" charset="-122"/>
              </a:rPr>
              <a:t>13</a:t>
            </a:r>
            <a:r>
              <a:rPr lang="zh-CN" altLang="en-US" sz="1800" b="1" dirty="0">
                <a:latin typeface="楷体" pitchFamily="49" charset="-122"/>
                <a:ea typeface="楷体" pitchFamily="49" charset="-122"/>
              </a:rPr>
              <a:t>课《小二黑结婚》</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思考</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二：</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作者的语言具有很强的概括性，生动而富有幽默感。请找出选文中相关的语句，并作简要评析。</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非常相似。（</a:t>
            </a:r>
            <a:r>
              <a:rPr lang="en-US" altLang="zh-CN" sz="1800" b="1" dirty="0">
                <a:latin typeface="楷体" pitchFamily="49" charset="-122"/>
                <a:ea typeface="楷体" pitchFamily="49" charset="-122"/>
              </a:rPr>
              <a:t>6</a:t>
            </a:r>
            <a:r>
              <a:rPr lang="zh-CN" altLang="en-US" sz="1800" b="1" dirty="0">
                <a:latin typeface="楷体" pitchFamily="49" charset="-122"/>
                <a:ea typeface="楷体" pitchFamily="49" charset="-122"/>
              </a:rPr>
              <a:t>分）</a:t>
            </a:r>
            <a:endParaRPr lang="en-US" altLang="zh-CN" sz="1800" b="1" dirty="0">
              <a:latin typeface="楷体" pitchFamily="49" charset="-122"/>
              <a:ea typeface="楷体" pitchFamily="49" charset="-122"/>
            </a:endParaRPr>
          </a:p>
          <a:p>
            <a:pPr>
              <a:buFont typeface="Wingdings" pitchFamily="2" charset="2"/>
              <a:buChar char="u"/>
            </a:pPr>
            <a:endParaRPr lang="zh-CN" altLang="en-US" sz="1800" b="1" dirty="0">
              <a:latin typeface="楷体" pitchFamily="49" charset="-122"/>
              <a:ea typeface="楷体" pitchFamily="49" charset="-122"/>
            </a:endParaRPr>
          </a:p>
          <a:p>
            <a:pPr>
              <a:buFont typeface="Wingdings" pitchFamily="2" charset="2"/>
              <a:buChar char="u"/>
            </a:pPr>
            <a:r>
              <a:rPr lang="zh-CN" altLang="en-US" sz="1800" b="1" dirty="0">
                <a:latin typeface="楷体" pitchFamily="49" charset="-122"/>
                <a:ea typeface="楷体" pitchFamily="49" charset="-122"/>
              </a:rPr>
              <a:t>全国</a:t>
            </a:r>
            <a:r>
              <a:rPr lang="en-US" altLang="zh-CN" sz="1800" b="1" dirty="0">
                <a:latin typeface="楷体" pitchFamily="49" charset="-122"/>
                <a:ea typeface="楷体" pitchFamily="49" charset="-122"/>
              </a:rPr>
              <a:t>II</a:t>
            </a:r>
            <a:r>
              <a:rPr lang="zh-CN" altLang="en-US" sz="1800" b="1" dirty="0">
                <a:latin typeface="楷体" pitchFamily="49" charset="-122"/>
                <a:ea typeface="楷体" pitchFamily="49" charset="-122"/>
              </a:rPr>
              <a:t>卷古代诗歌鉴赏涉及陆游《题醉中所作草书卷后》（节选），未给注释，陆游生平见选修《中国古代诗歌散文鉴赏》第</a:t>
            </a:r>
            <a:r>
              <a:rPr lang="en-US" altLang="zh-CN" sz="1800" b="1" dirty="0">
                <a:latin typeface="楷体" pitchFamily="49" charset="-122"/>
                <a:ea typeface="楷体" pitchFamily="49" charset="-122"/>
              </a:rPr>
              <a:t>16</a:t>
            </a:r>
            <a:r>
              <a:rPr lang="zh-CN" altLang="en-US" sz="1800" b="1" dirty="0">
                <a:latin typeface="楷体" pitchFamily="49" charset="-122"/>
                <a:ea typeface="楷体" pitchFamily="49" charset="-122"/>
              </a:rPr>
              <a:t>页陆游《书愤》注释</a:t>
            </a:r>
            <a:r>
              <a:rPr lang="en-US" altLang="zh-CN" sz="1800" b="1" dirty="0">
                <a:latin typeface="楷体" pitchFamily="49" charset="-122"/>
                <a:ea typeface="楷体" pitchFamily="49" charset="-122"/>
              </a:rPr>
              <a:t>1</a:t>
            </a:r>
            <a:r>
              <a:rPr lang="zh-CN" altLang="en-US" sz="1800" b="1" dirty="0">
                <a:latin typeface="楷体" pitchFamily="49" charset="-122"/>
                <a:ea typeface="楷体" pitchFamily="49" charset="-122"/>
              </a:rPr>
              <a:t>。第</a:t>
            </a:r>
            <a:r>
              <a:rPr lang="en-US" altLang="zh-CN" sz="1800" b="1" dirty="0">
                <a:latin typeface="楷体" pitchFamily="49" charset="-122"/>
                <a:ea typeface="楷体" pitchFamily="49" charset="-122"/>
              </a:rPr>
              <a:t>15</a:t>
            </a:r>
            <a:r>
              <a:rPr lang="zh-CN" altLang="en-US" sz="1800" b="1" dirty="0">
                <a:latin typeface="楷体" pitchFamily="49" charset="-122"/>
                <a:ea typeface="楷体" pitchFamily="49" charset="-122"/>
              </a:rPr>
              <a:t>题</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诗中前后两次出现酒，各有什么作用？请结合诗句简要分析。</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与必修三第</a:t>
            </a:r>
            <a:r>
              <a:rPr lang="en-US" altLang="zh-CN" sz="1800" b="1" dirty="0">
                <a:latin typeface="楷体" pitchFamily="49" charset="-122"/>
                <a:ea typeface="楷体" pitchFamily="49" charset="-122"/>
              </a:rPr>
              <a:t>37</a:t>
            </a:r>
            <a:r>
              <a:rPr lang="zh-CN" altLang="en-US" sz="1800" b="1" dirty="0">
                <a:latin typeface="楷体" pitchFamily="49" charset="-122"/>
                <a:ea typeface="楷体" pitchFamily="49" charset="-122"/>
              </a:rPr>
              <a:t>页《蜀道难》</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研讨与练习</a:t>
            </a:r>
            <a:r>
              <a:rPr lang="en-US" altLang="zh-CN" sz="1800" b="1" dirty="0">
                <a:latin typeface="楷体" pitchFamily="49" charset="-122"/>
                <a:ea typeface="楷体" pitchFamily="49" charset="-122"/>
              </a:rPr>
              <a:t>”1</a:t>
            </a:r>
            <a:r>
              <a:rPr lang="zh-CN" altLang="en-US" sz="1800" b="1" dirty="0">
                <a:latin typeface="楷体" pitchFamily="49" charset="-122"/>
                <a:ea typeface="楷体" pitchFamily="49" charset="-122"/>
              </a:rPr>
              <a:t>，说说全诗为什么反复咏叹</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蜀道之难，难于上青天</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，这句话对诗意的转折情感的变化有什么作用？比较接近。</a:t>
            </a:r>
            <a:endParaRPr lang="en-US" altLang="zh-CN" sz="1800" b="1" dirty="0">
              <a:latin typeface="楷体" pitchFamily="49" charset="-122"/>
              <a:ea typeface="楷体" pitchFamily="49" charset="-122"/>
            </a:endParaRPr>
          </a:p>
          <a:p>
            <a:pPr>
              <a:buFont typeface="Wingdings" pitchFamily="2" charset="2"/>
              <a:buChar char="u"/>
            </a:pPr>
            <a:endParaRPr lang="zh-CN" altLang="en-US" sz="1800" b="1" dirty="0">
              <a:latin typeface="楷体" pitchFamily="49" charset="-122"/>
              <a:ea typeface="楷体" pitchFamily="49" charset="-122"/>
            </a:endParaRPr>
          </a:p>
          <a:p>
            <a:pPr>
              <a:buFont typeface="Wingdings" pitchFamily="2" charset="2"/>
              <a:buChar char="u"/>
            </a:pPr>
            <a:r>
              <a:rPr lang="zh-CN" altLang="en-US" sz="1800" b="1" dirty="0">
                <a:latin typeface="楷体" pitchFamily="49" charset="-122"/>
                <a:ea typeface="楷体" pitchFamily="49" charset="-122"/>
              </a:rPr>
              <a:t>全国</a:t>
            </a:r>
            <a:r>
              <a:rPr lang="en-US" altLang="zh-CN" sz="1800" b="1" dirty="0">
                <a:latin typeface="楷体" pitchFamily="49" charset="-122"/>
                <a:ea typeface="楷体" pitchFamily="49" charset="-122"/>
              </a:rPr>
              <a:t>II</a:t>
            </a:r>
            <a:r>
              <a:rPr lang="zh-CN" altLang="en-US" sz="1800" b="1" dirty="0">
                <a:latin typeface="楷体" pitchFamily="49" charset="-122"/>
                <a:ea typeface="楷体" pitchFamily="49" charset="-122"/>
              </a:rPr>
              <a:t>卷名篇名句默写。</a:t>
            </a:r>
            <a:endParaRPr lang="en-US" altLang="zh-CN" sz="1800" b="1" dirty="0">
              <a:latin typeface="楷体" pitchFamily="49" charset="-122"/>
              <a:ea typeface="楷体" pitchFamily="49" charset="-122"/>
            </a:endParaRPr>
          </a:p>
          <a:p>
            <a:pPr>
              <a:buFont typeface="Wingdings" pitchFamily="2" charset="2"/>
              <a:buChar char="u"/>
            </a:pPr>
            <a:endParaRPr lang="zh-CN" altLang="en-US" sz="1800" b="1" dirty="0">
              <a:latin typeface="楷体" pitchFamily="49" charset="-122"/>
              <a:ea typeface="楷体" pitchFamily="49" charset="-122"/>
            </a:endParaRPr>
          </a:p>
          <a:p>
            <a:pPr>
              <a:buFont typeface="Wingdings" pitchFamily="2" charset="2"/>
              <a:buChar char="u"/>
            </a:pPr>
            <a:r>
              <a:rPr lang="zh-CN" altLang="en-US" sz="1800" b="1" dirty="0">
                <a:latin typeface="楷体" pitchFamily="49" charset="-122"/>
                <a:ea typeface="楷体" pitchFamily="49" charset="-122"/>
              </a:rPr>
              <a:t>全国</a:t>
            </a:r>
            <a:r>
              <a:rPr lang="en-US" altLang="zh-CN" sz="1800" b="1" dirty="0">
                <a:latin typeface="楷体" pitchFamily="49" charset="-122"/>
                <a:ea typeface="楷体" pitchFamily="49" charset="-122"/>
              </a:rPr>
              <a:t>II</a:t>
            </a:r>
            <a:r>
              <a:rPr lang="zh-CN" altLang="en-US" sz="1800" b="1" dirty="0">
                <a:latin typeface="楷体" pitchFamily="49" charset="-122"/>
                <a:ea typeface="楷体" pitchFamily="49" charset="-122"/>
              </a:rPr>
              <a:t>卷</a:t>
            </a:r>
            <a:r>
              <a:rPr lang="en-US" altLang="zh-CN" sz="1800" b="1" dirty="0">
                <a:latin typeface="楷体" pitchFamily="49" charset="-122"/>
                <a:ea typeface="楷体" pitchFamily="49" charset="-122"/>
              </a:rPr>
              <a:t>21</a:t>
            </a:r>
            <a:r>
              <a:rPr lang="zh-CN" altLang="en-US" sz="1800" b="1" dirty="0">
                <a:latin typeface="楷体" pitchFamily="49" charset="-122"/>
                <a:ea typeface="楷体" pitchFamily="49" charset="-122"/>
              </a:rPr>
              <a:t>题，</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仿照示例，利用所给材料续写三句话</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，考察到排比修辞，与选修《语言文字应用》第</a:t>
            </a:r>
            <a:r>
              <a:rPr lang="en-US" altLang="zh-CN" sz="1800" b="1" dirty="0">
                <a:latin typeface="楷体" pitchFamily="49" charset="-122"/>
                <a:ea typeface="楷体" pitchFamily="49" charset="-122"/>
              </a:rPr>
              <a:t>108</a:t>
            </a:r>
            <a:r>
              <a:rPr lang="zh-CN" altLang="en-US" sz="1800" b="1" dirty="0">
                <a:latin typeface="楷体" pitchFamily="49" charset="-122"/>
                <a:ea typeface="楷体" pitchFamily="49" charset="-122"/>
              </a:rPr>
              <a:t>页练习三第</a:t>
            </a:r>
            <a:r>
              <a:rPr lang="en-US" altLang="zh-CN" sz="1800" b="1" dirty="0">
                <a:latin typeface="楷体" pitchFamily="49" charset="-122"/>
                <a:ea typeface="楷体" pitchFamily="49" charset="-122"/>
              </a:rPr>
              <a:t>3</a:t>
            </a:r>
            <a:r>
              <a:rPr lang="zh-CN" altLang="en-US" sz="1800" b="1" dirty="0">
                <a:latin typeface="楷体" pitchFamily="49" charset="-122"/>
                <a:ea typeface="楷体" pitchFamily="49" charset="-122"/>
              </a:rPr>
              <a:t>小题考点相同。</a:t>
            </a:r>
            <a:endParaRPr lang="en-US" altLang="zh-CN" sz="1800" b="1" dirty="0">
              <a:latin typeface="楷体" pitchFamily="49" charset="-122"/>
              <a:ea typeface="楷体" pitchFamily="49" charset="-122"/>
            </a:endParaRPr>
          </a:p>
          <a:p>
            <a:pPr marL="0" indent="0">
              <a:buNone/>
            </a:pPr>
            <a:r>
              <a:rPr lang="en-US" altLang="zh-CN" sz="1800" dirty="0">
                <a:latin typeface="楷体" pitchFamily="49" charset="-122"/>
                <a:ea typeface="楷体" pitchFamily="49" charset="-122"/>
              </a:rPr>
              <a:t> …………</a:t>
            </a:r>
          </a:p>
        </p:txBody>
      </p:sp>
    </p:spTree>
    <p:extLst>
      <p:ext uri="{BB962C8B-B14F-4D97-AF65-F5344CB8AC3E}">
        <p14:creationId xmlns:p14="http://schemas.microsoft.com/office/powerpoint/2010/main" val="6507256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effectLst>
                  <a:outerShdw blurRad="38100" dist="38100" dir="2700000" algn="tl">
                    <a:srgbClr val="000000">
                      <a:alpha val="43137"/>
                    </a:srgbClr>
                  </a:outerShdw>
                </a:effectLst>
              </a:rPr>
              <a:t>除了选修课本，</a:t>
            </a:r>
            <a:r>
              <a:rPr lang="zh-CN" altLang="en-US" sz="4000" b="1" u="sng" dirty="0">
                <a:solidFill>
                  <a:srgbClr val="FF0000"/>
                </a:solidFill>
                <a:effectLst>
                  <a:outerShdw blurRad="38100" dist="38100" dir="2700000" algn="tl">
                    <a:srgbClr val="000000">
                      <a:alpha val="43137"/>
                    </a:srgbClr>
                  </a:outerShdw>
                </a:effectLst>
              </a:rPr>
              <a:t>北京卷</a:t>
            </a:r>
            <a:r>
              <a:rPr lang="zh-CN" altLang="en-US" sz="4000" b="1" dirty="0">
                <a:effectLst>
                  <a:outerShdw blurRad="38100" dist="38100" dir="2700000" algn="tl">
                    <a:srgbClr val="000000">
                      <a:alpha val="43137"/>
                    </a:srgbClr>
                  </a:outerShdw>
                </a:effectLst>
              </a:rPr>
              <a:t>也值得重视</a:t>
            </a:r>
          </a:p>
        </p:txBody>
      </p:sp>
      <p:sp>
        <p:nvSpPr>
          <p:cNvPr id="3" name="内容占位符 2"/>
          <p:cNvSpPr>
            <a:spLocks noGrp="1"/>
          </p:cNvSpPr>
          <p:nvPr>
            <p:ph idx="1"/>
          </p:nvPr>
        </p:nvSpPr>
        <p:spPr/>
        <p:txBody>
          <a:bodyPr>
            <a:normAutofit fontScale="92500" lnSpcReduction="10000"/>
          </a:bodyPr>
          <a:lstStyle/>
          <a:p>
            <a:pPr>
              <a:buFont typeface="Wingdings" pitchFamily="2" charset="2"/>
              <a:buChar char="u"/>
            </a:pPr>
            <a:r>
              <a:rPr lang="zh-CN" altLang="en-US" sz="2800" b="1" dirty="0">
                <a:effectLst>
                  <a:outerShdw blurRad="38100" dist="38100" dir="2700000" algn="tl">
                    <a:srgbClr val="000000">
                      <a:alpha val="43137"/>
                    </a:srgbClr>
                  </a:outerShdw>
                </a:effectLst>
                <a:latin typeface="黑体" pitchFamily="49" charset="-122"/>
                <a:ea typeface="黑体" pitchFamily="49" charset="-122"/>
                <a:cs typeface="+mj-cs"/>
              </a:rPr>
              <a:t>近五年课标卷从北京卷“偷来”的题型</a:t>
            </a:r>
            <a:endParaRPr lang="en-US" altLang="zh-CN" sz="2800" b="1" dirty="0">
              <a:effectLst>
                <a:outerShdw blurRad="38100" dist="38100" dir="2700000" algn="tl">
                  <a:srgbClr val="000000">
                    <a:alpha val="43137"/>
                  </a:srgbClr>
                </a:outerShdw>
              </a:effectLst>
              <a:latin typeface="黑体" pitchFamily="49" charset="-122"/>
              <a:ea typeface="黑体" pitchFamily="49" charset="-122"/>
              <a:cs typeface="+mj-cs"/>
            </a:endParaRPr>
          </a:p>
          <a:p>
            <a:pPr marL="0" indent="0">
              <a:buNone/>
            </a:pPr>
            <a:r>
              <a:rPr lang="en-US" altLang="zh-CN" sz="2400" b="1" dirty="0">
                <a:solidFill>
                  <a:srgbClr val="FF0000"/>
                </a:solidFill>
                <a:effectLst>
                  <a:outerShdw blurRad="38100" dist="38100" dir="2700000" algn="tl">
                    <a:srgbClr val="000000">
                      <a:alpha val="43137"/>
                    </a:srgbClr>
                  </a:outerShdw>
                </a:effectLst>
                <a:latin typeface="+mn-ea"/>
                <a:cs typeface="+mj-cs"/>
              </a:rPr>
              <a:t>1</a:t>
            </a:r>
            <a:r>
              <a:rPr lang="zh-CN" altLang="en-US" sz="2400" b="1" dirty="0">
                <a:solidFill>
                  <a:srgbClr val="FF0000"/>
                </a:solidFill>
                <a:effectLst>
                  <a:outerShdw blurRad="38100" dist="38100" dir="2700000" algn="tl">
                    <a:srgbClr val="000000">
                      <a:alpha val="43137"/>
                    </a:srgbClr>
                  </a:outerShdw>
                </a:effectLst>
                <a:latin typeface="+mn-ea"/>
                <a:cs typeface="+mj-cs"/>
              </a:rPr>
              <a:t>，文言文断句</a:t>
            </a:r>
            <a:endParaRPr lang="en-US" altLang="zh-CN" sz="2400" b="1" dirty="0">
              <a:solidFill>
                <a:srgbClr val="FF0000"/>
              </a:solidFill>
              <a:effectLst>
                <a:outerShdw blurRad="38100" dist="38100" dir="2700000" algn="tl">
                  <a:srgbClr val="000000">
                    <a:alpha val="43137"/>
                  </a:srgbClr>
                </a:outerShdw>
              </a:effectLst>
              <a:latin typeface="+mn-ea"/>
              <a:cs typeface="+mj-cs"/>
            </a:endParaRPr>
          </a:p>
          <a:p>
            <a:pPr marL="0" indent="0">
              <a:buNone/>
            </a:pPr>
            <a:r>
              <a:rPr lang="en-US" altLang="zh-CN" sz="2400" b="1" dirty="0">
                <a:solidFill>
                  <a:srgbClr val="FF0000"/>
                </a:solidFill>
                <a:effectLst>
                  <a:outerShdw blurRad="38100" dist="38100" dir="2700000" algn="tl">
                    <a:srgbClr val="000000">
                      <a:alpha val="43137"/>
                    </a:srgbClr>
                  </a:outerShdw>
                </a:effectLst>
                <a:latin typeface="+mn-ea"/>
                <a:cs typeface="+mj-cs"/>
              </a:rPr>
              <a:t>2</a:t>
            </a:r>
            <a:r>
              <a:rPr lang="zh-CN" altLang="en-US" sz="2400" b="1" dirty="0">
                <a:solidFill>
                  <a:srgbClr val="FF0000"/>
                </a:solidFill>
                <a:effectLst>
                  <a:outerShdw blurRad="38100" dist="38100" dir="2700000" algn="tl">
                    <a:srgbClr val="000000">
                      <a:alpha val="43137"/>
                    </a:srgbClr>
                  </a:outerShdw>
                </a:effectLst>
                <a:latin typeface="+mn-ea"/>
                <a:cs typeface="+mj-cs"/>
              </a:rPr>
              <a:t>，诗歌鉴赏客观题</a:t>
            </a:r>
            <a:endParaRPr lang="en-US" altLang="zh-CN" sz="2400" b="1" dirty="0">
              <a:solidFill>
                <a:srgbClr val="FF0000"/>
              </a:solidFill>
              <a:effectLst>
                <a:outerShdw blurRad="38100" dist="38100" dir="2700000" algn="tl">
                  <a:srgbClr val="000000">
                    <a:alpha val="43137"/>
                  </a:srgbClr>
                </a:outerShdw>
              </a:effectLst>
              <a:latin typeface="+mn-ea"/>
              <a:cs typeface="+mj-cs"/>
            </a:endParaRPr>
          </a:p>
          <a:p>
            <a:pPr marL="0" indent="0">
              <a:buNone/>
            </a:pPr>
            <a:r>
              <a:rPr lang="en-US" altLang="zh-CN" sz="2400" b="1" dirty="0">
                <a:solidFill>
                  <a:srgbClr val="FF0000"/>
                </a:solidFill>
                <a:effectLst>
                  <a:outerShdw blurRad="38100" dist="38100" dir="2700000" algn="tl">
                    <a:srgbClr val="000000">
                      <a:alpha val="43137"/>
                    </a:srgbClr>
                  </a:outerShdw>
                </a:effectLst>
                <a:latin typeface="+mn-ea"/>
                <a:cs typeface="+mj-cs"/>
              </a:rPr>
              <a:t>3</a:t>
            </a:r>
            <a:r>
              <a:rPr lang="zh-CN" altLang="en-US" sz="2400" b="1" dirty="0">
                <a:solidFill>
                  <a:srgbClr val="FF0000"/>
                </a:solidFill>
                <a:effectLst>
                  <a:outerShdw blurRad="38100" dist="38100" dir="2700000" algn="tl">
                    <a:srgbClr val="000000">
                      <a:alpha val="43137"/>
                    </a:srgbClr>
                  </a:outerShdw>
                </a:effectLst>
                <a:latin typeface="+mn-ea"/>
                <a:cs typeface="+mj-cs"/>
              </a:rPr>
              <a:t>，多文本阅读</a:t>
            </a:r>
            <a:endParaRPr lang="en-US" altLang="zh-CN" sz="2400" b="1" dirty="0">
              <a:solidFill>
                <a:srgbClr val="FF0000"/>
              </a:solidFill>
              <a:effectLst>
                <a:outerShdw blurRad="38100" dist="38100" dir="2700000" algn="tl">
                  <a:srgbClr val="000000">
                    <a:alpha val="43137"/>
                  </a:srgbClr>
                </a:outerShdw>
              </a:effectLst>
              <a:latin typeface="+mn-ea"/>
              <a:cs typeface="+mj-cs"/>
            </a:endParaRPr>
          </a:p>
          <a:p>
            <a:pPr marL="0" indent="0">
              <a:buNone/>
            </a:pPr>
            <a:r>
              <a:rPr lang="en-US" altLang="zh-CN" sz="2400" b="1" dirty="0">
                <a:solidFill>
                  <a:srgbClr val="FF0000"/>
                </a:solidFill>
                <a:effectLst>
                  <a:outerShdw blurRad="38100" dist="38100" dir="2700000" algn="tl">
                    <a:srgbClr val="000000">
                      <a:alpha val="43137"/>
                    </a:srgbClr>
                  </a:outerShdw>
                </a:effectLst>
                <a:latin typeface="+mn-ea"/>
                <a:cs typeface="+mj-cs"/>
              </a:rPr>
              <a:t>4</a:t>
            </a:r>
            <a:r>
              <a:rPr lang="zh-CN" altLang="en-US" sz="2400" b="1" dirty="0">
                <a:solidFill>
                  <a:srgbClr val="FF0000"/>
                </a:solidFill>
                <a:effectLst>
                  <a:outerShdw blurRad="38100" dist="38100" dir="2700000" algn="tl">
                    <a:srgbClr val="000000">
                      <a:alpha val="43137"/>
                    </a:srgbClr>
                  </a:outerShdw>
                </a:effectLst>
                <a:latin typeface="+mn-ea"/>
                <a:cs typeface="+mj-cs"/>
              </a:rPr>
              <a:t>，在同文语境中考察成语病句衔接</a:t>
            </a:r>
            <a:endParaRPr lang="en-US" altLang="zh-CN" sz="2400" b="1" dirty="0">
              <a:solidFill>
                <a:srgbClr val="FF0000"/>
              </a:solidFill>
              <a:effectLst>
                <a:outerShdw blurRad="38100" dist="38100" dir="2700000" algn="tl">
                  <a:srgbClr val="000000">
                    <a:alpha val="43137"/>
                  </a:srgbClr>
                </a:outerShdw>
              </a:effectLst>
              <a:latin typeface="+mn-ea"/>
              <a:cs typeface="+mj-cs"/>
            </a:endParaRPr>
          </a:p>
          <a:p>
            <a:pPr marL="0" indent="0">
              <a:buNone/>
            </a:pPr>
            <a:endParaRPr lang="en-US" altLang="zh-CN" sz="2000" b="1" dirty="0">
              <a:effectLst>
                <a:outerShdw blurRad="38100" dist="38100" dir="2700000" algn="tl">
                  <a:srgbClr val="000000">
                    <a:alpha val="43137"/>
                  </a:srgbClr>
                </a:outerShdw>
              </a:effectLst>
              <a:latin typeface="黑体" pitchFamily="49" charset="-122"/>
              <a:ea typeface="黑体" pitchFamily="49" charset="-122"/>
              <a:cs typeface="+mj-cs"/>
            </a:endParaRPr>
          </a:p>
          <a:p>
            <a:pPr>
              <a:buFont typeface="Wingdings" pitchFamily="2" charset="2"/>
              <a:buChar char="u"/>
            </a:pPr>
            <a:r>
              <a:rPr lang="zh-CN" altLang="en-US" sz="2800" b="1" dirty="0">
                <a:effectLst>
                  <a:outerShdw blurRad="38100" dist="38100" dir="2700000" algn="tl">
                    <a:srgbClr val="000000">
                      <a:alpha val="43137"/>
                    </a:srgbClr>
                  </a:outerShdw>
                </a:effectLst>
                <a:latin typeface="黑体" pitchFamily="49" charset="-122"/>
                <a:ea typeface="黑体" pitchFamily="49" charset="-122"/>
                <a:cs typeface="+mj-cs"/>
              </a:rPr>
              <a:t>近五年北京卷出现的其他新题型</a:t>
            </a:r>
            <a:endParaRPr lang="en-US" altLang="zh-CN" sz="2800" b="1" dirty="0">
              <a:effectLst>
                <a:outerShdw blurRad="38100" dist="38100" dir="2700000" algn="tl">
                  <a:srgbClr val="000000">
                    <a:alpha val="43137"/>
                  </a:srgbClr>
                </a:outerShdw>
              </a:effectLst>
              <a:latin typeface="黑体" pitchFamily="49" charset="-122"/>
              <a:ea typeface="黑体" pitchFamily="49" charset="-122"/>
              <a:cs typeface="+mj-cs"/>
            </a:endParaRPr>
          </a:p>
          <a:p>
            <a:pPr marL="0" indent="0">
              <a:buNone/>
            </a:pPr>
            <a:r>
              <a:rPr lang="en-US" altLang="zh-CN" sz="2400" b="1" dirty="0">
                <a:solidFill>
                  <a:srgbClr val="0070C0"/>
                </a:solidFill>
                <a:effectLst>
                  <a:outerShdw blurRad="38100" dist="38100" dir="2700000" algn="tl">
                    <a:srgbClr val="000000">
                      <a:alpha val="43137"/>
                    </a:srgbClr>
                  </a:outerShdw>
                </a:effectLst>
                <a:latin typeface="+mn-ea"/>
                <a:cs typeface="+mj-cs"/>
              </a:rPr>
              <a:t>5</a:t>
            </a:r>
            <a:r>
              <a:rPr lang="zh-CN" altLang="en-US" sz="2400" b="1" dirty="0">
                <a:solidFill>
                  <a:srgbClr val="0070C0"/>
                </a:solidFill>
                <a:effectLst>
                  <a:outerShdw blurRad="38100" dist="38100" dir="2700000" algn="tl">
                    <a:srgbClr val="000000">
                      <a:alpha val="43137"/>
                    </a:srgbClr>
                  </a:outerShdw>
                </a:effectLst>
                <a:latin typeface="+mn-ea"/>
                <a:cs typeface="+mj-cs"/>
              </a:rPr>
              <a:t>，名著阅读微写作</a:t>
            </a:r>
            <a:endParaRPr lang="en-US" altLang="zh-CN" sz="2400" b="1" dirty="0">
              <a:solidFill>
                <a:srgbClr val="0070C0"/>
              </a:solidFill>
              <a:effectLst>
                <a:outerShdw blurRad="38100" dist="38100" dir="2700000" algn="tl">
                  <a:srgbClr val="000000">
                    <a:alpha val="43137"/>
                  </a:srgbClr>
                </a:outerShdw>
              </a:effectLst>
              <a:latin typeface="+mn-ea"/>
              <a:cs typeface="+mj-cs"/>
            </a:endParaRPr>
          </a:p>
          <a:p>
            <a:pPr marL="0" indent="0">
              <a:buNone/>
            </a:pPr>
            <a:r>
              <a:rPr lang="en-US" altLang="zh-CN" sz="2400" b="1" dirty="0">
                <a:solidFill>
                  <a:srgbClr val="0070C0"/>
                </a:solidFill>
                <a:effectLst>
                  <a:outerShdw blurRad="38100" dist="38100" dir="2700000" algn="tl">
                    <a:srgbClr val="000000">
                      <a:alpha val="43137"/>
                    </a:srgbClr>
                  </a:outerShdw>
                </a:effectLst>
                <a:latin typeface="+mn-ea"/>
                <a:cs typeface="+mj-cs"/>
              </a:rPr>
              <a:t>6</a:t>
            </a:r>
            <a:r>
              <a:rPr lang="zh-CN" altLang="en-US" sz="2400" b="1" dirty="0">
                <a:solidFill>
                  <a:srgbClr val="0070C0"/>
                </a:solidFill>
                <a:effectLst>
                  <a:outerShdw blurRad="38100" dist="38100" dir="2700000" algn="tl">
                    <a:srgbClr val="000000">
                      <a:alpha val="43137"/>
                    </a:srgbClr>
                  </a:outerShdw>
                </a:effectLst>
                <a:latin typeface="+mn-ea"/>
                <a:cs typeface="+mj-cs"/>
              </a:rPr>
              <a:t>，读写一体的大作文（分析性写作）</a:t>
            </a:r>
            <a:endParaRPr lang="en-US" altLang="zh-CN" sz="2400" b="1" dirty="0">
              <a:solidFill>
                <a:srgbClr val="0070C0"/>
              </a:solidFill>
              <a:effectLst>
                <a:outerShdw blurRad="38100" dist="38100" dir="2700000" algn="tl">
                  <a:srgbClr val="000000">
                    <a:alpha val="43137"/>
                  </a:srgbClr>
                </a:outerShdw>
              </a:effectLst>
              <a:latin typeface="+mn-ea"/>
              <a:cs typeface="+mj-cs"/>
            </a:endParaRPr>
          </a:p>
          <a:p>
            <a:pPr marL="0" indent="0">
              <a:buNone/>
            </a:pPr>
            <a:r>
              <a:rPr lang="en-US" altLang="zh-CN" sz="2400" b="1" dirty="0">
                <a:solidFill>
                  <a:srgbClr val="0070C0"/>
                </a:solidFill>
                <a:effectLst>
                  <a:outerShdw blurRad="38100" dist="38100" dir="2700000" algn="tl">
                    <a:srgbClr val="000000">
                      <a:alpha val="43137"/>
                    </a:srgbClr>
                  </a:outerShdw>
                </a:effectLst>
                <a:latin typeface="+mn-ea"/>
                <a:cs typeface="+mj-cs"/>
              </a:rPr>
              <a:t>7</a:t>
            </a:r>
            <a:r>
              <a:rPr lang="zh-CN" altLang="en-US" sz="2400" b="1" dirty="0">
                <a:solidFill>
                  <a:srgbClr val="0070C0"/>
                </a:solidFill>
                <a:effectLst>
                  <a:outerShdw blurRad="38100" dist="38100" dir="2700000" algn="tl">
                    <a:srgbClr val="000000">
                      <a:alpha val="43137"/>
                    </a:srgbClr>
                  </a:outerShdw>
                </a:effectLst>
                <a:latin typeface="+mn-ea"/>
                <a:cs typeface="+mj-cs"/>
              </a:rPr>
              <a:t>，文言文简答题</a:t>
            </a:r>
            <a:endParaRPr lang="en-US" altLang="zh-CN" sz="2400" b="1" dirty="0">
              <a:solidFill>
                <a:srgbClr val="0070C0"/>
              </a:solidFill>
              <a:effectLst>
                <a:outerShdw blurRad="38100" dist="38100" dir="2700000" algn="tl">
                  <a:srgbClr val="000000">
                    <a:alpha val="43137"/>
                  </a:srgbClr>
                </a:outerShdw>
              </a:effectLst>
              <a:latin typeface="+mn-ea"/>
              <a:cs typeface="+mj-cs"/>
            </a:endParaRPr>
          </a:p>
          <a:p>
            <a:pPr marL="0" indent="0">
              <a:buNone/>
            </a:pPr>
            <a:r>
              <a:rPr lang="en-US" altLang="zh-CN" sz="2400" b="1" dirty="0">
                <a:solidFill>
                  <a:srgbClr val="0070C0"/>
                </a:solidFill>
                <a:effectLst>
                  <a:outerShdw blurRad="38100" dist="38100" dir="2700000" algn="tl">
                    <a:srgbClr val="000000">
                      <a:alpha val="43137"/>
                    </a:srgbClr>
                  </a:outerShdw>
                </a:effectLst>
                <a:latin typeface="+mn-ea"/>
                <a:cs typeface="+mj-cs"/>
              </a:rPr>
              <a:t>8</a:t>
            </a:r>
            <a:r>
              <a:rPr lang="zh-CN" altLang="en-US" sz="2400" b="1" dirty="0">
                <a:solidFill>
                  <a:srgbClr val="0070C0"/>
                </a:solidFill>
                <a:effectLst>
                  <a:outerShdw blurRad="38100" dist="38100" dir="2700000" algn="tl">
                    <a:srgbClr val="000000">
                      <a:alpha val="43137"/>
                    </a:srgbClr>
                  </a:outerShdw>
                </a:effectLst>
                <a:latin typeface="+mn-ea"/>
                <a:cs typeface="+mj-cs"/>
              </a:rPr>
              <a:t>，以语用形式考名句背诵</a:t>
            </a:r>
          </a:p>
        </p:txBody>
      </p:sp>
    </p:spTree>
    <p:extLst>
      <p:ext uri="{BB962C8B-B14F-4D97-AF65-F5344CB8AC3E}">
        <p14:creationId xmlns:p14="http://schemas.microsoft.com/office/powerpoint/2010/main" val="15987081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solidFill>
                  <a:srgbClr val="FF0000"/>
                </a:solidFill>
                <a:effectLst>
                  <a:outerShdw blurRad="38100" dist="38100" dir="2700000" algn="tl">
                    <a:srgbClr val="000000">
                      <a:alpha val="43137"/>
                    </a:srgbClr>
                  </a:outerShdw>
                </a:effectLst>
              </a:rPr>
              <a:t>北京卷作文新题型示例</a:t>
            </a:r>
            <a:endParaRPr lang="zh-CN" altLang="en-US" dirty="0"/>
          </a:p>
        </p:txBody>
      </p:sp>
      <p:sp>
        <p:nvSpPr>
          <p:cNvPr id="3" name="内容占位符 2"/>
          <p:cNvSpPr>
            <a:spLocks noGrp="1"/>
          </p:cNvSpPr>
          <p:nvPr>
            <p:ph idx="1"/>
          </p:nvPr>
        </p:nvSpPr>
        <p:spPr>
          <a:xfrm>
            <a:off x="457200" y="1600201"/>
            <a:ext cx="8229600" cy="3773016"/>
          </a:xfrm>
          <a:solidFill>
            <a:schemeClr val="bg1">
              <a:lumMod val="85000"/>
            </a:schemeClr>
          </a:solidFill>
        </p:spPr>
        <p:txBody>
          <a:bodyPr>
            <a:normAutofit lnSpcReduction="10000"/>
          </a:bodyPr>
          <a:lstStyle/>
          <a:p>
            <a:pPr marL="0" indent="0">
              <a:buNone/>
            </a:pPr>
            <a:r>
              <a:rPr lang="en-US" altLang="zh-CN" dirty="0">
                <a:latin typeface="黑体" pitchFamily="49" charset="-122"/>
                <a:ea typeface="黑体" pitchFamily="49" charset="-122"/>
              </a:rPr>
              <a:t>2016</a:t>
            </a:r>
            <a:r>
              <a:rPr lang="zh-CN" altLang="en-US" dirty="0">
                <a:latin typeface="黑体" pitchFamily="49" charset="-122"/>
                <a:ea typeface="黑体" pitchFamily="49" charset="-122"/>
              </a:rPr>
              <a:t>年北京卷节选：“读写一体”</a:t>
            </a:r>
            <a:endParaRPr lang="en-US" altLang="zh-CN" dirty="0">
              <a:latin typeface="黑体" pitchFamily="49" charset="-122"/>
              <a:ea typeface="黑体" pitchFamily="49" charset="-122"/>
            </a:endParaRPr>
          </a:p>
          <a:p>
            <a:pPr marL="0" indent="0">
              <a:buNone/>
            </a:pPr>
            <a:endParaRPr lang="en-US" altLang="zh-CN" dirty="0">
              <a:latin typeface="黑体" pitchFamily="49" charset="-122"/>
              <a:ea typeface="黑体" pitchFamily="49" charset="-122"/>
            </a:endParaRPr>
          </a:p>
          <a:p>
            <a:pPr marL="0" indent="0">
              <a:buNone/>
            </a:pPr>
            <a:r>
              <a:rPr lang="en-US" altLang="zh-CN" sz="2400" dirty="0">
                <a:latin typeface="楷体" pitchFamily="49" charset="-122"/>
                <a:ea typeface="楷体" pitchFamily="49" charset="-122"/>
              </a:rPr>
              <a:t>    《</a:t>
            </a:r>
            <a:r>
              <a:rPr lang="zh-CN" altLang="en-US" sz="2400" dirty="0">
                <a:latin typeface="楷体" pitchFamily="49" charset="-122"/>
                <a:ea typeface="楷体" pitchFamily="49" charset="-122"/>
              </a:rPr>
              <a:t>白鹿原上奏响一支老腔</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记述老腔的演出每每“撼人肺腑”，令人有一种“酣畅淋漓”的感觉。某种意义上，可以说老腔已超越其艺术形式本身，成为了一种象征。</a:t>
            </a:r>
          </a:p>
          <a:p>
            <a:pPr marL="0" indent="0">
              <a:buNone/>
            </a:pPr>
            <a:r>
              <a:rPr lang="zh-CN" altLang="en-US" sz="2400" dirty="0">
                <a:latin typeface="楷体" pitchFamily="49" charset="-122"/>
                <a:ea typeface="楷体" pitchFamily="49" charset="-122"/>
              </a:rPr>
              <a:t>    请以“‘老腔’何以令人震撼”为题，写一篇不少于</a:t>
            </a:r>
            <a:r>
              <a:rPr lang="en-US" altLang="zh-CN" sz="2400" dirty="0">
                <a:latin typeface="楷体" pitchFamily="49" charset="-122"/>
                <a:ea typeface="楷体" pitchFamily="49" charset="-122"/>
              </a:rPr>
              <a:t>700</a:t>
            </a:r>
            <a:r>
              <a:rPr lang="zh-CN" altLang="en-US" sz="2400" dirty="0">
                <a:latin typeface="楷体" pitchFamily="49" charset="-122"/>
                <a:ea typeface="楷体" pitchFamily="49" charset="-122"/>
              </a:rPr>
              <a:t>字的议论文。</a:t>
            </a:r>
          </a:p>
          <a:p>
            <a:pPr marL="0" indent="0">
              <a:buNone/>
            </a:pPr>
            <a:r>
              <a:rPr lang="zh-CN" altLang="en-US" sz="2400" dirty="0">
                <a:latin typeface="楷体" pitchFamily="49" charset="-122"/>
                <a:ea typeface="楷体" pitchFamily="49" charset="-122"/>
              </a:rPr>
              <a:t>    要求：从老腔的魅力说开去，不要局限于陈忠实散文的内容，观点明确，论据充分，论证合理。</a:t>
            </a:r>
          </a:p>
        </p:txBody>
      </p:sp>
    </p:spTree>
    <p:extLst>
      <p:ext uri="{BB962C8B-B14F-4D97-AF65-F5344CB8AC3E}">
        <p14:creationId xmlns:p14="http://schemas.microsoft.com/office/powerpoint/2010/main" val="26408298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solidFill>
                  <a:srgbClr val="FF0000"/>
                </a:solidFill>
                <a:effectLst>
                  <a:outerShdw blurRad="38100" dist="38100" dir="2700000" algn="tl">
                    <a:srgbClr val="000000">
                      <a:alpha val="43137"/>
                    </a:srgbClr>
                  </a:outerShdw>
                </a:effectLst>
              </a:rPr>
              <a:t>北京卷默写新题型示例</a:t>
            </a:r>
            <a:endParaRPr lang="zh-CN" altLang="en-US" dirty="0"/>
          </a:p>
        </p:txBody>
      </p:sp>
      <p:sp>
        <p:nvSpPr>
          <p:cNvPr id="3" name="内容占位符 2"/>
          <p:cNvSpPr>
            <a:spLocks noGrp="1"/>
          </p:cNvSpPr>
          <p:nvPr>
            <p:ph idx="1"/>
          </p:nvPr>
        </p:nvSpPr>
        <p:spPr>
          <a:solidFill>
            <a:schemeClr val="bg1">
              <a:lumMod val="85000"/>
            </a:schemeClr>
          </a:solidFill>
        </p:spPr>
        <p:txBody>
          <a:bodyPr>
            <a:normAutofit/>
          </a:bodyPr>
          <a:lstStyle/>
          <a:p>
            <a:pPr marL="0" indent="0">
              <a:buNone/>
            </a:pPr>
            <a:r>
              <a:rPr lang="en-US" altLang="zh-CN" sz="3000" dirty="0">
                <a:latin typeface="黑体" pitchFamily="49" charset="-122"/>
                <a:ea typeface="黑体" pitchFamily="49" charset="-122"/>
              </a:rPr>
              <a:t>2018</a:t>
            </a:r>
            <a:r>
              <a:rPr lang="zh-CN" altLang="en-US" sz="3000" dirty="0">
                <a:latin typeface="黑体" pitchFamily="49" charset="-122"/>
                <a:ea typeface="黑体" pitchFamily="49" charset="-122"/>
              </a:rPr>
              <a:t>年北京卷节选：</a:t>
            </a:r>
            <a:endParaRPr lang="en-US" altLang="zh-CN" sz="3000" dirty="0"/>
          </a:p>
          <a:p>
            <a:pPr marL="0" indent="0">
              <a:buNone/>
            </a:pPr>
            <a:r>
              <a:rPr lang="en-US" altLang="zh-CN" sz="2400" b="1" dirty="0"/>
              <a:t>17</a:t>
            </a:r>
            <a:r>
              <a:rPr lang="zh-CN" altLang="en-US" sz="2400" b="1" dirty="0"/>
              <a:t>．在横线处填写作品原句。（共</a:t>
            </a:r>
            <a:r>
              <a:rPr lang="en-US" altLang="zh-CN" sz="2400" b="1" dirty="0"/>
              <a:t>8</a:t>
            </a:r>
            <a:r>
              <a:rPr lang="zh-CN" altLang="en-US" sz="2400" b="1" dirty="0"/>
              <a:t>分）</a:t>
            </a:r>
          </a:p>
          <a:p>
            <a:pPr marL="0" indent="0">
              <a:buNone/>
            </a:pPr>
            <a:r>
              <a:rPr lang="zh-CN" altLang="en-US" sz="2400" b="1" dirty="0"/>
              <a:t>         ④你所在的中学举办隆重的校庆典礼，邀请了很多校友、家长参加。你作为学生代表向来宾致欢迎辞，其中要引用两句古代诗文。请填写恰当的句子。</a:t>
            </a:r>
          </a:p>
          <a:p>
            <a:pPr marL="0" indent="0">
              <a:buNone/>
            </a:pPr>
            <a:r>
              <a:rPr lang="zh-CN" altLang="en-US" sz="2400" b="1" dirty="0"/>
              <a:t>         金秋十月，天高云谈，今天大家齐聚一堂，真可谓“</a:t>
            </a:r>
            <a:r>
              <a:rPr lang="zh-CN" altLang="en-US" sz="2400" b="1" u="sng" dirty="0"/>
              <a:t>                  </a:t>
            </a:r>
            <a:r>
              <a:rPr lang="zh-CN" altLang="en-US" sz="2400" b="1" dirty="0"/>
              <a:t>，</a:t>
            </a:r>
            <a:r>
              <a:rPr lang="zh-CN" altLang="en-US" sz="2400" b="1" u="sng" dirty="0"/>
              <a:t>                   </a:t>
            </a:r>
            <a:r>
              <a:rPr lang="zh-CN" altLang="en-US" sz="2400" b="1" dirty="0"/>
              <a:t>”。请允许我代表全体在校同学，对各位嘉宾的到来表示热烈的欢迎！</a:t>
            </a:r>
          </a:p>
          <a:p>
            <a:pPr marL="0" indent="0">
              <a:buNone/>
            </a:pPr>
            <a:endParaRPr lang="zh-CN" altLang="en-US" dirty="0"/>
          </a:p>
        </p:txBody>
      </p:sp>
    </p:spTree>
    <p:extLst>
      <p:ext uri="{BB962C8B-B14F-4D97-AF65-F5344CB8AC3E}">
        <p14:creationId xmlns:p14="http://schemas.microsoft.com/office/powerpoint/2010/main" val="27866732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ea typeface="黑体" pitchFamily="49" charset="-122"/>
              </a:rPr>
              <a:t>“应变”部分的阶段性结论</a:t>
            </a:r>
          </a:p>
        </p:txBody>
      </p:sp>
      <p:sp>
        <p:nvSpPr>
          <p:cNvPr id="3" name="内容占位符 2"/>
          <p:cNvSpPr>
            <a:spLocks noGrp="1"/>
          </p:cNvSpPr>
          <p:nvPr>
            <p:ph idx="1"/>
          </p:nvPr>
        </p:nvSpPr>
        <p:spPr>
          <a:xfrm>
            <a:off x="107504" y="1844824"/>
            <a:ext cx="8229600" cy="1944216"/>
          </a:xfrm>
        </p:spPr>
        <p:txBody>
          <a:bodyPr>
            <a:normAutofit/>
          </a:bodyPr>
          <a:lstStyle/>
          <a:p>
            <a:r>
              <a:rPr lang="zh-CN" altLang="en-US" b="1" u="sng" dirty="0">
                <a:solidFill>
                  <a:srgbClr val="FF0000"/>
                </a:solidFill>
                <a:effectLst>
                  <a:outerShdw blurRad="38100" dist="38100" dir="2700000" algn="tl">
                    <a:srgbClr val="000000">
                      <a:alpha val="43137"/>
                    </a:srgbClr>
                  </a:outerShdw>
                </a:effectLst>
              </a:rPr>
              <a:t>一，变化是大势所趋，</a:t>
            </a:r>
            <a:r>
              <a:rPr lang="en-US" altLang="zh-CN" b="1" dirty="0"/>
              <a:t>19</a:t>
            </a:r>
            <a:r>
              <a:rPr lang="zh-CN" altLang="en-US" b="1" dirty="0"/>
              <a:t>年高考题在难度可能维持现状的情况下，预计还会在题数题型分值设问等方面有比较明显的调整；</a:t>
            </a:r>
            <a:endParaRPr lang="en-US" altLang="zh-CN" b="1" dirty="0"/>
          </a:p>
        </p:txBody>
      </p:sp>
    </p:spTree>
    <p:extLst>
      <p:ext uri="{BB962C8B-B14F-4D97-AF65-F5344CB8AC3E}">
        <p14:creationId xmlns:p14="http://schemas.microsoft.com/office/powerpoint/2010/main" val="64799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ea typeface="黑体" pitchFamily="49" charset="-122"/>
              </a:rPr>
              <a:t>“应变”部分的阶段性结论</a:t>
            </a:r>
            <a:endParaRPr lang="zh-CN" altLang="en-US" dirty="0"/>
          </a:p>
        </p:txBody>
      </p:sp>
      <p:sp>
        <p:nvSpPr>
          <p:cNvPr id="3" name="内容占位符 2"/>
          <p:cNvSpPr>
            <a:spLocks noGrp="1"/>
          </p:cNvSpPr>
          <p:nvPr>
            <p:ph idx="1"/>
          </p:nvPr>
        </p:nvSpPr>
        <p:spPr/>
        <p:txBody>
          <a:bodyPr/>
          <a:lstStyle/>
          <a:p>
            <a:r>
              <a:rPr lang="zh-CN" altLang="en-US" b="1" u="sng" dirty="0">
                <a:solidFill>
                  <a:srgbClr val="FF0000"/>
                </a:solidFill>
                <a:effectLst>
                  <a:outerShdw blurRad="38100" dist="38100" dir="2700000" algn="tl">
                    <a:srgbClr val="000000">
                      <a:alpha val="43137"/>
                    </a:srgbClr>
                  </a:outerShdw>
                </a:effectLst>
              </a:rPr>
              <a:t>二，要应变，就必须明白变化的缘由与方向；</a:t>
            </a:r>
            <a:r>
              <a:rPr lang="zh-CN" altLang="en-US" dirty="0"/>
              <a:t>就要充分重视</a:t>
            </a:r>
            <a:r>
              <a:rPr lang="en-US" altLang="zh-CN" dirty="0"/>
              <a:t>17</a:t>
            </a:r>
            <a:r>
              <a:rPr lang="zh-CN" altLang="en-US" dirty="0"/>
              <a:t>新课标的能力要求，利用好手中的课本尤其选修课本，并参考地方卷尤其北京卷真题，使这些成为一轮复习的战略级资源保障。</a:t>
            </a:r>
          </a:p>
        </p:txBody>
      </p:sp>
    </p:spTree>
    <p:extLst>
      <p:ext uri="{BB962C8B-B14F-4D97-AF65-F5344CB8AC3E}">
        <p14:creationId xmlns:p14="http://schemas.microsoft.com/office/powerpoint/2010/main" val="39175040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ea typeface="黑体" pitchFamily="49" charset="-122"/>
              </a:rPr>
              <a:t>“应变”部分的阶段性结论</a:t>
            </a:r>
            <a:endParaRPr lang="zh-CN" altLang="en-US" dirty="0"/>
          </a:p>
        </p:txBody>
      </p:sp>
      <p:sp>
        <p:nvSpPr>
          <p:cNvPr id="3" name="内容占位符 2"/>
          <p:cNvSpPr>
            <a:spLocks noGrp="1"/>
          </p:cNvSpPr>
          <p:nvPr>
            <p:ph idx="1"/>
          </p:nvPr>
        </p:nvSpPr>
        <p:spPr>
          <a:xfrm>
            <a:off x="457200" y="1600201"/>
            <a:ext cx="8229600" cy="1324744"/>
          </a:xfrm>
        </p:spPr>
        <p:txBody>
          <a:bodyPr/>
          <a:lstStyle/>
          <a:p>
            <a:r>
              <a:rPr lang="zh-CN" altLang="en-US" sz="3600" b="1" u="sng" dirty="0">
                <a:solidFill>
                  <a:srgbClr val="FF0000"/>
                </a:solidFill>
                <a:effectLst>
                  <a:outerShdw blurRad="38100" dist="38100" dir="2700000" algn="tl">
                    <a:srgbClr val="000000">
                      <a:alpha val="43137"/>
                    </a:srgbClr>
                  </a:outerShdw>
                </a:effectLst>
              </a:rPr>
              <a:t>三，要应变，最根本的办法是抓住高考中不变的东西</a:t>
            </a:r>
            <a:r>
              <a:rPr lang="en-US" altLang="zh-CN" sz="3600" b="1" u="sng" dirty="0">
                <a:solidFill>
                  <a:srgbClr val="FF0000"/>
                </a:solidFill>
                <a:effectLst>
                  <a:outerShdw blurRad="38100" dist="38100" dir="2700000" algn="tl">
                    <a:srgbClr val="000000">
                      <a:alpha val="43137"/>
                    </a:srgbClr>
                  </a:outerShdw>
                </a:effectLst>
              </a:rPr>
              <a:t>……</a:t>
            </a:r>
            <a:endParaRPr lang="zh-CN" altLang="en-US" sz="3600" b="1" u="sng" dirty="0">
              <a:solidFill>
                <a:srgbClr val="FF0000"/>
              </a:solidFill>
              <a:effectLst>
                <a:outerShdw blurRad="38100" dist="38100" dir="2700000" algn="tl">
                  <a:srgbClr val="000000">
                    <a:alpha val="43137"/>
                  </a:srgbClr>
                </a:outerShdw>
              </a:effectLst>
            </a:endParaRPr>
          </a:p>
          <a:p>
            <a:endParaRPr lang="zh-CN" altLang="en-US" dirty="0"/>
          </a:p>
        </p:txBody>
      </p:sp>
    </p:spTree>
    <p:extLst>
      <p:ext uri="{BB962C8B-B14F-4D97-AF65-F5344CB8AC3E}">
        <p14:creationId xmlns:p14="http://schemas.microsoft.com/office/powerpoint/2010/main" val="2593871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9" y="-41970"/>
            <a:ext cx="3744416" cy="4536504"/>
          </a:xfrm>
          <a:prstGeom prst="rect">
            <a:avLst/>
          </a:prstGeom>
          <a:noFill/>
          <a:ln>
            <a:noFill/>
          </a:ln>
        </p:spPr>
      </p:pic>
      <p:cxnSp>
        <p:nvCxnSpPr>
          <p:cNvPr id="24" name="Straight Connector 23"/>
          <p:cNvCxnSpPr/>
          <p:nvPr/>
        </p:nvCxnSpPr>
        <p:spPr>
          <a:xfrm rot="5400000">
            <a:off x="821160" y="3389787"/>
            <a:ext cx="6858000" cy="1191"/>
          </a:xfrm>
          <a:prstGeom prst="line">
            <a:avLst/>
          </a:prstGeom>
          <a:ln w="25400">
            <a:solidFill>
              <a:schemeClr val="tx1"/>
            </a:solidFill>
          </a:ln>
          <a:effectLst>
            <a:glow rad="63500">
              <a:schemeClr val="bg1">
                <a:lumMod val="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771555" y="3389787"/>
            <a:ext cx="6858000" cy="1191"/>
          </a:xfrm>
          <a:prstGeom prst="line">
            <a:avLst/>
          </a:prstGeom>
          <a:ln w="25400">
            <a:solidFill>
              <a:schemeClr val="tx1"/>
            </a:solidFill>
          </a:ln>
          <a:effectLst>
            <a:glow rad="63500">
              <a:schemeClr val="bg1">
                <a:lumMod val="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7"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80000">
            <a:off x="6181278" y="2604588"/>
            <a:ext cx="2953534" cy="4106162"/>
          </a:xfrm>
          <a:prstGeom prst="rect">
            <a:avLst/>
          </a:prstGeom>
          <a:noFill/>
          <a:ln>
            <a:noFill/>
          </a:ln>
        </p:spPr>
      </p:pic>
      <p:sp>
        <p:nvSpPr>
          <p:cNvPr id="8" name="矩形 7"/>
          <p:cNvSpPr/>
          <p:nvPr/>
        </p:nvSpPr>
        <p:spPr>
          <a:xfrm>
            <a:off x="179512" y="1892830"/>
            <a:ext cx="4004612" cy="1588127"/>
          </a:xfrm>
          <a:prstGeom prst="rect">
            <a:avLst/>
          </a:prstGeom>
          <a:solidFill>
            <a:srgbClr val="00B0F0"/>
          </a:solidFill>
          <a:ln>
            <a:solidFill>
              <a:schemeClr val="accent1"/>
            </a:solidFill>
          </a:ln>
        </p:spPr>
        <p:txBody>
          <a:bodyPr wrap="square" lIns="91440" tIns="45720" rIns="91440" bIns="45720">
            <a:spAutoFit/>
          </a:bodyPr>
          <a:lstStyle/>
          <a:p>
            <a:pPr algn="ctr" fontAlgn="base">
              <a:lnSpc>
                <a:spcPct val="90000"/>
              </a:lnSpc>
              <a:spcBef>
                <a:spcPct val="0"/>
              </a:spcBef>
              <a:spcAft>
                <a:spcPct val="0"/>
              </a:spcAft>
              <a:buSzPct val="100000"/>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rPr>
              <a:t>赵增普老师获</a:t>
            </a:r>
            <a:endPar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endParaRPr>
          </a:p>
          <a:p>
            <a:pPr algn="ctr" fontAlgn="base">
              <a:lnSpc>
                <a:spcPct val="90000"/>
              </a:lnSpc>
              <a:spcBef>
                <a:spcPct val="0"/>
              </a:spcBef>
              <a:spcAft>
                <a:spcPct val="0"/>
              </a:spcAft>
              <a:buSzPct val="100000"/>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rPr>
              <a:t>“</a:t>
            </a: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rPr>
              <a:t>AC2017</a:t>
            </a: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rPr>
              <a:t>年度卓越教师奖” </a:t>
            </a:r>
          </a:p>
        </p:txBody>
      </p:sp>
    </p:spTree>
    <p:extLst>
      <p:ext uri="{BB962C8B-B14F-4D97-AF65-F5344CB8AC3E}">
        <p14:creationId xmlns:p14="http://schemas.microsoft.com/office/powerpoint/2010/main" val="8470117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1000" fill="hold"/>
                                        <p:tgtEl>
                                          <p:spTgt spid="24"/>
                                        </p:tgtEl>
                                        <p:attrNameLst>
                                          <p:attrName>ppt_x</p:attrName>
                                        </p:attrNameLst>
                                      </p:cBhvr>
                                      <p:tavLst>
                                        <p:tav tm="0">
                                          <p:val>
                                            <p:strVal val="1+#ppt_w/2"/>
                                          </p:val>
                                        </p:tav>
                                        <p:tav tm="100000">
                                          <p:val>
                                            <p:strVal val="#ppt_x"/>
                                          </p:val>
                                        </p:tav>
                                      </p:tavLst>
                                    </p:anim>
                                    <p:anim calcmode="lin" valueType="num">
                                      <p:cBhvr additive="base">
                                        <p:cTn id="13" dur="10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0-#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par>
                                <p:cTn id="18" presetID="22" presetClass="entr" presetSubtype="2"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1000"/>
                                        <p:tgtEl>
                                          <p:spTgt spid="22"/>
                                        </p:tgtEl>
                                      </p:cBhvr>
                                    </p:animEffect>
                                  </p:childTnLst>
                                </p:cTn>
                              </p:par>
                              <p:par>
                                <p:cTn id="21" presetID="22" presetClass="entr" presetSubtype="2"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1664"/>
          <a:stretch/>
        </p:blipFill>
        <p:spPr>
          <a:xfrm>
            <a:off x="-5091" y="-19089"/>
            <a:ext cx="9149091" cy="6858000"/>
          </a:xfrm>
          <a:prstGeom prst="rect">
            <a:avLst/>
          </a:prstGeom>
        </p:spPr>
      </p:pic>
      <p:sp>
        <p:nvSpPr>
          <p:cNvPr id="5" name="标题 1"/>
          <p:cNvSpPr>
            <a:spLocks noGrp="1"/>
          </p:cNvSpPr>
          <p:nvPr>
            <p:ph type="title"/>
          </p:nvPr>
        </p:nvSpPr>
        <p:spPr>
          <a:xfrm>
            <a:off x="3563888" y="1340768"/>
            <a:ext cx="5688632" cy="1143000"/>
          </a:xfrm>
        </p:spPr>
        <p:txBody>
          <a:bodyPr>
            <a:normAutofit fontScale="90000"/>
          </a:bodyPr>
          <a:lstStyle/>
          <a:p>
            <a:pPr algn="l"/>
            <a:r>
              <a:rPr lang="zh-CN" altLang="en-US" sz="6700" dirty="0">
                <a:latin typeface="黑体" pitchFamily="49" charset="-122"/>
                <a:ea typeface="黑体" pitchFamily="49" charset="-122"/>
              </a:rPr>
              <a:t>二，</a:t>
            </a:r>
            <a:r>
              <a:rPr lang="zh-CN" altLang="en-US" sz="67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打通</a:t>
            </a:r>
            <a:r>
              <a:rPr lang="zh-CN" altLang="en-US" sz="6700" dirty="0">
                <a:latin typeface="黑体" pitchFamily="49" charset="-122"/>
                <a:ea typeface="黑体" pitchFamily="49" charset="-122"/>
              </a:rPr>
              <a:t>：</a:t>
            </a:r>
            <a:br>
              <a:rPr lang="en-US" altLang="zh-CN" dirty="0">
                <a:latin typeface="黑体" pitchFamily="49" charset="-122"/>
                <a:ea typeface="黑体" pitchFamily="49" charset="-122"/>
              </a:rPr>
            </a:br>
            <a:r>
              <a:rPr lang="zh-CN" altLang="en-US" b="1" dirty="0">
                <a:latin typeface="黑体" pitchFamily="49" charset="-122"/>
                <a:ea typeface="黑体" pitchFamily="49" charset="-122"/>
              </a:rPr>
              <a:t>如何培养语文</a:t>
            </a:r>
            <a:r>
              <a:rPr lang="zh-CN" altLang="en-US" b="1" dirty="0">
                <a:effectLst>
                  <a:outerShdw blurRad="38100" dist="38100" dir="2700000" algn="tl">
                    <a:srgbClr val="000000">
                      <a:alpha val="43137"/>
                    </a:srgbClr>
                  </a:outerShdw>
                </a:effectLst>
                <a:latin typeface="黑体" pitchFamily="49" charset="-122"/>
                <a:ea typeface="黑体" pitchFamily="49" charset="-122"/>
              </a:rPr>
              <a:t>六大</a:t>
            </a:r>
            <a:r>
              <a:rPr lang="zh-CN" altLang="en-US" b="1" dirty="0">
                <a:latin typeface="黑体" pitchFamily="49" charset="-122"/>
                <a:ea typeface="黑体" pitchFamily="49" charset="-122"/>
              </a:rPr>
              <a:t>能力？</a:t>
            </a:r>
          </a:p>
        </p:txBody>
      </p:sp>
    </p:spTree>
    <p:extLst>
      <p:ext uri="{BB962C8B-B14F-4D97-AF65-F5344CB8AC3E}">
        <p14:creationId xmlns:p14="http://schemas.microsoft.com/office/powerpoint/2010/main" val="1828165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884" y="44624"/>
            <a:ext cx="8229600" cy="1143000"/>
          </a:xfrm>
        </p:spPr>
        <p:txBody>
          <a:bodyPr>
            <a:normAutofit/>
          </a:bodyPr>
          <a:lstStyle/>
          <a:p>
            <a:r>
              <a:rPr lang="zh-CN" altLang="en-US" sz="4000" b="1" dirty="0"/>
              <a:t>“</a:t>
            </a:r>
            <a:r>
              <a:rPr lang="zh-CN" altLang="en-US" sz="4000" b="1" dirty="0">
                <a:solidFill>
                  <a:srgbClr val="0070C0"/>
                </a:solidFill>
              </a:rPr>
              <a:t>四层</a:t>
            </a:r>
            <a:r>
              <a:rPr lang="zh-CN" altLang="en-US" sz="4000" b="1" dirty="0"/>
              <a:t>”与“六大能力”</a:t>
            </a:r>
          </a:p>
        </p:txBody>
      </p:sp>
      <p:sp>
        <p:nvSpPr>
          <p:cNvPr id="3" name="内容占位符 2"/>
          <p:cNvSpPr>
            <a:spLocks noGrp="1"/>
          </p:cNvSpPr>
          <p:nvPr>
            <p:ph idx="1"/>
          </p:nvPr>
        </p:nvSpPr>
        <p:spPr>
          <a:xfrm>
            <a:off x="107504" y="1052737"/>
            <a:ext cx="4032448" cy="4376056"/>
          </a:xfrm>
          <a:solidFill>
            <a:schemeClr val="accent3">
              <a:lumMod val="40000"/>
              <a:lumOff val="60000"/>
            </a:schemeClr>
          </a:solidFill>
        </p:spPr>
        <p:txBody>
          <a:bodyPr/>
          <a:lstStyle/>
          <a:p>
            <a:r>
              <a:rPr lang="zh-CN" altLang="en-US" dirty="0">
                <a:latin typeface="黑体" pitchFamily="49" charset="-122"/>
                <a:ea typeface="黑体" pitchFamily="49" charset="-122"/>
              </a:rPr>
              <a:t>“四层” ：</a:t>
            </a:r>
            <a:endParaRPr lang="en-US" altLang="zh-CN" dirty="0">
              <a:latin typeface="黑体" pitchFamily="49" charset="-122"/>
              <a:ea typeface="黑体" pitchFamily="49" charset="-122"/>
            </a:endParaRPr>
          </a:p>
          <a:p>
            <a:pPr marL="0" indent="0">
              <a:buNone/>
            </a:pPr>
            <a:r>
              <a:rPr lang="zh-CN" altLang="en-US" sz="2800" dirty="0">
                <a:latin typeface="+mn-ea"/>
              </a:rPr>
              <a:t>“核心价值”</a:t>
            </a:r>
            <a:endParaRPr lang="en-US" altLang="zh-CN" sz="2800" dirty="0">
              <a:latin typeface="+mn-ea"/>
            </a:endParaRPr>
          </a:p>
          <a:p>
            <a:pPr marL="0" indent="0">
              <a:buNone/>
            </a:pPr>
            <a:endParaRPr lang="en-US" altLang="zh-CN" sz="2800" dirty="0">
              <a:latin typeface="+mn-ea"/>
            </a:endParaRPr>
          </a:p>
          <a:p>
            <a:pPr marL="0" indent="0">
              <a:buNone/>
            </a:pPr>
            <a:r>
              <a:rPr lang="zh-CN" altLang="en-US" sz="2800" dirty="0">
                <a:latin typeface="+mn-ea"/>
              </a:rPr>
              <a:t>“学科素养”</a:t>
            </a:r>
            <a:endParaRPr lang="en-US" altLang="zh-CN" sz="2800" dirty="0">
              <a:latin typeface="+mn-ea"/>
            </a:endParaRPr>
          </a:p>
          <a:p>
            <a:pPr marL="0" indent="0">
              <a:buNone/>
            </a:pPr>
            <a:endParaRPr lang="en-US" altLang="zh-CN" sz="2800" dirty="0">
              <a:latin typeface="+mn-ea"/>
            </a:endParaRPr>
          </a:p>
          <a:p>
            <a:pPr marL="0" indent="0">
              <a:buNone/>
            </a:pPr>
            <a:r>
              <a:rPr lang="zh-CN" altLang="en-US" sz="2800" dirty="0">
                <a:latin typeface="+mn-ea"/>
              </a:rPr>
              <a:t>“关键能力”</a:t>
            </a:r>
            <a:endParaRPr lang="en-US" altLang="zh-CN" sz="2800" dirty="0">
              <a:latin typeface="+mn-ea"/>
            </a:endParaRPr>
          </a:p>
          <a:p>
            <a:pPr marL="0" indent="0">
              <a:buNone/>
            </a:pPr>
            <a:endParaRPr lang="en-US" altLang="zh-CN" sz="2800" dirty="0">
              <a:latin typeface="+mn-ea"/>
            </a:endParaRPr>
          </a:p>
          <a:p>
            <a:pPr marL="0" indent="0">
              <a:buNone/>
            </a:pPr>
            <a:r>
              <a:rPr lang="zh-CN" altLang="en-US" sz="2800" dirty="0">
                <a:latin typeface="+mn-ea"/>
              </a:rPr>
              <a:t>“必备知识”</a:t>
            </a: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30000"/>
                    </a14:imgEffect>
                  </a14:imgLayer>
                </a14:imgProps>
              </a:ext>
              <a:ext uri="{28A0092B-C50C-407E-A947-70E740481C1C}">
                <a14:useLocalDpi xmlns:a14="http://schemas.microsoft.com/office/drawing/2010/main" val="0"/>
              </a:ext>
            </a:extLst>
          </a:blip>
          <a:srcRect/>
          <a:stretch>
            <a:fillRect/>
          </a:stretch>
        </p:blipFill>
        <p:spPr bwMode="auto">
          <a:xfrm>
            <a:off x="4366320" y="1052736"/>
            <a:ext cx="4329113" cy="445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84186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endParaRPr lang="zh-CN" altLang="en-US" dirty="0"/>
          </a:p>
        </p:txBody>
      </p:sp>
      <p:sp>
        <p:nvSpPr>
          <p:cNvPr id="3" name="TextBox 2"/>
          <p:cNvSpPr txBox="1"/>
          <p:nvPr/>
        </p:nvSpPr>
        <p:spPr>
          <a:xfrm>
            <a:off x="0" y="260648"/>
            <a:ext cx="8892480" cy="707886"/>
          </a:xfrm>
          <a:prstGeom prst="rect">
            <a:avLst/>
          </a:prstGeom>
          <a:noFill/>
        </p:spPr>
        <p:txBody>
          <a:bodyPr wrap="square" rtlCol="0">
            <a:spAutoFit/>
          </a:bodyPr>
          <a:lstStyle/>
          <a:p>
            <a:r>
              <a:rPr lang="zh-CN" altLang="en-US" sz="4000" b="1" dirty="0"/>
              <a:t>“六大能力”视角下的</a:t>
            </a:r>
            <a:r>
              <a:rPr lang="en-US" altLang="zh-CN" sz="4000" b="1" dirty="0"/>
              <a:t>18</a:t>
            </a:r>
            <a:r>
              <a:rPr lang="zh-CN" altLang="en-US" sz="4000" b="1" dirty="0"/>
              <a:t>高考试卷结构</a:t>
            </a:r>
          </a:p>
        </p:txBody>
      </p:sp>
      <p:graphicFrame>
        <p:nvGraphicFramePr>
          <p:cNvPr id="5" name="表格 4"/>
          <p:cNvGraphicFramePr/>
          <p:nvPr>
            <p:extLst>
              <p:ext uri="{D42A27DB-BD31-4B8C-83A1-F6EECF244321}">
                <p14:modId xmlns:p14="http://schemas.microsoft.com/office/powerpoint/2010/main" val="3169292137"/>
              </p:ext>
            </p:extLst>
          </p:nvPr>
        </p:nvGraphicFramePr>
        <p:xfrm>
          <a:off x="1187624" y="1444665"/>
          <a:ext cx="6192688" cy="4338447"/>
        </p:xfrm>
        <a:graphic>
          <a:graphicData uri="http://schemas.openxmlformats.org/drawingml/2006/table">
            <a:tbl>
              <a:tblPr/>
              <a:tblGrid>
                <a:gridCol w="836849">
                  <a:extLst>
                    <a:ext uri="{9D8B030D-6E8A-4147-A177-3AD203B41FA5}">
                      <a16:colId xmlns:a16="http://schemas.microsoft.com/office/drawing/2014/main" val="20000"/>
                    </a:ext>
                  </a:extLst>
                </a:gridCol>
                <a:gridCol w="1309829">
                  <a:extLst>
                    <a:ext uri="{9D8B030D-6E8A-4147-A177-3AD203B41FA5}">
                      <a16:colId xmlns:a16="http://schemas.microsoft.com/office/drawing/2014/main" val="20001"/>
                    </a:ext>
                  </a:extLst>
                </a:gridCol>
                <a:gridCol w="921770">
                  <a:extLst>
                    <a:ext uri="{9D8B030D-6E8A-4147-A177-3AD203B41FA5}">
                      <a16:colId xmlns:a16="http://schemas.microsoft.com/office/drawing/2014/main" val="20002"/>
                    </a:ext>
                  </a:extLst>
                </a:gridCol>
                <a:gridCol w="557900">
                  <a:extLst>
                    <a:ext uri="{9D8B030D-6E8A-4147-A177-3AD203B41FA5}">
                      <a16:colId xmlns:a16="http://schemas.microsoft.com/office/drawing/2014/main" val="20003"/>
                    </a:ext>
                  </a:extLst>
                </a:gridCol>
                <a:gridCol w="2566340">
                  <a:extLst>
                    <a:ext uri="{9D8B030D-6E8A-4147-A177-3AD203B41FA5}">
                      <a16:colId xmlns:a16="http://schemas.microsoft.com/office/drawing/2014/main" val="20004"/>
                    </a:ext>
                  </a:extLst>
                </a:gridCol>
              </a:tblGrid>
              <a:tr h="358335">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大题</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小题</a:t>
                      </a:r>
                      <a:r>
                        <a:rPr lang="zh-CN" altLang="en-US" sz="1400" dirty="0">
                          <a:ln>
                            <a:noFill/>
                          </a:ln>
                          <a:latin typeface="Arial" panose="020B0604020202020204" pitchFamily="34" charset="0"/>
                          <a:ea typeface="宋体" panose="02010600030101010101" pitchFamily="2" charset="-122"/>
                        </a:rPr>
                        <a:t>（</a:t>
                      </a:r>
                      <a:r>
                        <a:rPr lang="en-US" altLang="zh-CN" sz="1400" dirty="0">
                          <a:ln>
                            <a:noFill/>
                          </a:ln>
                          <a:latin typeface="Arial" panose="020B0604020202020204" pitchFamily="34" charset="0"/>
                          <a:ea typeface="宋体" panose="02010600030101010101" pitchFamily="2" charset="-122"/>
                        </a:rPr>
                        <a:t>2018</a:t>
                      </a:r>
                      <a:r>
                        <a:rPr lang="zh-CN" altLang="en-US" sz="1400" dirty="0">
                          <a:ln>
                            <a:noFill/>
                          </a:ln>
                          <a:latin typeface="Arial" panose="020B0604020202020204" pitchFamily="34" charset="0"/>
                          <a:ea typeface="宋体" panose="02010600030101010101" pitchFamily="2" charset="-122"/>
                        </a:rPr>
                        <a:t>）</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分值</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lvl="0" algn="ctr" eaLnBrk="1" fontAlgn="ctr" hangingPunct="1">
                        <a:buNone/>
                      </a:pPr>
                      <a:r>
                        <a:rPr lang="zh-CN" altLang="en-US" sz="1400" dirty="0">
                          <a:ln>
                            <a:noFill/>
                          </a:ln>
                          <a:latin typeface="Arial" panose="020B0604020202020204" pitchFamily="34" charset="0"/>
                          <a:ea typeface="宋体" panose="02010600030101010101" pitchFamily="2" charset="-122"/>
                        </a:rPr>
                        <a:t>能力考点</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0"/>
                  </a:ext>
                </a:extLst>
              </a:tr>
              <a:tr h="442229">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现代文阅读</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论述类文本阅读</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1  2  3</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9</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lvl="0" algn="ctr" eaLnBrk="1" fontAlgn="ctr" hangingPunct="1">
                        <a:buNone/>
                      </a:pPr>
                      <a:r>
                        <a:rPr lang="en-US" altLang="zh-CN" sz="1600" b="1"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B</a:t>
                      </a:r>
                      <a:r>
                        <a:rPr lang="zh-CN" altLang="en-US" sz="1600" b="1"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理解</a:t>
                      </a:r>
                      <a:r>
                        <a:rPr lang="en-US" altLang="zh-CN" sz="1600" b="1"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+C</a:t>
                      </a:r>
                      <a:r>
                        <a:rPr lang="zh-CN" altLang="en-US" sz="1600" b="1"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分析综合</a:t>
                      </a:r>
                      <a:endParaRPr lang="en-US" altLang="zh-CN" sz="1600" b="1"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1"/>
                  </a:ext>
                </a:extLst>
              </a:tr>
              <a:tr h="488602">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文学类文本阅读</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4  5  6</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15</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B</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理解</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+C</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分析综合</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p>
                      <a:pPr marL="0" lvl="0" algn="ctr" defTabSz="914400" rtl="0" eaLnBrk="1" fontAlgn="ctr" latinLnBrk="0" hangingPunct="1">
                        <a:buNone/>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+D</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鉴赏评价</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+F</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探究</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2"/>
                  </a:ext>
                </a:extLst>
              </a:tr>
              <a:tr h="488602">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实用类文本阅读</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7  8  9</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12</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B</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理解</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+C</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分析综合</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+D</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鉴赏评价</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+F</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探究</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3"/>
                  </a:ext>
                </a:extLst>
              </a:tr>
              <a:tr h="442229">
                <a:tc rowSpan="3">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古代诗文阅读</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文言文阅读</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10  11  12  13</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19</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A</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识记</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+B</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理解</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+C</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分析综合</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4"/>
                  </a:ext>
                </a:extLst>
              </a:tr>
              <a:tr h="488602">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古代诗歌阅读</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14  15</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9</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B</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理解</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+C</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分析综合</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p>
                      <a:pPr marL="0" lvl="0" algn="ctr" defTabSz="914400" rtl="0" eaLnBrk="1" fontAlgn="ctr" latinLnBrk="0" hangingPunct="1">
                        <a:buNone/>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+D</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鉴赏评价</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5"/>
                  </a:ext>
                </a:extLst>
              </a:tr>
              <a:tr h="285821">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err="1">
                          <a:ln>
                            <a:noFill/>
                          </a:ln>
                          <a:latin typeface="Arial" panose="020B0604020202020204" pitchFamily="34" charset="0"/>
                          <a:ea typeface="宋体" panose="02010600030101010101" pitchFamily="2" charset="-122"/>
                        </a:rPr>
                        <a:t>名篇名句默写</a:t>
                      </a:r>
                      <a:endParaRPr lang="en-US" altLang="zh-CN" sz="1400" dirty="0">
                        <a:ln>
                          <a:noFill/>
                        </a:ln>
                        <a:latin typeface="Arial" panose="020B0604020202020204" pitchFamily="34" charset="0"/>
                        <a:ea typeface="宋体" panose="02010600030101010101" pitchFamily="2" charset="-122"/>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16</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6</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lvl="0" algn="ctr" defTabSz="914400" rtl="0" eaLnBrk="1" fontAlgn="ctr" latinLnBrk="0" hangingPunct="1">
                        <a:buNone/>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A</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识记（</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+B</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理解）</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6"/>
                  </a:ext>
                </a:extLst>
              </a:tr>
              <a:tr h="442229">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语言文字运用</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17  18  19  20  21</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20</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lvl="0" algn="ctr" defTabSz="914400" rtl="0" eaLnBrk="1" fontAlgn="ctr" latinLnBrk="0" hangingPunct="1">
                        <a:buNone/>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A</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识记</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+E</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表达应用</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7"/>
                  </a:ext>
                </a:extLst>
              </a:tr>
              <a:tr h="279923">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a:ln>
                            <a:noFill/>
                          </a:ln>
                          <a:latin typeface="Arial" panose="020B0604020202020204" pitchFamily="34" charset="0"/>
                          <a:ea typeface="宋体" panose="02010600030101010101" pitchFamily="2" charset="-122"/>
                        </a:rPr>
                        <a:t>写作</a:t>
                      </a:r>
                    </a:p>
                  </a:txBody>
                  <a:tcPr marL="90000" marR="90000" marT="46827" marB="46827"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2">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22</a:t>
                      </a: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2800" kern="1200">
                          <a:solidFill>
                            <a:schemeClr val="tx1"/>
                          </a:solidFill>
                          <a:effectLst>
                            <a:outerShdw blurRad="38100" dist="38100" dir="2700000" algn="tl">
                              <a:srgbClr val="000000"/>
                            </a:outerShdw>
                          </a:effectLst>
                          <a:latin typeface="+mn-lt"/>
                          <a:ea typeface="+mn-ea"/>
                          <a:cs typeface="+mn-cs"/>
                        </a:defRPr>
                      </a:lvl1pPr>
                      <a:lvl2pPr marL="742950" lvl="1" indent="-285750" algn="l" rtl="0" eaLnBrk="0" fontAlgn="base" hangingPunct="0">
                        <a:spcBef>
                          <a:spcPct val="20000"/>
                        </a:spcBef>
                        <a:spcAft>
                          <a:spcPct val="0"/>
                        </a:spcAft>
                        <a:buChar char="–"/>
                        <a:defRPr sz="2400" kern="1200">
                          <a:solidFill>
                            <a:schemeClr val="tx1"/>
                          </a:solidFill>
                          <a:effectLst>
                            <a:outerShdw blurRad="38100" dist="38100" dir="2700000" algn="tl">
                              <a:srgbClr val="000000"/>
                            </a:outerShdw>
                          </a:effectLst>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000" kern="1200">
                          <a:solidFill>
                            <a:schemeClr val="tx1"/>
                          </a:solidFill>
                          <a:effectLst>
                            <a:outerShdw blurRad="38100" dist="38100" dir="2700000" algn="tl">
                              <a:srgbClr val="000000"/>
                            </a:outerShdw>
                          </a:effectLst>
                          <a:latin typeface="+mn-lt"/>
                          <a:ea typeface="+mn-ea"/>
                          <a:cs typeface="+mn-cs"/>
                        </a:defRPr>
                      </a:lvl3pPr>
                      <a:lvl4pPr marL="1600200" lvl="3" indent="-228600" algn="l" rtl="0" eaLnBrk="0" fontAlgn="base" hangingPunct="0">
                        <a:spcBef>
                          <a:spcPct val="20000"/>
                        </a:spcBef>
                        <a:spcAft>
                          <a:spcPct val="0"/>
                        </a:spcAft>
                        <a:buChar char="–"/>
                        <a:defRPr sz="1800" kern="1200">
                          <a:solidFill>
                            <a:schemeClr val="tx1"/>
                          </a:solidFill>
                          <a:effectLst>
                            <a:outerShdw blurRad="38100" dist="38100" dir="2700000" algn="tl">
                              <a:srgbClr val="000000"/>
                            </a:outerShdw>
                          </a:effectLst>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1800" kern="1200">
                          <a:solidFill>
                            <a:schemeClr val="tx1"/>
                          </a:solidFill>
                          <a:effectLst>
                            <a:outerShdw blurRad="38100" dist="38100" dir="2700000" algn="tl">
                              <a:srgbClr val="000000"/>
                            </a:outerShdw>
                          </a:effectLst>
                          <a:latin typeface="+mn-lt"/>
                          <a:ea typeface="+mn-ea"/>
                          <a:cs typeface="+mn-cs"/>
                        </a:defRPr>
                      </a:lvl5pPr>
                    </a:lstStyle>
                    <a:p>
                      <a:pPr marL="0" lvl="0" algn="ctr" eaLnBrk="1" fontAlgn="ctr" hangingPunct="1">
                        <a:buNone/>
                      </a:pPr>
                      <a:r>
                        <a:rPr lang="en-US" altLang="zh-CN" sz="1400" dirty="0">
                          <a:ln>
                            <a:noFill/>
                          </a:ln>
                          <a:latin typeface="Arial" panose="020B0604020202020204" pitchFamily="34" charset="0"/>
                          <a:ea typeface="宋体" panose="02010600030101010101" pitchFamily="2" charset="-122"/>
                        </a:rPr>
                        <a:t>60</a:t>
                      </a:r>
                    </a:p>
                  </a:txBody>
                  <a:tcPr marL="90000" marR="90000" marT="46827" marB="46827" anchor="ctr" anchorCtr="1">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E</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表达应用（</a:t>
                      </a:r>
                      <a:r>
                        <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+F</a:t>
                      </a:r>
                      <a:r>
                        <a:rPr lang="zh-CN" altLang="en-US"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探究）</a:t>
                      </a:r>
                      <a:endParaRPr lang="en-US" altLang="zh-CN" sz="1600" b="1" kern="1200" dirty="0">
                        <a:ln>
                          <a:noFill/>
                        </a:ln>
                        <a:solidFill>
                          <a:srgbClr val="0070C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endParaRPr>
                    </a:p>
                  </a:txBody>
                  <a:tcPr marL="90000" marR="90000" marT="46827" marB="46827"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4092672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a:latin typeface="黑体" pitchFamily="49" charset="-122"/>
                <a:ea typeface="黑体" pitchFamily="49" charset="-122"/>
                <a:cs typeface="+mn-cs"/>
              </a:rPr>
              <a:t>一九备考：“打通”才是硬道理</a:t>
            </a:r>
          </a:p>
        </p:txBody>
      </p:sp>
      <p:sp>
        <p:nvSpPr>
          <p:cNvPr id="3" name="内容占位符 2"/>
          <p:cNvSpPr>
            <a:spLocks noGrp="1"/>
          </p:cNvSpPr>
          <p:nvPr>
            <p:ph idx="1"/>
          </p:nvPr>
        </p:nvSpPr>
        <p:spPr/>
        <p:txBody>
          <a:bodyPr>
            <a:normAutofit/>
          </a:bodyPr>
          <a:lstStyle/>
          <a:p>
            <a:pPr>
              <a:buFont typeface="Wingdings" pitchFamily="2" charset="2"/>
              <a:buChar char="u"/>
            </a:pPr>
            <a:r>
              <a:rPr lang="zh-CN" altLang="en-US" sz="2800" b="1" dirty="0">
                <a:latin typeface="+mn-ea"/>
              </a:rPr>
              <a:t>正如之前分析过的，一轮版块式复习中“以命题规律为讲解重点，以解题套路为训练目标”的旧备考方式已经不太适应高考的新变化；</a:t>
            </a:r>
            <a:endParaRPr lang="en-US" altLang="zh-CN" sz="2800" b="1" dirty="0">
              <a:latin typeface="+mn-ea"/>
            </a:endParaRPr>
          </a:p>
          <a:p>
            <a:pPr>
              <a:buFont typeface="Wingdings" pitchFamily="2" charset="2"/>
              <a:buChar char="u"/>
            </a:pPr>
            <a:r>
              <a:rPr lang="zh-CN" altLang="en-US" sz="2800" b="1" dirty="0">
                <a:latin typeface="+mn-ea"/>
              </a:rPr>
              <a:t>培养训练好各版块可以在相当程度上通用的“六大能力”才是决胜</a:t>
            </a:r>
            <a:r>
              <a:rPr lang="en-US" altLang="zh-CN" sz="2800" b="1" dirty="0">
                <a:latin typeface="+mn-ea"/>
              </a:rPr>
              <a:t>19</a:t>
            </a:r>
            <a:r>
              <a:rPr lang="zh-CN" altLang="en-US" sz="2800" b="1" dirty="0">
                <a:latin typeface="+mn-ea"/>
              </a:rPr>
              <a:t>高考的不二法门；</a:t>
            </a:r>
            <a:endParaRPr lang="en-US" altLang="zh-CN" sz="2800" b="1" dirty="0">
              <a:latin typeface="+mn-ea"/>
            </a:endParaRPr>
          </a:p>
          <a:p>
            <a:pPr>
              <a:buFont typeface="Wingdings" pitchFamily="2" charset="2"/>
              <a:buChar char="u"/>
            </a:pPr>
            <a:r>
              <a:rPr lang="zh-CN" altLang="en-US" sz="2800" b="1" dirty="0">
                <a:latin typeface="+mn-ea"/>
              </a:rPr>
              <a:t>培养过程中应该注意到各能力之间千丝万缕的关联，努力贯彻“</a:t>
            </a:r>
            <a:r>
              <a:rPr lang="zh-CN" altLang="en-US" sz="2800" b="1" dirty="0">
                <a:solidFill>
                  <a:srgbClr val="0070C0"/>
                </a:solidFill>
                <a:effectLst>
                  <a:outerShdw blurRad="38100" dist="38100" dir="2700000" algn="tl">
                    <a:srgbClr val="000000">
                      <a:alpha val="43137"/>
                    </a:srgbClr>
                  </a:outerShdw>
                </a:effectLst>
                <a:latin typeface="+mn-ea"/>
              </a:rPr>
              <a:t>打通式</a:t>
            </a:r>
            <a:r>
              <a:rPr lang="zh-CN" altLang="en-US" sz="2800" b="1" dirty="0">
                <a:latin typeface="+mn-ea"/>
              </a:rPr>
              <a:t>”的培养原则。</a:t>
            </a:r>
            <a:endParaRPr lang="en-US" altLang="zh-CN" sz="2800" b="1" dirty="0">
              <a:latin typeface="+mn-ea"/>
            </a:endParaRPr>
          </a:p>
          <a:p>
            <a:pPr marL="0" indent="0">
              <a:buNone/>
            </a:pPr>
            <a:endParaRPr lang="en-US" altLang="zh-CN" sz="2800" b="1" dirty="0">
              <a:latin typeface="+mn-ea"/>
            </a:endParaRPr>
          </a:p>
        </p:txBody>
      </p:sp>
    </p:spTree>
    <p:extLst>
      <p:ext uri="{BB962C8B-B14F-4D97-AF65-F5344CB8AC3E}">
        <p14:creationId xmlns:p14="http://schemas.microsoft.com/office/powerpoint/2010/main" val="7249041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1143000"/>
          </a:xfrm>
        </p:spPr>
        <p:txBody>
          <a:bodyPr>
            <a:normAutofit/>
          </a:bodyPr>
          <a:lstStyle/>
          <a:p>
            <a:r>
              <a:rPr lang="zh-CN" altLang="en-US" sz="4000" b="1" dirty="0">
                <a:latin typeface="黑体" pitchFamily="49" charset="-122"/>
                <a:ea typeface="黑体" pitchFamily="49" charset="-122"/>
                <a:cs typeface="+mn-cs"/>
              </a:rPr>
              <a:t>培养指南</a:t>
            </a:r>
          </a:p>
        </p:txBody>
      </p:sp>
      <p:sp>
        <p:nvSpPr>
          <p:cNvPr id="3" name="内容占位符 2"/>
          <p:cNvSpPr>
            <a:spLocks noGrp="1"/>
          </p:cNvSpPr>
          <p:nvPr>
            <p:ph idx="1"/>
          </p:nvPr>
        </p:nvSpPr>
        <p:spPr>
          <a:xfrm>
            <a:off x="467544" y="1556793"/>
            <a:ext cx="8229600" cy="4176464"/>
          </a:xfrm>
        </p:spPr>
        <p:txBody>
          <a:bodyPr/>
          <a:lstStyle/>
          <a:p>
            <a:pPr marL="0" indent="0">
              <a:buNone/>
            </a:pPr>
            <a:r>
              <a:rPr lang="zh-CN" altLang="en-US" b="1" dirty="0"/>
              <a:t>一</a:t>
            </a:r>
            <a:r>
              <a:rPr lang="en-US" altLang="zh-CN" b="1" dirty="0"/>
              <a:t>.</a:t>
            </a:r>
            <a:r>
              <a:rPr lang="zh-CN" altLang="en-US" b="1" dirty="0"/>
              <a:t> “六大能力”含义重温 。</a:t>
            </a:r>
            <a:endParaRPr lang="en-US" altLang="zh-CN" b="1" dirty="0"/>
          </a:p>
          <a:p>
            <a:pPr marL="0" indent="0">
              <a:buNone/>
            </a:pPr>
            <a:r>
              <a:rPr lang="zh-CN" altLang="en-US" b="1" dirty="0"/>
              <a:t>二</a:t>
            </a:r>
            <a:r>
              <a:rPr lang="en-US" altLang="zh-CN" b="1" dirty="0"/>
              <a:t>.</a:t>
            </a:r>
            <a:r>
              <a:rPr lang="zh-CN" altLang="en-US" b="1" dirty="0"/>
              <a:t>各自体现为怎样的题型？</a:t>
            </a:r>
            <a:endParaRPr lang="en-US" altLang="zh-CN" b="1" dirty="0"/>
          </a:p>
          <a:p>
            <a:pPr marL="0" indent="0">
              <a:buNone/>
            </a:pPr>
            <a:r>
              <a:rPr lang="zh-CN" altLang="en-US" b="1" dirty="0"/>
              <a:t>三</a:t>
            </a:r>
            <a:r>
              <a:rPr lang="en-US" altLang="zh-CN" b="1" dirty="0"/>
              <a:t>.</a:t>
            </a:r>
            <a:r>
              <a:rPr lang="zh-CN" altLang="en-US" b="1" dirty="0"/>
              <a:t>该如何进行“打通式”培养训练？</a:t>
            </a:r>
          </a:p>
          <a:p>
            <a:endParaRPr lang="zh-CN" altLang="en-US" dirty="0"/>
          </a:p>
        </p:txBody>
      </p:sp>
    </p:spTree>
    <p:extLst>
      <p:ext uri="{BB962C8B-B14F-4D97-AF65-F5344CB8AC3E}">
        <p14:creationId xmlns:p14="http://schemas.microsoft.com/office/powerpoint/2010/main" val="23521320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4077072"/>
            <a:ext cx="4536504" cy="1143000"/>
          </a:xfrm>
          <a:solidFill>
            <a:schemeClr val="bg1"/>
          </a:solidFill>
        </p:spPr>
        <p:txBody>
          <a:bodyPr/>
          <a:lstStyle/>
          <a:p>
            <a:r>
              <a:rPr lang="en-US" altLang="zh-CN" b="1" dirty="0">
                <a:latin typeface="黑体" pitchFamily="49" charset="-122"/>
                <a:ea typeface="黑体" pitchFamily="49" charset="-122"/>
              </a:rPr>
              <a:t>A</a:t>
            </a:r>
            <a:r>
              <a:rPr lang="zh-CN" altLang="en-US" b="1" dirty="0">
                <a:latin typeface="黑体" pitchFamily="49" charset="-122"/>
                <a:ea typeface="黑体" pitchFamily="49" charset="-122"/>
              </a:rPr>
              <a:t>识记</a:t>
            </a:r>
          </a:p>
        </p:txBody>
      </p:sp>
      <p:pic>
        <p:nvPicPr>
          <p:cNvPr id="4" name="内容占位符 3"/>
          <p:cNvPicPr>
            <a:picLocks noGrp="1" noChangeAspect="1"/>
          </p:cNvPicPr>
          <p:nvPr>
            <p:ph idx="1"/>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267744" y="692696"/>
            <a:ext cx="4523499" cy="331236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65249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a:xfrm>
            <a:off x="82550" y="548680"/>
            <a:ext cx="9061450" cy="1575048"/>
          </a:xfrm>
        </p:spPr>
        <p:txBody>
          <a:bodyPr>
            <a:normAutofit fontScale="90000"/>
          </a:bodyPr>
          <a:lstStyle/>
          <a:p>
            <a:pPr algn="l"/>
            <a:br>
              <a:rPr lang="en-US" altLang="zh-CN" sz="3200" b="1" u="sng" dirty="0">
                <a:solidFill>
                  <a:srgbClr val="FF0000"/>
                </a:solidFill>
                <a:latin typeface="黑体" pitchFamily="49" charset="-122"/>
              </a:rPr>
            </a:br>
            <a:br>
              <a:rPr lang="en-US" altLang="zh-CN" b="1" u="sng" dirty="0">
                <a:solidFill>
                  <a:srgbClr val="0070C0"/>
                </a:solidFill>
                <a:effectLst>
                  <a:outerShdw blurRad="38100" dist="38100" dir="2700000" algn="tl">
                    <a:srgbClr val="000000">
                      <a:alpha val="43137"/>
                    </a:srgbClr>
                  </a:outerShdw>
                </a:effectLst>
                <a:latin typeface="黑体" pitchFamily="49" charset="-122"/>
                <a:ea typeface="黑体" pitchFamily="49" charset="-122"/>
              </a:rPr>
            </a:br>
            <a:r>
              <a:rPr lang="en-US" altLang="zh-CN" b="1" u="sng" dirty="0">
                <a:solidFill>
                  <a:srgbClr val="0070C0"/>
                </a:solidFill>
                <a:effectLst>
                  <a:outerShdw blurRad="38100" dist="38100" dir="2700000" algn="tl">
                    <a:srgbClr val="000000">
                      <a:alpha val="43137"/>
                    </a:srgbClr>
                  </a:outerShdw>
                </a:effectLst>
                <a:latin typeface="黑体" pitchFamily="49" charset="-122"/>
                <a:ea typeface="黑体" pitchFamily="49" charset="-122"/>
              </a:rPr>
              <a:t>A</a:t>
            </a:r>
            <a:r>
              <a:rPr lang="zh-CN" altLang="en-US" b="1" u="sng" dirty="0">
                <a:solidFill>
                  <a:srgbClr val="0070C0"/>
                </a:solidFill>
                <a:effectLst>
                  <a:outerShdw blurRad="38100" dist="38100" dir="2700000" algn="tl">
                    <a:srgbClr val="000000">
                      <a:alpha val="43137"/>
                    </a:srgbClr>
                  </a:outerShdw>
                </a:effectLst>
                <a:latin typeface="黑体" pitchFamily="49" charset="-122"/>
                <a:ea typeface="黑体" pitchFamily="49" charset="-122"/>
              </a:rPr>
              <a:t>识记</a:t>
            </a:r>
            <a:br>
              <a:rPr lang="en-US" altLang="zh-CN" b="1" u="sng" dirty="0">
                <a:solidFill>
                  <a:srgbClr val="0070C0"/>
                </a:solidFill>
                <a:effectLst>
                  <a:outerShdw blurRad="38100" dist="38100" dir="2700000" algn="tl">
                    <a:srgbClr val="000000">
                      <a:alpha val="43137"/>
                    </a:srgbClr>
                  </a:outerShdw>
                </a:effectLst>
                <a:latin typeface="黑体" pitchFamily="49" charset="-122"/>
              </a:rPr>
            </a:br>
            <a:r>
              <a:rPr lang="zh-CN" altLang="zh-CN" sz="3100" b="1" dirty="0">
                <a:latin typeface="Calibri" pitchFamily="34" charset="0"/>
              </a:rPr>
              <a:t>指识别和记忆，是最基本的能力层级。要求能识别和记忆语文基础知识、文化常识和名句名篇等</a:t>
            </a:r>
            <a:r>
              <a:rPr lang="zh-CN" altLang="en-US" sz="3100" b="1" dirty="0">
                <a:latin typeface="Calibri" pitchFamily="34" charset="0"/>
              </a:rPr>
              <a:t>。</a:t>
            </a:r>
            <a:br>
              <a:rPr lang="en-US" altLang="zh-CN" b="1" dirty="0">
                <a:solidFill>
                  <a:srgbClr val="4E6127"/>
                </a:solidFill>
                <a:latin typeface="Calibri" pitchFamily="34" charset="0"/>
              </a:rPr>
            </a:br>
            <a:br>
              <a:rPr lang="zh-CN" altLang="zh-CN" dirty="0">
                <a:latin typeface="Calibri" pitchFamily="34" charset="0"/>
              </a:rPr>
            </a:br>
            <a:endParaRPr lang="zh-CN" altLang="en-US" dirty="0"/>
          </a:p>
        </p:txBody>
      </p:sp>
      <p:sp>
        <p:nvSpPr>
          <p:cNvPr id="3" name="内容占位符 2"/>
          <p:cNvSpPr>
            <a:spLocks noGrp="1"/>
          </p:cNvSpPr>
          <p:nvPr>
            <p:ph idx="1"/>
          </p:nvPr>
        </p:nvSpPr>
        <p:spPr>
          <a:xfrm>
            <a:off x="179512" y="2420888"/>
            <a:ext cx="8352928" cy="2520280"/>
          </a:xfrm>
          <a:solidFill>
            <a:schemeClr val="bg1"/>
          </a:solidFill>
        </p:spPr>
        <p:txBody>
          <a:bodyPr/>
          <a:lstStyle/>
          <a:p>
            <a:pPr marL="0" indent="0">
              <a:buNone/>
            </a:pPr>
            <a:r>
              <a:rPr lang="en-US" altLang="zh-CN" sz="2800" b="1" dirty="0"/>
              <a:t>18</a:t>
            </a:r>
            <a:r>
              <a:rPr lang="zh-CN" altLang="en-US" sz="2800" b="1" dirty="0"/>
              <a:t>年三套卷中因“识记能力” 产生连接的题型：</a:t>
            </a:r>
            <a:endParaRPr lang="en-US" altLang="zh-CN" sz="2800" b="1" dirty="0"/>
          </a:p>
          <a:p>
            <a:r>
              <a:rPr lang="zh-CN" altLang="en-US" sz="2800" dirty="0">
                <a:latin typeface="楷体" pitchFamily="49" charset="-122"/>
                <a:ea typeface="楷体" pitchFamily="49" charset="-122"/>
              </a:rPr>
              <a:t>语言运用板块：成语、病句、得体、文体、语体、修辞。</a:t>
            </a:r>
            <a:endParaRPr lang="en-US" altLang="zh-CN" sz="2800" dirty="0">
              <a:latin typeface="楷体" pitchFamily="49" charset="-122"/>
              <a:ea typeface="楷体" pitchFamily="49" charset="-122"/>
            </a:endParaRPr>
          </a:p>
          <a:p>
            <a:r>
              <a:rPr lang="zh-CN" altLang="en-US" sz="2800" dirty="0">
                <a:latin typeface="楷体" pitchFamily="49" charset="-122"/>
                <a:ea typeface="楷体" pitchFamily="49" charset="-122"/>
              </a:rPr>
              <a:t>古代诗文阅读板块：常见实词虚词、文化常识、名句名篇。</a:t>
            </a:r>
            <a:endParaRPr lang="en-US" altLang="zh-CN" sz="2800" dirty="0">
              <a:latin typeface="楷体" pitchFamily="49" charset="-122"/>
              <a:ea typeface="楷体" pitchFamily="49" charset="-122"/>
            </a:endParaRPr>
          </a:p>
        </p:txBody>
      </p:sp>
    </p:spTree>
    <p:extLst>
      <p:ext uri="{BB962C8B-B14F-4D97-AF65-F5344CB8AC3E}">
        <p14:creationId xmlns:p14="http://schemas.microsoft.com/office/powerpoint/2010/main" val="259682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992" y="32048"/>
            <a:ext cx="9073008" cy="1143000"/>
          </a:xfrm>
        </p:spPr>
        <p:txBody>
          <a:bodyPr>
            <a:normAutofit/>
          </a:bodyPr>
          <a:lstStyle/>
          <a:p>
            <a:r>
              <a:rPr lang="zh-CN" altLang="en-US" sz="4000" b="1" dirty="0"/>
              <a:t>近三年语言运用板块命题汇总</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132402166"/>
              </p:ext>
            </p:extLst>
          </p:nvPr>
        </p:nvGraphicFramePr>
        <p:xfrm>
          <a:off x="323528" y="908720"/>
          <a:ext cx="8229600" cy="55829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370840">
                <a:tc>
                  <a:txBody>
                    <a:bodyPr/>
                    <a:lstStyle/>
                    <a:p>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17</a:t>
                      </a:r>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18</a:t>
                      </a:r>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19</a:t>
                      </a:r>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a:t>
                      </a:r>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21</a:t>
                      </a:r>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extLst>
                  <a:ext uri="{0D108BD9-81ED-4DB2-BD59-A6C34878D82A}">
                    <a16:rowId xmlns:a16="http://schemas.microsoft.com/office/drawing/2014/main" val="10000"/>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成语六选三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病句四选一</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虚词填空（社科文段）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补写句子（自科文段）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框架图</a:t>
                      </a:r>
                    </a:p>
                  </a:txBody>
                  <a:tcPr/>
                </a:tc>
                <a:extLst>
                  <a:ext uri="{0D108BD9-81ED-4DB2-BD59-A6C34878D82A}">
                    <a16:rowId xmlns:a16="http://schemas.microsoft.com/office/drawing/2014/main" val="10001"/>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成语六选三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病句四选一</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虚词填空（社科文段）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补写句子（自科文段）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框架图</a:t>
                      </a:r>
                    </a:p>
                  </a:txBody>
                  <a:tcPr/>
                </a:tc>
                <a:extLst>
                  <a:ext uri="{0D108BD9-81ED-4DB2-BD59-A6C34878D82A}">
                    <a16:rowId xmlns:a16="http://schemas.microsoft.com/office/drawing/2014/main" val="10002"/>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成语六选三</a:t>
                      </a:r>
                    </a:p>
                    <a:p>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病句四选一</a:t>
                      </a:r>
                    </a:p>
                    <a:p>
                      <a:endParaRPr lang="zh-CN" altLang="en-US" sz="1600" b="1" dirty="0">
                        <a:effectLst>
                          <a:outerShdw blurRad="38100" dist="38100" dir="2700000" algn="tl">
                            <a:srgbClr val="000000">
                              <a:alpha val="43137"/>
                            </a:srgbClr>
                          </a:outerShdw>
                        </a:effectLst>
                        <a:latin typeface="楷体" pitchFamily="49" charset="-122"/>
                        <a:ea typeface="楷体"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虚词填空</a:t>
                      </a:r>
                    </a:p>
                    <a:p>
                      <a:r>
                        <a:rPr lang="zh-CN" altLang="en-US" sz="1600" b="1" dirty="0">
                          <a:effectLst>
                            <a:outerShdw blurRad="38100" dist="38100" dir="2700000" algn="tl">
                              <a:srgbClr val="000000">
                                <a:alpha val="43137"/>
                              </a:srgbClr>
                            </a:outerShdw>
                          </a:effectLst>
                          <a:latin typeface="楷体" pitchFamily="49" charset="-122"/>
                          <a:ea typeface="楷体" pitchFamily="49" charset="-122"/>
                        </a:rPr>
                        <a:t>（社科文段）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补写句子</a:t>
                      </a:r>
                      <a:endParaRPr lang="en-US" altLang="zh-CN" sz="1600" b="1" dirty="0">
                        <a:effectLst>
                          <a:outerShdw blurRad="38100" dist="38100" dir="2700000" algn="tl">
                            <a:srgbClr val="000000">
                              <a:alpha val="43137"/>
                            </a:srgbClr>
                          </a:outerShdw>
                        </a:effectLst>
                        <a:latin typeface="楷体" pitchFamily="49" charset="-122"/>
                        <a:ea typeface="楷体" pitchFamily="49" charset="-122"/>
                      </a:endParaRPr>
                    </a:p>
                    <a:p>
                      <a:r>
                        <a:rPr lang="zh-CN" altLang="en-US" sz="1600" b="1" dirty="0">
                          <a:effectLst>
                            <a:outerShdw blurRad="38100" dist="38100" dir="2700000" algn="tl">
                              <a:srgbClr val="000000">
                                <a:alpha val="43137"/>
                              </a:srgbClr>
                            </a:outerShdw>
                          </a:effectLst>
                          <a:latin typeface="楷体" pitchFamily="49" charset="-122"/>
                          <a:ea typeface="楷体" pitchFamily="49" charset="-122"/>
                        </a:rPr>
                        <a:t>（自科文段）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框架图</a:t>
                      </a:r>
                    </a:p>
                  </a:txBody>
                  <a:tcPr/>
                </a:tc>
                <a:extLst>
                  <a:ext uri="{0D108BD9-81ED-4DB2-BD59-A6C34878D82A}">
                    <a16:rowId xmlns:a16="http://schemas.microsoft.com/office/drawing/2014/main" val="10003"/>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成语六选三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病句四选一</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得体四选一</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补写句子</a:t>
                      </a:r>
                      <a:endParaRPr lang="en-US" altLang="zh-CN" sz="1600" b="1" dirty="0">
                        <a:effectLst>
                          <a:outerShdw blurRad="38100" dist="38100" dir="2700000" algn="tl">
                            <a:srgbClr val="000000">
                              <a:alpha val="43137"/>
                            </a:srgbClr>
                          </a:outerShdw>
                        </a:effectLst>
                        <a:latin typeface="楷体" pitchFamily="49" charset="-122"/>
                        <a:ea typeface="楷体" pitchFamily="49" charset="-122"/>
                      </a:endParaRPr>
                    </a:p>
                    <a:p>
                      <a:r>
                        <a:rPr lang="zh-CN" altLang="en-US" sz="1600" b="1" dirty="0">
                          <a:effectLst>
                            <a:outerShdw blurRad="38100" dist="38100" dir="2700000" algn="tl">
                              <a:srgbClr val="000000">
                                <a:alpha val="43137"/>
                              </a:srgbClr>
                            </a:outerShdw>
                          </a:effectLst>
                          <a:latin typeface="楷体" pitchFamily="49" charset="-122"/>
                          <a:ea typeface="楷体" pitchFamily="49" charset="-122"/>
                        </a:rPr>
                        <a:t>（自科文段）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逻辑推断</a:t>
                      </a:r>
                    </a:p>
                  </a:txBody>
                  <a:tcPr/>
                </a:tc>
                <a:extLst>
                  <a:ext uri="{0D108BD9-81ED-4DB2-BD59-A6C34878D82A}">
                    <a16:rowId xmlns:a16="http://schemas.microsoft.com/office/drawing/2014/main" val="10004"/>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成语六选三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病句四选一</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得体四选一</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补写句子</a:t>
                      </a:r>
                      <a:endParaRPr lang="en-US" altLang="zh-CN" sz="1600" b="1" dirty="0">
                        <a:effectLst>
                          <a:outerShdw blurRad="38100" dist="38100" dir="2700000" algn="tl">
                            <a:srgbClr val="000000">
                              <a:alpha val="43137"/>
                            </a:srgbClr>
                          </a:outerShdw>
                        </a:effectLst>
                        <a:latin typeface="楷体" pitchFamily="49" charset="-122"/>
                        <a:ea typeface="楷体" pitchFamily="49" charset="-122"/>
                      </a:endParaRPr>
                    </a:p>
                    <a:p>
                      <a:r>
                        <a:rPr lang="zh-CN" altLang="en-US" sz="1600" b="1" dirty="0">
                          <a:effectLst>
                            <a:outerShdw blurRad="38100" dist="38100" dir="2700000" algn="tl">
                              <a:srgbClr val="000000">
                                <a:alpha val="43137"/>
                              </a:srgbClr>
                            </a:outerShdw>
                          </a:effectLst>
                          <a:latin typeface="楷体" pitchFamily="49" charset="-122"/>
                          <a:ea typeface="楷体" pitchFamily="49" charset="-122"/>
                        </a:rPr>
                        <a:t>（自科文段）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逻辑推断</a:t>
                      </a:r>
                    </a:p>
                  </a:txBody>
                  <a:tcPr/>
                </a:tc>
                <a:extLst>
                  <a:ext uri="{0D108BD9-81ED-4DB2-BD59-A6C34878D82A}">
                    <a16:rowId xmlns:a16="http://schemas.microsoft.com/office/drawing/2014/main" val="10005"/>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成语六选三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病句四选一</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得体四选一</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补写句子</a:t>
                      </a:r>
                      <a:endParaRPr lang="en-US" altLang="zh-CN" sz="1600" b="1" dirty="0">
                        <a:effectLst>
                          <a:outerShdw blurRad="38100" dist="38100" dir="2700000" algn="tl">
                            <a:srgbClr val="000000">
                              <a:alpha val="43137"/>
                            </a:srgbClr>
                          </a:outerShdw>
                        </a:effectLst>
                        <a:latin typeface="楷体" pitchFamily="49" charset="-122"/>
                        <a:ea typeface="楷体" pitchFamily="49" charset="-122"/>
                      </a:endParaRPr>
                    </a:p>
                    <a:p>
                      <a:r>
                        <a:rPr lang="zh-CN" altLang="en-US" sz="1600" b="1" dirty="0">
                          <a:effectLst>
                            <a:outerShdw blurRad="38100" dist="38100" dir="2700000" algn="tl">
                              <a:srgbClr val="000000">
                                <a:alpha val="43137"/>
                              </a:srgbClr>
                            </a:outerShdw>
                          </a:effectLst>
                          <a:latin typeface="楷体" pitchFamily="49" charset="-122"/>
                          <a:ea typeface="楷体" pitchFamily="49" charset="-122"/>
                        </a:rPr>
                        <a:t>（自科文段）</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逻辑推断</a:t>
                      </a:r>
                    </a:p>
                  </a:txBody>
                  <a:tcPr/>
                </a:tc>
                <a:extLst>
                  <a:ext uri="{0D108BD9-81ED-4DB2-BD59-A6C34878D82A}">
                    <a16:rowId xmlns:a16="http://schemas.microsoft.com/office/drawing/2014/main" val="10006"/>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gridSpan="3">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同（自科）文语境下的语病修改</a:t>
                      </a:r>
                      <a:r>
                        <a:rPr lang="en-US" altLang="zh-CN" sz="1600" b="1" dirty="0">
                          <a:effectLst>
                            <a:outerShdw blurRad="38100" dist="38100" dir="2700000" algn="tl">
                              <a:srgbClr val="000000">
                                <a:alpha val="43137"/>
                              </a:srgbClr>
                            </a:outerShdw>
                          </a:effectLst>
                          <a:latin typeface="楷体" pitchFamily="49" charset="-122"/>
                          <a:ea typeface="楷体" pitchFamily="49" charset="-122"/>
                        </a:rPr>
                        <a:t>+</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补写单选</a:t>
                      </a:r>
                      <a:r>
                        <a:rPr lang="en-US" altLang="zh-CN" sz="1600" b="1" dirty="0">
                          <a:effectLst>
                            <a:outerShdw blurRad="38100" dist="38100" dir="2700000" algn="tl">
                              <a:srgbClr val="000000">
                                <a:alpha val="43137"/>
                              </a:srgbClr>
                            </a:outerShdw>
                          </a:effectLst>
                          <a:latin typeface="楷体" pitchFamily="49" charset="-122"/>
                          <a:ea typeface="楷体" pitchFamily="49" charset="-122"/>
                        </a:rPr>
                        <a:t>+</a:t>
                      </a: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成语辨析</a:t>
                      </a:r>
                    </a:p>
                  </a:txBody>
                  <a:tcPr/>
                </a:tc>
                <a:tc hMerge="1">
                  <a:txBody>
                    <a:bodyPr/>
                    <a:lstStyle/>
                    <a:p>
                      <a:endParaRPr lang="zh-CN" altLang="en-US" dirty="0"/>
                    </a:p>
                  </a:txBody>
                  <a:tcPr/>
                </a:tc>
                <a:tc hMerge="1">
                  <a:txBody>
                    <a:bodyPr/>
                    <a:lstStyle/>
                    <a:p>
                      <a:endParaRPr lang="zh-CN" altLang="en-US" dirty="0"/>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启事书面语</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流程图</a:t>
                      </a:r>
                    </a:p>
                  </a:txBody>
                  <a:tcPr/>
                </a:tc>
                <a:extLst>
                  <a:ext uri="{0D108BD9-81ED-4DB2-BD59-A6C34878D82A}">
                    <a16:rowId xmlns:a16="http://schemas.microsoft.com/office/drawing/2014/main" val="10007"/>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同（社科）文语境下的补写单选</a:t>
                      </a:r>
                      <a:r>
                        <a:rPr lang="en-US" altLang="zh-CN" sz="1600" b="1" dirty="0">
                          <a:effectLst>
                            <a:outerShdw blurRad="38100" dist="38100" dir="2700000" algn="tl">
                              <a:srgbClr val="000000">
                                <a:alpha val="43137"/>
                              </a:srgbClr>
                            </a:outerShdw>
                          </a:effectLst>
                          <a:latin typeface="楷体" pitchFamily="49" charset="-122"/>
                          <a:ea typeface="楷体" pitchFamily="49" charset="-122"/>
                        </a:rPr>
                        <a:t>+</a:t>
                      </a:r>
                      <a:r>
                        <a:rPr lang="zh-CN" altLang="en-US" sz="1600" b="1" dirty="0">
                          <a:effectLst>
                            <a:outerShdw blurRad="38100" dist="38100" dir="2700000" algn="tl">
                              <a:srgbClr val="000000">
                                <a:alpha val="43137"/>
                              </a:srgbClr>
                            </a:outerShdw>
                          </a:effectLst>
                          <a:latin typeface="楷体" pitchFamily="49" charset="-122"/>
                          <a:ea typeface="楷体" pitchFamily="49" charset="-122"/>
                        </a:rPr>
                        <a:t>成语辨析</a:t>
                      </a:r>
                      <a:r>
                        <a:rPr lang="en-US" altLang="zh-CN" sz="1600" b="1" dirty="0">
                          <a:effectLst>
                            <a:outerShdw blurRad="38100" dist="38100" dir="2700000" algn="tl">
                              <a:srgbClr val="000000">
                                <a:alpha val="43137"/>
                              </a:srgbClr>
                            </a:outerShdw>
                          </a:effectLst>
                          <a:latin typeface="楷体" pitchFamily="49" charset="-122"/>
                          <a:ea typeface="楷体" pitchFamily="49" charset="-122"/>
                        </a:rPr>
                        <a:t>+</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语病修改</a:t>
                      </a:r>
                    </a:p>
                  </a:txBody>
                  <a:tcPr/>
                </a:tc>
                <a:tc hMerge="1">
                  <a:txBody>
                    <a:bodyPr/>
                    <a:lstStyle/>
                    <a:p>
                      <a:endParaRPr lang="zh-CN" altLang="en-US" dirty="0"/>
                    </a:p>
                  </a:txBody>
                  <a:tcPr/>
                </a:tc>
                <a:tc hMerge="1">
                  <a:txBody>
                    <a:bodyPr/>
                    <a:lstStyle/>
                    <a:p>
                      <a:endParaRPr lang="zh-CN" altLang="en-US" dirty="0"/>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启事词语不当</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组合续写</a:t>
                      </a:r>
                    </a:p>
                  </a:txBody>
                  <a:tcPr/>
                </a:tc>
                <a:extLst>
                  <a:ext uri="{0D108BD9-81ED-4DB2-BD59-A6C34878D82A}">
                    <a16:rowId xmlns:a16="http://schemas.microsoft.com/office/drawing/2014/main" val="10008"/>
                  </a:ext>
                </a:extLst>
              </a:tr>
              <a:tr h="370840">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a:effectLst>
                            <a:outerShdw blurRad="38100" dist="38100" dir="2700000" algn="tl">
                              <a:srgbClr val="000000">
                                <a:alpha val="43137"/>
                              </a:srgbClr>
                            </a:outerShdw>
                          </a:effectLst>
                          <a:latin typeface="楷体" pitchFamily="49" charset="-122"/>
                          <a:ea typeface="楷体" pitchFamily="49" charset="-122"/>
                        </a:rPr>
                        <a:t>同（自科）文语境下的成语辨析</a:t>
                      </a:r>
                      <a:r>
                        <a:rPr lang="en-US" altLang="zh-CN" sz="1600" b="1" dirty="0">
                          <a:effectLst>
                            <a:outerShdw blurRad="38100" dist="38100" dir="2700000" algn="tl">
                              <a:srgbClr val="000000">
                                <a:alpha val="43137"/>
                              </a:srgbClr>
                            </a:outerShdw>
                          </a:effectLst>
                          <a:latin typeface="楷体" pitchFamily="49" charset="-122"/>
                          <a:ea typeface="楷体" pitchFamily="49" charset="-122"/>
                        </a:rPr>
                        <a:t>+</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语病修改</a:t>
                      </a:r>
                      <a:r>
                        <a:rPr lang="en-US" altLang="zh-CN" sz="1600" b="1" dirty="0">
                          <a:effectLst>
                            <a:outerShdw blurRad="38100" dist="38100" dir="2700000" algn="tl">
                              <a:srgbClr val="000000">
                                <a:alpha val="43137"/>
                              </a:srgbClr>
                            </a:outerShdw>
                          </a:effectLst>
                          <a:latin typeface="楷体" pitchFamily="49" charset="-122"/>
                          <a:ea typeface="楷体" pitchFamily="49" charset="-122"/>
                        </a:rPr>
                        <a:t>+</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补写单选</a:t>
                      </a:r>
                    </a:p>
                  </a:txBody>
                  <a:tcPr/>
                </a:tc>
                <a:tc hMerge="1">
                  <a:txBody>
                    <a:bodyPr/>
                    <a:lstStyle/>
                    <a:p>
                      <a:endParaRPr lang="zh-CN" altLang="en-US" dirty="0"/>
                    </a:p>
                  </a:txBody>
                  <a:tcPr/>
                </a:tc>
                <a:tc hMerge="1">
                  <a:txBody>
                    <a:bodyPr/>
                    <a:lstStyle/>
                    <a:p>
                      <a:endParaRPr lang="zh-CN" altLang="en-US" dirty="0"/>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信五处不得体</a:t>
                      </a:r>
                    </a:p>
                  </a:txBody>
                  <a:tcPr/>
                </a:tc>
                <a:tc>
                  <a:txBody>
                    <a:bodyPr/>
                    <a:lstStyle/>
                    <a:p>
                      <a:r>
                        <a:rPr lang="zh-CN" altLang="en-US" sz="1600" b="1" dirty="0">
                          <a:effectLst>
                            <a:outerShdw blurRad="38100" dist="38100" dir="2700000" algn="tl">
                              <a:srgbClr val="000000">
                                <a:alpha val="43137"/>
                              </a:srgbClr>
                            </a:outerShdw>
                          </a:effectLst>
                          <a:latin typeface="楷体" pitchFamily="49" charset="-122"/>
                          <a:ea typeface="楷体" pitchFamily="49" charset="-122"/>
                        </a:rPr>
                        <a:t>框架图</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4229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274638"/>
            <a:ext cx="8928992" cy="1143000"/>
          </a:xfrm>
        </p:spPr>
        <p:txBody>
          <a:bodyPr>
            <a:normAutofit fontScale="90000"/>
          </a:bodyPr>
          <a:lstStyle/>
          <a:p>
            <a:r>
              <a:rPr lang="zh-CN" altLang="en-US" b="1" dirty="0"/>
              <a:t>对语言基础知识能力的“</a:t>
            </a:r>
            <a:r>
              <a:rPr lang="zh-CN" altLang="en-US" b="1" dirty="0">
                <a:solidFill>
                  <a:srgbClr val="0070C0"/>
                </a:solidFill>
              </a:rPr>
              <a:t>打通式</a:t>
            </a:r>
            <a:r>
              <a:rPr lang="zh-CN" altLang="en-US" b="1" dirty="0"/>
              <a:t>”培养</a:t>
            </a:r>
          </a:p>
        </p:txBody>
      </p:sp>
      <p:sp>
        <p:nvSpPr>
          <p:cNvPr id="3" name="内容占位符 2"/>
          <p:cNvSpPr>
            <a:spLocks noGrp="1"/>
          </p:cNvSpPr>
          <p:nvPr>
            <p:ph idx="1"/>
          </p:nvPr>
        </p:nvSpPr>
        <p:spPr>
          <a:xfrm>
            <a:off x="457200" y="1600200"/>
            <a:ext cx="8229600" cy="4997152"/>
          </a:xfrm>
        </p:spPr>
        <p:txBody>
          <a:bodyPr>
            <a:normAutofit/>
          </a:bodyPr>
          <a:lstStyle/>
          <a:p>
            <a:r>
              <a:rPr lang="en-US" altLang="zh-CN" sz="3600" b="1" dirty="0">
                <a:solidFill>
                  <a:srgbClr val="0070C0"/>
                </a:solidFill>
                <a:latin typeface="黑体" pitchFamily="49" charset="-122"/>
                <a:ea typeface="黑体" pitchFamily="49" charset="-122"/>
              </a:rPr>
              <a:t>1</a:t>
            </a:r>
            <a:r>
              <a:rPr lang="zh-CN" altLang="en-US" sz="3600" b="1" dirty="0">
                <a:solidFill>
                  <a:srgbClr val="0070C0"/>
                </a:solidFill>
                <a:latin typeface="黑体" pitchFamily="49" charset="-122"/>
                <a:ea typeface="黑体" pitchFamily="49" charset="-122"/>
              </a:rPr>
              <a:t>打通对象：</a:t>
            </a:r>
            <a:r>
              <a:rPr lang="en-US" altLang="zh-CN" sz="5200" b="1" dirty="0">
                <a:solidFill>
                  <a:srgbClr val="0070C0"/>
                </a:solidFill>
                <a:latin typeface="黑体" pitchFamily="49" charset="-122"/>
                <a:ea typeface="黑体" pitchFamily="49" charset="-122"/>
              </a:rPr>
              <a:t>A</a:t>
            </a:r>
            <a:r>
              <a:rPr lang="zh-CN" altLang="en-US" sz="5200" b="1" dirty="0">
                <a:solidFill>
                  <a:srgbClr val="0070C0"/>
                </a:solidFill>
                <a:latin typeface="黑体" pitchFamily="49" charset="-122"/>
                <a:ea typeface="黑体" pitchFamily="49" charset="-122"/>
              </a:rPr>
              <a:t>识记</a:t>
            </a:r>
            <a:r>
              <a:rPr lang="en-US" altLang="zh-CN" sz="5200" b="1" dirty="0">
                <a:solidFill>
                  <a:srgbClr val="0070C0"/>
                </a:solidFill>
                <a:latin typeface="黑体" pitchFamily="49" charset="-122"/>
                <a:ea typeface="黑体" pitchFamily="49" charset="-122"/>
              </a:rPr>
              <a:t>+E</a:t>
            </a:r>
            <a:r>
              <a:rPr lang="zh-CN" altLang="en-US" sz="5200" b="1" dirty="0">
                <a:solidFill>
                  <a:srgbClr val="0070C0"/>
                </a:solidFill>
                <a:latin typeface="黑体" pitchFamily="49" charset="-122"/>
                <a:ea typeface="黑体" pitchFamily="49" charset="-122"/>
              </a:rPr>
              <a:t>表达</a:t>
            </a:r>
            <a:endParaRPr lang="en-US" altLang="zh-CN" sz="5200" b="1" dirty="0">
              <a:solidFill>
                <a:srgbClr val="0070C0"/>
              </a:solidFill>
              <a:latin typeface="黑体" pitchFamily="49" charset="-122"/>
              <a:ea typeface="黑体" pitchFamily="49" charset="-122"/>
            </a:endParaRPr>
          </a:p>
          <a:p>
            <a:endParaRPr lang="en-US" altLang="zh-CN" b="1" dirty="0"/>
          </a:p>
          <a:p>
            <a:r>
              <a:rPr lang="en-US" altLang="zh-CN" sz="3600" b="1" dirty="0">
                <a:solidFill>
                  <a:srgbClr val="0070C0"/>
                </a:solidFill>
                <a:latin typeface="黑体" pitchFamily="49" charset="-122"/>
                <a:ea typeface="黑体" pitchFamily="49" charset="-122"/>
              </a:rPr>
              <a:t>2</a:t>
            </a:r>
            <a:r>
              <a:rPr lang="zh-CN" altLang="en-US" sz="3600" b="1" dirty="0">
                <a:solidFill>
                  <a:srgbClr val="0070C0"/>
                </a:solidFill>
                <a:latin typeface="黑体" pitchFamily="49" charset="-122"/>
                <a:ea typeface="黑体" pitchFamily="49" charset="-122"/>
              </a:rPr>
              <a:t>操作方法：</a:t>
            </a:r>
            <a:r>
              <a:rPr lang="zh-CN" altLang="en-US" b="1" dirty="0"/>
              <a:t>比如记成语时，避免枯燥的死记硬背词典释义，把成语当成“微型古文”。给学生讲清典故来历，点出使用语境，并明确倡导或者直接要求学生在写作中加以运用。</a:t>
            </a:r>
            <a:endParaRPr lang="en-US" altLang="zh-CN" b="1" dirty="0"/>
          </a:p>
          <a:p>
            <a:endParaRPr lang="en-US" altLang="zh-CN" b="1" dirty="0"/>
          </a:p>
        </p:txBody>
      </p:sp>
    </p:spTree>
    <p:extLst>
      <p:ext uri="{BB962C8B-B14F-4D97-AF65-F5344CB8AC3E}">
        <p14:creationId xmlns:p14="http://schemas.microsoft.com/office/powerpoint/2010/main" val="20470205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858439-2C45-4222-9142-FD146E33FC41}"/>
              </a:ext>
            </a:extLst>
          </p:cNvPr>
          <p:cNvSpPr>
            <a:spLocks noGrp="1"/>
          </p:cNvSpPr>
          <p:nvPr>
            <p:ph type="title"/>
          </p:nvPr>
        </p:nvSpPr>
        <p:spPr/>
        <p:txBody>
          <a:bodyPr/>
          <a:lstStyle/>
          <a:p>
            <a:r>
              <a:rPr lang="en-US" altLang="zh-CN" sz="4800" b="1" dirty="0">
                <a:solidFill>
                  <a:srgbClr val="0070C0"/>
                </a:solidFill>
                <a:latin typeface="黑体" pitchFamily="49" charset="-122"/>
                <a:ea typeface="黑体" pitchFamily="49" charset="-122"/>
              </a:rPr>
              <a:t>3</a:t>
            </a:r>
            <a:r>
              <a:rPr lang="zh-CN" altLang="en-US" sz="4800" b="1" dirty="0">
                <a:solidFill>
                  <a:srgbClr val="0070C0"/>
                </a:solidFill>
                <a:latin typeface="黑体" pitchFamily="49" charset="-122"/>
                <a:ea typeface="黑体" pitchFamily="49" charset="-122"/>
              </a:rPr>
              <a:t>具体事例：</a:t>
            </a:r>
            <a:r>
              <a:rPr lang="zh-CN" altLang="en-US" b="1" dirty="0">
                <a:latin typeface="楷体" pitchFamily="49" charset="-122"/>
                <a:ea typeface="楷体" pitchFamily="49" charset="-122"/>
              </a:rPr>
              <a:t>比如“椿萱并茂”。</a:t>
            </a:r>
            <a:endParaRPr lang="zh-CN" altLang="en-US" dirty="0"/>
          </a:p>
        </p:txBody>
      </p:sp>
      <p:sp>
        <p:nvSpPr>
          <p:cNvPr id="3" name="内容占位符 2">
            <a:extLst>
              <a:ext uri="{FF2B5EF4-FFF2-40B4-BE49-F238E27FC236}">
                <a16:creationId xmlns:a16="http://schemas.microsoft.com/office/drawing/2014/main" id="{E73E41D8-E7E7-4F8A-B63E-56F98FDD3674}"/>
              </a:ext>
            </a:extLst>
          </p:cNvPr>
          <p:cNvSpPr>
            <a:spLocks noGrp="1"/>
          </p:cNvSpPr>
          <p:nvPr>
            <p:ph idx="1"/>
          </p:nvPr>
        </p:nvSpPr>
        <p:spPr/>
        <p:txBody>
          <a:bodyPr>
            <a:normAutofit fontScale="92500" lnSpcReduction="10000"/>
          </a:bodyPr>
          <a:lstStyle/>
          <a:p>
            <a:r>
              <a:rPr lang="zh-CN" altLang="en-US" b="1" dirty="0">
                <a:latin typeface="楷体" pitchFamily="49" charset="-122"/>
                <a:ea typeface="楷体" pitchFamily="49" charset="-122"/>
              </a:rPr>
              <a:t>“椿”出自</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庄子</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逍遥游</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上古有大椿者，以八千岁为春，八千岁为秋。</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因大椿长寿，古人用以比喻父亲。</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诗经</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卫风</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伯兮</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焉得谖草，言树之背（通北，北堂）</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谖</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同</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萱</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萱草</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为忘忧之草，古人用以比喻母亲。椿生于庭（外），萱陈于堂（内），父亲别称“椿庭”，母亲别称“萱堂”。对别人母亲的敬称为“令堂”。</a:t>
            </a:r>
            <a:endParaRPr lang="en-US" altLang="zh-CN" b="1" dirty="0">
              <a:latin typeface="楷体" pitchFamily="49" charset="-122"/>
              <a:ea typeface="楷体" pitchFamily="49" charset="-122"/>
            </a:endParaRPr>
          </a:p>
          <a:p>
            <a:r>
              <a:rPr lang="zh-CN" altLang="en-US" b="1" dirty="0">
                <a:latin typeface="楷体" pitchFamily="49" charset="-122"/>
                <a:ea typeface="楷体" pitchFamily="49" charset="-122"/>
              </a:rPr>
              <a:t>在作文中的运用</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趁椿萱并茂，伴父母共老</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（时评文，材料为空巢老人问题）</a:t>
            </a:r>
          </a:p>
          <a:p>
            <a:endParaRPr lang="zh-CN" altLang="en-US" dirty="0"/>
          </a:p>
        </p:txBody>
      </p:sp>
    </p:spTree>
    <p:extLst>
      <p:ext uri="{BB962C8B-B14F-4D97-AF65-F5344CB8AC3E}">
        <p14:creationId xmlns:p14="http://schemas.microsoft.com/office/powerpoint/2010/main" val="934501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572000" y="0"/>
            <a:ext cx="3429000" cy="6858000"/>
          </a:xfrm>
          <a:prstGeom prst="rect">
            <a:avLst/>
          </a:prstGeom>
          <a:blipFill dpi="0" rotWithShape="1">
            <a:blip r:embed="rId3" cstate="print">
              <a:alphaModFix amt="10000"/>
            </a:blip>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prstClr val="white"/>
              </a:solidFill>
              <a:latin typeface="Microsoft YaHei" pitchFamily="34" charset="-122"/>
              <a:ea typeface="Microsoft YaHei" pitchFamily="34" charset="-122"/>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95536" y="548679"/>
            <a:ext cx="4154761" cy="576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a:spLocks noChangeArrowheads="1"/>
          </p:cNvSpPr>
          <p:nvPr/>
        </p:nvSpPr>
        <p:spPr bwMode="auto">
          <a:xfrm>
            <a:off x="4644008" y="1517784"/>
            <a:ext cx="3356992" cy="2063642"/>
          </a:xfrm>
          <a:prstGeom prst="rect">
            <a:avLst/>
          </a:prstGeom>
          <a:solidFill>
            <a:srgbClr val="92D050"/>
          </a:solidFill>
          <a:ln>
            <a:noFill/>
          </a:ln>
          <a:extLst/>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lnSpc>
                <a:spcPct val="90000"/>
              </a:lnSpc>
              <a:spcBef>
                <a:spcPct val="0"/>
              </a:spcBef>
              <a:spcAft>
                <a:spcPct val="0"/>
              </a:spcAft>
              <a:buSzPct val="100000"/>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sym typeface="Calibri" pitchFamily="34" charset="0"/>
              </a:rPr>
              <a:t>张春晓老师</a:t>
            </a:r>
            <a:endPar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sym typeface="Calibri" pitchFamily="34" charset="0"/>
            </a:endParaRPr>
          </a:p>
          <a:p>
            <a:pPr algn="ctr" fontAlgn="base">
              <a:lnSpc>
                <a:spcPct val="90000"/>
              </a:lnSpc>
              <a:spcBef>
                <a:spcPct val="0"/>
              </a:spcBef>
              <a:spcAft>
                <a:spcPct val="0"/>
              </a:spcAft>
              <a:buSzPct val="100000"/>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itchFamily="2" charset="-122"/>
                <a:ea typeface="宋体" pitchFamily="2" charset="-122"/>
                <a:cs typeface="风雨  粗毛楷" pitchFamily="34" charset="-128"/>
                <a:sym typeface="Calibri" pitchFamily="34" charset="0"/>
              </a:rPr>
              <a:t>“语文报杯”全国中青年课堂大赛中荣获二等奖</a:t>
            </a:r>
          </a:p>
        </p:txBody>
      </p:sp>
    </p:spTree>
    <p:extLst>
      <p:ext uri="{BB962C8B-B14F-4D97-AF65-F5344CB8AC3E}">
        <p14:creationId xmlns:p14="http://schemas.microsoft.com/office/powerpoint/2010/main" val="37421300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Right)">
                                      <p:cBhvr>
                                        <p:cTn id="7" dur="2000"/>
                                        <p:tgtEl>
                                          <p:spTgt spid="5"/>
                                        </p:tgtEl>
                                      </p:cBhvr>
                                    </p:animEffect>
                                  </p:childTnLst>
                                </p:cTn>
                              </p:par>
                              <p:par>
                                <p:cTn id="8" presetID="1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slide(fromLeft)">
                                      <p:cBhvr>
                                        <p:cTn id="10" dur="2000"/>
                                        <p:tgtEl>
                                          <p:spTgt spid="16"/>
                                        </p:tgtEl>
                                      </p:cBhvr>
                                    </p:animEffect>
                                  </p:childTnLst>
                                </p:cTn>
                              </p:par>
                              <p:par>
                                <p:cTn id="11" presetID="42" presetClass="entr" presetSubtype="0" fill="hold" grpId="0" nodeType="withEffect">
                                  <p:stCondLst>
                                    <p:cond delay="10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6714" y="530780"/>
            <a:ext cx="8229600" cy="1143000"/>
          </a:xfrm>
        </p:spPr>
        <p:txBody>
          <a:bodyPr>
            <a:normAutofit/>
          </a:bodyPr>
          <a:lstStyle/>
          <a:p>
            <a:r>
              <a:rPr lang="zh-CN" altLang="en-US" sz="4000" b="1" dirty="0"/>
              <a:t>近三年文化常识题命题汇总</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459678681"/>
              </p:ext>
            </p:extLst>
          </p:nvPr>
        </p:nvGraphicFramePr>
        <p:xfrm>
          <a:off x="218294" y="1700808"/>
          <a:ext cx="8438020" cy="4044032"/>
        </p:xfrm>
        <a:graphic>
          <a:graphicData uri="http://schemas.openxmlformats.org/drawingml/2006/table">
            <a:tbl>
              <a:tblPr firstRow="1" bandRow="1">
                <a:tableStyleId>{5C22544A-7EE6-4342-B048-85BDC9FD1C3A}</a:tableStyleId>
              </a:tblPr>
              <a:tblGrid>
                <a:gridCol w="1669268">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87444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2447056">
                  <a:extLst>
                    <a:ext uri="{9D8B030D-6E8A-4147-A177-3AD203B41FA5}">
                      <a16:colId xmlns:a16="http://schemas.microsoft.com/office/drawing/2014/main" val="20005"/>
                    </a:ext>
                  </a:extLst>
                </a:gridCol>
              </a:tblGrid>
              <a:tr h="370840">
                <a:tc>
                  <a:txBody>
                    <a:bodyPr/>
                    <a:lstStyle/>
                    <a:p>
                      <a:endParaRPr lang="zh-CN" altLang="en-US" sz="2000" b="1" dirty="0">
                        <a:latin typeface="楷体" pitchFamily="49" charset="-122"/>
                        <a:ea typeface="楷体" pitchFamily="49" charset="-122"/>
                      </a:endParaRPr>
                    </a:p>
                  </a:txBody>
                  <a:tcPr/>
                </a:tc>
                <a:tc>
                  <a:txBody>
                    <a:bodyPr/>
                    <a:lstStyle/>
                    <a:p>
                      <a:r>
                        <a:rPr lang="en-US" altLang="zh-CN" sz="2000" b="1" dirty="0">
                          <a:latin typeface="楷体" pitchFamily="49" charset="-122"/>
                          <a:ea typeface="楷体" pitchFamily="49" charset="-122"/>
                        </a:rPr>
                        <a:t>A</a:t>
                      </a:r>
                      <a:endParaRPr lang="zh-CN" altLang="en-US" sz="2000" b="1" dirty="0">
                        <a:latin typeface="楷体" pitchFamily="49" charset="-122"/>
                        <a:ea typeface="楷体" pitchFamily="49" charset="-122"/>
                      </a:endParaRPr>
                    </a:p>
                  </a:txBody>
                  <a:tcPr/>
                </a:tc>
                <a:tc>
                  <a:txBody>
                    <a:bodyPr/>
                    <a:lstStyle/>
                    <a:p>
                      <a:r>
                        <a:rPr lang="en-US" altLang="zh-CN" sz="2000" b="1" dirty="0">
                          <a:latin typeface="楷体" pitchFamily="49" charset="-122"/>
                          <a:ea typeface="楷体" pitchFamily="49" charset="-122"/>
                        </a:rPr>
                        <a:t>B</a:t>
                      </a:r>
                      <a:endParaRPr lang="zh-CN" altLang="en-US" sz="2000" b="1" dirty="0">
                        <a:latin typeface="楷体" pitchFamily="49" charset="-122"/>
                        <a:ea typeface="楷体" pitchFamily="49" charset="-122"/>
                      </a:endParaRPr>
                    </a:p>
                  </a:txBody>
                  <a:tcPr/>
                </a:tc>
                <a:tc>
                  <a:txBody>
                    <a:bodyPr/>
                    <a:lstStyle/>
                    <a:p>
                      <a:r>
                        <a:rPr lang="en-US" altLang="zh-CN" sz="2000" b="1" dirty="0">
                          <a:latin typeface="楷体" pitchFamily="49" charset="-122"/>
                          <a:ea typeface="楷体" pitchFamily="49" charset="-122"/>
                        </a:rPr>
                        <a:t>C</a:t>
                      </a:r>
                      <a:endParaRPr lang="zh-CN" altLang="en-US" sz="2000" b="1" dirty="0">
                        <a:latin typeface="楷体" pitchFamily="49" charset="-122"/>
                        <a:ea typeface="楷体" pitchFamily="49" charset="-122"/>
                      </a:endParaRPr>
                    </a:p>
                  </a:txBody>
                  <a:tcPr/>
                </a:tc>
                <a:tc>
                  <a:txBody>
                    <a:bodyPr/>
                    <a:lstStyle/>
                    <a:p>
                      <a:r>
                        <a:rPr lang="en-US" altLang="zh-CN" sz="2000" b="1" dirty="0">
                          <a:latin typeface="楷体" pitchFamily="49" charset="-122"/>
                          <a:ea typeface="楷体" pitchFamily="49" charset="-122"/>
                        </a:rPr>
                        <a:t>D</a:t>
                      </a:r>
                      <a:endParaRPr lang="zh-CN" altLang="en-US" sz="2000" b="1" dirty="0">
                        <a:latin typeface="楷体" pitchFamily="49" charset="-122"/>
                        <a:ea typeface="楷体" pitchFamily="49" charset="-122"/>
                      </a:endParaRPr>
                    </a:p>
                  </a:txBody>
                  <a:tcPr/>
                </a:tc>
                <a:tc>
                  <a:txBody>
                    <a:bodyPr/>
                    <a:lstStyle/>
                    <a:p>
                      <a:r>
                        <a:rPr lang="zh-CN" altLang="en-US" sz="2000" b="1" dirty="0">
                          <a:latin typeface="楷体" pitchFamily="49" charset="-122"/>
                          <a:ea typeface="楷体" pitchFamily="49" charset="-122"/>
                        </a:rPr>
                        <a:t>出处</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传主</a:t>
                      </a:r>
                    </a:p>
                  </a:txBody>
                  <a:tcPr/>
                </a:tc>
                <a:extLst>
                  <a:ext uri="{0D108BD9-81ED-4DB2-BD59-A6C34878D82A}">
                    <a16:rowId xmlns:a16="http://schemas.microsoft.com/office/drawing/2014/main" val="10000"/>
                  </a:ext>
                </a:extLst>
              </a:tr>
              <a:tr h="370840">
                <a:tc>
                  <a:txBody>
                    <a:bodyPr/>
                    <a:lstStyle/>
                    <a:p>
                      <a:r>
                        <a:rPr lang="en-US" altLang="zh-CN" sz="2000" b="1" dirty="0">
                          <a:latin typeface="楷体" pitchFamily="49" charset="-122"/>
                          <a:ea typeface="楷体" pitchFamily="49" charset="-122"/>
                        </a:rPr>
                        <a:t>2016</a:t>
                      </a:r>
                      <a:r>
                        <a:rPr lang="zh-CN" altLang="en-US" sz="2000" b="1" dirty="0">
                          <a:latin typeface="楷体" pitchFamily="49" charset="-122"/>
                          <a:ea typeface="楷体" pitchFamily="49" charset="-122"/>
                        </a:rPr>
                        <a:t>课标一</a:t>
                      </a:r>
                    </a:p>
                  </a:txBody>
                  <a:tcPr/>
                </a:tc>
                <a:tc>
                  <a:txBody>
                    <a:bodyPr/>
                    <a:lstStyle/>
                    <a:p>
                      <a:r>
                        <a:rPr lang="zh-CN" altLang="en-US" sz="2000" b="1" dirty="0">
                          <a:latin typeface="楷体" pitchFamily="49" charset="-122"/>
                          <a:ea typeface="楷体" pitchFamily="49" charset="-122"/>
                        </a:rPr>
                        <a:t>首相</a:t>
                      </a:r>
                    </a:p>
                  </a:txBody>
                  <a:tcPr/>
                </a:tc>
                <a:tc>
                  <a:txBody>
                    <a:bodyPr/>
                    <a:lstStyle/>
                    <a:p>
                      <a:r>
                        <a:rPr lang="zh-CN" altLang="en-US" sz="2000" b="1" dirty="0">
                          <a:latin typeface="楷体" pitchFamily="49" charset="-122"/>
                          <a:ea typeface="楷体" pitchFamily="49" charset="-122"/>
                        </a:rPr>
                        <a:t>建储</a:t>
                      </a:r>
                    </a:p>
                  </a:txBody>
                  <a:tcPr/>
                </a:tc>
                <a:tc>
                  <a:txBody>
                    <a:bodyPr/>
                    <a:lstStyle/>
                    <a:p>
                      <a:r>
                        <a:rPr lang="zh-CN" altLang="en-US" sz="2000" b="1" dirty="0">
                          <a:latin typeface="楷体" pitchFamily="49" charset="-122"/>
                          <a:ea typeface="楷体" pitchFamily="49" charset="-122"/>
                        </a:rPr>
                        <a:t>有司</a:t>
                      </a:r>
                    </a:p>
                  </a:txBody>
                  <a:tcPr/>
                </a:tc>
                <a:tc>
                  <a:txBody>
                    <a:bodyPr/>
                    <a:lstStyle/>
                    <a:p>
                      <a:r>
                        <a:rPr lang="zh-CN" altLang="en-US" sz="2000" b="1" dirty="0">
                          <a:latin typeface="楷体" pitchFamily="49" charset="-122"/>
                          <a:ea typeface="楷体" pitchFamily="49" charset="-122"/>
                        </a:rPr>
                        <a:t>契丹</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宋史</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曾公亮传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1"/>
                  </a:ext>
                </a:extLst>
              </a:tr>
              <a:tr h="370840">
                <a:tc>
                  <a:txBody>
                    <a:bodyPr/>
                    <a:lstStyle/>
                    <a:p>
                      <a:r>
                        <a:rPr lang="en-US" altLang="zh-CN" sz="2000" b="1" dirty="0">
                          <a:latin typeface="楷体" pitchFamily="49" charset="-122"/>
                          <a:ea typeface="楷体" pitchFamily="49" charset="-122"/>
                        </a:rPr>
                        <a:t>2016</a:t>
                      </a:r>
                      <a:r>
                        <a:rPr lang="zh-CN" altLang="en-US" sz="2000" b="1" dirty="0">
                          <a:latin typeface="楷体" pitchFamily="49" charset="-122"/>
                          <a:ea typeface="楷体" pitchFamily="49" charset="-122"/>
                        </a:rPr>
                        <a:t>课标二</a:t>
                      </a:r>
                    </a:p>
                  </a:txBody>
                  <a:tcPr/>
                </a:tc>
                <a:tc>
                  <a:txBody>
                    <a:bodyPr/>
                    <a:lstStyle/>
                    <a:p>
                      <a:r>
                        <a:rPr lang="zh-CN" altLang="en-US" sz="2000" b="1" dirty="0">
                          <a:latin typeface="楷体" pitchFamily="49" charset="-122"/>
                          <a:ea typeface="楷体" pitchFamily="49" charset="-122"/>
                        </a:rPr>
                        <a:t>中宫</a:t>
                      </a:r>
                    </a:p>
                  </a:txBody>
                  <a:tcPr/>
                </a:tc>
                <a:tc>
                  <a:txBody>
                    <a:bodyPr/>
                    <a:lstStyle/>
                    <a:p>
                      <a:r>
                        <a:rPr lang="zh-CN" altLang="en-US" sz="2000" b="1" dirty="0">
                          <a:latin typeface="楷体" pitchFamily="49" charset="-122"/>
                          <a:ea typeface="楷体" pitchFamily="49" charset="-122"/>
                        </a:rPr>
                        <a:t>陛下</a:t>
                      </a:r>
                    </a:p>
                  </a:txBody>
                  <a:tcPr/>
                </a:tc>
                <a:tc>
                  <a:txBody>
                    <a:bodyPr/>
                    <a:lstStyle/>
                    <a:p>
                      <a:r>
                        <a:rPr lang="zh-CN" altLang="en-US" sz="2000" b="1" dirty="0">
                          <a:latin typeface="楷体" pitchFamily="49" charset="-122"/>
                          <a:ea typeface="楷体" pitchFamily="49" charset="-122"/>
                        </a:rPr>
                        <a:t>吏部</a:t>
                      </a:r>
                    </a:p>
                  </a:txBody>
                  <a:tcPr/>
                </a:tc>
                <a:tc>
                  <a:txBody>
                    <a:bodyPr/>
                    <a:lstStyle/>
                    <a:p>
                      <a:r>
                        <a:rPr lang="zh-CN" altLang="en-US" sz="2000" b="1" dirty="0">
                          <a:latin typeface="楷体" pitchFamily="49" charset="-122"/>
                          <a:ea typeface="楷体" pitchFamily="49" charset="-122"/>
                        </a:rPr>
                        <a:t>移疾</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明史</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陈登云传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2"/>
                  </a:ext>
                </a:extLst>
              </a:tr>
              <a:tr h="370840">
                <a:tc>
                  <a:txBody>
                    <a:bodyPr/>
                    <a:lstStyle/>
                    <a:p>
                      <a:r>
                        <a:rPr lang="en-US" altLang="zh-CN" sz="2000" b="1" dirty="0">
                          <a:latin typeface="楷体" pitchFamily="49" charset="-122"/>
                          <a:ea typeface="楷体" pitchFamily="49" charset="-122"/>
                        </a:rPr>
                        <a:t>2016</a:t>
                      </a:r>
                      <a:r>
                        <a:rPr lang="zh-CN" altLang="en-US" sz="2000" b="1" dirty="0">
                          <a:latin typeface="楷体" pitchFamily="49" charset="-122"/>
                          <a:ea typeface="楷体" pitchFamily="49" charset="-122"/>
                        </a:rPr>
                        <a:t>课标三</a:t>
                      </a:r>
                    </a:p>
                  </a:txBody>
                  <a:tcPr/>
                </a:tc>
                <a:tc>
                  <a:txBody>
                    <a:bodyPr/>
                    <a:lstStyle/>
                    <a:p>
                      <a:r>
                        <a:rPr lang="zh-CN" altLang="en-US" sz="2000" b="1" dirty="0">
                          <a:latin typeface="楷体" pitchFamily="49" charset="-122"/>
                          <a:ea typeface="楷体" pitchFamily="49" charset="-122"/>
                        </a:rPr>
                        <a:t>礼部</a:t>
                      </a:r>
                    </a:p>
                  </a:txBody>
                  <a:tcPr/>
                </a:tc>
                <a:tc>
                  <a:txBody>
                    <a:bodyPr/>
                    <a:lstStyle/>
                    <a:p>
                      <a:r>
                        <a:rPr lang="zh-CN" altLang="en-US" sz="2000" b="1" dirty="0">
                          <a:latin typeface="楷体" pitchFamily="49" charset="-122"/>
                          <a:ea typeface="楷体" pitchFamily="49" charset="-122"/>
                        </a:rPr>
                        <a:t>教坊司</a:t>
                      </a:r>
                    </a:p>
                  </a:txBody>
                  <a:tcPr/>
                </a:tc>
                <a:tc>
                  <a:txBody>
                    <a:bodyPr/>
                    <a:lstStyle/>
                    <a:p>
                      <a:r>
                        <a:rPr lang="zh-CN" altLang="en-US" sz="2000" b="1" dirty="0">
                          <a:latin typeface="楷体" pitchFamily="49" charset="-122"/>
                          <a:ea typeface="楷体" pitchFamily="49" charset="-122"/>
                        </a:rPr>
                        <a:t>致仕</a:t>
                      </a:r>
                    </a:p>
                  </a:txBody>
                  <a:tcPr/>
                </a:tc>
                <a:tc>
                  <a:txBody>
                    <a:bodyPr/>
                    <a:lstStyle/>
                    <a:p>
                      <a:r>
                        <a:rPr lang="zh-CN" altLang="en-US" sz="2000" b="1" dirty="0">
                          <a:latin typeface="楷体" pitchFamily="49" charset="-122"/>
                          <a:ea typeface="楷体" pitchFamily="49" charset="-122"/>
                        </a:rPr>
                        <a:t>两京</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明史</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傅珪传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3"/>
                  </a:ext>
                </a:extLst>
              </a:tr>
              <a:tr h="477872">
                <a:tc>
                  <a:txBody>
                    <a:bodyPr/>
                    <a:lstStyle/>
                    <a:p>
                      <a:r>
                        <a:rPr lang="en-US" altLang="zh-CN" sz="2000" b="1" dirty="0">
                          <a:latin typeface="楷体" pitchFamily="49" charset="-122"/>
                          <a:ea typeface="楷体" pitchFamily="49" charset="-122"/>
                        </a:rPr>
                        <a:t>2017</a:t>
                      </a:r>
                      <a:r>
                        <a:rPr lang="zh-CN" altLang="en-US" sz="2000" b="1" dirty="0">
                          <a:latin typeface="楷体" pitchFamily="49" charset="-122"/>
                          <a:ea typeface="楷体" pitchFamily="49" charset="-122"/>
                        </a:rPr>
                        <a:t>课标一</a:t>
                      </a:r>
                    </a:p>
                  </a:txBody>
                  <a:tcPr/>
                </a:tc>
                <a:tc>
                  <a:txBody>
                    <a:bodyPr/>
                    <a:lstStyle/>
                    <a:p>
                      <a:r>
                        <a:rPr lang="zh-CN" altLang="en-US" sz="2000" b="1" dirty="0">
                          <a:latin typeface="楷体" pitchFamily="49" charset="-122"/>
                          <a:ea typeface="楷体" pitchFamily="49" charset="-122"/>
                        </a:rPr>
                        <a:t>以字行</a:t>
                      </a:r>
                    </a:p>
                  </a:txBody>
                  <a:tcPr/>
                </a:tc>
                <a:tc>
                  <a:txBody>
                    <a:bodyPr/>
                    <a:lstStyle/>
                    <a:p>
                      <a:r>
                        <a:rPr lang="zh-CN" altLang="en-US" sz="2000" b="1" dirty="0">
                          <a:latin typeface="楷体" pitchFamily="49" charset="-122"/>
                          <a:ea typeface="楷体" pitchFamily="49" charset="-122"/>
                        </a:rPr>
                        <a:t>姻亲</a:t>
                      </a:r>
                    </a:p>
                  </a:txBody>
                  <a:tcPr/>
                </a:tc>
                <a:tc>
                  <a:txBody>
                    <a:bodyPr/>
                    <a:lstStyle/>
                    <a:p>
                      <a:r>
                        <a:rPr lang="zh-CN" altLang="en-US" sz="2000" b="1" dirty="0">
                          <a:latin typeface="楷体" pitchFamily="49" charset="-122"/>
                          <a:ea typeface="楷体" pitchFamily="49" charset="-122"/>
                        </a:rPr>
                        <a:t>母忧</a:t>
                      </a:r>
                    </a:p>
                  </a:txBody>
                  <a:tcPr/>
                </a:tc>
                <a:tc>
                  <a:txBody>
                    <a:bodyPr/>
                    <a:lstStyle/>
                    <a:p>
                      <a:r>
                        <a:rPr lang="zh-CN" altLang="en-US" sz="2000" b="1" dirty="0">
                          <a:latin typeface="楷体" pitchFamily="49" charset="-122"/>
                          <a:ea typeface="楷体" pitchFamily="49" charset="-122"/>
                        </a:rPr>
                        <a:t>私禄</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宋书</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谢弘微传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4"/>
                  </a:ext>
                </a:extLst>
              </a:tr>
              <a:tr h="370840">
                <a:tc>
                  <a:txBody>
                    <a:bodyPr/>
                    <a:lstStyle/>
                    <a:p>
                      <a:r>
                        <a:rPr lang="en-US" altLang="zh-CN" sz="2000" b="1" dirty="0">
                          <a:latin typeface="楷体" pitchFamily="49" charset="-122"/>
                          <a:ea typeface="楷体" pitchFamily="49" charset="-122"/>
                        </a:rPr>
                        <a:t>2017</a:t>
                      </a:r>
                      <a:r>
                        <a:rPr lang="zh-CN" altLang="en-US" sz="2000" b="1" dirty="0">
                          <a:latin typeface="楷体" pitchFamily="49" charset="-122"/>
                          <a:ea typeface="楷体" pitchFamily="49" charset="-122"/>
                        </a:rPr>
                        <a:t>课标二</a:t>
                      </a:r>
                    </a:p>
                  </a:txBody>
                  <a:tcPr/>
                </a:tc>
                <a:tc>
                  <a:txBody>
                    <a:bodyPr/>
                    <a:lstStyle/>
                    <a:p>
                      <a:r>
                        <a:rPr lang="zh-CN" altLang="en-US" sz="2000" b="1" dirty="0">
                          <a:latin typeface="楷体" pitchFamily="49" charset="-122"/>
                          <a:ea typeface="楷体" pitchFamily="49" charset="-122"/>
                        </a:rPr>
                        <a:t>下车</a:t>
                      </a:r>
                    </a:p>
                  </a:txBody>
                  <a:tcPr/>
                </a:tc>
                <a:tc>
                  <a:txBody>
                    <a:bodyPr/>
                    <a:lstStyle/>
                    <a:p>
                      <a:r>
                        <a:rPr lang="zh-CN" altLang="en-US" sz="2000" b="1" dirty="0">
                          <a:latin typeface="楷体" pitchFamily="49" charset="-122"/>
                          <a:ea typeface="楷体" pitchFamily="49" charset="-122"/>
                        </a:rPr>
                        <a:t>收考</a:t>
                      </a:r>
                    </a:p>
                  </a:txBody>
                  <a:tcPr/>
                </a:tc>
                <a:tc>
                  <a:txBody>
                    <a:bodyPr/>
                    <a:lstStyle/>
                    <a:p>
                      <a:r>
                        <a:rPr lang="zh-CN" altLang="en-US" sz="2000" b="1" dirty="0">
                          <a:latin typeface="楷体" pitchFamily="49" charset="-122"/>
                          <a:ea typeface="楷体" pitchFamily="49" charset="-122"/>
                        </a:rPr>
                        <a:t>车驾</a:t>
                      </a:r>
                    </a:p>
                  </a:txBody>
                  <a:tcPr/>
                </a:tc>
                <a:tc>
                  <a:txBody>
                    <a:bodyPr/>
                    <a:lstStyle/>
                    <a:p>
                      <a:r>
                        <a:rPr lang="zh-CN" altLang="en-US" sz="2000" b="1" dirty="0">
                          <a:latin typeface="楷体" pitchFamily="49" charset="-122"/>
                          <a:ea typeface="楷体" pitchFamily="49" charset="-122"/>
                        </a:rPr>
                        <a:t>京师</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后汉书</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赵熹传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5"/>
                  </a:ext>
                </a:extLst>
              </a:tr>
              <a:tr h="370840">
                <a:tc>
                  <a:txBody>
                    <a:bodyPr/>
                    <a:lstStyle/>
                    <a:p>
                      <a:r>
                        <a:rPr lang="en-US" altLang="zh-CN" sz="2000" b="1" dirty="0">
                          <a:latin typeface="楷体" pitchFamily="49" charset="-122"/>
                          <a:ea typeface="楷体" pitchFamily="49" charset="-122"/>
                        </a:rPr>
                        <a:t>2017</a:t>
                      </a:r>
                      <a:r>
                        <a:rPr lang="zh-CN" altLang="en-US" sz="2000" b="1" dirty="0">
                          <a:latin typeface="楷体" pitchFamily="49" charset="-122"/>
                          <a:ea typeface="楷体" pitchFamily="49" charset="-122"/>
                        </a:rPr>
                        <a:t>课标三</a:t>
                      </a:r>
                    </a:p>
                  </a:txBody>
                  <a:tcPr/>
                </a:tc>
                <a:tc>
                  <a:txBody>
                    <a:bodyPr/>
                    <a:lstStyle/>
                    <a:p>
                      <a:r>
                        <a:rPr lang="zh-CN" altLang="en-US" sz="2000" b="1" dirty="0">
                          <a:latin typeface="楷体" pitchFamily="49" charset="-122"/>
                          <a:ea typeface="楷体" pitchFamily="49" charset="-122"/>
                        </a:rPr>
                        <a:t>状元</a:t>
                      </a:r>
                    </a:p>
                  </a:txBody>
                  <a:tcPr/>
                </a:tc>
                <a:tc>
                  <a:txBody>
                    <a:bodyPr/>
                    <a:lstStyle/>
                    <a:p>
                      <a:r>
                        <a:rPr lang="zh-CN" altLang="en-US" sz="2000" b="1" dirty="0">
                          <a:latin typeface="楷体" pitchFamily="49" charset="-122"/>
                          <a:ea typeface="楷体" pitchFamily="49" charset="-122"/>
                        </a:rPr>
                        <a:t>上元</a:t>
                      </a:r>
                    </a:p>
                  </a:txBody>
                  <a:tcPr/>
                </a:tc>
                <a:tc>
                  <a:txBody>
                    <a:bodyPr/>
                    <a:lstStyle/>
                    <a:p>
                      <a:r>
                        <a:rPr lang="zh-CN" altLang="en-US" sz="2000" b="1" dirty="0">
                          <a:latin typeface="楷体" pitchFamily="49" charset="-122"/>
                          <a:ea typeface="楷体" pitchFamily="49" charset="-122"/>
                        </a:rPr>
                        <a:t>近侍</a:t>
                      </a:r>
                    </a:p>
                  </a:txBody>
                  <a:tcPr/>
                </a:tc>
                <a:tc>
                  <a:txBody>
                    <a:bodyPr/>
                    <a:lstStyle/>
                    <a:p>
                      <a:r>
                        <a:rPr lang="zh-CN" altLang="en-US" sz="2000" b="1" dirty="0">
                          <a:latin typeface="楷体" pitchFamily="49" charset="-122"/>
                          <a:ea typeface="楷体" pitchFamily="49" charset="-122"/>
                        </a:rPr>
                        <a:t>告老</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宋史</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徐将传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6"/>
                  </a:ext>
                </a:extLst>
              </a:tr>
              <a:tr h="370840">
                <a:tc>
                  <a:txBody>
                    <a:bodyPr/>
                    <a:lstStyle/>
                    <a:p>
                      <a:r>
                        <a:rPr lang="en-US" altLang="zh-CN" sz="2000" b="1" dirty="0">
                          <a:latin typeface="楷体" pitchFamily="49" charset="-122"/>
                          <a:ea typeface="楷体" pitchFamily="49" charset="-122"/>
                        </a:rPr>
                        <a:t>2018</a:t>
                      </a:r>
                      <a:r>
                        <a:rPr lang="zh-CN" altLang="en-US" sz="2000" b="1" dirty="0">
                          <a:latin typeface="楷体" pitchFamily="49" charset="-122"/>
                          <a:ea typeface="楷体" pitchFamily="49" charset="-122"/>
                        </a:rPr>
                        <a:t>课标一</a:t>
                      </a:r>
                    </a:p>
                  </a:txBody>
                  <a:tcPr/>
                </a:tc>
                <a:tc>
                  <a:txBody>
                    <a:bodyPr/>
                    <a:lstStyle/>
                    <a:p>
                      <a:r>
                        <a:rPr lang="zh-CN" altLang="en-US" sz="2000" b="1" dirty="0">
                          <a:latin typeface="楷体" pitchFamily="49" charset="-122"/>
                          <a:ea typeface="楷体" pitchFamily="49" charset="-122"/>
                        </a:rPr>
                        <a:t>三坟五典</a:t>
                      </a:r>
                    </a:p>
                  </a:txBody>
                  <a:tcPr/>
                </a:tc>
                <a:tc>
                  <a:txBody>
                    <a:bodyPr/>
                    <a:lstStyle/>
                    <a:p>
                      <a:r>
                        <a:rPr lang="zh-CN" altLang="en-US" sz="2000" b="1" dirty="0">
                          <a:latin typeface="楷体" pitchFamily="49" charset="-122"/>
                          <a:ea typeface="楷体" pitchFamily="49" charset="-122"/>
                        </a:rPr>
                        <a:t>阙</a:t>
                      </a:r>
                    </a:p>
                  </a:txBody>
                  <a:tcPr/>
                </a:tc>
                <a:tc>
                  <a:txBody>
                    <a:bodyPr/>
                    <a:lstStyle/>
                    <a:p>
                      <a:r>
                        <a:rPr lang="zh-CN" altLang="en-US" sz="2000" b="1" dirty="0">
                          <a:latin typeface="楷体" pitchFamily="49" charset="-122"/>
                          <a:ea typeface="楷体" pitchFamily="49" charset="-122"/>
                        </a:rPr>
                        <a:t>践阼</a:t>
                      </a:r>
                    </a:p>
                  </a:txBody>
                  <a:tcPr/>
                </a:tc>
                <a:tc>
                  <a:txBody>
                    <a:bodyPr/>
                    <a:lstStyle/>
                    <a:p>
                      <a:r>
                        <a:rPr lang="zh-CN" altLang="en-US" sz="2000" b="1" dirty="0">
                          <a:latin typeface="楷体" pitchFamily="49" charset="-122"/>
                          <a:ea typeface="楷体" pitchFamily="49" charset="-122"/>
                        </a:rPr>
                        <a:t>逊位</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晋书</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鲁芝传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7"/>
                  </a:ext>
                </a:extLst>
              </a:tr>
              <a:tr h="370840">
                <a:tc>
                  <a:txBody>
                    <a:bodyPr/>
                    <a:lstStyle/>
                    <a:p>
                      <a:r>
                        <a:rPr lang="en-US" altLang="zh-CN" sz="2000" b="1" dirty="0">
                          <a:latin typeface="楷体" pitchFamily="49" charset="-122"/>
                          <a:ea typeface="楷体" pitchFamily="49" charset="-122"/>
                        </a:rPr>
                        <a:t>2018</a:t>
                      </a:r>
                      <a:r>
                        <a:rPr lang="zh-CN" altLang="en-US" sz="2000" b="1" dirty="0">
                          <a:latin typeface="楷体" pitchFamily="49" charset="-122"/>
                          <a:ea typeface="楷体" pitchFamily="49" charset="-122"/>
                        </a:rPr>
                        <a:t>课标二</a:t>
                      </a:r>
                    </a:p>
                  </a:txBody>
                  <a:tcPr/>
                </a:tc>
                <a:tc>
                  <a:txBody>
                    <a:bodyPr/>
                    <a:lstStyle/>
                    <a:p>
                      <a:r>
                        <a:rPr lang="zh-CN" altLang="en-US" sz="2000" b="1" dirty="0">
                          <a:latin typeface="楷体" pitchFamily="49" charset="-122"/>
                          <a:ea typeface="楷体" pitchFamily="49" charset="-122"/>
                        </a:rPr>
                        <a:t>豪右</a:t>
                      </a:r>
                    </a:p>
                  </a:txBody>
                  <a:tcPr/>
                </a:tc>
                <a:tc>
                  <a:txBody>
                    <a:bodyPr/>
                    <a:lstStyle/>
                    <a:p>
                      <a:r>
                        <a:rPr lang="zh-CN" altLang="en-US" sz="2000" b="1" dirty="0">
                          <a:latin typeface="楷体" pitchFamily="49" charset="-122"/>
                          <a:ea typeface="楷体" pitchFamily="49" charset="-122"/>
                        </a:rPr>
                        <a:t>顿首</a:t>
                      </a:r>
                    </a:p>
                  </a:txBody>
                  <a:tcPr/>
                </a:tc>
                <a:tc>
                  <a:txBody>
                    <a:bodyPr/>
                    <a:lstStyle/>
                    <a:p>
                      <a:r>
                        <a:rPr lang="zh-CN" altLang="en-US" sz="2000" b="1" dirty="0">
                          <a:latin typeface="楷体" pitchFamily="49" charset="-122"/>
                          <a:ea typeface="楷体" pitchFamily="49" charset="-122"/>
                        </a:rPr>
                        <a:t>茂才</a:t>
                      </a:r>
                    </a:p>
                  </a:txBody>
                  <a:tcPr/>
                </a:tc>
                <a:tc>
                  <a:txBody>
                    <a:bodyPr/>
                    <a:lstStyle/>
                    <a:p>
                      <a:r>
                        <a:rPr lang="zh-CN" altLang="en-US" sz="2000" b="1" dirty="0">
                          <a:latin typeface="楷体" pitchFamily="49" charset="-122"/>
                          <a:ea typeface="楷体" pitchFamily="49" charset="-122"/>
                        </a:rPr>
                        <a:t>京师</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后汉书</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王涣传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8"/>
                  </a:ext>
                </a:extLst>
              </a:tr>
              <a:tr h="370840">
                <a:tc>
                  <a:txBody>
                    <a:bodyPr/>
                    <a:lstStyle/>
                    <a:p>
                      <a:r>
                        <a:rPr lang="en-US" altLang="zh-CN" sz="2000" b="1" dirty="0">
                          <a:latin typeface="楷体" pitchFamily="49" charset="-122"/>
                          <a:ea typeface="楷体" pitchFamily="49" charset="-122"/>
                        </a:rPr>
                        <a:t>2018</a:t>
                      </a:r>
                      <a:r>
                        <a:rPr lang="zh-CN" altLang="en-US" sz="2000" b="1" dirty="0">
                          <a:latin typeface="楷体" pitchFamily="49" charset="-122"/>
                          <a:ea typeface="楷体" pitchFamily="49" charset="-122"/>
                        </a:rPr>
                        <a:t>课标三</a:t>
                      </a:r>
                    </a:p>
                  </a:txBody>
                  <a:tcPr/>
                </a:tc>
                <a:tc>
                  <a:txBody>
                    <a:bodyPr/>
                    <a:lstStyle/>
                    <a:p>
                      <a:r>
                        <a:rPr lang="zh-CN" altLang="en-US" sz="2000" b="1" dirty="0">
                          <a:latin typeface="楷体" pitchFamily="49" charset="-122"/>
                          <a:ea typeface="楷体" pitchFamily="49" charset="-122"/>
                        </a:rPr>
                        <a:t>陵寝</a:t>
                      </a:r>
                    </a:p>
                  </a:txBody>
                  <a:tcPr/>
                </a:tc>
                <a:tc>
                  <a:txBody>
                    <a:bodyPr/>
                    <a:lstStyle/>
                    <a:p>
                      <a:r>
                        <a:rPr lang="zh-CN" altLang="en-US" sz="2000" b="1" dirty="0">
                          <a:latin typeface="楷体" pitchFamily="49" charset="-122"/>
                          <a:ea typeface="楷体" pitchFamily="49" charset="-122"/>
                        </a:rPr>
                        <a:t>株连</a:t>
                      </a:r>
                    </a:p>
                  </a:txBody>
                  <a:tcPr/>
                </a:tc>
                <a:tc>
                  <a:txBody>
                    <a:bodyPr/>
                    <a:lstStyle/>
                    <a:p>
                      <a:r>
                        <a:rPr lang="zh-CN" altLang="en-US" sz="2000" b="1" dirty="0">
                          <a:latin typeface="楷体" pitchFamily="49" charset="-122"/>
                          <a:ea typeface="楷体" pitchFamily="49" charset="-122"/>
                        </a:rPr>
                        <a:t>尹</a:t>
                      </a:r>
                    </a:p>
                  </a:txBody>
                  <a:tcPr/>
                </a:tc>
                <a:tc>
                  <a:txBody>
                    <a:bodyPr/>
                    <a:lstStyle/>
                    <a:p>
                      <a:r>
                        <a:rPr lang="zh-CN" altLang="en-US" sz="2000" b="1" dirty="0">
                          <a:latin typeface="楷体" pitchFamily="49" charset="-122"/>
                          <a:ea typeface="楷体" pitchFamily="49" charset="-122"/>
                        </a:rPr>
                        <a:t>御</a:t>
                      </a:r>
                    </a:p>
                  </a:txBody>
                  <a:tcPr/>
                </a:tc>
                <a:tc>
                  <a:txBody>
                    <a:bodyPr/>
                    <a:lstStyle/>
                    <a:p>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宋史</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范纯礼传</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9920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9144000" cy="1143000"/>
          </a:xfrm>
        </p:spPr>
        <p:txBody>
          <a:bodyPr>
            <a:noAutofit/>
          </a:bodyPr>
          <a:lstStyle/>
          <a:p>
            <a:r>
              <a:rPr lang="zh-CN" altLang="en-US" sz="4000" b="1" dirty="0"/>
              <a:t>对识记文言知识能力的“打通式”培养</a:t>
            </a:r>
          </a:p>
        </p:txBody>
      </p:sp>
      <p:sp>
        <p:nvSpPr>
          <p:cNvPr id="3" name="内容占位符 2"/>
          <p:cNvSpPr>
            <a:spLocks noGrp="1"/>
          </p:cNvSpPr>
          <p:nvPr>
            <p:ph idx="1"/>
          </p:nvPr>
        </p:nvSpPr>
        <p:spPr>
          <a:xfrm>
            <a:off x="457200" y="1600200"/>
            <a:ext cx="8229600" cy="4997152"/>
          </a:xfrm>
          <a:ln>
            <a:solidFill>
              <a:schemeClr val="bg1"/>
            </a:solidFill>
          </a:ln>
        </p:spPr>
        <p:txBody>
          <a:bodyPr>
            <a:normAutofit/>
          </a:bodyPr>
          <a:lstStyle/>
          <a:p>
            <a:r>
              <a:rPr lang="en-US" altLang="zh-CN" sz="3600" b="1" dirty="0">
                <a:solidFill>
                  <a:srgbClr val="0070C0"/>
                </a:solidFill>
                <a:effectLst>
                  <a:outerShdw blurRad="38100" dist="38100" dir="2700000" algn="tl">
                    <a:srgbClr val="000000">
                      <a:alpha val="43137"/>
                    </a:srgbClr>
                  </a:outerShdw>
                </a:effectLst>
                <a:latin typeface="+mn-ea"/>
              </a:rPr>
              <a:t>1</a:t>
            </a:r>
            <a:r>
              <a:rPr lang="zh-CN" altLang="en-US" sz="3600" b="1" dirty="0">
                <a:solidFill>
                  <a:srgbClr val="0070C0"/>
                </a:solidFill>
                <a:effectLst>
                  <a:outerShdw blurRad="38100" dist="38100" dir="2700000" algn="tl">
                    <a:srgbClr val="000000">
                      <a:alpha val="43137"/>
                    </a:srgbClr>
                  </a:outerShdw>
                </a:effectLst>
                <a:latin typeface="+mn-ea"/>
              </a:rPr>
              <a:t>，打通对象：</a:t>
            </a:r>
            <a:r>
              <a:rPr lang="en-US" altLang="zh-CN" sz="5200" b="1" dirty="0">
                <a:solidFill>
                  <a:srgbClr val="0070C0"/>
                </a:solidFill>
                <a:latin typeface="黑体" pitchFamily="49" charset="-122"/>
                <a:ea typeface="黑体" pitchFamily="49" charset="-122"/>
              </a:rPr>
              <a:t>A</a:t>
            </a:r>
            <a:r>
              <a:rPr lang="zh-CN" altLang="en-US" sz="5200" b="1" dirty="0">
                <a:solidFill>
                  <a:srgbClr val="0070C0"/>
                </a:solidFill>
                <a:latin typeface="黑体" pitchFamily="49" charset="-122"/>
                <a:ea typeface="黑体" pitchFamily="49" charset="-122"/>
              </a:rPr>
              <a:t>识记</a:t>
            </a:r>
            <a:r>
              <a:rPr lang="en-US" altLang="zh-CN" sz="5200" b="1" dirty="0">
                <a:solidFill>
                  <a:srgbClr val="0070C0"/>
                </a:solidFill>
                <a:latin typeface="黑体" pitchFamily="49" charset="-122"/>
                <a:ea typeface="黑体" pitchFamily="49" charset="-122"/>
              </a:rPr>
              <a:t>+B</a:t>
            </a:r>
            <a:r>
              <a:rPr lang="zh-CN" altLang="en-US" sz="5200" b="1" dirty="0">
                <a:solidFill>
                  <a:srgbClr val="0070C0"/>
                </a:solidFill>
                <a:latin typeface="黑体" pitchFamily="49" charset="-122"/>
                <a:ea typeface="黑体" pitchFamily="49" charset="-122"/>
              </a:rPr>
              <a:t>理解</a:t>
            </a:r>
            <a:endParaRPr lang="en-US" altLang="zh-CN" sz="5200" b="1" dirty="0">
              <a:solidFill>
                <a:srgbClr val="0070C0"/>
              </a:solidFill>
              <a:latin typeface="黑体" pitchFamily="49" charset="-122"/>
              <a:ea typeface="黑体" pitchFamily="49" charset="-122"/>
            </a:endParaRPr>
          </a:p>
          <a:p>
            <a:r>
              <a:rPr lang="en-US" altLang="zh-CN" sz="3600" b="1" dirty="0">
                <a:solidFill>
                  <a:srgbClr val="0070C0"/>
                </a:solidFill>
                <a:effectLst>
                  <a:outerShdw blurRad="38100" dist="38100" dir="2700000" algn="tl">
                    <a:srgbClr val="000000">
                      <a:alpha val="43137"/>
                    </a:srgbClr>
                  </a:outerShdw>
                </a:effectLst>
                <a:latin typeface="+mn-ea"/>
              </a:rPr>
              <a:t>2</a:t>
            </a:r>
            <a:r>
              <a:rPr lang="zh-CN" altLang="en-US" sz="3600" b="1" dirty="0">
                <a:solidFill>
                  <a:srgbClr val="0070C0"/>
                </a:solidFill>
                <a:effectLst>
                  <a:outerShdw blurRad="38100" dist="38100" dir="2700000" algn="tl">
                    <a:srgbClr val="000000">
                      <a:alpha val="43137"/>
                    </a:srgbClr>
                  </a:outerShdw>
                </a:effectLst>
                <a:latin typeface="+mn-ea"/>
              </a:rPr>
              <a:t>，操作方法：</a:t>
            </a:r>
            <a:r>
              <a:rPr lang="zh-CN" altLang="en-US" sz="3600" b="1" dirty="0"/>
              <a:t>避免脱离语境让学生识记，多结合文段尤其课内文段进行拓展补充，然后要求学生在熟读的基础上背过一些课内课外经典文段，并依托这些具体文段掌握常见的文言实词虚词特殊句式和文化常识。</a:t>
            </a:r>
            <a:endParaRPr lang="en-US" altLang="zh-CN" sz="3600" b="1" dirty="0"/>
          </a:p>
          <a:p>
            <a:endParaRPr lang="zh-CN" altLang="en-US" dirty="0"/>
          </a:p>
        </p:txBody>
      </p:sp>
    </p:spTree>
    <p:extLst>
      <p:ext uri="{BB962C8B-B14F-4D97-AF65-F5344CB8AC3E}">
        <p14:creationId xmlns:p14="http://schemas.microsoft.com/office/powerpoint/2010/main" val="1006608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6A31FD-4D9B-4718-99F9-E99F43A69005}"/>
              </a:ext>
            </a:extLst>
          </p:cNvPr>
          <p:cNvSpPr>
            <a:spLocks noGrp="1"/>
          </p:cNvSpPr>
          <p:nvPr>
            <p:ph type="title"/>
          </p:nvPr>
        </p:nvSpPr>
        <p:spPr/>
        <p:txBody>
          <a:bodyPr/>
          <a:lstStyle/>
          <a:p>
            <a:r>
              <a:rPr lang="en-US" altLang="zh-CN" b="1" dirty="0">
                <a:solidFill>
                  <a:srgbClr val="0070C0"/>
                </a:solidFill>
                <a:effectLst>
                  <a:outerShdw blurRad="38100" dist="38100" dir="2700000" algn="tl">
                    <a:srgbClr val="000000">
                      <a:alpha val="43137"/>
                    </a:srgbClr>
                  </a:outerShdw>
                </a:effectLst>
                <a:latin typeface="+mn-ea"/>
              </a:rPr>
              <a:t>3</a:t>
            </a:r>
            <a:r>
              <a:rPr lang="zh-CN" altLang="en-US" b="1" dirty="0">
                <a:solidFill>
                  <a:srgbClr val="0070C0"/>
                </a:solidFill>
                <a:effectLst>
                  <a:outerShdw blurRad="38100" dist="38100" dir="2700000" algn="tl">
                    <a:srgbClr val="000000">
                      <a:alpha val="43137"/>
                    </a:srgbClr>
                  </a:outerShdw>
                </a:effectLst>
                <a:latin typeface="+mn-ea"/>
              </a:rPr>
              <a:t>，具体案例：</a:t>
            </a:r>
            <a:endParaRPr lang="zh-CN" altLang="en-US" dirty="0"/>
          </a:p>
        </p:txBody>
      </p:sp>
      <p:sp>
        <p:nvSpPr>
          <p:cNvPr id="3" name="内容占位符 2">
            <a:extLst>
              <a:ext uri="{FF2B5EF4-FFF2-40B4-BE49-F238E27FC236}">
                <a16:creationId xmlns:a16="http://schemas.microsoft.com/office/drawing/2014/main" id="{7D3F0713-D5B7-409C-BDAE-CAF9534FC387}"/>
              </a:ext>
            </a:extLst>
          </p:cNvPr>
          <p:cNvSpPr>
            <a:spLocks noGrp="1"/>
          </p:cNvSpPr>
          <p:nvPr>
            <p:ph idx="1"/>
          </p:nvPr>
        </p:nvSpPr>
        <p:spPr>
          <a:xfrm>
            <a:off x="457200" y="1268760"/>
            <a:ext cx="8229600" cy="4525963"/>
          </a:xfrm>
        </p:spPr>
        <p:txBody>
          <a:bodyPr>
            <a:normAutofit/>
          </a:bodyPr>
          <a:lstStyle/>
          <a:p>
            <a:r>
              <a:rPr lang="zh-CN" altLang="en-US" b="1" u="sng" dirty="0">
                <a:effectLst>
                  <a:outerShdw blurRad="38100" dist="38100" dir="2700000" algn="tl">
                    <a:srgbClr val="000000">
                      <a:alpha val="43137"/>
                    </a:srgbClr>
                  </a:outerShdw>
                </a:effectLst>
              </a:rPr>
              <a:t>依据古人的经验，精讲熟背约</a:t>
            </a:r>
            <a:r>
              <a:rPr lang="en-US" altLang="zh-CN" b="1" u="sng" dirty="0">
                <a:effectLst>
                  <a:outerShdw blurRad="38100" dist="38100" dir="2700000" algn="tl">
                    <a:srgbClr val="000000">
                      <a:alpha val="43137"/>
                    </a:srgbClr>
                  </a:outerShdw>
                </a:effectLst>
              </a:rPr>
              <a:t>200</a:t>
            </a:r>
            <a:r>
              <a:rPr lang="zh-CN" altLang="en-US" b="1" u="sng" dirty="0">
                <a:effectLst>
                  <a:outerShdw blurRad="38100" dist="38100" dir="2700000" algn="tl">
                    <a:srgbClr val="000000">
                      <a:alpha val="43137"/>
                    </a:srgbClr>
                  </a:outerShdw>
                </a:effectLst>
              </a:rPr>
              <a:t>篇古文（</a:t>
            </a:r>
            <a:r>
              <a:rPr lang="en-US" altLang="zh-CN" b="1" u="sng" dirty="0">
                <a:effectLst>
                  <a:outerShdw blurRad="38100" dist="38100" dir="2700000" algn="tl">
                    <a:srgbClr val="000000">
                      <a:alpha val="43137"/>
                    </a:srgbClr>
                  </a:outerShdw>
                </a:effectLst>
              </a:rPr>
              <a:t>《</a:t>
            </a:r>
            <a:r>
              <a:rPr lang="zh-CN" altLang="en-US" b="1" u="sng" dirty="0">
                <a:effectLst>
                  <a:outerShdw blurRad="38100" dist="38100" dir="2700000" algn="tl">
                    <a:srgbClr val="000000">
                      <a:alpha val="43137"/>
                    </a:srgbClr>
                  </a:outerShdw>
                </a:effectLst>
              </a:rPr>
              <a:t>古文观止</a:t>
            </a:r>
            <a:r>
              <a:rPr lang="en-US" altLang="zh-CN" b="1" u="sng" dirty="0">
                <a:effectLst>
                  <a:outerShdw blurRad="38100" dist="38100" dir="2700000" algn="tl">
                    <a:srgbClr val="000000">
                      <a:alpha val="43137"/>
                    </a:srgbClr>
                  </a:outerShdw>
                </a:effectLst>
              </a:rPr>
              <a:t>》</a:t>
            </a:r>
            <a:r>
              <a:rPr lang="zh-CN" altLang="en-US" b="1" u="sng" dirty="0">
                <a:effectLst>
                  <a:outerShdw blurRad="38100" dist="38100" dir="2700000" algn="tl">
                    <a:srgbClr val="000000">
                      <a:alpha val="43137"/>
                    </a:srgbClr>
                  </a:outerShdw>
                </a:effectLst>
              </a:rPr>
              <a:t>收文</a:t>
            </a:r>
            <a:r>
              <a:rPr lang="en-US" altLang="zh-CN" b="1" u="sng" dirty="0">
                <a:effectLst>
                  <a:outerShdw blurRad="38100" dist="38100" dir="2700000" algn="tl">
                    <a:srgbClr val="000000">
                      <a:alpha val="43137"/>
                    </a:srgbClr>
                  </a:outerShdw>
                </a:effectLst>
              </a:rPr>
              <a:t>222</a:t>
            </a:r>
            <a:r>
              <a:rPr lang="zh-CN" altLang="en-US" b="1" u="sng" dirty="0">
                <a:effectLst>
                  <a:outerShdw blurRad="38100" dist="38100" dir="2700000" algn="tl">
                    <a:srgbClr val="000000">
                      <a:alpha val="43137"/>
                    </a:srgbClr>
                  </a:outerShdw>
                </a:effectLst>
              </a:rPr>
              <a:t>篇），文言文就可以过关了</a:t>
            </a:r>
            <a:r>
              <a:rPr lang="zh-CN" altLang="en-US" b="1" dirty="0"/>
              <a:t>，古人的文言过关指的是能写文言，我们只需要能读懂即可，所以打个折扣，精讲熟背</a:t>
            </a:r>
            <a:r>
              <a:rPr lang="en-US" altLang="zh-CN" b="1" dirty="0"/>
              <a:t>100</a:t>
            </a:r>
            <a:r>
              <a:rPr lang="zh-CN" altLang="en-US" b="1" dirty="0"/>
              <a:t>篇，文言过关。</a:t>
            </a:r>
            <a:endParaRPr lang="en-US" altLang="zh-CN" b="1" dirty="0"/>
          </a:p>
          <a:p>
            <a:endParaRPr lang="zh-CN" altLang="en-US" dirty="0"/>
          </a:p>
        </p:txBody>
      </p:sp>
      <p:pic>
        <p:nvPicPr>
          <p:cNvPr id="5" name="图片 4">
            <a:extLst>
              <a:ext uri="{FF2B5EF4-FFF2-40B4-BE49-F238E27FC236}">
                <a16:creationId xmlns:a16="http://schemas.microsoft.com/office/drawing/2014/main" id="{F08AA954-1D50-4F8F-900E-821F5B9026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6040" y="3789040"/>
            <a:ext cx="3851920" cy="2566595"/>
          </a:xfrm>
          <a:prstGeom prst="rect">
            <a:avLst/>
          </a:prstGeom>
        </p:spPr>
      </p:pic>
    </p:spTree>
    <p:extLst>
      <p:ext uri="{BB962C8B-B14F-4D97-AF65-F5344CB8AC3E}">
        <p14:creationId xmlns:p14="http://schemas.microsoft.com/office/powerpoint/2010/main" val="3880796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t>“书读百遍”是一种夸张吗？</a:t>
            </a:r>
          </a:p>
        </p:txBody>
      </p:sp>
      <p:sp>
        <p:nvSpPr>
          <p:cNvPr id="3" name="内容占位符 2"/>
          <p:cNvSpPr>
            <a:spLocks noGrp="1"/>
          </p:cNvSpPr>
          <p:nvPr>
            <p:ph idx="1"/>
          </p:nvPr>
        </p:nvSpPr>
        <p:spPr>
          <a:xfrm>
            <a:off x="3131840" y="1412775"/>
            <a:ext cx="5400600" cy="4680521"/>
          </a:xfrm>
          <a:solidFill>
            <a:srgbClr val="92D050"/>
          </a:solidFill>
        </p:spPr>
        <p:txBody>
          <a:bodyPr>
            <a:noAutofit/>
          </a:bodyPr>
          <a:lstStyle/>
          <a:p>
            <a:pPr marL="0" indent="0">
              <a:buNone/>
            </a:pPr>
            <a:r>
              <a:rPr lang="zh-CN" altLang="en-US" sz="2000" b="1" dirty="0"/>
              <a:t>古人怎么教孩子读书背书：</a:t>
            </a:r>
            <a:endParaRPr lang="en-US" altLang="zh-CN" sz="2000" b="1" dirty="0"/>
          </a:p>
          <a:p>
            <a:r>
              <a:rPr lang="en-US" altLang="zh-CN" sz="2000" dirty="0">
                <a:effectLst>
                  <a:outerShdw blurRad="38100" dist="38100" dir="2700000" algn="tl">
                    <a:srgbClr val="000000">
                      <a:alpha val="43137"/>
                    </a:srgbClr>
                  </a:outerShdw>
                </a:effectLst>
                <a:latin typeface="仿宋" pitchFamily="49" charset="-122"/>
                <a:ea typeface="仿宋" pitchFamily="49" charset="-122"/>
              </a:rPr>
              <a:t>《 </a:t>
            </a:r>
            <a:r>
              <a:rPr lang="zh-CN" altLang="en-US" sz="2000" dirty="0">
                <a:effectLst>
                  <a:outerShdw blurRad="38100" dist="38100" dir="2700000" algn="tl">
                    <a:srgbClr val="000000">
                      <a:alpha val="43137"/>
                    </a:srgbClr>
                  </a:outerShdw>
                </a:effectLst>
                <a:latin typeface="仿宋" pitchFamily="49" charset="-122"/>
                <a:ea typeface="仿宋" pitchFamily="49" charset="-122"/>
              </a:rPr>
              <a:t>朱子语类</a:t>
            </a:r>
            <a:r>
              <a:rPr lang="en-US" altLang="zh-CN" sz="2000" dirty="0">
                <a:effectLst>
                  <a:outerShdw blurRad="38100" dist="38100" dir="2700000" algn="tl">
                    <a:srgbClr val="000000">
                      <a:alpha val="43137"/>
                    </a:srgbClr>
                  </a:outerShdw>
                </a:effectLst>
                <a:latin typeface="仿宋" pitchFamily="49" charset="-122"/>
                <a:ea typeface="仿宋" pitchFamily="49" charset="-122"/>
              </a:rPr>
              <a:t>· </a:t>
            </a:r>
            <a:r>
              <a:rPr lang="zh-CN" altLang="en-US" sz="2000" dirty="0">
                <a:effectLst>
                  <a:outerShdw blurRad="38100" dist="38100" dir="2700000" algn="tl">
                    <a:srgbClr val="000000">
                      <a:alpha val="43137"/>
                    </a:srgbClr>
                  </a:outerShdw>
                </a:effectLst>
                <a:latin typeface="仿宋" pitchFamily="49" charset="-122"/>
                <a:ea typeface="仿宋" pitchFamily="49" charset="-122"/>
              </a:rPr>
              <a:t>读书法</a:t>
            </a:r>
            <a:r>
              <a:rPr lang="en-US" altLang="zh-CN" sz="2000" dirty="0">
                <a:effectLst>
                  <a:outerShdw blurRad="38100" dist="38100" dir="2700000" algn="tl">
                    <a:srgbClr val="000000">
                      <a:alpha val="43137"/>
                    </a:srgbClr>
                  </a:outerShdw>
                </a:effectLst>
                <a:latin typeface="仿宋" pitchFamily="49" charset="-122"/>
                <a:ea typeface="仿宋" pitchFamily="49" charset="-122"/>
              </a:rPr>
              <a:t>》</a:t>
            </a:r>
            <a:r>
              <a:rPr lang="zh-CN" altLang="en-US" sz="2000" dirty="0">
                <a:effectLst>
                  <a:outerShdw blurRad="38100" dist="38100" dir="2700000" algn="tl">
                    <a:srgbClr val="000000">
                      <a:alpha val="43137"/>
                    </a:srgbClr>
                  </a:outerShdw>
                </a:effectLst>
                <a:latin typeface="仿宋" pitchFamily="49" charset="-122"/>
                <a:ea typeface="仿宋" pitchFamily="49" charset="-122"/>
              </a:rPr>
              <a:t>：书须熟读，所谓只是一般然，读十遍时与读一遍时终别，</a:t>
            </a:r>
            <a:r>
              <a:rPr lang="zh-CN" altLang="en-US" sz="2000" b="1" u="sng" dirty="0">
                <a:effectLst>
                  <a:outerShdw blurRad="38100" dist="38100" dir="2700000" algn="tl">
                    <a:srgbClr val="000000">
                      <a:alpha val="43137"/>
                    </a:srgbClr>
                  </a:outerShdw>
                </a:effectLst>
                <a:latin typeface="仿宋" pitchFamily="49" charset="-122"/>
                <a:ea typeface="仿宋" pitchFamily="49" charset="-122"/>
              </a:rPr>
              <a:t>读百遍时与读十遍又自不同也</a:t>
            </a:r>
            <a:r>
              <a:rPr lang="zh-CN" altLang="en-US" sz="2000" dirty="0">
                <a:effectLst>
                  <a:outerShdw blurRad="38100" dist="38100" dir="2700000" algn="tl">
                    <a:srgbClr val="000000">
                      <a:alpha val="43137"/>
                    </a:srgbClr>
                  </a:outerShdw>
                </a:effectLst>
                <a:latin typeface="仿宋" pitchFamily="49" charset="-122"/>
                <a:ea typeface="仿宋" pitchFamily="49" charset="-122"/>
              </a:rPr>
              <a:t>。</a:t>
            </a:r>
            <a:endParaRPr lang="en-US" altLang="zh-CN" sz="2000" dirty="0">
              <a:effectLst>
                <a:outerShdw blurRad="38100" dist="38100" dir="2700000" algn="tl">
                  <a:srgbClr val="000000">
                    <a:alpha val="43137"/>
                  </a:srgbClr>
                </a:outerShdw>
              </a:effectLst>
              <a:latin typeface="仿宋" pitchFamily="49" charset="-122"/>
              <a:ea typeface="仿宋" pitchFamily="49" charset="-122"/>
            </a:endParaRPr>
          </a:p>
          <a:p>
            <a:endParaRPr lang="en-US" altLang="zh-CN" sz="2000" dirty="0">
              <a:effectLst>
                <a:outerShdw blurRad="38100" dist="38100" dir="2700000" algn="tl">
                  <a:srgbClr val="000000">
                    <a:alpha val="43137"/>
                  </a:srgbClr>
                </a:outerShdw>
              </a:effectLst>
              <a:latin typeface="仿宋" pitchFamily="49" charset="-122"/>
              <a:ea typeface="仿宋" pitchFamily="49" charset="-122"/>
            </a:endParaRPr>
          </a:p>
          <a:p>
            <a:r>
              <a:rPr lang="zh-CN" altLang="en-US" sz="2000" dirty="0">
                <a:effectLst>
                  <a:outerShdw blurRad="38100" dist="38100" dir="2700000" algn="tl">
                    <a:srgbClr val="000000">
                      <a:alpha val="43137"/>
                    </a:srgbClr>
                  </a:outerShdw>
                </a:effectLst>
                <a:latin typeface="仿宋" pitchFamily="49" charset="-122"/>
                <a:ea typeface="仿宋" pitchFamily="49" charset="-122"/>
              </a:rPr>
              <a:t>清人崔述</a:t>
            </a:r>
            <a:r>
              <a:rPr lang="en-US" altLang="zh-CN" sz="2000" dirty="0">
                <a:effectLst>
                  <a:outerShdw blurRad="38100" dist="38100" dir="2700000" algn="tl">
                    <a:srgbClr val="000000">
                      <a:alpha val="43137"/>
                    </a:srgbClr>
                  </a:outerShdw>
                </a:effectLst>
                <a:latin typeface="仿宋" pitchFamily="49" charset="-122"/>
                <a:ea typeface="仿宋" pitchFamily="49" charset="-122"/>
              </a:rPr>
              <a:t>《</a:t>
            </a:r>
            <a:r>
              <a:rPr lang="zh-CN" altLang="en-US" sz="2000" dirty="0">
                <a:effectLst>
                  <a:outerShdw blurRad="38100" dist="38100" dir="2700000" algn="tl">
                    <a:srgbClr val="000000">
                      <a:alpha val="43137"/>
                    </a:srgbClr>
                  </a:outerShdw>
                </a:effectLst>
                <a:latin typeface="仿宋" pitchFamily="49" charset="-122"/>
                <a:ea typeface="仿宋" pitchFamily="49" charset="-122"/>
              </a:rPr>
              <a:t>考信附录</a:t>
            </a:r>
            <a:r>
              <a:rPr lang="en-US" altLang="zh-CN" sz="2000" dirty="0">
                <a:effectLst>
                  <a:outerShdw blurRad="38100" dist="38100" dir="2700000" algn="tl">
                    <a:srgbClr val="000000">
                      <a:alpha val="43137"/>
                    </a:srgbClr>
                  </a:outerShdw>
                </a:effectLst>
                <a:latin typeface="仿宋" pitchFamily="49" charset="-122"/>
                <a:ea typeface="仿宋" pitchFamily="49" charset="-122"/>
              </a:rPr>
              <a:t>》</a:t>
            </a:r>
            <a:r>
              <a:rPr lang="zh-CN" altLang="en-US" sz="2000" dirty="0">
                <a:effectLst>
                  <a:outerShdw blurRad="38100" dist="38100" dir="2700000" algn="tl">
                    <a:srgbClr val="000000">
                      <a:alpha val="43137"/>
                    </a:srgbClr>
                  </a:outerShdw>
                </a:effectLst>
                <a:latin typeface="仿宋" pitchFamily="49" charset="-122"/>
                <a:ea typeface="仿宋" pitchFamily="49" charset="-122"/>
              </a:rPr>
              <a:t>中记载：“述五岁始授</a:t>
            </a:r>
            <a:r>
              <a:rPr lang="en-US" altLang="zh-CN" sz="2000" dirty="0">
                <a:effectLst>
                  <a:outerShdw blurRad="38100" dist="38100" dir="2700000" algn="tl">
                    <a:srgbClr val="000000">
                      <a:alpha val="43137"/>
                    </a:srgbClr>
                  </a:outerShdw>
                </a:effectLst>
                <a:latin typeface="仿宋" pitchFamily="49" charset="-122"/>
                <a:ea typeface="仿宋" pitchFamily="49" charset="-122"/>
              </a:rPr>
              <a:t>《</a:t>
            </a:r>
            <a:r>
              <a:rPr lang="zh-CN" altLang="en-US" sz="2000" dirty="0">
                <a:effectLst>
                  <a:outerShdw blurRad="38100" dist="38100" dir="2700000" algn="tl">
                    <a:srgbClr val="000000">
                      <a:alpha val="43137"/>
                    </a:srgbClr>
                  </a:outerShdw>
                </a:effectLst>
                <a:latin typeface="仿宋" pitchFamily="49" charset="-122"/>
                <a:ea typeface="仿宋" pitchFamily="49" charset="-122"/>
              </a:rPr>
              <a:t>论语</a:t>
            </a:r>
            <a:r>
              <a:rPr lang="en-US" altLang="zh-CN" sz="2000" dirty="0">
                <a:effectLst>
                  <a:outerShdw blurRad="38100" dist="38100" dir="2700000" algn="tl">
                    <a:srgbClr val="000000">
                      <a:alpha val="43137"/>
                    </a:srgbClr>
                  </a:outerShdw>
                </a:effectLst>
                <a:latin typeface="仿宋" pitchFamily="49" charset="-122"/>
                <a:ea typeface="仿宋" pitchFamily="49" charset="-122"/>
              </a:rPr>
              <a:t>》</a:t>
            </a:r>
            <a:r>
              <a:rPr lang="zh-CN" altLang="en-US" sz="2000" dirty="0">
                <a:effectLst>
                  <a:outerShdw blurRad="38100" dist="38100" dir="2700000" algn="tl">
                    <a:srgbClr val="000000">
                      <a:alpha val="43137"/>
                    </a:srgbClr>
                  </a:outerShdw>
                </a:effectLst>
                <a:latin typeface="仿宋" pitchFamily="49" charset="-122"/>
                <a:ea typeface="仿宋" pitchFamily="49" charset="-122"/>
              </a:rPr>
              <a:t>，每一字旁，必朱书平、上、去、入字，使不误于方音。每授若干，</a:t>
            </a:r>
            <a:r>
              <a:rPr lang="zh-CN" altLang="en-US" sz="2000" b="1" u="sng" dirty="0">
                <a:effectLst>
                  <a:outerShdw blurRad="38100" dist="38100" dir="2700000" algn="tl">
                    <a:srgbClr val="000000">
                      <a:alpha val="43137"/>
                    </a:srgbClr>
                  </a:outerShdw>
                </a:effectLst>
                <a:latin typeface="仿宋" pitchFamily="49" charset="-122"/>
                <a:ea typeface="仿宋" pitchFamily="49" charset="-122"/>
              </a:rPr>
              <a:t>必限令读百遍，以百钱置书左而递传之右，无论若干遍能成诵，非足百遍不得止也。</a:t>
            </a:r>
            <a:r>
              <a:rPr lang="zh-CN" altLang="en-US" sz="2000" dirty="0">
                <a:effectLst>
                  <a:outerShdw blurRad="38100" dist="38100" dir="2700000" algn="tl">
                    <a:srgbClr val="000000">
                      <a:alpha val="43137"/>
                    </a:srgbClr>
                  </a:outerShdw>
                </a:effectLst>
                <a:latin typeface="仿宋" pitchFamily="49" charset="-122"/>
                <a:ea typeface="仿宋" pitchFamily="49" charset="-122"/>
              </a:rPr>
              <a:t>既足，则令少憩，然后再授如前。”</a:t>
            </a:r>
            <a:endParaRPr lang="en-US" altLang="zh-CN" sz="2000" dirty="0">
              <a:effectLst>
                <a:outerShdw blurRad="38100" dist="38100" dir="2700000" algn="tl">
                  <a:srgbClr val="000000">
                    <a:alpha val="43137"/>
                  </a:srgbClr>
                </a:outerShdw>
              </a:effectLst>
              <a:latin typeface="仿宋" pitchFamily="49" charset="-122"/>
              <a:ea typeface="仿宋" pitchFamily="49" charset="-122"/>
            </a:endParaRPr>
          </a:p>
          <a:p>
            <a:endParaRPr lang="en-US" altLang="zh-CN" sz="2000" dirty="0">
              <a:effectLst>
                <a:outerShdw blurRad="38100" dist="38100" dir="2700000" algn="tl">
                  <a:srgbClr val="000000">
                    <a:alpha val="43137"/>
                  </a:srgbClr>
                </a:outerShdw>
              </a:effectLst>
              <a:latin typeface="仿宋" pitchFamily="49" charset="-122"/>
              <a:ea typeface="仿宋" pitchFamily="49" charset="-122"/>
            </a:endParaRPr>
          </a:p>
          <a:p>
            <a:pPr marL="0" indent="0">
              <a:buNone/>
            </a:pPr>
            <a:r>
              <a:rPr lang="en-US" altLang="zh-CN" sz="2000" b="1" dirty="0">
                <a:effectLst>
                  <a:outerShdw blurRad="38100" dist="38100" dir="2700000" algn="tl">
                    <a:srgbClr val="000000">
                      <a:alpha val="43137"/>
                    </a:srgbClr>
                  </a:outerShdw>
                </a:effectLst>
                <a:latin typeface="仿宋" pitchFamily="49" charset="-122"/>
                <a:ea typeface="仿宋" pitchFamily="49" charset="-122"/>
              </a:rPr>
              <a:t>   ——</a:t>
            </a:r>
            <a:r>
              <a:rPr lang="zh-CN" altLang="en-US" sz="2000" b="1" dirty="0">
                <a:effectLst>
                  <a:outerShdw blurRad="38100" dist="38100" dir="2700000" algn="tl">
                    <a:srgbClr val="000000">
                      <a:alpha val="43137"/>
                    </a:srgbClr>
                  </a:outerShdw>
                </a:effectLst>
                <a:latin typeface="仿宋" pitchFamily="49" charset="-122"/>
                <a:ea typeface="仿宋" pitchFamily="49" charset="-122"/>
              </a:rPr>
              <a:t>唐晓敏著</a:t>
            </a:r>
            <a:r>
              <a:rPr lang="en-US" altLang="zh-CN" sz="2000" b="1" dirty="0">
                <a:effectLst>
                  <a:outerShdw blurRad="38100" dist="38100" dir="2700000" algn="tl">
                    <a:srgbClr val="000000">
                      <a:alpha val="43137"/>
                    </a:srgbClr>
                  </a:outerShdw>
                </a:effectLst>
                <a:latin typeface="仿宋" pitchFamily="49" charset="-122"/>
                <a:ea typeface="仿宋" pitchFamily="49" charset="-122"/>
              </a:rPr>
              <a:t>《</a:t>
            </a:r>
            <a:r>
              <a:rPr lang="zh-CN" altLang="en-US" sz="2000" b="1" dirty="0">
                <a:effectLst>
                  <a:outerShdw blurRad="38100" dist="38100" dir="2700000" algn="tl">
                    <a:srgbClr val="000000">
                      <a:alpha val="43137"/>
                    </a:srgbClr>
                  </a:outerShdw>
                </a:effectLst>
                <a:latin typeface="仿宋" pitchFamily="49" charset="-122"/>
                <a:ea typeface="仿宋" pitchFamily="49" charset="-122"/>
              </a:rPr>
              <a:t>中国传统语文教育</a:t>
            </a:r>
            <a:r>
              <a:rPr lang="zh-CN" altLang="en-US" sz="2400" b="1" dirty="0">
                <a:effectLst>
                  <a:outerShdw blurRad="38100" dist="38100" dir="2700000" algn="tl">
                    <a:srgbClr val="000000">
                      <a:alpha val="43137"/>
                    </a:srgbClr>
                  </a:outerShdw>
                </a:effectLst>
                <a:latin typeface="仿宋" pitchFamily="49" charset="-122"/>
                <a:ea typeface="仿宋" pitchFamily="49" charset="-122"/>
              </a:rPr>
              <a:t>智慧</a:t>
            </a:r>
            <a:r>
              <a:rPr lang="en-US" altLang="zh-CN" sz="2400" b="1" dirty="0">
                <a:effectLst>
                  <a:outerShdw blurRad="38100" dist="38100" dir="2700000" algn="tl">
                    <a:srgbClr val="000000">
                      <a:alpha val="43137"/>
                    </a:srgbClr>
                  </a:outerShdw>
                </a:effectLst>
                <a:latin typeface="仿宋" pitchFamily="49" charset="-122"/>
                <a:ea typeface="仿宋" pitchFamily="49" charset="-122"/>
              </a:rPr>
              <a:t>》</a:t>
            </a:r>
            <a:endParaRPr lang="zh-CN" altLang="en-US" sz="2400" b="1" dirty="0">
              <a:effectLst>
                <a:outerShdw blurRad="38100" dist="38100" dir="2700000" algn="tl">
                  <a:srgbClr val="000000">
                    <a:alpha val="43137"/>
                  </a:srgbClr>
                </a:outerShdw>
              </a:effectLst>
              <a:latin typeface="仿宋" pitchFamily="49" charset="-122"/>
              <a:ea typeface="仿宋" pitchFamily="49"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6579" r="16196"/>
          <a:stretch/>
        </p:blipFill>
        <p:spPr>
          <a:xfrm>
            <a:off x="0" y="1327958"/>
            <a:ext cx="3059832" cy="4909353"/>
          </a:xfrm>
          <a:prstGeom prst="rect">
            <a:avLst/>
          </a:prstGeom>
        </p:spPr>
      </p:pic>
    </p:spTree>
    <p:extLst>
      <p:ext uri="{BB962C8B-B14F-4D97-AF65-F5344CB8AC3E}">
        <p14:creationId xmlns:p14="http://schemas.microsoft.com/office/powerpoint/2010/main" val="33598592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t>丰子恺的“二十二遍</a:t>
            </a:r>
            <a:r>
              <a:rPr lang="zh-CN" altLang="en-US" sz="4000" b="1" u="sng" dirty="0">
                <a:solidFill>
                  <a:srgbClr val="FF0000"/>
                </a:solidFill>
                <a:effectLst>
                  <a:outerShdw blurRad="38100" dist="38100" dir="2700000" algn="tl">
                    <a:srgbClr val="000000">
                      <a:alpha val="43137"/>
                    </a:srgbClr>
                  </a:outerShdw>
                </a:effectLst>
              </a:rPr>
              <a:t>讀</a:t>
            </a:r>
            <a:r>
              <a:rPr lang="zh-CN" altLang="en-US" sz="4000" b="1" dirty="0"/>
              <a:t>书法”</a:t>
            </a:r>
          </a:p>
        </p:txBody>
      </p:sp>
      <p:sp>
        <p:nvSpPr>
          <p:cNvPr id="3" name="内容占位符 2"/>
          <p:cNvSpPr>
            <a:spLocks noGrp="1"/>
          </p:cNvSpPr>
          <p:nvPr>
            <p:ph idx="1"/>
          </p:nvPr>
        </p:nvSpPr>
        <p:spPr>
          <a:xfrm>
            <a:off x="395536" y="1411710"/>
            <a:ext cx="5015408" cy="4392488"/>
          </a:xfrm>
          <a:solidFill>
            <a:srgbClr val="00B050"/>
          </a:solidFill>
        </p:spPr>
        <p:txBody>
          <a:bodyPr>
            <a:normAutofit fontScale="77500" lnSpcReduction="20000"/>
          </a:bodyPr>
          <a:lstStyle/>
          <a:p>
            <a:pPr marL="0" indent="0">
              <a:buNone/>
            </a:pPr>
            <a:r>
              <a:rPr lang="zh-CN" altLang="zh-CN" b="1" dirty="0">
                <a:latin typeface="楷体" pitchFamily="49" charset="-122"/>
                <a:ea typeface="楷体" pitchFamily="49" charset="-122"/>
              </a:rPr>
              <a:t>丰子恺创造了一种课文学习的“二十二遍读书法”，具体做法是：“每天读一课新书，规定读十遍，并用笔划记在书上。第二天，读新课文时，先复习旧课文五遍，画上五遍的记号，再读新课文十遍。到了第三天，读第三课时，也再复习第一课五遍，第二课五遍，再读第三课十遍。第四天时，先复习第一课二遍，第二课第三课各五遍……如此类推，</a:t>
            </a:r>
            <a:r>
              <a:rPr lang="zh-CN" altLang="zh-CN" b="1" u="sng" dirty="0">
                <a:effectLst>
                  <a:outerShdw blurRad="38100" dist="38100" dir="2700000" algn="tl">
                    <a:srgbClr val="000000">
                      <a:alpha val="43137"/>
                    </a:srgbClr>
                  </a:outerShdw>
                </a:effectLst>
                <a:latin typeface="楷体" pitchFamily="49" charset="-122"/>
                <a:ea typeface="楷体" pitchFamily="49" charset="-122"/>
              </a:rPr>
              <a:t>直到每课都读了二十二遍，笔划加起来正好是一个繁体的‘</a:t>
            </a:r>
            <a:r>
              <a:rPr lang="zh-CN" altLang="zh-CN" sz="3500" b="1" u="sng" dirty="0">
                <a:solidFill>
                  <a:srgbClr val="FF0000"/>
                </a:solidFill>
                <a:effectLst>
                  <a:outerShdw blurRad="38100" dist="38100" dir="2700000" algn="tl">
                    <a:srgbClr val="000000">
                      <a:alpha val="43137"/>
                    </a:srgbClr>
                  </a:outerShdw>
                </a:effectLst>
                <a:latin typeface="楷体" pitchFamily="49" charset="-122"/>
                <a:ea typeface="楷体" pitchFamily="49" charset="-122"/>
              </a:rPr>
              <a:t>讀</a:t>
            </a:r>
            <a:r>
              <a:rPr lang="zh-CN" altLang="zh-CN" b="1" u="sng" dirty="0">
                <a:effectLst>
                  <a:outerShdw blurRad="38100" dist="38100" dir="2700000" algn="tl">
                    <a:srgbClr val="000000">
                      <a:alpha val="43137"/>
                    </a:srgbClr>
                  </a:outerShdw>
                </a:effectLst>
                <a:latin typeface="楷体" pitchFamily="49" charset="-122"/>
                <a:ea typeface="楷体" pitchFamily="49" charset="-122"/>
              </a:rPr>
              <a:t>’字</a:t>
            </a:r>
            <a:r>
              <a:rPr lang="zh-CN" altLang="zh-CN" b="1" dirty="0">
                <a:latin typeface="楷体" pitchFamily="49" charset="-122"/>
                <a:ea typeface="楷体" pitchFamily="49" charset="-122"/>
              </a:rPr>
              <a:t>。”</a:t>
            </a:r>
          </a:p>
          <a:p>
            <a:endParaRPr lang="zh-CN" altLang="en-US" dirty="0"/>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1702" r="31107" b="6565"/>
          <a:stretch/>
        </p:blipFill>
        <p:spPr>
          <a:xfrm>
            <a:off x="5650282" y="1411710"/>
            <a:ext cx="3324317" cy="4321546"/>
          </a:xfrm>
          <a:prstGeom prst="rect">
            <a:avLst/>
          </a:prstGeom>
        </p:spPr>
      </p:pic>
    </p:spTree>
    <p:extLst>
      <p:ext uri="{BB962C8B-B14F-4D97-AF65-F5344CB8AC3E}">
        <p14:creationId xmlns:p14="http://schemas.microsoft.com/office/powerpoint/2010/main" val="37010515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4221088"/>
            <a:ext cx="5472608" cy="1143000"/>
          </a:xfrm>
          <a:solidFill>
            <a:schemeClr val="bg1"/>
          </a:solidFill>
        </p:spPr>
        <p:txBody>
          <a:bodyPr/>
          <a:lstStyle/>
          <a:p>
            <a:r>
              <a:rPr lang="en-US" altLang="zh-CN" b="1" dirty="0">
                <a:solidFill>
                  <a:srgbClr val="FF0000"/>
                </a:solidFill>
                <a:latin typeface="黑体" pitchFamily="49" charset="-122"/>
                <a:ea typeface="黑体" pitchFamily="49" charset="-122"/>
              </a:rPr>
              <a:t>B</a:t>
            </a:r>
            <a:r>
              <a:rPr lang="zh-CN" altLang="en-US" b="1" dirty="0">
                <a:solidFill>
                  <a:srgbClr val="FF0000"/>
                </a:solidFill>
                <a:latin typeface="黑体" pitchFamily="49" charset="-122"/>
                <a:ea typeface="黑体" pitchFamily="49" charset="-122"/>
              </a:rPr>
              <a:t>理解</a:t>
            </a:r>
          </a:p>
        </p:txBody>
      </p:sp>
      <p:pic>
        <p:nvPicPr>
          <p:cNvPr id="4" name="内容占位符 3"/>
          <p:cNvPicPr>
            <a:picLocks noGrp="1" noChangeAspect="1"/>
          </p:cNvPicPr>
          <p:nvPr>
            <p:ph idx="1"/>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691680" y="836712"/>
            <a:ext cx="5422900" cy="3240360"/>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217630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noChangeArrowheads="1"/>
          </p:cNvSpPr>
          <p:nvPr>
            <p:ph type="title"/>
          </p:nvPr>
        </p:nvSpPr>
        <p:spPr>
          <a:xfrm>
            <a:off x="7129" y="980728"/>
            <a:ext cx="9136871" cy="1143000"/>
          </a:xfrm>
        </p:spPr>
        <p:txBody>
          <a:bodyPr>
            <a:normAutofit fontScale="90000"/>
          </a:bodyPr>
          <a:lstStyle/>
          <a:p>
            <a:pPr algn="l"/>
            <a:r>
              <a:rPr lang="en-US" altLang="zh-CN" b="1" u="sng" dirty="0">
                <a:solidFill>
                  <a:srgbClr val="0070C0"/>
                </a:solidFill>
                <a:latin typeface="黑体" pitchFamily="49" charset="-122"/>
              </a:rPr>
              <a:t>B</a:t>
            </a:r>
            <a:r>
              <a:rPr lang="zh-CN" altLang="zh-CN" b="1" u="sng" dirty="0">
                <a:solidFill>
                  <a:srgbClr val="0070C0"/>
                </a:solidFill>
                <a:latin typeface="Calibri" pitchFamily="34" charset="0"/>
                <a:ea typeface="黑体" pitchFamily="49" charset="-122"/>
              </a:rPr>
              <a:t>理解</a:t>
            </a:r>
            <a:br>
              <a:rPr lang="en-US" altLang="zh-CN" b="1" u="sng" dirty="0">
                <a:solidFill>
                  <a:srgbClr val="0070C0"/>
                </a:solidFill>
                <a:latin typeface="Calibri" pitchFamily="34" charset="0"/>
                <a:ea typeface="黑体" pitchFamily="49" charset="-122"/>
              </a:rPr>
            </a:br>
            <a:r>
              <a:rPr lang="zh-CN" altLang="zh-CN" sz="3100" b="1" dirty="0">
                <a:solidFill>
                  <a:srgbClr val="FF0000"/>
                </a:solidFill>
                <a:latin typeface="Calibri" pitchFamily="34" charset="0"/>
              </a:rPr>
              <a:t>指领会并能做简单的解释，是在识记基础上高一级的能力层级。要求能够领会并解释词语句子段落等的意思</a:t>
            </a:r>
            <a:r>
              <a:rPr lang="zh-CN" altLang="en-US" sz="3100" b="1" dirty="0">
                <a:solidFill>
                  <a:srgbClr val="FF0000"/>
                </a:solidFill>
                <a:latin typeface="Calibri" pitchFamily="34" charset="0"/>
              </a:rPr>
              <a:t>。</a:t>
            </a:r>
            <a:br>
              <a:rPr lang="en-US" altLang="zh-CN" b="1" dirty="0">
                <a:solidFill>
                  <a:srgbClr val="76923C"/>
                </a:solidFill>
                <a:latin typeface="Calibri" pitchFamily="34" charset="0"/>
              </a:rPr>
            </a:br>
            <a:endParaRPr lang="zh-CN" altLang="en-US" dirty="0"/>
          </a:p>
        </p:txBody>
      </p:sp>
      <p:sp>
        <p:nvSpPr>
          <p:cNvPr id="24578" name="内容占位符 2"/>
          <p:cNvSpPr>
            <a:spLocks noGrp="1" noChangeArrowheads="1"/>
          </p:cNvSpPr>
          <p:nvPr>
            <p:ph idx="1"/>
          </p:nvPr>
        </p:nvSpPr>
        <p:spPr>
          <a:xfrm>
            <a:off x="179512" y="2204864"/>
            <a:ext cx="8028384" cy="3240360"/>
          </a:xfrm>
          <a:solidFill>
            <a:schemeClr val="bg1"/>
          </a:solidFill>
        </p:spPr>
        <p:txBody>
          <a:bodyPr>
            <a:normAutofit fontScale="92500" lnSpcReduction="10000"/>
          </a:bodyPr>
          <a:lstStyle/>
          <a:p>
            <a:pPr marL="0" indent="0">
              <a:buNone/>
            </a:pPr>
            <a:r>
              <a:rPr lang="en-US" altLang="zh-CN" sz="2800" b="1" dirty="0"/>
              <a:t>18</a:t>
            </a:r>
            <a:r>
              <a:rPr lang="zh-CN" altLang="en-US" sz="2800" b="1" dirty="0"/>
              <a:t>三套卷中因“理解” 能力产生连接的题型</a:t>
            </a:r>
          </a:p>
          <a:p>
            <a:r>
              <a:rPr lang="zh-CN" altLang="en-US" sz="2800" dirty="0">
                <a:latin typeface="楷体" pitchFamily="49" charset="-122"/>
                <a:ea typeface="楷体" pitchFamily="49" charset="-122"/>
              </a:rPr>
              <a:t>论述类文本阅读：理解重要概念，理解重要句子</a:t>
            </a:r>
            <a:endParaRPr lang="en-US" altLang="zh-CN" sz="2800" dirty="0">
              <a:latin typeface="楷体" pitchFamily="49" charset="-122"/>
              <a:ea typeface="楷体" pitchFamily="49" charset="-122"/>
            </a:endParaRPr>
          </a:p>
          <a:p>
            <a:r>
              <a:rPr lang="zh-CN" altLang="en-US" sz="2800" dirty="0">
                <a:latin typeface="楷体" pitchFamily="49" charset="-122"/>
                <a:ea typeface="楷体" pitchFamily="49" charset="-122"/>
              </a:rPr>
              <a:t>文学类文本阅读：理解重要词语，理解重要句子</a:t>
            </a:r>
            <a:endParaRPr lang="en-US" altLang="zh-CN" sz="2800" dirty="0">
              <a:latin typeface="楷体" pitchFamily="49" charset="-122"/>
              <a:ea typeface="楷体" pitchFamily="49" charset="-122"/>
            </a:endParaRPr>
          </a:p>
          <a:p>
            <a:r>
              <a:rPr lang="zh-CN" altLang="en-US" sz="2800" dirty="0">
                <a:latin typeface="楷体" pitchFamily="49" charset="-122"/>
                <a:ea typeface="楷体" pitchFamily="49" charset="-122"/>
              </a:rPr>
              <a:t>实用类文本阅读：理解重要概念，理解重要句子</a:t>
            </a:r>
            <a:endParaRPr lang="en-US" altLang="zh-CN" sz="2800" dirty="0">
              <a:latin typeface="楷体" pitchFamily="49" charset="-122"/>
              <a:ea typeface="楷体" pitchFamily="49" charset="-122"/>
            </a:endParaRPr>
          </a:p>
          <a:p>
            <a:r>
              <a:rPr lang="zh-CN" altLang="en-US" sz="2800" dirty="0">
                <a:latin typeface="楷体" pitchFamily="49" charset="-122"/>
                <a:ea typeface="楷体" pitchFamily="49" charset="-122"/>
              </a:rPr>
              <a:t>文言文阅读：理解实词虚词含义，理解翻译句子</a:t>
            </a:r>
            <a:endParaRPr lang="en-US" altLang="zh-CN" sz="2800" dirty="0">
              <a:latin typeface="楷体" pitchFamily="49" charset="-122"/>
              <a:ea typeface="楷体" pitchFamily="49" charset="-122"/>
            </a:endParaRPr>
          </a:p>
          <a:p>
            <a:pPr marL="0" indent="0">
              <a:buNone/>
            </a:pPr>
            <a:endParaRPr lang="en-US" altLang="zh-CN" sz="2800" dirty="0">
              <a:latin typeface="楷体" pitchFamily="49" charset="-122"/>
              <a:ea typeface="楷体" pitchFamily="49" charset="-122"/>
            </a:endParaRPr>
          </a:p>
          <a:p>
            <a:pPr marL="0" indent="0">
              <a:buNone/>
            </a:pPr>
            <a:r>
              <a:rPr lang="zh-CN" altLang="en-US" sz="2800" b="1" dirty="0">
                <a:latin typeface="Calibri" pitchFamily="34" charset="0"/>
              </a:rPr>
              <a:t>基本涵盖了所有阅读题，跨越了不同的文本类型。</a:t>
            </a:r>
            <a:endParaRPr lang="zh-CN" altLang="en-US" sz="2800" b="1" dirty="0"/>
          </a:p>
        </p:txBody>
      </p:sp>
    </p:spTree>
    <p:extLst>
      <p:ext uri="{BB962C8B-B14F-4D97-AF65-F5344CB8AC3E}">
        <p14:creationId xmlns:p14="http://schemas.microsoft.com/office/powerpoint/2010/main" val="20952529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94522"/>
          </a:xfrm>
        </p:spPr>
        <p:txBody>
          <a:bodyPr>
            <a:normAutofit/>
          </a:bodyPr>
          <a:lstStyle/>
          <a:p>
            <a:r>
              <a:rPr lang="zh-CN" altLang="en-US" sz="3600" b="1" dirty="0">
                <a:effectLst>
                  <a:outerShdw blurRad="38100" dist="38100" dir="2700000" algn="tl">
                    <a:srgbClr val="000000">
                      <a:alpha val="43137"/>
                    </a:srgbClr>
                  </a:outerShdw>
                </a:effectLst>
              </a:rPr>
              <a:t>近三年论述类文本阅读命题汇总</a:t>
            </a:r>
          </a:p>
        </p:txBody>
      </p:sp>
      <p:graphicFrame>
        <p:nvGraphicFramePr>
          <p:cNvPr id="4" name="内容占位符 3">
            <a:extLst>
              <a:ext uri="{FF2B5EF4-FFF2-40B4-BE49-F238E27FC236}">
                <a16:creationId xmlns:a16="http://schemas.microsoft.com/office/drawing/2014/main" id="{978D6422-4DC3-4E23-9E50-D1751EBF7034}"/>
              </a:ext>
            </a:extLst>
          </p:cNvPr>
          <p:cNvGraphicFramePr>
            <a:graphicFrameLocks noGrp="1"/>
          </p:cNvGraphicFramePr>
          <p:nvPr>
            <p:ph idx="1"/>
            <p:extLst>
              <p:ext uri="{D42A27DB-BD31-4B8C-83A1-F6EECF244321}">
                <p14:modId xmlns:p14="http://schemas.microsoft.com/office/powerpoint/2010/main" val="2117339946"/>
              </p:ext>
            </p:extLst>
          </p:nvPr>
        </p:nvGraphicFramePr>
        <p:xfrm>
          <a:off x="133596" y="1016911"/>
          <a:ext cx="8542860" cy="5181600"/>
        </p:xfrm>
        <a:graphic>
          <a:graphicData uri="http://schemas.openxmlformats.org/drawingml/2006/table">
            <a:tbl>
              <a:tblPr firstRow="1" bandRow="1">
                <a:tableStyleId>{5C22544A-7EE6-4342-B048-85BDC9FD1C3A}</a:tableStyleId>
              </a:tblPr>
              <a:tblGrid>
                <a:gridCol w="1342060">
                  <a:extLst>
                    <a:ext uri="{9D8B030D-6E8A-4147-A177-3AD203B41FA5}">
                      <a16:colId xmlns:a16="http://schemas.microsoft.com/office/drawing/2014/main" val="260352983"/>
                    </a:ext>
                  </a:extLst>
                </a:gridCol>
                <a:gridCol w="1440160">
                  <a:extLst>
                    <a:ext uri="{9D8B030D-6E8A-4147-A177-3AD203B41FA5}">
                      <a16:colId xmlns:a16="http://schemas.microsoft.com/office/drawing/2014/main" val="3508109689"/>
                    </a:ext>
                  </a:extLst>
                </a:gridCol>
                <a:gridCol w="1512168">
                  <a:extLst>
                    <a:ext uri="{9D8B030D-6E8A-4147-A177-3AD203B41FA5}">
                      <a16:colId xmlns:a16="http://schemas.microsoft.com/office/drawing/2014/main" val="2637315097"/>
                    </a:ext>
                  </a:extLst>
                </a:gridCol>
                <a:gridCol w="1757345">
                  <a:extLst>
                    <a:ext uri="{9D8B030D-6E8A-4147-A177-3AD203B41FA5}">
                      <a16:colId xmlns:a16="http://schemas.microsoft.com/office/drawing/2014/main" val="1082204574"/>
                    </a:ext>
                  </a:extLst>
                </a:gridCol>
                <a:gridCol w="1607417">
                  <a:extLst>
                    <a:ext uri="{9D8B030D-6E8A-4147-A177-3AD203B41FA5}">
                      <a16:colId xmlns:a16="http://schemas.microsoft.com/office/drawing/2014/main" val="1073182365"/>
                    </a:ext>
                  </a:extLst>
                </a:gridCol>
                <a:gridCol w="883710">
                  <a:extLst>
                    <a:ext uri="{9D8B030D-6E8A-4147-A177-3AD203B41FA5}">
                      <a16:colId xmlns:a16="http://schemas.microsoft.com/office/drawing/2014/main" val="3136160084"/>
                    </a:ext>
                  </a:extLst>
                </a:gridCol>
              </a:tblGrid>
              <a:tr h="370840">
                <a:tc>
                  <a:txBody>
                    <a:bodyPr/>
                    <a:lstStyle/>
                    <a:p>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第</a:t>
                      </a:r>
                      <a:r>
                        <a:rPr lang="en-US" altLang="zh-CN" sz="1400" b="1" dirty="0">
                          <a:latin typeface="楷体" pitchFamily="49" charset="-122"/>
                          <a:ea typeface="楷体" pitchFamily="49" charset="-122"/>
                        </a:rPr>
                        <a:t>1</a:t>
                      </a:r>
                      <a:r>
                        <a:rPr lang="zh-CN" altLang="en-US" sz="1400" b="1" dirty="0">
                          <a:latin typeface="楷体" pitchFamily="49" charset="-122"/>
                          <a:ea typeface="楷体" pitchFamily="49" charset="-122"/>
                        </a:rPr>
                        <a:t>题考点</a:t>
                      </a:r>
                    </a:p>
                  </a:txBody>
                  <a:tcPr/>
                </a:tc>
                <a:tc>
                  <a:txBody>
                    <a:bodyPr/>
                    <a:lstStyle/>
                    <a:p>
                      <a:r>
                        <a:rPr lang="zh-CN" altLang="en-US" sz="1400" b="1" dirty="0">
                          <a:latin typeface="楷体" pitchFamily="49" charset="-122"/>
                          <a:ea typeface="楷体" pitchFamily="49" charset="-122"/>
                        </a:rPr>
                        <a:t>第</a:t>
                      </a:r>
                      <a:r>
                        <a:rPr lang="en-US" altLang="zh-CN" sz="1400" b="1" dirty="0">
                          <a:latin typeface="楷体" pitchFamily="49" charset="-122"/>
                          <a:ea typeface="楷体" pitchFamily="49" charset="-122"/>
                        </a:rPr>
                        <a:t>2</a:t>
                      </a:r>
                      <a:r>
                        <a:rPr lang="zh-CN" altLang="en-US" sz="1400" b="1" dirty="0">
                          <a:latin typeface="楷体" pitchFamily="49" charset="-122"/>
                          <a:ea typeface="楷体" pitchFamily="49" charset="-122"/>
                        </a:rPr>
                        <a:t>题考点</a:t>
                      </a:r>
                    </a:p>
                  </a:txBody>
                  <a:tcPr/>
                </a:tc>
                <a:tc>
                  <a:txBody>
                    <a:bodyPr/>
                    <a:lstStyle/>
                    <a:p>
                      <a:r>
                        <a:rPr lang="zh-CN" altLang="en-US" sz="1400" b="1" dirty="0">
                          <a:latin typeface="楷体" pitchFamily="49" charset="-122"/>
                          <a:ea typeface="楷体" pitchFamily="49" charset="-122"/>
                        </a:rPr>
                        <a:t>第</a:t>
                      </a:r>
                      <a:r>
                        <a:rPr lang="en-US" altLang="zh-CN" sz="1400" b="1" dirty="0">
                          <a:latin typeface="楷体" pitchFamily="49" charset="-122"/>
                          <a:ea typeface="楷体" pitchFamily="49" charset="-122"/>
                        </a:rPr>
                        <a:t>3</a:t>
                      </a:r>
                      <a:r>
                        <a:rPr lang="zh-CN" altLang="en-US" sz="1400" b="1" dirty="0">
                          <a:latin typeface="楷体" pitchFamily="49" charset="-122"/>
                          <a:ea typeface="楷体" pitchFamily="49" charset="-122"/>
                        </a:rPr>
                        <a:t>题考点</a:t>
                      </a:r>
                    </a:p>
                  </a:txBody>
                  <a:tcPr/>
                </a:tc>
                <a:tc>
                  <a:txBody>
                    <a:bodyPr/>
                    <a:lstStyle/>
                    <a:p>
                      <a:r>
                        <a:rPr lang="zh-CN" altLang="en-US" sz="1400" b="1" dirty="0">
                          <a:latin typeface="楷体" pitchFamily="49" charset="-122"/>
                          <a:ea typeface="楷体" pitchFamily="49" charset="-122"/>
                        </a:rPr>
                        <a:t>选材来源</a:t>
                      </a:r>
                    </a:p>
                  </a:txBody>
                  <a:tcPr/>
                </a:tc>
                <a:tc>
                  <a:txBody>
                    <a:bodyPr/>
                    <a:lstStyle/>
                    <a:p>
                      <a:r>
                        <a:rPr lang="zh-CN" altLang="en-US" sz="1400" b="1" dirty="0">
                          <a:latin typeface="楷体" pitchFamily="49" charset="-122"/>
                          <a:ea typeface="楷体" pitchFamily="49" charset="-122"/>
                        </a:rPr>
                        <a:t>学科性质</a:t>
                      </a:r>
                    </a:p>
                  </a:txBody>
                  <a:tcPr/>
                </a:tc>
                <a:extLst>
                  <a:ext uri="{0D108BD9-81ED-4DB2-BD59-A6C34878D82A}">
                    <a16:rowId xmlns:a16="http://schemas.microsoft.com/office/drawing/2014/main" val="1314679351"/>
                  </a:ext>
                </a:extLst>
              </a:tr>
              <a:tr h="370840">
                <a:tc>
                  <a:txBody>
                    <a:bodyPr/>
                    <a:lstStyle/>
                    <a:p>
                      <a:r>
                        <a:rPr lang="en-US" altLang="zh-CN" sz="1400" b="1" dirty="0">
                          <a:latin typeface="楷体" pitchFamily="49" charset="-122"/>
                          <a:ea typeface="楷体" pitchFamily="49" charset="-122"/>
                        </a:rPr>
                        <a:t>2016</a:t>
                      </a:r>
                      <a:r>
                        <a:rPr lang="zh-CN" altLang="en-US" sz="1400" b="1" dirty="0">
                          <a:latin typeface="楷体" pitchFamily="49" charset="-122"/>
                          <a:ea typeface="楷体" pitchFamily="49" charset="-122"/>
                        </a:rPr>
                        <a:t>课标一</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r>
                        <a:rPr lang="en-US" altLang="zh-CN" sz="1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B</a:t>
                      </a:r>
                      <a:r>
                        <a:rPr lang="zh-CN" altLang="en-US" sz="1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理解文中重要句子含义</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历史学中的文学</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历史学</a:t>
                      </a:r>
                    </a:p>
                  </a:txBody>
                  <a:tcPr/>
                </a:tc>
                <a:extLst>
                  <a:ext uri="{0D108BD9-81ED-4DB2-BD59-A6C34878D82A}">
                    <a16:rowId xmlns:a16="http://schemas.microsoft.com/office/drawing/2014/main" val="752460857"/>
                  </a:ext>
                </a:extLst>
              </a:tr>
              <a:tr h="370840">
                <a:tc>
                  <a:txBody>
                    <a:bodyPr/>
                    <a:lstStyle/>
                    <a:p>
                      <a:r>
                        <a:rPr lang="en-US" altLang="zh-CN" sz="1400" b="1" dirty="0">
                          <a:latin typeface="楷体" pitchFamily="49" charset="-122"/>
                          <a:ea typeface="楷体" pitchFamily="49" charset="-122"/>
                        </a:rPr>
                        <a:t>2016</a:t>
                      </a:r>
                      <a:r>
                        <a:rPr lang="zh-CN" altLang="en-US" sz="1400" b="1" dirty="0">
                          <a:latin typeface="楷体" pitchFamily="49" charset="-122"/>
                          <a:ea typeface="楷体" pitchFamily="49" charset="-122"/>
                        </a:rPr>
                        <a:t>课标二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B</a:t>
                      </a:r>
                      <a:r>
                        <a:rPr lang="zh-CN" altLang="en-US" sz="1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理解文中重要句子含义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塞壬的歌声</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文艺学</a:t>
                      </a:r>
                    </a:p>
                  </a:txBody>
                  <a:tcPr/>
                </a:tc>
                <a:extLst>
                  <a:ext uri="{0D108BD9-81ED-4DB2-BD59-A6C34878D82A}">
                    <a16:rowId xmlns:a16="http://schemas.microsoft.com/office/drawing/2014/main" val="3323598691"/>
                  </a:ext>
                </a:extLst>
              </a:tr>
              <a:tr h="370840">
                <a:tc>
                  <a:txBody>
                    <a:bodyPr/>
                    <a:lstStyle/>
                    <a:p>
                      <a:r>
                        <a:rPr lang="en-US" altLang="zh-CN" sz="1400" b="1" dirty="0">
                          <a:latin typeface="楷体" pitchFamily="49" charset="-122"/>
                          <a:ea typeface="楷体" pitchFamily="49" charset="-122"/>
                        </a:rPr>
                        <a:t>2016</a:t>
                      </a:r>
                      <a:r>
                        <a:rPr lang="zh-CN" altLang="en-US" sz="1400" b="1" dirty="0">
                          <a:latin typeface="楷体" pitchFamily="49" charset="-122"/>
                          <a:ea typeface="楷体" pitchFamily="49" charset="-122"/>
                        </a:rPr>
                        <a:t>课标三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B</a:t>
                      </a:r>
                      <a:r>
                        <a:rPr lang="zh-CN" altLang="en-US" sz="1400" b="1" dirty="0">
                          <a:solidFill>
                            <a:srgbClr val="FF0000"/>
                          </a:solidFill>
                          <a:effectLst>
                            <a:outerShdw blurRad="38100" dist="38100" dir="2700000" algn="tl">
                              <a:srgbClr val="000000">
                                <a:alpha val="43137"/>
                              </a:srgbClr>
                            </a:outerShdw>
                          </a:effectLst>
                          <a:latin typeface="楷体" pitchFamily="49" charset="-122"/>
                          <a:ea typeface="楷体" pitchFamily="49" charset="-122"/>
                        </a:rPr>
                        <a:t>理解文中重要句子含义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殷墟甲骨文研究</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文字学</a:t>
                      </a:r>
                    </a:p>
                  </a:txBody>
                  <a:tcPr/>
                </a:tc>
                <a:extLst>
                  <a:ext uri="{0D108BD9-81ED-4DB2-BD59-A6C34878D82A}">
                    <a16:rowId xmlns:a16="http://schemas.microsoft.com/office/drawing/2014/main" val="2835489968"/>
                  </a:ext>
                </a:extLst>
              </a:tr>
              <a:tr h="370840">
                <a:tc>
                  <a:txBody>
                    <a:bodyPr/>
                    <a:lstStyle/>
                    <a:p>
                      <a:r>
                        <a:rPr lang="en-US" altLang="zh-CN" sz="1400" b="1" dirty="0">
                          <a:latin typeface="楷体" pitchFamily="49" charset="-122"/>
                          <a:ea typeface="楷体" pitchFamily="49" charset="-122"/>
                        </a:rPr>
                        <a:t>2017</a:t>
                      </a:r>
                      <a:r>
                        <a:rPr lang="zh-CN" altLang="en-US" sz="1400" b="1" dirty="0">
                          <a:latin typeface="楷体" pitchFamily="49" charset="-122"/>
                          <a:ea typeface="楷体" pitchFamily="49" charset="-122"/>
                        </a:rPr>
                        <a:t>课标一</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分析论点论据论证方法</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留住乡愁</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社会学</a:t>
                      </a:r>
                    </a:p>
                  </a:txBody>
                  <a:tcPr/>
                </a:tc>
                <a:extLst>
                  <a:ext uri="{0D108BD9-81ED-4DB2-BD59-A6C34878D82A}">
                    <a16:rowId xmlns:a16="http://schemas.microsoft.com/office/drawing/2014/main" val="2160671369"/>
                  </a:ext>
                </a:extLst>
              </a:tr>
              <a:tr h="370840">
                <a:tc>
                  <a:txBody>
                    <a:bodyPr/>
                    <a:lstStyle/>
                    <a:p>
                      <a:r>
                        <a:rPr lang="en-US" altLang="zh-CN" sz="1400" b="1" dirty="0">
                          <a:latin typeface="楷体" pitchFamily="49" charset="-122"/>
                          <a:ea typeface="楷体" pitchFamily="49" charset="-122"/>
                        </a:rPr>
                        <a:t>2017</a:t>
                      </a:r>
                      <a:r>
                        <a:rPr lang="zh-CN" altLang="en-US" sz="1400" b="1" dirty="0">
                          <a:latin typeface="楷体" pitchFamily="49" charset="-122"/>
                          <a:ea typeface="楷体" pitchFamily="49" charset="-122"/>
                        </a:rPr>
                        <a:t>课标二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分析论点论据论证方法</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明代青花瓷崛起</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历史学</a:t>
                      </a:r>
                    </a:p>
                  </a:txBody>
                  <a:tcPr/>
                </a:tc>
                <a:extLst>
                  <a:ext uri="{0D108BD9-81ED-4DB2-BD59-A6C34878D82A}">
                    <a16:rowId xmlns:a16="http://schemas.microsoft.com/office/drawing/2014/main" val="1353906359"/>
                  </a:ext>
                </a:extLst>
              </a:tr>
              <a:tr h="370840">
                <a:tc>
                  <a:txBody>
                    <a:bodyPr/>
                    <a:lstStyle/>
                    <a:p>
                      <a:r>
                        <a:rPr lang="en-US" altLang="zh-CN" sz="1400" b="1" dirty="0">
                          <a:latin typeface="楷体" pitchFamily="49" charset="-122"/>
                          <a:ea typeface="楷体" pitchFamily="49" charset="-122"/>
                        </a:rPr>
                        <a:t>2017</a:t>
                      </a:r>
                      <a:r>
                        <a:rPr lang="zh-CN" altLang="en-US" sz="1400" b="1" dirty="0">
                          <a:latin typeface="楷体" pitchFamily="49" charset="-122"/>
                          <a:ea typeface="楷体" pitchFamily="49" charset="-122"/>
                        </a:rPr>
                        <a:t>课标三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分析论点论据论证方法</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气候正义</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法学</a:t>
                      </a:r>
                    </a:p>
                  </a:txBody>
                  <a:tcPr/>
                </a:tc>
                <a:extLst>
                  <a:ext uri="{0D108BD9-81ED-4DB2-BD59-A6C34878D82A}">
                    <a16:rowId xmlns:a16="http://schemas.microsoft.com/office/drawing/2014/main" val="1330317323"/>
                  </a:ext>
                </a:extLst>
              </a:tr>
              <a:tr h="370840">
                <a:tc>
                  <a:txBody>
                    <a:bodyPr/>
                    <a:lstStyle/>
                    <a:p>
                      <a:r>
                        <a:rPr lang="en-US" altLang="zh-CN" sz="1400" b="1" dirty="0">
                          <a:latin typeface="楷体" pitchFamily="49" charset="-122"/>
                          <a:ea typeface="楷体" pitchFamily="49" charset="-122"/>
                        </a:rPr>
                        <a:t>2018</a:t>
                      </a:r>
                      <a:r>
                        <a:rPr lang="zh-CN" altLang="en-US" sz="1400" b="1" dirty="0">
                          <a:latin typeface="楷体" pitchFamily="49" charset="-122"/>
                          <a:ea typeface="楷体" pitchFamily="49" charset="-122"/>
                        </a:rPr>
                        <a:t>课标一</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分析论点论据论证方法</a:t>
                      </a:r>
                    </a:p>
                  </a:txBody>
                  <a:tcPr/>
                </a:tc>
                <a:tc>
                  <a:txBody>
                    <a:bodyPr/>
                    <a:lstStyle/>
                    <a:p>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城市社会</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社会学</a:t>
                      </a:r>
                    </a:p>
                  </a:txBody>
                  <a:tcPr/>
                </a:tc>
                <a:extLst>
                  <a:ext uri="{0D108BD9-81ED-4DB2-BD59-A6C34878D82A}">
                    <a16:rowId xmlns:a16="http://schemas.microsoft.com/office/drawing/2014/main" val="1622187281"/>
                  </a:ext>
                </a:extLst>
              </a:tr>
              <a:tr h="370840">
                <a:tc>
                  <a:txBody>
                    <a:bodyPr/>
                    <a:lstStyle/>
                    <a:p>
                      <a:r>
                        <a:rPr lang="en-US" altLang="zh-CN" sz="1400" b="1" dirty="0">
                          <a:latin typeface="楷体" pitchFamily="49" charset="-122"/>
                          <a:ea typeface="楷体" pitchFamily="49" charset="-122"/>
                        </a:rPr>
                        <a:t>2018</a:t>
                      </a:r>
                      <a:r>
                        <a:rPr lang="zh-CN" altLang="en-US" sz="1400" b="1" dirty="0">
                          <a:latin typeface="楷体" pitchFamily="49" charset="-122"/>
                          <a:ea typeface="楷体" pitchFamily="49" charset="-122"/>
                        </a:rPr>
                        <a:t>课标二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分析论点论据论证方法</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被遗忘权之争</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法学</a:t>
                      </a:r>
                    </a:p>
                  </a:txBody>
                  <a:tcPr/>
                </a:tc>
                <a:extLst>
                  <a:ext uri="{0D108BD9-81ED-4DB2-BD59-A6C34878D82A}">
                    <a16:rowId xmlns:a16="http://schemas.microsoft.com/office/drawing/2014/main" val="1713955154"/>
                  </a:ext>
                </a:extLst>
              </a:tr>
              <a:tr h="370840">
                <a:tc>
                  <a:txBody>
                    <a:bodyPr/>
                    <a:lstStyle/>
                    <a:p>
                      <a:r>
                        <a:rPr lang="en-US" altLang="zh-CN" sz="1400" b="1" dirty="0">
                          <a:latin typeface="楷体" pitchFamily="49" charset="-122"/>
                          <a:ea typeface="楷体" pitchFamily="49" charset="-122"/>
                        </a:rPr>
                        <a:t>2018</a:t>
                      </a:r>
                      <a:r>
                        <a:rPr lang="zh-CN" altLang="en-US" sz="1400" b="1" dirty="0">
                          <a:latin typeface="楷体" pitchFamily="49" charset="-122"/>
                          <a:ea typeface="楷体" pitchFamily="49" charset="-122"/>
                        </a:rPr>
                        <a:t>课标三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筛选整合文中信息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分析论点论据论证方法</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dirty="0">
                          <a:latin typeface="楷体" pitchFamily="49" charset="-122"/>
                          <a:ea typeface="楷体" pitchFamily="49" charset="-122"/>
                        </a:rPr>
                        <a:t>C</a:t>
                      </a:r>
                      <a:r>
                        <a:rPr lang="zh-CN" altLang="en-US" sz="1400" b="1" dirty="0">
                          <a:latin typeface="楷体" pitchFamily="49" charset="-122"/>
                          <a:ea typeface="楷体" pitchFamily="49" charset="-122"/>
                        </a:rPr>
                        <a:t>分析概括作者在的观点态度</a:t>
                      </a:r>
                    </a:p>
                  </a:txBody>
                  <a:tcPr/>
                </a:tc>
                <a:tc>
                  <a:txBody>
                    <a:bodyPr/>
                    <a:lstStyle/>
                    <a:p>
                      <a:r>
                        <a:rPr lang="en-US" altLang="zh-CN" sz="1400" b="1" dirty="0">
                          <a:latin typeface="楷体" pitchFamily="49" charset="-122"/>
                          <a:ea typeface="楷体" pitchFamily="49" charset="-122"/>
                        </a:rPr>
                        <a:t>《</a:t>
                      </a:r>
                      <a:r>
                        <a:rPr lang="zh-CN" altLang="en-US" sz="1400" b="1" dirty="0">
                          <a:latin typeface="楷体" pitchFamily="49" charset="-122"/>
                          <a:ea typeface="楷体" pitchFamily="49" charset="-122"/>
                        </a:rPr>
                        <a:t>历史视域中的诸子学</a:t>
                      </a:r>
                      <a:r>
                        <a:rPr lang="en-US" altLang="zh-CN" sz="1400" b="1" dirty="0">
                          <a:latin typeface="楷体" pitchFamily="49" charset="-122"/>
                          <a:ea typeface="楷体" pitchFamily="49" charset="-122"/>
                        </a:rPr>
                        <a:t>》</a:t>
                      </a:r>
                      <a:endParaRPr lang="zh-CN" altLang="en-US" sz="1400" b="1" dirty="0">
                        <a:latin typeface="楷体" pitchFamily="49" charset="-122"/>
                        <a:ea typeface="楷体" pitchFamily="49" charset="-122"/>
                      </a:endParaRPr>
                    </a:p>
                  </a:txBody>
                  <a:tcPr/>
                </a:tc>
                <a:tc>
                  <a:txBody>
                    <a:bodyPr/>
                    <a:lstStyle/>
                    <a:p>
                      <a:r>
                        <a:rPr lang="zh-CN" altLang="en-US" sz="1400" b="1" dirty="0">
                          <a:latin typeface="楷体" pitchFamily="49" charset="-122"/>
                          <a:ea typeface="楷体" pitchFamily="49" charset="-122"/>
                        </a:rPr>
                        <a:t>哲学</a:t>
                      </a:r>
                    </a:p>
                  </a:txBody>
                  <a:tcPr/>
                </a:tc>
                <a:extLst>
                  <a:ext uri="{0D108BD9-81ED-4DB2-BD59-A6C34878D82A}">
                    <a16:rowId xmlns:a16="http://schemas.microsoft.com/office/drawing/2014/main" val="1242496306"/>
                  </a:ext>
                </a:extLst>
              </a:tr>
            </a:tbl>
          </a:graphicData>
        </a:graphic>
      </p:graphicFrame>
    </p:spTree>
    <p:extLst>
      <p:ext uri="{BB962C8B-B14F-4D97-AF65-F5344CB8AC3E}">
        <p14:creationId xmlns:p14="http://schemas.microsoft.com/office/powerpoint/2010/main" val="100023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a:t>对论述类文本中理解概念、句子能力的“</a:t>
            </a:r>
            <a:r>
              <a:rPr lang="zh-CN" altLang="en-US" b="1" dirty="0">
                <a:solidFill>
                  <a:srgbClr val="0070C0"/>
                </a:solidFill>
                <a:effectLst>
                  <a:outerShdw blurRad="38100" dist="38100" dir="2700000" algn="tl">
                    <a:srgbClr val="000000">
                      <a:alpha val="43137"/>
                    </a:srgbClr>
                  </a:outerShdw>
                </a:effectLst>
              </a:rPr>
              <a:t>打通式</a:t>
            </a:r>
            <a:r>
              <a:rPr lang="zh-CN" altLang="en-US" b="1" dirty="0"/>
              <a:t>”培养策略</a:t>
            </a:r>
          </a:p>
        </p:txBody>
      </p:sp>
      <p:sp>
        <p:nvSpPr>
          <p:cNvPr id="3" name="内容占位符 2"/>
          <p:cNvSpPr>
            <a:spLocks noGrp="1"/>
          </p:cNvSpPr>
          <p:nvPr>
            <p:ph idx="1"/>
          </p:nvPr>
        </p:nvSpPr>
        <p:spPr>
          <a:xfrm>
            <a:off x="107504" y="1628800"/>
            <a:ext cx="8928992" cy="4525963"/>
          </a:xfrm>
        </p:spPr>
        <p:txBody>
          <a:bodyPr/>
          <a:lstStyle/>
          <a:p>
            <a:r>
              <a:rPr lang="en-US" altLang="zh-CN" sz="2800" b="1" dirty="0">
                <a:solidFill>
                  <a:srgbClr val="0070C0"/>
                </a:solidFill>
                <a:latin typeface="+mn-ea"/>
              </a:rPr>
              <a:t>1</a:t>
            </a:r>
            <a:r>
              <a:rPr lang="zh-CN" altLang="en-US" sz="2800" b="1" dirty="0">
                <a:solidFill>
                  <a:srgbClr val="0070C0"/>
                </a:solidFill>
                <a:latin typeface="+mn-ea"/>
              </a:rPr>
              <a:t>，打通对象</a:t>
            </a:r>
            <a:r>
              <a:rPr lang="zh-CN" altLang="en-US" sz="2800" b="1" dirty="0"/>
              <a:t>：</a:t>
            </a:r>
            <a:r>
              <a:rPr lang="en-US" altLang="zh-CN"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B</a:t>
            </a:r>
            <a:r>
              <a:rPr lang="zh-CN" altLang="en-US"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理解</a:t>
            </a:r>
            <a:r>
              <a:rPr lang="en-US" altLang="zh-CN"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+C</a:t>
            </a:r>
            <a:r>
              <a:rPr lang="zh-CN" altLang="en-US"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rPr>
              <a:t>分析综合</a:t>
            </a:r>
            <a:endParaRPr lang="en-US" altLang="zh-CN"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endParaRPr>
          </a:p>
          <a:p>
            <a:endParaRPr lang="en-US" altLang="zh-CN" sz="4000" b="1" dirty="0">
              <a:solidFill>
                <a:srgbClr val="0070C0"/>
              </a:solidFill>
              <a:effectLst>
                <a:outerShdw blurRad="38100" dist="38100" dir="2700000" algn="tl">
                  <a:srgbClr val="000000">
                    <a:alpha val="43137"/>
                  </a:srgbClr>
                </a:outerShdw>
              </a:effectLst>
              <a:latin typeface="黑体" pitchFamily="49" charset="-122"/>
              <a:ea typeface="黑体" pitchFamily="49" charset="-122"/>
            </a:endParaRPr>
          </a:p>
          <a:p>
            <a:r>
              <a:rPr lang="en-US" altLang="zh-CN" sz="2800" b="1" dirty="0">
                <a:solidFill>
                  <a:srgbClr val="0070C0"/>
                </a:solidFill>
                <a:latin typeface="+mn-ea"/>
              </a:rPr>
              <a:t>2</a:t>
            </a:r>
            <a:r>
              <a:rPr lang="zh-CN" altLang="en-US" sz="2800" b="1" dirty="0">
                <a:solidFill>
                  <a:srgbClr val="0070C0"/>
                </a:solidFill>
                <a:latin typeface="+mn-ea"/>
              </a:rPr>
              <a:t>，操作方法</a:t>
            </a:r>
            <a:r>
              <a:rPr lang="zh-CN" altLang="en-US" sz="2800" b="1" dirty="0"/>
              <a:t>：论述类文本把理解能力放在分析综合中隐形地考查，最好的应对之道就是</a:t>
            </a:r>
            <a:r>
              <a:rPr lang="zh-CN" altLang="en-US" sz="2800" b="1" u="sng" dirty="0"/>
              <a:t>在碰到分析综合型的考题时预先把阻碍理解的重要概念和句子研究清楚。</a:t>
            </a:r>
            <a:endParaRPr lang="en-US" altLang="zh-CN" sz="2800" b="1" u="sng" dirty="0"/>
          </a:p>
        </p:txBody>
      </p:sp>
    </p:spTree>
    <p:extLst>
      <p:ext uri="{BB962C8B-B14F-4D97-AF65-F5344CB8AC3E}">
        <p14:creationId xmlns:p14="http://schemas.microsoft.com/office/powerpoint/2010/main" val="20213128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E90EE1-FC73-4B7C-B8AA-CA0F8EF4F496}"/>
              </a:ext>
            </a:extLst>
          </p:cNvPr>
          <p:cNvSpPr>
            <a:spLocks noGrp="1"/>
          </p:cNvSpPr>
          <p:nvPr>
            <p:ph type="title"/>
          </p:nvPr>
        </p:nvSpPr>
        <p:spPr>
          <a:xfrm>
            <a:off x="0" y="0"/>
            <a:ext cx="8229600" cy="1143000"/>
          </a:xfrm>
        </p:spPr>
        <p:txBody>
          <a:bodyPr>
            <a:normAutofit/>
          </a:bodyPr>
          <a:lstStyle/>
          <a:p>
            <a:pPr algn="l"/>
            <a:r>
              <a:rPr lang="en-US" altLang="zh-CN" sz="3200" b="1" dirty="0">
                <a:solidFill>
                  <a:srgbClr val="0070C0"/>
                </a:solidFill>
                <a:latin typeface="+mn-ea"/>
                <a:ea typeface="+mn-ea"/>
                <a:cs typeface="+mn-cs"/>
              </a:rPr>
              <a:t>    </a:t>
            </a:r>
            <a:r>
              <a:rPr lang="en-US" altLang="zh-CN" sz="3200" b="1" dirty="0">
                <a:solidFill>
                  <a:srgbClr val="0070C0"/>
                </a:solidFill>
                <a:effectLst>
                  <a:outerShdw blurRad="38100" dist="38100" dir="2700000" algn="tl">
                    <a:srgbClr val="000000">
                      <a:alpha val="43137"/>
                    </a:srgbClr>
                  </a:outerShdw>
                </a:effectLst>
                <a:latin typeface="+mn-ea"/>
                <a:ea typeface="+mn-ea"/>
                <a:cs typeface="+mn-cs"/>
              </a:rPr>
              <a:t>3.</a:t>
            </a:r>
            <a:r>
              <a:rPr lang="zh-CN" altLang="en-US" sz="3200" b="1" dirty="0">
                <a:solidFill>
                  <a:srgbClr val="0070C0"/>
                </a:solidFill>
                <a:effectLst>
                  <a:outerShdw blurRad="38100" dist="38100" dir="2700000" algn="tl">
                    <a:srgbClr val="000000">
                      <a:alpha val="43137"/>
                    </a:srgbClr>
                  </a:outerShdw>
                </a:effectLst>
                <a:latin typeface="+mn-ea"/>
                <a:ea typeface="+mn-ea"/>
                <a:cs typeface="+mn-cs"/>
              </a:rPr>
              <a:t>具体案例</a:t>
            </a:r>
          </a:p>
        </p:txBody>
      </p:sp>
      <p:sp>
        <p:nvSpPr>
          <p:cNvPr id="3" name="内容占位符 2">
            <a:extLst>
              <a:ext uri="{FF2B5EF4-FFF2-40B4-BE49-F238E27FC236}">
                <a16:creationId xmlns:a16="http://schemas.microsoft.com/office/drawing/2014/main" id="{E784716A-4596-4DEC-BA62-6B0B373B3BE2}"/>
              </a:ext>
            </a:extLst>
          </p:cNvPr>
          <p:cNvSpPr>
            <a:spLocks noGrp="1"/>
          </p:cNvSpPr>
          <p:nvPr>
            <p:ph idx="1"/>
          </p:nvPr>
        </p:nvSpPr>
        <p:spPr>
          <a:xfrm>
            <a:off x="539552" y="980729"/>
            <a:ext cx="7920880" cy="4536504"/>
          </a:xfrm>
          <a:solidFill>
            <a:schemeClr val="accent3">
              <a:lumMod val="40000"/>
              <a:lumOff val="60000"/>
            </a:schemeClr>
          </a:solidFill>
        </p:spPr>
        <p:txBody>
          <a:bodyPr>
            <a:noAutofit/>
          </a:bodyPr>
          <a:lstStyle/>
          <a:p>
            <a:r>
              <a:rPr lang="zh-CN" altLang="en-US" sz="2400" b="1" dirty="0">
                <a:latin typeface="楷体" pitchFamily="49" charset="-122"/>
                <a:ea typeface="楷体" pitchFamily="49" charset="-122"/>
              </a:rPr>
              <a:t>新课标全国一卷第</a:t>
            </a:r>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题：</a:t>
            </a:r>
            <a:endParaRPr lang="en-US" altLang="zh-CN" sz="2400" b="1" dirty="0">
              <a:latin typeface="楷体" pitchFamily="49" charset="-122"/>
              <a:ea typeface="楷体" pitchFamily="49" charset="-122"/>
            </a:endParaRPr>
          </a:p>
          <a:p>
            <a:pPr marL="0" lvl="0" indent="0" eaLnBrk="0" fontAlgn="base" hangingPunct="0">
              <a:spcBef>
                <a:spcPct val="0"/>
              </a:spcBef>
              <a:spcAft>
                <a:spcPct val="0"/>
              </a:spcAft>
              <a:buNone/>
            </a:pPr>
            <a:r>
              <a:rPr lang="zh-CN" altLang="zh-CN" sz="2400" b="1" dirty="0">
                <a:latin typeface="楷体" pitchFamily="49" charset="-122"/>
                <a:ea typeface="楷体" pitchFamily="49" charset="-122"/>
              </a:rPr>
              <a:t>2.下列对原文论证的相关分析,不正确的一项是(   )</a:t>
            </a:r>
          </a:p>
          <a:p>
            <a:pPr marL="0" lvl="0" indent="0" eaLnBrk="0" fontAlgn="base" hangingPunct="0">
              <a:spcBef>
                <a:spcPct val="0"/>
              </a:spcBef>
              <a:spcAft>
                <a:spcPct val="0"/>
              </a:spcAft>
              <a:buNone/>
            </a:pPr>
            <a:r>
              <a:rPr lang="zh-CN" altLang="zh-CN" sz="2400" b="1" dirty="0">
                <a:latin typeface="楷体" pitchFamily="49" charset="-122"/>
                <a:ea typeface="楷体" pitchFamily="49" charset="-122"/>
              </a:rPr>
              <a:t>A.文章采用了对比的论证手法,以突出“新子学”与历史上诸子之学的差异。</a:t>
            </a:r>
          </a:p>
          <a:p>
            <a:pPr marL="0" lvl="0" indent="0" eaLnBrk="0" fontAlgn="base" hangingPunct="0">
              <a:spcBef>
                <a:spcPct val="0"/>
              </a:spcBef>
              <a:spcAft>
                <a:spcPct val="0"/>
              </a:spcAft>
              <a:buNone/>
            </a:pPr>
            <a:r>
              <a:rPr lang="zh-CN" altLang="zh-CN" sz="2400" b="1" dirty="0">
                <a:latin typeface="楷体" pitchFamily="49" charset="-122"/>
                <a:ea typeface="楷体" pitchFamily="49" charset="-122"/>
              </a:rPr>
              <a:t>B.文章指出理解“新子学”的品格可从两方面入手,并就二者的关系进行论证。</a:t>
            </a:r>
          </a:p>
          <a:p>
            <a:pPr marL="0" lvl="0" indent="0" eaLnBrk="0" fontAlgn="base" hangingPunct="0">
              <a:spcBef>
                <a:spcPct val="0"/>
              </a:spcBef>
              <a:spcAft>
                <a:spcPct val="0"/>
              </a:spcAft>
              <a:buNone/>
            </a:pPr>
            <a:r>
              <a:rPr lang="zh-CN" altLang="zh-CN" sz="2400" b="1" dirty="0">
                <a:latin typeface="楷体" pitchFamily="49" charset="-122"/>
                <a:ea typeface="楷体" pitchFamily="49" charset="-122"/>
              </a:rPr>
              <a:t>C.文章以中西思想交融互动为前提,论证“新子学”“接着讲”的必要和可能。</a:t>
            </a:r>
          </a:p>
          <a:p>
            <a:pPr marL="0" lvl="0" indent="0" eaLnBrk="0" fontAlgn="base" hangingPunct="0">
              <a:spcBef>
                <a:spcPct val="0"/>
              </a:spcBef>
              <a:spcAft>
                <a:spcPct val="0"/>
              </a:spcAft>
              <a:buNone/>
            </a:pPr>
            <a:r>
              <a:rPr lang="zh-CN" altLang="zh-CN" sz="2400" b="1" dirty="0">
                <a:latin typeface="楷体" pitchFamily="49" charset="-122"/>
                <a:ea typeface="楷体" pitchFamily="49" charset="-122"/>
              </a:rPr>
              <a:t>D.文章论证“照着讲”“接着讲”无法分离,是按从逻辑到现实的顺序推进的。</a:t>
            </a:r>
            <a:endParaRPr lang="en-US" altLang="zh-CN" sz="2400" b="1" dirty="0">
              <a:latin typeface="楷体" pitchFamily="49" charset="-122"/>
              <a:ea typeface="楷体" pitchFamily="49" charset="-122"/>
            </a:endParaRPr>
          </a:p>
          <a:p>
            <a:pPr marL="0" lvl="0" indent="0" eaLnBrk="0" fontAlgn="base" hangingPunct="0">
              <a:spcBef>
                <a:spcPct val="0"/>
              </a:spcBef>
              <a:spcAft>
                <a:spcPct val="0"/>
              </a:spcAft>
              <a:buNone/>
            </a:pPr>
            <a:endParaRPr lang="en-US" altLang="zh-CN" sz="1600" b="1" dirty="0">
              <a:latin typeface="楷体" pitchFamily="49" charset="-122"/>
              <a:ea typeface="楷体" pitchFamily="49" charset="-122"/>
            </a:endParaRPr>
          </a:p>
          <a:p>
            <a:pPr marL="0" lvl="0" indent="0" eaLnBrk="0" fontAlgn="base" hangingPunct="0">
              <a:spcBef>
                <a:spcPct val="0"/>
              </a:spcBef>
              <a:spcAft>
                <a:spcPct val="0"/>
              </a:spcAft>
              <a:buNone/>
            </a:pPr>
            <a:r>
              <a:rPr lang="zh-CN" altLang="en-US" sz="2400" b="1" dirty="0">
                <a:latin typeface="楷体" pitchFamily="49" charset="-122"/>
                <a:ea typeface="楷体" pitchFamily="49" charset="-122"/>
              </a:rPr>
              <a:t>参考答案：</a:t>
            </a:r>
            <a:r>
              <a:rPr lang="en-US" altLang="zh-CN" sz="2400" b="1" dirty="0">
                <a:latin typeface="楷体" pitchFamily="49" charset="-122"/>
                <a:ea typeface="楷体" pitchFamily="49" charset="-122"/>
              </a:rPr>
              <a:t>A</a:t>
            </a:r>
            <a:r>
              <a:rPr lang="zh-CN" altLang="en-US" sz="2400" b="1" dirty="0">
                <a:latin typeface="楷体" pitchFamily="49" charset="-122"/>
                <a:ea typeface="楷体" pitchFamily="49" charset="-122"/>
              </a:rPr>
              <a:t>。</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val="3285284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316766"/>
            <a:ext cx="4057626" cy="3069519"/>
          </a:xfrm>
          <a:prstGeom prst="rect">
            <a:avLst/>
          </a:prstGeom>
          <a:noFill/>
          <a:ln>
            <a:noFill/>
          </a:ln>
        </p:spPr>
      </p:pic>
      <p:cxnSp>
        <p:nvCxnSpPr>
          <p:cNvPr id="24" name="Straight Connector 23"/>
          <p:cNvCxnSpPr/>
          <p:nvPr/>
        </p:nvCxnSpPr>
        <p:spPr>
          <a:xfrm rot="5400000">
            <a:off x="629220" y="3389790"/>
            <a:ext cx="6858000" cy="1191"/>
          </a:xfrm>
          <a:prstGeom prst="line">
            <a:avLst/>
          </a:prstGeom>
          <a:ln w="25400">
            <a:solidFill>
              <a:schemeClr val="tx1"/>
            </a:solidFill>
          </a:ln>
          <a:effectLst>
            <a:glow rad="63500">
              <a:schemeClr val="bg1">
                <a:lumMod val="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3536925" y="3389787"/>
            <a:ext cx="6858000" cy="1191"/>
          </a:xfrm>
          <a:prstGeom prst="line">
            <a:avLst/>
          </a:prstGeom>
          <a:ln w="25400">
            <a:solidFill>
              <a:schemeClr val="tx1"/>
            </a:solidFill>
          </a:ln>
          <a:effectLst>
            <a:glow rad="63500">
              <a:schemeClr val="bg1">
                <a:lumMod val="75000"/>
                <a:alpha val="40000"/>
              </a:schemeClr>
            </a:glow>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283968" y="1700808"/>
            <a:ext cx="4004612" cy="2308324"/>
          </a:xfrm>
          <a:prstGeom prst="rect">
            <a:avLst/>
          </a:prstGeom>
          <a:solidFill>
            <a:srgbClr val="FFC000"/>
          </a:solidFill>
        </p:spPr>
        <p:txBody>
          <a:bodyPr wrap="square" lIns="91440" tIns="45720" rIns="91440" bIns="45720">
            <a:spAutoFit/>
          </a:bodyPr>
          <a:lstStyle/>
          <a:p>
            <a:pPr algn="ctr"/>
            <a:r>
              <a:rPr lang="zh-CN" altLang="en-US" sz="3600" b="1" dirty="0">
                <a:ln w="17780" cmpd="sng">
                  <a:solidFill>
                    <a:srgbClr val="FFFFFF"/>
                  </a:solidFill>
                  <a:prstDash val="solid"/>
                  <a:miter lim="800000"/>
                </a:ln>
                <a:effectLst>
                  <a:outerShdw blurRad="50800" algn="tl" rotWithShape="0">
                    <a:srgbClr val="000000"/>
                  </a:outerShdw>
                </a:effectLst>
                <a:latin typeface="宋体" pitchFamily="2" charset="-122"/>
                <a:ea typeface="宋体" pitchFamily="2" charset="-122"/>
                <a:cs typeface="风雨  粗毛楷" pitchFamily="34" charset="-128"/>
              </a:rPr>
              <a:t>乔春潮老师在“三三三教学法课型研究暨优质课比赛”中获特等奖 </a:t>
            </a:r>
            <a:endParaRPr lang="zh-CN" altLang="en-US" sz="3600" b="1" dirty="0">
              <a:ln w="17780" cmpd="sng">
                <a:solidFill>
                  <a:srgbClr val="FFFFFF"/>
                </a:solidFill>
                <a:prstDash val="solid"/>
                <a:miter lim="800000"/>
              </a:ln>
              <a:effectLst>
                <a:outerShdw blurRad="50800" algn="tl" rotWithShape="0">
                  <a:srgbClr val="000000"/>
                </a:outerShdw>
              </a:effectLst>
              <a:latin typeface="宋体" pitchFamily="2" charset="-122"/>
              <a:ea typeface="宋体" pitchFamily="2" charset="-122"/>
            </a:endParaRPr>
          </a:p>
        </p:txBody>
      </p:sp>
    </p:spTree>
    <p:extLst>
      <p:ext uri="{BB962C8B-B14F-4D97-AF65-F5344CB8AC3E}">
        <p14:creationId xmlns:p14="http://schemas.microsoft.com/office/powerpoint/2010/main" val="218469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1+#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1000" fill="hold"/>
                                        <p:tgtEl>
                                          <p:spTgt spid="24"/>
                                        </p:tgtEl>
                                        <p:attrNameLst>
                                          <p:attrName>ppt_x</p:attrName>
                                        </p:attrNameLst>
                                      </p:cBhvr>
                                      <p:tavLst>
                                        <p:tav tm="0">
                                          <p:val>
                                            <p:strVal val="0-#ppt_w/2"/>
                                          </p:val>
                                        </p:tav>
                                        <p:tav tm="100000">
                                          <p:val>
                                            <p:strVal val="#ppt_x"/>
                                          </p:val>
                                        </p:tav>
                                      </p:tavLst>
                                    </p:anim>
                                    <p:anim calcmode="lin" valueType="num">
                                      <p:cBhvr additive="base">
                                        <p:cTn id="13" dur="10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1+#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435280" cy="1143000"/>
          </a:xfrm>
        </p:spPr>
        <p:txBody>
          <a:bodyPr>
            <a:normAutofit fontScale="90000"/>
          </a:bodyPr>
          <a:lstStyle/>
          <a:p>
            <a:r>
              <a:rPr lang="zh-CN" altLang="en-US" b="1" dirty="0">
                <a:effectLst>
                  <a:outerShdw blurRad="38100" dist="38100" dir="2700000" algn="tl">
                    <a:srgbClr val="000000">
                      <a:alpha val="43137"/>
                    </a:srgbClr>
                  </a:outerShdw>
                </a:effectLst>
              </a:rPr>
              <a:t>教学生学会从文本结构入手厘清概念</a:t>
            </a:r>
            <a:endParaRPr lang="zh-CN" altLang="en-US" dirty="0"/>
          </a:p>
        </p:txBody>
      </p:sp>
      <p:sp>
        <p:nvSpPr>
          <p:cNvPr id="4" name="矩形 3"/>
          <p:cNvSpPr/>
          <p:nvPr/>
        </p:nvSpPr>
        <p:spPr>
          <a:xfrm>
            <a:off x="395536" y="1880828"/>
            <a:ext cx="1440160" cy="2808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t>摘编自</a:t>
            </a:r>
            <a:r>
              <a:rPr lang="en-US" altLang="zh-CN" b="1" dirty="0"/>
              <a:t>《</a:t>
            </a:r>
            <a:r>
              <a:rPr lang="zh-CN" altLang="en-US" b="1" dirty="0"/>
              <a:t>历史视域中的诸子学</a:t>
            </a:r>
            <a:r>
              <a:rPr lang="en-US" altLang="zh-CN" b="1" dirty="0"/>
              <a:t>》</a:t>
            </a:r>
            <a:r>
              <a:rPr lang="zh-CN" altLang="en-US" b="1" dirty="0"/>
              <a:t>（“诸子学”是论述对象）</a:t>
            </a:r>
            <a:endParaRPr lang="en-US" altLang="zh-CN" b="1" dirty="0"/>
          </a:p>
        </p:txBody>
      </p:sp>
      <p:sp>
        <p:nvSpPr>
          <p:cNvPr id="5" name="左大括号 4"/>
          <p:cNvSpPr/>
          <p:nvPr/>
        </p:nvSpPr>
        <p:spPr>
          <a:xfrm>
            <a:off x="1872675" y="1472301"/>
            <a:ext cx="1008112" cy="3600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effectLst>
                <a:outerShdw blurRad="38100" dist="38100" dir="2700000" algn="tl">
                  <a:srgbClr val="000000">
                    <a:alpha val="43137"/>
                  </a:srgbClr>
                </a:outerShdw>
              </a:effectLst>
            </a:endParaRPr>
          </a:p>
        </p:txBody>
      </p:sp>
      <p:sp>
        <p:nvSpPr>
          <p:cNvPr id="6" name="矩形 5"/>
          <p:cNvSpPr/>
          <p:nvPr/>
        </p:nvSpPr>
        <p:spPr>
          <a:xfrm>
            <a:off x="2987824" y="1232756"/>
            <a:ext cx="576064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楷体" pitchFamily="49" charset="-122"/>
                <a:ea typeface="楷体" pitchFamily="49" charset="-122"/>
              </a:rPr>
              <a:t>第一段：概述“诸子之学”的起源和范围</a:t>
            </a:r>
            <a:endParaRPr lang="en-US" altLang="zh-CN" b="1" dirty="0">
              <a:latin typeface="楷体" pitchFamily="49" charset="-122"/>
              <a:ea typeface="楷体" pitchFamily="49" charset="-122"/>
            </a:endParaRPr>
          </a:p>
        </p:txBody>
      </p:sp>
      <p:sp>
        <p:nvSpPr>
          <p:cNvPr id="8" name="矩形 7"/>
          <p:cNvSpPr/>
          <p:nvPr/>
        </p:nvSpPr>
        <p:spPr>
          <a:xfrm>
            <a:off x="2987825" y="1900191"/>
            <a:ext cx="5760639"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楷体" pitchFamily="49" charset="-122"/>
                <a:ea typeface="楷体" pitchFamily="49" charset="-122"/>
              </a:rPr>
              <a:t>第二段：“诸子之学”的两个品格：承继性和创造性突破性，“新子学”应有同样的品格。可以从“照着讲”和“接着讲”来理解。</a:t>
            </a:r>
            <a:endParaRPr lang="en-US" altLang="zh-CN" b="1" dirty="0">
              <a:latin typeface="楷体" pitchFamily="49" charset="-122"/>
              <a:ea typeface="楷体" pitchFamily="49" charset="-122"/>
            </a:endParaRPr>
          </a:p>
          <a:p>
            <a:r>
              <a:rPr lang="zh-CN" altLang="en-US" b="1" dirty="0">
                <a:latin typeface="楷体" pitchFamily="49" charset="-122"/>
                <a:ea typeface="楷体" pitchFamily="49" charset="-122"/>
              </a:rPr>
              <a:t>（第二段开头暗示：照着讲</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承继性；接着讲</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创新突破）</a:t>
            </a:r>
            <a:endParaRPr lang="en-US" altLang="zh-CN" b="1" dirty="0">
              <a:latin typeface="楷体" pitchFamily="49" charset="-122"/>
              <a:ea typeface="楷体" pitchFamily="49" charset="-122"/>
            </a:endParaRPr>
          </a:p>
        </p:txBody>
      </p:sp>
      <p:sp>
        <p:nvSpPr>
          <p:cNvPr id="9" name="矩形 8"/>
          <p:cNvSpPr/>
          <p:nvPr/>
        </p:nvSpPr>
        <p:spPr>
          <a:xfrm>
            <a:off x="2987825" y="3501008"/>
            <a:ext cx="5760639"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楷体" pitchFamily="49" charset="-122"/>
                <a:ea typeface="楷体" pitchFamily="49" charset="-122"/>
              </a:rPr>
              <a:t>第三段：“接着讲”的含义（第三段开头明示：接着讲</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创新突破）和与“东西方文化交融互动”的关系：后者是前者的展开。</a:t>
            </a:r>
            <a:endParaRPr lang="en-US" altLang="zh-CN" b="1" dirty="0">
              <a:latin typeface="楷体" pitchFamily="49" charset="-122"/>
              <a:ea typeface="楷体" pitchFamily="49" charset="-122"/>
            </a:endParaRPr>
          </a:p>
        </p:txBody>
      </p:sp>
      <p:sp>
        <p:nvSpPr>
          <p:cNvPr id="10" name="矩形 9"/>
          <p:cNvSpPr/>
          <p:nvPr/>
        </p:nvSpPr>
        <p:spPr>
          <a:xfrm>
            <a:off x="2992865" y="4748665"/>
            <a:ext cx="5755599"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楷体" pitchFamily="49" charset="-122"/>
                <a:ea typeface="楷体" pitchFamily="49" charset="-122"/>
              </a:rPr>
              <a:t>第四段：“照着讲”和“接着讲”从“逻辑上”和“现实的过程”上存在的关系。</a:t>
            </a:r>
          </a:p>
        </p:txBody>
      </p:sp>
    </p:spTree>
    <p:extLst>
      <p:ext uri="{BB962C8B-B14F-4D97-AF65-F5344CB8AC3E}">
        <p14:creationId xmlns:p14="http://schemas.microsoft.com/office/powerpoint/2010/main" val="3533288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a:extLst>
              <a:ext uri="{FF2B5EF4-FFF2-40B4-BE49-F238E27FC236}">
                <a16:creationId xmlns:a16="http://schemas.microsoft.com/office/drawing/2014/main" id="{585A0B37-678E-41C6-A996-BFDD7942E844}"/>
              </a:ext>
            </a:extLst>
          </p:cNvPr>
          <p:cNvGraphicFramePr>
            <a:graphicFrameLocks noGrp="1"/>
          </p:cNvGraphicFramePr>
          <p:nvPr>
            <p:ph idx="1"/>
            <p:extLst>
              <p:ext uri="{D42A27DB-BD31-4B8C-83A1-F6EECF244321}">
                <p14:modId xmlns:p14="http://schemas.microsoft.com/office/powerpoint/2010/main" val="1026138545"/>
              </p:ext>
            </p:extLst>
          </p:nvPr>
        </p:nvGraphicFramePr>
        <p:xfrm>
          <a:off x="323529" y="1052736"/>
          <a:ext cx="8373615" cy="4958080"/>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val="794787663"/>
                    </a:ext>
                  </a:extLst>
                </a:gridCol>
                <a:gridCol w="1368151">
                  <a:extLst>
                    <a:ext uri="{9D8B030D-6E8A-4147-A177-3AD203B41FA5}">
                      <a16:colId xmlns:a16="http://schemas.microsoft.com/office/drawing/2014/main" val="1149774462"/>
                    </a:ext>
                  </a:extLst>
                </a:gridCol>
                <a:gridCol w="1224136">
                  <a:extLst>
                    <a:ext uri="{9D8B030D-6E8A-4147-A177-3AD203B41FA5}">
                      <a16:colId xmlns:a16="http://schemas.microsoft.com/office/drawing/2014/main" val="1138652718"/>
                    </a:ext>
                  </a:extLst>
                </a:gridCol>
                <a:gridCol w="1296144">
                  <a:extLst>
                    <a:ext uri="{9D8B030D-6E8A-4147-A177-3AD203B41FA5}">
                      <a16:colId xmlns:a16="http://schemas.microsoft.com/office/drawing/2014/main" val="1275569483"/>
                    </a:ext>
                  </a:extLst>
                </a:gridCol>
                <a:gridCol w="720080">
                  <a:extLst>
                    <a:ext uri="{9D8B030D-6E8A-4147-A177-3AD203B41FA5}">
                      <a16:colId xmlns:a16="http://schemas.microsoft.com/office/drawing/2014/main" val="739619503"/>
                    </a:ext>
                  </a:extLst>
                </a:gridCol>
                <a:gridCol w="1656184">
                  <a:extLst>
                    <a:ext uri="{9D8B030D-6E8A-4147-A177-3AD203B41FA5}">
                      <a16:colId xmlns:a16="http://schemas.microsoft.com/office/drawing/2014/main" val="82067464"/>
                    </a:ext>
                  </a:extLst>
                </a:gridCol>
                <a:gridCol w="812776">
                  <a:extLst>
                    <a:ext uri="{9D8B030D-6E8A-4147-A177-3AD203B41FA5}">
                      <a16:colId xmlns:a16="http://schemas.microsoft.com/office/drawing/2014/main" val="1467275021"/>
                    </a:ext>
                  </a:extLst>
                </a:gridCol>
              </a:tblGrid>
              <a:tr h="370840">
                <a:tc>
                  <a:txBody>
                    <a:bodyPr/>
                    <a:lstStyle/>
                    <a:p>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客观题</a:t>
                      </a:r>
                    </a:p>
                  </a:txBody>
                  <a:tcPr/>
                </a:tc>
                <a:tc>
                  <a:txBody>
                    <a:bodyPr/>
                    <a:lstStyle/>
                    <a:p>
                      <a:r>
                        <a:rPr lang="zh-CN" altLang="en-US" sz="1600" b="1" dirty="0">
                          <a:latin typeface="楷体" pitchFamily="49" charset="-122"/>
                          <a:ea typeface="楷体" pitchFamily="49" charset="-122"/>
                        </a:rPr>
                        <a:t>主观</a:t>
                      </a:r>
                      <a:r>
                        <a:rPr lang="en-US" altLang="zh-CN" sz="1600" b="1" dirty="0">
                          <a:latin typeface="楷体" pitchFamily="49" charset="-122"/>
                          <a:ea typeface="楷体" pitchFamily="49" charset="-122"/>
                        </a:rPr>
                        <a:t>1</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主观</a:t>
                      </a:r>
                      <a:r>
                        <a:rPr lang="en-US" altLang="zh-CN" sz="1600" b="1" dirty="0">
                          <a:latin typeface="楷体" pitchFamily="49" charset="-122"/>
                          <a:ea typeface="楷体" pitchFamily="49" charset="-122"/>
                        </a:rPr>
                        <a:t>2</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主观</a:t>
                      </a:r>
                      <a:r>
                        <a:rPr lang="en-US" altLang="zh-CN" sz="1600" b="1" dirty="0">
                          <a:latin typeface="楷体" pitchFamily="49" charset="-122"/>
                          <a:ea typeface="楷体" pitchFamily="49" charset="-122"/>
                        </a:rPr>
                        <a:t>3</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选文</a:t>
                      </a:r>
                    </a:p>
                  </a:txBody>
                  <a:tcPr/>
                </a:tc>
                <a:tc>
                  <a:txBody>
                    <a:bodyPr/>
                    <a:lstStyle/>
                    <a:p>
                      <a:r>
                        <a:rPr lang="zh-CN" altLang="en-US" sz="1600" b="1" dirty="0">
                          <a:latin typeface="楷体" pitchFamily="49" charset="-122"/>
                          <a:ea typeface="楷体" pitchFamily="49" charset="-122"/>
                        </a:rPr>
                        <a:t>体裁</a:t>
                      </a:r>
                    </a:p>
                  </a:txBody>
                  <a:tcPr/>
                </a:tc>
                <a:extLst>
                  <a:ext uri="{0D108BD9-81ED-4DB2-BD59-A6C34878D82A}">
                    <a16:rowId xmlns:a16="http://schemas.microsoft.com/office/drawing/2014/main" val="813263023"/>
                  </a:ext>
                </a:extLst>
              </a:tr>
              <a:tr h="370840">
                <a:tc>
                  <a:txBody>
                    <a:bodyPr/>
                    <a:lstStyle/>
                    <a:p>
                      <a:r>
                        <a:rPr lang="en-US" altLang="zh-CN" sz="1600" b="1" dirty="0">
                          <a:latin typeface="楷体" pitchFamily="49" charset="-122"/>
                          <a:ea typeface="楷体" pitchFamily="49" charset="-122"/>
                        </a:rPr>
                        <a:t>2016</a:t>
                      </a:r>
                      <a:r>
                        <a:rPr lang="zh-CN" altLang="en-US" sz="1600" b="1" dirty="0">
                          <a:latin typeface="楷体" pitchFamily="49" charset="-122"/>
                          <a:ea typeface="楷体" pitchFamily="49" charset="-122"/>
                        </a:rPr>
                        <a:t>课标一</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B</a:t>
                      </a:r>
                      <a:r>
                        <a:rPr lang="zh-CN" altLang="en-US" sz="1600" b="1" dirty="0">
                          <a:latin typeface="楷体" pitchFamily="49" charset="-122"/>
                          <a:ea typeface="楷体" pitchFamily="49" charset="-122"/>
                        </a:rPr>
                        <a:t>理解词语“锄”</a:t>
                      </a:r>
                    </a:p>
                  </a:txBody>
                  <a:tcPr/>
                </a:tc>
                <a:tc>
                  <a:txBody>
                    <a:bodyPr/>
                    <a:lstStyle/>
                    <a:p>
                      <a:r>
                        <a:rPr lang="en-US" altLang="zh-CN" sz="1600" b="1" dirty="0">
                          <a:latin typeface="楷体" pitchFamily="49" charset="-122"/>
                          <a:ea typeface="楷体" pitchFamily="49" charset="-122"/>
                        </a:rPr>
                        <a:t>B</a:t>
                      </a:r>
                      <a:r>
                        <a:rPr lang="zh-CN" altLang="en-US" sz="1600" b="1" dirty="0">
                          <a:latin typeface="楷体" pitchFamily="49" charset="-122"/>
                          <a:ea typeface="楷体" pitchFamily="49" charset="-122"/>
                        </a:rPr>
                        <a:t>理解句子</a:t>
                      </a:r>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锄</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2961253783"/>
                  </a:ext>
                </a:extLst>
              </a:tr>
              <a:tr h="470986">
                <a:tc>
                  <a:txBody>
                    <a:bodyPr/>
                    <a:lstStyle/>
                    <a:p>
                      <a:r>
                        <a:rPr lang="en-US" altLang="zh-CN" sz="1600" b="1" dirty="0">
                          <a:latin typeface="楷体" pitchFamily="49" charset="-122"/>
                          <a:ea typeface="楷体" pitchFamily="49" charset="-122"/>
                        </a:rPr>
                        <a:t>2016</a:t>
                      </a:r>
                      <a:r>
                        <a:rPr lang="zh-CN" altLang="en-US" sz="1600" b="1" dirty="0">
                          <a:latin typeface="楷体" pitchFamily="49" charset="-122"/>
                          <a:ea typeface="楷体" pitchFamily="49" charset="-122"/>
                        </a:rPr>
                        <a:t>课标二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p>
                      <a:endParaRPr lang="zh-CN" altLang="en-US" sz="1600" b="1" dirty="0">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战争</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1570926407"/>
                  </a:ext>
                </a:extLst>
              </a:tr>
              <a:tr h="370840">
                <a:tc>
                  <a:txBody>
                    <a:bodyPr/>
                    <a:lstStyle/>
                    <a:p>
                      <a:r>
                        <a:rPr lang="en-US" altLang="zh-CN" sz="1600" b="1" dirty="0">
                          <a:latin typeface="楷体" pitchFamily="49" charset="-122"/>
                          <a:ea typeface="楷体" pitchFamily="49" charset="-122"/>
                        </a:rPr>
                        <a:t>2016</a:t>
                      </a:r>
                      <a:r>
                        <a:rPr lang="zh-CN" altLang="en-US" sz="1600" b="1" dirty="0">
                          <a:latin typeface="楷体" pitchFamily="49" charset="-122"/>
                          <a:ea typeface="楷体" pitchFamily="49" charset="-122"/>
                        </a:rPr>
                        <a:t>课标三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p>
                      <a:endParaRPr lang="zh-CN" altLang="en-US" sz="1600" b="1" dirty="0">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玻璃</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3418950269"/>
                  </a:ext>
                </a:extLst>
              </a:tr>
              <a:tr h="370840">
                <a:tc>
                  <a:txBody>
                    <a:bodyPr/>
                    <a:lstStyle/>
                    <a:p>
                      <a:r>
                        <a:rPr lang="en-US" altLang="zh-CN" sz="1600" b="1" dirty="0">
                          <a:latin typeface="楷体" pitchFamily="49" charset="-122"/>
                          <a:ea typeface="楷体" pitchFamily="49" charset="-122"/>
                        </a:rPr>
                        <a:t>2017</a:t>
                      </a:r>
                      <a:r>
                        <a:rPr lang="zh-CN" altLang="en-US" sz="1600" b="1" dirty="0">
                          <a:latin typeface="楷体" pitchFamily="49" charset="-122"/>
                          <a:ea typeface="楷体" pitchFamily="49" charset="-122"/>
                        </a:rPr>
                        <a:t>课标一</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endParaRPr lang="zh-CN" altLang="en-US" sz="1600" b="1">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天嚣</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1732291416"/>
                  </a:ext>
                </a:extLst>
              </a:tr>
              <a:tr h="370840">
                <a:tc>
                  <a:txBody>
                    <a:bodyPr/>
                    <a:lstStyle/>
                    <a:p>
                      <a:r>
                        <a:rPr lang="en-US" altLang="zh-CN" sz="1600" b="1" dirty="0">
                          <a:latin typeface="楷体" pitchFamily="49" charset="-122"/>
                          <a:ea typeface="楷体" pitchFamily="49" charset="-122"/>
                        </a:rPr>
                        <a:t>2017</a:t>
                      </a:r>
                      <a:r>
                        <a:rPr lang="zh-CN" altLang="en-US" sz="1600" b="1" dirty="0">
                          <a:latin typeface="楷体" pitchFamily="49" charset="-122"/>
                          <a:ea typeface="楷体" pitchFamily="49" charset="-122"/>
                        </a:rPr>
                        <a:t>课标二</a:t>
                      </a:r>
                    </a:p>
                  </a:txBody>
                  <a:tcPr/>
                </a:tc>
                <a:tc>
                  <a:txBody>
                    <a:bodyPr/>
                    <a:lstStyle/>
                    <a:p>
                      <a:r>
                        <a:rPr lang="en-US" altLang="zh-CN" sz="1600" b="1" dirty="0">
                          <a:latin typeface="楷体" pitchFamily="49" charset="-122"/>
                          <a:ea typeface="楷体" pitchFamily="49" charset="-122"/>
                        </a:rPr>
                        <a:t>B</a:t>
                      </a:r>
                      <a:r>
                        <a:rPr lang="zh-CN" altLang="en-US" sz="1600" b="1" dirty="0">
                          <a:latin typeface="楷体" pitchFamily="49" charset="-122"/>
                          <a:ea typeface="楷体" pitchFamily="49" charset="-122"/>
                        </a:rPr>
                        <a:t>理解</a:t>
                      </a:r>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理解</a:t>
                      </a:r>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a:t>
                      </a: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endParaRPr lang="zh-CN" altLang="en-US" sz="1600" b="1">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窗子以外</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散文</a:t>
                      </a:r>
                    </a:p>
                  </a:txBody>
                  <a:tcPr/>
                </a:tc>
                <a:extLst>
                  <a:ext uri="{0D108BD9-81ED-4DB2-BD59-A6C34878D82A}">
                    <a16:rowId xmlns:a16="http://schemas.microsoft.com/office/drawing/2014/main" val="592668878"/>
                  </a:ext>
                </a:extLst>
              </a:tr>
              <a:tr h="370840">
                <a:tc>
                  <a:txBody>
                    <a:bodyPr/>
                    <a:lstStyle/>
                    <a:p>
                      <a:r>
                        <a:rPr lang="en-US" altLang="zh-CN" sz="1600" b="1" dirty="0">
                          <a:latin typeface="楷体" pitchFamily="49" charset="-122"/>
                          <a:ea typeface="楷体" pitchFamily="49" charset="-122"/>
                        </a:rPr>
                        <a:t>2017</a:t>
                      </a:r>
                      <a:r>
                        <a:rPr lang="zh-CN" altLang="en-US" sz="1600" b="1" dirty="0">
                          <a:latin typeface="楷体" pitchFamily="49" charset="-122"/>
                          <a:ea typeface="楷体" pitchFamily="49" charset="-122"/>
                        </a:rPr>
                        <a:t>课标三</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理解</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分析</a:t>
                      </a: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p>
                  </a:txBody>
                  <a:tcPr/>
                </a:tc>
                <a:tc>
                  <a:txBody>
                    <a:bodyPr/>
                    <a:lstStyle/>
                    <a:p>
                      <a:endParaRPr lang="zh-CN" altLang="en-US" sz="1600" b="1">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我们的裁缝店</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3921165709"/>
                  </a:ext>
                </a:extLst>
              </a:tr>
              <a:tr h="370840">
                <a:tc>
                  <a:txBody>
                    <a:bodyPr/>
                    <a:lstStyle/>
                    <a:p>
                      <a:r>
                        <a:rPr lang="en-US" altLang="zh-CN" sz="1600" b="1" dirty="0">
                          <a:latin typeface="楷体" pitchFamily="49" charset="-122"/>
                          <a:ea typeface="楷体" pitchFamily="49" charset="-122"/>
                        </a:rPr>
                        <a:t>2018</a:t>
                      </a:r>
                      <a:r>
                        <a:rPr lang="zh-CN" altLang="en-US" sz="1600" b="1" dirty="0">
                          <a:latin typeface="楷体" pitchFamily="49" charset="-122"/>
                          <a:ea typeface="楷体" pitchFamily="49" charset="-122"/>
                        </a:rPr>
                        <a:t>课标一</a:t>
                      </a:r>
                    </a:p>
                  </a:txBody>
                  <a:tcPr/>
                </a:tc>
                <a:tc>
                  <a:txBody>
                    <a:bodyPr/>
                    <a:lstStyle/>
                    <a:p>
                      <a:r>
                        <a:rPr lang="en-US" altLang="zh-CN" sz="1600" b="1" dirty="0">
                          <a:latin typeface="楷体" pitchFamily="49" charset="-122"/>
                          <a:ea typeface="楷体" pitchFamily="49" charset="-122"/>
                        </a:rPr>
                        <a:t>B</a:t>
                      </a:r>
                      <a:r>
                        <a:rPr lang="zh-CN" altLang="en-US" sz="1600" b="1" dirty="0">
                          <a:latin typeface="楷体" pitchFamily="49" charset="-122"/>
                          <a:ea typeface="楷体" pitchFamily="49" charset="-122"/>
                        </a:rPr>
                        <a:t>理解</a:t>
                      </a:r>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endParaRPr lang="zh-CN" altLang="en-US" sz="1600" b="1" dirty="0">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赵一曼女士</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3834945080"/>
                  </a:ext>
                </a:extLst>
              </a:tr>
              <a:tr h="370840">
                <a:tc>
                  <a:txBody>
                    <a:bodyPr/>
                    <a:lstStyle/>
                    <a:p>
                      <a:r>
                        <a:rPr lang="en-US" altLang="zh-CN" sz="1600" b="1" dirty="0">
                          <a:latin typeface="楷体" pitchFamily="49" charset="-122"/>
                          <a:ea typeface="楷体" pitchFamily="49" charset="-122"/>
                        </a:rPr>
                        <a:t>2018</a:t>
                      </a:r>
                      <a:r>
                        <a:rPr lang="zh-CN" altLang="en-US" sz="1600" b="1" dirty="0">
                          <a:latin typeface="楷体" pitchFamily="49" charset="-122"/>
                          <a:ea typeface="楷体" pitchFamily="49" charset="-122"/>
                        </a:rPr>
                        <a:t>课标二</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D</a:t>
                      </a:r>
                      <a:r>
                        <a:rPr lang="zh-CN" altLang="en-US" sz="1600" b="1" dirty="0">
                          <a:latin typeface="楷体" pitchFamily="49" charset="-122"/>
                          <a:ea typeface="楷体" pitchFamily="49" charset="-122"/>
                        </a:rPr>
                        <a:t>鉴赏评价</a:t>
                      </a:r>
                    </a:p>
                  </a:txBody>
                  <a:tcPr/>
                </a:tc>
                <a:tc>
                  <a:txBody>
                    <a:bodyPr/>
                    <a:lstStyle/>
                    <a:p>
                      <a:endParaRPr lang="zh-CN" altLang="en-US" sz="1600" b="1">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有声电影</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973713459"/>
                  </a:ext>
                </a:extLst>
              </a:tr>
              <a:tr h="370840">
                <a:tc>
                  <a:txBody>
                    <a:bodyPr/>
                    <a:lstStyle/>
                    <a:p>
                      <a:r>
                        <a:rPr lang="en-US" altLang="zh-CN" sz="1600" b="1" dirty="0">
                          <a:latin typeface="楷体" pitchFamily="49" charset="-122"/>
                          <a:ea typeface="楷体" pitchFamily="49" charset="-122"/>
                        </a:rPr>
                        <a:t>2018</a:t>
                      </a:r>
                      <a:r>
                        <a:rPr lang="zh-CN" altLang="en-US" sz="1600" b="1" dirty="0">
                          <a:latin typeface="楷体" pitchFamily="49" charset="-122"/>
                          <a:ea typeface="楷体" pitchFamily="49" charset="-122"/>
                        </a:rPr>
                        <a:t>课标三</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endParaRPr lang="zh-CN" altLang="en-US" sz="1600" b="1">
                        <a:latin typeface="楷体" pitchFamily="49" charset="-122"/>
                        <a:ea typeface="楷体" pitchFamily="49" charset="-122"/>
                      </a:endParaRPr>
                    </a:p>
                  </a:txBody>
                  <a:tcPr/>
                </a:tc>
                <a:tc>
                  <a:txBody>
                    <a:bodyPr/>
                    <a:lstStyle/>
                    <a:p>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微纪元</a:t>
                      </a:r>
                      <a:r>
                        <a:rPr lang="en-US" altLang="zh-CN" sz="1600" b="1" dirty="0">
                          <a:latin typeface="楷体" pitchFamily="49" charset="-122"/>
                          <a:ea typeface="楷体" pitchFamily="49" charset="-122"/>
                        </a:rPr>
                        <a:t>》</a:t>
                      </a:r>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小说</a:t>
                      </a:r>
                    </a:p>
                  </a:txBody>
                  <a:tcPr/>
                </a:tc>
                <a:extLst>
                  <a:ext uri="{0D108BD9-81ED-4DB2-BD59-A6C34878D82A}">
                    <a16:rowId xmlns:a16="http://schemas.microsoft.com/office/drawing/2014/main" val="2361842156"/>
                  </a:ext>
                </a:extLst>
              </a:tr>
            </a:tbl>
          </a:graphicData>
        </a:graphic>
      </p:graphicFrame>
      <p:sp>
        <p:nvSpPr>
          <p:cNvPr id="4" name="标题 1">
            <a:extLst>
              <a:ext uri="{FF2B5EF4-FFF2-40B4-BE49-F238E27FC236}">
                <a16:creationId xmlns:a16="http://schemas.microsoft.com/office/drawing/2014/main" id="{F8410735-AC74-485C-AA1C-ABC6FB18CD84}"/>
              </a:ext>
            </a:extLst>
          </p:cNvPr>
          <p:cNvSpPr>
            <a:spLocks noGrp="1"/>
          </p:cNvSpPr>
          <p:nvPr>
            <p:ph type="title"/>
          </p:nvPr>
        </p:nvSpPr>
        <p:spPr>
          <a:xfrm>
            <a:off x="539552" y="0"/>
            <a:ext cx="8229600" cy="1143000"/>
          </a:xfrm>
        </p:spPr>
        <p:txBody>
          <a:bodyPr>
            <a:normAutofit/>
          </a:bodyPr>
          <a:lstStyle/>
          <a:p>
            <a:r>
              <a:rPr lang="zh-CN" altLang="en-US" b="1" dirty="0"/>
              <a:t>近三年文学类文本阅读命题汇总</a:t>
            </a:r>
          </a:p>
        </p:txBody>
      </p:sp>
    </p:spTree>
    <p:extLst>
      <p:ext uri="{BB962C8B-B14F-4D97-AF65-F5344CB8AC3E}">
        <p14:creationId xmlns:p14="http://schemas.microsoft.com/office/powerpoint/2010/main" val="2965908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a:t>文学类文本中理解词语句子能力的“打通式”培养策略</a:t>
            </a:r>
          </a:p>
        </p:txBody>
      </p:sp>
      <p:sp>
        <p:nvSpPr>
          <p:cNvPr id="3" name="内容占位符 2"/>
          <p:cNvSpPr>
            <a:spLocks noGrp="1"/>
          </p:cNvSpPr>
          <p:nvPr>
            <p:ph idx="1"/>
          </p:nvPr>
        </p:nvSpPr>
        <p:spPr/>
        <p:txBody>
          <a:bodyPr>
            <a:normAutofit/>
          </a:bodyPr>
          <a:lstStyle/>
          <a:p>
            <a:r>
              <a:rPr lang="en-US" altLang="zh-CN" b="1" dirty="0">
                <a:solidFill>
                  <a:srgbClr val="0070C0"/>
                </a:solidFill>
              </a:rPr>
              <a:t>1</a:t>
            </a:r>
            <a:r>
              <a:rPr lang="zh-CN" altLang="en-US" b="1" dirty="0">
                <a:solidFill>
                  <a:srgbClr val="0070C0"/>
                </a:solidFill>
              </a:rPr>
              <a:t>，打通对象</a:t>
            </a:r>
            <a:r>
              <a:rPr lang="zh-CN" altLang="en-US" b="1" dirty="0"/>
              <a:t>：</a:t>
            </a:r>
            <a:r>
              <a:rPr lang="en-US" altLang="zh-CN" sz="4000" b="1" dirty="0">
                <a:solidFill>
                  <a:srgbClr val="0070C0"/>
                </a:solidFill>
                <a:latin typeface="黑体" pitchFamily="49" charset="-122"/>
                <a:ea typeface="黑体" pitchFamily="49" charset="-122"/>
              </a:rPr>
              <a:t>B</a:t>
            </a:r>
            <a:r>
              <a:rPr lang="zh-CN" altLang="en-US" sz="4000" b="1" dirty="0">
                <a:solidFill>
                  <a:srgbClr val="0070C0"/>
                </a:solidFill>
                <a:latin typeface="黑体" pitchFamily="49" charset="-122"/>
                <a:ea typeface="黑体" pitchFamily="49" charset="-122"/>
              </a:rPr>
              <a:t>理解</a:t>
            </a:r>
            <a:r>
              <a:rPr lang="en-US" altLang="zh-CN" sz="4000" b="1" dirty="0">
                <a:solidFill>
                  <a:srgbClr val="0070C0"/>
                </a:solidFill>
                <a:latin typeface="黑体" pitchFamily="49" charset="-122"/>
                <a:ea typeface="黑体" pitchFamily="49" charset="-122"/>
              </a:rPr>
              <a:t>+D</a:t>
            </a:r>
            <a:r>
              <a:rPr lang="zh-CN" altLang="en-US" sz="4000" b="1" dirty="0">
                <a:solidFill>
                  <a:srgbClr val="0070C0"/>
                </a:solidFill>
                <a:latin typeface="黑体" pitchFamily="49" charset="-122"/>
                <a:ea typeface="黑体" pitchFamily="49" charset="-122"/>
              </a:rPr>
              <a:t>鉴赏评价</a:t>
            </a:r>
            <a:endParaRPr lang="en-US" altLang="zh-CN" b="1" dirty="0">
              <a:solidFill>
                <a:srgbClr val="0070C0"/>
              </a:solidFill>
              <a:latin typeface="黑体" pitchFamily="49" charset="-122"/>
              <a:ea typeface="黑体" pitchFamily="49" charset="-122"/>
            </a:endParaRPr>
          </a:p>
          <a:p>
            <a:r>
              <a:rPr lang="en-US" altLang="zh-CN" b="1" dirty="0">
                <a:solidFill>
                  <a:srgbClr val="0070C0"/>
                </a:solidFill>
              </a:rPr>
              <a:t>2</a:t>
            </a:r>
            <a:r>
              <a:rPr lang="zh-CN" altLang="en-US" b="1" dirty="0">
                <a:solidFill>
                  <a:srgbClr val="0070C0"/>
                </a:solidFill>
              </a:rPr>
              <a:t>，操作方法</a:t>
            </a:r>
            <a:r>
              <a:rPr lang="zh-CN" altLang="en-US" b="1" dirty="0"/>
              <a:t>：文学类主要考察学生“审美鉴赏与创造”这个</a:t>
            </a:r>
            <a:r>
              <a:rPr lang="en-US" altLang="zh-CN" b="1" dirty="0"/>
              <a:t>17</a:t>
            </a:r>
            <a:r>
              <a:rPr lang="zh-CN" altLang="en-US" b="1" dirty="0"/>
              <a:t>新课标提出的素养模块，文本特点与论述类有联系又有区别，文学类文本中的理解题虽然也常与分析综合题合并来考，但更适合站在鉴赏评价的更高维度上进行突破。</a:t>
            </a:r>
          </a:p>
        </p:txBody>
      </p:sp>
    </p:spTree>
    <p:extLst>
      <p:ext uri="{BB962C8B-B14F-4D97-AF65-F5344CB8AC3E}">
        <p14:creationId xmlns:p14="http://schemas.microsoft.com/office/powerpoint/2010/main" val="284354786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76DC9-DEE8-49A4-9607-406936E51A29}"/>
              </a:ext>
            </a:extLst>
          </p:cNvPr>
          <p:cNvSpPr>
            <a:spLocks noGrp="1"/>
          </p:cNvSpPr>
          <p:nvPr>
            <p:ph type="title"/>
          </p:nvPr>
        </p:nvSpPr>
        <p:spPr/>
        <p:txBody>
          <a:bodyPr>
            <a:normAutofit/>
          </a:bodyPr>
          <a:lstStyle/>
          <a:p>
            <a:pPr algn="l"/>
            <a:r>
              <a:rPr lang="en-US" altLang="zh-CN" sz="3200" b="1" dirty="0">
                <a:solidFill>
                  <a:srgbClr val="0070C0"/>
                </a:solidFill>
                <a:effectLst>
                  <a:outerShdw blurRad="38100" dist="38100" dir="2700000" algn="tl">
                    <a:srgbClr val="000000">
                      <a:alpha val="43137"/>
                    </a:srgbClr>
                  </a:outerShdw>
                </a:effectLst>
                <a:latin typeface="+mn-lt"/>
                <a:ea typeface="+mn-ea"/>
                <a:cs typeface="+mn-cs"/>
              </a:rPr>
              <a:t>3.</a:t>
            </a:r>
            <a:r>
              <a:rPr lang="zh-CN" altLang="en-US" sz="3200" b="1" dirty="0">
                <a:solidFill>
                  <a:srgbClr val="0070C0"/>
                </a:solidFill>
                <a:effectLst>
                  <a:outerShdw blurRad="38100" dist="38100" dir="2700000" algn="tl">
                    <a:srgbClr val="000000">
                      <a:alpha val="43137"/>
                    </a:srgbClr>
                  </a:outerShdw>
                </a:effectLst>
                <a:latin typeface="+mn-lt"/>
                <a:ea typeface="+mn-ea"/>
                <a:cs typeface="+mn-cs"/>
              </a:rPr>
              <a:t>具体案例</a:t>
            </a:r>
          </a:p>
        </p:txBody>
      </p:sp>
      <p:sp>
        <p:nvSpPr>
          <p:cNvPr id="3" name="内容占位符 2">
            <a:extLst>
              <a:ext uri="{FF2B5EF4-FFF2-40B4-BE49-F238E27FC236}">
                <a16:creationId xmlns:a16="http://schemas.microsoft.com/office/drawing/2014/main" id="{57FCBE4C-538A-40DB-9EDA-657E4A70B6BF}"/>
              </a:ext>
            </a:extLst>
          </p:cNvPr>
          <p:cNvSpPr>
            <a:spLocks noGrp="1"/>
          </p:cNvSpPr>
          <p:nvPr>
            <p:ph idx="1"/>
          </p:nvPr>
        </p:nvSpPr>
        <p:spPr>
          <a:xfrm>
            <a:off x="251520" y="1196752"/>
            <a:ext cx="8712968" cy="4968552"/>
          </a:xfrm>
          <a:solidFill>
            <a:schemeClr val="accent3">
              <a:lumMod val="20000"/>
              <a:lumOff val="80000"/>
            </a:schemeClr>
          </a:solidFill>
        </p:spPr>
        <p:txBody>
          <a:bodyPr>
            <a:noAutofit/>
          </a:bodyPr>
          <a:lstStyle/>
          <a:p>
            <a:pPr marL="0" indent="0">
              <a:buNone/>
            </a:pPr>
            <a:r>
              <a:rPr lang="en-US" altLang="zh-CN" sz="2400" b="1" dirty="0">
                <a:latin typeface="+mn-ea"/>
              </a:rPr>
              <a:t>2018</a:t>
            </a:r>
            <a:r>
              <a:rPr lang="zh-CN" altLang="en-US" sz="2400" b="1" dirty="0">
                <a:latin typeface="+mn-ea"/>
              </a:rPr>
              <a:t>年全国卷一第</a:t>
            </a:r>
            <a:r>
              <a:rPr lang="en-US" altLang="zh-CN" sz="2400" b="1" dirty="0">
                <a:latin typeface="+mn-ea"/>
              </a:rPr>
              <a:t>4</a:t>
            </a:r>
            <a:r>
              <a:rPr lang="zh-CN" altLang="en-US" sz="2400" b="1" dirty="0">
                <a:latin typeface="+mn-ea"/>
              </a:rPr>
              <a:t>题</a:t>
            </a:r>
            <a:r>
              <a:rPr lang="en-US" altLang="zh-CN" sz="2400" b="1" dirty="0">
                <a:latin typeface="+mn-ea"/>
              </a:rPr>
              <a:t>——</a:t>
            </a:r>
          </a:p>
          <a:p>
            <a:r>
              <a:rPr lang="en-US" altLang="zh-CN" sz="2000" b="1" dirty="0">
                <a:latin typeface="楷体" pitchFamily="49" charset="-122"/>
                <a:ea typeface="楷体" pitchFamily="49" charset="-122"/>
              </a:rPr>
              <a:t>4.</a:t>
            </a:r>
            <a:r>
              <a:rPr lang="zh-CN" altLang="zh-CN" sz="2000" b="1" dirty="0">
                <a:latin typeface="楷体" pitchFamily="49" charset="-122"/>
                <a:ea typeface="楷体" pitchFamily="49" charset="-122"/>
              </a:rPr>
              <a:t>下列对小说相关内容和艺术特色的分析鉴赏，不正确的一项是</a:t>
            </a:r>
            <a:r>
              <a:rPr lang="en-US" altLang="zh-CN" sz="2000" b="1" dirty="0">
                <a:latin typeface="楷体" pitchFamily="49" charset="-122"/>
                <a:ea typeface="楷体" pitchFamily="49" charset="-122"/>
              </a:rPr>
              <a:t>(3</a:t>
            </a:r>
            <a:r>
              <a:rPr lang="zh-CN" altLang="zh-CN" sz="2000" b="1" dirty="0">
                <a:latin typeface="楷体" pitchFamily="49" charset="-122"/>
                <a:ea typeface="楷体" pitchFamily="49" charset="-122"/>
              </a:rPr>
              <a:t>分</a:t>
            </a:r>
            <a:r>
              <a:rPr lang="en-US" altLang="zh-CN" sz="2000" b="1" dirty="0">
                <a:latin typeface="楷体" pitchFamily="49" charset="-122"/>
                <a:ea typeface="楷体" pitchFamily="49" charset="-122"/>
              </a:rPr>
              <a:t>)</a:t>
            </a:r>
            <a:endParaRPr lang="zh-CN" altLang="zh-CN" sz="2000" b="1" dirty="0">
              <a:latin typeface="楷体" pitchFamily="49" charset="-122"/>
              <a:ea typeface="楷体" pitchFamily="49" charset="-122"/>
            </a:endParaRPr>
          </a:p>
          <a:p>
            <a:pPr marL="0" indent="0">
              <a:buNone/>
            </a:pPr>
            <a:r>
              <a:rPr lang="en-US" altLang="zh-CN" sz="2000" b="1" dirty="0">
                <a:latin typeface="楷体" pitchFamily="49" charset="-122"/>
                <a:ea typeface="楷体" pitchFamily="49" charset="-122"/>
              </a:rPr>
              <a:t>A. </a:t>
            </a:r>
            <a:r>
              <a:rPr lang="zh-CN" altLang="zh-CN" sz="2000" b="1" dirty="0">
                <a:latin typeface="楷体" pitchFamily="49" charset="-122"/>
                <a:ea typeface="楷体" pitchFamily="49" charset="-122"/>
              </a:rPr>
              <a:t>小说以“赵一曼女士”为题，不同于以往烈士、同志、英雄等惯常用法，称谓的陌生化既表达了对主人公的尊敬之意，又引起了读者的注意。</a:t>
            </a:r>
          </a:p>
          <a:p>
            <a:pPr marL="0" indent="0">
              <a:buNone/>
            </a:pPr>
            <a:r>
              <a:rPr lang="en-US" altLang="zh-CN" sz="2000" b="1" dirty="0">
                <a:latin typeface="楷体" pitchFamily="49" charset="-122"/>
                <a:ea typeface="楷体" pitchFamily="49" charset="-122"/>
              </a:rPr>
              <a:t>B.</a:t>
            </a:r>
            <a:r>
              <a:rPr lang="zh-CN" altLang="zh-CN" sz="2000" b="1" dirty="0">
                <a:latin typeface="楷体" pitchFamily="49" charset="-122"/>
                <a:ea typeface="楷体" pitchFamily="49" charset="-122"/>
              </a:rPr>
              <a:t>“通过对此人的严厉审讯，有可能澄清中共与苏联的关系”，这既是大野泰治向上级提出的建议，也暗示他已从赵一曼那里得到有价值的回答。</a:t>
            </a:r>
          </a:p>
          <a:p>
            <a:pPr marL="0" indent="0">
              <a:buNone/>
            </a:pPr>
            <a:r>
              <a:rPr lang="en-US" altLang="zh-CN" sz="2000" b="1" dirty="0">
                <a:latin typeface="楷体" pitchFamily="49" charset="-122"/>
                <a:ea typeface="楷体" pitchFamily="49" charset="-122"/>
              </a:rPr>
              <a:t>C.</a:t>
            </a:r>
            <a:r>
              <a:rPr lang="zh-CN" altLang="zh-CN" sz="2000" b="1" dirty="0">
                <a:latin typeface="楷体" pitchFamily="49" charset="-122"/>
                <a:ea typeface="楷体" pitchFamily="49" charset="-122"/>
              </a:rPr>
              <a:t>“他指着石碑说，赵一曼</a:t>
            </a:r>
            <a:r>
              <a:rPr lang="en-US" altLang="zh-CN" sz="2000" b="1" dirty="0">
                <a:latin typeface="楷体" pitchFamily="49" charset="-122"/>
                <a:ea typeface="楷体" pitchFamily="49" charset="-122"/>
              </a:rPr>
              <a:t>?</a:t>
            </a:r>
            <a:r>
              <a:rPr lang="zh-CN" altLang="zh-CN" sz="2000" b="1" dirty="0">
                <a:latin typeface="楷体" pitchFamily="49" charset="-122"/>
                <a:ea typeface="楷体" pitchFamily="49" charset="-122"/>
              </a:rPr>
              <a:t>我说，对，赵一曼。”两个陌生人之间有意无意的搭讪，看似闲笔，实则很有用心，说明赵一曼仍活在人们的记忆里。</a:t>
            </a:r>
          </a:p>
          <a:p>
            <a:pPr marL="0" indent="0">
              <a:buNone/>
            </a:pPr>
            <a:r>
              <a:rPr lang="en-US" altLang="zh-CN" sz="2000" b="1" dirty="0">
                <a:latin typeface="楷体" pitchFamily="49" charset="-122"/>
                <a:ea typeface="楷体" pitchFamily="49" charset="-122"/>
              </a:rPr>
              <a:t>D.</a:t>
            </a:r>
            <a:r>
              <a:rPr lang="zh-CN" altLang="zh-CN" sz="2000" b="1" dirty="0">
                <a:latin typeface="楷体" pitchFamily="49" charset="-122"/>
                <a:ea typeface="楷体" pitchFamily="49" charset="-122"/>
              </a:rPr>
              <a:t>医院是“我”与赵一曼的连接点，小说由此切入主人公监禁期间鲜为人知的特殊生活经历，在跨越时空的精神对话中再现了赵一曼的英雄本色。</a:t>
            </a:r>
            <a:endParaRPr lang="en-US" altLang="zh-CN" sz="2000" b="1" dirty="0">
              <a:latin typeface="楷体" pitchFamily="49" charset="-122"/>
              <a:ea typeface="楷体" pitchFamily="49" charset="-122"/>
            </a:endParaRPr>
          </a:p>
          <a:p>
            <a:endParaRPr lang="en-US" altLang="zh-CN" sz="1800" b="1" dirty="0">
              <a:latin typeface="楷体" pitchFamily="49" charset="-122"/>
              <a:ea typeface="楷体" pitchFamily="49" charset="-122"/>
            </a:endParaRPr>
          </a:p>
          <a:p>
            <a:pPr marL="0" indent="0">
              <a:buNone/>
            </a:pPr>
            <a:r>
              <a:rPr lang="zh-CN" altLang="en-US" sz="2000" b="1" dirty="0">
                <a:latin typeface="楷体" pitchFamily="49" charset="-122"/>
                <a:ea typeface="楷体" pitchFamily="49" charset="-122"/>
              </a:rPr>
              <a:t>答案：</a:t>
            </a:r>
            <a:r>
              <a:rPr lang="en-US" altLang="zh-CN" sz="2000" b="1" dirty="0">
                <a:latin typeface="楷体" pitchFamily="49" charset="-122"/>
                <a:ea typeface="楷体" pitchFamily="49" charset="-122"/>
              </a:rPr>
              <a:t>B  </a:t>
            </a:r>
          </a:p>
          <a:p>
            <a:pPr marL="0" indent="0">
              <a:buNone/>
            </a:pPr>
            <a:r>
              <a:rPr lang="zh-CN" altLang="zh-CN" sz="2000" b="1" dirty="0">
                <a:latin typeface="楷体" pitchFamily="49" charset="-122"/>
                <a:ea typeface="楷体" pitchFamily="49" charset="-122"/>
              </a:rPr>
              <a:t>解析：“也暗示他已从赵一曼那里得到有价值的回答”分析错误。原文“大野泰治对赵一曼女士进行了严刑拷问</a:t>
            </a:r>
            <a:r>
              <a:rPr lang="en-US" altLang="zh-CN" sz="2000" b="1" dirty="0">
                <a:latin typeface="楷体" pitchFamily="49" charset="-122"/>
                <a:ea typeface="楷体" pitchFamily="49" charset="-122"/>
              </a:rPr>
              <a:t>,</a:t>
            </a:r>
            <a:r>
              <a:rPr lang="zh-CN" altLang="zh-CN" sz="2000" b="1" dirty="0">
                <a:latin typeface="楷体" pitchFamily="49" charset="-122"/>
                <a:ea typeface="楷体" pitchFamily="49" charset="-122"/>
              </a:rPr>
              <a:t>始终没有得到有价值的回答”</a:t>
            </a:r>
            <a:r>
              <a:rPr lang="zh-CN" altLang="en-US" sz="2000" b="1" dirty="0">
                <a:latin typeface="楷体" pitchFamily="49" charset="-122"/>
                <a:ea typeface="楷体" pitchFamily="49" charset="-122"/>
              </a:rPr>
              <a:t>。</a:t>
            </a:r>
            <a:endParaRPr lang="en-US" altLang="zh-CN" sz="2000" b="1" dirty="0">
              <a:latin typeface="楷体" pitchFamily="49" charset="-122"/>
              <a:ea typeface="楷体" pitchFamily="49" charset="-122"/>
            </a:endParaRPr>
          </a:p>
        </p:txBody>
      </p:sp>
    </p:spTree>
    <p:extLst>
      <p:ext uri="{BB962C8B-B14F-4D97-AF65-F5344CB8AC3E}">
        <p14:creationId xmlns:p14="http://schemas.microsoft.com/office/powerpoint/2010/main" val="5630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t>从鉴赏高度突破文学类句子理解</a:t>
            </a:r>
          </a:p>
        </p:txBody>
      </p:sp>
      <p:sp>
        <p:nvSpPr>
          <p:cNvPr id="3" name="内容占位符 2"/>
          <p:cNvSpPr>
            <a:spLocks noGrp="1"/>
          </p:cNvSpPr>
          <p:nvPr>
            <p:ph idx="1"/>
          </p:nvPr>
        </p:nvSpPr>
        <p:spPr>
          <a:xfrm>
            <a:off x="2123728" y="1484784"/>
            <a:ext cx="6923112" cy="4525963"/>
          </a:xfrm>
        </p:spPr>
        <p:txBody>
          <a:bodyPr>
            <a:noAutofit/>
          </a:bodyPr>
          <a:lstStyle/>
          <a:p>
            <a:pPr>
              <a:buFont typeface="Wingdings" pitchFamily="2" charset="2"/>
              <a:buChar char="u"/>
            </a:pPr>
            <a:r>
              <a:rPr lang="zh-CN" altLang="en-US"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本文是一篇小说，但题材特殊</a:t>
            </a:r>
            <a:endParaRPr lang="en-US" altLang="zh-CN"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endParaRPr>
          </a:p>
          <a:p>
            <a:pPr>
              <a:buFont typeface="Wingdings" pitchFamily="2" charset="2"/>
              <a:buChar char="u"/>
            </a:pPr>
            <a:endParaRPr lang="en-US" altLang="zh-CN"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endParaRPr>
          </a:p>
          <a:p>
            <a:pPr>
              <a:buFont typeface="Wingdings" pitchFamily="2" charset="2"/>
              <a:buChar char="u"/>
            </a:pPr>
            <a:r>
              <a:rPr lang="zh-CN" altLang="en-US" sz="3600" b="1" dirty="0">
                <a:latin typeface="楷体" pitchFamily="49" charset="-122"/>
                <a:ea typeface="楷体" pitchFamily="49" charset="-122"/>
              </a:rPr>
              <a:t>解释文学类文本，</a:t>
            </a:r>
            <a:r>
              <a:rPr lang="zh-CN" altLang="en-US"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过度准确反而不准确</a:t>
            </a:r>
            <a:endParaRPr lang="en-US" altLang="zh-CN"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endParaRPr>
          </a:p>
          <a:p>
            <a:pPr>
              <a:buFont typeface="Wingdings" pitchFamily="2" charset="2"/>
              <a:buChar char="u"/>
            </a:pPr>
            <a:endParaRPr lang="en-US" altLang="zh-CN"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endParaRPr>
          </a:p>
          <a:p>
            <a:pPr>
              <a:buFont typeface="Wingdings" pitchFamily="2" charset="2"/>
              <a:buChar char="u"/>
            </a:pPr>
            <a:r>
              <a:rPr lang="zh-CN" altLang="en-US"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而本题</a:t>
            </a:r>
            <a:r>
              <a:rPr lang="en-US" altLang="zh-CN"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B</a:t>
            </a:r>
            <a:r>
              <a:rPr lang="zh-CN" altLang="en-US" sz="3600" b="1" u="sng" dirty="0">
                <a:solidFill>
                  <a:srgbClr val="0070C0"/>
                </a:solidFill>
                <a:effectLst>
                  <a:outerShdw blurRad="38100" dist="38100" dir="2700000" algn="tl">
                    <a:srgbClr val="000000">
                      <a:alpha val="43137"/>
                    </a:srgbClr>
                  </a:outerShdw>
                </a:effectLst>
                <a:latin typeface="楷体" pitchFamily="49" charset="-122"/>
                <a:ea typeface="楷体" pitchFamily="49" charset="-122"/>
              </a:rPr>
              <a:t>项就属于“硬伤”</a:t>
            </a:r>
            <a:endParaRPr lang="en-US" altLang="zh-CN" sz="3600" b="1" dirty="0">
              <a:latin typeface="楷体" pitchFamily="49" charset="-122"/>
              <a:ea typeface="楷体"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17" y="1556792"/>
            <a:ext cx="2088232" cy="2736304"/>
          </a:xfrm>
          <a:prstGeom prst="rect">
            <a:avLst/>
          </a:prstGeom>
        </p:spPr>
      </p:pic>
      <p:sp>
        <p:nvSpPr>
          <p:cNvPr id="5" name="TextBox 4"/>
          <p:cNvSpPr txBox="1"/>
          <p:nvPr/>
        </p:nvSpPr>
        <p:spPr>
          <a:xfrm>
            <a:off x="179512" y="4365104"/>
            <a:ext cx="2002237" cy="1508105"/>
          </a:xfrm>
          <a:prstGeom prst="rect">
            <a:avLst/>
          </a:prstGeom>
          <a:noFill/>
        </p:spPr>
        <p:txBody>
          <a:bodyPr wrap="square" rtlCol="0">
            <a:spAutoFit/>
          </a:bodyPr>
          <a:lstStyle/>
          <a:p>
            <a:pPr algn="ctr"/>
            <a:r>
              <a:rPr lang="zh-CN" altLang="en-US" sz="2800" b="1" dirty="0">
                <a:latin typeface="楷体" pitchFamily="49" charset="-122"/>
                <a:ea typeface="楷体" pitchFamily="49" charset="-122"/>
              </a:rPr>
              <a:t>赵一曼</a:t>
            </a:r>
            <a:endParaRPr lang="en-US" altLang="zh-CN" sz="2800" b="1" dirty="0">
              <a:latin typeface="楷体" pitchFamily="49" charset="-122"/>
              <a:ea typeface="楷体" pitchFamily="49" charset="-122"/>
            </a:endParaRPr>
          </a:p>
          <a:p>
            <a:pPr algn="ctr"/>
            <a:r>
              <a:rPr lang="zh-CN" altLang="en-US" sz="1600" b="1" dirty="0"/>
              <a:t>（</a:t>
            </a:r>
            <a:r>
              <a:rPr lang="en-US" altLang="zh-CN" sz="1600" b="1" dirty="0"/>
              <a:t>1905</a:t>
            </a:r>
            <a:r>
              <a:rPr lang="zh-CN" altLang="en-US" sz="1600" b="1" dirty="0"/>
              <a:t>年</a:t>
            </a:r>
            <a:r>
              <a:rPr lang="en-US" altLang="zh-CN" sz="1600" b="1" dirty="0"/>
              <a:t>-1936</a:t>
            </a:r>
            <a:r>
              <a:rPr lang="zh-CN" altLang="en-US" sz="1600" b="1" dirty="0"/>
              <a:t>）</a:t>
            </a:r>
            <a:endParaRPr lang="en-US" altLang="zh-CN" sz="1600" b="1" dirty="0"/>
          </a:p>
          <a:p>
            <a:pPr algn="ctr"/>
            <a:r>
              <a:rPr lang="en-US" altLang="zh-CN" sz="1600" b="1" dirty="0"/>
              <a:t>"100</a:t>
            </a:r>
            <a:r>
              <a:rPr lang="zh-CN" altLang="en-US" sz="1600" b="1" dirty="0"/>
              <a:t>位为新中国成立作出突出贡献的英雄模范人物</a:t>
            </a:r>
            <a:r>
              <a:rPr lang="en-US" altLang="zh-CN" sz="1600" b="1" dirty="0"/>
              <a:t>"</a:t>
            </a:r>
            <a:r>
              <a:rPr lang="zh-CN" altLang="en-US" sz="1600" b="1" dirty="0"/>
              <a:t>之一</a:t>
            </a:r>
          </a:p>
        </p:txBody>
      </p:sp>
    </p:spTree>
    <p:extLst>
      <p:ext uri="{BB962C8B-B14F-4D97-AF65-F5344CB8AC3E}">
        <p14:creationId xmlns:p14="http://schemas.microsoft.com/office/powerpoint/2010/main" val="23537780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4365104"/>
            <a:ext cx="6048672" cy="1143000"/>
          </a:xfrm>
          <a:solidFill>
            <a:schemeClr val="bg1"/>
          </a:solidFill>
        </p:spPr>
        <p:txBody>
          <a:bodyPr/>
          <a:lstStyle/>
          <a:p>
            <a:r>
              <a:rPr lang="en-US" altLang="zh-CN" dirty="0">
                <a:solidFill>
                  <a:srgbClr val="00B050"/>
                </a:solidFill>
                <a:effectLst>
                  <a:outerShdw blurRad="38100" dist="38100" dir="2700000" algn="tl">
                    <a:srgbClr val="000000">
                      <a:alpha val="43137"/>
                    </a:srgbClr>
                  </a:outerShdw>
                </a:effectLst>
                <a:latin typeface="黑体" pitchFamily="49" charset="-122"/>
                <a:ea typeface="黑体" pitchFamily="49" charset="-122"/>
              </a:rPr>
              <a:t>C</a:t>
            </a:r>
            <a:r>
              <a:rPr lang="zh-CN" altLang="en-US" dirty="0">
                <a:solidFill>
                  <a:srgbClr val="00B050"/>
                </a:solidFill>
                <a:effectLst>
                  <a:outerShdw blurRad="38100" dist="38100" dir="2700000" algn="tl">
                    <a:srgbClr val="000000">
                      <a:alpha val="43137"/>
                    </a:srgbClr>
                  </a:outerShdw>
                </a:effectLst>
                <a:latin typeface="黑体" pitchFamily="49" charset="-122"/>
                <a:ea typeface="黑体" pitchFamily="49" charset="-122"/>
              </a:rPr>
              <a:t>分析综合</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7664" y="836712"/>
            <a:ext cx="6057763" cy="3378696"/>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4720910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noChangeArrowheads="1"/>
          </p:cNvSpPr>
          <p:nvPr>
            <p:ph type="title"/>
          </p:nvPr>
        </p:nvSpPr>
        <p:spPr>
          <a:xfrm>
            <a:off x="323528" y="908720"/>
            <a:ext cx="8229600" cy="1143000"/>
          </a:xfrm>
        </p:spPr>
        <p:txBody>
          <a:bodyPr>
            <a:normAutofit fontScale="90000"/>
          </a:bodyPr>
          <a:lstStyle/>
          <a:p>
            <a:pPr algn="l"/>
            <a:r>
              <a:rPr lang="en-US" altLang="zh-CN" b="1" u="sng" dirty="0">
                <a:solidFill>
                  <a:srgbClr val="FF0000"/>
                </a:solidFill>
                <a:latin typeface="黑体" pitchFamily="49" charset="-122"/>
              </a:rPr>
              <a:t>C</a:t>
            </a:r>
            <a:r>
              <a:rPr lang="zh-CN" altLang="zh-CN" b="1" u="sng" dirty="0">
                <a:solidFill>
                  <a:srgbClr val="FF0000"/>
                </a:solidFill>
                <a:latin typeface="Calibri" pitchFamily="34" charset="0"/>
                <a:ea typeface="黑体" pitchFamily="49" charset="-122"/>
              </a:rPr>
              <a:t>分析综合</a:t>
            </a:r>
            <a:br>
              <a:rPr lang="en-US" altLang="zh-CN" sz="2800" b="1" dirty="0">
                <a:solidFill>
                  <a:srgbClr val="92D050"/>
                </a:solidFill>
                <a:latin typeface="Calibri" pitchFamily="34" charset="0"/>
              </a:rPr>
            </a:br>
            <a:r>
              <a:rPr lang="zh-CN" altLang="zh-CN" sz="2700" b="1" dirty="0">
                <a:effectLst>
                  <a:outerShdw blurRad="38100" dist="38100" dir="2700000" algn="tl">
                    <a:srgbClr val="000000">
                      <a:alpha val="43137"/>
                    </a:srgbClr>
                  </a:outerShdw>
                </a:effectLst>
                <a:latin typeface="Calibri" pitchFamily="34" charset="0"/>
              </a:rPr>
              <a:t>指分析解剖和归纳综合，是在识记和理解的基础上进一步提高了的能力层级。要求能够筛选材料中的信息，分解剖析、归纳整合相关现象和问题</a:t>
            </a:r>
            <a:br>
              <a:rPr lang="en-US" altLang="zh-CN" sz="2800" b="1" dirty="0">
                <a:solidFill>
                  <a:srgbClr val="92D050"/>
                </a:solidFill>
                <a:latin typeface="Calibri" pitchFamily="34" charset="0"/>
              </a:rPr>
            </a:br>
            <a:br>
              <a:rPr lang="zh-CN" altLang="zh-CN" sz="2800" dirty="0">
                <a:latin typeface="Calibri" pitchFamily="34" charset="0"/>
              </a:rPr>
            </a:br>
            <a:endParaRPr lang="zh-CN" altLang="en-US" sz="2800" dirty="0">
              <a:latin typeface="Calibri" pitchFamily="34" charset="0"/>
            </a:endParaRPr>
          </a:p>
        </p:txBody>
      </p:sp>
      <p:sp>
        <p:nvSpPr>
          <p:cNvPr id="25602" name="内容占位符 2"/>
          <p:cNvSpPr>
            <a:spLocks noGrp="1" noChangeArrowheads="1"/>
          </p:cNvSpPr>
          <p:nvPr>
            <p:ph idx="1"/>
          </p:nvPr>
        </p:nvSpPr>
        <p:spPr>
          <a:xfrm>
            <a:off x="323528" y="2276872"/>
            <a:ext cx="8229600" cy="4104456"/>
          </a:xfrm>
          <a:solidFill>
            <a:schemeClr val="bg1"/>
          </a:solidFill>
        </p:spPr>
        <p:txBody>
          <a:bodyPr>
            <a:normAutofit/>
          </a:bodyPr>
          <a:lstStyle/>
          <a:p>
            <a:pPr marL="0" indent="0">
              <a:buNone/>
            </a:pPr>
            <a:r>
              <a:rPr lang="en-US" altLang="zh-CN" b="1" dirty="0"/>
              <a:t>18</a:t>
            </a:r>
            <a:r>
              <a:rPr lang="zh-CN" altLang="en-US" b="1" dirty="0"/>
              <a:t>年三套卷因分析综合能力产生连接的题型</a:t>
            </a:r>
            <a:endParaRPr lang="en-US" altLang="zh-CN" b="1" dirty="0"/>
          </a:p>
          <a:p>
            <a:r>
              <a:rPr lang="zh-CN" altLang="en-US" sz="2400" b="1" dirty="0">
                <a:latin typeface="楷体" pitchFamily="49" charset="-122"/>
                <a:ea typeface="楷体" pitchFamily="49" charset="-122"/>
              </a:rPr>
              <a:t>论述类文本阅读</a:t>
            </a:r>
            <a:endParaRPr lang="en-US" altLang="zh-CN" sz="2400" b="1"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⑴ 筛选并整合文中的信息</a:t>
            </a:r>
          </a:p>
          <a:p>
            <a:pPr marL="0" indent="0">
              <a:buNone/>
            </a:pPr>
            <a:r>
              <a:rPr lang="zh-CN" altLang="zh-CN" sz="2400" dirty="0">
                <a:latin typeface="楷体" pitchFamily="49" charset="-122"/>
                <a:ea typeface="楷体" pitchFamily="49" charset="-122"/>
              </a:rPr>
              <a:t>⑵ 分析文章结构，归纳内容要点，概括中心意思</a:t>
            </a:r>
          </a:p>
          <a:p>
            <a:pPr marL="0" indent="0">
              <a:buNone/>
            </a:pPr>
            <a:r>
              <a:rPr lang="zh-CN" altLang="zh-CN" sz="2400" dirty="0">
                <a:latin typeface="楷体" pitchFamily="49" charset="-122"/>
                <a:ea typeface="楷体" pitchFamily="49" charset="-122"/>
              </a:rPr>
              <a:t>⑶ 分析论点、论据和论证方法</a:t>
            </a:r>
          </a:p>
          <a:p>
            <a:pPr marL="0" indent="0">
              <a:buNone/>
            </a:pPr>
            <a:r>
              <a:rPr lang="zh-CN" altLang="zh-CN" sz="2400" dirty="0">
                <a:latin typeface="楷体" pitchFamily="49" charset="-122"/>
                <a:ea typeface="楷体" pitchFamily="49" charset="-122"/>
              </a:rPr>
              <a:t>⑷ 分析概括作者在文中的观点态度　</a:t>
            </a:r>
            <a:endParaRPr lang="en-US" altLang="zh-CN" sz="2400" b="1" dirty="0">
              <a:latin typeface="楷体" pitchFamily="49" charset="-122"/>
              <a:ea typeface="楷体" pitchFamily="49" charset="-122"/>
            </a:endParaRPr>
          </a:p>
          <a:p>
            <a:r>
              <a:rPr lang="zh-CN" altLang="en-US" sz="2400" b="1" dirty="0">
                <a:latin typeface="楷体" pitchFamily="49" charset="-122"/>
                <a:ea typeface="楷体" pitchFamily="49" charset="-122"/>
              </a:rPr>
              <a:t>文学类文本阅读</a:t>
            </a:r>
            <a:endParaRPr lang="en-US" altLang="zh-CN" sz="2400" b="1"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⑴ 分析作品结构，概括作品主题</a:t>
            </a:r>
            <a:endParaRPr lang="en-US" altLang="zh-CN" sz="2400"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⑵ 分析作品的体裁特征和表现手法</a:t>
            </a:r>
          </a:p>
          <a:p>
            <a:endParaRPr lang="en-US" altLang="zh-CN" sz="2800" b="1" dirty="0">
              <a:latin typeface="楷体" pitchFamily="49" charset="-122"/>
              <a:ea typeface="楷体" pitchFamily="49" charset="-122"/>
            </a:endParaRPr>
          </a:p>
        </p:txBody>
      </p:sp>
    </p:spTree>
    <p:extLst>
      <p:ext uri="{BB962C8B-B14F-4D97-AF65-F5344CB8AC3E}">
        <p14:creationId xmlns:p14="http://schemas.microsoft.com/office/powerpoint/2010/main" val="237678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bg/>
                                          </p:spTgt>
                                        </p:tgtEl>
                                        <p:attrNameLst>
                                          <p:attrName>style.visibility</p:attrName>
                                        </p:attrNameLst>
                                      </p:cBhvr>
                                      <p:to>
                                        <p:strVal val="visible"/>
                                      </p:to>
                                    </p:set>
                                    <p:animEffect transition="in" filter="wheel(1)">
                                      <p:cBhvr>
                                        <p:cTn id="7" dur="2000"/>
                                        <p:tgtEl>
                                          <p:spTgt spid="25602">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5602">
                                            <p:txEl>
                                              <p:pRg st="0" end="0"/>
                                            </p:txEl>
                                          </p:spTgt>
                                        </p:tgtEl>
                                        <p:attrNameLst>
                                          <p:attrName>style.visibility</p:attrName>
                                        </p:attrNameLst>
                                      </p:cBhvr>
                                      <p:to>
                                        <p:strVal val="visible"/>
                                      </p:to>
                                    </p:set>
                                    <p:animEffect transition="in" filter="wheel(1)">
                                      <p:cBhvr>
                                        <p:cTn id="12" dur="2000"/>
                                        <p:tgtEl>
                                          <p:spTgt spid="2560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5602">
                                            <p:txEl>
                                              <p:pRg st="1" end="1"/>
                                            </p:txEl>
                                          </p:spTgt>
                                        </p:tgtEl>
                                        <p:attrNameLst>
                                          <p:attrName>style.visibility</p:attrName>
                                        </p:attrNameLst>
                                      </p:cBhvr>
                                      <p:to>
                                        <p:strVal val="visible"/>
                                      </p:to>
                                    </p:set>
                                    <p:animEffect transition="in" filter="wheel(1)">
                                      <p:cBhvr>
                                        <p:cTn id="17" dur="2000"/>
                                        <p:tgtEl>
                                          <p:spTgt spid="2560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5602">
                                            <p:txEl>
                                              <p:pRg st="2" end="2"/>
                                            </p:txEl>
                                          </p:spTgt>
                                        </p:tgtEl>
                                        <p:attrNameLst>
                                          <p:attrName>style.visibility</p:attrName>
                                        </p:attrNameLst>
                                      </p:cBhvr>
                                      <p:to>
                                        <p:strVal val="visible"/>
                                      </p:to>
                                    </p:set>
                                    <p:animEffect transition="in" filter="wheel(1)">
                                      <p:cBhvr>
                                        <p:cTn id="22" dur="2000"/>
                                        <p:tgtEl>
                                          <p:spTgt spid="2560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5602">
                                            <p:txEl>
                                              <p:pRg st="3" end="3"/>
                                            </p:txEl>
                                          </p:spTgt>
                                        </p:tgtEl>
                                        <p:attrNameLst>
                                          <p:attrName>style.visibility</p:attrName>
                                        </p:attrNameLst>
                                      </p:cBhvr>
                                      <p:to>
                                        <p:strVal val="visible"/>
                                      </p:to>
                                    </p:set>
                                    <p:animEffect transition="in" filter="wheel(1)">
                                      <p:cBhvr>
                                        <p:cTn id="27" dur="2000"/>
                                        <p:tgtEl>
                                          <p:spTgt spid="2560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25602">
                                            <p:txEl>
                                              <p:pRg st="4" end="4"/>
                                            </p:txEl>
                                          </p:spTgt>
                                        </p:tgtEl>
                                        <p:attrNameLst>
                                          <p:attrName>style.visibility</p:attrName>
                                        </p:attrNameLst>
                                      </p:cBhvr>
                                      <p:to>
                                        <p:strVal val="visible"/>
                                      </p:to>
                                    </p:set>
                                    <p:animEffect transition="in" filter="wheel(1)">
                                      <p:cBhvr>
                                        <p:cTn id="32" dur="2000"/>
                                        <p:tgtEl>
                                          <p:spTgt spid="2560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5602">
                                            <p:txEl>
                                              <p:pRg st="5" end="5"/>
                                            </p:txEl>
                                          </p:spTgt>
                                        </p:tgtEl>
                                        <p:attrNameLst>
                                          <p:attrName>style.visibility</p:attrName>
                                        </p:attrNameLst>
                                      </p:cBhvr>
                                      <p:to>
                                        <p:strVal val="visible"/>
                                      </p:to>
                                    </p:set>
                                    <p:animEffect transition="in" filter="wheel(1)">
                                      <p:cBhvr>
                                        <p:cTn id="37" dur="2000"/>
                                        <p:tgtEl>
                                          <p:spTgt spid="2560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5602">
                                            <p:txEl>
                                              <p:pRg st="6" end="6"/>
                                            </p:txEl>
                                          </p:spTgt>
                                        </p:tgtEl>
                                        <p:attrNameLst>
                                          <p:attrName>style.visibility</p:attrName>
                                        </p:attrNameLst>
                                      </p:cBhvr>
                                      <p:to>
                                        <p:strVal val="visible"/>
                                      </p:to>
                                    </p:set>
                                    <p:animEffect transition="in" filter="wheel(1)">
                                      <p:cBhvr>
                                        <p:cTn id="42" dur="2000"/>
                                        <p:tgtEl>
                                          <p:spTgt spid="2560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25602">
                                            <p:txEl>
                                              <p:pRg st="7" end="7"/>
                                            </p:txEl>
                                          </p:spTgt>
                                        </p:tgtEl>
                                        <p:attrNameLst>
                                          <p:attrName>style.visibility</p:attrName>
                                        </p:attrNameLst>
                                      </p:cBhvr>
                                      <p:to>
                                        <p:strVal val="visible"/>
                                      </p:to>
                                    </p:set>
                                    <p:animEffect transition="in" filter="wheel(1)">
                                      <p:cBhvr>
                                        <p:cTn id="47" dur="2000"/>
                                        <p:tgtEl>
                                          <p:spTgt spid="25602">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25602">
                                            <p:txEl>
                                              <p:pRg st="8" end="8"/>
                                            </p:txEl>
                                          </p:spTgt>
                                        </p:tgtEl>
                                        <p:attrNameLst>
                                          <p:attrName>style.visibility</p:attrName>
                                        </p:attrNameLst>
                                      </p:cBhvr>
                                      <p:to>
                                        <p:strVal val="visible"/>
                                      </p:to>
                                    </p:set>
                                    <p:animEffect transition="in" filter="wheel(1)">
                                      <p:cBhvr>
                                        <p:cTn id="52" dur="2000"/>
                                        <p:tgtEl>
                                          <p:spTgt spid="2560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916831"/>
            <a:ext cx="8229600" cy="3672409"/>
          </a:xfrm>
          <a:solidFill>
            <a:schemeClr val="bg1"/>
          </a:solidFill>
        </p:spPr>
        <p:txBody>
          <a:bodyPr>
            <a:normAutofit fontScale="92500" lnSpcReduction="20000"/>
          </a:bodyPr>
          <a:lstStyle/>
          <a:p>
            <a:pPr marL="0" indent="0">
              <a:buNone/>
            </a:pPr>
            <a:r>
              <a:rPr lang="en-US" altLang="zh-CN" sz="2400" b="1" dirty="0"/>
              <a:t>18</a:t>
            </a:r>
            <a:r>
              <a:rPr lang="zh-CN" altLang="en-US" sz="2400" b="1" dirty="0"/>
              <a:t>年三套卷因分析综合能力产生连接的题型</a:t>
            </a:r>
            <a:endParaRPr lang="en-US" altLang="zh-CN" sz="2400" b="1" dirty="0"/>
          </a:p>
          <a:p>
            <a:endParaRPr lang="en-US" altLang="zh-CN" sz="2400" b="1" dirty="0">
              <a:latin typeface="楷体" pitchFamily="49" charset="-122"/>
              <a:ea typeface="楷体" pitchFamily="49" charset="-122"/>
            </a:endParaRPr>
          </a:p>
          <a:p>
            <a:r>
              <a:rPr lang="zh-CN" altLang="en-US" sz="2400" b="1" dirty="0">
                <a:latin typeface="楷体" pitchFamily="49" charset="-122"/>
                <a:ea typeface="楷体" pitchFamily="49" charset="-122"/>
              </a:rPr>
              <a:t>实用类文本阅读</a:t>
            </a:r>
            <a:endParaRPr lang="en-US" altLang="zh-CN" sz="2400" b="1"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⑴ 筛选并整合文中信息</a:t>
            </a:r>
            <a:endParaRPr lang="en-US" altLang="zh-CN" sz="2400"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⑵ 分析语言特色，把握文章结构，概括中心意思</a:t>
            </a:r>
            <a:endParaRPr lang="en-US" altLang="zh-CN" sz="2400"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⑶ 分析文本的文体特征和主要表现手法　</a:t>
            </a:r>
            <a:endParaRPr lang="en-US" altLang="zh-CN" sz="2400" dirty="0">
              <a:latin typeface="楷体" pitchFamily="49" charset="-122"/>
              <a:ea typeface="楷体" pitchFamily="49" charset="-122"/>
            </a:endParaRPr>
          </a:p>
          <a:p>
            <a:r>
              <a:rPr lang="zh-CN" altLang="en-US" sz="2400" b="1" dirty="0">
                <a:latin typeface="楷体" pitchFamily="49" charset="-122"/>
                <a:ea typeface="楷体" pitchFamily="49" charset="-122"/>
              </a:rPr>
              <a:t>古诗文阅读阅读</a:t>
            </a:r>
          </a:p>
          <a:p>
            <a:pPr marL="0" indent="0">
              <a:buNone/>
            </a:pPr>
            <a:r>
              <a:rPr lang="zh-CN" altLang="zh-CN" sz="2400" dirty="0">
                <a:latin typeface="楷体" pitchFamily="49" charset="-122"/>
                <a:ea typeface="楷体" pitchFamily="49" charset="-122"/>
              </a:rPr>
              <a:t>⑴ 筛选并整合文中信息</a:t>
            </a:r>
            <a:endParaRPr lang="en-US" altLang="zh-CN" sz="2400"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⑵ 分析语言特色，把握文章结构，概括中心意思</a:t>
            </a:r>
            <a:endParaRPr lang="en-US" altLang="zh-CN" sz="2400" dirty="0">
              <a:latin typeface="楷体" pitchFamily="49" charset="-122"/>
              <a:ea typeface="楷体" pitchFamily="49" charset="-122"/>
            </a:endParaRPr>
          </a:p>
          <a:p>
            <a:pPr marL="0" indent="0">
              <a:buNone/>
            </a:pPr>
            <a:r>
              <a:rPr lang="zh-CN" altLang="zh-CN" sz="2400" dirty="0">
                <a:latin typeface="楷体" pitchFamily="49" charset="-122"/>
                <a:ea typeface="楷体" pitchFamily="49" charset="-122"/>
              </a:rPr>
              <a:t>⑶ 分析文本的文体特征和主要表现手法</a:t>
            </a:r>
            <a:r>
              <a:rPr lang="zh-CN" altLang="zh-CN" sz="3000" dirty="0"/>
              <a:t>　</a:t>
            </a:r>
          </a:p>
        </p:txBody>
      </p:sp>
    </p:spTree>
    <p:extLst>
      <p:ext uri="{BB962C8B-B14F-4D97-AF65-F5344CB8AC3E}">
        <p14:creationId xmlns:p14="http://schemas.microsoft.com/office/powerpoint/2010/main" val="107277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1)">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1)">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heel(1)">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heel(1)">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3256"/>
            <a:ext cx="8229600" cy="1143000"/>
          </a:xfrm>
        </p:spPr>
        <p:txBody>
          <a:bodyPr>
            <a:normAutofit/>
          </a:bodyPr>
          <a:lstStyle/>
          <a:p>
            <a:r>
              <a:rPr lang="zh-CN" altLang="en-US" sz="4000" b="1" dirty="0"/>
              <a:t>近三年实用类文本命题汇总</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920803607"/>
              </p:ext>
            </p:extLst>
          </p:nvPr>
        </p:nvGraphicFramePr>
        <p:xfrm>
          <a:off x="107504" y="980728"/>
          <a:ext cx="8589640" cy="5241985"/>
        </p:xfrm>
        <a:graphic>
          <a:graphicData uri="http://schemas.openxmlformats.org/drawingml/2006/table">
            <a:tbl>
              <a:tblPr firstRow="1" bandRow="1">
                <a:tableStyleId>{5C22544A-7EE6-4342-B048-85BDC9FD1C3A}</a:tableStyleId>
              </a:tblPr>
              <a:tblGrid>
                <a:gridCol w="122413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gridCol w="1584176">
                  <a:extLst>
                    <a:ext uri="{9D8B030D-6E8A-4147-A177-3AD203B41FA5}">
                      <a16:colId xmlns:a16="http://schemas.microsoft.com/office/drawing/2014/main" val="20005"/>
                    </a:ext>
                  </a:extLst>
                </a:gridCol>
                <a:gridCol w="1244824">
                  <a:extLst>
                    <a:ext uri="{9D8B030D-6E8A-4147-A177-3AD203B41FA5}">
                      <a16:colId xmlns:a16="http://schemas.microsoft.com/office/drawing/2014/main" val="20006"/>
                    </a:ext>
                  </a:extLst>
                </a:gridCol>
              </a:tblGrid>
              <a:tr h="306147">
                <a:tc>
                  <a:txBody>
                    <a:bodyPr/>
                    <a:lstStyle/>
                    <a:p>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第</a:t>
                      </a:r>
                      <a:r>
                        <a:rPr lang="en-US" altLang="zh-CN" sz="1600" b="1" dirty="0">
                          <a:latin typeface="楷体" pitchFamily="49" charset="-122"/>
                          <a:ea typeface="楷体" pitchFamily="49" charset="-122"/>
                        </a:rPr>
                        <a:t>1</a:t>
                      </a:r>
                      <a:r>
                        <a:rPr lang="zh-CN" altLang="en-US" sz="1600" b="1" dirty="0">
                          <a:latin typeface="楷体" pitchFamily="49" charset="-122"/>
                          <a:ea typeface="楷体" pitchFamily="49" charset="-122"/>
                        </a:rPr>
                        <a:t>题</a:t>
                      </a:r>
                    </a:p>
                  </a:txBody>
                  <a:tcPr/>
                </a:tc>
                <a:tc>
                  <a:txBody>
                    <a:bodyPr/>
                    <a:lstStyle/>
                    <a:p>
                      <a:r>
                        <a:rPr lang="zh-CN" altLang="en-US" sz="1600" b="1" dirty="0">
                          <a:latin typeface="楷体" pitchFamily="49" charset="-122"/>
                          <a:ea typeface="楷体" pitchFamily="49" charset="-122"/>
                        </a:rPr>
                        <a:t>第</a:t>
                      </a:r>
                      <a:r>
                        <a:rPr lang="en-US" altLang="zh-CN" sz="1600" b="1" dirty="0">
                          <a:latin typeface="楷体" pitchFamily="49" charset="-122"/>
                          <a:ea typeface="楷体" pitchFamily="49" charset="-122"/>
                        </a:rPr>
                        <a:t>2</a:t>
                      </a:r>
                      <a:r>
                        <a:rPr lang="zh-CN" altLang="en-US" sz="1600" b="1" dirty="0">
                          <a:latin typeface="楷体" pitchFamily="49" charset="-122"/>
                          <a:ea typeface="楷体" pitchFamily="49" charset="-122"/>
                        </a:rPr>
                        <a:t>题</a:t>
                      </a:r>
                    </a:p>
                  </a:txBody>
                  <a:tcPr/>
                </a:tc>
                <a:tc>
                  <a:txBody>
                    <a:bodyPr/>
                    <a:lstStyle/>
                    <a:p>
                      <a:r>
                        <a:rPr lang="zh-CN" altLang="en-US" sz="1600" b="1" dirty="0">
                          <a:latin typeface="楷体" pitchFamily="49" charset="-122"/>
                          <a:ea typeface="楷体" pitchFamily="49" charset="-122"/>
                        </a:rPr>
                        <a:t>第</a:t>
                      </a:r>
                      <a:r>
                        <a:rPr lang="en-US" altLang="zh-CN" sz="1600" b="1" dirty="0">
                          <a:latin typeface="楷体" pitchFamily="49" charset="-122"/>
                          <a:ea typeface="楷体" pitchFamily="49" charset="-122"/>
                        </a:rPr>
                        <a:t>3</a:t>
                      </a:r>
                      <a:r>
                        <a:rPr lang="zh-CN" altLang="en-US" sz="1600" b="1" dirty="0">
                          <a:latin typeface="楷体" pitchFamily="49" charset="-122"/>
                          <a:ea typeface="楷体" pitchFamily="49" charset="-122"/>
                        </a:rPr>
                        <a:t>题</a:t>
                      </a:r>
                    </a:p>
                  </a:txBody>
                  <a:tcPr/>
                </a:tc>
                <a:tc>
                  <a:txBody>
                    <a:bodyPr/>
                    <a:lstStyle/>
                    <a:p>
                      <a:r>
                        <a:rPr lang="zh-CN" altLang="en-US" sz="1600" b="1" dirty="0">
                          <a:latin typeface="楷体" pitchFamily="49" charset="-122"/>
                          <a:ea typeface="楷体" pitchFamily="49" charset="-122"/>
                        </a:rPr>
                        <a:t>第</a:t>
                      </a:r>
                      <a:r>
                        <a:rPr lang="en-US" altLang="zh-CN" sz="1600" b="1" dirty="0">
                          <a:latin typeface="楷体" pitchFamily="49" charset="-122"/>
                          <a:ea typeface="楷体" pitchFamily="49" charset="-122"/>
                        </a:rPr>
                        <a:t>4</a:t>
                      </a:r>
                      <a:r>
                        <a:rPr lang="zh-CN" altLang="en-US" sz="1600" b="1" dirty="0">
                          <a:latin typeface="楷体" pitchFamily="49" charset="-122"/>
                          <a:ea typeface="楷体" pitchFamily="49" charset="-122"/>
                        </a:rPr>
                        <a:t>题</a:t>
                      </a:r>
                    </a:p>
                  </a:txBody>
                  <a:tcPr/>
                </a:tc>
                <a:tc>
                  <a:txBody>
                    <a:bodyPr/>
                    <a:lstStyle/>
                    <a:p>
                      <a:r>
                        <a:rPr lang="zh-CN" altLang="en-US" sz="1600" b="1" dirty="0">
                          <a:latin typeface="楷体" pitchFamily="49" charset="-122"/>
                          <a:ea typeface="楷体" pitchFamily="49" charset="-122"/>
                        </a:rPr>
                        <a:t>选材</a:t>
                      </a:r>
                    </a:p>
                  </a:txBody>
                  <a:tcPr/>
                </a:tc>
                <a:tc>
                  <a:txBody>
                    <a:bodyPr/>
                    <a:lstStyle/>
                    <a:p>
                      <a:r>
                        <a:rPr lang="zh-CN" altLang="en-US" sz="1600" b="1" dirty="0">
                          <a:latin typeface="楷体" pitchFamily="49" charset="-122"/>
                          <a:ea typeface="楷体" pitchFamily="49" charset="-122"/>
                        </a:rPr>
                        <a:t>体裁</a:t>
                      </a:r>
                    </a:p>
                  </a:txBody>
                  <a:tcPr/>
                </a:tc>
                <a:extLst>
                  <a:ext uri="{0D108BD9-81ED-4DB2-BD59-A6C34878D82A}">
                    <a16:rowId xmlns:a16="http://schemas.microsoft.com/office/drawing/2014/main" val="10000"/>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B</a:t>
                      </a:r>
                      <a:r>
                        <a:rPr lang="zh-CN" altLang="en-US" sz="1600" b="1" dirty="0">
                          <a:latin typeface="楷体" pitchFamily="49" charset="-122"/>
                          <a:ea typeface="楷体" pitchFamily="49" charset="-122"/>
                        </a:rPr>
                        <a:t>理解</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r>
                        <a:rPr lang="zh-CN" altLang="en-US" sz="1600" b="1" dirty="0">
                          <a:latin typeface="楷体" pitchFamily="49" charset="-122"/>
                          <a:ea typeface="楷体" pitchFamily="49" charset="-122"/>
                        </a:rPr>
                        <a:t>寻找属于自己的句子</a:t>
                      </a:r>
                    </a:p>
                  </a:txBody>
                  <a:tcPr/>
                </a:tc>
                <a:tc>
                  <a:txBody>
                    <a:bodyPr/>
                    <a:lstStyle/>
                    <a:p>
                      <a:r>
                        <a:rPr lang="zh-CN" altLang="en-US" sz="1600" b="1" dirty="0">
                          <a:latin typeface="楷体" pitchFamily="49" charset="-122"/>
                          <a:ea typeface="楷体" pitchFamily="49" charset="-122"/>
                        </a:rPr>
                        <a:t>评传</a:t>
                      </a:r>
                    </a:p>
                  </a:txBody>
                  <a:tcPr/>
                </a:tc>
                <a:extLst>
                  <a:ext uri="{0D108BD9-81ED-4DB2-BD59-A6C34878D82A}">
                    <a16:rowId xmlns:a16="http://schemas.microsoft.com/office/drawing/2014/main" val="10001"/>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r>
                        <a:rPr lang="zh-CN" altLang="en-US" sz="1600" b="1" dirty="0">
                          <a:latin typeface="楷体" pitchFamily="49" charset="-122"/>
                          <a:ea typeface="楷体" pitchFamily="49" charset="-122"/>
                        </a:rPr>
                        <a:t>吴文俊的数学世界</a:t>
                      </a:r>
                    </a:p>
                  </a:txBody>
                  <a:tcPr/>
                </a:tc>
                <a:tc>
                  <a:txBody>
                    <a:bodyPr/>
                    <a:lstStyle/>
                    <a:p>
                      <a:r>
                        <a:rPr lang="zh-CN" altLang="en-US" sz="1600" b="1" dirty="0">
                          <a:latin typeface="楷体" pitchFamily="49" charset="-122"/>
                          <a:ea typeface="楷体" pitchFamily="49" charset="-122"/>
                        </a:rPr>
                        <a:t>评传</a:t>
                      </a:r>
                    </a:p>
                  </a:txBody>
                  <a:tcPr/>
                </a:tc>
                <a:extLst>
                  <a:ext uri="{0D108BD9-81ED-4DB2-BD59-A6C34878D82A}">
                    <a16:rowId xmlns:a16="http://schemas.microsoft.com/office/drawing/2014/main" val="10002"/>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2016</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r>
                        <a:rPr lang="zh-CN" altLang="en-US" sz="1600" b="1" dirty="0">
                          <a:latin typeface="楷体" pitchFamily="49" charset="-122"/>
                          <a:ea typeface="楷体" pitchFamily="49" charset="-122"/>
                        </a:rPr>
                        <a:t>一代通儒顾炎武</a:t>
                      </a:r>
                    </a:p>
                  </a:txBody>
                  <a:tcPr/>
                </a:tc>
                <a:tc>
                  <a:txBody>
                    <a:bodyPr/>
                    <a:lstStyle/>
                    <a:p>
                      <a:r>
                        <a:rPr lang="zh-CN" altLang="en-US" sz="1600" b="1" dirty="0">
                          <a:latin typeface="楷体" pitchFamily="49" charset="-122"/>
                          <a:ea typeface="楷体" pitchFamily="49" charset="-122"/>
                        </a:rPr>
                        <a:t>评传</a:t>
                      </a:r>
                    </a:p>
                  </a:txBody>
                  <a:tcPr/>
                </a:tc>
                <a:extLst>
                  <a:ext uri="{0D108BD9-81ED-4DB2-BD59-A6C34878D82A}">
                    <a16:rowId xmlns:a16="http://schemas.microsoft.com/office/drawing/2014/main" val="10003"/>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“纪录片频道”</a:t>
                      </a:r>
                    </a:p>
                  </a:txBody>
                  <a:tcPr/>
                </a:tc>
                <a:tc>
                  <a:txBody>
                    <a:bodyPr/>
                    <a:lstStyle/>
                    <a:p>
                      <a:r>
                        <a:rPr lang="zh-CN" altLang="en-US" sz="1600" b="1" dirty="0">
                          <a:latin typeface="楷体" pitchFamily="49" charset="-122"/>
                          <a:ea typeface="楷体" pitchFamily="49" charset="-122"/>
                        </a:rPr>
                        <a:t>新闻</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科普</a:t>
                      </a:r>
                    </a:p>
                  </a:txBody>
                  <a:tcPr/>
                </a:tc>
                <a:extLst>
                  <a:ext uri="{0D108BD9-81ED-4DB2-BD59-A6C34878D82A}">
                    <a16:rowId xmlns:a16="http://schemas.microsoft.com/office/drawing/2014/main" val="10004"/>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“卡及分类”</a:t>
                      </a:r>
                    </a:p>
                  </a:txBody>
                  <a:tcPr/>
                </a:tc>
                <a:tc>
                  <a:txBody>
                    <a:bodyPr/>
                    <a:lstStyle/>
                    <a:p>
                      <a:r>
                        <a:rPr lang="zh-CN" altLang="en-US" sz="1600" b="1" dirty="0">
                          <a:latin typeface="楷体" pitchFamily="49" charset="-122"/>
                          <a:ea typeface="楷体" pitchFamily="49" charset="-122"/>
                        </a:rPr>
                        <a:t>新闻</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时评</a:t>
                      </a:r>
                    </a:p>
                  </a:txBody>
                  <a:tcPr/>
                </a:tc>
                <a:extLst>
                  <a:ext uri="{0D108BD9-81ED-4DB2-BD59-A6C34878D82A}">
                    <a16:rowId xmlns:a16="http://schemas.microsoft.com/office/drawing/2014/main" val="10005"/>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2017</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endParaRPr lang="zh-CN" altLang="en-US" sz="1600" b="1">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“博物馆”</a:t>
                      </a:r>
                    </a:p>
                  </a:txBody>
                  <a:tcPr/>
                </a:tc>
                <a:tc>
                  <a:txBody>
                    <a:bodyPr/>
                    <a:lstStyle/>
                    <a:p>
                      <a:r>
                        <a:rPr lang="zh-CN" altLang="en-US" sz="1600" b="1" dirty="0">
                          <a:latin typeface="楷体" pitchFamily="49" charset="-122"/>
                          <a:ea typeface="楷体" pitchFamily="49" charset="-122"/>
                        </a:rPr>
                        <a:t>新闻</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时评</a:t>
                      </a:r>
                    </a:p>
                  </a:txBody>
                  <a:tcPr/>
                </a:tc>
                <a:extLst>
                  <a:ext uri="{0D108BD9-81ED-4DB2-BD59-A6C34878D82A}">
                    <a16:rowId xmlns:a16="http://schemas.microsoft.com/office/drawing/2014/main" val="10006"/>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课标一</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r>
                        <a:rPr lang="en-US" altLang="zh-CN" sz="1600" b="1" dirty="0">
                          <a:latin typeface="楷体" pitchFamily="49" charset="-122"/>
                          <a:ea typeface="楷体" pitchFamily="49" charset="-122"/>
                        </a:rPr>
                        <a:t>+F</a:t>
                      </a:r>
                      <a:r>
                        <a:rPr lang="zh-CN" altLang="en-US" sz="1600" b="1" dirty="0">
                          <a:latin typeface="楷体" pitchFamily="49" charset="-122"/>
                          <a:ea typeface="楷体" pitchFamily="49" charset="-122"/>
                        </a:rPr>
                        <a:t>探究</a:t>
                      </a:r>
                    </a:p>
                  </a:txBody>
                  <a:tcPr/>
                </a:tc>
                <a:tc>
                  <a:txBody>
                    <a:bodyPr/>
                    <a:lstStyle/>
                    <a:p>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“量子通信”</a:t>
                      </a:r>
                    </a:p>
                  </a:txBody>
                  <a:tcPr/>
                </a:tc>
                <a:tc>
                  <a:txBody>
                    <a:bodyPr/>
                    <a:lstStyle/>
                    <a:p>
                      <a:r>
                        <a:rPr lang="zh-CN" altLang="en-US" sz="1600" b="1" dirty="0">
                          <a:latin typeface="楷体" pitchFamily="49" charset="-122"/>
                          <a:ea typeface="楷体" pitchFamily="49" charset="-122"/>
                        </a:rPr>
                        <a:t>新闻</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传记</a:t>
                      </a:r>
                    </a:p>
                  </a:txBody>
                  <a:tcPr/>
                </a:tc>
                <a:extLst>
                  <a:ext uri="{0D108BD9-81ED-4DB2-BD59-A6C34878D82A}">
                    <a16:rowId xmlns:a16="http://schemas.microsoft.com/office/drawing/2014/main" val="10007"/>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课标二</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endParaRPr lang="zh-CN" altLang="en-US" sz="1600" b="1">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“知识产权”</a:t>
                      </a:r>
                    </a:p>
                  </a:txBody>
                  <a:tcPr/>
                </a:tc>
                <a:tc>
                  <a:txBody>
                    <a:bodyPr/>
                    <a:lstStyle/>
                    <a:p>
                      <a:r>
                        <a:rPr lang="zh-CN" altLang="en-US" sz="1600" b="1" dirty="0">
                          <a:latin typeface="楷体" pitchFamily="49" charset="-122"/>
                          <a:ea typeface="楷体" pitchFamily="49" charset="-122"/>
                        </a:rPr>
                        <a:t>新闻</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时评</a:t>
                      </a:r>
                    </a:p>
                  </a:txBody>
                  <a:tcPr/>
                </a:tc>
                <a:extLst>
                  <a:ext uri="{0D108BD9-81ED-4DB2-BD59-A6C34878D82A}">
                    <a16:rowId xmlns:a16="http://schemas.microsoft.com/office/drawing/2014/main" val="10008"/>
                  </a:ext>
                </a:extLst>
              </a:tr>
              <a:tr h="518045">
                <a:tc>
                  <a:txBody>
                    <a:bodyPr/>
                    <a:lstStyle/>
                    <a:p>
                      <a:r>
                        <a:rPr lang="en-US" altLang="zh-CN" sz="1600" b="1" dirty="0">
                          <a:effectLst>
                            <a:outerShdw blurRad="38100" dist="38100" dir="2700000" algn="tl">
                              <a:srgbClr val="000000">
                                <a:alpha val="43137"/>
                              </a:srgbClr>
                            </a:outerShdw>
                          </a:effectLst>
                          <a:latin typeface="楷体" pitchFamily="49" charset="-122"/>
                          <a:ea typeface="楷体" pitchFamily="49" charset="-122"/>
                        </a:rPr>
                        <a:t>2018</a:t>
                      </a:r>
                      <a:r>
                        <a:rPr lang="zh-CN" altLang="en-US" sz="1600" b="1" dirty="0">
                          <a:effectLst>
                            <a:outerShdw blurRad="38100" dist="38100" dir="2700000" algn="tl">
                              <a:srgbClr val="000000">
                                <a:alpha val="43137"/>
                              </a:srgbClr>
                            </a:outerShdw>
                          </a:effectLst>
                          <a:latin typeface="楷体" pitchFamily="49" charset="-122"/>
                          <a:ea typeface="楷体" pitchFamily="49" charset="-122"/>
                        </a:rPr>
                        <a:t>课标三</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r>
                        <a:rPr lang="en-US" altLang="zh-CN" sz="1600" b="1" dirty="0">
                          <a:latin typeface="楷体" pitchFamily="49" charset="-122"/>
                          <a:ea typeface="楷体" pitchFamily="49" charset="-122"/>
                        </a:rPr>
                        <a:t>C</a:t>
                      </a:r>
                      <a:r>
                        <a:rPr lang="zh-CN" altLang="en-US" sz="1600" b="1" dirty="0">
                          <a:latin typeface="楷体" pitchFamily="49" charset="-122"/>
                          <a:ea typeface="楷体" pitchFamily="49" charset="-122"/>
                        </a:rPr>
                        <a:t>分析综合</a:t>
                      </a:r>
                    </a:p>
                  </a:txBody>
                  <a:tcPr/>
                </a:tc>
                <a:tc>
                  <a:txBody>
                    <a:bodyPr/>
                    <a:lstStyle/>
                    <a:p>
                      <a:endParaRPr lang="zh-CN" altLang="en-US" sz="1600" b="1" dirty="0">
                        <a:latin typeface="楷体" pitchFamily="49" charset="-122"/>
                        <a:ea typeface="楷体" pitchFamily="49" charset="-122"/>
                      </a:endParaRPr>
                    </a:p>
                  </a:txBody>
                  <a:tcPr/>
                </a:tc>
                <a:tc>
                  <a:txBody>
                    <a:bodyPr/>
                    <a:lstStyle/>
                    <a:p>
                      <a:r>
                        <a:rPr lang="zh-CN" altLang="en-US" sz="1600" b="1" dirty="0">
                          <a:latin typeface="楷体" pitchFamily="49" charset="-122"/>
                          <a:ea typeface="楷体" pitchFamily="49" charset="-122"/>
                        </a:rPr>
                        <a:t>“图书出版”</a:t>
                      </a:r>
                    </a:p>
                  </a:txBody>
                  <a:tcPr/>
                </a:tc>
                <a:tc>
                  <a:txBody>
                    <a:bodyPr/>
                    <a:lstStyle/>
                    <a:p>
                      <a:r>
                        <a:rPr lang="zh-CN" altLang="en-US" sz="1600" b="1" dirty="0">
                          <a:latin typeface="楷体" pitchFamily="49" charset="-122"/>
                          <a:ea typeface="楷体" pitchFamily="49" charset="-122"/>
                        </a:rPr>
                        <a:t>新闻</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说明</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00023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274638"/>
            <a:ext cx="8856984" cy="1143000"/>
          </a:xfrm>
        </p:spPr>
        <p:txBody>
          <a:bodyPr>
            <a:noAutofit/>
          </a:bodyPr>
          <a:lstStyle/>
          <a:p>
            <a:r>
              <a:rPr lang="zh-CN" altLang="en-US" sz="3600" b="1" dirty="0"/>
              <a:t>对实用类文本中分析综合能力的</a:t>
            </a:r>
            <a:br>
              <a:rPr lang="en-US" altLang="zh-CN" sz="3600" b="1" dirty="0"/>
            </a:br>
            <a:r>
              <a:rPr lang="zh-CN" altLang="en-US" sz="3600" b="1" dirty="0"/>
              <a:t>“打通式”培养</a:t>
            </a:r>
          </a:p>
        </p:txBody>
      </p:sp>
      <p:sp>
        <p:nvSpPr>
          <p:cNvPr id="3" name="内容占位符 2"/>
          <p:cNvSpPr>
            <a:spLocks noGrp="1"/>
          </p:cNvSpPr>
          <p:nvPr>
            <p:ph idx="1"/>
          </p:nvPr>
        </p:nvSpPr>
        <p:spPr/>
        <p:txBody>
          <a:bodyPr/>
          <a:lstStyle/>
          <a:p>
            <a:pPr marL="0" indent="0">
              <a:buNone/>
            </a:pPr>
            <a:r>
              <a:rPr lang="en-US" altLang="zh-CN" sz="2800" b="1" dirty="0">
                <a:solidFill>
                  <a:srgbClr val="0070C0"/>
                </a:solidFill>
              </a:rPr>
              <a:t>1.</a:t>
            </a:r>
            <a:r>
              <a:rPr lang="zh-CN" altLang="en-US" sz="2800" b="1" dirty="0">
                <a:solidFill>
                  <a:srgbClr val="0070C0"/>
                </a:solidFill>
              </a:rPr>
              <a:t>打通对象</a:t>
            </a:r>
            <a:r>
              <a:rPr lang="zh-CN" altLang="en-US" sz="2800" b="1" dirty="0"/>
              <a:t>：</a:t>
            </a:r>
            <a:r>
              <a:rPr lang="en-US" altLang="zh-CN" sz="4000" b="1" dirty="0">
                <a:solidFill>
                  <a:srgbClr val="0070C0"/>
                </a:solidFill>
                <a:latin typeface="黑体" pitchFamily="49" charset="-122"/>
                <a:ea typeface="黑体" pitchFamily="49" charset="-122"/>
              </a:rPr>
              <a:t>C</a:t>
            </a:r>
            <a:r>
              <a:rPr lang="zh-CN" altLang="en-US" sz="4000" b="1" dirty="0">
                <a:solidFill>
                  <a:srgbClr val="0070C0"/>
                </a:solidFill>
                <a:latin typeface="黑体" pitchFamily="49" charset="-122"/>
                <a:ea typeface="黑体" pitchFamily="49" charset="-122"/>
              </a:rPr>
              <a:t>分析综合</a:t>
            </a:r>
            <a:r>
              <a:rPr lang="en-US" altLang="zh-CN" sz="4000" b="1" dirty="0">
                <a:solidFill>
                  <a:srgbClr val="0070C0"/>
                </a:solidFill>
                <a:latin typeface="黑体" pitchFamily="49" charset="-122"/>
                <a:ea typeface="黑体" pitchFamily="49" charset="-122"/>
              </a:rPr>
              <a:t>+F</a:t>
            </a:r>
            <a:r>
              <a:rPr lang="zh-CN" altLang="en-US" sz="4000" b="1" dirty="0">
                <a:solidFill>
                  <a:srgbClr val="0070C0"/>
                </a:solidFill>
                <a:latin typeface="黑体" pitchFamily="49" charset="-122"/>
                <a:ea typeface="黑体" pitchFamily="49" charset="-122"/>
              </a:rPr>
              <a:t>探究</a:t>
            </a:r>
            <a:endParaRPr lang="en-US" altLang="zh-CN" sz="4000" b="1" dirty="0">
              <a:solidFill>
                <a:srgbClr val="0070C0"/>
              </a:solidFill>
              <a:latin typeface="黑体" pitchFamily="49" charset="-122"/>
              <a:ea typeface="黑体" pitchFamily="49" charset="-122"/>
            </a:endParaRPr>
          </a:p>
          <a:p>
            <a:endParaRPr lang="en-US" altLang="zh-CN" sz="4000" b="1" dirty="0">
              <a:solidFill>
                <a:srgbClr val="0070C0"/>
              </a:solidFill>
              <a:latin typeface="黑体" pitchFamily="49" charset="-122"/>
              <a:ea typeface="黑体" pitchFamily="49" charset="-122"/>
            </a:endParaRPr>
          </a:p>
          <a:p>
            <a:pPr marL="0" indent="0">
              <a:buNone/>
            </a:pPr>
            <a:r>
              <a:rPr lang="en-US" altLang="zh-CN" sz="2800" b="1" dirty="0">
                <a:solidFill>
                  <a:srgbClr val="0070C0"/>
                </a:solidFill>
              </a:rPr>
              <a:t>2.</a:t>
            </a:r>
            <a:r>
              <a:rPr lang="zh-CN" altLang="en-US" sz="2800" b="1" dirty="0">
                <a:solidFill>
                  <a:srgbClr val="0070C0"/>
                </a:solidFill>
              </a:rPr>
              <a:t>操作方法</a:t>
            </a:r>
            <a:r>
              <a:rPr lang="zh-CN" altLang="en-US" sz="2800" b="1" dirty="0"/>
              <a:t>：实用类文本阅读的考点与</a:t>
            </a:r>
            <a:r>
              <a:rPr lang="en-US" altLang="zh-CN" sz="2800" b="1" dirty="0"/>
              <a:t>17</a:t>
            </a:r>
            <a:r>
              <a:rPr lang="zh-CN" altLang="en-US" sz="2800" b="1" dirty="0"/>
              <a:t>新课标提出的“跨媒介阅读任务群”高度吻合。只有站到“媒介及文体属性探究”这个更高维度，才能迅速准确把握实用类文本的解读和做答要领。</a:t>
            </a:r>
          </a:p>
        </p:txBody>
      </p:sp>
    </p:spTree>
    <p:extLst>
      <p:ext uri="{BB962C8B-B14F-4D97-AF65-F5344CB8AC3E}">
        <p14:creationId xmlns:p14="http://schemas.microsoft.com/office/powerpoint/2010/main" val="20213128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TM04033921[[fn=花纹]]</Template>
  <TotalTime>2248</TotalTime>
  <Words>16062</Words>
  <Application>Microsoft Office PowerPoint</Application>
  <PresentationFormat>全屏显示(4:3)</PresentationFormat>
  <Paragraphs>1706</Paragraphs>
  <Slides>184</Slides>
  <Notes>21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184</vt:i4>
      </vt:variant>
    </vt:vector>
  </HeadingPairs>
  <TitlesOfParts>
    <vt:vector size="202" baseType="lpstr">
      <vt:lpstr>Adobe 黑体 Std R</vt:lpstr>
      <vt:lpstr>Kozuka Gothic Pro M</vt:lpstr>
      <vt:lpstr>仿宋</vt:lpstr>
      <vt:lpstr>风雨  粗毛楷</vt:lpstr>
      <vt:lpstr>黑体</vt:lpstr>
      <vt:lpstr>华文行楷</vt:lpstr>
      <vt:lpstr>经典特黑简</vt:lpstr>
      <vt:lpstr>楷体</vt:lpstr>
      <vt:lpstr>隶书</vt:lpstr>
      <vt:lpstr>宋体</vt:lpstr>
      <vt:lpstr>Microsoft YaHei</vt:lpstr>
      <vt:lpstr>Microsoft YaHei</vt:lpstr>
      <vt:lpstr>Arial</vt:lpstr>
      <vt:lpstr>Calibri</vt:lpstr>
      <vt:lpstr>Century Gothic</vt:lpstr>
      <vt:lpstr>Wingdings</vt:lpstr>
      <vt:lpstr>Wingdings 2</vt:lpstr>
      <vt:lpstr>Office 主题​​</vt:lpstr>
      <vt:lpstr>应变  打通  翻转</vt:lpstr>
      <vt:lpstr>欢迎大家来到  衡中！ </vt:lpstr>
      <vt:lpstr>衡中语文中心教研室简介 （“我们的2017”）</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欢迎您关注工作室微信公众号！ </vt:lpstr>
      <vt:lpstr>应变  打通  翻转</vt:lpstr>
      <vt:lpstr>发言大纲</vt:lpstr>
      <vt:lpstr>一.应变： 如何认识18语文高考题？</vt:lpstr>
      <vt:lpstr>18高考语文试题变化1 ：时政性更强</vt:lpstr>
      <vt:lpstr>18年全国1卷作文与湖南六校联考作文对比</vt:lpstr>
      <vt:lpstr>2018年全国I卷作文</vt:lpstr>
      <vt:lpstr>PowerPoint 演示文稿</vt:lpstr>
      <vt:lpstr>《我和2035有个约》歌词片段</vt:lpstr>
      <vt:lpstr>主要变化2 ：分值调整。</vt:lpstr>
      <vt:lpstr>PowerPoint 演示文稿</vt:lpstr>
      <vt:lpstr>PowerPoint 演示文稿</vt:lpstr>
      <vt:lpstr>PowerPoint 演示文稿</vt:lpstr>
      <vt:lpstr>我们的困惑</vt:lpstr>
      <vt:lpstr>四个问题是一个问题：高考试题改革的方向是哪里？ </vt:lpstr>
      <vt:lpstr>我们如何理解当下的考题变化？</vt:lpstr>
      <vt:lpstr>考纲对于考题变化的暗示</vt:lpstr>
      <vt:lpstr>考纲对于考题变化的暗示</vt:lpstr>
      <vt:lpstr>考纲对于考题变化的暗示</vt:lpstr>
      <vt:lpstr>要读懂考纲，必须联系姜钢。 </vt:lpstr>
      <vt:lpstr>这个十月不寻常！ 一个与高考命题息息相关的教育大事时间表</vt:lpstr>
      <vt:lpstr>大约四年之前</vt:lpstr>
      <vt:lpstr>2018年高考 ：“大转型” 的中途</vt:lpstr>
      <vt:lpstr>“课标卷”为什么叫“课标卷”？</vt:lpstr>
      <vt:lpstr>也许，18年高考题就已经开始渗透了…… </vt:lpstr>
      <vt:lpstr>何谓“学习任务群”？</vt:lpstr>
      <vt:lpstr>2019，新课标对高考的渗透会如何？</vt:lpstr>
      <vt:lpstr>姜钢对“一体四层四翼”中“一体”的修订——</vt:lpstr>
      <vt:lpstr>姜钢对“一体四层四翼”中“一体” 三元素互动关系的解释</vt:lpstr>
      <vt:lpstr>姜钢他还说——</vt:lpstr>
      <vt:lpstr>PowerPoint 演示文稿</vt:lpstr>
      <vt:lpstr>姜钢对“四翼”的修订</vt:lpstr>
      <vt:lpstr>“五性” 在18试题上的体现</vt:lpstr>
      <vt:lpstr>最后一个问题:命题时怎么兼顾基础性和创新性，同时又不把自己逼到精神分裂？ </vt:lpstr>
      <vt:lpstr>高考题为什么显得如此“刁钻”？</vt:lpstr>
      <vt:lpstr>其实，高考题很平凡！</vt:lpstr>
      <vt:lpstr>“反套路”命题举例</vt:lpstr>
      <vt:lpstr>“反套路”命题的“套路”</vt:lpstr>
      <vt:lpstr>        被很多人忽略了的备考资料</vt:lpstr>
      <vt:lpstr>被很多人忽略了的备考资料</vt:lpstr>
      <vt:lpstr>PowerPoint 演示文稿</vt:lpstr>
      <vt:lpstr>PowerPoint 演示文稿</vt:lpstr>
      <vt:lpstr>除了选修课本，北京卷也值得重视</vt:lpstr>
      <vt:lpstr>北京卷作文新题型示例</vt:lpstr>
      <vt:lpstr>北京卷默写新题型示例</vt:lpstr>
      <vt:lpstr>“应变”部分的阶段性结论</vt:lpstr>
      <vt:lpstr>“应变”部分的阶段性结论</vt:lpstr>
      <vt:lpstr>“应变”部分的阶段性结论</vt:lpstr>
      <vt:lpstr>二，打通： 如何培养语文六大能力？</vt:lpstr>
      <vt:lpstr>“四层”与“六大能力”</vt:lpstr>
      <vt:lpstr> </vt:lpstr>
      <vt:lpstr>一九备考：“打通”才是硬道理</vt:lpstr>
      <vt:lpstr>培养指南</vt:lpstr>
      <vt:lpstr>A识记</vt:lpstr>
      <vt:lpstr>  A识记 指识别和记忆，是最基本的能力层级。要求能识别和记忆语文基础知识、文化常识和名句名篇等。  </vt:lpstr>
      <vt:lpstr>近三年语言运用板块命题汇总</vt:lpstr>
      <vt:lpstr>对语言基础知识能力的“打通式”培养</vt:lpstr>
      <vt:lpstr>3具体事例：比如“椿萱并茂”。</vt:lpstr>
      <vt:lpstr>近三年文化常识题命题汇总</vt:lpstr>
      <vt:lpstr>对识记文言知识能力的“打通式”培养</vt:lpstr>
      <vt:lpstr>3，具体案例：</vt:lpstr>
      <vt:lpstr>“书读百遍”是一种夸张吗？</vt:lpstr>
      <vt:lpstr>丰子恺的“二十二遍讀书法”</vt:lpstr>
      <vt:lpstr>B理解</vt:lpstr>
      <vt:lpstr>B理解 指领会并能做简单的解释，是在识记基础上高一级的能力层级。要求能够领会并解释词语句子段落等的意思。 </vt:lpstr>
      <vt:lpstr>近三年论述类文本阅读命题汇总</vt:lpstr>
      <vt:lpstr>对论述类文本中理解概念、句子能力的“打通式”培养策略</vt:lpstr>
      <vt:lpstr>    3.具体案例</vt:lpstr>
      <vt:lpstr>教学生学会从文本结构入手厘清概念</vt:lpstr>
      <vt:lpstr>近三年文学类文本阅读命题汇总</vt:lpstr>
      <vt:lpstr>文学类文本中理解词语句子能力的“打通式”培养策略</vt:lpstr>
      <vt:lpstr>3.具体案例</vt:lpstr>
      <vt:lpstr>从鉴赏高度突破文学类句子理解</vt:lpstr>
      <vt:lpstr>C分析综合</vt:lpstr>
      <vt:lpstr>C分析综合 指分析解剖和归纳综合，是在识记和理解的基础上进一步提高了的能力层级。要求能够筛选材料中的信息，分解剖析、归纳整合相关现象和问题  </vt:lpstr>
      <vt:lpstr>PowerPoint 演示文稿</vt:lpstr>
      <vt:lpstr>近三年实用类文本命题汇总</vt:lpstr>
      <vt:lpstr>对实用类文本中分析综合能力的 “打通式”培养</vt:lpstr>
      <vt:lpstr>“分析综合” 与“分析式阅读”</vt:lpstr>
      <vt:lpstr>非连续性文本属于什么文体类型？新闻？</vt:lpstr>
      <vt:lpstr>对拼接起来的不同文体的材料应当有针对性地采取不同的阅读策略： </vt:lpstr>
      <vt:lpstr>对于文本中经常出现的不同类型的图表数据，也应该其各自特征 </vt:lpstr>
      <vt:lpstr>在对各段材料进行分类阅读的基础上， 提升学生的信息整合能力。</vt:lpstr>
      <vt:lpstr>3.具体案例</vt:lpstr>
      <vt:lpstr>引导学生学会探究媒体的立场差异。</vt:lpstr>
      <vt:lpstr>D鉴赏评价</vt:lpstr>
      <vt:lpstr>D鉴赏评价 指对阅读材料的鉴别赏析和评说，是以识记理解和分析综合为基础，在阅读方面发展了的能力层级。  </vt:lpstr>
      <vt:lpstr>近三年诗歌鉴赏题命题汇总</vt:lpstr>
      <vt:lpstr>对诗歌鉴赏中鉴赏能力的 “打通式”培养</vt:lpstr>
      <vt:lpstr>解读诗歌的思维过程</vt:lpstr>
      <vt:lpstr>3.具体案例</vt:lpstr>
      <vt:lpstr>读懂诗歌，再看选项，不为所惑 </vt:lpstr>
      <vt:lpstr>E表达应用</vt:lpstr>
      <vt:lpstr>E表达应用 对语文知识和能力的运用，是以识记理解和分析综合为基础，在表达方面发展了的能力层级 </vt:lpstr>
      <vt:lpstr>近三年写作命题汇总</vt:lpstr>
      <vt:lpstr>PowerPoint 演示文稿</vt:lpstr>
      <vt:lpstr>对写作能力的“打通式”培养</vt:lpstr>
      <vt:lpstr>1，书写自古重要！</vt:lpstr>
      <vt:lpstr>明万历二十六年（1598年）殿试第一甲第一名赵秉忠文卷真迹（现藏山东青州博物馆） </vt:lpstr>
      <vt:lpstr>2，书写有多重要？</vt:lpstr>
      <vt:lpstr>2017届700班李筱箐三次调考作文卷</vt:lpstr>
      <vt:lpstr>3，提升书写的方法</vt:lpstr>
      <vt:lpstr>PowerPoint 演示文稿</vt:lpstr>
      <vt:lpstr>练字的关键是帮学生看到自己字很烂</vt:lpstr>
      <vt:lpstr>基础等级提升策略</vt:lpstr>
      <vt:lpstr>文本分析举例</vt:lpstr>
      <vt:lpstr>PowerPoint 演示文稿</vt:lpstr>
      <vt:lpstr>PowerPoint 演示文稿</vt:lpstr>
      <vt:lpstr>PowerPoint 演示文稿</vt:lpstr>
      <vt:lpstr>发展等级提升策略</vt:lpstr>
      <vt:lpstr>1.积累事例的要领</vt:lpstr>
      <vt:lpstr>如何进行例子的积累和运用</vt:lpstr>
      <vt:lpstr>素材积累示例：司马光</vt:lpstr>
      <vt:lpstr>PowerPoint 演示文稿</vt:lpstr>
      <vt:lpstr>2.名言点睛的要领</vt:lpstr>
      <vt:lpstr>名言运用示例</vt:lpstr>
      <vt:lpstr>如何融汇读写？</vt:lpstr>
      <vt:lpstr>PowerPoint 演示文稿</vt:lpstr>
      <vt:lpstr>“在学会思考之前，先学会放弃思考。” 作者：赵增普 </vt:lpstr>
      <vt:lpstr>PowerPoint 演示文稿</vt:lpstr>
      <vt:lpstr>  “批判思维，首先是对自己的批判。” 作者：赵增普 </vt:lpstr>
      <vt:lpstr>PowerPoint 演示文稿</vt:lpstr>
      <vt:lpstr>“一旦谈到语言，语境便是一切” 作者：赵增普</vt:lpstr>
      <vt:lpstr>PowerPoint 演示文稿</vt:lpstr>
      <vt:lpstr>F探究</vt:lpstr>
      <vt:lpstr>F探究 指对某些问题进行研讨，有发现，有创见，是以识记理解和分析综合为基础，在创新性思维方面发展了的能力层级。 </vt:lpstr>
      <vt:lpstr>具体案例分析：</vt:lpstr>
      <vt:lpstr>试题分析：</vt:lpstr>
      <vt:lpstr>备考启示：</vt:lpstr>
      <vt:lpstr>三，翻转： 如何高效推进一轮复习？</vt:lpstr>
      <vt:lpstr>解题：“翻转”是什么意思？</vt:lpstr>
      <vt:lpstr>PowerPoint 演示文稿</vt:lpstr>
      <vt:lpstr>如何让复习效率达到百分之百？</vt:lpstr>
      <vt:lpstr>PowerPoint 演示文稿</vt:lpstr>
      <vt:lpstr>解决之道</vt:lpstr>
      <vt:lpstr>“翻转”的理念更符合认知科学</vt:lpstr>
      <vt:lpstr>学习方法：“学得”不如“习得” </vt:lpstr>
      <vt:lpstr> </vt:lpstr>
      <vt:lpstr>（一）以能力培养为核心，制作三位一体的计划体系，形成研-教互补的团队合力，凸显学生的主体地位。 </vt:lpstr>
      <vt:lpstr>一轮“夯基”的整体教学计划</vt:lpstr>
      <vt:lpstr>一轮“夯基”示范课和教研计划</vt:lpstr>
      <vt:lpstr>一轮“夯基”的讲座和学生活动计划</vt:lpstr>
      <vt:lpstr>（二）从教学内容、资料组编、早读安排、课堂设计、练习要求、错题积累、调考数据反馈七个方面开展教学管理活动，环环相扣，滚动向前。 </vt:lpstr>
      <vt:lpstr>文言文板块教学策略例析</vt:lpstr>
      <vt:lpstr>1.教学内容</vt:lpstr>
      <vt:lpstr>                       2.资料保障</vt:lpstr>
      <vt:lpstr>3 .早读安排</vt:lpstr>
      <vt:lpstr>4.课堂设计</vt:lpstr>
      <vt:lpstr>5.自习要求</vt:lpstr>
      <vt:lpstr>6.改错范本</vt:lpstr>
      <vt:lpstr>7. 调考数据（+问卷反馈）</vt:lpstr>
      <vt:lpstr>作文板块教学策略例析</vt:lpstr>
      <vt:lpstr>1.教学内容</vt:lpstr>
      <vt:lpstr>2.资料保障</vt:lpstr>
      <vt:lpstr>3.早读安排</vt:lpstr>
      <vt:lpstr>4.课堂设计</vt:lpstr>
      <vt:lpstr>5.周测要求</vt:lpstr>
      <vt:lpstr>6.札记范本</vt:lpstr>
      <vt:lpstr>7.调考数据（+问卷反馈）</vt:lpstr>
      <vt:lpstr>（三）顶层设计与自主创新结合，提供菜单，自主选择，平衡竞争与合作，尊重鼓励助推教师和学生形成个人特色。 </vt:lpstr>
      <vt:lpstr>作文管理创新举例</vt:lpstr>
      <vt:lpstr>掌门人职责</vt:lpstr>
      <vt:lpstr>感谢大家！敬请留下宝贵意见！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应变—打通—翻转</dc:title>
  <dc:creator>赵增普</dc:creator>
  <cp:lastModifiedBy>赵增普</cp:lastModifiedBy>
  <cp:revision>588</cp:revision>
  <dcterms:created xsi:type="dcterms:W3CDTF">2018-09-01T06:09:14Z</dcterms:created>
  <dcterms:modified xsi:type="dcterms:W3CDTF">2018-09-15T16:04:50Z</dcterms:modified>
</cp:coreProperties>
</file>