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  <p:sldMasterId id="2147483672" r:id="rId4"/>
    <p:sldMasterId id="2147483692" r:id="rId5"/>
  </p:sldMasterIdLst>
  <p:notesMasterIdLst>
    <p:notesMasterId r:id="rId6"/>
  </p:notesMasterIdLst>
  <p:sldIdLst>
    <p:sldId id="256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4" r:id="rId19"/>
    <p:sldId id="275" r:id="rId20"/>
    <p:sldId id="276" r:id="rId21"/>
    <p:sldId id="277" r:id="rId22"/>
    <p:sldId id="279" r:id="rId23"/>
    <p:sldId id="280" r:id="rId24"/>
    <p:sldId id="289" r:id="rId25"/>
    <p:sldId id="285" r:id="rId26"/>
    <p:sldId id="281" r:id="rId27"/>
    <p:sldId id="278" r:id="rId28"/>
    <p:sldId id="271" r:id="rId29"/>
    <p:sldId id="272" r:id="rId30"/>
    <p:sldId id="273" r:id="rId31"/>
    <p:sldId id="286" r:id="rId32"/>
    <p:sldId id="282" r:id="rId33"/>
    <p:sldId id="283" r:id="rId34"/>
    <p:sldId id="284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作者" initials="作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45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slide" Target="slides/slide20.xml" /><Relationship Id="rId27" Type="http://schemas.openxmlformats.org/officeDocument/2006/relationships/slide" Target="slides/slide21.xml" /><Relationship Id="rId28" Type="http://schemas.openxmlformats.org/officeDocument/2006/relationships/slide" Target="slides/slide22.xml" /><Relationship Id="rId29" Type="http://schemas.openxmlformats.org/officeDocument/2006/relationships/slide" Target="slides/slide23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4.xml" /><Relationship Id="rId31" Type="http://schemas.openxmlformats.org/officeDocument/2006/relationships/slide" Target="slides/slide25.xml" /><Relationship Id="rId32" Type="http://schemas.openxmlformats.org/officeDocument/2006/relationships/slide" Target="slides/slide26.xml" /><Relationship Id="rId33" Type="http://schemas.openxmlformats.org/officeDocument/2006/relationships/slide" Target="slides/slide27.xml" /><Relationship Id="rId34" Type="http://schemas.openxmlformats.org/officeDocument/2006/relationships/slide" Target="slides/slide28.xml" /><Relationship Id="rId35" Type="http://schemas.openxmlformats.org/officeDocument/2006/relationships/slide" Target="slides/slide29.xml" /><Relationship Id="rId36" Type="http://schemas.openxmlformats.org/officeDocument/2006/relationships/tags" Target="tags/tag216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Master" Target="slideMasters/slideMaster3.xml" /><Relationship Id="rId40" Type="http://schemas.openxmlformats.org/officeDocument/2006/relationships/tableStyles" Target="tableStyles.xml" /><Relationship Id="rId5" Type="http://schemas.openxmlformats.org/officeDocument/2006/relationships/slideMaster" Target="slideMasters/slideMaster4.xml" /><Relationship Id="rId6" Type="http://schemas.openxmlformats.org/officeDocument/2006/relationships/notesMaster" Target="notesMasters/notes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5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193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/>
        <p:txBody>
          <a:bodyPr anchor="t" anchorCtr="0"/>
          <a:lstStyle/>
          <a:p>
            <a:pPr lvl="0"/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fld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 flipH="1">
            <a:off x="0" y="0"/>
            <a:ext cx="0" cy="0"/>
          </a:xfrm>
        </p:spPr>
        <p:txBody>
          <a:bodyPr>
            <a:normAutofit fontScale="22500" lnSpcReduction="20000"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572D5F-5E57-437D-B6DA-7C67DB1E5DEC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572D5F-5E57-437D-B6DA-7C67DB1E5DEC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572D5F-5E57-437D-B6DA-7C67DB1E5DEC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572D5F-5E57-437D-B6DA-7C67DB1E5DEC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FDB754F-407B-4719-996E-B25BE3FE75BE}" type="slidenum">
              <a:rPr lang="zh-CN" altLang="en-US" sz="1200"/>
              <a:t>11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noFill/>
          <a:ln w="12700">
            <a:miter lim="800000"/>
          </a:ln>
        </p:spPr>
      </p:sp>
      <p:sp>
        <p:nvSpPr>
          <p:cNvPr id="51203" name="备注占位符 2"/>
          <p:cNvSpPr>
            <a:spLocks noGrp="1"/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0"/>
              </a:spcBef>
            </a:pPr>
            <a:endParaRPr lang="zh-CN" altLang="en-US"/>
          </a:p>
        </p:txBody>
      </p:sp>
      <p:sp>
        <p:nvSpPr>
          <p:cNvPr id="51204" name="灯片编号占位符 3"/>
          <p:cNvSpPr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>
              <a:buFontTx/>
            </a:pPr>
            <a:fld id="{58170611-2A3F-460A-9FA7-1B7DE692F740}" type="slidenum">
              <a:rPr lang="zh-CN" altLang="en-US" sz="1200">
                <a:latin typeface="Calibri"/>
              </a:rPr>
              <a:t>29</a:t>
            </a:fld>
            <a:endParaRPr lang="en-US" altLang="zh-CN" sz="1200">
              <a:latin typeface="Calibri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8.xml" /><Relationship Id="rId11" Type="http://schemas.openxmlformats.org/officeDocument/2006/relationships/tags" Target="../tags/tag9.xml" /><Relationship Id="rId12" Type="http://schemas.openxmlformats.org/officeDocument/2006/relationships/tags" Target="../tags/tag10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2.xml" /><Relationship Id="rId4" Type="http://schemas.openxmlformats.org/officeDocument/2006/relationships/image" Target="../media/image2.png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tags" Target="../tags/tag5.xml" /><Relationship Id="rId8" Type="http://schemas.openxmlformats.org/officeDocument/2006/relationships/tags" Target="../tags/tag6.xml" /><Relationship Id="rId9" Type="http://schemas.openxmlformats.org/officeDocument/2006/relationships/tags" Target="../tags/tag7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.xml" /><Relationship Id="rId10" Type="http://schemas.openxmlformats.org/officeDocument/2006/relationships/tags" Target="../tags/tag22.xml" /><Relationship Id="rId11" Type="http://schemas.openxmlformats.org/officeDocument/2006/relationships/tags" Target="../tags/tag23.xml" /><Relationship Id="rId12" Type="http://schemas.openxmlformats.org/officeDocument/2006/relationships/tags" Target="../tags/tag24.xml" /><Relationship Id="rId13" Type="http://schemas.openxmlformats.org/officeDocument/2006/relationships/tags" Target="../tags/tag25.xml" /><Relationship Id="rId14" Type="http://schemas.openxmlformats.org/officeDocument/2006/relationships/tags" Target="../tags/tag26.xml" /><Relationship Id="rId15" Type="http://schemas.openxmlformats.org/officeDocument/2006/relationships/tags" Target="../tags/tag27.xml" /><Relationship Id="rId16" Type="http://schemas.openxmlformats.org/officeDocument/2006/relationships/slideMaster" Target="../slideMasters/slideMaster2.xml" /><Relationship Id="rId2" Type="http://schemas.openxmlformats.org/officeDocument/2006/relationships/tags" Target="../tags/tag16.xml" /><Relationship Id="rId3" Type="http://schemas.openxmlformats.org/officeDocument/2006/relationships/tags" Target="../tags/tag17.xml" /><Relationship Id="rId4" Type="http://schemas.openxmlformats.org/officeDocument/2006/relationships/tags" Target="../tags/tag18.xml" /><Relationship Id="rId5" Type="http://schemas.openxmlformats.org/officeDocument/2006/relationships/image" Target="../media/image3.png" /><Relationship Id="rId6" Type="http://schemas.openxmlformats.org/officeDocument/2006/relationships/tags" Target="../tags/tag19.xml" /><Relationship Id="rId7" Type="http://schemas.openxmlformats.org/officeDocument/2006/relationships/image" Target="../media/image4.png" /><Relationship Id="rId8" Type="http://schemas.openxmlformats.org/officeDocument/2006/relationships/tags" Target="../tags/tag20.xml" /><Relationship Id="rId9" Type="http://schemas.openxmlformats.org/officeDocument/2006/relationships/tags" Target="../tags/tag2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.xml" /><Relationship Id="rId2" Type="http://schemas.openxmlformats.org/officeDocument/2006/relationships/tags" Target="../tags/tag29.xml" /><Relationship Id="rId3" Type="http://schemas.openxmlformats.org/officeDocument/2006/relationships/tags" Target="../tags/tag30.xml" /><Relationship Id="rId4" Type="http://schemas.openxmlformats.org/officeDocument/2006/relationships/tags" Target="../tags/tag31.xml" /><Relationship Id="rId5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.xml" /><Relationship Id="rId10" Type="http://schemas.openxmlformats.org/officeDocument/2006/relationships/tags" Target="../tags/tag39.xml" /><Relationship Id="rId11" Type="http://schemas.openxmlformats.org/officeDocument/2006/relationships/tags" Target="../tags/tag40.xml" /><Relationship Id="rId12" Type="http://schemas.openxmlformats.org/officeDocument/2006/relationships/tags" Target="../tags/tag41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33.xml" /><Relationship Id="rId4" Type="http://schemas.openxmlformats.org/officeDocument/2006/relationships/image" Target="../media/image2.png" /><Relationship Id="rId5" Type="http://schemas.openxmlformats.org/officeDocument/2006/relationships/tags" Target="../tags/tag34.xml" /><Relationship Id="rId6" Type="http://schemas.openxmlformats.org/officeDocument/2006/relationships/tags" Target="../tags/tag35.xml" /><Relationship Id="rId7" Type="http://schemas.openxmlformats.org/officeDocument/2006/relationships/tags" Target="../tags/tag36.xml" /><Relationship Id="rId8" Type="http://schemas.openxmlformats.org/officeDocument/2006/relationships/tags" Target="../tags/tag37.xml" /><Relationship Id="rId9" Type="http://schemas.openxmlformats.org/officeDocument/2006/relationships/tags" Target="../tags/tag38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.xml" /><Relationship Id="rId10" Type="http://schemas.openxmlformats.org/officeDocument/2006/relationships/tags" Target="../tags/tag49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43.xml" /><Relationship Id="rId4" Type="http://schemas.openxmlformats.org/officeDocument/2006/relationships/image" Target="../media/image6.png" /><Relationship Id="rId5" Type="http://schemas.openxmlformats.org/officeDocument/2006/relationships/tags" Target="../tags/tag44.xml" /><Relationship Id="rId6" Type="http://schemas.openxmlformats.org/officeDocument/2006/relationships/tags" Target="../tags/tag45.xml" /><Relationship Id="rId7" Type="http://schemas.openxmlformats.org/officeDocument/2006/relationships/tags" Target="../tags/tag46.xml" /><Relationship Id="rId8" Type="http://schemas.openxmlformats.org/officeDocument/2006/relationships/tags" Target="../tags/tag47.xml" /><Relationship Id="rId9" Type="http://schemas.openxmlformats.org/officeDocument/2006/relationships/tags" Target="../tags/tag48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.xml" /><Relationship Id="rId2" Type="http://schemas.openxmlformats.org/officeDocument/2006/relationships/tags" Target="../tags/tag51.xml" /><Relationship Id="rId3" Type="http://schemas.openxmlformats.org/officeDocument/2006/relationships/tags" Target="../tags/tag52.xml" /><Relationship Id="rId4" Type="http://schemas.openxmlformats.org/officeDocument/2006/relationships/tags" Target="../tags/tag53.xml" /><Relationship Id="rId5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.xml" /><Relationship Id="rId2" Type="http://schemas.openxmlformats.org/officeDocument/2006/relationships/tags" Target="../tags/tag55.xml" /><Relationship Id="rId3" Type="http://schemas.openxmlformats.org/officeDocument/2006/relationships/tags" Target="../tags/tag56.xml" /><Relationship Id="rId4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tags" Target="../tags/tag72.xml" /><Relationship Id="rId8" Type="http://schemas.openxmlformats.org/officeDocument/2006/relationships/tags" Target="../tags/tag73.xml" /><Relationship Id="rId9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74.xml" /><Relationship Id="rId3" Type="http://schemas.openxmlformats.org/officeDocument/2006/relationships/image" Target="../media/image9.png" /><Relationship Id="rId4" Type="http://schemas.openxmlformats.org/officeDocument/2006/relationships/tags" Target="../tags/tag75.xml" /><Relationship Id="rId5" Type="http://schemas.openxmlformats.org/officeDocument/2006/relationships/tags" Target="../tags/tag76.xml" /><Relationship Id="rId6" Type="http://schemas.openxmlformats.org/officeDocument/2006/relationships/tags" Target="../tags/tag77.xml" /><Relationship Id="rId7" Type="http://schemas.openxmlformats.org/officeDocument/2006/relationships/tags" Target="../tags/tag78.xml" /><Relationship Id="rId8" Type="http://schemas.openxmlformats.org/officeDocument/2006/relationships/tags" Target="../tags/tag79.xml" /><Relationship Id="rId9" Type="http://schemas.openxmlformats.org/officeDocument/2006/relationships/tags" Target="../tags/tag80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2" Type="http://schemas.openxmlformats.org/officeDocument/2006/relationships/tags" Target="../tags/tag81.xml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tags" Target="../tags/tag85.xml" /><Relationship Id="rId7" Type="http://schemas.openxmlformats.org/officeDocument/2006/relationships/tags" Target="../tags/tag86.xml" /><Relationship Id="rId8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tags" Target="../tags/tag94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87.xml" /><Relationship Id="rId3" Type="http://schemas.openxmlformats.org/officeDocument/2006/relationships/image" Target="../media/image9.png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ags" Target="../tags/tag92.xml" /><Relationship Id="rId9" Type="http://schemas.openxmlformats.org/officeDocument/2006/relationships/tags" Target="../tags/tag9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tags" Target="../tags/tag102.xml" /><Relationship Id="rId11" Type="http://schemas.openxmlformats.org/officeDocument/2006/relationships/tags" Target="../tags/tag103.xml" /><Relationship Id="rId12" Type="http://schemas.openxmlformats.org/officeDocument/2006/relationships/tags" Target="../tags/tag104.xml" /><Relationship Id="rId13" Type="http://schemas.openxmlformats.org/officeDocument/2006/relationships/slideMaster" Target="../slideMasters/slideMaster3.xml" /><Relationship Id="rId2" Type="http://schemas.openxmlformats.org/officeDocument/2006/relationships/tags" Target="../tags/tag95.xml" /><Relationship Id="rId3" Type="http://schemas.openxmlformats.org/officeDocument/2006/relationships/image" Target="../media/image9.png" /><Relationship Id="rId4" Type="http://schemas.openxmlformats.org/officeDocument/2006/relationships/tags" Target="../tags/tag96.xml" /><Relationship Id="rId5" Type="http://schemas.openxmlformats.org/officeDocument/2006/relationships/tags" Target="../tags/tag97.xml" /><Relationship Id="rId6" Type="http://schemas.openxmlformats.org/officeDocument/2006/relationships/tags" Target="../tags/tag98.xml" /><Relationship Id="rId7" Type="http://schemas.openxmlformats.org/officeDocument/2006/relationships/tags" Target="../tags/tag99.xml" /><Relationship Id="rId8" Type="http://schemas.openxmlformats.org/officeDocument/2006/relationships/tags" Target="../tags/tag100.xml" /><Relationship Id="rId9" Type="http://schemas.openxmlformats.org/officeDocument/2006/relationships/tags" Target="../tags/tag10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tags" Target="../tags/tag105.xml" /><Relationship Id="rId3" Type="http://schemas.openxmlformats.org/officeDocument/2006/relationships/tags" Target="../tags/tag106.xml" /><Relationship Id="rId4" Type="http://schemas.openxmlformats.org/officeDocument/2006/relationships/tags" Target="../tags/tag107.xml" /><Relationship Id="rId5" Type="http://schemas.openxmlformats.org/officeDocument/2006/relationships/tags" Target="../tags/tag108.xml" /><Relationship Id="rId6" Type="http://schemas.openxmlformats.org/officeDocument/2006/relationships/tags" Target="../tags/tag109.xml" /><Relationship Id="rId7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tags" Target="../tags/tag120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113.xml" /><Relationship Id="rId3" Type="http://schemas.openxmlformats.org/officeDocument/2006/relationships/image" Target="../media/image9.png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tags" Target="../tags/tag116.xml" /><Relationship Id="rId7" Type="http://schemas.openxmlformats.org/officeDocument/2006/relationships/tags" Target="../tags/tag117.xml" /><Relationship Id="rId8" Type="http://schemas.openxmlformats.org/officeDocument/2006/relationships/tags" Target="../tags/tag118.xml" /><Relationship Id="rId9" Type="http://schemas.openxmlformats.org/officeDocument/2006/relationships/tags" Target="../tags/tag119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121.xml" /><Relationship Id="rId3" Type="http://schemas.openxmlformats.org/officeDocument/2006/relationships/image" Target="../media/image9.png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tags" Target="../tags/tag126.xml" /><Relationship Id="rId9" Type="http://schemas.openxmlformats.org/officeDocument/2006/relationships/tags" Target="../tags/tag127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128.xml" /><Relationship Id="rId3" Type="http://schemas.openxmlformats.org/officeDocument/2006/relationships/image" Target="../media/image9.png" /><Relationship Id="rId4" Type="http://schemas.openxmlformats.org/officeDocument/2006/relationships/tags" Target="../tags/tag129.xml" /><Relationship Id="rId5" Type="http://schemas.openxmlformats.org/officeDocument/2006/relationships/tags" Target="../tags/tag130.xml" /><Relationship Id="rId6" Type="http://schemas.openxmlformats.org/officeDocument/2006/relationships/tags" Target="../tags/tag131.xml" /><Relationship Id="rId7" Type="http://schemas.openxmlformats.org/officeDocument/2006/relationships/tags" Target="../tags/tag132.xml" /><Relationship Id="rId8" Type="http://schemas.openxmlformats.org/officeDocument/2006/relationships/tags" Target="../tags/tag133.xml" /><Relationship Id="rId9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Relationship Id="rId2" Type="http://schemas.openxmlformats.org/officeDocument/2006/relationships/tags" Target="../tags/tag134.xml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tags" Target="../tags/tag138.xml" /><Relationship Id="rId7" Type="http://schemas.openxmlformats.org/officeDocument/2006/relationships/tags" Target="../tags/tag139.xml" /><Relationship Id="rId8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140.xml" /><Relationship Id="rId3" Type="http://schemas.openxmlformats.org/officeDocument/2006/relationships/image" Target="../media/image9.png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tags" Target="../tags/tag143.xml" /><Relationship Id="rId7" Type="http://schemas.openxmlformats.org/officeDocument/2006/relationships/tags" Target="../tags/tag144.xml" /><Relationship Id="rId8" Type="http://schemas.openxmlformats.org/officeDocument/2006/relationships/tags" Target="../tags/tag145.xml" /><Relationship Id="rId9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6.xml" /><Relationship Id="rId10" Type="http://schemas.openxmlformats.org/officeDocument/2006/relationships/tags" Target="../tags/tag153.xml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8.png" /><Relationship Id="rId3" Type="http://schemas.openxmlformats.org/officeDocument/2006/relationships/tags" Target="../tags/tag147.xml" /><Relationship Id="rId4" Type="http://schemas.openxmlformats.org/officeDocument/2006/relationships/image" Target="../media/image9.png" /><Relationship Id="rId5" Type="http://schemas.openxmlformats.org/officeDocument/2006/relationships/tags" Target="../tags/tag148.xml" /><Relationship Id="rId6" Type="http://schemas.openxmlformats.org/officeDocument/2006/relationships/tags" Target="../tags/tag149.xml" /><Relationship Id="rId7" Type="http://schemas.openxmlformats.org/officeDocument/2006/relationships/tags" Target="../tags/tag150.xml" /><Relationship Id="rId8" Type="http://schemas.openxmlformats.org/officeDocument/2006/relationships/tags" Target="../tags/tag151.xml" /><Relationship Id="rId9" Type="http://schemas.openxmlformats.org/officeDocument/2006/relationships/tags" Target="../tags/tag152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4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8.png" /><Relationship Id="rId3" Type="http://schemas.openxmlformats.org/officeDocument/2006/relationships/tags" Target="../tags/tag155.xml" /><Relationship Id="rId4" Type="http://schemas.openxmlformats.org/officeDocument/2006/relationships/tags" Target="../tags/tag156.xml" /><Relationship Id="rId5" Type="http://schemas.openxmlformats.org/officeDocument/2006/relationships/tags" Target="../tags/tag157.xml" /><Relationship Id="rId6" Type="http://schemas.openxmlformats.org/officeDocument/2006/relationships/tags" Target="../tags/tag158.xml" /><Relationship Id="rId7" Type="http://schemas.openxmlformats.org/officeDocument/2006/relationships/tags" Target="../tags/tag159.xml" /><Relationship Id="rId8" Type="http://schemas.openxmlformats.org/officeDocument/2006/relationships/tags" Target="../tags/tag160.xml" /><Relationship Id="rId9" Type="http://schemas.openxmlformats.org/officeDocument/2006/relationships/tags" Target="../tags/tag161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2.xml" /><Relationship Id="rId10" Type="http://schemas.openxmlformats.org/officeDocument/2006/relationships/tags" Target="../tags/tag169.xml" /><Relationship Id="rId11" Type="http://schemas.openxmlformats.org/officeDocument/2006/relationships/tags" Target="../tags/tag170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8.png" /><Relationship Id="rId3" Type="http://schemas.openxmlformats.org/officeDocument/2006/relationships/tags" Target="../tags/tag163.xml" /><Relationship Id="rId4" Type="http://schemas.openxmlformats.org/officeDocument/2006/relationships/image" Target="../media/image9.png" /><Relationship Id="rId5" Type="http://schemas.openxmlformats.org/officeDocument/2006/relationships/tags" Target="../tags/tag164.xml" /><Relationship Id="rId6" Type="http://schemas.openxmlformats.org/officeDocument/2006/relationships/tags" Target="../tags/tag165.xml" /><Relationship Id="rId7" Type="http://schemas.openxmlformats.org/officeDocument/2006/relationships/tags" Target="../tags/tag166.xml" /><Relationship Id="rId8" Type="http://schemas.openxmlformats.org/officeDocument/2006/relationships/tags" Target="../tags/tag167.xml" /><Relationship Id="rId9" Type="http://schemas.openxmlformats.org/officeDocument/2006/relationships/tags" Target="../tags/tag168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1.xml" /><Relationship Id="rId10" Type="http://schemas.openxmlformats.org/officeDocument/2006/relationships/tags" Target="../tags/tag178.xml" /><Relationship Id="rId11" Type="http://schemas.openxmlformats.org/officeDocument/2006/relationships/tags" Target="../tags/tag179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8.png" /><Relationship Id="rId3" Type="http://schemas.openxmlformats.org/officeDocument/2006/relationships/tags" Target="../tags/tag172.xml" /><Relationship Id="rId4" Type="http://schemas.openxmlformats.org/officeDocument/2006/relationships/image" Target="../media/image9.png" /><Relationship Id="rId5" Type="http://schemas.openxmlformats.org/officeDocument/2006/relationships/tags" Target="../tags/tag173.xml" /><Relationship Id="rId6" Type="http://schemas.openxmlformats.org/officeDocument/2006/relationships/tags" Target="../tags/tag174.xml" /><Relationship Id="rId7" Type="http://schemas.openxmlformats.org/officeDocument/2006/relationships/tags" Target="../tags/tag175.xml" /><Relationship Id="rId8" Type="http://schemas.openxmlformats.org/officeDocument/2006/relationships/tags" Target="../tags/tag176.xml" /><Relationship Id="rId9" Type="http://schemas.openxmlformats.org/officeDocument/2006/relationships/tags" Target="../tags/tag177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0.xml" /><Relationship Id="rId10" Type="http://schemas.openxmlformats.org/officeDocument/2006/relationships/tags" Target="../tags/tag187.xml" /><Relationship Id="rId11" Type="http://schemas.openxmlformats.org/officeDocument/2006/relationships/tags" Target="../tags/tag188.xml" /><Relationship Id="rId12" Type="http://schemas.openxmlformats.org/officeDocument/2006/relationships/tags" Target="../tags/tag189.xml" /><Relationship Id="rId13" Type="http://schemas.openxmlformats.org/officeDocument/2006/relationships/tags" Target="../tags/tag190.xml" /><Relationship Id="rId14" Type="http://schemas.openxmlformats.org/officeDocument/2006/relationships/slideMaster" Target="../slideMasters/slideMaster3.xml" /><Relationship Id="rId2" Type="http://schemas.openxmlformats.org/officeDocument/2006/relationships/image" Target="../media/image8.png" /><Relationship Id="rId3" Type="http://schemas.openxmlformats.org/officeDocument/2006/relationships/tags" Target="../tags/tag181.xml" /><Relationship Id="rId4" Type="http://schemas.openxmlformats.org/officeDocument/2006/relationships/image" Target="../media/image9.png" /><Relationship Id="rId5" Type="http://schemas.openxmlformats.org/officeDocument/2006/relationships/tags" Target="../tags/tag182.xml" /><Relationship Id="rId6" Type="http://schemas.openxmlformats.org/officeDocument/2006/relationships/tags" Target="../tags/tag183.xml" /><Relationship Id="rId7" Type="http://schemas.openxmlformats.org/officeDocument/2006/relationships/tags" Target="../tags/tag184.xml" /><Relationship Id="rId8" Type="http://schemas.openxmlformats.org/officeDocument/2006/relationships/tags" Target="../tags/tag185.xml" /><Relationship Id="rId9" Type="http://schemas.openxmlformats.org/officeDocument/2006/relationships/tags" Target="../tags/tag186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1.xml" /><Relationship Id="rId10" Type="http://schemas.openxmlformats.org/officeDocument/2006/relationships/tags" Target="../tags/tag198.xml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12.png" /><Relationship Id="rId3" Type="http://schemas.openxmlformats.org/officeDocument/2006/relationships/tags" Target="../tags/tag192.xml" /><Relationship Id="rId4" Type="http://schemas.openxmlformats.org/officeDocument/2006/relationships/image" Target="../media/image13.png" /><Relationship Id="rId5" Type="http://schemas.openxmlformats.org/officeDocument/2006/relationships/tags" Target="../tags/tag193.xml" /><Relationship Id="rId6" Type="http://schemas.openxmlformats.org/officeDocument/2006/relationships/tags" Target="../tags/tag194.xml" /><Relationship Id="rId7" Type="http://schemas.openxmlformats.org/officeDocument/2006/relationships/tags" Target="../tags/tag195.xml" /><Relationship Id="rId8" Type="http://schemas.openxmlformats.org/officeDocument/2006/relationships/tags" Target="../tags/tag196.xml" /><Relationship Id="rId9" Type="http://schemas.openxmlformats.org/officeDocument/2006/relationships/tags" Target="../tags/tag197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jpeg" /><Relationship Id="rId2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jpeg" /><Relationship Id="rId2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jpeg" /><Relationship Id="rId2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jpeg" /><Relationship Id="rId2" Type="http://schemas.openxmlformats.org/officeDocument/2006/relationships/slideMaster" Target="../slideMasters/slideMaster4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jpeg" /><Relationship Id="rId2" Type="http://schemas.openxmlformats.org/officeDocument/2006/relationships/slideMaster" Target="../slideMasters/slideMaster4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jpeg" /><Relationship Id="rId2" Type="http://schemas.openxmlformats.org/officeDocument/2006/relationships/slideMaster" Target="../slideMasters/slideMaster4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5.jpeg" /><Relationship Id="rId2" Type="http://schemas.openxmlformats.org/officeDocument/2006/relationships/slideMaster" Target="../slideMasters/slideMaster4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jpeg" /><Relationship Id="rId2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5.jpeg" /><Relationship Id="rId2" Type="http://schemas.openxmlformats.org/officeDocument/2006/relationships/slideMaster" Target="../slideMasters/slideMaster4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jpeg" /><Relationship Id="rId2" Type="http://schemas.openxmlformats.org/officeDocument/2006/relationships/slideMaster" Target="../slideMasters/slideMaster4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jpeg" /><Relationship Id="rId2" Type="http://schemas.openxmlformats.org/officeDocument/2006/relationships/slideMaster" Target="../slideMasters/slideMaster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1682751" y="1911350"/>
            <a:ext cx="8826500" cy="35814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CAEACE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pic>
        <p:nvPicPr>
          <p:cNvPr id="3076" name="图片 7" descr="df2b89679b6695c572482f875b5466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158817" y="-100012"/>
            <a:ext cx="3045883" cy="3227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8" descr="3c8b890c19e0aae621b2de3accde754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4433" y="4306888"/>
            <a:ext cx="2995084" cy="23161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8" name="组合 9"/>
          <p:cNvGrpSpPr/>
          <p:nvPr/>
        </p:nvGrpSpPr>
        <p:grpSpPr>
          <a:xfrm>
            <a:off x="5600700" y="3844925"/>
            <a:ext cx="990600" cy="133350"/>
            <a:chOff x="8819" y="6054"/>
            <a:chExt cx="1560" cy="210"/>
          </a:xfrm>
        </p:grpSpPr>
        <p:sp>
          <p:nvSpPr>
            <p:cNvPr id="11" name=" 184"/>
            <p:cNvSpPr/>
            <p:nvPr>
              <p:custDataLst>
                <p:tags r:id="rId6"/>
              </p:custDataLst>
            </p:nvPr>
          </p:nvSpPr>
          <p:spPr>
            <a:xfrm>
              <a:off x="8819" y="6054"/>
              <a:ext cx="210" cy="2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trike="noStrike" noProof="1">
                <a:solidFill>
                  <a:srgbClr val="FFFFFF"/>
                </a:solidFill>
              </a:endParaRPr>
            </a:p>
          </p:txBody>
        </p:sp>
        <p:sp>
          <p:nvSpPr>
            <p:cNvPr id="12" name=" 184"/>
            <p:cNvSpPr/>
            <p:nvPr>
              <p:custDataLst>
                <p:tags r:id="rId7"/>
              </p:custDataLst>
            </p:nvPr>
          </p:nvSpPr>
          <p:spPr>
            <a:xfrm>
              <a:off x="9269" y="6054"/>
              <a:ext cx="210" cy="21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trike="noStrike" noProof="1">
                <a:solidFill>
                  <a:srgbClr val="FFFFFF"/>
                </a:solidFill>
              </a:endParaRPr>
            </a:p>
          </p:txBody>
        </p:sp>
        <p:sp>
          <p:nvSpPr>
            <p:cNvPr id="13" name=" 184"/>
            <p:cNvSpPr/>
            <p:nvPr>
              <p:custDataLst>
                <p:tags r:id="rId8"/>
              </p:custDataLst>
            </p:nvPr>
          </p:nvSpPr>
          <p:spPr>
            <a:xfrm>
              <a:off x="9719" y="6054"/>
              <a:ext cx="210" cy="2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trike="noStrike" noProof="1">
                <a:solidFill>
                  <a:srgbClr val="FFFFFF"/>
                </a:solidFill>
              </a:endParaRPr>
            </a:p>
          </p:txBody>
        </p:sp>
        <p:sp>
          <p:nvSpPr>
            <p:cNvPr id="14" name=" 184"/>
            <p:cNvSpPr/>
            <p:nvPr>
              <p:custDataLst>
                <p:tags r:id="rId9"/>
              </p:custDataLst>
            </p:nvPr>
          </p:nvSpPr>
          <p:spPr>
            <a:xfrm>
              <a:off x="10169" y="6054"/>
              <a:ext cx="210" cy="21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trike="noStrike" noProof="1">
                <a:solidFill>
                  <a:srgbClr val="FFFFFF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82751" y="2739073"/>
            <a:ext cx="8826500" cy="862965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050">
                <a:solidFill>
                  <a:schemeClr val="tx2"/>
                </a:solidFill>
              </a:defRPr>
            </a:lvl1pPr>
          </a:lstStyle>
          <a:p>
            <a:pPr fontAlgn="auto"/>
            <a:r>
              <a:rPr lang="zh-CN" altLang="en-US" sz="4050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82751" y="1910716"/>
            <a:ext cx="8826500" cy="729298"/>
          </a:xfrm>
        </p:spPr>
        <p:txBody>
          <a:bodyPr lIns="90000" tIns="46800" rIns="90000" bIns="46800" anchor="b"/>
          <a:lstStyle>
            <a:lvl1pPr marL="0" indent="0" algn="ctr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2021/8/27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309033" y="550863"/>
            <a:ext cx="11557000" cy="6054725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sx="101000" sy="101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2021/8/27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309033" y="325438"/>
            <a:ext cx="11557000" cy="628015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sx="101000" sy="101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3822700" y="2000250"/>
            <a:ext cx="454660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altLang="zh-CN" sz="4500" b="1" strike="noStrike" spc="300" noProof="1">
                <a:solidFill>
                  <a:schemeClr val="tx2"/>
                </a:solidFill>
                <a:latin typeface="+mj-lt"/>
                <a:ea typeface="方正宋刻本秀楷简体" charset="-122"/>
                <a:cs typeface="+mn-cs"/>
              </a:rPr>
              <a:t>PART 01</a:t>
            </a:r>
            <a:endParaRPr lang="en-US" altLang="zh-CN" sz="4500" b="1" strike="noStrike" spc="300" noProof="1">
              <a:solidFill>
                <a:schemeClr val="tx2"/>
              </a:solidFill>
              <a:latin typeface="+mj-lt"/>
              <a:ea typeface="方正宋刻本秀楷简体" charset="-122"/>
            </a:endParaRPr>
          </a:p>
        </p:txBody>
      </p:sp>
      <p:cxnSp>
        <p:nvCxnSpPr>
          <p:cNvPr id="9" name="直接连接符 8"/>
          <p:cNvCxnSpPr/>
          <p:nvPr>
            <p:custDataLst>
              <p:tags r:id="rId3"/>
            </p:custDataLst>
          </p:nvPr>
        </p:nvCxnSpPr>
        <p:spPr>
          <a:xfrm>
            <a:off x="4059767" y="3032125"/>
            <a:ext cx="4074584" cy="0"/>
          </a:xfrm>
          <a:prstGeom prst="line">
            <a:avLst/>
          </a:prstGeom>
          <a:ln w="38100">
            <a:solidFill>
              <a:schemeClr val="accent3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4059767" y="4105275"/>
            <a:ext cx="4074584" cy="0"/>
          </a:xfrm>
          <a:prstGeom prst="line">
            <a:avLst/>
          </a:prstGeom>
          <a:ln w="38100">
            <a:solidFill>
              <a:schemeClr val="accent3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7" name="图片 10" descr="16d95aba48c52f95c381db508bec01d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48683" y="3727450"/>
            <a:ext cx="3333749" cy="339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图片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9046633" y="0"/>
            <a:ext cx="3145367" cy="2755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9" name="组合 12"/>
          <p:cNvGrpSpPr/>
          <p:nvPr/>
        </p:nvGrpSpPr>
        <p:grpSpPr>
          <a:xfrm>
            <a:off x="5630333" y="5026025"/>
            <a:ext cx="990600" cy="133350"/>
            <a:chOff x="8819" y="6054"/>
            <a:chExt cx="1560" cy="210"/>
          </a:xfrm>
        </p:grpSpPr>
        <p:sp>
          <p:nvSpPr>
            <p:cNvPr id="14" name=" 184"/>
            <p:cNvSpPr/>
            <p:nvPr>
              <p:custDataLst>
                <p:tags r:id="rId9"/>
              </p:custDataLst>
            </p:nvPr>
          </p:nvSpPr>
          <p:spPr>
            <a:xfrm>
              <a:off x="8819" y="6054"/>
              <a:ext cx="210" cy="2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trike="noStrike" noProof="1">
                <a:solidFill>
                  <a:srgbClr val="FFFFFF"/>
                </a:solidFill>
              </a:endParaRPr>
            </a:p>
          </p:txBody>
        </p:sp>
        <p:sp>
          <p:nvSpPr>
            <p:cNvPr id="15" name=" 184"/>
            <p:cNvSpPr/>
            <p:nvPr>
              <p:custDataLst>
                <p:tags r:id="rId10"/>
              </p:custDataLst>
            </p:nvPr>
          </p:nvSpPr>
          <p:spPr>
            <a:xfrm>
              <a:off x="9269" y="6054"/>
              <a:ext cx="210" cy="21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trike="noStrike" noProof="1">
                <a:solidFill>
                  <a:srgbClr val="FFFFFF"/>
                </a:solidFill>
              </a:endParaRPr>
            </a:p>
          </p:txBody>
        </p:sp>
        <p:sp>
          <p:nvSpPr>
            <p:cNvPr id="16" name=" 184"/>
            <p:cNvSpPr/>
            <p:nvPr>
              <p:custDataLst>
                <p:tags r:id="rId11"/>
              </p:custDataLst>
            </p:nvPr>
          </p:nvSpPr>
          <p:spPr>
            <a:xfrm>
              <a:off x="9719" y="6054"/>
              <a:ext cx="210" cy="2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trike="noStrike" noProof="1">
                <a:solidFill>
                  <a:srgbClr val="FFFFFF"/>
                </a:solidFill>
              </a:endParaRPr>
            </a:p>
          </p:txBody>
        </p:sp>
        <p:sp>
          <p:nvSpPr>
            <p:cNvPr id="17" name=" 184"/>
            <p:cNvSpPr/>
            <p:nvPr>
              <p:custDataLst>
                <p:tags r:id="rId12"/>
              </p:custDataLst>
            </p:nvPr>
          </p:nvSpPr>
          <p:spPr>
            <a:xfrm>
              <a:off x="10169" y="6054"/>
              <a:ext cx="210" cy="21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trike="noStrike" noProof="1">
                <a:solidFill>
                  <a:srgbClr val="FFFFFF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925536" y="3120473"/>
            <a:ext cx="6340929" cy="907332"/>
          </a:xfrm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925536" y="4183063"/>
            <a:ext cx="6340929" cy="843597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2021/8/27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309033" y="550863"/>
            <a:ext cx="11557000" cy="6054725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sx="101000" sy="101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2021/8/27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2021/8/27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1682751" y="1911350"/>
            <a:ext cx="8826500" cy="35814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CAEACE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pic>
        <p:nvPicPr>
          <p:cNvPr id="7172" name="图片 9" descr="df2b89679b6695c572482f875b5466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158817" y="-100012"/>
            <a:ext cx="3045883" cy="3227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10" descr="3c8b890c19e0aae621b2de3accde754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4433" y="4306888"/>
            <a:ext cx="2995084" cy="23161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4" name="组合 11"/>
          <p:cNvGrpSpPr/>
          <p:nvPr/>
        </p:nvGrpSpPr>
        <p:grpSpPr>
          <a:xfrm>
            <a:off x="5600700" y="3844925"/>
            <a:ext cx="990600" cy="133350"/>
            <a:chOff x="8819" y="6054"/>
            <a:chExt cx="1560" cy="210"/>
          </a:xfrm>
        </p:grpSpPr>
        <p:sp>
          <p:nvSpPr>
            <p:cNvPr id="13" name=" 184"/>
            <p:cNvSpPr/>
            <p:nvPr>
              <p:custDataLst>
                <p:tags r:id="rId6"/>
              </p:custDataLst>
            </p:nvPr>
          </p:nvSpPr>
          <p:spPr>
            <a:xfrm>
              <a:off x="8819" y="6054"/>
              <a:ext cx="210" cy="2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trike="noStrike" noProof="1">
                <a:solidFill>
                  <a:srgbClr val="FFFFFF"/>
                </a:solidFill>
              </a:endParaRPr>
            </a:p>
          </p:txBody>
        </p:sp>
        <p:sp>
          <p:nvSpPr>
            <p:cNvPr id="14" name=" 184"/>
            <p:cNvSpPr/>
            <p:nvPr>
              <p:custDataLst>
                <p:tags r:id="rId7"/>
              </p:custDataLst>
            </p:nvPr>
          </p:nvSpPr>
          <p:spPr>
            <a:xfrm>
              <a:off x="9269" y="6054"/>
              <a:ext cx="210" cy="21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trike="noStrike" noProof="1">
                <a:solidFill>
                  <a:srgbClr val="FFFFFF"/>
                </a:solidFill>
              </a:endParaRPr>
            </a:p>
          </p:txBody>
        </p:sp>
        <p:sp>
          <p:nvSpPr>
            <p:cNvPr id="15" name=" 184"/>
            <p:cNvSpPr/>
            <p:nvPr>
              <p:custDataLst>
                <p:tags r:id="rId8"/>
              </p:custDataLst>
            </p:nvPr>
          </p:nvSpPr>
          <p:spPr>
            <a:xfrm>
              <a:off x="9719" y="6054"/>
              <a:ext cx="210" cy="2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trike="noStrike" noProof="1">
                <a:solidFill>
                  <a:srgbClr val="FFFFFF"/>
                </a:solidFill>
              </a:endParaRPr>
            </a:p>
          </p:txBody>
        </p:sp>
        <p:sp>
          <p:nvSpPr>
            <p:cNvPr id="16" name=" 184"/>
            <p:cNvSpPr/>
            <p:nvPr>
              <p:custDataLst>
                <p:tags r:id="rId9"/>
              </p:custDataLst>
            </p:nvPr>
          </p:nvSpPr>
          <p:spPr>
            <a:xfrm>
              <a:off x="10169" y="6054"/>
              <a:ext cx="210" cy="21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trike="noStrike" noProof="1">
                <a:solidFill>
                  <a:srgbClr val="FFFFFF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82751" y="1910713"/>
            <a:ext cx="8826500" cy="729299"/>
          </a:xfrm>
        </p:spPr>
        <p:txBody>
          <a:bodyPr anchor="b">
            <a:normAutofit/>
          </a:bodyPr>
          <a:lstStyle>
            <a:lvl1pPr algn="ctr"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3"/>
          </p:nvPr>
        </p:nvSpPr>
        <p:spPr>
          <a:xfrm>
            <a:off x="1682751" y="2738438"/>
            <a:ext cx="8826500" cy="863600"/>
          </a:xfrm>
        </p:spPr>
        <p:txBody>
          <a:bodyPr>
            <a:normAutofit/>
          </a:bodyPr>
          <a:lstStyle>
            <a:lvl1pPr marL="0" indent="0" algn="ctr">
              <a:buNone/>
              <a:defRPr sz="4050">
                <a:solidFill>
                  <a:schemeClr val="tx2"/>
                </a:solidFill>
              </a:defRPr>
            </a:lvl1pPr>
          </a:lstStyle>
          <a:p>
            <a:pPr lvl="0" fontAlgn="auto"/>
            <a:endParaRPr lang="zh-CN" altLang="en-US" strike="noStrike" noProof="1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/>
          </p:nvPr>
        </p:nvSpPr>
        <p:spPr>
          <a:xfrm>
            <a:off x="2624139" y="4102100"/>
            <a:ext cx="6943725" cy="1122363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2021/8/27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309033" y="550863"/>
            <a:ext cx="11557000" cy="6054725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sx="101000" sy="101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grpSp>
        <p:nvGrpSpPr>
          <p:cNvPr id="8196" name="组合 5"/>
          <p:cNvGrpSpPr/>
          <p:nvPr/>
        </p:nvGrpSpPr>
        <p:grpSpPr>
          <a:xfrm flipH="1">
            <a:off x="-74083" y="5114925"/>
            <a:ext cx="12352867" cy="1874838"/>
            <a:chOff x="-256" y="7985"/>
            <a:chExt cx="19456" cy="2953"/>
          </a:xfrm>
        </p:grpSpPr>
        <p:pic>
          <p:nvPicPr>
            <p:cNvPr id="8197" name="图片 6" descr="eac5518beb88037a5f6212993d6a84ac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6477" y="7985"/>
              <a:ext cx="2723" cy="279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" name="图片 7" descr="3c8b890c19e0aae621b2de3accde754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17618" y="8634"/>
              <a:ext cx="721" cy="741"/>
            </a:xfrm>
            <a:prstGeom prst="ellipse">
              <a:avLst/>
            </a:prstGeom>
          </p:spPr>
        </p:pic>
        <p:pic>
          <p:nvPicPr>
            <p:cNvPr id="8199" name="图片 8" descr="eac5518beb88037a5f6212993d6a84ac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flipH="1">
              <a:off x="-256" y="8148"/>
              <a:ext cx="2723" cy="279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" name="图片 9" descr="3c8b890c19e0aae621b2de3accde754f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745" y="8634"/>
              <a:ext cx="721" cy="741"/>
            </a:xfrm>
            <a:prstGeom prst="ellipse">
              <a:avLst/>
            </a:prstGeom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2021/8/27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309033" y="550863"/>
            <a:ext cx="11557000" cy="6054725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sx="101000" sy="101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2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551542"/>
            <a:ext cx="6170400" cy="5309257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2021/8/27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338319" y="365125"/>
            <a:ext cx="1015481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2202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2021/8/27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883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6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z="4050"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2021/8/27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309033" y="550863"/>
            <a:ext cx="11557000" cy="6054725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sx="101000" sy="101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2021/8/27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 hasCustomPrompt="1"/>
            <p:custDataLst>
              <p:tags r:id="rId6"/>
            </p:custDataLst>
          </p:nvPr>
        </p:nvSpPr>
        <p:spPr>
          <a:xfrm>
            <a:off x="6603683" y="3819843"/>
            <a:ext cx="4826635" cy="884555"/>
          </a:xfrm>
          <a:prstGeom prst="rect">
            <a:avLst/>
          </a:prstGeo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rtl="0" eaLnBrk="1" fontAlgn="auto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/>
              <a:t>编辑文本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7"/>
            </p:custDataLst>
          </p:nvPr>
        </p:nvSpPr>
        <p:spPr>
          <a:xfrm>
            <a:off x="6603683" y="2153603"/>
            <a:ext cx="4825365" cy="970915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8"/>
            </p:custDataLst>
          </p:nvPr>
        </p:nvSpPr>
        <p:spPr>
          <a:xfrm>
            <a:off x="6603682" y="3328988"/>
            <a:ext cx="4826000" cy="37020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000" b="1" spc="2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2033803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6"/>
            </p:custDataLst>
          </p:nvPr>
        </p:nvSpPr>
        <p:spPr>
          <a:xfrm>
            <a:off x="4702175" y="3579178"/>
            <a:ext cx="4536440" cy="835660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000"/>
              <a:buFont typeface="Arial" panose="020b0604020202020204" pitchFamily="34" charset="0"/>
              <a:buNone/>
              <a:defRPr sz="4000" b="0" spc="40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7"/>
            </p:custDataLst>
          </p:nvPr>
        </p:nvSpPr>
        <p:spPr>
          <a:xfrm>
            <a:off x="4702175" y="4618039"/>
            <a:ext cx="4536440" cy="32194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anose="020b0604020202020204" pitchFamily="34" charset="0"/>
              <a:buNone/>
              <a:defRPr sz="1800" b="0" spc="2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000"/>
            <a:ext cx="2030197" cy="406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6"/>
            </p:custDataLst>
          </p:nvPr>
        </p:nvSpPr>
        <p:spPr>
          <a:xfrm>
            <a:off x="9625965" y="3925253"/>
            <a:ext cx="406400" cy="1604010"/>
          </a:xfrm>
        </p:spPr>
        <p:txBody>
          <a:bodyPr vert="eaVert" wrap="square" lIns="0" tIns="0" rIns="0" bIns="0" anchor="t" anchorCtr="0">
            <a:normAutofit/>
          </a:bodyPr>
          <a:lstStyle>
            <a:lvl1pPr marL="0" marR="0" indent="0" algn="r" rtl="0" eaLnBrk="1" fontAlgn="t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Pts val="1800"/>
              <a:buFont typeface="Arial" panose="020b0604020202020204" pitchFamily="34" charset="0"/>
              <a:buNone/>
              <a:defRPr sz="1800" b="0" spc="4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800"/>
              <a:buFont typeface="Arial" panose="020b0604020202020204" pitchFamily="34" charset="0"/>
              <a:buNone/>
            </a:pPr>
            <a:r>
              <a:rPr lang="zh-CN" altLang="en-US"/>
              <a:t>编辑副标题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7"/>
            </p:custDataLst>
          </p:nvPr>
        </p:nvSpPr>
        <p:spPr>
          <a:xfrm>
            <a:off x="8001635" y="1169988"/>
            <a:ext cx="1403985" cy="4518025"/>
          </a:xfrm>
        </p:spPr>
        <p:txBody>
          <a:bodyPr vert="eaVert" wrap="square" lIns="0" tIns="0" rIns="0" bIns="0" anchor="ctr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6600"/>
              <a:buNone/>
              <a:defRPr sz="6600" b="0" spc="140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237797"/>
            <a:ext cx="1620202" cy="1620202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7797"/>
            <a:ext cx="1620202" cy="162020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BB20D-13CE-48DA-9885-133F7E41FF28}" type="datetimeFigureOut">
              <a:rPr lang="en-US"/>
              <a:t>8/27/2021</a:t>
            </a:fld>
            <a:endParaRPr lang="en-US"/>
          </a:p>
        </p:txBody>
      </p:sp>
      <p:sp>
        <p:nvSpPr>
          <p:cNvPr id="4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E8F9B-4E31-4268-AAA7-624C63578C54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2" name="矩形 8"/>
          <p:cNvSpPr/>
          <p:nvPr/>
        </p:nvSpPr>
        <p:spPr>
          <a:xfrm>
            <a:off x="914543" y="3197225"/>
            <a:ext cx="10363232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 panose="020b0503020102020204"/>
              <a:ea typeface="黑体" panose="0201060906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907" y="1676401"/>
            <a:ext cx="7773615" cy="1538286"/>
          </a:xfrm>
        </p:spPr>
        <p:txBody>
          <a:bodyPr anchor="b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814" y="3214686"/>
            <a:ext cx="6401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2055" name="日期占位符 3"/>
          <p:cNvSpPr>
            <a:spLocks noGrp="1"/>
          </p:cNvSpPr>
          <p:nvPr>
            <p:ph type="dt" sz="half" idx="10"/>
          </p:nvPr>
        </p:nvSpPr>
        <p:spPr>
          <a:xfrm>
            <a:off x="101616" y="6400800"/>
            <a:ext cx="4267867" cy="284163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205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7111524" y="6400800"/>
            <a:ext cx="4979178" cy="284163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205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487257" y="6400800"/>
            <a:ext cx="1217803" cy="284163"/>
          </a:xfrm>
          <a:prstGeom prst="rect">
            <a:avLst/>
          </a:prstGeom>
        </p:spPr>
        <p:txBody>
          <a:bodyPr lIns="45720" r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fld id="{5C60D673-B422-498F-AF37-DB84A13D07C3}" type="slidenum">
              <a:rPr lang="zh-CN" altLang="en-US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6" name="矩形 8"/>
          <p:cNvSpPr/>
          <p:nvPr/>
        </p:nvSpPr>
        <p:spPr>
          <a:xfrm>
            <a:off x="609695" y="1411288"/>
            <a:ext cx="10972928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 panose="020b0503020102020204"/>
              <a:ea typeface="黑体" panose="0201060906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3079" name="日期占位符 3"/>
          <p:cNvSpPr>
            <a:spLocks noGrp="1"/>
          </p:cNvSpPr>
          <p:nvPr>
            <p:ph type="dt" sz="half" idx="10"/>
          </p:nvPr>
        </p:nvSpPr>
        <p:spPr>
          <a:xfrm>
            <a:off x="96853" y="6400800"/>
            <a:ext cx="4267867" cy="284163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308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7108349" y="6400800"/>
            <a:ext cx="4977590" cy="284163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308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487257" y="6400800"/>
            <a:ext cx="1217803" cy="284163"/>
          </a:xfrm>
          <a:prstGeom prst="rect">
            <a:avLst/>
          </a:prstGeom>
        </p:spPr>
        <p:txBody>
          <a:bodyPr lIns="45720" r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fld id="{E8BB17F8-BEC8-40C6-88BD-933B1A1ABF77}" type="slidenum">
              <a:rPr lang="zh-CN" altLang="en-US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>
  <p:cSld name="节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00" name="矩形 8"/>
          <p:cNvSpPr/>
          <p:nvPr/>
        </p:nvSpPr>
        <p:spPr>
          <a:xfrm>
            <a:off x="914543" y="3143250"/>
            <a:ext cx="10363232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 panose="020b0503020102020204"/>
              <a:ea typeface="黑体" panose="0201060906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26" y="3143248"/>
            <a:ext cx="7773615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26" y="1643061"/>
            <a:ext cx="7773615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103" name="日期占位符 3"/>
          <p:cNvSpPr>
            <a:spLocks noGrp="1"/>
          </p:cNvSpPr>
          <p:nvPr>
            <p:ph type="dt" sz="half" idx="10"/>
          </p:nvPr>
        </p:nvSpPr>
        <p:spPr>
          <a:xfrm>
            <a:off x="101616" y="6400800"/>
            <a:ext cx="4267867" cy="284163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410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7111524" y="6400800"/>
            <a:ext cx="4979178" cy="284163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410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487257" y="6400800"/>
            <a:ext cx="1217803" cy="284163"/>
          </a:xfrm>
          <a:prstGeom prst="rect">
            <a:avLst/>
          </a:prstGeom>
        </p:spPr>
        <p:txBody>
          <a:bodyPr lIns="45720" r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fld id="{9DE3A108-A9D4-4F8D-9261-7CE5A4817904}" type="slidenum">
              <a:rPr lang="zh-CN" altLang="en-US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>
  <p:cSld name="两栏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4" name="矩形 8"/>
          <p:cNvSpPr/>
          <p:nvPr/>
        </p:nvSpPr>
        <p:spPr>
          <a:xfrm>
            <a:off x="609695" y="1411288"/>
            <a:ext cx="10972928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 panose="020b0503020102020204"/>
              <a:ea typeface="黑体" panose="0201060906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71" y="1600200"/>
            <a:ext cx="403923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926" y="1600200"/>
            <a:ext cx="403923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127" name="日期占位符 4"/>
          <p:cNvSpPr>
            <a:spLocks noGrp="1"/>
          </p:cNvSpPr>
          <p:nvPr>
            <p:ph type="dt" sz="half" idx="10"/>
          </p:nvPr>
        </p:nvSpPr>
        <p:spPr>
          <a:xfrm>
            <a:off x="101616" y="6400800"/>
            <a:ext cx="4267867" cy="284163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5128" name="页脚占位符 5"/>
          <p:cNvSpPr>
            <a:spLocks noGrp="1"/>
          </p:cNvSpPr>
          <p:nvPr>
            <p:ph type="ftr" sz="quarter" idx="11"/>
          </p:nvPr>
        </p:nvSpPr>
        <p:spPr>
          <a:xfrm>
            <a:off x="7111524" y="6400800"/>
            <a:ext cx="4979178" cy="284163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5129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5487257" y="6400800"/>
            <a:ext cx="1217803" cy="284163"/>
          </a:xfrm>
          <a:prstGeom prst="rect">
            <a:avLst/>
          </a:prstGeom>
        </p:spPr>
        <p:txBody>
          <a:bodyPr lIns="45720" r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fld id="{5EB8002A-776F-4895-8030-A5123A62B456}" type="slidenum">
              <a:rPr lang="zh-CN" altLang="en-US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>
  <p:cSld name="比较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8" name="矩形 8"/>
          <p:cNvSpPr/>
          <p:nvPr/>
        </p:nvSpPr>
        <p:spPr>
          <a:xfrm>
            <a:off x="609695" y="1411288"/>
            <a:ext cx="10972928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 panose="020b0503020102020204"/>
              <a:ea typeface="黑体" panose="0201060906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71" y="1535113"/>
            <a:ext cx="4040819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71" y="2174875"/>
            <a:ext cx="404081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751" y="1535113"/>
            <a:ext cx="4042407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751" y="2174875"/>
            <a:ext cx="404240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151" name="日期占位符 6"/>
          <p:cNvSpPr>
            <a:spLocks noGrp="1"/>
          </p:cNvSpPr>
          <p:nvPr>
            <p:ph type="dt" sz="half" idx="10"/>
          </p:nvPr>
        </p:nvSpPr>
        <p:spPr>
          <a:xfrm>
            <a:off x="101616" y="6400800"/>
            <a:ext cx="4267867" cy="284163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6152" name="页脚占位符 7"/>
          <p:cNvSpPr>
            <a:spLocks noGrp="1"/>
          </p:cNvSpPr>
          <p:nvPr>
            <p:ph type="ftr" sz="quarter" idx="11"/>
          </p:nvPr>
        </p:nvSpPr>
        <p:spPr>
          <a:xfrm>
            <a:off x="7111524" y="6400800"/>
            <a:ext cx="4979178" cy="284163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6153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5487257" y="6400800"/>
            <a:ext cx="1217803" cy="284163"/>
          </a:xfrm>
          <a:prstGeom prst="rect">
            <a:avLst/>
          </a:prstGeom>
        </p:spPr>
        <p:txBody>
          <a:bodyPr lIns="45720" r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fld id="{A907E1E2-C1AD-4A8B-815C-7D01A629FA56}" type="slidenum">
              <a:rPr lang="zh-CN" altLang="en-US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>
  <p:cSld name="仅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2" name="矩形 8"/>
          <p:cNvSpPr/>
          <p:nvPr/>
        </p:nvSpPr>
        <p:spPr>
          <a:xfrm>
            <a:off x="609695" y="1411288"/>
            <a:ext cx="10972928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 panose="020b0503020102020204"/>
              <a:ea typeface="黑体" panose="0201060906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7175" name="日期占位符 2"/>
          <p:cNvSpPr>
            <a:spLocks noGrp="1"/>
          </p:cNvSpPr>
          <p:nvPr>
            <p:ph type="dt" sz="half" idx="10"/>
          </p:nvPr>
        </p:nvSpPr>
        <p:spPr>
          <a:xfrm>
            <a:off x="101616" y="6400800"/>
            <a:ext cx="4267867" cy="284163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7176" name="页脚占位符 3"/>
          <p:cNvSpPr>
            <a:spLocks noGrp="1"/>
          </p:cNvSpPr>
          <p:nvPr>
            <p:ph type="ftr" sz="quarter" idx="11"/>
          </p:nvPr>
        </p:nvSpPr>
        <p:spPr>
          <a:xfrm>
            <a:off x="7111524" y="6400800"/>
            <a:ext cx="4979178" cy="284163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717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487257" y="6400800"/>
            <a:ext cx="1217803" cy="284163"/>
          </a:xfrm>
          <a:prstGeom prst="rect">
            <a:avLst/>
          </a:prstGeom>
        </p:spPr>
        <p:txBody>
          <a:bodyPr lIns="45720" r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fld id="{57B76AC0-E4D1-48FB-A407-8B4805CCFE6D}" type="slidenum">
              <a:rPr lang="zh-CN" altLang="en-US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8" name="日期占位符 1"/>
          <p:cNvSpPr>
            <a:spLocks noGrp="1"/>
          </p:cNvSpPr>
          <p:nvPr>
            <p:ph type="dt" sz="half" idx="10"/>
          </p:nvPr>
        </p:nvSpPr>
        <p:spPr>
          <a:xfrm>
            <a:off x="101616" y="6400800"/>
            <a:ext cx="4267867" cy="284163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8199" name="页脚占位符 2"/>
          <p:cNvSpPr>
            <a:spLocks noGrp="1"/>
          </p:cNvSpPr>
          <p:nvPr>
            <p:ph type="ftr" sz="quarter" idx="11"/>
          </p:nvPr>
        </p:nvSpPr>
        <p:spPr>
          <a:xfrm>
            <a:off x="7111524" y="6400800"/>
            <a:ext cx="4979178" cy="284163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820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5487257" y="6400800"/>
            <a:ext cx="1217803" cy="284163"/>
          </a:xfrm>
          <a:prstGeom prst="rect">
            <a:avLst/>
          </a:prstGeom>
        </p:spPr>
        <p:txBody>
          <a:bodyPr lIns="45720" r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fld id="{D4591C30-BA8F-416D-A1E9-6133BE377498}" type="slidenum">
              <a:rPr lang="zh-CN" altLang="en-US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>
  <p:cSld name="内容与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0" name="矩形 8"/>
          <p:cNvSpPr/>
          <p:nvPr/>
        </p:nvSpPr>
        <p:spPr>
          <a:xfrm>
            <a:off x="3715331" y="1054100"/>
            <a:ext cx="7872055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 panose="020b0503020102020204"/>
              <a:ea typeface="黑体" panose="0201060906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485" y="228600"/>
            <a:ext cx="5901674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485" y="1142984"/>
            <a:ext cx="5901672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76" y="1142984"/>
            <a:ext cx="2257761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9223" name="日期占位符 4"/>
          <p:cNvSpPr>
            <a:spLocks noGrp="1"/>
          </p:cNvSpPr>
          <p:nvPr>
            <p:ph type="dt" sz="half" idx="10"/>
          </p:nvPr>
        </p:nvSpPr>
        <p:spPr>
          <a:xfrm>
            <a:off x="101616" y="6400800"/>
            <a:ext cx="4267867" cy="284163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9224" name="页脚占位符 5"/>
          <p:cNvSpPr>
            <a:spLocks noGrp="1"/>
          </p:cNvSpPr>
          <p:nvPr>
            <p:ph type="ftr" sz="quarter" idx="11"/>
          </p:nvPr>
        </p:nvSpPr>
        <p:spPr>
          <a:xfrm>
            <a:off x="7111524" y="6400800"/>
            <a:ext cx="4979178" cy="284163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922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5487257" y="6400800"/>
            <a:ext cx="1217803" cy="284163"/>
          </a:xfrm>
          <a:prstGeom prst="rect">
            <a:avLst/>
          </a:prstGeom>
        </p:spPr>
        <p:txBody>
          <a:bodyPr lIns="45720" r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fld id="{DDE98884-F760-4297-B807-441B6B9D6616}" type="slidenum">
              <a:rPr lang="zh-CN" altLang="en-US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>
  <p:cSld name="图片与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83" y="304800"/>
            <a:ext cx="6401800" cy="685800"/>
          </a:xfrm>
        </p:spPr>
        <p:txBody>
          <a:bodyPr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662" y="1143000"/>
            <a:ext cx="7224377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569" y="5410200"/>
            <a:ext cx="5658772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246" name="日期占位符 4"/>
          <p:cNvSpPr>
            <a:spLocks noGrp="1"/>
          </p:cNvSpPr>
          <p:nvPr>
            <p:ph type="dt" sz="half" idx="10"/>
          </p:nvPr>
        </p:nvSpPr>
        <p:spPr>
          <a:xfrm>
            <a:off x="101616" y="6400800"/>
            <a:ext cx="4267867" cy="284163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024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7111524" y="6400800"/>
            <a:ext cx="4979178" cy="284163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024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5487257" y="6400800"/>
            <a:ext cx="1217803" cy="284163"/>
          </a:xfrm>
          <a:prstGeom prst="rect">
            <a:avLst/>
          </a:prstGeom>
        </p:spPr>
        <p:txBody>
          <a:bodyPr lIns="45720" r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fld id="{21CBCAA6-4929-4271-8261-2658470FEC3F}" type="slidenum">
              <a:rPr lang="zh-CN" altLang="en-US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>
  <p:cSld name="标题和竖排文字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8" name="矩形 8"/>
          <p:cNvSpPr/>
          <p:nvPr/>
        </p:nvSpPr>
        <p:spPr>
          <a:xfrm>
            <a:off x="609695" y="1411288"/>
            <a:ext cx="10972928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 panose="020b0503020102020204"/>
              <a:ea typeface="黑体" panose="0201060906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271" name="日期占位符 3"/>
          <p:cNvSpPr>
            <a:spLocks noGrp="1"/>
          </p:cNvSpPr>
          <p:nvPr>
            <p:ph type="dt" sz="half" idx="10"/>
          </p:nvPr>
        </p:nvSpPr>
        <p:spPr>
          <a:xfrm>
            <a:off x="101616" y="6400800"/>
            <a:ext cx="4267867" cy="284163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127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7111524" y="6400800"/>
            <a:ext cx="4979178" cy="284163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127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487257" y="6400800"/>
            <a:ext cx="1217803" cy="284163"/>
          </a:xfrm>
          <a:prstGeom prst="rect">
            <a:avLst/>
          </a:prstGeom>
        </p:spPr>
        <p:txBody>
          <a:bodyPr lIns="45720" r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fld id="{C9D7797D-31B0-4306-ABDD-5251BA116242}" type="slidenum">
              <a:rPr lang="zh-CN" altLang="en-US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6334" y="274638"/>
            <a:ext cx="1471824" cy="601188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71" y="274638"/>
            <a:ext cx="6687613" cy="601188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01616" y="6400800"/>
            <a:ext cx="4267867" cy="284163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100" b="0" i="0" u="none" baseline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7111524" y="6400800"/>
            <a:ext cx="4979178" cy="284163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100" b="0" i="0" u="none" baseline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487257" y="6400800"/>
            <a:ext cx="1217803" cy="284163"/>
          </a:xfrm>
          <a:prstGeom prst="rect">
            <a:avLst/>
          </a:prstGeom>
          <a:noFill/>
        </p:spPr>
        <p:txBody>
          <a:bodyPr lIns="45720" rIns="45720" rtlCol="0" anchor="ctr" anchorCtr="0"/>
          <a:lstStyle>
            <a:defPPr>
              <a:defRPr lang="zh-CN"/>
            </a:defPPr>
            <a:lvl1pPr mar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100" b="0" i="0" u="none" baseline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fld id="{BE1DA9D3-764C-40FA-AD2B-8C9DEFE8A8D2}" type="slidenum">
              <a:rPr lang="zh-CN" altLang="en-US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栏目四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290" name="组合 4"/>
          <p:cNvGrpSpPr/>
          <p:nvPr/>
        </p:nvGrpSpPr>
        <p:grpSpPr>
          <a:xfrm>
            <a:off x="6701885" y="298450"/>
            <a:ext cx="1367051" cy="414338"/>
            <a:chOff x="4549796" y="298946"/>
            <a:chExt cx="1104020" cy="413744"/>
          </a:xfrm>
        </p:grpSpPr>
        <p:sp>
          <p:nvSpPr>
            <p:cNvPr id="12293" name="流程图: 数据 9"/>
            <p:cNvSpPr/>
            <p:nvPr/>
          </p:nvSpPr>
          <p:spPr>
            <a:xfrm>
              <a:off x="4565178" y="298946"/>
              <a:ext cx="1088638" cy="49142"/>
            </a:xfrm>
            <a:prstGeom prst="flowChartInputOutput">
              <a:avLst/>
            </a:prstGeom>
            <a:solidFill>
              <a:srgbClr val="AA5E02"/>
            </a:solidFill>
            <a:ln w="381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endParaRPr lang="zh-CN" altLang="en-US" sz="1400">
                <a:solidFill>
                  <a:srgbClr val="FFFFFF"/>
                </a:solidFill>
                <a:latin typeface="Franklin Gothic Book" panose="020b0503020102020204"/>
                <a:ea typeface="黑体" panose="02010609060101010101" pitchFamily="2" charset="-122"/>
              </a:endParaRPr>
            </a:p>
          </p:txBody>
        </p:sp>
        <p:sp>
          <p:nvSpPr>
            <p:cNvPr id="12294" name="矩形 10">
              <a:hlinkClick action="ppaction://noaction"/>
            </p:cNvPr>
            <p:cNvSpPr/>
            <p:nvPr/>
          </p:nvSpPr>
          <p:spPr>
            <a:xfrm>
              <a:off x="4549796" y="341748"/>
              <a:ext cx="939955" cy="370942"/>
            </a:xfrm>
            <a:prstGeom prst="rect">
              <a:avLst/>
            </a:prstGeom>
            <a:solidFill>
              <a:srgbClr val="DE7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提分攻略</a:t>
              </a:r>
              <a:r>
                <a:rPr lang="en-US" altLang="zh-CN"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22</a:t>
              </a:r>
              <a:endParaRPr lang="zh-CN" altLang="en-US"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push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ags" Target="../tags/tag61.xml" /><Relationship Id="rId13" Type="http://schemas.openxmlformats.org/officeDocument/2006/relationships/tags" Target="../tags/tag62.xml" /><Relationship Id="rId14" Type="http://schemas.openxmlformats.org/officeDocument/2006/relationships/tags" Target="../tags/tag63.xml" /><Relationship Id="rId15" Type="http://schemas.openxmlformats.org/officeDocument/2006/relationships/tags" Target="../tags/tag64.xml" /><Relationship Id="rId16" Type="http://schemas.openxmlformats.org/officeDocument/2006/relationships/tags" Target="../tags/tag65.xml" /><Relationship Id="rId17" Type="http://schemas.openxmlformats.org/officeDocument/2006/relationships/tags" Target="../tags/tag66.xml" /><Relationship Id="rId18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slideLayout" Target="../slideLayouts/slideLayout34.xml" /><Relationship Id="rId13" Type="http://schemas.openxmlformats.org/officeDocument/2006/relationships/slideLayout" Target="../slideLayouts/slideLayout35.xml" /><Relationship Id="rId14" Type="http://schemas.openxmlformats.org/officeDocument/2006/relationships/slideLayout" Target="../slideLayouts/slideLayout36.xml" /><Relationship Id="rId15" Type="http://schemas.openxmlformats.org/officeDocument/2006/relationships/slideLayout" Target="../slideLayouts/slideLayout37.xml" /><Relationship Id="rId16" Type="http://schemas.openxmlformats.org/officeDocument/2006/relationships/slideLayout" Target="../slideLayouts/slideLayout38.xml" /><Relationship Id="rId17" Type="http://schemas.openxmlformats.org/officeDocument/2006/relationships/slideLayout" Target="../slideLayouts/slideLayout39.xml" /><Relationship Id="rId18" Type="http://schemas.openxmlformats.org/officeDocument/2006/relationships/slideLayout" Target="../slideLayouts/slideLayout40.xml" /><Relationship Id="rId19" Type="http://schemas.openxmlformats.org/officeDocument/2006/relationships/slideLayout" Target="../slideLayouts/slideLayout41.xml" /><Relationship Id="rId2" Type="http://schemas.openxmlformats.org/officeDocument/2006/relationships/slideLayout" Target="../slideLayouts/slideLayout24.xml" /><Relationship Id="rId20" Type="http://schemas.openxmlformats.org/officeDocument/2006/relationships/tags" Target="../tags/tag199.xml" /><Relationship Id="rId21" Type="http://schemas.openxmlformats.org/officeDocument/2006/relationships/tags" Target="../tags/tag200.xml" /><Relationship Id="rId22" Type="http://schemas.openxmlformats.org/officeDocument/2006/relationships/tags" Target="../tags/tag201.xml" /><Relationship Id="rId23" Type="http://schemas.openxmlformats.org/officeDocument/2006/relationships/tags" Target="../tags/tag202.xml" /><Relationship Id="rId24" Type="http://schemas.openxmlformats.org/officeDocument/2006/relationships/tags" Target="../tags/tag203.xml" /><Relationship Id="rId25" Type="http://schemas.openxmlformats.org/officeDocument/2006/relationships/tags" Target="../tags/tag204.xml" /><Relationship Id="rId26" Type="http://schemas.openxmlformats.org/officeDocument/2006/relationships/theme" Target="../theme/theme3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10" Type="http://schemas.openxmlformats.org/officeDocument/2006/relationships/slideLayout" Target="../slideLayouts/slideLayout51.xml" /><Relationship Id="rId11" Type="http://schemas.openxmlformats.org/officeDocument/2006/relationships/slideLayout" Target="../slideLayouts/slideLayout52.xml" /><Relationship Id="rId12" Type="http://schemas.openxmlformats.org/officeDocument/2006/relationships/slideLayout" Target="../slideLayouts/slideLayout53.xml" /><Relationship Id="rId13" Type="http://schemas.openxmlformats.org/officeDocument/2006/relationships/image" Target="../media/image14.jpeg" /><Relationship Id="rId14" Type="http://schemas.openxmlformats.org/officeDocument/2006/relationships/theme" Target="../theme/theme4.xml" /><Relationship Id="rId2" Type="http://schemas.openxmlformats.org/officeDocument/2006/relationships/slideLayout" Target="../slideLayouts/slideLayout43.xml" /><Relationship Id="rId3" Type="http://schemas.openxmlformats.org/officeDocument/2006/relationships/slideLayout" Target="../slideLayouts/slideLayout44.xml" /><Relationship Id="rId4" Type="http://schemas.openxmlformats.org/officeDocument/2006/relationships/slideLayout" Target="../slideLayouts/slideLayout45.xml" /><Relationship Id="rId5" Type="http://schemas.openxmlformats.org/officeDocument/2006/relationships/slideLayout" Target="../slideLayouts/slideLayout46.xml" /><Relationship Id="rId6" Type="http://schemas.openxmlformats.org/officeDocument/2006/relationships/slideLayout" Target="../slideLayouts/slideLayout47.xml" /><Relationship Id="rId7" Type="http://schemas.openxmlformats.org/officeDocument/2006/relationships/slideLayout" Target="../slideLayouts/slideLayout48.xml" /><Relationship Id="rId8" Type="http://schemas.openxmlformats.org/officeDocument/2006/relationships/slideLayout" Target="../slideLayouts/slideLayout49.xml" /><Relationship Id="rId9" Type="http://schemas.openxmlformats.org/officeDocument/2006/relationships/slideLayout" Target="../slideLayouts/slideLayout5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0"/>
            <a:r>
              <a:rPr lang="zh-CN" altLang="en-US" smtClean="0"/>
              <a:t>第二级</a:t>
            </a:r>
          </a:p>
          <a:p>
            <a:pPr lvl="0"/>
            <a:r>
              <a:rPr lang="zh-CN" altLang="en-US" smtClean="0"/>
              <a:t>第三级</a:t>
            </a:r>
          </a:p>
          <a:p>
            <a:pPr lvl="0"/>
            <a:r>
              <a:rPr lang="zh-CN" altLang="en-US" smtClean="0"/>
              <a:t>第四级</a:t>
            </a:r>
          </a:p>
          <a:p>
            <a:pPr lvl="0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7B2DF-7725-4B64-A3A5-5C0DE307C397}" type="datetimeFigureOut">
              <a:rPr lang="zh-CN" altLang="en-US" smtClean="0"/>
              <a:t>2021/8/27</a:t>
            </a:fld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2DB39-94CE-4BDA-AEBE-AFE0EB690A0A}" type="slidenum">
              <a:rPr lang="zh-CN" altLang="en-US" smtClean="0"/>
              <a:t>‹#›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0" fontAlgn="auto"/>
            <a:r>
              <a:rPr lang="zh-CN" altLang="en-US" strike="noStrike" noProof="1"/>
              <a:t>第二级</a:t>
            </a:r>
          </a:p>
          <a:p>
            <a:pPr lvl="0" fontAlgn="auto"/>
            <a:r>
              <a:rPr lang="zh-CN" altLang="en-US" strike="noStrike" noProof="1"/>
              <a:t>第三级</a:t>
            </a:r>
          </a:p>
          <a:p>
            <a:pPr lvl="0" fontAlgn="auto"/>
            <a:r>
              <a:rPr lang="zh-CN" altLang="en-US" strike="noStrike" noProof="1"/>
              <a:t>第四级</a:t>
            </a:r>
          </a:p>
          <a:p>
            <a:pPr lvl="0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base"/>
            <a:fld id="{EBB2257B-5FC3-49A2-9AEA-2DCD2EEB5624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2021/8/27</a:t>
            </a:fld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base"/>
            <a:fld id="{22C3A212-376C-409B-93B2-6E41D26E41B5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0</a:t>
            </a:fld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 fontScale="90000"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第二级</a:t>
            </a:r>
          </a:p>
          <a:p>
            <a:pPr lvl="0"/>
            <a:r>
              <a:rPr lang="zh-CN" altLang="en-US"/>
              <a:t>第三级</a:t>
            </a:r>
          </a:p>
          <a:p>
            <a:pPr lvl="0"/>
            <a:r>
              <a:rPr lang="zh-CN" altLang="en-US"/>
              <a:t>第四级</a:t>
            </a:r>
          </a:p>
          <a:p>
            <a:pPr lvl="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F6D561D-DA72-44C7-8014-5DE69CE10B91}" type="datetimeFigureOut">
              <a:rPr lang="zh-CN" altLang="en-US" smtClean="0"/>
              <a:t>2021/8/27</a:t>
            </a:fld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388BADB-D976-45F7-BDAC-E6C32D07849D}" type="slidenum">
              <a:rPr lang="zh-CN" altLang="en-US" smtClean="0"/>
              <a:t>0</a:t>
            </a:fld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矩形 6"/>
          <p:cNvSpPr/>
          <p:nvPr/>
        </p:nvSpPr>
        <p:spPr>
          <a:xfrm>
            <a:off x="0" y="6678613"/>
            <a:ext cx="12192318" cy="179387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 panose="020b0503020102020204"/>
              <a:ea typeface="黑体" panose="02010609060101010101" pitchFamily="2" charset="-122"/>
            </a:endParaRPr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609695" y="274638"/>
            <a:ext cx="10972928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Franklin Gothic Medium" panose="020b0603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>
          <a:xfrm>
            <a:off x="609695" y="1600200"/>
            <a:ext cx="10972928" cy="4686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0"/>
            <a:r>
              <a:t>第二级</a:t>
            </a:r>
          </a:p>
          <a:p>
            <a:pPr lvl="0"/>
            <a:r>
              <a:t>第三级</a:t>
            </a:r>
          </a:p>
          <a:p>
            <a:pPr lvl="0"/>
            <a:r>
              <a:t>第四级</a:t>
            </a:r>
          </a:p>
          <a:p>
            <a:pPr lvl="0"/>
            <a:r>
              <a:t>第五级</a:t>
            </a:r>
          </a:p>
        </p:txBody>
      </p:sp>
      <p:sp>
        <p:nvSpPr>
          <p:cNvPr id="1029" name="日期占位符 3"/>
          <p:cNvSpPr>
            <a:spLocks noGrp="1"/>
          </p:cNvSpPr>
          <p:nvPr>
            <p:ph type="dt" sz="half" idx="2"/>
          </p:nvPr>
        </p:nvSpPr>
        <p:spPr>
          <a:xfrm>
            <a:off x="101616" y="6400800"/>
            <a:ext cx="4267867" cy="284163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100" b="0" i="0" u="none" baseline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030" name="页脚占位符 4"/>
          <p:cNvSpPr>
            <a:spLocks noGrp="1"/>
          </p:cNvSpPr>
          <p:nvPr>
            <p:ph type="ftr" sz="quarter" idx="3"/>
          </p:nvPr>
        </p:nvSpPr>
        <p:spPr>
          <a:xfrm>
            <a:off x="7111524" y="6400800"/>
            <a:ext cx="4979178" cy="284163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100" b="0" i="0" u="none" baseline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03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487257" y="6400800"/>
            <a:ext cx="1217803" cy="284163"/>
          </a:xfrm>
          <a:prstGeom prst="rect">
            <a:avLst/>
          </a:prstGeom>
          <a:noFill/>
        </p:spPr>
        <p:txBody>
          <a:bodyPr lIns="45720" rIns="45720" rtlCol="0" anchor="ctr" anchorCtr="0"/>
          <a:lstStyle>
            <a:defPPr>
              <a:defRPr lang="zh-CN"/>
            </a:defPPr>
            <a:lvl1pPr mar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100" b="0" i="0" u="none" baseline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fld id="{96AB6403-5137-44FB-9B13-7BAE03295D9E}" type="slidenum">
              <a:rPr lang="zh-CN" altLang="en-US" sz="1100">
                <a:solidFill>
                  <a:srgbClr val="636363"/>
                </a:solidFill>
              </a:rPr>
              <a:t>‹#›</a:t>
            </a:fld>
          </a:p>
        </p:txBody>
      </p:sp>
      <p:sp>
        <p:nvSpPr>
          <p:cNvPr id="1032" name="矩形 7"/>
          <p:cNvSpPr/>
          <p:nvPr/>
        </p:nvSpPr>
        <p:spPr>
          <a:xfrm>
            <a:off x="0" y="0"/>
            <a:ext cx="12192318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 panose="020b0503020102020204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</p:sldLayoutIdLst>
  <p:transition/>
  <p:timing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2"/>
          </a:solidFill>
          <a:effectLst/>
          <a:latin typeface="Franklin Gothic Medium" panose="020b0603020102020204" pitchFamily="34" charset="0"/>
          <a:ea typeface="微软雅黑" panose="020b0503020204020204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ß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Þ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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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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05.xml" /><Relationship Id="rId4" Type="http://schemas.openxmlformats.org/officeDocument/2006/relationships/tags" Target="../tags/tag20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tags" Target="../tags/tag21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tags" Target="../tags/tag21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tags" Target="../tags/tag21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tags" Target="../tags/tag21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7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8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9.png" /><Relationship Id="rId4" Type="http://schemas.openxmlformats.org/officeDocument/2006/relationships/image" Target="../media/image20.png" /><Relationship Id="rId5" Type="http://schemas.openxmlformats.org/officeDocument/2006/relationships/image" Target="../media/image2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207.xml" /><Relationship Id="rId4" Type="http://schemas.openxmlformats.org/officeDocument/2006/relationships/tags" Target="../tags/tag20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20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1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21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文本框 7"/>
          <p:cNvSpPr txBox="1"/>
          <p:nvPr>
            <p:custDataLst>
              <p:tags r:id="rId3"/>
            </p:custDataLst>
          </p:nvPr>
        </p:nvSpPr>
        <p:spPr>
          <a:xfrm>
            <a:off x="3138637" y="2314802"/>
            <a:ext cx="5716905" cy="122682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 anchorCtr="0"/>
          <a:lstStyle/>
          <a:p>
            <a:pPr algn="ctr"/>
            <a:r>
              <a:rPr lang="zh-CN" altLang="en-US" sz="2700" b="1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连贯衔接</a:t>
            </a:r>
          </a:p>
          <a:p>
            <a:pPr algn="ctr"/>
            <a:endParaRPr lang="zh-CN" altLang="en-US" sz="2700" b="1" smtClean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  <a:p>
            <a:pPr algn="ctr"/>
            <a:r>
              <a:rPr lang="zh-CN" altLang="en-US" sz="2700" b="1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补写句子</a:t>
            </a:r>
          </a:p>
        </p:txBody>
      </p:sp>
    </p:spTree>
    <p:custDataLst>
      <p:tags r:id="rId4"/>
    </p:custDataLst>
  </p:cSld>
  <p:clrMapOvr>
    <a:masterClrMapping/>
  </p:clrMapOvr>
  <p:transition spd="slow">
    <p:cut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矩形 1"/>
          <p:cNvSpPr>
            <a:spLocks noChangeAspect="1"/>
          </p:cNvSpPr>
          <p:nvPr/>
        </p:nvSpPr>
        <p:spPr>
          <a:xfrm>
            <a:off x="124778" y="533400"/>
            <a:ext cx="11987530" cy="265176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20000"/>
              </a:lnSpc>
              <a:tabLst>
                <a:tab pos="1028700"/>
                <a:tab pos="1849120"/>
                <a:tab pos="2536825"/>
                <a:tab pos="3220720"/>
              </a:tabLst>
            </a:pPr>
            <a:r>
              <a:rPr lang="en-US" altLang="zh-CN" sz="2800" b="1" spc="0">
                <a:latin typeface="黑体" panose="02010609060101010101" pitchFamily="2" charset="-122"/>
                <a:ea typeface="黑体" panose="02010609060101010101" pitchFamily="2" charset="-122"/>
              </a:rPr>
              <a:t>    随着环境的变化,自然界的许多动物要冬眠,而海参却要夏眠。这是怎么回事呢?原来,海参是以浮游生物为食的,而浮游生物习性特别，   ①　 ：冬季海面水冷,它们主要生活在海底;夏季海面水温升高,它们都浮上来觅食和繁殖。生活在海底的海参,   ②　,只好用休眠的方式来维持生命。因此,海参的夏眠与其他生物的冬眠一样,   ③　。 </a:t>
            </a:r>
          </a:p>
        </p:txBody>
      </p:sp>
      <p:sp>
        <p:nvSpPr>
          <p:cNvPr id="19459" name="文本框 2"/>
          <p:cNvSpPr txBox="1"/>
          <p:nvPr/>
        </p:nvSpPr>
        <p:spPr>
          <a:xfrm>
            <a:off x="552768" y="3432809"/>
            <a:ext cx="10829925" cy="1627632"/>
          </a:xfrm>
          <a:prstGeom prst="rect">
            <a:avLst/>
          </a:prstGeom>
          <a:noFill/>
          <a:ln>
            <a:solidFill>
              <a:srgbClr val="1552D1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20000"/>
              </a:lnSpc>
              <a:tabLst>
                <a:tab pos="1028700"/>
                <a:tab pos="1849120"/>
                <a:tab pos="2536825"/>
                <a:tab pos="3220720"/>
              </a:tabLst>
            </a:pPr>
            <a:r>
              <a:rPr lang="zh-CN" altLang="zh-CN" sz="2800" b="1" spc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参考答案:①随季节(冷暖或温度)变化改变活动区域</a:t>
            </a:r>
          </a:p>
          <a:p>
            <a:pPr marL="0" marR="0" lvl="0" indent="0" eaLnBrk="1" hangingPunct="1">
              <a:lnSpc>
                <a:spcPct val="120000"/>
              </a:lnSpc>
              <a:tabLst>
                <a:tab pos="1028700"/>
                <a:tab pos="1849120"/>
                <a:tab pos="2536825"/>
                <a:tab pos="3220720"/>
              </a:tabLst>
            </a:pPr>
            <a:r>
              <a:rPr lang="zh-CN" altLang="zh-CN" sz="2800" b="1" spc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②因为夏季缺乏食物　③都是适应环境变化的生存方式(或:都是为了适应环境的变化)</a:t>
            </a:r>
          </a:p>
        </p:txBody>
      </p:sp>
      <p:sp>
        <p:nvSpPr>
          <p:cNvPr id="19460" name="文本框 3"/>
          <p:cNvSpPr/>
          <p:nvPr/>
        </p:nvSpPr>
        <p:spPr>
          <a:xfrm>
            <a:off x="166053" y="0"/>
            <a:ext cx="4508500" cy="60350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266700" eaLnBrk="1" hangingPunct="1">
              <a:lnSpc>
                <a:spcPct val="120000"/>
              </a:lnSpc>
              <a:tabLst>
                <a:tab pos="1028700"/>
                <a:tab pos="1849120"/>
                <a:tab pos="2536825"/>
                <a:tab pos="3220720"/>
              </a:tabLst>
            </a:pP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【应用提高2】</a:t>
            </a:r>
          </a:p>
        </p:txBody>
      </p:sp>
      <p:sp>
        <p:nvSpPr>
          <p:cNvPr id="19461" name="TextBox 6"/>
          <p:cNvSpPr txBox="1"/>
          <p:nvPr/>
        </p:nvSpPr>
        <p:spPr>
          <a:xfrm>
            <a:off x="552768" y="5318759"/>
            <a:ext cx="10830560" cy="6400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50000"/>
              </a:lnSpc>
            </a:pPr>
            <a:r>
              <a:rPr lang="zh-CN" altLang="en-US" sz="2400" spc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类型二：总结句（对整个语段或语段中某一个(两个)层次内容作出总结的句子。）</a:t>
            </a:r>
          </a:p>
        </p:txBody>
      </p:sp>
      <p:sp>
        <p:nvSpPr>
          <p:cNvPr id="19462" name="椭圆 16387"/>
          <p:cNvSpPr/>
          <p:nvPr/>
        </p:nvSpPr>
        <p:spPr>
          <a:xfrm>
            <a:off x="2286953" y="1143000"/>
            <a:ext cx="7618413" cy="4572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9465" name="椭圆 16387"/>
          <p:cNvSpPr/>
          <p:nvPr/>
        </p:nvSpPr>
        <p:spPr>
          <a:xfrm>
            <a:off x="11505566" y="1066800"/>
            <a:ext cx="304800" cy="668338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9466" name="椭圆 16387"/>
          <p:cNvSpPr/>
          <p:nvPr/>
        </p:nvSpPr>
        <p:spPr>
          <a:xfrm>
            <a:off x="1524953" y="2133600"/>
            <a:ext cx="3127375" cy="555625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9467" name="椭圆 16387"/>
          <p:cNvSpPr/>
          <p:nvPr/>
        </p:nvSpPr>
        <p:spPr>
          <a:xfrm>
            <a:off x="10972166" y="2133600"/>
            <a:ext cx="1028700" cy="541338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cxnSp>
        <p:nvCxnSpPr>
          <p:cNvPr id="19469" name="直接连接符 13"/>
          <p:cNvCxnSpPr/>
          <p:nvPr/>
        </p:nvCxnSpPr>
        <p:spPr>
          <a:xfrm flipV="1">
            <a:off x="458153" y="2070100"/>
            <a:ext cx="11276013" cy="6350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19470" name="直接连接符 17"/>
          <p:cNvCxnSpPr/>
          <p:nvPr/>
        </p:nvCxnSpPr>
        <p:spPr>
          <a:xfrm>
            <a:off x="1753553" y="1066800"/>
            <a:ext cx="15240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内容占位符 2"/>
          <p:cNvSpPr>
            <a:spLocks noGrp="1"/>
          </p:cNvSpPr>
          <p:nvPr>
            <p:ph idx="1"/>
          </p:nvPr>
        </p:nvSpPr>
        <p:spPr>
          <a:xfrm>
            <a:off x="953" y="609600"/>
            <a:ext cx="12190413" cy="3962400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eaLnBrk="1" hangingPunct="1">
              <a:buClrTx/>
              <a:buFontTx/>
              <a:buNone/>
            </a:pPr>
            <a:r>
              <a:rPr lang="zh-CN" altLang="en-US" sz="2400" b="1" spc="0">
                <a:solidFill>
                  <a:srgbClr val="000204"/>
                </a:solidFill>
                <a:latin typeface="黑体" panose="02010609060101010101" pitchFamily="2" charset="-122"/>
              </a:rPr>
              <a:t>     大栌榄树是曾经生长在毛里求斯的一种珍稀树种。如今在地球上已难觅踪影。   ①   ？科学家对此提出了多种假说。美国一位科学家的研究认为，  ②  ，而渡渡鸟在三百年灭绝了，因此，大栌榄树也跟着消失了；后来，有学者研究发现大栌榄树的种子不需要动物的肠胃软化也能发芽。于是，又有研究者们提出了新的假说：外来物种的入侵导致了大栌榄树的消失。不过，这个假说需要进一步验证：    ③    ；如果被证伪，则会被抛弃。 </a:t>
            </a:r>
          </a:p>
        </p:txBody>
      </p:sp>
      <p:sp>
        <p:nvSpPr>
          <p:cNvPr id="20483" name="Text Box 7"/>
          <p:cNvSpPr txBox="1"/>
          <p:nvPr/>
        </p:nvSpPr>
        <p:spPr>
          <a:xfrm>
            <a:off x="288608" y="3528695"/>
            <a:ext cx="8158163" cy="1371600"/>
          </a:xfrm>
          <a:prstGeom prst="rect">
            <a:avLst/>
          </a:prstGeom>
          <a:noFill/>
          <a:ln w="9525" cap="flat" cmpd="sng">
            <a:solidFill>
              <a:srgbClr val="1552D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2800" b="1" spc="0">
                <a:solidFill>
                  <a:srgbClr val="000204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①这到底是什么原因造成的呢？</a:t>
            </a:r>
          </a:p>
          <a:p>
            <a:pPr marL="0" marR="0" lvl="0" indent="0" eaLnBrk="1" hangingPunct="1"/>
            <a:r>
              <a:rPr lang="zh-CN" altLang="en-US" sz="2800" b="1" spc="0">
                <a:solidFill>
                  <a:srgbClr val="000204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②大栌榄树的种子需要渡渡鸟的肠胃软化才能发芽</a:t>
            </a:r>
          </a:p>
          <a:p>
            <a:pPr marL="0" marR="0" lvl="0" indent="0" eaLnBrk="1" hangingPunct="1"/>
            <a:r>
              <a:rPr lang="zh-CN" altLang="en-US" sz="2800" b="1" spc="0">
                <a:solidFill>
                  <a:srgbClr val="000204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③如果被证实，那疑团就可以解开</a:t>
            </a:r>
          </a:p>
        </p:txBody>
      </p:sp>
      <p:sp>
        <p:nvSpPr>
          <p:cNvPr id="20484" name="TextBox 6"/>
          <p:cNvSpPr txBox="1"/>
          <p:nvPr/>
        </p:nvSpPr>
        <p:spPr>
          <a:xfrm>
            <a:off x="366078" y="5064759"/>
            <a:ext cx="8305800" cy="11887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50000"/>
              </a:lnSpc>
            </a:pPr>
            <a:r>
              <a:rPr lang="zh-CN" altLang="en-US" sz="2400" b="1" spc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类型三：过渡句（小结前文，启示下文，起着承上启下的作   </a:t>
            </a:r>
          </a:p>
          <a:p>
            <a:pPr marL="0" marR="0" lvl="0" indent="0" eaLnBrk="1" hangingPunct="1">
              <a:lnSpc>
                <a:spcPct val="150000"/>
              </a:lnSpc>
            </a:pPr>
            <a:r>
              <a:rPr lang="zh-CN" altLang="en-US" sz="2400" b="1" spc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用的句子。）</a:t>
            </a:r>
          </a:p>
        </p:txBody>
      </p:sp>
      <p:sp>
        <p:nvSpPr>
          <p:cNvPr id="20485" name="文本框 7"/>
          <p:cNvSpPr/>
          <p:nvPr/>
        </p:nvSpPr>
        <p:spPr>
          <a:xfrm>
            <a:off x="-162559" y="92075"/>
            <a:ext cx="219900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【应用提高3】</a:t>
            </a:r>
          </a:p>
        </p:txBody>
      </p:sp>
      <p:sp>
        <p:nvSpPr>
          <p:cNvPr id="20486" name="椭圆 16387"/>
          <p:cNvSpPr/>
          <p:nvPr/>
        </p:nvSpPr>
        <p:spPr>
          <a:xfrm>
            <a:off x="4284028" y="2362200"/>
            <a:ext cx="6602413" cy="496888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0487" name="椭圆 16387"/>
          <p:cNvSpPr/>
          <p:nvPr/>
        </p:nvSpPr>
        <p:spPr>
          <a:xfrm>
            <a:off x="3583623" y="1447800"/>
            <a:ext cx="1295400" cy="496888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0488" name="椭圆 16387"/>
          <p:cNvSpPr/>
          <p:nvPr/>
        </p:nvSpPr>
        <p:spPr>
          <a:xfrm>
            <a:off x="6274436" y="2783205"/>
            <a:ext cx="4038600" cy="496888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cxnSp>
        <p:nvCxnSpPr>
          <p:cNvPr id="20490" name="直接连接符 13"/>
          <p:cNvCxnSpPr/>
          <p:nvPr/>
        </p:nvCxnSpPr>
        <p:spPr>
          <a:xfrm>
            <a:off x="3506153" y="2362200"/>
            <a:ext cx="7237413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sp>
        <p:nvSpPr>
          <p:cNvPr id="20491" name="椭圆 16387"/>
          <p:cNvSpPr/>
          <p:nvPr/>
        </p:nvSpPr>
        <p:spPr>
          <a:xfrm>
            <a:off x="6007736" y="1445260"/>
            <a:ext cx="4572000" cy="496888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0494" name="椭圆 16387"/>
          <p:cNvSpPr/>
          <p:nvPr/>
        </p:nvSpPr>
        <p:spPr>
          <a:xfrm>
            <a:off x="2591753" y="990600"/>
            <a:ext cx="304800" cy="6096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矩形 1"/>
          <p:cNvSpPr/>
          <p:nvPr/>
        </p:nvSpPr>
        <p:spPr>
          <a:xfrm>
            <a:off x="953" y="152400"/>
            <a:ext cx="11990070" cy="30784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【应用提高4】</a:t>
            </a:r>
          </a:p>
          <a:p>
            <a:pPr marL="0" lvl="0" indent="0" eaLnBrk="1" hangingPunct="1"/>
            <a:r>
              <a:rPr lang="zh-CN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   中国传统社会的内地城市，基本上是出于两种目的而建立的，  ①  。主要出于政治目的而建立的叫“城”，主要出于军事目的而建立的则叫“镇”。镇，有重压、安定、抑制、镇服和武力据守等意；所以，险要的地方叫镇。就两者对政治军事的不同的重视程度来看，“城”以政治而兼军事，</a:t>
            </a:r>
          </a:p>
          <a:p>
            <a:pPr marL="0" lvl="0" indent="0" eaLnBrk="1" hangingPunct="1"/>
            <a:r>
              <a:rPr lang="zh-CN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     ②     ，故北京市“城”，武汉市“镇”。“城”讲“文治”，而</a:t>
            </a:r>
          </a:p>
          <a:p>
            <a:pPr marL="0" lvl="0" indent="0" eaLnBrk="1" hangingPunct="1"/>
            <a:r>
              <a:rPr lang="zh-CN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     ③      ，它们都不会把商业和商品生产放在首位。</a:t>
            </a:r>
          </a:p>
        </p:txBody>
      </p:sp>
      <p:sp>
        <p:nvSpPr>
          <p:cNvPr id="21507" name="椭圆 16387"/>
          <p:cNvSpPr/>
          <p:nvPr/>
        </p:nvSpPr>
        <p:spPr>
          <a:xfrm flipH="1" flipV="1">
            <a:off x="5030153" y="609600"/>
            <a:ext cx="5027613" cy="449263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rot="1080000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1508" name="椭圆 16387"/>
          <p:cNvSpPr/>
          <p:nvPr/>
        </p:nvSpPr>
        <p:spPr>
          <a:xfrm flipH="1" flipV="1">
            <a:off x="6096953" y="990600"/>
            <a:ext cx="4037013" cy="471488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rot="1080000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1509" name="椭圆 16387"/>
          <p:cNvSpPr/>
          <p:nvPr/>
        </p:nvSpPr>
        <p:spPr>
          <a:xfrm flipH="1" flipV="1">
            <a:off x="7619366" y="1828800"/>
            <a:ext cx="3962400" cy="479425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rot="1080000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1510" name="椭圆 16387"/>
          <p:cNvSpPr/>
          <p:nvPr/>
        </p:nvSpPr>
        <p:spPr>
          <a:xfrm flipH="1" flipV="1">
            <a:off x="953" y="1066800"/>
            <a:ext cx="4114800" cy="449263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rot="1080000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1511" name="椭圆 16387"/>
          <p:cNvSpPr/>
          <p:nvPr/>
        </p:nvSpPr>
        <p:spPr>
          <a:xfrm flipH="1" flipV="1">
            <a:off x="8076566" y="2286000"/>
            <a:ext cx="2895600" cy="449263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rot="1080000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1515" name="TextBox 12"/>
          <p:cNvSpPr txBox="1"/>
          <p:nvPr/>
        </p:nvSpPr>
        <p:spPr>
          <a:xfrm>
            <a:off x="1066483" y="5224730"/>
            <a:ext cx="9144000" cy="11887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50000"/>
              </a:lnSpc>
            </a:pPr>
            <a:r>
              <a:rPr lang="zh-CN" altLang="en-US" sz="2400" b="1" spc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类型四：照应句（前面提出的内容，后文有照应;后面出现的</a:t>
            </a:r>
          </a:p>
          <a:p>
            <a:pPr marL="0" marR="0" lvl="0" indent="0" eaLnBrk="1" hangingPunct="1">
              <a:lnSpc>
                <a:spcPct val="150000"/>
              </a:lnSpc>
            </a:pPr>
            <a:r>
              <a:rPr lang="zh-CN" altLang="en-US" sz="2400" b="1" spc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情节,前文有所交代,前后照应，和谐统一的句子。）</a:t>
            </a:r>
          </a:p>
        </p:txBody>
      </p:sp>
      <p:sp>
        <p:nvSpPr>
          <p:cNvPr id="21517" name="文本框 4"/>
          <p:cNvSpPr/>
          <p:nvPr/>
        </p:nvSpPr>
        <p:spPr>
          <a:xfrm>
            <a:off x="305752" y="3581400"/>
            <a:ext cx="9904413" cy="1371600"/>
          </a:xfrm>
          <a:prstGeom prst="rect">
            <a:avLst/>
          </a:prstGeom>
          <a:noFill/>
          <a:ln>
            <a:solidFill>
              <a:srgbClr val="1552D1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①这就是“政治”和“军事”（或出于政治，或出于军事）。</a:t>
            </a:r>
          </a:p>
          <a:p>
            <a:pPr marL="0" lvl="0" indent="0" eaLnBrk="1" hangingPunct="1">
              <a:buFontTx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②“镇”以军事而兼政治  </a:t>
            </a:r>
          </a:p>
          <a:p>
            <a:pPr marL="0" lvl="0" indent="0" eaLnBrk="1" hangingPunct="1">
              <a:buFontTx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③镇重“武备”</a:t>
            </a:r>
          </a:p>
        </p:txBody>
      </p:sp>
      <p:sp>
        <p:nvSpPr>
          <p:cNvPr id="21518" name="椭圆 16387"/>
          <p:cNvSpPr/>
          <p:nvPr/>
        </p:nvSpPr>
        <p:spPr>
          <a:xfrm flipH="1" flipV="1">
            <a:off x="11200766" y="2362200"/>
            <a:ext cx="685800" cy="449263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rot="1080000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745615" y="3505200"/>
            <a:ext cx="5855335" cy="3017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关联词对语句逻辑关系有提示作用，关联词要搭配使用，补写时如若缺少必须添加。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072257" y="528680"/>
            <a:ext cx="2570480" cy="612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并列关系递进关系转折关系总分关系.因果关系假设关系条件关系选择关系解说关系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6145" y="605155"/>
            <a:ext cx="8335645" cy="1524000"/>
          </a:xfrm>
        </p:spPr>
        <p:txBody>
          <a:bodyPr>
            <a:normAutofit fontScale="90000"/>
          </a:bodyPr>
          <a:lstStyle/>
          <a:p>
            <a:r>
              <a:rPr lang="zh-CN" altLang="en-US" sz="6700" smtClean="0">
                <a:latin typeface="黑体" panose="02010609060101010101" pitchFamily="2" charset="-122"/>
                <a:ea typeface="黑体" panose="02010609060101010101" pitchFamily="2" charset="-122"/>
              </a:rPr>
              <a:t>解题指导二：</a:t>
            </a:r>
            <a:br>
              <a:rPr lang="zh-CN" altLang="en-US" sz="6700" smtClean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6700" smtClean="0">
                <a:latin typeface="黑体" panose="02010609060101010101" pitchFamily="2" charset="-122"/>
                <a:ea typeface="黑体" panose="02010609060101010101" pitchFamily="2" charset="-122"/>
              </a:rPr>
              <a:t>关注关联词，分析逻辑关系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204085" y="1139190"/>
            <a:ext cx="9112250" cy="3992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气候是一种复杂的自然现象，不仅决定着土壤、植被类型的形成，改变着地表形态，①_________________。人们的生活、生产、建设无不需要考虑气候的影响。气候已成为一种自然资源，供人类充分利用，为人类造福。但是，②__________________，有时会带来某些灾害。所以，人们会利用一些方法，在一定区域内改变气候状况，③ _____________________。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432663" y="2131594"/>
            <a:ext cx="4124398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而且影响着人类的活动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09054" y="3581636"/>
            <a:ext cx="4121172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若不掌握正确的利用方法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56502" y="4573770"/>
            <a:ext cx="41974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为人类生产生活提供便利</a:t>
            </a:r>
          </a:p>
        </p:txBody>
      </p:sp>
      <p:sp>
        <p:nvSpPr>
          <p:cNvPr id="20487" name="椭圆 16387"/>
          <p:cNvSpPr/>
          <p:nvPr/>
        </p:nvSpPr>
        <p:spPr>
          <a:xfrm>
            <a:off x="7244398" y="1139190"/>
            <a:ext cx="1295400" cy="496888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4" name="椭圆 16387"/>
          <p:cNvSpPr/>
          <p:nvPr/>
        </p:nvSpPr>
        <p:spPr>
          <a:xfrm>
            <a:off x="9032558" y="3180080"/>
            <a:ext cx="1295400" cy="496888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7" name="椭圆 16387"/>
          <p:cNvSpPr/>
          <p:nvPr/>
        </p:nvSpPr>
        <p:spPr>
          <a:xfrm>
            <a:off x="2079308" y="4104640"/>
            <a:ext cx="1295400" cy="496888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20487" grpId="0"/>
      <p:bldP spid="4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-5715"/>
            <a:ext cx="11973560" cy="1433195"/>
          </a:xfrm>
        </p:spPr>
        <p:txBody>
          <a:bodyPr>
            <a:normAutofit fontScale="90000"/>
          </a:bodyPr>
          <a:lstStyle/>
          <a:p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解题指导三：关注标点和句式，标点符号对句子含义、表达选词、句式有重要的暗示作用;注意观察上下文句式，找到参照句子，注意句式逻辑（并列、对比等），句式大体一致，字数不一定完全一样。。</a:t>
            </a: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48267" y="121539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40838" y="1292259"/>
            <a:ext cx="9792335" cy="2834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  <a:p>
            <a:r>
              <a:rPr lang="zh-CN" altLang="en-US"/>
              <a:t>句号——所填写的句子前为“句号”后为“逗号”，则是对后句的领起，所填写的句子后为“句号”，前为“逗号”则是对前句的总结。</a:t>
            </a:r>
          </a:p>
          <a:p>
            <a:r>
              <a:rPr lang="zh-CN" altLang="en-US"/>
              <a:t>分号——表前后并列，可能句式一致，内容紧密相关，类似仿写。</a:t>
            </a:r>
          </a:p>
          <a:p>
            <a:r>
              <a:rPr lang="zh-CN" altLang="en-US"/>
              <a:t>(1)分号前后是并列式，含义、句式要一致，选词是相关。</a:t>
            </a:r>
          </a:p>
          <a:p>
            <a:r>
              <a:rPr lang="zh-CN" altLang="en-US"/>
              <a:t>(2)分号前后是对比式，含义、选词相对，句式相似。</a:t>
            </a:r>
          </a:p>
          <a:p>
            <a:r>
              <a:rPr lang="zh-CN" altLang="en-US"/>
              <a:t>问号——用于疑问句、设问句和反问句结尾。表达语气必须为疑问或反问。若问后有答则为设问，所填写问句的呼应词多在后文。</a:t>
            </a:r>
          </a:p>
          <a:p>
            <a:r>
              <a:rPr lang="zh-CN" altLang="en-US"/>
              <a:t>冒号——表示提示下文或总括上文。前后句常为总分关系。</a:t>
            </a:r>
          </a:p>
          <a:p>
            <a:r>
              <a:rPr lang="zh-CN" altLang="en-US"/>
              <a:t>破折号——解释说明或分析总结。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74828" y="605234"/>
            <a:ext cx="8623934" cy="5876486"/>
          </a:xfrm>
        </p:spPr>
        <p:txBody>
          <a:bodyPr>
            <a:noAutofit/>
          </a:bodyPr>
          <a:lstStyle/>
          <a:p>
            <a:pPr>
              <a:lnSpc>
                <a:spcPts val="5000"/>
              </a:lnSpc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……。领起后文，……。</a:t>
            </a:r>
            <a:b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……，……，总结前文。</a:t>
            </a:r>
            <a:b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……；句式一致，内容紧密相关；……；</a:t>
            </a:r>
            <a:b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句式一致，内容紧密相关；……；……；</a:t>
            </a:r>
            <a:b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……；……；句式一致，内容紧密相关；</a:t>
            </a:r>
            <a:b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与后文关系紧密？……</a:t>
            </a:r>
            <a:b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……：总结前文</a:t>
            </a:r>
            <a:b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领起下文：…… </a:t>
            </a:r>
            <a:b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解释说明——……</a:t>
            </a:r>
            <a:b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……——分析总结</a:t>
            </a:r>
            <a:b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Rectangle 2"/>
          <p:cNvSpPr>
            <a:spLocks noGrp="1" noRot="1"/>
          </p:cNvSpPr>
          <p:nvPr>
            <p:ph idx="1"/>
          </p:nvPr>
        </p:nvSpPr>
        <p:spPr>
          <a:xfrm>
            <a:off x="153353" y="0"/>
            <a:ext cx="11860213" cy="662940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rm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</a:rPr>
              <a:t>根据标点符号推断</a:t>
            </a:r>
          </a:p>
          <a:p>
            <a:pPr lvl="0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</a:rPr>
              <a:t>    根据标点符号的暗示，确定句子的性质、内容，还有选词、句式。分</a:t>
            </a:r>
          </a:p>
          <a:p>
            <a:pPr lvl="0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</a:rPr>
              <a:t>号，表前后并列，可能句式一致，类似仿写。问号，说明该句是问句；逗</a:t>
            </a:r>
          </a:p>
          <a:p>
            <a:pPr lvl="0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</a:rPr>
              <a:t>号句号表陈述；感叹号表抒情；冒号、破折号表解说。如：</a:t>
            </a:r>
          </a:p>
          <a:p>
            <a:pPr lvl="0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</a:endParaRPr>
          </a:p>
          <a:p>
            <a:pPr lvl="0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</a:rPr>
              <a:t>    命运总是与你一同存在。    ①    ，虽然有时它深不可测；不要惧</a:t>
            </a:r>
          </a:p>
          <a:p>
            <a:pPr lvl="0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</a:rPr>
              <a:t>怕它的无常，虽然有时它来去无踪。在你彻底绝望的时候，     ②    ；</a:t>
            </a:r>
          </a:p>
          <a:p>
            <a:pPr lvl="0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</a:rPr>
              <a:t>在你得意忘形的时候，别忘了上帝手里掌握一半的命运。你的努力越超</a:t>
            </a:r>
          </a:p>
          <a:p>
            <a:pPr lvl="0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</a:rPr>
              <a:t>常，你手里掌握的那一半就越庞大，你获得的就越丰硕。因此，你一生的</a:t>
            </a:r>
          </a:p>
          <a:p>
            <a:pPr lvl="0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</a:rPr>
              <a:t>意义就在于：    ③    。   </a:t>
            </a:r>
          </a:p>
          <a:p>
            <a:pPr lvl="0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</a:endParaRPr>
          </a:p>
          <a:p>
            <a:pPr lvl="0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</a:rPr>
              <a:t>【答案】①不要敬畏它的神秘  ②别忘了自己手里拥有一半的命运 ③ 用</a:t>
            </a:r>
          </a:p>
          <a:p>
            <a:pPr lvl="0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</a:rPr>
              <a:t>你手中拥有的去获取上帝掌握的</a:t>
            </a:r>
          </a:p>
          <a:p>
            <a:pPr lvl="0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</a:rPr>
              <a:t>【解析】①分号前后是并列式，含义、句式要一致，选词是近义词 ②分号前后是对比式，含义、选词相对，句式要一致。③是总结句，需要对前文论述进行概括。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67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67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67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18503" y="384175"/>
            <a:ext cx="10615930" cy="3078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/>
            <a:r>
              <a:rPr lang="zh-CN" sz="2800" b="1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</a:rPr>
              <a:t>根据标点符号推断……这是因为花青素①                        ：在酸性溶液中呈现红色，在碱性溶液中变为蓝色，处于中性环境时则是紫色。……然而，也有研究指出，②                   ：比如增加的二氧化碳可以给植物“施肥”，有利于植物的生长。
</a:t>
            </a:r>
          </a:p>
          <a:p>
            <a:pPr indent="267970"/>
            <a:r>
              <a:rPr lang="zh-CN" sz="2800" b="1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</a:rPr>
              <a:t>
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7688" y="3225800"/>
            <a:ext cx="10514965" cy="179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7970"/>
            <a:r>
              <a:rPr lang="zh-CN" sz="2800" b="1">
                <a:sym typeface="+mn-ea"/>
              </a:rPr>
              <a:t>【思路导引】此句后面是冒号，冒号有用在总说性话语的后边，表示引起下文的分说，这一处应该是个总起性的句子。所以这两处分别补写：</a:t>
            </a:r>
          </a:p>
          <a:p>
            <a:pPr indent="267970"/>
            <a:r>
              <a:rPr lang="zh-CN" sz="2800" b="1">
                <a:sym typeface="+mn-ea"/>
              </a:rPr>
              <a:t>①在不同环境中会形成不同颜色；②二氧化碳增加会带来好处。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343853" y="266065"/>
            <a:ext cx="11504930" cy="63265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normAutofit fontScale="67500" lnSpcReduction="2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4235" b="1">
                <a:solidFill>
                  <a:srgbClr val="FF0000"/>
                </a:solidFill>
                <a:latin typeface="黑体" panose="02010609060101010101" pitchFamily="2" charset="-122"/>
              </a:rPr>
              <a:t>4.根据提示语（标志语）推断 </a:t>
            </a:r>
          </a:p>
          <a:p>
            <a:pPr lvl="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4235" b="1">
                <a:solidFill>
                  <a:srgbClr val="FF0000"/>
                </a:solidFill>
                <a:latin typeface="黑体" panose="02010609060101010101" pitchFamily="2" charset="-122"/>
              </a:rPr>
              <a:t>    有些语言（词语）对补写的语句进行了暗示。例： </a:t>
            </a:r>
          </a:p>
          <a:p>
            <a:pPr lvl="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4235" b="1">
                <a:solidFill>
                  <a:srgbClr val="FF0000"/>
                </a:solidFill>
                <a:latin typeface="黑体" panose="02010609060101010101" pitchFamily="2" charset="-122"/>
              </a:rPr>
              <a:t>    一提到根的作用，可能首先想到    ①    。这两项是绝大多数植物根系的本职工作。然而，进化史上最早出现的根，作用却并非吸收水分和吸取养料，而是       ②     ，这种早期类型的根被称为假根。     ③      ，是因为在这些根内部没有运输水分和养料的通道，它仅有的作用就是固定植株。假根将植物固定在合适的生活环境中，会降低风吹和水流的影响，提高其生存几率。 </a:t>
            </a:r>
          </a:p>
          <a:p>
            <a:pPr lvl="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4235" b="1">
                <a:solidFill>
                  <a:srgbClr val="FF0000"/>
                </a:solidFill>
                <a:latin typeface="黑体" panose="02010609060101010101" pitchFamily="2" charset="-122"/>
              </a:rPr>
              <a:t>【答案】①吸收水分和吸取养料 </a:t>
            </a:r>
          </a:p>
          <a:p>
            <a:pPr lvl="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4235" b="1">
                <a:solidFill>
                  <a:srgbClr val="FF0000"/>
                </a:solidFill>
                <a:latin typeface="黑体" panose="02010609060101010101" pitchFamily="2" charset="-122"/>
              </a:rPr>
              <a:t>        ②固定植株 </a:t>
            </a:r>
          </a:p>
          <a:p>
            <a:pPr lvl="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4235" b="1">
                <a:solidFill>
                  <a:srgbClr val="FF0000"/>
                </a:solidFill>
                <a:latin typeface="黑体" panose="02010609060101010101" pitchFamily="2" charset="-122"/>
              </a:rPr>
              <a:t>       ③之所以称其为假根</a:t>
            </a:r>
          </a:p>
          <a:p>
            <a:pPr lvl="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4235" b="1">
                <a:solidFill>
                  <a:srgbClr val="FF0000"/>
                </a:solidFill>
                <a:latin typeface="黑体" panose="02010609060101010101" pitchFamily="2" charset="-122"/>
              </a:rPr>
              <a:t>【解析】“这两项”就是对①的直接解说。它告诉考生这里的答案有两项内容，而后面的“吸收水分和吸取养料”是再明显不过的提示。 “这种”“假根”，是对②处的暗示，②处填假根的作用，而下文说到了假根的作用“固定植株”。 ③处后边为“是因为”，说明这是因果关系的句子，且前 “果”后“因”。</a:t>
            </a:r>
          </a:p>
        </p:txBody>
      </p:sp>
      <p:sp>
        <p:nvSpPr>
          <p:cNvPr id="25604" name="椭圆 16387"/>
          <p:cNvSpPr/>
          <p:nvPr/>
        </p:nvSpPr>
        <p:spPr>
          <a:xfrm>
            <a:off x="6491288" y="1153160"/>
            <a:ext cx="962025" cy="6096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5605" name="椭圆 16387"/>
          <p:cNvSpPr/>
          <p:nvPr/>
        </p:nvSpPr>
        <p:spPr>
          <a:xfrm>
            <a:off x="2515553" y="1153160"/>
            <a:ext cx="685800" cy="6096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5606" name="椭圆 16387"/>
          <p:cNvSpPr/>
          <p:nvPr/>
        </p:nvSpPr>
        <p:spPr>
          <a:xfrm>
            <a:off x="7086283" y="1633220"/>
            <a:ext cx="2971800" cy="6096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" name="椭圆 16387"/>
          <p:cNvSpPr/>
          <p:nvPr/>
        </p:nvSpPr>
        <p:spPr>
          <a:xfrm>
            <a:off x="1829753" y="2011680"/>
            <a:ext cx="685800" cy="6096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" name="椭圆 16387"/>
          <p:cNvSpPr/>
          <p:nvPr/>
        </p:nvSpPr>
        <p:spPr>
          <a:xfrm>
            <a:off x="4098608" y="2086610"/>
            <a:ext cx="1963420" cy="6096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4" name="椭圆 16387"/>
          <p:cNvSpPr/>
          <p:nvPr/>
        </p:nvSpPr>
        <p:spPr>
          <a:xfrm>
            <a:off x="5759768" y="2551430"/>
            <a:ext cx="1693545" cy="6096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  <p:bldP spid="25606" grpId="0"/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object 2"/>
          <p:cNvSpPr>
            <a:spLocks noChangeArrowheads="1"/>
          </p:cNvSpPr>
          <p:nvPr/>
        </p:nvSpPr>
        <p:spPr bwMode="auto">
          <a:xfrm>
            <a:off x="1" y="197541"/>
            <a:ext cx="12158703" cy="6645551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pPr eaLnBrk="1" hangingPunct="1"/>
            <a:endParaRPr lang="zh-CN" altLang="zh-CN"/>
          </a:p>
        </p:txBody>
      </p:sp>
      <p:sp>
        <p:nvSpPr>
          <p:cNvPr id="53251" name="object 3"/>
          <p:cNvSpPr txBox="1">
            <a:spLocks noChangeArrowheads="1"/>
          </p:cNvSpPr>
          <p:nvPr/>
        </p:nvSpPr>
        <p:spPr bwMode="auto">
          <a:xfrm>
            <a:off x="830058" y="681552"/>
            <a:ext cx="10260041" cy="5870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marL="17780" indent="1697355">
              <a:lnSpc>
                <a:spcPct val="107000"/>
              </a:lnSpc>
            </a:pP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“补写” 题目自2009年出现在高考语文试卷以来，骤然成为命题人的法宝。从最初的 “补写关联词” 发展到如今的 “补写句子” ，难度升级之后的版本己经日趋稳定。</a:t>
            </a:r>
          </a:p>
          <a:p>
            <a:pPr marL="17780" indent="1697355">
              <a:lnSpc>
                <a:spcPct val="107000"/>
              </a:lnSpc>
            </a:pP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然而，对于考生而言，这类题像是一个迷阵，难寻破解之法，常常在兵荒马乱之中丢盔弃甲，6分阵地多半失守。</a:t>
            </a:r>
          </a:p>
          <a:p>
            <a:pPr marL="17780" indent="1697355">
              <a:lnSpc>
                <a:spcPct val="107000"/>
              </a:lnSpc>
            </a:pP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那么，如何才能将6分战绩收入囊中？今日，让我们一起破阵。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Rectangle 2"/>
          <p:cNvSpPr>
            <a:spLocks noGrp="1"/>
          </p:cNvSpPr>
          <p:nvPr>
            <p:ph idx="1"/>
          </p:nvPr>
        </p:nvSpPr>
        <p:spPr>
          <a:xfrm>
            <a:off x="305753" y="257810"/>
            <a:ext cx="3456940" cy="9956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20000"/>
              </a:lnSpc>
              <a:buNone/>
            </a:pP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小结</a:t>
            </a:r>
          </a:p>
        </p:txBody>
      </p:sp>
      <p:sp>
        <p:nvSpPr>
          <p:cNvPr id="44035" name="矩形 2"/>
          <p:cNvSpPr/>
          <p:nvPr/>
        </p:nvSpPr>
        <p:spPr>
          <a:xfrm>
            <a:off x="2308543" y="88900"/>
            <a:ext cx="9667240" cy="38953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buFontTx/>
            </a:pP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    找到呼应词句、关联词、暗示性词句和提示性标点，（尤其是冒号、分号、问号），根据找到的提示信息和句子的类型，结合上下文，确定表达对象、表述方式、句间关系，选择合理句式，遣词造句，补写出的句子才可能达到内容贴切、语意连贯、逻辑严密的要求。</a:t>
            </a:r>
          </a:p>
        </p:txBody>
      </p:sp>
      <p:pic>
        <p:nvPicPr>
          <p:cNvPr id="1073742850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5985828" y="2311400"/>
            <a:ext cx="6714490" cy="44627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372043" y="4373880"/>
            <a:ext cx="331978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1">
                <a:ea typeface="宋体" panose="02010600030101010101" pitchFamily="2" charset="-122"/>
              </a:rPr>
              <a:t>语境——语感 
</a:t>
            </a:r>
          </a:p>
        </p:txBody>
      </p:sp>
      <p:sp>
        <p:nvSpPr>
          <p:cNvPr id="1073742851" name="自选图形 4"/>
          <p:cNvSpPr/>
          <p:nvPr/>
        </p:nvSpPr>
        <p:spPr>
          <a:xfrm>
            <a:off x="5322253" y="4347845"/>
            <a:ext cx="2386965" cy="627380"/>
          </a:xfrm>
          <a:prstGeom prst="rightArrow">
            <a:avLst>
              <a:gd name="adj1" fmla="val 50000"/>
              <a:gd name="adj2" fmla="val 104642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Rectangle 3"/>
          <p:cNvSpPr/>
          <p:nvPr/>
        </p:nvSpPr>
        <p:spPr>
          <a:xfrm>
            <a:off x="839153" y="2438559"/>
            <a:ext cx="10885488" cy="11887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buFontTx/>
            </a:pPr>
            <a:r>
              <a:rPr lang="zh-CN" altLang="en-US" sz="72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练习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6" name="Text Box 3"/>
          <p:cNvSpPr/>
          <p:nvPr/>
        </p:nvSpPr>
        <p:spPr>
          <a:xfrm>
            <a:off x="305753" y="1600200"/>
            <a:ext cx="11580813" cy="30175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在人类文明进程里 ，城市的产生和发展是关键的一步。一般而言，城的发展往往早于市。     ①_____，城墙 、堡垒 、护城河构成防御设施，封闭是其主要特征 ；市的功能主要是流通，交易场所、街道是主要设施，     ②____。     ③    ，反映了由军事和政治意义的城镇向现代的经济、文化为主的城市的发展走向。</a:t>
            </a:r>
          </a:p>
        </p:txBody>
      </p:sp>
      <p:sp>
        <p:nvSpPr>
          <p:cNvPr id="47107" name="Oval 6"/>
          <p:cNvSpPr/>
          <p:nvPr/>
        </p:nvSpPr>
        <p:spPr>
          <a:xfrm>
            <a:off x="7695566" y="2590800"/>
            <a:ext cx="609600" cy="585788"/>
          </a:xfrm>
          <a:prstGeom prst="ellipse">
            <a:avLst/>
          </a:prstGeom>
          <a:noFill/>
          <a:ln w="28575">
            <a:solidFill>
              <a:srgbClr val="0000FF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endParaRPr lang="zh-CN" altLang="en-US"/>
          </a:p>
        </p:txBody>
      </p:sp>
      <p:sp>
        <p:nvSpPr>
          <p:cNvPr id="47108" name="Rectangle 5"/>
          <p:cNvSpPr/>
          <p:nvPr/>
        </p:nvSpPr>
        <p:spPr>
          <a:xfrm>
            <a:off x="4344353" y="2590800"/>
            <a:ext cx="3351213" cy="51276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endParaRPr lang="zh-CN" altLang="en-US"/>
          </a:p>
        </p:txBody>
      </p:sp>
      <p:sp>
        <p:nvSpPr>
          <p:cNvPr id="47109" name="Rectangle 6"/>
          <p:cNvSpPr/>
          <p:nvPr/>
        </p:nvSpPr>
        <p:spPr>
          <a:xfrm>
            <a:off x="8381366" y="2667000"/>
            <a:ext cx="3276600" cy="4667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endParaRPr lang="zh-CN" altLang="en-US"/>
          </a:p>
        </p:txBody>
      </p:sp>
      <p:sp>
        <p:nvSpPr>
          <p:cNvPr id="47110" name="Rectangle 7"/>
          <p:cNvSpPr/>
          <p:nvPr/>
        </p:nvSpPr>
        <p:spPr>
          <a:xfrm>
            <a:off x="4953953" y="1600200"/>
            <a:ext cx="3351213" cy="576263"/>
          </a:xfrm>
          <a:prstGeom prst="rect">
            <a:avLst/>
          </a:prstGeom>
          <a:noFill/>
          <a:ln w="28575">
            <a:solidFill>
              <a:srgbClr val="000080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endParaRPr lang="zh-CN" altLang="en-US"/>
          </a:p>
        </p:txBody>
      </p:sp>
      <p:sp>
        <p:nvSpPr>
          <p:cNvPr id="47111" name="Oval 6"/>
          <p:cNvSpPr/>
          <p:nvPr/>
        </p:nvSpPr>
        <p:spPr>
          <a:xfrm>
            <a:off x="229553" y="3581400"/>
            <a:ext cx="1447800" cy="585788"/>
          </a:xfrm>
          <a:prstGeom prst="ellipse">
            <a:avLst/>
          </a:prstGeom>
          <a:noFill/>
          <a:ln w="28575">
            <a:solidFill>
              <a:srgbClr val="0000FF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endParaRPr lang="zh-CN" altLang="en-US"/>
          </a:p>
        </p:txBody>
      </p:sp>
      <p:sp>
        <p:nvSpPr>
          <p:cNvPr id="47112" name="Oval 6"/>
          <p:cNvSpPr/>
          <p:nvPr/>
        </p:nvSpPr>
        <p:spPr>
          <a:xfrm>
            <a:off x="686753" y="3962400"/>
            <a:ext cx="2209800" cy="731838"/>
          </a:xfrm>
          <a:prstGeom prst="ellipse">
            <a:avLst/>
          </a:prstGeom>
          <a:noFill/>
          <a:ln w="28575">
            <a:solidFill>
              <a:srgbClr val="0000FF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endParaRPr lang="zh-CN" altLang="en-US"/>
          </a:p>
        </p:txBody>
      </p:sp>
      <p:sp>
        <p:nvSpPr>
          <p:cNvPr id="47113" name="矩形 10"/>
          <p:cNvSpPr/>
          <p:nvPr/>
        </p:nvSpPr>
        <p:spPr>
          <a:xfrm>
            <a:off x="6704965" y="2057400"/>
            <a:ext cx="1402080" cy="5791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引领句</a:t>
            </a:r>
          </a:p>
        </p:txBody>
      </p:sp>
      <p:sp>
        <p:nvSpPr>
          <p:cNvPr id="47114" name="矩形 10"/>
          <p:cNvSpPr/>
          <p:nvPr/>
        </p:nvSpPr>
        <p:spPr>
          <a:xfrm>
            <a:off x="6857365" y="3047999"/>
            <a:ext cx="1402080" cy="5791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照应句</a:t>
            </a:r>
          </a:p>
        </p:txBody>
      </p:sp>
      <p:sp>
        <p:nvSpPr>
          <p:cNvPr id="47115" name="矩形 14"/>
          <p:cNvSpPr/>
          <p:nvPr/>
        </p:nvSpPr>
        <p:spPr>
          <a:xfrm>
            <a:off x="9600565" y="3124199"/>
            <a:ext cx="1402080" cy="5791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总结句</a:t>
            </a:r>
          </a:p>
        </p:txBody>
      </p:sp>
      <p:sp>
        <p:nvSpPr>
          <p:cNvPr id="47116" name="矩形 13"/>
          <p:cNvSpPr/>
          <p:nvPr/>
        </p:nvSpPr>
        <p:spPr>
          <a:xfrm>
            <a:off x="10743565" y="1600200"/>
            <a:ext cx="567055" cy="5791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r>
              <a:rPr lang="en-US" alt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//</a:t>
            </a:r>
          </a:p>
        </p:txBody>
      </p:sp>
      <p:sp>
        <p:nvSpPr>
          <p:cNvPr id="47117" name="矩形 13"/>
          <p:cNvSpPr/>
          <p:nvPr/>
        </p:nvSpPr>
        <p:spPr>
          <a:xfrm>
            <a:off x="8762365" y="3200399"/>
            <a:ext cx="567055" cy="5791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r>
              <a:rPr lang="en-US" alt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//</a:t>
            </a:r>
          </a:p>
        </p:txBody>
      </p:sp>
      <p:sp>
        <p:nvSpPr>
          <p:cNvPr id="47118" name="Rectangle 2"/>
          <p:cNvSpPr/>
          <p:nvPr/>
        </p:nvSpPr>
        <p:spPr>
          <a:xfrm>
            <a:off x="485141" y="576263"/>
            <a:ext cx="11069637" cy="7191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50000"/>
              <a:buChar char=""/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第三步：筛选整合——遣词造句 </a:t>
            </a:r>
          </a:p>
        </p:txBody>
      </p:sp>
      <p:sp>
        <p:nvSpPr>
          <p:cNvPr id="47119" name="AutoShape 16"/>
          <p:cNvSpPr/>
          <p:nvPr/>
        </p:nvSpPr>
        <p:spPr>
          <a:xfrm>
            <a:off x="7238366" y="228600"/>
            <a:ext cx="2495550" cy="936625"/>
          </a:xfrm>
          <a:prstGeom prst="wedgeEllipseCallout">
            <a:avLst>
              <a:gd name="adj1" fmla="val -34796"/>
              <a:gd name="adj2" fmla="val 88981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buFontTx/>
            </a:pPr>
            <a:r>
              <a:rPr lang="zh-CN" altLang="en-US" sz="40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中心</a:t>
            </a:r>
          </a:p>
        </p:txBody>
      </p:sp>
      <p:sp>
        <p:nvSpPr>
          <p:cNvPr id="47120" name="Rectangle 2"/>
          <p:cNvSpPr/>
          <p:nvPr/>
        </p:nvSpPr>
        <p:spPr>
          <a:xfrm>
            <a:off x="485776" y="-66675"/>
            <a:ext cx="11069637" cy="719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50000"/>
              <a:buChar char=""/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第一步：依据文体——把握中心</a:t>
            </a:r>
          </a:p>
        </p:txBody>
      </p:sp>
      <p:sp>
        <p:nvSpPr>
          <p:cNvPr id="47121" name="Rectangle 2"/>
          <p:cNvSpPr/>
          <p:nvPr/>
        </p:nvSpPr>
        <p:spPr>
          <a:xfrm>
            <a:off x="534035" y="914400"/>
            <a:ext cx="9751060" cy="7194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50000"/>
              <a:buChar char=""/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文段性质——说明性文段  </a:t>
            </a:r>
          </a:p>
        </p:txBody>
      </p:sp>
      <p:sp>
        <p:nvSpPr>
          <p:cNvPr id="47122" name="Rectangle 2"/>
          <p:cNvSpPr/>
          <p:nvPr/>
        </p:nvSpPr>
        <p:spPr>
          <a:xfrm>
            <a:off x="484823" y="228600"/>
            <a:ext cx="8648700" cy="719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spcBef>
                <a:spcPct val="20000"/>
              </a:spcBef>
              <a:buClr>
                <a:schemeClr val="accent1"/>
              </a:buClr>
              <a:buSzPct val="50000"/>
              <a:buChar char=""/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第二步：理清层次——确定类型</a:t>
            </a:r>
          </a:p>
        </p:txBody>
      </p:sp>
      <p:sp>
        <p:nvSpPr>
          <p:cNvPr id="47123" name="Rectangle 2"/>
          <p:cNvSpPr/>
          <p:nvPr/>
        </p:nvSpPr>
        <p:spPr>
          <a:xfrm>
            <a:off x="534353" y="1295400"/>
            <a:ext cx="10866438" cy="719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50000"/>
              <a:buChar char=""/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第四步：再读全文——查漏补缺</a:t>
            </a:r>
          </a:p>
        </p:txBody>
      </p:sp>
      <p:sp>
        <p:nvSpPr>
          <p:cNvPr id="47124" name="Text Box 4"/>
          <p:cNvSpPr/>
          <p:nvPr/>
        </p:nvSpPr>
        <p:spPr>
          <a:xfrm>
            <a:off x="5715953" y="2133600"/>
            <a:ext cx="373380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  <a:sym typeface="宋体" panose="02010600030101010101" pitchFamily="2" charset="-122"/>
              </a:rPr>
              <a:t>城的功能主要是防御</a:t>
            </a:r>
          </a:p>
        </p:txBody>
      </p:sp>
      <p:sp>
        <p:nvSpPr>
          <p:cNvPr id="47125" name="Text Box 5"/>
          <p:cNvSpPr/>
          <p:nvPr/>
        </p:nvSpPr>
        <p:spPr>
          <a:xfrm>
            <a:off x="6020753" y="3124200"/>
            <a:ext cx="3503613" cy="51816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  <a:sym typeface="宋体" panose="02010600030101010101" pitchFamily="2" charset="-122"/>
              </a:rPr>
              <a:t>开放是其主要特征</a:t>
            </a:r>
          </a:p>
        </p:txBody>
      </p:sp>
      <p:sp>
        <p:nvSpPr>
          <p:cNvPr id="47126" name="矩形 16"/>
          <p:cNvSpPr/>
          <p:nvPr/>
        </p:nvSpPr>
        <p:spPr>
          <a:xfrm>
            <a:off x="9067165" y="3124200"/>
            <a:ext cx="2894012" cy="51816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  <a:sym typeface="宋体" panose="02010600030101010101" pitchFamily="2" charset="-122"/>
              </a:rPr>
              <a:t>从城到市的变化</a:t>
            </a:r>
          </a:p>
        </p:txBody>
      </p:sp>
      <p:sp>
        <p:nvSpPr>
          <p:cNvPr id="47127" name="Rectangle 5"/>
          <p:cNvSpPr/>
          <p:nvPr/>
        </p:nvSpPr>
        <p:spPr>
          <a:xfrm>
            <a:off x="1982153" y="2133600"/>
            <a:ext cx="3657600" cy="4572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47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7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500"/>
                                        <p:tgtEl>
                                          <p:spTgt spid="47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47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7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7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47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8" grpId="0"/>
      <p:bldP spid="47109" grpId="0"/>
      <p:bldP spid="47110" grpId="0"/>
      <p:bldP spid="47111" grpId="0"/>
      <p:bldP spid="47112" grpId="0"/>
      <p:bldP spid="47113" grpId="0"/>
      <p:bldP spid="47114" grpId="0"/>
      <p:bldP spid="47115" grpId="0"/>
      <p:bldP spid="47116" grpId="0"/>
      <p:bldP spid="47117" grpId="0"/>
      <p:bldP spid="47118" grpId="0"/>
      <p:bldP spid="47118" grpId="1"/>
      <p:bldP spid="47119" grpId="0"/>
      <p:bldP spid="47120" grpId="0"/>
      <p:bldP spid="47120" grpId="1"/>
      <p:bldP spid="47121" grpId="0"/>
      <p:bldP spid="47121" grpId="1"/>
      <p:bldP spid="47122" grpId="0"/>
      <p:bldP spid="47122" grpId="1"/>
      <p:bldP spid="47123" grpId="0"/>
      <p:bldP spid="47124" grpId="0"/>
      <p:bldP spid="47125" grpId="0"/>
      <p:bldP spid="47126" grpId="0"/>
      <p:bldP spid="4712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703512" y="188640"/>
            <a:ext cx="8784976" cy="5212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1．【2017年高考新课标Ⅰ卷】在下面一段文字横线处补写恰当的语句，使整段文字语意完整连贯，内容贴切，逻辑严密。每处不超过15个字。（6分）  </a:t>
            </a:r>
          </a:p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   药品可以帮我们预防、治疗疾病，但若使用不当，    ①    。以口服药为例，药物进入胃肠道后逐渐被吸进血液，随着时间推移，    ②   ，当药物浓度高于某一数值时就开始发挥疗效，然而，    ③   ，超过一定限度就可能产生毒性，危害身体健康。</a:t>
            </a:r>
          </a:p>
          <a:p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答案：</a:t>
            </a:r>
          </a:p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</a:p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99656" y="3789040"/>
            <a:ext cx="6624736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也可能对身体产生损害    （总起句）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9656" y="4581128"/>
            <a:ext cx="7344816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血液中药物浓度会逐渐升高（过渡句）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5640" y="5451619"/>
            <a:ext cx="6192688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药物浓度并不是越高越好  （照应句）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677545" y="3175"/>
            <a:ext cx="10916285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6675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 ker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/>
              </a:rPr>
              <a:t>2. 【2017年高考新课标Ⅲ卷】在下面一段文字横线处补写恰当的语句，使整段文字语意完整连贯，内容贴切，逻辑严密，每处不超过16个字。（6分） </a:t>
            </a:r>
          </a:p>
          <a:p>
            <a:pPr marL="66675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 ker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/>
              </a:rPr>
              <a:t>   太阳能与风能  ①  ，通常白天阳光强而风小，夜晚光照变得很弱而风力很强；夏季阳光强度大而风小，  ②  。这种互补性使风光互补发电系统在资源上具有很好的匹配性。常见的风光互补发电系统有两套发电设备，夜间和阴天由风力发电装置发电，  ③  ，在既有风又有太阳的情况下，二者同时发挥作用，比单用风力发电更经济。</a:t>
            </a:r>
          </a:p>
          <a:p>
            <a:pPr marL="66675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 ker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/>
              </a:rPr>
              <a:t>答案：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95600" y="3963807"/>
            <a:ext cx="5472608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6675" lvl="0" indent="200660" algn="just">
              <a:lnSpc>
                <a:spcPct val="150000"/>
              </a:lnSpc>
            </a:pPr>
            <a:r>
              <a:rPr lang="zh-CN" altLang="en-US" sz="2400" b="1" kern="0">
                <a:solidFill>
                  <a:srgbClr val="E4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/>
              </a:rPr>
              <a:t>在时间上有很强的互补性（总起句）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95600" y="4523575"/>
            <a:ext cx="6984776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6675" lvl="0" indent="200660" algn="just">
              <a:lnSpc>
                <a:spcPct val="150000"/>
              </a:lnSpc>
            </a:pPr>
            <a:r>
              <a:rPr lang="zh-CN" altLang="en-US" sz="2400" b="1" kern="0">
                <a:solidFill>
                  <a:srgbClr val="E4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/>
              </a:rPr>
              <a:t>冬季阳光强度小而风大（照应句）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95600" y="5168702"/>
            <a:ext cx="6984776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6675" lvl="0" indent="200660" algn="just">
              <a:lnSpc>
                <a:spcPct val="150000"/>
              </a:lnSpc>
            </a:pPr>
            <a:r>
              <a:rPr lang="zh-CN" altLang="en-US" sz="2400" b="1" kern="0">
                <a:solidFill>
                  <a:srgbClr val="E4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/>
              </a:rPr>
              <a:t>晴朗的白天由太阳能发电装置发电（照应句）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504190" y="0"/>
            <a:ext cx="11010265" cy="5212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3．【18届河北省保定市2018届高三摸底考试（10月）】在下面一段文字横线处补写恰当的语句，使整段文字语意完整连贯，内容贴切，逻辑严密。每处不超过15个字。</a:t>
            </a:r>
          </a:p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   竹笋，在我国自古被当作“菜中珍品”，过去有不少人认为，竹笋味道虽然鲜美，但是没什么营养，  ①  。其实，竹笋含有丰富的蛋白质、氨基酸、脂肪、糖类、钙，磷、铁、胡萝卜素及多种维生素，为优良的保健蔬菜。除食用价值以外，  ②  。中医认为竹笋味甘、微寒，无毒，为有效之利尿药竹笋含脂防、淀粉很少，是肥胖者减肥的佳品。养生学家认为，竹林丛生之地的人们多长寿，且极少患高血压，③  。</a:t>
            </a:r>
          </a:p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【答案】</a:t>
            </a:r>
          </a:p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15680" y="4797152"/>
            <a:ext cx="5688632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这种认识是不准确的（总起句）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15680" y="5320372"/>
            <a:ext cx="8424936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竹笋还有很高的药用价值（过渡句）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15705" y="5875263"/>
            <a:ext cx="6912768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这与经常吃竹笋有一定关系 （总结句）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229553" y="228600"/>
            <a:ext cx="11809413" cy="5638800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>
              <a:buFont typeface="Wingdings" panose="05000000000000000000" pitchFamily="2" charset="2"/>
              <a:buNone/>
            </a:pPr>
            <a:endParaRPr lang="en-US" altLang="zh-CN" sz="2800" b="1">
              <a:latin typeface="黑体" panose="02010609060101010101" pitchFamily="2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en-US" altLang="zh-CN" sz="2800" b="1">
                <a:latin typeface="黑体" panose="02010609060101010101" pitchFamily="2" charset="-122"/>
              </a:rPr>
              <a:t>    从新课改的视角看，教师不应再是单纯的知识传授者，    ①    ，</a:t>
            </a: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en-US" altLang="zh-CN" sz="2800" b="1">
                <a:latin typeface="黑体" panose="02010609060101010101" pitchFamily="2" charset="-122"/>
              </a:rPr>
              <a:t>他将“游客”引入佳境，自由观赏、探究奥秘，但当“游客”对巍然高</a:t>
            </a: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en-US" altLang="zh-CN" sz="2800" b="1">
                <a:latin typeface="黑体" panose="02010609060101010101" pitchFamily="2" charset="-122"/>
              </a:rPr>
              <a:t>耸的建筑群茫然不解或不识鸟兽草木之名时，他不会置身事外，  ②  ，</a:t>
            </a: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en-US" altLang="zh-CN" sz="2800" b="1">
                <a:latin typeface="黑体" panose="02010609060101010101" pitchFamily="2" charset="-122"/>
              </a:rPr>
              <a:t>令人如沐春风，有时还要象仙人指路，在“游客”的思路出现滞涩凝绝时</a:t>
            </a: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en-US" altLang="zh-CN" sz="2800" b="1">
                <a:latin typeface="黑体" panose="02010609060101010101" pitchFamily="2" charset="-122"/>
              </a:rPr>
              <a:t>轻灵而高妙地一“点”，即收到      ③（诗句）的奇效。</a:t>
            </a:r>
          </a:p>
          <a:p>
            <a:pPr lvl="0" eaLnBrk="1" hangingPunct="1">
              <a:buFont typeface="Wingdings" panose="05000000000000000000" pitchFamily="2" charset="2"/>
              <a:buNone/>
            </a:pPr>
            <a:endParaRPr lang="en-US" altLang="zh-CN" sz="2800" b="1">
              <a:latin typeface="黑体" panose="02010609060101010101" pitchFamily="2" charset="-122"/>
            </a:endParaRP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en-US" altLang="zh-CN" sz="2800" b="1">
                <a:latin typeface="黑体" panose="02010609060101010101" pitchFamily="2" charset="-122"/>
              </a:rPr>
              <a:t>【答案】①更应像一个导游  ②而会适时出面做精彩解说  ③柳暗花明又一村</a:t>
            </a: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en-US" altLang="zh-CN" sz="2800" b="1">
                <a:latin typeface="黑体" panose="02010609060101010101" pitchFamily="2" charset="-122"/>
              </a:rPr>
              <a:t>【解析】①是过渡句，有承上启下的作用，且体现递进关系。②是过渡句，承前后语义转折。③结果句，结合上文语境来表达。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5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矩形 1"/>
          <p:cNvSpPr>
            <a:spLocks noChangeAspect="1"/>
          </p:cNvSpPr>
          <p:nvPr/>
        </p:nvSpPr>
        <p:spPr>
          <a:xfrm>
            <a:off x="68898" y="-24130"/>
            <a:ext cx="11765280" cy="470001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266700" eaLnBrk="1" hangingPunct="1">
              <a:lnSpc>
                <a:spcPct val="120000"/>
              </a:lnSpc>
              <a:buFontTx/>
              <a:tabLst>
                <a:tab pos="1028700"/>
                <a:tab pos="1849120"/>
                <a:tab pos="2536825"/>
                <a:tab pos="3220720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(2019·全国Ⅰ卷)研究发现,人们所受压力会增加血液中糖皮质激素的含量,而糖皮质激素可将前体细胞变为脂肪细胞,所以    ①　　。但人们过去不清楚,为什么白天压力大不一定会变胖,而上夜班之类的压力则常与肥胖相联系。最近一项研究揭开了谜底:健康人的糖皮质激素水平在24小时内呈节律性涨落,早8点最高,凌晨3点最低。如果打破节律,在糖皮质激素水平    ②　　,糖皮质激素的增加就会导致更多前体细胞变为脂肪细胞。如果顺应节律,在糖皮质激素水平本来就是峰值时,即使增加很多糖皮质激素,也不易引起脂肪细胞增加。可见,    ③　　非常重要,夜间长期经历持续性压力体重会明显增加。 </a:t>
            </a:r>
          </a:p>
        </p:txBody>
      </p:sp>
      <p:sp>
        <p:nvSpPr>
          <p:cNvPr id="48131" name="椭圆 16387"/>
          <p:cNvSpPr/>
          <p:nvPr/>
        </p:nvSpPr>
        <p:spPr>
          <a:xfrm>
            <a:off x="7085966" y="609600"/>
            <a:ext cx="1144587" cy="509588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endParaRPr lang="zh-CN" altLang="en-US"/>
          </a:p>
        </p:txBody>
      </p:sp>
      <p:sp>
        <p:nvSpPr>
          <p:cNvPr id="48132" name="椭圆 16387"/>
          <p:cNvSpPr/>
          <p:nvPr/>
        </p:nvSpPr>
        <p:spPr>
          <a:xfrm>
            <a:off x="2450783" y="3634105"/>
            <a:ext cx="2360295" cy="509905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endParaRPr lang="zh-CN" altLang="en-US"/>
          </a:p>
        </p:txBody>
      </p:sp>
      <p:cxnSp>
        <p:nvCxnSpPr>
          <p:cNvPr id="48133" name="直接连接符 4"/>
          <p:cNvCxnSpPr/>
          <p:nvPr/>
        </p:nvCxnSpPr>
        <p:spPr>
          <a:xfrm>
            <a:off x="458153" y="1524000"/>
            <a:ext cx="10895013" cy="7620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8134" name="直接连接符 5"/>
          <p:cNvCxnSpPr/>
          <p:nvPr/>
        </p:nvCxnSpPr>
        <p:spPr>
          <a:xfrm>
            <a:off x="229553" y="2133600"/>
            <a:ext cx="12192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sp>
        <p:nvSpPr>
          <p:cNvPr id="48135" name="椭圆 16387"/>
          <p:cNvSpPr/>
          <p:nvPr/>
        </p:nvSpPr>
        <p:spPr>
          <a:xfrm>
            <a:off x="6687186" y="2133600"/>
            <a:ext cx="2478087" cy="509588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endParaRPr lang="zh-CN" altLang="en-US"/>
          </a:p>
        </p:txBody>
      </p:sp>
      <p:sp>
        <p:nvSpPr>
          <p:cNvPr id="48136" name="椭圆 16387"/>
          <p:cNvSpPr/>
          <p:nvPr/>
        </p:nvSpPr>
        <p:spPr>
          <a:xfrm>
            <a:off x="229553" y="3101975"/>
            <a:ext cx="2133600" cy="531813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endParaRPr lang="zh-CN" altLang="en-US"/>
          </a:p>
        </p:txBody>
      </p:sp>
      <p:sp>
        <p:nvSpPr>
          <p:cNvPr id="48137" name="椭圆 16387"/>
          <p:cNvSpPr/>
          <p:nvPr/>
        </p:nvSpPr>
        <p:spPr>
          <a:xfrm>
            <a:off x="5257483" y="3115945"/>
            <a:ext cx="2652395" cy="541655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endParaRPr lang="zh-CN" altLang="en-US"/>
          </a:p>
        </p:txBody>
      </p:sp>
      <p:sp>
        <p:nvSpPr>
          <p:cNvPr id="48138" name="椭圆 16387"/>
          <p:cNvSpPr/>
          <p:nvPr/>
        </p:nvSpPr>
        <p:spPr>
          <a:xfrm>
            <a:off x="5487353" y="0"/>
            <a:ext cx="1674813" cy="5334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endParaRPr lang="zh-CN" altLang="en-US"/>
          </a:p>
        </p:txBody>
      </p:sp>
      <p:sp>
        <p:nvSpPr>
          <p:cNvPr id="48139" name="椭圆 16387"/>
          <p:cNvSpPr/>
          <p:nvPr/>
        </p:nvSpPr>
        <p:spPr>
          <a:xfrm>
            <a:off x="4877753" y="533400"/>
            <a:ext cx="2360613" cy="631825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endParaRPr lang="zh-CN" altLang="en-US"/>
          </a:p>
        </p:txBody>
      </p:sp>
      <p:sp>
        <p:nvSpPr>
          <p:cNvPr id="48140" name="矩形 2"/>
          <p:cNvSpPr/>
          <p:nvPr/>
        </p:nvSpPr>
        <p:spPr>
          <a:xfrm>
            <a:off x="305753" y="4648200"/>
            <a:ext cx="12076113" cy="944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266700" eaLnBrk="1" hangingPunct="1">
              <a:buFontTx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材料性质—— </a:t>
            </a:r>
          </a:p>
          <a:p>
            <a:pPr marL="0" lvl="0" indent="266700" eaLnBrk="1" hangingPunct="1">
              <a:buFontTx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中心—</a:t>
            </a:r>
          </a:p>
        </p:txBody>
      </p:sp>
      <p:sp>
        <p:nvSpPr>
          <p:cNvPr id="48141" name="文本框 12"/>
          <p:cNvSpPr/>
          <p:nvPr/>
        </p:nvSpPr>
        <p:spPr>
          <a:xfrm>
            <a:off x="2972753" y="4648200"/>
            <a:ext cx="1394142" cy="3657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r>
              <a:rPr lang="zh-CN" altLang="en-US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说明性语段</a:t>
            </a:r>
          </a:p>
        </p:txBody>
      </p:sp>
      <p:sp>
        <p:nvSpPr>
          <p:cNvPr id="48142" name="文本框 13"/>
          <p:cNvSpPr/>
          <p:nvPr/>
        </p:nvSpPr>
        <p:spPr>
          <a:xfrm>
            <a:off x="1982153" y="5181600"/>
            <a:ext cx="8006080" cy="518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r>
              <a:rPr lang="zh-CN" altLang="zh-CN" sz="2800" b="1">
                <a:solidFill>
                  <a:srgbClr val="5407A3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压力与肥胖间的关系（说明的对象或阐述的事理）</a:t>
            </a:r>
          </a:p>
        </p:txBody>
      </p:sp>
      <p:sp>
        <p:nvSpPr>
          <p:cNvPr id="48143" name="文本框 14"/>
          <p:cNvSpPr/>
          <p:nvPr/>
        </p:nvSpPr>
        <p:spPr>
          <a:xfrm>
            <a:off x="229553" y="5730875"/>
            <a:ext cx="8539480" cy="944880"/>
          </a:xfrm>
          <a:prstGeom prst="rect">
            <a:avLst/>
          </a:prstGeom>
          <a:noFill/>
          <a:ln>
            <a:solidFill>
              <a:srgbClr val="4F0FBD"/>
            </a:solidFill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  <a:tabLst>
                <a:tab pos="1028700"/>
                <a:tab pos="1849120"/>
                <a:tab pos="2536825"/>
                <a:tab pos="3220720"/>
              </a:tabLst>
            </a:pPr>
            <a:r>
              <a:rPr lang="zh-CN" altLang="zh-CN" sz="2800" b="1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参考答案:①压力与肥胖有联系　②本来应该是低谷时</a:t>
            </a:r>
          </a:p>
          <a:p>
            <a:pPr marL="0" lvl="0" indent="0" eaLnBrk="1" hangingPunct="1">
              <a:buFontTx/>
              <a:tabLst>
                <a:tab pos="1028700"/>
                <a:tab pos="1849120"/>
                <a:tab pos="2536825"/>
                <a:tab pos="3220720"/>
              </a:tabLst>
            </a:pPr>
            <a:r>
              <a:rPr lang="zh-CN" altLang="zh-CN" sz="2800" b="1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　             ③压力产生的时间</a:t>
            </a:r>
          </a:p>
        </p:txBody>
      </p:sp>
      <p:cxnSp>
        <p:nvCxnSpPr>
          <p:cNvPr id="48144" name="直接连接符 15"/>
          <p:cNvCxnSpPr/>
          <p:nvPr/>
        </p:nvCxnSpPr>
        <p:spPr>
          <a:xfrm>
            <a:off x="7114541" y="4114800"/>
            <a:ext cx="4543425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0" grpId="0"/>
      <p:bldP spid="48141" grpId="0"/>
      <p:bldP spid="48142" grpId="0"/>
      <p:bldP spid="4814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4" name="矩形 3"/>
          <p:cNvSpPr>
            <a:spLocks noChangeAspect="1"/>
          </p:cNvSpPr>
          <p:nvPr/>
        </p:nvSpPr>
        <p:spPr>
          <a:xfrm>
            <a:off x="121603" y="396875"/>
            <a:ext cx="12068810" cy="360273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254000" eaLnBrk="1" hangingPunct="1">
              <a:lnSpc>
                <a:spcPct val="120000"/>
              </a:lnSpc>
              <a:buFontTx/>
              <a:tabLst>
                <a:tab pos="1028700"/>
                <a:tab pos="1849120"/>
                <a:tab pos="2536825"/>
                <a:tab pos="3220720"/>
              </a:tabLst>
            </a:pPr>
            <a:r>
              <a:rPr lang="en-US" altLang="zh-CN" sz="2400" b="1" spc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(2019·全国Ⅱ卷)在下面一段文字横线处补写恰当的语句,使整段文字语意完整连贯,内容贴切,逻辑严密,每处不超过12个字。(6分)</a:t>
            </a:r>
          </a:p>
          <a:p>
            <a:pPr marL="0" marR="0" lvl="0" indent="254000" eaLnBrk="1" hangingPunct="1">
              <a:lnSpc>
                <a:spcPct val="120000"/>
              </a:lnSpc>
              <a:buFontTx/>
              <a:tabLst>
                <a:tab pos="1028700"/>
                <a:tab pos="1849120"/>
                <a:tab pos="2536825"/>
                <a:tab pos="3220720"/>
              </a:tabLst>
            </a:pPr>
            <a:r>
              <a:rPr lang="en-US" altLang="zh-CN" sz="2400" b="1" spc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在奇妙的植物王国,春天来临之时,有些植物先开花后长叶,   ①　  ,还有些花叶同时生长,为什么呢?我们知道,植物的芽有叶芽、花芽和混合芽三种,叶芽发育为枝和叶,花芽发育成花或者花序,混合芽则发育成既长叶又开花的枝条。而先开花还是先长叶,与   ② 　密切相关。如果花芽生长所需温度比较低,叶芽所需温度较高,则先花后叶;如果花芽   ③ 　,则先叶后花。而那些叶芽与花芽对温度要求相似的植物,花叶便会同时发育,形成花叶同现的景象。 </a:t>
            </a:r>
          </a:p>
        </p:txBody>
      </p:sp>
      <p:sp>
        <p:nvSpPr>
          <p:cNvPr id="49155" name="矩形 2"/>
          <p:cNvSpPr/>
          <p:nvPr/>
        </p:nvSpPr>
        <p:spPr>
          <a:xfrm>
            <a:off x="115253" y="4800600"/>
            <a:ext cx="12076113" cy="944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266700" eaLnBrk="1" hangingPunct="1">
              <a:buFontTx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材料性质—— </a:t>
            </a:r>
          </a:p>
          <a:p>
            <a:pPr marL="0" lvl="0" indent="266700" eaLnBrk="1" hangingPunct="1">
              <a:buFontTx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中心—</a:t>
            </a:r>
          </a:p>
        </p:txBody>
      </p:sp>
      <p:sp>
        <p:nvSpPr>
          <p:cNvPr id="49156" name="文本框 12"/>
          <p:cNvSpPr/>
          <p:nvPr/>
        </p:nvSpPr>
        <p:spPr>
          <a:xfrm>
            <a:off x="2744153" y="4800600"/>
            <a:ext cx="1394142" cy="3657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r>
              <a:rPr lang="zh-CN" altLang="en-US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说明性语段</a:t>
            </a:r>
          </a:p>
        </p:txBody>
      </p:sp>
      <p:sp>
        <p:nvSpPr>
          <p:cNvPr id="49157" name="文本框 13"/>
          <p:cNvSpPr/>
          <p:nvPr/>
        </p:nvSpPr>
        <p:spPr>
          <a:xfrm>
            <a:off x="1601153" y="5334000"/>
            <a:ext cx="8717280" cy="518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r>
              <a:rPr lang="zh-CN" altLang="zh-CN" sz="2800" b="1">
                <a:solidFill>
                  <a:srgbClr val="5407A3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植物开花长叶的生长顺序（说明的对象或阐述的事理）</a:t>
            </a:r>
          </a:p>
        </p:txBody>
      </p:sp>
      <p:cxnSp>
        <p:nvCxnSpPr>
          <p:cNvPr id="49158" name="直接连接符 4"/>
          <p:cNvCxnSpPr/>
          <p:nvPr/>
        </p:nvCxnSpPr>
        <p:spPr>
          <a:xfrm>
            <a:off x="6400166" y="1676400"/>
            <a:ext cx="32766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9159" name="直接连接符 1"/>
          <p:cNvCxnSpPr/>
          <p:nvPr/>
        </p:nvCxnSpPr>
        <p:spPr>
          <a:xfrm flipV="1">
            <a:off x="381953" y="2209800"/>
            <a:ext cx="3048000" cy="7938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sp>
        <p:nvSpPr>
          <p:cNvPr id="49160" name="椭圆 16387"/>
          <p:cNvSpPr/>
          <p:nvPr/>
        </p:nvSpPr>
        <p:spPr>
          <a:xfrm>
            <a:off x="6248083" y="1219200"/>
            <a:ext cx="2129155" cy="5334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endParaRPr lang="zh-CN" altLang="en-US"/>
          </a:p>
        </p:txBody>
      </p:sp>
      <p:sp>
        <p:nvSpPr>
          <p:cNvPr id="49161" name="椭圆 16387"/>
          <p:cNvSpPr/>
          <p:nvPr/>
        </p:nvSpPr>
        <p:spPr>
          <a:xfrm>
            <a:off x="862013" y="1752600"/>
            <a:ext cx="1219200" cy="531813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endParaRPr lang="zh-CN" altLang="en-US"/>
          </a:p>
        </p:txBody>
      </p:sp>
      <p:sp>
        <p:nvSpPr>
          <p:cNvPr id="49162" name="椭圆 16387"/>
          <p:cNvSpPr/>
          <p:nvPr/>
        </p:nvSpPr>
        <p:spPr>
          <a:xfrm>
            <a:off x="953" y="3276600"/>
            <a:ext cx="8685213" cy="531813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endParaRPr lang="zh-CN" altLang="en-US"/>
          </a:p>
        </p:txBody>
      </p:sp>
      <p:sp>
        <p:nvSpPr>
          <p:cNvPr id="49163" name="文本框 7"/>
          <p:cNvSpPr/>
          <p:nvPr/>
        </p:nvSpPr>
        <p:spPr>
          <a:xfrm>
            <a:off x="229553" y="5867400"/>
            <a:ext cx="10663238" cy="822960"/>
          </a:xfrm>
          <a:prstGeom prst="rect">
            <a:avLst/>
          </a:prstGeom>
          <a:noFill/>
          <a:ln>
            <a:solidFill>
              <a:srgbClr val="1552D1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266700" eaLnBrk="1" hangingPunct="1">
              <a:buFontTx/>
              <a:tabLst>
                <a:tab pos="1028700"/>
                <a:tab pos="1849120"/>
                <a:tab pos="2536825"/>
                <a:tab pos="3220720"/>
              </a:tabLst>
            </a:pPr>
            <a:r>
              <a:rPr lang="en-US" altLang="zh-CN" sz="2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[答案]①有些先长叶后开花　②植物的芽生长所需温度　</a:t>
            </a:r>
          </a:p>
          <a:p>
            <a:pPr marL="0" lvl="0" indent="266700" eaLnBrk="1" hangingPunct="1">
              <a:buFontTx/>
              <a:tabLst>
                <a:tab pos="1028700"/>
                <a:tab pos="1849120"/>
                <a:tab pos="2536825"/>
                <a:tab pos="3220720"/>
              </a:tabLst>
            </a:pPr>
            <a:r>
              <a:rPr lang="en-US" altLang="zh-CN" sz="2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③生长所需温度比叶芽高</a:t>
            </a:r>
          </a:p>
        </p:txBody>
      </p:sp>
      <p:sp>
        <p:nvSpPr>
          <p:cNvPr id="49164" name="椭圆 16387"/>
          <p:cNvSpPr/>
          <p:nvPr/>
        </p:nvSpPr>
        <p:spPr>
          <a:xfrm>
            <a:off x="9829166" y="2819400"/>
            <a:ext cx="1981200" cy="409575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6" grpId="0"/>
      <p:bldP spid="4916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灯片编号占位符 3"/>
          <p:cNvSpPr>
            <a:spLocks noGrp="1"/>
          </p:cNvSpPr>
          <p:nvPr/>
        </p:nvSpPr>
        <p:spPr>
          <a:xfrm>
            <a:off x="10895966" y="508000"/>
            <a:ext cx="1295400" cy="365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buFontTx/>
            </a:pPr>
            <a:r>
              <a:rPr lang="en-US" altLang="zh-CN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-29-</a:t>
            </a:r>
          </a:p>
        </p:txBody>
      </p:sp>
      <p:sp>
        <p:nvSpPr>
          <p:cNvPr id="50179" name="矩形 8"/>
          <p:cNvSpPr>
            <a:spLocks noChangeAspect="1"/>
          </p:cNvSpPr>
          <p:nvPr/>
        </p:nvSpPr>
        <p:spPr>
          <a:xfrm>
            <a:off x="230823" y="104140"/>
            <a:ext cx="11845925" cy="360273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20000"/>
              </a:lnSpc>
              <a:buFontTx/>
              <a:tabLst>
                <a:tab pos="1028700"/>
                <a:tab pos="1849120"/>
                <a:tab pos="2536825"/>
                <a:tab pos="3220720"/>
              </a:tabLst>
            </a:pPr>
            <a:r>
              <a:rPr lang="en-US" altLang="zh-CN" sz="2400" b="1" spc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(2019全国Ⅲ)在下面一段文字横线处补写恰当的语句,使整段文字语意完整连贯,内容贴切,逻辑严密,每处不超过12字。(6分)</a:t>
            </a:r>
          </a:p>
          <a:p>
            <a:pPr marL="0" marR="0" lvl="0" indent="0" eaLnBrk="1" hangingPunct="1">
              <a:lnSpc>
                <a:spcPct val="120000"/>
              </a:lnSpc>
              <a:buFontTx/>
              <a:tabLst>
                <a:tab pos="1028700"/>
                <a:tab pos="1849120"/>
                <a:tab pos="2536825"/>
                <a:tab pos="3220720"/>
              </a:tabLst>
            </a:pPr>
            <a:r>
              <a:rPr lang="en-US" altLang="zh-CN" sz="2400" b="1" spc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人体内有两种生物酶同酒精代谢相关,一种叫乙醇脱氢酶,能使酒精转化为乙醛;      ①  　,能使乙醛转化为乙酸,最终分解为水和二氧化碳,排出体外。决定人的酒量大小的是乙醛脱氢酶。如果一个人的乙醛脱氢酶活性较低,    ②  　,乙醛容易蓄积在体内,少量饮酒就会出现脸红、心跳加速等现象。而那些酒量大的人,    ③　　,能迅速将乙醛代谢。他们少量饮酒后,脸色并无变化;但若过量饮酒,脸色会发青,身体也会受到很大伤害。 </a:t>
            </a:r>
          </a:p>
        </p:txBody>
      </p:sp>
      <p:sp>
        <p:nvSpPr>
          <p:cNvPr id="50180" name="矩形 2"/>
          <p:cNvSpPr/>
          <p:nvPr/>
        </p:nvSpPr>
        <p:spPr>
          <a:xfrm>
            <a:off x="953" y="4648200"/>
            <a:ext cx="12076113" cy="944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266700" eaLnBrk="1" hangingPunct="1">
              <a:buFontTx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材料性质—— </a:t>
            </a:r>
          </a:p>
          <a:p>
            <a:pPr marL="0" lvl="0" indent="266700" eaLnBrk="1" hangingPunct="1">
              <a:buFontTx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中心（说明对象）—</a:t>
            </a:r>
          </a:p>
        </p:txBody>
      </p:sp>
      <p:sp>
        <p:nvSpPr>
          <p:cNvPr id="50181" name="文本框 12"/>
          <p:cNvSpPr/>
          <p:nvPr/>
        </p:nvSpPr>
        <p:spPr>
          <a:xfrm>
            <a:off x="2591753" y="4648200"/>
            <a:ext cx="1394142" cy="3657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r>
              <a:rPr lang="zh-CN" altLang="en-US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说明性语段</a:t>
            </a:r>
          </a:p>
        </p:txBody>
      </p:sp>
      <p:sp>
        <p:nvSpPr>
          <p:cNvPr id="50182" name="文本框 1"/>
          <p:cNvSpPr/>
          <p:nvPr/>
        </p:nvSpPr>
        <p:spPr>
          <a:xfrm>
            <a:off x="3658553" y="5105400"/>
            <a:ext cx="8532813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r>
              <a:rPr lang="zh-CN" altLang="zh-CN" sz="2400" b="1">
                <a:solidFill>
                  <a:srgbClr val="5407A3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人体内生物酶（主要是乙醛脱氢酶）同酒精代谢间的关系</a:t>
            </a:r>
          </a:p>
        </p:txBody>
      </p:sp>
      <p:sp>
        <p:nvSpPr>
          <p:cNvPr id="50183" name="椭圆 16387"/>
          <p:cNvSpPr/>
          <p:nvPr/>
        </p:nvSpPr>
        <p:spPr>
          <a:xfrm>
            <a:off x="7010083" y="1066800"/>
            <a:ext cx="1782445" cy="5207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endParaRPr lang="zh-CN" altLang="en-US"/>
          </a:p>
        </p:txBody>
      </p:sp>
      <p:sp>
        <p:nvSpPr>
          <p:cNvPr id="50184" name="椭圆 16387"/>
          <p:cNvSpPr/>
          <p:nvPr/>
        </p:nvSpPr>
        <p:spPr>
          <a:xfrm>
            <a:off x="2018983" y="1587500"/>
            <a:ext cx="648970" cy="522605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endParaRPr lang="zh-CN" altLang="en-US"/>
          </a:p>
        </p:txBody>
      </p:sp>
      <p:sp>
        <p:nvSpPr>
          <p:cNvPr id="50185" name="椭圆 16387"/>
          <p:cNvSpPr/>
          <p:nvPr/>
        </p:nvSpPr>
        <p:spPr>
          <a:xfrm>
            <a:off x="4849178" y="2110105"/>
            <a:ext cx="2724150" cy="509905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endParaRPr lang="zh-CN" altLang="en-US"/>
          </a:p>
        </p:txBody>
      </p:sp>
      <p:sp>
        <p:nvSpPr>
          <p:cNvPr id="50186" name="椭圆 16387"/>
          <p:cNvSpPr/>
          <p:nvPr/>
        </p:nvSpPr>
        <p:spPr>
          <a:xfrm>
            <a:off x="991553" y="2620010"/>
            <a:ext cx="2012315" cy="509905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endParaRPr lang="zh-CN" altLang="en-US"/>
          </a:p>
        </p:txBody>
      </p:sp>
      <p:sp>
        <p:nvSpPr>
          <p:cNvPr id="50187" name="椭圆 16387"/>
          <p:cNvSpPr/>
          <p:nvPr/>
        </p:nvSpPr>
        <p:spPr>
          <a:xfrm>
            <a:off x="8722678" y="3200400"/>
            <a:ext cx="3468688" cy="5334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endParaRPr lang="zh-CN" altLang="en-US"/>
          </a:p>
        </p:txBody>
      </p:sp>
      <p:sp>
        <p:nvSpPr>
          <p:cNvPr id="50188" name="文本框 7"/>
          <p:cNvSpPr/>
          <p:nvPr/>
        </p:nvSpPr>
        <p:spPr>
          <a:xfrm>
            <a:off x="305753" y="5715000"/>
            <a:ext cx="11885613" cy="944880"/>
          </a:xfrm>
          <a:prstGeom prst="rect">
            <a:avLst/>
          </a:prstGeom>
          <a:noFill/>
          <a:ln>
            <a:solidFill>
              <a:srgbClr val="1552D1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r>
              <a:rPr lang="zh-CN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参考答案：①另一种叫乙醛脱氢酶  ②代谢乙醛的能力较差  ③体内的乙醛脱氢酶活性较高</a:t>
            </a:r>
          </a:p>
        </p:txBody>
      </p:sp>
      <p:pic>
        <p:nvPicPr>
          <p:cNvPr id="5018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459653" y="11912600"/>
            <a:ext cx="317500" cy="241300"/>
          </a:xfrm>
          <a:prstGeom prst="cube">
            <a:avLst/>
          </a:prstGeom>
        </p:spPr>
      </p:pic>
      <p:pic>
        <p:nvPicPr>
          <p:cNvPr id="50190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291253" y="12382500"/>
            <a:ext cx="304800" cy="228600"/>
          </a:xfrm>
          <a:prstGeom prst="cube">
            <a:avLst/>
          </a:prstGeom>
        </p:spPr>
      </p:pic>
      <p:pic>
        <p:nvPicPr>
          <p:cNvPr id="50191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607800" y="102743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  <p:bldP spid="50181" grpId="0"/>
      <p:bldP spid="50182" grpId="0"/>
      <p:bldP spid="5018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5124" name="表格 512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440180" y="223520"/>
          <a:ext cx="8220075" cy="5569585"/>
        </p:xfrm>
        <a:graphic>
          <a:graphicData uri="http://schemas.openxmlformats.org/drawingml/2006/table">
            <a:tbl>
              <a:tblPr/>
              <a:tblGrid>
                <a:gridCol w="1368425"/>
                <a:gridCol w="2430780"/>
                <a:gridCol w="1847850"/>
                <a:gridCol w="2573020"/>
              </a:tblGrid>
              <a:tr h="227965">
                <a:tc gridSpan="4"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语言文字应用题（主观题）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26720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年份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试卷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20题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21题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070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2017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全国卷I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补写句子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推断问题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2105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全国卷II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补写句子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推断问题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40995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全国卷III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补写句子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推断问题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4960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2018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全国卷I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表达得体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图文转换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49250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全国卷II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表达得体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仿句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3215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全国卷III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表达得体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图文转换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0035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2019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全国卷I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补写句子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压缩语段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4960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endParaRPr lang="en-US" alt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全国卷II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补写句子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压缩语段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5270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endParaRPr lang="en-US" alt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全国卷III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补写句子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压缩语段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40360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2020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全国卷I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补写句子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压缩语段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3215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endParaRPr lang="en-US" alt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全国卷II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补写句子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压缩语段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2105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endParaRPr lang="en-US" alt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全国卷III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补写句子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压缩语段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40360">
                <a:tc>
                  <a:txBody>
                    <a:bodyPr vert="horz" wrap="square"/>
                    <a:lstStyle/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2021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全国甲卷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补写句子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拟人修辞效果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070">
                <a:tc>
                  <a:txBody>
                    <a:bodyPr vert="horz" wrap="square"/>
                    <a:lstStyle/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endParaRPr lang="en-US" alt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全国乙卷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补写句子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endParaRPr lang="en-US" altLang="zh-CN" sz="2000"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7815">
                <a:tc>
                  <a:txBody>
                    <a:bodyPr vert="horz" wrap="square"/>
                    <a:lstStyle/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endParaRPr lang="en-US" alt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新高考II卷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补写句子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endParaRPr lang="en-US" altLang="zh-CN" sz="2000"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598762" y="1139460"/>
            <a:ext cx="731520" cy="458843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考情回顾——鉴往知来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017520" y="1421765"/>
            <a:ext cx="7554595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sym typeface="+mn-ea"/>
              </a:rPr>
              <a:t>               题型主观化</a:t>
            </a:r>
          </a:p>
          <a:p>
            <a:r>
              <a:rPr lang="en-US" altLang="zh-CN">
                <a:sym typeface="+mn-ea"/>
              </a:rPr>
              <a:t>   答案标准化</a:t>
            </a:r>
          </a:p>
          <a:p>
            <a:r>
              <a:rPr lang="en-US" altLang="zh-CN">
                <a:sym typeface="+mn-ea"/>
              </a:rPr>
              <a:t>命题人依据在哪里？</a:t>
            </a:r>
          </a:p>
          <a:p>
            <a:r>
              <a:rPr lang="en-US" altLang="zh-CN">
                <a:sym typeface="+mn-ea"/>
              </a:rPr>
              <a:t>解题人思路是什么？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631055" y="367030"/>
            <a:ext cx="4422775" cy="914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5400">
                <a:solidFill>
                  <a:srgbClr val="FF0000"/>
                </a:solidFill>
                <a:sym typeface="+mn-ea"/>
              </a:rPr>
              <a:t>  考点要求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98510" y="1597368"/>
            <a:ext cx="9277985" cy="45364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1.内容贴切——内容来源文本。补写句子要“根据材料内容”，要联系上下文语境、关键词。</a:t>
            </a:r>
          </a:p>
          <a:p>
            <a:pPr>
              <a:lnSpc>
                <a:spcPts val="5000"/>
              </a:lnSpc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2.语意连贯——与上下文的连接要通顺流畅，符合语法要求。（特别要注意主语）。</a:t>
            </a:r>
          </a:p>
          <a:p>
            <a:pPr>
              <a:lnSpc>
                <a:spcPts val="5000"/>
              </a:lnSpc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3.逻辑严密——空出的位置</a:t>
            </a:r>
          </a:p>
          <a:p>
            <a:pPr>
              <a:lnSpc>
                <a:spcPts val="5000"/>
              </a:lnSpc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4.有字数限制（一般是15个字）。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87966" y="681552"/>
            <a:ext cx="10530840" cy="1737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技巧性强，逻辑推理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考试重中之中——难题、综合题，拉分明显（6分）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（有推理，有仿写，有连贯，有概括，有语法）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85372" y="3276364"/>
            <a:ext cx="6887210" cy="2560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瞻前顾后，左思右想</a:t>
            </a:r>
          </a:p>
          <a:p>
            <a:r>
              <a:rPr lang="zh-CN" altLang="en-US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精耕细作，切记随意</a:t>
            </a:r>
          </a:p>
          <a:p>
            <a:r>
              <a:rPr lang="zh-CN" altLang="en-US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答案就在文中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Rectangle 2"/>
          <p:cNvSpPr>
            <a:spLocks noGrp="1"/>
          </p:cNvSpPr>
          <p:nvPr>
            <p:ph idx="1"/>
          </p:nvPr>
        </p:nvSpPr>
        <p:spPr>
          <a:xfrm>
            <a:off x="602616" y="301625"/>
            <a:ext cx="10783887" cy="915988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>
              <a:lnSpc>
                <a:spcPct val="90000"/>
              </a:lnSpc>
              <a:buNone/>
            </a:pPr>
            <a:r>
              <a:rPr lang="zh-CN" altLang="en-US" sz="3600" b="1">
                <a:solidFill>
                  <a:srgbClr val="0000CC"/>
                </a:solidFill>
                <a:latin typeface="黑体" panose="02010609060101010101" pitchFamily="2" charset="-122"/>
              </a:rPr>
              <a:t>（一）阅读：理清层次，确定类型</a:t>
            </a:r>
          </a:p>
        </p:txBody>
      </p:sp>
      <p:sp>
        <p:nvSpPr>
          <p:cNvPr id="16387" name="矩形 2"/>
          <p:cNvSpPr/>
          <p:nvPr/>
        </p:nvSpPr>
        <p:spPr>
          <a:xfrm>
            <a:off x="1008063" y="1216025"/>
            <a:ext cx="10131425" cy="44805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200" b="1" spc="0">
                <a:latin typeface="黑体" panose="02010609060101010101" pitchFamily="2" charset="-122"/>
                <a:ea typeface="黑体" panose="02010609060101010101" pitchFamily="2" charset="-122"/>
              </a:rPr>
              <a:t>（1）概括每句话的内容，把握文段语脉。</a:t>
            </a:r>
          </a:p>
          <a:p>
            <a:pPr marL="0" marR="0" lvl="0" indent="0" eaLnBrk="1" hangingPunct="1"/>
            <a:r>
              <a:rPr lang="zh-CN" altLang="en-US" sz="3200" b="1" spc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  <a:p>
            <a:pPr marL="0" marR="0" lvl="0" indent="0" eaLnBrk="1" hangingPunct="1"/>
            <a:r>
              <a:rPr lang="zh-CN" altLang="en-US" sz="3200" b="1" spc="0">
                <a:latin typeface="黑体" panose="02010609060101010101" pitchFamily="2" charset="-122"/>
                <a:ea typeface="黑体" panose="02010609060101010101" pitchFamily="2" charset="-122"/>
              </a:rPr>
              <a:t>（2）理清前后句之间的逻辑关系 (如总分，并列、转折、因果、选择、递进、假设、条件等），划分语段的层次。</a:t>
            </a:r>
          </a:p>
          <a:p>
            <a:pPr marL="0" marR="0" lvl="0" indent="0" eaLnBrk="1" hangingPunct="1"/>
            <a:endParaRPr lang="zh-CN" altLang="en-US" sz="3200" b="1" spc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marR="0" lvl="0" indent="0" eaLnBrk="1" hangingPunct="1"/>
            <a:r>
              <a:rPr lang="zh-CN" altLang="en-US" sz="3200" b="1" spc="0">
                <a:latin typeface="黑体" panose="02010609060101010101" pitchFamily="2" charset="-122"/>
                <a:ea typeface="黑体" panose="02010609060101010101" pitchFamily="2" charset="-122"/>
              </a:rPr>
              <a:t>（3）根据补写句子与上下文的关系 （补写的句子与上下文关系： 引领下文， 总结上文， 承上启下、呼应上下文），确定补写句子的类型 。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Rectangle 2"/>
          <p:cNvSpPr>
            <a:spLocks noGrp="1"/>
          </p:cNvSpPr>
          <p:nvPr>
            <p:ph idx="1"/>
          </p:nvPr>
        </p:nvSpPr>
        <p:spPr>
          <a:xfrm>
            <a:off x="119698" y="1916430"/>
            <a:ext cx="11994515" cy="464820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eaLnBrk="1" hangingPunct="1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引领句：即能领起或概括整个语段或下文层次的语句。 </a:t>
            </a:r>
          </a:p>
          <a:p>
            <a:pPr lvl="0" algn="l" eaLnBrk="1" hangingPunct="1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总结句：就是指对整个语段或语段中某一个(两个)层次内容作出总结的</a:t>
            </a:r>
          </a:p>
          <a:p>
            <a:pPr lvl="0" algn="l" eaLnBrk="1" hangingPunct="1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句子。</a:t>
            </a:r>
          </a:p>
          <a:p>
            <a:pPr lvl="0" algn="l" eaLnBrk="1" hangingPunct="1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过渡句（衔接句）：是小结前文，启示下文，起着承上启下的作用的句子。</a:t>
            </a:r>
          </a:p>
          <a:p>
            <a:pPr lvl="0" algn="l" eaLnBrk="1" hangingPunct="1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照应句：是前面提出的内容，后文有照应;后面出现的情节,前文有所交</a:t>
            </a:r>
          </a:p>
          <a:p>
            <a:pPr lvl="0" algn="l" eaLnBrk="1" hangingPunct="1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代,前后照应，和谐统一的句子。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-24447" y="188595"/>
            <a:ext cx="1202055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0000CC"/>
                </a:solidFill>
                <a:latin typeface="黑体" panose="02010609060101010101" pitchFamily="2" charset="-122"/>
                <a:sym typeface="Arial" panose="020b0604020202020204" pitchFamily="34" charset="0"/>
              </a:rPr>
              <a:t>句子类型:补写的句子大多是有特殊位置和性质，或引领下文，或总结上文，或与上下文衔接照应。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TextBox 2"/>
          <p:cNvSpPr txBox="1"/>
          <p:nvPr/>
        </p:nvSpPr>
        <p:spPr>
          <a:xfrm>
            <a:off x="405448" y="295275"/>
            <a:ext cx="11127740" cy="39319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zh-CN" altLang="zh-CN" sz="2800" b="1" spc="0">
                <a:latin typeface="黑体" panose="02010609060101010101" pitchFamily="2" charset="-122"/>
                <a:ea typeface="黑体" panose="02010609060101010101" pitchFamily="2" charset="-122"/>
              </a:rPr>
              <a:t>【应用提高1】</a:t>
            </a:r>
          </a:p>
          <a:p>
            <a:pPr marL="0" marR="0" lvl="0" indent="0" eaLnBrk="1" hangingPunct="1"/>
            <a:r>
              <a:rPr lang="zh-CN" altLang="zh-CN" sz="2800" b="1" spc="0">
                <a:latin typeface="黑体" panose="02010609060101010101" pitchFamily="2" charset="-122"/>
                <a:ea typeface="黑体" panose="02010609060101010101" pitchFamily="2" charset="-122"/>
              </a:rPr>
              <a:t>   “千门万户曈曈日，总把新桃换日符。”春联的来源是桃符。最初人们挂在门旁以避邪，后来画门神像木刻人形挂在门旁于桃木上，再简化为在桃木板上题写门神名字。贴春联是中国人过年时的一项传统民俗活动。人们通常在除夕这天，将写好的春联贴于门上。   ①  ，如四言联“春安夏泰，秋稔冬祥”，六言联“冬尽梅花点点，春回爆竹声声”。   ②   。所谓横批，是指挂贴于一副对联上头的横幅。   ③   ，例如“一帆风顺年年好，万事如意步步高”“喜居宝地千年旺，福照家门万事兴”。春联大都用红纸书写，红色有吉祥，避邪的意思。</a:t>
            </a:r>
          </a:p>
        </p:txBody>
      </p:sp>
      <p:sp>
        <p:nvSpPr>
          <p:cNvPr id="18435" name="矩形 1"/>
          <p:cNvSpPr/>
          <p:nvPr/>
        </p:nvSpPr>
        <p:spPr>
          <a:xfrm>
            <a:off x="678498" y="4926965"/>
            <a:ext cx="5865813" cy="1554480"/>
          </a:xfrm>
          <a:prstGeom prst="rect">
            <a:avLst/>
          </a:prstGeom>
          <a:noFill/>
          <a:ln>
            <a:solidFill>
              <a:srgbClr val="1552D1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①春联的字数可多可少</a:t>
            </a:r>
          </a:p>
          <a:p>
            <a:pPr marL="0" lvl="0" indent="0" eaLnBrk="1" hangingPunct="1"/>
            <a:r>
              <a:rPr lang="zh-CN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②春联还要有横批</a:t>
            </a:r>
          </a:p>
          <a:p>
            <a:pPr marL="0" lvl="0" indent="0" eaLnBrk="1" hangingPunct="1"/>
            <a:r>
              <a:rPr lang="zh-CN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③春联寓意吉祥</a:t>
            </a:r>
          </a:p>
        </p:txBody>
      </p:sp>
      <p:sp>
        <p:nvSpPr>
          <p:cNvPr id="18436" name="TextBox 7"/>
          <p:cNvSpPr txBox="1"/>
          <p:nvPr/>
        </p:nvSpPr>
        <p:spPr>
          <a:xfrm>
            <a:off x="7345361" y="4428490"/>
            <a:ext cx="4331335" cy="13716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2800" b="1" spc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类型一：总起句（能领起或概括整个语段或下文层次的语句。 ）</a:t>
            </a:r>
          </a:p>
        </p:txBody>
      </p:sp>
      <p:sp>
        <p:nvSpPr>
          <p:cNvPr id="18437" name="椭圆 16387"/>
          <p:cNvSpPr/>
          <p:nvPr/>
        </p:nvSpPr>
        <p:spPr>
          <a:xfrm>
            <a:off x="5304791" y="2040890"/>
            <a:ext cx="1447800" cy="555625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8438" name="椭圆 16387"/>
          <p:cNvSpPr/>
          <p:nvPr/>
        </p:nvSpPr>
        <p:spPr>
          <a:xfrm>
            <a:off x="9899968" y="2075815"/>
            <a:ext cx="1344613" cy="5207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8439" name="椭圆 16387"/>
          <p:cNvSpPr/>
          <p:nvPr/>
        </p:nvSpPr>
        <p:spPr>
          <a:xfrm>
            <a:off x="2357121" y="4013200"/>
            <a:ext cx="1041400" cy="5207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8440" name="椭圆 16387"/>
          <p:cNvSpPr/>
          <p:nvPr/>
        </p:nvSpPr>
        <p:spPr>
          <a:xfrm>
            <a:off x="7761923" y="2596515"/>
            <a:ext cx="1993900" cy="487363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8441" name="椭圆 16387"/>
          <p:cNvSpPr/>
          <p:nvPr/>
        </p:nvSpPr>
        <p:spPr>
          <a:xfrm>
            <a:off x="3542348" y="4013200"/>
            <a:ext cx="1041400" cy="5207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8441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14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15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16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17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18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19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5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5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750"/>
  <p:tag name="KSO_WM_TEMPLATE_MASTER_THUMB_INDEX" val="12"/>
  <p:tag name="KSO_WM_TEMPLATE_MASTER_TYPE" val="1"/>
  <p:tag name="KSO_WM_TEMPLATE_SUBCATEGORY" val="0"/>
  <p:tag name="KSO_WM_TEMPLATE_THUMBS_INDEX" val="1、4、7、9、12、13、15、16、17、18、20、23、28、30、3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369"/>
  <p:tag name="KSO_WM_UNIT_COMPATIBLE" val="0"/>
  <p:tag name="KSO_WM_UNIT_DIAGRAM_ISNUMVISUAL" val="0"/>
  <p:tag name="KSO_WM_UNIT_DIAGRAM_ISREFERUNIT" val="0"/>
  <p:tag name="KSO_WM_UNIT_HIGHLIGHT" val="0"/>
  <p:tag name="KSO_WM_UNIT_ID" val="custom20180369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f"/>
  <p:tag name="KSO_WM_UNIT_VALUE" val="87"/>
</p:tagLst>
</file>

<file path=ppt/tags/tag206.xml><?xml version="1.0" encoding="utf-8"?>
<p:tagLst xmlns:p="http://schemas.openxmlformats.org/presentationml/2006/main">
  <p:tag name="KSO_WM_BEAUTIFY_FLAG" val="#wm#"/>
  <p:tag name="KSO_WM_COMBINE_RELATE_SLIDE_ID" val="background20177596_1"/>
  <p:tag name="KSO_WM_SLIDE_ID" val="custom20180369_1"/>
  <p:tag name="KSO_WM_SLIDE_INDEX" val="1"/>
  <p:tag name="KSO_WM_SLIDE_ITEM_CNT" val="0"/>
  <p:tag name="KSO_WM_SLIDE_LAYOUT" val="a_b_f"/>
  <p:tag name="KSO_WM_SLIDE_LAYOUT_CNT" val="1_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180369"/>
  <p:tag name="KSO_WM_TEMPLATE_MASTER_TYPE" val="0"/>
  <p:tag name="KSO_WM_TEMPLATE_SUBCATEGORY" val="0"/>
  <p:tag name="KSO_WM_TEMPLATE_THUMBS_INDEX" val="1、4、10、12、17、22、28、35、37、38"/>
</p:tagLst>
</file>

<file path=ppt/tags/tag207.xml><?xml version="1.0" encoding="utf-8"?>
<p:tagLst xmlns:p="http://schemas.openxmlformats.org/presentationml/2006/main">
  <p:tag name="KSO_WM_UNIT_TABLE_BEAUTIFY" val="smartTable{de05201e-53fd-4229-9660-41a3cc780d1a}"/>
  <p:tag name="TABLE_ENDDRAG_ORIGIN_RECT" val="647*410"/>
  <p:tag name="TABLE_ENDDRAG_RECT" val="137*29*647*410"/>
</p:tagLst>
</file>

<file path=ppt/tags/tag208.xml><?xml version="1.0" encoding="utf-8"?>
<p:tagLst xmlns:p="http://schemas.openxmlformats.org/presentationml/2006/main">
  <p:tag name="KSO_WM_BEAUTIFY_FLAG" val="#wm#"/>
  <p:tag name="KSO_WM_DIAGRAM_GROUP_CODE" val="l1-1"/>
  <p:tag name="KSO_WM_SLIDE_DIAGTYPE" val="l"/>
  <p:tag name="KSO_WM_SLIDE_ID" val="custom20204750_4"/>
  <p:tag name="KSO_WM_SLIDE_INDEX" val="4"/>
  <p:tag name="KSO_WM_SLIDE_ITEM_CNT" val="4"/>
  <p:tag name="KSO_WM_SLIDE_LAYOUT" val="a_l"/>
  <p:tag name="KSO_WM_SLIDE_LAYOUT_CNT" val="1_1"/>
  <p:tag name="KSO_WM_SLIDE_SUBTYPE" val="diag"/>
  <p:tag name="KSO_WM_SLIDE_TYPE" val="contents"/>
  <p:tag name="KSO_WM_SPECIAL_SOURCE" val="bdnull"/>
  <p:tag name="KSO_WM_TAG_VERSION" val="1.0"/>
  <p:tag name="KSO_WM_TEMPLATE_CATEGORY" val="custom"/>
  <p:tag name="KSO_WM_TEMPLATE_COLOR_TYPE" val="1"/>
  <p:tag name="KSO_WM_TEMPLATE_INDEX" val="20204750"/>
  <p:tag name="KSO_WM_TEMPLATE_MASTER_TYPE" val="1"/>
  <p:tag name="KSO_WM_TEMPLATE_SUBCATEGORY" val="0"/>
</p:tagLst>
</file>

<file path=ppt/tags/tag209.xml><?xml version="1.0" encoding="utf-8"?>
<p:tagLst xmlns:p="http://schemas.openxmlformats.org/presentationml/2006/main">
  <p:tag name="KSO_WM_BEAUTIFY_FLAG" val="#wm#"/>
  <p:tag name="KSO_WM_DIAGRAM_GROUP_CODE" val="l1-1"/>
  <p:tag name="KSO_WM_SLIDE_DIAGTYPE" val="l"/>
  <p:tag name="KSO_WM_SLIDE_ID" val="custom20204750_4"/>
  <p:tag name="KSO_WM_SLIDE_INDEX" val="4"/>
  <p:tag name="KSO_WM_SLIDE_ITEM_CNT" val="4"/>
  <p:tag name="KSO_WM_SLIDE_LAYOUT" val="a_l"/>
  <p:tag name="KSO_WM_SLIDE_LAYOUT_CNT" val="1_1"/>
  <p:tag name="KSO_WM_SLIDE_SUBTYPE" val="diag"/>
  <p:tag name="KSO_WM_SLIDE_TYPE" val="contents"/>
  <p:tag name="KSO_WM_SPECIAL_SOURCE" val="bdnull"/>
  <p:tag name="KSO_WM_TAG_VERSION" val="1.0"/>
  <p:tag name="KSO_WM_TEMPLATE_CATEGORY" val="custom"/>
  <p:tag name="KSO_WM_TEMPLATE_COLOR_TYPE" val="1"/>
  <p:tag name="KSO_WM_TEMPLATE_INDEX" val="20204750"/>
  <p:tag name="KSO_WM_TEMPLATE_MASTER_TYPE" val="1"/>
  <p:tag name="KSO_WM_TEMPLATE_SUBCATEGORY" val="0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DIAGRAM_GROUP_CODE" val="l1-1"/>
  <p:tag name="KSO_WM_SLIDE_DIAGTYPE" val="l"/>
  <p:tag name="KSO_WM_SLIDE_ID" val="custom20204750_4"/>
  <p:tag name="KSO_WM_SLIDE_INDEX" val="4"/>
  <p:tag name="KSO_WM_SLIDE_ITEM_CNT" val="4"/>
  <p:tag name="KSO_WM_SLIDE_LAYOUT" val="a_l"/>
  <p:tag name="KSO_WM_SLIDE_LAYOUT_CNT" val="1_1"/>
  <p:tag name="KSO_WM_SLIDE_SUBTYPE" val="diag"/>
  <p:tag name="KSO_WM_SLIDE_TYPE" val="contents"/>
  <p:tag name="KSO_WM_SPECIAL_SOURCE" val="bdnull"/>
  <p:tag name="KSO_WM_TAG_VERSION" val="1.0"/>
  <p:tag name="KSO_WM_TEMPLATE_CATEGORY" val="custom"/>
  <p:tag name="KSO_WM_TEMPLATE_COLOR_TYPE" val="1"/>
  <p:tag name="KSO_WM_TEMPLATE_INDEX" val="20204750"/>
  <p:tag name="KSO_WM_TEMPLATE_MASTER_TYPE" val="1"/>
  <p:tag name="KSO_WM_TEMPLATE_SUBCATEGORY" val="0"/>
</p:tagLst>
</file>

<file path=ppt/tags/tag211.xml><?xml version="1.0" encoding="utf-8"?>
<p:tagLst xmlns:p="http://schemas.openxmlformats.org/presentationml/2006/main">
  <p:tag name="KSO_WM_BEAUTIFY_FLAG" val="#wm#"/>
  <p:tag name="KSO_WM_DIAGRAM_GROUP_CODE" val="l1-1"/>
  <p:tag name="KSO_WM_SLIDE_DIAGTYPE" val="l"/>
  <p:tag name="KSO_WM_SLIDE_ID" val="custom20204750_4"/>
  <p:tag name="KSO_WM_SLIDE_INDEX" val="4"/>
  <p:tag name="KSO_WM_SLIDE_ITEM_CNT" val="4"/>
  <p:tag name="KSO_WM_SLIDE_LAYOUT" val="a_l"/>
  <p:tag name="KSO_WM_SLIDE_LAYOUT_CNT" val="1_1"/>
  <p:tag name="KSO_WM_SLIDE_SUBTYPE" val="diag"/>
  <p:tag name="KSO_WM_SLIDE_TYPE" val="contents"/>
  <p:tag name="KSO_WM_SPECIAL_SOURCE" val="bdnull"/>
  <p:tag name="KSO_WM_TAG_VERSION" val="1.0"/>
  <p:tag name="KSO_WM_TEMPLATE_CATEGORY" val="custom"/>
  <p:tag name="KSO_WM_TEMPLATE_COLOR_TYPE" val="1"/>
  <p:tag name="KSO_WM_TEMPLATE_INDEX" val="20204750"/>
  <p:tag name="KSO_WM_TEMPLATE_MASTER_TYPE" val="1"/>
  <p:tag name="KSO_WM_TEMPLATE_SUBCATEGORY" val="0"/>
</p:tagLst>
</file>

<file path=ppt/tags/tag21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750"/>
</p:tagLst>
</file>

<file path=ppt/tags/tag21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750"/>
</p:tagLst>
</file>

<file path=ppt/tags/tag21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750"/>
</p:tagLst>
</file>

<file path=ppt/tags/tag21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750"/>
</p:tagLst>
</file>

<file path=ppt/tags/tag21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36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36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COMBINE_RELATE_SLIDE_ID" val="background20177596_1"/>
  <p:tag name="KSO_WM_TAG_VERSION" val="1.0"/>
  <p:tag name="KSO_WM_TEMPLATE_CATEGORY" val="custom"/>
  <p:tag name="KSO_WM_TEMPLATE_COLOR_TYPE" val="1"/>
  <p:tag name="KSO_WM_TEMPLATE_INDEX" val="20180369"/>
  <p:tag name="KSO_WM_TEMPLATE_MASTER_TYPE" val="0"/>
  <p:tag name="KSO_WM_TEMPLATE_SUBCATEGORY" val="0"/>
  <p:tag name="KSO_WM_TEMPLATE_THUMBS_INDEX" val="1、4、10、12、17、22、28、35、37、38"/>
</p:tagLst>
</file>

<file path=ppt/tags/tag6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heme/_rels/theme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6.jpeg" /></Relationships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E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82904">
      <a:dk1>
        <a:sysClr val="windowText" lastClr="000000"/>
      </a:dk1>
      <a:lt1>
        <a:sysClr val="window" lastClr="CAEACE"/>
      </a:lt1>
      <a:dk2>
        <a:srgbClr val="449AAE"/>
      </a:dk2>
      <a:lt2>
        <a:srgbClr val="FFEFEF"/>
      </a:lt2>
      <a:accent1>
        <a:srgbClr val="FF9999"/>
      </a:accent1>
      <a:accent2>
        <a:srgbClr val="89CCDE"/>
      </a:accent2>
      <a:accent3>
        <a:srgbClr val="FFFFFF"/>
      </a:accent3>
      <a:accent4>
        <a:srgbClr val="FFCBCB"/>
      </a:accent4>
      <a:accent5>
        <a:srgbClr val="92DDF0"/>
      </a:accent5>
      <a:accent6>
        <a:srgbClr val="6EA6C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3_Office 主题​​">
  <a:themeElements>
    <a:clrScheme name="WPS主题色">
      <a:dk1>
        <a:srgbClr val="000000"/>
      </a:dk1>
      <a:lt1>
        <a:srgbClr val="FFFFFF"/>
      </a:lt1>
      <a:dk2>
        <a:srgbClr val="ECEDEF"/>
      </a:dk2>
      <a:lt2>
        <a:srgbClr val="FCFCFD"/>
      </a:lt2>
      <a:accent1>
        <a:srgbClr val="4C5470"/>
      </a:accent1>
      <a:accent2>
        <a:srgbClr val="3B5B6B"/>
      </a:accent2>
      <a:accent3>
        <a:srgbClr val="3B5E59"/>
      </a:accent3>
      <a:accent4>
        <a:srgbClr val="4B5C49"/>
      </a:accent4>
      <a:accent5>
        <a:srgbClr val="605844"/>
      </a:accent5>
      <a:accent6>
        <a:srgbClr val="70554A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CAEACE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 panose="020b0503020102020204"/>
        <a:ea typeface="Arial"/>
        <a:cs typeface="Arial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沉稳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E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169</Paragraphs>
  <Slides>29</Slides>
  <Notes>8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6">
      <vt:lpstr>Arial</vt:lpstr>
      <vt:lpstr>Calibri</vt:lpstr>
      <vt:lpstr>Times New Roman</vt:lpstr>
      <vt:lpstr>宋体</vt:lpstr>
      <vt:lpstr>方正宋刻本秀楷简体</vt:lpstr>
      <vt:lpstr>微软雅黑</vt:lpstr>
      <vt:lpstr>隶书</vt:lpstr>
      <vt:lpstr>汉仪尚巍手书W</vt:lpstr>
      <vt:lpstr>Franklin Gothic Book</vt:lpstr>
      <vt:lpstr>黑体</vt:lpstr>
      <vt:lpstr>Franklin Gothic Medium</vt:lpstr>
      <vt:lpstr>Wingdings 2</vt:lpstr>
      <vt:lpstr>Calibri Light</vt:lpstr>
      <vt:lpstr>Wingdings</vt:lpstr>
      <vt:lpstr>华文琥珀</vt:lpstr>
      <vt:lpstr>华文隶书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解题指导二：关注关联词，分析逻辑关系</vt:lpstr>
      <vt:lpstr>PowerPoint Presentation</vt:lpstr>
      <vt:lpstr>解题指导三：关注标点和句式，标点符号对句子含义、表达选词、句式有重要的暗示作用;注意观察上下文句式，找到参照句子，注意句式逻辑（并列、对比等），句式大体一致，字数不一定完全一样。。</vt:lpstr>
      <vt:lpstr>……。领起后文，……。……，……，总结前文。……；句式一致，内容紧密相关；……；句式一致，内容紧密相关；……；……；……；……；句式一致，内容紧密相关；与后文关系紧密？…………：总结前文领起下文：…… 解释说明——…………——分析总结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2021-09-03T08:57:17.555</cp:lastPrinted>
  <dcterms:created xsi:type="dcterms:W3CDTF">2021-09-03T08:57:17Z</dcterms:created>
  <dcterms:modified xsi:type="dcterms:W3CDTF">2021-09-03T00:57:19Z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