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99" r:id="rId2"/>
    <p:sldId id="364" r:id="rId3"/>
    <p:sldId id="445" r:id="rId4"/>
    <p:sldId id="456" r:id="rId5"/>
    <p:sldId id="498" r:id="rId6"/>
    <p:sldId id="392" r:id="rId7"/>
    <p:sldId id="403" r:id="rId8"/>
    <p:sldId id="508" r:id="rId9"/>
    <p:sldId id="398" r:id="rId10"/>
    <p:sldId id="476" r:id="rId11"/>
    <p:sldId id="509" r:id="rId12"/>
    <p:sldId id="510" r:id="rId13"/>
    <p:sldId id="540" r:id="rId14"/>
    <p:sldId id="541" r:id="rId15"/>
    <p:sldId id="542" r:id="rId16"/>
    <p:sldId id="543" r:id="rId17"/>
    <p:sldId id="270" r:id="rId18"/>
    <p:sldId id="406" r:id="rId19"/>
    <p:sldId id="516" r:id="rId20"/>
    <p:sldId id="517" r:id="rId21"/>
    <p:sldId id="501" r:id="rId22"/>
    <p:sldId id="518" r:id="rId23"/>
    <p:sldId id="484" r:id="rId24"/>
    <p:sldId id="503" r:id="rId25"/>
    <p:sldId id="519" r:id="rId26"/>
    <p:sldId id="550" r:id="rId27"/>
    <p:sldId id="485" r:id="rId28"/>
    <p:sldId id="522" r:id="rId29"/>
    <p:sldId id="523" r:id="rId30"/>
    <p:sldId id="524" r:id="rId31"/>
    <p:sldId id="525" r:id="rId32"/>
    <p:sldId id="526" r:id="rId33"/>
    <p:sldId id="527" r:id="rId34"/>
    <p:sldId id="528" r:id="rId35"/>
    <p:sldId id="529" r:id="rId36"/>
    <p:sldId id="530" r:id="rId37"/>
    <p:sldId id="531" r:id="rId38"/>
    <p:sldId id="545" r:id="rId39"/>
    <p:sldId id="532" r:id="rId40"/>
    <p:sldId id="546" r:id="rId41"/>
    <p:sldId id="534" r:id="rId42"/>
    <p:sldId id="535" r:id="rId43"/>
    <p:sldId id="536" r:id="rId44"/>
    <p:sldId id="537" r:id="rId45"/>
    <p:sldId id="547" r:id="rId46"/>
    <p:sldId id="548" r:id="rId47"/>
    <p:sldId id="549" r:id="rId48"/>
    <p:sldId id="300" r:id="rId49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2" autoAdjust="0"/>
    <p:restoredTop sz="94660"/>
  </p:normalViewPr>
  <p:slideViewPr>
    <p:cSldViewPr>
      <p:cViewPr varScale="1">
        <p:scale>
          <a:sx n="114" d="100"/>
          <a:sy n="114" d="100"/>
        </p:scale>
        <p:origin x="-66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34566" y="3447291"/>
            <a:ext cx="11639823" cy="947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pc="-10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题型</a:t>
            </a:r>
            <a:r>
              <a:rPr lang="zh-CN" altLang="en-US" sz="2800" b="1" spc="-100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攻略一</a:t>
            </a:r>
            <a:r>
              <a:rPr lang="zh-CN" altLang="en-US" sz="4200" b="1" spc="-100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4200" b="1" spc="-100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理解词句含意题：紧扣语境，内外结合</a:t>
            </a:r>
            <a:endParaRPr lang="en-US" altLang="zh-CN" sz="4200" b="1" spc="-100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34567" y="3011810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章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散文阅读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G:\语文考前三个月\08F58PICqVB_102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79" r="8073"/>
          <a:stretch/>
        </p:blipFill>
        <p:spPr bwMode="auto">
          <a:xfrm>
            <a:off x="8136734" y="0"/>
            <a:ext cx="4053679" cy="220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542285"/>
            <a:ext cx="113052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王维栽种的银杏，挺立在雨后的河岸，树皮满是裂纹的粗壮的主干，被水淋成了黑色。从叶子上流下的水，继续洗濯着树皮。它实在是老了，呈现着一种挣扎的状态。它已经在辋川生长了千年之久。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维在辋川的别墅，在开始是宋之问的，这个喜欢歌功颂德的诗人，以媚附权贵而得宠朝廷，但最终的下场却是被唐朝赐死。王维迁往辋川的时候，宋之问已经作鬼，那么他是如何购得这里的别墅呢？我能猜测的只是，辋川的美一定迷惑了王维，不然，他怎么单单选择了宋之问的别墅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5879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188640"/>
            <a:ext cx="1151503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辋川的雨是明净的，线似的，一根一根拉到峡谷，却空得无声无息。山坡上的红叶，渲染在碧翠的草丛，而颗颗青石，则架在杂树的根部，危险得随时都会滚落，不过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濛濛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的雨送给它们一层薄薄的梦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，梦悬在辋川的山坡上。王维一定见过这样的梦，甚至入过这样的梦，不然，他的诗画怎么那样惟妙惟肖，有声有色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！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维购得辋川，那是他过得富贵的证明。贫穷的诗人，是不可能拥有一个辋川别墅的。其情况是：他在二十岁左右便及第进士，从此步入仕途。他担任过大乐丞，并以监察御史的身份出使塞上。王维在四十岁的时候做了左补阙。恰恰是这个年纪，他开始迷恋山水，来往于朝廷与辋川之间。他既做官员，又当隐士，游离于人类斗争与自然情调的两极。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1894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116632"/>
            <a:ext cx="1173730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朝廷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险恶，伤害着他的心，而辋川的美妙，则给他的心以慰藉。他便是如斯生活的。王维这样的生存状态，是他最智慧最实际的选择，也是他无可奈何的选择。除此之外，他的任何做法都可能是下策。人总是希望自己生活得比较幸福一些，以王维的气质，他不能完全陷入官场的名利之争，同时以王维的经历，他也不能彻底寄情于辋川的田园之乐，他必须两者兼顾，这样他就得到了入世的好处而屏弃了入世的坏处，同时避免了出世的苦处而感到了出世的乐处。在入世与出世之间，存在着一个广阔的地带，他奔走其间。人似乎只能这样生存，不然，完全媚俗与完全脱俗，都可能导致深刻的痛苦。我不赞成一个学者对王维的抱怨，这位学者认为，他缺少陶潜那种勇气，他没有彻底地决裂于官场。这是一种刻薄的认识！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3808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44624"/>
            <a:ext cx="11737304" cy="669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雨中的辋川并不知道人的思想，它只是自然而然地呈现着它的状态。秀峰沉默，乱石相依，雨悄悄地缝合着万物。秋风过处，衰柳飘荡，黄叶旋飞。曲折的路径，流水扬落，浅草明灭。松、柏、杨、槐之类，高高低低，互相掺杂，组成了绿的森林，并覆盖着辋川的沟沟坎坎。偶尔一树柿子，落了肥叶，唯红果占据枝头。</a:t>
            </a:r>
            <a:r>
              <a:rPr lang="zh-CN" altLang="zh-CN" sz="2600" u="heavy" kern="100" dirty="0">
                <a:latin typeface="Times New Roman"/>
                <a:ea typeface="华文细黑"/>
                <a:cs typeface="Times New Roman"/>
              </a:rPr>
              <a:t>白水流过幽深的峡谷，遇石而绕，触茅而漫，柔韧地走过河床</a:t>
            </a:r>
            <a:r>
              <a:rPr lang="zh-CN" altLang="zh-CN" sz="2600" u="heavy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u="heavy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公元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756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年，安史之乱，已经五十五岁的王维被叛军逮捕，软禁于洛阳的一个寺庙。他吞药致病，装哑而活，但他却终于敌不过安禄山的骄横，无奈地接受了伪职。唐朝征服了叛军之后，皇帝对那些接受伪职的人统统定罪，然而，王维在软禁之中，曾经向探望他的朋友裴迪诵诗，此诗受到皇帝的嘉许，遂对他只作了降职处理。这是王维的幸运了。其诗是这样的：万户伤心生野烟，百官何日再朝天。秋槐叶落空宫里，凝碧池头奏管弦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2846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33576"/>
            <a:ext cx="11737304" cy="674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尽管如此，安史之乱毕竟摧残了这个老人，他逐渐变得消沉了，或者，他变得更加淡泊，更加寂寞。他常常拄着拐杖，站在门外，眺望辋川的落日夕烟。暮色之中，稀疏的钟声，归去的渔夫，飘走的花絮，柔弱的菱蔓，都使他感到惆怅。他看着看着，就转身回到他的屋子。他已经深深地陷入了空门。王维的母亲就信仰佛教，这影响了他的心灵，不过到晚年，他才彻底地皈依佛教。他食素而不茹荤，认真地打禅。他坐在枯寂的辋川，闭着眼睛，寻找着解脱烦恼的路径，企图超越生死之界。香烟袅袅，烛光闪闪，王维的心凄凉而宁静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人生真的像王维觉悟的这样么？我不知道，唯有达到王维的境界才能理解王维，不过我没有。我只感觉，自然如我面前的辋川，社会如我身后的市井，都有美的一面，都能给我以享受。然而，我的辋川之行，明显地含有烦于我那个圈子的成分。是的，我很烦，某些时候我简直不堪负荷。从我栖身的圈子走出，到辋川去换换空气，确实使我感到一种轻松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4626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158160"/>
            <a:ext cx="1173730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雨中的银杏是那样独具风采，它的圆润的树叶像打了发蜡似的明滑，辋川强劲的风反复地翻动着它们，但银杏的树身却牢固地埋在土中，风怎么吹它也不动。这是辋川最古老最高贵的植物，水汩汩地流过它黑色的树皮。王维种植的银杏，成了他在这里生活的主要标志，然而，它终究要倒下的，留下的，将只有辋川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辋川很静，长长的峡谷已经完全沉浸在秋日的烟雨之中了，所有的树木和石头，都化作迷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濛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的一团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一只鸟也没有，一只兔也没有，甚至除了我，一个人也没有，唯有风声雨声和河流的浪声。这样的一种空，一种自然给我产生的空，是恐惧的。一瞬之间，我真是惊骇起来，我害怕从山中钻出一个野兽或怪物。这样想着的时候，我似乎已经有了对付它们的准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3035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116632"/>
            <a:ext cx="117373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于是忽然吊起的心就慢慢放了下来。蓦地，我感觉身后有脚步的挪移，飒飒的，仿佛是谁用树枝在地上划动，我猛地回头一看，竟是一个穿着蓑衣的农民，他站在雨中，轻轻地问我：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你要三轮车么？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解释下面两句话在文中的含意。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我以为这目的潇洒而苦涩，这就是味道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550" y="3284984"/>
            <a:ext cx="11607021" cy="2012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生活的圈子让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不堪负荷，是苦涩；到辋川换换空气感到了轻松，是潇洒。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感受到王维的无奈中有苦涩，也感受到他从容行走于出世和入世之间的潇洒。</a:t>
            </a:r>
            <a:endParaRPr lang="zh-CN" altLang="zh-CN" sz="28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550" y="5198720"/>
            <a:ext cx="1163018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白水流过幽深的峡谷，遇石而绕，触茅而漫，柔韧地走过河床。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550" y="5846792"/>
            <a:ext cx="1163018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水写王维，抓住二者的共同特征，写出了王维的灵活和坚韧。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0271670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402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突破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题点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　　　　　　　　　　　　　　                           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找准核心题点   精准细透突破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348" y="984142"/>
            <a:ext cx="11684346" cy="5181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一、理解词句含意题要坚持的原则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三不离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词不离句，句不离段，段不离篇。一定要把该词、该句放在全文中去整体思考，在全文主旨的统摄下去理解、分析。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以文解文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重要词语、句子的含义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往往是与整篇文章的主旨紧密相连的，这种意思往往在文中多处出现。因此，在理解其含义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时，可以用文中另外的词句来解释要求理解的词句的含义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84417"/>
            <a:ext cx="11515037" cy="6656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二、理解词语含义及其作用之道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理解词语含义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紧扣语境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理解词语含义主要是理解其语境义，因此，扣住词语所在的语境是首要工作。一般而言，凡是该词语出现的地方，就都是其语境，尤其是该词语所在的句子环境。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分析特点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就是看该词语的特点：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结构及词性特点。有些词语内部结构不同，如偏正式、主谓式、动宾式，结构不同，理解起来包括答案组织就应有所不同。还应注意词性特点，如是名词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名词性短语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、动词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动词性短语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2511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468536"/>
            <a:ext cx="1173730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色彩特点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主要是感情色彩，它往往由词语的运用环境决定，故应注意词语运用的场合、适用对象等因素，来确定词语的褒贬色彩。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表达特点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要看它有无表达特点，尤其是否运用了修辞手法。如有的词语本身就是一个象征词语，当然要找出其象征义；有的词语运用了比喻、拟人、反语等修辞手法，理解时要还原其本意。有时，还应注意标点符号的使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7734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7806" y="1448204"/>
            <a:ext cx="10908000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强化理解词句含意的原则及方法训练。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474" y="476672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521296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复习要点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5474" y="2564904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-25474" y="2609528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1270670" y="3606022"/>
            <a:ext cx="6768752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24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强化规范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研究真题问答   体悟审答要点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1270670" y="4520577"/>
            <a:ext cx="6768752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4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突破题点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找准核心题点   精准细透突破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380778" y="4229790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380778" y="5128260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717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582" y="328002"/>
            <a:ext cx="1087320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注意联系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联系文章的主旨来理解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一个好的作者在遣词造句的过程中，总是紧扣主旨来选择他认为最恰当的词语，因此，理解其义时，应注意该词语与主旨是否有联系，它是否体现了文章主旨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联系作者的感情来理解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好的文章，总是有感而发，因情造文，作者的思想感情如血脉一样贯穿文章始终，因此，理解其义时不可不考虑这个词语所浸润的作者的思想感情。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4615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1127186"/>
            <a:ext cx="11515037" cy="5180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春天，这只绿色的候鸟，每年都悄悄飞回。我看着矮岗上的那些树，它们像依着母亲的孩子；或许春天就像一棵树，风把它轻轻晃动。谁把光的尘粒磨得更细，这轻盈的黄金弥散在整个世界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我打开内心的花朵，感知体外的天堂。我的骨头是笛子做的，风吹着我，满身都是音乐。人们啊，你们可以拿走我又苦又甜的巧克力爱情，可以拿走我细微起伏的灯芯绒温柔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别说我给你们的是虚拟的幸福，你们不知道，现在的我有多好。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50" y="449044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0550" y="980728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944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474862"/>
            <a:ext cx="115150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多好，现在是春天，万物都奉献出它们亲爱的孩子。阳光多了，快乐就像浮游生物繁茂起来；春天来了，人们不由自主地善良起来。放下吧，眼光的剑和舌头的斧子，不要再相互伤害，让我们展开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云水襟怀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节选自周晓枫《懒洋洋的天》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云水襟怀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在文中的含义。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0809" y="3698448"/>
            <a:ext cx="104682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指拥有自然、春天的胸怀，也指善良、善意和宽容。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93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801" y="116632"/>
            <a:ext cx="1151503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睡在稻草上。小憩的庄稼人。贪玩的孩子。阳光洒在温软金黄的草堆上。花儿一样的梦。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我睡在稻草上，是睡在用稻草铺垫的木床上。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从农村出来后的每年春节，我是雷打不动要回老家去的。回到乡下，回到父母的身边。有一年冬天，大雪齐了膝盖，我就是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连滚带爬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回去的。人回去，心也回去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家里就两位老人，至今没有舍得添一件时尚的家什，没有音乐，没有电视。除了吃饭，我们就从早到晚围着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嗞嗞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燃烧的木柴火塘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，嗑母亲炒的南瓜子说话，常常要说到夜深了才想起该去睡觉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9326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961" y="359360"/>
            <a:ext cx="11659053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这么多年，我只要回去，都和父亲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抵足而眠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今年春节回家的第一个晚上，我们说到家里的公鸡都叫了头遍。临睡了，母亲说被子床单什么的，都是新洗了的，还用米汤水浆了。父亲抢过话头，特别补充说，垫絮下面的稻草全部换了新的，是他从草垛里选那壮实金黄的稻草，把袍叶撸干净了，再用菜刀切齐整，一把一把，一层一层铺在床板上的，平实，厚实，松软，睡在上面，不比席梦思差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我的脑海里，迅速出现了父亲做这一切时的情景：视线在草把里探寻，双手在草垛里翻找，拉出来，一只手捏着草尖处，另一只手的五个手指张成梳子样顺着草身一次次往下撸，袍叶撸干净了，手上就剩下了金黄的草梗。看看撸得差不多了，就顿齐了用刀切，然后抱到床边细细地铺好。稻草铺好了，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再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8997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961" y="396528"/>
            <a:ext cx="11659053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铺上棉絮，铺上床单。看看自己精心忙活打理一新的床铺，只等自己的儿子回来。老人家的幸福像蜜汁样从心底里往周身流淌。</a:t>
            </a:r>
            <a:endParaRPr lang="zh-CN" altLang="zh-CN" sz="2800" kern="100" dirty="0" smtClean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脱去臃肿的外衣，钻到被窝里躺下去，一股熟悉的稻草的气息顿时向我袭来。稻草的味道，稻谷的味道，泥土的味道，甚至父亲的味道整个包裹了我。我没有说话，我调动自己所有的感觉器官一起感受，一起回味，一起品尝，重温自己生在稻草铺上，睡在稻草铺上的那些过去了的岁月和生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		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节选自周志国《睡在芬芳的稻草床上》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7693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801" y="324520"/>
            <a:ext cx="1165905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结合具体语境，简析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kern="100" dirty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词语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的情感内涵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连滚带爬：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11319" y="922877"/>
            <a:ext cx="7372319" cy="78179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状写归途艰难，自嘲的背后深含归乡情切。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498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655" y="2511040"/>
            <a:ext cx="11515037" cy="388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解答此类题要注意理解词语出现的语句的意思，然后根据语句的意思把握词语的内涵。比如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连滚带爬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一词，出现在第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段，写作者有一年冬天回家的情景。分析这个词语的内涵时，一方面要写出词语描写的对象的特征，比如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艰难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；另一方面要写出体现的作者情感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归乡情切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等。同样的，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抵足而眠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出现在第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段，写作者与父亲一起休息的状态，表现了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父子情深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8801" y="1692672"/>
            <a:ext cx="115150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抵足而眠：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66814" y="1628800"/>
            <a:ext cx="8109551" cy="78179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形象地表现出父子间关系亲密，骨肉情深。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133" y="6658148"/>
            <a:ext cx="11268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110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 build="allAtOnce"/>
      <p:bldP spid="10" grpId="0"/>
      <p:bldP spid="10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801" y="116632"/>
            <a:ext cx="11515037" cy="6617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迩来入山赏鸟时，逐渐地脱离森林的核心地带，转而喜爱沿溪跋涉了。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可能是年近三十吧！我想自己已变得容易感受孤独。而溪涧似乎存藏着一股山中最旺盛的生命力，能够给予我强烈的安全感。因溪涧向下流出，最后势必汇入平野的河川，便莫名地依赖这种源起的亲密，进而支持自己到山里继续活动的欲望。几经思虑，为求观察的方便，调适这种情绪，我抵临的所在直指山谷，位于八百公尺上下的溪涧。那里是溪鸟永远的家乡。我所逗留的溪涧世界，不是坐落于浓荫密林的瀑布地带，也非切穿两座高耸山峡下的急流，而是横陈两岸较平坦、开阔的森林，同时短距离即微有起伏的溪道。这种溪道长则一两公里，短则一两百公尺时便形成一个独立的小天地，每一个山回溪转以后，就出现另一个类似的溪涧王国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5106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116632"/>
            <a:ext cx="115150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为了观察溪鸟，连续两三个钟头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枯坐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在岸石后，我已习以为常，溪鸟们多半没有这种镇静功夫。在这个王国里，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枯坐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等于毁灭。食物不会自己送上门来的，每隔一段时候，溪鸟们都靠着不停地移动位置，巡行于自己认定的领域里寻找食物。溪鸟的种类虽少，觅食的花招却百出，各有各的特色。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节选自刘克襄《溪涧的旅次》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段中，两个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kern="100" dirty="0" smtClean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枯坐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的含义是否相同？请说明理由。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550" y="3961224"/>
            <a:ext cx="11873194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spc="-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示例一</a:t>
            </a:r>
            <a:r>
              <a:rPr lang="en-US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有相同：外在形式上都表现为一动不动的静止状态。有不同：内在上，第一个为镇静等候以更好地观察水鸟，第二个为不主动出击寻找食物。</a:t>
            </a:r>
            <a:endParaRPr lang="zh-CN" altLang="zh-CN" sz="2800" kern="100" spc="-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示例二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不同。第一个为镇静等候以更好地观察水鸟，第二个为不主动出击寻找食物。</a:t>
            </a:r>
            <a:endParaRPr lang="zh-CN" altLang="zh-CN" sz="28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229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44624"/>
            <a:ext cx="11515037" cy="665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理解词语的表达作用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理解词语的表达作用是在理解词语含义的基础上进一步延伸，主要是分析或赏析句子中加点的词语。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在散文阅读中，理解词语要具备两个基本条件：一是熟知词语本身固有的意义；二是能全面把握上下文，对语言环境中的相关信息了解得较清楚。而分析词语的表达作用，要考虑形象性作用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修辞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；主旨表达倾向，感情色彩等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；描写对象特点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客观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；结构性作用：在篇中的地位及点题、照应、过渡等方面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答题的大致套路为：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词语的表达特点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技法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＋词语的语境义＋词语描写对象的特点＋作品中人物或作者的情感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73762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489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强化规范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研究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真题问答  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体悟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审答要点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1365" y="827938"/>
            <a:ext cx="11746489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一、请认真研读浙江卷近几年理解词句含意类试题，回答下列问题。</a:t>
            </a:r>
          </a:p>
        </p:txBody>
      </p:sp>
      <p:sp>
        <p:nvSpPr>
          <p:cNvPr id="3" name="矩形 2"/>
          <p:cNvSpPr/>
          <p:nvPr/>
        </p:nvSpPr>
        <p:spPr>
          <a:xfrm>
            <a:off x="272083" y="1538208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2084" y="2247840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8959" y="1544007"/>
            <a:ext cx="7542591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2012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86694" y="2263929"/>
            <a:ext cx="8223303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《母亲的中药铺》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2084" y="2971403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6575" y="2987492"/>
            <a:ext cx="10945216" cy="1307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作者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在文末说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母亲就是我人生一味无价的中药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，联系全文谈谈你对这句话的理解。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801" y="338581"/>
            <a:ext cx="11515037" cy="582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表达作用是与表达特点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技法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紧紧联系在一起的，那么，词语的表达特点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技法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一般有哪些呢？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反语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贬词褒用，褒词贬用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化无形为有形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或化抽象为具体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、化静态为动态。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词性活用。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运用修辞，通常会运用比喻、拟人、夸张等。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细节白描。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总之，理解词语的表达作用要充分、综合考虑到语境、形式、情感、内容、技法等因素。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132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832058"/>
            <a:ext cx="11659053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蔡先生是中国近代最大的教育家。这句话并不是泛说，这是我从和他直接接触的感受中所得的结论。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年，我有一件事需要北大的证明书，时间紧迫，照正常手续办来不及了，我决定直接去见校长。校长室单独在一个大院子中，我走进院门，院子中一片寂静，校长室的门虚掩着，门前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没有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一个保卫人员，也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没有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服务人员，我推开门走进去，外间是一个大会客室兼会议室。通往里间的门也虚掩着，门前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没有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秘书，也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没有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其他职员。我推开门进去，看见蔡先生一个人坐在办公桌前看文件。我走上前去，站在他的身旁，他亲切地问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50" y="260648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0550" y="792332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6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409819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有什么事吗？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我把一封已经写好的信递过去，他看了信说：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这是好事，当然出证明书。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请校长批一下。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他提起笔批了几个字，亲切地交代说：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你拿着这个到文书科，叫他们开一个证明书。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我就退出来到文书科去了。我进去和退出这一段时间内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没有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看见第二个人，当时我想，蔡先生以校长之尊，不要校长排场，也不摆校长架子。他一个人坐在校长室里，仍然是一介寒儒，书生本色，办事从容不迫，虽在事务之中，而有超乎事务，萧然物外的气象，这是一种很高的精神境界。蔡先生在几分钟之内不但解决了我的问题，也把我引到了这个境界的大门口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节选自冯友兰《我所认识的蔡孑民先生》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9868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612615"/>
            <a:ext cx="115150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第二段中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kern="100" dirty="0" smtClean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词语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没有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反复出现，分析其表达效果。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0809" y="1340768"/>
            <a:ext cx="1079381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强调蔡先生不要校长排场，也不摆校长架子的和善气象。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128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123146"/>
            <a:ext cx="11515037" cy="669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艺术既不能提供面包，那就让需要面包的艺术家速朽，而自裁便是最简捷的方式。梵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高拿起了手枪，走到草坪，向心窝射了一枪，他在华贵的建筑前对这个不平的社会用生命做一次壮烈的抗议。然而他没有倒下，一路流淌着鲜血回到他的卧室，他呻吟、流泪，无法说话，只有一声声悲惨的</a:t>
            </a:r>
            <a:r>
              <a:rPr lang="zh-CN" altLang="zh-CN" sz="26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呻吟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。据说天鹅之死都选择朝暾初上的清晨，它如泣如诉如怨如慕的吟哦，向自己曾用美奂的羽翼装点的自然告别。而梵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高，这一百年后将用他无量光焰烛照浑浊世界的伟大天才，弥留之际的歌却这般凄厉惨烈。他死在深爱他的弟弟德奥的怀抱中。在他遗体旁的只有他的好朋友，贫穷的医生加歇和画家歇尔启格。神父拒绝为自杀者作弥撒，甚至教堂也不给灵车送葬，只有在附近的梅里小镇借来一辆破旧的灵车，将梵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高的遗体送到墓地。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6438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404664"/>
            <a:ext cx="110829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，所有的雄伟壮丽的画馆，都以一展梵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高的杰作为荣，荷兰和法兰西都争称梵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高是它的儿子，在巴黎和阿姆斯特丹都巍然耸立着他的纪念馆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		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选自《范曾散文三十三篇》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简析第一段中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kern="100" dirty="0" smtClean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词语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呻吟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的精妙之处。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0809" y="2996952"/>
            <a:ext cx="110829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突出了梵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高临死前极度痛苦的状态，加深了梵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高命运的悲剧色彩，使人如闻其声，如见其人。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意思相近即可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083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338581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三、理解句子含意之道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遵循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内切外联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原则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，要对重点词语、句子进行切割，从而找出关键字、词及内部层次进行解释；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外联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，要联系所处语段，联系文章主旨及作者的思想感情。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具体理解方法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做题时要善于把握所给句子的特点，据此来理解句子含意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该句有无关键词，尤其是指代性很强的代词出现。如果有，只要把这一个或几个词语的含义解释出来，句意也就理解了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3700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408847"/>
            <a:ext cx="11515037" cy="5180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该句有无具有象征含义的意象出现。如果有，把这个意象的象征含义答出来，就等于答出了一半句子含意。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该句有无运用修辞手法。如果有，则要分析其运用的手法及其表达效果。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该句的内部结构层次是怎样的。如果是单句，则要抓住主干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个别句子会涉及枝叶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；如果是复句，则要看有几个层次，有几个层次就要答出几个要点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该句的位置特点。如果是段首句，则要分析下文来解释；如果是段尾句，则要联系上文来解释；如果是文末，则可能要联系全文来解释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9073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398400"/>
            <a:ext cx="115150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对于一些文意直白、又没有运用修辞手法的句子，理解起来难度较大。这时不妨自设问题，多问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是什么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为什么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。解答提出的问题，就是句子含意的答案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7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对于那些涉及文中人物语言、动作、心理的句子，理解时固然要顾及这个人物的思想感情，更要注意背后作者的思想感情。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0999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841867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我看到有人介绍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蝴蝶效应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：亚马逊河旁边森林里一只蝴蝶，它的翅膀扇动空气，引起一连串效应，因果因果因果，在太平洋上形成飓风。《圣经》上说，上帝用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话语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造世界，张爱玲创造了一个名词：琉璃瓦。古人生了女儿叫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弄瓦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，张爱玲笔下有位太太，她生了好几个女儿，这位太太说，她家的女儿是琉璃瓦。这个名词多么可爱，它使所有的女孩都可爱，所有女孩的母亲都有尊严，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她这一句话创造出一个小世界来。</a:t>
            </a:r>
            <a:endParaRPr lang="zh-CN" altLang="zh-CN" sz="1050" u="heavy" kern="100" dirty="0">
              <a:latin typeface="宋体"/>
              <a:cs typeface="Courier New"/>
            </a:endParaRPr>
          </a:p>
          <a:p>
            <a:pPr indent="7112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节选自王鼎钧《我是一只蝴蝶》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550" y="260648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即时小</a:t>
            </a:r>
            <a:r>
              <a:rPr lang="zh-CN" altLang="en-US" sz="2600" b="1" dirty="0" smtClean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练</a:t>
            </a:r>
            <a:endParaRPr lang="zh-CN" altLang="en-US" sz="2600" b="1" dirty="0">
              <a:solidFill>
                <a:srgbClr val="0066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90550" y="792332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67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8405" y="533822"/>
            <a:ext cx="19163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233983" y="537061"/>
            <a:ext cx="11637441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		 (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母亲这味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抵御世间的伤害。</a:t>
            </a: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如同中药的药理，母亲的爱与美德，慰藉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的心灵，成为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无价的精神财富。</a:t>
            </a: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形象地表达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对母亲的真挚情感。</a:t>
            </a:r>
            <a:r>
              <a:rPr lang="en-US" altLang="zh-CN" sz="2800" kern="100" dirty="0">
                <a:latin typeface="Times New Roman"/>
                <a:ea typeface="华文细黑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呼应标题，深化题旨。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257534" y="2764326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pic>
        <p:nvPicPr>
          <p:cNvPr id="1026" name="Picture 2" descr="散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918" y="2852936"/>
            <a:ext cx="3817067" cy="1548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550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755930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解释文中画线句的含意。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0809" y="1484784"/>
            <a:ext cx="11515037" cy="2020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张爱玲笔下的太太称自己的女儿是琉璃瓦，使所有的女孩都可爱，所有女孩的母亲都有尊严。突出了话语的微小改变产生的巨大作用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或丰富的思想内涵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457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801" y="44624"/>
            <a:ext cx="11515037" cy="6814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中国大地上到处有梅花、梅园，多少姑娘们的名字爱叫梅。我自己嗅觉不灵，只看梅，赏梅，不知闻梅香。梅之香更吸引了广大的爱好者，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暗香浮动月黄昏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，让人未见花就闻到了香味。文人咏梅，凡夫俗子也爱梅，梅是中国文化不可或缺的标志之一。绘画中最通俗的题材梅、兰、竹、菊，被誉为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四君子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。缘于她们都象征中国传统中高尚的道德品质，梅居其首，是梅的荣誉。让园林、园艺家们深入研究梅的品种及嫁接等科学课题吧！他们研究出来的成果之花将开遍大江南北，家家户户。</a:t>
            </a:r>
            <a:r>
              <a:rPr lang="zh-CN" altLang="zh-CN" sz="2600" u="heavy" kern="100" dirty="0">
                <a:latin typeface="Times New Roman"/>
                <a:ea typeface="华文细黑"/>
                <a:cs typeface="Times New Roman"/>
              </a:rPr>
              <a:t>今天，人们渴望草坪与鲜花了，在礼品中鲜花替代了糕点与烟酒。我从来不过自己的生日，连这个诞生时日也忘了。但不意有一回，居然邮局送来了一束鲜花，是外地有人邮来贺诞辰的。花簇大都是月季、郁金香之类。如果是一簇梅花或腊梅，当别有一番风姿了</a:t>
            </a:r>
            <a:r>
              <a:rPr lang="zh-CN" altLang="zh-CN" sz="2600" u="heavy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u="heavy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r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节选自吴冠中《说梅》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9842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673344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请说出文中画线句子的含意。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1340768"/>
            <a:ext cx="108012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如今人们开始重视精神生活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希望人们能摈弃浮华，追求质朴无华的品格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表达作者对梅花特别是腊梅的特殊感情。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883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614293"/>
            <a:ext cx="1165905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隶书"/>
                <a:ea typeface="华文细黑"/>
                <a:cs typeface="宋体"/>
              </a:rPr>
              <a:t>乡</a:t>
            </a:r>
            <a:r>
              <a:rPr lang="zh-CN" altLang="zh-CN" sz="2800" b="1" kern="100" dirty="0">
                <a:latin typeface="隶书"/>
                <a:ea typeface="华文细黑"/>
                <a:cs typeface="MS Gothic"/>
              </a:rPr>
              <a:t>野</a:t>
            </a:r>
            <a:r>
              <a:rPr lang="zh-CN" altLang="zh-CN" sz="2800" b="1" kern="100" dirty="0">
                <a:latin typeface="隶书"/>
                <a:ea typeface="华文细黑"/>
                <a:cs typeface="宋体"/>
              </a:rPr>
              <a:t>诗</a:t>
            </a:r>
            <a:r>
              <a:rPr lang="zh-CN" altLang="zh-CN" sz="2800" b="1" kern="100" dirty="0">
                <a:latin typeface="隶书"/>
                <a:ea typeface="华文细黑"/>
                <a:cs typeface="MS Gothic"/>
              </a:rPr>
              <a:t>韵</a:t>
            </a:r>
            <a:r>
              <a:rPr lang="zh-CN" altLang="zh-CN" sz="2800" b="1" kern="100" dirty="0">
                <a:latin typeface="宋体"/>
                <a:ea typeface="华文细黑"/>
                <a:cs typeface="Times New Roman"/>
              </a:rPr>
              <a:t>——</a:t>
            </a:r>
            <a:r>
              <a:rPr lang="zh-CN" altLang="zh-CN" sz="2800" b="1" kern="100" dirty="0">
                <a:latin typeface="隶书"/>
                <a:ea typeface="华文细黑"/>
                <a:cs typeface="Times New Roman"/>
              </a:rPr>
              <a:t>水缸：静悟的</a:t>
            </a:r>
            <a:r>
              <a:rPr lang="zh-CN" altLang="zh-CN" sz="2800" b="1" kern="100" dirty="0">
                <a:latin typeface="隶书"/>
                <a:ea typeface="华文细黑"/>
                <a:cs typeface="宋体"/>
              </a:rPr>
              <a:t>诗</a:t>
            </a:r>
            <a:r>
              <a:rPr lang="zh-CN" altLang="zh-CN" sz="2800" b="1" kern="100" dirty="0">
                <a:latin typeface="隶书"/>
                <a:ea typeface="华文细黑"/>
                <a:cs typeface="MS Gothic"/>
              </a:rPr>
              <a:t>人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宋长征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水缸待在锅沿旁，水缸里不断清水。那些清粼粼的水，是活泛日子的水，是从遥远的雪山蜿蜒千里万里，从大地的深层输送到村庄地下的水。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水源是一口老井，老井的青石板上爬满青苔。唯独站人的地方，踏出两个浅浅的石窝子。村里人汲水，必要俯下身来，低下头来，如同感恩这天地之水，以澄明，以无私，以源源不绝的爱，哺育着温暖的村庄。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55243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566" y="188640"/>
            <a:ext cx="11515037" cy="647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缸放在厨房里，厨房就是一架低矮的土屋。夜很静，月很明，白白的月光打在水面上，水缸里就有了一轮皎洁的月亮。父亲说，水缸里不能缺水，缺了水的日子就像长在墙头上的草，撑不了几天就会蔫头耷脑。分工，不管大小，一二三四往下排，大哥二哥不在家，为了挣得自己岁月里的那条活路远走他乡，三哥保家卫国去当兵，家里就剩下父亲和我两个男人。当然，父亲已经行动不便很多年，挑水的重担就落在二姐三姐和我的肩膀上。剪子包袱锤，很多次我都赢了她们。背地里，我狡黠地告诉父亲，我爱出锤子，小小的一只手，像握紧的螳螂爪子，这样，二姐和三姐的剪子就不得不敛去锋芒。恍惚的记忆里，好像两个人忽然背过脸去，吃吃地笑起了什么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70325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116632"/>
            <a:ext cx="11515037" cy="672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缸里的水长年不断，二姐三姐的肩膀能撑起一片天。棉花捉虫打叉，玉米除草打农药，割草喂牛，拣柴做饭，里里外外收拾得井井有条。我呢，顽皮得像一阵风在村子里跑来跑去，下河捉鱼，上树抓鸟，后来趴在黄昏的油灯下看书写字。我咬着铅笔头，说二姐三姐怎么这么傻，我不总是喜欢出锤子吗，为什么你们一次包袱也不出？母亲停下手中嘤嘤的纺车，说我才是一个十足的傻小子。你傻别人可没那么傻，明明是二姐三姐商量好了只出剪子，就为了让你少出点力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我是傻，呆呆地站在水缸前面不说话，眼泪吧嗒吧嗒掉进水缸里。水缸里的月亮好像也在笑，笑一个自以为聪明的人。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水缸不说话，水缸里的水就是水缸的心思，清净明亮，能照见一个人的灵魂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u="heavy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40000"/>
              </a:lnSpc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……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5148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116632"/>
            <a:ext cx="11515037" cy="672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水缸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是父亲背了一袋地瓜干，去很远的集市上换来的。那时的父亲正值身强力壮，一口气把水缸背回家，放在厨房。一桶一桶清粼粼的水，就这样哗哗地倒进水缸，一口一口的人，就这样出现在低墙矮屋的庄稼院里。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到老，父亲也没能赶上自来水。有时我会在宁静的夜里听见哗哗的水响，仿佛来自远山，仿佛来自一条清澈的小溪，仿佛是大地深处一条血脉奔涌的时光暗河，一直流进苍老的水缸里。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水是活着的诗，水缸是一个日夜静悟的诗人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有些简单而质朴的诗句，往往并非孔雀绚丽的羽翎。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当远年的暮鼓晨钟敲响，你听，沿着生命回溯的那条河流的源头，一口水缸泛起泠泠的水光，缀满闪光的词语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				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有删节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6530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399919"/>
            <a:ext cx="11515037" cy="1948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结合全文，鉴赏文中画线句子的艺术手法，并解释其含意。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水缸不说话，水缸里的水就是水缸的心思，清净明亮，能照见一个人的灵魂。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558" y="2414624"/>
            <a:ext cx="11644343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运用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拟人手法，写出了水缸内敛的特点，水缸里的水见证了姐姐们对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的爱护，也见证了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的自作聪明，让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感到惭愧。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246285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558" y="3728578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有些简单而质朴的诗句，往往并非孔雀绚丽的羽翎。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558" y="4429107"/>
            <a:ext cx="11644343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运用比喻手法，说明水缸没有华丽的外表，却有着丰富的内涵。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6018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build="allAtOnce"/>
      <p:bldP spid="12" grpId="0" build="allAtOnce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G:\语文考前三个月\08F58PICqVB_102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79" r="8073"/>
          <a:stretch/>
        </p:blipFill>
        <p:spPr bwMode="auto">
          <a:xfrm>
            <a:off x="8136734" y="0"/>
            <a:ext cx="4053679" cy="220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8405" y="620688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年份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8959" y="626487"/>
            <a:ext cx="7542591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2013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86694" y="1399833"/>
            <a:ext cx="8656107" cy="661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《牛铃叮当》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405" y="2824579"/>
            <a:ext cx="191636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参考答案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406574" y="2837887"/>
            <a:ext cx="11377265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		(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起强调的作用，旨在引起读者的注意。</a:t>
            </a: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铁牛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与水牛形成对照，突出拖拉机被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拖拉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的尴尬，有揶揄、幽默的意味。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218405" y="4447773"/>
            <a:ext cx="266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考生现场答案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218405" y="1375105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篇目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8405" y="2107993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>
                <a:latin typeface="Times New Roman"/>
                <a:ea typeface="华文细黑"/>
                <a:cs typeface="Courier New"/>
              </a:rPr>
              <a:t>试题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30710" y="2124082"/>
            <a:ext cx="9521718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第四段中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铁牛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拖拉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加上引号，有什么特别用意？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2050" name="Picture 2" descr="散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337" y="4447773"/>
            <a:ext cx="3660965" cy="997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568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755930"/>
            <a:ext cx="1151503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认真研读题干，圈出关键词语，你有什么发现？请举例说明。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0809" y="1473165"/>
            <a:ext cx="1117638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所选的词语或句子均是文中有特点、很重要的词句，如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2012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年所选句子用了比喻手法，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2013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年所选词语加了引号。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题干均有提示或特别要求。如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2012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年题中的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联系全文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2013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年题中的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特别用意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516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401991"/>
            <a:ext cx="11515037" cy="129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00"/>
                </a:solidFill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solidFill>
                  <a:srgbClr val="000000"/>
                </a:solidFill>
                <a:latin typeface="Times New Roman"/>
                <a:ea typeface="华文细黑"/>
                <a:cs typeface="Times New Roman"/>
              </a:rPr>
              <a:t>比较高考题参考答案与考生现场答案，你发现参考答案有什么特点？考生现场答案与之相比存在什么问题？请举例分析。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078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0550" y="113719"/>
            <a:ext cx="11803069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参考答案特点：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答案内容深刻、全面，不止于含意理解，兼有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作用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效果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方面的要点。如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2012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年答案前三点是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含意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理解，后一点是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结构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上的作用。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考生现场答案存在的问题：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不能准确审题。如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2012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年题干中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你对这句话的理解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，这里的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理解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没有明确指出是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含意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上的理解，故答案不能仅限于句子含意层面上。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2013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年题干中的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特别用意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，既要围绕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引号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的特别用意，又要联系与主要描写对象水牛的写作用意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不能深入地答题。如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2012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年题干中要求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联系全文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，肯定有更深的要点，不能局限于所在的段落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92023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245599"/>
            <a:ext cx="11515037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二、阅读下文，回答问题，并体悟浙江卷理解词句含意题的审答规范，力避考生现场答案中存在的问题。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8801" y="1556792"/>
            <a:ext cx="1151503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>
                <a:latin typeface="隶书"/>
                <a:ea typeface="华文细黑"/>
                <a:cs typeface="宋体"/>
              </a:rPr>
              <a:t>辋</a:t>
            </a:r>
            <a:r>
              <a:rPr lang="zh-CN" altLang="zh-CN" sz="2600" b="1" kern="100" dirty="0">
                <a:latin typeface="隶书"/>
                <a:ea typeface="华文细黑"/>
                <a:cs typeface="MS Gothic"/>
              </a:rPr>
              <a:t>川尚静</a:t>
            </a:r>
            <a:endParaRPr lang="zh-CN" altLang="zh-CN" sz="260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朱　鸿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辋川是一个长长的峡谷，王维曾经在这里居住。如果一个二十世纪的人，为尘世所烦而效仿王维的行为，到辋川去生活，那一定荒唐，尽管辋川尚静。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辋川确实很静，一条河流，两岸青山，仅仅是这种结构就区别了乡村的小巷和城市的大街。那里的人烟总很稠密，但这里却稀疏得忽而便融化在风云之中了。我是坐着三轮车到辋川的。我到这里来没有什么明确的目的，只是为了感觉一下辋川的气息，</a:t>
            </a:r>
            <a:r>
              <a:rPr lang="zh-CN" altLang="zh-CN" sz="2600" u="heavy" kern="100" dirty="0">
                <a:latin typeface="Times New Roman"/>
                <a:ea typeface="华文细黑"/>
                <a:cs typeface="Times New Roman"/>
              </a:rPr>
              <a:t>我以为这个目的潇洒而苦涩，这就是味道。</a:t>
            </a:r>
            <a:endParaRPr lang="zh-CN" altLang="zh-CN" sz="2600" u="heavy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808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1685</TotalTime>
  <Words>5852</Words>
  <Application>Microsoft Office PowerPoint</Application>
  <PresentationFormat>自定义</PresentationFormat>
  <Paragraphs>191</Paragraphs>
  <Slides>48</Slides>
  <Notes>0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497</cp:revision>
  <dcterms:created xsi:type="dcterms:W3CDTF">2016-03-28T08:27:22Z</dcterms:created>
  <dcterms:modified xsi:type="dcterms:W3CDTF">2016-11-23T02:46:34Z</dcterms:modified>
</cp:coreProperties>
</file>