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57" r:id="rId3"/>
    <p:sldId id="258" r:id="rId4"/>
    <p:sldId id="259" r:id="rId5"/>
    <p:sldId id="260" r:id="rId6"/>
    <p:sldId id="261" r:id="rId7"/>
    <p:sldId id="262" r:id="rId8"/>
    <p:sldId id="263" r:id="rId9"/>
    <p:sldId id="265" r:id="rId10"/>
    <p:sldId id="266" r:id="rId11"/>
    <p:sldId id="267" r:id="rId12"/>
    <p:sldId id="268" r:id="rId13"/>
    <p:sldId id="269" r:id="rId14"/>
    <p:sldId id="270" r:id="rId15"/>
    <p:sldId id="271" r:id="rId16"/>
    <p:sldId id="272" r:id="rId17"/>
    <p:sldId id="273" r:id="rId18"/>
    <p:sldId id="274" r:id="rId19"/>
    <p:sldId id="275"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68"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8D7E08A-0623-4D5C-8F3D-96CACDBF5FAD}" type="datetimeFigureOut">
              <a:rPr lang="zh-CN" altLang="en-US" smtClean="0"/>
              <a:pPr/>
              <a:t>2016/12/28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D10493-E1E3-495F-8702-20224653585E}"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D7E08A-0623-4D5C-8F3D-96CACDBF5FAD}" type="datetimeFigureOut">
              <a:rPr lang="zh-CN" altLang="en-US" smtClean="0"/>
              <a:pPr/>
              <a:t>2016/12/28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D10493-E1E3-495F-8702-20224653585E}"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D7E08A-0623-4D5C-8F3D-96CACDBF5FAD}" type="datetimeFigureOut">
              <a:rPr lang="zh-CN" altLang="en-US" smtClean="0"/>
              <a:pPr/>
              <a:t>2016/12/28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D10493-E1E3-495F-8702-20224653585E}"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cSld name="标题，文本与媒体剪辑">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媒体占位符 3"/>
          <p:cNvSpPr>
            <a:spLocks noGrp="1"/>
          </p:cNvSpPr>
          <p:nvPr>
            <p:ph type="media" sz="half" idx="2"/>
          </p:nvPr>
        </p:nvSpPr>
        <p:spPr>
          <a:xfrm>
            <a:off x="4648200" y="1600200"/>
            <a:ext cx="4038600" cy="4525963"/>
          </a:xfrm>
        </p:spPr>
        <p:txBody>
          <a:bodyPr/>
          <a:lstStyle/>
          <a:p>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zh-CN"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zh-CN"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AD086F7D-53DF-414F-A126-4CB326117629}" type="slidenum">
              <a:rPr lang="zh-CN" altLang="zh-CN"/>
              <a:pPr/>
              <a:t>‹#›</a:t>
            </a:fld>
            <a:endParaRPr lang="zh-CN"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D7E08A-0623-4D5C-8F3D-96CACDBF5FAD}" type="datetimeFigureOut">
              <a:rPr lang="zh-CN" altLang="en-US" smtClean="0"/>
              <a:pPr/>
              <a:t>2016/12/28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D10493-E1E3-495F-8702-20224653585E}"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8D7E08A-0623-4D5C-8F3D-96CACDBF5FAD}" type="datetimeFigureOut">
              <a:rPr lang="zh-CN" altLang="en-US" smtClean="0"/>
              <a:pPr/>
              <a:t>2016/12/28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D10493-E1E3-495F-8702-20224653585E}"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8D7E08A-0623-4D5C-8F3D-96CACDBF5FAD}" type="datetimeFigureOut">
              <a:rPr lang="zh-CN" altLang="en-US" smtClean="0"/>
              <a:pPr/>
              <a:t>2016/12/28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D10493-E1E3-495F-8702-20224653585E}"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8D7E08A-0623-4D5C-8F3D-96CACDBF5FAD}" type="datetimeFigureOut">
              <a:rPr lang="zh-CN" altLang="en-US" smtClean="0"/>
              <a:pPr/>
              <a:t>2016/12/28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D10493-E1E3-495F-8702-20224653585E}"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8D7E08A-0623-4D5C-8F3D-96CACDBF5FAD}" type="datetimeFigureOut">
              <a:rPr lang="zh-CN" altLang="en-US" smtClean="0"/>
              <a:pPr/>
              <a:t>2016/12/28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D10493-E1E3-495F-8702-20224653585E}"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D7E08A-0623-4D5C-8F3D-96CACDBF5FAD}" type="datetimeFigureOut">
              <a:rPr lang="zh-CN" altLang="en-US" smtClean="0"/>
              <a:pPr/>
              <a:t>2016/12/28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D10493-E1E3-495F-8702-20224653585E}"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8D7E08A-0623-4D5C-8F3D-96CACDBF5FAD}" type="datetimeFigureOut">
              <a:rPr lang="zh-CN" altLang="en-US" smtClean="0"/>
              <a:pPr/>
              <a:t>2016/12/28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D10493-E1E3-495F-8702-20224653585E}"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8D7E08A-0623-4D5C-8F3D-96CACDBF5FAD}" type="datetimeFigureOut">
              <a:rPr lang="zh-CN" altLang="en-US" smtClean="0"/>
              <a:pPr/>
              <a:t>2016/12/28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D10493-E1E3-495F-8702-20224653585E}"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D7E08A-0623-4D5C-8F3D-96CACDBF5FAD}" type="datetimeFigureOut">
              <a:rPr lang="zh-CN" altLang="en-US" smtClean="0"/>
              <a:pPr/>
              <a:t>2016/12/28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D10493-E1E3-495F-8702-20224653585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descr="信纸"/>
          <p:cNvSpPr>
            <a:spLocks noChangeArrowheads="1"/>
          </p:cNvSpPr>
          <p:nvPr/>
        </p:nvSpPr>
        <p:spPr bwMode="auto">
          <a:xfrm>
            <a:off x="0" y="0"/>
            <a:ext cx="1219200" cy="6858000"/>
          </a:xfrm>
          <a:prstGeom prst="rect">
            <a:avLst/>
          </a:prstGeom>
          <a:blipFill dpi="0" rotWithShape="1">
            <a:blip r:embed="rId2" cstate="print"/>
            <a:srcRect/>
            <a:tile tx="0" ty="0" sx="100000" sy="100000" flip="none" algn="tl"/>
          </a:blipFill>
          <a:ln w="9525" cmpd="sng">
            <a:solidFill>
              <a:srgbClr val="FFCC66"/>
            </a:solidFill>
            <a:miter lim="800000"/>
            <a:headEnd/>
            <a:tailEnd/>
          </a:ln>
          <a:effectLst/>
        </p:spPr>
        <p:txBody>
          <a:bodyPr wrap="none" anchor="ctr"/>
          <a:lstStyle/>
          <a:p>
            <a:pPr algn="ctr"/>
            <a:r>
              <a:rPr lang="zh-CN" sz="4000" b="1">
                <a:ea typeface="黑体" pitchFamily="49" charset="-122"/>
              </a:rPr>
              <a:t>句</a:t>
            </a:r>
          </a:p>
          <a:p>
            <a:pPr algn="ctr"/>
            <a:r>
              <a:rPr lang="zh-CN" sz="4000" b="1">
                <a:ea typeface="黑体" pitchFamily="49" charset="-122"/>
              </a:rPr>
              <a:t>式</a:t>
            </a:r>
          </a:p>
          <a:p>
            <a:pPr algn="ctr"/>
            <a:r>
              <a:rPr lang="zh-CN" sz="4000" b="1">
                <a:ea typeface="黑体" pitchFamily="49" charset="-122"/>
              </a:rPr>
              <a:t>转</a:t>
            </a:r>
          </a:p>
          <a:p>
            <a:pPr algn="ctr"/>
            <a:r>
              <a:rPr lang="zh-CN" sz="4000" b="1">
                <a:ea typeface="黑体" pitchFamily="49" charset="-122"/>
              </a:rPr>
              <a:t>换</a:t>
            </a:r>
          </a:p>
          <a:p>
            <a:pPr algn="ctr"/>
            <a:r>
              <a:rPr lang="zh-CN" sz="4000" b="1">
                <a:ea typeface="黑体" pitchFamily="49" charset="-122"/>
              </a:rPr>
              <a:t>的</a:t>
            </a:r>
          </a:p>
          <a:p>
            <a:pPr algn="ctr"/>
            <a:r>
              <a:rPr lang="zh-CN" sz="4000" b="1">
                <a:ea typeface="黑体" pitchFamily="49" charset="-122"/>
              </a:rPr>
              <a:t>要</a:t>
            </a:r>
          </a:p>
          <a:p>
            <a:pPr algn="ctr"/>
            <a:r>
              <a:rPr lang="zh-CN" sz="4000" b="1">
                <a:ea typeface="黑体" pitchFamily="49" charset="-122"/>
              </a:rPr>
              <a:t>求</a:t>
            </a:r>
          </a:p>
        </p:txBody>
      </p:sp>
      <p:sp>
        <p:nvSpPr>
          <p:cNvPr id="4099" name="AutoShape 3">
            <a:hlinkClick r:id="" action="ppaction://hlinkshowjump?jump=nextslide" highlightClick="1"/>
            <a:hlinkHover r:id="" action="ppaction://noaction" highlightClick="1"/>
          </p:cNvPr>
          <p:cNvSpPr>
            <a:spLocks noChangeArrowheads="1"/>
          </p:cNvSpPr>
          <p:nvPr/>
        </p:nvSpPr>
        <p:spPr bwMode="auto">
          <a:xfrm>
            <a:off x="8382000" y="6019800"/>
            <a:ext cx="363538" cy="4095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alpha val="0"/>
            </a:srgbClr>
          </a:solidFill>
          <a:ln w="9525" cmpd="sng">
            <a:solidFill>
              <a:srgbClr val="3399FF"/>
            </a:solidFill>
            <a:miter lim="800000"/>
            <a:headEnd/>
            <a:tailEnd/>
          </a:ln>
          <a:effectLst/>
        </p:spPr>
        <p:txBody>
          <a:bodyPr wrap="none" anchor="ctr"/>
          <a:lstStyle/>
          <a:p>
            <a:pPr algn="ctr"/>
            <a:endParaRPr lang="zh-CN" altLang="zh-CN" sz="1400" b="1">
              <a:latin typeface="Times New Roman" pitchFamily="18" charset="0"/>
              <a:ea typeface="楷体_GB2312" pitchFamily="1" charset="-122"/>
            </a:endParaRPr>
          </a:p>
        </p:txBody>
      </p:sp>
      <p:sp>
        <p:nvSpPr>
          <p:cNvPr id="4100" name="Text Box 4"/>
          <p:cNvSpPr txBox="1">
            <a:spLocks noChangeArrowheads="1"/>
          </p:cNvSpPr>
          <p:nvPr/>
        </p:nvSpPr>
        <p:spPr bwMode="auto">
          <a:xfrm>
            <a:off x="1524000" y="304800"/>
            <a:ext cx="6400800" cy="701675"/>
          </a:xfrm>
          <a:prstGeom prst="rect">
            <a:avLst/>
          </a:prstGeom>
          <a:noFill/>
          <a:ln w="9525">
            <a:noFill/>
            <a:miter lim="800000"/>
            <a:headEnd/>
            <a:tailEnd/>
          </a:ln>
          <a:effectLst/>
        </p:spPr>
        <p:txBody>
          <a:bodyPr>
            <a:spAutoFit/>
          </a:bodyPr>
          <a:lstStyle/>
          <a:p>
            <a:pPr>
              <a:buClr>
                <a:srgbClr val="CC0000"/>
              </a:buClr>
              <a:buFont typeface="Wingdings" pitchFamily="2" charset="2"/>
              <a:buChar char="u"/>
            </a:pPr>
            <a:r>
              <a:rPr lang="zh-CN" sz="4000" b="1">
                <a:ea typeface="黑体" pitchFamily="49" charset="-122"/>
              </a:rPr>
              <a:t>句式转换的基本要求：</a:t>
            </a:r>
          </a:p>
        </p:txBody>
      </p:sp>
      <p:sp>
        <p:nvSpPr>
          <p:cNvPr id="4101" name="Rectangle 5"/>
          <p:cNvSpPr>
            <a:spLocks noChangeArrowheads="1"/>
          </p:cNvSpPr>
          <p:nvPr/>
        </p:nvSpPr>
        <p:spPr bwMode="auto">
          <a:xfrm>
            <a:off x="1524000" y="1865313"/>
            <a:ext cx="7162800" cy="1992312"/>
          </a:xfrm>
          <a:prstGeom prst="rect">
            <a:avLst/>
          </a:prstGeom>
          <a:noFill/>
          <a:ln w="9525">
            <a:noFill/>
            <a:miter lim="800000"/>
            <a:headEnd/>
            <a:tailEnd/>
          </a:ln>
          <a:effectLst/>
        </p:spPr>
        <p:txBody>
          <a:bodyPr>
            <a:spAutoFit/>
          </a:bodyPr>
          <a:lstStyle/>
          <a:p>
            <a:pPr>
              <a:lnSpc>
                <a:spcPct val="130000"/>
              </a:lnSpc>
            </a:pPr>
            <a:r>
              <a:rPr lang="zh-CN" altLang="zh-CN" sz="3200" b="1" dirty="0">
                <a:latin typeface="黑体" pitchFamily="49" charset="-122"/>
                <a:ea typeface="黑体" pitchFamily="49" charset="-122"/>
              </a:rPr>
              <a:t>①</a:t>
            </a:r>
            <a:r>
              <a:rPr lang="zh-CN" sz="3200" b="1" dirty="0">
                <a:latin typeface="黑体" pitchFamily="49" charset="-122"/>
                <a:ea typeface="黑体" pitchFamily="49" charset="-122"/>
              </a:rPr>
              <a:t>要符合所转换的句式的结构特点；</a:t>
            </a:r>
          </a:p>
          <a:p>
            <a:pPr>
              <a:lnSpc>
                <a:spcPct val="130000"/>
              </a:lnSpc>
            </a:pPr>
            <a:r>
              <a:rPr lang="zh-CN" sz="3200" b="1" dirty="0">
                <a:latin typeface="黑体" pitchFamily="49" charset="-122"/>
                <a:ea typeface="黑体" pitchFamily="49" charset="-122"/>
              </a:rPr>
              <a:t>②不得改变原意（不增删句意）；</a:t>
            </a:r>
          </a:p>
          <a:p>
            <a:pPr>
              <a:lnSpc>
                <a:spcPct val="130000"/>
              </a:lnSpc>
            </a:pPr>
            <a:r>
              <a:rPr lang="zh-CN" sz="3200" b="1" dirty="0">
                <a:latin typeface="黑体" pitchFamily="49" charset="-122"/>
                <a:ea typeface="黑体" pitchFamily="49" charset="-122"/>
              </a:rPr>
              <a:t>③必须保持语意通畅、连贯；</a:t>
            </a:r>
          </a:p>
        </p:txBody>
      </p:sp>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descr="信纸"/>
          <p:cNvSpPr>
            <a:spLocks noChangeArrowheads="1"/>
          </p:cNvSpPr>
          <p:nvPr/>
        </p:nvSpPr>
        <p:spPr bwMode="auto">
          <a:xfrm>
            <a:off x="0" y="0"/>
            <a:ext cx="1219200" cy="6858000"/>
          </a:xfrm>
          <a:prstGeom prst="rect">
            <a:avLst/>
          </a:prstGeom>
          <a:blipFill dpi="0" rotWithShape="1">
            <a:blip r:embed="rId2" cstate="print"/>
            <a:srcRect/>
            <a:tile tx="0" ty="0" sx="100000" sy="100000" flip="none" algn="tl"/>
          </a:blipFill>
          <a:ln w="9525" cmpd="sng">
            <a:solidFill>
              <a:srgbClr val="FFCC66"/>
            </a:solidFill>
            <a:miter lim="800000"/>
            <a:headEnd/>
            <a:tailEnd/>
          </a:ln>
          <a:effectLst/>
        </p:spPr>
        <p:txBody>
          <a:bodyPr wrap="none" anchor="ctr"/>
          <a:lstStyle/>
          <a:p>
            <a:pPr algn="ctr"/>
            <a:r>
              <a:rPr lang="zh-CN" sz="4000" b="1">
                <a:ea typeface="黑体" pitchFamily="49" charset="-122"/>
              </a:rPr>
              <a:t>单</a:t>
            </a:r>
          </a:p>
          <a:p>
            <a:pPr algn="ctr"/>
            <a:r>
              <a:rPr lang="zh-CN" sz="4000" b="1">
                <a:ea typeface="黑体" pitchFamily="49" charset="-122"/>
              </a:rPr>
              <a:t>句</a:t>
            </a:r>
          </a:p>
          <a:p>
            <a:pPr algn="ctr"/>
            <a:r>
              <a:rPr lang="zh-CN" sz="4000" b="1">
                <a:ea typeface="黑体" pitchFamily="49" charset="-122"/>
              </a:rPr>
              <a:t>与</a:t>
            </a:r>
          </a:p>
          <a:p>
            <a:pPr algn="ctr"/>
            <a:r>
              <a:rPr lang="zh-CN" sz="4000" b="1">
                <a:ea typeface="黑体" pitchFamily="49" charset="-122"/>
              </a:rPr>
              <a:t>复</a:t>
            </a:r>
          </a:p>
          <a:p>
            <a:pPr algn="ctr"/>
            <a:r>
              <a:rPr lang="zh-CN" sz="4000" b="1">
                <a:ea typeface="黑体" pitchFamily="49" charset="-122"/>
              </a:rPr>
              <a:t>句</a:t>
            </a:r>
          </a:p>
          <a:p>
            <a:pPr algn="ctr"/>
            <a:r>
              <a:rPr lang="zh-CN" sz="4000" b="1">
                <a:ea typeface="黑体" pitchFamily="49" charset="-122"/>
              </a:rPr>
              <a:t>的</a:t>
            </a:r>
          </a:p>
          <a:p>
            <a:pPr algn="ctr"/>
            <a:r>
              <a:rPr lang="zh-CN" sz="4000" b="1">
                <a:ea typeface="黑体" pitchFamily="49" charset="-122"/>
              </a:rPr>
              <a:t>转</a:t>
            </a:r>
          </a:p>
          <a:p>
            <a:pPr algn="ctr"/>
            <a:r>
              <a:rPr lang="zh-CN" sz="4000" b="1">
                <a:ea typeface="黑体" pitchFamily="49" charset="-122"/>
              </a:rPr>
              <a:t>换</a:t>
            </a:r>
          </a:p>
        </p:txBody>
      </p:sp>
      <p:sp>
        <p:nvSpPr>
          <p:cNvPr id="6147" name="AutoShape 3">
            <a:hlinkClick r:id="" action="ppaction://hlinkshowjump?jump=nextslide" highlightClick="1"/>
            <a:hlinkHover r:id="" action="ppaction://noaction" highlightClick="1"/>
          </p:cNvPr>
          <p:cNvSpPr>
            <a:spLocks noChangeArrowheads="1"/>
          </p:cNvSpPr>
          <p:nvPr/>
        </p:nvSpPr>
        <p:spPr bwMode="auto">
          <a:xfrm>
            <a:off x="8382000" y="6019800"/>
            <a:ext cx="363538" cy="4095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alpha val="0"/>
            </a:srgbClr>
          </a:solidFill>
          <a:ln w="9525" cmpd="sng">
            <a:solidFill>
              <a:srgbClr val="3399FF"/>
            </a:solidFill>
            <a:miter lim="800000"/>
            <a:headEnd/>
            <a:tailEnd/>
          </a:ln>
          <a:effectLst/>
        </p:spPr>
        <p:txBody>
          <a:bodyPr wrap="none" anchor="ctr"/>
          <a:lstStyle/>
          <a:p>
            <a:pPr algn="ctr"/>
            <a:endParaRPr lang="zh-CN" altLang="zh-CN" sz="1400" b="1">
              <a:latin typeface="Times New Roman" pitchFamily="18" charset="0"/>
              <a:ea typeface="楷体_GB2312" pitchFamily="1" charset="-122"/>
            </a:endParaRPr>
          </a:p>
        </p:txBody>
      </p:sp>
      <p:sp>
        <p:nvSpPr>
          <p:cNvPr id="6148" name="Rectangle 4"/>
          <p:cNvSpPr>
            <a:spLocks noChangeArrowheads="1"/>
          </p:cNvSpPr>
          <p:nvPr/>
        </p:nvSpPr>
        <p:spPr bwMode="auto">
          <a:xfrm>
            <a:off x="1447800" y="2971800"/>
            <a:ext cx="7239000" cy="350837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2800" b="1" dirty="0">
                <a:solidFill>
                  <a:srgbClr val="CC0000"/>
                </a:solidFill>
                <a:ea typeface="黑体" pitchFamily="49" charset="-122"/>
              </a:rPr>
              <a:t>答案①那天凌晨，狂风暴雨横扫山崖、泥石流滚滚而下，解放军战士在危急情况下及时把崖下村民从险境中抢救出来，至今人们还清楚地记得那一个极为动人的场面。 </a:t>
            </a:r>
          </a:p>
          <a:p>
            <a:pPr>
              <a:buClr>
                <a:srgbClr val="CC0000"/>
              </a:buClr>
              <a:buFont typeface="Wingdings" pitchFamily="2" charset="2"/>
              <a:buNone/>
            </a:pPr>
            <a:r>
              <a:rPr lang="zh-CN" sz="2800" b="1" dirty="0">
                <a:solidFill>
                  <a:srgbClr val="CC0000"/>
                </a:solidFill>
                <a:ea typeface="黑体" pitchFamily="49" charset="-122"/>
              </a:rPr>
              <a:t>②至今人们还清楚地记得那一个极为动人的场面：那天凌晨，狂风暴雨横扫山崖、泥石流滚滚而下，解放军战士在危急情况下及时把崖下村民从险境中抢救出来。</a:t>
            </a:r>
          </a:p>
        </p:txBody>
      </p:sp>
      <p:sp>
        <p:nvSpPr>
          <p:cNvPr id="6149" name="Text Box 5"/>
          <p:cNvSpPr txBox="1">
            <a:spLocks noChangeArrowheads="1"/>
          </p:cNvSpPr>
          <p:nvPr/>
        </p:nvSpPr>
        <p:spPr bwMode="auto">
          <a:xfrm>
            <a:off x="1296988" y="152400"/>
            <a:ext cx="7772400" cy="579438"/>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200" b="1">
                <a:ea typeface="黑体" pitchFamily="49" charset="-122"/>
              </a:rPr>
              <a:t>把下面的长句变为短句：</a:t>
            </a:r>
          </a:p>
        </p:txBody>
      </p:sp>
      <p:sp>
        <p:nvSpPr>
          <p:cNvPr id="6150" name="Rectangle 6"/>
          <p:cNvSpPr>
            <a:spLocks noChangeArrowheads="1"/>
          </p:cNvSpPr>
          <p:nvPr/>
        </p:nvSpPr>
        <p:spPr bwMode="auto">
          <a:xfrm>
            <a:off x="1371600" y="838200"/>
            <a:ext cx="7543800" cy="204152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200" b="1" dirty="0">
                <a:ea typeface="黑体" pitchFamily="49" charset="-122"/>
              </a:rPr>
              <a:t>　　至今人们还清楚地记得那天凌晨，解放军战士在狂风暴雨横扫山崖、泥石流滚滚而下的危急情况下及时把崖下村民从险境中抢救出来的那一个极为动人的场面。 </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descr="信纸"/>
          <p:cNvSpPr>
            <a:spLocks noChangeArrowheads="1"/>
          </p:cNvSpPr>
          <p:nvPr/>
        </p:nvSpPr>
        <p:spPr bwMode="auto">
          <a:xfrm>
            <a:off x="0" y="0"/>
            <a:ext cx="1219200" cy="6858000"/>
          </a:xfrm>
          <a:prstGeom prst="rect">
            <a:avLst/>
          </a:prstGeom>
          <a:blipFill dpi="0" rotWithShape="1">
            <a:blip r:embed="rId2" cstate="print"/>
            <a:srcRect/>
            <a:tile tx="0" ty="0" sx="100000" sy="100000" flip="none" algn="tl"/>
          </a:blipFill>
          <a:ln w="9525" cmpd="sng">
            <a:solidFill>
              <a:srgbClr val="FFCC66"/>
            </a:solidFill>
            <a:miter lim="800000"/>
            <a:headEnd/>
            <a:tailEnd/>
          </a:ln>
          <a:effectLst/>
        </p:spPr>
        <p:txBody>
          <a:bodyPr wrap="none" anchor="ctr"/>
          <a:lstStyle/>
          <a:p>
            <a:pPr algn="ctr"/>
            <a:r>
              <a:rPr lang="zh-CN" sz="4000" b="1">
                <a:ea typeface="黑体" pitchFamily="49" charset="-122"/>
              </a:rPr>
              <a:t>单</a:t>
            </a:r>
          </a:p>
          <a:p>
            <a:pPr algn="ctr"/>
            <a:r>
              <a:rPr lang="zh-CN" sz="4000" b="1">
                <a:ea typeface="黑体" pitchFamily="49" charset="-122"/>
              </a:rPr>
              <a:t>句</a:t>
            </a:r>
          </a:p>
          <a:p>
            <a:pPr algn="ctr"/>
            <a:r>
              <a:rPr lang="zh-CN" sz="4000" b="1">
                <a:ea typeface="黑体" pitchFamily="49" charset="-122"/>
              </a:rPr>
              <a:t>与</a:t>
            </a:r>
          </a:p>
          <a:p>
            <a:pPr algn="ctr"/>
            <a:r>
              <a:rPr lang="zh-CN" sz="4000" b="1">
                <a:ea typeface="黑体" pitchFamily="49" charset="-122"/>
              </a:rPr>
              <a:t>复</a:t>
            </a:r>
          </a:p>
          <a:p>
            <a:pPr algn="ctr"/>
            <a:r>
              <a:rPr lang="zh-CN" sz="4000" b="1">
                <a:ea typeface="黑体" pitchFamily="49" charset="-122"/>
              </a:rPr>
              <a:t>句</a:t>
            </a:r>
          </a:p>
          <a:p>
            <a:pPr algn="ctr"/>
            <a:r>
              <a:rPr lang="zh-CN" sz="4000" b="1">
                <a:ea typeface="黑体" pitchFamily="49" charset="-122"/>
              </a:rPr>
              <a:t>的</a:t>
            </a:r>
          </a:p>
          <a:p>
            <a:pPr algn="ctr"/>
            <a:r>
              <a:rPr lang="zh-CN" sz="4000" b="1">
                <a:ea typeface="黑体" pitchFamily="49" charset="-122"/>
              </a:rPr>
              <a:t>转</a:t>
            </a:r>
          </a:p>
          <a:p>
            <a:pPr algn="ctr"/>
            <a:r>
              <a:rPr lang="zh-CN" sz="4000" b="1">
                <a:ea typeface="黑体" pitchFamily="49" charset="-122"/>
              </a:rPr>
              <a:t>换</a:t>
            </a:r>
          </a:p>
        </p:txBody>
      </p:sp>
      <p:sp>
        <p:nvSpPr>
          <p:cNvPr id="7171" name="AutoShape 3">
            <a:hlinkClick r:id="" action="ppaction://hlinkshowjump?jump=nextslide" highlightClick="1"/>
            <a:hlinkHover r:id="" action="ppaction://noaction" highlightClick="1"/>
          </p:cNvPr>
          <p:cNvSpPr>
            <a:spLocks noChangeArrowheads="1"/>
          </p:cNvSpPr>
          <p:nvPr/>
        </p:nvSpPr>
        <p:spPr bwMode="auto">
          <a:xfrm>
            <a:off x="8382000" y="6019800"/>
            <a:ext cx="363538" cy="4095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alpha val="0"/>
            </a:srgbClr>
          </a:solidFill>
          <a:ln w="9525" cmpd="sng">
            <a:solidFill>
              <a:srgbClr val="3399FF"/>
            </a:solidFill>
            <a:miter lim="800000"/>
            <a:headEnd/>
            <a:tailEnd/>
          </a:ln>
          <a:effectLst/>
        </p:spPr>
        <p:txBody>
          <a:bodyPr wrap="none" anchor="ctr"/>
          <a:lstStyle/>
          <a:p>
            <a:pPr algn="ctr"/>
            <a:endParaRPr lang="zh-CN" altLang="zh-CN" sz="1400" b="1">
              <a:latin typeface="Times New Roman" pitchFamily="18" charset="0"/>
              <a:ea typeface="楷体_GB2312" pitchFamily="1" charset="-122"/>
            </a:endParaRPr>
          </a:p>
        </p:txBody>
      </p:sp>
      <p:sp>
        <p:nvSpPr>
          <p:cNvPr id="7172" name="Rectangle 4"/>
          <p:cNvSpPr>
            <a:spLocks noChangeArrowheads="1"/>
          </p:cNvSpPr>
          <p:nvPr/>
        </p:nvSpPr>
        <p:spPr bwMode="auto">
          <a:xfrm>
            <a:off x="1447800" y="2971800"/>
            <a:ext cx="7239000" cy="374967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000" b="1" dirty="0">
                <a:solidFill>
                  <a:srgbClr val="CC0000"/>
                </a:solidFill>
                <a:ea typeface="黑体" pitchFamily="49" charset="-122"/>
              </a:rPr>
              <a:t>答案①现在许多国家都能够生产这样的机器人</a:t>
            </a:r>
            <a:r>
              <a:rPr lang="zh-CN" altLang="zh-CN" sz="3000" b="1" dirty="0">
                <a:solidFill>
                  <a:srgbClr val="CC0000"/>
                </a:solidFill>
                <a:ea typeface="黑体" pitchFamily="49" charset="-122"/>
              </a:rPr>
              <a:t>:</a:t>
            </a:r>
            <a:r>
              <a:rPr lang="zh-CN" sz="3000" b="1" dirty="0">
                <a:solidFill>
                  <a:srgbClr val="CC0000"/>
                </a:solidFill>
                <a:ea typeface="黑体" pitchFamily="49" charset="-122"/>
              </a:rPr>
              <a:t>它们可以独立操作机床，可以在病房细心照料病人，可以在危险区域进行作业。</a:t>
            </a:r>
          </a:p>
          <a:p>
            <a:pPr>
              <a:buClr>
                <a:srgbClr val="CC0000"/>
              </a:buClr>
              <a:buFont typeface="Wingdings" pitchFamily="2" charset="2"/>
              <a:buNone/>
            </a:pPr>
            <a:r>
              <a:rPr lang="zh-CN" sz="3000" b="1" dirty="0">
                <a:solidFill>
                  <a:srgbClr val="CC0000"/>
                </a:solidFill>
                <a:ea typeface="黑体" pitchFamily="49" charset="-122"/>
              </a:rPr>
              <a:t>②有的机器人可以独立操作机床，可以在病房细心照料病人，可以在危险区域进行作业，现在许多国家已经能够生产这样的机器人。 </a:t>
            </a:r>
          </a:p>
        </p:txBody>
      </p:sp>
      <p:sp>
        <p:nvSpPr>
          <p:cNvPr id="7173" name="Text Box 5"/>
          <p:cNvSpPr txBox="1">
            <a:spLocks noChangeArrowheads="1"/>
          </p:cNvSpPr>
          <p:nvPr/>
        </p:nvSpPr>
        <p:spPr bwMode="auto">
          <a:xfrm>
            <a:off x="1524000" y="304800"/>
            <a:ext cx="7391400" cy="579438"/>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200" b="1">
                <a:ea typeface="黑体" pitchFamily="49" charset="-122"/>
              </a:rPr>
              <a:t>把下面的长句变为短句（</a:t>
            </a:r>
            <a:r>
              <a:rPr lang="zh-CN" altLang="zh-CN" sz="3200" b="1">
                <a:ea typeface="黑体" pitchFamily="49" charset="-122"/>
              </a:rPr>
              <a:t>01</a:t>
            </a:r>
            <a:r>
              <a:rPr lang="zh-CN" sz="3200" b="1">
                <a:ea typeface="黑体" pitchFamily="49" charset="-122"/>
              </a:rPr>
              <a:t>年全国卷）</a:t>
            </a:r>
          </a:p>
        </p:txBody>
      </p:sp>
      <p:sp>
        <p:nvSpPr>
          <p:cNvPr id="7174" name="Rectangle 6"/>
          <p:cNvSpPr>
            <a:spLocks noChangeArrowheads="1"/>
          </p:cNvSpPr>
          <p:nvPr/>
        </p:nvSpPr>
        <p:spPr bwMode="auto">
          <a:xfrm>
            <a:off x="1371600" y="1066800"/>
            <a:ext cx="7543800" cy="1554163"/>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200" b="1" dirty="0">
                <a:ea typeface="黑体" pitchFamily="49" charset="-122"/>
              </a:rPr>
              <a:t>　　现在许多国家都已经能够生产可以独立操作机床、可以在病房细心照料病人、可以在危险区域进行作业的机器人。 </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box(in)">
                                      <p:cBhvr>
                                        <p:cTn id="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descr="信纸"/>
          <p:cNvSpPr>
            <a:spLocks noChangeArrowheads="1"/>
          </p:cNvSpPr>
          <p:nvPr/>
        </p:nvSpPr>
        <p:spPr bwMode="auto">
          <a:xfrm>
            <a:off x="0" y="0"/>
            <a:ext cx="1219200" cy="6858000"/>
          </a:xfrm>
          <a:prstGeom prst="rect">
            <a:avLst/>
          </a:prstGeom>
          <a:blipFill dpi="0" rotWithShape="1">
            <a:blip r:embed="rId2" cstate="print"/>
            <a:srcRect/>
            <a:tile tx="0" ty="0" sx="100000" sy="100000" flip="none" algn="tl"/>
          </a:blipFill>
          <a:ln w="9525" cmpd="sng">
            <a:solidFill>
              <a:srgbClr val="FFCC66"/>
            </a:solidFill>
            <a:miter lim="800000"/>
            <a:headEnd/>
            <a:tailEnd/>
          </a:ln>
          <a:effectLst/>
        </p:spPr>
        <p:txBody>
          <a:bodyPr wrap="none" anchor="ctr"/>
          <a:lstStyle/>
          <a:p>
            <a:pPr algn="ctr"/>
            <a:r>
              <a:rPr lang="zh-CN" sz="4000" b="1">
                <a:ea typeface="黑体" pitchFamily="49" charset="-122"/>
              </a:rPr>
              <a:t>单</a:t>
            </a:r>
          </a:p>
          <a:p>
            <a:pPr algn="ctr"/>
            <a:r>
              <a:rPr lang="zh-CN" sz="4000" b="1">
                <a:ea typeface="黑体" pitchFamily="49" charset="-122"/>
              </a:rPr>
              <a:t>句</a:t>
            </a:r>
          </a:p>
          <a:p>
            <a:pPr algn="ctr"/>
            <a:r>
              <a:rPr lang="zh-CN" sz="4000" b="1">
                <a:ea typeface="黑体" pitchFamily="49" charset="-122"/>
              </a:rPr>
              <a:t>与</a:t>
            </a:r>
          </a:p>
          <a:p>
            <a:pPr algn="ctr"/>
            <a:r>
              <a:rPr lang="zh-CN" sz="4000" b="1">
                <a:ea typeface="黑体" pitchFamily="49" charset="-122"/>
              </a:rPr>
              <a:t>复</a:t>
            </a:r>
          </a:p>
          <a:p>
            <a:pPr algn="ctr"/>
            <a:r>
              <a:rPr lang="zh-CN" sz="4000" b="1">
                <a:ea typeface="黑体" pitchFamily="49" charset="-122"/>
              </a:rPr>
              <a:t>句</a:t>
            </a:r>
          </a:p>
          <a:p>
            <a:pPr algn="ctr"/>
            <a:r>
              <a:rPr lang="zh-CN" sz="4000" b="1">
                <a:ea typeface="黑体" pitchFamily="49" charset="-122"/>
              </a:rPr>
              <a:t>的</a:t>
            </a:r>
          </a:p>
          <a:p>
            <a:pPr algn="ctr"/>
            <a:r>
              <a:rPr lang="zh-CN" sz="4000" b="1">
                <a:ea typeface="黑体" pitchFamily="49" charset="-122"/>
              </a:rPr>
              <a:t>转</a:t>
            </a:r>
          </a:p>
          <a:p>
            <a:pPr algn="ctr"/>
            <a:r>
              <a:rPr lang="zh-CN" sz="4000" b="1">
                <a:ea typeface="黑体" pitchFamily="49" charset="-122"/>
              </a:rPr>
              <a:t>换</a:t>
            </a:r>
          </a:p>
        </p:txBody>
      </p:sp>
      <p:sp>
        <p:nvSpPr>
          <p:cNvPr id="8195" name="AutoShape 3">
            <a:hlinkClick r:id="" action="ppaction://hlinkshowjump?jump=nextslide" highlightClick="1"/>
            <a:hlinkHover r:id="" action="ppaction://noaction" highlightClick="1"/>
          </p:cNvPr>
          <p:cNvSpPr>
            <a:spLocks noChangeArrowheads="1"/>
          </p:cNvSpPr>
          <p:nvPr/>
        </p:nvSpPr>
        <p:spPr bwMode="auto">
          <a:xfrm>
            <a:off x="8382000" y="6019800"/>
            <a:ext cx="363538" cy="4095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alpha val="0"/>
            </a:srgbClr>
          </a:solidFill>
          <a:ln w="9525" cmpd="sng">
            <a:solidFill>
              <a:srgbClr val="3399FF"/>
            </a:solidFill>
            <a:miter lim="800000"/>
            <a:headEnd/>
            <a:tailEnd/>
          </a:ln>
          <a:effectLst/>
        </p:spPr>
        <p:txBody>
          <a:bodyPr wrap="none" anchor="ctr"/>
          <a:lstStyle/>
          <a:p>
            <a:pPr algn="ctr"/>
            <a:endParaRPr lang="zh-CN" altLang="zh-CN" sz="1400" b="1">
              <a:latin typeface="Times New Roman" pitchFamily="18" charset="0"/>
              <a:ea typeface="楷体_GB2312" pitchFamily="1" charset="-122"/>
            </a:endParaRPr>
          </a:p>
        </p:txBody>
      </p:sp>
      <p:sp>
        <p:nvSpPr>
          <p:cNvPr id="8196" name="Rectangle 4"/>
          <p:cNvSpPr>
            <a:spLocks noChangeArrowheads="1"/>
          </p:cNvSpPr>
          <p:nvPr/>
        </p:nvSpPr>
        <p:spPr bwMode="auto">
          <a:xfrm>
            <a:off x="1447800" y="3930650"/>
            <a:ext cx="7239000" cy="237807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000" b="1" dirty="0">
                <a:solidFill>
                  <a:srgbClr val="CC0000"/>
                </a:solidFill>
                <a:ea typeface="黑体" pitchFamily="49" charset="-122"/>
              </a:rPr>
              <a:t>答案：古人类学是人类学的一个分支学科，它研究有关人类起源和发展问题。例如化石猿猴和现代猿猴与人类的亲缘关系，劳动在从猿到人转变中的作用，人类发展过程中体质特征的变化和规律等。</a:t>
            </a:r>
            <a:r>
              <a:rPr lang="zh-CN" dirty="0"/>
              <a:t> </a:t>
            </a:r>
          </a:p>
        </p:txBody>
      </p:sp>
      <p:sp>
        <p:nvSpPr>
          <p:cNvPr id="8197" name="Text Box 5"/>
          <p:cNvSpPr txBox="1">
            <a:spLocks noChangeArrowheads="1"/>
          </p:cNvSpPr>
          <p:nvPr/>
        </p:nvSpPr>
        <p:spPr bwMode="auto">
          <a:xfrm>
            <a:off x="1524000" y="304800"/>
            <a:ext cx="7391400" cy="579438"/>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200" b="1">
                <a:ea typeface="黑体" pitchFamily="49" charset="-122"/>
              </a:rPr>
              <a:t>把下面的长句变为短句（</a:t>
            </a:r>
            <a:r>
              <a:rPr lang="zh-CN" altLang="zh-CN" sz="3200" b="1">
                <a:ea typeface="黑体" pitchFamily="49" charset="-122"/>
              </a:rPr>
              <a:t>04</a:t>
            </a:r>
            <a:r>
              <a:rPr lang="zh-CN" sz="3200" b="1">
                <a:ea typeface="黑体" pitchFamily="49" charset="-122"/>
              </a:rPr>
              <a:t>年全国卷）</a:t>
            </a:r>
          </a:p>
        </p:txBody>
      </p:sp>
      <p:sp>
        <p:nvSpPr>
          <p:cNvPr id="8198" name="Rectangle 6"/>
          <p:cNvSpPr>
            <a:spLocks noChangeArrowheads="1"/>
          </p:cNvSpPr>
          <p:nvPr/>
        </p:nvSpPr>
        <p:spPr bwMode="auto">
          <a:xfrm>
            <a:off x="1371600" y="1066800"/>
            <a:ext cx="7543800" cy="2528888"/>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200" b="1" dirty="0">
                <a:ea typeface="黑体" pitchFamily="49" charset="-122"/>
              </a:rPr>
              <a:t>　　古人类学是研究化石猿猴和现代猿猴与人类的亲缘关系，劳动在从猿到人转变中的作用，人类发展过程中体质特征的变化和规律等有关人类起源和发展问题的一个分支学科。 </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diamond(in)">
                                      <p:cBhvr>
                                        <p:cTn id="7" dur="2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descr="信纸"/>
          <p:cNvSpPr>
            <a:spLocks noChangeArrowheads="1"/>
          </p:cNvSpPr>
          <p:nvPr/>
        </p:nvSpPr>
        <p:spPr bwMode="auto">
          <a:xfrm>
            <a:off x="0" y="0"/>
            <a:ext cx="1219200" cy="6858000"/>
          </a:xfrm>
          <a:prstGeom prst="rect">
            <a:avLst/>
          </a:prstGeom>
          <a:blipFill dpi="0" rotWithShape="1">
            <a:blip r:embed="rId2" cstate="print"/>
            <a:srcRect/>
            <a:tile tx="0" ty="0" sx="100000" sy="100000" flip="none" algn="tl"/>
          </a:blipFill>
          <a:ln w="9525" cmpd="sng">
            <a:solidFill>
              <a:srgbClr val="FFCC66"/>
            </a:solidFill>
            <a:miter lim="800000"/>
            <a:headEnd/>
            <a:tailEnd/>
          </a:ln>
          <a:effectLst/>
        </p:spPr>
        <p:txBody>
          <a:bodyPr wrap="none" anchor="ctr"/>
          <a:lstStyle/>
          <a:p>
            <a:pPr algn="ctr"/>
            <a:r>
              <a:rPr lang="zh-CN" sz="4000" b="1">
                <a:ea typeface="黑体" pitchFamily="49" charset="-122"/>
              </a:rPr>
              <a:t>单</a:t>
            </a:r>
          </a:p>
          <a:p>
            <a:pPr algn="ctr"/>
            <a:r>
              <a:rPr lang="zh-CN" sz="4000" b="1">
                <a:ea typeface="黑体" pitchFamily="49" charset="-122"/>
              </a:rPr>
              <a:t>句</a:t>
            </a:r>
          </a:p>
          <a:p>
            <a:pPr algn="ctr"/>
            <a:r>
              <a:rPr lang="zh-CN" sz="4000" b="1">
                <a:ea typeface="黑体" pitchFamily="49" charset="-122"/>
              </a:rPr>
              <a:t>与</a:t>
            </a:r>
          </a:p>
          <a:p>
            <a:pPr algn="ctr"/>
            <a:r>
              <a:rPr lang="zh-CN" sz="4000" b="1">
                <a:ea typeface="黑体" pitchFamily="49" charset="-122"/>
              </a:rPr>
              <a:t>复</a:t>
            </a:r>
          </a:p>
          <a:p>
            <a:pPr algn="ctr"/>
            <a:r>
              <a:rPr lang="zh-CN" sz="4000" b="1">
                <a:ea typeface="黑体" pitchFamily="49" charset="-122"/>
              </a:rPr>
              <a:t>句</a:t>
            </a:r>
          </a:p>
          <a:p>
            <a:pPr algn="ctr"/>
            <a:r>
              <a:rPr lang="zh-CN" sz="4000" b="1">
                <a:ea typeface="黑体" pitchFamily="49" charset="-122"/>
              </a:rPr>
              <a:t>的</a:t>
            </a:r>
          </a:p>
          <a:p>
            <a:pPr algn="ctr"/>
            <a:r>
              <a:rPr lang="zh-CN" sz="4000" b="1">
                <a:ea typeface="黑体" pitchFamily="49" charset="-122"/>
              </a:rPr>
              <a:t>转</a:t>
            </a:r>
          </a:p>
          <a:p>
            <a:pPr algn="ctr"/>
            <a:r>
              <a:rPr lang="zh-CN" sz="4000" b="1">
                <a:ea typeface="黑体" pitchFamily="49" charset="-122"/>
              </a:rPr>
              <a:t>换</a:t>
            </a:r>
          </a:p>
        </p:txBody>
      </p:sp>
      <p:sp>
        <p:nvSpPr>
          <p:cNvPr id="9219" name="AutoShape 3">
            <a:hlinkClick r:id="" action="ppaction://hlinkshowjump?jump=nextslide" highlightClick="1"/>
            <a:hlinkHover r:id="" action="ppaction://noaction" highlightClick="1"/>
          </p:cNvPr>
          <p:cNvSpPr>
            <a:spLocks noChangeArrowheads="1"/>
          </p:cNvSpPr>
          <p:nvPr/>
        </p:nvSpPr>
        <p:spPr bwMode="auto">
          <a:xfrm>
            <a:off x="8551863" y="6019800"/>
            <a:ext cx="363537" cy="4095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alpha val="0"/>
            </a:srgbClr>
          </a:solidFill>
          <a:ln w="9525" cmpd="sng">
            <a:solidFill>
              <a:srgbClr val="3399FF"/>
            </a:solidFill>
            <a:miter lim="800000"/>
            <a:headEnd/>
            <a:tailEnd/>
          </a:ln>
          <a:effectLst/>
        </p:spPr>
        <p:txBody>
          <a:bodyPr wrap="none" anchor="ctr"/>
          <a:lstStyle/>
          <a:p>
            <a:pPr algn="ctr"/>
            <a:endParaRPr lang="zh-CN" altLang="zh-CN" sz="1400" b="1">
              <a:latin typeface="Times New Roman" pitchFamily="18" charset="0"/>
              <a:ea typeface="楷体_GB2312" pitchFamily="1" charset="-122"/>
            </a:endParaRPr>
          </a:p>
        </p:txBody>
      </p:sp>
      <p:sp>
        <p:nvSpPr>
          <p:cNvPr id="9220" name="Rectangle 4"/>
          <p:cNvSpPr>
            <a:spLocks noChangeArrowheads="1"/>
          </p:cNvSpPr>
          <p:nvPr/>
        </p:nvSpPr>
        <p:spPr bwMode="auto">
          <a:xfrm>
            <a:off x="1447800" y="3733800"/>
            <a:ext cx="7239000" cy="283527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000" b="1" dirty="0">
                <a:solidFill>
                  <a:srgbClr val="CC0000"/>
                </a:solidFill>
                <a:ea typeface="黑体" pitchFamily="49" charset="-122"/>
              </a:rPr>
              <a:t>答案：俄罗斯科学家最近设计出一种新型星际“指南针”，这种新型星际“指南针”的外形为不透光的黑色管状物，它具有重量轻、能耗小、精确度高和抗干扰能力强的特点，它还具有数字摄像、使航天器准确识别方向等功能。 </a:t>
            </a:r>
          </a:p>
        </p:txBody>
      </p:sp>
      <p:sp>
        <p:nvSpPr>
          <p:cNvPr id="9221" name="Text Box 5"/>
          <p:cNvSpPr txBox="1">
            <a:spLocks noChangeArrowheads="1"/>
          </p:cNvSpPr>
          <p:nvPr/>
        </p:nvSpPr>
        <p:spPr bwMode="auto">
          <a:xfrm>
            <a:off x="1371600" y="304800"/>
            <a:ext cx="7391400" cy="54927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000" b="1">
                <a:ea typeface="黑体" pitchFamily="49" charset="-122"/>
              </a:rPr>
              <a:t>把下面的长句变为</a:t>
            </a:r>
            <a:r>
              <a:rPr lang="zh-CN" altLang="zh-CN" sz="3000" b="1">
                <a:ea typeface="黑体" pitchFamily="49" charset="-122"/>
              </a:rPr>
              <a:t>4</a:t>
            </a:r>
            <a:r>
              <a:rPr lang="zh-CN" sz="3000" b="1">
                <a:ea typeface="黑体" pitchFamily="49" charset="-122"/>
              </a:rPr>
              <a:t>个短句（</a:t>
            </a:r>
            <a:r>
              <a:rPr lang="zh-CN" altLang="zh-CN" sz="3000" b="1">
                <a:ea typeface="黑体" pitchFamily="49" charset="-122"/>
              </a:rPr>
              <a:t>05</a:t>
            </a:r>
            <a:r>
              <a:rPr lang="zh-CN" sz="3000" b="1">
                <a:ea typeface="黑体" pitchFamily="49" charset="-122"/>
              </a:rPr>
              <a:t>年广东卷）</a:t>
            </a:r>
          </a:p>
        </p:txBody>
      </p:sp>
      <p:sp>
        <p:nvSpPr>
          <p:cNvPr id="9222" name="Rectangle 6"/>
          <p:cNvSpPr>
            <a:spLocks noChangeArrowheads="1"/>
          </p:cNvSpPr>
          <p:nvPr/>
        </p:nvSpPr>
        <p:spPr bwMode="auto">
          <a:xfrm>
            <a:off x="1371600" y="1066800"/>
            <a:ext cx="7543800" cy="237807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000" b="1" dirty="0">
                <a:ea typeface="黑体" pitchFamily="49" charset="-122"/>
              </a:rPr>
              <a:t>　　俄罗斯科学家最近设计出一种外形为不透光的黑色管状物，具有重量轻、能耗小、精确度高、抗干扰能力强的特点和数字摄像、使航天器准确识别方向等功能的新型星际“指南针”。</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500" fill="hold"/>
                                        <p:tgtEl>
                                          <p:spTgt spid="9220"/>
                                        </p:tgtEl>
                                        <p:attrNameLst>
                                          <p:attrName>ppt_x</p:attrName>
                                        </p:attrNameLst>
                                      </p:cBhvr>
                                      <p:tavLst>
                                        <p:tav tm="0">
                                          <p:val>
                                            <p:strVal val="#ppt_x"/>
                                          </p:val>
                                        </p:tav>
                                        <p:tav tm="100000">
                                          <p:val>
                                            <p:strVal val="#ppt_x"/>
                                          </p:val>
                                        </p:tav>
                                      </p:tavLst>
                                    </p:anim>
                                    <p:anim calcmode="lin" valueType="num">
                                      <p:cBhvr additive="base">
                                        <p:cTn id="8"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descr="信纸"/>
          <p:cNvSpPr>
            <a:spLocks noChangeArrowheads="1"/>
          </p:cNvSpPr>
          <p:nvPr/>
        </p:nvSpPr>
        <p:spPr bwMode="auto">
          <a:xfrm>
            <a:off x="0" y="0"/>
            <a:ext cx="1219200" cy="6858000"/>
          </a:xfrm>
          <a:prstGeom prst="rect">
            <a:avLst/>
          </a:prstGeom>
          <a:blipFill dpi="0" rotWithShape="1">
            <a:blip r:embed="rId2" cstate="print"/>
            <a:srcRect/>
            <a:tile tx="0" ty="0" sx="100000" sy="100000" flip="none" algn="tl"/>
          </a:blipFill>
          <a:ln w="9525" cmpd="sng">
            <a:solidFill>
              <a:srgbClr val="FFCC66"/>
            </a:solidFill>
            <a:miter lim="800000"/>
            <a:headEnd/>
            <a:tailEnd/>
          </a:ln>
          <a:effectLst/>
        </p:spPr>
        <p:txBody>
          <a:bodyPr wrap="none" anchor="ctr"/>
          <a:lstStyle/>
          <a:p>
            <a:pPr algn="ctr"/>
            <a:r>
              <a:rPr lang="zh-CN" sz="4000" b="1">
                <a:ea typeface="黑体" pitchFamily="49" charset="-122"/>
              </a:rPr>
              <a:t>单</a:t>
            </a:r>
          </a:p>
          <a:p>
            <a:pPr algn="ctr"/>
            <a:r>
              <a:rPr lang="zh-CN" sz="4000" b="1">
                <a:ea typeface="黑体" pitchFamily="49" charset="-122"/>
              </a:rPr>
              <a:t>句</a:t>
            </a:r>
          </a:p>
          <a:p>
            <a:pPr algn="ctr"/>
            <a:r>
              <a:rPr lang="zh-CN" sz="4000" b="1">
                <a:ea typeface="黑体" pitchFamily="49" charset="-122"/>
              </a:rPr>
              <a:t>与</a:t>
            </a:r>
          </a:p>
          <a:p>
            <a:pPr algn="ctr"/>
            <a:r>
              <a:rPr lang="zh-CN" sz="4000" b="1">
                <a:ea typeface="黑体" pitchFamily="49" charset="-122"/>
              </a:rPr>
              <a:t>复</a:t>
            </a:r>
          </a:p>
          <a:p>
            <a:pPr algn="ctr"/>
            <a:r>
              <a:rPr lang="zh-CN" sz="4000" b="1">
                <a:ea typeface="黑体" pitchFamily="49" charset="-122"/>
              </a:rPr>
              <a:t>句</a:t>
            </a:r>
          </a:p>
          <a:p>
            <a:pPr algn="ctr"/>
            <a:r>
              <a:rPr lang="zh-CN" sz="4000" b="1">
                <a:ea typeface="黑体" pitchFamily="49" charset="-122"/>
              </a:rPr>
              <a:t>的</a:t>
            </a:r>
          </a:p>
          <a:p>
            <a:pPr algn="ctr"/>
            <a:r>
              <a:rPr lang="zh-CN" sz="4000" b="1">
                <a:ea typeface="黑体" pitchFamily="49" charset="-122"/>
              </a:rPr>
              <a:t>转</a:t>
            </a:r>
          </a:p>
          <a:p>
            <a:pPr algn="ctr"/>
            <a:r>
              <a:rPr lang="zh-CN" sz="4000" b="1">
                <a:ea typeface="黑体" pitchFamily="49" charset="-122"/>
              </a:rPr>
              <a:t>换</a:t>
            </a:r>
          </a:p>
        </p:txBody>
      </p:sp>
      <p:sp>
        <p:nvSpPr>
          <p:cNvPr id="10243" name="AutoShape 3">
            <a:hlinkClick r:id="" action="ppaction://hlinkshowjump?jump=nextslide" highlightClick="1"/>
            <a:hlinkHover r:id="" action="ppaction://noaction" highlightClick="1"/>
          </p:cNvPr>
          <p:cNvSpPr>
            <a:spLocks noChangeArrowheads="1"/>
          </p:cNvSpPr>
          <p:nvPr/>
        </p:nvSpPr>
        <p:spPr bwMode="auto">
          <a:xfrm>
            <a:off x="8382000" y="6019800"/>
            <a:ext cx="363538" cy="4095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alpha val="0"/>
            </a:srgbClr>
          </a:solidFill>
          <a:ln w="9525" cmpd="sng">
            <a:solidFill>
              <a:srgbClr val="3399FF"/>
            </a:solidFill>
            <a:miter lim="800000"/>
            <a:headEnd/>
            <a:tailEnd/>
          </a:ln>
          <a:effectLst/>
        </p:spPr>
        <p:txBody>
          <a:bodyPr wrap="none" anchor="ctr"/>
          <a:lstStyle/>
          <a:p>
            <a:pPr algn="ctr"/>
            <a:endParaRPr lang="zh-CN" altLang="zh-CN" sz="1400" b="1">
              <a:latin typeface="Times New Roman" pitchFamily="18" charset="0"/>
              <a:ea typeface="楷体_GB2312" pitchFamily="1" charset="-122"/>
            </a:endParaRPr>
          </a:p>
        </p:txBody>
      </p:sp>
      <p:sp>
        <p:nvSpPr>
          <p:cNvPr id="10244" name="Rectangle 4"/>
          <p:cNvSpPr>
            <a:spLocks noChangeArrowheads="1"/>
          </p:cNvSpPr>
          <p:nvPr/>
        </p:nvSpPr>
        <p:spPr bwMode="auto">
          <a:xfrm>
            <a:off x="1447800" y="3930650"/>
            <a:ext cx="7239000" cy="237807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000" b="1">
                <a:solidFill>
                  <a:srgbClr val="CC0000"/>
                </a:solidFill>
                <a:ea typeface="黑体" pitchFamily="49" charset="-122"/>
              </a:rPr>
              <a:t>答案：美国发生的“</a:t>
            </a:r>
            <a:r>
              <a:rPr lang="zh-CN" altLang="zh-CN" sz="3000" b="1">
                <a:solidFill>
                  <a:srgbClr val="CC0000"/>
                </a:solidFill>
                <a:ea typeface="黑体" pitchFamily="49" charset="-122"/>
              </a:rPr>
              <a:t>9.11</a:t>
            </a:r>
            <a:r>
              <a:rPr lang="zh-CN" sz="3000" b="1">
                <a:solidFill>
                  <a:srgbClr val="CC0000"/>
                </a:solidFill>
                <a:ea typeface="黑体" pitchFamily="49" charset="-122"/>
              </a:rPr>
              <a:t>恐怖袭击事件沉重打击了全球的经济，它使今年以来已不景气的世界信息产业雪上加霜，拥有巨大市场的某电子集团也不能不做出裁员的反应了。 </a:t>
            </a:r>
          </a:p>
        </p:txBody>
      </p:sp>
      <p:sp>
        <p:nvSpPr>
          <p:cNvPr id="10245" name="Text Box 5"/>
          <p:cNvSpPr txBox="1">
            <a:spLocks noChangeArrowheads="1"/>
          </p:cNvSpPr>
          <p:nvPr/>
        </p:nvSpPr>
        <p:spPr bwMode="auto">
          <a:xfrm>
            <a:off x="1371600" y="304800"/>
            <a:ext cx="7391400" cy="579438"/>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200" b="1">
                <a:ea typeface="黑体" pitchFamily="49" charset="-122"/>
              </a:rPr>
              <a:t>把下面的长句变为短句（</a:t>
            </a:r>
            <a:r>
              <a:rPr lang="zh-CN" altLang="zh-CN" sz="3200" b="1">
                <a:ea typeface="黑体" pitchFamily="49" charset="-122"/>
              </a:rPr>
              <a:t>03</a:t>
            </a:r>
            <a:r>
              <a:rPr lang="zh-CN" sz="3200" b="1">
                <a:ea typeface="黑体" pitchFamily="49" charset="-122"/>
              </a:rPr>
              <a:t>年全国卷）</a:t>
            </a:r>
          </a:p>
        </p:txBody>
      </p:sp>
      <p:sp>
        <p:nvSpPr>
          <p:cNvPr id="10246" name="Rectangle 6"/>
          <p:cNvSpPr>
            <a:spLocks noChangeArrowheads="1"/>
          </p:cNvSpPr>
          <p:nvPr/>
        </p:nvSpPr>
        <p:spPr bwMode="auto">
          <a:xfrm>
            <a:off x="1371600" y="1066800"/>
            <a:ext cx="7543800" cy="2528888"/>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200" b="1">
                <a:ea typeface="黑体" pitchFamily="49" charset="-122"/>
              </a:rPr>
              <a:t>　　拥有巨大市场的某电子集团，在美国发生的“</a:t>
            </a:r>
            <a:r>
              <a:rPr lang="zh-CN" altLang="zh-CN" sz="3200" b="1">
                <a:ea typeface="黑体" pitchFamily="49" charset="-122"/>
              </a:rPr>
              <a:t>9.11”</a:t>
            </a:r>
            <a:r>
              <a:rPr lang="zh-CN" sz="3200" b="1">
                <a:ea typeface="黑体" pitchFamily="49" charset="-122"/>
              </a:rPr>
              <a:t>恐怖袭击事件对全球经济造成的沉重打击如雪上加霜般作用于今年以来已经不景气的世界信息产业时，也不能不做出裁员的反应了。 </a:t>
            </a: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24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6"/>
                                        </p:tgtEl>
                                        <p:attrNameLst>
                                          <p:attrName>style.visibility</p:attrName>
                                        </p:attrNameLst>
                                      </p:cBhvr>
                                      <p:to>
                                        <p:strVal val="visible"/>
                                      </p:to>
                                    </p:set>
                                  </p:childTnLst>
                                </p:cTn>
                              </p:par>
                            </p:childTnLst>
                          </p:cTn>
                        </p:par>
                      </p:childTnLst>
                    </p:cTn>
                  </p:par>
                </p:childTnLst>
              </p:cTn>
              <p:nextCondLst>
                <p:cond evt="onClick" delay="0">
                  <p:tgtEl>
                    <p:spTgt spid="10245"/>
                  </p:tgtEl>
                </p:cond>
              </p:nextCondLst>
            </p:seq>
            <p:seq concurrent="1" nextAc="seek">
              <p:cTn id="7" restart="whenNotActive" fill="hold" evtFilter="cancelBubble" nodeType="interactiveSeq">
                <p:stCondLst>
                  <p:cond evt="onClick" delay="0">
                    <p:tgtEl>
                      <p:spTgt spid="10246"/>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244"/>
                                        </p:tgtEl>
                                        <p:attrNameLst>
                                          <p:attrName>style.visibility</p:attrName>
                                        </p:attrNameLst>
                                      </p:cBhvr>
                                      <p:to>
                                        <p:strVal val="visible"/>
                                      </p:to>
                                    </p:set>
                                  </p:childTnLst>
                                </p:cTn>
                              </p:par>
                            </p:childTnLst>
                          </p:cTn>
                        </p:par>
                      </p:childTnLst>
                    </p:cTn>
                  </p:par>
                </p:childTnLst>
              </p:cTn>
              <p:nextCondLst>
                <p:cond evt="onClick" delay="0">
                  <p:tgtEl>
                    <p:spTgt spid="10246"/>
                  </p:tgtEl>
                </p:cond>
              </p:nextCondLst>
            </p:seq>
          </p:childTnLst>
        </p:cTn>
      </p:par>
    </p:tnLst>
    <p:bldLst>
      <p:bldP spid="10244" grpId="0" autoUpdateAnimBg="0"/>
      <p:bldP spid="10246"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descr="信纸"/>
          <p:cNvSpPr>
            <a:spLocks noChangeArrowheads="1"/>
          </p:cNvSpPr>
          <p:nvPr/>
        </p:nvSpPr>
        <p:spPr bwMode="auto">
          <a:xfrm>
            <a:off x="0" y="0"/>
            <a:ext cx="1219200" cy="6858000"/>
          </a:xfrm>
          <a:prstGeom prst="rect">
            <a:avLst/>
          </a:prstGeom>
          <a:blipFill dpi="0" rotWithShape="1">
            <a:blip r:embed="rId2" cstate="print"/>
            <a:srcRect/>
            <a:tile tx="0" ty="0" sx="100000" sy="100000" flip="none" algn="tl"/>
          </a:blipFill>
          <a:ln w="9525" cmpd="sng">
            <a:solidFill>
              <a:srgbClr val="FFCC66"/>
            </a:solidFill>
            <a:miter lim="800000"/>
            <a:headEnd/>
            <a:tailEnd/>
          </a:ln>
          <a:effectLst/>
        </p:spPr>
        <p:txBody>
          <a:bodyPr wrap="none" anchor="ctr"/>
          <a:lstStyle/>
          <a:p>
            <a:pPr algn="ctr"/>
            <a:r>
              <a:rPr lang="zh-CN" sz="4000" b="1">
                <a:ea typeface="黑体" pitchFamily="49" charset="-122"/>
              </a:rPr>
              <a:t>单</a:t>
            </a:r>
          </a:p>
          <a:p>
            <a:pPr algn="ctr"/>
            <a:r>
              <a:rPr lang="zh-CN" sz="4000" b="1">
                <a:ea typeface="黑体" pitchFamily="49" charset="-122"/>
              </a:rPr>
              <a:t>句</a:t>
            </a:r>
          </a:p>
          <a:p>
            <a:pPr algn="ctr"/>
            <a:r>
              <a:rPr lang="zh-CN" sz="4000" b="1">
                <a:ea typeface="黑体" pitchFamily="49" charset="-122"/>
              </a:rPr>
              <a:t>与</a:t>
            </a:r>
          </a:p>
          <a:p>
            <a:pPr algn="ctr"/>
            <a:r>
              <a:rPr lang="zh-CN" sz="4000" b="1">
                <a:ea typeface="黑体" pitchFamily="49" charset="-122"/>
              </a:rPr>
              <a:t>复</a:t>
            </a:r>
          </a:p>
          <a:p>
            <a:pPr algn="ctr"/>
            <a:r>
              <a:rPr lang="zh-CN" sz="4000" b="1">
                <a:ea typeface="黑体" pitchFamily="49" charset="-122"/>
              </a:rPr>
              <a:t>句</a:t>
            </a:r>
          </a:p>
          <a:p>
            <a:pPr algn="ctr"/>
            <a:r>
              <a:rPr lang="zh-CN" sz="4000" b="1">
                <a:ea typeface="黑体" pitchFamily="49" charset="-122"/>
              </a:rPr>
              <a:t>的</a:t>
            </a:r>
          </a:p>
          <a:p>
            <a:pPr algn="ctr"/>
            <a:r>
              <a:rPr lang="zh-CN" sz="4000" b="1">
                <a:ea typeface="黑体" pitchFamily="49" charset="-122"/>
              </a:rPr>
              <a:t>转</a:t>
            </a:r>
          </a:p>
          <a:p>
            <a:pPr algn="ctr"/>
            <a:r>
              <a:rPr lang="zh-CN" sz="4000" b="1">
                <a:ea typeface="黑体" pitchFamily="49" charset="-122"/>
              </a:rPr>
              <a:t>换</a:t>
            </a:r>
          </a:p>
        </p:txBody>
      </p:sp>
      <p:sp>
        <p:nvSpPr>
          <p:cNvPr id="11267" name="AutoShape 3">
            <a:hlinkClick r:id="" action="ppaction://hlinkshowjump?jump=nextslide" highlightClick="1"/>
            <a:hlinkHover r:id="" action="ppaction://noaction" highlightClick="1"/>
          </p:cNvPr>
          <p:cNvSpPr>
            <a:spLocks noChangeArrowheads="1"/>
          </p:cNvSpPr>
          <p:nvPr/>
        </p:nvSpPr>
        <p:spPr bwMode="auto">
          <a:xfrm>
            <a:off x="8382000" y="6019800"/>
            <a:ext cx="363538" cy="4095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alpha val="0"/>
            </a:srgbClr>
          </a:solidFill>
          <a:ln w="9525" cmpd="sng">
            <a:solidFill>
              <a:srgbClr val="3399FF"/>
            </a:solidFill>
            <a:miter lim="800000"/>
            <a:headEnd/>
            <a:tailEnd/>
          </a:ln>
          <a:effectLst/>
        </p:spPr>
        <p:txBody>
          <a:bodyPr wrap="none" anchor="ctr"/>
          <a:lstStyle/>
          <a:p>
            <a:pPr algn="ctr"/>
            <a:endParaRPr lang="zh-CN" altLang="zh-CN" sz="1400" b="1">
              <a:latin typeface="Times New Roman" pitchFamily="18" charset="0"/>
              <a:ea typeface="楷体_GB2312" pitchFamily="1" charset="-122"/>
            </a:endParaRPr>
          </a:p>
        </p:txBody>
      </p:sp>
      <p:sp>
        <p:nvSpPr>
          <p:cNvPr id="11268" name="Rectangle 4"/>
          <p:cNvSpPr>
            <a:spLocks noChangeArrowheads="1"/>
          </p:cNvSpPr>
          <p:nvPr/>
        </p:nvSpPr>
        <p:spPr bwMode="auto">
          <a:xfrm>
            <a:off x="1447800" y="3930650"/>
            <a:ext cx="7239000" cy="2654300"/>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2800" b="1">
                <a:solidFill>
                  <a:srgbClr val="CC0000"/>
                </a:solidFill>
                <a:ea typeface="黑体" pitchFamily="49" charset="-122"/>
              </a:rPr>
              <a:t>答案：巴黎之行让我对法国作家和诗人维克多</a:t>
            </a:r>
            <a:r>
              <a:rPr lang="zh-CN" altLang="zh-CN" sz="2800" b="1">
                <a:solidFill>
                  <a:srgbClr val="CC0000"/>
                </a:solidFill>
                <a:ea typeface="黑体" pitchFamily="49" charset="-122"/>
              </a:rPr>
              <a:t>•</a:t>
            </a:r>
            <a:r>
              <a:rPr lang="zh-CN" sz="2800" b="1">
                <a:solidFill>
                  <a:srgbClr val="CC0000"/>
                </a:solidFill>
                <a:ea typeface="黑体" pitchFamily="49" charset="-122"/>
              </a:rPr>
              <a:t>雨果有了更深的了解：他在著作权保护方面作出了杰出的贡献，他促成了法国文学创作者的著作权保护机构</a:t>
            </a:r>
            <a:r>
              <a:rPr lang="zh-CN" altLang="zh-CN" sz="2800" b="1">
                <a:solidFill>
                  <a:srgbClr val="CC0000"/>
                </a:solidFill>
                <a:ea typeface="黑体" pitchFamily="49" charset="-122"/>
              </a:rPr>
              <a:t>——</a:t>
            </a:r>
            <a:r>
              <a:rPr lang="zh-CN" sz="2800" b="1">
                <a:solidFill>
                  <a:srgbClr val="CC0000"/>
                </a:solidFill>
                <a:ea typeface="黑体" pitchFamily="49" charset="-122"/>
              </a:rPr>
              <a:t>法国文学家协会的建立，促成了保护文学艺术作品著作权的国际公约</a:t>
            </a:r>
            <a:r>
              <a:rPr lang="zh-CN" altLang="zh-CN" sz="2800" b="1">
                <a:solidFill>
                  <a:srgbClr val="CC0000"/>
                </a:solidFill>
                <a:ea typeface="黑体" pitchFamily="49" charset="-122"/>
              </a:rPr>
              <a:t>——</a:t>
            </a:r>
            <a:r>
              <a:rPr lang="zh-CN" sz="2800" b="1">
                <a:solidFill>
                  <a:srgbClr val="CC0000"/>
                </a:solidFill>
                <a:ea typeface="黑体" pitchFamily="49" charset="-122"/>
              </a:rPr>
              <a:t>伯尔尼公约的制定。</a:t>
            </a:r>
            <a:r>
              <a:rPr lang="zh-CN" sz="2800"/>
              <a:t> </a:t>
            </a:r>
          </a:p>
        </p:txBody>
      </p:sp>
      <p:sp>
        <p:nvSpPr>
          <p:cNvPr id="11269" name="Text Box 5"/>
          <p:cNvSpPr txBox="1">
            <a:spLocks noChangeArrowheads="1"/>
          </p:cNvSpPr>
          <p:nvPr/>
        </p:nvSpPr>
        <p:spPr bwMode="auto">
          <a:xfrm>
            <a:off x="1371600" y="304800"/>
            <a:ext cx="7620000" cy="946150"/>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2800" b="1">
                <a:ea typeface="黑体" pitchFamily="49" charset="-122"/>
              </a:rPr>
              <a:t>把下面这个长句改成几个较短的句子，可以改变语序，增删词语</a:t>
            </a:r>
            <a:r>
              <a:rPr lang="zh-CN" altLang="zh-CN" sz="2800" b="1">
                <a:ea typeface="黑体" pitchFamily="49" charset="-122"/>
              </a:rPr>
              <a:t>.</a:t>
            </a:r>
            <a:r>
              <a:rPr lang="zh-CN" altLang="zh-CN" sz="2800"/>
              <a:t> </a:t>
            </a:r>
            <a:r>
              <a:rPr lang="zh-CN" sz="2800" b="1">
                <a:ea typeface="黑体" pitchFamily="49" charset="-122"/>
              </a:rPr>
              <a:t>（</a:t>
            </a:r>
            <a:r>
              <a:rPr lang="zh-CN" altLang="zh-CN" sz="2800" b="1">
                <a:ea typeface="黑体" pitchFamily="49" charset="-122"/>
              </a:rPr>
              <a:t>11</a:t>
            </a:r>
            <a:r>
              <a:rPr lang="zh-CN" sz="2800" b="1">
                <a:ea typeface="黑体" pitchFamily="49" charset="-122"/>
              </a:rPr>
              <a:t>年全国卷）</a:t>
            </a:r>
          </a:p>
        </p:txBody>
      </p:sp>
      <p:sp>
        <p:nvSpPr>
          <p:cNvPr id="11270" name="Rectangle 6"/>
          <p:cNvSpPr>
            <a:spLocks noChangeArrowheads="1"/>
          </p:cNvSpPr>
          <p:nvPr/>
        </p:nvSpPr>
        <p:spPr bwMode="auto">
          <a:xfrm>
            <a:off x="1371600" y="1354138"/>
            <a:ext cx="7543800" cy="2227262"/>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altLang="zh-CN" sz="2800" b="1">
                <a:ea typeface="黑体" pitchFamily="49" charset="-122"/>
              </a:rPr>
              <a:t>       </a:t>
            </a:r>
            <a:r>
              <a:rPr lang="zh-CN" sz="2800" b="1">
                <a:ea typeface="黑体" pitchFamily="49" charset="-122"/>
              </a:rPr>
              <a:t>巴黎之行让我对法国作家和诗人维克多</a:t>
            </a:r>
            <a:r>
              <a:rPr lang="zh-CN" altLang="zh-CN" sz="2800" b="1">
                <a:ea typeface="黑体" pitchFamily="49" charset="-122"/>
              </a:rPr>
              <a:t>•</a:t>
            </a:r>
            <a:r>
              <a:rPr lang="zh-CN" sz="2800" b="1">
                <a:ea typeface="黑体" pitchFamily="49" charset="-122"/>
              </a:rPr>
              <a:t>雨果为建立法国文学创作者的著作权保护机构</a:t>
            </a:r>
            <a:r>
              <a:rPr lang="zh-CN" altLang="zh-CN" sz="2800" b="1">
                <a:ea typeface="黑体" pitchFamily="49" charset="-122"/>
              </a:rPr>
              <a:t>——</a:t>
            </a:r>
            <a:r>
              <a:rPr lang="zh-CN" sz="2800" b="1">
                <a:ea typeface="黑体" pitchFamily="49" charset="-122"/>
              </a:rPr>
              <a:t>法国文学家协会所做的工作，为促成制定保护文学艺术作品著作权的国际公约</a:t>
            </a:r>
            <a:r>
              <a:rPr lang="zh-CN" altLang="zh-CN" sz="2800" b="1">
                <a:ea typeface="黑体" pitchFamily="49" charset="-122"/>
              </a:rPr>
              <a:t>——</a:t>
            </a:r>
            <a:r>
              <a:rPr lang="zh-CN" sz="2800" b="1">
                <a:ea typeface="黑体" pitchFamily="49" charset="-122"/>
              </a:rPr>
              <a:t>伯尔尼公约做出的杰出贡献有了更深的了解。 </a:t>
            </a: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1269"/>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70"/>
                                        </p:tgtEl>
                                        <p:attrNameLst>
                                          <p:attrName>style.visibility</p:attrName>
                                        </p:attrNameLst>
                                      </p:cBhvr>
                                      <p:to>
                                        <p:strVal val="visible"/>
                                      </p:to>
                                    </p:set>
                                  </p:childTnLst>
                                </p:cTn>
                              </p:par>
                            </p:childTnLst>
                          </p:cTn>
                        </p:par>
                      </p:childTnLst>
                    </p:cTn>
                  </p:par>
                </p:childTnLst>
              </p:cTn>
              <p:nextCondLst>
                <p:cond evt="onClick" delay="0">
                  <p:tgtEl>
                    <p:spTgt spid="11269"/>
                  </p:tgtEl>
                </p:cond>
              </p:nextCondLst>
            </p:seq>
            <p:seq concurrent="1" nextAc="seek">
              <p:cTn id="7" restart="whenNotActive" fill="hold" evtFilter="cancelBubble" nodeType="interactiveSeq">
                <p:stCondLst>
                  <p:cond evt="onClick" delay="0">
                    <p:tgtEl>
                      <p:spTgt spid="11270"/>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268"/>
                                        </p:tgtEl>
                                        <p:attrNameLst>
                                          <p:attrName>style.visibility</p:attrName>
                                        </p:attrNameLst>
                                      </p:cBhvr>
                                      <p:to>
                                        <p:strVal val="visible"/>
                                      </p:to>
                                    </p:set>
                                  </p:childTnLst>
                                </p:cTn>
                              </p:par>
                            </p:childTnLst>
                          </p:cTn>
                        </p:par>
                      </p:childTnLst>
                    </p:cTn>
                  </p:par>
                </p:childTnLst>
              </p:cTn>
              <p:nextCondLst>
                <p:cond evt="onClick" delay="0">
                  <p:tgtEl>
                    <p:spTgt spid="11270"/>
                  </p:tgtEl>
                </p:cond>
              </p:nextCondLst>
            </p:seq>
          </p:childTnLst>
        </p:cTn>
      </p:par>
    </p:tnLst>
    <p:bldLst>
      <p:bldP spid="11268" grpId="0" autoUpdateAnimBg="0"/>
      <p:bldP spid="11270"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descr="信纸"/>
          <p:cNvSpPr>
            <a:spLocks noChangeArrowheads="1"/>
          </p:cNvSpPr>
          <p:nvPr/>
        </p:nvSpPr>
        <p:spPr bwMode="auto">
          <a:xfrm>
            <a:off x="0" y="0"/>
            <a:ext cx="1219200" cy="6858000"/>
          </a:xfrm>
          <a:prstGeom prst="rect">
            <a:avLst/>
          </a:prstGeom>
          <a:blipFill dpi="0" rotWithShape="1">
            <a:blip r:embed="rId2" cstate="print"/>
            <a:srcRect/>
            <a:tile tx="0" ty="0" sx="100000" sy="100000" flip="none" algn="tl"/>
          </a:blipFill>
          <a:ln w="9525" cmpd="sng">
            <a:solidFill>
              <a:srgbClr val="FFCC66"/>
            </a:solidFill>
            <a:miter lim="800000"/>
            <a:headEnd/>
            <a:tailEnd/>
          </a:ln>
          <a:effectLst/>
        </p:spPr>
        <p:txBody>
          <a:bodyPr wrap="none" anchor="ctr"/>
          <a:lstStyle/>
          <a:p>
            <a:pPr algn="ctr"/>
            <a:r>
              <a:rPr lang="zh-CN" sz="4000" b="1">
                <a:ea typeface="黑体" pitchFamily="49" charset="-122"/>
              </a:rPr>
              <a:t>单</a:t>
            </a:r>
          </a:p>
          <a:p>
            <a:pPr algn="ctr"/>
            <a:r>
              <a:rPr lang="zh-CN" sz="4000" b="1">
                <a:ea typeface="黑体" pitchFamily="49" charset="-122"/>
              </a:rPr>
              <a:t>句</a:t>
            </a:r>
          </a:p>
          <a:p>
            <a:pPr algn="ctr"/>
            <a:r>
              <a:rPr lang="zh-CN" sz="4000" b="1">
                <a:ea typeface="黑体" pitchFamily="49" charset="-122"/>
              </a:rPr>
              <a:t>与</a:t>
            </a:r>
          </a:p>
          <a:p>
            <a:pPr algn="ctr"/>
            <a:r>
              <a:rPr lang="zh-CN" sz="4000" b="1">
                <a:ea typeface="黑体" pitchFamily="49" charset="-122"/>
              </a:rPr>
              <a:t>复</a:t>
            </a:r>
          </a:p>
          <a:p>
            <a:pPr algn="ctr"/>
            <a:r>
              <a:rPr lang="zh-CN" sz="4000" b="1">
                <a:ea typeface="黑体" pitchFamily="49" charset="-122"/>
              </a:rPr>
              <a:t>句</a:t>
            </a:r>
          </a:p>
          <a:p>
            <a:pPr algn="ctr"/>
            <a:r>
              <a:rPr lang="zh-CN" sz="4000" b="1">
                <a:ea typeface="黑体" pitchFamily="49" charset="-122"/>
              </a:rPr>
              <a:t>的</a:t>
            </a:r>
          </a:p>
          <a:p>
            <a:pPr algn="ctr"/>
            <a:r>
              <a:rPr lang="zh-CN" sz="4000" b="1">
                <a:ea typeface="黑体" pitchFamily="49" charset="-122"/>
              </a:rPr>
              <a:t>转</a:t>
            </a:r>
          </a:p>
          <a:p>
            <a:pPr algn="ctr"/>
            <a:r>
              <a:rPr lang="zh-CN" sz="4000" b="1">
                <a:ea typeface="黑体" pitchFamily="49" charset="-122"/>
              </a:rPr>
              <a:t>换</a:t>
            </a:r>
          </a:p>
        </p:txBody>
      </p:sp>
      <p:sp>
        <p:nvSpPr>
          <p:cNvPr id="12291" name="AutoShape 3">
            <a:hlinkClick r:id="" action="ppaction://hlinkshowjump?jump=nextslide" highlightClick="1"/>
            <a:hlinkHover r:id="" action="ppaction://noaction" highlightClick="1"/>
          </p:cNvPr>
          <p:cNvSpPr>
            <a:spLocks noChangeArrowheads="1"/>
          </p:cNvSpPr>
          <p:nvPr/>
        </p:nvSpPr>
        <p:spPr bwMode="auto">
          <a:xfrm>
            <a:off x="8382000" y="6019800"/>
            <a:ext cx="363538" cy="4095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alpha val="0"/>
            </a:srgbClr>
          </a:solidFill>
          <a:ln w="9525" cmpd="sng">
            <a:solidFill>
              <a:srgbClr val="3399FF"/>
            </a:solidFill>
            <a:miter lim="800000"/>
            <a:headEnd/>
            <a:tailEnd/>
          </a:ln>
          <a:effectLst/>
        </p:spPr>
        <p:txBody>
          <a:bodyPr wrap="none" anchor="ctr"/>
          <a:lstStyle/>
          <a:p>
            <a:pPr algn="ctr"/>
            <a:endParaRPr lang="zh-CN" altLang="zh-CN" sz="1400" b="1">
              <a:latin typeface="Times New Roman" pitchFamily="18" charset="0"/>
              <a:ea typeface="楷体_GB2312" pitchFamily="1" charset="-122"/>
            </a:endParaRPr>
          </a:p>
        </p:txBody>
      </p:sp>
      <p:sp>
        <p:nvSpPr>
          <p:cNvPr id="12292" name="Rectangle 4"/>
          <p:cNvSpPr>
            <a:spLocks noChangeArrowheads="1"/>
          </p:cNvSpPr>
          <p:nvPr/>
        </p:nvSpPr>
        <p:spPr bwMode="auto">
          <a:xfrm>
            <a:off x="1447800" y="3930650"/>
            <a:ext cx="7239000" cy="2654300"/>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2800" b="1">
                <a:solidFill>
                  <a:srgbClr val="CC0000"/>
                </a:solidFill>
                <a:ea typeface="黑体" pitchFamily="49" charset="-122"/>
              </a:rPr>
              <a:t>答案：总结是一个组织或个人在工作、学习告一段落后而写的书面材料，它常常对前一阶段进行回顾、检查、分析和评价，从中找出成功的经验或失败的教训，悟出个中的道理、得出规律性的认识，并用以指导今后的工作。</a:t>
            </a:r>
          </a:p>
        </p:txBody>
      </p:sp>
      <p:sp>
        <p:nvSpPr>
          <p:cNvPr id="12293" name="Text Box 5"/>
          <p:cNvSpPr txBox="1">
            <a:spLocks noChangeArrowheads="1"/>
          </p:cNvSpPr>
          <p:nvPr/>
        </p:nvSpPr>
        <p:spPr bwMode="auto">
          <a:xfrm>
            <a:off x="1371600" y="304800"/>
            <a:ext cx="7620000" cy="946150"/>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2800" b="1">
                <a:ea typeface="黑体" pitchFamily="49" charset="-122"/>
              </a:rPr>
              <a:t>把下面这个长句改成几个较短的句子，可以改变语序，增删词语</a:t>
            </a:r>
            <a:r>
              <a:rPr lang="zh-CN" altLang="zh-CN" sz="2800" b="1">
                <a:ea typeface="黑体" pitchFamily="49" charset="-122"/>
              </a:rPr>
              <a:t>.</a:t>
            </a:r>
            <a:r>
              <a:rPr lang="zh-CN" altLang="zh-CN" sz="2800"/>
              <a:t> </a:t>
            </a:r>
            <a:r>
              <a:rPr lang="zh-CN" sz="2800" b="1">
                <a:ea typeface="黑体" pitchFamily="49" charset="-122"/>
              </a:rPr>
              <a:t>（</a:t>
            </a:r>
            <a:r>
              <a:rPr lang="zh-CN" altLang="zh-CN" sz="2800" b="1">
                <a:ea typeface="黑体" pitchFamily="49" charset="-122"/>
              </a:rPr>
              <a:t>11</a:t>
            </a:r>
            <a:r>
              <a:rPr lang="zh-CN" sz="2800" b="1">
                <a:ea typeface="黑体" pitchFamily="49" charset="-122"/>
              </a:rPr>
              <a:t>年全国一卷）</a:t>
            </a:r>
          </a:p>
        </p:txBody>
      </p:sp>
      <p:sp>
        <p:nvSpPr>
          <p:cNvPr id="12294" name="Rectangle 6"/>
          <p:cNvSpPr>
            <a:spLocks noChangeArrowheads="1"/>
          </p:cNvSpPr>
          <p:nvPr/>
        </p:nvSpPr>
        <p:spPr bwMode="auto">
          <a:xfrm>
            <a:off x="1371600" y="1354138"/>
            <a:ext cx="7543800" cy="2227262"/>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2800" b="1">
                <a:ea typeface="黑体" pitchFamily="49" charset="-122"/>
              </a:rPr>
              <a:t>　　总结是一个组织或个人在工作、学习告一段落后，进行回顾、检查、分析和评价，从中找出成功的经验或失败的教训，悟出个中的道理、得出规律性的认识，并用以指导今后的工作而形成的书面材料。 </a:t>
            </a: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2293"/>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4"/>
                                        </p:tgtEl>
                                        <p:attrNameLst>
                                          <p:attrName>style.visibility</p:attrName>
                                        </p:attrNameLst>
                                      </p:cBhvr>
                                      <p:to>
                                        <p:strVal val="visible"/>
                                      </p:to>
                                    </p:set>
                                  </p:childTnLst>
                                </p:cTn>
                              </p:par>
                            </p:childTnLst>
                          </p:cTn>
                        </p:par>
                      </p:childTnLst>
                    </p:cTn>
                  </p:par>
                </p:childTnLst>
              </p:cTn>
              <p:nextCondLst>
                <p:cond evt="onClick" delay="0">
                  <p:tgtEl>
                    <p:spTgt spid="12293"/>
                  </p:tgtEl>
                </p:cond>
              </p:nextCondLst>
            </p:seq>
            <p:seq concurrent="1" nextAc="seek">
              <p:cTn id="7" restart="whenNotActive" fill="hold" evtFilter="cancelBubble" nodeType="interactiveSeq">
                <p:stCondLst>
                  <p:cond evt="onClick" delay="0">
                    <p:tgtEl>
                      <p:spTgt spid="12294"/>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292"/>
                                        </p:tgtEl>
                                        <p:attrNameLst>
                                          <p:attrName>style.visibility</p:attrName>
                                        </p:attrNameLst>
                                      </p:cBhvr>
                                      <p:to>
                                        <p:strVal val="visible"/>
                                      </p:to>
                                    </p:set>
                                  </p:childTnLst>
                                </p:cTn>
                              </p:par>
                            </p:childTnLst>
                          </p:cTn>
                        </p:par>
                      </p:childTnLst>
                    </p:cTn>
                  </p:par>
                </p:childTnLst>
              </p:cTn>
              <p:nextCondLst>
                <p:cond evt="onClick" delay="0">
                  <p:tgtEl>
                    <p:spTgt spid="12294"/>
                  </p:tgtEl>
                </p:cond>
              </p:nextCondLst>
            </p:seq>
          </p:childTnLst>
        </p:cTn>
      </p:par>
    </p:tnLst>
    <p:bldLst>
      <p:bldP spid="12292" grpId="0" autoUpdateAnimBg="0"/>
      <p:bldP spid="12294"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descr="信纸"/>
          <p:cNvSpPr>
            <a:spLocks noChangeArrowheads="1"/>
          </p:cNvSpPr>
          <p:nvPr/>
        </p:nvSpPr>
        <p:spPr bwMode="auto">
          <a:xfrm>
            <a:off x="0" y="0"/>
            <a:ext cx="1219200" cy="6858000"/>
          </a:xfrm>
          <a:prstGeom prst="rect">
            <a:avLst/>
          </a:prstGeom>
          <a:blipFill dpi="0" rotWithShape="1">
            <a:blip r:embed="rId2" cstate="print"/>
            <a:srcRect/>
            <a:tile tx="0" ty="0" sx="100000" sy="100000" flip="none" algn="tl"/>
          </a:blipFill>
          <a:ln w="9525" cmpd="sng">
            <a:solidFill>
              <a:srgbClr val="FFCC66"/>
            </a:solidFill>
            <a:miter lim="800000"/>
            <a:headEnd/>
            <a:tailEnd/>
          </a:ln>
          <a:effectLst/>
        </p:spPr>
        <p:txBody>
          <a:bodyPr wrap="none" anchor="ctr"/>
          <a:lstStyle/>
          <a:p>
            <a:pPr algn="ctr"/>
            <a:r>
              <a:rPr lang="zh-CN" sz="4000" b="1">
                <a:ea typeface="黑体" pitchFamily="49" charset="-122"/>
              </a:rPr>
              <a:t>单</a:t>
            </a:r>
          </a:p>
          <a:p>
            <a:pPr algn="ctr"/>
            <a:r>
              <a:rPr lang="zh-CN" sz="4000" b="1">
                <a:ea typeface="黑体" pitchFamily="49" charset="-122"/>
              </a:rPr>
              <a:t>句</a:t>
            </a:r>
          </a:p>
          <a:p>
            <a:pPr algn="ctr"/>
            <a:r>
              <a:rPr lang="zh-CN" sz="4000" b="1">
                <a:ea typeface="黑体" pitchFamily="49" charset="-122"/>
              </a:rPr>
              <a:t>与</a:t>
            </a:r>
          </a:p>
          <a:p>
            <a:pPr algn="ctr"/>
            <a:r>
              <a:rPr lang="zh-CN" sz="4000" b="1">
                <a:ea typeface="黑体" pitchFamily="49" charset="-122"/>
              </a:rPr>
              <a:t>复</a:t>
            </a:r>
          </a:p>
          <a:p>
            <a:pPr algn="ctr"/>
            <a:r>
              <a:rPr lang="zh-CN" sz="4000" b="1">
                <a:ea typeface="黑体" pitchFamily="49" charset="-122"/>
              </a:rPr>
              <a:t>句</a:t>
            </a:r>
          </a:p>
          <a:p>
            <a:pPr algn="ctr"/>
            <a:r>
              <a:rPr lang="zh-CN" sz="4000" b="1">
                <a:ea typeface="黑体" pitchFamily="49" charset="-122"/>
              </a:rPr>
              <a:t>的</a:t>
            </a:r>
          </a:p>
          <a:p>
            <a:pPr algn="ctr"/>
            <a:r>
              <a:rPr lang="zh-CN" sz="4000" b="1">
                <a:ea typeface="黑体" pitchFamily="49" charset="-122"/>
              </a:rPr>
              <a:t>转</a:t>
            </a:r>
          </a:p>
          <a:p>
            <a:pPr algn="ctr"/>
            <a:r>
              <a:rPr lang="zh-CN" sz="4000" b="1">
                <a:ea typeface="黑体" pitchFamily="49" charset="-122"/>
              </a:rPr>
              <a:t>换</a:t>
            </a:r>
          </a:p>
        </p:txBody>
      </p:sp>
      <p:sp>
        <p:nvSpPr>
          <p:cNvPr id="13315" name="AutoShape 3">
            <a:hlinkClick r:id="" action="ppaction://hlinkshowjump?jump=nextslide" highlightClick="1"/>
            <a:hlinkHover r:id="" action="ppaction://noaction" highlightClick="1"/>
          </p:cNvPr>
          <p:cNvSpPr>
            <a:spLocks noChangeArrowheads="1"/>
          </p:cNvSpPr>
          <p:nvPr/>
        </p:nvSpPr>
        <p:spPr bwMode="auto">
          <a:xfrm>
            <a:off x="8551863" y="6296025"/>
            <a:ext cx="363537" cy="4095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alpha val="0"/>
            </a:srgbClr>
          </a:solidFill>
          <a:ln w="9525" cmpd="sng">
            <a:solidFill>
              <a:srgbClr val="3399FF"/>
            </a:solidFill>
            <a:miter lim="800000"/>
            <a:headEnd/>
            <a:tailEnd/>
          </a:ln>
          <a:effectLst/>
        </p:spPr>
        <p:txBody>
          <a:bodyPr wrap="none" anchor="ctr"/>
          <a:lstStyle/>
          <a:p>
            <a:pPr algn="ctr"/>
            <a:endParaRPr lang="zh-CN" altLang="zh-CN" sz="1400" b="1">
              <a:latin typeface="Times New Roman" pitchFamily="18" charset="0"/>
              <a:ea typeface="楷体_GB2312" pitchFamily="1" charset="-122"/>
            </a:endParaRPr>
          </a:p>
        </p:txBody>
      </p:sp>
      <p:sp>
        <p:nvSpPr>
          <p:cNvPr id="13316" name="Rectangle 4"/>
          <p:cNvSpPr>
            <a:spLocks noChangeArrowheads="1"/>
          </p:cNvSpPr>
          <p:nvPr/>
        </p:nvSpPr>
        <p:spPr bwMode="auto">
          <a:xfrm>
            <a:off x="2057400" y="3155950"/>
            <a:ext cx="6858000" cy="3244850"/>
          </a:xfrm>
          <a:prstGeom prst="rect">
            <a:avLst/>
          </a:prstGeom>
          <a:noFill/>
          <a:ln w="9525">
            <a:noFill/>
            <a:miter lim="800000"/>
            <a:headEnd/>
            <a:tailEnd/>
          </a:ln>
          <a:effectLst/>
        </p:spPr>
        <p:txBody>
          <a:bodyPr>
            <a:spAutoFit/>
          </a:bodyPr>
          <a:lstStyle/>
          <a:p>
            <a:pPr>
              <a:lnSpc>
                <a:spcPct val="115000"/>
              </a:lnSpc>
            </a:pPr>
            <a:r>
              <a:rPr lang="zh-CN" sz="3000" b="1">
                <a:solidFill>
                  <a:srgbClr val="CC0000"/>
                </a:solidFill>
                <a:latin typeface="黑体" pitchFamily="49" charset="-122"/>
                <a:ea typeface="黑体" pitchFamily="49" charset="-122"/>
              </a:rPr>
              <a:t>水利工程技术人员提出了关于在长江三峡修建大型水力发电站的可行性报告。</a:t>
            </a:r>
          </a:p>
          <a:p>
            <a:pPr>
              <a:lnSpc>
                <a:spcPct val="115000"/>
              </a:lnSpc>
            </a:pPr>
            <a:r>
              <a:rPr lang="zh-CN" sz="3000" b="1">
                <a:solidFill>
                  <a:srgbClr val="CC0000"/>
                </a:solidFill>
                <a:latin typeface="黑体" pitchFamily="49" charset="-122"/>
                <a:ea typeface="黑体" pitchFamily="49" charset="-122"/>
              </a:rPr>
              <a:t>很多人对这一报告进行论证后得出了不同意见。</a:t>
            </a:r>
          </a:p>
          <a:p>
            <a:pPr>
              <a:lnSpc>
                <a:spcPct val="115000"/>
              </a:lnSpc>
            </a:pPr>
            <a:r>
              <a:rPr lang="zh-CN" sz="3000" b="1">
                <a:solidFill>
                  <a:srgbClr val="CC0000"/>
                </a:solidFill>
                <a:latin typeface="黑体" pitchFamily="49" charset="-122"/>
                <a:ea typeface="黑体" pitchFamily="49" charset="-122"/>
              </a:rPr>
              <a:t>著名学者专家通过论证，证明了很多人的意见是不科学的。 </a:t>
            </a:r>
          </a:p>
        </p:txBody>
      </p:sp>
      <p:sp>
        <p:nvSpPr>
          <p:cNvPr id="13317" name="Text Box 5"/>
          <p:cNvSpPr txBox="1">
            <a:spLocks noChangeArrowheads="1"/>
          </p:cNvSpPr>
          <p:nvPr/>
        </p:nvSpPr>
        <p:spPr bwMode="auto">
          <a:xfrm>
            <a:off x="1371600" y="304800"/>
            <a:ext cx="7391400" cy="579438"/>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200" b="1">
                <a:ea typeface="黑体" pitchFamily="49" charset="-122"/>
              </a:rPr>
              <a:t>把下面的长句变为三个语意连贯的短句</a:t>
            </a:r>
          </a:p>
        </p:txBody>
      </p:sp>
      <p:sp>
        <p:nvSpPr>
          <p:cNvPr id="13318" name="Rectangle 6"/>
          <p:cNvSpPr>
            <a:spLocks noChangeArrowheads="1"/>
          </p:cNvSpPr>
          <p:nvPr/>
        </p:nvSpPr>
        <p:spPr bwMode="auto">
          <a:xfrm>
            <a:off x="1371600" y="1066800"/>
            <a:ext cx="7543800" cy="192087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000" b="1">
                <a:ea typeface="黑体" pitchFamily="49" charset="-122"/>
              </a:rPr>
              <a:t>　　著名学者专家通过论证，证明了很多人对水利工程技术人员提出的关于在长江三峡修建大型水力发电站的可行性报告进行论证后得出的不同意见是不科学的。</a:t>
            </a:r>
            <a:r>
              <a:rPr lang="zh-CN" sz="3000"/>
              <a:t> </a:t>
            </a:r>
            <a:r>
              <a:rPr lang="zh-CN" sz="3000" b="1">
                <a:ea typeface="黑体" pitchFamily="49" charset="-122"/>
              </a:rPr>
              <a:t> </a:t>
            </a:r>
          </a:p>
        </p:txBody>
      </p:sp>
      <p:sp>
        <p:nvSpPr>
          <p:cNvPr id="13319" name="Text Box 7"/>
          <p:cNvSpPr txBox="1">
            <a:spLocks noChangeArrowheads="1"/>
          </p:cNvSpPr>
          <p:nvPr/>
        </p:nvSpPr>
        <p:spPr bwMode="auto">
          <a:xfrm>
            <a:off x="1431925" y="3222625"/>
            <a:ext cx="625475" cy="2894013"/>
          </a:xfrm>
          <a:prstGeom prst="rect">
            <a:avLst/>
          </a:prstGeom>
          <a:noFill/>
          <a:ln w="9525">
            <a:noFill/>
            <a:miter lim="800000"/>
            <a:headEnd/>
            <a:tailEnd/>
          </a:ln>
          <a:effectLst/>
        </p:spPr>
        <p:txBody>
          <a:bodyPr>
            <a:spAutoFit/>
          </a:bodyPr>
          <a:lstStyle/>
          <a:p>
            <a:pPr>
              <a:lnSpc>
                <a:spcPct val="115000"/>
              </a:lnSpc>
              <a:buClr>
                <a:srgbClr val="CC0000"/>
              </a:buClr>
              <a:buFont typeface="Wingdings" pitchFamily="2" charset="2"/>
              <a:buNone/>
            </a:pPr>
            <a:r>
              <a:rPr lang="zh-CN" altLang="zh-CN" sz="3200" b="1">
                <a:ea typeface="黑体" pitchFamily="49" charset="-122"/>
              </a:rPr>
              <a:t>①</a:t>
            </a:r>
          </a:p>
          <a:p>
            <a:pPr>
              <a:lnSpc>
                <a:spcPct val="115000"/>
              </a:lnSpc>
              <a:buClr>
                <a:srgbClr val="CC0000"/>
              </a:buClr>
              <a:buFont typeface="Wingdings" pitchFamily="2" charset="2"/>
              <a:buNone/>
            </a:pPr>
            <a:endParaRPr lang="zh-CN" altLang="zh-CN" sz="3200" b="1">
              <a:ea typeface="黑体" pitchFamily="49" charset="-122"/>
            </a:endParaRPr>
          </a:p>
          <a:p>
            <a:pPr>
              <a:lnSpc>
                <a:spcPct val="115000"/>
              </a:lnSpc>
              <a:buClr>
                <a:srgbClr val="CC0000"/>
              </a:buClr>
              <a:buFont typeface="Wingdings" pitchFamily="2" charset="2"/>
              <a:buNone/>
            </a:pPr>
            <a:r>
              <a:rPr lang="zh-CN" altLang="zh-CN" sz="3200" b="1">
                <a:ea typeface="黑体" pitchFamily="49" charset="-122"/>
              </a:rPr>
              <a:t>②</a:t>
            </a:r>
          </a:p>
          <a:p>
            <a:pPr>
              <a:lnSpc>
                <a:spcPct val="115000"/>
              </a:lnSpc>
              <a:buClr>
                <a:srgbClr val="CC0000"/>
              </a:buClr>
              <a:buFont typeface="Wingdings" pitchFamily="2" charset="2"/>
              <a:buNone/>
            </a:pPr>
            <a:endParaRPr lang="zh-CN" altLang="zh-CN" sz="3200" b="1">
              <a:ea typeface="黑体" pitchFamily="49" charset="-122"/>
            </a:endParaRPr>
          </a:p>
          <a:p>
            <a:pPr>
              <a:lnSpc>
                <a:spcPct val="115000"/>
              </a:lnSpc>
              <a:buClr>
                <a:srgbClr val="CC0000"/>
              </a:buClr>
              <a:buFont typeface="Wingdings" pitchFamily="2" charset="2"/>
              <a:buNone/>
            </a:pPr>
            <a:r>
              <a:rPr lang="zh-CN" altLang="zh-CN" sz="3200" b="1">
                <a:ea typeface="黑体" pitchFamily="49" charset="-122"/>
              </a:rPr>
              <a:t>③</a:t>
            </a: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3317"/>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8"/>
                                        </p:tgtEl>
                                        <p:attrNameLst>
                                          <p:attrName>style.visibility</p:attrName>
                                        </p:attrNameLst>
                                      </p:cBhvr>
                                      <p:to>
                                        <p:strVal val="visible"/>
                                      </p:to>
                                    </p:set>
                                  </p:childTnLst>
                                </p:cTn>
                              </p:par>
                            </p:childTnLst>
                          </p:cTn>
                        </p:par>
                        <p:par>
                          <p:cTn id="7" fill="hold">
                            <p:stCondLst>
                              <p:cond delay="1"/>
                            </p:stCondLst>
                            <p:childTnLst>
                              <p:par>
                                <p:cTn id="8" presetID="1" presetClass="entr" presetSubtype="0" fill="hold" grpId="0" nodeType="afterEffect">
                                  <p:stCondLst>
                                    <p:cond delay="0"/>
                                  </p:stCondLst>
                                  <p:childTnLst>
                                    <p:set>
                                      <p:cBhvr>
                                        <p:cTn id="9" dur="1" fill="hold">
                                          <p:stCondLst>
                                            <p:cond delay="0"/>
                                          </p:stCondLst>
                                        </p:cTn>
                                        <p:tgtEl>
                                          <p:spTgt spid="13319"/>
                                        </p:tgtEl>
                                        <p:attrNameLst>
                                          <p:attrName>style.visibility</p:attrName>
                                        </p:attrNameLst>
                                      </p:cBhvr>
                                      <p:to>
                                        <p:strVal val="visible"/>
                                      </p:to>
                                    </p:set>
                                  </p:childTnLst>
                                </p:cTn>
                              </p:par>
                            </p:childTnLst>
                          </p:cTn>
                        </p:par>
                      </p:childTnLst>
                    </p:cTn>
                  </p:par>
                </p:childTnLst>
              </p:cTn>
              <p:nextCondLst>
                <p:cond evt="onClick" delay="0">
                  <p:tgtEl>
                    <p:spTgt spid="13317"/>
                  </p:tgtEl>
                </p:cond>
              </p:nextCondLst>
            </p:seq>
            <p:seq concurrent="1" nextAc="seek">
              <p:cTn id="10" restart="whenNotActive" fill="hold" evtFilter="cancelBubble" nodeType="interactiveSeq">
                <p:stCondLst>
                  <p:cond evt="onClick" delay="0">
                    <p:tgtEl>
                      <p:spTgt spid="13318"/>
                    </p:tgtEl>
                  </p:cond>
                </p:stCondLst>
                <p:endSync evt="end" delay="0">
                  <p:rtn val="all"/>
                </p:endSync>
                <p:childTnLst>
                  <p:par>
                    <p:cTn id="11" fill="hold">
                      <p:stCondLst>
                        <p:cond delay="0"/>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316"/>
                                        </p:tgtEl>
                                        <p:attrNameLst>
                                          <p:attrName>style.visibility</p:attrName>
                                        </p:attrNameLst>
                                      </p:cBhvr>
                                      <p:to>
                                        <p:strVal val="visible"/>
                                      </p:to>
                                    </p:set>
                                  </p:childTnLst>
                                </p:cTn>
                              </p:par>
                            </p:childTnLst>
                          </p:cTn>
                        </p:par>
                      </p:childTnLst>
                    </p:cTn>
                  </p:par>
                </p:childTnLst>
              </p:cTn>
              <p:nextCondLst>
                <p:cond evt="onClick" delay="0">
                  <p:tgtEl>
                    <p:spTgt spid="13318"/>
                  </p:tgtEl>
                </p:cond>
              </p:nextCondLst>
            </p:seq>
          </p:childTnLst>
        </p:cTn>
      </p:par>
    </p:tnLst>
    <p:bldLst>
      <p:bldP spid="13316" grpId="0" autoUpdateAnimBg="0"/>
      <p:bldP spid="13318" grpId="0" autoUpdateAnimBg="0"/>
      <p:bldP spid="13319"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1447800" y="3833813"/>
            <a:ext cx="7391400" cy="2719387"/>
          </a:xfrm>
          <a:prstGeom prst="rect">
            <a:avLst/>
          </a:prstGeom>
          <a:noFill/>
          <a:ln w="9525">
            <a:noFill/>
            <a:miter lim="800000"/>
            <a:headEnd/>
            <a:tailEnd/>
          </a:ln>
          <a:effectLst/>
        </p:spPr>
        <p:txBody>
          <a:bodyPr>
            <a:spAutoFit/>
          </a:bodyPr>
          <a:lstStyle/>
          <a:p>
            <a:pPr>
              <a:lnSpc>
                <a:spcPct val="115000"/>
              </a:lnSpc>
            </a:pPr>
            <a:r>
              <a:rPr lang="zh-CN" altLang="zh-CN" sz="3000" b="1">
                <a:solidFill>
                  <a:srgbClr val="CC0000"/>
                </a:solidFill>
                <a:latin typeface="黑体" pitchFamily="49" charset="-122"/>
                <a:ea typeface="黑体" pitchFamily="49" charset="-122"/>
              </a:rPr>
              <a:t>①</a:t>
            </a:r>
            <a:r>
              <a:rPr lang="zh-CN" sz="3000" b="1">
                <a:solidFill>
                  <a:srgbClr val="CC0000"/>
                </a:solidFill>
                <a:latin typeface="黑体" pitchFamily="49" charset="-122"/>
                <a:ea typeface="黑体" pitchFamily="49" charset="-122"/>
              </a:rPr>
              <a:t>以色列在新的占领区建立新的居民点。</a:t>
            </a:r>
          </a:p>
          <a:p>
            <a:pPr>
              <a:lnSpc>
                <a:spcPct val="115000"/>
              </a:lnSpc>
            </a:pPr>
            <a:r>
              <a:rPr lang="zh-CN" sz="3000" b="1">
                <a:solidFill>
                  <a:srgbClr val="CC0000"/>
                </a:solidFill>
                <a:latin typeface="黑体" pitchFamily="49" charset="-122"/>
                <a:ea typeface="黑体" pitchFamily="49" charset="-122"/>
              </a:rPr>
              <a:t>②海湾四国联合提出了严禁以色列这样做的报告。</a:t>
            </a:r>
          </a:p>
          <a:p>
            <a:pPr>
              <a:lnSpc>
                <a:spcPct val="115000"/>
              </a:lnSpc>
            </a:pPr>
            <a:r>
              <a:rPr lang="zh-CN" sz="3000" b="1">
                <a:solidFill>
                  <a:srgbClr val="CC0000"/>
                </a:solidFill>
                <a:latin typeface="黑体" pitchFamily="49" charset="-122"/>
                <a:ea typeface="黑体" pitchFamily="49" charset="-122"/>
              </a:rPr>
              <a:t>③联合国安理会昨天通过了对这一报告的决议。 </a:t>
            </a:r>
          </a:p>
        </p:txBody>
      </p:sp>
      <p:sp>
        <p:nvSpPr>
          <p:cNvPr id="14339" name="Rectangle 3" descr="信纸"/>
          <p:cNvSpPr>
            <a:spLocks noChangeArrowheads="1"/>
          </p:cNvSpPr>
          <p:nvPr/>
        </p:nvSpPr>
        <p:spPr bwMode="auto">
          <a:xfrm>
            <a:off x="0" y="0"/>
            <a:ext cx="1219200" cy="6858000"/>
          </a:xfrm>
          <a:prstGeom prst="rect">
            <a:avLst/>
          </a:prstGeom>
          <a:blipFill dpi="0" rotWithShape="1">
            <a:blip r:embed="rId2" cstate="print"/>
            <a:srcRect/>
            <a:tile tx="0" ty="0" sx="100000" sy="100000" flip="none" algn="tl"/>
          </a:blipFill>
          <a:ln w="9525" cmpd="sng">
            <a:solidFill>
              <a:srgbClr val="FFCC66"/>
            </a:solidFill>
            <a:miter lim="800000"/>
            <a:headEnd/>
            <a:tailEnd/>
          </a:ln>
          <a:effectLst/>
        </p:spPr>
        <p:txBody>
          <a:bodyPr wrap="none" anchor="ctr"/>
          <a:lstStyle/>
          <a:p>
            <a:pPr algn="ctr"/>
            <a:r>
              <a:rPr lang="zh-CN" sz="4000" b="1">
                <a:ea typeface="黑体" pitchFamily="49" charset="-122"/>
              </a:rPr>
              <a:t>单</a:t>
            </a:r>
          </a:p>
          <a:p>
            <a:pPr algn="ctr"/>
            <a:r>
              <a:rPr lang="zh-CN" sz="4000" b="1">
                <a:ea typeface="黑体" pitchFamily="49" charset="-122"/>
              </a:rPr>
              <a:t>句</a:t>
            </a:r>
          </a:p>
          <a:p>
            <a:pPr algn="ctr"/>
            <a:r>
              <a:rPr lang="zh-CN" sz="4000" b="1">
                <a:ea typeface="黑体" pitchFamily="49" charset="-122"/>
              </a:rPr>
              <a:t>与</a:t>
            </a:r>
          </a:p>
          <a:p>
            <a:pPr algn="ctr"/>
            <a:r>
              <a:rPr lang="zh-CN" sz="4000" b="1">
                <a:ea typeface="黑体" pitchFamily="49" charset="-122"/>
              </a:rPr>
              <a:t>复</a:t>
            </a:r>
          </a:p>
          <a:p>
            <a:pPr algn="ctr"/>
            <a:r>
              <a:rPr lang="zh-CN" sz="4000" b="1">
                <a:ea typeface="黑体" pitchFamily="49" charset="-122"/>
              </a:rPr>
              <a:t>句</a:t>
            </a:r>
          </a:p>
          <a:p>
            <a:pPr algn="ctr"/>
            <a:r>
              <a:rPr lang="zh-CN" sz="4000" b="1">
                <a:ea typeface="黑体" pitchFamily="49" charset="-122"/>
              </a:rPr>
              <a:t>的</a:t>
            </a:r>
          </a:p>
          <a:p>
            <a:pPr algn="ctr"/>
            <a:r>
              <a:rPr lang="zh-CN" sz="4000" b="1">
                <a:ea typeface="黑体" pitchFamily="49" charset="-122"/>
              </a:rPr>
              <a:t>转</a:t>
            </a:r>
          </a:p>
          <a:p>
            <a:pPr algn="ctr"/>
            <a:r>
              <a:rPr lang="zh-CN" sz="4000" b="1">
                <a:ea typeface="黑体" pitchFamily="49" charset="-122"/>
              </a:rPr>
              <a:t>换</a:t>
            </a:r>
          </a:p>
        </p:txBody>
      </p:sp>
      <p:sp>
        <p:nvSpPr>
          <p:cNvPr id="14340" name="AutoShape 4">
            <a:hlinkClick r:id="" action="ppaction://hlinkshowjump?jump=nextslide" highlightClick="1"/>
            <a:hlinkHover r:id="" action="ppaction://noaction" highlightClick="1"/>
          </p:cNvPr>
          <p:cNvSpPr>
            <a:spLocks noChangeArrowheads="1"/>
          </p:cNvSpPr>
          <p:nvPr/>
        </p:nvSpPr>
        <p:spPr bwMode="auto">
          <a:xfrm>
            <a:off x="8551863" y="6296025"/>
            <a:ext cx="363537" cy="4095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alpha val="0"/>
            </a:srgbClr>
          </a:solidFill>
          <a:ln w="9525" cmpd="sng">
            <a:solidFill>
              <a:srgbClr val="3399FF"/>
            </a:solidFill>
            <a:miter lim="800000"/>
            <a:headEnd/>
            <a:tailEnd/>
          </a:ln>
          <a:effectLst/>
        </p:spPr>
        <p:txBody>
          <a:bodyPr wrap="none" anchor="ctr"/>
          <a:lstStyle/>
          <a:p>
            <a:pPr algn="ctr"/>
            <a:endParaRPr lang="zh-CN" altLang="zh-CN" sz="1400" b="1">
              <a:latin typeface="Times New Roman" pitchFamily="18" charset="0"/>
              <a:ea typeface="楷体_GB2312" pitchFamily="1" charset="-122"/>
            </a:endParaRPr>
          </a:p>
        </p:txBody>
      </p:sp>
      <p:sp>
        <p:nvSpPr>
          <p:cNvPr id="14341" name="Text Box 5"/>
          <p:cNvSpPr txBox="1">
            <a:spLocks noChangeArrowheads="1"/>
          </p:cNvSpPr>
          <p:nvPr/>
        </p:nvSpPr>
        <p:spPr bwMode="auto">
          <a:xfrm>
            <a:off x="1371600" y="304800"/>
            <a:ext cx="7391400" cy="579438"/>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200" b="1">
                <a:ea typeface="黑体" pitchFamily="49" charset="-122"/>
              </a:rPr>
              <a:t>回答下面的问题：</a:t>
            </a:r>
          </a:p>
        </p:txBody>
      </p:sp>
      <p:sp>
        <p:nvSpPr>
          <p:cNvPr id="14342" name="Rectangle 6"/>
          <p:cNvSpPr>
            <a:spLocks noChangeArrowheads="1"/>
          </p:cNvSpPr>
          <p:nvPr/>
        </p:nvSpPr>
        <p:spPr bwMode="auto">
          <a:xfrm>
            <a:off x="1371600" y="1066800"/>
            <a:ext cx="7543800" cy="146367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000" b="1">
                <a:ea typeface="黑体" pitchFamily="49" charset="-122"/>
              </a:rPr>
              <a:t>　　联合国安理会昨天通过了关于海湾四国联合提出的严禁以色列在新的占领区建立新的居民点的报告的决议。</a:t>
            </a:r>
            <a:r>
              <a:rPr lang="zh-CN" sz="3000"/>
              <a:t> </a:t>
            </a:r>
            <a:r>
              <a:rPr lang="zh-CN" sz="3000" b="1">
                <a:ea typeface="黑体" pitchFamily="49" charset="-122"/>
              </a:rPr>
              <a:t> </a:t>
            </a:r>
          </a:p>
        </p:txBody>
      </p:sp>
      <p:sp>
        <p:nvSpPr>
          <p:cNvPr id="14343" name="Text Box 7"/>
          <p:cNvSpPr txBox="1">
            <a:spLocks noChangeArrowheads="1"/>
          </p:cNvSpPr>
          <p:nvPr/>
        </p:nvSpPr>
        <p:spPr bwMode="auto">
          <a:xfrm>
            <a:off x="1447800" y="2514600"/>
            <a:ext cx="7391400" cy="1212850"/>
          </a:xfrm>
          <a:prstGeom prst="rect">
            <a:avLst/>
          </a:prstGeom>
          <a:noFill/>
          <a:ln w="9525">
            <a:noFill/>
            <a:miter lim="800000"/>
            <a:headEnd/>
            <a:tailEnd/>
          </a:ln>
          <a:effectLst/>
        </p:spPr>
        <p:txBody>
          <a:bodyPr>
            <a:spAutoFit/>
          </a:bodyPr>
          <a:lstStyle/>
          <a:p>
            <a:pPr>
              <a:lnSpc>
                <a:spcPct val="115000"/>
              </a:lnSpc>
              <a:buClr>
                <a:srgbClr val="CC0000"/>
              </a:buClr>
              <a:buFont typeface="Wingdings" pitchFamily="2" charset="2"/>
              <a:buNone/>
            </a:pPr>
            <a:r>
              <a:rPr lang="zh-CN" sz="3200" b="1">
                <a:ea typeface="黑体" pitchFamily="49" charset="-122"/>
              </a:rPr>
              <a:t>问：联合国安理会是否同意以色列建立新的居民点？</a:t>
            </a:r>
          </a:p>
        </p:txBody>
      </p:sp>
      <p:sp>
        <p:nvSpPr>
          <p:cNvPr id="14344" name="Text Box 8"/>
          <p:cNvSpPr txBox="1">
            <a:spLocks noChangeArrowheads="1"/>
          </p:cNvSpPr>
          <p:nvPr/>
        </p:nvSpPr>
        <p:spPr bwMode="auto">
          <a:xfrm>
            <a:off x="4632325" y="3200400"/>
            <a:ext cx="1255713" cy="519113"/>
          </a:xfrm>
          <a:prstGeom prst="rect">
            <a:avLst/>
          </a:prstGeom>
          <a:noFill/>
          <a:ln w="9525">
            <a:noFill/>
            <a:miter lim="800000"/>
            <a:headEnd/>
            <a:tailEnd/>
          </a:ln>
          <a:effectLst/>
        </p:spPr>
        <p:txBody>
          <a:bodyPr wrap="none">
            <a:spAutoFit/>
          </a:bodyPr>
          <a:lstStyle/>
          <a:p>
            <a:r>
              <a:rPr lang="zh-CN" sz="2800" b="1">
                <a:solidFill>
                  <a:srgbClr val="CC0000"/>
                </a:solidFill>
                <a:ea typeface="黑体" pitchFamily="49" charset="-122"/>
              </a:rPr>
              <a:t>不同意</a:t>
            </a: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4341"/>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childTnLst>
                                </p:cTn>
                              </p:par>
                            </p:childTnLst>
                          </p:cTn>
                        </p:par>
                        <p:par>
                          <p:cTn id="7" fill="hold">
                            <p:stCondLst>
                              <p:cond delay="1"/>
                            </p:stCondLst>
                            <p:childTnLst>
                              <p:par>
                                <p:cTn id="8" presetID="1" presetClass="entr" presetSubtype="0" fill="hold" grpId="0" nodeType="afterEffect">
                                  <p:stCondLst>
                                    <p:cond delay="0"/>
                                  </p:stCondLst>
                                  <p:childTnLst>
                                    <p:set>
                                      <p:cBhvr>
                                        <p:cTn id="9" dur="1" fill="hold">
                                          <p:stCondLst>
                                            <p:cond delay="0"/>
                                          </p:stCondLst>
                                        </p:cTn>
                                        <p:tgtEl>
                                          <p:spTgt spid="14343"/>
                                        </p:tgtEl>
                                        <p:attrNameLst>
                                          <p:attrName>style.visibility</p:attrName>
                                        </p:attrNameLst>
                                      </p:cBhvr>
                                      <p:to>
                                        <p:strVal val="visible"/>
                                      </p:to>
                                    </p:set>
                                  </p:childTnLst>
                                </p:cTn>
                              </p:par>
                            </p:childTnLst>
                          </p:cTn>
                        </p:par>
                      </p:childTnLst>
                    </p:cTn>
                  </p:par>
                </p:childTnLst>
              </p:cTn>
              <p:nextCondLst>
                <p:cond evt="onClick" delay="0">
                  <p:tgtEl>
                    <p:spTgt spid="14341"/>
                  </p:tgtEl>
                </p:cond>
              </p:nextCondLst>
            </p:seq>
            <p:seq concurrent="1" nextAc="seek">
              <p:cTn id="10" restart="whenNotActive" fill="hold" evtFilter="cancelBubble" nodeType="interactiveSeq">
                <p:stCondLst>
                  <p:cond evt="onClick" delay="0">
                    <p:tgtEl>
                      <p:spTgt spid="14342"/>
                    </p:tgtEl>
                  </p:cond>
                </p:stCondLst>
                <p:endSync evt="end" delay="0">
                  <p:rtn val="all"/>
                </p:endSync>
                <p:childTnLst>
                  <p:par>
                    <p:cTn id="11" fill="hold">
                      <p:stCondLst>
                        <p:cond delay="0"/>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338"/>
                                        </p:tgtEl>
                                        <p:attrNameLst>
                                          <p:attrName>style.visibility</p:attrName>
                                        </p:attrNameLst>
                                      </p:cBhvr>
                                      <p:to>
                                        <p:strVal val="visible"/>
                                      </p:to>
                                    </p:set>
                                  </p:childTnLst>
                                </p:cTn>
                              </p:par>
                            </p:childTnLst>
                          </p:cTn>
                        </p:par>
                      </p:childTnLst>
                    </p:cTn>
                  </p:par>
                </p:childTnLst>
              </p:cTn>
              <p:nextCondLst>
                <p:cond evt="onClick" delay="0">
                  <p:tgtEl>
                    <p:spTgt spid="14342"/>
                  </p:tgtEl>
                </p:cond>
              </p:nextCondLst>
            </p:seq>
            <p:seq concurrent="1" nextAc="seek">
              <p:cTn id="15" restart="whenNotActive" fill="hold" evtFilter="cancelBubble" nodeType="interactiveSeq">
                <p:stCondLst>
                  <p:cond evt="onClick" delay="0">
                    <p:tgtEl>
                      <p:spTgt spid="14343"/>
                    </p:tgtEl>
                  </p:cond>
                </p:stCondLst>
                <p:endSync evt="end" delay="0">
                  <p:rtn val="all"/>
                </p:endSync>
                <p:childTnLst>
                  <p:par>
                    <p:cTn id="16" fill="hold">
                      <p:stCondLst>
                        <p:cond delay="0"/>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4344"/>
                                        </p:tgtEl>
                                        <p:attrNameLst>
                                          <p:attrName>style.visibility</p:attrName>
                                        </p:attrNameLst>
                                      </p:cBhvr>
                                      <p:to>
                                        <p:strVal val="visible"/>
                                      </p:to>
                                    </p:set>
                                  </p:childTnLst>
                                </p:cTn>
                              </p:par>
                            </p:childTnLst>
                          </p:cTn>
                        </p:par>
                      </p:childTnLst>
                    </p:cTn>
                  </p:par>
                </p:childTnLst>
              </p:cTn>
              <p:nextCondLst>
                <p:cond evt="onClick" delay="0">
                  <p:tgtEl>
                    <p:spTgt spid="14343"/>
                  </p:tgtEl>
                </p:cond>
              </p:nextCondLst>
            </p:seq>
          </p:childTnLst>
        </p:cTn>
      </p:par>
    </p:tnLst>
    <p:bldLst>
      <p:bldP spid="14338" grpId="0" autoUpdateAnimBg="0"/>
      <p:bldP spid="14342" grpId="0" autoUpdateAnimBg="0"/>
      <p:bldP spid="14343" grpId="0" autoUpdateAnimBg="0"/>
      <p:bldP spid="14344"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descr="信纸"/>
          <p:cNvSpPr>
            <a:spLocks noChangeArrowheads="1"/>
          </p:cNvSpPr>
          <p:nvPr/>
        </p:nvSpPr>
        <p:spPr bwMode="auto">
          <a:xfrm>
            <a:off x="0" y="0"/>
            <a:ext cx="1219200" cy="6858000"/>
          </a:xfrm>
          <a:prstGeom prst="rect">
            <a:avLst/>
          </a:prstGeom>
          <a:blipFill dpi="0" rotWithShape="1">
            <a:blip r:embed="rId2" cstate="print"/>
            <a:srcRect/>
            <a:tile tx="0" ty="0" sx="100000" sy="100000" flip="none" algn="tl"/>
          </a:blipFill>
          <a:ln w="9525" cmpd="sng">
            <a:solidFill>
              <a:srgbClr val="FFCC66"/>
            </a:solidFill>
            <a:miter lim="800000"/>
            <a:headEnd/>
            <a:tailEnd/>
          </a:ln>
          <a:effectLst/>
        </p:spPr>
        <p:txBody>
          <a:bodyPr wrap="none" anchor="ctr"/>
          <a:lstStyle/>
          <a:p>
            <a:pPr algn="ctr"/>
            <a:r>
              <a:rPr lang="zh-CN" sz="4000" b="1">
                <a:ea typeface="黑体" pitchFamily="49" charset="-122"/>
              </a:rPr>
              <a:t>单</a:t>
            </a:r>
          </a:p>
          <a:p>
            <a:pPr algn="ctr"/>
            <a:r>
              <a:rPr lang="zh-CN" sz="4000" b="1">
                <a:ea typeface="黑体" pitchFamily="49" charset="-122"/>
              </a:rPr>
              <a:t>句</a:t>
            </a:r>
          </a:p>
          <a:p>
            <a:pPr algn="ctr"/>
            <a:r>
              <a:rPr lang="zh-CN" sz="4000" b="1">
                <a:ea typeface="黑体" pitchFamily="49" charset="-122"/>
              </a:rPr>
              <a:t>与</a:t>
            </a:r>
          </a:p>
          <a:p>
            <a:pPr algn="ctr"/>
            <a:r>
              <a:rPr lang="zh-CN" sz="4000" b="1">
                <a:ea typeface="黑体" pitchFamily="49" charset="-122"/>
              </a:rPr>
              <a:t>复</a:t>
            </a:r>
          </a:p>
          <a:p>
            <a:pPr algn="ctr"/>
            <a:r>
              <a:rPr lang="zh-CN" sz="4000" b="1">
                <a:ea typeface="黑体" pitchFamily="49" charset="-122"/>
              </a:rPr>
              <a:t>句</a:t>
            </a:r>
          </a:p>
          <a:p>
            <a:pPr algn="ctr"/>
            <a:r>
              <a:rPr lang="zh-CN" sz="4000" b="1">
                <a:ea typeface="黑体" pitchFamily="49" charset="-122"/>
              </a:rPr>
              <a:t>的</a:t>
            </a:r>
          </a:p>
          <a:p>
            <a:pPr algn="ctr"/>
            <a:r>
              <a:rPr lang="zh-CN" sz="4000" b="1">
                <a:ea typeface="黑体" pitchFamily="49" charset="-122"/>
              </a:rPr>
              <a:t>转</a:t>
            </a:r>
          </a:p>
          <a:p>
            <a:pPr algn="ctr"/>
            <a:r>
              <a:rPr lang="zh-CN" sz="4000" b="1">
                <a:ea typeface="黑体" pitchFamily="49" charset="-122"/>
              </a:rPr>
              <a:t>换</a:t>
            </a:r>
          </a:p>
        </p:txBody>
      </p:sp>
      <p:sp>
        <p:nvSpPr>
          <p:cNvPr id="15363" name="AutoShape 3">
            <a:hlinkClick r:id="" action="ppaction://hlinkshowjump?jump=nextslide" highlightClick="1"/>
            <a:hlinkHover r:id="" action="ppaction://noaction" highlightClick="1"/>
          </p:cNvPr>
          <p:cNvSpPr>
            <a:spLocks noChangeArrowheads="1"/>
          </p:cNvSpPr>
          <p:nvPr/>
        </p:nvSpPr>
        <p:spPr bwMode="auto">
          <a:xfrm>
            <a:off x="8551863" y="6296025"/>
            <a:ext cx="363537" cy="4095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alpha val="0"/>
            </a:srgbClr>
          </a:solidFill>
          <a:ln w="9525" cmpd="sng">
            <a:solidFill>
              <a:srgbClr val="3399FF"/>
            </a:solidFill>
            <a:miter lim="800000"/>
            <a:headEnd/>
            <a:tailEnd/>
          </a:ln>
          <a:effectLst/>
        </p:spPr>
        <p:txBody>
          <a:bodyPr wrap="none" anchor="ctr"/>
          <a:lstStyle/>
          <a:p>
            <a:pPr algn="ctr"/>
            <a:endParaRPr lang="zh-CN" altLang="zh-CN" sz="1400" b="1">
              <a:latin typeface="Times New Roman" pitchFamily="18" charset="0"/>
              <a:ea typeface="楷体_GB2312" pitchFamily="1" charset="-122"/>
            </a:endParaRPr>
          </a:p>
        </p:txBody>
      </p:sp>
      <p:sp>
        <p:nvSpPr>
          <p:cNvPr id="15364" name="Rectangle 4"/>
          <p:cNvSpPr>
            <a:spLocks noChangeArrowheads="1"/>
          </p:cNvSpPr>
          <p:nvPr/>
        </p:nvSpPr>
        <p:spPr bwMode="auto">
          <a:xfrm>
            <a:off x="3276600" y="1905000"/>
            <a:ext cx="5486400" cy="582613"/>
          </a:xfrm>
          <a:prstGeom prst="rect">
            <a:avLst/>
          </a:prstGeom>
          <a:noFill/>
          <a:ln w="9525">
            <a:noFill/>
            <a:miter lim="800000"/>
            <a:headEnd/>
            <a:tailEnd/>
          </a:ln>
          <a:effectLst/>
        </p:spPr>
        <p:txBody>
          <a:bodyPr>
            <a:spAutoFit/>
          </a:bodyPr>
          <a:lstStyle/>
          <a:p>
            <a:pPr>
              <a:lnSpc>
                <a:spcPct val="115000"/>
              </a:lnSpc>
            </a:pPr>
            <a:r>
              <a:rPr lang="zh-CN" sz="2800" b="1">
                <a:solidFill>
                  <a:srgbClr val="CC0000"/>
                </a:solidFill>
                <a:latin typeface="黑体" pitchFamily="49" charset="-122"/>
                <a:ea typeface="黑体" pitchFamily="49" charset="-122"/>
              </a:rPr>
              <a:t>与国会相同，与布什相悖</a:t>
            </a:r>
          </a:p>
        </p:txBody>
      </p:sp>
      <p:sp>
        <p:nvSpPr>
          <p:cNvPr id="15365" name="Text Box 5"/>
          <p:cNvSpPr txBox="1">
            <a:spLocks noChangeArrowheads="1"/>
          </p:cNvSpPr>
          <p:nvPr/>
        </p:nvSpPr>
        <p:spPr bwMode="auto">
          <a:xfrm>
            <a:off x="1371600" y="152400"/>
            <a:ext cx="7620000" cy="1143000"/>
          </a:xfrm>
          <a:prstGeom prst="rect">
            <a:avLst/>
          </a:prstGeom>
          <a:noFill/>
          <a:ln w="9525">
            <a:noFill/>
            <a:miter lim="800000"/>
            <a:headEnd/>
            <a:tailEnd/>
          </a:ln>
          <a:effectLst/>
        </p:spPr>
        <p:txBody>
          <a:bodyPr>
            <a:spAutoFit/>
          </a:bodyPr>
          <a:lstStyle/>
          <a:p>
            <a:pPr>
              <a:lnSpc>
                <a:spcPct val="115000"/>
              </a:lnSpc>
            </a:pPr>
            <a:r>
              <a:rPr lang="zh-CN" sz="3000" b="1">
                <a:latin typeface="黑体" pitchFamily="49" charset="-122"/>
                <a:ea typeface="黑体" pitchFamily="49" charset="-122"/>
              </a:rPr>
              <a:t>美国参议院未能推翻布什总统对国会关于有条件延长对中国最惠国待遇的否决。 </a:t>
            </a:r>
          </a:p>
        </p:txBody>
      </p:sp>
      <p:sp>
        <p:nvSpPr>
          <p:cNvPr id="15366" name="Rectangle 6"/>
          <p:cNvSpPr>
            <a:spLocks noChangeArrowheads="1"/>
          </p:cNvSpPr>
          <p:nvPr/>
        </p:nvSpPr>
        <p:spPr bwMode="auto">
          <a:xfrm>
            <a:off x="1371600" y="1447800"/>
            <a:ext cx="7543800" cy="946150"/>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altLang="zh-CN" sz="2800" b="1">
                <a:latin typeface="黑体" pitchFamily="49" charset="-122"/>
                <a:ea typeface="黑体" pitchFamily="49" charset="-122"/>
              </a:rPr>
              <a:t>1</a:t>
            </a:r>
            <a:r>
              <a:rPr lang="zh-CN" sz="2800" b="1">
                <a:latin typeface="黑体" pitchFamily="49" charset="-122"/>
                <a:ea typeface="黑体" pitchFamily="49" charset="-122"/>
              </a:rPr>
              <a:t>、参议院的表决结果与谁的意见相同，与谁的意见相悖？ </a:t>
            </a:r>
          </a:p>
        </p:txBody>
      </p:sp>
      <p:sp>
        <p:nvSpPr>
          <p:cNvPr id="15367" name="Text Box 7"/>
          <p:cNvSpPr txBox="1">
            <a:spLocks noChangeArrowheads="1"/>
          </p:cNvSpPr>
          <p:nvPr/>
        </p:nvSpPr>
        <p:spPr bwMode="auto">
          <a:xfrm>
            <a:off x="1371600" y="2635250"/>
            <a:ext cx="7543800" cy="946150"/>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altLang="zh-CN" sz="2800" b="1">
                <a:latin typeface="黑体" pitchFamily="49" charset="-122"/>
                <a:ea typeface="黑体" pitchFamily="49" charset="-122"/>
              </a:rPr>
              <a:t>2</a:t>
            </a:r>
            <a:r>
              <a:rPr lang="zh-CN" sz="2800" b="1">
                <a:latin typeface="黑体" pitchFamily="49" charset="-122"/>
                <a:ea typeface="黑体" pitchFamily="49" charset="-122"/>
              </a:rPr>
              <a:t>、谁的意见不利于发展中美正常贸易外交关系？ </a:t>
            </a:r>
          </a:p>
        </p:txBody>
      </p:sp>
      <p:sp>
        <p:nvSpPr>
          <p:cNvPr id="15368" name="Text Box 8"/>
          <p:cNvSpPr txBox="1">
            <a:spLocks noChangeArrowheads="1"/>
          </p:cNvSpPr>
          <p:nvPr/>
        </p:nvSpPr>
        <p:spPr bwMode="auto">
          <a:xfrm>
            <a:off x="1371600" y="3824288"/>
            <a:ext cx="7467600" cy="519112"/>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altLang="zh-CN" sz="2800" b="1">
                <a:latin typeface="黑体" pitchFamily="49" charset="-122"/>
                <a:ea typeface="黑体" pitchFamily="49" charset="-122"/>
              </a:rPr>
              <a:t>3</a:t>
            </a:r>
            <a:r>
              <a:rPr lang="zh-CN" sz="2800" b="1">
                <a:latin typeface="黑体" pitchFamily="49" charset="-122"/>
                <a:ea typeface="黑体" pitchFamily="49" charset="-122"/>
              </a:rPr>
              <a:t>、将这个句子改为三个语意连贯的短句。</a:t>
            </a:r>
          </a:p>
        </p:txBody>
      </p:sp>
      <p:sp>
        <p:nvSpPr>
          <p:cNvPr id="15369" name="Rectangle 9"/>
          <p:cNvSpPr>
            <a:spLocks noChangeArrowheads="1"/>
          </p:cNvSpPr>
          <p:nvPr/>
        </p:nvSpPr>
        <p:spPr bwMode="auto">
          <a:xfrm>
            <a:off x="2590800" y="3151188"/>
            <a:ext cx="3733800" cy="582612"/>
          </a:xfrm>
          <a:prstGeom prst="rect">
            <a:avLst/>
          </a:prstGeom>
          <a:noFill/>
          <a:ln w="9525">
            <a:noFill/>
            <a:miter lim="800000"/>
            <a:headEnd/>
            <a:tailEnd/>
          </a:ln>
          <a:effectLst/>
        </p:spPr>
        <p:txBody>
          <a:bodyPr>
            <a:spAutoFit/>
          </a:bodyPr>
          <a:lstStyle/>
          <a:p>
            <a:pPr>
              <a:lnSpc>
                <a:spcPct val="115000"/>
              </a:lnSpc>
            </a:pPr>
            <a:r>
              <a:rPr lang="zh-CN" sz="2800" b="1">
                <a:solidFill>
                  <a:srgbClr val="CC0000"/>
                </a:solidFill>
                <a:latin typeface="黑体" pitchFamily="49" charset="-122"/>
                <a:ea typeface="黑体" pitchFamily="49" charset="-122"/>
              </a:rPr>
              <a:t>参议院和国会</a:t>
            </a:r>
          </a:p>
        </p:txBody>
      </p:sp>
      <p:sp>
        <p:nvSpPr>
          <p:cNvPr id="15370" name="Rectangle 10"/>
          <p:cNvSpPr>
            <a:spLocks noChangeArrowheads="1"/>
          </p:cNvSpPr>
          <p:nvPr/>
        </p:nvSpPr>
        <p:spPr bwMode="auto">
          <a:xfrm>
            <a:off x="1371600" y="4419600"/>
            <a:ext cx="7391400" cy="2054225"/>
          </a:xfrm>
          <a:prstGeom prst="rect">
            <a:avLst/>
          </a:prstGeom>
          <a:noFill/>
          <a:ln w="9525">
            <a:noFill/>
            <a:miter lim="800000"/>
            <a:headEnd/>
            <a:tailEnd/>
          </a:ln>
          <a:effectLst/>
        </p:spPr>
        <p:txBody>
          <a:bodyPr>
            <a:spAutoFit/>
          </a:bodyPr>
          <a:lstStyle/>
          <a:p>
            <a:pPr>
              <a:lnSpc>
                <a:spcPct val="115000"/>
              </a:lnSpc>
            </a:pPr>
            <a:r>
              <a:rPr lang="zh-CN" altLang="zh-CN" sz="2800" b="1">
                <a:solidFill>
                  <a:srgbClr val="CC0000"/>
                </a:solidFill>
                <a:latin typeface="黑体" pitchFamily="49" charset="-122"/>
                <a:ea typeface="黑体" pitchFamily="49" charset="-122"/>
              </a:rPr>
              <a:t>①</a:t>
            </a:r>
            <a:r>
              <a:rPr lang="zh-CN" sz="2800" b="1">
                <a:solidFill>
                  <a:srgbClr val="CC0000"/>
                </a:solidFill>
                <a:latin typeface="黑体" pitchFamily="49" charset="-122"/>
                <a:ea typeface="黑体" pitchFamily="49" charset="-122"/>
              </a:rPr>
              <a:t>国会做出了有条件延长对中国最惠国待遇的议案。</a:t>
            </a:r>
          </a:p>
          <a:p>
            <a:pPr>
              <a:lnSpc>
                <a:spcPct val="115000"/>
              </a:lnSpc>
            </a:pPr>
            <a:r>
              <a:rPr lang="zh-CN" sz="2800" b="1">
                <a:solidFill>
                  <a:srgbClr val="CC0000"/>
                </a:solidFill>
                <a:latin typeface="黑体" pitchFamily="49" charset="-122"/>
                <a:ea typeface="黑体" pitchFamily="49" charset="-122"/>
              </a:rPr>
              <a:t>②布什总统对这一议案做出了否决。</a:t>
            </a:r>
          </a:p>
          <a:p>
            <a:pPr>
              <a:lnSpc>
                <a:spcPct val="115000"/>
              </a:lnSpc>
            </a:pPr>
            <a:r>
              <a:rPr lang="zh-CN" sz="2800" b="1">
                <a:solidFill>
                  <a:srgbClr val="CC0000"/>
                </a:solidFill>
                <a:latin typeface="黑体" pitchFamily="49" charset="-122"/>
                <a:ea typeface="黑体" pitchFamily="49" charset="-122"/>
              </a:rPr>
              <a:t>③美国参议院未能推翻布什总统的否决。</a:t>
            </a: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536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childTnLst>
                                </p:cTn>
                              </p:par>
                            </p:childTnLst>
                          </p:cTn>
                        </p:par>
                        <p:par>
                          <p:cTn id="7" fill="hold">
                            <p:stCondLst>
                              <p:cond delay="1"/>
                            </p:stCondLst>
                            <p:childTnLst>
                              <p:par>
                                <p:cTn id="8" presetID="1" presetClass="entr" presetSubtype="0" fill="hold" grpId="0" nodeType="afterEffect">
                                  <p:stCondLst>
                                    <p:cond delay="0"/>
                                  </p:stCondLst>
                                  <p:childTnLst>
                                    <p:set>
                                      <p:cBhvr>
                                        <p:cTn id="9" dur="1" fill="hold">
                                          <p:stCondLst>
                                            <p:cond delay="0"/>
                                          </p:stCondLst>
                                        </p:cTn>
                                        <p:tgtEl>
                                          <p:spTgt spid="15367"/>
                                        </p:tgtEl>
                                        <p:attrNameLst>
                                          <p:attrName>style.visibility</p:attrName>
                                        </p:attrNameLst>
                                      </p:cBhvr>
                                      <p:to>
                                        <p:strVal val="visible"/>
                                      </p:to>
                                    </p:set>
                                  </p:childTnLst>
                                </p:cTn>
                              </p:par>
                            </p:childTnLst>
                          </p:cTn>
                        </p:par>
                        <p:par>
                          <p:cTn id="10" fill="hold">
                            <p:stCondLst>
                              <p:cond delay="2"/>
                            </p:stCondLst>
                            <p:childTnLst>
                              <p:par>
                                <p:cTn id="11" presetID="1" presetClass="entr" presetSubtype="0" fill="hold" grpId="0" nodeType="afterEffect">
                                  <p:stCondLst>
                                    <p:cond delay="0"/>
                                  </p:stCondLst>
                                  <p:childTnLst>
                                    <p:set>
                                      <p:cBhvr>
                                        <p:cTn id="12" dur="1" fill="hold">
                                          <p:stCondLst>
                                            <p:cond delay="0"/>
                                          </p:stCondLst>
                                        </p:cTn>
                                        <p:tgtEl>
                                          <p:spTgt spid="15368"/>
                                        </p:tgtEl>
                                        <p:attrNameLst>
                                          <p:attrName>style.visibility</p:attrName>
                                        </p:attrNameLst>
                                      </p:cBhvr>
                                      <p:to>
                                        <p:strVal val="visible"/>
                                      </p:to>
                                    </p:set>
                                  </p:childTnLst>
                                </p:cTn>
                              </p:par>
                            </p:childTnLst>
                          </p:cTn>
                        </p:par>
                      </p:childTnLst>
                    </p:cTn>
                  </p:par>
                </p:childTnLst>
              </p:cTn>
              <p:nextCondLst>
                <p:cond evt="onClick" delay="0">
                  <p:tgtEl>
                    <p:spTgt spid="15365"/>
                  </p:tgtEl>
                </p:cond>
              </p:nextCondLst>
            </p:seq>
            <p:seq concurrent="1" nextAc="seek">
              <p:cTn id="13" restart="whenNotActive" fill="hold" evtFilter="cancelBubble" nodeType="interactiveSeq">
                <p:stCondLst>
                  <p:cond evt="onClick" delay="0">
                    <p:tgtEl>
                      <p:spTgt spid="15366"/>
                    </p:tgtEl>
                  </p:cond>
                </p:stCondLst>
                <p:endSync evt="end" delay="0">
                  <p:rtn val="all"/>
                </p:endSync>
                <p:childTnLst>
                  <p:par>
                    <p:cTn id="14" fill="hold">
                      <p:stCondLst>
                        <p:cond delay="0"/>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5364"/>
                                        </p:tgtEl>
                                        <p:attrNameLst>
                                          <p:attrName>style.visibility</p:attrName>
                                        </p:attrNameLst>
                                      </p:cBhvr>
                                      <p:to>
                                        <p:strVal val="visible"/>
                                      </p:to>
                                    </p:set>
                                  </p:childTnLst>
                                </p:cTn>
                              </p:par>
                            </p:childTnLst>
                          </p:cTn>
                        </p:par>
                      </p:childTnLst>
                    </p:cTn>
                  </p:par>
                </p:childTnLst>
              </p:cTn>
              <p:nextCondLst>
                <p:cond evt="onClick" delay="0">
                  <p:tgtEl>
                    <p:spTgt spid="15366"/>
                  </p:tgtEl>
                </p:cond>
              </p:nextCondLst>
            </p:seq>
            <p:seq concurrent="1" nextAc="seek">
              <p:cTn id="18" restart="whenNotActive" fill="hold" evtFilter="cancelBubble" nodeType="interactiveSeq">
                <p:stCondLst>
                  <p:cond evt="onClick" delay="0">
                    <p:tgtEl>
                      <p:spTgt spid="15367"/>
                    </p:tgtEl>
                  </p:cond>
                </p:stCondLst>
                <p:endSync evt="end" delay="0">
                  <p:rtn val="all"/>
                </p:endSync>
                <p:childTnLst>
                  <p:par>
                    <p:cTn id="19" fill="hold">
                      <p:stCondLst>
                        <p:cond delay="0"/>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369"/>
                                        </p:tgtEl>
                                        <p:attrNameLst>
                                          <p:attrName>style.visibility</p:attrName>
                                        </p:attrNameLst>
                                      </p:cBhvr>
                                      <p:to>
                                        <p:strVal val="visible"/>
                                      </p:to>
                                    </p:set>
                                  </p:childTnLst>
                                </p:cTn>
                              </p:par>
                            </p:childTnLst>
                          </p:cTn>
                        </p:par>
                      </p:childTnLst>
                    </p:cTn>
                  </p:par>
                </p:childTnLst>
              </p:cTn>
              <p:nextCondLst>
                <p:cond evt="onClick" delay="0">
                  <p:tgtEl>
                    <p:spTgt spid="15367"/>
                  </p:tgtEl>
                </p:cond>
              </p:nextCondLst>
            </p:seq>
            <p:seq concurrent="1" nextAc="seek">
              <p:cTn id="23" restart="whenNotActive" fill="hold" evtFilter="cancelBubble" nodeType="interactiveSeq">
                <p:stCondLst>
                  <p:cond evt="onClick" delay="0">
                    <p:tgtEl>
                      <p:spTgt spid="15368"/>
                    </p:tgtEl>
                  </p:cond>
                </p:stCondLst>
                <p:endSync evt="end" delay="0">
                  <p:rtn val="all"/>
                </p:endSync>
                <p:childTnLst>
                  <p:par>
                    <p:cTn id="24" fill="hold">
                      <p:stCondLst>
                        <p:cond delay="0"/>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5370"/>
                                        </p:tgtEl>
                                        <p:attrNameLst>
                                          <p:attrName>style.visibility</p:attrName>
                                        </p:attrNameLst>
                                      </p:cBhvr>
                                      <p:to>
                                        <p:strVal val="visible"/>
                                      </p:to>
                                    </p:set>
                                  </p:childTnLst>
                                </p:cTn>
                              </p:par>
                            </p:childTnLst>
                          </p:cTn>
                        </p:par>
                      </p:childTnLst>
                    </p:cTn>
                  </p:par>
                </p:childTnLst>
              </p:cTn>
              <p:nextCondLst>
                <p:cond evt="onClick" delay="0">
                  <p:tgtEl>
                    <p:spTgt spid="15368"/>
                  </p:tgtEl>
                </p:cond>
              </p:nextCondLst>
            </p:seq>
          </p:childTnLst>
        </p:cTn>
      </p:par>
    </p:tnLst>
    <p:bldLst>
      <p:bldP spid="15364" grpId="0" autoUpdateAnimBg="0"/>
      <p:bldP spid="15366" grpId="0" autoUpdateAnimBg="0"/>
      <p:bldP spid="15367" grpId="0" autoUpdateAnimBg="0"/>
      <p:bldP spid="15368" grpId="0" autoUpdateAnimBg="0"/>
      <p:bldP spid="15369" grpId="0" autoUpdateAnimBg="0"/>
      <p:bldP spid="15370"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descr="信纸"/>
          <p:cNvSpPr>
            <a:spLocks noChangeArrowheads="1"/>
          </p:cNvSpPr>
          <p:nvPr/>
        </p:nvSpPr>
        <p:spPr bwMode="auto">
          <a:xfrm>
            <a:off x="0" y="0"/>
            <a:ext cx="1219200" cy="6858000"/>
          </a:xfrm>
          <a:prstGeom prst="rect">
            <a:avLst/>
          </a:prstGeom>
          <a:blipFill dpi="0" rotWithShape="1">
            <a:blip r:embed="rId2" cstate="print"/>
            <a:srcRect/>
            <a:tile tx="0" ty="0" sx="100000" sy="100000" flip="none" algn="tl"/>
          </a:blipFill>
          <a:ln w="9525" cmpd="sng">
            <a:solidFill>
              <a:srgbClr val="FFCC66"/>
            </a:solidFill>
            <a:miter lim="800000"/>
            <a:headEnd/>
            <a:tailEnd/>
          </a:ln>
          <a:effectLst/>
        </p:spPr>
        <p:txBody>
          <a:bodyPr wrap="none" anchor="ctr"/>
          <a:lstStyle/>
          <a:p>
            <a:pPr algn="ctr"/>
            <a:r>
              <a:rPr lang="zh-CN" sz="4000" b="1">
                <a:ea typeface="黑体" pitchFamily="49" charset="-122"/>
              </a:rPr>
              <a:t>单</a:t>
            </a:r>
          </a:p>
          <a:p>
            <a:pPr algn="ctr"/>
            <a:r>
              <a:rPr lang="zh-CN" sz="4000" b="1">
                <a:ea typeface="黑体" pitchFamily="49" charset="-122"/>
              </a:rPr>
              <a:t>句</a:t>
            </a:r>
          </a:p>
          <a:p>
            <a:pPr algn="ctr"/>
            <a:r>
              <a:rPr lang="zh-CN" sz="4000" b="1">
                <a:ea typeface="黑体" pitchFamily="49" charset="-122"/>
              </a:rPr>
              <a:t>与</a:t>
            </a:r>
          </a:p>
          <a:p>
            <a:pPr algn="ctr"/>
            <a:r>
              <a:rPr lang="zh-CN" sz="4000" b="1">
                <a:ea typeface="黑体" pitchFamily="49" charset="-122"/>
              </a:rPr>
              <a:t>复</a:t>
            </a:r>
          </a:p>
          <a:p>
            <a:pPr algn="ctr"/>
            <a:r>
              <a:rPr lang="zh-CN" sz="4000" b="1">
                <a:ea typeface="黑体" pitchFamily="49" charset="-122"/>
              </a:rPr>
              <a:t>句</a:t>
            </a:r>
          </a:p>
          <a:p>
            <a:pPr algn="ctr"/>
            <a:r>
              <a:rPr lang="zh-CN" sz="4000" b="1">
                <a:ea typeface="黑体" pitchFamily="49" charset="-122"/>
              </a:rPr>
              <a:t>的</a:t>
            </a:r>
          </a:p>
          <a:p>
            <a:pPr algn="ctr"/>
            <a:r>
              <a:rPr lang="zh-CN" sz="4000" b="1">
                <a:ea typeface="黑体" pitchFamily="49" charset="-122"/>
              </a:rPr>
              <a:t>转</a:t>
            </a:r>
          </a:p>
          <a:p>
            <a:pPr algn="ctr"/>
            <a:r>
              <a:rPr lang="zh-CN" sz="4000" b="1">
                <a:ea typeface="黑体" pitchFamily="49" charset="-122"/>
              </a:rPr>
              <a:t>换</a:t>
            </a:r>
          </a:p>
        </p:txBody>
      </p:sp>
      <p:sp>
        <p:nvSpPr>
          <p:cNvPr id="16387" name="AutoShape 3">
            <a:hlinkClick r:id="" action="ppaction://hlinkshowjump?jump=nextslide" highlightClick="1"/>
            <a:hlinkHover r:id="" action="ppaction://noaction" highlightClick="1"/>
          </p:cNvPr>
          <p:cNvSpPr>
            <a:spLocks noChangeArrowheads="1"/>
          </p:cNvSpPr>
          <p:nvPr/>
        </p:nvSpPr>
        <p:spPr bwMode="auto">
          <a:xfrm>
            <a:off x="8382000" y="6019800"/>
            <a:ext cx="363538" cy="4095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alpha val="0"/>
            </a:srgbClr>
          </a:solidFill>
          <a:ln w="9525" cmpd="sng">
            <a:solidFill>
              <a:srgbClr val="3399FF"/>
            </a:solidFill>
            <a:miter lim="800000"/>
            <a:headEnd/>
            <a:tailEnd/>
          </a:ln>
          <a:effectLst/>
        </p:spPr>
        <p:txBody>
          <a:bodyPr wrap="none" anchor="ctr"/>
          <a:lstStyle/>
          <a:p>
            <a:pPr algn="ctr"/>
            <a:endParaRPr lang="zh-CN" altLang="zh-CN" sz="1400" b="1">
              <a:latin typeface="Times New Roman" pitchFamily="18" charset="0"/>
              <a:ea typeface="楷体_GB2312" pitchFamily="1" charset="-122"/>
            </a:endParaRPr>
          </a:p>
        </p:txBody>
      </p:sp>
      <p:sp>
        <p:nvSpPr>
          <p:cNvPr id="16388" name="Rectangle 4"/>
          <p:cNvSpPr>
            <a:spLocks noChangeArrowheads="1"/>
          </p:cNvSpPr>
          <p:nvPr/>
        </p:nvSpPr>
        <p:spPr bwMode="auto">
          <a:xfrm>
            <a:off x="1447800" y="1817688"/>
            <a:ext cx="7543800" cy="1992312"/>
          </a:xfrm>
          <a:prstGeom prst="rect">
            <a:avLst/>
          </a:prstGeom>
          <a:noFill/>
          <a:ln w="9525">
            <a:noFill/>
            <a:miter lim="800000"/>
            <a:headEnd/>
            <a:tailEnd/>
          </a:ln>
          <a:effectLst/>
        </p:spPr>
        <p:txBody>
          <a:bodyPr>
            <a:spAutoFit/>
          </a:bodyPr>
          <a:lstStyle/>
          <a:p>
            <a:pPr>
              <a:lnSpc>
                <a:spcPct val="130000"/>
              </a:lnSpc>
            </a:pPr>
            <a:r>
              <a:rPr lang="zh-CN" altLang="zh-CN" sz="3200" b="1" dirty="0">
                <a:latin typeface="黑体" pitchFamily="49" charset="-122"/>
                <a:ea typeface="黑体" pitchFamily="49" charset="-122"/>
              </a:rPr>
              <a:t>①</a:t>
            </a:r>
            <a:r>
              <a:rPr lang="zh-CN" sz="3200" b="1" dirty="0">
                <a:latin typeface="黑体" pitchFamily="49" charset="-122"/>
                <a:ea typeface="黑体" pitchFamily="49" charset="-122"/>
              </a:rPr>
              <a:t>确定一个句子作全句的主干句；</a:t>
            </a:r>
          </a:p>
          <a:p>
            <a:pPr>
              <a:lnSpc>
                <a:spcPct val="130000"/>
              </a:lnSpc>
            </a:pPr>
            <a:r>
              <a:rPr lang="zh-CN" sz="3200" b="1" dirty="0">
                <a:latin typeface="黑体" pitchFamily="49" charset="-122"/>
                <a:ea typeface="黑体" pitchFamily="49" charset="-122"/>
              </a:rPr>
              <a:t>②把其它句子都变为偏正短语；</a:t>
            </a:r>
          </a:p>
          <a:p>
            <a:pPr>
              <a:lnSpc>
                <a:spcPct val="130000"/>
              </a:lnSpc>
            </a:pPr>
            <a:r>
              <a:rPr lang="zh-CN" sz="3200" b="1" dirty="0">
                <a:latin typeface="黑体" pitchFamily="49" charset="-122"/>
                <a:ea typeface="黑体" pitchFamily="49" charset="-122"/>
              </a:rPr>
              <a:t>③将偏正短语分别加上相应的主干成分上</a:t>
            </a:r>
          </a:p>
        </p:txBody>
      </p:sp>
      <p:sp>
        <p:nvSpPr>
          <p:cNvPr id="16389" name="Text Box 5"/>
          <p:cNvSpPr txBox="1">
            <a:spLocks noChangeArrowheads="1"/>
          </p:cNvSpPr>
          <p:nvPr/>
        </p:nvSpPr>
        <p:spPr bwMode="auto">
          <a:xfrm>
            <a:off x="1524000" y="304800"/>
            <a:ext cx="7239000" cy="70167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4000" b="1" dirty="0" smtClean="0">
                <a:ea typeface="黑体" pitchFamily="49" charset="-122"/>
              </a:rPr>
              <a:t>复</a:t>
            </a:r>
            <a:r>
              <a:rPr lang="zh-CN" sz="4000" b="1" dirty="0">
                <a:ea typeface="黑体" pitchFamily="49" charset="-122"/>
              </a:rPr>
              <a:t>句变单句（短句变长句）</a:t>
            </a:r>
          </a:p>
        </p:txBody>
      </p:sp>
      <p:sp>
        <p:nvSpPr>
          <p:cNvPr id="16390" name="Rectangle 6"/>
          <p:cNvSpPr>
            <a:spLocks noChangeArrowheads="1"/>
          </p:cNvSpPr>
          <p:nvPr/>
        </p:nvSpPr>
        <p:spPr bwMode="auto">
          <a:xfrm>
            <a:off x="1524000" y="3810000"/>
            <a:ext cx="2514600" cy="725488"/>
          </a:xfrm>
          <a:prstGeom prst="rect">
            <a:avLst/>
          </a:prstGeom>
          <a:noFill/>
          <a:ln w="9525">
            <a:noFill/>
            <a:miter lim="800000"/>
            <a:headEnd/>
            <a:tailEnd/>
          </a:ln>
          <a:effectLst/>
        </p:spPr>
        <p:txBody>
          <a:bodyPr>
            <a:spAutoFit/>
          </a:bodyPr>
          <a:lstStyle/>
          <a:p>
            <a:pPr>
              <a:lnSpc>
                <a:spcPct val="130000"/>
              </a:lnSpc>
            </a:pPr>
            <a:r>
              <a:rPr lang="zh-CN" sz="3200" b="1">
                <a:latin typeface="黑体" pitchFamily="49" charset="-122"/>
                <a:ea typeface="黑体" pitchFamily="49" charset="-122"/>
              </a:rPr>
              <a:t>特别注意：</a:t>
            </a:r>
          </a:p>
        </p:txBody>
      </p:sp>
      <p:sp>
        <p:nvSpPr>
          <p:cNvPr id="16391" name="Rectangle 7"/>
          <p:cNvSpPr>
            <a:spLocks noChangeArrowheads="1"/>
          </p:cNvSpPr>
          <p:nvPr/>
        </p:nvSpPr>
        <p:spPr bwMode="auto">
          <a:xfrm>
            <a:off x="1524000" y="4572000"/>
            <a:ext cx="6324600" cy="1992313"/>
          </a:xfrm>
          <a:prstGeom prst="rect">
            <a:avLst/>
          </a:prstGeom>
          <a:noFill/>
          <a:ln w="9525">
            <a:noFill/>
            <a:miter lim="800000"/>
            <a:headEnd/>
            <a:tailEnd/>
          </a:ln>
          <a:effectLst/>
        </p:spPr>
        <p:txBody>
          <a:bodyPr>
            <a:spAutoFit/>
          </a:bodyPr>
          <a:lstStyle/>
          <a:p>
            <a:pPr>
              <a:lnSpc>
                <a:spcPct val="130000"/>
              </a:lnSpc>
            </a:pPr>
            <a:r>
              <a:rPr lang="zh-CN" altLang="zh-CN" sz="3200" b="1" dirty="0">
                <a:latin typeface="黑体" pitchFamily="49" charset="-122"/>
                <a:ea typeface="黑体" pitchFamily="49" charset="-122"/>
              </a:rPr>
              <a:t>①</a:t>
            </a:r>
            <a:r>
              <a:rPr lang="zh-CN" sz="3200" b="1" dirty="0">
                <a:latin typeface="黑体" pitchFamily="49" charset="-122"/>
                <a:ea typeface="黑体" pitchFamily="49" charset="-122"/>
              </a:rPr>
              <a:t>单句内部的标点符号；</a:t>
            </a:r>
          </a:p>
          <a:p>
            <a:pPr>
              <a:lnSpc>
                <a:spcPct val="130000"/>
              </a:lnSpc>
            </a:pPr>
            <a:r>
              <a:rPr lang="zh-CN" sz="3200" b="1" dirty="0">
                <a:latin typeface="黑体" pitchFamily="49" charset="-122"/>
                <a:ea typeface="黑体" pitchFamily="49" charset="-122"/>
              </a:rPr>
              <a:t>②各修饰成分的顺序；</a:t>
            </a:r>
          </a:p>
          <a:p>
            <a:pPr>
              <a:lnSpc>
                <a:spcPct val="130000"/>
              </a:lnSpc>
            </a:pPr>
            <a:r>
              <a:rPr lang="zh-CN" sz="3200" b="1" dirty="0">
                <a:latin typeface="黑体" pitchFamily="49" charset="-122"/>
                <a:ea typeface="黑体" pitchFamily="49" charset="-122"/>
              </a:rPr>
              <a:t>③适当增删词语。</a:t>
            </a:r>
          </a:p>
        </p:txBody>
      </p:sp>
      <p:sp>
        <p:nvSpPr>
          <p:cNvPr id="16392" name="Rectangle 8"/>
          <p:cNvSpPr>
            <a:spLocks noChangeArrowheads="1"/>
          </p:cNvSpPr>
          <p:nvPr/>
        </p:nvSpPr>
        <p:spPr bwMode="auto">
          <a:xfrm>
            <a:off x="1524000" y="1066800"/>
            <a:ext cx="3276600" cy="725488"/>
          </a:xfrm>
          <a:prstGeom prst="rect">
            <a:avLst/>
          </a:prstGeom>
          <a:noFill/>
          <a:ln w="9525">
            <a:noFill/>
            <a:miter lim="800000"/>
            <a:headEnd/>
            <a:tailEnd/>
          </a:ln>
          <a:effectLst/>
        </p:spPr>
        <p:txBody>
          <a:bodyPr>
            <a:spAutoFit/>
          </a:bodyPr>
          <a:lstStyle/>
          <a:p>
            <a:pPr>
              <a:lnSpc>
                <a:spcPct val="130000"/>
              </a:lnSpc>
            </a:pPr>
            <a:r>
              <a:rPr lang="zh-CN" sz="3200" b="1">
                <a:latin typeface="黑体" pitchFamily="49" charset="-122"/>
                <a:ea typeface="黑体" pitchFamily="49" charset="-122"/>
              </a:rPr>
              <a:t>转换方法：</a:t>
            </a:r>
          </a:p>
        </p:txBody>
      </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descr="信纸"/>
          <p:cNvSpPr>
            <a:spLocks noChangeArrowheads="1"/>
          </p:cNvSpPr>
          <p:nvPr/>
        </p:nvSpPr>
        <p:spPr bwMode="auto">
          <a:xfrm>
            <a:off x="0" y="0"/>
            <a:ext cx="1219200" cy="6858000"/>
          </a:xfrm>
          <a:prstGeom prst="rect">
            <a:avLst/>
          </a:prstGeom>
          <a:blipFill dpi="0" rotWithShape="1">
            <a:blip r:embed="rId2" cstate="print"/>
            <a:srcRect/>
            <a:tile tx="0" ty="0" sx="100000" sy="100000" flip="none" algn="tl"/>
          </a:blipFill>
          <a:ln w="9525" cmpd="sng">
            <a:solidFill>
              <a:srgbClr val="FFCC66"/>
            </a:solidFill>
            <a:miter lim="800000"/>
            <a:headEnd/>
            <a:tailEnd/>
          </a:ln>
          <a:effectLst/>
        </p:spPr>
        <p:txBody>
          <a:bodyPr wrap="none" anchor="ctr"/>
          <a:lstStyle/>
          <a:p>
            <a:pPr algn="ctr"/>
            <a:r>
              <a:rPr lang="zh-CN" sz="4000" b="1">
                <a:ea typeface="黑体" pitchFamily="49" charset="-122"/>
              </a:rPr>
              <a:t>单</a:t>
            </a:r>
          </a:p>
          <a:p>
            <a:pPr algn="ctr"/>
            <a:r>
              <a:rPr lang="zh-CN" sz="4000" b="1">
                <a:ea typeface="黑体" pitchFamily="49" charset="-122"/>
              </a:rPr>
              <a:t>句</a:t>
            </a:r>
          </a:p>
          <a:p>
            <a:pPr algn="ctr"/>
            <a:r>
              <a:rPr lang="zh-CN" sz="4000" b="1">
                <a:ea typeface="黑体" pitchFamily="49" charset="-122"/>
              </a:rPr>
              <a:t>与</a:t>
            </a:r>
          </a:p>
          <a:p>
            <a:pPr algn="ctr"/>
            <a:r>
              <a:rPr lang="zh-CN" sz="4000" b="1">
                <a:ea typeface="黑体" pitchFamily="49" charset="-122"/>
              </a:rPr>
              <a:t>复</a:t>
            </a:r>
          </a:p>
          <a:p>
            <a:pPr algn="ctr"/>
            <a:r>
              <a:rPr lang="zh-CN" sz="4000" b="1">
                <a:ea typeface="黑体" pitchFamily="49" charset="-122"/>
              </a:rPr>
              <a:t>句</a:t>
            </a:r>
          </a:p>
          <a:p>
            <a:pPr algn="ctr"/>
            <a:r>
              <a:rPr lang="zh-CN" sz="4000" b="1">
                <a:ea typeface="黑体" pitchFamily="49" charset="-122"/>
              </a:rPr>
              <a:t>的</a:t>
            </a:r>
          </a:p>
          <a:p>
            <a:pPr algn="ctr"/>
            <a:r>
              <a:rPr lang="zh-CN" sz="4000" b="1">
                <a:ea typeface="黑体" pitchFamily="49" charset="-122"/>
              </a:rPr>
              <a:t>转</a:t>
            </a:r>
          </a:p>
          <a:p>
            <a:pPr algn="ctr"/>
            <a:r>
              <a:rPr lang="zh-CN" sz="4000" b="1">
                <a:ea typeface="黑体" pitchFamily="49" charset="-122"/>
              </a:rPr>
              <a:t>换</a:t>
            </a:r>
          </a:p>
        </p:txBody>
      </p:sp>
      <p:sp>
        <p:nvSpPr>
          <p:cNvPr id="17411" name="AutoShape 3">
            <a:hlinkClick r:id="" action="ppaction://hlinkshowjump?jump=nextslide" highlightClick="1"/>
            <a:hlinkHover r:id="" action="ppaction://noaction" highlightClick="1"/>
          </p:cNvPr>
          <p:cNvSpPr>
            <a:spLocks noChangeArrowheads="1"/>
          </p:cNvSpPr>
          <p:nvPr/>
        </p:nvSpPr>
        <p:spPr bwMode="auto">
          <a:xfrm>
            <a:off x="8382000" y="6019800"/>
            <a:ext cx="363538" cy="4095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alpha val="0"/>
            </a:srgbClr>
          </a:solidFill>
          <a:ln w="9525" cmpd="sng">
            <a:solidFill>
              <a:srgbClr val="3399FF"/>
            </a:solidFill>
            <a:miter lim="800000"/>
            <a:headEnd/>
            <a:tailEnd/>
          </a:ln>
          <a:effectLst/>
        </p:spPr>
        <p:txBody>
          <a:bodyPr wrap="none" anchor="ctr"/>
          <a:lstStyle/>
          <a:p>
            <a:pPr algn="ctr"/>
            <a:endParaRPr lang="zh-CN" altLang="zh-CN" sz="1400" b="1">
              <a:latin typeface="Times New Roman" pitchFamily="18" charset="0"/>
              <a:ea typeface="楷体_GB2312" pitchFamily="1" charset="-122"/>
            </a:endParaRPr>
          </a:p>
        </p:txBody>
      </p:sp>
      <p:sp>
        <p:nvSpPr>
          <p:cNvPr id="17412" name="Rectangle 4"/>
          <p:cNvSpPr>
            <a:spLocks noChangeArrowheads="1"/>
          </p:cNvSpPr>
          <p:nvPr/>
        </p:nvSpPr>
        <p:spPr bwMode="auto">
          <a:xfrm>
            <a:off x="1447800" y="4752975"/>
            <a:ext cx="7239000" cy="1373188"/>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2800" b="1">
                <a:solidFill>
                  <a:srgbClr val="CC0000"/>
                </a:solidFill>
                <a:ea typeface="黑体" pitchFamily="49" charset="-122"/>
              </a:rPr>
              <a:t>答案：王力先生认为，中国旧体诗的音乐美分为以音步、平仄相间构成的抑扬美和以同韵字来来回回的重复构成的回环美。 </a:t>
            </a:r>
          </a:p>
        </p:txBody>
      </p:sp>
      <p:sp>
        <p:nvSpPr>
          <p:cNvPr id="17413" name="Text Box 5"/>
          <p:cNvSpPr txBox="1">
            <a:spLocks noChangeArrowheads="1"/>
          </p:cNvSpPr>
          <p:nvPr/>
        </p:nvSpPr>
        <p:spPr bwMode="auto">
          <a:xfrm>
            <a:off x="1447800" y="304800"/>
            <a:ext cx="7391400" cy="420687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000" b="1">
                <a:ea typeface="黑体" pitchFamily="49" charset="-122"/>
              </a:rPr>
              <a:t>将下面三个句子整合为一个单句。（可调整语序、适当增删词语，不能改变原意）</a:t>
            </a:r>
          </a:p>
          <a:p>
            <a:pPr>
              <a:buClr>
                <a:srgbClr val="CC0000"/>
              </a:buClr>
              <a:buFont typeface="Wingdings" pitchFamily="2" charset="2"/>
              <a:buNone/>
            </a:pPr>
            <a:r>
              <a:rPr lang="zh-CN" sz="3000" b="1">
                <a:ea typeface="黑体" pitchFamily="49" charset="-122"/>
              </a:rPr>
              <a:t>（</a:t>
            </a:r>
            <a:r>
              <a:rPr lang="zh-CN" altLang="zh-CN" sz="3000" b="1">
                <a:ea typeface="黑体" pitchFamily="49" charset="-122"/>
              </a:rPr>
              <a:t>09</a:t>
            </a:r>
            <a:r>
              <a:rPr lang="zh-CN" sz="3000" b="1">
                <a:ea typeface="黑体" pitchFamily="49" charset="-122"/>
              </a:rPr>
              <a:t>年江西卷）</a:t>
            </a:r>
          </a:p>
          <a:p>
            <a:pPr>
              <a:buClr>
                <a:srgbClr val="CC0000"/>
              </a:buClr>
              <a:buFont typeface="Wingdings" pitchFamily="2" charset="2"/>
              <a:buNone/>
            </a:pPr>
            <a:r>
              <a:rPr lang="zh-CN" sz="3000" b="1">
                <a:ea typeface="黑体" pitchFamily="49" charset="-122"/>
              </a:rPr>
              <a:t>①王力先生认为，中国旧体诗以音步、平仄相间构成抑扬美。</a:t>
            </a:r>
          </a:p>
          <a:p>
            <a:pPr>
              <a:buClr>
                <a:srgbClr val="CC0000"/>
              </a:buClr>
              <a:buFont typeface="Wingdings" pitchFamily="2" charset="2"/>
              <a:buNone/>
            </a:pPr>
            <a:r>
              <a:rPr lang="zh-CN" sz="3000" b="1">
                <a:ea typeface="黑体" pitchFamily="49" charset="-122"/>
              </a:rPr>
              <a:t>②王力先生认为，中国旧体诗的音乐美分为抑扬美和回环美。</a:t>
            </a:r>
          </a:p>
          <a:p>
            <a:pPr>
              <a:buClr>
                <a:srgbClr val="CC0000"/>
              </a:buClr>
              <a:buFont typeface="Wingdings" pitchFamily="2" charset="2"/>
              <a:buNone/>
            </a:pPr>
            <a:r>
              <a:rPr lang="zh-CN" sz="3000" b="1">
                <a:ea typeface="黑体" pitchFamily="49" charset="-122"/>
              </a:rPr>
              <a:t>③王力先生认为，中国旧体诗以同韵字来来回回的重复构成回环美。</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descr="信纸"/>
          <p:cNvSpPr>
            <a:spLocks noChangeArrowheads="1"/>
          </p:cNvSpPr>
          <p:nvPr/>
        </p:nvSpPr>
        <p:spPr bwMode="auto">
          <a:xfrm>
            <a:off x="0" y="0"/>
            <a:ext cx="1219200" cy="6858000"/>
          </a:xfrm>
          <a:prstGeom prst="rect">
            <a:avLst/>
          </a:prstGeom>
          <a:blipFill dpi="0" rotWithShape="1">
            <a:blip r:embed="rId2" cstate="print"/>
            <a:srcRect/>
            <a:tile tx="0" ty="0" sx="100000" sy="100000" flip="none" algn="tl"/>
          </a:blipFill>
          <a:ln w="9525" cmpd="sng">
            <a:solidFill>
              <a:srgbClr val="FFCC66"/>
            </a:solidFill>
            <a:miter lim="800000"/>
            <a:headEnd/>
            <a:tailEnd/>
          </a:ln>
          <a:effectLst/>
        </p:spPr>
        <p:txBody>
          <a:bodyPr wrap="none" anchor="ctr"/>
          <a:lstStyle/>
          <a:p>
            <a:pPr algn="ctr"/>
            <a:r>
              <a:rPr lang="zh-CN" sz="4000" b="1">
                <a:ea typeface="黑体" pitchFamily="49" charset="-122"/>
              </a:rPr>
              <a:t>单</a:t>
            </a:r>
          </a:p>
          <a:p>
            <a:pPr algn="ctr"/>
            <a:r>
              <a:rPr lang="zh-CN" sz="4000" b="1">
                <a:ea typeface="黑体" pitchFamily="49" charset="-122"/>
              </a:rPr>
              <a:t>句</a:t>
            </a:r>
          </a:p>
          <a:p>
            <a:pPr algn="ctr"/>
            <a:r>
              <a:rPr lang="zh-CN" sz="4000" b="1">
                <a:ea typeface="黑体" pitchFamily="49" charset="-122"/>
              </a:rPr>
              <a:t>与</a:t>
            </a:r>
          </a:p>
          <a:p>
            <a:pPr algn="ctr"/>
            <a:r>
              <a:rPr lang="zh-CN" sz="4000" b="1">
                <a:ea typeface="黑体" pitchFamily="49" charset="-122"/>
              </a:rPr>
              <a:t>复</a:t>
            </a:r>
          </a:p>
          <a:p>
            <a:pPr algn="ctr"/>
            <a:r>
              <a:rPr lang="zh-CN" sz="4000" b="1">
                <a:ea typeface="黑体" pitchFamily="49" charset="-122"/>
              </a:rPr>
              <a:t>句</a:t>
            </a:r>
          </a:p>
          <a:p>
            <a:pPr algn="ctr"/>
            <a:r>
              <a:rPr lang="zh-CN" sz="4000" b="1">
                <a:ea typeface="黑体" pitchFamily="49" charset="-122"/>
              </a:rPr>
              <a:t>的</a:t>
            </a:r>
          </a:p>
          <a:p>
            <a:pPr algn="ctr"/>
            <a:r>
              <a:rPr lang="zh-CN" sz="4000" b="1">
                <a:ea typeface="黑体" pitchFamily="49" charset="-122"/>
              </a:rPr>
              <a:t>转</a:t>
            </a:r>
          </a:p>
          <a:p>
            <a:pPr algn="ctr"/>
            <a:r>
              <a:rPr lang="zh-CN" sz="4000" b="1">
                <a:ea typeface="黑体" pitchFamily="49" charset="-122"/>
              </a:rPr>
              <a:t>换</a:t>
            </a:r>
          </a:p>
        </p:txBody>
      </p:sp>
      <p:sp>
        <p:nvSpPr>
          <p:cNvPr id="18436" name="Rectangle 4"/>
          <p:cNvSpPr>
            <a:spLocks noChangeArrowheads="1"/>
          </p:cNvSpPr>
          <p:nvPr/>
        </p:nvSpPr>
        <p:spPr bwMode="auto">
          <a:xfrm>
            <a:off x="1447800" y="3962400"/>
            <a:ext cx="7516688" cy="2654300"/>
          </a:xfrm>
          <a:prstGeom prst="rect">
            <a:avLst/>
          </a:prstGeom>
          <a:noFill/>
          <a:ln w="9525">
            <a:noFill/>
            <a:miter lim="800000"/>
            <a:headEnd/>
            <a:tailEnd/>
          </a:ln>
          <a:effectLst/>
        </p:spPr>
        <p:txBody>
          <a:bodyPr wrap="square">
            <a:spAutoFit/>
          </a:bodyPr>
          <a:lstStyle/>
          <a:p>
            <a:pPr>
              <a:buClr>
                <a:srgbClr val="CC0000"/>
              </a:buClr>
              <a:buFont typeface="Wingdings" pitchFamily="2" charset="2"/>
              <a:buNone/>
            </a:pPr>
            <a:r>
              <a:rPr lang="zh-CN" sz="2800" b="1" dirty="0">
                <a:solidFill>
                  <a:srgbClr val="CC0000"/>
                </a:solidFill>
                <a:ea typeface="黑体" pitchFamily="49" charset="-122"/>
              </a:rPr>
              <a:t>答案：</a:t>
            </a:r>
            <a:r>
              <a:rPr lang="zh-CN" sz="2800" b="1" dirty="0">
                <a:solidFill>
                  <a:srgbClr val="CC0000"/>
                </a:solidFill>
                <a:ea typeface="黑体" pitchFamily="49" charset="-122"/>
                <a:sym typeface="Wingdings" pitchFamily="2" charset="2"/>
              </a:rPr>
              <a:t>（</a:t>
            </a:r>
            <a:r>
              <a:rPr lang="zh-CN" altLang="zh-CN" sz="2800" b="1" dirty="0">
                <a:solidFill>
                  <a:srgbClr val="CC0000"/>
                </a:solidFill>
                <a:ea typeface="黑体" pitchFamily="49" charset="-122"/>
                <a:sym typeface="Wingdings" pitchFamily="2" charset="2"/>
              </a:rPr>
              <a:t>1</a:t>
            </a:r>
            <a:r>
              <a:rPr lang="zh-CN" sz="2800" b="1" dirty="0">
                <a:solidFill>
                  <a:srgbClr val="CC0000"/>
                </a:solidFill>
                <a:ea typeface="黑体" pitchFamily="49" charset="-122"/>
                <a:sym typeface="Wingdings" pitchFamily="2" charset="2"/>
              </a:rPr>
              <a:t>）</a:t>
            </a:r>
            <a:r>
              <a:rPr lang="zh-CN" altLang="zh-CN" sz="2800" b="1" dirty="0">
                <a:solidFill>
                  <a:srgbClr val="CC0000"/>
                </a:solidFill>
                <a:ea typeface="黑体" pitchFamily="49" charset="-122"/>
              </a:rPr>
              <a:t>《</a:t>
            </a:r>
            <a:r>
              <a:rPr lang="zh-CN" sz="2800" b="1" dirty="0">
                <a:solidFill>
                  <a:srgbClr val="CC0000"/>
                </a:solidFill>
                <a:ea typeface="黑体" pitchFamily="49" charset="-122"/>
              </a:rPr>
              <a:t>红楼梦</a:t>
            </a:r>
            <a:r>
              <a:rPr lang="zh-CN" altLang="zh-CN" sz="2800" b="1" dirty="0">
                <a:solidFill>
                  <a:srgbClr val="CC0000"/>
                </a:solidFill>
                <a:ea typeface="黑体" pitchFamily="49" charset="-122"/>
              </a:rPr>
              <a:t>》</a:t>
            </a:r>
            <a:r>
              <a:rPr lang="zh-CN" sz="2800" b="1" dirty="0">
                <a:solidFill>
                  <a:srgbClr val="CC0000"/>
                </a:solidFill>
                <a:ea typeface="黑体" pitchFamily="49" charset="-122"/>
              </a:rPr>
              <a:t>是曹雪芹创作的以揭露封建制度的黑暗腐朽和没落为主题的我国古代最伟大的长篇小说。  </a:t>
            </a:r>
          </a:p>
          <a:p>
            <a:pPr>
              <a:buClr>
                <a:srgbClr val="CC0000"/>
              </a:buClr>
              <a:buFont typeface="Wingdings" pitchFamily="2" charset="2"/>
              <a:buNone/>
            </a:pPr>
            <a:r>
              <a:rPr lang="zh-CN" sz="2800" b="1" dirty="0">
                <a:solidFill>
                  <a:srgbClr val="CC0000"/>
                </a:solidFill>
                <a:ea typeface="黑体" pitchFamily="49" charset="-122"/>
              </a:rPr>
              <a:t>（</a:t>
            </a:r>
            <a:r>
              <a:rPr lang="zh-CN" altLang="zh-CN" sz="2800" b="1" dirty="0">
                <a:solidFill>
                  <a:srgbClr val="CC0000"/>
                </a:solidFill>
                <a:ea typeface="黑体" pitchFamily="49" charset="-122"/>
              </a:rPr>
              <a:t>2</a:t>
            </a:r>
            <a:r>
              <a:rPr lang="zh-CN" sz="2800" b="1" dirty="0">
                <a:solidFill>
                  <a:srgbClr val="CC0000"/>
                </a:solidFill>
                <a:ea typeface="黑体" pitchFamily="49" charset="-122"/>
              </a:rPr>
              <a:t>）曹雪芹是以揭露封建制度的黑暗腐朽和没落为主题的我国古代最伟大的长篇小说</a:t>
            </a:r>
            <a:r>
              <a:rPr lang="zh-CN" altLang="zh-CN" sz="2800" b="1" dirty="0">
                <a:solidFill>
                  <a:srgbClr val="CC0000"/>
                </a:solidFill>
                <a:ea typeface="黑体" pitchFamily="49" charset="-122"/>
              </a:rPr>
              <a:t>《</a:t>
            </a:r>
            <a:r>
              <a:rPr lang="zh-CN" sz="2800" b="1" dirty="0">
                <a:solidFill>
                  <a:srgbClr val="CC0000"/>
                </a:solidFill>
                <a:ea typeface="黑体" pitchFamily="49" charset="-122"/>
              </a:rPr>
              <a:t>红楼梦</a:t>
            </a:r>
            <a:r>
              <a:rPr lang="zh-CN" altLang="zh-CN" sz="2800" b="1" dirty="0">
                <a:solidFill>
                  <a:srgbClr val="CC0000"/>
                </a:solidFill>
                <a:ea typeface="黑体" pitchFamily="49" charset="-122"/>
              </a:rPr>
              <a:t>》</a:t>
            </a:r>
            <a:r>
              <a:rPr lang="zh-CN" sz="2800" b="1" dirty="0">
                <a:solidFill>
                  <a:srgbClr val="CC0000"/>
                </a:solidFill>
                <a:ea typeface="黑体" pitchFamily="49" charset="-122"/>
              </a:rPr>
              <a:t>的作者。 </a:t>
            </a:r>
          </a:p>
        </p:txBody>
      </p:sp>
      <p:sp>
        <p:nvSpPr>
          <p:cNvPr id="18437" name="Text Box 5"/>
          <p:cNvSpPr txBox="1">
            <a:spLocks noChangeArrowheads="1"/>
          </p:cNvSpPr>
          <p:nvPr/>
        </p:nvSpPr>
        <p:spPr bwMode="auto">
          <a:xfrm>
            <a:off x="1447800" y="304800"/>
            <a:ext cx="7391400" cy="3508375"/>
          </a:xfrm>
          <a:prstGeom prst="rect">
            <a:avLst/>
          </a:prstGeom>
          <a:noFill/>
          <a:ln w="9525">
            <a:noFill/>
            <a:miter lim="800000"/>
            <a:headEnd/>
            <a:tailEnd/>
          </a:ln>
          <a:effectLst/>
        </p:spPr>
        <p:txBody>
          <a:bodyPr>
            <a:spAutoFit/>
          </a:bodyPr>
          <a:lstStyle/>
          <a:p>
            <a:r>
              <a:rPr lang="zh-CN" sz="2800" b="1" dirty="0">
                <a:latin typeface="黑体" pitchFamily="49" charset="-122"/>
                <a:ea typeface="黑体" pitchFamily="49" charset="-122"/>
              </a:rPr>
              <a:t>按照要求，把下面的三句话改写成一句话，并保留原有信息。（</a:t>
            </a:r>
            <a:r>
              <a:rPr lang="zh-CN" altLang="zh-CN" sz="2800" b="1" dirty="0">
                <a:latin typeface="黑体" pitchFamily="49" charset="-122"/>
                <a:ea typeface="黑体" pitchFamily="49" charset="-122"/>
              </a:rPr>
              <a:t>09</a:t>
            </a:r>
            <a:r>
              <a:rPr lang="zh-CN" sz="2800" b="1" dirty="0">
                <a:latin typeface="黑体" pitchFamily="49" charset="-122"/>
                <a:ea typeface="黑体" pitchFamily="49" charset="-122"/>
              </a:rPr>
              <a:t>年北京卷）</a:t>
            </a:r>
          </a:p>
          <a:p>
            <a:r>
              <a:rPr lang="zh-CN" sz="2800" b="1" dirty="0">
                <a:latin typeface="黑体" pitchFamily="49" charset="-122"/>
                <a:ea typeface="黑体" pitchFamily="49" charset="-122"/>
              </a:rPr>
              <a:t>①</a:t>
            </a:r>
            <a:r>
              <a:rPr lang="zh-CN" altLang="zh-CN" sz="2800" b="1" dirty="0">
                <a:latin typeface="黑体" pitchFamily="49" charset="-122"/>
                <a:ea typeface="黑体" pitchFamily="49" charset="-122"/>
              </a:rPr>
              <a:t>《</a:t>
            </a:r>
            <a:r>
              <a:rPr lang="zh-CN" sz="2800" b="1" dirty="0">
                <a:latin typeface="黑体" pitchFamily="49" charset="-122"/>
                <a:ea typeface="黑体" pitchFamily="49" charset="-122"/>
              </a:rPr>
              <a:t>红楼梦</a:t>
            </a:r>
            <a:r>
              <a:rPr lang="zh-CN" altLang="zh-CN" sz="2800" b="1" dirty="0">
                <a:latin typeface="黑体" pitchFamily="49" charset="-122"/>
                <a:ea typeface="黑体" pitchFamily="49" charset="-122"/>
              </a:rPr>
              <a:t>》</a:t>
            </a:r>
            <a:r>
              <a:rPr lang="zh-CN" sz="2800" b="1" dirty="0">
                <a:latin typeface="黑体" pitchFamily="49" charset="-122"/>
                <a:ea typeface="黑体" pitchFamily="49" charset="-122"/>
              </a:rPr>
              <a:t>是我国古代最伟大的长篇小说。</a:t>
            </a:r>
          </a:p>
          <a:p>
            <a:r>
              <a:rPr lang="zh-CN" sz="2800" b="1" dirty="0">
                <a:latin typeface="黑体" pitchFamily="49" charset="-122"/>
                <a:ea typeface="黑体" pitchFamily="49" charset="-122"/>
              </a:rPr>
              <a:t>②曹雪芹是长篇小说</a:t>
            </a:r>
            <a:r>
              <a:rPr lang="zh-CN" altLang="zh-CN" sz="2800" b="1" dirty="0">
                <a:latin typeface="黑体" pitchFamily="49" charset="-122"/>
                <a:ea typeface="黑体" pitchFamily="49" charset="-122"/>
              </a:rPr>
              <a:t>《</a:t>
            </a:r>
            <a:r>
              <a:rPr lang="zh-CN" sz="2800" b="1" dirty="0">
                <a:latin typeface="黑体" pitchFamily="49" charset="-122"/>
                <a:ea typeface="黑体" pitchFamily="49" charset="-122"/>
              </a:rPr>
              <a:t>红楼梦</a:t>
            </a:r>
            <a:r>
              <a:rPr lang="zh-CN" altLang="zh-CN" sz="2800" b="1" dirty="0">
                <a:latin typeface="黑体" pitchFamily="49" charset="-122"/>
                <a:ea typeface="黑体" pitchFamily="49" charset="-122"/>
              </a:rPr>
              <a:t>》</a:t>
            </a:r>
            <a:r>
              <a:rPr lang="zh-CN" sz="2800" b="1" dirty="0">
                <a:latin typeface="黑体" pitchFamily="49" charset="-122"/>
                <a:ea typeface="黑体" pitchFamily="49" charset="-122"/>
              </a:rPr>
              <a:t>的作者。</a:t>
            </a:r>
          </a:p>
          <a:p>
            <a:r>
              <a:rPr lang="zh-CN" sz="2800" b="1" dirty="0">
                <a:latin typeface="黑体" pitchFamily="49" charset="-122"/>
                <a:ea typeface="黑体" pitchFamily="49" charset="-122"/>
              </a:rPr>
              <a:t>③封建制度的黑暗腐朽和没落被</a:t>
            </a:r>
            <a:r>
              <a:rPr lang="zh-CN" altLang="zh-CN" sz="2800" b="1" dirty="0">
                <a:latin typeface="黑体" pitchFamily="49" charset="-122"/>
                <a:ea typeface="黑体" pitchFamily="49" charset="-122"/>
              </a:rPr>
              <a:t>《</a:t>
            </a:r>
            <a:r>
              <a:rPr lang="zh-CN" sz="2800" b="1" dirty="0">
                <a:latin typeface="黑体" pitchFamily="49" charset="-122"/>
                <a:ea typeface="黑体" pitchFamily="49" charset="-122"/>
              </a:rPr>
              <a:t>红楼梦</a:t>
            </a:r>
            <a:r>
              <a:rPr lang="zh-CN" altLang="zh-CN" sz="2800" b="1" dirty="0">
                <a:latin typeface="黑体" pitchFamily="49" charset="-122"/>
                <a:ea typeface="黑体" pitchFamily="49" charset="-122"/>
              </a:rPr>
              <a:t>》</a:t>
            </a:r>
            <a:r>
              <a:rPr lang="zh-CN" sz="2800" b="1" dirty="0">
                <a:latin typeface="黑体" pitchFamily="49" charset="-122"/>
                <a:ea typeface="黑体" pitchFamily="49" charset="-122"/>
              </a:rPr>
              <a:t>揭露了。</a:t>
            </a:r>
          </a:p>
          <a:p>
            <a:r>
              <a:rPr lang="zh-CN" sz="2800" b="1" dirty="0">
                <a:latin typeface="黑体" pitchFamily="49" charset="-122"/>
                <a:ea typeface="黑体" pitchFamily="49" charset="-122"/>
              </a:rPr>
              <a:t>（</a:t>
            </a:r>
            <a:r>
              <a:rPr lang="zh-CN" altLang="zh-CN" sz="2800" b="1" dirty="0">
                <a:latin typeface="黑体" pitchFamily="49" charset="-122"/>
                <a:ea typeface="黑体" pitchFamily="49" charset="-122"/>
              </a:rPr>
              <a:t>1</a:t>
            </a:r>
            <a:r>
              <a:rPr lang="zh-CN" sz="2800" b="1" dirty="0">
                <a:latin typeface="黑体" pitchFamily="49" charset="-122"/>
                <a:ea typeface="黑体" pitchFamily="49" charset="-122"/>
              </a:rPr>
              <a:t>）以</a:t>
            </a:r>
            <a:r>
              <a:rPr lang="zh-CN" altLang="zh-CN" sz="2800" b="1" dirty="0">
                <a:latin typeface="黑体" pitchFamily="49" charset="-122"/>
                <a:ea typeface="黑体" pitchFamily="49" charset="-122"/>
              </a:rPr>
              <a:t>《</a:t>
            </a:r>
            <a:r>
              <a:rPr lang="zh-CN" sz="2800" b="1" dirty="0">
                <a:latin typeface="黑体" pitchFamily="49" charset="-122"/>
                <a:ea typeface="黑体" pitchFamily="49" charset="-122"/>
              </a:rPr>
              <a:t>红楼梦</a:t>
            </a:r>
            <a:r>
              <a:rPr lang="zh-CN" altLang="zh-CN" sz="2800" b="1" dirty="0">
                <a:latin typeface="黑体" pitchFamily="49" charset="-122"/>
                <a:ea typeface="黑体" pitchFamily="49" charset="-122"/>
              </a:rPr>
              <a:t>》</a:t>
            </a:r>
            <a:r>
              <a:rPr lang="zh-CN" sz="2800" b="1" dirty="0">
                <a:latin typeface="黑体" pitchFamily="49" charset="-122"/>
                <a:ea typeface="黑体" pitchFamily="49" charset="-122"/>
              </a:rPr>
              <a:t>为主语：＿＿＿＿＿＿</a:t>
            </a:r>
          </a:p>
          <a:p>
            <a:r>
              <a:rPr lang="zh-CN" sz="2800" b="1" dirty="0">
                <a:latin typeface="黑体" pitchFamily="49" charset="-122"/>
                <a:ea typeface="黑体" pitchFamily="49" charset="-122"/>
              </a:rPr>
              <a:t>（</a:t>
            </a:r>
            <a:r>
              <a:rPr lang="zh-CN" altLang="zh-CN" sz="2800" b="1" dirty="0">
                <a:latin typeface="黑体" pitchFamily="49" charset="-122"/>
                <a:ea typeface="黑体" pitchFamily="49" charset="-122"/>
              </a:rPr>
              <a:t>2</a:t>
            </a:r>
            <a:r>
              <a:rPr lang="zh-CN" sz="2800" b="1" dirty="0">
                <a:latin typeface="黑体" pitchFamily="49" charset="-122"/>
                <a:ea typeface="黑体" pitchFamily="49" charset="-122"/>
              </a:rPr>
              <a:t>）以曹雪芹为主语：＿＿＿＿＿＿＿＿</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descr="信纸"/>
          <p:cNvSpPr>
            <a:spLocks noChangeArrowheads="1"/>
          </p:cNvSpPr>
          <p:nvPr/>
        </p:nvSpPr>
        <p:spPr bwMode="auto">
          <a:xfrm>
            <a:off x="0" y="0"/>
            <a:ext cx="1219200" cy="6858000"/>
          </a:xfrm>
          <a:prstGeom prst="rect">
            <a:avLst/>
          </a:prstGeom>
          <a:blipFill dpi="0" rotWithShape="1">
            <a:blip r:embed="rId2" cstate="print"/>
            <a:srcRect/>
            <a:tile tx="0" ty="0" sx="100000" sy="100000" flip="none" algn="tl"/>
          </a:blipFill>
          <a:ln w="9525" cmpd="sng">
            <a:solidFill>
              <a:srgbClr val="FFCC66"/>
            </a:solidFill>
            <a:miter lim="800000"/>
            <a:headEnd/>
            <a:tailEnd/>
          </a:ln>
          <a:effectLst/>
        </p:spPr>
        <p:txBody>
          <a:bodyPr wrap="none" anchor="ctr"/>
          <a:lstStyle/>
          <a:p>
            <a:pPr algn="ctr"/>
            <a:r>
              <a:rPr lang="zh-CN" sz="4000" b="1">
                <a:ea typeface="黑体" pitchFamily="49" charset="-122"/>
              </a:rPr>
              <a:t>单</a:t>
            </a:r>
          </a:p>
          <a:p>
            <a:pPr algn="ctr"/>
            <a:r>
              <a:rPr lang="zh-CN" sz="4000" b="1">
                <a:ea typeface="黑体" pitchFamily="49" charset="-122"/>
              </a:rPr>
              <a:t>句</a:t>
            </a:r>
          </a:p>
          <a:p>
            <a:pPr algn="ctr"/>
            <a:r>
              <a:rPr lang="zh-CN" sz="4000" b="1">
                <a:ea typeface="黑体" pitchFamily="49" charset="-122"/>
              </a:rPr>
              <a:t>与</a:t>
            </a:r>
          </a:p>
          <a:p>
            <a:pPr algn="ctr"/>
            <a:r>
              <a:rPr lang="zh-CN" sz="4000" b="1">
                <a:ea typeface="黑体" pitchFamily="49" charset="-122"/>
              </a:rPr>
              <a:t>复</a:t>
            </a:r>
          </a:p>
          <a:p>
            <a:pPr algn="ctr"/>
            <a:r>
              <a:rPr lang="zh-CN" sz="4000" b="1">
                <a:ea typeface="黑体" pitchFamily="49" charset="-122"/>
              </a:rPr>
              <a:t>句</a:t>
            </a:r>
          </a:p>
          <a:p>
            <a:pPr algn="ctr"/>
            <a:r>
              <a:rPr lang="zh-CN" sz="4000" b="1">
                <a:ea typeface="黑体" pitchFamily="49" charset="-122"/>
              </a:rPr>
              <a:t>的</a:t>
            </a:r>
          </a:p>
          <a:p>
            <a:pPr algn="ctr"/>
            <a:r>
              <a:rPr lang="zh-CN" sz="4000" b="1">
                <a:ea typeface="黑体" pitchFamily="49" charset="-122"/>
              </a:rPr>
              <a:t>转</a:t>
            </a:r>
          </a:p>
          <a:p>
            <a:pPr algn="ctr"/>
            <a:r>
              <a:rPr lang="zh-CN" sz="4000" b="1">
                <a:ea typeface="黑体" pitchFamily="49" charset="-122"/>
              </a:rPr>
              <a:t>换</a:t>
            </a:r>
          </a:p>
        </p:txBody>
      </p:sp>
      <p:sp>
        <p:nvSpPr>
          <p:cNvPr id="19459" name="AutoShape 3">
            <a:hlinkClick r:id="" action="ppaction://hlinkshowjump?jump=nextslide" highlightClick="1"/>
            <a:hlinkHover r:id="" action="ppaction://noaction" highlightClick="1"/>
          </p:cNvPr>
          <p:cNvSpPr>
            <a:spLocks noChangeArrowheads="1"/>
          </p:cNvSpPr>
          <p:nvPr/>
        </p:nvSpPr>
        <p:spPr bwMode="auto">
          <a:xfrm>
            <a:off x="8382000" y="6019800"/>
            <a:ext cx="363538" cy="4095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alpha val="0"/>
            </a:srgbClr>
          </a:solidFill>
          <a:ln w="9525" cmpd="sng">
            <a:solidFill>
              <a:srgbClr val="3399FF"/>
            </a:solidFill>
            <a:miter lim="800000"/>
            <a:headEnd/>
            <a:tailEnd/>
          </a:ln>
          <a:effectLst/>
        </p:spPr>
        <p:txBody>
          <a:bodyPr wrap="none" anchor="ctr"/>
          <a:lstStyle/>
          <a:p>
            <a:pPr algn="ctr"/>
            <a:endParaRPr lang="zh-CN" altLang="zh-CN" sz="1400" b="1">
              <a:latin typeface="Times New Roman" pitchFamily="18" charset="0"/>
              <a:ea typeface="楷体_GB2312" pitchFamily="1" charset="-122"/>
            </a:endParaRPr>
          </a:p>
        </p:txBody>
      </p:sp>
      <p:sp>
        <p:nvSpPr>
          <p:cNvPr id="19460" name="Rectangle 4"/>
          <p:cNvSpPr>
            <a:spLocks noChangeArrowheads="1"/>
          </p:cNvSpPr>
          <p:nvPr/>
        </p:nvSpPr>
        <p:spPr bwMode="auto">
          <a:xfrm>
            <a:off x="1447800" y="4752975"/>
            <a:ext cx="7239000" cy="180022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2800" b="1" dirty="0">
                <a:solidFill>
                  <a:srgbClr val="CC0000"/>
                </a:solidFill>
                <a:ea typeface="黑体" pitchFamily="49" charset="-122"/>
              </a:rPr>
              <a:t>答案：遗传是生物按照亲代所经历的同一发育途径和方式，摄取环境中的物质建造自身产生与亲代相似的复本的一种自身繁殖过程。</a:t>
            </a:r>
            <a:r>
              <a:rPr lang="zh-CN" dirty="0"/>
              <a:t> </a:t>
            </a:r>
          </a:p>
        </p:txBody>
      </p:sp>
      <p:sp>
        <p:nvSpPr>
          <p:cNvPr id="19461" name="Text Box 5"/>
          <p:cNvSpPr txBox="1">
            <a:spLocks noChangeArrowheads="1"/>
          </p:cNvSpPr>
          <p:nvPr/>
        </p:nvSpPr>
        <p:spPr bwMode="auto">
          <a:xfrm>
            <a:off x="1371600" y="152400"/>
            <a:ext cx="7391400" cy="100647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000" b="1">
                <a:ea typeface="黑体" pitchFamily="49" charset="-122"/>
              </a:rPr>
              <a:t>提取下列材料的要点，整合成一个单句，为“遗传”下定义 ：（</a:t>
            </a:r>
            <a:r>
              <a:rPr lang="zh-CN" altLang="zh-CN" sz="3000" b="1">
                <a:ea typeface="黑体" pitchFamily="49" charset="-122"/>
              </a:rPr>
              <a:t>03</a:t>
            </a:r>
            <a:r>
              <a:rPr lang="zh-CN" sz="3000" b="1">
                <a:ea typeface="黑体" pitchFamily="49" charset="-122"/>
              </a:rPr>
              <a:t>年全国高考）</a:t>
            </a:r>
          </a:p>
        </p:txBody>
      </p:sp>
      <p:sp>
        <p:nvSpPr>
          <p:cNvPr id="19462" name="Rectangle 6"/>
          <p:cNvSpPr>
            <a:spLocks noChangeArrowheads="1"/>
          </p:cNvSpPr>
          <p:nvPr/>
        </p:nvSpPr>
        <p:spPr bwMode="auto">
          <a:xfrm>
            <a:off x="1371600" y="1247775"/>
            <a:ext cx="7543800" cy="329247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altLang="zh-CN" sz="3000" b="1" dirty="0">
                <a:ea typeface="黑体" pitchFamily="49" charset="-122"/>
              </a:rPr>
              <a:t>①</a:t>
            </a:r>
            <a:r>
              <a:rPr lang="zh-CN" sz="3000" b="1" dirty="0">
                <a:ea typeface="黑体" pitchFamily="49" charset="-122"/>
              </a:rPr>
              <a:t>遗传是一种生物自身繁殖过程。</a:t>
            </a:r>
          </a:p>
          <a:p>
            <a:pPr>
              <a:buClr>
                <a:srgbClr val="CC0000"/>
              </a:buClr>
              <a:buFont typeface="Wingdings" pitchFamily="2" charset="2"/>
              <a:buNone/>
            </a:pPr>
            <a:r>
              <a:rPr lang="zh-CN" sz="3000" b="1" dirty="0">
                <a:ea typeface="黑体" pitchFamily="49" charset="-122"/>
              </a:rPr>
              <a:t>②这种繁殖将按照亲代所经历的同一发育途径和方式进行。</a:t>
            </a:r>
          </a:p>
          <a:p>
            <a:pPr>
              <a:buClr>
                <a:srgbClr val="CC0000"/>
              </a:buClr>
              <a:buFont typeface="Wingdings" pitchFamily="2" charset="2"/>
              <a:buNone/>
            </a:pPr>
            <a:r>
              <a:rPr lang="zh-CN" sz="3000" b="1" dirty="0">
                <a:ea typeface="黑体" pitchFamily="49" charset="-122"/>
              </a:rPr>
              <a:t>③在这一过程中，生物将摄取环境中的物质建造自身。</a:t>
            </a:r>
          </a:p>
          <a:p>
            <a:pPr>
              <a:buClr>
                <a:srgbClr val="CC0000"/>
              </a:buClr>
              <a:buFont typeface="Wingdings" pitchFamily="2" charset="2"/>
              <a:buNone/>
            </a:pPr>
            <a:r>
              <a:rPr lang="zh-CN" sz="3000" b="1" dirty="0">
                <a:ea typeface="黑体" pitchFamily="49" charset="-122"/>
              </a:rPr>
              <a:t>④这种繁殖过程所产生的结果是与亲代相似的复本。</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box(in)">
                                      <p:cBhvr>
                                        <p:cTn id="7"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descr="信纸"/>
          <p:cNvSpPr>
            <a:spLocks noChangeArrowheads="1"/>
          </p:cNvSpPr>
          <p:nvPr/>
        </p:nvSpPr>
        <p:spPr bwMode="auto">
          <a:xfrm>
            <a:off x="0" y="0"/>
            <a:ext cx="1219200" cy="6858000"/>
          </a:xfrm>
          <a:prstGeom prst="rect">
            <a:avLst/>
          </a:prstGeom>
          <a:blipFill dpi="0" rotWithShape="1">
            <a:blip r:embed="rId2" cstate="print"/>
            <a:srcRect/>
            <a:tile tx="0" ty="0" sx="100000" sy="100000" flip="none" algn="tl"/>
          </a:blipFill>
          <a:ln w="9525" cmpd="sng">
            <a:solidFill>
              <a:srgbClr val="FFCC66"/>
            </a:solidFill>
            <a:miter lim="800000"/>
            <a:headEnd/>
            <a:tailEnd/>
          </a:ln>
          <a:effectLst/>
        </p:spPr>
        <p:txBody>
          <a:bodyPr wrap="none" anchor="ctr"/>
          <a:lstStyle/>
          <a:p>
            <a:pPr algn="ctr"/>
            <a:r>
              <a:rPr lang="zh-CN" sz="4000" b="1">
                <a:ea typeface="黑体" pitchFamily="49" charset="-122"/>
              </a:rPr>
              <a:t>单</a:t>
            </a:r>
          </a:p>
          <a:p>
            <a:pPr algn="ctr"/>
            <a:r>
              <a:rPr lang="zh-CN" sz="4000" b="1">
                <a:ea typeface="黑体" pitchFamily="49" charset="-122"/>
              </a:rPr>
              <a:t>句</a:t>
            </a:r>
          </a:p>
          <a:p>
            <a:pPr algn="ctr"/>
            <a:r>
              <a:rPr lang="zh-CN" sz="4000" b="1">
                <a:ea typeface="黑体" pitchFamily="49" charset="-122"/>
              </a:rPr>
              <a:t>与</a:t>
            </a:r>
          </a:p>
          <a:p>
            <a:pPr algn="ctr"/>
            <a:r>
              <a:rPr lang="zh-CN" sz="4000" b="1">
                <a:ea typeface="黑体" pitchFamily="49" charset="-122"/>
              </a:rPr>
              <a:t>复</a:t>
            </a:r>
          </a:p>
          <a:p>
            <a:pPr algn="ctr"/>
            <a:r>
              <a:rPr lang="zh-CN" sz="4000" b="1">
                <a:ea typeface="黑体" pitchFamily="49" charset="-122"/>
              </a:rPr>
              <a:t>句</a:t>
            </a:r>
          </a:p>
          <a:p>
            <a:pPr algn="ctr"/>
            <a:r>
              <a:rPr lang="zh-CN" sz="4000" b="1">
                <a:ea typeface="黑体" pitchFamily="49" charset="-122"/>
              </a:rPr>
              <a:t>的</a:t>
            </a:r>
          </a:p>
          <a:p>
            <a:pPr algn="ctr"/>
            <a:r>
              <a:rPr lang="zh-CN" sz="4000" b="1">
                <a:ea typeface="黑体" pitchFamily="49" charset="-122"/>
              </a:rPr>
              <a:t>转</a:t>
            </a:r>
          </a:p>
          <a:p>
            <a:pPr algn="ctr"/>
            <a:r>
              <a:rPr lang="zh-CN" sz="4000" b="1">
                <a:ea typeface="黑体" pitchFamily="49" charset="-122"/>
              </a:rPr>
              <a:t>换</a:t>
            </a:r>
          </a:p>
        </p:txBody>
      </p:sp>
      <p:sp>
        <p:nvSpPr>
          <p:cNvPr id="20483" name="AutoShape 3">
            <a:hlinkClick r:id="" action="ppaction://hlinkshowjump?jump=nextslide" highlightClick="1"/>
            <a:hlinkHover r:id="" action="ppaction://noaction" highlightClick="1"/>
          </p:cNvPr>
          <p:cNvSpPr>
            <a:spLocks noChangeArrowheads="1"/>
          </p:cNvSpPr>
          <p:nvPr/>
        </p:nvSpPr>
        <p:spPr bwMode="auto">
          <a:xfrm>
            <a:off x="8382000" y="6019800"/>
            <a:ext cx="363538" cy="4095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alpha val="0"/>
            </a:srgbClr>
          </a:solidFill>
          <a:ln w="9525" cmpd="sng">
            <a:solidFill>
              <a:srgbClr val="3399FF"/>
            </a:solidFill>
            <a:miter lim="800000"/>
            <a:headEnd/>
            <a:tailEnd/>
          </a:ln>
          <a:effectLst/>
        </p:spPr>
        <p:txBody>
          <a:bodyPr wrap="none" anchor="ctr"/>
          <a:lstStyle/>
          <a:p>
            <a:pPr algn="ctr"/>
            <a:endParaRPr lang="zh-CN" altLang="zh-CN" sz="1400" b="1">
              <a:latin typeface="Times New Roman" pitchFamily="18" charset="0"/>
              <a:ea typeface="楷体_GB2312" pitchFamily="1" charset="-122"/>
            </a:endParaRPr>
          </a:p>
        </p:txBody>
      </p:sp>
      <p:sp>
        <p:nvSpPr>
          <p:cNvPr id="20484" name="Rectangle 4"/>
          <p:cNvSpPr>
            <a:spLocks noChangeArrowheads="1"/>
          </p:cNvSpPr>
          <p:nvPr/>
        </p:nvSpPr>
        <p:spPr bwMode="auto">
          <a:xfrm>
            <a:off x="1447800" y="4752975"/>
            <a:ext cx="7239000" cy="1373188"/>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2800" b="1" dirty="0">
                <a:solidFill>
                  <a:srgbClr val="CC0000"/>
                </a:solidFill>
                <a:ea typeface="黑体" pitchFamily="49" charset="-122"/>
              </a:rPr>
              <a:t>答案：流星雨是流星群在与地球相遇时，因受大气摩擦发出如同从一点迸发的焰火般的光亮而又状如下雨的一种自然现象。 </a:t>
            </a:r>
          </a:p>
        </p:txBody>
      </p:sp>
      <p:sp>
        <p:nvSpPr>
          <p:cNvPr id="20485" name="Text Box 5"/>
          <p:cNvSpPr txBox="1">
            <a:spLocks noChangeArrowheads="1"/>
          </p:cNvSpPr>
          <p:nvPr/>
        </p:nvSpPr>
        <p:spPr bwMode="auto">
          <a:xfrm>
            <a:off x="1371600" y="152400"/>
            <a:ext cx="7391400" cy="100647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000" b="1">
                <a:ea typeface="黑体" pitchFamily="49" charset="-122"/>
              </a:rPr>
              <a:t>提取下列材料的要点，整合成一个单句，为“流星雨”下定义 </a:t>
            </a:r>
            <a:r>
              <a:rPr lang="zh-CN" sz="3000" b="1">
                <a:ea typeface="黑体" pitchFamily="49" charset="-122"/>
                <a:sym typeface="Wingdings" pitchFamily="2" charset="2"/>
              </a:rPr>
              <a:t>：（</a:t>
            </a:r>
            <a:r>
              <a:rPr lang="zh-CN" altLang="zh-CN" sz="3000" b="1">
                <a:ea typeface="黑体" pitchFamily="49" charset="-122"/>
                <a:sym typeface="Wingdings" pitchFamily="2" charset="2"/>
              </a:rPr>
              <a:t>06</a:t>
            </a:r>
            <a:r>
              <a:rPr lang="zh-CN" sz="3000" b="1">
                <a:ea typeface="黑体" pitchFamily="49" charset="-122"/>
                <a:sym typeface="Wingdings" pitchFamily="2" charset="2"/>
              </a:rPr>
              <a:t>年辽宁卷）</a:t>
            </a:r>
            <a:endParaRPr lang="zh-CN" sz="3000" b="1">
              <a:ea typeface="黑体" pitchFamily="49" charset="-122"/>
            </a:endParaRPr>
          </a:p>
        </p:txBody>
      </p:sp>
      <p:sp>
        <p:nvSpPr>
          <p:cNvPr id="20486" name="Rectangle 6"/>
          <p:cNvSpPr>
            <a:spLocks noChangeArrowheads="1"/>
          </p:cNvSpPr>
          <p:nvPr/>
        </p:nvSpPr>
        <p:spPr bwMode="auto">
          <a:xfrm>
            <a:off x="1371600" y="1247775"/>
            <a:ext cx="7543800" cy="283527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altLang="zh-CN" sz="3000" b="1" dirty="0">
                <a:ea typeface="黑体" pitchFamily="49" charset="-122"/>
              </a:rPr>
              <a:t>①</a:t>
            </a:r>
            <a:r>
              <a:rPr lang="zh-CN" sz="3000" b="1" dirty="0">
                <a:ea typeface="黑体" pitchFamily="49" charset="-122"/>
              </a:rPr>
              <a:t>流星雨是流星群与地球相遇时产生的一种自然现象。</a:t>
            </a:r>
          </a:p>
          <a:p>
            <a:pPr>
              <a:buClr>
                <a:srgbClr val="CC0000"/>
              </a:buClr>
              <a:buFont typeface="Wingdings" pitchFamily="2" charset="2"/>
              <a:buNone/>
            </a:pPr>
            <a:r>
              <a:rPr lang="zh-CN" sz="3000" b="1" dirty="0">
                <a:ea typeface="黑体" pitchFamily="49" charset="-122"/>
              </a:rPr>
              <a:t>②流星雨发光的原因是受大气摩擦。</a:t>
            </a:r>
          </a:p>
          <a:p>
            <a:pPr>
              <a:buClr>
                <a:srgbClr val="CC0000"/>
              </a:buClr>
              <a:buFont typeface="Wingdings" pitchFamily="2" charset="2"/>
              <a:buNone/>
            </a:pPr>
            <a:r>
              <a:rPr lang="zh-CN" sz="3000" b="1" dirty="0">
                <a:ea typeface="黑体" pitchFamily="49" charset="-122"/>
              </a:rPr>
              <a:t>③流星雨发生的光亮如同从一点迸发的焰火。</a:t>
            </a:r>
          </a:p>
          <a:p>
            <a:pPr>
              <a:buClr>
                <a:srgbClr val="CC0000"/>
              </a:buClr>
              <a:buFont typeface="Wingdings" pitchFamily="2" charset="2"/>
              <a:buNone/>
            </a:pPr>
            <a:r>
              <a:rPr lang="zh-CN" sz="3000" b="1" dirty="0">
                <a:ea typeface="黑体" pitchFamily="49" charset="-122"/>
              </a:rPr>
              <a:t>④流星雨如下雨一般。 </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additive="base">
                                        <p:cTn id="7" dur="500" fill="hold"/>
                                        <p:tgtEl>
                                          <p:spTgt spid="20484"/>
                                        </p:tgtEl>
                                        <p:attrNameLst>
                                          <p:attrName>ppt_x</p:attrName>
                                        </p:attrNameLst>
                                      </p:cBhvr>
                                      <p:tavLst>
                                        <p:tav tm="0">
                                          <p:val>
                                            <p:strVal val="#ppt_x"/>
                                          </p:val>
                                        </p:tav>
                                        <p:tav tm="100000">
                                          <p:val>
                                            <p:strVal val="#ppt_x"/>
                                          </p:val>
                                        </p:tav>
                                      </p:tavLst>
                                    </p:anim>
                                    <p:anim calcmode="lin" valueType="num">
                                      <p:cBhvr additive="base">
                                        <p:cTn id="8" dur="500" fill="hold"/>
                                        <p:tgtEl>
                                          <p:spTgt spid="204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descr="信纸"/>
          <p:cNvSpPr>
            <a:spLocks noChangeArrowheads="1"/>
          </p:cNvSpPr>
          <p:nvPr/>
        </p:nvSpPr>
        <p:spPr bwMode="auto">
          <a:xfrm>
            <a:off x="0" y="0"/>
            <a:ext cx="1219200" cy="6858000"/>
          </a:xfrm>
          <a:prstGeom prst="rect">
            <a:avLst/>
          </a:prstGeom>
          <a:blipFill dpi="0" rotWithShape="1">
            <a:blip r:embed="rId2" cstate="print"/>
            <a:srcRect/>
            <a:tile tx="0" ty="0" sx="100000" sy="100000" flip="none" algn="tl"/>
          </a:blipFill>
          <a:ln w="9525" cmpd="sng">
            <a:solidFill>
              <a:srgbClr val="FFCC66"/>
            </a:solidFill>
            <a:miter lim="800000"/>
            <a:headEnd/>
            <a:tailEnd/>
          </a:ln>
          <a:effectLst/>
        </p:spPr>
        <p:txBody>
          <a:bodyPr wrap="none" anchor="ctr"/>
          <a:lstStyle/>
          <a:p>
            <a:pPr algn="ctr"/>
            <a:r>
              <a:rPr lang="zh-CN" sz="4000" b="1">
                <a:ea typeface="黑体" pitchFamily="49" charset="-122"/>
              </a:rPr>
              <a:t>单</a:t>
            </a:r>
          </a:p>
          <a:p>
            <a:pPr algn="ctr"/>
            <a:r>
              <a:rPr lang="zh-CN" sz="4000" b="1">
                <a:ea typeface="黑体" pitchFamily="49" charset="-122"/>
              </a:rPr>
              <a:t>句</a:t>
            </a:r>
          </a:p>
          <a:p>
            <a:pPr algn="ctr"/>
            <a:r>
              <a:rPr lang="zh-CN" sz="4000" b="1">
                <a:ea typeface="黑体" pitchFamily="49" charset="-122"/>
              </a:rPr>
              <a:t>与</a:t>
            </a:r>
          </a:p>
          <a:p>
            <a:pPr algn="ctr"/>
            <a:r>
              <a:rPr lang="zh-CN" sz="4000" b="1">
                <a:ea typeface="黑体" pitchFamily="49" charset="-122"/>
              </a:rPr>
              <a:t>复</a:t>
            </a:r>
          </a:p>
          <a:p>
            <a:pPr algn="ctr"/>
            <a:r>
              <a:rPr lang="zh-CN" sz="4000" b="1">
                <a:ea typeface="黑体" pitchFamily="49" charset="-122"/>
              </a:rPr>
              <a:t>句</a:t>
            </a:r>
          </a:p>
          <a:p>
            <a:pPr algn="ctr"/>
            <a:r>
              <a:rPr lang="zh-CN" sz="4000" b="1">
                <a:ea typeface="黑体" pitchFamily="49" charset="-122"/>
              </a:rPr>
              <a:t>的</a:t>
            </a:r>
          </a:p>
          <a:p>
            <a:pPr algn="ctr"/>
            <a:r>
              <a:rPr lang="zh-CN" sz="4000" b="1">
                <a:ea typeface="黑体" pitchFamily="49" charset="-122"/>
              </a:rPr>
              <a:t>转</a:t>
            </a:r>
          </a:p>
          <a:p>
            <a:pPr algn="ctr"/>
            <a:r>
              <a:rPr lang="zh-CN" sz="4000" b="1">
                <a:ea typeface="黑体" pitchFamily="49" charset="-122"/>
              </a:rPr>
              <a:t>换</a:t>
            </a:r>
          </a:p>
        </p:txBody>
      </p:sp>
      <p:sp>
        <p:nvSpPr>
          <p:cNvPr id="21507" name="AutoShape 3">
            <a:hlinkClick r:id="" action="ppaction://hlinkshowjump?jump=nextslide" highlightClick="1"/>
            <a:hlinkHover r:id="" action="ppaction://noaction" highlightClick="1"/>
          </p:cNvPr>
          <p:cNvSpPr>
            <a:spLocks noChangeArrowheads="1"/>
          </p:cNvSpPr>
          <p:nvPr/>
        </p:nvSpPr>
        <p:spPr bwMode="auto">
          <a:xfrm>
            <a:off x="8382000" y="6219825"/>
            <a:ext cx="363538" cy="4095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alpha val="0"/>
            </a:srgbClr>
          </a:solidFill>
          <a:ln w="9525" cmpd="sng">
            <a:solidFill>
              <a:srgbClr val="3399FF"/>
            </a:solidFill>
            <a:miter lim="800000"/>
            <a:headEnd/>
            <a:tailEnd/>
          </a:ln>
          <a:effectLst/>
        </p:spPr>
        <p:txBody>
          <a:bodyPr wrap="none" anchor="ctr"/>
          <a:lstStyle/>
          <a:p>
            <a:pPr algn="ctr"/>
            <a:endParaRPr lang="zh-CN" altLang="zh-CN" sz="1400" b="1">
              <a:latin typeface="Times New Roman" pitchFamily="18" charset="0"/>
              <a:ea typeface="楷体_GB2312" pitchFamily="1" charset="-122"/>
            </a:endParaRPr>
          </a:p>
        </p:txBody>
      </p:sp>
      <p:sp>
        <p:nvSpPr>
          <p:cNvPr id="21508" name="Rectangle 4"/>
          <p:cNvSpPr>
            <a:spLocks noChangeArrowheads="1"/>
          </p:cNvSpPr>
          <p:nvPr/>
        </p:nvSpPr>
        <p:spPr bwMode="auto">
          <a:xfrm>
            <a:off x="1447800" y="4419600"/>
            <a:ext cx="7239000" cy="180022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2800" b="1" dirty="0">
                <a:solidFill>
                  <a:srgbClr val="CC0000"/>
                </a:solidFill>
                <a:ea typeface="黑体" pitchFamily="49" charset="-122"/>
              </a:rPr>
              <a:t>答案：二十四史是为封建统治阶级提供历史借鉴而编撰的，对中国四千多年历史作了较系统记录，被封建统治者称为“正史”的纪传体史书。 </a:t>
            </a:r>
          </a:p>
        </p:txBody>
      </p:sp>
      <p:sp>
        <p:nvSpPr>
          <p:cNvPr id="21509" name="Text Box 5"/>
          <p:cNvSpPr txBox="1">
            <a:spLocks noChangeArrowheads="1"/>
          </p:cNvSpPr>
          <p:nvPr/>
        </p:nvSpPr>
        <p:spPr bwMode="auto">
          <a:xfrm>
            <a:off x="1371600" y="152400"/>
            <a:ext cx="7391400" cy="100647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000" b="1" dirty="0">
                <a:ea typeface="黑体" pitchFamily="49" charset="-122"/>
              </a:rPr>
              <a:t>提取下列材料的要点，整合成一个单句，为“二十四史”作解释 ：（</a:t>
            </a:r>
            <a:r>
              <a:rPr lang="zh-CN" altLang="zh-CN" sz="3000" b="1" dirty="0">
                <a:ea typeface="黑体" pitchFamily="49" charset="-122"/>
              </a:rPr>
              <a:t>04</a:t>
            </a:r>
            <a:r>
              <a:rPr lang="zh-CN" sz="3000" b="1" dirty="0">
                <a:ea typeface="黑体" pitchFamily="49" charset="-122"/>
              </a:rPr>
              <a:t>年浙江卷）</a:t>
            </a:r>
          </a:p>
        </p:txBody>
      </p:sp>
      <p:sp>
        <p:nvSpPr>
          <p:cNvPr id="21510" name="Rectangle 6"/>
          <p:cNvSpPr>
            <a:spLocks noChangeArrowheads="1"/>
          </p:cNvSpPr>
          <p:nvPr/>
        </p:nvSpPr>
        <p:spPr bwMode="auto">
          <a:xfrm>
            <a:off x="1371600" y="1247775"/>
            <a:ext cx="7543800" cy="283527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altLang="zh-CN" sz="3000" b="1" dirty="0">
                <a:ea typeface="黑体" pitchFamily="49" charset="-122"/>
              </a:rPr>
              <a:t>①</a:t>
            </a:r>
            <a:r>
              <a:rPr lang="zh-CN" sz="3000" b="1" dirty="0">
                <a:ea typeface="黑体" pitchFamily="49" charset="-122"/>
              </a:rPr>
              <a:t>为封建统治阶级提供历史借鉴是二十四史的编撰目的。</a:t>
            </a:r>
          </a:p>
          <a:p>
            <a:pPr>
              <a:buClr>
                <a:srgbClr val="CC0000"/>
              </a:buClr>
              <a:buFont typeface="Wingdings" pitchFamily="2" charset="2"/>
              <a:buNone/>
            </a:pPr>
            <a:r>
              <a:rPr lang="zh-CN" sz="3000" b="1" dirty="0">
                <a:ea typeface="黑体" pitchFamily="49" charset="-122"/>
              </a:rPr>
              <a:t>②封建统治者称二十四史为“正史”。</a:t>
            </a:r>
          </a:p>
          <a:p>
            <a:pPr>
              <a:buClr>
                <a:srgbClr val="CC0000"/>
              </a:buClr>
              <a:buFont typeface="Wingdings" pitchFamily="2" charset="2"/>
              <a:buNone/>
            </a:pPr>
            <a:r>
              <a:rPr lang="zh-CN" sz="3000" b="1" dirty="0">
                <a:ea typeface="黑体" pitchFamily="49" charset="-122"/>
              </a:rPr>
              <a:t>③纪传体是二十四史采用的体例。</a:t>
            </a:r>
          </a:p>
          <a:p>
            <a:pPr>
              <a:buClr>
                <a:srgbClr val="CC0000"/>
              </a:buClr>
              <a:buFont typeface="Wingdings" pitchFamily="2" charset="2"/>
              <a:buNone/>
            </a:pPr>
            <a:r>
              <a:rPr lang="zh-CN" sz="3000" b="1" dirty="0">
                <a:ea typeface="黑体" pitchFamily="49" charset="-122"/>
              </a:rPr>
              <a:t>④对中国四千多年来的历史，二十四史所作的记录是比较系统的。</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additive="base">
                                        <p:cTn id="7" dur="500" fill="hold"/>
                                        <p:tgtEl>
                                          <p:spTgt spid="21508"/>
                                        </p:tgtEl>
                                        <p:attrNameLst>
                                          <p:attrName>ppt_x</p:attrName>
                                        </p:attrNameLst>
                                      </p:cBhvr>
                                      <p:tavLst>
                                        <p:tav tm="0">
                                          <p:val>
                                            <p:strVal val="#ppt_x"/>
                                          </p:val>
                                        </p:tav>
                                        <p:tav tm="100000">
                                          <p:val>
                                            <p:strVal val="#ppt_x"/>
                                          </p:val>
                                        </p:tav>
                                      </p:tavLst>
                                    </p:anim>
                                    <p:anim calcmode="lin" valueType="num">
                                      <p:cBhvr additive="base">
                                        <p:cTn id="8" dur="500" fill="hold"/>
                                        <p:tgtEl>
                                          <p:spTgt spid="215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descr="信纸"/>
          <p:cNvSpPr>
            <a:spLocks noChangeArrowheads="1"/>
          </p:cNvSpPr>
          <p:nvPr/>
        </p:nvSpPr>
        <p:spPr bwMode="auto">
          <a:xfrm>
            <a:off x="0" y="0"/>
            <a:ext cx="1219200" cy="6858000"/>
          </a:xfrm>
          <a:prstGeom prst="rect">
            <a:avLst/>
          </a:prstGeom>
          <a:blipFill dpi="0" rotWithShape="1">
            <a:blip r:embed="rId2" cstate="print"/>
            <a:srcRect/>
            <a:tile tx="0" ty="0" sx="100000" sy="100000" flip="none" algn="tl"/>
          </a:blipFill>
          <a:ln w="9525" cmpd="sng">
            <a:solidFill>
              <a:srgbClr val="FFCC66"/>
            </a:solidFill>
            <a:miter lim="800000"/>
            <a:headEnd/>
            <a:tailEnd/>
          </a:ln>
          <a:effectLst/>
        </p:spPr>
        <p:txBody>
          <a:bodyPr wrap="none" anchor="ctr"/>
          <a:lstStyle/>
          <a:p>
            <a:pPr algn="ctr"/>
            <a:r>
              <a:rPr lang="zh-CN" sz="4000" b="1">
                <a:ea typeface="黑体" pitchFamily="49" charset="-122"/>
              </a:rPr>
              <a:t>单</a:t>
            </a:r>
          </a:p>
          <a:p>
            <a:pPr algn="ctr"/>
            <a:r>
              <a:rPr lang="zh-CN" sz="4000" b="1">
                <a:ea typeface="黑体" pitchFamily="49" charset="-122"/>
              </a:rPr>
              <a:t>句</a:t>
            </a:r>
          </a:p>
          <a:p>
            <a:pPr algn="ctr"/>
            <a:r>
              <a:rPr lang="zh-CN" sz="4000" b="1">
                <a:ea typeface="黑体" pitchFamily="49" charset="-122"/>
              </a:rPr>
              <a:t>与</a:t>
            </a:r>
          </a:p>
          <a:p>
            <a:pPr algn="ctr"/>
            <a:r>
              <a:rPr lang="zh-CN" sz="4000" b="1">
                <a:ea typeface="黑体" pitchFamily="49" charset="-122"/>
              </a:rPr>
              <a:t>复</a:t>
            </a:r>
          </a:p>
          <a:p>
            <a:pPr algn="ctr"/>
            <a:r>
              <a:rPr lang="zh-CN" sz="4000" b="1">
                <a:ea typeface="黑体" pitchFamily="49" charset="-122"/>
              </a:rPr>
              <a:t>句</a:t>
            </a:r>
          </a:p>
          <a:p>
            <a:pPr algn="ctr"/>
            <a:r>
              <a:rPr lang="zh-CN" sz="4000" b="1">
                <a:ea typeface="黑体" pitchFamily="49" charset="-122"/>
              </a:rPr>
              <a:t>的</a:t>
            </a:r>
          </a:p>
          <a:p>
            <a:pPr algn="ctr"/>
            <a:r>
              <a:rPr lang="zh-CN" sz="4000" b="1">
                <a:ea typeface="黑体" pitchFamily="49" charset="-122"/>
              </a:rPr>
              <a:t>转</a:t>
            </a:r>
          </a:p>
          <a:p>
            <a:pPr algn="ctr"/>
            <a:r>
              <a:rPr lang="zh-CN" sz="4000" b="1">
                <a:ea typeface="黑体" pitchFamily="49" charset="-122"/>
              </a:rPr>
              <a:t>换</a:t>
            </a:r>
          </a:p>
        </p:txBody>
      </p:sp>
      <p:sp>
        <p:nvSpPr>
          <p:cNvPr id="22532" name="Rectangle 4"/>
          <p:cNvSpPr>
            <a:spLocks noChangeArrowheads="1"/>
          </p:cNvSpPr>
          <p:nvPr/>
        </p:nvSpPr>
        <p:spPr bwMode="auto">
          <a:xfrm>
            <a:off x="1331640" y="5445224"/>
            <a:ext cx="7543800" cy="946150"/>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2800" b="1" dirty="0">
                <a:solidFill>
                  <a:srgbClr val="CC0000"/>
                </a:solidFill>
                <a:ea typeface="黑体" pitchFamily="49" charset="-122"/>
              </a:rPr>
              <a:t>答案：端午节是我国夏历五月初五以吃粽子、赛龙舟等形式纪念屈原的一个民间传统节日。</a:t>
            </a:r>
            <a:r>
              <a:rPr lang="zh-CN" dirty="0"/>
              <a:t> </a:t>
            </a:r>
          </a:p>
        </p:txBody>
      </p:sp>
      <p:sp>
        <p:nvSpPr>
          <p:cNvPr id="22533" name="Text Box 5"/>
          <p:cNvSpPr txBox="1">
            <a:spLocks noChangeArrowheads="1"/>
          </p:cNvSpPr>
          <p:nvPr/>
        </p:nvSpPr>
        <p:spPr bwMode="auto">
          <a:xfrm>
            <a:off x="1371600" y="152400"/>
            <a:ext cx="7391400" cy="100647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sz="3000" b="1">
                <a:ea typeface="黑体" pitchFamily="49" charset="-122"/>
              </a:rPr>
              <a:t>提取下列材料的要点，整合成一个单句，为“端午节”下定义 ：（</a:t>
            </a:r>
            <a:r>
              <a:rPr lang="zh-CN" altLang="zh-CN" sz="3000" b="1">
                <a:ea typeface="黑体" pitchFamily="49" charset="-122"/>
              </a:rPr>
              <a:t>06</a:t>
            </a:r>
            <a:r>
              <a:rPr lang="zh-CN" sz="3000" b="1">
                <a:ea typeface="黑体" pitchFamily="49" charset="-122"/>
              </a:rPr>
              <a:t>年湖北卷）</a:t>
            </a:r>
          </a:p>
        </p:txBody>
      </p:sp>
      <p:sp>
        <p:nvSpPr>
          <p:cNvPr id="22534" name="Rectangle 6"/>
          <p:cNvSpPr>
            <a:spLocks noChangeArrowheads="1"/>
          </p:cNvSpPr>
          <p:nvPr/>
        </p:nvSpPr>
        <p:spPr bwMode="auto">
          <a:xfrm>
            <a:off x="1403648" y="1247774"/>
            <a:ext cx="7511752" cy="3693319"/>
          </a:xfrm>
          <a:prstGeom prst="rect">
            <a:avLst/>
          </a:prstGeom>
          <a:noFill/>
          <a:ln w="9525">
            <a:noFill/>
            <a:miter lim="800000"/>
            <a:headEnd/>
            <a:tailEnd/>
          </a:ln>
          <a:effectLst/>
        </p:spPr>
        <p:txBody>
          <a:bodyPr wrap="square">
            <a:spAutoFit/>
          </a:bodyPr>
          <a:lstStyle/>
          <a:p>
            <a:pPr>
              <a:buClr>
                <a:srgbClr val="CC0000"/>
              </a:buClr>
              <a:buFont typeface="Wingdings" pitchFamily="2" charset="2"/>
              <a:buNone/>
            </a:pPr>
            <a:r>
              <a:rPr lang="zh-CN" altLang="zh-CN" sz="2600" b="1" dirty="0">
                <a:ea typeface="黑体" pitchFamily="49" charset="-122"/>
              </a:rPr>
              <a:t>①</a:t>
            </a:r>
            <a:r>
              <a:rPr lang="zh-CN" sz="2600" b="1" dirty="0">
                <a:ea typeface="黑体" pitchFamily="49" charset="-122"/>
              </a:rPr>
              <a:t>端午节是我国民间的一个传统节日，又是称端阳节。</a:t>
            </a:r>
          </a:p>
          <a:p>
            <a:pPr>
              <a:buClr>
                <a:srgbClr val="CC0000"/>
              </a:buClr>
              <a:buFont typeface="Wingdings" pitchFamily="2" charset="2"/>
              <a:buNone/>
            </a:pPr>
            <a:r>
              <a:rPr lang="zh-CN" sz="2600" b="1" dirty="0">
                <a:ea typeface="黑体" pitchFamily="49" charset="-122"/>
              </a:rPr>
              <a:t>②端午节的时间是在每年的夏历五月初五这一天。</a:t>
            </a:r>
          </a:p>
          <a:p>
            <a:pPr>
              <a:buClr>
                <a:srgbClr val="CC0000"/>
              </a:buClr>
              <a:buFont typeface="Wingdings" pitchFamily="2" charset="2"/>
              <a:buNone/>
            </a:pPr>
            <a:r>
              <a:rPr lang="zh-CN" sz="2600" b="1" dirty="0">
                <a:ea typeface="黑体" pitchFamily="49" charset="-122"/>
              </a:rPr>
              <a:t>③端午节的起源说法不一，但大多认为源于纪念投汩罗江自沉的战国时楚国爱国诗人屈原。</a:t>
            </a:r>
          </a:p>
          <a:p>
            <a:pPr>
              <a:buClr>
                <a:srgbClr val="CC0000"/>
              </a:buClr>
              <a:buFont typeface="Wingdings" pitchFamily="2" charset="2"/>
              <a:buNone/>
            </a:pPr>
            <a:r>
              <a:rPr lang="zh-CN" sz="2600" b="1" dirty="0">
                <a:ea typeface="黑体" pitchFamily="49" charset="-122"/>
              </a:rPr>
              <a:t>④过端午节人们通常要赛龙舟，今年湖北就举行了龙舟竞赛渡活动，香港、澳门也派了代表队参加。</a:t>
            </a:r>
          </a:p>
          <a:p>
            <a:pPr>
              <a:buClr>
                <a:srgbClr val="CC0000"/>
              </a:buClr>
              <a:buFont typeface="Wingdings" pitchFamily="2" charset="2"/>
              <a:buNone/>
            </a:pPr>
            <a:r>
              <a:rPr lang="zh-CN" sz="2600" b="1" dirty="0">
                <a:ea typeface="黑体" pitchFamily="49" charset="-122"/>
              </a:rPr>
              <a:t>⑤过端午节时南方各省区人们通常要吃粽子，这是用竹叶包裹糯米而煮成的一种食品。</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checkerboard(across)">
                                      <p:cBhvr>
                                        <p:cTn id="7"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descr="信纸"/>
          <p:cNvSpPr>
            <a:spLocks noChangeArrowheads="1"/>
          </p:cNvSpPr>
          <p:nvPr/>
        </p:nvSpPr>
        <p:spPr bwMode="auto">
          <a:xfrm>
            <a:off x="0" y="0"/>
            <a:ext cx="1219200" cy="6858000"/>
          </a:xfrm>
          <a:prstGeom prst="rect">
            <a:avLst/>
          </a:prstGeom>
          <a:blipFill dpi="0" rotWithShape="1">
            <a:blip r:embed="rId2" cstate="print"/>
            <a:srcRect/>
            <a:tile tx="0" ty="0" sx="100000" sy="100000" flip="none" algn="tl"/>
          </a:blipFill>
          <a:ln w="9525" cmpd="sng">
            <a:solidFill>
              <a:srgbClr val="FFCC66"/>
            </a:solidFill>
            <a:miter lim="800000"/>
            <a:headEnd/>
            <a:tailEnd/>
          </a:ln>
          <a:effectLst/>
        </p:spPr>
        <p:txBody>
          <a:bodyPr wrap="none" anchor="ctr"/>
          <a:lstStyle/>
          <a:p>
            <a:pPr algn="ctr"/>
            <a:r>
              <a:rPr lang="zh-CN" sz="4000" b="1">
                <a:ea typeface="黑体" pitchFamily="49" charset="-122"/>
              </a:rPr>
              <a:t>单</a:t>
            </a:r>
          </a:p>
          <a:p>
            <a:pPr algn="ctr"/>
            <a:r>
              <a:rPr lang="zh-CN" sz="4000" b="1">
                <a:ea typeface="黑体" pitchFamily="49" charset="-122"/>
              </a:rPr>
              <a:t>句</a:t>
            </a:r>
          </a:p>
          <a:p>
            <a:pPr algn="ctr"/>
            <a:r>
              <a:rPr lang="zh-CN" sz="4000" b="1">
                <a:ea typeface="黑体" pitchFamily="49" charset="-122"/>
              </a:rPr>
              <a:t>与</a:t>
            </a:r>
          </a:p>
          <a:p>
            <a:pPr algn="ctr"/>
            <a:r>
              <a:rPr lang="zh-CN" sz="4000" b="1">
                <a:ea typeface="黑体" pitchFamily="49" charset="-122"/>
              </a:rPr>
              <a:t>复</a:t>
            </a:r>
          </a:p>
          <a:p>
            <a:pPr algn="ctr"/>
            <a:r>
              <a:rPr lang="zh-CN" sz="4000" b="1">
                <a:ea typeface="黑体" pitchFamily="49" charset="-122"/>
              </a:rPr>
              <a:t>句</a:t>
            </a:r>
          </a:p>
          <a:p>
            <a:pPr algn="ctr"/>
            <a:r>
              <a:rPr lang="zh-CN" sz="4000" b="1">
                <a:ea typeface="黑体" pitchFamily="49" charset="-122"/>
              </a:rPr>
              <a:t>的</a:t>
            </a:r>
          </a:p>
          <a:p>
            <a:pPr algn="ctr"/>
            <a:r>
              <a:rPr lang="zh-CN" sz="4000" b="1">
                <a:ea typeface="黑体" pitchFamily="49" charset="-122"/>
              </a:rPr>
              <a:t>转</a:t>
            </a:r>
          </a:p>
          <a:p>
            <a:pPr algn="ctr"/>
            <a:r>
              <a:rPr lang="zh-CN" sz="4000" b="1">
                <a:ea typeface="黑体" pitchFamily="49" charset="-122"/>
              </a:rPr>
              <a:t>换</a:t>
            </a:r>
          </a:p>
        </p:txBody>
      </p:sp>
      <p:sp>
        <p:nvSpPr>
          <p:cNvPr id="5123" name="AutoShape 3">
            <a:hlinkClick r:id="" action="ppaction://hlinkshowjump?jump=nextslide" highlightClick="1"/>
            <a:hlinkHover r:id="" action="ppaction://noaction" highlightClick="1"/>
          </p:cNvPr>
          <p:cNvSpPr>
            <a:spLocks noChangeArrowheads="1"/>
          </p:cNvSpPr>
          <p:nvPr/>
        </p:nvSpPr>
        <p:spPr bwMode="auto">
          <a:xfrm>
            <a:off x="8382000" y="6019800"/>
            <a:ext cx="363538" cy="4095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alpha val="0"/>
            </a:srgbClr>
          </a:solidFill>
          <a:ln w="9525" cmpd="sng">
            <a:solidFill>
              <a:srgbClr val="3399FF"/>
            </a:solidFill>
            <a:miter lim="800000"/>
            <a:headEnd/>
            <a:tailEnd/>
          </a:ln>
          <a:effectLst/>
        </p:spPr>
        <p:txBody>
          <a:bodyPr wrap="none" anchor="ctr"/>
          <a:lstStyle/>
          <a:p>
            <a:pPr algn="ctr"/>
            <a:endParaRPr lang="zh-CN" altLang="zh-CN" sz="1400" b="1">
              <a:latin typeface="Times New Roman" pitchFamily="18" charset="0"/>
              <a:ea typeface="楷体_GB2312" pitchFamily="1" charset="-122"/>
            </a:endParaRPr>
          </a:p>
        </p:txBody>
      </p:sp>
      <p:sp>
        <p:nvSpPr>
          <p:cNvPr id="5124" name="Rectangle 4"/>
          <p:cNvSpPr>
            <a:spLocks noChangeArrowheads="1"/>
          </p:cNvSpPr>
          <p:nvPr/>
        </p:nvSpPr>
        <p:spPr bwMode="auto">
          <a:xfrm>
            <a:off x="1447800" y="1817688"/>
            <a:ext cx="7239000" cy="1992312"/>
          </a:xfrm>
          <a:prstGeom prst="rect">
            <a:avLst/>
          </a:prstGeom>
          <a:noFill/>
          <a:ln w="9525">
            <a:noFill/>
            <a:miter lim="800000"/>
            <a:headEnd/>
            <a:tailEnd/>
          </a:ln>
          <a:effectLst/>
        </p:spPr>
        <p:txBody>
          <a:bodyPr>
            <a:spAutoFit/>
          </a:bodyPr>
          <a:lstStyle/>
          <a:p>
            <a:pPr>
              <a:lnSpc>
                <a:spcPct val="130000"/>
              </a:lnSpc>
            </a:pPr>
            <a:r>
              <a:rPr lang="zh-CN" altLang="zh-CN" sz="3200" b="1">
                <a:latin typeface="黑体" pitchFamily="49" charset="-122"/>
                <a:ea typeface="黑体" pitchFamily="49" charset="-122"/>
              </a:rPr>
              <a:t>①</a:t>
            </a:r>
            <a:r>
              <a:rPr lang="zh-CN" sz="3200" b="1">
                <a:latin typeface="黑体" pitchFamily="49" charset="-122"/>
                <a:ea typeface="黑体" pitchFamily="49" charset="-122"/>
              </a:rPr>
              <a:t>划清单句的结构成分；</a:t>
            </a:r>
          </a:p>
          <a:p>
            <a:pPr>
              <a:lnSpc>
                <a:spcPct val="130000"/>
              </a:lnSpc>
            </a:pPr>
            <a:r>
              <a:rPr lang="zh-CN" sz="3200" b="1">
                <a:latin typeface="黑体" pitchFamily="49" charset="-122"/>
                <a:ea typeface="黑体" pitchFamily="49" charset="-122"/>
              </a:rPr>
              <a:t>②提取单句的主干成分，独立成句；</a:t>
            </a:r>
          </a:p>
          <a:p>
            <a:pPr>
              <a:lnSpc>
                <a:spcPct val="130000"/>
              </a:lnSpc>
            </a:pPr>
            <a:r>
              <a:rPr lang="zh-CN" sz="3200" b="1">
                <a:latin typeface="黑体" pitchFamily="49" charset="-122"/>
                <a:ea typeface="黑体" pitchFamily="49" charset="-122"/>
              </a:rPr>
              <a:t>③倒装单句的修饰成分，独立成句；</a:t>
            </a:r>
          </a:p>
        </p:txBody>
      </p:sp>
      <p:sp>
        <p:nvSpPr>
          <p:cNvPr id="5125" name="Text Box 5"/>
          <p:cNvSpPr txBox="1">
            <a:spLocks noChangeArrowheads="1"/>
          </p:cNvSpPr>
          <p:nvPr/>
        </p:nvSpPr>
        <p:spPr bwMode="auto">
          <a:xfrm>
            <a:off x="1524000" y="304800"/>
            <a:ext cx="7239000" cy="701675"/>
          </a:xfrm>
          <a:prstGeom prst="rect">
            <a:avLst/>
          </a:prstGeom>
          <a:noFill/>
          <a:ln w="9525">
            <a:noFill/>
            <a:miter lim="800000"/>
            <a:headEnd/>
            <a:tailEnd/>
          </a:ln>
          <a:effectLst/>
        </p:spPr>
        <p:txBody>
          <a:bodyPr>
            <a:spAutoFit/>
          </a:bodyPr>
          <a:lstStyle/>
          <a:p>
            <a:pPr>
              <a:buClr>
                <a:srgbClr val="CC0000"/>
              </a:buClr>
              <a:buFont typeface="Wingdings" pitchFamily="2" charset="2"/>
              <a:buNone/>
            </a:pPr>
            <a:r>
              <a:rPr lang="zh-CN" altLang="zh-CN" sz="4000" b="1">
                <a:solidFill>
                  <a:srgbClr val="CC0000"/>
                </a:solidFill>
                <a:ea typeface="黑体" pitchFamily="49" charset="-122"/>
              </a:rPr>
              <a:t>Ⅰ</a:t>
            </a:r>
            <a:r>
              <a:rPr lang="zh-CN" sz="4000" b="1">
                <a:ea typeface="黑体" pitchFamily="49" charset="-122"/>
              </a:rPr>
              <a:t>单句变复句（长句变短句）</a:t>
            </a:r>
          </a:p>
        </p:txBody>
      </p:sp>
      <p:sp>
        <p:nvSpPr>
          <p:cNvPr id="5126" name="Rectangle 6"/>
          <p:cNvSpPr>
            <a:spLocks noChangeArrowheads="1"/>
          </p:cNvSpPr>
          <p:nvPr/>
        </p:nvSpPr>
        <p:spPr bwMode="auto">
          <a:xfrm>
            <a:off x="1524000" y="3810000"/>
            <a:ext cx="2514600" cy="725488"/>
          </a:xfrm>
          <a:prstGeom prst="rect">
            <a:avLst/>
          </a:prstGeom>
          <a:noFill/>
          <a:ln w="9525">
            <a:noFill/>
            <a:miter lim="800000"/>
            <a:headEnd/>
            <a:tailEnd/>
          </a:ln>
          <a:effectLst/>
        </p:spPr>
        <p:txBody>
          <a:bodyPr>
            <a:spAutoFit/>
          </a:bodyPr>
          <a:lstStyle/>
          <a:p>
            <a:pPr>
              <a:lnSpc>
                <a:spcPct val="130000"/>
              </a:lnSpc>
            </a:pPr>
            <a:r>
              <a:rPr lang="zh-CN" sz="3200" b="1">
                <a:latin typeface="黑体" pitchFamily="49" charset="-122"/>
                <a:ea typeface="黑体" pitchFamily="49" charset="-122"/>
              </a:rPr>
              <a:t>特别注意：</a:t>
            </a:r>
          </a:p>
        </p:txBody>
      </p:sp>
      <p:sp>
        <p:nvSpPr>
          <p:cNvPr id="5127" name="Rectangle 7"/>
          <p:cNvSpPr>
            <a:spLocks noChangeArrowheads="1"/>
          </p:cNvSpPr>
          <p:nvPr/>
        </p:nvSpPr>
        <p:spPr bwMode="auto">
          <a:xfrm>
            <a:off x="1524000" y="4572000"/>
            <a:ext cx="6324600" cy="1992313"/>
          </a:xfrm>
          <a:prstGeom prst="rect">
            <a:avLst/>
          </a:prstGeom>
          <a:noFill/>
          <a:ln w="9525">
            <a:noFill/>
            <a:miter lim="800000"/>
            <a:headEnd/>
            <a:tailEnd/>
          </a:ln>
          <a:effectLst/>
        </p:spPr>
        <p:txBody>
          <a:bodyPr>
            <a:spAutoFit/>
          </a:bodyPr>
          <a:lstStyle/>
          <a:p>
            <a:pPr>
              <a:lnSpc>
                <a:spcPct val="130000"/>
              </a:lnSpc>
            </a:pPr>
            <a:r>
              <a:rPr lang="zh-CN" altLang="zh-CN" sz="3200" b="1" dirty="0">
                <a:latin typeface="黑体" pitchFamily="49" charset="-122"/>
                <a:ea typeface="黑体" pitchFamily="49" charset="-122"/>
              </a:rPr>
              <a:t>①</a:t>
            </a:r>
            <a:r>
              <a:rPr lang="zh-CN" sz="3200" b="1" dirty="0">
                <a:latin typeface="黑体" pitchFamily="49" charset="-122"/>
                <a:ea typeface="黑体" pitchFamily="49" charset="-122"/>
              </a:rPr>
              <a:t>各分句内部的标点符号；</a:t>
            </a:r>
          </a:p>
          <a:p>
            <a:pPr>
              <a:lnSpc>
                <a:spcPct val="130000"/>
              </a:lnSpc>
            </a:pPr>
            <a:r>
              <a:rPr lang="zh-CN" sz="3200" b="1" dirty="0">
                <a:latin typeface="黑体" pitchFamily="49" charset="-122"/>
                <a:ea typeface="黑体" pitchFamily="49" charset="-122"/>
              </a:rPr>
              <a:t>②各分句内部的顺序；</a:t>
            </a:r>
          </a:p>
          <a:p>
            <a:pPr>
              <a:lnSpc>
                <a:spcPct val="130000"/>
              </a:lnSpc>
            </a:pPr>
            <a:r>
              <a:rPr lang="zh-CN" sz="3200" b="1" dirty="0">
                <a:latin typeface="黑体" pitchFamily="49" charset="-122"/>
                <a:ea typeface="黑体" pitchFamily="49" charset="-122"/>
              </a:rPr>
              <a:t>③适当增删词语。</a:t>
            </a:r>
          </a:p>
        </p:txBody>
      </p:sp>
      <p:sp>
        <p:nvSpPr>
          <p:cNvPr id="5128" name="Rectangle 8"/>
          <p:cNvSpPr>
            <a:spLocks noChangeArrowheads="1"/>
          </p:cNvSpPr>
          <p:nvPr/>
        </p:nvSpPr>
        <p:spPr bwMode="auto">
          <a:xfrm>
            <a:off x="1524000" y="1066800"/>
            <a:ext cx="3276600" cy="725488"/>
          </a:xfrm>
          <a:prstGeom prst="rect">
            <a:avLst/>
          </a:prstGeom>
          <a:noFill/>
          <a:ln w="9525">
            <a:noFill/>
            <a:miter lim="800000"/>
            <a:headEnd/>
            <a:tailEnd/>
          </a:ln>
          <a:effectLst/>
        </p:spPr>
        <p:txBody>
          <a:bodyPr>
            <a:spAutoFit/>
          </a:bodyPr>
          <a:lstStyle/>
          <a:p>
            <a:pPr>
              <a:lnSpc>
                <a:spcPct val="130000"/>
              </a:lnSpc>
            </a:pPr>
            <a:r>
              <a:rPr lang="zh-CN" sz="3200" b="1">
                <a:latin typeface="黑体" pitchFamily="49" charset="-122"/>
                <a:ea typeface="黑体" pitchFamily="49" charset="-122"/>
              </a:rPr>
              <a:t>转换方法：</a:t>
            </a:r>
          </a:p>
        </p:txBody>
      </p:sp>
    </p:spTree>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TotalTime>
  <Words>2899</Words>
  <PresentationFormat>全屏显示(4:3)</PresentationFormat>
  <Paragraphs>261</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2016-12-28T10:15:42Z</dcterms:created>
  <dcterms:modified xsi:type="dcterms:W3CDTF">2016-12-28T11:48:20Z</dcterms:modified>
</cp:coreProperties>
</file>