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57" r:id="rId4"/>
    <p:sldId id="323" r:id="rId5"/>
    <p:sldId id="350" r:id="rId6"/>
    <p:sldId id="349" r:id="rId7"/>
    <p:sldId id="352" r:id="rId8"/>
    <p:sldId id="324" r:id="rId9"/>
    <p:sldId id="353" r:id="rId10"/>
    <p:sldId id="325" r:id="rId11"/>
    <p:sldId id="354" r:id="rId12"/>
    <p:sldId id="341" r:id="rId13"/>
    <p:sldId id="355" r:id="rId14"/>
    <p:sldId id="351" r:id="rId15"/>
    <p:sldId id="333" r:id="rId16"/>
    <p:sldId id="356" r:id="rId17"/>
    <p:sldId id="326" r:id="rId18"/>
    <p:sldId id="357" r:id="rId19"/>
    <p:sldId id="342" r:id="rId20"/>
    <p:sldId id="358" r:id="rId21"/>
    <p:sldId id="329" r:id="rId22"/>
    <p:sldId id="328" r:id="rId23"/>
    <p:sldId id="359" r:id="rId24"/>
    <p:sldId id="360" r:id="rId25"/>
  </p:sldIdLst>
  <p:sldSz cx="9144000" cy="6858000" type="screen4x3"/>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04" y="-114"/>
      </p:cViewPr>
      <p:guideLst>
        <p:guide orient="horz" pos="2202"/>
        <p:guide pos="2846"/>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1.xml" /><Relationship Id="rId30"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943B8CE-08AA-42DB-9876-D9A24403D514}"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ADDCC50-2FA5-4025-AE67-A4B29E7D4471}"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50CA57B-93FF-4F28-9AF8-9C754ABBC576}"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94272285-68B6-428D-B76B-4652EE793AA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BEDE72F8-384B-419D-A345-394BD45F5FF5}"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3A692607-EA2A-467C-8C04-4A333F3FF3FF}"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3824D02F-5FAE-4844-991E-3D7BA06FE2F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4C0E84E-4F4E-495A-A55C-4D54F6799E33}"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7839F36-8B97-49AF-8B6F-B2535CE5DCD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ADE1E47-A9C0-455C-90C1-3E5C80D8DA9B}"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FD08300-AFCB-489D-A5A0-129B300743D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defRPr>
            </a:lvl1pPr>
          </a:lstStyle>
          <a:p>
            <a:pPr fontAlgn="base">
              <a:spcBef>
                <a:spcPct val="0"/>
              </a:spcBef>
              <a:spcAft>
                <a:spcPct val="0"/>
              </a:spcAft>
              <a:defRPr/>
            </a:pPr>
            <a:fld id="{D90E858B-5B89-470A-A450-BD0EB2809B41}" type="slidenum">
              <a:rPr lang="en-US" altLang="zh-CN">
                <a:solidFill>
                  <a:srgbClr val="000000"/>
                </a:solidFill>
              </a:rPr>
              <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plit orient="ver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Text Box 3"/>
          <p:cNvSpPr txBox="1">
            <a:spLocks noChangeArrowheads="1"/>
          </p:cNvSpPr>
          <p:nvPr/>
        </p:nvSpPr>
        <p:spPr bwMode="auto">
          <a:xfrm>
            <a:off x="1455738" y="1555750"/>
            <a:ext cx="5421312" cy="457200"/>
          </a:xfrm>
          <a:prstGeom prst="rect">
            <a:avLst/>
          </a:prstGeom>
          <a:noFill/>
          <a:ln w="9525">
            <a:noFill/>
            <a:miter lim="800000"/>
          </a:ln>
        </p:spPr>
        <p:txBody>
          <a:bodyPr>
            <a:spAutoFit/>
          </a:bodyPr>
          <a:lstStyle/>
          <a:p>
            <a:pPr fontAlgn="base">
              <a:spcBef>
                <a:spcPct val="0"/>
              </a:spcBef>
              <a:spcAft>
                <a:spcPct val="0"/>
              </a:spcAft>
            </a:pPr>
            <a:endParaRPr lang="zh-CN" altLang="en-US" smtClean="0">
              <a:solidFill>
                <a:srgbClr val="000000"/>
              </a:solidFill>
            </a:endParaRPr>
          </a:p>
        </p:txBody>
      </p:sp>
      <p:sp>
        <p:nvSpPr>
          <p:cNvPr id="7173" name="Text Box 5"/>
          <p:cNvSpPr txBox="1">
            <a:spLocks noChangeArrowheads="1"/>
          </p:cNvSpPr>
          <p:nvPr/>
        </p:nvSpPr>
        <p:spPr bwMode="auto">
          <a:xfrm>
            <a:off x="193675" y="1385888"/>
            <a:ext cx="8659813" cy="2522855"/>
          </a:xfrm>
          <a:prstGeom prst="rect">
            <a:avLst/>
          </a:prstGeom>
          <a:noFill/>
          <a:ln w="9525">
            <a:noFill/>
            <a:miter lim="800000"/>
          </a:ln>
        </p:spPr>
        <p:txBody>
          <a:bodyPr wrap="square">
            <a:spAutoFit/>
          </a:bodyPr>
          <a:lstStyle/>
          <a:p>
            <a:r>
              <a:rPr lang="en-US" sz="5400" b="1" smtClean="0">
                <a:solidFill>
                  <a:srgbClr val="FF0000"/>
                </a:solidFill>
              </a:rPr>
              <a:t>14</a:t>
            </a:r>
            <a:r>
              <a:rPr lang="zh-CN" altLang="en-US" sz="5400" b="1" smtClean="0">
                <a:solidFill>
                  <a:srgbClr val="FF0000"/>
                </a:solidFill>
              </a:rPr>
              <a:t>、</a:t>
            </a:r>
            <a:r>
              <a:rPr sz="5400" b="1" smtClean="0">
                <a:solidFill>
                  <a:srgbClr val="FF0000"/>
                </a:solidFill>
              </a:rPr>
              <a:t>课内文言文挖空训练</a:t>
            </a:r>
            <a:endParaRPr sz="5400" b="1" smtClean="0">
              <a:solidFill>
                <a:srgbClr val="FF0000"/>
              </a:solidFill>
            </a:endParaRPr>
          </a:p>
          <a:p>
            <a:r>
              <a:rPr sz="5400" b="1" smtClean="0">
                <a:solidFill>
                  <a:srgbClr val="FF0000"/>
                </a:solidFill>
              </a:rPr>
              <a:t> </a:t>
            </a:r>
            <a:r>
              <a:rPr lang="en-US" sz="5400" b="1" smtClean="0">
                <a:solidFill>
                  <a:srgbClr val="FF0000"/>
                </a:solidFill>
              </a:rPr>
              <a:t>                 </a:t>
            </a:r>
            <a:r>
              <a:rPr sz="5400" b="1" smtClean="0">
                <a:solidFill>
                  <a:srgbClr val="FF0000"/>
                </a:solidFill>
              </a:rPr>
              <a:t>——《</a:t>
            </a:r>
            <a:r>
              <a:rPr lang="zh-CN" sz="5400" b="1" smtClean="0">
                <a:solidFill>
                  <a:srgbClr val="FF0000"/>
                </a:solidFill>
              </a:rPr>
              <a:t>离骚</a:t>
            </a:r>
            <a:r>
              <a:rPr sz="5400" b="1" smtClean="0">
                <a:solidFill>
                  <a:srgbClr val="FF0000"/>
                </a:solidFill>
              </a:rPr>
              <a:t>》</a:t>
            </a:r>
            <a:r>
              <a:rPr lang="en-US" altLang="zh-CN" sz="6000" b="1" smtClean="0"/>
              <a:t>         </a:t>
            </a:r>
            <a:endParaRPr lang="en-US" altLang="zh-CN" sz="6000" b="1" smtClean="0"/>
          </a:p>
          <a:p>
            <a:r>
              <a:rPr lang="en-US" altLang="zh-CN" sz="4400" b="1" smtClean="0"/>
              <a:t>                </a:t>
            </a:r>
            <a:endParaRPr lang="zh-CN" altLang="en-US" sz="6000" b="1" smtClean="0">
              <a:solidFill>
                <a:srgbClr val="333399"/>
              </a:solidFill>
              <a:latin typeface="+mn-ea"/>
              <a:cs typeface="隶书" panose="02010509060101010101"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97790" y="116840"/>
            <a:ext cx="8949055" cy="6554470"/>
          </a:xfrm>
          <a:prstGeom prst="rect">
            <a:avLst/>
          </a:prstGeom>
          <a:noFill/>
          <a:ln w="9525">
            <a:noFill/>
            <a:miter lim="800000"/>
          </a:ln>
        </p:spPr>
        <p:txBody>
          <a:bodyPr wrap="square">
            <a:spAutoFit/>
          </a:bodyPr>
          <a:lstStyle/>
          <a:p>
            <a:r>
              <a:rPr sz="2800" b="1"/>
              <a:t>长太息（        ）以掩涕兮，哀民生之多艰。余虽好（       ）修姱（        ）以鞿羁（        ）兮，謇朝谇（        ）而夕替（        ）。既替余以蕙纕兮，又申（       ）之以揽茝。亦余心之所善兮，虽（        ）九死其犹未悔。怨灵修之浩荡（         ）兮，终不察夫民心。众女（         ）嫉余之蛾眉（       ）兮，谣诼（        ）谓余以善淫。固（        ）时俗之工巧兮，偭（       ）规矩而改错（         ）。背（        ）绳墨（        ）以追曲兮，竞周容（        ）以为度（         ）。忳郁邑（         ）余侘傺（           ）兮，吾独穷困乎此时也。宁溘（        ）死以流亡（        ）兮，余不忍为此态也。鸷鸟之不群兮，自前世而固然。何方圜（      ）之能周（        ）兮，夫孰（        ）异道而相安？屈心而抑志兮，忍尤（           ）而攘（        ）诟（        ）。伏（         ）清白以死（         ）直兮，固（        ）前圣之所厚（         ）。</a:t>
            </a:r>
            <a:endParaRPr sz="2800" b="1"/>
          </a:p>
        </p:txBody>
      </p:sp>
    </p:spTree>
  </p:cSld>
  <p:clrMapOvr>
    <a:masterClrMapping/>
  </p:clrMapOvr>
  <p:transition>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985635"/>
          </a:xfrm>
          <a:prstGeom prst="rect">
            <a:avLst/>
          </a:prstGeom>
          <a:noFill/>
          <a:ln w="9525">
            <a:noFill/>
            <a:miter lim="800000"/>
          </a:ln>
        </p:spPr>
        <p:txBody>
          <a:bodyPr wrap="square">
            <a:spAutoFit/>
          </a:bodyPr>
          <a:lstStyle/>
          <a:p>
            <a:r>
              <a:rPr sz="2800" b="1"/>
              <a:t>长太息</a:t>
            </a:r>
            <a:r>
              <a:rPr sz="2800" b="1">
                <a:solidFill>
                  <a:srgbClr val="FF0000"/>
                </a:solidFill>
              </a:rPr>
              <a:t>（叹息）</a:t>
            </a:r>
            <a:r>
              <a:rPr sz="2800" b="1"/>
              <a:t>以掩涕兮，哀民生之多艰。余虽好</a:t>
            </a:r>
            <a:r>
              <a:rPr sz="2800" b="1">
                <a:solidFill>
                  <a:srgbClr val="FF0000"/>
                </a:solidFill>
              </a:rPr>
              <a:t>（崇尚）</a:t>
            </a:r>
            <a:r>
              <a:rPr sz="2800" b="1"/>
              <a:t>修姱</a:t>
            </a:r>
            <a:r>
              <a:rPr sz="2800" b="1">
                <a:solidFill>
                  <a:srgbClr val="FF0000"/>
                </a:solidFill>
              </a:rPr>
              <a:t>（美好）</a:t>
            </a:r>
            <a:r>
              <a:rPr sz="2800" b="1"/>
              <a:t>以鞿羁</a:t>
            </a:r>
            <a:r>
              <a:rPr sz="2800" b="1">
                <a:solidFill>
                  <a:srgbClr val="FF0000"/>
                </a:solidFill>
              </a:rPr>
              <a:t>（比喻束缚、约束）</a:t>
            </a:r>
            <a:r>
              <a:rPr sz="2800" b="1"/>
              <a:t>兮，謇朝谇</a:t>
            </a:r>
            <a:r>
              <a:rPr sz="2800" b="1">
                <a:solidFill>
                  <a:srgbClr val="FF0000"/>
                </a:solidFill>
              </a:rPr>
              <a:t>（谏诤）</a:t>
            </a:r>
            <a:r>
              <a:rPr sz="2800" b="1"/>
              <a:t>而夕替</a:t>
            </a:r>
            <a:r>
              <a:rPr sz="2800" b="1">
                <a:solidFill>
                  <a:srgbClr val="FF0000"/>
                </a:solidFill>
              </a:rPr>
              <a:t>（废弃）</a:t>
            </a:r>
            <a:r>
              <a:rPr sz="2800" b="1"/>
              <a:t>。既替余以蕙纕兮，又申</a:t>
            </a:r>
            <a:r>
              <a:rPr sz="2800" b="1">
                <a:solidFill>
                  <a:srgbClr val="FF0000"/>
                </a:solidFill>
              </a:rPr>
              <a:t>（重复、加上）</a:t>
            </a:r>
            <a:r>
              <a:rPr sz="2800" b="1"/>
              <a:t>之以揽茝。亦余心之所善兮，虽</a:t>
            </a:r>
            <a:r>
              <a:rPr sz="2800" b="1">
                <a:solidFill>
                  <a:srgbClr val="FF0000"/>
                </a:solidFill>
              </a:rPr>
              <a:t>（即使）</a:t>
            </a:r>
            <a:r>
              <a:rPr sz="2800" b="1"/>
              <a:t>九死其犹未悔。怨灵修之浩荡</a:t>
            </a:r>
            <a:r>
              <a:rPr sz="2800" b="1">
                <a:solidFill>
                  <a:srgbClr val="FF0000"/>
                </a:solidFill>
              </a:rPr>
              <a:t>（荒唐 ）</a:t>
            </a:r>
            <a:r>
              <a:rPr sz="2800" b="1"/>
              <a:t>兮，终不察夫民心。众女</a:t>
            </a:r>
            <a:r>
              <a:rPr sz="2800" b="1">
                <a:solidFill>
                  <a:srgbClr val="FF0000"/>
                </a:solidFill>
              </a:rPr>
              <a:t>（比喻小人）</a:t>
            </a:r>
            <a:r>
              <a:rPr sz="2800" b="1"/>
              <a:t>嫉余之蛾眉</a:t>
            </a:r>
            <a:r>
              <a:rPr sz="2800" b="1">
                <a:solidFill>
                  <a:srgbClr val="FF0000"/>
                </a:solidFill>
              </a:rPr>
              <a:t>（比喻美好的品德）</a:t>
            </a:r>
            <a:r>
              <a:rPr sz="2800" b="1"/>
              <a:t>兮，谣诼</a:t>
            </a:r>
            <a:r>
              <a:rPr sz="2800" b="1">
                <a:solidFill>
                  <a:srgbClr val="FF0000"/>
                </a:solidFill>
              </a:rPr>
              <a:t>（毁谤 ）</a:t>
            </a:r>
            <a:r>
              <a:rPr sz="2800" b="1"/>
              <a:t>谓余以善淫。固</a:t>
            </a:r>
            <a:r>
              <a:rPr sz="2800" b="1">
                <a:solidFill>
                  <a:srgbClr val="FF0000"/>
                </a:solidFill>
              </a:rPr>
              <a:t>（本来）</a:t>
            </a:r>
            <a:r>
              <a:rPr sz="2800" b="1"/>
              <a:t>时俗之工巧兮，偭</a:t>
            </a:r>
            <a:r>
              <a:rPr sz="2800" b="1">
                <a:solidFill>
                  <a:srgbClr val="FF0000"/>
                </a:solidFill>
              </a:rPr>
              <a:t>（违背）</a:t>
            </a:r>
            <a:r>
              <a:rPr sz="2800" b="1"/>
              <a:t>规矩而改错</a:t>
            </a:r>
            <a:r>
              <a:rPr sz="2800" b="1">
                <a:solidFill>
                  <a:srgbClr val="FF0000"/>
                </a:solidFill>
              </a:rPr>
              <a:t>（同“措”，举措）</a:t>
            </a:r>
            <a:r>
              <a:rPr sz="2800" b="1"/>
              <a:t>。背</a:t>
            </a:r>
            <a:r>
              <a:rPr sz="2800" b="1">
                <a:solidFill>
                  <a:srgbClr val="FF0000"/>
                </a:solidFill>
              </a:rPr>
              <a:t>（违背）</a:t>
            </a:r>
            <a:r>
              <a:rPr sz="2800" b="1"/>
              <a:t>绳墨（比喻准则）以追曲兮，竞周容</a:t>
            </a:r>
            <a:r>
              <a:rPr sz="2800" b="1">
                <a:solidFill>
                  <a:srgbClr val="FF0000"/>
                </a:solidFill>
              </a:rPr>
              <a:t>（迎合讨好）</a:t>
            </a:r>
            <a:r>
              <a:rPr sz="2800" b="1"/>
              <a:t>以为度</a:t>
            </a:r>
            <a:r>
              <a:rPr sz="2800" b="1">
                <a:solidFill>
                  <a:srgbClr val="FF0000"/>
                </a:solidFill>
              </a:rPr>
              <a:t>（法度）</a:t>
            </a:r>
            <a:r>
              <a:rPr sz="2800" b="1"/>
              <a:t>。忳郁邑</a:t>
            </a:r>
            <a:r>
              <a:rPr sz="2800" b="1">
                <a:solidFill>
                  <a:srgbClr val="FF0000"/>
                </a:solidFill>
              </a:rPr>
              <a:t>（忧愁烦闷）</a:t>
            </a:r>
            <a:r>
              <a:rPr sz="2800" b="1"/>
              <a:t>余侘傺</a:t>
            </a:r>
            <a:r>
              <a:rPr sz="2800" b="1">
                <a:solidFill>
                  <a:srgbClr val="FF0000"/>
                </a:solidFill>
              </a:rPr>
              <a:t>（失意的样子</a:t>
            </a:r>
            <a:r>
              <a:rPr sz="2800" b="1"/>
              <a:t>）兮，吾独穷困乎此时也。宁溘</a:t>
            </a:r>
            <a:r>
              <a:rPr sz="2800" b="1">
                <a:solidFill>
                  <a:srgbClr val="FF0000"/>
                </a:solidFill>
              </a:rPr>
              <a:t>（突然）</a:t>
            </a:r>
            <a:r>
              <a:rPr sz="2800" b="1"/>
              <a:t>死以流亡</a:t>
            </a:r>
            <a:r>
              <a:rPr sz="2800" b="1">
                <a:solidFill>
                  <a:srgbClr val="FF0000"/>
                </a:solidFill>
              </a:rPr>
              <a:t>（随流水消失）</a:t>
            </a:r>
            <a:r>
              <a:rPr sz="2800" b="1"/>
              <a:t>兮，余不忍为此态也。鸷鸟之不群兮，自前世而固然。何方圜</a:t>
            </a:r>
            <a:r>
              <a:rPr sz="2800" b="1">
                <a:solidFill>
                  <a:srgbClr val="FF0000"/>
                </a:solidFill>
              </a:rPr>
              <a:t>（同“圆”）</a:t>
            </a:r>
            <a:r>
              <a:rPr sz="2800" b="1"/>
              <a:t>之能周</a:t>
            </a:r>
            <a:r>
              <a:rPr sz="2800" b="1">
                <a:solidFill>
                  <a:srgbClr val="FF0000"/>
                </a:solidFill>
              </a:rPr>
              <a:t>（合）</a:t>
            </a:r>
            <a:r>
              <a:rPr sz="2800" b="1"/>
              <a:t>兮，夫孰</a:t>
            </a:r>
            <a:r>
              <a:rPr sz="2800" b="1">
                <a:solidFill>
                  <a:srgbClr val="FF0000"/>
                </a:solidFill>
              </a:rPr>
              <a:t>（怎么</a:t>
            </a:r>
            <a:r>
              <a:rPr sz="2800" b="1"/>
              <a:t>）异道而相安？屈心而抑志兮，忍尤</a:t>
            </a:r>
            <a:r>
              <a:rPr sz="2800" b="1">
                <a:solidFill>
                  <a:srgbClr val="FF0000"/>
                </a:solidFill>
              </a:rPr>
              <a:t>（责骂）</a:t>
            </a:r>
            <a:r>
              <a:rPr sz="2800" b="1"/>
              <a:t>而攘</a:t>
            </a:r>
            <a:r>
              <a:rPr sz="2800" b="1">
                <a:solidFill>
                  <a:srgbClr val="FF0000"/>
                </a:solidFill>
              </a:rPr>
              <a:t>（容忍）</a:t>
            </a:r>
            <a:r>
              <a:rPr sz="2800" b="1"/>
              <a:t>诟</a:t>
            </a:r>
            <a:r>
              <a:rPr sz="2800" b="1">
                <a:solidFill>
                  <a:srgbClr val="FF0000"/>
                </a:solidFill>
              </a:rPr>
              <a:t>（辱骂）</a:t>
            </a:r>
            <a:r>
              <a:rPr sz="2800" b="1"/>
              <a:t>。伏</a:t>
            </a:r>
            <a:r>
              <a:rPr sz="2800" b="1">
                <a:solidFill>
                  <a:srgbClr val="FF0000"/>
                </a:solidFill>
              </a:rPr>
              <a:t>（保持）</a:t>
            </a:r>
            <a:r>
              <a:rPr sz="2800" b="1"/>
              <a:t>清白以死</a:t>
            </a:r>
            <a:r>
              <a:rPr sz="2800" b="1">
                <a:solidFill>
                  <a:srgbClr val="FF0000"/>
                </a:solidFill>
              </a:rPr>
              <a:t>（为</a:t>
            </a:r>
            <a:r>
              <a:rPr lang="en-US" sz="2800" b="1">
                <a:solidFill>
                  <a:srgbClr val="FF0000"/>
                </a:solidFill>
              </a:rPr>
              <a:t>……</a:t>
            </a:r>
            <a:r>
              <a:rPr sz="2800" b="1">
                <a:solidFill>
                  <a:srgbClr val="FF0000"/>
                </a:solidFill>
              </a:rPr>
              <a:t>而死）</a:t>
            </a:r>
            <a:r>
              <a:rPr sz="2800" b="1"/>
              <a:t>直兮，固</a:t>
            </a:r>
            <a:r>
              <a:rPr sz="2800" b="1">
                <a:solidFill>
                  <a:srgbClr val="FF0000"/>
                </a:solidFill>
              </a:rPr>
              <a:t>（本来）</a:t>
            </a:r>
            <a:r>
              <a:rPr sz="2800" b="1"/>
              <a:t>前圣之所厚</a:t>
            </a:r>
            <a:r>
              <a:rPr sz="2800" b="1">
                <a:solidFill>
                  <a:srgbClr val="FF0000"/>
                </a:solidFill>
              </a:rPr>
              <a:t>（推崇）</a:t>
            </a:r>
            <a:r>
              <a:rPr sz="2800" b="1"/>
              <a:t>。</a:t>
            </a:r>
            <a:endParaRPr sz="2800" b="1"/>
          </a:p>
        </p:txBody>
      </p:sp>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23850" y="476885"/>
            <a:ext cx="8562340" cy="6123940"/>
          </a:xfrm>
          <a:prstGeom prst="rect">
            <a:avLst/>
          </a:prstGeom>
          <a:noFill/>
          <a:ln w="9525">
            <a:noFill/>
            <a:miter lim="800000"/>
          </a:ln>
        </p:spPr>
        <p:txBody>
          <a:bodyPr wrap="square">
            <a:spAutoFit/>
          </a:bodyPr>
          <a:lstStyle/>
          <a:p>
            <a:r>
              <a:rPr sz="2800" b="1"/>
              <a:t>悔相（           ）道之不察兮，延伫（           ）乎吾将反。回（           ）朕车以复路兮，及（           ）行迷（           ）之未远。步（           ）余马于兰皋兮，驰椒丘且（           ）焉（           ）止息。进不入（           ）以离（           ）尤兮，退将复修吾初服。制芰荷以为衣兮，集芙蓉以为裳。不吾知（           ）其亦已兮，苟（           ）余情其信芳（           ）。高余冠之岌岌（           ）兮，长余佩之陆离（           ）。芳与泽其杂糅（           ）兮，唯昭质（           ）其犹未亏（           ）。忽反顾以游目（           ）兮，将往观乎四荒。佩缤纷其繁饰兮，芳菲菲其弥（           ）章（           ）。民生各有所乐兮，余独好修（           ）以为常。虽（           ）体解吾犹未变兮，岂余心之可惩（           ）。</a:t>
            </a:r>
            <a:endParaRPr sz="2800" b="1"/>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5560" y="116840"/>
            <a:ext cx="9144000" cy="5692775"/>
          </a:xfrm>
          <a:prstGeom prst="rect">
            <a:avLst/>
          </a:prstGeom>
          <a:noFill/>
          <a:ln w="9525">
            <a:noFill/>
            <a:miter lim="800000"/>
          </a:ln>
        </p:spPr>
        <p:txBody>
          <a:bodyPr wrap="square">
            <a:spAutoFit/>
          </a:bodyPr>
          <a:lstStyle/>
          <a:p>
            <a:r>
              <a:rPr sz="2800" b="1"/>
              <a:t>悔相</a:t>
            </a:r>
            <a:r>
              <a:rPr sz="2800" b="1">
                <a:solidFill>
                  <a:srgbClr val="FF0000"/>
                </a:solidFill>
              </a:rPr>
              <a:t>（观察）</a:t>
            </a:r>
            <a:r>
              <a:rPr sz="2800" b="1"/>
              <a:t>道之不察兮，延伫</a:t>
            </a:r>
            <a:r>
              <a:rPr sz="2800" b="1">
                <a:solidFill>
                  <a:srgbClr val="FF0000"/>
                </a:solidFill>
              </a:rPr>
              <a:t>（久立）</a:t>
            </a:r>
            <a:r>
              <a:rPr sz="2800" b="1"/>
              <a:t>乎吾将反。回</a:t>
            </a:r>
            <a:r>
              <a:rPr sz="2800" b="1">
                <a:solidFill>
                  <a:srgbClr val="FF0000"/>
                </a:solidFill>
              </a:rPr>
              <a:t>（调转）</a:t>
            </a:r>
            <a:r>
              <a:rPr sz="2800" b="1"/>
              <a:t>朕车以复路兮，及</a:t>
            </a:r>
            <a:r>
              <a:rPr sz="2800" b="1">
                <a:solidFill>
                  <a:srgbClr val="FF0000"/>
                </a:solidFill>
              </a:rPr>
              <a:t>（趁着）</a:t>
            </a:r>
            <a:r>
              <a:rPr sz="2800" b="1"/>
              <a:t>行迷</a:t>
            </a:r>
            <a:r>
              <a:rPr sz="2800" b="1">
                <a:solidFill>
                  <a:srgbClr val="FF0000"/>
                </a:solidFill>
              </a:rPr>
              <a:t>（走入迷途）</a:t>
            </a:r>
            <a:r>
              <a:rPr sz="2800" b="1"/>
              <a:t>之未远。步</a:t>
            </a:r>
            <a:r>
              <a:rPr sz="2800" b="1">
                <a:solidFill>
                  <a:srgbClr val="FF0000"/>
                </a:solidFill>
              </a:rPr>
              <a:t>（使…缓行）</a:t>
            </a:r>
            <a:r>
              <a:rPr sz="2800" b="1"/>
              <a:t>余马于兰皋兮，驰椒丘且</a:t>
            </a:r>
            <a:r>
              <a:rPr sz="2800" b="1">
                <a:solidFill>
                  <a:srgbClr val="FF0000"/>
                </a:solidFill>
              </a:rPr>
              <a:t>（暂且）</a:t>
            </a:r>
            <a:r>
              <a:rPr sz="2800" b="1"/>
              <a:t>焉</a:t>
            </a:r>
            <a:r>
              <a:rPr sz="2800" b="1">
                <a:solidFill>
                  <a:srgbClr val="FF0000"/>
                </a:solidFill>
              </a:rPr>
              <a:t>（兼词，在那里）</a:t>
            </a:r>
            <a:r>
              <a:rPr sz="2800" b="1"/>
              <a:t>止息。进不入</a:t>
            </a:r>
            <a:r>
              <a:rPr sz="2800" b="1">
                <a:solidFill>
                  <a:srgbClr val="FF0000"/>
                </a:solidFill>
              </a:rPr>
              <a:t>（不被容纳）</a:t>
            </a:r>
            <a:r>
              <a:rPr sz="2800" b="1"/>
              <a:t>以离（</a:t>
            </a:r>
            <a:r>
              <a:rPr sz="2800" b="1">
                <a:solidFill>
                  <a:srgbClr val="FF0000"/>
                </a:solidFill>
              </a:rPr>
              <a:t>同“罹”，遭受）</a:t>
            </a:r>
            <a:r>
              <a:rPr sz="2800" b="1"/>
              <a:t>尤兮，退将复修吾初服。制芰荷以为衣兮，集芙蓉以为裳。不吾知</a:t>
            </a:r>
            <a:r>
              <a:rPr sz="2800" b="1">
                <a:solidFill>
                  <a:srgbClr val="FF0000"/>
                </a:solidFill>
              </a:rPr>
              <a:t>（了解）</a:t>
            </a:r>
            <a:r>
              <a:rPr sz="2800" b="1"/>
              <a:t>其亦已兮，苟</a:t>
            </a:r>
            <a:r>
              <a:rPr sz="2800" b="1">
                <a:solidFill>
                  <a:srgbClr val="FF0000"/>
                </a:solidFill>
              </a:rPr>
              <a:t>（如果、只要）</a:t>
            </a:r>
            <a:r>
              <a:rPr sz="2800" b="1"/>
              <a:t>余情其信芳</a:t>
            </a:r>
            <a:r>
              <a:rPr sz="2800" b="1">
                <a:solidFill>
                  <a:srgbClr val="FF0000"/>
                </a:solidFill>
              </a:rPr>
              <a:t>（美好）</a:t>
            </a:r>
            <a:r>
              <a:rPr sz="2800" b="1"/>
              <a:t>。高余冠之岌岌</a:t>
            </a:r>
            <a:r>
              <a:rPr sz="2800" b="1">
                <a:solidFill>
                  <a:srgbClr val="FF0000"/>
                </a:solidFill>
              </a:rPr>
              <a:t>（高耸的样子）</a:t>
            </a:r>
            <a:r>
              <a:rPr sz="2800" b="1"/>
              <a:t>兮，长余佩之陆离</a:t>
            </a:r>
            <a:r>
              <a:rPr sz="2800" b="1">
                <a:solidFill>
                  <a:srgbClr val="FF0000"/>
                </a:solidFill>
              </a:rPr>
              <a:t>（修长的样子 ）</a:t>
            </a:r>
            <a:r>
              <a:rPr sz="2800" b="1"/>
              <a:t>。芳与泽其杂糅</a:t>
            </a:r>
            <a:r>
              <a:rPr sz="2800" b="1">
                <a:solidFill>
                  <a:srgbClr val="FF0000"/>
                </a:solidFill>
              </a:rPr>
              <a:t>（交织在一起）</a:t>
            </a:r>
            <a:r>
              <a:rPr sz="2800" b="1"/>
              <a:t>兮，唯昭质</a:t>
            </a:r>
            <a:r>
              <a:rPr sz="2800" b="1">
                <a:solidFill>
                  <a:srgbClr val="FF0000"/>
                </a:solidFill>
              </a:rPr>
              <a:t>（光明纯洁的本质）</a:t>
            </a:r>
            <a:r>
              <a:rPr sz="2800" b="1"/>
              <a:t>其犹未亏</a:t>
            </a:r>
            <a:r>
              <a:rPr sz="2800" b="1">
                <a:solidFill>
                  <a:srgbClr val="FF0000"/>
                </a:solidFill>
              </a:rPr>
              <a:t>（减损）</a:t>
            </a:r>
            <a:r>
              <a:rPr sz="2800" b="1"/>
              <a:t>。忽反顾以游目</a:t>
            </a:r>
            <a:r>
              <a:rPr sz="2800" b="1">
                <a:solidFill>
                  <a:srgbClr val="FF0000"/>
                </a:solidFill>
              </a:rPr>
              <a:t>（放眼观看）</a:t>
            </a:r>
            <a:r>
              <a:rPr sz="2800" b="1"/>
              <a:t>兮，将往观乎四荒。佩缤纷其繁饰兮，芳菲菲其弥</a:t>
            </a:r>
            <a:r>
              <a:rPr sz="2800" b="1">
                <a:solidFill>
                  <a:srgbClr val="FF0000"/>
                </a:solidFill>
              </a:rPr>
              <a:t>（更加）</a:t>
            </a:r>
            <a:r>
              <a:rPr sz="2800" b="1"/>
              <a:t>章</a:t>
            </a:r>
            <a:r>
              <a:rPr sz="2800" b="1">
                <a:solidFill>
                  <a:srgbClr val="FF0000"/>
                </a:solidFill>
              </a:rPr>
              <a:t>（同“彰”显著）</a:t>
            </a:r>
            <a:r>
              <a:rPr sz="2800" b="1"/>
              <a:t>。民生各有所乐兮，余独好修</a:t>
            </a:r>
            <a:r>
              <a:rPr sz="2800" b="1">
                <a:solidFill>
                  <a:srgbClr val="FF0000"/>
                </a:solidFill>
              </a:rPr>
              <a:t>（美好）</a:t>
            </a:r>
            <a:r>
              <a:rPr sz="2800" b="1"/>
              <a:t>以为常。虽</a:t>
            </a:r>
            <a:r>
              <a:rPr sz="2800" b="1">
                <a:solidFill>
                  <a:srgbClr val="FF0000"/>
                </a:solidFill>
              </a:rPr>
              <a:t>（即使）</a:t>
            </a:r>
            <a:r>
              <a:rPr sz="2800" b="1"/>
              <a:t>体解吾犹未变兮，岂余心之可惩</a:t>
            </a:r>
            <a:r>
              <a:rPr sz="2800" b="1">
                <a:solidFill>
                  <a:srgbClr val="FF0000"/>
                </a:solidFill>
              </a:rPr>
              <a:t>（因受创而戒止）</a:t>
            </a:r>
            <a:r>
              <a:rPr sz="2800" b="1"/>
              <a:t>。</a:t>
            </a:r>
            <a:endParaRPr sz="2800" b="1"/>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4523105"/>
          </a:xfrm>
          <a:prstGeom prst="rect">
            <a:avLst/>
          </a:prstGeom>
          <a:noFill/>
          <a:ln w="9525">
            <a:noFill/>
            <a:miter lim="800000"/>
          </a:ln>
        </p:spPr>
        <p:txBody>
          <a:bodyPr wrap="square">
            <a:spAutoFit/>
          </a:bodyPr>
          <a:lstStyle/>
          <a:p>
            <a:r>
              <a:rPr lang="zh-CN" altLang="zh-CN" sz="3600" b="1"/>
              <a:t>三、易写错字填空，并翻译句子</a:t>
            </a:r>
            <a:endParaRPr lang="zh-CN" altLang="zh-CN" sz="3600" b="1"/>
          </a:p>
          <a:p>
            <a:r>
              <a:rPr lang="zh-CN" altLang="zh-CN" sz="3600" b="1"/>
              <a:t>1、虽体解吾犹未变兮，岂余心之可惩。    </a:t>
            </a:r>
            <a:endParaRPr lang="zh-CN" altLang="zh-CN" sz="3600" b="1"/>
          </a:p>
          <a:p>
            <a:endParaRPr lang="zh-CN" altLang="zh-CN" sz="3600" b="1"/>
          </a:p>
          <a:p>
            <a:r>
              <a:rPr lang="zh-CN" altLang="zh-CN" sz="3600" b="1"/>
              <a:t>2、扈江离与辟芷兮，纫秋兰以为佩；       </a:t>
            </a:r>
            <a:endParaRPr lang="zh-CN" altLang="zh-CN" sz="3600" b="1"/>
          </a:p>
          <a:p>
            <a:endParaRPr lang="zh-CN" altLang="zh-CN" sz="3600" b="1"/>
          </a:p>
          <a:p>
            <a:r>
              <a:rPr lang="zh-CN" altLang="zh-CN" sz="3600" b="1"/>
              <a:t>3、朝搴阰之木兰兮，夕揽洲之宿莽；       </a:t>
            </a:r>
            <a:endParaRPr lang="zh-CN" altLang="zh-CN" sz="3600" b="1"/>
          </a:p>
          <a:p>
            <a:endParaRPr lang="zh-CN" altLang="zh-CN" sz="3600" b="1"/>
          </a:p>
          <a:p>
            <a:r>
              <a:rPr lang="zh-CN" altLang="zh-CN" sz="3600" b="1"/>
              <a:t>4、日月忽其不淹兮，春与秋其代序；                                                                         </a:t>
            </a:r>
            <a:endParaRPr lang="zh-CN" altLang="zh-CN" sz="3600" b="1"/>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6492875"/>
          </a:xfrm>
          <a:prstGeom prst="rect">
            <a:avLst/>
          </a:prstGeom>
          <a:noFill/>
          <a:ln w="9525">
            <a:noFill/>
            <a:miter lim="800000"/>
          </a:ln>
        </p:spPr>
        <p:txBody>
          <a:bodyPr wrap="square">
            <a:spAutoFit/>
          </a:bodyPr>
          <a:lstStyle/>
          <a:p>
            <a:r>
              <a:rPr lang="zh-CN" altLang="zh-CN" sz="3200" b="1"/>
              <a:t>三、易写错字填空，并翻译句子</a:t>
            </a:r>
            <a:endParaRPr lang="zh-CN" altLang="zh-CN" sz="3200" b="1"/>
          </a:p>
          <a:p>
            <a:r>
              <a:rPr lang="zh-CN" altLang="zh-CN" sz="3200" b="1"/>
              <a:t>1、虽体解吾犹未变兮，岂余心之可惩。    </a:t>
            </a:r>
            <a:endParaRPr lang="zh-CN" altLang="zh-CN" sz="3200" b="1"/>
          </a:p>
          <a:p>
            <a:r>
              <a:rPr lang="zh-CN" altLang="zh-CN" sz="3200" b="1">
                <a:solidFill>
                  <a:srgbClr val="FF0000"/>
                </a:solidFill>
                <a:sym typeface="+mn-ea"/>
              </a:rPr>
              <a:t>翻译：</a:t>
            </a:r>
            <a:r>
              <a:rPr lang="zh-CN" altLang="zh-CN" sz="3200" b="1">
                <a:solidFill>
                  <a:srgbClr val="FF0000"/>
                </a:solidFill>
              </a:rPr>
              <a:t>即使粉身碎骨我也不改变自己的初衷啊，难道我会因受到教训而放弃早有的志向。</a:t>
            </a:r>
            <a:endParaRPr lang="zh-CN" altLang="zh-CN" sz="3200" b="1">
              <a:solidFill>
                <a:srgbClr val="FF0000"/>
              </a:solidFill>
            </a:endParaRPr>
          </a:p>
          <a:p>
            <a:r>
              <a:rPr lang="zh-CN" altLang="zh-CN" sz="3200" b="1"/>
              <a:t>2、扈江离与辟芷兮，纫秋兰以为佩；       </a:t>
            </a:r>
            <a:endParaRPr lang="zh-CN" altLang="zh-CN" sz="3200" b="1"/>
          </a:p>
          <a:p>
            <a:pPr algn="l">
              <a:buClrTx/>
              <a:buSzTx/>
              <a:buFontTx/>
            </a:pPr>
            <a:r>
              <a:rPr lang="zh-CN" altLang="zh-CN" sz="3200" b="1">
                <a:solidFill>
                  <a:srgbClr val="FF0000"/>
                </a:solidFill>
                <a:sym typeface="+mn-ea"/>
              </a:rPr>
              <a:t>翻译：</a:t>
            </a:r>
            <a:r>
              <a:rPr lang="zh-CN" altLang="zh-CN" sz="3200" b="1">
                <a:solidFill>
                  <a:srgbClr val="FF0000"/>
                </a:solidFill>
              </a:rPr>
              <a:t>身披香草江离和幽雅的白芷啊，还编结秋兰作为佩带更加芳馨。</a:t>
            </a:r>
            <a:endParaRPr lang="zh-CN" altLang="zh-CN" sz="3200" b="1">
              <a:solidFill>
                <a:srgbClr val="FF0000"/>
              </a:solidFill>
            </a:endParaRPr>
          </a:p>
          <a:p>
            <a:r>
              <a:rPr lang="zh-CN" altLang="zh-CN" sz="3200" b="1"/>
              <a:t>3、朝搴阰之木兰兮，夕揽洲之宿莽；       </a:t>
            </a:r>
            <a:endParaRPr lang="zh-CN" altLang="zh-CN" sz="3200" b="1"/>
          </a:p>
          <a:p>
            <a:r>
              <a:rPr lang="zh-CN" altLang="zh-CN" sz="3200" b="1">
                <a:solidFill>
                  <a:srgbClr val="FF0000"/>
                </a:solidFill>
                <a:sym typeface="+mn-ea"/>
              </a:rPr>
              <a:t>翻译：</a:t>
            </a:r>
            <a:r>
              <a:rPr lang="zh-CN" altLang="zh-CN" sz="3200" b="1">
                <a:solidFill>
                  <a:srgbClr val="FF0000"/>
                </a:solidFill>
              </a:rPr>
              <a:t>清晨摘取山坡上的香木兰啊，傍晚又把经冬不枯的香草来采。</a:t>
            </a:r>
            <a:endParaRPr lang="zh-CN" altLang="zh-CN" sz="3200" b="1"/>
          </a:p>
          <a:p>
            <a:r>
              <a:rPr lang="zh-CN" altLang="zh-CN" sz="3200" b="1"/>
              <a:t>4、日月忽其不淹兮，春与秋其代序；       </a:t>
            </a:r>
            <a:endParaRPr lang="zh-CN" altLang="zh-CN" sz="3200" b="1"/>
          </a:p>
          <a:p>
            <a:pPr algn="l">
              <a:buClrTx/>
              <a:buSzTx/>
              <a:buFontTx/>
            </a:pPr>
            <a:r>
              <a:rPr lang="zh-CN" altLang="zh-CN" sz="3200" b="1">
                <a:solidFill>
                  <a:srgbClr val="FF0000"/>
                </a:solidFill>
                <a:sym typeface="+mn-ea"/>
              </a:rPr>
              <a:t>翻译：</a:t>
            </a:r>
            <a:r>
              <a:rPr lang="zh-CN" altLang="zh-CN" sz="3200" b="1">
                <a:solidFill>
                  <a:srgbClr val="FF0000"/>
                </a:solidFill>
              </a:rPr>
              <a:t>日月飞驰不停留啊，春天刚刚过去就迎来秋天。</a:t>
            </a:r>
            <a:endParaRPr lang="zh-CN" altLang="zh-CN" sz="3200" b="1">
              <a:solidFill>
                <a:srgbClr val="FF0000"/>
              </a:solidFill>
            </a:endParaRPr>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2553335"/>
          </a:xfrm>
          <a:prstGeom prst="rect">
            <a:avLst/>
          </a:prstGeom>
          <a:noFill/>
          <a:ln w="9525">
            <a:noFill/>
            <a:miter lim="800000"/>
          </a:ln>
        </p:spPr>
        <p:txBody>
          <a:bodyPr wrap="square">
            <a:spAutoFit/>
          </a:bodyPr>
          <a:lstStyle/>
          <a:p>
            <a:r>
              <a:rPr sz="3200" b="1"/>
              <a:t>5、惟草木之零落兮，恐美人之迟暮；       </a:t>
            </a:r>
            <a:endParaRPr sz="3200" b="1"/>
          </a:p>
          <a:p>
            <a:endParaRPr sz="3200" b="1"/>
          </a:p>
          <a:p>
            <a:r>
              <a:rPr sz="3200" b="1"/>
              <a:t>6、制芰荷以为衣兮，集芙蓉以为裳；      </a:t>
            </a:r>
            <a:endParaRPr sz="3200" b="1"/>
          </a:p>
          <a:p>
            <a:endParaRPr sz="3200" b="1"/>
          </a:p>
          <a:p>
            <a:r>
              <a:rPr sz="3200" b="1"/>
              <a:t>7、余虽好修姱以鞿羁兮，謇朝谇而夕替；  </a:t>
            </a:r>
            <a:endParaRPr sz="3200" b="1"/>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950" y="332740"/>
            <a:ext cx="9036496" cy="5077460"/>
          </a:xfrm>
          <a:prstGeom prst="rect">
            <a:avLst/>
          </a:prstGeom>
          <a:noFill/>
          <a:ln w="9525">
            <a:noFill/>
            <a:miter lim="800000"/>
          </a:ln>
        </p:spPr>
        <p:txBody>
          <a:bodyPr wrap="square">
            <a:spAutoFit/>
          </a:bodyPr>
          <a:lstStyle/>
          <a:p>
            <a:r>
              <a:rPr lang="zh-CN" altLang="zh-CN" sz="3600" b="1"/>
              <a:t>5、惟草木之零落兮，恐美人之迟暮；       </a:t>
            </a:r>
            <a:endParaRPr lang="zh-CN" altLang="zh-CN" sz="3600" b="1"/>
          </a:p>
          <a:p>
            <a:r>
              <a:rPr lang="zh-CN" altLang="zh-CN" sz="3600" b="1">
                <a:solidFill>
                  <a:srgbClr val="FF0000"/>
                </a:solidFill>
                <a:sym typeface="+mn-ea"/>
              </a:rPr>
              <a:t>翻译：</a:t>
            </a:r>
            <a:r>
              <a:rPr lang="zh-CN" altLang="zh-CN" sz="3600" b="1">
                <a:solidFill>
                  <a:srgbClr val="FF0000"/>
                </a:solidFill>
              </a:rPr>
              <a:t>想那花草树木都要凋零啊，唯恐美人也将有暮年到来。</a:t>
            </a:r>
            <a:endParaRPr lang="zh-CN" altLang="zh-CN" sz="3600" b="1"/>
          </a:p>
          <a:p>
            <a:r>
              <a:rPr lang="zh-CN" altLang="zh-CN" sz="3600" b="1"/>
              <a:t>6、制芰荷以为衣兮，集芙蓉以为裳；      </a:t>
            </a:r>
            <a:endParaRPr lang="zh-CN" altLang="zh-CN" sz="3600" b="1"/>
          </a:p>
          <a:p>
            <a:pPr algn="l">
              <a:buClrTx/>
              <a:buSzTx/>
              <a:buFontTx/>
            </a:pPr>
            <a:r>
              <a:rPr lang="zh-CN" altLang="zh-CN" sz="3600" b="1">
                <a:solidFill>
                  <a:srgbClr val="FF0000"/>
                </a:solidFill>
                <a:sym typeface="+mn-ea"/>
              </a:rPr>
              <a:t>翻译：</a:t>
            </a:r>
            <a:r>
              <a:rPr lang="zh-CN" altLang="zh-CN" sz="3600" b="1">
                <a:solidFill>
                  <a:srgbClr val="FF0000"/>
                </a:solidFill>
              </a:rPr>
              <a:t>用菱叶与荷叶制成上衣啊，又采集荷花瓣做成了下衣。</a:t>
            </a:r>
            <a:endParaRPr lang="zh-CN" altLang="zh-CN" sz="3600" b="1">
              <a:solidFill>
                <a:srgbClr val="FF0000"/>
              </a:solidFill>
            </a:endParaRPr>
          </a:p>
          <a:p>
            <a:r>
              <a:rPr lang="zh-CN" altLang="zh-CN" sz="3600" b="1"/>
              <a:t>7、余虽好修姱以鞿羁兮，謇朝谇而夕替；  </a:t>
            </a:r>
            <a:endParaRPr lang="zh-CN" altLang="zh-CN" sz="3600" b="1"/>
          </a:p>
          <a:p>
            <a:pPr algn="l">
              <a:buClrTx/>
              <a:buSzTx/>
              <a:buFontTx/>
            </a:pPr>
            <a:r>
              <a:rPr lang="zh-CN" altLang="zh-CN" sz="3600" b="1">
                <a:solidFill>
                  <a:srgbClr val="FF0000"/>
                </a:solidFill>
                <a:sym typeface="+mn-ea"/>
              </a:rPr>
              <a:t>翻译：</a:t>
            </a:r>
            <a:r>
              <a:rPr lang="zh-CN" altLang="zh-CN" sz="3600" b="1">
                <a:solidFill>
                  <a:srgbClr val="FF0000"/>
                </a:solidFill>
              </a:rPr>
              <a:t>我只因为热爱美德并以之约束自己啊，却旱晨受到责骂，晚上又被罢官。</a:t>
            </a:r>
            <a:endParaRPr lang="zh-CN" altLang="zh-CN" sz="3600" b="1">
              <a:solidFill>
                <a:srgbClr val="FF0000"/>
              </a:solidFill>
            </a:endParaRPr>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2553335"/>
          </a:xfrm>
          <a:prstGeom prst="rect">
            <a:avLst/>
          </a:prstGeom>
          <a:noFill/>
          <a:ln w="9525">
            <a:noFill/>
            <a:miter lim="800000"/>
          </a:ln>
        </p:spPr>
        <p:txBody>
          <a:bodyPr wrap="square">
            <a:spAutoFit/>
          </a:bodyPr>
          <a:lstStyle/>
          <a:p>
            <a:r>
              <a:rPr sz="3200" b="1"/>
              <a:t>8、亦余心之所善兮，虽九死其尤未悔；    </a:t>
            </a:r>
            <a:endParaRPr sz="3200" b="1"/>
          </a:p>
          <a:p>
            <a:endParaRPr sz="3200" b="1"/>
          </a:p>
          <a:p>
            <a:r>
              <a:rPr sz="3200" b="1"/>
              <a:t>9、固时俗之工巧兮，偭规矩而改错；      </a:t>
            </a:r>
            <a:endParaRPr sz="3200" b="1"/>
          </a:p>
          <a:p>
            <a:endParaRPr sz="3200" b="1"/>
          </a:p>
          <a:p>
            <a:r>
              <a:rPr sz="3200" b="1"/>
              <a:t>10、背绳墨以追曲兮，竞周容以为度；      </a:t>
            </a:r>
            <a:endParaRPr sz="3200" b="1"/>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315" y="404495"/>
            <a:ext cx="9036496" cy="5077460"/>
          </a:xfrm>
          <a:prstGeom prst="rect">
            <a:avLst/>
          </a:prstGeom>
          <a:noFill/>
          <a:ln w="9525">
            <a:noFill/>
            <a:miter lim="800000"/>
          </a:ln>
        </p:spPr>
        <p:txBody>
          <a:bodyPr wrap="square">
            <a:spAutoFit/>
          </a:bodyPr>
          <a:lstStyle/>
          <a:p>
            <a:r>
              <a:rPr lang="zh-CN" altLang="zh-CN" sz="3600" b="1"/>
              <a:t>8、亦余心之所善兮，虽九死其尤未悔；    </a:t>
            </a:r>
            <a:endParaRPr lang="zh-CN" altLang="zh-CN" sz="3600" b="1"/>
          </a:p>
          <a:p>
            <a:pPr algn="l">
              <a:buClrTx/>
              <a:buSzTx/>
              <a:buFontTx/>
            </a:pPr>
            <a:r>
              <a:rPr lang="zh-CN" altLang="zh-CN" sz="3600" b="1">
                <a:solidFill>
                  <a:srgbClr val="FF0000"/>
                </a:solidFill>
              </a:rPr>
              <a:t>翻译：只要是我衷心喜爱的事啊，纵然为它死上多次也不后悔半点。</a:t>
            </a:r>
            <a:endParaRPr lang="zh-CN" altLang="zh-CN" sz="3600" b="1">
              <a:solidFill>
                <a:srgbClr val="FF0000"/>
              </a:solidFill>
            </a:endParaRPr>
          </a:p>
          <a:p>
            <a:r>
              <a:rPr lang="zh-CN" altLang="zh-CN" sz="3600" b="1"/>
              <a:t>9、固时俗之工巧兮，偭规矩而改错；      </a:t>
            </a:r>
            <a:endParaRPr lang="zh-CN" altLang="zh-CN" sz="3600" b="1"/>
          </a:p>
          <a:p>
            <a:r>
              <a:rPr lang="zh-CN" altLang="zh-CN" sz="3600" b="1">
                <a:solidFill>
                  <a:srgbClr val="FF0000"/>
                </a:solidFill>
                <a:sym typeface="+mn-ea"/>
              </a:rPr>
              <a:t>翻译：</a:t>
            </a:r>
            <a:r>
              <a:rPr lang="zh-CN" altLang="zh-CN" sz="3600" b="1">
                <a:solidFill>
                  <a:srgbClr val="FF0000"/>
                </a:solidFill>
              </a:rPr>
              <a:t>世俗的人本会投机取巧啊，违背了规矩而改变措施。</a:t>
            </a:r>
            <a:endParaRPr lang="zh-CN" altLang="zh-CN" sz="3600" b="1"/>
          </a:p>
          <a:p>
            <a:r>
              <a:rPr lang="zh-CN" altLang="zh-CN" sz="3600" b="1"/>
              <a:t>10、背绳墨以追曲兮，竞周容以为度；      </a:t>
            </a:r>
            <a:endParaRPr lang="zh-CN" altLang="zh-CN" sz="3600" b="1"/>
          </a:p>
          <a:p>
            <a:r>
              <a:rPr lang="zh-CN" altLang="zh-CN" sz="3600" b="1">
                <a:solidFill>
                  <a:srgbClr val="FF0000"/>
                </a:solidFill>
                <a:sym typeface="+mn-ea"/>
              </a:rPr>
              <a:t>翻译：</a:t>
            </a:r>
            <a:r>
              <a:rPr lang="zh-CN" altLang="zh-CN" sz="3600" b="1">
                <a:solidFill>
                  <a:srgbClr val="FF0000"/>
                </a:solidFill>
              </a:rPr>
              <a:t>背弃正道而追求邪曲啊，争着苟合求容反以为符合常规。</a:t>
            </a:r>
            <a:endParaRPr lang="zh-CN" altLang="zh-CN" sz="3600" b="1">
              <a:solidFill>
                <a:srgbClr val="FF0000"/>
              </a:solidFill>
            </a:endParaRPr>
          </a:p>
        </p:txBody>
      </p:sp>
    </p:spTree>
  </p:cSld>
  <p:clrMapOvr>
    <a:masterClrMapping/>
  </p:clrMapOvr>
  <p:transition>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827088" y="1125538"/>
            <a:ext cx="7631112" cy="3476625"/>
          </a:xfrm>
          <a:prstGeom prst="rect">
            <a:avLst/>
          </a:prstGeom>
          <a:noFill/>
          <a:ln w="9525">
            <a:noFill/>
            <a:miter lim="800000"/>
          </a:ln>
        </p:spPr>
        <p:txBody>
          <a:bodyPr>
            <a:spAutoFit/>
          </a:bodyPr>
          <a:lstStyle/>
          <a:p>
            <a:pPr fontAlgn="base">
              <a:spcBef>
                <a:spcPct val="50000"/>
              </a:spcBef>
              <a:spcAft>
                <a:spcPct val="0"/>
              </a:spcAft>
            </a:pPr>
            <a:r>
              <a:rPr lang="zh-CN" altLang="en-US" sz="4400" b="1" smtClean="0">
                <a:solidFill>
                  <a:srgbClr val="FF0000"/>
                </a:solidFill>
                <a:ea typeface="楷体_GB2312" panose="02010609030101010101" pitchFamily="49" charset="-122"/>
              </a:rPr>
              <a:t>学习目标：</a:t>
            </a:r>
            <a:endParaRPr lang="en-US" altLang="zh-CN"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1</a:t>
            </a:r>
            <a:r>
              <a:rPr lang="zh-CN" altLang="en-US" sz="4400" b="1" smtClean="0">
                <a:solidFill>
                  <a:srgbClr val="FF0000"/>
                </a:solidFill>
                <a:ea typeface="楷体_GB2312" panose="02010609030101010101" pitchFamily="49" charset="-122"/>
              </a:rPr>
              <a:t>、背诵全文，并默写。</a:t>
            </a:r>
            <a:endParaRPr lang="zh-CN" altLang="en-US"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2</a:t>
            </a:r>
            <a:r>
              <a:rPr lang="zh-CN" altLang="en-US" sz="4400" b="1" smtClean="0">
                <a:solidFill>
                  <a:srgbClr val="FF0000"/>
                </a:solidFill>
                <a:ea typeface="楷体_GB2312" panose="02010609030101010101" pitchFamily="49" charset="-122"/>
              </a:rPr>
              <a:t>、理解、落实关键字句</a:t>
            </a:r>
            <a:r>
              <a:rPr lang="en-US" altLang="zh-CN" sz="4400" b="1" smtClean="0">
                <a:solidFill>
                  <a:srgbClr val="FF0000"/>
                </a:solidFill>
                <a:ea typeface="楷体_GB2312" panose="02010609030101010101" pitchFamily="49" charset="-122"/>
              </a:rPr>
              <a:t>,</a:t>
            </a:r>
            <a:r>
              <a:rPr lang="zh-CN" altLang="en-US" sz="4400" b="1" smtClean="0">
                <a:solidFill>
                  <a:srgbClr val="FF0000"/>
                </a:solidFill>
                <a:ea typeface="楷体_GB2312" panose="02010609030101010101" pitchFamily="49" charset="-122"/>
              </a:rPr>
              <a:t>积累文化常识。</a:t>
            </a:r>
            <a:endParaRPr lang="zh-CN" altLang="en-US" sz="4400" b="1" smtClean="0">
              <a:solidFill>
                <a:srgbClr val="FF0000"/>
              </a:solidFill>
              <a:ea typeface="楷体_GB2312" panose="02010609030101010101" pitchFamily="49" charset="-122"/>
            </a:endParaRPr>
          </a:p>
        </p:txBody>
      </p:sp>
    </p:spTree>
  </p:cSld>
  <p:clrMapOvr>
    <a:masterClrMapping/>
  </p:clrMapOvr>
  <p:transition>
    <p:split orient="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554470"/>
          </a:xfrm>
          <a:prstGeom prst="rect">
            <a:avLst/>
          </a:prstGeom>
          <a:noFill/>
          <a:ln w="9525">
            <a:noFill/>
            <a:miter lim="800000"/>
          </a:ln>
        </p:spPr>
        <p:txBody>
          <a:bodyPr wrap="square">
            <a:spAutoFit/>
          </a:bodyPr>
          <a:lstStyle/>
          <a:p>
            <a:r>
              <a:rPr lang="zh-CN" altLang="en-US" sz="3000" b="1">
                <a:solidFill>
                  <a:schemeClr val="tx1"/>
                </a:solidFill>
              </a:rPr>
              <a:t>四、理解式诗句默写 </a:t>
            </a:r>
            <a:endParaRPr lang="zh-CN" altLang="en-US" sz="3000" b="1">
              <a:solidFill>
                <a:schemeClr val="tx1"/>
              </a:solidFill>
            </a:endParaRPr>
          </a:p>
          <a:p>
            <a:r>
              <a:rPr lang="zh-CN" altLang="en-US" sz="3000" b="1"/>
              <a:t>（1）《离骚》中屈原用反问句表明自己即使受挫也不会改变志向的句子是：</a:t>
            </a:r>
            <a:r>
              <a:rPr lang="zh-CN" altLang="en-US" sz="3000" b="1" u="sng">
                <a:solidFill>
                  <a:srgbClr val="FF0000"/>
                </a:solidFill>
              </a:rPr>
              <a:t>虽体解吾犹未变兮，岂余心之可惩？</a:t>
            </a:r>
            <a:endParaRPr lang="zh-CN" altLang="en-US" sz="3000" b="1"/>
          </a:p>
          <a:p>
            <a:r>
              <a:rPr lang="zh-CN" altLang="en-US" sz="3000" b="1"/>
              <a:t>（2）《离骚》中写自己虽尚美并约束自已，但仍然遭到贬黜的两句是：</a:t>
            </a:r>
            <a:r>
              <a:rPr lang="zh-CN" altLang="en-US" sz="3000" b="1" u="sng">
                <a:solidFill>
                  <a:srgbClr val="FF0000"/>
                </a:solidFill>
              </a:rPr>
              <a:t>余虽好修姱以鞿羁兮，謇朝谇而夕替</a:t>
            </a:r>
            <a:r>
              <a:rPr lang="zh-CN" altLang="en-US" sz="3000" b="1"/>
              <a:t>。</a:t>
            </a:r>
            <a:endParaRPr lang="zh-CN" altLang="en-US" sz="3000" b="1"/>
          </a:p>
          <a:p>
            <a:r>
              <a:rPr lang="zh-CN" altLang="en-US" sz="3000" b="1"/>
              <a:t>（3）《离骚》中用香草作比说明自己遭贬黜是因为德行高尚的句子是：</a:t>
            </a:r>
            <a:r>
              <a:rPr lang="zh-CN" altLang="en-US" sz="3000" b="1" u="sng">
                <a:solidFill>
                  <a:srgbClr val="FF0000"/>
                </a:solidFill>
              </a:rPr>
              <a:t>既替余以蕙纕兮，又申之以揽茝</a:t>
            </a:r>
            <a:r>
              <a:rPr lang="zh-CN" altLang="en-US" sz="3000" b="1"/>
              <a:t>。</a:t>
            </a:r>
            <a:endParaRPr lang="zh-CN" altLang="en-US" sz="3000" b="1"/>
          </a:p>
          <a:p>
            <a:r>
              <a:rPr lang="zh-CN" altLang="en-US" sz="3000" b="1"/>
              <a:t>（4）《离骚》中，诗人直抒胸臆，写自己对美好德行的追求，至死不改的诗句是：</a:t>
            </a:r>
            <a:r>
              <a:rPr lang="zh-CN" altLang="en-US" sz="3000" b="1" u="sng">
                <a:solidFill>
                  <a:srgbClr val="FF0000"/>
                </a:solidFill>
              </a:rPr>
              <a:t>亦余心之所善兮，虽九死其犹未悔</a:t>
            </a:r>
            <a:r>
              <a:rPr lang="zh-CN" altLang="en-US" sz="3000" b="1"/>
              <a:t>。</a:t>
            </a:r>
            <a:endParaRPr lang="zh-CN" altLang="en-US" sz="3000" b="1"/>
          </a:p>
          <a:p>
            <a:r>
              <a:rPr lang="zh-CN" altLang="en-US" sz="3000" b="1"/>
              <a:t>（5）《离骚》中，诗人怨恨楚怀王昏聩糊涂，轻信谣言的诗句是：</a:t>
            </a:r>
            <a:r>
              <a:rPr lang="zh-CN" altLang="en-US" sz="3000" b="1" u="sng">
                <a:solidFill>
                  <a:srgbClr val="FF0000"/>
                </a:solidFill>
              </a:rPr>
              <a:t>怨灵修之浩荡兮，终不察夫民心。</a:t>
            </a:r>
            <a:endParaRPr lang="zh-CN" altLang="en-US" sz="3000" b="1" u="sng">
              <a:solidFill>
                <a:srgbClr val="FF0000"/>
              </a:solidFill>
            </a:endParaRPr>
          </a:p>
        </p:txBody>
      </p:sp>
    </p:spTree>
  </p:cSld>
  <p:clrMapOvr>
    <a:masterClrMapping/>
  </p:clrMapOvr>
  <p:transition>
    <p:split orient="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5692775"/>
          </a:xfrm>
          <a:prstGeom prst="rect">
            <a:avLst/>
          </a:prstGeom>
          <a:noFill/>
          <a:ln w="9525">
            <a:noFill/>
            <a:miter lim="800000"/>
          </a:ln>
        </p:spPr>
        <p:txBody>
          <a:bodyPr wrap="square">
            <a:spAutoFit/>
          </a:bodyPr>
          <a:lstStyle/>
          <a:p>
            <a:r>
              <a:rPr sz="2800" b="1"/>
              <a:t>（6）《离骚》中表明自己因为德行高尚而遭到小人排谤的句子是：</a:t>
            </a:r>
            <a:r>
              <a:rPr sz="2800" b="1" u="sng">
                <a:solidFill>
                  <a:srgbClr val="FF0000"/>
                </a:solidFill>
              </a:rPr>
              <a:t>众女嫉余之蛾眉兮，谣诼谓余以善淫</a:t>
            </a:r>
            <a:r>
              <a:rPr sz="2800" b="1"/>
              <a:t>。</a:t>
            </a:r>
            <a:endParaRPr sz="2800" b="1"/>
          </a:p>
          <a:p>
            <a:r>
              <a:rPr sz="2800" b="1"/>
              <a:t>（7）《离骚》中表明自己所处的社会本来就是适合于投机取巧，违背规矩的社会的句子是：</a:t>
            </a:r>
            <a:r>
              <a:rPr sz="2800" b="1" u="sng">
                <a:solidFill>
                  <a:srgbClr val="FF0000"/>
                </a:solidFill>
              </a:rPr>
              <a:t>固时俗之工巧兮，偭规矩而改错</a:t>
            </a:r>
            <a:r>
              <a:rPr sz="2800" b="1"/>
              <a:t>。</a:t>
            </a:r>
            <a:endParaRPr sz="2800" b="1"/>
          </a:p>
          <a:p>
            <a:r>
              <a:rPr sz="2800" b="1"/>
              <a:t>（8）《离骚》中表明当时社会中的人们违背准则，把苟合取悦于人奉为信条的句子是：</a:t>
            </a:r>
            <a:r>
              <a:rPr sz="2800" b="1" u="sng">
                <a:solidFill>
                  <a:srgbClr val="FF0000"/>
                </a:solidFill>
              </a:rPr>
              <a:t>背绳墨以追曲兮，竞周容以为度</a:t>
            </a:r>
            <a:r>
              <a:rPr sz="2800" b="1"/>
              <a:t>。</a:t>
            </a:r>
            <a:endParaRPr sz="2800" b="1"/>
          </a:p>
          <a:p>
            <a:r>
              <a:rPr sz="2800" b="1"/>
              <a:t>（9）《离骚》中表明作者在黑暗混乱的社会中烦闷失意，走投无路的句子是：</a:t>
            </a:r>
            <a:r>
              <a:rPr sz="2800" b="1" u="sng">
                <a:solidFill>
                  <a:srgbClr val="FF0000"/>
                </a:solidFill>
              </a:rPr>
              <a:t>忳郁邑余侘傺兮，吾独穷困乎此时也</a:t>
            </a:r>
            <a:r>
              <a:rPr sz="2800" b="1"/>
              <a:t>。</a:t>
            </a:r>
            <a:endParaRPr sz="2800" b="1"/>
          </a:p>
          <a:p>
            <a:r>
              <a:rPr sz="2800" b="1"/>
              <a:t>（10）《离骚》中表明作者宁可死去，也不会和世俗小人一样媚俗取巧的句子是：</a:t>
            </a:r>
            <a:r>
              <a:rPr sz="2800" b="1" u="sng">
                <a:solidFill>
                  <a:srgbClr val="FF0000"/>
                </a:solidFill>
              </a:rPr>
              <a:t>宁溘死以流亡兮，余不忍为此态也</a:t>
            </a:r>
            <a:r>
              <a:rPr sz="2800" b="1"/>
              <a:t>！</a:t>
            </a:r>
            <a:endParaRPr sz="2800" b="1"/>
          </a:p>
        </p:txBody>
      </p:sp>
    </p:spTree>
  </p:cSld>
  <p:clrMapOvr>
    <a:masterClrMapping/>
  </p:clrMapOvr>
  <p:transition>
    <p:split orient="vert"/>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5169535"/>
          </a:xfrm>
          <a:prstGeom prst="rect">
            <a:avLst/>
          </a:prstGeom>
          <a:noFill/>
          <a:ln w="9525">
            <a:noFill/>
            <a:miter lim="800000"/>
          </a:ln>
        </p:spPr>
        <p:txBody>
          <a:bodyPr wrap="square">
            <a:spAutoFit/>
          </a:bodyPr>
          <a:lstStyle/>
          <a:p>
            <a:r>
              <a:rPr sz="3000" b="1"/>
              <a:t>（11）《离骚》中用大鸟不合群来比喻说明自己绝不随波逐流的句子是：</a:t>
            </a:r>
            <a:r>
              <a:rPr sz="3000" b="1" u="sng">
                <a:solidFill>
                  <a:srgbClr val="FF0000"/>
                </a:solidFill>
              </a:rPr>
              <a:t>鸷鸟之不群兮，自前世而固然</a:t>
            </a:r>
            <a:r>
              <a:rPr sz="3000" b="1"/>
              <a:t>。</a:t>
            </a:r>
            <a:endParaRPr sz="3000" b="1"/>
          </a:p>
          <a:p>
            <a:r>
              <a:rPr sz="3000" b="1"/>
              <a:t>（12）（离骚》中用方圆不相合说明自己和世俗小人不相容的句子是：</a:t>
            </a:r>
            <a:r>
              <a:rPr sz="3000" b="1" u="sng">
                <a:solidFill>
                  <a:srgbClr val="FF0000"/>
                </a:solidFill>
              </a:rPr>
              <a:t>何方圜之能周兮？夫孰异道而相安？</a:t>
            </a:r>
            <a:endParaRPr sz="3000" b="1"/>
          </a:p>
          <a:p>
            <a:r>
              <a:rPr sz="3000" b="1"/>
              <a:t>（13）《离骚》中表明作者保持清白为正道而死，也是以古贤为榜样（表明自己追慕古代圣贤，宁死不失正义）的句子是：</a:t>
            </a:r>
            <a:r>
              <a:rPr sz="3000" b="1" u="sng">
                <a:solidFill>
                  <a:srgbClr val="FF0000"/>
                </a:solidFill>
              </a:rPr>
              <a:t>伏清白以死直兮，固前圣之所厚</a:t>
            </a:r>
            <a:r>
              <a:rPr sz="3000" b="1"/>
              <a:t>。</a:t>
            </a:r>
            <a:endParaRPr sz="3000" b="1"/>
          </a:p>
          <a:p>
            <a:r>
              <a:rPr sz="3000" b="1"/>
              <a:t>（14）《离骚》中屈原委婉表达自已后悔选择做官、想要归隐的句子是：</a:t>
            </a:r>
            <a:r>
              <a:rPr sz="3000" b="1" u="sng">
                <a:solidFill>
                  <a:srgbClr val="FF0000"/>
                </a:solidFill>
              </a:rPr>
              <a:t>悔相道之不察兮，延伫乎吾将反</a:t>
            </a:r>
            <a:r>
              <a:rPr sz="3000" b="1"/>
              <a:t>。</a:t>
            </a:r>
            <a:endParaRPr sz="3000" b="1"/>
          </a:p>
          <a:p>
            <a:r>
              <a:rPr sz="3000" b="1"/>
              <a:t>（15）《离骚》中屈原表达趁着迷途未远，赶紧回到正路的句子是：</a:t>
            </a:r>
            <a:r>
              <a:rPr sz="3000" b="1" u="sng">
                <a:solidFill>
                  <a:srgbClr val="FF0000"/>
                </a:solidFill>
              </a:rPr>
              <a:t>回朕车以复路兮，及行迷之未远</a:t>
            </a:r>
            <a:r>
              <a:rPr sz="3000" b="1"/>
              <a:t>。</a:t>
            </a:r>
            <a:endParaRPr sz="3000" b="1"/>
          </a:p>
        </p:txBody>
      </p:sp>
    </p:spTree>
  </p:cSld>
  <p:clrMapOvr>
    <a:masterClrMapping/>
  </p:clrMapOvr>
  <p:transition>
    <p:split orient="vert"/>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5692775"/>
          </a:xfrm>
          <a:prstGeom prst="rect">
            <a:avLst/>
          </a:prstGeom>
          <a:noFill/>
          <a:ln w="9525">
            <a:noFill/>
            <a:miter lim="800000"/>
          </a:ln>
        </p:spPr>
        <p:txBody>
          <a:bodyPr wrap="square">
            <a:spAutoFit/>
          </a:bodyPr>
          <a:lstStyle/>
          <a:p>
            <a:r>
              <a:rPr sz="2800" b="1"/>
              <a:t>（16）《离骚》中屈原通过自己退隐后騎马到达长满兰草的水边和长满椒树的山岗，表明自己从朝廷退隐是为了修养自己的句子是：</a:t>
            </a:r>
            <a:r>
              <a:rPr sz="2800" b="1" u="sng">
                <a:solidFill>
                  <a:srgbClr val="FF0000"/>
                </a:solidFill>
              </a:rPr>
              <a:t>步余马于兰皋兮，驰椒丘且焉止息</a:t>
            </a:r>
            <a:r>
              <a:rPr sz="2800" b="1"/>
              <a:t>。</a:t>
            </a:r>
            <a:endParaRPr sz="2800" b="1"/>
          </a:p>
          <a:p>
            <a:r>
              <a:rPr sz="2800" b="1"/>
              <a:t>（17）《离骚》中屈原表明自己在朝中被指责，不如退隐的句子是：</a:t>
            </a:r>
            <a:r>
              <a:rPr sz="2800" b="1" u="sng">
                <a:solidFill>
                  <a:srgbClr val="FF0000"/>
                </a:solidFill>
              </a:rPr>
              <a:t>进不入以离尤兮，退将复修吾初服</a:t>
            </a:r>
            <a:r>
              <a:rPr sz="2800" b="1"/>
              <a:t>。</a:t>
            </a:r>
            <a:endParaRPr sz="2800" b="1"/>
          </a:p>
          <a:p>
            <a:r>
              <a:rPr sz="2800" b="1"/>
              <a:t>（18）《离骚》中屈原用荷花制作衣裳表明自己要提高修养的句子是：</a:t>
            </a:r>
            <a:r>
              <a:rPr sz="2800" b="1" u="sng">
                <a:solidFill>
                  <a:srgbClr val="FF0000"/>
                </a:solidFill>
              </a:rPr>
              <a:t>制芰荷以为衣兮，集芙蓉以为裳</a:t>
            </a:r>
            <a:r>
              <a:rPr sz="2800" b="1"/>
              <a:t>。</a:t>
            </a:r>
            <a:endParaRPr sz="2800" b="1"/>
          </a:p>
          <a:p>
            <a:r>
              <a:rPr sz="2800" b="1"/>
              <a:t>（19）《离骚》中屈原表明即使没有人了解自己也无所谓只要自己内心美好就可以的句子是：</a:t>
            </a:r>
            <a:r>
              <a:rPr sz="2800" b="1" u="sng">
                <a:solidFill>
                  <a:srgbClr val="FF0000"/>
                </a:solidFill>
              </a:rPr>
              <a:t>不吾知其亦已兮，苟余情其信芳</a:t>
            </a:r>
            <a:r>
              <a:rPr sz="2800" b="1"/>
              <a:t>。</a:t>
            </a:r>
            <a:endParaRPr sz="2800" b="1"/>
          </a:p>
          <a:p>
            <a:r>
              <a:rPr sz="2800" b="1"/>
              <a:t>（20）《离骚》中屈原通过加高自己的帽子和加长自己的衣带表明要使自己的品德更加高洁的句子是：</a:t>
            </a:r>
            <a:r>
              <a:rPr sz="2800" b="1" u="sng">
                <a:solidFill>
                  <a:srgbClr val="FF0000"/>
                </a:solidFill>
              </a:rPr>
              <a:t>高余冠之岌岌兮，长余佩之陆离</a:t>
            </a:r>
            <a:r>
              <a:rPr sz="2800" b="1"/>
              <a:t>。</a:t>
            </a:r>
            <a:endParaRPr sz="2800" b="1"/>
          </a:p>
        </p:txBody>
      </p:sp>
      <p:pic>
        <p:nvPicPr>
          <p:cNvPr id="11267" name="New picture"/>
          <p:cNvPicPr/>
          <p:nvPr/>
        </p:nvPicPr>
        <p:blipFill>
          <a:blip r:embed="rId2"/>
          <a:stretch>
            <a:fillRect/>
          </a:stretch>
        </p:blipFill>
        <p:spPr>
          <a:xfrm>
            <a:off x="11722100" y="11899900"/>
            <a:ext cx="342900" cy="254000"/>
          </a:xfrm>
          <a:prstGeom prst="cube">
            <a:avLst/>
          </a:prstGeom>
        </p:spPr>
      </p:pic>
    </p:spTree>
  </p:cSld>
  <p:clrMapOvr>
    <a:masterClrMapping/>
  </p:clrMapOvr>
  <p:transition>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5692775"/>
          </a:xfrm>
          <a:prstGeom prst="rect">
            <a:avLst/>
          </a:prstGeom>
          <a:noFill/>
          <a:ln w="9525">
            <a:noFill/>
            <a:miter lim="800000"/>
          </a:ln>
        </p:spPr>
        <p:txBody>
          <a:bodyPr wrap="square">
            <a:spAutoFit/>
          </a:bodyPr>
          <a:lstStyle/>
          <a:p>
            <a:r>
              <a:rPr altLang="zh-CN" sz="2800" b="1"/>
              <a:t>一、课前检测</a:t>
            </a:r>
            <a:endParaRPr altLang="zh-CN" sz="2800" b="1"/>
          </a:p>
          <a:p>
            <a:r>
              <a:rPr sz="2800" b="1"/>
              <a:t>1、《过秦论》中，贾谊用“斩木为兵，揭竿为旗，天下云集响应，赢粮而影从”写反抗暴秦之势；《伶官传序》中，欧阳修用“</a:t>
            </a:r>
            <a:r>
              <a:rPr sz="2800" b="1" u="sng">
                <a:solidFill>
                  <a:srgbClr val="FF0000"/>
                </a:solidFill>
              </a:rPr>
              <a:t>一夫夜呼，乱者四应</a:t>
            </a:r>
            <a:r>
              <a:rPr sz="2800" b="1"/>
              <a:t>”写晋因伶人而千里之堤毁于蚁穴之态。</a:t>
            </a:r>
            <a:endParaRPr sz="2800" b="1"/>
          </a:p>
          <a:p>
            <a:r>
              <a:rPr sz="2800" b="1"/>
              <a:t>2、《伶官传序》引用《尚书》中的话“</a:t>
            </a:r>
            <a:r>
              <a:rPr sz="2800" b="1" u="sng">
                <a:solidFill>
                  <a:srgbClr val="FF0000"/>
                </a:solidFill>
              </a:rPr>
              <a:t>满招损，谦得益</a:t>
            </a:r>
            <a:r>
              <a:rPr sz="2800" b="1"/>
              <a:t>”，结合庄宗得失天下的史实，得出结论是“忧劳可以兴国，逸豫可以亡身，自然之理也。”</a:t>
            </a:r>
            <a:endParaRPr sz="2800" b="1"/>
          </a:p>
          <a:p>
            <a:r>
              <a:rPr sz="2800" b="1"/>
              <a:t>3、《伶官传序》的中心论点是“</a:t>
            </a:r>
            <a:r>
              <a:rPr sz="2800" b="1" u="sng">
                <a:solidFill>
                  <a:srgbClr val="FF0000"/>
                </a:solidFill>
              </a:rPr>
              <a:t>盛衰之理，虽曰天命，岂非人事哉！</a:t>
            </a:r>
            <a:r>
              <a:rPr sz="2800" b="1"/>
              <a:t>”</a:t>
            </a:r>
            <a:endParaRPr sz="2800" b="1"/>
          </a:p>
          <a:p>
            <a:r>
              <a:rPr sz="2800" b="1"/>
              <a:t>4、古人云：谋事在人，成事在天。一个人不努力肯定是不成功的。欧阳修在《伶官传序》中说：“</a:t>
            </a:r>
            <a:r>
              <a:rPr sz="2800" b="1" u="sng">
                <a:solidFill>
                  <a:srgbClr val="FF0000"/>
                </a:solidFill>
              </a:rPr>
              <a:t>虽曰天命，岂非人事哉</a:t>
            </a:r>
            <a:r>
              <a:rPr sz="2800" b="1"/>
              <a:t>！”</a:t>
            </a:r>
            <a:endParaRPr sz="2800" b="1"/>
          </a:p>
        </p:txBody>
      </p:sp>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44450"/>
            <a:ext cx="9144000" cy="5815965"/>
          </a:xfrm>
          <a:prstGeom prst="rect">
            <a:avLst/>
          </a:prstGeom>
          <a:noFill/>
          <a:ln w="9525">
            <a:noFill/>
            <a:miter lim="800000"/>
          </a:ln>
        </p:spPr>
        <p:txBody>
          <a:bodyPr wrap="square">
            <a:spAutoFit/>
          </a:bodyPr>
          <a:lstStyle/>
          <a:p>
            <a:r>
              <a:rPr altLang="zh-CN" sz="3100" b="1"/>
              <a:t>5、《伶官传序》中，作者引《尚书》之语与史实相对照的句子是：</a:t>
            </a:r>
            <a:r>
              <a:rPr sz="3100" b="1" u="sng">
                <a:solidFill>
                  <a:srgbClr val="FF0000"/>
                </a:solidFill>
              </a:rPr>
              <a:t>满招损，谦得益</a:t>
            </a:r>
            <a:r>
              <a:rPr altLang="zh-CN" sz="3100" b="1"/>
              <a:t>。</a:t>
            </a:r>
            <a:endParaRPr altLang="zh-CN" sz="3100" b="1"/>
          </a:p>
          <a:p>
            <a:r>
              <a:rPr altLang="zh-CN" sz="3100" b="1"/>
              <a:t>6、（2018年高考新课标I卷）苏轼《念奴娇（大江东去）》中“</a:t>
            </a:r>
            <a:r>
              <a:rPr sz="3100" b="1" u="sng">
                <a:solidFill>
                  <a:srgbClr val="FF0000"/>
                </a:solidFill>
              </a:rPr>
              <a:t>羽扇纶巾</a:t>
            </a:r>
            <a:r>
              <a:rPr altLang="zh-CN" sz="3100" b="1"/>
              <a:t>”一句，写的是周瑜的儒将装束。“</a:t>
            </a:r>
            <a:r>
              <a:rPr sz="3100" b="1" u="sng">
                <a:solidFill>
                  <a:srgbClr val="FF0000"/>
                </a:solidFill>
              </a:rPr>
              <a:t>樯橹灰飞烟灭</a:t>
            </a:r>
            <a:r>
              <a:rPr altLang="zh-CN" sz="3100" b="1"/>
              <a:t>”一句，表明了周瑜的赫赫战功。</a:t>
            </a:r>
            <a:endParaRPr altLang="zh-CN" sz="3100" b="1"/>
          </a:p>
          <a:p>
            <a:r>
              <a:rPr altLang="zh-CN" sz="3100" b="1"/>
              <a:t>7、（2021.新高考II卷）古代的诗人受到《楚辞·湘夫人》“袅袅兮秋风，洞庭波兮木叶下”的启发，创造出“落木”一词，以指代落叶。该词在古典诗词中经常出现，如“</a:t>
            </a:r>
            <a:r>
              <a:rPr sz="3100" b="1" u="sng">
                <a:solidFill>
                  <a:srgbClr val="FF0000"/>
                </a:solidFill>
              </a:rPr>
              <a:t>无边落木萧萧下</a:t>
            </a:r>
            <a:r>
              <a:rPr altLang="zh-CN" sz="3100" b="1"/>
              <a:t>，</a:t>
            </a:r>
            <a:r>
              <a:rPr sz="3100" b="1" u="sng">
                <a:solidFill>
                  <a:srgbClr val="FF0000"/>
                </a:solidFill>
              </a:rPr>
              <a:t>不尽长江滚滚来</a:t>
            </a:r>
            <a:r>
              <a:rPr altLang="zh-CN" sz="3100" b="1"/>
              <a:t>”。</a:t>
            </a:r>
            <a:endParaRPr altLang="zh-CN" sz="3100" b="1"/>
          </a:p>
          <a:p>
            <a:r>
              <a:rPr altLang="zh-CN" sz="3100" b="1"/>
              <a:t>8、（2020.新课标Ⅱ卷）苏轼在《赤壁赋》中发议论说，江水不停地流去，“</a:t>
            </a:r>
            <a:r>
              <a:rPr sz="3100" b="1" u="sng">
                <a:solidFill>
                  <a:srgbClr val="FF0000"/>
                </a:solidFill>
              </a:rPr>
              <a:t>而未尝往也</a:t>
            </a:r>
            <a:r>
              <a:rPr altLang="zh-CN" sz="3100" b="1"/>
              <a:t>”；月亮时圆时缺，“</a:t>
            </a:r>
            <a:r>
              <a:rPr sz="3100" b="1" u="sng">
                <a:solidFill>
                  <a:srgbClr val="FF0000"/>
                </a:solidFill>
              </a:rPr>
              <a:t>而卒莫消长也</a:t>
            </a:r>
            <a:r>
              <a:rPr altLang="zh-CN" sz="3100" b="1"/>
              <a:t>”。</a:t>
            </a:r>
            <a:endParaRPr altLang="zh-CN" sz="3100" b="1"/>
          </a:p>
        </p:txBody>
      </p:sp>
    </p:spTree>
  </p:cSld>
  <p:clrMapOvr>
    <a:masterClrMapping/>
  </p:clrMapOvr>
  <p:transition>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6092825"/>
          </a:xfrm>
          <a:prstGeom prst="rect">
            <a:avLst/>
          </a:prstGeom>
          <a:noFill/>
          <a:ln w="9525">
            <a:noFill/>
            <a:miter lim="800000"/>
          </a:ln>
        </p:spPr>
        <p:txBody>
          <a:bodyPr wrap="square">
            <a:spAutoFit/>
          </a:bodyPr>
          <a:lstStyle/>
          <a:p>
            <a:r>
              <a:rPr altLang="zh-CN" sz="3000" b="1"/>
              <a:t>9、（2020.新课标Ⅱ卷）《荀子·劝学》中举例说，笔直的木材如果“</a:t>
            </a:r>
            <a:r>
              <a:rPr altLang="zh-CN" sz="3000" b="1" u="sng">
                <a:solidFill>
                  <a:srgbClr val="FF0000"/>
                </a:solidFill>
              </a:rPr>
              <a:t>輮以为轮</a:t>
            </a:r>
            <a:r>
              <a:rPr altLang="zh-CN" sz="3000" b="1"/>
              <a:t>”，就会弯曲到符合圆规的标准；即使再经曝晒也不会挺直，因为“</a:t>
            </a:r>
            <a:r>
              <a:rPr altLang="zh-CN" sz="3000" b="1" u="sng">
                <a:solidFill>
                  <a:srgbClr val="FF0000"/>
                </a:solidFill>
              </a:rPr>
              <a:t>輮使之然也</a:t>
            </a:r>
            <a:r>
              <a:rPr altLang="zh-CN" sz="3000" b="1"/>
              <a:t> ”。</a:t>
            </a:r>
            <a:endParaRPr altLang="zh-CN" sz="3000" b="1"/>
          </a:p>
          <a:p>
            <a:r>
              <a:rPr altLang="zh-CN" sz="3000" b="1"/>
              <a:t>10、（2019全国Ⅱ卷）杜牧《阿房宫赋》中“</a:t>
            </a:r>
            <a:r>
              <a:rPr altLang="zh-CN" sz="3000" b="1" u="sng">
                <a:solidFill>
                  <a:srgbClr val="FF0000"/>
                </a:solidFill>
              </a:rPr>
              <a:t>覆压三百余里</a:t>
            </a:r>
            <a:r>
              <a:rPr altLang="zh-CN" sz="3000" b="1"/>
              <a:t>，</a:t>
            </a:r>
            <a:r>
              <a:rPr altLang="zh-CN" sz="3000" b="1" u="sng">
                <a:solidFill>
                  <a:srgbClr val="FF0000"/>
                </a:solidFill>
              </a:rPr>
              <a:t>隔离天日</a:t>
            </a:r>
            <a:r>
              <a:rPr altLang="zh-CN" sz="3000" b="1"/>
              <a:t>”两句，写阿房宫占地极广且极为高大，以表现其雄壮之美。</a:t>
            </a:r>
            <a:endParaRPr altLang="zh-CN" sz="3000" b="1"/>
          </a:p>
          <a:p>
            <a:r>
              <a:rPr altLang="zh-CN" sz="3000" b="1"/>
              <a:t>11、（2019全国Ⅱ卷）苏轼在《赤壁赋》中以“</a:t>
            </a:r>
            <a:r>
              <a:rPr altLang="zh-CN" sz="3000" b="1" u="sng">
                <a:solidFill>
                  <a:srgbClr val="FF0000"/>
                </a:solidFill>
              </a:rPr>
              <a:t>余音袅袅</a:t>
            </a:r>
            <a:r>
              <a:rPr altLang="zh-CN" sz="3000" b="1"/>
              <a:t>，</a:t>
            </a:r>
            <a:r>
              <a:rPr altLang="zh-CN" sz="3000" b="1" u="sng">
                <a:solidFill>
                  <a:srgbClr val="FF0000"/>
                </a:solidFill>
              </a:rPr>
              <a:t>不绝如缕</a:t>
            </a:r>
            <a:r>
              <a:rPr altLang="zh-CN" sz="3000" b="1"/>
              <a:t>”两句，写出了婉转悠长、延绵不尽的乐声之美。</a:t>
            </a:r>
            <a:endParaRPr altLang="zh-CN" sz="3000" b="1"/>
          </a:p>
          <a:p>
            <a:r>
              <a:rPr altLang="zh-CN" sz="3000" b="1"/>
              <a:t>12、（2018年高考新课标I卷）韩愈的《师说》是写给少年李蟠的。文末所说的“</a:t>
            </a:r>
            <a:r>
              <a:rPr altLang="zh-CN" sz="3000" b="1" u="sng">
                <a:solidFill>
                  <a:srgbClr val="FF0000"/>
                </a:solidFill>
              </a:rPr>
              <a:t>好古文</a:t>
            </a:r>
            <a:r>
              <a:rPr altLang="zh-CN" sz="3000" b="1"/>
              <a:t>”，点出李蟠的文章爱好，而“</a:t>
            </a:r>
            <a:r>
              <a:rPr altLang="zh-CN" sz="3000" b="1" u="sng">
                <a:solidFill>
                  <a:srgbClr val="FF0000"/>
                </a:solidFill>
              </a:rPr>
              <a:t>六艺经传皆通习之</a:t>
            </a:r>
            <a:r>
              <a:rPr altLang="zh-CN" sz="3000" b="1"/>
              <a:t>”，则说明了李蟠的儒学素养。</a:t>
            </a:r>
            <a:endParaRPr altLang="zh-CN" sz="3000" b="1"/>
          </a:p>
        </p:txBody>
      </p:sp>
    </p:spTree>
  </p:cSld>
  <p:clrMapOvr>
    <a:masterClrMapping/>
  </p:clrMapOvr>
  <p:transition>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3969385"/>
          </a:xfrm>
          <a:prstGeom prst="rect">
            <a:avLst/>
          </a:prstGeom>
          <a:noFill/>
          <a:ln w="9525">
            <a:noFill/>
            <a:miter lim="800000"/>
          </a:ln>
        </p:spPr>
        <p:txBody>
          <a:bodyPr wrap="square">
            <a:spAutoFit/>
          </a:bodyPr>
          <a:lstStyle/>
          <a:p>
            <a:r>
              <a:rPr sz="3600" b="1"/>
              <a:t>二、重点实词释义</a:t>
            </a:r>
            <a:endParaRPr sz="3600" b="1"/>
          </a:p>
          <a:p>
            <a:r>
              <a:rPr sz="3600" b="1"/>
              <a:t>     帝高阳之苗裔（           ）兮，朕皇考（           ）曰伯庸。摄提贞（           ）于孟陬（           ）兮，惟庚寅吾以降。皇览揆（           ）余初度（           ）兮，肇（           ）锡（           ）余以嘉名：名（           ）余曰正则兮，字余曰灵均。</a:t>
            </a:r>
            <a:endParaRPr sz="3600" b="1"/>
          </a:p>
        </p:txBody>
      </p:sp>
    </p:spTree>
  </p:cSld>
  <p:clrMapOvr>
    <a:masterClrMapping/>
  </p:clrMapOvr>
  <p:transition>
    <p:split orient="ver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3969385"/>
          </a:xfrm>
          <a:prstGeom prst="rect">
            <a:avLst/>
          </a:prstGeom>
          <a:noFill/>
          <a:ln w="9525">
            <a:noFill/>
            <a:miter lim="800000"/>
          </a:ln>
        </p:spPr>
        <p:txBody>
          <a:bodyPr wrap="square">
            <a:spAutoFit/>
          </a:bodyPr>
          <a:lstStyle/>
          <a:p>
            <a:r>
              <a:rPr sz="3600" b="1"/>
              <a:t>二、重点实词释义</a:t>
            </a:r>
            <a:endParaRPr sz="3600" b="1"/>
          </a:p>
          <a:p>
            <a:r>
              <a:rPr sz="3600" b="1"/>
              <a:t>    帝高阳之苗裔</a:t>
            </a:r>
            <a:r>
              <a:rPr sz="3600" b="1">
                <a:solidFill>
                  <a:srgbClr val="FF0000"/>
                </a:solidFill>
              </a:rPr>
              <a:t>（远代子孙）</a:t>
            </a:r>
            <a:r>
              <a:rPr sz="3600" b="1"/>
              <a:t>兮，朕皇考</a:t>
            </a:r>
            <a:r>
              <a:rPr sz="3600" b="1">
                <a:solidFill>
                  <a:srgbClr val="FF0000"/>
                </a:solidFill>
              </a:rPr>
              <a:t>（对已故父亲的尊称）</a:t>
            </a:r>
            <a:r>
              <a:rPr sz="3600" b="1"/>
              <a:t>曰伯庸。摄提贞</a:t>
            </a:r>
            <a:r>
              <a:rPr sz="3600" b="1">
                <a:solidFill>
                  <a:srgbClr val="FF0000"/>
                </a:solidFill>
              </a:rPr>
              <a:t>（正当）</a:t>
            </a:r>
            <a:r>
              <a:rPr sz="3600" b="1"/>
              <a:t>于孟陬</a:t>
            </a:r>
            <a:r>
              <a:rPr sz="3600" b="1">
                <a:solidFill>
                  <a:srgbClr val="FF0000"/>
                </a:solidFill>
              </a:rPr>
              <a:t>（孟春正月）</a:t>
            </a:r>
            <a:r>
              <a:rPr sz="3600" b="1"/>
              <a:t>兮，惟庚寅吾以降。皇览揆（观察衡量）余初度</a:t>
            </a:r>
            <a:r>
              <a:rPr sz="3600" b="1">
                <a:solidFill>
                  <a:srgbClr val="FF0000"/>
                </a:solidFill>
              </a:rPr>
              <a:t>（出生时的情况）</a:t>
            </a:r>
            <a:r>
              <a:rPr sz="3600" b="1"/>
              <a:t>兮，肇</a:t>
            </a:r>
            <a:r>
              <a:rPr sz="3600" b="1">
                <a:solidFill>
                  <a:srgbClr val="FF0000"/>
                </a:solidFill>
              </a:rPr>
              <a:t>（开始）</a:t>
            </a:r>
            <a:r>
              <a:rPr sz="3600" b="1"/>
              <a:t>锡</a:t>
            </a:r>
            <a:r>
              <a:rPr sz="3600" b="1">
                <a:solidFill>
                  <a:srgbClr val="FF0000"/>
                </a:solidFill>
              </a:rPr>
              <a:t>（赐给）</a:t>
            </a:r>
            <a:r>
              <a:rPr sz="3600" b="1"/>
              <a:t>余以嘉名：名</a:t>
            </a:r>
            <a:r>
              <a:rPr sz="3600" b="1">
                <a:solidFill>
                  <a:srgbClr val="FF0000"/>
                </a:solidFill>
              </a:rPr>
              <a:t>（起名）</a:t>
            </a:r>
            <a:r>
              <a:rPr sz="3600" b="1"/>
              <a:t>余曰正则兮，字余曰灵均。</a:t>
            </a:r>
            <a:endParaRPr sz="3600" b="1"/>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6185535"/>
          </a:xfrm>
          <a:prstGeom prst="rect">
            <a:avLst/>
          </a:prstGeom>
          <a:noFill/>
          <a:ln w="9525">
            <a:noFill/>
            <a:miter lim="800000"/>
          </a:ln>
        </p:spPr>
        <p:txBody>
          <a:bodyPr wrap="square">
            <a:spAutoFit/>
          </a:bodyPr>
          <a:lstStyle/>
          <a:p>
            <a:r>
              <a:rPr sz="3600" b="1"/>
              <a:t>纷（           ）吾既有此内美兮，又重（           ）之以修能。扈（           ）江离与辟（           ）芷兮，纫（           ）秋兰以为佩。汨（           ）余若将不及兮，恐年岁之不吾与。朝搴（           ）阰之木兰兮，夕揽（           ）洲之宿莽。日月忽（           ）其不淹（           ）兮，春与秋其代序（           ）。唯草木之零落兮，恐美人（           ）之迟暮。不抚（           ）壮而弃秽（           ）兮，何不改乎此度（           ）?乘骐骥以驰骋兮，来吾道（           ）夫先路。</a:t>
            </a:r>
            <a:endParaRPr sz="3600" b="1"/>
          </a:p>
        </p:txBody>
      </p:sp>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677660"/>
          </a:xfrm>
          <a:prstGeom prst="rect">
            <a:avLst/>
          </a:prstGeom>
          <a:noFill/>
          <a:ln w="9525">
            <a:noFill/>
            <a:miter lim="800000"/>
          </a:ln>
        </p:spPr>
        <p:txBody>
          <a:bodyPr wrap="square">
            <a:spAutoFit/>
          </a:bodyPr>
          <a:lstStyle/>
          <a:p>
            <a:r>
              <a:rPr lang="en-US" sz="3200" b="1"/>
              <a:t>        </a:t>
            </a:r>
            <a:r>
              <a:rPr sz="3200" b="1"/>
              <a:t>纷</a:t>
            </a:r>
            <a:r>
              <a:rPr sz="3600" b="1">
                <a:solidFill>
                  <a:srgbClr val="FF0000"/>
                </a:solidFill>
              </a:rPr>
              <a:t>（盛多）</a:t>
            </a:r>
            <a:r>
              <a:rPr sz="3200" b="1"/>
              <a:t>吾既有此内美兮，又重</a:t>
            </a:r>
            <a:r>
              <a:rPr sz="3600" b="1">
                <a:solidFill>
                  <a:srgbClr val="FF0000"/>
                </a:solidFill>
              </a:rPr>
              <a:t>（加）</a:t>
            </a:r>
            <a:r>
              <a:rPr sz="3200" b="1"/>
              <a:t>之以修能。扈</a:t>
            </a:r>
            <a:r>
              <a:rPr sz="3600" b="1">
                <a:solidFill>
                  <a:srgbClr val="FF0000"/>
                </a:solidFill>
              </a:rPr>
              <a:t>（楚地方言，披）</a:t>
            </a:r>
            <a:r>
              <a:rPr sz="3200" b="1"/>
              <a:t>江离与辟</a:t>
            </a:r>
            <a:r>
              <a:rPr sz="3600" b="1">
                <a:solidFill>
                  <a:srgbClr val="FF0000"/>
                </a:solidFill>
              </a:rPr>
              <a:t>（同“僻”，僻静、幽静）</a:t>
            </a:r>
            <a:r>
              <a:rPr sz="3200" b="1"/>
              <a:t>芷兮，纫</a:t>
            </a:r>
            <a:r>
              <a:rPr sz="3600" b="1">
                <a:solidFill>
                  <a:srgbClr val="FF0000"/>
                </a:solidFill>
              </a:rPr>
              <a:t>（连缀、连接）</a:t>
            </a:r>
            <a:r>
              <a:rPr sz="3200" b="1"/>
              <a:t>秋兰以为佩。汨</a:t>
            </a:r>
            <a:r>
              <a:rPr sz="3600" b="1">
                <a:solidFill>
                  <a:srgbClr val="FF0000"/>
                </a:solidFill>
              </a:rPr>
              <a:t>（水流很快的样子）</a:t>
            </a:r>
            <a:r>
              <a:rPr sz="3200" b="1"/>
              <a:t>余若将不及兮，恐年岁之不吾与。朝搴</a:t>
            </a:r>
            <a:r>
              <a:rPr sz="3600" b="1">
                <a:solidFill>
                  <a:srgbClr val="FF0000"/>
                </a:solidFill>
              </a:rPr>
              <a:t>（拔取）</a:t>
            </a:r>
            <a:r>
              <a:rPr sz="3200" b="1"/>
              <a:t>阰之木兰兮，夕揽</a:t>
            </a:r>
            <a:r>
              <a:rPr sz="3600" b="1">
                <a:solidFill>
                  <a:srgbClr val="FF0000"/>
                </a:solidFill>
              </a:rPr>
              <a:t>（采摘）</a:t>
            </a:r>
            <a:r>
              <a:rPr sz="3200" b="1"/>
              <a:t>洲之宿莽。日月忽</a:t>
            </a:r>
            <a:r>
              <a:rPr sz="3600" b="1">
                <a:solidFill>
                  <a:srgbClr val="FF0000"/>
                </a:solidFill>
              </a:rPr>
              <a:t>（迅速）</a:t>
            </a:r>
            <a:r>
              <a:rPr sz="3200" b="1"/>
              <a:t>其不淹</a:t>
            </a:r>
            <a:r>
              <a:rPr sz="3600" b="1">
                <a:solidFill>
                  <a:srgbClr val="FF0000"/>
                </a:solidFill>
              </a:rPr>
              <a:t>（久留）</a:t>
            </a:r>
            <a:r>
              <a:rPr sz="3200" b="1"/>
              <a:t>兮，春与秋其代序</a:t>
            </a:r>
            <a:r>
              <a:rPr sz="3600" b="1">
                <a:solidFill>
                  <a:srgbClr val="FF0000"/>
                </a:solidFill>
              </a:rPr>
              <a:t>（时序更替）</a:t>
            </a:r>
            <a:r>
              <a:rPr sz="3200" b="1"/>
              <a:t>。唯草木之零落兮，恐美人</a:t>
            </a:r>
            <a:r>
              <a:rPr sz="3600" b="1">
                <a:solidFill>
                  <a:srgbClr val="FF0000"/>
                </a:solidFill>
              </a:rPr>
              <a:t>（呆滞有才德、有作为的人）</a:t>
            </a:r>
            <a:r>
              <a:rPr sz="3200" b="1"/>
              <a:t>之迟暮。不抚</a:t>
            </a:r>
            <a:r>
              <a:rPr sz="3600" b="1">
                <a:solidFill>
                  <a:srgbClr val="FF0000"/>
                </a:solidFill>
              </a:rPr>
              <a:t>（把握）</a:t>
            </a:r>
            <a:r>
              <a:rPr sz="3200" b="1"/>
              <a:t>壮而弃秽</a:t>
            </a:r>
            <a:r>
              <a:rPr sz="3600" b="1">
                <a:solidFill>
                  <a:srgbClr val="FF0000"/>
                </a:solidFill>
              </a:rPr>
              <a:t>（抛弃污秽的东西）</a:t>
            </a:r>
            <a:r>
              <a:rPr sz="3200" b="1"/>
              <a:t>兮，何不改乎此度</a:t>
            </a:r>
            <a:r>
              <a:rPr sz="3600" b="1">
                <a:solidFill>
                  <a:srgbClr val="FF0000"/>
                </a:solidFill>
              </a:rPr>
              <a:t>（法度准则）</a:t>
            </a:r>
            <a:r>
              <a:rPr sz="3200" b="1"/>
              <a:t>?乘骐骥以驰骋兮，来吾道</a:t>
            </a:r>
            <a:r>
              <a:rPr sz="3600" b="1">
                <a:solidFill>
                  <a:srgbClr val="FF0000"/>
                </a:solidFill>
              </a:rPr>
              <a:t>（同“导”引导）</a:t>
            </a:r>
            <a:r>
              <a:rPr sz="3200" b="1"/>
              <a:t>夫先路。</a:t>
            </a:r>
            <a:endParaRPr sz="3200" b="1"/>
          </a:p>
        </p:txBody>
      </p:sp>
    </p:spTree>
  </p:cSld>
  <p:clrMapOvr>
    <a:masterClrMapping/>
  </p:clrMapOvr>
  <p:transition>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82</Paragraphs>
  <Slides>23</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23</vt:i4>
      </vt:variant>
    </vt:vector>
  </HeadingPairs>
  <TitlesOfParts>
    <vt:vector baseType="lpstr" size="29">
      <vt:lpstr>Arial</vt:lpstr>
      <vt:lpstr>Calibri</vt:lpstr>
      <vt:lpstr>宋体</vt:lpstr>
      <vt:lpstr>隶书</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2021-11-03T13:09:51.570</cp:lastPrinted>
  <dcterms:created xsi:type="dcterms:W3CDTF">2021-11-03T13:09:51Z</dcterms:created>
  <dcterms:modified xsi:type="dcterms:W3CDTF">2021-11-03T05:09:51Z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