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305" r:id="rId4"/>
    <p:sldId id="440" r:id="rId5"/>
    <p:sldId id="396" r:id="rId6"/>
    <p:sldId id="441" r:id="rId7"/>
    <p:sldId id="442" r:id="rId8"/>
    <p:sldId id="439" r:id="rId9"/>
    <p:sldId id="438" r:id="rId10"/>
    <p:sldId id="437" r:id="rId11"/>
    <p:sldId id="443" r:id="rId12"/>
    <p:sldId id="444" r:id="rId13"/>
    <p:sldId id="445" r:id="rId14"/>
    <p:sldId id="446" r:id="rId15"/>
    <p:sldId id="447" r:id="rId16"/>
    <p:sldId id="448" r:id="rId17"/>
    <p:sldId id="449" r:id="rId18"/>
    <p:sldId id="450" r:id="rId19"/>
    <p:sldId id="451" r:id="rId20"/>
    <p:sldId id="452" r:id="rId21"/>
    <p:sldId id="453" r:id="rId22"/>
    <p:sldId id="454" r:id="rId23"/>
    <p:sldId id="455" r:id="rId24"/>
    <p:sldId id="456" r:id="rId25"/>
    <p:sldId id="457" r:id="rId26"/>
    <p:sldId id="458" r:id="rId27"/>
    <p:sldId id="459" r:id="rId28"/>
    <p:sldId id="460" r:id="rId29"/>
    <p:sldId id="461" r:id="rId30"/>
    <p:sldId id="462" r:id="rId31"/>
  </p:sldIdLst>
  <p:sldSz cx="12192000" cy="6858000"/>
  <p:notesSz cx="7103745" cy="10234295"/>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75" d="100"/>
          <a:sy n="75" d="100"/>
        </p:scale>
        <p:origin x="90" y="96"/>
      </p:cViewPr>
      <p:guideLst>
        <p:guide orient="horz" pos="2161"/>
        <p:guide pos="3842"/>
      </p:guideLst>
    </p:cSldViewPr>
  </p:slideViewPr>
  <p:notesTextViewPr>
    <p:cViewPr>
      <p:scale>
        <a:sx n="3" d="2"/>
        <a:sy n="3" d="2"/>
      </p:scale>
      <p:origin x="0" y="0"/>
    </p:cViewPr>
  </p:notesTextViewPr>
  <p:notesViewPr>
    <p:cSldViewPr>
      <p:cViewPr>
        <p:scale>
          <a:sx n="1" d="100"/>
          <a:sy n="1" d="100"/>
        </p:scale>
        <p:origin x="0" y="0"/>
      </p:cViewPr>
    </p:cSldViewPr>
  </p:notesViewPr>
  <p:gridSpacing cx="72000" cy="720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tags" Target="tags/tag1.xml" /><Relationship Id="rId33" Type="http://schemas.openxmlformats.org/officeDocument/2006/relationships/presProps" Target="presProps.xml" /><Relationship Id="rId34" Type="http://schemas.openxmlformats.org/officeDocument/2006/relationships/viewProps" Target="viewProps.xml" /><Relationship Id="rId35" Type="http://schemas.openxmlformats.org/officeDocument/2006/relationships/theme" Target="theme/theme1.xml" /><Relationship Id="rId36"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outerShdw blurRad="38100" dist="38100" dir="2700000" algn="tl">
                    <a:srgbClr val="000000">
                      <a:alpha val="43137"/>
                    </a:srgbClr>
                  </a:outerShdw>
                </a:effectLst>
              </a:defRPr>
            </a:lvl1pPr>
          </a:lstStyle>
          <a:p>
            <a:r>
              <a:rPr lang="zh-CN" altLang="en-US"/>
              <a:t>单击此处添加标题</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单击此处添加副标题</a:t>
            </a:r>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a:t>单击此处编辑母版标题样式</a:t>
            </a:r>
            <a:endParaRPr lang="zh-CN" altLang="en-US"/>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a:t>单击此处编辑母版标题样式</a:t>
            </a:r>
            <a:endParaRPr lang="zh-CN" altLang="en-US"/>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615609"/>
            <a:ext cx="5157787" cy="357405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615609"/>
            <a:ext cx="5183188" cy="357405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a:t>单击此处编辑标题</a:t>
            </a:r>
            <a:endParaRPr lang="zh-CN" altLang="en-US"/>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14605" y="6350"/>
            <a:ext cx="12205970" cy="6859905"/>
          </a:xfrm>
          <a:prstGeom prst="rect">
            <a:avLst/>
          </a:prstGeom>
        </p:spPr>
      </p:pic>
      <p:sp>
        <p:nvSpPr>
          <p:cNvPr id="2" name="标题 1"/>
          <p:cNvSpPr>
            <a:spLocks noGrp="1"/>
          </p:cNvSpPr>
          <p:nvPr>
            <p:ph type="ctrTitle"/>
          </p:nvPr>
        </p:nvSpPr>
        <p:spPr>
          <a:xfrm>
            <a:off x="2448560" y="1475740"/>
            <a:ext cx="8754110" cy="2139315"/>
          </a:xfrm>
        </p:spPr>
        <p:txBody>
          <a:bodyPr>
            <a:normAutofit/>
          </a:bodyPr>
          <a:lstStyle/>
          <a:p>
            <a:pPr algn="l" fontAlgn="auto">
              <a:lnSpc>
                <a:spcPct val="100000"/>
              </a:lnSpc>
              <a:spcBef>
                <a:spcPts val="600"/>
              </a:spcBef>
              <a:spcAft>
                <a:spcPts val="600"/>
              </a:spcAft>
            </a:pPr>
            <a:r>
              <a:rPr sz="5400" b="1">
                <a:solidFill>
                  <a:srgbClr val="FFFF00"/>
                </a:solidFill>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sym typeface="+mn-ea"/>
              </a:rPr>
              <a:t>专</a:t>
            </a:r>
            <a:r>
              <a:rPr lang="zh-CN" sz="5400" b="1">
                <a:solidFill>
                  <a:srgbClr val="FFFF00"/>
                </a:solidFill>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sym typeface="+mn-ea"/>
              </a:rPr>
              <a:t>题十一</a:t>
            </a:r>
            <a:br>
              <a:rPr sz="5400" b="1">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sym typeface="+mn-ea"/>
              </a:rPr>
            </a:br>
            <a:r>
              <a:rPr sz="5400" b="1">
                <a:solidFill>
                  <a:srgbClr val="FF0000"/>
                </a:solidFill>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sym typeface="+mn-ea"/>
              </a:rPr>
              <a:t>散文阅读的六类考题</a:t>
            </a:r>
            <a:r>
              <a:rPr lang="zh-CN" altLang="en-US" sz="5400" b="1">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sym typeface="+mn-ea"/>
              </a:rPr>
              <a:t>　</a:t>
            </a:r>
            <a:endParaRPr lang="zh-CN" altLang="en-US" sz="5400">
              <a:effectLst>
                <a:outerShdw blurRad="38100" dist="38100" dir="2700000" algn="tl">
                  <a:srgbClr val="000000">
                    <a:alpha val="43137"/>
                  </a:srgbClr>
                </a:outerShdw>
              </a:effectLst>
              <a:latin typeface="方正粗黑宋简体" panose="02000000000000000000" charset="-122"/>
              <a:ea typeface="方正粗黑宋简体" panose="02000000000000000000"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882650"/>
            <a:ext cx="11463020" cy="5777230"/>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【提问模式】</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1.文章第④段对河蚌仙女梦想的描述与第③段的童话故事相比有什么不同?这样写有什么作用?</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2.从结构上分析作品为什么先写街、再写人、后写灯。</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3.题目为《挺拔之姿》，但画线部分却写扭曲的竹子，是否合乎题旨?为什么?</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4.作者在小说《白鹿原》中并没有写到老腔，为什么本文题目却是《白鹿原上奏响一支老腔》?</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5.作者回忆童年迷路的经历，在文中有什么作用?</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6.文章的叙述线索是什么?设置这一线索有什么作用?</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7.本文写了作者与外国人之间围绕着梅花展开的几个故事，在谋篇与立意方面匠心独具。请结合全文加以赏析。</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8.文章为什么在开头一段就说“雨，大概是古典的”?请谈谈你的理解。</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9.文中插叙“童年打枣”的场景有什么作用?</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10.这篇游记为什么从杜诗写起?</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4" name="文本框 3"/>
          <p:cNvSpPr txBox="1"/>
          <p:nvPr/>
        </p:nvSpPr>
        <p:spPr>
          <a:xfrm>
            <a:off x="368300" y="236855"/>
            <a:ext cx="6106795" cy="460375"/>
          </a:xfrm>
          <a:prstGeom prst="rect">
            <a:avLst/>
          </a:prstGeom>
          <a:noFill/>
        </p:spPr>
        <p:txBody>
          <a:bodyPr wrap="square" rtlCol="0">
            <a:spAutoFit/>
          </a:bodyPr>
          <a:lstStyle/>
          <a:p>
            <a:pPr marL="14605" lvl="0" indent="-446405" algn="l">
              <a:lnSpc>
                <a:spcPts val="2880"/>
              </a:lnSpc>
              <a:spcBef>
                <a:spcPts val="400"/>
              </a:spcBef>
              <a:spcAft>
                <a:spcPct val="0"/>
              </a:spcAft>
              <a:buClrTx/>
              <a:buSzTx/>
              <a:buFontTx/>
            </a:pPr>
            <a:r>
              <a:rPr lang="zh-CN" altLang="en-US" sz="2800" b="1">
                <a:solidFill>
                  <a:srgbClr val="4F0FBD"/>
                </a:solidFill>
                <a:latin typeface="方正粗黑宋简体" panose="02000000000000000000" charset="-122"/>
                <a:ea typeface="方正粗黑宋简体" panose="02000000000000000000" charset="-122"/>
                <a:sym typeface="+mn-ea"/>
              </a:rPr>
              <a:t>二、作用分析类试题</a:t>
            </a:r>
            <a:endParaRPr lang="zh-CN" altLang="en-US" sz="2800" b="1">
              <a:solidFill>
                <a:srgbClr val="4F0FBD"/>
              </a:solidFill>
              <a:latin typeface="方正粗黑宋简体" panose="02000000000000000000" charset="-122"/>
              <a:ea typeface="方正粗黑宋简体" panose="020000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 calcmode="lin" valueType="num">
                                      <p:cBhvr additive="base">
                                        <p:cTn id="6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xEl>
                                              <p:pRg st="10" end="10"/>
                                            </p:txEl>
                                          </p:spTgt>
                                        </p:tgtEl>
                                        <p:attrNameLst>
                                          <p:attrName>style.visibility</p:attrName>
                                        </p:attrNameLst>
                                      </p:cBhvr>
                                      <p:to>
                                        <p:strVal val="visible"/>
                                      </p:to>
                                    </p:set>
                                    <p:anim calcmode="lin" valueType="num">
                                      <p:cBhvr additive="base">
                                        <p:cTn id="73"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03835"/>
            <a:ext cx="11463020" cy="645604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【答题模式】</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从具体内容、篇章结构、刻画人物、表现主题、表达效果等几个方面入手答题。</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【典例分析】</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作者回忆童年迷路的经历，在文中有什么作用?</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【答案】</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①内容上，</a:t>
            </a:r>
            <a:r>
              <a:rPr lang="zh-CN" altLang="en-US" sz="2400" b="1">
                <a:solidFill>
                  <a:schemeClr val="tx1"/>
                </a:solidFill>
                <a:latin typeface="新宋体" panose="02010609030101010101" charset="-122"/>
                <a:ea typeface="新宋体" panose="02010609030101010101" charset="-122"/>
                <a:sym typeface="+mn-ea"/>
              </a:rPr>
              <a:t>用孩子迷路比喻游子离开母语，强调母语给人带来的庇护感和安全感。</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②结构上，</a:t>
            </a:r>
            <a:r>
              <a:rPr lang="zh-CN" altLang="en-US" sz="2400" b="1">
                <a:solidFill>
                  <a:schemeClr val="tx1"/>
                </a:solidFill>
                <a:latin typeface="新宋体" panose="02010609030101010101" charset="-122"/>
                <a:ea typeface="新宋体" panose="02010609030101010101" charset="-122"/>
                <a:sym typeface="+mn-ea"/>
              </a:rPr>
              <a:t>呼应标题中的“屋檐”，引出下面的议论。</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【解题对策】</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(1)确认指定句段或其他内容在行文中的位置。</a:t>
            </a:r>
            <a:endParaRPr lang="zh-CN" altLang="en-US" sz="2400" b="1">
              <a:solidFill>
                <a:srgbClr val="4F0FBD"/>
              </a:solidFill>
              <a:latin typeface="楷体" panose="02010609060101010101" charset="-122"/>
              <a:ea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(2)联系上下文乃至全文，具体分析某种写法、某个句段或指定内容的作用。</a:t>
            </a:r>
            <a:r>
              <a:rPr lang="zh-CN" altLang="en-US" sz="2400" b="1">
                <a:solidFill>
                  <a:schemeClr val="tx1"/>
                </a:solidFill>
                <a:latin typeface="新宋体" panose="02010609030101010101" charset="-122"/>
                <a:ea typeface="新宋体" panose="02010609030101010101" charset="-122"/>
                <a:sym typeface="+mn-ea"/>
              </a:rPr>
              <a:t>一般要考虑这几个方面:一要明确文字本身要表达的内容;二要考虑它与前后文之间的结构关系;三要考虑它与主体内容的关系(一般为因果、反衬、对比等关系);四要考虑它与刻画人物、表现主题或情感的关系;五要考虑它的表达效果。</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(3)了解一些特殊句段或常见段的作用。</a:t>
            </a:r>
            <a:r>
              <a:rPr lang="zh-CN" altLang="en-US" sz="2400" b="1">
                <a:solidFill>
                  <a:schemeClr val="tx1"/>
                </a:solidFill>
                <a:latin typeface="新宋体" panose="02010609030101010101" charset="-122"/>
                <a:ea typeface="新宋体" panose="02010609030101010101" charset="-122"/>
                <a:sym typeface="+mn-ea"/>
              </a:rPr>
              <a:t>如:开头段统摄全篇，领起下文，渲染气氛，奠定基调;过渡段承上启下(或启下);结尾段呼应前文，深化主旨，卒章显志。</a:t>
            </a: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 calcmode="lin" valueType="num">
                                      <p:cBhvr additive="base">
                                        <p:cTn id="6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xEl>
                                              <p:pRg st="10" end="10"/>
                                            </p:txEl>
                                          </p:spTgt>
                                        </p:tgtEl>
                                        <p:attrNameLst>
                                          <p:attrName>style.visibility</p:attrName>
                                        </p:attrNameLst>
                                      </p:cBhvr>
                                      <p:to>
                                        <p:strVal val="visible"/>
                                      </p:to>
                                    </p:set>
                                    <p:anim calcmode="lin" valueType="num">
                                      <p:cBhvr additive="base">
                                        <p:cTn id="73"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793750"/>
            <a:ext cx="11463020" cy="5866130"/>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【提问模式】</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1.文中的老祖母是一个怎样的形象?你认为这一形象对萨丽娃有什么影响?</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2.第二段写出了根河的哪些特点?有什么象征意义?</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3.作者对老腔的认识经历了怎样的变化过程?请结合全文作简要说明。</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4.文中说:“故乡给予我们的，更多的是精神层面给我们的影响。”“精神层面的影响”包含哪些方面?请简述。</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5.请根据本文概括四堡雕版及其文化衰落的原因。</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6文章第②段写了东山一带哪些“胜概”?表达了作者怎样的思想感情?请简要概括。</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7.结合全文内容，简述云和梯田的“魅力”体现在哪些方面。</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8文中作者对杜甫有哪些新的认识?请加以概括。</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9.作者认为应该如何欣赏山水及自然景物?请结合全文简要概括。</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10.文章勾勒了欧洲自近代以来理解“废墟”过程中的三个重要历史节点。请分别概括三个节点中人们对“废墟”的不同审美感悟。</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2" name="文本框 1"/>
          <p:cNvSpPr txBox="1"/>
          <p:nvPr/>
        </p:nvSpPr>
        <p:spPr>
          <a:xfrm>
            <a:off x="368300" y="177800"/>
            <a:ext cx="7566660" cy="460375"/>
          </a:xfrm>
          <a:prstGeom prst="rect">
            <a:avLst/>
          </a:prstGeom>
          <a:noFill/>
        </p:spPr>
        <p:txBody>
          <a:bodyPr wrap="square" rtlCol="0">
            <a:spAutoFit/>
          </a:bodyPr>
          <a:lstStyle/>
          <a:p>
            <a:pPr marL="14605" lvl="0" indent="-446405" algn="l">
              <a:lnSpc>
                <a:spcPts val="2880"/>
              </a:lnSpc>
              <a:spcBef>
                <a:spcPts val="400"/>
              </a:spcBef>
              <a:spcAft>
                <a:spcPct val="0"/>
              </a:spcAft>
              <a:buClrTx/>
              <a:buSzTx/>
              <a:buFontTx/>
            </a:pPr>
            <a:r>
              <a:rPr lang="zh-CN" altLang="en-US" sz="2800" b="1">
                <a:solidFill>
                  <a:srgbClr val="4F0FBD"/>
                </a:solidFill>
                <a:latin typeface="方正粗黑宋简体" panose="02000000000000000000" charset="-122"/>
                <a:ea typeface="方正粗黑宋简体" panose="02000000000000000000" charset="-122"/>
                <a:sym typeface="+mn-ea"/>
              </a:rPr>
              <a:t>三、要点概括类试题</a:t>
            </a:r>
            <a:endParaRPr lang="zh-CN" altLang="en-US" sz="2800" b="1">
              <a:solidFill>
                <a:srgbClr val="4F0FBD"/>
              </a:solidFill>
              <a:latin typeface="方正粗黑宋简体" panose="02000000000000000000" charset="-122"/>
              <a:ea typeface="方正粗黑宋简体" panose="020000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 calcmode="lin" valueType="num">
                                      <p:cBhvr additive="base">
                                        <p:cTn id="6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xEl>
                                              <p:pRg st="10" end="10"/>
                                            </p:txEl>
                                          </p:spTgt>
                                        </p:tgtEl>
                                        <p:attrNameLst>
                                          <p:attrName>style.visibility</p:attrName>
                                        </p:attrNameLst>
                                      </p:cBhvr>
                                      <p:to>
                                        <p:strVal val="visible"/>
                                      </p:to>
                                    </p:set>
                                    <p:anim calcmode="lin" valueType="num">
                                      <p:cBhvr additive="base">
                                        <p:cTn id="73"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13970"/>
            <a:ext cx="11463020" cy="68954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【答题模式】</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定位筛选→概括整合→分点表述。</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【典例分析】</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罗曼·罗兰“这个美丽的音乐的名字”究竟代表些什么?请结合原文作简要概括。</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【分析】</a:t>
            </a:r>
            <a:r>
              <a:rPr lang="zh-CN" altLang="en-US" sz="2400" b="1">
                <a:solidFill>
                  <a:schemeClr val="tx1"/>
                </a:solidFill>
                <a:latin typeface="新宋体" panose="02010609030101010101" charset="-122"/>
                <a:ea typeface="新宋体" panose="02010609030101010101" charset="-122"/>
                <a:sym typeface="+mn-ea"/>
              </a:rPr>
              <a:t>本第②段重点写罗曼·罗兰对音乐的热爱，第③段和第⑤段重点写他的音乐成就、文学才能，第④段重点写他对真理的寻求及他“用一样慈爱诚挚的心对待他的后辈”。归纳这些内容，可得出两点:一是成就，即音乐的天才，杰出的文学家;二是人格，即真理的寻求者，时代的圣人，理想人格的化身。这就是此题的答案。</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【答案】</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①</a:t>
            </a:r>
            <a:r>
              <a:rPr lang="zh-CN" altLang="en-US" sz="2400" b="1">
                <a:solidFill>
                  <a:schemeClr val="tx1"/>
                </a:solidFill>
                <a:latin typeface="新宋体" panose="02010609030101010101" charset="-122"/>
                <a:ea typeface="新宋体" panose="02010609030101010101" charset="-122"/>
                <a:sym typeface="+mn-ea"/>
              </a:rPr>
              <a:t>音乐的天才，杰出的文学家。</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②</a:t>
            </a:r>
            <a:r>
              <a:rPr lang="zh-CN" altLang="en-US" sz="2400" b="1">
                <a:solidFill>
                  <a:schemeClr val="tx1"/>
                </a:solidFill>
                <a:latin typeface="新宋体" panose="02010609030101010101" charset="-122"/>
                <a:ea typeface="新宋体" panose="02010609030101010101" charset="-122"/>
                <a:sym typeface="+mn-ea"/>
              </a:rPr>
              <a:t>真理的寻求者，时代的圣人，理想人格的化身。</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【解题对策】</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(1)根据题干要求回到文中找到答题区域，找到相关信息段。</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(2)理清答题部分内容的层次(句、段之间的逻辑关系)、画出重点词句。</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(3)概括整合(直接概括、归纳概括)。</a:t>
            </a:r>
            <a:endParaRPr lang="zh-CN" altLang="en-US" sz="2400" b="1">
              <a:solidFill>
                <a:srgbClr val="4F0FBD"/>
              </a:solidFill>
              <a:latin typeface="楷体" panose="02010609060101010101" charset="-122"/>
              <a:ea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(4)组织答案</a:t>
            </a:r>
            <a:r>
              <a:rPr lang="zh-CN" altLang="en-US" sz="2400" b="1">
                <a:solidFill>
                  <a:schemeClr val="tx1"/>
                </a:solidFill>
                <a:latin typeface="新宋体" panose="02010609030101010101" charset="-122"/>
                <a:ea typeface="新宋体" panose="02010609030101010101" charset="-122"/>
                <a:sym typeface="+mn-ea"/>
              </a:rPr>
              <a:t>(紧扣题干要求，要点全面，条理清楚，准确表达)。</a:t>
            </a: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 calcmode="lin" valueType="num">
                                      <p:cBhvr additive="base">
                                        <p:cTn id="6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xEl>
                                              <p:pRg st="10" end="10"/>
                                            </p:txEl>
                                          </p:spTgt>
                                        </p:tgtEl>
                                        <p:attrNameLst>
                                          <p:attrName>style.visibility</p:attrName>
                                        </p:attrNameLst>
                                      </p:cBhvr>
                                      <p:to>
                                        <p:strVal val="visible"/>
                                      </p:to>
                                    </p:set>
                                    <p:anim calcmode="lin" valueType="num">
                                      <p:cBhvr additive="base">
                                        <p:cTn id="73"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3">
                                            <p:txEl>
                                              <p:pRg st="11" end="11"/>
                                            </p:txEl>
                                          </p:spTgt>
                                        </p:tgtEl>
                                        <p:attrNameLst>
                                          <p:attrName>style.visibility</p:attrName>
                                        </p:attrNameLst>
                                      </p:cBhvr>
                                      <p:to>
                                        <p:strVal val="visible"/>
                                      </p:to>
                                    </p:set>
                                    <p:anim calcmode="lin" valueType="num">
                                      <p:cBhvr additive="base">
                                        <p:cTn id="79"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3">
                                            <p:txEl>
                                              <p:pRg st="12" end="12"/>
                                            </p:txEl>
                                          </p:spTgt>
                                        </p:tgtEl>
                                        <p:attrNameLst>
                                          <p:attrName>style.visibility</p:attrName>
                                        </p:attrNameLst>
                                      </p:cBhvr>
                                      <p:to>
                                        <p:strVal val="visible"/>
                                      </p:to>
                                    </p:set>
                                    <p:anim calcmode="lin" valueType="num">
                                      <p:cBhvr additive="base">
                                        <p:cTn id="85"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4490" y="711200"/>
            <a:ext cx="11698605" cy="6065520"/>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ct val="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【提问模式】</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ct val="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1.文中画波浪线部分连用10个“一”，具有怎样的艺术效果?</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ct val="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2.作者交替使用“你”和“我”两个不同的人称，其中蕴含着怎样的态度?请结合全文进行分析。</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ct val="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3.文中运用了侧面描写的手法来表现老腔的艺术魅力。请举两例并加以分析。</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ct val="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4.文章第四段运用了多种手法，表达了作者对老腔的感受。请结合具体语句加以赏析。</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ct val="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5.赏析第⑧段中关于老妇人的动作描写的表达效果。</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ct val="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6.赏析文中画线句子的表现手法与表达效果。</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ct val="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7.文中画横线的句子主要运用了哪些修辞方法?叠音词的运用有何效果?</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ct val="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8.作者在旅途中与到达甘森后的所见有何不同?这样写运用了什么表现手法?有何表达效果?</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ct val="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9.赏析文中“养猪送猪”的细节。</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ct val="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10.文章运用了哪些修辞手法来描写鼓声?请简要分析。</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ct val="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【答题模式】</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ct val="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辨明技巧(手法)→结合文本具体分析→说明表达效果(作用)。</a:t>
            </a:r>
            <a:endParaRPr lang="zh-CN" altLang="en-US" sz="2400" b="1">
              <a:solidFill>
                <a:schemeClr val="tx1"/>
              </a:solidFill>
              <a:latin typeface="新宋体" panose="02010609030101010101" charset="-122"/>
              <a:ea typeface="新宋体" panose="02010609030101010101" charset="-122"/>
              <a:sym typeface="+mn-ea"/>
            </a:endParaRPr>
          </a:p>
        </p:txBody>
      </p:sp>
      <p:sp>
        <p:nvSpPr>
          <p:cNvPr id="2" name="文本框 1"/>
          <p:cNvSpPr txBox="1"/>
          <p:nvPr/>
        </p:nvSpPr>
        <p:spPr>
          <a:xfrm>
            <a:off x="364490" y="133350"/>
            <a:ext cx="6657975" cy="460375"/>
          </a:xfrm>
          <a:prstGeom prst="rect">
            <a:avLst/>
          </a:prstGeom>
          <a:noFill/>
        </p:spPr>
        <p:txBody>
          <a:bodyPr wrap="square" rtlCol="0">
            <a:spAutoFit/>
          </a:bodyPr>
          <a:lstStyle/>
          <a:p>
            <a:pPr marL="14605" lvl="0" indent="-446405" algn="l">
              <a:lnSpc>
                <a:spcPts val="2880"/>
              </a:lnSpc>
              <a:spcBef>
                <a:spcPts val="400"/>
              </a:spcBef>
              <a:spcAft>
                <a:spcPct val="0"/>
              </a:spcAft>
              <a:buClrTx/>
              <a:buSzTx/>
              <a:buFontTx/>
            </a:pPr>
            <a:r>
              <a:rPr lang="zh-CN" altLang="en-US" sz="2800" b="1">
                <a:solidFill>
                  <a:srgbClr val="4F0FBD"/>
                </a:solidFill>
                <a:latin typeface="方正粗黑宋简体" panose="02000000000000000000" charset="-122"/>
                <a:ea typeface="方正粗黑宋简体" panose="02000000000000000000" charset="-122"/>
                <a:sym typeface="+mn-ea"/>
              </a:rPr>
              <a:t>四、技巧(手法)赏析类试题</a:t>
            </a:r>
            <a:endParaRPr lang="zh-CN" altLang="en-US" sz="2800" b="1">
              <a:solidFill>
                <a:srgbClr val="4F0FBD"/>
              </a:solidFill>
              <a:latin typeface="方正粗黑宋简体" panose="02000000000000000000" charset="-122"/>
              <a:ea typeface="方正粗黑宋简体" panose="020000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 calcmode="lin" valueType="num">
                                      <p:cBhvr additive="base">
                                        <p:cTn id="6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xEl>
                                              <p:pRg st="10" end="10"/>
                                            </p:txEl>
                                          </p:spTgt>
                                        </p:tgtEl>
                                        <p:attrNameLst>
                                          <p:attrName>style.visibility</p:attrName>
                                        </p:attrNameLst>
                                      </p:cBhvr>
                                      <p:to>
                                        <p:strVal val="visible"/>
                                      </p:to>
                                    </p:set>
                                    <p:anim calcmode="lin" valueType="num">
                                      <p:cBhvr additive="base">
                                        <p:cTn id="73"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3">
                                            <p:txEl>
                                              <p:pRg st="11" end="11"/>
                                            </p:txEl>
                                          </p:spTgt>
                                        </p:tgtEl>
                                        <p:attrNameLst>
                                          <p:attrName>style.visibility</p:attrName>
                                        </p:attrNameLst>
                                      </p:cBhvr>
                                      <p:to>
                                        <p:strVal val="visible"/>
                                      </p:to>
                                    </p:set>
                                    <p:anim calcmode="lin" valueType="num">
                                      <p:cBhvr additive="base">
                                        <p:cTn id="79"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3">
                                            <p:txEl>
                                              <p:pRg st="12" end="12"/>
                                            </p:txEl>
                                          </p:spTgt>
                                        </p:tgtEl>
                                        <p:attrNameLst>
                                          <p:attrName>style.visibility</p:attrName>
                                        </p:attrNameLst>
                                      </p:cBhvr>
                                      <p:to>
                                        <p:strVal val="visible"/>
                                      </p:to>
                                    </p:set>
                                    <p:anim calcmode="lin" valueType="num">
                                      <p:cBhvr additive="base">
                                        <p:cTn id="85"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【典例分析】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ct val="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文章运用了哪些修辞手法来描写鼓声?请简要分析。</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【分析】</a:t>
            </a:r>
            <a:r>
              <a:rPr lang="zh-CN" altLang="en-US" sz="2400" b="1">
                <a:solidFill>
                  <a:schemeClr val="tx1"/>
                </a:solidFill>
                <a:latin typeface="新宋体" panose="02010609030101010101" charset="-122"/>
                <a:ea typeface="新宋体" panose="02010609030101010101" charset="-122"/>
                <a:sym typeface="+mn-ea"/>
              </a:rPr>
              <a:t>本题就是一道典型的修辞手法赏析题。作品用了详尽的笔触从“我”这一听众的角度来描写鼓声，主要运用了排比、夸张和对比的修辞手法。回答本题时，除了要答出具体的修辞手法外，还要联系具体的语句来分析使用修辞手法描绘了什么内容、达到了什么样的效果。</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【答案】</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①用排比的手法，</a:t>
            </a:r>
            <a:r>
              <a:rPr lang="zh-CN" altLang="en-US" sz="2400" b="1">
                <a:solidFill>
                  <a:schemeClr val="tx1"/>
                </a:solidFill>
                <a:latin typeface="新宋体" panose="02010609030101010101" charset="-122"/>
                <a:ea typeface="新宋体" panose="02010609030101010101" charset="-122"/>
                <a:sym typeface="+mn-ea"/>
              </a:rPr>
              <a:t>表现鼓声的节奏和声音由缓转急、不断强化的过程;</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②用夸张的手法，</a:t>
            </a:r>
            <a:r>
              <a:rPr lang="zh-CN" altLang="en-US" sz="2400" b="1">
                <a:solidFill>
                  <a:schemeClr val="tx1"/>
                </a:solidFill>
                <a:latin typeface="新宋体" panose="02010609030101010101" charset="-122"/>
                <a:ea typeface="新宋体" panose="02010609030101010101" charset="-122"/>
                <a:sym typeface="+mn-ea"/>
              </a:rPr>
              <a:t>表现鼓手技艺的高超，极大地渲染鼓声非凡的感染力;</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③用对比的手法，</a:t>
            </a:r>
            <a:r>
              <a:rPr lang="zh-CN" altLang="en-US" sz="2400" b="1">
                <a:solidFill>
                  <a:schemeClr val="tx1"/>
                </a:solidFill>
                <a:latin typeface="新宋体" panose="02010609030101010101" charset="-122"/>
                <a:ea typeface="新宋体" panose="02010609030101010101" charset="-122"/>
                <a:sym typeface="+mn-ea"/>
              </a:rPr>
              <a:t>表现“我”的感情激动和失落的变化，以此突出鼓声对“我”的影响。</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fontScale="90000"/>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【解题对策】</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(1)从表达方式角度思考。</a:t>
            </a:r>
            <a:r>
              <a:rPr lang="zh-CN" altLang="en-US" sz="2400" b="1">
                <a:solidFill>
                  <a:schemeClr val="tx1"/>
                </a:solidFill>
                <a:latin typeface="新宋体" panose="02010609030101010101" charset="-122"/>
                <a:ea typeface="新宋体" panose="02010609030101010101" charset="-122"/>
                <a:sym typeface="+mn-ea"/>
              </a:rPr>
              <a:t>看各种表达方式是否运用自如，灵活多变;叙述人称的选择(第一人称、第二人称的好处);叙述顺序的安排(倒叙、插叙手法的运用及作用);描写的特点(白描、细描、景物描写等的作用);文中特有的表达方式(记叙、描写、说明、议论、抒情)是如何为作者表情达意、言事说理服务的。</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(2)从选材、组材角度思考。</a:t>
            </a:r>
            <a:r>
              <a:rPr lang="zh-CN" altLang="en-US" sz="2400" b="1">
                <a:solidFill>
                  <a:schemeClr val="tx1"/>
                </a:solidFill>
                <a:latin typeface="新宋体" panose="02010609030101010101" charset="-122"/>
                <a:ea typeface="新宋体" panose="02010609030101010101" charset="-122"/>
                <a:sym typeface="+mn-ea"/>
              </a:rPr>
              <a:t>要看材料和中心的关系;要看主次详略，材料的典型、真实、新颖、有力;要了解一些常用程式，如体现了什么、强调了什么、营造了什么、表现了什么、深化主题、点明题旨等等。</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(3)从表现手法角度思考。</a:t>
            </a:r>
            <a:r>
              <a:rPr lang="zh-CN" altLang="en-US" sz="2400" b="1">
                <a:solidFill>
                  <a:schemeClr val="tx1"/>
                </a:solidFill>
                <a:latin typeface="新宋体" panose="02010609030101010101" charset="-122"/>
                <a:ea typeface="新宋体" panose="02010609030101010101" charset="-122"/>
                <a:sym typeface="+mn-ea"/>
              </a:rPr>
              <a:t>要看运用的一些表达技巧，如动静相衬、以小见大、虚实结合、欲扬先抑、托物言志、承上启下、卒章显志、直抒胸臆、烘托渲染、对比、象征、反衬等等，以及运用它们所起的作用;了解一些常用技巧如各种修辞手法、人称的作用。</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(4)从结构安排角度思考。</a:t>
            </a:r>
            <a:r>
              <a:rPr lang="zh-CN" altLang="en-US" sz="2400" b="1">
                <a:solidFill>
                  <a:schemeClr val="tx1"/>
                </a:solidFill>
                <a:latin typeface="新宋体" panose="02010609030101010101" charset="-122"/>
                <a:ea typeface="新宋体" panose="02010609030101010101" charset="-122"/>
                <a:sym typeface="+mn-ea"/>
              </a:rPr>
              <a:t>要看开头、结尾是否各有特色;是否结构严谨，完整匀称;是否运用了烘托铺垫、前后照应;是否制造了波澜;是否做到了起承转合、曲折有致。</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(5)从修辞手法角度思考。</a:t>
            </a:r>
            <a:r>
              <a:rPr lang="zh-CN" altLang="en-US" sz="2400" b="1">
                <a:solidFill>
                  <a:schemeClr val="tx1"/>
                </a:solidFill>
                <a:latin typeface="新宋体" panose="02010609030101010101" charset="-122"/>
                <a:ea typeface="新宋体" panose="02010609030101010101" charset="-122"/>
                <a:sym typeface="+mn-ea"/>
              </a:rPr>
              <a:t>文中或指定内容运用何种修辞手法(比喻、比拟、反语、夸张、排比、对偶、反复、设问、反问等)，在人(物)描写、意境创造、情感表达等方面产生了怎样的效果。</a:t>
            </a: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875665"/>
            <a:ext cx="11463020" cy="574992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【提问模式】</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6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1.请赏析文中画线句子。</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6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2.请赏析文中画线句子。</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6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3.作者的兴奋情绪在文中画横线部分表现为怎样的语言特点?</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6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4.本文的语言充满生活气息，请结合全文对此加以赏析。</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6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5.以第~段为例，评析本文语言运用上的特点。</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6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6请紧扣“蹒跚”一词，赏析第段画线句。</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6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7.请赏析文中画线的语句。</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6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8.指出下面这句话所体现的人物语言特色并分析它的表达效果。</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【答题模式】</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概括手法或特色→结合文本具体分析→说明表达效果。</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【典例分析】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以③④段为例，简要分析本文语言的两个主要特点。</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endParaRPr lang="zh-CN" altLang="en-US" sz="2400" b="1">
              <a:solidFill>
                <a:schemeClr val="tx1"/>
              </a:solidFill>
              <a:latin typeface="新宋体" panose="02010609030101010101" charset="-122"/>
              <a:ea typeface="新宋体" panose="02010609030101010101" charset="-122"/>
              <a:sym typeface="+mn-ea"/>
            </a:endParaRPr>
          </a:p>
        </p:txBody>
      </p:sp>
      <p:sp>
        <p:nvSpPr>
          <p:cNvPr id="2" name="文本框 1"/>
          <p:cNvSpPr txBox="1"/>
          <p:nvPr/>
        </p:nvSpPr>
        <p:spPr>
          <a:xfrm>
            <a:off x="368300" y="223520"/>
            <a:ext cx="5016500" cy="460375"/>
          </a:xfrm>
          <a:prstGeom prst="rect">
            <a:avLst/>
          </a:prstGeom>
          <a:noFill/>
        </p:spPr>
        <p:txBody>
          <a:bodyPr wrap="square" rtlCol="0">
            <a:spAutoFit/>
          </a:bodyPr>
          <a:lstStyle/>
          <a:p>
            <a:pPr marL="14605" lvl="0" indent="-446405" algn="l">
              <a:lnSpc>
                <a:spcPts val="2880"/>
              </a:lnSpc>
              <a:spcBef>
                <a:spcPts val="400"/>
              </a:spcBef>
              <a:spcAft>
                <a:spcPct val="0"/>
              </a:spcAft>
              <a:buClrTx/>
              <a:buSzTx/>
              <a:buFontTx/>
            </a:pPr>
            <a:r>
              <a:rPr lang="zh-CN" altLang="en-US" sz="2800" b="1">
                <a:solidFill>
                  <a:srgbClr val="4F0FBD"/>
                </a:solidFill>
                <a:latin typeface="方正粗黑宋简体" panose="02000000000000000000" charset="-122"/>
                <a:ea typeface="方正粗黑宋简体" panose="02000000000000000000" charset="-122"/>
                <a:sym typeface="+mn-ea"/>
              </a:rPr>
              <a:t>五、语言品味类试题</a:t>
            </a:r>
            <a:endParaRPr lang="zh-CN" altLang="en-US" sz="2800" b="1">
              <a:solidFill>
                <a:srgbClr val="4F0FBD"/>
              </a:solidFill>
              <a:latin typeface="方正粗黑宋简体" panose="02000000000000000000" charset="-122"/>
              <a:ea typeface="方正粗黑宋简体" panose="020000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 calcmode="lin" valueType="num">
                                      <p:cBhvr additive="base">
                                        <p:cTn id="6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xEl>
                                              <p:pRg st="10" end="10"/>
                                            </p:txEl>
                                          </p:spTgt>
                                        </p:tgtEl>
                                        <p:attrNameLst>
                                          <p:attrName>style.visibility</p:attrName>
                                        </p:attrNameLst>
                                      </p:cBhvr>
                                      <p:to>
                                        <p:strVal val="visible"/>
                                      </p:to>
                                    </p:set>
                                    <p:anim calcmode="lin" valueType="num">
                                      <p:cBhvr additive="base">
                                        <p:cTn id="73"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3">
                                            <p:txEl>
                                              <p:pRg st="11" end="11"/>
                                            </p:txEl>
                                          </p:spTgt>
                                        </p:tgtEl>
                                        <p:attrNameLst>
                                          <p:attrName>style.visibility</p:attrName>
                                        </p:attrNameLst>
                                      </p:cBhvr>
                                      <p:to>
                                        <p:strVal val="visible"/>
                                      </p:to>
                                    </p:set>
                                    <p:anim calcmode="lin" valueType="num">
                                      <p:cBhvr additive="base">
                                        <p:cTn id="79"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3">
                                            <p:txEl>
                                              <p:pRg st="12" end="12"/>
                                            </p:txEl>
                                          </p:spTgt>
                                        </p:tgtEl>
                                        <p:attrNameLst>
                                          <p:attrName>style.visibility</p:attrName>
                                        </p:attrNameLst>
                                      </p:cBhvr>
                                      <p:to>
                                        <p:strVal val="visible"/>
                                      </p:to>
                                    </p:set>
                                    <p:anim calcmode="lin" valueType="num">
                                      <p:cBhvr additive="base">
                                        <p:cTn id="85"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250825" y="164465"/>
            <a:ext cx="11771630" cy="6534150"/>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【答案】</a:t>
            </a:r>
            <a:r>
              <a:rPr lang="zh-CN" altLang="en-US" sz="2400" b="1">
                <a:solidFill>
                  <a:srgbClr val="4F0FBD"/>
                </a:solidFill>
                <a:latin typeface="楷体" panose="02010609060101010101" charset="-122"/>
                <a:ea typeface="楷体" panose="02010609060101010101" charset="-122"/>
                <a:sym typeface="+mn-ea"/>
              </a:rPr>
              <a:t>①形象生动。</a:t>
            </a:r>
            <a:r>
              <a:rPr lang="zh-CN" altLang="en-US" sz="2400" b="1">
                <a:solidFill>
                  <a:schemeClr val="tx1"/>
                </a:solidFill>
                <a:latin typeface="新宋体" panose="02010609030101010101" charset="-122"/>
                <a:ea typeface="新宋体" panose="02010609030101010101" charset="-122"/>
                <a:sym typeface="+mn-ea"/>
              </a:rPr>
              <a:t>如“她撒一把米，鸡们怀着感激之情扑动翅膀，争夺地上的米粒”，在精致的细节描写中使用了拟人的修辞手法，语言鲜明生动。</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②优美抒情。</a:t>
            </a:r>
            <a:r>
              <a:rPr lang="zh-CN" altLang="en-US" sz="2400" b="1">
                <a:solidFill>
                  <a:schemeClr val="tx1"/>
                </a:solidFill>
                <a:latin typeface="新宋体" panose="02010609030101010101" charset="-122"/>
                <a:ea typeface="新宋体" panose="02010609030101010101" charset="-122"/>
                <a:sym typeface="+mn-ea"/>
              </a:rPr>
              <a:t>如“古老的笨重石磨转动起来，金黄的玉米被缓缓磨成面粉”，运用多个抒情性意象，给人诗情画意之感。</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③含蓄蕴藉。</a:t>
            </a:r>
            <a:r>
              <a:rPr lang="zh-CN" altLang="en-US" sz="2400" b="1">
                <a:solidFill>
                  <a:schemeClr val="tx1"/>
                </a:solidFill>
                <a:latin typeface="新宋体" panose="02010609030101010101" charset="-122"/>
                <a:ea typeface="新宋体" panose="02010609030101010101" charset="-122"/>
                <a:sym typeface="+mn-ea"/>
              </a:rPr>
              <a:t>如“这一点儿也没有损害劳作中的默契，仿佛一出戏剧的出演，已经经过了预先的排练”，语言含意丰富，从而具有了多重思想情感。</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④简洁细腻。</a:t>
            </a:r>
            <a:r>
              <a:rPr lang="zh-CN" altLang="en-US" sz="2400" b="1">
                <a:solidFill>
                  <a:schemeClr val="tx1"/>
                </a:solidFill>
                <a:latin typeface="新宋体" panose="02010609030101010101" charset="-122"/>
                <a:ea typeface="新宋体" panose="02010609030101010101" charset="-122"/>
                <a:sym typeface="+mn-ea"/>
              </a:rPr>
              <a:t>如“蓝，蓝，白云停留一会儿，就又很快散尽，剩下的，仍然是蓝”，语言简洁凝练，描写细腻。(答出两点或类似意思，并分析得当，即可)</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【解题对策】</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(1)词语的锤炼。</a:t>
            </a:r>
            <a:r>
              <a:rPr lang="zh-CN" altLang="en-US" sz="2400" b="1">
                <a:solidFill>
                  <a:schemeClr val="tx1"/>
                </a:solidFill>
                <a:latin typeface="新宋体" panose="02010609030101010101" charset="-122"/>
                <a:ea typeface="新宋体" panose="02010609030101010101" charset="-122"/>
                <a:sym typeface="+mn-ea"/>
              </a:rPr>
              <a:t>准确、简练、生动、形象，叠音、拟声词，动、形容、副词等。</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(2)句式的选择。</a:t>
            </a:r>
            <a:r>
              <a:rPr lang="zh-CN" altLang="en-US" sz="2400" b="1">
                <a:solidFill>
                  <a:schemeClr val="tx1"/>
                </a:solidFill>
                <a:latin typeface="新宋体" panose="02010609030101010101" charset="-122"/>
                <a:ea typeface="新宋体" panose="02010609030101010101" charset="-122"/>
                <a:sym typeface="+mn-ea"/>
              </a:rPr>
              <a:t>长短句、整句(对偶句、排比句、四字格短语)、散句的运用。</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(3)手法的运用。</a:t>
            </a:r>
            <a:r>
              <a:rPr lang="zh-CN" altLang="en-US" sz="2400" b="1">
                <a:solidFill>
                  <a:schemeClr val="tx1"/>
                </a:solidFill>
                <a:latin typeface="新宋体" panose="02010609030101010101" charset="-122"/>
                <a:ea typeface="新宋体" panose="02010609030101010101" charset="-122"/>
                <a:sym typeface="+mn-ea"/>
              </a:rPr>
              <a:t>①修辞格的运用。比喻、比拟、借代、夸张、对偶、排比、设问、反问、顶真、互文、反语。②表达方式的运用。叙述、议论、描写(多角度描写、色彩方面、动静方面、点面结合、细描和白描等)。</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(4)整体的语言风格。</a:t>
            </a:r>
            <a:r>
              <a:rPr lang="zh-CN" altLang="en-US" sz="2400" b="1">
                <a:solidFill>
                  <a:schemeClr val="tx1"/>
                </a:solidFill>
                <a:latin typeface="新宋体" panose="02010609030101010101" charset="-122"/>
                <a:ea typeface="新宋体" panose="02010609030101010101" charset="-122"/>
                <a:sym typeface="+mn-ea"/>
              </a:rPr>
              <a:t>平实、清新、华丽、幽默、辛辣、自然、简洁明快、含蓄深沉、亦庄亦谐、口语化、生动形象、有地方色彩、富有情趣、符合人物身份等。</a:t>
            </a: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632460"/>
            <a:ext cx="11463020" cy="6027420"/>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4F0FBD"/>
                </a:solidFill>
                <a:latin typeface="黑体" panose="02010609060101010101" charset="-122"/>
                <a:ea typeface="黑体" panose="02010609060101010101" charset="-122"/>
                <a:cs typeface="黑体" panose="02010609060101010101" charset="-122"/>
                <a:sym typeface="+mn-ea"/>
              </a:rPr>
              <a:t>(一)意蕴、启示、感悟类</a:t>
            </a:r>
            <a:endParaRPr lang="zh-CN" altLang="en-US" sz="2400" b="1">
              <a:solidFill>
                <a:srgbClr val="4F0FBD"/>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【提问模式】</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6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1.根据全文，分析作者“感到如此新奇和庆幸”的深层意蕴。</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6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2.请探究文章最后一段中画线句的意蕴。</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6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3.文中的五个问句，意蕴丰富，设置巧妙。请结合全文谈谈你的认识。</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6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4.在本文中，“独木舟之道”不仅指独木舟行驶的水路与划独木舟的技巧，更指由荡舟引发的诸多感悟。请结合文本，从两个不同的角度谈谈你所悟到的“独木舟之道”。</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6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5.要全面地认识一个诗人，作者的做法给了我们哪些启示?</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6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6.罗曼·罗兰的经历说明，一个人的成功离不开“英雄”的影响。我们从中可获得哪些启示?请结合原文并联系现实加以探究。</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【答题模式】</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从不同角度审视文本或指定内</a:t>
            </a:r>
            <a:r>
              <a:rPr lang="zh-CN" altLang="en-US" sz="2400" b="1">
                <a:solidFill>
                  <a:schemeClr val="tx1"/>
                </a:solidFill>
                <a:latin typeface="新宋体" panose="02010609030101010101" charset="-122"/>
                <a:ea typeface="新宋体" panose="02010609030101010101" charset="-122"/>
                <a:sym typeface="+mn-ea"/>
              </a:rPr>
              <a:t>容→</a:t>
            </a:r>
            <a:r>
              <a:rPr lang="zh-CN" altLang="en-US" sz="2400" b="1">
                <a:solidFill>
                  <a:srgbClr val="4F0FBD"/>
                </a:solidFill>
                <a:latin typeface="楷体" panose="02010609060101010101" charset="-122"/>
                <a:ea typeface="楷体" panose="02010609060101010101" charset="-122"/>
                <a:sym typeface="+mn-ea"/>
              </a:rPr>
              <a:t>结合文本、联系个人或社会实际提炼意蕴、启示或感悟</a:t>
            </a:r>
            <a:r>
              <a:rPr lang="zh-CN" altLang="en-US" sz="2400" b="1">
                <a:solidFill>
                  <a:schemeClr val="tx1"/>
                </a:solidFill>
                <a:latin typeface="新宋体" panose="02010609030101010101" charset="-122"/>
                <a:ea typeface="新宋体" panose="02010609030101010101" charset="-122"/>
                <a:sym typeface="+mn-ea"/>
              </a:rPr>
              <a:t>→</a:t>
            </a:r>
            <a:r>
              <a:rPr lang="zh-CN" altLang="en-US" sz="2400" b="1">
                <a:solidFill>
                  <a:srgbClr val="4F0FBD"/>
                </a:solidFill>
                <a:latin typeface="楷体" panose="02010609060101010101" charset="-122"/>
                <a:ea typeface="楷体" panose="02010609060101010101" charset="-122"/>
                <a:sym typeface="+mn-ea"/>
              </a:rPr>
              <a:t>以简洁的语言分条表述</a:t>
            </a:r>
            <a:r>
              <a:rPr lang="zh-CN" altLang="en-US" sz="2400" b="1">
                <a:solidFill>
                  <a:schemeClr val="tx1"/>
                </a:solidFill>
                <a:latin typeface="新宋体" panose="02010609030101010101" charset="-122"/>
                <a:ea typeface="新宋体" panose="02010609030101010101" charset="-122"/>
                <a:sym typeface="+mn-ea"/>
              </a:rPr>
              <a:t>(要求答几点就答几点)。</a:t>
            </a:r>
            <a:endParaRPr lang="zh-CN" altLang="en-US" sz="2400" b="1">
              <a:solidFill>
                <a:schemeClr val="tx1"/>
              </a:solidFill>
              <a:latin typeface="新宋体" panose="02010609030101010101" charset="-122"/>
              <a:ea typeface="新宋体" panose="02010609030101010101" charset="-122"/>
              <a:sym typeface="+mn-ea"/>
            </a:endParaRPr>
          </a:p>
        </p:txBody>
      </p:sp>
      <p:sp>
        <p:nvSpPr>
          <p:cNvPr id="2" name="文本框 1"/>
          <p:cNvSpPr txBox="1"/>
          <p:nvPr/>
        </p:nvSpPr>
        <p:spPr>
          <a:xfrm>
            <a:off x="368300" y="83820"/>
            <a:ext cx="4654550" cy="460375"/>
          </a:xfrm>
          <a:prstGeom prst="rect">
            <a:avLst/>
          </a:prstGeom>
          <a:noFill/>
        </p:spPr>
        <p:txBody>
          <a:bodyPr wrap="square" rtlCol="0">
            <a:spAutoFit/>
          </a:bodyPr>
          <a:lstStyle/>
          <a:p>
            <a:pPr marL="14605" lvl="0" indent="-446405" algn="l">
              <a:lnSpc>
                <a:spcPts val="2880"/>
              </a:lnSpc>
              <a:spcBef>
                <a:spcPts val="400"/>
              </a:spcBef>
              <a:spcAft>
                <a:spcPct val="0"/>
              </a:spcAft>
              <a:buClrTx/>
              <a:buSzTx/>
              <a:buFontTx/>
            </a:pPr>
            <a:r>
              <a:rPr lang="zh-CN" altLang="en-US" sz="2800" b="1">
                <a:solidFill>
                  <a:srgbClr val="4F0FBD"/>
                </a:solidFill>
                <a:latin typeface="方正粗黑宋简体" panose="02000000000000000000" charset="-122"/>
                <a:ea typeface="方正粗黑宋简体" panose="02000000000000000000" charset="-122"/>
                <a:sym typeface="+mn-ea"/>
              </a:rPr>
              <a:t>六、探究类试题</a:t>
            </a:r>
            <a:endParaRPr lang="zh-CN" altLang="en-US" sz="2800" b="1">
              <a:solidFill>
                <a:srgbClr val="4F0FBD"/>
              </a:solidFill>
              <a:latin typeface="方正粗黑宋简体" panose="02000000000000000000" charset="-122"/>
              <a:ea typeface="方正粗黑宋简体" panose="020000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 calcmode="lin" valueType="num">
                                      <p:cBhvr additive="base">
                                        <p:cTn id="6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4490" y="1334770"/>
            <a:ext cx="11646535" cy="5534660"/>
          </a:xfrm>
          <a:solidFill>
            <a:schemeClr val="bg1"/>
          </a:solidFill>
          <a:ln w="28575">
            <a:solidFill>
              <a:srgbClr val="92D050"/>
            </a:solidFill>
          </a:ln>
        </p:spPr>
        <p:txBody>
          <a:bodyPr vert="horz" lIns="91440" tIns="45720" rIns="91440" bIns="45720" rtlCol="0">
            <a:normAutofit/>
          </a:bodyPr>
          <a:lstStyle/>
          <a:p>
            <a:pPr marL="14605" lvl="0" indent="-446405" algn="ctr" fontAlgn="auto">
              <a:lnSpc>
                <a:spcPts val="2880"/>
              </a:lnSpc>
              <a:spcBef>
                <a:spcPct val="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简单 </a:t>
            </a:r>
            <a:r>
              <a:rPr lang="zh-CN" altLang="en-US" b="1">
                <a:solidFill>
                  <a:schemeClr val="tx1"/>
                </a:solidFill>
                <a:latin typeface="楷体" panose="02010609060101010101" charset="-122"/>
                <a:ea typeface="楷体" panose="02010609060101010101" charset="-122"/>
                <a:cs typeface="楷体" panose="02010609060101010101" charset="-122"/>
                <a:sym typeface="+mn-ea"/>
              </a:rPr>
              <a:t> 三毛</a:t>
            </a:r>
            <a:endParaRPr lang="zh-CN" altLang="en-US"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ct val="0"/>
              </a:spcBef>
              <a:spcAft>
                <a:spcPct val="0"/>
              </a:spcAft>
              <a:buClrTx/>
              <a:buSzTx/>
            </a:pPr>
            <a:r>
              <a:rPr lang="zh-CN" altLang="en-US" b="1">
                <a:solidFill>
                  <a:schemeClr val="tx1"/>
                </a:solidFill>
                <a:latin typeface="楷体" panose="02010609060101010101" charset="-122"/>
                <a:ea typeface="楷体" panose="02010609060101010101" charset="-122"/>
                <a:cs typeface="楷体" panose="02010609060101010101" charset="-122"/>
                <a:sym typeface="+mn-ea"/>
              </a:rPr>
              <a:t>许多时候，我们早已不去回想，当每一个人来到地球上时，只是一个赤裸的婴儿，除了躯体和灵魂，上苍没有让人类带来什么身外之物。等到有一天，人去了，去的时候仍是来时的样子，空空如也。</a:t>
            </a:r>
            <a:endParaRPr lang="zh-CN" altLang="en-US"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ct val="0"/>
              </a:spcBef>
              <a:spcAft>
                <a:spcPct val="0"/>
              </a:spcAft>
              <a:buClrTx/>
              <a:buSzTx/>
            </a:pPr>
            <a:r>
              <a:rPr lang="zh-CN" altLang="en-US" b="1">
                <a:solidFill>
                  <a:schemeClr val="tx1"/>
                </a:solidFill>
                <a:latin typeface="楷体" panose="02010609060101010101" charset="-122"/>
                <a:ea typeface="楷体" panose="02010609060101010101" charset="-122"/>
                <a:cs typeface="楷体" panose="02010609060101010101" charset="-122"/>
                <a:sym typeface="+mn-ea"/>
              </a:rPr>
              <a:t>后来，我们不再是婴儿，那份记忆也遥远得如同前生。回首看一看，我们普普通通地活了半生，周围已引出了多少牵绊，伸手所及，又有多少带不去的东西成了生活的一部分，缺了它们，日子便不完整。</a:t>
            </a:r>
            <a:endParaRPr lang="zh-CN" altLang="en-US"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ct val="0"/>
              </a:spcBef>
              <a:spcAft>
                <a:spcPct val="0"/>
              </a:spcAft>
              <a:buClrTx/>
              <a:buSzTx/>
            </a:pPr>
            <a:r>
              <a:rPr lang="zh-CN" altLang="en-US" b="1">
                <a:solidFill>
                  <a:schemeClr val="tx1"/>
                </a:solidFill>
                <a:latin typeface="楷体" panose="02010609060101010101" charset="-122"/>
                <a:ea typeface="楷体" panose="02010609060101010101" charset="-122"/>
                <a:cs typeface="楷体" panose="02010609060101010101" charset="-122"/>
                <a:sym typeface="+mn-ea"/>
              </a:rPr>
              <a:t>许多人说，身体形式都不重要，境由心造，一念之间可以一花一世界，一沙一天堂。</a:t>
            </a:r>
            <a:endParaRPr lang="zh-CN" altLang="en-US"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ct val="0"/>
              </a:spcBef>
              <a:spcAft>
                <a:spcPct val="0"/>
              </a:spcAft>
              <a:buClrTx/>
              <a:buSzTx/>
            </a:pPr>
            <a:r>
              <a:rPr lang="zh-CN" altLang="en-US" b="1">
                <a:solidFill>
                  <a:schemeClr val="tx1"/>
                </a:solidFill>
                <a:latin typeface="楷体" panose="02010609060101010101" charset="-122"/>
                <a:ea typeface="楷体" panose="02010609060101010101" charset="-122"/>
                <a:cs typeface="楷体" panose="02010609060101010101" charset="-122"/>
                <a:sym typeface="+mn-ea"/>
              </a:rPr>
              <a:t>这是不错的，可是在我们那么复杂拥挤的环境里，你的心灵看见过花吗?只一朵，你看见过吗?我问你的，只是一朵简单的非洲菊，你看见过吗?我甚至不问你玫瑰。</a:t>
            </a:r>
            <a:endParaRPr lang="zh-CN" altLang="en-US"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ct val="0"/>
              </a:spcBef>
              <a:spcAft>
                <a:spcPct val="0"/>
              </a:spcAft>
              <a:buClrTx/>
              <a:buSzTx/>
            </a:pPr>
            <a:r>
              <a:rPr lang="zh-CN" altLang="en-US" b="1">
                <a:solidFill>
                  <a:schemeClr val="tx1"/>
                </a:solidFill>
                <a:latin typeface="楷体" panose="02010609060101010101" charset="-122"/>
                <a:ea typeface="楷体" panose="02010609060101010101" charset="-122"/>
                <a:cs typeface="楷体" panose="02010609060101010101" charset="-122"/>
                <a:sym typeface="+mn-ea"/>
              </a:rPr>
              <a:t>不了，我们不再谈沙和花朵，简单的东西是最不易看见的，那么我们只看看复杂的吧!</a:t>
            </a:r>
            <a:endParaRPr lang="zh-CN" altLang="en-US"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ct val="0"/>
              </a:spcBef>
              <a:spcAft>
                <a:spcPct val="0"/>
              </a:spcAft>
              <a:buClrTx/>
              <a:buSzTx/>
            </a:pPr>
            <a:r>
              <a:rPr lang="zh-CN" altLang="en-US" b="1">
                <a:solidFill>
                  <a:schemeClr val="tx1"/>
                </a:solidFill>
                <a:latin typeface="楷体" panose="02010609060101010101" charset="-122"/>
                <a:ea typeface="楷体" panose="02010609060101010101" charset="-122"/>
                <a:cs typeface="楷体" panose="02010609060101010101" charset="-122"/>
                <a:sym typeface="+mn-ea"/>
              </a:rPr>
              <a:t>唉，连这个，我也不想提笔写了。</a:t>
            </a:r>
            <a:endParaRPr lang="zh-CN" altLang="en-US"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ct val="0"/>
              </a:spcBef>
              <a:spcAft>
                <a:spcPct val="0"/>
              </a:spcAft>
              <a:buClrTx/>
              <a:buSzTx/>
            </a:pPr>
            <a:r>
              <a:rPr lang="zh-CN" altLang="en-US" b="1">
                <a:solidFill>
                  <a:schemeClr val="tx1"/>
                </a:solidFill>
                <a:latin typeface="楷体" panose="02010609060101010101" charset="-122"/>
                <a:ea typeface="楷体" panose="02010609060101010101" charset="-122"/>
                <a:cs typeface="楷体" panose="02010609060101010101" charset="-122"/>
                <a:sym typeface="+mn-ea"/>
              </a:rPr>
              <a:t>在这样的时代里，人们崇拜神童，没有童年的儿童，才进得了那窄门。人类往往少年老成，青年迷茫，中年喜欢将别人的成就与自己相比较，因而觉得受挫。我们一直粗糙地活着，而人的一生，便也这样过去了。我们一生复杂，一生追求，总觉得幸福遥不可及。</a:t>
            </a:r>
            <a:endParaRPr lang="zh-CN" altLang="en-US" b="1">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2" name="文本框 1"/>
          <p:cNvSpPr txBox="1"/>
          <p:nvPr/>
        </p:nvSpPr>
        <p:spPr>
          <a:xfrm>
            <a:off x="364490" y="776605"/>
            <a:ext cx="2019300" cy="460375"/>
          </a:xfrm>
          <a:prstGeom prst="rect">
            <a:avLst/>
          </a:prstGeom>
          <a:solidFill>
            <a:srgbClr val="00B0F0"/>
          </a:solidFill>
        </p:spPr>
        <p:txBody>
          <a:bodyPr wrap="none" rtlCol="0">
            <a:spAutoFit/>
          </a:bodyPr>
          <a:lstStyle/>
          <a:p>
            <a:r>
              <a:rPr lang="zh-CN" altLang="en-US" sz="2400" b="1">
                <a:solidFill>
                  <a:schemeClr val="bg1"/>
                </a:solidFill>
              </a:rPr>
              <a:t>【真题示例】</a:t>
            </a:r>
            <a:endParaRPr lang="zh-CN" altLang="en-US" sz="2400" b="1">
              <a:solidFill>
                <a:schemeClr val="bg1"/>
              </a:solidFill>
            </a:endParaRPr>
          </a:p>
        </p:txBody>
      </p:sp>
      <p:sp>
        <p:nvSpPr>
          <p:cNvPr id="4" name="文本框 3"/>
          <p:cNvSpPr txBox="1"/>
          <p:nvPr/>
        </p:nvSpPr>
        <p:spPr>
          <a:xfrm>
            <a:off x="3216910" y="98425"/>
            <a:ext cx="5490845" cy="678180"/>
          </a:xfrm>
          <a:prstGeom prst="rect">
            <a:avLst/>
          </a:prstGeom>
          <a:noFill/>
        </p:spPr>
        <p:txBody>
          <a:bodyPr wrap="none" rtlCol="0" anchor="t">
            <a:spAutoFit/>
          </a:bodyPr>
          <a:lstStyle/>
          <a:p>
            <a:pPr algn="l" fontAlgn="auto">
              <a:lnSpc>
                <a:spcPts val="4580"/>
              </a:lnSpc>
              <a:spcBef>
                <a:spcPts val="600"/>
              </a:spcBef>
              <a:spcAft>
                <a:spcPts val="600"/>
              </a:spcAft>
              <a:buClrTx/>
              <a:buSzTx/>
            </a:pPr>
            <a:r>
              <a:rPr lang="zh-CN" altLang="en-US" sz="3200" b="1">
                <a:latin typeface="方正粗黑宋简体" panose="02000000000000000000" charset="-122"/>
                <a:ea typeface="方正粗黑宋简体" panose="02000000000000000000" charset="-122"/>
                <a:sym typeface="+mn-ea"/>
              </a:rPr>
              <a:t>六类考考题的提问模式及对策</a:t>
            </a:r>
            <a:endParaRPr lang="zh-CN" altLang="en-US" sz="3200" b="1">
              <a:latin typeface="方正粗黑宋简体" panose="02000000000000000000" charset="-122"/>
              <a:ea typeface="方正粗黑宋简体" panose="020000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500" fill="hold"/>
                                        <p:tgtEl>
                                          <p:spTgt spid="4"/>
                                        </p:tgtEl>
                                        <p:attrNameLst>
                                          <p:attrName>ppt_x</p:attrName>
                                        </p:attrNameLst>
                                      </p:cBhvr>
                                      <p:tavLst>
                                        <p:tav tm="0">
                                          <p:val>
                                            <p:strVal val="#ppt_x"/>
                                          </p:val>
                                        </p:tav>
                                        <p:tav tm="100000">
                                          <p:val>
                                            <p:strVal val="#ppt_x"/>
                                          </p:val>
                                        </p:tav>
                                      </p:tavLst>
                                    </p:anim>
                                    <p:anim calcmode="lin" valueType="num">
                                      <p:cBhvr additive="base">
                                        <p:cTn id="6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4"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58420"/>
            <a:ext cx="11463020" cy="680783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【典例分析】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罗曼·罗兰的经历说明，一个人的成功离不开“英雄”的影响。我们从中可获得哪些启示?请结合原文并联系现实加以探究。</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【分析】</a:t>
            </a:r>
            <a:r>
              <a:rPr lang="zh-CN" altLang="en-US" sz="2400" b="1">
                <a:solidFill>
                  <a:schemeClr val="tx1"/>
                </a:solidFill>
                <a:latin typeface="新宋体" panose="02010609030101010101" charset="-122"/>
                <a:ea typeface="新宋体" panose="02010609030101010101" charset="-122"/>
                <a:sym typeface="+mn-ea"/>
              </a:rPr>
              <a:t>文中，罗兰在人生不同阶段有不同的“英雄”，他们带给了他不同的影响:莫扎特与贝多芬奠定了罗兰的艺术基础，莎士比亚拓展了罗兰的艺术世界，托尔斯泰为他树立了人生的榜样。罗兰正是在这些“英雄”的影响下，再加上自己数十年不懈的努力，才成了杰出的文学家。罗兰的经历可以带给我们多方面的现实启示:如何学习“英雄”，如何选择“英雄”，如何成为“英雄”，等等。答题时，要先表明观点，再结合选文、联系现实进行阐述。</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【答案】</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①一个人应该转益多师。</a:t>
            </a:r>
            <a:r>
              <a:rPr lang="zh-CN" altLang="en-US" sz="2400" b="1">
                <a:solidFill>
                  <a:schemeClr val="tx1"/>
                </a:solidFill>
                <a:latin typeface="新宋体" panose="02010609030101010101" charset="-122"/>
                <a:ea typeface="新宋体" panose="02010609030101010101" charset="-122"/>
                <a:sym typeface="+mn-ea"/>
              </a:rPr>
              <a:t>罗兰在人生不同阶段有不同的“英雄”。莫扎特与贝多芬奠定了罗兰的艺术基础;莎士比亚拓展了罗兰的艺术世界;托尔斯泰为他树立了人生的榜样。</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②要选择真正的“英雄”。</a:t>
            </a:r>
            <a:r>
              <a:rPr lang="zh-CN" altLang="en-US" sz="2400" b="1">
                <a:solidFill>
                  <a:schemeClr val="tx1"/>
                </a:solidFill>
                <a:latin typeface="新宋体" panose="02010609030101010101" charset="-122"/>
                <a:ea typeface="新宋体" panose="02010609030101010101" charset="-122"/>
                <a:sym typeface="+mn-ea"/>
              </a:rPr>
              <a:t>罗兰的“英雄”莫扎特、贝多芬、莎士比亚、托尔斯泰等都是世界性的先圣与时贤，是人类艺术史上的丰碑。</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③在“英雄”的影响下，自身还应不懈地努力。</a:t>
            </a:r>
            <a:r>
              <a:rPr lang="zh-CN" altLang="en-US" sz="2400" b="1">
                <a:solidFill>
                  <a:schemeClr val="tx1"/>
                </a:solidFill>
                <a:latin typeface="新宋体" panose="02010609030101010101" charset="-122"/>
                <a:ea typeface="新宋体" panose="02010609030101010101" charset="-122"/>
                <a:sym typeface="+mn-ea"/>
              </a:rPr>
              <a:t>罗兰在坚持不懈并经历种种精神的苦痛后，才逐步被世界认识与接受。</a:t>
            </a: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12700"/>
            <a:ext cx="11463020" cy="6912610"/>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4F0FBD"/>
                </a:solidFill>
                <a:latin typeface="黑体" panose="02010609060101010101" charset="-122"/>
                <a:ea typeface="黑体" panose="02010609060101010101" charset="-122"/>
                <a:cs typeface="黑体" panose="02010609060101010101" charset="-122"/>
                <a:sym typeface="+mn-ea"/>
              </a:rPr>
              <a:t>(二)探讨创作背景、意图类</a:t>
            </a:r>
            <a:endParaRPr lang="zh-CN" altLang="en-US" sz="2400" b="1">
              <a:solidFill>
                <a:srgbClr val="4F0FBD"/>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【提问模式】</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从全文看，作者把托尔斯泰描绘成“耕作的诗人”的意图是什么?</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【答题模式】</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从作者层面，联系作者的生活经历、写作动机、人生态度、审美趣味、创作背景等探究;从文本层面，根据文章的选材，写作的重心，结构的安排，议论、抒情语句来探究其创作意图。</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【典例分析】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从全文看，作者把托尔斯泰描绘成“耕作的诗人”的意图是什么?</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【答案】</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(1)</a:t>
            </a:r>
            <a:r>
              <a:rPr lang="zh-CN" altLang="en-US" sz="2400" b="1">
                <a:solidFill>
                  <a:schemeClr val="tx1"/>
                </a:solidFill>
                <a:latin typeface="新宋体" panose="02010609030101010101" charset="-122"/>
                <a:ea typeface="新宋体" panose="02010609030101010101" charset="-122"/>
                <a:sym typeface="+mn-ea"/>
              </a:rPr>
              <a:t>俄国画家列宾给托尔斯泰画的耕作图长久地吸引了作者，他认为托尔斯泰与土地须臾不可分离的关系是一个伟大诗人与庸常写作者的最本质、最重要的区别。</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(2)揭</a:t>
            </a:r>
            <a:r>
              <a:rPr lang="zh-CN" altLang="en-US" sz="2400" b="1">
                <a:solidFill>
                  <a:schemeClr val="tx1"/>
                </a:solidFill>
                <a:latin typeface="新宋体" panose="02010609030101010101" charset="-122"/>
                <a:ea typeface="新宋体" panose="02010609030101010101" charset="-122"/>
                <a:sym typeface="+mn-ea"/>
              </a:rPr>
              <a:t>示文学创作与体验生活的关系，批判当下纤弱、虚假、远离生活的创作风气。</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(3)</a:t>
            </a:r>
            <a:r>
              <a:rPr lang="zh-CN" altLang="en-US" sz="2400" b="1">
                <a:solidFill>
                  <a:schemeClr val="tx1"/>
                </a:solidFill>
                <a:latin typeface="新宋体" panose="02010609030101010101" charset="-122"/>
                <a:ea typeface="新宋体" panose="02010609030101010101" charset="-122"/>
                <a:sym typeface="+mn-ea"/>
              </a:rPr>
              <a:t>耕作能给予我们真正的创造力和判断力。</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(4)高</a:t>
            </a:r>
            <a:r>
              <a:rPr lang="zh-CN" altLang="en-US" sz="2400" b="1">
                <a:solidFill>
                  <a:schemeClr val="tx1"/>
                </a:solidFill>
                <a:latin typeface="新宋体" panose="02010609030101010101" charset="-122"/>
                <a:ea typeface="新宋体" panose="02010609030101010101" charset="-122"/>
                <a:sym typeface="+mn-ea"/>
              </a:rPr>
              <a:t>度礼赞了托尔斯泰生命不止、追求不息的创造精神。对他的写作态度和方式表示赞美。</a:t>
            </a: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 calcmode="lin" valueType="num">
                                      <p:cBhvr additive="base">
                                        <p:cTn id="6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xEl>
                                              <p:pRg st="10" end="10"/>
                                            </p:txEl>
                                          </p:spTgt>
                                        </p:tgtEl>
                                        <p:attrNameLst>
                                          <p:attrName>style.visibility</p:attrName>
                                        </p:attrNameLst>
                                      </p:cBhvr>
                                      <p:to>
                                        <p:strVal val="visible"/>
                                      </p:to>
                                    </p:set>
                                    <p:anim calcmode="lin" valueType="num">
                                      <p:cBhvr additive="base">
                                        <p:cTn id="73"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3">
                                            <p:txEl>
                                              <p:pRg st="11" end="11"/>
                                            </p:txEl>
                                          </p:spTgt>
                                        </p:tgtEl>
                                        <p:attrNameLst>
                                          <p:attrName>style.visibility</p:attrName>
                                        </p:attrNameLst>
                                      </p:cBhvr>
                                      <p:to>
                                        <p:strVal val="visible"/>
                                      </p:to>
                                    </p:set>
                                    <p:anim calcmode="lin" valueType="num">
                                      <p:cBhvr additive="base">
                                        <p:cTn id="79"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4490" y="310515"/>
            <a:ext cx="11463020" cy="623633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4F0FBD"/>
                </a:solidFill>
                <a:latin typeface="黑体" panose="02010609060101010101" charset="-122"/>
                <a:ea typeface="黑体" panose="02010609060101010101" charset="-122"/>
                <a:cs typeface="黑体" panose="02010609060101010101" charset="-122"/>
                <a:sym typeface="+mn-ea"/>
              </a:rPr>
              <a:t>(三)个性化阅读类</a:t>
            </a:r>
            <a:endParaRPr lang="zh-CN" altLang="en-US" sz="2400" b="1">
              <a:solidFill>
                <a:srgbClr val="4F0FBD"/>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【提问模式】</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en-US" altLang="zh-CN" sz="2400" b="1">
                <a:solidFill>
                  <a:schemeClr val="tx1"/>
                </a:solidFill>
                <a:latin typeface="新宋体" panose="02010609030101010101" charset="-122"/>
                <a:ea typeface="新宋体" panose="02010609030101010101" charset="-122"/>
                <a:sym typeface="+mn-ea"/>
              </a:rPr>
              <a:t>1</a:t>
            </a:r>
            <a:r>
              <a:rPr lang="zh-CN" altLang="en-US" sz="2400" b="1">
                <a:solidFill>
                  <a:schemeClr val="tx1"/>
                </a:solidFill>
                <a:latin typeface="新宋体" panose="02010609030101010101" charset="-122"/>
                <a:ea typeface="新宋体" panose="02010609030101010101" charset="-122"/>
                <a:sym typeface="+mn-ea"/>
              </a:rPr>
              <a:t>.文中说:“近观不如远眺之美，大凡山水之胜，都有这个境界。”你是否赞同这个说法?结合本文和生活实际，谈谈你的思考。</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en-US" altLang="zh-CN" sz="2400" b="1">
                <a:solidFill>
                  <a:schemeClr val="tx1"/>
                </a:solidFill>
                <a:latin typeface="新宋体" panose="02010609030101010101" charset="-122"/>
                <a:ea typeface="新宋体" panose="02010609030101010101" charset="-122"/>
                <a:sym typeface="+mn-ea"/>
              </a:rPr>
              <a:t>2</a:t>
            </a:r>
            <a:r>
              <a:rPr lang="zh-CN" altLang="en-US" sz="2400" b="1">
                <a:solidFill>
                  <a:schemeClr val="tx1"/>
                </a:solidFill>
                <a:latin typeface="新宋体" panose="02010609030101010101" charset="-122"/>
                <a:ea typeface="新宋体" panose="02010609030101010101" charset="-122"/>
                <a:sym typeface="+mn-ea"/>
              </a:rPr>
              <a:t>.本文标题为《枣香醉人》，有人认为也能以“根”为标题，你认可哪一个?请阐明理由。</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en-US" altLang="zh-CN" sz="2400" b="1">
                <a:solidFill>
                  <a:schemeClr val="tx1"/>
                </a:solidFill>
                <a:latin typeface="新宋体" panose="02010609030101010101" charset="-122"/>
                <a:ea typeface="新宋体" panose="02010609030101010101" charset="-122"/>
                <a:sym typeface="+mn-ea"/>
              </a:rPr>
              <a:t>3</a:t>
            </a:r>
            <a:r>
              <a:rPr lang="zh-CN" altLang="en-US" sz="2400" b="1">
                <a:solidFill>
                  <a:schemeClr val="tx1"/>
                </a:solidFill>
                <a:latin typeface="新宋体" panose="02010609030101010101" charset="-122"/>
                <a:ea typeface="新宋体" panose="02010609030101010101" charset="-122"/>
                <a:sym typeface="+mn-ea"/>
              </a:rPr>
              <a:t>.有人认为第⑤段在文中作用不大，可以删去;也有人认为这一段有重要作用，不可删去。你认同哪一种观点?请说明具体理由。</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en-US" altLang="zh-CN" sz="2400" b="1">
                <a:solidFill>
                  <a:schemeClr val="tx1"/>
                </a:solidFill>
                <a:latin typeface="新宋体" panose="02010609030101010101" charset="-122"/>
                <a:ea typeface="新宋体" panose="02010609030101010101" charset="-122"/>
                <a:sym typeface="+mn-ea"/>
              </a:rPr>
              <a:t>4</a:t>
            </a:r>
            <a:r>
              <a:rPr lang="zh-CN" altLang="en-US" sz="2400" b="1">
                <a:solidFill>
                  <a:schemeClr val="tx1"/>
                </a:solidFill>
                <a:latin typeface="新宋体" panose="02010609030101010101" charset="-122"/>
                <a:ea typeface="新宋体" panose="02010609030101010101" charset="-122"/>
                <a:sym typeface="+mn-ea"/>
              </a:rPr>
              <a:t>.本文认为，已成废墟的圆明园遗址不应重修。你是否同意这种意见，说明你的理由。</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en-US" altLang="zh-CN" sz="2400" b="1">
                <a:solidFill>
                  <a:schemeClr val="tx1"/>
                </a:solidFill>
                <a:latin typeface="新宋体" panose="02010609030101010101" charset="-122"/>
                <a:ea typeface="新宋体" panose="02010609030101010101" charset="-122"/>
                <a:sym typeface="+mn-ea"/>
              </a:rPr>
              <a:t>5</a:t>
            </a:r>
            <a:r>
              <a:rPr lang="zh-CN" altLang="en-US" sz="2400" b="1">
                <a:solidFill>
                  <a:schemeClr val="tx1"/>
                </a:solidFill>
                <a:latin typeface="新宋体" panose="02010609030101010101" charset="-122"/>
                <a:ea typeface="新宋体" panose="02010609030101010101" charset="-122"/>
                <a:sym typeface="+mn-ea"/>
              </a:rPr>
              <a:t>塔里木河带给我们很多启示。请结合文章，就河流与文化的关系谈谈你的思考。</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【答题模式】</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第一步，</a:t>
            </a:r>
            <a:r>
              <a:rPr lang="zh-CN" altLang="en-US" sz="2400" b="1">
                <a:solidFill>
                  <a:schemeClr val="tx1"/>
                </a:solidFill>
                <a:latin typeface="新宋体" panose="02010609030101010101" charset="-122"/>
                <a:ea typeface="新宋体" panose="02010609030101010101" charset="-122"/>
                <a:sym typeface="+mn-ea"/>
              </a:rPr>
              <a:t>有的放矢，明确提出自己的观点。</a:t>
            </a:r>
            <a:r>
              <a:rPr lang="zh-CN" altLang="en-US" sz="2400" b="1">
                <a:solidFill>
                  <a:srgbClr val="4F0FBD"/>
                </a:solidFill>
                <a:latin typeface="楷体" panose="02010609060101010101" charset="-122"/>
                <a:ea typeface="楷体" panose="02010609060101010101" charset="-122"/>
                <a:sym typeface="+mn-ea"/>
              </a:rPr>
              <a:t>第二步，</a:t>
            </a:r>
            <a:r>
              <a:rPr lang="zh-CN" altLang="en-US" sz="2400" b="1">
                <a:solidFill>
                  <a:schemeClr val="tx1"/>
                </a:solidFill>
                <a:latin typeface="新宋体" panose="02010609030101010101" charset="-122"/>
                <a:ea typeface="新宋体" panose="02010609030101010101" charset="-122"/>
                <a:sym typeface="+mn-ea"/>
              </a:rPr>
              <a:t>联系文本或实际，分层论述自己的观点。</a:t>
            </a:r>
            <a:r>
              <a:rPr lang="zh-CN" altLang="en-US" sz="2400" b="1">
                <a:solidFill>
                  <a:srgbClr val="4F0FBD"/>
                </a:solidFill>
                <a:latin typeface="楷体" panose="02010609060101010101" charset="-122"/>
                <a:ea typeface="楷体" panose="02010609060101010101" charset="-122"/>
                <a:sym typeface="+mn-ea"/>
              </a:rPr>
              <a:t>第三步，</a:t>
            </a:r>
            <a:r>
              <a:rPr lang="zh-CN" altLang="en-US" sz="2400" b="1">
                <a:solidFill>
                  <a:schemeClr val="tx1"/>
                </a:solidFill>
                <a:latin typeface="新宋体" panose="02010609030101010101" charset="-122"/>
                <a:ea typeface="新宋体" panose="02010609030101010101" charset="-122"/>
                <a:sym typeface="+mn-ea"/>
              </a:rPr>
              <a:t>总结自己的观点。</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【典例分析】</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本文标题为《枣香醉人》，有人认为也能以“根”为标题，你认可哪一个?请阐明理由。</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【分析】</a:t>
            </a:r>
            <a:r>
              <a:rPr lang="zh-CN" altLang="en-US" sz="2400" b="1">
                <a:solidFill>
                  <a:schemeClr val="tx1"/>
                </a:solidFill>
                <a:latin typeface="新宋体" panose="02010609030101010101" charset="-122"/>
                <a:ea typeface="新宋体" panose="02010609030101010101" charset="-122"/>
                <a:sym typeface="+mn-ea"/>
              </a:rPr>
              <a:t>这是一道个性化阅读题，答案相对开放。无论认可哪一个标题，都要联系文本，从内容(强调重点、手法、情感)和结构(上下文、结尾开头)等方面回答。认为“枣香醉人”好，则从“枣香”是线索，结构全文，渲染主题，运用比喻写爷爷、奶奶对“我”的</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影响</a:t>
            </a:r>
            <a:r>
              <a:rPr lang="zh-CN" altLang="en-US" sz="2400" b="1">
                <a:solidFill>
                  <a:schemeClr val="tx1"/>
                </a:solidFill>
                <a:latin typeface="新宋体" panose="02010609030101010101" charset="-122"/>
                <a:ea typeface="新宋体" panose="02010609030101010101" charset="-122"/>
                <a:sym typeface="+mn-ea"/>
              </a:rPr>
              <a:t>入手答题。认为“根”好，则从“根”运用比喻，点明主题——没有老家的人是没有根的，以及对“我”的影响入手答题。</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【答案】</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示例一:枣香醉人。</a:t>
            </a:r>
            <a:r>
              <a:rPr lang="zh-CN" altLang="en-US" sz="2400" b="1">
                <a:solidFill>
                  <a:schemeClr val="tx1"/>
                </a:solidFill>
                <a:latin typeface="新宋体" panose="02010609030101010101" charset="-122"/>
                <a:ea typeface="新宋体" panose="02010609030101010101" charset="-122"/>
                <a:sym typeface="+mn-ea"/>
              </a:rPr>
              <a:t>“枣”是情感寄托物;“枣香醉人”实际是亲情“醉”人，有助于表现文章主题;文章以“醉枣”起，以“醉枣”结，首尾呼应。</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示例二:根。</a:t>
            </a:r>
            <a:r>
              <a:rPr lang="zh-CN" altLang="en-US" sz="2400" b="1">
                <a:solidFill>
                  <a:schemeClr val="tx1"/>
                </a:solidFill>
                <a:latin typeface="新宋体" panose="02010609030101010101" charset="-122"/>
                <a:ea typeface="新宋体" panose="02010609030101010101" charset="-122"/>
                <a:sym typeface="+mn-ea"/>
              </a:rPr>
              <a:t>“根”是文章的主题思想所在。“没有老家的人是没有根的”;老房、老树、老人构成“我”的生命之根和精神依托。</a:t>
            </a: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203835" y="648335"/>
            <a:ext cx="11784330" cy="6134735"/>
          </a:xfrm>
          <a:solidFill>
            <a:schemeClr val="bg1"/>
          </a:solidFill>
          <a:ln w="28575">
            <a:solidFill>
              <a:srgbClr val="92D050"/>
            </a:solidFill>
          </a:ln>
        </p:spPr>
        <p:txBody>
          <a:bodyPr vert="horz" lIns="91440" tIns="45720" rIns="91440" bIns="45720" rtlCol="0">
            <a:normAutofit/>
          </a:bodyPr>
          <a:lstStyle/>
          <a:p>
            <a:pPr marL="14605" lvl="0" indent="-446405" algn="ctr"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千年丝路归去来</a:t>
            </a:r>
            <a:endParaRPr lang="zh-CN" altLang="en-US" sz="2400" b="1">
              <a:solidFill>
                <a:schemeClr val="tx1"/>
              </a:solidFill>
              <a:latin typeface="新宋体" panose="02010609030101010101" charset="-122"/>
              <a:ea typeface="新宋体" panose="0201060903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①从未见过这样完整的天地，剔透的天没有任何白云，蓝瓦瓦地将大地罩了个严严实实，地也是尽力地延展，在尽头迫不得已而与天交于一线。这无垠的沙地与戈壁本没有路，一个脚印踏过，来一阵风，便什么也不再留下。</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②这样的一方天地，一直在沉睡。终于，公元前138年，等来了一位27岁的年轻人，他与和他年纪相仿的君主“一拍即合”，为了击退匈奴，决心打通西域。这位正值盛年的侍从官，从汉武帝刘彻的手中接过象征授权的符节，再拜君主，一表心系朝廷的忠心，二表定当竭力完成任务的决心。前路漫漫，这位名叫张骞的侍从官，带领着身后的100多名随行人员，转身骑上骏马，面向西域进发。这一转身，便是一个新纪元的序曲。</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③马匹走在沙丘上，四周悄无声息。久居长安城，从未见过如此阔大的景致，他惊叹于大自然的壮美，心底同时也有些寒意，漠漠平沙有一种令人畏惧的肃穆。天似穹庐，笼盖四方沙地。人与马被晚霞映得通红，犹如披着一件神圣的袈裟。</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④张骞用一生丈量出一条蜿蜒的路，这条路将时间与空间融为一体。再大的风也抵挡不住历史的进程，丝绸之路应运而生，长安和罗马，形形色色的人一队又一队，带着中亚的骏马、印度的医药、西亚的金银器、美洲的棉花和番薯……在这贫瘠的地上留下了文明的印记。</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100" name="文本框 99"/>
          <p:cNvSpPr txBox="1"/>
          <p:nvPr/>
        </p:nvSpPr>
        <p:spPr>
          <a:xfrm>
            <a:off x="3390900" y="64770"/>
            <a:ext cx="5080000" cy="583565"/>
          </a:xfrm>
          <a:prstGeom prst="rect">
            <a:avLst/>
          </a:prstGeom>
          <a:noFill/>
          <a:ln w="9525">
            <a:noFill/>
          </a:ln>
        </p:spPr>
        <p:txBody>
          <a:bodyPr>
            <a:spAutoFit/>
          </a:bodyPr>
          <a:lstStyle/>
          <a:p>
            <a:pPr indent="306070" algn="ctr"/>
            <a:r>
              <a:rPr lang="zh-CN" sz="3200" b="1">
                <a:latin typeface="方正粗黑宋简体" panose="02000000000000000000" charset="-122"/>
                <a:ea typeface="方正粗黑宋简体" panose="02000000000000000000" charset="-122"/>
              </a:rPr>
              <a:t>模拟训练</a:t>
            </a:r>
            <a:endParaRPr lang="zh-CN" altLang="en-US" sz="3200" b="1">
              <a:latin typeface="方正粗黑宋简体" panose="02000000000000000000" charset="-122"/>
              <a:ea typeface="方正粗黑宋简体" panose="02000000000000000000"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⑤张骞来过后，这里便设有玉石障，五代是天门关，明代又称嘉峪关。站在关上，天地尽是金黄，城楼的砖与戈壁沙漠连在一起，分不清彼此，仿佛这嘉峪关是大自然一手造就的。古老的风，似从城墙上吹起，让人感受到历史的厚重。</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⑥一阶阶走下千古关隘，觉得这已经被风干的历史，此刻都活了起来。我能听到，驼铃声、熙攘的人声和着羌笛和胡笳，点缀着这条路，与自然融为一体。随着人群来到关隘里的一个小楼之前，这座红色木制的关帝庙，与这个土黄色的世界格格不入。敦煌这一带本就是佛教盛行之地，那莫高窟、榆林窟，吸引了一代代工匠前来修葺，也吸引了中外虔诚的信徒来此拜谒。</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⑦可偏偏，为什么在这丝路之上，出现了这样一座庙?殿内供奉着关公，手持青龙偃月刀，赤面长髯，带着一种与莫高窟瑰丽色调完全不同的美感。这座庙告诉后人，古代在这里戍守边关的人是山西人。因为关帝来自山西运城。</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⑧运城与嘉峪关，家乡与边邑，1600多公里，唯有信仰能跨越这段距离。这样的信仰，又在有形的丝绸古路之上架设起一条无形的精神之路。人们虽然殊途，但最终会同归于内心深处的那份安宁。这份安宁，可以抵挡走在大漠中时那深深的不安感。丝路古道，将急切的军令和温暖的家书，由内地传向边疆或者从边疆传回内地。</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⑨我开始想象古时戍守边关的人的生活:扎营、练兵、打仗，闲暇时注视着远方若有若无的地平线和家乡的方向。“无事则耕，有事则战”，在那个闭塞的地方，唯一的乐趣可能就是闲暇时去戏台子转一转吧，听听边塞的曲艺。在那锵锵的、撼动天地的锣鼓声中，或许可以听到秦腔，运城离着陕西很近，所以秦腔也能被认作是乡音了。听到了，心中又不禁翻腾起不尽的乡思。一台戏终了，还可以在戏台周围打听打听各路的讯息，运气好，还会收到家人的口信。</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⑩1516年，这明代的重要隘口被满速儿汗攻破，大西洋上船只的黑烟也渐渐代替了丝路上的驼铃。清朝末年，这处要塞被荒废，众人东迁，官道与民道一同成了百姓的弃子。一百年后，一把火也将那古物烧成断壁残垣。这段历史画上了句号。中原的史官把卷帙一片片翻过，此处的西风裹着沙，也一层一层地将这条昔日繁华的古道淹没。</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此后，中原大地一如这沉默的古道一般，强盛不再，自信不再，被列强践踏，被帝国瓜分。</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时间转到今日，我来到此地，又是喧闹的情景了，游客熙攘。这样一条用丝绸点缀的路已然复活。同时复兴和崛起的，还有整个民族。(选自《光明日报》2018年6月29日14版，有删改)</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1.下列对文本相关内容和艺术特色的分析鉴赏，不正确的一项是(　　)。</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A.文章开头用雄浑的笔调描绘了戈壁滩苍茫的景色和恶劣的环境，也从侧面表现出开辟丝绸之路的艰辛和伟大。</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B.作者游览嘉峪关，抚今追昔，感慨万千。任笔端在现实与想象间来回穿梭，连缀出一幅幅壮丽的关外图景。</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C.第③段运用比喻的修辞手法和诗意的语言，把张骞出使西域这一具有特殊历史意义的事件描绘得庄严又神圣。</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D.第⑨段描写了古时戍守边关者孤独单调的生活，渲染了将士们的思乡之情和有家不能回的哀怨之情。</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【解析】</a:t>
            </a:r>
            <a:r>
              <a:rPr lang="zh-CN" altLang="en-US" sz="2400" b="1">
                <a:solidFill>
                  <a:schemeClr val="tx1"/>
                </a:solidFill>
                <a:latin typeface="新宋体" panose="02010609030101010101" charset="-122"/>
                <a:ea typeface="新宋体" panose="02010609030101010101" charset="-122"/>
                <a:sym typeface="+mn-ea"/>
              </a:rPr>
              <a:t> “有家不能回的哀怨之情”无中生有。</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【答案】 D</a:t>
            </a:r>
            <a:endParaRPr lang="zh-CN" altLang="en-US" sz="2400" b="1">
              <a:solidFill>
                <a:srgbClr val="FF0000"/>
              </a:solidFill>
              <a:latin typeface="黑体" panose="02010609060101010101" charset="-122"/>
              <a:ea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4490" y="86360"/>
            <a:ext cx="11463020" cy="668591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2.文章最后一段有什么作用?请结合全文进行简要分析。</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【答案】</a:t>
            </a:r>
            <a:r>
              <a:rPr lang="zh-CN" altLang="en-US" sz="2400" b="1">
                <a:solidFill>
                  <a:schemeClr val="tx1"/>
                </a:solidFill>
                <a:latin typeface="新宋体" panose="02010609030101010101" charset="-122"/>
                <a:ea typeface="新宋体" panose="02010609030101010101" charset="-122"/>
                <a:sym typeface="+mn-ea"/>
              </a:rPr>
              <a:t> </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①与前文形成对比。前文</a:t>
            </a:r>
            <a:r>
              <a:rPr lang="zh-CN" altLang="en-US" sz="2400" b="1">
                <a:solidFill>
                  <a:schemeClr val="tx1"/>
                </a:solidFill>
                <a:latin typeface="新宋体" panose="02010609030101010101" charset="-122"/>
                <a:ea typeface="新宋体" panose="02010609030101010101" charset="-122"/>
                <a:sym typeface="+mn-ea"/>
              </a:rPr>
              <a:t>作者写了丝绸之路的衰落，本段写丝绸之路的复兴。</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②照应标题。</a:t>
            </a:r>
            <a:r>
              <a:rPr lang="zh-CN" altLang="en-US" sz="2400" b="1">
                <a:solidFill>
                  <a:schemeClr val="tx1"/>
                </a:solidFill>
                <a:latin typeface="新宋体" panose="02010609030101010101" charset="-122"/>
                <a:ea typeface="新宋体" panose="02010609030101010101" charset="-122"/>
                <a:sym typeface="+mn-ea"/>
              </a:rPr>
              <a:t>本段中的“这样一条用丝绸点缀的路已然复活”照应标题中的“去”和“来”。</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③深化主题。</a:t>
            </a:r>
            <a:r>
              <a:rPr lang="zh-CN" altLang="en-US" sz="2400" b="1">
                <a:solidFill>
                  <a:schemeClr val="tx1"/>
                </a:solidFill>
                <a:latin typeface="新宋体" panose="02010609030101010101" charset="-122"/>
                <a:ea typeface="新宋体" panose="02010609030101010101" charset="-122"/>
                <a:sym typeface="+mn-ea"/>
              </a:rPr>
              <a:t>“一带一路”的建设象征着古丝绸之路的复兴，如今中华民族崛起，中国已经踏上复兴之路。</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3.文中对张骞出使西域这一事件评价极高，说“这一转身，便是一个新纪元的序曲”，请结合全文阐述你的理解。</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【答案】 </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①这句话是说张骞从汉廷转身出使西域，</a:t>
            </a:r>
            <a:r>
              <a:rPr lang="zh-CN" altLang="en-US" sz="2400" b="1">
                <a:solidFill>
                  <a:schemeClr val="tx1"/>
                </a:solidFill>
                <a:latin typeface="新宋体" panose="02010609030101010101" charset="-122"/>
                <a:ea typeface="新宋体" panose="02010609030101010101" charset="-122"/>
                <a:sym typeface="+mn-ea"/>
              </a:rPr>
              <a:t>是汉朝击退匈奴、开辟强盛王朝的新纪元的开端。</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②将张骞出使西域比作“新纪元的序曲”</a:t>
            </a:r>
            <a:r>
              <a:rPr lang="zh-CN" altLang="en-US" sz="2400" b="1">
                <a:solidFill>
                  <a:schemeClr val="tx1"/>
                </a:solidFill>
                <a:latin typeface="新宋体" panose="02010609030101010101" charset="-122"/>
                <a:ea typeface="新宋体" panose="02010609030101010101" charset="-122"/>
                <a:sym typeface="+mn-ea"/>
              </a:rPr>
              <a:t>，形象地揭示了他开辟丝绸之路这一壮举深远的历史意义。</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③表达了作者对丝绸之路密切了汉族与沿途其他少数民族的关系</a:t>
            </a:r>
            <a:r>
              <a:rPr lang="zh-CN" altLang="en-US" sz="2400" b="1">
                <a:solidFill>
                  <a:schemeClr val="tx1"/>
                </a:solidFill>
                <a:latin typeface="新宋体" panose="02010609030101010101" charset="-122"/>
                <a:ea typeface="新宋体" panose="02010609030101010101" charset="-122"/>
                <a:sym typeface="+mn-ea"/>
              </a:rPr>
              <a:t>、促进了中外经济文化交流的伟大意义的赞颂之情。</a:t>
            </a:r>
            <a:endParaRPr lang="zh-CN" altLang="en-US" sz="2400" b="1">
              <a:solidFill>
                <a:schemeClr val="tx1"/>
              </a:solidFill>
              <a:latin typeface="新宋体" panose="02010609030101010101" charset="-122"/>
              <a:ea typeface="新宋体" panose="02010609030101010101" charset="-122"/>
              <a:sym typeface="+mn-ea"/>
            </a:endParaRPr>
          </a:p>
        </p:txBody>
      </p:sp>
      <p:pic>
        <p:nvPicPr>
          <p:cNvPr id="4" name="New picture"/>
          <p:cNvPicPr/>
          <p:nvPr/>
        </p:nvPicPr>
        <p:blipFill>
          <a:blip r:embed="rId2"/>
          <a:stretch>
            <a:fillRect/>
          </a:stretch>
        </p:blipFill>
        <p:spPr>
          <a:xfrm>
            <a:off x="11798300" y="12674600"/>
            <a:ext cx="342900" cy="2540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 calcmode="lin" valueType="num">
                                      <p:cBhvr additive="base">
                                        <p:cTn id="6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438150" y="558165"/>
            <a:ext cx="11315700" cy="5953760"/>
          </a:xfrm>
          <a:solidFill>
            <a:schemeClr val="bg1"/>
          </a:solidFill>
          <a:ln w="28575">
            <a:solidFill>
              <a:srgbClr val="92D050"/>
            </a:solidFill>
          </a:ln>
        </p:spPr>
        <p:txBody>
          <a:bodyPr vert="horz" lIns="91440" tIns="45720" rIns="91440" bIns="45720" rtlCol="0">
            <a:normAutofit/>
          </a:bodyPr>
          <a:lstStyle/>
          <a:p>
            <a:pPr marL="14605" lvl="0" indent="-446405" algn="l">
              <a:lnSpc>
                <a:spcPts val="2880"/>
              </a:lnSpc>
              <a:spcBef>
                <a:spcPct val="0"/>
              </a:spcBef>
              <a:spcAft>
                <a:spcPct val="0"/>
              </a:spcAft>
              <a:buClrTx/>
              <a:buSzTx/>
            </a:pPr>
            <a:r>
              <a:rPr lang="zh-CN" altLang="en-US" b="1">
                <a:solidFill>
                  <a:schemeClr val="tx1"/>
                </a:solidFill>
                <a:latin typeface="楷体" panose="02010609060101010101" charset="-122"/>
                <a:ea typeface="楷体" panose="02010609060101010101" charset="-122"/>
                <a:cs typeface="楷体" panose="02010609060101010101" charset="-122"/>
                <a:sym typeface="+mn-ea"/>
              </a:rPr>
              <a:t>不知那朵花，那粒小小的沙子，便在你的窗台上。你那么忙，当然看不见了。对于复杂的生活，人们怨天怨地，却不肯简化。</a:t>
            </a:r>
            <a:endParaRPr lang="zh-CN" altLang="en-US"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ct val="0"/>
              </a:spcBef>
              <a:spcAft>
                <a:spcPct val="0"/>
              </a:spcAft>
              <a:buClrTx/>
              <a:buSzTx/>
            </a:pPr>
            <a:r>
              <a:rPr lang="zh-CN" altLang="en-US" b="1">
                <a:solidFill>
                  <a:schemeClr val="tx1"/>
                </a:solidFill>
                <a:latin typeface="楷体" panose="02010609060101010101" charset="-122"/>
                <a:ea typeface="楷体" panose="02010609060101010101" charset="-122"/>
                <a:cs typeface="楷体" panose="02010609060101010101" charset="-122"/>
                <a:sym typeface="+mn-ea"/>
              </a:rPr>
              <a:t>对于这样的生活，我们往往找到一个美丽的代名词，叫作“深刻”。简单的人，社会也有一个形容词，说他们是笨的。</a:t>
            </a:r>
            <a:endParaRPr lang="zh-CN" altLang="en-US"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ct val="0"/>
              </a:spcBef>
              <a:spcAft>
                <a:spcPct val="0"/>
              </a:spcAft>
              <a:buClrTx/>
              <a:buSzTx/>
            </a:pPr>
            <a:r>
              <a:rPr lang="zh-CN" altLang="en-US" b="1">
                <a:solidFill>
                  <a:schemeClr val="tx1"/>
                </a:solidFill>
                <a:latin typeface="楷体" panose="02010609060101010101" charset="-122"/>
                <a:ea typeface="楷体" panose="02010609060101010101" charset="-122"/>
                <a:cs typeface="楷体" panose="02010609060101010101" charset="-122"/>
                <a:sym typeface="+mn-ea"/>
              </a:rPr>
              <a:t>恰好我又远离了家国。到大西洋的海岛上来过一个笨人的日子，就如过去许多年的日子一样。在这儿，没有大鱼大肉，没有争名夺利，没有过分的情，没有载不动的愁，没有口舌是非，更没有解不开的结。</a:t>
            </a:r>
            <a:endParaRPr lang="zh-CN" altLang="en-US"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ct val="0"/>
              </a:spcBef>
              <a:spcAft>
                <a:spcPct val="0"/>
              </a:spcAft>
              <a:buClrTx/>
              <a:buSzTx/>
            </a:pPr>
            <a:r>
              <a:rPr lang="zh-CN" altLang="en-US" b="1">
                <a:solidFill>
                  <a:schemeClr val="tx1"/>
                </a:solidFill>
                <a:latin typeface="楷体" panose="02010609060101010101" charset="-122"/>
                <a:ea typeface="楷体" panose="02010609060101010101" charset="-122"/>
                <a:cs typeface="楷体" panose="02010609060101010101" charset="-122"/>
                <a:sym typeface="+mn-ea"/>
              </a:rPr>
              <a:t>也许有其他的笨人，比我笨得复杂的，会说:你是幸运的，不是每个人都有一片大西洋的岛屿。唉，你要来吗?你忘了自己窗台上的那朵花了。怎么老是看不见呢?你不带花来，这儿仍是什么也没有的。你又何必来?你的花不在这里，在你的窗台上，在你心里，不在大西洋啊!</a:t>
            </a:r>
            <a:endParaRPr lang="zh-CN" altLang="en-US"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ct val="0"/>
              </a:spcBef>
              <a:spcAft>
                <a:spcPct val="0"/>
              </a:spcAft>
              <a:buClrTx/>
              <a:buSzTx/>
            </a:pPr>
            <a:r>
              <a:rPr lang="zh-CN" altLang="en-US" b="1">
                <a:solidFill>
                  <a:schemeClr val="tx1"/>
                </a:solidFill>
                <a:latin typeface="楷体" panose="02010609060101010101" charset="-122"/>
                <a:ea typeface="楷体" panose="02010609060101010101" charset="-122"/>
                <a:cs typeface="楷体" panose="02010609060101010101" charset="-122"/>
                <a:sym typeface="+mn-ea"/>
              </a:rPr>
              <a:t>一个生命，不止是有了太阳、空气、水便能安然地生存，那只是最基本的。求生的欲望其实很单纯，可是我们是人类，是一种贪得无厌的生物，在解决了饥饿之后，我们要求进步，有了物质的享受之后，又要求精神的提升，我们追求幸福、快乐、和谐、富有、健康，甚至永生。我们不肯节制，不懂收敛，泛滥情感，复杂生活起居。到头来，“成功”只是“拥有”的代名词。我们变得沉重，因为担负得太多，不敢放下。</a:t>
            </a:r>
            <a:endParaRPr lang="zh-CN" altLang="en-US" b="1">
              <a:solidFill>
                <a:schemeClr val="tx1"/>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323215"/>
            <a:ext cx="11345545" cy="6144895"/>
          </a:xfrm>
          <a:solidFill>
            <a:schemeClr val="bg1"/>
          </a:solidFill>
          <a:ln w="28575">
            <a:solidFill>
              <a:srgbClr val="92D050"/>
            </a:solidFill>
          </a:ln>
        </p:spPr>
        <p:txBody>
          <a:bodyPr vert="horz" lIns="91440" tIns="45720" rIns="91440" bIns="45720" rtlCol="0">
            <a:normAutofit/>
          </a:bodyPr>
          <a:lstStyle/>
          <a:p>
            <a:pPr marL="14605" lvl="0" indent="-446405" algn="l">
              <a:lnSpc>
                <a:spcPts val="2880"/>
              </a:lnSpc>
              <a:spcBef>
                <a:spcPct val="0"/>
              </a:spcBef>
              <a:spcAft>
                <a:spcPct val="0"/>
              </a:spcAft>
              <a:buClrTx/>
              <a:buSzTx/>
            </a:pPr>
            <a:r>
              <a:rPr lang="zh-CN" altLang="en-US" b="1">
                <a:solidFill>
                  <a:schemeClr val="tx1"/>
                </a:solidFill>
                <a:latin typeface="楷体" panose="02010609060101010101" charset="-122"/>
                <a:ea typeface="楷体" panose="02010609060101010101" charset="-122"/>
                <a:cs typeface="楷体" panose="02010609060101010101" charset="-122"/>
                <a:sym typeface="+mn-ea"/>
              </a:rPr>
              <a:t>其实，快乐，只是国王的新衣，只有聪明的人才看得见。童话里，不是每个人都看见了那件新衣，只除了一个说真话的小孩子。我们不再怀念稻米单纯的丰美，也不认识蔬菜的清香。我们不知四肢是用来活动的，也不明白穿衣服只是使我们免于受冻。灵魂，在这一切的拘束下，不再明净。感官，退化到只有五种。如果有一个人，能够感应到其他的人已经麻木的自然现象，其他的人不但不信，反而觉得好笑。</a:t>
            </a:r>
            <a:endParaRPr lang="zh-CN" altLang="en-US"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ct val="0"/>
              </a:spcBef>
              <a:spcAft>
                <a:spcPct val="0"/>
              </a:spcAft>
              <a:buClrTx/>
              <a:buSzTx/>
            </a:pPr>
            <a:r>
              <a:rPr lang="zh-CN" altLang="en-US" b="1">
                <a:solidFill>
                  <a:schemeClr val="tx1"/>
                </a:solidFill>
                <a:latin typeface="楷体" panose="02010609060101010101" charset="-122"/>
                <a:ea typeface="楷体" panose="02010609060101010101" charset="-122"/>
                <a:cs typeface="楷体" panose="02010609060101010101" charset="-122"/>
                <a:sym typeface="+mn-ea"/>
              </a:rPr>
              <a:t>这里，对于一个简单的笨人，是合适的。对不简单的笨人，就不好了。我只是返璞归真，感到的，也只是早晨醒来时没有那么深的计算和迷茫。我不吃油腻的东西，我不过饱，这使我的身体清洁。我不做不可及的梦，这使我的睡眠安恬。我不穿高跟鞋折磨我的脚，这使我的步子更加悠闲安稳。</a:t>
            </a:r>
            <a:endParaRPr lang="zh-CN" altLang="en-US"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ct val="0"/>
              </a:spcBef>
              <a:spcAft>
                <a:spcPct val="0"/>
              </a:spcAft>
              <a:buClrTx/>
              <a:buSzTx/>
            </a:pPr>
            <a:r>
              <a:rPr lang="zh-CN" altLang="en-US" b="1">
                <a:solidFill>
                  <a:schemeClr val="tx1"/>
                </a:solidFill>
                <a:latin typeface="楷体" panose="02010609060101010101" charset="-122"/>
                <a:ea typeface="楷体" panose="02010609060101010101" charset="-122"/>
                <a:cs typeface="楷体" panose="02010609060101010101" charset="-122"/>
                <a:sym typeface="+mn-ea"/>
              </a:rPr>
              <a:t>我避开无事时过分热络的友谊，这使我少些负担和承诺。我不多说无谓的闲言，这使我觉得清畅。我用心地去爱别人，因为比较不会泛滥。我想哭的时候便哭，想笑的时候便笑，只要这一切出于自然。我不求深刻，只求简单。</a:t>
            </a:r>
            <a:endParaRPr lang="zh-CN" altLang="en-US"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ct val="0"/>
              </a:spcBef>
              <a:spcAft>
                <a:spcPct val="0"/>
              </a:spcAft>
              <a:buClrTx/>
              <a:buSzTx/>
            </a:pPr>
            <a:r>
              <a:rPr lang="zh-CN" altLang="en-US" b="1">
                <a:solidFill>
                  <a:schemeClr val="tx1"/>
                </a:solidFill>
                <a:latin typeface="楷体" panose="02010609060101010101" charset="-122"/>
                <a:ea typeface="楷体" panose="02010609060101010101" charset="-122"/>
                <a:cs typeface="楷体" panose="02010609060101010101" charset="-122"/>
                <a:sym typeface="+mn-ea"/>
              </a:rPr>
              <a:t>(选自《三毛全集》，有删改)</a:t>
            </a:r>
            <a:endParaRPr lang="zh-CN" altLang="en-US" b="1">
              <a:solidFill>
                <a:schemeClr val="tx1"/>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1.下列对文本相关内容和艺术特色的分析鉴赏，不正确的一项是(　　)。</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A.从第2段可以看出，作者认为人活得久了，身边就会产生很多牵绊，这些东西虽带不走，但也不可或缺，因为缺了它们，日子便不完整。</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B.人们崇拜神童，作者却认为进得了那窄门的都是没有童年的儿童，可见作者对待神童是心怀怜悯的，她不赞同现在对人的评价方式。</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C.文章末尾两段连用排比，这样写不仅使作者自己的简单生活具体化，还增强了文章的感染力，同时起到首尾照应的作用，深化了主题。</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D.作者行文善用比喻说明道理，文中把快乐比作“国王的新衣”，是想告诉我们只有如童话里那个诚实的小孩一样心无尘埃，才能再无迷茫。</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【解析】</a:t>
            </a:r>
            <a:r>
              <a:rPr lang="zh-CN" altLang="en-US" sz="2400" b="1">
                <a:solidFill>
                  <a:schemeClr val="tx1"/>
                </a:solidFill>
                <a:latin typeface="新宋体" panose="02010609030101010101" charset="-122"/>
                <a:ea typeface="新宋体" panose="02010609030101010101" charset="-122"/>
                <a:sym typeface="+mn-ea"/>
              </a:rPr>
              <a:t> 从全文作者所推崇的简单的生活态度上看，我们身边引出的牵绊是要去除的东西，“缺了它们，日子便不完整”是作者对普通人的生活写照。</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【答案】 A</a:t>
            </a:r>
            <a:endParaRPr lang="zh-CN" altLang="en-US" sz="2400" b="1">
              <a:solidFill>
                <a:srgbClr val="FF0000"/>
              </a:solidFill>
              <a:latin typeface="黑体" panose="02010609060101010101" charset="-122"/>
              <a:ea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350520"/>
            <a:ext cx="11463020" cy="6309360"/>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2.结合文章，谈谈你对文中画线句子的理解。</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【答案】</a:t>
            </a:r>
            <a:r>
              <a:rPr lang="zh-CN" altLang="en-US" sz="2400" b="1">
                <a:solidFill>
                  <a:schemeClr val="tx1"/>
                </a:solidFill>
                <a:latin typeface="新宋体" panose="02010609030101010101" charset="-122"/>
                <a:ea typeface="新宋体" panose="02010609030101010101" charset="-122"/>
                <a:sym typeface="+mn-ea"/>
              </a:rPr>
              <a:t> </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①作者认为你自己本身就拥有“花”，只是因为比作者“复杂”，心灵对美丽生活视而不见。</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②对于羡慕大西洋岛屿的你，假如不带着简单的心灵，即使来到这里也见不到你想看见的。</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3.文章的标题是《简单》，作者却用大量笔墨描述“复杂”，这样写的用意是什么?请结合全文进行分析。</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【答案】</a:t>
            </a:r>
            <a:r>
              <a:rPr lang="zh-CN" altLang="en-US" sz="2400" b="1">
                <a:solidFill>
                  <a:schemeClr val="tx1"/>
                </a:solidFill>
                <a:latin typeface="新宋体" panose="02010609030101010101" charset="-122"/>
                <a:ea typeface="新宋体" panose="02010609030101010101" charset="-122"/>
                <a:sym typeface="+mn-ea"/>
              </a:rPr>
              <a:t> </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①在内容上，</a:t>
            </a:r>
            <a:r>
              <a:rPr lang="zh-CN" altLang="en-US" sz="2400" b="1">
                <a:solidFill>
                  <a:schemeClr val="tx1"/>
                </a:solidFill>
                <a:latin typeface="新宋体" panose="02010609030101010101" charset="-122"/>
                <a:ea typeface="新宋体" panose="02010609030101010101" charset="-122"/>
                <a:sym typeface="+mn-ea"/>
              </a:rPr>
              <a:t>作者写现代的人们生活在“复杂”的环境里，粗糙地活着，努力使自己深刻，是为了批判这些无视“美”的生活态度。</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②在结构上，</a:t>
            </a:r>
            <a:r>
              <a:rPr lang="zh-CN" altLang="en-US" sz="2400" b="1">
                <a:solidFill>
                  <a:schemeClr val="tx1"/>
                </a:solidFill>
                <a:latin typeface="新宋体" panose="02010609030101010101" charset="-122"/>
                <a:ea typeface="新宋体" panose="02010609030101010101" charset="-122"/>
                <a:sym typeface="+mn-ea"/>
              </a:rPr>
              <a:t>形成对比，拿复杂的生活状态与作者简单的生活状态进行对比，拿贪得无厌的拥有与能少则少的放下进行对比。</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③在艺术效果上，</a:t>
            </a:r>
            <a:r>
              <a:rPr lang="zh-CN" altLang="en-US" sz="2400" b="1">
                <a:solidFill>
                  <a:schemeClr val="tx1"/>
                </a:solidFill>
                <a:latin typeface="新宋体" panose="02010609030101010101" charset="-122"/>
                <a:ea typeface="新宋体" panose="02010609030101010101" charset="-122"/>
                <a:sym typeface="+mn-ea"/>
              </a:rPr>
              <a:t>突出主旨，作者对“复杂”的否定越多，对“简单”的提倡也就越发明显，这与题目《简单》并不背离。</a:t>
            </a: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647065"/>
            <a:ext cx="11463020" cy="623379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【提问模式】</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黑体" panose="02010609060101010101" charset="-122"/>
                <a:ea typeface="黑体" panose="02010609060101010101" charset="-122"/>
                <a:cs typeface="黑体" panose="02010609060101010101" charset="-122"/>
                <a:sym typeface="+mn-ea"/>
              </a:rPr>
              <a:t>(一)考查对重要概念或词语含义的理解。</a:t>
            </a:r>
            <a:r>
              <a:rPr lang="zh-CN" altLang="en-US" sz="2400" b="1">
                <a:solidFill>
                  <a:schemeClr val="tx1"/>
                </a:solidFill>
                <a:latin typeface="新宋体" panose="02010609030101010101" charset="-122"/>
                <a:ea typeface="新宋体" panose="02010609030101010101" charset="-122"/>
                <a:sym typeface="+mn-ea"/>
              </a:rPr>
              <a:t>如:</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1.结合全文，说明文中“窗子”的含意。</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2.作者深情地诠释了母语的多重意义，请结合全文加以概括。</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3.请结合文章内容，说明第⑤段中“孱弱”的含义。</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4.通读原文，用一句话简要表述作者所理解的“废墟”。</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黑体" panose="02010609060101010101" charset="-122"/>
                <a:ea typeface="黑体" panose="02010609060101010101" charset="-122"/>
                <a:cs typeface="黑体" panose="02010609060101010101" charset="-122"/>
                <a:sym typeface="+mn-ea"/>
              </a:rPr>
              <a:t>(二)考查对重要句子含意的理解。</a:t>
            </a:r>
            <a:r>
              <a:rPr lang="zh-CN" altLang="en-US" sz="2400" b="1">
                <a:solidFill>
                  <a:schemeClr val="tx1"/>
                </a:solidFill>
                <a:latin typeface="新宋体" panose="02010609030101010101" charset="-122"/>
                <a:ea typeface="新宋体" panose="02010609030101010101" charset="-122"/>
                <a:sym typeface="+mn-ea"/>
              </a:rPr>
              <a:t>如:</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1.作者为什么说“你在没有走进这些胡同人家之前，关于北京文化的理解，是不便言深的”?请结合上下文具体说明。</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2.本文题目《水缸里的文学》意蕴丰富，综观全文，你如何理解其中的寓意?以此为题有怎样的表达效果?</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3.结合上下文，分析文中画横线的句子的含意。</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4.“梅花，几千年的书香缭绕得骨清魂香，几千年的诗心陶冶得如此美丽。”请紧扣“书香”与“诗心”，谈谈你对这句话的理解。</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5.请解释下列两句话在文中的含意。</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2" name="文本框 1"/>
          <p:cNvSpPr txBox="1"/>
          <p:nvPr/>
        </p:nvSpPr>
        <p:spPr>
          <a:xfrm>
            <a:off x="368300" y="98425"/>
            <a:ext cx="4690745" cy="460375"/>
          </a:xfrm>
          <a:prstGeom prst="rect">
            <a:avLst/>
          </a:prstGeom>
          <a:noFill/>
        </p:spPr>
        <p:txBody>
          <a:bodyPr wrap="square" rtlCol="0">
            <a:spAutoFit/>
          </a:bodyPr>
          <a:lstStyle/>
          <a:p>
            <a:pPr marL="14605" lvl="0" indent="-446405" algn="l" fontAlgn="auto">
              <a:lnSpc>
                <a:spcPts val="2880"/>
              </a:lnSpc>
              <a:spcBef>
                <a:spcPts val="400"/>
              </a:spcBef>
              <a:spcAft>
                <a:spcPct val="0"/>
              </a:spcAft>
              <a:buClrTx/>
              <a:buSzTx/>
            </a:pPr>
            <a:r>
              <a:rPr lang="zh-CN" altLang="en-US" sz="2800" b="1">
                <a:solidFill>
                  <a:srgbClr val="4F0FBD"/>
                </a:solidFill>
                <a:latin typeface="方正粗黑宋简体" panose="02000000000000000000" charset="-122"/>
                <a:ea typeface="方正粗黑宋简体" panose="02000000000000000000" charset="-122"/>
                <a:sym typeface="+mn-ea"/>
              </a:rPr>
              <a:t>一、含意理解类试题</a:t>
            </a:r>
            <a:endParaRPr lang="zh-CN" altLang="en-US" sz="2800" b="1">
              <a:solidFill>
                <a:srgbClr val="4F0FBD"/>
              </a:solidFill>
              <a:latin typeface="方正粗黑宋简体" panose="02000000000000000000" charset="-122"/>
              <a:ea typeface="方正粗黑宋简体" panose="020000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 calcmode="lin" valueType="num">
                                      <p:cBhvr additive="base">
                                        <p:cTn id="6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xEl>
                                              <p:pRg st="10" end="10"/>
                                            </p:txEl>
                                          </p:spTgt>
                                        </p:tgtEl>
                                        <p:attrNameLst>
                                          <p:attrName>style.visibility</p:attrName>
                                        </p:attrNameLst>
                                      </p:cBhvr>
                                      <p:to>
                                        <p:strVal val="visible"/>
                                      </p:to>
                                    </p:set>
                                    <p:anim calcmode="lin" valueType="num">
                                      <p:cBhvr additive="base">
                                        <p:cTn id="73"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3">
                                            <p:txEl>
                                              <p:pRg st="11" end="11"/>
                                            </p:txEl>
                                          </p:spTgt>
                                        </p:tgtEl>
                                        <p:attrNameLst>
                                          <p:attrName>style.visibility</p:attrName>
                                        </p:attrNameLst>
                                      </p:cBhvr>
                                      <p:to>
                                        <p:strVal val="visible"/>
                                      </p:to>
                                    </p:set>
                                    <p:anim calcmode="lin" valueType="num">
                                      <p:cBhvr additive="base">
                                        <p:cTn id="79"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4F0FBD"/>
                </a:solidFill>
                <a:latin typeface="黑体" panose="02010609060101010101" charset="-122"/>
                <a:ea typeface="黑体" panose="02010609060101010101" charset="-122"/>
                <a:cs typeface="黑体" panose="02010609060101010101" charset="-122"/>
                <a:sym typeface="+mn-ea"/>
              </a:rPr>
              <a:t>(三)考查对标题含意的理解。</a:t>
            </a:r>
            <a:r>
              <a:rPr lang="zh-CN" altLang="en-US" sz="2400" b="1">
                <a:solidFill>
                  <a:schemeClr val="tx1"/>
                </a:solidFill>
                <a:latin typeface="新宋体" panose="02010609030101010101" charset="-122"/>
                <a:ea typeface="新宋体" panose="02010609030101010101" charset="-122"/>
                <a:sym typeface="+mn-ea"/>
              </a:rPr>
              <a:t>如:</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1.文章的标题具有多重意蕴，请结合全文加以分析。</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2结合全文，分析标题《湖殇》的含义。</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3.结合全文，分析标题《太湖碎锦》的内涵和作用。</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【答题模式】</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分析表现手法或修辞手法+结合上下文甚至全文解释概念或词语、句子、标题含意(表层义、深层义)+(若有要求，则)说明作用(从内容、结构、主题等方面)。</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【典例分析】</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结合全文，说明文中“窗子”的含意。</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【分析】</a:t>
            </a:r>
            <a:r>
              <a:rPr lang="zh-CN" altLang="en-US" sz="2400" b="1">
                <a:solidFill>
                  <a:schemeClr val="tx1"/>
                </a:solidFill>
                <a:latin typeface="新宋体" panose="02010609030101010101" charset="-122"/>
                <a:ea typeface="新宋体" panose="02010609030101010101" charset="-122"/>
                <a:sym typeface="+mn-ea"/>
              </a:rPr>
              <a:t>文章的标题是“窗子以外”，“窗子”一词贯穿全文。联系全文相关语句可知，文中的“窗子”一语双关:既可以指现实世界中有形的窗子，如铁纱窗、玻璃窗等，又可以指使自我与外部世界隔离的、无处不在的无形的窗子。答题时，这两个方面的含意都要答出。</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【答案】</a:t>
            </a:r>
            <a:r>
              <a:rPr lang="zh-CN" altLang="en-US" sz="2400" b="1">
                <a:solidFill>
                  <a:srgbClr val="4F0FBD"/>
                </a:solidFill>
                <a:latin typeface="楷体" panose="02010609060101010101" charset="-122"/>
                <a:ea typeface="楷体" panose="02010609060101010101" charset="-122"/>
                <a:sym typeface="+mn-ea"/>
              </a:rPr>
              <a:t>①指具体的窗子，</a:t>
            </a:r>
            <a:r>
              <a:rPr lang="zh-CN" altLang="en-US" sz="2400" b="1">
                <a:solidFill>
                  <a:schemeClr val="tx1"/>
                </a:solidFill>
                <a:latin typeface="新宋体" panose="02010609030101010101" charset="-122"/>
                <a:ea typeface="新宋体" panose="02010609030101010101" charset="-122"/>
                <a:sym typeface="+mn-ea"/>
              </a:rPr>
              <a:t>如铁纱窗、玻璃窗，分隔了不同的生活场景;</a:t>
            </a:r>
            <a:r>
              <a:rPr lang="zh-CN" altLang="en-US" sz="2400" b="1">
                <a:solidFill>
                  <a:srgbClr val="4F0FBD"/>
                </a:solidFill>
                <a:latin typeface="楷体" panose="02010609060101010101" charset="-122"/>
                <a:ea typeface="楷体" panose="02010609060101010101" charset="-122"/>
                <a:sym typeface="+mn-ea"/>
              </a:rPr>
              <a:t>②指“无形的窗子”</a:t>
            </a:r>
            <a:r>
              <a:rPr lang="zh-CN" altLang="en-US" sz="2400" b="1">
                <a:solidFill>
                  <a:schemeClr val="tx1"/>
                </a:solidFill>
                <a:latin typeface="新宋体" panose="02010609030101010101" charset="-122"/>
                <a:ea typeface="新宋体" panose="02010609030101010101" charset="-122"/>
                <a:sym typeface="+mn-ea"/>
              </a:rPr>
              <a:t>，即心态与观念的限制，造成了自我与外部世界的隔膜。</a:t>
            </a: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 calcmode="lin" valueType="num">
                                      <p:cBhvr additive="base">
                                        <p:cTn id="6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【解题对策】</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(1)确定该词语或句子的所处位置或地位</a:t>
            </a:r>
            <a:r>
              <a:rPr lang="zh-CN" altLang="en-US" sz="2400" b="1">
                <a:solidFill>
                  <a:schemeClr val="tx1"/>
                </a:solidFill>
                <a:latin typeface="新宋体" panose="02010609030101010101" charset="-122"/>
                <a:ea typeface="新宋体" panose="02010609030101010101" charset="-122"/>
                <a:sym typeface="+mn-ea"/>
              </a:rPr>
              <a:t>，看它是否为中心词或关键词、中心句或关键句，涉及哪些内容(景、事、物、人)，是描写性句子还是叙事性句子，是抒情性句子还是议论性句子，确定答案范围。</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(2)看该词语或句子有没有使用表达技巧</a:t>
            </a:r>
            <a:r>
              <a:rPr lang="zh-CN" altLang="en-US" sz="2400" b="1">
                <a:solidFill>
                  <a:schemeClr val="tx1"/>
                </a:solidFill>
                <a:latin typeface="新宋体" panose="02010609030101010101" charset="-122"/>
                <a:ea typeface="新宋体" panose="02010609030101010101" charset="-122"/>
                <a:sym typeface="+mn-ea"/>
              </a:rPr>
              <a:t>(常用修辞或其他表现手法)，有则解析其作用。</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(3)结合文意与阅读标注，解读该词语的表层义与深层义</a:t>
            </a:r>
            <a:r>
              <a:rPr lang="zh-CN" altLang="en-US" sz="2400" b="1">
                <a:solidFill>
                  <a:schemeClr val="tx1"/>
                </a:solidFill>
                <a:latin typeface="新宋体" panose="02010609030101010101" charset="-122"/>
                <a:ea typeface="新宋体" panose="02010609030101010101" charset="-122"/>
                <a:sym typeface="+mn-ea"/>
              </a:rPr>
              <a:t>(所考查的词语一般都有几层含义)，分析句子则应抓住句子的中心词、关键词，联系上下文、前后题。</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(4)点出作者情感、观点或蕴含的道理。</a:t>
            </a:r>
            <a:endParaRPr lang="zh-CN" altLang="en-US" sz="2400" b="1">
              <a:solidFill>
                <a:srgbClr val="4F0FBD"/>
              </a:solidFill>
              <a:latin typeface="楷体" panose="02010609060101010101" charset="-122"/>
              <a:ea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Black-Arial">
      <a:majorFont>
        <a:latin typeface="Arial Black"/>
        <a:ea typeface="Arial"/>
        <a:cs typeface="Arial"/>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Arial"/>
        <a:cs typeface="Arial"/>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Arial"/>
        <a:cs typeface="Arial"/>
        <a:font script="Jpan" typeface="游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238</Paragraphs>
  <Slides>28</Slides>
  <Notes>0</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28</vt:i4>
      </vt:variant>
    </vt:vector>
  </HeadingPairs>
  <TitlesOfParts>
    <vt:vector baseType="lpstr" size="38">
      <vt:lpstr>Arial</vt:lpstr>
      <vt:lpstr>Arial Black</vt:lpstr>
      <vt:lpstr>微软雅黑</vt:lpstr>
      <vt:lpstr>Calibri Light</vt:lpstr>
      <vt:lpstr>Calibri</vt:lpstr>
      <vt:lpstr>方正粗黑宋简体</vt:lpstr>
      <vt:lpstr>黑体</vt:lpstr>
      <vt:lpstr>楷体</vt:lpstr>
      <vt:lpstr>新宋体</vt:lpstr>
      <vt:lpstr>Office 主题​​</vt:lpstr>
      <vt:lpstr>专题十一散文阅读的六类考题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2022-03-22T14:39:14.713</cp:lastPrinted>
  <dcterms:created xsi:type="dcterms:W3CDTF">2022-03-22T14:39:14Z</dcterms:created>
  <dcterms:modified xsi:type="dcterms:W3CDTF">2022-03-22T06:39:15Z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