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17059"/>
            <a:chOff x="12815919" y="5875332"/>
            <a:chExt cx="10520578" cy="2383206"/>
          </a:xfrm>
        </p:grpSpPr>
        <p:sp>
          <p:nvSpPr>
            <p:cNvPr id="16" name="TextBox 15"/>
            <p:cNvSpPr txBox="1"/>
            <p:nvPr/>
          </p:nvSpPr>
          <p:spPr>
            <a:xfrm>
              <a:off x="12881776" y="5875332"/>
              <a:ext cx="9513036" cy="1929091"/>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专题二十一    </a:t>
              </a:r>
              <a:r>
                <a:rPr lang="en-US" altLang="zh-CN" sz="2115" b="1" dirty="0">
                  <a:solidFill>
                    <a:srgbClr val="EF8340"/>
                  </a:solidFill>
                  <a:latin typeface="微软雅黑" panose="020B0503020204020204" charset="-122"/>
                  <a:ea typeface="微软雅黑" panose="020B0503020204020204" charset="-122"/>
                </a:rPr>
                <a:t>PART 21</a:t>
              </a:r>
              <a:endParaRPr lang="en-US" altLang="zh-CN" sz="2115" b="1" dirty="0">
                <a:solidFill>
                  <a:srgbClr val="EF8340"/>
                </a:solidFill>
                <a:latin typeface="微软雅黑" panose="020B0503020204020204" charset="-122"/>
                <a:ea typeface="微软雅黑" panose="020B0503020204020204" charset="-122"/>
              </a:endParaRPr>
            </a:p>
            <a:p>
              <a:r>
                <a:rPr lang="en-US" altLang="zh-CN" sz="2115" b="1" dirty="0">
                  <a:solidFill>
                    <a:srgbClr val="EF8340"/>
                  </a:solidFill>
                  <a:latin typeface="微软雅黑" panose="020B0503020204020204" charset="-122"/>
                  <a:ea typeface="微软雅黑" panose="020B0503020204020204" charset="-122"/>
                </a:rPr>
                <a:t>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468684"/>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结构严谨见思密</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考场病文升格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技法训练巩固</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764915"/>
                <a:gridCol w="418719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突然想起民国时期的旗袍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它无疑是那个时代的一抹亮色。民国旗袍的设计首先继承了中国满族妇女传统服饰的内核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庄重与典雅。掀开民国那浩渺的历史画卷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你会折服于着镶金边黛色旗袍的“民国第一夫人”宋美龄优雅地在美国国会演讲的魅力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你亦会见到着素白色旗袍的林徽因在东北大学叱咤学术殿堂的巾帼气派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你也会惊叹于着墨蓝色旗袍</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突然想起民国时期的旗袍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它无疑是那个时代的一抹亮色。民国旗袍的设计首先继承了中国满族妇女传统服饰的内核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庄重与典雅。掀开民国那浩渺的历史画卷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你会折服于着镶金边黛色旗袍的“民国第一夫人”宋美龄优雅地在美国国会演讲的魅力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你亦会见到着素白色旗袍的林徽因在东北大学叱咤学术殿堂的巾帼气派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你也会惊叹于着墨蓝色旗袍的吕碧城为谋求近代中国妇女解放所做</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2988310"/>
        </p:xfrm>
        <a:graphic>
          <a:graphicData uri="http://schemas.openxmlformats.org/drawingml/2006/table">
            <a:tbl>
              <a:tblPr>
                <a:tableStyleId>{5940675A-B579-460E-94D1-54222C63F5DA}</a:tableStyleId>
              </a:tblPr>
              <a:tblGrid>
                <a:gridCol w="3571240"/>
                <a:gridCol w="438086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65176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的吕碧城为谋求近代中国妇女解放所做的努力与坚持。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列举宋美龄、林徽因、吕碧城穿旗袍的例子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却缺少画龙点睛之笔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使文章有一种语意突兀之感</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的努力与坚持。这些明媚如初、清扬婉兮的女子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在那个动荡的年代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在旗袍典雅气质的映衬下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永远保持着不卑不亢的优雅与从容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有着巧笑嫣然的烂漫与笃定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而这些都是西方国家的裙装无法比拟的。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增加对所举例子的阐释</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同时语言生动得体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有画龙点睛的效果</a:t>
                      </a:r>
                      <a:r>
                        <a:rPr lang="en-US" altLang="zh-CN" sz="1695" kern="1200" dirty="0">
                          <a:solidFill>
                            <a:schemeClr val="tx1"/>
                          </a:solidFill>
                          <a:latin typeface="微软雅黑" panose="020B0503020204020204" charset="-122"/>
                          <a:ea typeface="微软雅黑" panose="020B0503020204020204" charset="-122"/>
                        </a:rPr>
                        <a:t>)</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2988310"/>
        </p:xfrm>
        <a:graphic>
          <a:graphicData uri="http://schemas.openxmlformats.org/drawingml/2006/table">
            <a:tbl>
              <a:tblPr>
                <a:tableStyleId>{5940675A-B579-460E-94D1-54222C63F5DA}</a:tableStyleId>
              </a:tblPr>
              <a:tblGrid>
                <a:gridCol w="2961640"/>
                <a:gridCol w="499046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65176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毋庸置疑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优秀传统文化是一部经典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需我们耐心品读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才会体味出其中的博大精深与厚重积淀。而任何缺乏优质文化支撑的事物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注定走不长远</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最终难逃昙花一现的结局。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文章讲文化自觉、文化自信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却没有言明</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毋庸置疑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优秀传统文化是一部经典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需我们耐心品读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才会体味出其中的博大精深与厚重积淀。我们要有“受光于庭户见一堂</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受光于天下照四方”的胸怀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热爱我们的传统文化</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学会继承和开拓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只有不断从中华文化优势中提炼出自强不息的精神力量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才能用我们坚定的文化自信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早日实现民族复兴。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增加引用魏源的名言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让胸怀天下等精神有了用武之地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将文化</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1779270"/>
        </p:xfrm>
        <a:graphic>
          <a:graphicData uri="http://schemas.openxmlformats.org/drawingml/2006/table">
            <a:tbl>
              <a:tblPr>
                <a:tableStyleId>{5940675A-B579-460E-94D1-54222C63F5DA}</a:tableStyleId>
              </a:tblPr>
              <a:tblGrid>
                <a:gridCol w="2961640"/>
                <a:gridCol w="499046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144272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最终的落脚点在哪儿</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于优秀传统文化中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品万世芳华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展眉如初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诚乃陶然之乐事也。</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自觉、文化自信上升到文化自强的高度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语意层层递进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让文章结构完整、有层次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主题显豁</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于优秀传统文化中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品万世芳华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展眉如初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诚乃陶然之乐事也。</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1947699"/>
          <a:ext cx="7759700" cy="3702050"/>
        </p:xfrm>
        <a:graphic>
          <a:graphicData uri="http://schemas.openxmlformats.org/drawingml/2006/table">
            <a:tbl>
              <a:tblPr>
                <a:tableStyleId>{5940675A-B579-460E-94D1-54222C63F5DA}</a:tableStyleId>
              </a:tblPr>
              <a:tblGrid>
                <a:gridCol w="5622290"/>
                <a:gridCol w="213741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【病因分析】</a:t>
                      </a:r>
                      <a:endParaRPr 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　　这是一篇三类文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它主要存在字数不足</a:t>
                      </a:r>
                      <a:r>
                        <a:rPr lang="en-US" altLang="zh-CN" sz="1695" kern="1200" dirty="0">
                          <a:solidFill>
                            <a:schemeClr val="tx1"/>
                          </a:solidFill>
                          <a:latin typeface="微软雅黑" panose="020B0503020204020204" charset="-122"/>
                          <a:ea typeface="微软雅黑" panose="020B0503020204020204" charset="-122"/>
                        </a:rPr>
                        <a:t>800</a:t>
                      </a:r>
                      <a:r>
                        <a:rPr lang="zh-CN" altLang="en-US" sz="1695" kern="1200" dirty="0">
                          <a:solidFill>
                            <a:schemeClr val="tx1"/>
                          </a:solidFill>
                          <a:latin typeface="微软雅黑" panose="020B0503020204020204" charset="-122"/>
                          <a:ea typeface="微软雅黑" panose="020B0503020204020204" charset="-122"/>
                        </a:rPr>
                        <a:t>、语焉不详等问题。要使本文提高一个档次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可做如下修改</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1. </a:t>
                      </a:r>
                      <a:r>
                        <a:rPr lang="zh-CN" altLang="en-US" sz="1695" kern="1200" dirty="0">
                          <a:solidFill>
                            <a:schemeClr val="tx1"/>
                          </a:solidFill>
                          <a:latin typeface="微软雅黑" panose="020B0503020204020204" charset="-122"/>
                          <a:ea typeface="微软雅黑" panose="020B0503020204020204" charset="-122"/>
                        </a:rPr>
                        <a:t>在文章举例处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结合文意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增加议论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让文章字数符合要求</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让文章的内容更加充实</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主旨更显豁。</a:t>
                      </a:r>
                      <a:endParaRPr lang="zh-CN" altLang="en-US" sz="1695" kern="1200" dirty="0">
                        <a:solidFill>
                          <a:schemeClr val="tx1"/>
                        </a:solidFill>
                        <a:latin typeface="微软雅黑" panose="020B0503020204020204" charset="-122"/>
                        <a:ea typeface="微软雅黑" panose="020B0503020204020204" charset="-122"/>
                      </a:endParaRPr>
                    </a:p>
                    <a:p>
                      <a:pPr marL="0" marR="0" indent="0" algn="r"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2. </a:t>
                      </a:r>
                      <a:r>
                        <a:rPr lang="zh-CN" altLang="en-US" sz="1695" kern="1200" dirty="0">
                          <a:solidFill>
                            <a:schemeClr val="tx1"/>
                          </a:solidFill>
                          <a:latin typeface="微软雅黑" panose="020B0503020204020204" charset="-122"/>
                          <a:ea typeface="微软雅黑" panose="020B0503020204020204" charset="-122"/>
                        </a:rPr>
                        <a:t>补充文化自强内容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让文意、结构完整。文章分成两部分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各自讲文化自觉、文化自信。按照逻辑顺序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之后应该将落脚点落到文化自强上。如果能补充这一点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既解决了文章字数不够的问题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也使文章内容、结构更加完整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立意更加高远。	</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考场得分</a:t>
                      </a:r>
                      <a:r>
                        <a:rPr lang="en-US" altLang="zh-CN" sz="1695" kern="1200" dirty="0">
                          <a:solidFill>
                            <a:schemeClr val="tx1"/>
                          </a:solidFill>
                          <a:latin typeface="微软雅黑" panose="020B0503020204020204" charset="-122"/>
                          <a:ea typeface="微软雅黑" panose="020B0503020204020204" charset="-122"/>
                        </a:rPr>
                        <a:t>:34</a:t>
                      </a:r>
                      <a:r>
                        <a:rPr lang="zh-CN" altLang="en-US" sz="1695" kern="1200" dirty="0">
                          <a:solidFill>
                            <a:schemeClr val="tx1"/>
                          </a:solidFill>
                          <a:latin typeface="微软雅黑" panose="020B0503020204020204" charset="-122"/>
                          <a:ea typeface="微软雅黑" panose="020B0503020204020204" charset="-122"/>
                        </a:rPr>
                        <a:t>分</a:t>
                      </a:r>
                      <a:r>
                        <a:rPr lang="en-US" altLang="zh-CN" sz="1695" kern="1200" dirty="0">
                          <a:solidFill>
                            <a:schemeClr val="tx1"/>
                          </a:solidFill>
                          <a:latin typeface="微软雅黑" panose="020B0503020204020204" charset="-122"/>
                          <a:ea typeface="微软雅黑" panose="020B0503020204020204" charset="-122"/>
                        </a:rPr>
                        <a:t>)</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【升格感悟】</a:t>
                      </a:r>
                      <a:endParaRPr lang="en-US" altLang="zh-CN" sz="1695" kern="1200" dirty="0">
                        <a:solidFill>
                          <a:schemeClr val="tx1"/>
                        </a:solidFill>
                        <a:latin typeface="微软雅黑" panose="020B0503020204020204" charset="-122"/>
                        <a:ea typeface="微软雅黑" panose="020B0503020204020204" charset="-122"/>
                      </a:endParaRPr>
                    </a:p>
                    <a:p>
                      <a:pPr algn="r"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______________________________________________________________________________________________________________________________</a:t>
                      </a:r>
                      <a:r>
                        <a:rPr lang="zh-CN" altLang="en-US" sz="1695" kern="1200" dirty="0">
                          <a:solidFill>
                            <a:schemeClr val="tx1"/>
                          </a:solidFill>
                          <a:latin typeface="微软雅黑" panose="020B0503020204020204" charset="-122"/>
                          <a:ea typeface="微软雅黑" panose="020B0503020204020204" charset="-122"/>
                        </a:rPr>
                        <a:t>我来赋分</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分</a:t>
                      </a:r>
                      <a:endParaRPr 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zh-CN" altLang="en-US" sz="1695" u="sng"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31216" y="2030929"/>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25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升格点评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升格后的文章有了很大的进步。原文选择了讲“传统文化”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而且紧跟形势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在文化自觉和文化自信上大做文章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这值得肯定。但文章字数不足、语意不完整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结构也显得松散。而升格后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不仅解决了原文字数不足的问题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而且使结构更加清晰、明朗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主旨更加鲜明集中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立意高远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振聋发聩。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8"/>
          <p:cNvGrpSpPr/>
          <p:nvPr/>
        </p:nvGrpSpPr>
        <p:grpSpPr>
          <a:xfrm>
            <a:off x="613592" y="1517099"/>
            <a:ext cx="7783984" cy="398780"/>
            <a:chOff x="1594572" y="1803366"/>
            <a:chExt cx="20228628" cy="1036330"/>
          </a:xfrm>
        </p:grpSpPr>
        <p:grpSp>
          <p:nvGrpSpPr>
            <p:cNvPr id="10" name="组合 9"/>
            <p:cNvGrpSpPr/>
            <p:nvPr/>
          </p:nvGrpSpPr>
          <p:grpSpPr>
            <a:xfrm>
              <a:off x="1594572" y="1803366"/>
              <a:ext cx="5500726" cy="1036330"/>
              <a:chOff x="7309612" y="2089118"/>
              <a:chExt cx="5500726" cy="1036330"/>
            </a:xfrm>
          </p:grpSpPr>
          <p:sp>
            <p:nvSpPr>
              <p:cNvPr id="12"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354965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一、段落结构</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“结构清晰”不仅是指开头、主体、结尾井然有序、不残缺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而且要求每个段落的内部也应该是层次清晰的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观点、事例、分析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清晰呈现。段落的基本结构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确立段落中心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围绕中心展开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回扣、升华中心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例</a:t>
            </a:r>
            <a:r>
              <a:rPr lang="en-US" altLang="zh-CN" sz="2000" b="1" dirty="0">
                <a:solidFill>
                  <a:srgbClr val="EF8340"/>
                </a:solidFill>
                <a:latin typeface="微软雅黑" panose="020B0503020204020204" charset="-122"/>
                <a:ea typeface="微软雅黑" panose="020B0503020204020204" charset="-122"/>
              </a:rPr>
              <a:t>1</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记叙文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母爱是冬日清晨一碗飘香的骨头汤。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那是冬天的一个清晨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气温特别低。我刚刚起床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突然门开了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母亲来了。我非常吃惊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要知道那时还不到六点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只见她一手扶着门框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一手提着一个红色暖瓶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头发凌乱地站在门口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脸上有被风吹过的痕迹。见了我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母亲边进来边说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幸好赶上了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我还怕你走了呢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我煨了些骨头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98982"/>
            <a:ext cx="7838785" cy="34893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快趁热喝了暖暖身子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好去上课。”说话间母亲已将骨头汤端到我面前。我这才想起前些天和母亲通电话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随口说起想喝骨头汤的事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没想到母亲竟记住了。我轻轻喝了一口还冒着热气的骨头汤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不知怎的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心里一阵感动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真不知母亲为了这飘香的骨头汤动了番怎样的心思。她昨晚一定计划好了今早的行程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要早早起来煨好汤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要经过几十里的路程准时送到学校。隆冬的清晨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凛冽的寒风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那是一幅怎样感人至深的画面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我不能再想下去了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泪水早已模糊了我的双眼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我忙端起来大口喝着汤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以掩饰我那满脸的泪水。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围绕中心展开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当母亲催促我赶快去上课时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我知道母亲又一次用她的方式在我的心中种下了一棵亲情树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从那一刻起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我的整个生命都处于春暖花开的状态。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运用比喻句对事件的意义进行升华</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以“家乡的变化”为中心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仿照例</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的结构形式和写法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写一段</a:t>
            </a:r>
            <a:r>
              <a:rPr lang="en-US" altLang="zh-CN" sz="1695" kern="100" dirty="0">
                <a:latin typeface="微软雅黑" panose="020B0503020204020204" charset="-122"/>
                <a:ea typeface="微软雅黑" panose="020B0503020204020204" charset="-122"/>
                <a:cs typeface="Courier New" panose="02070309020205020404" pitchFamily="49" charset="0"/>
              </a:rPr>
              <a:t>300</a:t>
            </a:r>
            <a:r>
              <a:rPr lang="zh-CN" altLang="en-US" sz="1695" kern="100" dirty="0">
                <a:latin typeface="微软雅黑" panose="020B0503020204020204" charset="-122"/>
                <a:ea typeface="微软雅黑" panose="020B0503020204020204" charset="-122"/>
                <a:cs typeface="Courier New" panose="02070309020205020404" pitchFamily="49" charset="0"/>
              </a:rPr>
              <a:t>字左右的文字。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704927" y="3179622"/>
            <a:ext cx="7811473" cy="2034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754975" y="3349153"/>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到了家中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爷爷奶奶不断地向我讲着家乡的新变化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如今过上小康生活了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我们再也不用像从前那样了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看来政府真的是为了我们人民着想啊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你那无子女的李奶奶如今也免费住进了养老院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正在上小学的妹妹也忍不住接道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如今上小学全部免费呢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二叔也感慨道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如今养猪都有补贴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收入比以前增加了不少啊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你看那远处的大山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如今都种满了果树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据说还发展了什么生态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201093"/>
            <a:ext cx="7811473" cy="21335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89253" y="2348360"/>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生态农业、立体农业、旅游农业呢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老百姓们再也不愁吃穿了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叙述过程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亲人的一席话令我感触颇深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国家的发展为了人民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党也坚持以人为本、执政为民的理念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政府积极履行提供社会公共服务的职能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国家热爱人民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人民也热爱着国家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多么和谐安定的社会啊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抒情升华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5023" y="2451663"/>
            <a:ext cx="7587066" cy="416941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根据要求写作。</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天行健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君子以自强不息。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周易</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露从今夜白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月是故乡明。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杜甫</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何须浅碧深红色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自是花中第一流。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李清照</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受光于庭户见一堂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受光于天下照四方。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魏源</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⑤</a:t>
            </a:r>
            <a:r>
              <a:rPr lang="zh-CN" altLang="en-US" sz="1695" dirty="0">
                <a:latin typeface="微软雅黑" panose="020B0503020204020204" charset="-122"/>
                <a:ea typeface="微软雅黑" panose="020B0503020204020204" charset="-122"/>
              </a:rPr>
              <a:t>必须敢于正视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这才可望敢想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敢说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敢作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敢当。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鲁迅</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⑥</a:t>
            </a:r>
            <a:r>
              <a:rPr lang="zh-CN" altLang="en-US" sz="1695" dirty="0">
                <a:latin typeface="微软雅黑" panose="020B0503020204020204" charset="-122"/>
                <a:ea typeface="微软雅黑" panose="020B0503020204020204" charset="-122"/>
              </a:rPr>
              <a:t>数风流人物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还看今朝。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毛泽东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中国文化博大精深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无数名句化育后世。读了上面六句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你有怎样的感触与思考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请以其中两三句为基础确定立意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并合理引用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写一篇文章。要求自选角度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不少于</a:t>
            </a:r>
            <a:r>
              <a:rPr lang="en-US" altLang="zh-CN" sz="1695" dirty="0">
                <a:latin typeface="微软雅黑" panose="020B0503020204020204" charset="-122"/>
                <a:ea typeface="微软雅黑" panose="020B0503020204020204" charset="-122"/>
              </a:rPr>
              <a:t>800</a:t>
            </a:r>
            <a:r>
              <a:rPr lang="zh-CN" altLang="en-US" sz="1695" dirty="0">
                <a:latin typeface="微软雅黑" panose="020B0503020204020204" charset="-122"/>
                <a:ea typeface="微软雅黑" panose="020B0503020204020204" charset="-122"/>
              </a:rPr>
              <a:t>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2411" y="1948076"/>
            <a:ext cx="1311470" cy="417288"/>
            <a:chOff x="2074961" y="4329310"/>
            <a:chExt cx="2953317" cy="597458"/>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考题回放</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3549650"/>
          </a:xfrm>
          <a:prstGeom prst="rect">
            <a:avLst/>
          </a:prstGeom>
          <a:noFill/>
        </p:spPr>
        <p:txBody>
          <a:bodyPr wrap="square" rtlCol="0">
            <a:spAutoFit/>
          </a:bodyPr>
          <a:lstStyle/>
          <a:p>
            <a:pPr algn="just">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例</a:t>
            </a:r>
            <a:r>
              <a:rPr lang="en-US" altLang="zh-CN" sz="2000" b="1" dirty="0">
                <a:solidFill>
                  <a:srgbClr val="EF8340"/>
                </a:solidFill>
                <a:latin typeface="微软雅黑" panose="020B0503020204020204" charset="-122"/>
                <a:ea typeface="微软雅黑" panose="020B0503020204020204" charset="-122"/>
              </a:rPr>
              <a:t>2</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议论文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突出一事例“摆”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干在实处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务本创新。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确立分论点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青蒿一握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水二升”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为了一个使命执着于千百次实验。屠呦呦开创性地从中草药中分离出青蒿素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获得当年的诺贝尔医学奖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不仅书写了她的个人传奇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干在实处、务本创新的浙江精神也在她身上熠熠闪光。面对一次次的失败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如果当初她选择退缩就不会有</a:t>
            </a:r>
            <a:r>
              <a:rPr lang="en-US" altLang="zh-CN" sz="1695" kern="100" dirty="0">
                <a:latin typeface="微软雅黑" panose="020B0503020204020204" charset="-122"/>
                <a:ea typeface="微软雅黑" panose="020B0503020204020204" charset="-122"/>
                <a:cs typeface="Courier New" panose="02070309020205020404" pitchFamily="49" charset="0"/>
              </a:rPr>
              <a:t>600</a:t>
            </a:r>
            <a:r>
              <a:rPr lang="zh-CN" altLang="en-US" sz="1695" kern="100" dirty="0">
                <a:latin typeface="微软雅黑" panose="020B0503020204020204" charset="-122"/>
                <a:ea typeface="微软雅黑" panose="020B0503020204020204" charset="-122"/>
                <a:cs typeface="Courier New" panose="02070309020205020404" pitchFamily="49" charset="0"/>
              </a:rPr>
              <a:t>多万人脱离疟疾的困扰和折磨。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举一个事例论证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今有嘉宾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德音孔昭”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在一位科学家身上我们看到了为生民立命、为世人谋福的精神品质、文化素养、人文情怀。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抒情升华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年浙江卷高分作文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践行浙江精神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做时代的弄潮儿</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4229735"/>
          </a:xfrm>
          <a:prstGeom prst="rect">
            <a:avLst/>
          </a:prstGeom>
          <a:noFill/>
        </p:spPr>
        <p:txBody>
          <a:bodyPr wrap="square" rtlCol="0">
            <a:spAutoFit/>
          </a:bodyPr>
          <a:lstStyle/>
          <a:p>
            <a:pPr algn="just">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例</a:t>
            </a:r>
            <a:r>
              <a:rPr lang="en-US" altLang="zh-CN" sz="2000" b="1" dirty="0">
                <a:solidFill>
                  <a:srgbClr val="EF8340"/>
                </a:solidFill>
                <a:latin typeface="微软雅黑" panose="020B0503020204020204" charset="-122"/>
                <a:ea typeface="微软雅黑" panose="020B0503020204020204" charset="-122"/>
              </a:rPr>
              <a:t>3</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议论文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突出多事例“摆”</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我所认识的中国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发展的路上亦有挑战和曲折。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确立分论点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食品安全问题层出不穷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是国人心头的隐患。不法商家无良制作地沟油、毒奶粉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严重损害了消费者健康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更是在中华美食的闪亮名片上画下不光彩的一笔。这几年食品安全问题在不断整治中得到好转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商家也大多诚信经营。蒙牛集团董事长牛根生曾坦言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小利靠智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大利靠诚。”商家的诚信能减少食品安全问题的发生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利民利己。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举两个事例对比论证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希望中国的食品越来越安全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只有这样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中华美食才能屹立于世界美食之林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才能更好地让国人、世人品尝到纯正安全的中华美食。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抒情升华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我所认识的中国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179006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以“心要在焉”为中心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仿照例</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或例</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的结构形式和写法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写一段</a:t>
            </a:r>
            <a:r>
              <a:rPr lang="en-US" altLang="zh-CN" sz="1695" kern="100" dirty="0">
                <a:latin typeface="微软雅黑" panose="020B0503020204020204" charset="-122"/>
                <a:ea typeface="微软雅黑" panose="020B0503020204020204" charset="-122"/>
                <a:cs typeface="Courier New" panose="02070309020205020404" pitchFamily="49" charset="0"/>
              </a:rPr>
              <a:t>300</a:t>
            </a:r>
            <a:r>
              <a:rPr lang="zh-CN" altLang="en-US" sz="1695" kern="100" dirty="0">
                <a:latin typeface="微软雅黑" panose="020B0503020204020204" charset="-122"/>
                <a:ea typeface="微软雅黑" panose="020B0503020204020204" charset="-122"/>
                <a:cs typeface="Courier New" panose="02070309020205020404" pitchFamily="49" charset="0"/>
              </a:rPr>
              <a:t>字左右的文字。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38076" y="3512127"/>
            <a:ext cx="7559577" cy="16957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8076" y="3645147"/>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能让你活得轻松自在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赢得美誉。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确立分论点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心在何处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只有你自己最清楚。怎么做到心在焉呢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成功人士给予我们的告诫是“要树立目标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坚持不懈地前行”。正是心在焉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促使我们明确人生意义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正确前行。乔布斯几经</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260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波折成立苹果公司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最终成为被世人赞誉的传奇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因他心在焉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爱着他一手创办的公司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还有那份事业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他成功了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盖茨同样创造了不朽的佳话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成立了著名的微软公司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只因为他全神贯注于他的事业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李开复开设“创新工场”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只因为他心系国家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为给国家培育出更多人才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所以成为赢得很多美誉的人。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举例论证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心在焉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内心充实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理想丰满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如能同时付诸行动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终能活出精彩人生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抒情升华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4229735"/>
          </a:xfrm>
          <a:prstGeom prst="rect">
            <a:avLst/>
          </a:prstGeom>
          <a:noFill/>
        </p:spPr>
        <p:txBody>
          <a:bodyPr wrap="square" rtlCol="0">
            <a:spAutoFit/>
          </a:bodyPr>
          <a:lstStyle/>
          <a:p>
            <a:pPr algn="just">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例</a:t>
            </a:r>
            <a:r>
              <a:rPr lang="en-US" altLang="zh-CN" sz="2000" b="1" dirty="0">
                <a:solidFill>
                  <a:srgbClr val="EF8340"/>
                </a:solidFill>
                <a:latin typeface="微软雅黑" panose="020B0503020204020204" charset="-122"/>
                <a:ea typeface="微软雅黑" panose="020B0503020204020204" charset="-122"/>
              </a:rPr>
              <a:t>4</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议论文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摆”一事例型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突出“议”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改变专业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成就网络精英。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确立分论点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李开复本是哥伦比亚大学中一名在课堂上打盹儿的男孩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枯燥的政治学无法让他产生兴趣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所以他的成绩排名也毫无悬念地成为倒数。这是他人生的低谷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可他并没有在这个低谷中沉寂一生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而是改学计算机专业。之后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他如鱼得水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一举成名。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举例论证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如果李开复没有改变专业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怎么能亲手创办微软中国研究院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怎么能创建帮助中国青年人创业的“创新工场”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李开复正是因为改学自己喜爱的计算机专业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才找回了学习的快乐和自己的理想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开出了一朵网络花园的奇葩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抒情升华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改变自己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生命飘香</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4569460"/>
          </a:xfrm>
          <a:prstGeom prst="rect">
            <a:avLst/>
          </a:prstGeom>
          <a:noFill/>
        </p:spPr>
        <p:txBody>
          <a:bodyPr wrap="square" rtlCol="0">
            <a:spAutoFit/>
          </a:bodyPr>
          <a:lstStyle/>
          <a:p>
            <a:pPr algn="just">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例</a:t>
            </a:r>
            <a:r>
              <a:rPr lang="en-US" altLang="zh-CN" sz="2000" b="1" dirty="0">
                <a:solidFill>
                  <a:srgbClr val="EF8340"/>
                </a:solidFill>
                <a:latin typeface="微软雅黑" panose="020B0503020204020204" charset="-122"/>
                <a:ea typeface="微软雅黑" panose="020B0503020204020204" charset="-122"/>
              </a:rPr>
              <a:t>5</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议论文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“摆”多事例型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突出“议”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有一种国之重器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直面黑暗。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确立分论点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俯首甘为孺子牛”的鲁迅先生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在那段黑暗的封建主义吃人的岁月里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他没有如卑微众生般隐忍不前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扭曲如蛆虫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而是拿起了笔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并以笔为武器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与敌人斗智斗勇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用不彷徨的声音唤醒沉睡在铁笼中愚昧的百姓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举例论证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又如“我生有涯愿无尽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心期填海力移山”的梁漱溟先生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在中国社会停滞不前之时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清醒地认识到毒瘤所在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大胆地呼出“三军可夺帅也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匹夫不可夺志也”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把责任视为自己的唯一真理。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举例论证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他们都在一个悲观的世界里乐观地做着自己应该做的事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他们勇立潮头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践行了自己的责任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做了擦亮人们心头灰霾的引领者。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抒情升华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年天津卷高分作文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做一个践行职责的国之重器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179006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以“独立思考”为中心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仿照例</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或例</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的结构形式和写法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写一段</a:t>
            </a:r>
            <a:r>
              <a:rPr lang="en-US" altLang="zh-CN" sz="1695" kern="100" dirty="0">
                <a:latin typeface="微软雅黑" panose="020B0503020204020204" charset="-122"/>
                <a:ea typeface="微软雅黑" panose="020B0503020204020204" charset="-122"/>
                <a:cs typeface="Courier New" panose="02070309020205020404" pitchFamily="49" charset="0"/>
              </a:rPr>
              <a:t>300</a:t>
            </a:r>
            <a:r>
              <a:rPr lang="zh-CN" altLang="en-US" sz="1695" kern="100" dirty="0">
                <a:latin typeface="微软雅黑" panose="020B0503020204020204" charset="-122"/>
                <a:ea typeface="微软雅黑" panose="020B0503020204020204" charset="-122"/>
                <a:cs typeface="Courier New" panose="02070309020205020404" pitchFamily="49" charset="0"/>
              </a:rPr>
              <a:t>字左右的文字。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38076" y="3512127"/>
            <a:ext cx="7559577" cy="16957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8076" y="3645147"/>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独立思考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让史铁生悟透生死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生命飘香。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确立分论点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史铁生于风华正茂之时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双腿残疾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失去行动自由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面对突如其来的灾难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史铁生失落过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绝望过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但是他最终没有像海明威、川端康成、老舍等人一样以自杀的方式陨落在文学的天空。是什么让史铁生敢于直面惨淡的人生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正视无情的现实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是独立思考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942221" y="2141327"/>
            <a:ext cx="7559577" cy="16957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942221" y="2274348"/>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史铁生正是因为独立思考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才能参悟生死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创作出经典之作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我与地坛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正是用独立思考对抗肉体的痛苦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才能用独特的人生体验凝结成常人难以企及的生命哲学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才能感悟到“我残疾但不能颓废”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才能以别样的方式“走”出别样的人生之路。史铁生的人生因独立思考而飘香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抒情升华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838785" cy="280987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二、篇章结构</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记叙文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时间式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文章以时间的推移为顺序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叙写客观事物发展的自然进程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如写一天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从早晨、中午写到晚上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写一个人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从童年、少年、青年写到老年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写一件事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从发生、发展写到结束。这样写使文章脉络清楚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层次井然。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以时间为序作文时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要注意以下三点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838785" cy="17900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一要根据文章主题的需要对材料进行取舍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做到主次分明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重点突出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二要学会“红线穿珠”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用一条“红线”把所有的材料贯穿起来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做到脉络贯通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头绪清楚</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三要巧设悬念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灵活穿插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可运用先抑后扬、疏密相间、张弛结合等手法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使文章波澜起伏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引人入胜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以免落入记“流水账”的俗套。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38"/>
          <p:cNvGrpSpPr/>
          <p:nvPr/>
        </p:nvGrpSpPr>
        <p:grpSpPr>
          <a:xfrm>
            <a:off x="723549" y="2030381"/>
            <a:ext cx="1311470" cy="417288"/>
            <a:chOff x="2074961" y="4329310"/>
            <a:chExt cx="2953317"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深度解读</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6" name="TextBox 68"/>
          <p:cNvSpPr txBox="1"/>
          <p:nvPr/>
        </p:nvSpPr>
        <p:spPr>
          <a:xfrm>
            <a:off x="654826" y="2618722"/>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我来审题</a:t>
            </a:r>
            <a:r>
              <a:rPr lang="en-US" altLang="zh-CN" sz="1695" dirty="0">
                <a:latin typeface="微软雅黑" panose="020B0503020204020204" charset="-122"/>
                <a:ea typeface="微软雅黑" panose="020B0503020204020204" charset="-122"/>
              </a:rPr>
              <a:t>]___________________________________________________________________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我来拟题</a:t>
            </a:r>
            <a:r>
              <a:rPr lang="en-US" altLang="zh-CN" sz="1695" dirty="0">
                <a:latin typeface="微软雅黑" panose="020B0503020204020204" charset="-122"/>
                <a:ea typeface="微软雅黑" panose="020B0503020204020204" charset="-122"/>
              </a:rPr>
              <a:t>] 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b="1" kern="100" dirty="0">
                <a:latin typeface="微软雅黑" panose="020B0503020204020204" charset="-122"/>
                <a:ea typeface="微软雅黑" panose="020B0503020204020204" charset="-122"/>
                <a:cs typeface="Courier New" panose="02070309020205020404" pitchFamily="49" charset="0"/>
              </a:rPr>
              <a:t>牛改家的电视机</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牛改是“</a:t>
            </a:r>
            <a:r>
              <a:rPr lang="en-US" altLang="zh-CN" sz="1695" kern="100" dirty="0">
                <a:latin typeface="微软雅黑" panose="020B0503020204020204" charset="-122"/>
                <a:ea typeface="微软雅黑" panose="020B0503020204020204" charset="-122"/>
                <a:cs typeface="Courier New" panose="02070309020205020404" pitchFamily="49" charset="0"/>
              </a:rPr>
              <a:t>80</a:t>
            </a:r>
            <a:r>
              <a:rPr lang="zh-CN" altLang="en-US" sz="1695" kern="100" dirty="0">
                <a:latin typeface="微软雅黑" panose="020B0503020204020204" charset="-122"/>
                <a:ea typeface="微软雅黑" panose="020B0503020204020204" charset="-122"/>
                <a:cs typeface="Courier New" panose="02070309020205020404" pitchFamily="49" charset="0"/>
              </a:rPr>
              <a:t>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他出生时恰逢改革开放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他的父亲给他取名为“牛改”。牛改小时候最感兴趣的就是看电视了。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那时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村里只有吴大叔家一台电视机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电视剧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霍元甲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吸引着全村的老老少少。牛改的老舅吃完晚饭就躲着他跑去吴大叔家看电视。回来后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老舅总爱手舞足蹈地学着武打动作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眉飞色舞地讲述霍元甲的故事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吊足了牛改渴望拥有电视机的胃口</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a:t>
            </a:r>
            <a:r>
              <a:rPr lang="zh-CN" altLang="en-US" sz="1695" kern="100" dirty="0">
                <a:latin typeface="微软雅黑" panose="020B0503020204020204" charset="-122"/>
                <a:ea typeface="微软雅黑" panose="020B0503020204020204" charset="-122"/>
                <a:cs typeface="Courier New" panose="02070309020205020404" pitchFamily="49" charset="0"/>
              </a:rPr>
              <a:t>世纪</a:t>
            </a:r>
            <a:r>
              <a:rPr lang="en-US" altLang="zh-CN" sz="1695" kern="100" dirty="0">
                <a:latin typeface="微软雅黑" panose="020B0503020204020204" charset="-122"/>
                <a:ea typeface="微软雅黑" panose="020B0503020204020204" charset="-122"/>
                <a:cs typeface="Courier New" panose="02070309020205020404" pitchFamily="49" charset="0"/>
              </a:rPr>
              <a:t>80</a:t>
            </a:r>
            <a:r>
              <a:rPr lang="zh-CN" altLang="en-US" sz="1695" kern="100" dirty="0">
                <a:latin typeface="微软雅黑" panose="020B0503020204020204" charset="-122"/>
                <a:ea typeface="微软雅黑" panose="020B0503020204020204" charset="-122"/>
                <a:cs typeface="Courier New" panose="02070309020205020404" pitchFamily="49" charset="0"/>
              </a:rPr>
              <a:t>年代后期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村里有电视机的人家逐渐多了起来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那一年热播的电视剧正是儿童喜欢得不得了的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西游记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牛改在爸爸的带领下游走了好几家也没有看完。爸爸决定买一台电视机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卖掉了家里的</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头羊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买了一台</a:t>
            </a:r>
            <a:r>
              <a:rPr lang="en-US" altLang="zh-CN" sz="1695" kern="100" dirty="0">
                <a:latin typeface="微软雅黑" panose="020B0503020204020204" charset="-122"/>
                <a:ea typeface="微软雅黑" panose="020B0503020204020204" charset="-122"/>
                <a:cs typeface="Courier New" panose="02070309020205020404" pitchFamily="49" charset="0"/>
              </a:rPr>
              <a:t>14</a:t>
            </a:r>
            <a:r>
              <a:rPr lang="zh-CN" altLang="en-US" sz="1695" kern="100" dirty="0">
                <a:latin typeface="微软雅黑" panose="020B0503020204020204" charset="-122"/>
                <a:ea typeface="微软雅黑" panose="020B0503020204020204" charset="-122"/>
                <a:cs typeface="Courier New" panose="02070309020205020404" pitchFamily="49" charset="0"/>
              </a:rPr>
              <a:t>英寸的黑白电视机。买电视的钱相当于当时普通人家一年的收入。牛改的爸爸像对待宝贝一样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用铁框子把电视机固定在墙壁上。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牛改每天都要跑去老舅家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请老舅来看电视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还早早地在堂屋里摆上长长短短的板凳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安排每个小朋友的座位。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2005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牛改结婚的时候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女方家陪嫁的是一台</a:t>
            </a:r>
            <a:r>
              <a:rPr lang="en-US" altLang="zh-CN" sz="1695" kern="100" dirty="0">
                <a:latin typeface="微软雅黑" panose="020B0503020204020204" charset="-122"/>
                <a:ea typeface="微软雅黑" panose="020B0503020204020204" charset="-122"/>
                <a:cs typeface="Courier New" panose="02070309020205020404" pitchFamily="49" charset="0"/>
              </a:rPr>
              <a:t>32</a:t>
            </a:r>
            <a:r>
              <a:rPr lang="zh-CN" altLang="en-US" sz="1695" kern="100" dirty="0">
                <a:latin typeface="微软雅黑" panose="020B0503020204020204" charset="-122"/>
                <a:ea typeface="微软雅黑" panose="020B0503020204020204" charset="-122"/>
                <a:cs typeface="Courier New" panose="02070309020205020404" pitchFamily="49" charset="0"/>
              </a:rPr>
              <a:t>英寸的液晶彩色电视机。这个电视体轻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可以挂在墙上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清晰度高。当时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这样的电视机在牛改的村里是第一台。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牛改又购置了一台</a:t>
            </a:r>
            <a:r>
              <a:rPr lang="en-US" altLang="zh-CN" sz="1695" kern="100" dirty="0">
                <a:latin typeface="微软雅黑" panose="020B0503020204020204" charset="-122"/>
                <a:ea typeface="微软雅黑" panose="020B0503020204020204" charset="-122"/>
                <a:cs typeface="Courier New" panose="02070309020205020404" pitchFamily="49" charset="0"/>
              </a:rPr>
              <a:t>60</a:t>
            </a:r>
            <a:r>
              <a:rPr lang="zh-CN" altLang="en-US" sz="1695" kern="100" dirty="0">
                <a:latin typeface="微软雅黑" panose="020B0503020204020204" charset="-122"/>
                <a:ea typeface="微软雅黑" panose="020B0503020204020204" charset="-122"/>
                <a:cs typeface="Courier New" panose="02070309020205020404" pitchFamily="49" charset="0"/>
              </a:rPr>
              <a:t>英寸电视机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具有“家庭影院”无线联网功能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摆脱了电视台播啥看啥的被动局面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想看啥就选啥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而且还可以播放</a:t>
            </a:r>
            <a:r>
              <a:rPr lang="en-US" altLang="zh-CN" sz="1695" kern="100" dirty="0">
                <a:latin typeface="微软雅黑" panose="020B0503020204020204" charset="-122"/>
                <a:ea typeface="微软雅黑" panose="020B0503020204020204" charset="-122"/>
                <a:cs typeface="Courier New" panose="02070309020205020404" pitchFamily="49" charset="0"/>
              </a:rPr>
              <a:t>Office</a:t>
            </a:r>
            <a:r>
              <a:rPr lang="zh-CN" altLang="en-US" sz="1695" kern="100" dirty="0">
                <a:latin typeface="微软雅黑" panose="020B0503020204020204" charset="-122"/>
                <a:ea typeface="微软雅黑" panose="020B0503020204020204" charset="-122"/>
                <a:cs typeface="Courier New" panose="02070309020205020404" pitchFamily="49" charset="0"/>
              </a:rPr>
              <a:t>系统软件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说是能更方便孩子学习。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一晃到了</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读小学的儿子牛放说学校里的触屏电视比家里的好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想看啥节目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就像触摸手机一样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在电视机屏幕上轻轻触摸就行了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用遥控器调来调去选台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太费劲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牛放叽叽咕咕了老半天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原来是想让牛改换一台新的电视机。牛改生气了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嗓门提得老高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你爸爸小时候东家窜西家流动着看电视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你一个人看一台电视机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还不满意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说归说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牛改还真想买一台牛放说的那种触摸电视机呢。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牛改家的“电视三部曲”犹如改革开放的宏伟乐章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它只不过是这个宏伟乐章中的一个极小极小的音符。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金指点津</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本文采用时间式结构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选材独到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考生以平实的语言讲述了牛改家电视机的更换历程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借电视机的更换折射出社会和时代的巨变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人民生活逐渐富裕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表达了作者对改革开放的赞美之情。这篇文章可谓是平白如话却又意蕴丰富的优秀考场作文。</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①人的精神有三种境界</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骆驼、狮子和婴儿。第一境界骆驼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忍辱负重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被动地听命于别人或命运的安排</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第二境界狮子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把被动变成主动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由“你应该”到“我要”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一切由“我”主动争取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主动负起人生责任</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第三境界婴儿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这是一种“我是”的状态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活在当下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享受现在的一切。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②儒家是粮食店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绝不能打。否则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打倒了儒家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我们就没有饭吃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没有精神食粮</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道家则是药店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你如果不生病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一生也可以不必去理会它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要是一生病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你就非自动送上门去不可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南怀瑾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80987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综合上述材料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你有怎样的思考与选择</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据此写一篇论述类文章。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 ②</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 ④</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字。运用“时间式”结构。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积极进取”应该是这个时代青年人必有的精神风貌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但进取的道路并非一帆风顺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现实的“骨感”往往让我们精神苦闷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意志动摇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甚至变得自暴自弃、悲观消极。此题意在引发高三学生对人生道路的思考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尤其是在“此路不通”的情况下做何选择。最好综合两则材料的共同价值取向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加以选择后行文。参考立意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注重精神世界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享受不断成长的人生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不畏艰辛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积极进取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抛却虚无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人生有为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活在当下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快乐成长。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zh-CN" altLang="en-US" sz="1695" b="1" kern="100" dirty="0">
                <a:latin typeface="微软雅黑" panose="020B0503020204020204" charset="-122"/>
                <a:ea typeface="微软雅黑" panose="020B0503020204020204" charset="-122"/>
                <a:cs typeface="Courier New" panose="02070309020205020404" pitchFamily="49" charset="0"/>
              </a:rPr>
              <a:t>一路足迹</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8</a:t>
            </a:r>
            <a:r>
              <a:rPr lang="zh-CN" altLang="en-US" sz="1695" kern="100" dirty="0">
                <a:latin typeface="微软雅黑" panose="020B0503020204020204" charset="-122"/>
                <a:ea typeface="微软雅黑" panose="020B0503020204020204" charset="-122"/>
                <a:cs typeface="Courier New" panose="02070309020205020404" pitchFamily="49" charset="0"/>
              </a:rPr>
              <a:t>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奥运五环下有“北京”拼音字样的标志在我家那个呆头呆脑的电视机里放映着。看见运动场上跳高运动员腾身一跃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体操运动员灵活一转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披着五星红旗的运动员流着眼泪看国旗升起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我在床上手舞足蹈。“中国好厉害呀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妈妈莞尔一笑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这奥运会呀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北京是第一次举办。从申奥成功到鸟巢落成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再到各项事务一一准备好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我们中国就是要把奥运会打造到极致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我攥紧小拳头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妈妈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长大后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我要去现场看比赛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那你得好好学习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以后才有机会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我每天都会认真学习的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我拍着胸脯答道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笑容灿烂。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从此以后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课堂上多了一个稚嫩的声音抢答问题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老师批改的作业本中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多了一个“优”的字样。我认真地听老师讲课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听妈妈的话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努力和朋友融洽相处。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8</a:t>
            </a:r>
            <a:r>
              <a:rPr lang="zh-CN" altLang="en-US" sz="1695" kern="100" dirty="0">
                <a:latin typeface="微软雅黑" panose="020B0503020204020204" charset="-122"/>
                <a:ea typeface="微软雅黑" panose="020B0503020204020204" charset="-122"/>
                <a:cs typeface="Courier New" panose="02070309020205020404" pitchFamily="49" charset="0"/>
              </a:rPr>
              <a:t>岁那年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我迈得很坚定。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2008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中国奥运的脚步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也掷地有声。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13</a:t>
            </a:r>
            <a:r>
              <a:rPr lang="zh-CN" altLang="en-US" sz="1695" kern="100" dirty="0">
                <a:latin typeface="微软雅黑" panose="020B0503020204020204" charset="-122"/>
                <a:ea typeface="微软雅黑" panose="020B0503020204020204" charset="-122"/>
                <a:cs typeface="Courier New" panose="02070309020205020404" pitchFamily="49" charset="0"/>
              </a:rPr>
              <a:t>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那个呆头呆脑的电视机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已被薄薄的台式电脑所取代。那个扎着马尾的女孩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已叩开了初中的大门。“妈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快来看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太空授课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我激动地喊着。我知道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我看待“天宫一号”这项出色的成就的眼光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已迥异于</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岁时看问题的稚嫩、浅显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这是中国从“神舟一号”一路走来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把每一步都踩实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才为太空授课的实现提供了源头活水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涓涓细流。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而我呢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我把每一步都深深踏进知识的土壤里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留下一串不间断的脚印。每天早上早早到学校朗读的日子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像是一级级台阶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带着我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走进高一级的知识殿堂。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85219" y="1987716"/>
            <a:ext cx="7756097" cy="34363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7201" y="2043565"/>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材料由精心选择的六个名句组成。第①句强调的是自强不息。第②句不难理解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与此有关的关键词应该是家国情怀、思乡思亲等。第③句出自李清照的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鹧鸪天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作者眼中的桂花是“花中第一流”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突出其色淡香浓、迹远品高的特点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强调内在美。第④句如果能联系魏源其人其事和他的名句“师夷长技以制夷”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也就不难理解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可以理解为开放的胸怀、远大的理想等。第⑤句讲的是正视现实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敢于担当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勇于进取。第⑥句强调责任、自信、抱负等。考生既可以集中论述两三个名句的相通内涵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如以①⑤为基础探讨自强奋发、敢作敢为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也可以辩证思考由两三个名句组合生发的新含意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如以③④⑤为基础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讨论自信与正视问题、开放进取之间的关系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考生还可以深入研析个人、国家、社会及三者之间的关系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如以①③⑤为基础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探究如何全面提升个人的人格境界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或以②⑤为基础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80987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18</a:t>
            </a:r>
            <a:r>
              <a:rPr lang="zh-CN" altLang="en-US" sz="1695" kern="100" dirty="0">
                <a:latin typeface="微软雅黑" panose="020B0503020204020204" charset="-122"/>
                <a:ea typeface="微软雅黑" panose="020B0503020204020204" charset="-122"/>
                <a:cs typeface="Courier New" panose="02070309020205020404" pitchFamily="49" charset="0"/>
              </a:rPr>
              <a:t>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我迎来了</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岁的成年礼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中国迎来了改革开放</a:t>
            </a:r>
            <a:r>
              <a:rPr lang="en-US" altLang="zh-CN" sz="1695" kern="100" dirty="0">
                <a:latin typeface="微软雅黑" panose="020B0503020204020204" charset="-122"/>
                <a:ea typeface="微软雅黑" panose="020B0503020204020204" charset="-122"/>
                <a:cs typeface="Courier New" panose="02070309020205020404" pitchFamily="49" charset="0"/>
              </a:rPr>
              <a:t>40</a:t>
            </a:r>
            <a:r>
              <a:rPr lang="zh-CN" altLang="en-US" sz="1695" kern="100" dirty="0">
                <a:latin typeface="微软雅黑" panose="020B0503020204020204" charset="-122"/>
                <a:ea typeface="微软雅黑" panose="020B0503020204020204" charset="-122"/>
                <a:cs typeface="Courier New" panose="02070309020205020404" pitchFamily="49" charset="0"/>
              </a:rPr>
              <a:t>周岁。我的成年礼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意味着我更不能有丝毫懈怠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应继续在仰望星空时不忘脚踏实地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中国的周年礼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意味着中国在追梦的过程中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将把步伐迈得更坚定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更有力量。</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我要面对高考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我告诉自己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听好每一堂课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做好每一道题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珍惜每一分钟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将会做好每一项研究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落实好每一项政策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制定好每一项规划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走好每一步。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当我</a:t>
            </a:r>
            <a:r>
              <a:rPr lang="en-US" altLang="zh-CN" sz="1695" kern="100" dirty="0">
                <a:latin typeface="微软雅黑" panose="020B0503020204020204" charset="-122"/>
                <a:ea typeface="微软雅黑" panose="020B0503020204020204" charset="-122"/>
                <a:cs typeface="Courier New" panose="02070309020205020404" pitchFamily="49" charset="0"/>
              </a:rPr>
              <a:t>35</a:t>
            </a:r>
            <a:r>
              <a:rPr lang="zh-CN" altLang="en-US" sz="1695" kern="100" dirty="0">
                <a:latin typeface="微软雅黑" panose="020B0503020204020204" charset="-122"/>
                <a:ea typeface="微软雅黑" panose="020B0503020204020204" charset="-122"/>
                <a:cs typeface="Courier New" panose="02070309020205020404" pitchFamily="49" charset="0"/>
              </a:rPr>
              <a:t>岁时。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那时的中国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将以更加坚定的步伐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走好复兴之路。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那时的我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将把认真不苟的态度一以贯之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走好人生之路。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那时</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岁的孩子们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正一步一个脚印地追梦、筑梦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开启自己的成功之路。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与中国一道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在路上留下一个个清晰的足迹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撒下一路芳香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砥砺前行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且行且歌。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13042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金指点津</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本文采用“画面组合式”结构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精心选取四个不同年龄段的画面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依次写</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岁、</a:t>
            </a:r>
            <a:r>
              <a:rPr lang="en-US" altLang="zh-CN" sz="1695" kern="100" dirty="0">
                <a:latin typeface="微软雅黑" panose="020B0503020204020204" charset="-122"/>
                <a:ea typeface="微软雅黑" panose="020B0503020204020204" charset="-122"/>
                <a:cs typeface="Courier New" panose="02070309020205020404" pitchFamily="49" charset="0"/>
              </a:rPr>
              <a:t>13</a:t>
            </a:r>
            <a:r>
              <a:rPr lang="zh-CN" altLang="en-US" sz="1695" kern="100" dirty="0">
                <a:latin typeface="微软雅黑" panose="020B0503020204020204" charset="-122"/>
                <a:ea typeface="微软雅黑" panose="020B0503020204020204" charset="-122"/>
                <a:cs typeface="Courier New" panose="02070309020205020404" pitchFamily="49" charset="0"/>
              </a:rPr>
              <a:t>岁、</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a:t>
            </a:r>
            <a:r>
              <a:rPr lang="en-US" altLang="zh-CN" sz="1695" kern="100" dirty="0">
                <a:latin typeface="微软雅黑" panose="020B0503020204020204" charset="-122"/>
                <a:ea typeface="微软雅黑" panose="020B0503020204020204" charset="-122"/>
                <a:cs typeface="Courier New" panose="02070309020205020404" pitchFamily="49" charset="0"/>
              </a:rPr>
              <a:t>35</a:t>
            </a:r>
            <a:r>
              <a:rPr lang="zh-CN" altLang="en-US" sz="1695" kern="100" dirty="0">
                <a:latin typeface="微软雅黑" panose="020B0503020204020204" charset="-122"/>
                <a:ea typeface="微软雅黑" panose="020B0503020204020204" charset="-122"/>
                <a:cs typeface="Courier New" panose="02070309020205020404" pitchFamily="49" charset="0"/>
              </a:rPr>
              <a:t>岁时是如何与时代共同成长的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而且从中挖掘出与时代携手、共同成长的主题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从这个角度可以看出文章思想的深度。另外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本文张弛有度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长短句交错使用。主体部分每个层次的开始都是一个短句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且以微型段落的形式出现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特别醒目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后面的句子或长或短。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18</a:t>
            </a:r>
            <a:r>
              <a:rPr lang="zh-CN" altLang="en-US" sz="1695" kern="100" dirty="0">
                <a:latin typeface="微软雅黑" panose="020B0503020204020204" charset="-122"/>
                <a:ea typeface="微软雅黑" panose="020B0503020204020204" charset="-122"/>
                <a:cs typeface="Courier New" panose="02070309020205020404" pitchFamily="49" charset="0"/>
              </a:rPr>
              <a:t>岁时以优异成绩考上北京大学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作为领唱参加第八届世界合唱比赛并斩获两枚金牌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大四时携笔从戎经过严格训练成为海军陆战队一员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作为唯一一名女陆战队员远赴亚丁湾执行护航任务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一位名叫宋玺的退伍女兵火了。在不少人还处于迷茫的年纪时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年仅</a:t>
            </a:r>
            <a:r>
              <a:rPr lang="en-US" altLang="zh-CN" sz="1695" kern="100" dirty="0">
                <a:latin typeface="微软雅黑" panose="020B0503020204020204" charset="-122"/>
                <a:ea typeface="微软雅黑" panose="020B0503020204020204" charset="-122"/>
                <a:cs typeface="Courier New" panose="02070309020205020404" pitchFamily="49" charset="0"/>
              </a:rPr>
              <a:t>20</a:t>
            </a:r>
            <a:r>
              <a:rPr lang="zh-CN" altLang="en-US" sz="1695" kern="100" dirty="0">
                <a:latin typeface="微软雅黑" panose="020B0503020204020204" charset="-122"/>
                <a:ea typeface="微软雅黑" panose="020B0503020204020204" charset="-122"/>
                <a:cs typeface="Courier New" panose="02070309020205020404" pitchFamily="49" charset="0"/>
              </a:rPr>
              <a:t>多岁的她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一次又一次树立新目标并不断进发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用奋斗书写了与众不同的青春。这令许多网友赞叹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活出了中国年轻人应该有的模样”“这才是真正的‘</a:t>
            </a:r>
            <a:r>
              <a:rPr lang="en-US" altLang="zh-CN" sz="1695" kern="100" dirty="0">
                <a:latin typeface="微软雅黑" panose="020B0503020204020204" charset="-122"/>
                <a:ea typeface="微软雅黑" panose="020B0503020204020204" charset="-122"/>
                <a:cs typeface="Courier New" panose="02070309020205020404" pitchFamily="49" charset="0"/>
              </a:rPr>
              <a:t>90</a:t>
            </a:r>
            <a:r>
              <a:rPr lang="zh-CN" altLang="en-US" sz="1695" kern="100" dirty="0">
                <a:latin typeface="微软雅黑" panose="020B0503020204020204" charset="-122"/>
                <a:ea typeface="微软雅黑" panose="020B0503020204020204" charset="-122"/>
                <a:cs typeface="Courier New" panose="02070309020205020404" pitchFamily="49" charset="0"/>
              </a:rPr>
              <a:t>后’”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请围绕宋玺的经历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联系现实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选择恰当的写作方向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表达自己的认识与思考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不得抄袭。运用“画面组合式”结构。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我来拟写</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3777042"/>
            <a:ext cx="7559577" cy="16071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78528" y="3791550"/>
            <a:ext cx="7559577" cy="120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这是一则具有励志色彩的材料作文题目。“上北大、拿冠军、打海盗”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宋玺在成长过程中确立了一个个明确的目标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最终开出绚烂的花来。在实现每一个目标的过程中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她付出了很多努力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活出了时代的风采。如何定位自己的人生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是每一个年轻人应该思考的问题。写作这一题目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可以从材料内容出发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选择恰</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37999" y="2098985"/>
            <a:ext cx="7559577" cy="3420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37999" y="2113493"/>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表达对人生的深刻理解。具体立意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可以从以下方面思考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树立明确目标。目标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如花般发出幽香之气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让我们去寻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去找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当达到我们的目标时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内心的喜悦与释然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是奋斗后最好的奖赏。宋玺正是明确了人生的目标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才能一路走来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收获满满。②展示青春风采。青春是一首歌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每一个年轻人都应该奏出自己的青春乐章。宋玺的青春是缤纷多彩的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上北大、拿冠军、打海盗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踏着青春的节拍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她将生命点缀得无限精彩。③发扬奋斗精神。奋斗的人生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能够让我们在消除障碍时坚强勇毅、战胜困难时一往无前。宋玺这位“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后”女孩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用奋斗书写了与众不同的青春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展示了积极健康的精神风貌。④彰显生命价值。人生的价值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不在于拥有多少财产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而在于为社会创造了怎样的价值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或者留下了怎样的精神品质。宋玺的价值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在她追求人生梦想的过程中得到充分体现。</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北京卷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700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生态文明建设关乎中华民族的永续发展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优美生态环境是每一个中国人的期盼。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请你展开想象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以“绿水青山图”为题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写一篇记叙文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形象生动地展现出人与自然和谐相处的美好图景。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立意积极向上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叙事符合逻辑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时间、地点、人物、叙事人称自定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有细节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有描写。运用“画面组合式”结构。</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1131" y="2191949"/>
            <a:ext cx="7559577" cy="2982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71131" y="2206456"/>
            <a:ext cx="7559577" cy="120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本题要求以“绿水青山图”为题写一篇记叙文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呼应的是对当前生态文明建设的关注。考生应当充分利用过去的创作经验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准确把握题目主旨。考生需要在较短时间内在题目规定的框架内完成人物关系的建立、故事情节的铺设、场景的安排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既要注意故事的合理性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又要体现出情感性。要特别注意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立意上要从积极方面、从长远角度看待生态文明建设问题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不要只是简单吐槽和抱怨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要体现出我们每个人能够为此做出的贡献。要注意对节奏的把握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对文章的叙事线和情感线进行整体设计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将叙事的逻辑性与语言的审美价值有机结合起来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使读者能够充分感受到作者的写作功底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又不感觉拖沓。生态兴则文明兴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生态衰则文明衰。</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37999" y="2098985"/>
            <a:ext cx="7559577" cy="31587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37999" y="2113493"/>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该题可写内容很多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如治理空气污染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治理水污染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防治土壤污染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整治环境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吃得放心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住得安心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青山绿水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鸟语花香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等等。考生可以编写故事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可以写实事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也可以在写实的基础上适当展开想象。写作要求符合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周岁青年喜欢想象的思维特点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写作内容符合学生向往美好生活的思想实际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写作题目画面感强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富有审美性和文学意味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利于有特长的考生发挥。</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4893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议论文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并列式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并列式结构的文章在每年的高考高分作文中都占了很大的比例。这种结构的特点是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围绕文章的中心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在文章的主体部分写几个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一般是三个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并列的段落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分别从不同角度、不同侧面来阐释中心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使文章呈现出多管齐下、齐头并进的格局。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并列式结构的文章之所以能在众多的高考作文中脱颖而出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是因为它有自身的“优势”</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a:t>
            </a:r>
            <a:r>
              <a:rPr lang="zh-CN" altLang="en-US" sz="1695" kern="100" dirty="0">
                <a:latin typeface="微软雅黑" panose="020B0503020204020204" charset="-122"/>
                <a:ea typeface="微软雅黑" panose="020B0503020204020204" charset="-122"/>
                <a:cs typeface="Courier New" panose="02070309020205020404" pitchFamily="49" charset="0"/>
              </a:rPr>
              <a:t>主题鲜明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中心突出。古人云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一咏三叹。”确定了中心后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再用几个平行的层次来阐释主题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使得主题鲜明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中心突出。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2419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表达个人对家国情怀、社会现实的关注与思索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或以③⑤⑥为基础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论说坚持自我与承担社会责任之间的关系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等等。考生也可能更看重“中国文化博大精深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无数名句化育后世”带给自己的感触与思考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而由此出发立意行文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对名句作者及其时代进行分析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个性化地阐发“中国文化博大精深”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或结合自己的经历和体会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讲述“无数名句化育后世”的精彩故事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论说名言警句对文化传承的重要意义。命题明确要求考生“合理引用”名句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既呼应了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中国诗词大会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引发的诗词记诵热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更隐含了“文化传承不应只是静态记忆”的认知。“引用”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可以是名句字面意义的简单借用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也可以是名句哲理的深度化用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可以是正引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也可以是反用。合理引用名句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能使语言表达简洁凝练、生动活泼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增添感染力和说服力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将名句自然融入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a:t>
            </a:r>
            <a:r>
              <a:rPr lang="zh-CN" altLang="en-US" sz="1695" kern="100" dirty="0">
                <a:latin typeface="微软雅黑" panose="020B0503020204020204" charset="-122"/>
                <a:ea typeface="微软雅黑" panose="020B0503020204020204" charset="-122"/>
                <a:cs typeface="Courier New" panose="02070309020205020404" pitchFamily="49" charset="0"/>
              </a:rPr>
              <a:t>思路清晰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结构严谨。这种作文在主体部分都有标志句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看起来一目了然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能让阅卷老师较快地把握作者的行文思路和文章结构。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a:t>
            </a:r>
            <a:r>
              <a:rPr lang="zh-CN" altLang="en-US" sz="1695" kern="100" dirty="0">
                <a:latin typeface="微软雅黑" panose="020B0503020204020204" charset="-122"/>
                <a:ea typeface="微软雅黑" panose="020B0503020204020204" charset="-122"/>
                <a:cs typeface="Courier New" panose="02070309020205020404" pitchFamily="49" charset="0"/>
              </a:rPr>
              <a:t>有助联想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点亮文采。几个平行的段落其实是文章思路的辐射点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有利于作者进行联想。结构明确了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作者可以拿出“看家本领”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使用多种修辞手法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在文章的各个部分进行点缀。</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在写并列式结构的议论文时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还需注意以下几种情况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a:t>
            </a:r>
            <a:r>
              <a:rPr lang="zh-CN" altLang="en-US" sz="1695" kern="100" dirty="0">
                <a:latin typeface="微软雅黑" panose="020B0503020204020204" charset="-122"/>
                <a:ea typeface="微软雅黑" panose="020B0503020204020204" charset="-122"/>
                <a:cs typeface="Courier New" panose="02070309020205020404" pitchFamily="49" charset="0"/>
              </a:rPr>
              <a:t>行文前先列好提纲。提纲中要写好三个内容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文章的中心、标志句、事例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。主体部分每段可以只详写一个事例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也可略写多个事例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可以灵活掌握。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a:t>
            </a:r>
            <a:r>
              <a:rPr lang="zh-CN" altLang="en-US" sz="1695" kern="100" dirty="0">
                <a:latin typeface="微软雅黑" panose="020B0503020204020204" charset="-122"/>
                <a:ea typeface="微软雅黑" panose="020B0503020204020204" charset="-122"/>
                <a:cs typeface="Courier New" panose="02070309020205020404" pitchFamily="49" charset="0"/>
              </a:rPr>
              <a:t>锤炼语言。写并列式结构的文章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一定要锤炼语言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处处出彩。一要做到开头、结尾有亮点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在开头和结尾处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采用修辞手法增强语言的表达效果。二要做到主体部分铺锦缎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主体部分的语言要流畅、出彩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从而使得论据论证有力。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a:t>
            </a:r>
            <a:r>
              <a:rPr lang="zh-CN" altLang="en-US" sz="1695" kern="100" dirty="0">
                <a:latin typeface="微软雅黑" panose="020B0503020204020204" charset="-122"/>
                <a:ea typeface="微软雅黑" panose="020B0503020204020204" charset="-122"/>
                <a:cs typeface="Courier New" panose="02070309020205020404" pitchFamily="49" charset="0"/>
              </a:rPr>
              <a:t>标志句的写法要多样化。写标志句其实就是在整理文章的思路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所以标志句一定要好好拟写。标志句要有文采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因为标志句放在段首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很醒目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也是展示作者语言功底的一部分。同时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标志句要做到精练传神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句式工整。标志句的写法大概可以分为以下两种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①</a:t>
            </a:r>
            <a:r>
              <a:rPr lang="zh-CN" altLang="en-US" sz="1695" kern="100" dirty="0">
                <a:latin typeface="微软雅黑" panose="020B0503020204020204" charset="-122"/>
                <a:ea typeface="微软雅黑" panose="020B0503020204020204" charset="-122"/>
                <a:cs typeface="Courier New" panose="02070309020205020404" pitchFamily="49" charset="0"/>
              </a:rPr>
              <a:t>小标题式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就是用精练传神的文句概括段意。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②中心句式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通常用一句话概括段落主旨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也可用名言、诗句或者歌词等作为标志句。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470150"/>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b="1" kern="100" dirty="0">
                <a:latin typeface="微软雅黑" panose="020B0503020204020204" charset="-122"/>
                <a:ea typeface="微软雅黑" panose="020B0503020204020204" charset="-122"/>
                <a:cs typeface="Courier New" panose="02070309020205020404" pitchFamily="49" charset="0"/>
              </a:rPr>
              <a:t>以梦为马</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行远自迩</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很高兴遇见你们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身处</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年的中国</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岁青年们。你们与中国一路同行、成长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你们成年了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未来充满机遇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同时你们也要肩负使命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迎接挑战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面对这封来自</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年的文书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只予你们这样的一句寄语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以梦为马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行远自迩。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82968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怀科技之梦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行创新之路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对你们来说早已不是新鲜的名词了吧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早在</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中国的互联网普及率就已超过全球平均水平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而科学技术的发展或许已让你们的网络世界有了更缤纷的色彩。早在</a:t>
            </a:r>
            <a:r>
              <a:rPr lang="en-US" altLang="zh-CN" sz="1695" kern="100" dirty="0">
                <a:latin typeface="微软雅黑" panose="020B0503020204020204" charset="-122"/>
                <a:ea typeface="微软雅黑" panose="020B0503020204020204" charset="-122"/>
                <a:cs typeface="Courier New" panose="02070309020205020404" pitchFamily="49" charset="0"/>
              </a:rPr>
              <a:t>2011</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天宫一号”就已升空。这一具有里程碑意义的事件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你们虽未曾亲历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但也一定了解吧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因为在</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天宫”系列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甚至更多的中国创新型航天器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或许已经在世界的史册上书写了辉煌的一笔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而它只是一个起点。中国的飞速发展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正是以科技为起点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走出了创新之路。而你们这一代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必然是被创新精神深深影响的一代。请不要忘记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中国也曾因科技创新不足而遭受过压制。</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年的“中兴事件”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敲响了我们缺乏核心技术的警钟</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岁青年们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请怀中国科技发展之梦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行创新之路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你们的创新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乃中国动力之源。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48932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怀民生之梦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行小康之路</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是中国基本实现社会主义现代化的一年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你们或许正享受着现代化带来的幸福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对过去的贫穷苦难缺乏直观的了解。</a:t>
            </a: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年以前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中国尽管飞速发展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但贫困仍未被根除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如大凉山的孩子们、中洞小学的学生们仍处于贫困之中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报道出的是个案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折射出的却是群体。自</a:t>
            </a: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年以来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精准扶贫”项目开始推动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中国的贫困在日渐被消除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但这是否意味着“民生各有所乐”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不是的。纵使已是</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中国民生问题仍是一个不可忽视的问题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贫困真的根除了吗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纵使脱贫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人们的生活幸福吗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真正觉得生活满意的民众有多少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民生问题不是一朝一夕就能够彻底解决的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而是需要一代代人的不懈努力。</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岁青年们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当怀民生之梦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行全民小康建设之路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你们的前行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将为中国民众带来暖意。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829685"/>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怀民族之梦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行复兴之路</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在历史教科书上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你们一定了解了中国近代的屈辱与反抗。而在新时代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中国的发展也绝非一帆风顺。</a:t>
            </a:r>
            <a:r>
              <a:rPr lang="en-US" altLang="zh-CN" sz="1695" kern="100" dirty="0">
                <a:latin typeface="微软雅黑" panose="020B0503020204020204" charset="-122"/>
                <a:ea typeface="微软雅黑" panose="020B0503020204020204" charset="-122"/>
                <a:cs typeface="Courier New" panose="02070309020205020404" pitchFamily="49" charset="0"/>
              </a:rPr>
              <a:t>2008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本是北京奥运会举办年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突如其来的汶川大地震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在每个中国人心中留下了难以抹平的伤痕。中华民族是一个饱经磨难的民族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同时也是一个坚韧不拔的民族。</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中国必然已在世界傲立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但请你们永远勿忘中国过去的苦难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请谨记你们心中的家国民族之梦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请在中国复兴的道路上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继续砥砺前行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以梦为马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怀科技、民生、民族之梦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无惧前途风雨阻险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行远自迩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行创新、小康、复兴之路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终将点亮中国之光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145034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金指点津</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本文是一篇契合题旨、思路清晰的考场佳作。最突出的特色是结构整饬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中心论点“以梦为马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行远自迩”通过分论点一“怀科技之梦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行创新之路”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分论点二“怀民生之梦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行小康之路”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分论点三“怀民族之梦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行复兴之路”论证得十分清楚。另外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语言生动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有真情实感。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根据下列材料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结合后面的要求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完成写作任务。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塞罕坝自古就是一处水草丰沛、森林茂密、禽兽繁集的天然名苑。后退化为高原荒丘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呈现“飞鸟无栖树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黄沙遮天日”的荒凉景象。四十多年来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塞罕坝在各级领导的大力支持和关怀下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用两代人的青春和汗水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营造起万顷林海。在此基础上建立起来的塞罕坝国家森林公园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是北方地区面积最大、兼具森林草原景观的国家级森林公园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被赞誉为“河的源头、云的故乡、花的世界、林的海洋、珍禽异兽的天堂”。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环境就是民生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青山就是美丽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蓝天也是幸福。要像保护眼睛一样保护生态环境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像对待生命一样对待生态环境。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“某人”总喜欢说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他们现在的境况是别人造成的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环境决定了他们的人生位置。请从以上材料中提取相关信息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面向“某人”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表达你对“某人”心态的看法或对“某人”的劝说。要求合理引用材料内容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字。运用“并列式”结构。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2272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请升级你灵魂的软件系统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改变家族命运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请从现在开始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正确的观念加矢志不渝的奋斗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终会创造人间奇迹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别人影响了我现在的境况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但是我可以通过努力改变未来的境况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人间盛景总是伟大的劳动创造出来的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学会用发展的眼光谋求发展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;⑦</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伟大的时代为我们“梦想成真”提供了无限可能。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0999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让其与全文浑然一体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对考生的表达能力提出了更高的要求。这一任务型材料作文的创新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也为辨识考生水平高低、强化区分度提供了一种新方法。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我来拟题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中国自信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针砭时弊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担当履责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家国情怀与履责担当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心中有担当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少年当自强。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对比式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对比式结构就是指通过对比来突出中心。对比有正与反的对比、现在和过去的对比、一事物与另一事物的对比、同一事物各个不同发展阶段的对比等等。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b="1" kern="100" dirty="0">
                <a:latin typeface="微软雅黑" panose="020B0503020204020204" charset="-122"/>
                <a:ea typeface="微软雅黑" panose="020B0503020204020204" charset="-122"/>
                <a:cs typeface="Courier New" panose="02070309020205020404" pitchFamily="49" charset="0"/>
              </a:rPr>
              <a:t>道器并重</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方得要领</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生活中的确有许多器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但何谓器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易经通注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形而上者谓之道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形而下者谓之器。”器就是具体的、可感知的形象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抽象的、不可感知的则是道。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道与器相依相存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互相转化。儒家认为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天命之谓性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率性之谓道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修道之谓教。道也者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不可须臾离也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可离非道也。”道是道德修养的最高境界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需要格物致知来把握。道家则认为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道生一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一生二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二生三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三生万物。”道是万物的根本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包罗万象。佛家也认为修行历练才能到达道的彼岸。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这些主张汇聚成了“重道轻器”的传统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对中国社会产生了深远影响。它有着积极的一面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诸如儒学中的很多主张。“君子谋道不谋食”“君子忧道不忧贫”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强调人即使处于困境也要矢志不渝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奋力向前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诚者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天之道也。思诚者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人之道也”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认为要达到道的要求必须正心诚意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专心致志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朝闻道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夕死可矣”“君子喻于义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小人喻于利”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则将个人义务与国家、社会的责任归结为一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激励人为完美人格、为理想、为国家付出一切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我们今天强调的集体主义不也是同样的要求吗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但也有明显的弊端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它主张重誉尚节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重义轻利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却又忽略了个体的差异、个性的要求和合理利益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往往借集体的名义谋杀人的个性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它过分强调了道德伦理和个体修养的重要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忽略了自然理性的探求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只注重内而忽略了外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是闭关锁国的思想源头。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247015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翻开中国古今历史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一个个惨痛的教训正是对“重道轻器”传统的强烈反弹。由于重道轻器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宋明理学刻意强调“道统”“存天理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灭人欲”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以“三纲五常”为人伦规范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四书章句集注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为科举教材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忽略个体要求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禁锢自由思想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造成了多少“范进”“祥林嫂”式的人间悲剧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由于重道轻器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中国科技渐渐落后于西方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天朝大国的迷梦终被英国的坚船利炮打破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中国丧权辱国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从此陷入了被列强奴役蹂躏的悲惨境地。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历史潮流浩浩荡荡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顺之者昌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逆之者亡。惩前毖后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国家才能发展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民族才有希望。“重道轻器”的时代已成历史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改革开放</a:t>
            </a:r>
            <a:r>
              <a:rPr lang="en-US" altLang="zh-CN" sz="1695" kern="100" dirty="0">
                <a:latin typeface="微软雅黑" panose="020B0503020204020204" charset="-122"/>
                <a:ea typeface="微软雅黑" panose="020B0503020204020204" charset="-122"/>
                <a:cs typeface="Courier New" panose="02070309020205020404" pitchFamily="49" charset="0"/>
              </a:rPr>
              <a:t>40</a:t>
            </a:r>
            <a:r>
              <a:rPr lang="zh-CN" altLang="en-US" sz="1695" kern="100" dirty="0">
                <a:latin typeface="微软雅黑" panose="020B0503020204020204" charset="-122"/>
                <a:ea typeface="微软雅黑" panose="020B0503020204020204" charset="-122"/>
                <a:cs typeface="Courier New" panose="02070309020205020404" pitchFamily="49" charset="0"/>
              </a:rPr>
              <a:t>年的经验再次证明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道器并重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既重视道德文明建设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又重视科学发展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社会才能健全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经济才能腾飞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文化才能进步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从深圳经济特区的建设到自由贸易港的设立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从旧四大发明的骄傲到“新四大发明”的荣光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从小型船舶的设计到大型航母的制造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从可燃冰开采技术的突破到石墨烯技术的掌握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从“蛟龙号”下潜深度的刷新到“天眼”的建成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科技进口正向科技创新转变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中国正朝着社会主义现代化强国的建设方向阔步前行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中国坚定的脚步再一次证明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道器并重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方是发展之道</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年天津卷高分作文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17900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金指点津</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本文主体部分运用对比式结构。第①段先引用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易经通注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亮出观点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第②段先正面论证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分析道器相依并存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列举儒、道、佛思想加以论证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然后③</a:t>
            </a:r>
            <a:r>
              <a:rPr lang="en-US" altLang="zh-CN" sz="1695" kern="100" dirty="0">
                <a:latin typeface="微软雅黑" panose="020B0503020204020204" charset="-122"/>
                <a:ea typeface="微软雅黑" panose="020B0503020204020204" charset="-122"/>
                <a:cs typeface="Courier New" panose="02070309020205020404" pitchFamily="49" charset="0"/>
              </a:rPr>
              <a:t>~⑤</a:t>
            </a:r>
            <a:r>
              <a:rPr lang="zh-CN" altLang="en-US" sz="1695" kern="100" dirty="0">
                <a:latin typeface="微软雅黑" panose="020B0503020204020204" charset="-122"/>
                <a:ea typeface="微软雅黑" panose="020B0503020204020204" charset="-122"/>
                <a:cs typeface="Courier New" panose="02070309020205020404" pitchFamily="49" charset="0"/>
              </a:rPr>
              <a:t>段从正反面论证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分析历史上“重道轻器”的积极和消极影响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最后第⑥段总结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只有道器并重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方能发展。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84886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“不要让孩子输在起跑线上”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这句教育口号流布甚广又备受争议。它被很多人引用信奉乃至践行。于是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出现了针对儿童的形式、内容各异的早教班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也出现了诸如把小学课程提前教给幼儿、把初中课程提前教给小学生的超前教育。也有很多人反对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认为该口号反映的教育观念消极影响大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弊端甚多。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你如何看待这些问题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表明你的态度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103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66325" y="2194594"/>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材料说的是社会上的“早教班”现象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对于这种“超前教育”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有人赞成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有人反对。 “不要让孩子输在起跑线上”这一观点反映了家长望子成龙的心态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家长的初衷也是一心一意为子女着想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但若不遵循学习发展的客观规律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这种做法无异于拔苗助长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势必会出现不好的结果。考生写作中可以采用正反对比式的结构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先列举进行“超前教育”的现象和一些不良后果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再从反面进行道理论证和事实论证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指出遵从天性、遵从客观规律的教育才能收到良好的结果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最后辩证地亮明观点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超前教育要适度。参考立意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笨鸟先飞”要有度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拔苗助长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贻害无穷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超前教育之我观；等等。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微信、支付宝、滴滴打车等的出现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使电信业、银行业、出租车行业等面临挑战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许多曾经稳定的职业已经消失或行将消失。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大数据、人工智能时代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催生了许多新兴行业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出现了大量诸如数据分析师、色彩搭配师、公共营养师等新职业。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一部电视纪录片的热播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使“章丘铁锅”意外走红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铁锅锻造这一老行当迅速得到人们的追捧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传统工艺重新焕发生机。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在新时代飞速发展的大背景下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个人应该有着怎样的思考和选择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作为高三毕业生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请你以“时代与职业生涯规划”为主题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在班会上发言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表达你的思考和看法。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字。运用“对比式”结构。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4006279"/>
            <a:ext cx="7811473" cy="1471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261" y="3995660"/>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材料一主要叙述的是一些传统职业面临挑战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材料二主要叙述的是新职业的兴起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材料三主要叙述的是老行当也能流行。综合三则材料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不难发现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材料围绕的核心话题是“职业”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背景是“时代的变化”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矛盾的焦点是“如何看待新兴职业与传统职业”。在快速发展的时代面前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许多新行业正在诞生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许多传统行业正在消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8"/>
          <p:cNvGrpSpPr/>
          <p:nvPr/>
        </p:nvGrpSpPr>
        <p:grpSpPr>
          <a:xfrm>
            <a:off x="778528" y="1974016"/>
            <a:ext cx="1311470" cy="417288"/>
            <a:chOff x="2074961" y="4329310"/>
            <a:chExt cx="2953317"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99710" y="4329310"/>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升格展台</a:t>
              </a:r>
              <a:endParaRPr lang="zh-CN" altLang="en-US" sz="2000" b="1" spc="200" dirty="0">
                <a:solidFill>
                  <a:schemeClr val="bg1"/>
                </a:solidFill>
                <a:latin typeface="微软雅黑" panose="020B0503020204020204" charset="-122"/>
                <a:ea typeface="微软雅黑" panose="020B0503020204020204" charset="-122"/>
              </a:endParaRPr>
            </a:p>
          </p:txBody>
        </p:sp>
      </p:grpSp>
      <p:graphicFrame>
        <p:nvGraphicFramePr>
          <p:cNvPr id="2" name="表格 1"/>
          <p:cNvGraphicFramePr>
            <a:graphicFrameLocks noGrp="1"/>
          </p:cNvGraphicFramePr>
          <p:nvPr/>
        </p:nvGraphicFramePr>
        <p:xfrm>
          <a:off x="654826" y="2507750"/>
          <a:ext cx="7952105" cy="3365500"/>
        </p:xfrm>
        <a:graphic>
          <a:graphicData uri="http://schemas.openxmlformats.org/drawingml/2006/table">
            <a:tbl>
              <a:tblPr>
                <a:tableStyleId>{5940675A-B579-460E-94D1-54222C63F5DA}</a:tableStyleId>
              </a:tblPr>
              <a:tblGrid>
                <a:gridCol w="3556635"/>
                <a:gridCol w="43954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28950">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春风十里不如你</a:t>
                      </a:r>
                      <a:endParaRPr lang="zh-CN" altLang="en-US"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　　　　　　</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致优秀传统文化</a:t>
                      </a:r>
                      <a:endParaRPr lang="zh-CN" altLang="en-US" sz="1695" b="0"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泱泱华夏</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浩浩九州。如果说中华民族的历史是一部长诗</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那么在此过程中形成的优秀传统文化</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无疑就是那颗最耀眼、最璀璨的明珠。在当下</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秉承“天行健</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君子以自强不息”的文化自觉</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坚守优秀传统文化</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无疑是理性的。</a:t>
                      </a:r>
                      <a:endParaRPr lang="zh-CN" altLang="en-US" sz="1695" b="0"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春风十里不如你</a:t>
                      </a:r>
                      <a:endParaRPr lang="zh-CN" altLang="en-US"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致优秀传统文化</a:t>
                      </a:r>
                      <a:endParaRPr lang="zh-CN" altLang="en-US" sz="1695" b="0"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泱泱华夏</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浩浩九州。如果说中华民族的历史是一部长诗</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那么在此过程中形成的优秀传统文化</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无疑是那颗最耀眼、最璀璨的明珠。在当下</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秉承“天行健</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君子以自强不息”的文化自觉</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坚守优秀传统文化</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无疑是理性的。</a:t>
                      </a:r>
                      <a:endParaRPr lang="zh-CN" altLang="en-US" sz="1695" b="0"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804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66325" y="2042340"/>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也有很多传统行业在新时代焕发出新的生机。作为高中生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我们该如何在这个快速变化的时代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选择自己的职业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规划自己的未来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拥抱新时代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面向未来规划职业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避免成为时代发展的炮灰。②坚守老传统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价值永流传。老行业淡出人们的视线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并非真正意义的消亡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很多老行业只是从生活必需变成了文化审美。③将对立的两面合二为一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用科技点亮传统老行业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老行业之所以老而经久不衰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尤其具备经历史沉淀永不褪色的精华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然而在口口相传和经验传递的农耕时代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常常由于天灾或人力因素而消逝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我们可以借助科技的力量、传播的力量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让老行业走到更多人面前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焕发出新的光彩。④选择新行业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心怀老传统。无论时代怎么发展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无论科技怎么演变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我们都不应沦为工具的奴隶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人类最古老、最传统的行业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莫过于对人类心底真善美的需求。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递进式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递进式结构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是写作议论文时经常使用的一种结构方式。其主要特点是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围绕着中心论点或论题展开论证时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各个部分之间是层层深入、步步推进的关系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其前后顺序有严格要求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不能随意变更。一般议论文采取先提出问题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再分析问题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最后解决问题的思路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即体现了递进式结构的特点。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b="1" kern="100" dirty="0">
                <a:latin typeface="微软雅黑" panose="020B0503020204020204" charset="-122"/>
                <a:ea typeface="微软雅黑" panose="020B0503020204020204" charset="-122"/>
                <a:cs typeface="Courier New" panose="02070309020205020404" pitchFamily="49" charset="0"/>
              </a:rPr>
              <a:t>虚实之间</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理性相待</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虚拟现实为人类生活提供了极大的便利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丰富了我们的生活。然而虚拟终究是虚象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不能成为现实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更不能沉溺其中。安兰德说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理性是不在任何法律、制度、社会规范下的一种道德。面对虚拟现实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我们要保持理性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与它保持适当距离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生活在理性的苍穹之下。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逸仙先生曾言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世界潮流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浩浩荡荡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顺之则昌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逆之则亡。面对日新月异的世界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坐在井底望天只会让你更落后于时代。拥抱这个新时代吧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天堂电影院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中所说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如果你不出去走走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你就会以为这是全世界。虚拟现实呈现的虽是幻影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但这将为人类社会打开全新的领域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中曾预言将出现虚拟现实的游戏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而不久前在日本举办的</a:t>
            </a:r>
            <a:r>
              <a:rPr lang="en-US" altLang="zh-CN" sz="1695" kern="100" dirty="0">
                <a:latin typeface="微软雅黑" panose="020B0503020204020204" charset="-122"/>
                <a:ea typeface="微软雅黑" panose="020B0503020204020204" charset="-122"/>
                <a:cs typeface="Courier New" panose="02070309020205020404" pitchFamily="49" charset="0"/>
              </a:rPr>
              <a:t>Anime Japan</a:t>
            </a:r>
            <a:r>
              <a:rPr lang="zh-CN" altLang="en-US" sz="1695" kern="100" dirty="0">
                <a:latin typeface="微软雅黑" panose="020B0503020204020204" charset="-122"/>
                <a:ea typeface="微软雅黑" panose="020B0503020204020204" charset="-122"/>
                <a:cs typeface="Courier New" panose="02070309020205020404" pitchFamily="49" charset="0"/>
              </a:rPr>
              <a:t>让这一预想成为现实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拥抱新世界是大势所趋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生命需要尝鲜来保持青春与活力。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14960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但是如果选择过分亲近虚拟带来的快乐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那么幻觉会替代视觉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所有的真实都将变成虚拟世界的代码。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菜根谭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曾言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世人为荣利缠缚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动曰尘世苦海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不知云白山青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川行石立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花迎鸟笑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谷笑樵讴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世亦不尘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海亦不苦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彼自尘苦其心耳。”理性会帮助我们留守心灵的纯净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保持内心世界的真实。与虚拟世界保持适当距离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能让我们保持真实的自我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从自我的角度审视这个社会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让社会笼罩在理性的苍穹之下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虚拟能否变为“现实”取决于我们的内心是否干净。顾城要让人活得干净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因为只有干净的心才能保持理性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才能穿梭于虚实之间而不被虚幻与泡沫缠缚了身心。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280987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而保持理性取决于我们自己。雨果曾说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我宁愿靠自己的力量去打开我的未来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也不愿得有力者垂青。”让我们打开未来的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是我们独立的人格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高贵的尊严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以及时刻清澈的理性光辉。那些虚伪、虚荣都是外表光鲜内心腐烂的苹果。对于这些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尽早远离且离得越远越好。新世界中少不了浮夸与名利与诱惑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而保持一颗理智的心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透视世界的真实与虚幻亦是我们的使命。一如那句话“黑夜给了我黑色的眼睛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我却用它来寻找光明”。这束光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也许就是穿梭于虚实之间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让你在迷惘中不至于走失的理性之光吧</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14960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虚拟现实势必会融入我们的生活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但绝不可能代替生活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虚拟与现实的界限不容混淆。然而与虚拟保持适当距离是理性引导下做出的抉择。虚实之间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理性相待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可以让科技弥补我们体验与感知的不足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亦可以让我们得到真实世界里情感的寄托和灵魂的归宿。虚实之间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请理性相待</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金指点津</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文章第一段开门见山提出观点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用理性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与虚拟世界保持一定的距离。接下来采用递进式结构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层层深入展开论述。首先辩证阐释虚拟世界是时代发展的必然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我们必须去接受的认知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接着转换角度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分析过分沉溺虚拟带来的后果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然后指出面对虚拟经济我们该怎么办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用理性来把控虚与实的界限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做好迎接未来世界的准备。最后结尾点题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总结全文。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停下手中的笔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合起面前的书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拔掉电脑插头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关闭电视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放下手机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站起来去照照镜子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看看我们自己。我们是否能从中看到父母的恩赐、社会的馈赠、世界的影子</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读了以上材料你有什么感触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字。运用“递进式”结构。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491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6752" y="2022376"/>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首先我们必须注意材料的指向作用。材料先有一段引子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如停下笔等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重点是后边的引导性的话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我们是否能从中看到父母的恩赐、社会的馈赠、世界的影子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这句话和前边的引子构成一种完整的意思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我们要停下来看看自己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反思自己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从自己身上找一些东西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诸如来自“父母的、社会的”等。对象是“我们”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是一个泛指概念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可以是以“我”为代表的一群人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针对学生写作的要求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我们”最好就是学生这一身份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以这一身份为代表的一代人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这样体现了要求学生表达真情实感的意图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也让学生有话可说。当然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我们”的外延是很大的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也完全可以指我们人类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只不过对学生实际写作而言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要有更好的把握意识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表达难度相应较大。然后是对“看看自己”的理解。就出题的意图看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看看”应该是强调一种反思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而不是停下来看看风景。最后“看什么”呢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意在引导学生关注世界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关注现实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关注身边事。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众多</a:t>
            </a:r>
            <a:r>
              <a:rPr lang="en-US" altLang="zh-CN" sz="1695" kern="100" dirty="0">
                <a:latin typeface="微软雅黑" panose="020B0503020204020204" charset="-122"/>
                <a:ea typeface="微软雅黑" panose="020B0503020204020204" charset="-122"/>
                <a:cs typeface="Courier New" panose="02070309020205020404" pitchFamily="49" charset="0"/>
              </a:rPr>
              <a:t>2000</a:t>
            </a:r>
            <a:r>
              <a:rPr lang="zh-CN" altLang="en-US" sz="1695" kern="100" dirty="0">
                <a:latin typeface="微软雅黑" panose="020B0503020204020204" charset="-122"/>
                <a:ea typeface="微软雅黑" panose="020B0503020204020204" charset="-122"/>
                <a:cs typeface="Courier New" panose="02070309020205020404" pitchFamily="49" charset="0"/>
              </a:rPr>
              <a:t>年出生的同学走进高考考场。</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年过去了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祖国在不断发展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大家也成长为青年。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请以“新时代新青年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谈在祖国发展中成长”为题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写一篇议论文。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观点明确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论据恰当充实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论证合理。运用“递进式”结构。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297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6752" y="2022376"/>
            <a:ext cx="7811473"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题目要求以“新时代新青年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谈在祖国发展中成长”为题写一篇议论文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意在引导考生回顾自己成长的经历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思考祖国发展与个人成长之间的关系。在写作过程中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考生要注意立意的高度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将自身发展与祖国发展结合起来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体现出较高的人生境界。要注意切入点的选择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不宜过大过空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能够把握住“新”字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00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后”、青年人的角度写出对国家发展的思考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最好有翔实的内容支撑。在论据的选择上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考生要注意照顾阅卷者的可接受度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不能因“新”字而过分标新立异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求新求怪。想要写出高质量的作文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还需要注意做好语言设计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有情感线的铺设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要体现出自身的文字功底和文学修养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让自己的文章具有很强的可读性和感染力。对于祖国的发展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,“00</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00098" y="2126691"/>
          <a:ext cx="7952105" cy="3702050"/>
        </p:xfrm>
        <a:graphic>
          <a:graphicData uri="http://schemas.openxmlformats.org/drawingml/2006/table">
            <a:tbl>
              <a:tblPr>
                <a:tableStyleId>{5940675A-B579-460E-94D1-54222C63F5DA}</a:tableStyleId>
              </a:tblPr>
              <a:tblGrid>
                <a:gridCol w="3556635"/>
                <a:gridCol w="43954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b="0" u="none" kern="1200" baseline="0" dirty="0">
                          <a:solidFill>
                            <a:schemeClr val="tx1"/>
                          </a:solidFill>
                          <a:latin typeface="微软雅黑" panose="020B0503020204020204" charset="-122"/>
                          <a:ea typeface="微软雅黑" panose="020B0503020204020204" charset="-122"/>
                        </a:rPr>
                        <a:t>      王澍先生是</a:t>
                      </a:r>
                      <a:r>
                        <a:rPr lang="en-US" altLang="zh-CN" sz="1695" b="0" u="none" kern="1200" baseline="0" dirty="0">
                          <a:solidFill>
                            <a:schemeClr val="tx1"/>
                          </a:solidFill>
                          <a:latin typeface="微软雅黑" panose="020B0503020204020204" charset="-122"/>
                          <a:ea typeface="微软雅黑" panose="020B0503020204020204" charset="-122"/>
                        </a:rPr>
                        <a:t>20</a:t>
                      </a:r>
                      <a:r>
                        <a:rPr lang="zh-CN" altLang="en-US" sz="1695" b="0" u="none" kern="1200" baseline="0" dirty="0">
                          <a:solidFill>
                            <a:schemeClr val="tx1"/>
                          </a:solidFill>
                          <a:latin typeface="微软雅黑" panose="020B0503020204020204" charset="-122"/>
                          <a:ea typeface="微软雅黑" panose="020B0503020204020204" charset="-122"/>
                        </a:rPr>
                        <a:t>世纪</a:t>
                      </a:r>
                      <a:r>
                        <a:rPr lang="en-US" altLang="zh-CN" sz="1695" b="0" u="none" kern="1200" baseline="0" dirty="0">
                          <a:solidFill>
                            <a:schemeClr val="tx1"/>
                          </a:solidFill>
                          <a:latin typeface="微软雅黑" panose="020B0503020204020204" charset="-122"/>
                          <a:ea typeface="微软雅黑" panose="020B0503020204020204" charset="-122"/>
                        </a:rPr>
                        <a:t>80</a:t>
                      </a:r>
                      <a:r>
                        <a:rPr lang="zh-CN" altLang="en-US" sz="1695" b="0" u="none" kern="1200" baseline="0" dirty="0">
                          <a:solidFill>
                            <a:schemeClr val="tx1"/>
                          </a:solidFill>
                          <a:latin typeface="微软雅黑" panose="020B0503020204020204" charset="-122"/>
                          <a:ea typeface="微软雅黑" panose="020B0503020204020204" charset="-122"/>
                        </a:rPr>
                        <a:t>年代东南大学</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时称南京工学院</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建筑专业的学生</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他设计修建的园子</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总会让人误以为是明清时期修建的江南林苑。谈及设计技巧</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他说</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时下部分国人</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以为洋楼、别墅就是财富的象征</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但其在设计上</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毫无文化底蕴</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金碧辉煌的内室</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却十分别扭地摆着仿清的古玩字画</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给人附庸风雅的感觉。而江南的园子</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讲</a:t>
                      </a:r>
                      <a:endParaRPr lang="en-US" altLang="zh-CN" sz="1695" u="none"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王澍先生是</a:t>
                      </a:r>
                      <a:r>
                        <a:rPr lang="en-US" altLang="zh-CN" sz="1695" b="0" kern="1200" dirty="0">
                          <a:solidFill>
                            <a:schemeClr val="tx1"/>
                          </a:solidFill>
                          <a:latin typeface="微软雅黑" panose="020B0503020204020204" charset="-122"/>
                          <a:ea typeface="微软雅黑" panose="020B0503020204020204" charset="-122"/>
                        </a:rPr>
                        <a:t>20</a:t>
                      </a:r>
                      <a:r>
                        <a:rPr lang="zh-CN" altLang="en-US" sz="1695" b="0" kern="1200" dirty="0">
                          <a:solidFill>
                            <a:schemeClr val="tx1"/>
                          </a:solidFill>
                          <a:latin typeface="微软雅黑" panose="020B0503020204020204" charset="-122"/>
                          <a:ea typeface="微软雅黑" panose="020B0503020204020204" charset="-122"/>
                        </a:rPr>
                        <a:t>世纪</a:t>
                      </a:r>
                      <a:r>
                        <a:rPr lang="en-US" altLang="zh-CN" sz="1695" b="0" kern="1200" dirty="0">
                          <a:solidFill>
                            <a:schemeClr val="tx1"/>
                          </a:solidFill>
                          <a:latin typeface="微软雅黑" panose="020B0503020204020204" charset="-122"/>
                          <a:ea typeface="微软雅黑" panose="020B0503020204020204" charset="-122"/>
                        </a:rPr>
                        <a:t>80</a:t>
                      </a:r>
                      <a:r>
                        <a:rPr lang="zh-CN" altLang="en-US" sz="1695" b="0" kern="1200" dirty="0">
                          <a:solidFill>
                            <a:schemeClr val="tx1"/>
                          </a:solidFill>
                          <a:latin typeface="微软雅黑" panose="020B0503020204020204" charset="-122"/>
                          <a:ea typeface="微软雅黑" panose="020B0503020204020204" charset="-122"/>
                        </a:rPr>
                        <a:t>年代东南大学</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时称南京工学院</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的学生</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他主修的专业是建筑学。他设计修建的园子</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总会让人误以为是明清时期修建的江南的林苑。谈及设计技巧</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他说</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时下部分国人</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以为洋楼、别墅就是财富的象征</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但其在设计上</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毫无文化底蕴。金碧辉煌的内室</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俨如欧洲古城堡</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却十分别扭地摆放着仿清的古玩字画</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给人附庸风雅的感觉。江南的园子</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讲究的是小桥流水、曲径通幽</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很值得建筑师们借</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297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6752" y="2022376"/>
            <a:ext cx="7811473" cy="304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后”经历了汶川地震时众志成城的救灾抗灾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北京奥运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神舟十号”与“天宫一号”对接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航天员王亚平在太空为中小学生讲课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蛟龙号”载人潜水器、“复兴号”高铁、大飞机、航母等重大科技成果问世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一带一路”、京津冀协同发展等诸多大事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这些足以引发考生回顾自己成长的经历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认识自己的成长与祖国发展的关系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将个人的成长自觉融入祖国发展的伟业之中。这一作文题可以激发学生思考家事国事天下事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思考个人发展与国家发展的关系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写作背景广阔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写作内容贴近考生生活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学生会有话可说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有议论可发。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00098" y="2126691"/>
          <a:ext cx="7952105" cy="3702050"/>
        </p:xfrm>
        <a:graphic>
          <a:graphicData uri="http://schemas.openxmlformats.org/drawingml/2006/table">
            <a:tbl>
              <a:tblPr>
                <a:tableStyleId>{5940675A-B579-460E-94D1-54222C63F5DA}</a:tableStyleId>
              </a:tblPr>
              <a:tblGrid>
                <a:gridCol w="3556635"/>
                <a:gridCol w="43954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b="0" u="none" kern="1200" baseline="0" dirty="0">
                          <a:solidFill>
                            <a:schemeClr val="tx1"/>
                          </a:solidFill>
                          <a:latin typeface="微软雅黑" panose="020B0503020204020204" charset="-122"/>
                          <a:ea typeface="微软雅黑" panose="020B0503020204020204" charset="-122"/>
                        </a:rPr>
                        <a:t>究的是小桥流水</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曲径通幽</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完全值得我们借鉴。</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列举王澍的例子</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想要说明什么</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此处没有讲明</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给阅卷老师造成文意不明的感觉</a:t>
                      </a:r>
                      <a:r>
                        <a:rPr lang="en-US" altLang="zh-CN" sz="1695" b="0" u="none" kern="1200" baseline="0" dirty="0">
                          <a:solidFill>
                            <a:schemeClr val="tx1"/>
                          </a:solidFill>
                          <a:latin typeface="微软雅黑" panose="020B0503020204020204" charset="-122"/>
                          <a:ea typeface="微软雅黑" panose="020B0503020204020204" charset="-122"/>
                        </a:rPr>
                        <a:t>)</a:t>
                      </a:r>
                      <a:endParaRPr lang="en-US" altLang="zh-CN" sz="1695" b="0" u="none" kern="1200" baseline="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u="none" kern="1200" dirty="0">
                          <a:solidFill>
                            <a:schemeClr val="tx1"/>
                          </a:solidFill>
                          <a:latin typeface="微软雅黑" panose="020B0503020204020204" charset="-122"/>
                          <a:ea typeface="微软雅黑" panose="020B0503020204020204" charset="-122"/>
                        </a:rPr>
                        <a:t>      优秀传统文化更是我们民族的血脉基因</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我们亦需怀着“何须浅碧深红色</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自是花中第一流”的高度文化自信</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不妄自菲薄</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去继承并发扬优秀传统文化</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才不枉此生以龙为图腾</a:t>
                      </a:r>
                      <a:r>
                        <a:rPr lang="en-US" altLang="zh-CN" sz="1695" u="none" kern="1200" dirty="0">
                          <a:solidFill>
                            <a:schemeClr val="tx1"/>
                          </a:solidFill>
                          <a:latin typeface="微软雅黑" panose="020B0503020204020204" charset="-122"/>
                          <a:ea typeface="微软雅黑" panose="020B0503020204020204" charset="-122"/>
                        </a:rPr>
                        <a:t>,</a:t>
                      </a:r>
                      <a:r>
                        <a:rPr lang="zh-CN" altLang="en-US" sz="1695" u="none" kern="1200" dirty="0">
                          <a:solidFill>
                            <a:schemeClr val="tx1"/>
                          </a:solidFill>
                          <a:latin typeface="微软雅黑" panose="020B0503020204020204" charset="-122"/>
                          <a:ea typeface="微软雅黑" panose="020B0503020204020204" charset="-122"/>
                        </a:rPr>
                        <a:t>不辱中华儿女的名号。</a:t>
                      </a:r>
                      <a:endParaRPr lang="en-US" altLang="zh-CN" sz="1695" u="none"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借鉴。不去继承优秀的传统内核</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而浮于表面、邯郸学步</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最终必将陷入本末倒置、不伦不类的尴尬境地。</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加上议论的句子</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揭示不继承优秀传统文化的弊端</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使文意完整</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主旨明确</a:t>
                      </a:r>
                      <a:r>
                        <a:rPr lang="en-US" altLang="zh-CN" sz="1695" b="0" kern="1200" dirty="0">
                          <a:solidFill>
                            <a:schemeClr val="tx1"/>
                          </a:solidFill>
                          <a:latin typeface="微软雅黑" panose="020B0503020204020204" charset="-122"/>
                          <a:ea typeface="微软雅黑" panose="020B0503020204020204" charset="-122"/>
                        </a:rPr>
                        <a:t>)</a:t>
                      </a:r>
                      <a:endParaRPr lang="en-US" altLang="zh-CN"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b="0" kern="1200" dirty="0">
                          <a:solidFill>
                            <a:schemeClr val="tx1"/>
                          </a:solidFill>
                          <a:latin typeface="微软雅黑" panose="020B0503020204020204" charset="-122"/>
                          <a:ea typeface="微软雅黑" panose="020B0503020204020204" charset="-122"/>
                        </a:rPr>
                        <a:t>       </a:t>
                      </a:r>
                      <a:r>
                        <a:rPr lang="zh-CN" altLang="en-US" sz="1695" b="0" kern="1200" dirty="0">
                          <a:solidFill>
                            <a:schemeClr val="tx1"/>
                          </a:solidFill>
                          <a:latin typeface="微软雅黑" panose="020B0503020204020204" charset="-122"/>
                          <a:ea typeface="微软雅黑" panose="020B0503020204020204" charset="-122"/>
                        </a:rPr>
                        <a:t>优秀传统文化更是我们民族的血脉基因</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我们亦须怀着“何须浅碧深红色</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自是花中第一流”的高度文化自信</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不妄自菲薄</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去继承并发扬优秀传统文化</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才不枉此生以龙为图腾</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不辱中华儿女的名号。</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21452</Words>
  <Application>WPS 演示</Application>
  <PresentationFormat/>
  <Paragraphs>615</Paragraphs>
  <Slides>80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80</vt:i4>
      </vt:variant>
    </vt:vector>
  </HeadingPairs>
  <TitlesOfParts>
    <vt:vector size="89" baseType="lpstr">
      <vt:lpstr>Arial</vt:lpstr>
      <vt:lpstr>宋体</vt:lpstr>
      <vt:lpstr>Wingdings</vt:lpstr>
      <vt:lpstr>微软雅黑</vt:lpstr>
      <vt:lpstr>Calibri</vt:lpstr>
      <vt:lpstr>Times New Roman</vt:lpstr>
      <vt:lpstr>Arial Unicode MS</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