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60" r:id="rId3"/>
    <p:sldId id="258" r:id="rId4"/>
    <p:sldId id="259" r:id="rId5"/>
    <p:sldId id="305" r:id="rId6"/>
    <p:sldId id="306" r:id="rId7"/>
    <p:sldId id="263" r:id="rId8"/>
    <p:sldId id="302" r:id="rId9"/>
    <p:sldId id="332" r:id="rId10"/>
    <p:sldId id="303" r:id="rId11"/>
    <p:sldId id="280" r:id="rId12"/>
    <p:sldId id="281" r:id="rId13"/>
    <p:sldId id="264" r:id="rId14"/>
    <p:sldId id="265" r:id="rId15"/>
    <p:sldId id="266" r:id="rId16"/>
    <p:sldId id="267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344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  <p:sldId id="354" r:id="rId39"/>
    <p:sldId id="355" r:id="rId40"/>
    <p:sldId id="356" r:id="rId41"/>
    <p:sldId id="357" r:id="rId42"/>
    <p:sldId id="358" r:id="rId43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45"/>
        <p:guide pos="2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tags" Target="tags/tag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9E10D-AD9D-4F88-AA93-615C7D3E8D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0EF81-838C-4D33-ADEB-936E9A61877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8592185" y="2917825"/>
            <a:ext cx="551815" cy="7296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老舍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6195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鉴赏评价</a:t>
            </a:r>
            <a:r>
              <a:rPr lang="en-US" altLang="zh-CN" sz="2800" b="1"/>
              <a:t>    </a:t>
            </a:r>
            <a:r>
              <a:rPr lang="zh-CN" altLang="en-US" sz="2800" b="1"/>
              <a:t>探究技巧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251460" y="764540"/>
            <a:ext cx="28079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根据对第一幕剧情的梳理及上台的人物，我们可以看出《茶馆》在</a:t>
            </a:r>
            <a:r>
              <a:rPr lang="zh-CN" altLang="en-US" sz="2400" b="1">
                <a:solidFill>
                  <a:srgbClr val="FF0000"/>
                </a:solidFill>
              </a:rPr>
              <a:t>布局谋篇</a:t>
            </a:r>
            <a:r>
              <a:rPr lang="zh-CN" altLang="en-US" sz="2400"/>
              <a:t>上的哪些特点？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2988310" y="692150"/>
            <a:ext cx="60845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一、构思上</a:t>
            </a:r>
            <a:r>
              <a:rPr lang="zh-CN" altLang="en-US" sz="2000"/>
              <a:t>，</a:t>
            </a:r>
            <a:r>
              <a:rPr lang="en-US" altLang="zh-CN" sz="2000"/>
              <a:t>“</a:t>
            </a:r>
            <a:r>
              <a:rPr lang="zh-CN" altLang="en-US" sz="2000"/>
              <a:t>大茶馆小社会</a:t>
            </a:r>
            <a:r>
              <a:rPr lang="en-US" altLang="zh-CN" sz="2000"/>
              <a:t>”</a:t>
            </a:r>
            <a:r>
              <a:rPr lang="zh-CN" altLang="en-US" sz="2000"/>
              <a:t>。将三教九流各色人等汇聚到茶馆里。进入茶馆有台词的人物有</a:t>
            </a:r>
            <a:r>
              <a:rPr lang="en-US" altLang="zh-CN" sz="2000"/>
              <a:t>22</a:t>
            </a:r>
            <a:r>
              <a:rPr lang="zh-CN" altLang="en-US" sz="2000"/>
              <a:t>个。进入茶馆的人物有各种身份目的各异。</a:t>
            </a:r>
            <a:r>
              <a:rPr lang="zh-CN" altLang="en-US" sz="2000">
                <a:sym typeface="+mn-ea"/>
              </a:rPr>
              <a:t>找女人的</a:t>
            </a:r>
            <a:r>
              <a:rPr lang="zh-CN" altLang="en-US" sz="2000"/>
              <a:t>宫廷里太监总管，吃洋教的小恶霸，买杂物的老人，打手，卖亲生女儿的康六，玩鸟歇脚的松二爷、常四爷等等。</a:t>
            </a:r>
            <a:endParaRPr lang="zh-CN" altLang="en-US" sz="2000"/>
          </a:p>
          <a:p>
            <a:r>
              <a:rPr lang="zh-CN" altLang="en-US" sz="2000" b="1">
                <a:solidFill>
                  <a:srgbClr val="FF0000"/>
                </a:solidFill>
              </a:rPr>
              <a:t>二、散点式戏剧冲突。</a:t>
            </a:r>
            <a:r>
              <a:rPr lang="zh-CN" altLang="en-US" sz="2000"/>
              <a:t>如开头王利发与唐铁嘴，后来常四爷与二德子等。</a:t>
            </a:r>
            <a:endParaRPr lang="zh-CN" altLang="en-US" sz="2000"/>
          </a:p>
        </p:txBody>
      </p:sp>
      <p:pic>
        <p:nvPicPr>
          <p:cNvPr id="5" name="图片 4" descr="茶馆剧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2924810"/>
            <a:ext cx="6483350" cy="3876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6195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朗读剧本</a:t>
            </a:r>
            <a:r>
              <a:rPr lang="en-US" altLang="zh-CN" sz="2800" b="1"/>
              <a:t>    </a:t>
            </a:r>
            <a:r>
              <a:rPr lang="zh-CN" altLang="en-US" sz="2800" b="1"/>
              <a:t>体味语言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7890510" y="1052195"/>
            <a:ext cx="5054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/>
              <a:t>京味语言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348355" y="649605"/>
            <a:ext cx="368554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1.</a:t>
            </a:r>
            <a:r>
              <a:rPr lang="zh-CN" altLang="en-US" sz="2000"/>
              <a:t>你外边</a:t>
            </a:r>
            <a:r>
              <a:rPr lang="zh-CN" altLang="en-US" sz="2000">
                <a:solidFill>
                  <a:srgbClr val="FF0000"/>
                </a:solidFill>
              </a:rPr>
              <a:t>蹓蹓</a:t>
            </a:r>
            <a:r>
              <a:rPr lang="zh-CN" altLang="en-US" sz="2000"/>
              <a:t>吧。</a:t>
            </a:r>
            <a:r>
              <a:rPr lang="en-US" altLang="zh-CN" sz="2000"/>
              <a:t>2.</a:t>
            </a:r>
            <a:r>
              <a:rPr lang="zh-CN" altLang="en-US" sz="2000"/>
              <a:t>你就</a:t>
            </a:r>
            <a:r>
              <a:rPr lang="zh-CN" altLang="en-US" sz="2000">
                <a:solidFill>
                  <a:srgbClr val="FF0000"/>
                </a:solidFill>
              </a:rPr>
              <a:t>甭</a:t>
            </a:r>
            <a:r>
              <a:rPr lang="zh-CN" altLang="en-US" sz="2000"/>
              <a:t>卖那套</a:t>
            </a:r>
            <a:r>
              <a:rPr lang="zh-CN" altLang="en-US" sz="2000">
                <a:solidFill>
                  <a:srgbClr val="FF0000"/>
                </a:solidFill>
              </a:rPr>
              <a:t>生意口</a:t>
            </a:r>
            <a:r>
              <a:rPr lang="zh-CN" altLang="en-US" sz="2000"/>
              <a:t>了。</a:t>
            </a:r>
            <a:r>
              <a:rPr lang="en-US" altLang="zh-CN" sz="2000"/>
              <a:t>3.</a:t>
            </a:r>
            <a:r>
              <a:rPr lang="zh-CN" altLang="en-US" sz="2000"/>
              <a:t>你这是对谁</a:t>
            </a:r>
            <a:r>
              <a:rPr lang="zh-CN" altLang="en-US" sz="2000">
                <a:solidFill>
                  <a:srgbClr val="FF0000"/>
                </a:solidFill>
              </a:rPr>
              <a:t>甩闲话</a:t>
            </a:r>
            <a:r>
              <a:rPr lang="zh-CN" altLang="en-US" sz="2000"/>
              <a:t>呢？</a:t>
            </a:r>
            <a:r>
              <a:rPr lang="en-US" altLang="zh-CN" sz="2000"/>
              <a:t>4.</a:t>
            </a:r>
            <a:r>
              <a:rPr lang="zh-CN" altLang="en-US" sz="2000">
                <a:solidFill>
                  <a:srgbClr val="FF0000"/>
                </a:solidFill>
              </a:rPr>
              <a:t>尊家</a:t>
            </a:r>
            <a:r>
              <a:rPr lang="zh-CN" altLang="en-US" sz="2000"/>
              <a:t>吃着官饷。</a:t>
            </a:r>
            <a:r>
              <a:rPr lang="en-US" altLang="zh-CN" sz="2000"/>
              <a:t>5.</a:t>
            </a:r>
            <a:r>
              <a:rPr lang="zh-CN" altLang="en-US" sz="2000"/>
              <a:t>我可</a:t>
            </a:r>
            <a:r>
              <a:rPr lang="zh-CN" altLang="en-US" sz="2000">
                <a:solidFill>
                  <a:srgbClr val="FF0000"/>
                </a:solidFill>
              </a:rPr>
              <a:t>眼拙</a:t>
            </a:r>
            <a:r>
              <a:rPr lang="zh-CN" altLang="en-US" sz="2000"/>
              <a:t>，没看见您！</a:t>
            </a:r>
            <a:r>
              <a:rPr lang="en-US" altLang="zh-CN" sz="2000"/>
              <a:t>6.</a:t>
            </a:r>
            <a:r>
              <a:rPr lang="zh-CN" altLang="en-US" sz="2000">
                <a:solidFill>
                  <a:srgbClr val="FF0000"/>
                </a:solidFill>
              </a:rPr>
              <a:t>这位爷</a:t>
            </a:r>
            <a:r>
              <a:rPr lang="zh-CN" altLang="en-US" sz="2000"/>
              <a:t>，</a:t>
            </a:r>
            <a:r>
              <a:rPr lang="zh-CN" altLang="en-US" sz="2000">
                <a:solidFill>
                  <a:srgbClr val="FF0000"/>
                </a:solidFill>
              </a:rPr>
              <a:t>您圣明</a:t>
            </a:r>
            <a:r>
              <a:rPr lang="zh-CN" altLang="en-US" sz="2000"/>
              <a:t>，您给评评理！</a:t>
            </a:r>
            <a:r>
              <a:rPr lang="en-US" altLang="zh-CN" sz="2000"/>
              <a:t>7.</a:t>
            </a:r>
            <a:r>
              <a:rPr lang="zh-CN" altLang="en-US" sz="2000"/>
              <a:t>也</a:t>
            </a:r>
            <a:r>
              <a:rPr lang="zh-CN" altLang="en-US" sz="2000">
                <a:solidFill>
                  <a:srgbClr val="FF0000"/>
                </a:solidFill>
              </a:rPr>
              <a:t>甜</a:t>
            </a:r>
            <a:r>
              <a:rPr lang="zh-CN" altLang="en-US" sz="2000"/>
              <a:t>不到哪儿去，弄好了，赚个元宝。</a:t>
            </a:r>
            <a:r>
              <a:rPr lang="en-US" altLang="zh-CN" sz="2000"/>
              <a:t>8.</a:t>
            </a:r>
            <a:r>
              <a:rPr lang="zh-CN" altLang="en-US" sz="2000"/>
              <a:t>我</a:t>
            </a:r>
            <a:r>
              <a:rPr lang="zh-CN" altLang="en-US" sz="2000">
                <a:solidFill>
                  <a:srgbClr val="FF0000"/>
                </a:solidFill>
              </a:rPr>
              <a:t>老觉乎着</a:t>
            </a:r>
            <a:r>
              <a:rPr lang="zh-CN" altLang="en-US" sz="2000"/>
              <a:t>咱们的大缎子，川绸，更体面。</a:t>
            </a:r>
            <a:r>
              <a:rPr lang="en-US" altLang="zh-CN" sz="2000"/>
              <a:t>9.</a:t>
            </a:r>
            <a:r>
              <a:rPr lang="zh-CN" altLang="en-US" sz="2000"/>
              <a:t>您怎么这样</a:t>
            </a:r>
            <a:r>
              <a:rPr lang="zh-CN" altLang="en-US" sz="2000">
                <a:solidFill>
                  <a:srgbClr val="FF0000"/>
                </a:solidFill>
              </a:rPr>
              <a:t>闲在</a:t>
            </a:r>
            <a:r>
              <a:rPr lang="zh-CN" altLang="en-US" sz="2000"/>
              <a:t>。</a:t>
            </a:r>
            <a:r>
              <a:rPr lang="en-US" altLang="zh-CN" sz="2000"/>
              <a:t>10.</a:t>
            </a:r>
            <a:r>
              <a:rPr lang="zh-CN" altLang="en-US" sz="2000">
                <a:solidFill>
                  <a:srgbClr val="FF0000"/>
                </a:solidFill>
              </a:rPr>
              <a:t>嗻</a:t>
            </a:r>
            <a:r>
              <a:rPr lang="zh-CN" altLang="en-US" sz="2000"/>
              <a:t>。</a:t>
            </a:r>
            <a:r>
              <a:rPr lang="en-US" altLang="zh-CN" sz="2000"/>
              <a:t>11.</a:t>
            </a:r>
            <a:r>
              <a:rPr lang="zh-CN" altLang="en-US" sz="2000">
                <a:solidFill>
                  <a:srgbClr val="FF0000"/>
                </a:solidFill>
              </a:rPr>
              <a:t>这路事儿</a:t>
            </a:r>
            <a:r>
              <a:rPr lang="zh-CN" altLang="en-US" sz="2000"/>
              <a:t>太多了，太多了。</a:t>
            </a:r>
            <a:r>
              <a:rPr lang="en-US" altLang="zh-CN" sz="2000"/>
              <a:t>12.</a:t>
            </a:r>
            <a:r>
              <a:rPr lang="zh-CN" altLang="en-US" sz="2000">
                <a:solidFill>
                  <a:srgbClr val="FF0000"/>
                </a:solidFill>
              </a:rPr>
              <a:t>改天</a:t>
            </a:r>
            <a:r>
              <a:rPr lang="zh-CN" altLang="en-US" sz="2000"/>
              <a:t>过去</a:t>
            </a:r>
            <a:r>
              <a:rPr lang="zh-CN" altLang="en-US" sz="2000">
                <a:solidFill>
                  <a:srgbClr val="FF0000"/>
                </a:solidFill>
              </a:rPr>
              <a:t>给您请安</a:t>
            </a:r>
            <a:r>
              <a:rPr lang="zh-CN" altLang="en-US" sz="2000"/>
              <a:t>。</a:t>
            </a:r>
            <a:r>
              <a:rPr lang="en-US" altLang="zh-CN" sz="2000"/>
              <a:t>13.</a:t>
            </a:r>
            <a:r>
              <a:rPr lang="zh-CN" altLang="en-US" sz="2000"/>
              <a:t>凭这么个小财主也敢跟我</a:t>
            </a:r>
            <a:r>
              <a:rPr lang="zh-CN" altLang="en-US" sz="2000">
                <a:solidFill>
                  <a:srgbClr val="FF0000"/>
                </a:solidFill>
              </a:rPr>
              <a:t>逗嘴皮子</a:t>
            </a:r>
            <a:r>
              <a:rPr lang="zh-CN" altLang="en-US" sz="2000"/>
              <a:t>。</a:t>
            </a:r>
            <a:r>
              <a:rPr lang="en-US" altLang="zh-CN" sz="2000"/>
              <a:t>14.</a:t>
            </a:r>
            <a:r>
              <a:rPr lang="zh-CN" altLang="en-US" sz="2000"/>
              <a:t>呵，我的老爷子！</a:t>
            </a:r>
            <a:r>
              <a:rPr lang="zh-CN" altLang="en-US" sz="2000">
                <a:solidFill>
                  <a:srgbClr val="FF0000"/>
                </a:solidFill>
              </a:rPr>
              <a:t>您吉祥</a:t>
            </a:r>
            <a:r>
              <a:rPr lang="zh-CN" altLang="en-US" sz="2000"/>
              <a:t>！我等了您好</a:t>
            </a:r>
            <a:r>
              <a:rPr lang="zh-CN" altLang="en-US" sz="2000">
                <a:solidFill>
                  <a:srgbClr val="FF0000"/>
                </a:solidFill>
              </a:rPr>
              <a:t>大半天了</a:t>
            </a:r>
            <a:r>
              <a:rPr lang="zh-CN" altLang="en-US" sz="2000"/>
              <a:t>！</a:t>
            </a:r>
            <a:r>
              <a:rPr lang="en-US" altLang="zh-CN" sz="2000"/>
              <a:t>15.</a:t>
            </a:r>
            <a:r>
              <a:rPr lang="zh-CN" altLang="en-US" sz="2000">
                <a:solidFill>
                  <a:srgbClr val="FF0000"/>
                </a:solidFill>
              </a:rPr>
              <a:t>得</a:t>
            </a:r>
            <a:r>
              <a:rPr lang="zh-CN" altLang="en-US" sz="2000"/>
              <a:t>！不管怎么说，我的铁杆庄稼又保住了！</a:t>
            </a:r>
            <a:endParaRPr lang="zh-CN" altLang="en-US" sz="2000"/>
          </a:p>
        </p:txBody>
      </p:sp>
      <p:pic>
        <p:nvPicPr>
          <p:cNvPr id="7" name="图片 6" descr="《茶馆》各版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" y="620395"/>
            <a:ext cx="2713990" cy="5543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6195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朗读剧本</a:t>
            </a:r>
            <a:r>
              <a:rPr lang="en-US" altLang="zh-CN" sz="2800" b="1"/>
              <a:t>    </a:t>
            </a:r>
            <a:r>
              <a:rPr lang="zh-CN" altLang="en-US" sz="2800" b="1"/>
              <a:t>体味语言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49530" y="596265"/>
            <a:ext cx="737743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              </a:t>
            </a:r>
            <a:r>
              <a:rPr lang="zh-CN" altLang="en-US" sz="2000"/>
              <a:t>反正打不起来，要真打的话，早到城外头去了；到茶馆来干吗？</a:t>
            </a:r>
            <a:endParaRPr lang="zh-CN" altLang="en-US" sz="2000"/>
          </a:p>
          <a:p>
            <a:r>
              <a:rPr lang="en-US" altLang="zh-CN" sz="2000"/>
              <a:t>                </a:t>
            </a:r>
            <a:r>
              <a:rPr lang="zh-CN" altLang="en-US" sz="2000"/>
              <a:t>（凑过去）你这是对谁甩闲话呢？</a:t>
            </a:r>
            <a:endParaRPr lang="zh-CN" altLang="en-US" sz="2000"/>
          </a:p>
          <a:p>
            <a:r>
              <a:rPr lang="en-US" altLang="zh-CN" sz="2000"/>
              <a:t>              </a:t>
            </a:r>
            <a:r>
              <a:rPr lang="zh-CN" altLang="en-US" sz="2000"/>
              <a:t>（</a:t>
            </a:r>
            <a:r>
              <a:rPr lang="en-US" altLang="zh-CN" sz="2000"/>
              <a:t> </a:t>
            </a:r>
            <a:r>
              <a:rPr lang="zh-CN" altLang="en-US" sz="2000"/>
              <a:t>不肯示弱）你问我呢？花钱喝茶，难道还教谁管着吗？</a:t>
            </a:r>
            <a:endParaRPr lang="zh-CN" altLang="en-US" sz="2000"/>
          </a:p>
          <a:p>
            <a:r>
              <a:rPr lang="en-US" altLang="zh-CN" sz="2000"/>
              <a:t>                </a:t>
            </a:r>
            <a:r>
              <a:rPr lang="zh-CN" altLang="en-US" sz="2000"/>
              <a:t>（打量了二德子一番）我说这位爷，您是营里当差的吧？来，坐下喝一碗，我们也是外场人。</a:t>
            </a:r>
            <a:endParaRPr lang="zh-CN" altLang="en-US" sz="2000"/>
          </a:p>
          <a:p>
            <a:r>
              <a:rPr lang="en-US" altLang="zh-CN" sz="2000"/>
              <a:t>              </a:t>
            </a:r>
            <a:r>
              <a:rPr lang="zh-CN" altLang="en-US" sz="2000"/>
              <a:t>要抖威风，跟洋人干去，洋人厉害！英法联军烧了圆明园，尊家吃着官饷，可没见您去冲锋打仗！</a:t>
            </a:r>
            <a:endParaRPr lang="zh-CN" altLang="en-US" sz="2000"/>
          </a:p>
          <a:p>
            <a:r>
              <a:rPr lang="en-US" altLang="zh-CN" sz="2000"/>
              <a:t>                      </a:t>
            </a:r>
            <a:r>
              <a:rPr lang="zh-CN" altLang="en-US" sz="2000"/>
              <a:t>甭说洋人不打，我先管教管教你！（要动手）</a:t>
            </a:r>
            <a:endParaRPr lang="zh-CN" altLang="en-US" sz="2000"/>
          </a:p>
          <a:p>
            <a:r>
              <a:rPr lang="en-US" altLang="zh-CN" sz="2000"/>
              <a:t>                        </a:t>
            </a:r>
            <a:r>
              <a:rPr lang="zh-CN" altLang="en-US" sz="2000"/>
              <a:t>哥儿们，都是街面上的朋友，有话好说。德爷，您后边坐！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7947660" y="547370"/>
            <a:ext cx="10693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2.</a:t>
            </a:r>
            <a:r>
              <a:rPr lang="zh-CN" altLang="en-US" sz="2400"/>
              <a:t>人物语言个性化。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0" y="4220845"/>
            <a:ext cx="5996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王利发</a:t>
            </a:r>
            <a:r>
              <a:rPr lang="en-US" altLang="zh-CN" sz="2000"/>
              <a:t>   </a:t>
            </a:r>
            <a:r>
              <a:rPr lang="zh-CN" altLang="en-US" sz="2000"/>
              <a:t>您怕什么呢？那么多的买卖，您的小手指头都比我的腰还粗。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7368540" y="4138295"/>
            <a:ext cx="13798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3.</a:t>
            </a:r>
            <a:r>
              <a:rPr lang="zh-CN" altLang="en-US" sz="2400"/>
              <a:t>幽默风趣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35560" y="620395"/>
            <a:ext cx="1021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常四爷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705" y="1196340"/>
            <a:ext cx="919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二德子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530" y="1484630"/>
            <a:ext cx="1144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常四爷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2875" y="1846580"/>
            <a:ext cx="993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松二爷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420620"/>
            <a:ext cx="1021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常四爷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550" y="3033395"/>
            <a:ext cx="974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二德子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9705" y="3405505"/>
            <a:ext cx="1056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王利发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26670" y="581660"/>
            <a:ext cx="9117330" cy="7847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《茶馆》第二幕</a:t>
            </a:r>
            <a:endParaRPr lang="zh-CN" altLang="en-US" sz="2800"/>
          </a:p>
          <a:p>
            <a:r>
              <a:rPr lang="zh-CN" altLang="en-US" sz="2000"/>
              <a:t>第二幕 幕前</a:t>
            </a:r>
            <a:endParaRPr lang="zh-CN" altLang="en-US" sz="2000"/>
          </a:p>
          <a:p>
            <a:r>
              <a:rPr lang="zh-CN" altLang="en-US" sz="2000"/>
              <a:t>打竹板，我又来，数来宝的还是没发财。现而今，到民国，剪了小辫还是没有辙。王掌柜，动脑筋，事事改良讲维新。</a:t>
            </a:r>
            <a:endParaRPr lang="zh-CN" altLang="en-US" sz="2000"/>
          </a:p>
          <a:p>
            <a:r>
              <a:rPr lang="zh-CN" altLang="en-US" sz="2000"/>
              <a:t>（低声）动脑筋，白费力，胳臂拧不过大腿去。闹军阀，乱打仗，白脸的进去黑脸的上，赵打钱，孙打李，赵钱孙李乱打一炮谁都不讲理。</a:t>
            </a:r>
            <a:endParaRPr lang="zh-CN" altLang="en-US" sz="2000"/>
          </a:p>
          <a:p>
            <a:r>
              <a:rPr lang="zh-CN" altLang="en-US" sz="2000"/>
              <a:t>为打仗，要枪炮，一堆一堆给洋人老爷送钞票。</a:t>
            </a:r>
            <a:endParaRPr lang="zh-CN" altLang="en-US" sz="2000"/>
          </a:p>
          <a:p>
            <a:r>
              <a:rPr lang="zh-CN" altLang="en-US" sz="2000"/>
              <a:t>为卖炮，为卖枪，帮助军阀你占黄河他占扬子江。</a:t>
            </a:r>
            <a:endParaRPr lang="zh-CN" altLang="en-US" sz="2000"/>
          </a:p>
          <a:p>
            <a:r>
              <a:rPr lang="zh-CN" altLang="en-US" sz="2000"/>
              <a:t>老百姓，遭了殃，大兵一到粮食牲口一扫光。王掌柜，会改良，茶馆好象大学堂，后边住，大学生，说话文明真好听。</a:t>
            </a:r>
            <a:endParaRPr lang="zh-CN" altLang="en-US" sz="2000"/>
          </a:p>
          <a:p>
            <a:r>
              <a:rPr lang="zh-CN" altLang="en-US" sz="2000"/>
              <a:t>就怕呀，兵野蛮，进来几个茶馆就玩完。先别说，丧气话，给他道喜是个好办法。他开张，我道喜，编点新词我也了不起。（下）（又上）老裕泰，大改良，万事亨通一天准比一天强。</a:t>
            </a:r>
            <a:endParaRPr lang="zh-CN" altLang="en-US" sz="2000"/>
          </a:p>
          <a:p>
            <a:r>
              <a:rPr lang="zh-CN" altLang="en-US" sz="2000"/>
              <a:t>〔王利发今天不打发，明天才开张哪。明天好，明天妙，金银财宝齐来到。</a:t>
            </a:r>
            <a:endParaRPr lang="zh-CN" altLang="en-US" sz="200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794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66675" y="543560"/>
            <a:ext cx="896937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〔炮响。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您开张，他开炮，明天准唱《虫八蜡庙》。〔王利发去你的吧！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〔傻杨下。</a:t>
            </a:r>
            <a:endParaRPr lang="zh-CN" altLang="en-US"/>
          </a:p>
          <a:p>
            <a:r>
              <a:rPr lang="zh-CN" altLang="en-US">
                <a:sym typeface="+mn-ea"/>
              </a:rPr>
              <a:t>第二幕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时间与前幕相隔十余年，现在是袁世凯死后，帝国主义指使中国军阀进行割据，时时发动内战的时候。初夏，上午。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地点同前幕。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人物王淑芬报童康顺子李三常四爷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康大力王利发松二爷老林难民数人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宋恩子老陈巡警吴祥子崔久峰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押大令的兵七人公寓住客二、三人军官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唐铁嘴刘麻子大兵三、五人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794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26670" y="543560"/>
            <a:ext cx="908177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〔幕启：北京城内的大茶馆已先后相继关了门。"裕泰"是硕果仅存的一家了，可是为避免被淘汰，它已改变了样子与作风。现在，它的前部仍然卖茶，后部却改成了公寓。前部只卖茶和瓜子什么的；"烂肉面"等等已成为历史名词。厨房挪到后边去，专包公寓住客的伙食。茶座也大加改良：一律是小桌与藤椅，桌上铺着浅绿桌布。墙上的"醉八仙"大画，连财神龛，均已撤去，代以时装美人——外国香烟公司的广告画。"莫谈国事"的纸条可是保存了下来，而且字写的更大。王利发真象个"圣之时者也"，不但没使"裕泰"灭亡，而且使它有了新的发展。〔因为修理门面，茶馆停了几天营业，预备明天开张。王淑芬正和李三忙着布置，把桌椅移了又移，摆了又摆，以期尽善尽美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〔王淑芬梳时行的圆髻，而李三却还带着小辫儿。〔二、三学生由后面来，与他们打招呼，出去。王淑芬（看李三的辫子碍事）三爷，咱们的茶馆改了良，你的小辫儿也该剪了吧？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李三 改良！改良！越改越凉，冰凉！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也不能那么说！三爷你看，听说西直门的德泰，北新桥的广泰，鼓楼前的天泰，这些大茶馆全先后脚儿关了门！只有咱们裕泰还开着，为什么？不是因为拴子的爸爸懂得改良吗？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794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-12065" y="515620"/>
            <a:ext cx="912050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李三 哼！皇上没啦，总算大改良吧？可是改来改去，袁世凯还是要作皇上。袁世凯死后，天下大乱，今儿个打炮，明儿个关城，改良？哼！我还留着我的小辫儿，万一把皇上改回来呢！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别顽固啦，三爷！人家给咱们改了民国，咱们还能不随着走吗？你看，咱们这么一收拾，不比以前干净，好看？专招待文明人，不更体面？可是，你要还带着小辫儿，看着多么不顺眼哪！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李三 太太，你觉得不顺眼，我还不顺心呢！王淑芬哟，你不顺心？怎么？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李三 你还不明白？前面茶馆，后面公寓，全仗着掌柜的跟我两个人，无论怎么说，也忙不过来呀！王淑芬前面的事归他，后面的事不是还有我帮助你吗？李三就算有你帮助，打扫二十来间屋子，侍候二十多人的伙食，还要沏茶灌水，买东西送信，问问你自己，受得了受不了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三爷，你说的对！可是呀，这兵荒马乱的年月，能有个事儿作也就得念佛！咱们都得忍着点！李三我干不了！天天睡四、五个钟头的觉，谁也不是铁打的！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唉！三爷，这年月谁也舒服不了！你等着，大拴子暑假就高小毕业，二拴子也快长起来，他们一有用处，咱们可就清闲点啦。从老王掌柜在世的时候，你就帮助我们，老朋友，老伙计啦！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255" y="715645"/>
            <a:ext cx="91008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〔王利发老气横秋地从后面进来。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李三 老伙计？二十多年了，他们可给我长过工钱？什么都改良，为什么工钱不跟着改良呢？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哟！你这是什么话呀？咱们的买卖要是越作越好，我能不给你长工钱吗？得了，明天咱们开张，取个吉利，先别吵嘴，就这么办吧！Ａｌｌｒｉｇｈｔ？①李三就怎么办啦？不改我的良，我干不下去啦！〔后面叫："李三！李三！"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崔先生叫，你快去！咱们的事，有工夫再细研究！李三哼！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我说，昨天就关了城门，今儿个还说不定关不关，三爷，这里的事交给掌柜的，你去买点菜吧！别的不说，咸菜总得买下点呀！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〔后面又叫："李三！李三！"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李三 对，后边叫，前边催，把我劈成两半儿好不好！（忿忿地往后走）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拴子的妈，他岁数大了点，你可得……王淑芬他抱怨了大半天了！可是抱怨的对！当着他，我不便直说；对你，我可得说实话：咱们得添人！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4445" y="649605"/>
            <a:ext cx="91135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王利发 添人得给工钱，咱们赚得出来吗？我要是会干别的，可是还开茶馆，我是孙子！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〔远处隐隐有炮声。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听听，又他妈的开炮了！你闹，闹！明天开得了张才怪！这是怎么说的！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明白人别说胡涂话，开炮是我闹的？王利发别再瞎扯，干活儿去！嘿！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早晚不是累死，就得叫炮轰死，我看透了！（慢慢地往后边走）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王利发（温和了些）拴子的妈，甭害怕，开过多少回炮，一回也没打死咱们，北京城是宝地！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心哪，老跳到嗓子眼里，宝地！我给三爷拿菜钱去。（下）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〔一群男女难民在门外央告。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难民 掌柜的，行行好，可怜可怜吧！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王利发 走吧，我这儿不打发，还没开张！难民可怜可怜吧！我们都是逃难的！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王利发 别耽误工夫！我自己还顾不了自己呢！〔巡警上。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巡警 走！滚！快着！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44450" y="649605"/>
            <a:ext cx="918845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>
                <a:sym typeface="+mn-ea"/>
              </a:rPr>
              <a:t>〔难民散去。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王利发 怎样啊？六爷！又打得紧吗？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巡警 紧！紧得厉害！仗打得不紧，怎能够有这么多难民呢！上面交派下来，你出八十斤大饼，十二点交齐！城里的兵带着干粮，才能出去打仗啊！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王利发 您圣明，我这儿现在光包后面的伙食，不再卖饭，也还没开张，别说八十斤大饼，一斤也交不出啊！巡警你有你的理由，我有我的命令，你瞧着办吧！（要走）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王利发 您等等！我这儿千真万确还没开张，这您知道！开张以后，还得多麻烦您呢！得啦，您买包茶叶喝吧！（递钞票）您多给美言几句，我感恩不尽！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巡警 （接票子）我给你说说看，行不行可不保准！〔三、五个大兵，军装破烂，都背着枪，闯进门口。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巡警 老总们，我这儿正查户口呢，这儿还没开张！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大兵 屌！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巡警 王掌柜，孝敬老总们点茶钱，请他们到别处喝去吧！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老总们，实在对不起，还没开张，要不然，诸位住在这儿，一定欢迎！（递钞票给巡警）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870" y="636270"/>
            <a:ext cx="282575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1.</a:t>
            </a:r>
            <a:r>
              <a:rPr lang="zh-CN" altLang="en-US" sz="2800"/>
              <a:t>梳理</a:t>
            </a:r>
            <a:r>
              <a:rPr lang="zh-CN" altLang="en-US" sz="2800" b="1">
                <a:solidFill>
                  <a:srgbClr val="FF0000"/>
                </a:solidFill>
              </a:rPr>
              <a:t>情节</a:t>
            </a:r>
            <a:r>
              <a:rPr lang="zh-CN" altLang="en-US" sz="2800"/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感知历史及人物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en-US" altLang="zh-CN" sz="2800"/>
              <a:t>2.</a:t>
            </a:r>
            <a:r>
              <a:rPr lang="zh-CN" altLang="en-US" sz="2800" b="1">
                <a:solidFill>
                  <a:srgbClr val="FF0000"/>
                </a:solidFill>
              </a:rPr>
              <a:t>体会语言</a:t>
            </a:r>
            <a:r>
              <a:rPr lang="zh-CN" altLang="en-US" sz="2800"/>
              <a:t>，认识人物。</a:t>
            </a:r>
            <a:endParaRPr lang="zh-CN" altLang="en-US" sz="2800"/>
          </a:p>
          <a:p>
            <a:r>
              <a:rPr lang="en-US" altLang="zh-CN" sz="2800"/>
              <a:t>3.</a:t>
            </a:r>
            <a:r>
              <a:rPr lang="zh-CN" altLang="en-US" sz="2800"/>
              <a:t>把握剧本独特</a:t>
            </a:r>
            <a:r>
              <a:rPr lang="zh-CN" altLang="en-US" sz="2800" b="1">
                <a:solidFill>
                  <a:srgbClr val="FF0000"/>
                </a:solidFill>
              </a:rPr>
              <a:t>结构</a:t>
            </a:r>
            <a:r>
              <a:rPr lang="zh-CN" altLang="en-US" sz="2800"/>
              <a:t>及主要表现</a:t>
            </a:r>
            <a:r>
              <a:rPr lang="zh-CN" altLang="en-US" sz="2800" b="1">
                <a:solidFill>
                  <a:srgbClr val="FF0000"/>
                </a:solidFill>
              </a:rPr>
              <a:t>手法</a:t>
            </a:r>
            <a:r>
              <a:rPr lang="zh-CN" altLang="en-US" sz="2800"/>
              <a:t>，认识</a:t>
            </a:r>
            <a:r>
              <a:rPr lang="zh-CN" altLang="en-US" sz="2800" b="1">
                <a:solidFill>
                  <a:srgbClr val="FF0000"/>
                </a:solidFill>
              </a:rPr>
              <a:t>话剧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pic>
        <p:nvPicPr>
          <p:cNvPr id="4" name="图片 3" descr="《茶馆》封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345" y="548640"/>
            <a:ext cx="3708400" cy="5715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36195" y="-2794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提纲挈领</a:t>
            </a:r>
            <a:r>
              <a:rPr lang="en-US" altLang="zh-CN" sz="2800" b="1"/>
              <a:t>  </a:t>
            </a:r>
            <a:r>
              <a:rPr lang="zh-CN" altLang="en-US" sz="2800" b="1"/>
              <a:t>学习要点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1115" y="622935"/>
            <a:ext cx="917511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巡警 （转递给兵们）得啦，老总们多原谅，他实在没法招待诸位！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大兵 屌！谁要钞票？要现大洋！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老总们，让我哪儿找现洋去呢？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大兵 屌！揍他个小舅子！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巡警 快！再添点！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王利发（掏）老总们，我要是还有一块，请把房子烧了！（递钞票）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大兵 屌！ （接钱下，顺手拿走两块新桌布）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巡警 得，我给你挡住了一场大祸 ！他们不走呀，你就全完，连一个茶碗也剩不下！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我永远忘不了您这点好处！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巡警 可是为这点功劳，你不得另有份意思吗？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对！您圣明，我胡涂！可是，您搜我吧，真一个铜子儿也没有啦！（掀起褂子，让他搜）您搜！您搜！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4445" y="742315"/>
            <a:ext cx="914844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巡警 我干不过你！明天见，明天还不定是风是雨呢！（下）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您慢走！（看巡警走去，跺脚）他妈的！打仗，打仗！今天打，明天打，老打，打他妈的什么呢？〔唐铁嘴进来，还是那么瘦，那么脏，可是穿着绸子夹袍。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唐铁嘴 王掌柜！我来给你道喜！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王利发（还生着气）哟！唐先生？我可不再白送茶喝！（打量，有了笑容）你混的不错呀！穿上绸子啦！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唐铁嘴 比从前好了一点！我感谢这个年月！王利发这个年月还值得感谢！听着有点不搭调！唐铁嘴年头越乱，我的生意越好！这年月，谁活着谁死都碰运气，怎能不多算算命、相相面呢？你说对不对？王利发Ｙｅｓ①，也有这么一说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唐铁嘴 听说后面改了公寓，租给我一间屋子，好不好？王利发唐先生，你那点嗜好，在我这儿恐怕……唐铁嘴我已经不吃大烟了！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真的？你可真要发财了！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6195" y="548640"/>
            <a:ext cx="916178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唐铁嘴 我改抽"白面"啦。（指墙上的香烟广告）你看，哈德门烟是又长又松，（掏出烟来表演）一顿就空出一大块，正好放"白面儿"。大英帝国的烟，日本的"白面儿"，两大强国侍候着我一个人，这点福气还小吗？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福气不小！不小！可是，我这儿已经住满了人，什么时候有了空房，我准给你留着！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唐铁嘴 你呀，看不起我，怕我给不了房租！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没有的事！都是久在街面上混的人，谁能看不起谁呢？这是知心话吧？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唐铁嘴 你的嘴呀比我的还花哨！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我可不光耍嘴皮子，我的心放得正！这十多年了，你白喝过我多少碗茶？你自己算算！你现在混的不错，你想着还我茶钱没有？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唐铁嘴 赶明儿我一总还给你，那一共才有几个钱呢！（搭讪着往外走）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〔街上卖报的喊叫："长辛店大战的新闻，买报瞧，瞧长辛店大战的新闻！"报童向内探头。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报童 掌柜的，长辛店大战的新闻，来一张瞧瞧？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1115" y="636270"/>
            <a:ext cx="917511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王利发 有不打仗的新闻没有？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报童 也许有，您自己找！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走！不瞧！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报童 掌柜的，你不瞧也照样打仗！（对唐铁嘴）先生，您照顾照顾？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唐铁嘴 我不象他，（指王利发）我最关心国事！（拿了一张报，没给钱即走）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〔报童追唐铁嘴下。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王利发（自言自语）长辛店！长辛店！离这里不远啦！（喊）三爷，三爷！你倒是抓早儿买点菜去呀，待一会儿准关城门，就什么也买不到啦！嘿！（听后面没人应声，含怒往后跑）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〔常四爷提着一串腌萝卜，两只鸡，走进来。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常四爷 王掌柜！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谁？哟，四爷！您干什么哪？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1115" y="675640"/>
            <a:ext cx="9140190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常四爷 我卖菜呢！自食其力，不含糊！今儿个城外头乱乱哄哄，买不到菜；东抓西抓，抓到这么两只鸡，几斤老腌萝卜。听说你明天开张，也许用的着，特意给你送来了！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我谢谢您！我这儿正没有辙呢！常四爷（四下里看）好啊！好啊！收拾得好啊！大茶馆全关了，就是你有心路，能随机应变地改良！王利发别夸奖我啦！我尽力而为，可就怕天下老这么乱七八糟！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常四爷 象我这样的人算是坐不起这样的茶馆喽！〔松二爷走进来，穿的很寒酸，可是还提着鸟笼。松二爷王掌柜！听说明天开张，我来道喜！（看见常四爷）哎哟！四爷，可想死我喽！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常四爷 二哥！你好哇？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都坐下吧！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松二爷 王掌柜，你好？太太好？少爷好？生意好？王利发（一劲儿说）好！托福！（提起鸡与咸菜）四爷，多少钱？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常四爷 瞧着给，该给多少给多少！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17780" y="715645"/>
            <a:ext cx="9126855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王利发 对！我给你们弄壶茶来！（提物到后面去）松二爷四爷，你，你怎么样啊？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常四爷 卖青菜哪！铁杆庄稼没有啦，还不卖膀子力气吗？二爷，您怎么样啊？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松二爷 怎么样？我想大哭一场！看见我这身衣裳没有？我还象个人吗？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常四爷 二哥，您能写能算，难道找不到点事儿作？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松二爷 嗻，谁愿意瞪着眼挨饿呢！可是，谁要咱们旗人呢！想起来呀，大清国不 一定好啊，可是到了民国，我挨了饿！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王利发 （端着一壶茶回来。给常四爷钱）不知道您花了多少，我就给这么点吧！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常四爷 （接钱，没看，揣在怀里）没关系！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二爷，（指鸟笼）还是黄鸟吧？哨的怎样？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松二爷嗻，还是黄鸟！我 饿着，也不能叫鸟儿饿着！（有了点精神）你看看，看看，（打开罩子）多么体面！一看见它呀，我就舍不得死啦！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松二爷，不准说死！有那么一天，您还会走一步好运！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常四爷 二哥，走！找个地方喝两盅儿去！一醉解千愁！王掌柜，我可就不让你啦，没有那么多的钱！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560" y="764540"/>
            <a:ext cx="913574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王利发 我也分不开身，就不陪了！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〔常四爷、松二爷正往外走，宋恩子和吴祥子进来。他们俩仍穿灰色大衫，但袖口瘦了，而且罩上青布马褂。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松二爷（看清楚是他们，不由地上前请安）原来是你们二位爷！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〔王利发似乎受了松二爷的感染，也请安，弄得二人愣住了。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这是怎么啦？民国好几年了，怎么还请安？你们不会鞠躬吗？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松二爷 我看见您二位的灰大褂呀，就想起了前清的事儿！不能不请安！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我也那样！我觉得请安比鞠躬更过瘾！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吴祥子 哈哈哈哈！松二爷，你们的铁杆庄稼不行了，我们的灰色大褂反倒成了铁杆庄稼，哈哈哈！（看见常四爷）这不是常四爷吗？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常四爷 是呀，您的眼力不错！戊戌年我就在这儿说了句"大清国要完"，叫您二位给抓了走，坐了一年多的牢！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您的记性可也不错！混的还好吧？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4445" y="675640"/>
            <a:ext cx="911352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常四爷 托福！从牢里出来，不久就赶上庚子年；扶清灭洋，我当了义和团，跟洋人打了几仗！闹来闹去，大清国到底是亡了，该亡！我是旗人，可是我得说公道话！现在，每天起五更弄一挑子青菜，绕到十点来钟就卖光。凭力气挣饭吃，我的身上更有劲了！什么时候洋人敢再动兵，我姓常的还准备跟他们打打呢！我是旗人，旗人也是中国人哪！您二位怎么样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吴祥子 瞎混呗！有皇上的时候，我们给皇上效力，有袁大总统的时候，我们给袁大总统效力，现而今，宋恩子，该怎么说啦？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谁给饭吃，咱们给谁效力！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常四爷 要是洋人给饭吃呢？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松二爷 四爷，咱们走吧！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吴祥子 告诉你，常四爷，要我们效力的都仗着洋人撑腰！没有洋枪洋炮，怎能够打起仗来呢？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松二爷 您说的对！嗻！四爷，走吧！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常四爷　再见吧，二位， 盼着你们快快升官发财！（同松二爷下）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1115" y="622935"/>
            <a:ext cx="917511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宋恩子 这小子！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王利发（倒茶）常四爷老是那么又倔又硬，别计较他！（让茶）二位喝碗吧，刚沏好的。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后面住着的都是什么人？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多半是大学生，还有几位熟人。我有登记簿子，随时报告给"巡警阁子"。我拿来，二位看看？吴祥子我们不看簿子，看人！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您甭看，准保都是靠得住的人！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你为什么爱租学生们呢？学生不是什么老实家伙呀！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这年月，作官的今天上任，明天撤职，作买卖的今天开市，明天关门，都不可靠！只有学生有钱，能够按月交房租，没钱的就上不了大学啊！您看，是这么一笔账不是？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都叫你咂摸透了！你想的对！现在，连我们也欠饷啊！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吴祥子 是呀，所以非天天拿人不可，好得点津贴！宋恩子就仗着有错拿，没错放的，拿住人就有津贴！走吧，到后边看看去！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吴祥子 走！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1115" y="636270"/>
            <a:ext cx="914019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王利发 二位，二位！您放心，准保没错儿！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不看，拿不到人，谁给我们津贴呢？吴祥子王掌柜不愿意咱们看，王掌柜必会给咱们想办法！咱们得给王掌柜留个面子！对吧？王掌柜！王利发我……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我出个不很高明的主意：干脆来个包月，每月一号，按阳历算，你把那点……吴祥子那点意思！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对，那点意思送到，你省事，我们也省事！王利发那点意思得多少呢？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吴祥子 多年的交情，你看着办！你聪明，还能把那点意思闹成不好意思吗？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李三 （提着菜筐由后面出来）喝，二位爷！（请安）今儿个又得关城门吧！（没等回答，往外走）〔二、三学生匆匆地回来。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学生 三爷，先别出去，街上抓案呢！（往后面走去）李三（还往外走）抓去也好，在哪儿也是当苦力！〔刘麻子丢了魂似的跑来，和李三碰了个满怀。李三怎么回事呀？吓掉了魂儿啦！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（喘着）别，别，别出去！我差点叫他们抓了去！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三爷，等一等吧！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0955" y="-20955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知人论世</a:t>
            </a:r>
            <a:r>
              <a:rPr lang="en-US" altLang="zh-CN" sz="2800" b="1"/>
              <a:t>  </a:t>
            </a:r>
            <a:r>
              <a:rPr lang="zh-CN" altLang="en-US" sz="2800" b="1"/>
              <a:t>走近作者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20955" y="548640"/>
            <a:ext cx="4429125" cy="6062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老舍</a:t>
            </a:r>
            <a:r>
              <a:rPr lang="zh-CN" altLang="en-US" sz="2000"/>
              <a:t>（1899-1966），原名舒庆春，字舍予，满族，北京人。1918年毕业于北京师范学校，曾任小学校长、中学教师等职；1923年发表第一篇小说《小铃儿》、1924年赴英国伦敦大学东方学院任华语讲师，此间创作了《老张的哲学》、《赵子曰》、《二马》等长篇小说。1930年回国，先后在齐鲁大学、山东大学任教．并写出长篇小说《猫城记》、《离婚》、《骆驼祥子》和短篇小说《月牙儿》等。抗战期间，曾主持全国文艺界抗敌协会工作。1946年赴美讲学，完成了长篇巨著《四世同堂》等。新中国成立后应召回国，创作了《龙须沟》、《茶馆》等23部话剧和长篇小说《正红旗下》。1951年，被北京市人民政府授予“人民艺术家”称号。“文革”中不堪凌辱，投湖自尽。</a:t>
            </a:r>
            <a:endParaRPr lang="zh-CN" altLang="en-US" sz="2000"/>
          </a:p>
        </p:txBody>
      </p:sp>
      <p:pic>
        <p:nvPicPr>
          <p:cNvPr id="3" name="图片 2" descr="老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975" y="677545"/>
            <a:ext cx="4578350" cy="50152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57785" y="715645"/>
            <a:ext cx="920178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李三 午饭怎么开呢？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跟大家说一声，中午咸菜饭，没别的办法！晚上吃那两只鸡！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李三 好吧！（往回走）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我的妈呀，吓死我啦！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你活着，也不过多买卖几个大姑娘！刘麻子有人卖，有人买，我不过在中间帮帮忙，能怪我吗？（把桌上的三个茶杯的茶先后喝净）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吴祥子 我可是告诉你，我们哥儿们从前清起就专办革命党，不大爱管贩卖人口，拐带妇女什么的臭事。可是你要叫我们碰见，我们也不再睁一眼闭一眼！还有，象你这样的人，弄进去，准锁在尿桶上！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二位爷，别那么说呀！我不是也快挨饿了吗？您看，以前，我走八旗老爷们、宫里太监们的门子。这么一革命啊，可苦了我啦！现在，人家总长次长，团长师长，要娶姨太太讲究要唱落子的坤角，戏班里的女名角，一花就三千五千现大洋！我干瞧着，摸不着门！我那点芝麻粒大的生意算得了什么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你呀，非锁在尿桶上，不会说好的！刘麻子得啦，今天我孝敬不了二位，改天我必有一份儿人心！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17780" y="675640"/>
            <a:ext cx="916178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吴祥子 你今天就有买卖，要不然，兵荒马乱的，你不会出来！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没有！没有！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宋恩子 你嘴里半句实话也没有！不对我们说真话，没有你的好处！王掌柜，我们出去绕绕；下月一号，按阳历算，别忘了！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我忘了姓什么，也忘不了您二位这回事！吴祥子一言为定啦！（同宋恩子下）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刘爷，茶喝够了吧？该出去活动活动！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你忙你的，我在这儿等两个朋友。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咱们可把话说开了，从今以后，你不能再在这儿作你的生意，这儿现在改了良，文明啦！〔康顺子提着个小包，带着康大力，往里边探头。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康大力 是这里吗？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地方对呀，怎么改了样儿？（进来，细看，看见了刘麻子）大力，进来，是这儿！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康大力 找对啦？妈！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17780" y="649605"/>
            <a:ext cx="916178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康顺子 没错儿！有他在这儿，不会错！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您找谁？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（不语，直奔过刘麻子去）刘麻子，你还认识我吗？（要打，但是伸不出手去，一劲地颤抖）你，你，你个……（要骂，也感到困难）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你这个娘儿们，无缘无故地跟我捣什么乱呢？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（挣扎）无缘无故？你，你看看我是谁？一个男子汉，干什么吃不了饭，偏干伤天害理的事！呸！呸！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这位大嫂，有话好好说！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你是掌柜的？你忘了吗？十几年前，有个娶媳妇的太监？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您，您就是庞太监的那个……康顺子都是他（指刘麻子）作的好事，我今天跟他算算账！（又要打，仍未成功）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（躲）你敢！你敢！我好男不跟女斗！（随说随往后退）我，我找人来帮我说说理！（撒腿往后面跑）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590" y="516890"/>
            <a:ext cx="915924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王利发 （对康顺子）大嫂，你坐下，有话慢慢说！庞太监呢？康顺子（坐下喘气）死啦。叫他的侄子们给饿死的。一改民国呀，他还有钱，可没了势力，所以侄子们敢欺负他。他一死，他的侄子们把我们轰出来了，连一床被子都没给我们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这，这是……？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我的儿子！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您的……？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也是买来的，给太监当儿子。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康大力 妈！你爸爸当初就在这儿卖了你的？康顺子对了，乖！就是这儿，一进这儿的门，我就晕过去了，我永远忘不了这个地方！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康大力 我可不记得我爸爸在哪里卖了我的！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那时候，你不是才一岁吗？妈妈把你养大了的，你跟妈妈一条心，对不对？乖！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康大力 那个老东西，掐你，拧你，咬你，还用烟签子扎我！他们人多，咱们打不过他们！要不是你，妈，我准叫他们给打死了！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1115" y="688975"/>
            <a:ext cx="917511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康顺子 对！他们人多，咱们又太老实！你看，看见刘麻子，我想咬他几口，可是，可是，连一个嘴巴也没打上，我伸不出手去！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康大力 妈，等我长大了，我帮助你打！我不知道亲妈妈是谁，你就是我的亲妈妈！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好！好！咱们永远在一块儿，我去挣钱，你去念书！（稍愣了一会儿）掌柜的，当初我在这儿叫人买了去，咱们总算有缘，你能不能帮帮忙，给我找点事作？我饿死不要紧，可不能饿死这个无倚无靠的好孩子！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〔王淑芬出来，立在后边听着。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你会干什么呢？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洗洗涮涮、缝缝补补、作家常饭，都会！我是乡下人，我能吃苦，只要不再作太监的老婆，什么苦处都是甜的！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要多少钱呢？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有三顿饭吃，有个地方睡觉，够大力上学的，就行！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好吧，我慢慢给你打听着！你看，十多年前那回事，我到今天还没忘，想起来心里就不痛快！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17780" y="556260"/>
            <a:ext cx="916178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康顺子 可是，现在我们母子上哪儿去呢？王利发回乡下找你的老父亲去！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康顺子 他？他是活是死，我不知道。就是活着，我也不能去找他！他对不起女儿，女儿也不必再叫他爸爸！王利发马上就找事，可不大容易！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（过来）她能洗能作，又不多要钱，我留下她了！王利发你？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难道我不是内掌柜的？难道我跟李三爷就该累死？康顺子掌柜的，试试我！看我不行，您说话，我走！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王淑芬 大嫂，跟我来！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康顺子 当初我是在这儿卖出去的，现在就拿这儿当作娘家吧！大力，来吧！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康大力 掌柜的，你要不打我呀，我会帮助妈妈干活儿！（同王淑芬、康顺子下）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好家伙，一添就是两张嘴！太监取消了，可把太监的家眷交到这里来了！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李三 （掩护着刘麻子出来）快走吧！（回去）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就走吧，还等着真挨两个脆的吗？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我不是说过了吗，等两个朋友？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57785" y="596265"/>
            <a:ext cx="923861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王利发 你呀，叫我说什么才好呢！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刘麻子 有什么法子呢！隔行如隔山，你老得开茶馆，我老得干我这一行！到什么时候，我也得干我这一行！〔老林和老陈满面笑容地走进来。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刘麻子（二人都比他年轻，他却称呼他们哥哥）林大哥，陈二哥！（看王不满意，赶紧说）王掌柜，这儿现在没有人，我借个光，下不为例！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她（指后边）可是还在这儿呢！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不要紧了，她不会打人！就是真打，他们二位也会帮助我！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你呀！哼！（到后边去）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坐下吧，谈谈！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老林 你说吧！老二！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老陈 你说吧！哥！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谁说不一样啊！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老陈 你说吧，你是大哥！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44450" y="688975"/>
            <a:ext cx="918845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老林 那个，你看，我们俩是把兄弟！老陈对！把兄弟，两个人穿一条裤子的交情！老林他有几块现大洋！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现大洋？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老陈 林大哥也有几块现大洋！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一共多少块呢？说个数目！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老林 那，还不能告诉你咧！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老陈 事儿能办才说咧！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有现大洋，没有办不了的事！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老林老陈 真的？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说假话是孙子！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老林 那么，你说吧，老二！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老陈 还是你说，哥！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255" y="530225"/>
            <a:ext cx="913574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老林 你看，我们是两个人吧？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嗯！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老陈 两个人穿一条裤子的交情吧？刘麻子嗯！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老林 没人耻笑我们的交情吧？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交情嘛，没人耻笑！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老陈 也没人耻笑三个人的交情吧？刘麻子三个人？都是谁？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老林 还有个娘儿们！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嗯！嗯！嗯！我明白了！可是不好办，我没办过！你看，平常都说小两口儿，哪有小三口儿的呢！老林不好办？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太不好办啦！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老林 （问老陈）你看呢？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老陈 还能白拉倒吗？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4130" y="620395"/>
            <a:ext cx="9095740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老林 不能拉倒！当了十几年兵，连半个媳妇都娶不上！他妈的！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刘麻子 不能拉倒，咱们再想想！你们到底一共有多少块现大洋？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〔王利发和崔久峰由后面慢慢走来。刘麻子等停止谈话。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崔先生，昨天秦二爷派人来请您，您怎么不去呢？您这么有学问，上知天文，下知地理，又作过国会议员，可是住在我这里，天天念经；干吗不出去作点事呢？您这样的好人，应当出去作官！有您这样的清官，我们小民才能过太平日子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崔久峰 惭愧！惭愧！作过国会议员，那真是造孽呀！革命有什么用呢，不过自误误人而已！唉！现在我只能修持，忏悔！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您看秦二爷，他又办工厂，又忙着开银号！崔久峰办了工厂、银号又怎么样呢？他说实业救国，他救了谁？救了他自己，他越来越有钱了！可是他那点事业，哼，外国人伸出一个小指头，就把他推倒在地，再也起不来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您别这么说呀！难道咱们就一点盼望也没有了吗？崔久峰难说！很难说！你看，今天王大帅打李大帅，明天赵大帅又打王大帅。是谁叫他们打的？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955" y="-20955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知人论世</a:t>
            </a:r>
            <a:r>
              <a:rPr lang="en-US" altLang="zh-CN" sz="2800" b="1"/>
              <a:t>  </a:t>
            </a:r>
            <a:r>
              <a:rPr lang="zh-CN" altLang="en-US" sz="2800" b="1"/>
              <a:t>了解背景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6830" y="556260"/>
            <a:ext cx="910717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1956年，毛泽东主席提出了“百花齐放、百家争鸣”的双百方针，鼓励文艺繁荣发展。同年8月，作者老舍完成了一部配合第一届人大和宪法通过，歌颂人民普选的作品《一家代表》，故事从“戊戌变法”开始，一直写到解放后的普选，其中第一幕的场景，就是清末民初的一家大茶馆，之后作者老舍又创作了《秦氏三兄弟》，这个剧本写的是历代的宪法改革，以秦家为背景。老舍将这部作品与北京人艺的曹禺、焦菊隐、夏淳等艺术家进行了讨论。他们一致认为，第一幕茶馆里的戏非常生动精彩，后几幕则较弱，建议以第一幕为基础发展成一个戏，之后老舍创作了话剧《茶馆》。 [5-6] </a:t>
            </a:r>
            <a:endParaRPr lang="zh-CN" altLang="en-US" sz="2000"/>
          </a:p>
          <a:p>
            <a:r>
              <a:rPr lang="zh-CN" altLang="en-US" sz="2000"/>
              <a:t>1958年5月，作者老舍在《剧本》杂志上发表了题为《答复有关〈茶馆〉的几个问题》的文章，说明了《茶馆》是怎么写的：“茶馆是三教九流会面之处，可以容纳各色人物。一个</a:t>
            </a:r>
            <a:r>
              <a:rPr lang="zh-CN" altLang="en-US" sz="2000" b="1">
                <a:solidFill>
                  <a:srgbClr val="FF0000"/>
                </a:solidFill>
              </a:rPr>
              <a:t>大茶馆</a:t>
            </a:r>
            <a:r>
              <a:rPr lang="zh-CN" altLang="en-US" sz="2000"/>
              <a:t>就是一个</a:t>
            </a:r>
            <a:r>
              <a:rPr lang="zh-CN" altLang="en-US" sz="2000" b="1">
                <a:solidFill>
                  <a:srgbClr val="FF0000"/>
                </a:solidFill>
              </a:rPr>
              <a:t>小社会</a:t>
            </a:r>
            <a:r>
              <a:rPr lang="zh-CN" altLang="en-US" sz="2000"/>
              <a:t>。这出戏虽只有三幕，可是写了50来年的变迁。在这些变迁里，没法子躲开政治问题。可是，我不熟悉政治舞台上的高官大人，没法子正面描写他们的促进与促退。我也不十分懂政治。我只认识一些小人物，这些人物是经常下茶馆的。那么，我要是把他们集合到一个茶馆里，用他们生活上的变迁反映社会的变迁，不就侧面地透露出一些政治消息么？这样，我就决定了去写《茶馆》。”</a:t>
            </a:r>
            <a:endParaRPr lang="zh-CN" altLang="en-US" sz="2000"/>
          </a:p>
        </p:txBody>
      </p:sp>
      <p:pic>
        <p:nvPicPr>
          <p:cNvPr id="4" name="图片 3" descr="&amp;pky8224385163&amp;water&amp;2&amp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11165"/>
            <a:ext cx="9144000" cy="13468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1115" y="596265"/>
            <a:ext cx="921194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王利发 谁？哪个混蛋？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崔久峰 洋人！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洋人？我不能明白！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崔久峰 慢慢地你就明白了。有那么一天，你我都得作亡国奴！我干过革命，我的话不是随便说的！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那么，您就不想想主意，卖卖力气，别叫大家作亡国奴？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崔久峰 我年轻的时候，以天下为己任，的确那么想过！现在，我可看透了，中国非亡不可！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那也得死马当活马治呀！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崔久峰 死马当活马治？那是妄想！死马不能再活，活马可早晚得死！好啦，我到弘济寺去，秦二爷再派人来找我，你就说，我只会念经，不会干别的！（下）〔宋恩子、吴祥子又回来了。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王利发 二位！有什么消息没有？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〔宋恩子、吴祥子不语，坐在靠近门口的地方，看着刘麻子等。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57785" y="609600"/>
            <a:ext cx="920178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〔刘麻子 不知如何是好，低下头去。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〔老陈、老林也不知如何是好，相视无言。〔静默了有一分钟。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老陈 哥，走吧？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老林 走！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宋恩子 等等！（立起来，挡住路）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老陈 怎么啦？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吴祥子 （也立起）你说怎么啦？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〔四人呆呆相视一会儿。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宋恩子 乖乖地跟我们走！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老林 上哪儿？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吴祥子 逃兵，是吧？有些块现大洋，想在北京藏起来，是吧？有钱就藏起来，没钱就当土匪，是吧？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老陈 你管得着吗？我一个人揍你这样的八个。（要打）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宋恩子 你？可惜你把枪卖了，是吧？没有枪的干不过有枪的，是吧？（拍了拍身上的枪）我一个人揍你这样的八个！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老林 都是弟兄，何必呢？都是弟兄！吴祥子对啦！坐下谈谈吧！你们是要命呢？还是要现大洋？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老陈 我们那点钱来的不容易！谁发饷，我们给谁打仗，我们打过多少次仗啊！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108585" y="764540"/>
            <a:ext cx="91795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宋恩子 逃兵的罪过，你们可也不是不知道！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老林 咱们讲讲吧，谁叫咱们是弟兄呢！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吴祥子 这象句自己人的话！谈谈吧！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王利发 （在门口）诸位，大令过来了！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老陈老林 啊！（惊惶失措，要往里边跑）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宋恩子 别动！君子一言：把现大洋分给我们一半，保你们俩没事！咱们是自己人！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老陈老林 就那么办！自己人！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〔"大令"进来：二捧刀——刀缠红布——背枪者前导，手捧令箭的在中，四持黑红棍者在后。军官在最后押队。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吴祥子 （和宋恩子、老林、老陈一齐立正，从帽中取出证章，军官看）报告官长，我们正在这儿盘查一个逃兵。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军官就是他吗？（指刘麻子）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吴祥子 （指刘麻子）就是他！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军官 绑！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刘麻子 （喊）老爷！我不是！不是！军官绑！（同下）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拓展阅读</a:t>
            </a:r>
            <a:r>
              <a:rPr lang="en-US" altLang="zh-CN" sz="2800" b="1"/>
              <a:t>    </a:t>
            </a:r>
            <a:r>
              <a:rPr lang="zh-CN" altLang="en-US" sz="2800" b="1"/>
              <a:t>触类旁通</a:t>
            </a:r>
            <a:endParaRPr lang="zh-CN" altLang="en-US" sz="2800" b="1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61900" y="11760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955" y="-20955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整体感知</a:t>
            </a:r>
            <a:r>
              <a:rPr lang="en-US" altLang="zh-CN" sz="2800" b="1"/>
              <a:t>  </a:t>
            </a:r>
            <a:r>
              <a:rPr lang="zh-CN" altLang="en-US" sz="2800" b="1"/>
              <a:t>了解全貌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50165" y="562610"/>
            <a:ext cx="905827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《茶馆》共三幕，以老北京一家叫裕泰的大茶馆的兴衰变迁为背景，展示了从清末到北洋军阀时期再到抗战胜利以后的近50年间，北京的社会风貌和各阶层的不同人物的生活变迁。每一幕写一个时代，北京各阶层的三教九流人物，出入于这家大茶馆，全剧展示出来的是一幅幅气势庞大的历史画卷，形象地说明了旧中国的必然灭亡和新中国诞生的必然性。</a:t>
            </a:r>
            <a:endParaRPr lang="zh-CN" altLang="en-US" sz="2000"/>
          </a:p>
          <a:p>
            <a:r>
              <a:rPr lang="zh-CN" altLang="en-US" sz="2000"/>
              <a:t>第一幕</a:t>
            </a:r>
            <a:endParaRPr lang="zh-CN" altLang="en-US" sz="2000"/>
          </a:p>
          <a:p>
            <a:r>
              <a:rPr lang="zh-CN" altLang="en-US" sz="2000"/>
              <a:t>1898年，戊戌变法失败。一个初秋的上午，裕泰茶馆开业，掌柜王利发兴致勃勃地坐在柜台上。三三两两的旗人，遛够了鸟儿，走进茶馆来歇腿、喝茶。有两位茶客唱着京戏，另外几个围着桌子观赏瓦罐中的蟋蟀。茶馆中到处贴着“莫谈国事”的纸条。可是常四爷偏要谈国事。他因一句“大清国要完”，被特务宋恩子和吴祥子抓去，送进监狱。相面骗人的唐铁嘴来讨碗茶喝；说媒拉纤的刘麻子也来了，要把康六的十五岁女儿康顺子卖给七十多岁的庞太监当老婆。主张实业救国的秦仲义走进来，说要办工厂，搞维新。</a:t>
            </a:r>
            <a:endParaRPr lang="zh-CN" altLang="en-US" sz="2000"/>
          </a:p>
          <a:p>
            <a:r>
              <a:rPr lang="zh-CN" altLang="en-US" sz="2000"/>
              <a:t>第二幕</a:t>
            </a:r>
            <a:endParaRPr lang="zh-CN" altLang="en-US" sz="2000"/>
          </a:p>
          <a:p>
            <a:r>
              <a:rPr lang="zh-CN" altLang="en-US" sz="2000"/>
              <a:t>民国初年军阀混战。这时裕泰茶馆渐趋衰落，茶馆主人王利发积极迎合潮流实行改良，却仍然难以维持。小茶馆展现出一幅兵荒马乱、日益衰败的社会画面：常四爷出狱；康顺子母子逃出宫；拉皮条的刘麻子被稀里糊涂砍了头；两个逃兵想合娶一个老婆；茶馆生意清淡，面积缩小，苦心经营，试图改良，“改良”后还未开张就厄运临头，特务、巡警、兵痞就接二连三来敲诈勒索，宋恩子、吴祥子摇身一变又成了军阀的走狗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955" y="620395"/>
            <a:ext cx="922845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ym typeface="+mn-ea"/>
              </a:rPr>
              <a:t>第三幕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抗日战争胜利，国民党特务和美国兵在北京横行。这时的裕泰茶馆更加破败，只有“莫谈国事”的纸条写得更多，字也写得更大。康妈妈正在商量去西山找康大力，由小刘麻子介绍来当女招待的小丁宝，也走进茶馆与老掌柜攀谈。小刘麻子向小唐铁嘴炫耀着他那一套拐骗妇女的缺德计划，被国民党党部雇用的打手小二德子跑到茶馆来抓人，庞四奶奶则来恐吓王利发，让他交出康顺子。包办满汉全席的有名厨师被迫到监狱去蒸窝窝头，出名的评书艺人一次挣不上三个杂合面饼子钱，常四爷的生活更加艰苦，秦仲义的工厂被抢走，王利发的茶馆也将被人霸占。这时，常四爷、秦仲义相继来到茶馆，找阔别多年的老掌柜谈心。他们互诉不幸，含着眼泪为自己撒起了纸钱。这时，茶馆里的灯光渐渐暗下去了，而大街上的阳光却渐渐明亮起来。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0955" y="-20955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整体感知</a:t>
            </a:r>
            <a:r>
              <a:rPr lang="en-US" altLang="zh-CN" sz="2800" b="1"/>
              <a:t>  </a:t>
            </a:r>
            <a:r>
              <a:rPr lang="zh-CN" altLang="en-US" sz="2800" b="1"/>
              <a:t>了解全貌</a:t>
            </a:r>
            <a:endParaRPr lang="zh-CN" altLang="en-US" sz="2800" b="1"/>
          </a:p>
        </p:txBody>
      </p:sp>
      <p:pic>
        <p:nvPicPr>
          <p:cNvPr id="4" name="图片 3" descr="茶馆剧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320" y="3877310"/>
            <a:ext cx="5876290" cy="30626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6195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梳理剧情</a:t>
            </a:r>
            <a:r>
              <a:rPr lang="en-US" altLang="zh-CN" sz="2800" b="1"/>
              <a:t>  </a:t>
            </a:r>
            <a:r>
              <a:rPr lang="zh-CN" altLang="en-US" sz="2800" b="1"/>
              <a:t>了解众生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79705" y="764540"/>
            <a:ext cx="2188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   </a:t>
            </a:r>
            <a:r>
              <a:rPr lang="zh-CN" altLang="en-US" sz="2400"/>
              <a:t>情节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758690" y="768985"/>
            <a:ext cx="2512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人物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6195" y="1339215"/>
            <a:ext cx="26638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舞台说明：茶馆。一般特点；当前茶馆。</a:t>
            </a: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3173730" y="1285875"/>
            <a:ext cx="5862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各色人等。玩鸟；商议事情；说媒拉纤；调解事。欣赏蟋蟀；侦缉；打手；马五爷；王利发；唐铁嘴。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-7620" y="2188210"/>
            <a:ext cx="2292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ym typeface="+mn-ea"/>
              </a:rPr>
              <a:t>唐铁嘴</a:t>
            </a:r>
            <a:r>
              <a:rPr lang="zh-CN" altLang="en-US" sz="2000"/>
              <a:t>与</a:t>
            </a:r>
            <a:r>
              <a:rPr lang="zh-CN" altLang="en-US" sz="2000">
                <a:sym typeface="+mn-ea"/>
              </a:rPr>
              <a:t>王利发</a:t>
            </a:r>
            <a:endParaRPr lang="zh-CN" altLang="en-US" sz="200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6255" y="2161540"/>
            <a:ext cx="59804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唐铁嘴：卖瓜相面，抽大烟，赚茶喝。王利发：客气待客，烦而不得罪。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57785" y="3050540"/>
            <a:ext cx="23577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松二爷、常四爷与二德子</a:t>
            </a:r>
            <a:endParaRPr lang="zh-CN" altLang="en-US" sz="2000"/>
          </a:p>
        </p:txBody>
      </p:sp>
      <p:sp>
        <p:nvSpPr>
          <p:cNvPr id="10" name="文本框 9"/>
          <p:cNvSpPr txBox="1"/>
          <p:nvPr/>
        </p:nvSpPr>
        <p:spPr>
          <a:xfrm>
            <a:off x="3188335" y="3023870"/>
            <a:ext cx="59201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/>
              <a:t>松二爷：文绉绉。常四爷：直爽，雄赳赳；仇洋；硬气。二德子：蛮横，打手。</a:t>
            </a:r>
            <a:endParaRPr lang="zh-CN" altLang="en-US" sz="2000"/>
          </a:p>
        </p:txBody>
      </p:sp>
      <p:sp>
        <p:nvSpPr>
          <p:cNvPr id="11" name="文本框 10"/>
          <p:cNvSpPr txBox="1"/>
          <p:nvPr/>
        </p:nvSpPr>
        <p:spPr>
          <a:xfrm>
            <a:off x="-15240" y="3912870"/>
            <a:ext cx="22999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马五爷与二德子</a:t>
            </a:r>
            <a:endParaRPr lang="zh-CN" altLang="en-US" sz="2000"/>
          </a:p>
        </p:txBody>
      </p:sp>
      <p:sp>
        <p:nvSpPr>
          <p:cNvPr id="12" name="文本框 11"/>
          <p:cNvSpPr txBox="1"/>
          <p:nvPr/>
        </p:nvSpPr>
        <p:spPr>
          <a:xfrm>
            <a:off x="3202305" y="3686810"/>
            <a:ext cx="5762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/>
              <a:t>马五爷：投靠洋人，态度傲慢。二德子：趋炎附势。</a:t>
            </a:r>
            <a:endParaRPr lang="zh-CN" altLang="en-US" sz="2000"/>
          </a:p>
        </p:txBody>
      </p:sp>
      <p:sp>
        <p:nvSpPr>
          <p:cNvPr id="13" name="文本框 12"/>
          <p:cNvSpPr txBox="1"/>
          <p:nvPr/>
        </p:nvSpPr>
        <p:spPr>
          <a:xfrm>
            <a:off x="-6985" y="4615815"/>
            <a:ext cx="27070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王利发与常四爷、松二爷</a:t>
            </a:r>
            <a:endParaRPr lang="zh-CN" altLang="en-US" sz="2000"/>
          </a:p>
        </p:txBody>
      </p:sp>
      <p:sp>
        <p:nvSpPr>
          <p:cNvPr id="14" name="文本框 13"/>
          <p:cNvSpPr txBox="1"/>
          <p:nvPr/>
        </p:nvSpPr>
        <p:spPr>
          <a:xfrm>
            <a:off x="3043555" y="4641850"/>
            <a:ext cx="6137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王利发：心不坏。松二爷：要面子。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1915" y="5451475"/>
            <a:ext cx="20116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刘麻子和康六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2827655" y="5292090"/>
            <a:ext cx="6209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刘麻子：拐卖人口，狠，诈。康六：穷困卖女破产农民。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7955" y="5981700"/>
            <a:ext cx="23361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松二爷、常四爷与刘麻子</a:t>
            </a:r>
            <a:endParaRPr lang="zh-CN" altLang="en-US" sz="2000"/>
          </a:p>
        </p:txBody>
      </p:sp>
      <p:sp>
        <p:nvSpPr>
          <p:cNvPr id="18" name="文本框 17"/>
          <p:cNvSpPr txBox="1"/>
          <p:nvPr/>
        </p:nvSpPr>
        <p:spPr>
          <a:xfrm>
            <a:off x="3291840" y="5902325"/>
            <a:ext cx="5456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刘麻子：利益至上。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6195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梳理情节</a:t>
            </a:r>
            <a:r>
              <a:rPr lang="en-US" altLang="zh-CN" sz="2800" b="1"/>
              <a:t>    </a:t>
            </a:r>
            <a:r>
              <a:rPr lang="zh-CN" altLang="en-US" sz="2800" b="1"/>
              <a:t>了解众生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9530" y="596265"/>
            <a:ext cx="19323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老人和李三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2848610" y="649605"/>
            <a:ext cx="6043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李三：谨慎小心。老人：无依无靠，孤独穷困。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23495" y="1272540"/>
            <a:ext cx="2113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王利发与秦仲义</a:t>
            </a: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2821940" y="1206500"/>
            <a:ext cx="58547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王利发：看颜色；奉承；套近乎。秦仲义：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89535" y="1843405"/>
            <a:ext cx="2034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乡妇与茶客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2795270" y="1896110"/>
            <a:ext cx="6025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乡妇：穷困无奈。常四爷：同情弱者。李三：心善。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23495" y="2479675"/>
            <a:ext cx="21723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秦仲义与王利发</a:t>
            </a:r>
            <a:endParaRPr lang="zh-CN" altLang="en-US" sz="2000"/>
          </a:p>
        </p:txBody>
      </p:sp>
      <p:sp>
        <p:nvSpPr>
          <p:cNvPr id="10" name="文本框 9"/>
          <p:cNvSpPr txBox="1"/>
          <p:nvPr/>
        </p:nvSpPr>
        <p:spPr>
          <a:xfrm>
            <a:off x="2915285" y="2466975"/>
            <a:ext cx="59772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秦仲义：实业救国。</a:t>
            </a:r>
            <a:endParaRPr lang="zh-CN" altLang="en-US" sz="2000"/>
          </a:p>
        </p:txBody>
      </p:sp>
      <p:sp>
        <p:nvSpPr>
          <p:cNvPr id="11" name="文本框 10"/>
          <p:cNvSpPr txBox="1"/>
          <p:nvPr/>
        </p:nvSpPr>
        <p:spPr>
          <a:xfrm>
            <a:off x="76200" y="3089910"/>
            <a:ext cx="21196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庞太监与秦二爷</a:t>
            </a:r>
            <a:endParaRPr lang="zh-CN" altLang="en-US" sz="2000"/>
          </a:p>
        </p:txBody>
      </p:sp>
      <p:sp>
        <p:nvSpPr>
          <p:cNvPr id="12" name="文本框 11"/>
          <p:cNvSpPr txBox="1"/>
          <p:nvPr/>
        </p:nvSpPr>
        <p:spPr>
          <a:xfrm>
            <a:off x="2967990" y="3103245"/>
            <a:ext cx="5924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/>
              <a:t>庞太监：卫道者；狂妄自大。秦二爷：话里有话。</a:t>
            </a:r>
            <a:endParaRPr lang="zh-CN" altLang="en-US" sz="2000"/>
          </a:p>
        </p:txBody>
      </p:sp>
      <p:sp>
        <p:nvSpPr>
          <p:cNvPr id="13" name="文本框 12"/>
          <p:cNvSpPr txBox="1"/>
          <p:nvPr/>
        </p:nvSpPr>
        <p:spPr>
          <a:xfrm>
            <a:off x="-2540" y="3554730"/>
            <a:ext cx="2342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刘麻子与庞太监</a:t>
            </a:r>
            <a:endParaRPr lang="zh-CN" altLang="en-US" sz="2000"/>
          </a:p>
        </p:txBody>
      </p:sp>
      <p:sp>
        <p:nvSpPr>
          <p:cNvPr id="14" name="文本框 13"/>
          <p:cNvSpPr txBox="1"/>
          <p:nvPr/>
        </p:nvSpPr>
        <p:spPr>
          <a:xfrm>
            <a:off x="3047365" y="3607435"/>
            <a:ext cx="5340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刘麻子：能说会道，贪婪虚伪。</a:t>
            </a:r>
            <a:endParaRPr lang="zh-CN" altLang="en-US" sz="2000"/>
          </a:p>
        </p:txBody>
      </p:sp>
      <p:sp>
        <p:nvSpPr>
          <p:cNvPr id="15" name="文本框 14"/>
          <p:cNvSpPr txBox="1"/>
          <p:nvPr/>
        </p:nvSpPr>
        <p:spPr>
          <a:xfrm>
            <a:off x="49530" y="4151630"/>
            <a:ext cx="24345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吴祥子、宋恩子与松二爷常四爷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3286125" y="4151630"/>
            <a:ext cx="5390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吴祥子、宋恩子：恐怖统治代理人；松二爷：胆小怕事。常四爷：刚直不阿。</a:t>
            </a:r>
            <a:endParaRPr lang="zh-CN" altLang="en-US" sz="2000"/>
          </a:p>
        </p:txBody>
      </p:sp>
      <p:sp>
        <p:nvSpPr>
          <p:cNvPr id="17" name="文本框 16"/>
          <p:cNvSpPr txBox="1"/>
          <p:nvPr/>
        </p:nvSpPr>
        <p:spPr>
          <a:xfrm>
            <a:off x="62865" y="5013325"/>
            <a:ext cx="20612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黄胖子</a:t>
            </a:r>
            <a:endParaRPr lang="zh-CN" altLang="en-US" sz="2000"/>
          </a:p>
        </p:txBody>
      </p:sp>
      <p:sp>
        <p:nvSpPr>
          <p:cNvPr id="18" name="文本框 17"/>
          <p:cNvSpPr txBox="1"/>
          <p:nvPr/>
        </p:nvSpPr>
        <p:spPr>
          <a:xfrm>
            <a:off x="3180080" y="5039995"/>
            <a:ext cx="5712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油滑地痞。</a:t>
            </a:r>
            <a:endParaRPr lang="zh-CN" altLang="en-US" sz="2000"/>
          </a:p>
        </p:txBody>
      </p:sp>
      <p:sp>
        <p:nvSpPr>
          <p:cNvPr id="19" name="文本框 18"/>
          <p:cNvSpPr txBox="1"/>
          <p:nvPr/>
        </p:nvSpPr>
        <p:spPr>
          <a:xfrm>
            <a:off x="49530" y="5570855"/>
            <a:ext cx="29387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康六、康顺子与刘麻子、庞太监</a:t>
            </a:r>
            <a:endParaRPr lang="zh-CN" altLang="en-US" sz="2000"/>
          </a:p>
        </p:txBody>
      </p:sp>
      <p:sp>
        <p:nvSpPr>
          <p:cNvPr id="20" name="文本框 19"/>
          <p:cNvSpPr txBox="1"/>
          <p:nvPr/>
        </p:nvSpPr>
        <p:spPr>
          <a:xfrm>
            <a:off x="3737610" y="5530850"/>
            <a:ext cx="4578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康六：穷困潦倒，被逼无奈。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36195" y="0"/>
            <a:ext cx="9087485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梳理情节</a:t>
            </a:r>
            <a:r>
              <a:rPr lang="en-US" altLang="zh-CN" sz="2800" b="1"/>
              <a:t>    </a:t>
            </a:r>
            <a:r>
              <a:rPr lang="zh-CN" altLang="en-US" sz="2800" b="1"/>
              <a:t>了解众生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23495" y="556895"/>
            <a:ext cx="6687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通过以上剧情，可以看到当时怎样的社会状况？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0160" y="1061085"/>
            <a:ext cx="90404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清末戊戌变法失败后，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帝国主义侵略势力的扩大</a:t>
            </a:r>
            <a:r>
              <a:rPr lang="zh-CN" altLang="en-US" sz="2000">
                <a:sym typeface="+mn-ea"/>
              </a:rPr>
              <a:t>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国家贫弱</a:t>
            </a:r>
            <a:r>
              <a:rPr lang="zh-CN" altLang="en-US" sz="2000">
                <a:sym typeface="+mn-ea"/>
              </a:rPr>
              <a:t>，实行专制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恐怖统治</a:t>
            </a:r>
            <a:r>
              <a:rPr lang="zh-CN" altLang="en-US" sz="2000">
                <a:sym typeface="+mn-ea"/>
              </a:rPr>
              <a:t>，正直的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爱国者惨遭镇压</a:t>
            </a:r>
            <a:r>
              <a:rPr lang="zh-CN" altLang="en-US" sz="2000">
                <a:sym typeface="+mn-ea"/>
              </a:rPr>
              <a:t>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宫廷生活的腐败与荒淫</a:t>
            </a:r>
            <a:r>
              <a:rPr lang="zh-CN" altLang="en-US" sz="2000">
                <a:sym typeface="+mn-ea"/>
              </a:rPr>
              <a:t>，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流氓地痞横行霸道</a:t>
            </a:r>
            <a:r>
              <a:rPr lang="zh-CN" altLang="en-US" sz="2000">
                <a:sym typeface="+mn-ea"/>
              </a:rPr>
              <a:t>，</a:t>
            </a:r>
            <a:r>
              <a:rPr lang="zh-CN" altLang="en-US" sz="2000">
                <a:solidFill>
                  <a:srgbClr val="FF0000"/>
                </a:solidFill>
              </a:rPr>
              <a:t>穷人困苦不堪</a:t>
            </a:r>
            <a:r>
              <a:rPr lang="zh-CN" altLang="en-US" sz="2000"/>
              <a:t>，</a:t>
            </a:r>
            <a:r>
              <a:rPr lang="zh-CN" altLang="en-US" sz="2000">
                <a:solidFill>
                  <a:srgbClr val="FF0000"/>
                </a:solidFill>
              </a:rPr>
              <a:t>社会动乱</a:t>
            </a:r>
            <a:r>
              <a:rPr lang="zh-CN" altLang="en-US" sz="2000"/>
              <a:t>的状况。</a:t>
            </a:r>
            <a:endParaRPr lang="zh-CN" altLang="en-US" sz="2000"/>
          </a:p>
        </p:txBody>
      </p:sp>
      <p:pic>
        <p:nvPicPr>
          <p:cNvPr id="5" name="图片 4" descr="话剧《茶馆》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" y="2119630"/>
            <a:ext cx="8949055" cy="48634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396</Paragraphs>
  <Slides>42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45">
      <vt:lpstr>Arial</vt:lpstr>
      <vt:lpstr>Calibri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2021-07-16T11:09:37.446</cp:lastPrinted>
  <dcterms:created xsi:type="dcterms:W3CDTF">2021-07-16T11:09:37Z</dcterms:created>
  <dcterms:modified xsi:type="dcterms:W3CDTF">2021-07-16T03:09:38Z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