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6"/>
  </p:handoutMasterIdLst>
  <p:sldIdLst>
    <p:sldId id="256" r:id="rId3"/>
    <p:sldId id="627" r:id="rId5"/>
    <p:sldId id="649" r:id="rId6"/>
    <p:sldId id="408" r:id="rId7"/>
    <p:sldId id="673" r:id="rId8"/>
    <p:sldId id="462" r:id="rId9"/>
    <p:sldId id="650" r:id="rId10"/>
    <p:sldId id="489" r:id="rId11"/>
    <p:sldId id="653" r:id="rId12"/>
    <p:sldId id="866" r:id="rId13"/>
    <p:sldId id="743" r:id="rId14"/>
    <p:sldId id="742" r:id="rId15"/>
    <p:sldId id="867" r:id="rId16"/>
    <p:sldId id="341" r:id="rId17"/>
    <p:sldId id="841" r:id="rId18"/>
    <p:sldId id="840" r:id="rId19"/>
    <p:sldId id="817" r:id="rId20"/>
    <p:sldId id="813" r:id="rId21"/>
    <p:sldId id="814" r:id="rId22"/>
    <p:sldId id="908" r:id="rId23"/>
    <p:sldId id="905" r:id="rId24"/>
    <p:sldId id="917" r:id="rId25"/>
    <p:sldId id="943" r:id="rId26"/>
    <p:sldId id="944" r:id="rId27"/>
    <p:sldId id="938" r:id="rId28"/>
    <p:sldId id="939" r:id="rId29"/>
    <p:sldId id="941" r:id="rId30"/>
    <p:sldId id="382" r:id="rId31"/>
    <p:sldId id="609" r:id="rId32"/>
    <p:sldId id="616" r:id="rId33"/>
    <p:sldId id="617" r:id="rId34"/>
    <p:sldId id="371" r:id="rId35"/>
  </p:sldIdLst>
  <p:sldSz cx="12192000" cy="6858000"/>
  <p:notesSz cx="7103745" cy="10234295"/>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4" userDrawn="1">
          <p15:clr>
            <a:srgbClr val="A4A3A4"/>
          </p15:clr>
        </p15:guide>
        <p15:guide id="2" pos="371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dell" initials="d"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400ADC"/>
    <a:srgbClr val="007370"/>
    <a:srgbClr val="FBE5D6"/>
    <a:srgbClr val="009999"/>
    <a:srgbClr val="4F855D"/>
    <a:srgbClr val="B2B2B2"/>
    <a:srgbClr val="202020"/>
    <a:srgbClr val="323232"/>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90" d="100"/>
          <a:sy n="90" d="100"/>
        </p:scale>
        <p:origin x="-288" y="-108"/>
      </p:cViewPr>
      <p:guideLst>
        <p:guide orient="horz" pos="2104"/>
        <p:guide pos="3713"/>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gs" Target="tags/tag126.xml"/><Relationship Id="rId40" Type="http://schemas.openxmlformats.org/officeDocument/2006/relationships/commentAuthors" Target="commentAuthors.xml"/><Relationship Id="rId4" Type="http://schemas.openxmlformats.org/officeDocument/2006/relationships/notesMaster" Target="notesMasters/notesMaster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handoutMaster" Target="handoutMasters/handoutMaster1.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幻灯片图像占位符 1"/>
          <p:cNvSpPr>
            <a:spLocks noGrp="1" noRot="1" noTextEdit="1"/>
          </p:cNvSpPr>
          <p:nvPr>
            <p:ph type="sldImg"/>
          </p:nvPr>
        </p:nvSpPr>
        <p:spPr>
          <a:ln>
            <a:solidFill>
              <a:srgbClr val="000000"/>
            </a:solidFill>
            <a:miter/>
          </a:ln>
        </p:spPr>
      </p:sp>
      <p:sp>
        <p:nvSpPr>
          <p:cNvPr id="13314" name="文本占位符 2"/>
          <p:cNvSpPr>
            <a:spLocks noGrp="1"/>
          </p:cNvSpPr>
          <p:nvPr>
            <p:ph type="body"/>
          </p:nvPr>
        </p:nvSpPr>
        <p:spPr>
          <a:noFill/>
          <a:ln>
            <a:noFill/>
          </a:ln>
        </p:spPr>
        <p:txBody>
          <a:bodyPr wrap="square" lIns="91440" tIns="45720" rIns="91440" bIns="45720" anchor="t"/>
          <a:p>
            <a:pPr lvl="0" eaLnBrk="1" hangingPunct="1"/>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幻灯片图像占位符 1"/>
          <p:cNvSpPr>
            <a:spLocks noGrp="1" noRot="1" noTextEdit="1"/>
          </p:cNvSpPr>
          <p:nvPr>
            <p:ph type="sldImg"/>
          </p:nvPr>
        </p:nvSpPr>
        <p:spPr>
          <a:ln>
            <a:solidFill>
              <a:srgbClr val="000000"/>
            </a:solidFill>
            <a:miter/>
          </a:ln>
        </p:spPr>
      </p:sp>
      <p:sp>
        <p:nvSpPr>
          <p:cNvPr id="13314" name="文本占位符 2"/>
          <p:cNvSpPr>
            <a:spLocks noGrp="1"/>
          </p:cNvSpPr>
          <p:nvPr>
            <p:ph type="body"/>
          </p:nvPr>
        </p:nvSpPr>
        <p:spPr>
          <a:noFill/>
          <a:ln>
            <a:noFill/>
          </a:ln>
        </p:spPr>
        <p:txBody>
          <a:bodyPr wrap="square" lIns="91440" tIns="45720" rIns="91440" bIns="45720" anchor="t"/>
          <a:p>
            <a:pPr lvl="0" eaLnBrk="1" hangingPunct="1"/>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png"/><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5000"/>
              </a:schemeClr>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21590" y="-635"/>
            <a:ext cx="12210415" cy="6888480"/>
          </a:xfrm>
          <a:prstGeom prst="rect">
            <a:avLst/>
          </a:prstGeom>
          <a:solidFill>
            <a:srgbClr val="FBE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zh-CN" altLang="en-US"/>
          </a:p>
        </p:txBody>
      </p:sp>
      <p:pic>
        <p:nvPicPr>
          <p:cNvPr id="15" name="图片 14" descr="LOGO"/>
          <p:cNvPicPr>
            <a:picLocks noChangeAspect="1"/>
          </p:cNvPicPr>
          <p:nvPr userDrawn="1"/>
        </p:nvPicPr>
        <p:blipFill>
          <a:blip r:embed="rId14" cstate="screen"/>
          <a:stretch>
            <a:fillRect/>
          </a:stretch>
        </p:blipFill>
        <p:spPr>
          <a:xfrm>
            <a:off x="10455275" y="123190"/>
            <a:ext cx="1513205" cy="458470"/>
          </a:xfrm>
          <a:prstGeom prst="rect">
            <a:avLst/>
          </a:prstGeom>
        </p:spPr>
      </p:pic>
      <p:grpSp>
        <p:nvGrpSpPr>
          <p:cNvPr id="8" name="组合 7"/>
          <p:cNvGrpSpPr/>
          <p:nvPr userDrawn="1"/>
        </p:nvGrpSpPr>
        <p:grpSpPr>
          <a:xfrm>
            <a:off x="-24765" y="6691630"/>
            <a:ext cx="12212955" cy="195580"/>
            <a:chOff x="-22" y="7904"/>
            <a:chExt cx="14533" cy="308"/>
          </a:xfrm>
        </p:grpSpPr>
        <p:sp>
          <p:nvSpPr>
            <p:cNvPr id="9" name="矩形 8"/>
            <p:cNvSpPr/>
            <p:nvPr userDrawn="1"/>
          </p:nvSpPr>
          <p:spPr>
            <a:xfrm>
              <a:off x="-22" y="7904"/>
              <a:ext cx="10915" cy="309"/>
            </a:xfrm>
            <a:prstGeom prst="rect">
              <a:avLst/>
            </a:prstGeom>
            <a:solidFill>
              <a:srgbClr val="0073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9457" y="7904"/>
              <a:ext cx="5055" cy="30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11.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0" Type="http://schemas.openxmlformats.org/officeDocument/2006/relationships/slideLayout" Target="../slideLayouts/slideLayout2.xml"/><Relationship Id="rId1" Type="http://schemas.openxmlformats.org/officeDocument/2006/relationships/tags" Target="../tags/tag26.xml"/></Relationships>
</file>

<file path=ppt/slides/_rels/slide12.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4" Type="http://schemas.openxmlformats.org/officeDocument/2006/relationships/notesSlide" Target="../notesSlides/notesSlide3.xml"/><Relationship Id="rId23" Type="http://schemas.openxmlformats.org/officeDocument/2006/relationships/slideLayout" Target="../slideLayouts/slideLayout2.xml"/><Relationship Id="rId22" Type="http://schemas.openxmlformats.org/officeDocument/2006/relationships/tags" Target="../tags/tag56.xml"/><Relationship Id="rId21" Type="http://schemas.openxmlformats.org/officeDocument/2006/relationships/tags" Target="../tags/tag55.xml"/><Relationship Id="rId20" Type="http://schemas.openxmlformats.org/officeDocument/2006/relationships/tags" Target="../tags/tag54.xml"/><Relationship Id="rId2" Type="http://schemas.openxmlformats.org/officeDocument/2006/relationships/tags" Target="../tags/tag36.xml"/><Relationship Id="rId19" Type="http://schemas.openxmlformats.org/officeDocument/2006/relationships/tags" Target="../tags/tag53.xml"/><Relationship Id="rId18" Type="http://schemas.openxmlformats.org/officeDocument/2006/relationships/tags" Target="../tags/tag52.xml"/><Relationship Id="rId17" Type="http://schemas.openxmlformats.org/officeDocument/2006/relationships/tags" Target="../tags/tag51.xml"/><Relationship Id="rId16" Type="http://schemas.openxmlformats.org/officeDocument/2006/relationships/tags" Target="../tags/tag50.xml"/><Relationship Id="rId15" Type="http://schemas.openxmlformats.org/officeDocument/2006/relationships/tags" Target="../tags/tag49.xml"/><Relationship Id="rId14" Type="http://schemas.openxmlformats.org/officeDocument/2006/relationships/tags" Target="../tags/tag48.xml"/><Relationship Id="rId13" Type="http://schemas.openxmlformats.org/officeDocument/2006/relationships/tags" Target="../tags/tag47.xml"/><Relationship Id="rId12" Type="http://schemas.openxmlformats.org/officeDocument/2006/relationships/tags" Target="../tags/tag46.xml"/><Relationship Id="rId11" Type="http://schemas.openxmlformats.org/officeDocument/2006/relationships/tags" Target="../tags/tag45.xml"/><Relationship Id="rId10" Type="http://schemas.openxmlformats.org/officeDocument/2006/relationships/tags" Target="../tags/tag44.xml"/><Relationship Id="rId1" Type="http://schemas.openxmlformats.org/officeDocument/2006/relationships/tags" Target="../tags/tag35.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s>
</file>

<file path=ppt/slides/_rels/slide15.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1" Type="http://schemas.openxmlformats.org/officeDocument/2006/relationships/slideLayout" Target="../slideLayouts/slideLayout7.xml"/><Relationship Id="rId10" Type="http://schemas.openxmlformats.org/officeDocument/2006/relationships/tags" Target="../tags/tag78.xml"/><Relationship Id="rId1" Type="http://schemas.openxmlformats.org/officeDocument/2006/relationships/tags" Target="../tags/tag69.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9.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83.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5.xml"/><Relationship Id="rId1" Type="http://schemas.openxmlformats.org/officeDocument/2006/relationships/tags" Target="../tags/tag8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1" Type="http://schemas.openxmlformats.org/officeDocument/2006/relationships/slideLayout" Target="../slideLayouts/slideLayout7.xml"/><Relationship Id="rId10" Type="http://schemas.openxmlformats.org/officeDocument/2006/relationships/tags" Target="../tags/tag95.xml"/><Relationship Id="rId1" Type="http://schemas.openxmlformats.org/officeDocument/2006/relationships/tags" Target="../tags/tag86.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4.xml"/><Relationship Id="rId1" Type="http://schemas.openxmlformats.org/officeDocument/2006/relationships/tags" Target="../tags/tag103.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13.xml"/><Relationship Id="rId1" Type="http://schemas.openxmlformats.org/officeDocument/2006/relationships/tags" Target="../tags/tag11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4.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6.xml"/><Relationship Id="rId1" Type="http://schemas.openxmlformats.org/officeDocument/2006/relationships/tags" Target="../tags/tag115.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7.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9.xml"/><Relationship Id="rId1" Type="http://schemas.openxmlformats.org/officeDocument/2006/relationships/tags" Target="../tags/tag118.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5.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0" Type="http://schemas.openxmlformats.org/officeDocument/2006/relationships/slideLayout" Target="../slideLayouts/slideLayout2.xml"/><Relationship Id="rId1" Type="http://schemas.openxmlformats.org/officeDocument/2006/relationships/tags" Target="../tags/tag1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6" name="文本框 5"/>
          <p:cNvSpPr txBox="1"/>
          <p:nvPr/>
        </p:nvSpPr>
        <p:spPr>
          <a:xfrm>
            <a:off x="2039311" y="2149076"/>
            <a:ext cx="7814930" cy="1014730"/>
          </a:xfrm>
          <a:prstGeom prst="rect">
            <a:avLst/>
          </a:prstGeom>
          <a:noFill/>
          <a:ln>
            <a:noFill/>
          </a:ln>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dist"/>
            <a:r>
              <a:rPr lang="en-US" sz="6000" b="1" dirty="0" smtClean="0">
                <a:ln w="28575">
                  <a:noFill/>
                </a:ln>
                <a:solidFill>
                  <a:schemeClr val="bg2">
                    <a:lumMod val="25000"/>
                  </a:schemeClr>
                </a:solidFill>
                <a:latin typeface="思源黑体 CN Bold" panose="020B0800000000000000" charset="-122"/>
                <a:ea typeface="思源黑体 CN Bold" panose="020B0800000000000000" charset="-122"/>
              </a:rPr>
              <a:t>10  </a:t>
            </a:r>
            <a:r>
              <a:rPr lang="zh-CN" altLang="en-US" sz="6000" b="1" dirty="0" smtClean="0">
                <a:ln w="28575">
                  <a:noFill/>
                </a:ln>
                <a:solidFill>
                  <a:schemeClr val="bg2">
                    <a:lumMod val="25000"/>
                  </a:schemeClr>
                </a:solidFill>
                <a:latin typeface="思源黑体 CN Bold" panose="020B0800000000000000" charset="-122"/>
                <a:ea typeface="思源黑体 CN Bold" panose="020B0800000000000000" charset="-122"/>
              </a:rPr>
              <a:t>阿长与</a:t>
            </a:r>
            <a:r>
              <a:rPr lang="en-US" altLang="zh-CN" sz="6000" b="1" dirty="0" smtClean="0">
                <a:ln w="28575">
                  <a:noFill/>
                </a:ln>
                <a:solidFill>
                  <a:schemeClr val="bg2">
                    <a:lumMod val="25000"/>
                  </a:schemeClr>
                </a:solidFill>
                <a:latin typeface="思源黑体 CN Bold" panose="020B0800000000000000" charset="-122"/>
                <a:ea typeface="思源黑体 CN Bold" panose="020B0800000000000000" charset="-122"/>
              </a:rPr>
              <a:t>《</a:t>
            </a:r>
            <a:r>
              <a:rPr lang="zh-CN" altLang="en-US" sz="6000" b="1" dirty="0" smtClean="0">
                <a:ln w="28575">
                  <a:noFill/>
                </a:ln>
                <a:solidFill>
                  <a:schemeClr val="bg2">
                    <a:lumMod val="25000"/>
                  </a:schemeClr>
                </a:solidFill>
                <a:latin typeface="思源黑体 CN Bold" panose="020B0800000000000000" charset="-122"/>
                <a:ea typeface="思源黑体 CN Bold" panose="020B0800000000000000" charset="-122"/>
              </a:rPr>
              <a:t>山海经</a:t>
            </a:r>
            <a:r>
              <a:rPr lang="en-US" altLang="zh-CN" sz="6000" b="1" dirty="0" smtClean="0">
                <a:ln w="28575">
                  <a:noFill/>
                </a:ln>
                <a:solidFill>
                  <a:schemeClr val="bg2">
                    <a:lumMod val="25000"/>
                  </a:schemeClr>
                </a:solidFill>
                <a:latin typeface="思源黑体 CN Bold" panose="020B0800000000000000" charset="-122"/>
                <a:ea typeface="思源黑体 CN Bold" panose="020B0800000000000000" charset="-122"/>
              </a:rPr>
              <a:t>》</a:t>
            </a:r>
            <a:endParaRPr sz="6000" b="1" dirty="0" smtClean="0">
              <a:ln w="28575">
                <a:noFill/>
              </a:ln>
              <a:solidFill>
                <a:schemeClr val="bg2">
                  <a:lumMod val="25000"/>
                </a:schemeClr>
              </a:solidFill>
              <a:latin typeface="思源黑体 CN Bold" panose="020B0800000000000000" charset="-122"/>
              <a:ea typeface="思源黑体 CN Bold" panose="020B0800000000000000" charset="-122"/>
            </a:endParaRPr>
          </a:p>
        </p:txBody>
      </p:sp>
      <p:sp>
        <p:nvSpPr>
          <p:cNvPr id="5" name="文本框 4"/>
          <p:cNvSpPr txBox="1"/>
          <p:nvPr/>
        </p:nvSpPr>
        <p:spPr>
          <a:xfrm>
            <a:off x="7846695" y="3016885"/>
            <a:ext cx="1271905" cy="706755"/>
          </a:xfrm>
          <a:prstGeom prst="rect">
            <a:avLst/>
          </a:prstGeom>
          <a:noFill/>
          <a:ln>
            <a:noFill/>
          </a:ln>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dist"/>
            <a:r>
              <a:rPr lang="zh-CN" altLang="en-US" sz="4000" b="1" dirty="0">
                <a:ln w="28575">
                  <a:noFill/>
                </a:ln>
                <a:solidFill>
                  <a:schemeClr val="bg2">
                    <a:lumMod val="25000"/>
                  </a:schemeClr>
                </a:solidFill>
                <a:latin typeface="黑体" panose="02010609060101010101" charset="-122"/>
                <a:ea typeface="黑体" panose="02010609060101010101" charset="-122"/>
              </a:rPr>
              <a:t>鲁迅</a:t>
            </a:r>
            <a:endParaRPr lang="zh-CN" altLang="en-US" sz="4000" b="1" dirty="0" smtClean="0">
              <a:ln w="28575">
                <a:noFill/>
              </a:ln>
              <a:solidFill>
                <a:schemeClr val="bg2">
                  <a:lumMod val="25000"/>
                </a:schemeClr>
              </a:solidFill>
              <a:latin typeface="黑体" panose="02010609060101010101" charset="-122"/>
              <a:ea typeface="黑体" panose="0201060906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8" name="矩形 7"/>
          <p:cNvSpPr/>
          <p:nvPr/>
        </p:nvSpPr>
        <p:spPr>
          <a:xfrm>
            <a:off x="571041" y="1479179"/>
            <a:ext cx="10487247" cy="1168400"/>
          </a:xfrm>
          <a:prstGeom prst="rect">
            <a:avLst/>
          </a:prstGeom>
        </p:spPr>
        <p:txBody>
          <a:bodyPr wrap="square">
            <a:spAutoFit/>
          </a:bodyPr>
          <a:p>
            <a:pPr algn="just" fontAlgn="auto">
              <a:lnSpc>
                <a:spcPct val="100000"/>
              </a:lnSpc>
              <a:spcBef>
                <a:spcPts val="0"/>
              </a:spcBef>
              <a:spcAft>
                <a:spcPts val="0"/>
              </a:spcAft>
            </a:pPr>
            <a:r>
              <a:rPr lang="zh-CN" altLang="zh-CN" sz="35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3500" b="1" dirty="0">
                <a:uFillTx/>
                <a:latin typeface="宋体" panose="02010600030101010101" pitchFamily="2" charset="-122"/>
                <a:ea typeface="宋体" panose="02010600030101010101" pitchFamily="2" charset="-122"/>
                <a:cs typeface="宋体" panose="02010600030101010101" pitchFamily="2" charset="-122"/>
                <a:sym typeface="+mn-ea"/>
              </a:rPr>
              <a:t>3</a:t>
            </a:r>
            <a:r>
              <a:rPr lang="zh-CN" altLang="zh-CN" sz="3500" b="1" dirty="0">
                <a:uFillTx/>
                <a:latin typeface="宋体" panose="02010600030101010101" pitchFamily="2" charset="-122"/>
                <a:ea typeface="宋体" panose="02010600030101010101" pitchFamily="2" charset="-122"/>
                <a:cs typeface="宋体" panose="02010600030101010101" pitchFamily="2" charset="-122"/>
                <a:sym typeface="+mn-ea"/>
              </a:rPr>
              <a:t>)</a:t>
            </a:r>
            <a:r>
              <a:rPr lang="zh-CN" sz="3500" b="1" dirty="0">
                <a:solidFill>
                  <a:schemeClr val="tx1"/>
                </a:solidFill>
                <a:latin typeface="宋体" panose="02010600030101010101" pitchFamily="2" charset="-122"/>
                <a:ea typeface="宋体" panose="02010600030101010101" pitchFamily="2" charset="-122"/>
              </a:rPr>
              <a:t>假如</a:t>
            </a:r>
            <a:r>
              <a:rPr lang="en-US" altLang="zh-CN" sz="3500" b="1" dirty="0">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altLang="zh-CN" sz="3500" b="1" dirty="0">
                <a:latin typeface="宋体" panose="02010600030101010101" pitchFamily="2" charset="-122"/>
                <a:ea typeface="宋体" panose="02010600030101010101" pitchFamily="2" charset="-122"/>
                <a:sym typeface="+mn-ea"/>
              </a:rPr>
              <a:t>阿长</a:t>
            </a:r>
            <a:r>
              <a:rPr lang="en-US" altLang="zh-CN" sz="3500" b="1" dirty="0">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sz="3500" b="1" dirty="0">
                <a:solidFill>
                  <a:schemeClr val="tx1"/>
                </a:solidFill>
                <a:latin typeface="宋体" panose="02010600030101010101" pitchFamily="2" charset="-122"/>
                <a:ea typeface="宋体" panose="02010600030101010101" pitchFamily="2" charset="-122"/>
              </a:rPr>
              <a:t>是你身边的人</a:t>
            </a:r>
            <a:r>
              <a:rPr lang="en-US" altLang="zh-CN" sz="3500" b="1">
                <a:uFillTx/>
                <a:ea typeface="SimSun-ExtB" panose="02010609060101010101" charset="-122"/>
                <a:cs typeface="+mj-cs"/>
                <a:sym typeface="宋体" panose="02010600030101010101" pitchFamily="2" charset="-122"/>
              </a:rPr>
              <a:t>,</a:t>
            </a:r>
            <a:r>
              <a:rPr lang="zh-CN" altLang="en-US" sz="3500" b="1">
                <a:uFillTx/>
                <a:ea typeface="SimSun-ExtB" panose="02010609060101010101" charset="-122"/>
                <a:cs typeface="+mj-cs"/>
                <a:sym typeface="宋体" panose="02010600030101010101" pitchFamily="2" charset="-122"/>
              </a:rPr>
              <a:t>你会喜欢她吗？</a:t>
            </a:r>
            <a:r>
              <a:rPr lang="zh-CN" altLang="zh-CN" sz="3500" b="1" dirty="0">
                <a:solidFill>
                  <a:schemeClr val="tx1"/>
                </a:solidFill>
                <a:latin typeface="宋体" panose="02010600030101010101" pitchFamily="2" charset="-122"/>
                <a:ea typeface="宋体" panose="02010600030101010101" pitchFamily="2" charset="-122"/>
              </a:rPr>
              <a:t>情结合课文内容</a:t>
            </a:r>
            <a:r>
              <a:rPr lang="en-US" altLang="zh-CN" sz="3500" b="1">
                <a:uFillTx/>
                <a:ea typeface="SimSun-ExtB" panose="02010609060101010101" charset="-122"/>
                <a:cs typeface="+mj-cs"/>
                <a:sym typeface="宋体" panose="02010600030101010101" pitchFamily="2" charset="-122"/>
              </a:rPr>
              <a:t>,</a:t>
            </a:r>
            <a:r>
              <a:rPr lang="zh-CN" sz="3500" b="1" dirty="0">
                <a:solidFill>
                  <a:schemeClr val="tx1"/>
                </a:solidFill>
                <a:latin typeface="宋体" panose="02010600030101010101" pitchFamily="2" charset="-122"/>
                <a:ea typeface="宋体" panose="02010600030101010101" pitchFamily="2" charset="-122"/>
              </a:rPr>
              <a:t>说说你的理由</a:t>
            </a:r>
            <a:r>
              <a:rPr lang="zh-CN" altLang="en-US" sz="3500" b="1">
                <a:uFillTx/>
                <a:ea typeface="SimSun-ExtB" panose="02010609060101010101" charset="-122"/>
                <a:cs typeface="+mj-cs"/>
                <a:sym typeface="宋体" panose="02010600030101010101" pitchFamily="2" charset="-122"/>
              </a:rPr>
              <a:t>。</a:t>
            </a:r>
            <a:r>
              <a:rPr lang="zh-CN" altLang="en-US" sz="2800" b="1" u="sng">
                <a:uFillTx/>
                <a:ea typeface="SimSun-ExtB" panose="02010609060101010101" charset="-122"/>
                <a:cs typeface="+mj-cs"/>
                <a:sym typeface="宋体" panose="02010600030101010101" pitchFamily="2" charset="-122"/>
              </a:rPr>
              <a:t> </a:t>
            </a:r>
            <a:r>
              <a:rPr lang="zh-CN" altLang="en-US" sz="2800" b="1">
                <a:uFillTx/>
                <a:ea typeface="SimSun-ExtB" panose="02010609060101010101" charset="-122"/>
                <a:cs typeface="+mj-cs"/>
                <a:sym typeface="宋体" panose="02010600030101010101" pitchFamily="2" charset="-122"/>
              </a:rPr>
              <a:t>                            </a:t>
            </a:r>
            <a:r>
              <a:rPr lang="zh-CN" altLang="zh-CN" sz="2800" b="1" u="sng" dirty="0">
                <a:solidFill>
                  <a:schemeClr val="tx1"/>
                </a:solidFill>
                <a:latin typeface="宋体" panose="02010600030101010101" pitchFamily="2" charset="-122"/>
                <a:ea typeface="宋体" panose="02010600030101010101" pitchFamily="2" charset="-122"/>
              </a:rPr>
              <a:t> </a:t>
            </a:r>
            <a:r>
              <a:rPr lang="en-US" altLang="zh-CN" sz="2800" b="1" u="sng" dirty="0">
                <a:solidFill>
                  <a:schemeClr val="tx1"/>
                </a:solidFill>
                <a:latin typeface="宋体" panose="02010600030101010101" pitchFamily="2" charset="-122"/>
                <a:ea typeface="宋体" panose="02010600030101010101" pitchFamily="2" charset="-122"/>
              </a:rPr>
              <a:t> </a:t>
            </a:r>
            <a:r>
              <a:rPr lang="en-US" altLang="zh-CN" sz="2800" b="1" dirty="0">
                <a:solidFill>
                  <a:schemeClr val="tx1"/>
                </a:solidFill>
                <a:latin typeface="宋体" panose="02010600030101010101" pitchFamily="2" charset="-122"/>
                <a:ea typeface="宋体" panose="02010600030101010101" pitchFamily="2" charset="-122"/>
              </a:rPr>
              <a:t>  </a:t>
            </a:r>
            <a:endParaRPr lang="en-US" altLang="zh-CN" sz="2800" b="1" dirty="0">
              <a:solidFill>
                <a:schemeClr val="tx1"/>
              </a:solidFill>
              <a:latin typeface="宋体" panose="02010600030101010101" pitchFamily="2" charset="-122"/>
              <a:ea typeface="宋体" panose="02010600030101010101" pitchFamily="2" charset="-122"/>
            </a:endParaRPr>
          </a:p>
        </p:txBody>
      </p:sp>
      <p:sp>
        <p:nvSpPr>
          <p:cNvPr id="4" name="文本框 3"/>
          <p:cNvSpPr txBox="1"/>
          <p:nvPr/>
        </p:nvSpPr>
        <p:spPr>
          <a:xfrm>
            <a:off x="697230" y="2647315"/>
            <a:ext cx="10612755" cy="1168400"/>
          </a:xfrm>
          <a:prstGeom prst="rect">
            <a:avLst/>
          </a:prstGeom>
          <a:noFill/>
        </p:spPr>
        <p:txBody>
          <a:bodyPr wrap="square" rtlCol="0" anchor="t">
            <a:spAutoFit/>
          </a:bodyPr>
          <a:p>
            <a:pPr algn="l"/>
            <a:r>
              <a:rPr lang="en-US" sz="3500" b="1" dirty="0">
                <a:solidFill>
                  <a:srgbClr val="FF0000"/>
                </a:solidFill>
                <a:uFillTx/>
                <a:ea typeface="宋体" panose="02010600030101010101" pitchFamily="2" charset="-122"/>
                <a:sym typeface="+mn-ea"/>
              </a:rPr>
              <a:t>       </a:t>
            </a:r>
            <a:r>
              <a:rPr sz="3500" b="1" dirty="0">
                <a:solidFill>
                  <a:schemeClr val="tx1"/>
                </a:solidFill>
                <a:uFillTx/>
                <a:ea typeface="宋体" panose="02010600030101010101" pitchFamily="2" charset="-122"/>
                <a:sym typeface="+mn-ea"/>
              </a:rPr>
              <a:t>我喜欢。从她给鲁迅买《山海经》可以看出</a:t>
            </a:r>
            <a:r>
              <a:rPr lang="en-US" altLang="zh-CN" sz="3500" b="1">
                <a:solidFill>
                  <a:schemeClr val="tx1"/>
                </a:solidFill>
                <a:uFillTx/>
                <a:ea typeface="SimSun-ExtB" panose="02010609060101010101" charset="-122"/>
                <a:cs typeface="+mj-cs"/>
                <a:sym typeface="宋体" panose="02010600030101010101" pitchFamily="2" charset="-122"/>
              </a:rPr>
              <a:t>,</a:t>
            </a:r>
            <a:r>
              <a:rPr sz="3500" b="1" dirty="0">
                <a:solidFill>
                  <a:schemeClr val="tx1"/>
                </a:solidFill>
                <a:uFillTx/>
                <a:ea typeface="宋体" panose="02010600030101010101" pitchFamily="2" charset="-122"/>
                <a:sym typeface="+mn-ea"/>
              </a:rPr>
              <a:t>她</a:t>
            </a:r>
            <a:r>
              <a:rPr lang="en-US" sz="3500" b="1" dirty="0">
                <a:solidFill>
                  <a:schemeClr val="tx1"/>
                </a:solidFill>
                <a:uFillTx/>
                <a:ea typeface="宋体" panose="02010600030101010101" pitchFamily="2" charset="-122"/>
                <a:sym typeface="+mn-ea"/>
              </a:rPr>
              <a:t> </a:t>
            </a:r>
            <a:r>
              <a:rPr sz="3500" b="1" dirty="0">
                <a:solidFill>
                  <a:schemeClr val="tx1"/>
                </a:solidFill>
                <a:uFillTx/>
                <a:ea typeface="宋体" panose="02010600030101010101" pitchFamily="2" charset="-122"/>
                <a:sym typeface="+mn-ea"/>
              </a:rPr>
              <a:t>是一个对孩子非常细心、十分关心孩子需求的保姆</a:t>
            </a:r>
            <a:r>
              <a:rPr lang="zh-CN" sz="3500" b="1" dirty="0">
                <a:solidFill>
                  <a:schemeClr val="tx1"/>
                </a:solidFill>
                <a:uFillTx/>
                <a:ea typeface="宋体" panose="02010600030101010101" pitchFamily="2" charset="-122"/>
                <a:sym typeface="+mn-ea"/>
              </a:rPr>
              <a:t>。</a:t>
            </a:r>
            <a:endParaRPr lang="zh-CN" sz="3500" b="1" dirty="0">
              <a:solidFill>
                <a:schemeClr val="tx1"/>
              </a:solidFill>
              <a:uFillTx/>
              <a:ea typeface="宋体" panose="02010600030101010101" pitchFamily="2" charset="-122"/>
              <a:sym typeface="+mn-ea"/>
            </a:endParaRPr>
          </a:p>
        </p:txBody>
      </p:sp>
      <p:sp>
        <p:nvSpPr>
          <p:cNvPr id="5" name="文本框 4"/>
          <p:cNvSpPr txBox="1"/>
          <p:nvPr/>
        </p:nvSpPr>
        <p:spPr>
          <a:xfrm>
            <a:off x="697230" y="3815715"/>
            <a:ext cx="10539095" cy="1706880"/>
          </a:xfrm>
          <a:prstGeom prst="rect">
            <a:avLst/>
          </a:prstGeom>
          <a:noFill/>
        </p:spPr>
        <p:txBody>
          <a:bodyPr wrap="square" rtlCol="0" anchor="t">
            <a:spAutoFit/>
          </a:bodyPr>
          <a:p>
            <a:pPr algn="l"/>
            <a:r>
              <a:rPr lang="en-US" sz="3500" b="1" dirty="0">
                <a:solidFill>
                  <a:schemeClr val="tx1"/>
                </a:solidFill>
                <a:uFillTx/>
                <a:ea typeface="宋体" panose="02010600030101010101" pitchFamily="2" charset="-122"/>
                <a:sym typeface="+mn-ea"/>
              </a:rPr>
              <a:t>       </a:t>
            </a:r>
            <a:r>
              <a:rPr sz="3500" b="1" dirty="0">
                <a:solidFill>
                  <a:schemeClr val="tx1"/>
                </a:solidFill>
                <a:uFillTx/>
                <a:ea typeface="宋体" panose="02010600030101010101" pitchFamily="2" charset="-122"/>
                <a:sym typeface="+mn-ea"/>
              </a:rPr>
              <a:t>我不喜欢。因为她的睡相不好</a:t>
            </a:r>
            <a:r>
              <a:rPr lang="en-US" altLang="zh-CN" sz="3500" b="1">
                <a:uFillTx/>
                <a:ea typeface="SimSun-ExtB" panose="02010609060101010101" charset="-122"/>
                <a:cs typeface="+mj-cs"/>
                <a:sym typeface="宋体" panose="02010600030101010101" pitchFamily="2" charset="-122"/>
              </a:rPr>
              <a:t>,</a:t>
            </a:r>
            <a:r>
              <a:rPr sz="3500" b="1" dirty="0">
                <a:solidFill>
                  <a:schemeClr val="tx1"/>
                </a:solidFill>
                <a:uFillTx/>
                <a:ea typeface="宋体" panose="02010600030101010101" pitchFamily="2" charset="-122"/>
                <a:sym typeface="+mn-ea"/>
              </a:rPr>
              <a:t>而且爱背后议论别人</a:t>
            </a:r>
            <a:r>
              <a:rPr lang="en-US" altLang="zh-CN" sz="3500" b="1">
                <a:uFillTx/>
                <a:ea typeface="SimSun-ExtB" panose="02010609060101010101" charset="-122"/>
                <a:cs typeface="+mj-cs"/>
                <a:sym typeface="宋体" panose="02010600030101010101" pitchFamily="2" charset="-122"/>
              </a:rPr>
              <a:t>,比较粗俗</a:t>
            </a:r>
            <a:r>
              <a:rPr lang="zh-CN" altLang="en-US" sz="3500" b="1">
                <a:uFillTx/>
                <a:ea typeface="SimSun-ExtB" panose="02010609060101010101" charset="-122"/>
                <a:cs typeface="+mj-cs"/>
                <a:sym typeface="宋体" panose="02010600030101010101" pitchFamily="2" charset="-122"/>
              </a:rPr>
              <a:t>。</a:t>
            </a:r>
            <a:endParaRPr lang="en-US" altLang="zh-CN" sz="3500" b="1">
              <a:uFillTx/>
              <a:ea typeface="SimSun-ExtB" panose="02010609060101010101" charset="-122"/>
              <a:cs typeface="+mj-cs"/>
              <a:sym typeface="宋体" panose="02010600030101010101" pitchFamily="2" charset="-122"/>
            </a:endParaRPr>
          </a:p>
          <a:p>
            <a:pPr algn="l"/>
            <a:endParaRPr sz="3500" b="1" dirty="0">
              <a:solidFill>
                <a:schemeClr val="tx1"/>
              </a:solidFill>
              <a:uFillTx/>
              <a:ea typeface="宋体" panose="02010600030101010101" pitchFamily="2"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aphicFrame>
        <p:nvGraphicFramePr>
          <p:cNvPr id="32815" name="表格 32814"/>
          <p:cNvGraphicFramePr/>
          <p:nvPr>
            <p:custDataLst>
              <p:tags r:id="rId1"/>
            </p:custDataLst>
          </p:nvPr>
        </p:nvGraphicFramePr>
        <p:xfrm>
          <a:off x="2768600" y="648970"/>
          <a:ext cx="9160510" cy="1819275"/>
        </p:xfrm>
        <a:graphic>
          <a:graphicData uri="http://schemas.openxmlformats.org/drawingml/2006/table">
            <a:tbl>
              <a:tblPr/>
              <a:tblGrid>
                <a:gridCol w="1910715"/>
                <a:gridCol w="2124075"/>
                <a:gridCol w="1868170"/>
                <a:gridCol w="3257550"/>
              </a:tblGrid>
              <a:tr h="606425">
                <a:tc>
                  <a:txBody>
                    <a:bodyPr/>
                    <a:p>
                      <a:pPr marL="0" lvl="0" indent="0" algn="ctr">
                        <a:buNone/>
                      </a:pPr>
                      <a:r>
                        <a:rPr lang="zh-CN" altLang="en-US" sz="3200" b="1" dirty="0">
                          <a:solidFill>
                            <a:srgbClr val="323232"/>
                          </a:solidFill>
                          <a:latin typeface="宋体" panose="02010600030101010101" pitchFamily="2" charset="-122"/>
                          <a:ea typeface="宋体" panose="02010600030101010101" pitchFamily="2" charset="-122"/>
                          <a:sym typeface="+mn-ea"/>
                        </a:rPr>
                        <a:t>姓名</a:t>
                      </a: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r>
                        <a:rPr lang="zh-CN" altLang="en-US" sz="3200" b="1" dirty="0">
                          <a:solidFill>
                            <a:srgbClr val="323232"/>
                          </a:solidFill>
                          <a:latin typeface="宋体" panose="02010600030101010101" pitchFamily="2" charset="-122"/>
                          <a:ea typeface="宋体" panose="02010600030101010101" pitchFamily="2" charset="-122"/>
                          <a:sym typeface="+mn-ea"/>
                        </a:rPr>
                        <a:t>称呼</a:t>
                      </a: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06425">
                <a:tc>
                  <a:txBody>
                    <a:bodyPr/>
                    <a:p>
                      <a:pPr marL="0" lvl="0" indent="0" algn="ctr">
                        <a:buNone/>
                      </a:pPr>
                      <a:r>
                        <a:rPr lang="zh-CN" altLang="en-US" sz="3200" b="1" dirty="0">
                          <a:solidFill>
                            <a:srgbClr val="323232"/>
                          </a:solidFill>
                          <a:latin typeface="宋体" panose="02010600030101010101" pitchFamily="2" charset="-122"/>
                          <a:ea typeface="宋体" panose="02010600030101010101" pitchFamily="2" charset="-122"/>
                          <a:sym typeface="+mn-ea"/>
                        </a:rPr>
                        <a:t>外貌</a:t>
                      </a: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r>
                        <a:rPr lang="zh-CN" altLang="en-US" sz="3200" b="1" dirty="0">
                          <a:solidFill>
                            <a:srgbClr val="323232"/>
                          </a:solidFill>
                          <a:latin typeface="宋体" panose="02010600030101010101" pitchFamily="2" charset="-122"/>
                          <a:ea typeface="宋体" panose="02010600030101010101" pitchFamily="2" charset="-122"/>
                          <a:sym typeface="+mn-ea"/>
                        </a:rPr>
                        <a:t>职业</a:t>
                      </a: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06425">
                <a:tc>
                  <a:txBody>
                    <a:bodyPr/>
                    <a:p>
                      <a:pPr lvl="0" indent="0" algn="ctr" fontAlgn="auto">
                        <a:buNone/>
                      </a:pPr>
                      <a:r>
                        <a:rPr lang="zh-CN" altLang="en-US" sz="3200" b="1" dirty="0">
                          <a:solidFill>
                            <a:srgbClr val="323232"/>
                          </a:solidFill>
                          <a:latin typeface="宋体" panose="02010600030101010101" pitchFamily="2" charset="-122"/>
                          <a:ea typeface="宋体" panose="02010600030101010101" pitchFamily="2" charset="-122"/>
                          <a:sym typeface="+mn-ea"/>
                        </a:rPr>
                        <a:t>文化程度</a:t>
                      </a: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lvl="0" indent="0" algn="ctr" fontAlgn="auto">
                        <a:buNone/>
                      </a:pP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lvl="0" indent="0" algn="ctr" fontAlgn="auto">
                        <a:buNone/>
                      </a:pPr>
                      <a:r>
                        <a:rPr lang="zh-CN" altLang="en-US" sz="3200" b="1" dirty="0">
                          <a:solidFill>
                            <a:srgbClr val="323232"/>
                          </a:solidFill>
                          <a:latin typeface="宋体" panose="02010600030101010101" pitchFamily="2" charset="-122"/>
                          <a:ea typeface="宋体" panose="02010600030101010101" pitchFamily="2" charset="-122"/>
                          <a:sym typeface="+mn-ea"/>
                        </a:rPr>
                        <a:t>家庭情况</a:t>
                      </a: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2" name="MH_Entry_1"/>
          <p:cNvSpPr>
            <a:spLocks noChangeArrowheads="1"/>
          </p:cNvSpPr>
          <p:nvPr>
            <p:custDataLst>
              <p:tags r:id="rId2"/>
            </p:custDataLst>
          </p:nvPr>
        </p:nvSpPr>
        <p:spPr bwMode="auto">
          <a:xfrm flipH="1">
            <a:off x="466090" y="648970"/>
            <a:ext cx="2133600" cy="713740"/>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eaLnBrk="1" hangingPunct="1">
              <a:buFont typeface="Arial" panose="020B0604020202020204" pitchFamily="34" charset="0"/>
              <a:buNone/>
            </a:pPr>
            <a:r>
              <a:rPr lang="zh-CN" altLang="en-US" sz="3600" b="1">
                <a:solidFill>
                  <a:schemeClr val="bg1"/>
                </a:solidFill>
                <a:latin typeface="宋体" panose="02010600030101010101" pitchFamily="2" charset="-122"/>
                <a:ea typeface="宋体" panose="02010600030101010101" pitchFamily="2" charset="-122"/>
                <a:sym typeface="Calibri" panose="020F0502020204030204" pitchFamily="34" charset="0"/>
              </a:rPr>
              <a:t>初识阿长</a:t>
            </a:r>
            <a:endParaRPr lang="zh-CN" altLang="en-US" sz="3600" b="1">
              <a:solidFill>
                <a:schemeClr val="bg1"/>
              </a:solidFill>
              <a:latin typeface="宋体" panose="02010600030101010101" pitchFamily="2" charset="-122"/>
              <a:ea typeface="宋体" panose="02010600030101010101" pitchFamily="2" charset="-122"/>
              <a:sym typeface="Calibri" panose="020F0502020204030204" pitchFamily="34" charset="0"/>
            </a:endParaRPr>
          </a:p>
        </p:txBody>
      </p:sp>
      <p:sp>
        <p:nvSpPr>
          <p:cNvPr id="11" name="文本框 10"/>
          <p:cNvSpPr txBox="1"/>
          <p:nvPr/>
        </p:nvSpPr>
        <p:spPr>
          <a:xfrm>
            <a:off x="818515" y="2468245"/>
            <a:ext cx="10894060" cy="3169285"/>
          </a:xfrm>
          <a:prstGeom prst="rect">
            <a:avLst/>
          </a:prstGeom>
          <a:noFill/>
        </p:spPr>
        <p:txBody>
          <a:bodyPr wrap="square" rtlCol="0" anchor="t">
            <a:spAutoFit/>
          </a:bodyPr>
          <a:p>
            <a:r>
              <a:rPr lang="en-US" altLang="zh-CN" sz="3200"/>
              <a:t>1.</a:t>
            </a:r>
            <a:r>
              <a:rPr lang="zh-CN" altLang="en-US" sz="3200" b="1">
                <a:latin typeface="宋体" panose="02010600030101010101" pitchFamily="2" charset="-122"/>
                <a:ea typeface="宋体" panose="02010600030101010101" pitchFamily="2" charset="-122"/>
                <a:sym typeface="+mn-ea"/>
              </a:rPr>
              <a:t>齐读课文第二段</a:t>
            </a:r>
            <a:r>
              <a:rPr lang="en-US" altLang="zh-CN" sz="3200" b="1">
                <a:uFillTx/>
                <a:ea typeface="SimSun-ExtB" panose="02010609060101010101" charset="-122"/>
                <a:cs typeface="+mj-cs"/>
                <a:sym typeface="宋体" panose="02010600030101010101" pitchFamily="2" charset="-122"/>
              </a:rPr>
              <a:t>,</a:t>
            </a:r>
            <a:r>
              <a:rPr lang="zh-CN" altLang="en-US" sz="3200" b="1">
                <a:uFillTx/>
                <a:ea typeface="SimSun-ExtB" panose="02010609060101010101" charset="-122"/>
                <a:cs typeface="+mj-cs"/>
                <a:sym typeface="宋体" panose="02010600030101010101" pitchFamily="2" charset="-122"/>
              </a:rPr>
              <a:t>思考</a:t>
            </a:r>
            <a:r>
              <a:rPr lang="zh-CN" altLang="en-US"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宋体" panose="02010600030101010101" pitchFamily="2" charset="-122"/>
                <a:ea typeface="宋体" panose="02010600030101010101" pitchFamily="2" charset="-122"/>
                <a:sym typeface="+mn-ea"/>
              </a:rPr>
              <a:t>作者</a:t>
            </a:r>
            <a:r>
              <a:rPr lang="zh-CN" altLang="en-US" sz="3200" b="1">
                <a:latin typeface="宋体" panose="02010600030101010101" pitchFamily="2" charset="-122"/>
                <a:ea typeface="宋体" panose="02010600030101010101" pitchFamily="2" charset="-122"/>
                <a:sym typeface="+mn-ea"/>
              </a:rPr>
              <a:t>花这么多笔墨介绍阿长的名字由来对于我们认识阿长的性格和精神世界有何作用吗</a:t>
            </a:r>
            <a:r>
              <a:rPr lang="zh-CN" altLang="en-US" sz="3200" b="1">
                <a:latin typeface="宋体" panose="02010600030101010101" pitchFamily="2" charset="-122"/>
                <a:ea typeface="宋体" panose="02010600030101010101" pitchFamily="2" charset="-122"/>
              </a:rPr>
              <a:t>？</a:t>
            </a:r>
            <a:endParaRPr lang="zh-CN" altLang="en-US" sz="3200"/>
          </a:p>
          <a:p>
            <a:endParaRPr lang="zh-CN" altLang="en-US" sz="3600"/>
          </a:p>
          <a:p>
            <a:endParaRPr lang="zh-CN" altLang="en-US" sz="3600"/>
          </a:p>
          <a:p>
            <a:endParaRPr lang="en-US" altLang="zh-CN" sz="3200"/>
          </a:p>
          <a:p>
            <a:r>
              <a:rPr lang="en-US" altLang="zh-CN" sz="3200"/>
              <a:t>2.</a:t>
            </a:r>
            <a:r>
              <a:rPr lang="zh-CN" altLang="en-US" sz="3200" b="1">
                <a:latin typeface="宋体" panose="02010600030101010101" pitchFamily="2" charset="-122"/>
                <a:ea typeface="宋体" panose="02010600030101010101" pitchFamily="2" charset="-122"/>
                <a:sym typeface="+mn-ea"/>
              </a:rPr>
              <a:t>齐读课文第七段</a:t>
            </a:r>
            <a:r>
              <a:rPr lang="en-US" altLang="zh-CN" sz="3200" b="1">
                <a:uFillTx/>
                <a:ea typeface="SimSun-ExtB" panose="02010609060101010101" charset="-122"/>
                <a:cs typeface="+mj-cs"/>
                <a:sym typeface="宋体" panose="02010600030101010101" pitchFamily="2" charset="-122"/>
              </a:rPr>
              <a:t>,</a:t>
            </a:r>
            <a:r>
              <a:rPr lang="zh-CN" altLang="en-US" sz="3200" b="1">
                <a:uFillTx/>
                <a:ea typeface="SimSun-ExtB" panose="02010609060101010101" charset="-122"/>
                <a:cs typeface="+mj-cs"/>
                <a:sym typeface="宋体" panose="02010600030101010101" pitchFamily="2" charset="-122"/>
              </a:rPr>
              <a:t>思考</a:t>
            </a:r>
            <a:r>
              <a:rPr lang="zh-CN" altLang="en-US" sz="3200" b="1" dirty="0">
                <a:latin typeface="Arial" panose="020B0604020202020204" pitchFamily="34" charset="0"/>
                <a:ea typeface="宋体" panose="02010600030101010101" pitchFamily="2" charset="-122"/>
                <a:sym typeface="宋体" panose="02010600030101010101" pitchFamily="2" charset="-122"/>
              </a:rPr>
              <a:t>:</a:t>
            </a:r>
            <a:r>
              <a:rPr lang="en-US" altLang="zh-CN" sz="3200" b="1">
                <a:latin typeface="宋体" panose="02010600030101010101" pitchFamily="2" charset="-122"/>
                <a:ea typeface="宋体" panose="02010600030101010101" pitchFamily="2" charset="-122"/>
              </a:rPr>
              <a:t>你认识到阿长</a:t>
            </a:r>
            <a:r>
              <a:rPr lang="zh-CN" altLang="en-US" sz="3200" b="1">
                <a:latin typeface="宋体" panose="02010600030101010101" pitchFamily="2" charset="-122"/>
                <a:ea typeface="宋体" panose="02010600030101010101" pitchFamily="2" charset="-122"/>
              </a:rPr>
              <a:t>有</a:t>
            </a:r>
            <a:r>
              <a:rPr lang="en-US" altLang="zh-CN" sz="3200" b="1">
                <a:latin typeface="宋体" panose="02010600030101010101" pitchFamily="2" charset="-122"/>
                <a:ea typeface="宋体" panose="02010600030101010101" pitchFamily="2" charset="-122"/>
                <a:sym typeface="+mn-ea"/>
              </a:rPr>
              <a:t>怎样的</a:t>
            </a:r>
            <a:r>
              <a:rPr lang="zh-CN" altLang="en-US" sz="3200" b="1">
                <a:latin typeface="宋体" panose="02010600030101010101" pitchFamily="2" charset="-122"/>
                <a:ea typeface="宋体" panose="02010600030101010101" pitchFamily="2" charset="-122"/>
                <a:sym typeface="+mn-ea"/>
              </a:rPr>
              <a:t>精神需求</a:t>
            </a:r>
            <a:r>
              <a:rPr lang="zh-CN" altLang="en-US" sz="3200" b="1">
                <a:latin typeface="宋体" panose="02010600030101010101" pitchFamily="2" charset="-122"/>
                <a:ea typeface="宋体" panose="02010600030101010101" pitchFamily="2" charset="-122"/>
              </a:rPr>
              <a:t>？</a:t>
            </a:r>
            <a:endParaRPr lang="zh-CN" altLang="en-US" sz="3200" b="1">
              <a:latin typeface="宋体" panose="02010600030101010101" pitchFamily="2" charset="-122"/>
              <a:ea typeface="宋体" panose="02010600030101010101" pitchFamily="2" charset="-122"/>
            </a:endParaRPr>
          </a:p>
        </p:txBody>
      </p:sp>
      <p:sp>
        <p:nvSpPr>
          <p:cNvPr id="15" name="文本框 14"/>
          <p:cNvSpPr txBox="1"/>
          <p:nvPr/>
        </p:nvSpPr>
        <p:spPr>
          <a:xfrm>
            <a:off x="818515" y="3500120"/>
            <a:ext cx="10676255" cy="1568450"/>
          </a:xfrm>
          <a:prstGeom prst="rect">
            <a:avLst/>
          </a:prstGeom>
          <a:noFill/>
        </p:spPr>
        <p:txBody>
          <a:bodyPr wrap="square" rtlCol="0" anchor="t">
            <a:spAutoFit/>
          </a:bodyPr>
          <a:p>
            <a:r>
              <a:rPr sz="3200" b="1">
                <a:latin typeface="宋体" panose="02010600030101010101" pitchFamily="2" charset="-122"/>
                <a:ea typeface="宋体" panose="02010600030101010101" pitchFamily="2" charset="-122"/>
              </a:rPr>
              <a:t>从</a:t>
            </a:r>
            <a:r>
              <a:rPr lang="zh-CN" sz="3200" b="1">
                <a:latin typeface="宋体" panose="02010600030101010101" pitchFamily="2" charset="-122"/>
                <a:ea typeface="宋体" panose="02010600030101010101" pitchFamily="2" charset="-122"/>
              </a:rPr>
              <a:t>她的名字由来</a:t>
            </a:r>
            <a:r>
              <a:rPr sz="3200" b="1">
                <a:latin typeface="宋体" panose="02010600030101010101" pitchFamily="2" charset="-122"/>
                <a:ea typeface="宋体" panose="02010600030101010101" pitchFamily="2" charset="-122"/>
              </a:rPr>
              <a:t>可以看出</a:t>
            </a:r>
            <a:r>
              <a:rPr lang="en-US" altLang="zh-CN" sz="3200" b="1">
                <a:uFillTx/>
                <a:ea typeface="SimSun-ExtB" panose="02010609060101010101" charset="-122"/>
                <a:cs typeface="+mj-cs"/>
                <a:sym typeface="宋体" panose="02010600030101010101" pitchFamily="2" charset="-122"/>
              </a:rPr>
              <a:t>,</a:t>
            </a:r>
            <a:r>
              <a:rPr sz="3200" b="1">
                <a:latin typeface="宋体" panose="02010600030101010101" pitchFamily="2" charset="-122"/>
                <a:ea typeface="宋体" panose="02010600030101010101" pitchFamily="2" charset="-122"/>
              </a:rPr>
              <a:t>她的名字是别人的</a:t>
            </a:r>
            <a:r>
              <a:rPr lang="en-US" altLang="zh-CN" sz="3200" b="1">
                <a:uFillTx/>
                <a:ea typeface="SimSun-ExtB" panose="02010609060101010101" charset="-122"/>
                <a:cs typeface="+mj-cs"/>
                <a:sym typeface="宋体" panose="02010600030101010101" pitchFamily="2" charset="-122"/>
              </a:rPr>
              <a:t>,</a:t>
            </a:r>
            <a:r>
              <a:rPr sz="3200" b="1">
                <a:latin typeface="宋体" panose="02010600030101010101" pitchFamily="2" charset="-122"/>
                <a:ea typeface="宋体" panose="02010600030101010101" pitchFamily="2" charset="-122"/>
              </a:rPr>
              <a:t>别人随意加在她头上的</a:t>
            </a:r>
            <a:r>
              <a:rPr lang="en-US" altLang="zh-CN" sz="3200" b="1">
                <a:uFillTx/>
                <a:ea typeface="SimSun-ExtB" panose="02010609060101010101" charset="-122"/>
                <a:cs typeface="+mj-cs"/>
                <a:sym typeface="宋体" panose="02010600030101010101" pitchFamily="2" charset="-122"/>
              </a:rPr>
              <a:t>,</a:t>
            </a:r>
            <a:r>
              <a:rPr lang="zh-CN" sz="3200" b="1">
                <a:solidFill>
                  <a:srgbClr val="FF0000"/>
                </a:solidFill>
                <a:latin typeface="宋体" panose="02010600030101010101" pitchFamily="2" charset="-122"/>
                <a:ea typeface="宋体" panose="02010600030101010101" pitchFamily="2" charset="-122"/>
              </a:rPr>
              <a:t>表现了阿长</a:t>
            </a:r>
            <a:r>
              <a:rPr sz="3200" b="1">
                <a:solidFill>
                  <a:srgbClr val="FF0000"/>
                </a:solidFill>
                <a:latin typeface="宋体" panose="02010600030101010101" pitchFamily="2" charset="-122"/>
                <a:ea typeface="宋体" panose="02010600030101010101" pitchFamily="2" charset="-122"/>
              </a:rPr>
              <a:t>社会地位低</a:t>
            </a:r>
            <a:r>
              <a:rPr lang="zh-CN" sz="3200" b="1">
                <a:solidFill>
                  <a:srgbClr val="FF0000"/>
                </a:solidFill>
                <a:latin typeface="宋体" panose="02010600030101010101" pitchFamily="2" charset="-122"/>
                <a:ea typeface="宋体" panose="02010600030101010101" pitchFamily="2" charset="-122"/>
              </a:rPr>
              <a:t>下</a:t>
            </a:r>
            <a:r>
              <a:rPr lang="en-US" altLang="zh-CN" sz="3200" b="1">
                <a:solidFill>
                  <a:srgbClr val="FF0000"/>
                </a:solidFill>
                <a:uFillTx/>
                <a:ea typeface="SimSun-ExtB" panose="02010609060101010101" charset="-122"/>
                <a:cs typeface="+mj-cs"/>
                <a:sym typeface="宋体" panose="02010600030101010101" pitchFamily="2" charset="-122"/>
              </a:rPr>
              <a:t>,</a:t>
            </a:r>
            <a:r>
              <a:rPr sz="3200" b="1">
                <a:solidFill>
                  <a:srgbClr val="FF0000"/>
                </a:solidFill>
                <a:latin typeface="宋体" panose="02010600030101010101" pitchFamily="2" charset="-122"/>
                <a:ea typeface="宋体" panose="02010600030101010101" pitchFamily="2" charset="-122"/>
              </a:rPr>
              <a:t>不被</a:t>
            </a:r>
            <a:r>
              <a:rPr lang="zh-CN" sz="3200" b="1">
                <a:solidFill>
                  <a:srgbClr val="FF0000"/>
                </a:solidFill>
                <a:latin typeface="宋体" panose="02010600030101010101" pitchFamily="2" charset="-122"/>
                <a:ea typeface="宋体" panose="02010600030101010101" pitchFamily="2" charset="-122"/>
              </a:rPr>
              <a:t>重视、尊重</a:t>
            </a:r>
            <a:r>
              <a:rPr lang="en-US" altLang="zh-CN" sz="3200" b="1">
                <a:uFillTx/>
                <a:ea typeface="SimSun-ExtB" panose="02010609060101010101" charset="-122"/>
                <a:cs typeface="+mj-cs"/>
                <a:sym typeface="宋体" panose="02010600030101010101" pitchFamily="2" charset="-122"/>
              </a:rPr>
              <a:t>,</a:t>
            </a:r>
            <a:r>
              <a:rPr sz="3200" b="1">
                <a:solidFill>
                  <a:srgbClr val="FF0000"/>
                </a:solidFill>
                <a:latin typeface="宋体" panose="02010600030101010101" pitchFamily="2" charset="-122"/>
                <a:ea typeface="宋体" panose="02010600030101010101" pitchFamily="2" charset="-122"/>
              </a:rPr>
              <a:t>是个可悲</a:t>
            </a:r>
            <a:r>
              <a:rPr lang="zh-CN" sz="3200" b="1">
                <a:solidFill>
                  <a:srgbClr val="FF0000"/>
                </a:solidFill>
                <a:latin typeface="宋体" panose="02010600030101010101" pitchFamily="2" charset="-122"/>
                <a:ea typeface="宋体" panose="02010600030101010101" pitchFamily="2" charset="-122"/>
              </a:rPr>
              <a:t>可怜</a:t>
            </a:r>
            <a:r>
              <a:rPr sz="3200" b="1">
                <a:solidFill>
                  <a:srgbClr val="FF0000"/>
                </a:solidFill>
                <a:latin typeface="宋体" panose="02010600030101010101" pitchFamily="2" charset="-122"/>
                <a:ea typeface="宋体" panose="02010600030101010101" pitchFamily="2" charset="-122"/>
              </a:rPr>
              <a:t>的长妈妈</a:t>
            </a:r>
            <a:r>
              <a:rPr lang="zh-CN" altLang="en-US" sz="3200" b="1">
                <a:latin typeface="宋体" panose="02010600030101010101" pitchFamily="2" charset="-122"/>
                <a:ea typeface="宋体" panose="02010600030101010101" pitchFamily="2" charset="-122"/>
                <a:sym typeface="+mn-ea"/>
              </a:rPr>
              <a:t>。</a:t>
            </a:r>
            <a:endParaRPr lang="zh-CN" altLang="en-US" sz="3200" b="1">
              <a:latin typeface="宋体" panose="02010600030101010101" pitchFamily="2" charset="-122"/>
              <a:ea typeface="宋体" panose="02010600030101010101" pitchFamily="2" charset="-122"/>
              <a:sym typeface="+mn-ea"/>
            </a:endParaRPr>
          </a:p>
        </p:txBody>
      </p:sp>
      <p:sp>
        <p:nvSpPr>
          <p:cNvPr id="6" name="文本框 5"/>
          <p:cNvSpPr txBox="1"/>
          <p:nvPr>
            <p:custDataLst>
              <p:tags r:id="rId3"/>
            </p:custDataLst>
          </p:nvPr>
        </p:nvSpPr>
        <p:spPr>
          <a:xfrm>
            <a:off x="4685030" y="659130"/>
            <a:ext cx="2054860" cy="645160"/>
          </a:xfrm>
          <a:prstGeom prst="rect">
            <a:avLst/>
          </a:prstGeom>
          <a:noFill/>
        </p:spPr>
        <p:txBody>
          <a:bodyPr wrap="square" rtlCol="0" anchor="t">
            <a:spAutoFit/>
          </a:bodyPr>
          <a:p>
            <a:pPr algn="ctr"/>
            <a:r>
              <a:rPr lang="zh-CN" altLang="en-US" sz="3600" b="1" dirty="0">
                <a:solidFill>
                  <a:srgbClr val="FF0000"/>
                </a:solidFill>
                <a:latin typeface="宋体" panose="02010600030101010101" pitchFamily="2" charset="-122"/>
                <a:ea typeface="宋体" panose="02010600030101010101" pitchFamily="2" charset="-122"/>
                <a:sym typeface="+mn-ea"/>
              </a:rPr>
              <a:t>不详</a:t>
            </a:r>
            <a:endParaRPr lang="zh-CN" altLang="en-US" sz="3600" b="1" dirty="0">
              <a:solidFill>
                <a:srgbClr val="FF0000"/>
              </a:solidFill>
              <a:latin typeface="宋体" panose="02010600030101010101" pitchFamily="2" charset="-122"/>
              <a:ea typeface="宋体" panose="02010600030101010101" pitchFamily="2" charset="-122"/>
              <a:sym typeface="+mn-ea"/>
            </a:endParaRPr>
          </a:p>
        </p:txBody>
      </p:sp>
      <p:sp>
        <p:nvSpPr>
          <p:cNvPr id="3" name="文本框 2"/>
          <p:cNvSpPr txBox="1"/>
          <p:nvPr>
            <p:custDataLst>
              <p:tags r:id="rId4"/>
            </p:custDataLst>
          </p:nvPr>
        </p:nvSpPr>
        <p:spPr>
          <a:xfrm>
            <a:off x="8675370" y="648970"/>
            <a:ext cx="3253105" cy="645160"/>
          </a:xfrm>
          <a:prstGeom prst="rect">
            <a:avLst/>
          </a:prstGeom>
          <a:noFill/>
        </p:spPr>
        <p:txBody>
          <a:bodyPr wrap="square" rtlCol="0" anchor="t">
            <a:spAutoFit/>
          </a:bodyPr>
          <a:p>
            <a:pPr algn="ctr"/>
            <a:r>
              <a:rPr lang="zh-CN" altLang="en-US" sz="3600" b="1" dirty="0">
                <a:solidFill>
                  <a:schemeClr val="tx1"/>
                </a:solidFill>
                <a:latin typeface="宋体" panose="02010600030101010101" pitchFamily="2" charset="-122"/>
                <a:ea typeface="宋体" panose="02010600030101010101" pitchFamily="2" charset="-122"/>
                <a:sym typeface="+mn-ea"/>
              </a:rPr>
              <a:t>阿长</a:t>
            </a:r>
            <a:r>
              <a:rPr lang="en-US" altLang="zh-CN" sz="3600">
                <a:solidFill>
                  <a:schemeClr val="tx1"/>
                </a:solidFill>
                <a:latin typeface="方正楷体_GBK" charset="0"/>
                <a:ea typeface="微软雅黑" panose="020B0503020204020204" charset="-122"/>
                <a:sym typeface="微软雅黑" panose="020B0503020204020204" charset="-122"/>
              </a:rPr>
              <a:t>(</a:t>
            </a:r>
            <a:r>
              <a:rPr lang="zh-CN" altLang="en-US" sz="3600" b="1" dirty="0">
                <a:solidFill>
                  <a:schemeClr val="tx1"/>
                </a:solidFill>
                <a:latin typeface="宋体" panose="02010600030101010101" pitchFamily="2" charset="-122"/>
                <a:ea typeface="宋体" panose="02010600030101010101" pitchFamily="2" charset="-122"/>
                <a:sym typeface="+mn-ea"/>
              </a:rPr>
              <a:t>长妈妈</a:t>
            </a:r>
            <a:r>
              <a:rPr lang="zh-CN" altLang="zh-CN" sz="3600" b="1" dirty="0">
                <a:solidFill>
                  <a:schemeClr val="tx1"/>
                </a:solidFill>
                <a:uFillTx/>
                <a:latin typeface="宋体" panose="02010600030101010101" pitchFamily="2" charset="-122"/>
                <a:cs typeface="宋体" panose="02010600030101010101" pitchFamily="2" charset="-122"/>
                <a:sym typeface="+mn-ea"/>
              </a:rPr>
              <a:t>)</a:t>
            </a:r>
            <a:endParaRPr lang="zh-CN" altLang="zh-CN" sz="36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custDataLst>
              <p:tags r:id="rId5"/>
            </p:custDataLst>
          </p:nvPr>
        </p:nvSpPr>
        <p:spPr>
          <a:xfrm>
            <a:off x="4685030" y="1294130"/>
            <a:ext cx="2055495" cy="645160"/>
          </a:xfrm>
          <a:prstGeom prst="rect">
            <a:avLst/>
          </a:prstGeom>
          <a:noFill/>
        </p:spPr>
        <p:txBody>
          <a:bodyPr wrap="square" rtlCol="0" anchor="t">
            <a:spAutoFit/>
          </a:bodyPr>
          <a:p>
            <a:r>
              <a:rPr lang="zh-CN" altLang="en-US" sz="3600" b="1" dirty="0">
                <a:solidFill>
                  <a:schemeClr val="tx1"/>
                </a:solidFill>
                <a:latin typeface="宋体" panose="02010600030101010101" pitchFamily="2" charset="-122"/>
                <a:ea typeface="宋体" panose="02010600030101010101" pitchFamily="2" charset="-122"/>
                <a:sym typeface="+mn-ea"/>
              </a:rPr>
              <a:t>黄胖而矮</a:t>
            </a:r>
            <a:endParaRPr lang="zh-CN" altLang="en-US" sz="3600" b="1" dirty="0">
              <a:solidFill>
                <a:schemeClr val="tx1"/>
              </a:solidFill>
              <a:latin typeface="宋体" panose="02010600030101010101" pitchFamily="2" charset="-122"/>
              <a:ea typeface="宋体" panose="02010600030101010101" pitchFamily="2" charset="-122"/>
              <a:sym typeface="+mn-ea"/>
            </a:endParaRPr>
          </a:p>
        </p:txBody>
      </p:sp>
      <p:sp>
        <p:nvSpPr>
          <p:cNvPr id="5" name="文本框 4"/>
          <p:cNvSpPr txBox="1"/>
          <p:nvPr>
            <p:custDataLst>
              <p:tags r:id="rId6"/>
            </p:custDataLst>
          </p:nvPr>
        </p:nvSpPr>
        <p:spPr>
          <a:xfrm>
            <a:off x="8676005" y="1235710"/>
            <a:ext cx="3253105" cy="645160"/>
          </a:xfrm>
          <a:prstGeom prst="rect">
            <a:avLst/>
          </a:prstGeom>
          <a:noFill/>
        </p:spPr>
        <p:txBody>
          <a:bodyPr wrap="square" rtlCol="0" anchor="t">
            <a:spAutoFit/>
          </a:bodyPr>
          <a:p>
            <a:pPr algn="ctr"/>
            <a:r>
              <a:rPr lang="zh-CN" altLang="en-US" sz="3600" b="1" dirty="0">
                <a:solidFill>
                  <a:schemeClr val="tx1"/>
                </a:solidFill>
                <a:latin typeface="宋体" panose="02010600030101010101" pitchFamily="2" charset="-122"/>
                <a:ea typeface="宋体" panose="02010600030101010101" pitchFamily="2" charset="-122"/>
                <a:sym typeface="+mn-ea"/>
              </a:rPr>
              <a:t>保姆</a:t>
            </a:r>
            <a:r>
              <a:rPr lang="en-US" altLang="zh-CN" sz="3600">
                <a:solidFill>
                  <a:schemeClr val="tx1"/>
                </a:solidFill>
                <a:latin typeface="方正楷体_GBK" charset="0"/>
                <a:ea typeface="微软雅黑" panose="020B0503020204020204" charset="-122"/>
                <a:sym typeface="微软雅黑" panose="020B0503020204020204" charset="-122"/>
              </a:rPr>
              <a:t>(</a:t>
            </a:r>
            <a:r>
              <a:rPr lang="zh-CN" altLang="en-US" sz="3600" b="1" dirty="0">
                <a:solidFill>
                  <a:schemeClr val="tx1"/>
                </a:solidFill>
                <a:latin typeface="宋体" panose="02010600030101010101" pitchFamily="2" charset="-122"/>
                <a:ea typeface="宋体" panose="02010600030101010101" pitchFamily="2" charset="-122"/>
                <a:sym typeface="+mn-ea"/>
              </a:rPr>
              <a:t>女工</a:t>
            </a:r>
            <a:r>
              <a:rPr lang="zh-CN" altLang="zh-CN" sz="3600" b="1" dirty="0">
                <a:solidFill>
                  <a:schemeClr val="tx1"/>
                </a:solidFill>
                <a:uFillTx/>
                <a:latin typeface="宋体" panose="02010600030101010101" pitchFamily="2" charset="-122"/>
                <a:cs typeface="宋体" panose="02010600030101010101" pitchFamily="2" charset="-122"/>
                <a:sym typeface="+mn-ea"/>
              </a:rPr>
              <a:t>)</a:t>
            </a:r>
            <a:endParaRPr lang="zh-CN" altLang="zh-CN" sz="36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custDataLst>
              <p:tags r:id="rId7"/>
            </p:custDataLst>
          </p:nvPr>
        </p:nvSpPr>
        <p:spPr>
          <a:xfrm>
            <a:off x="4685030" y="1823085"/>
            <a:ext cx="2138045" cy="645160"/>
          </a:xfrm>
          <a:prstGeom prst="rect">
            <a:avLst/>
          </a:prstGeom>
          <a:noFill/>
        </p:spPr>
        <p:txBody>
          <a:bodyPr wrap="square" rtlCol="0" anchor="t">
            <a:spAutoFit/>
          </a:bodyPr>
          <a:p>
            <a:pPr algn="ctr"/>
            <a:r>
              <a:rPr lang="zh-CN" altLang="en-US" sz="3600" b="1" dirty="0">
                <a:solidFill>
                  <a:srgbClr val="FF0000"/>
                </a:solidFill>
                <a:latin typeface="宋体" panose="02010600030101010101" pitchFamily="2" charset="-122"/>
                <a:ea typeface="宋体" panose="02010600030101010101" pitchFamily="2" charset="-122"/>
                <a:sym typeface="+mn-ea"/>
              </a:rPr>
              <a:t>不识字</a:t>
            </a:r>
            <a:endParaRPr lang="zh-CN" altLang="en-US" sz="3600" b="1" dirty="0">
              <a:solidFill>
                <a:srgbClr val="FF0000"/>
              </a:solidFill>
              <a:latin typeface="宋体" panose="02010600030101010101" pitchFamily="2" charset="-122"/>
              <a:ea typeface="宋体" panose="02010600030101010101" pitchFamily="2" charset="-122"/>
              <a:sym typeface="+mn-ea"/>
            </a:endParaRPr>
          </a:p>
        </p:txBody>
      </p:sp>
      <p:sp>
        <p:nvSpPr>
          <p:cNvPr id="8" name="文本框 7"/>
          <p:cNvSpPr txBox="1"/>
          <p:nvPr>
            <p:custDataLst>
              <p:tags r:id="rId8"/>
            </p:custDataLst>
          </p:nvPr>
        </p:nvSpPr>
        <p:spPr>
          <a:xfrm>
            <a:off x="8676005" y="1823085"/>
            <a:ext cx="3253105" cy="645160"/>
          </a:xfrm>
          <a:prstGeom prst="rect">
            <a:avLst/>
          </a:prstGeom>
          <a:noFill/>
        </p:spPr>
        <p:txBody>
          <a:bodyPr wrap="square" rtlCol="0" anchor="t">
            <a:spAutoFit/>
          </a:bodyPr>
          <a:p>
            <a:pPr algn="ctr"/>
            <a:r>
              <a:rPr lang="zh-CN" altLang="en-US" sz="3600" b="1" dirty="0">
                <a:solidFill>
                  <a:schemeClr val="tx1"/>
                </a:solidFill>
                <a:latin typeface="宋体" panose="02010600030101010101" pitchFamily="2" charset="-122"/>
                <a:ea typeface="宋体" panose="02010600030101010101" pitchFamily="2" charset="-122"/>
                <a:sym typeface="+mn-ea"/>
              </a:rPr>
              <a:t>寡妇</a:t>
            </a:r>
            <a:endParaRPr lang="zh-CN" altLang="en-US" sz="3600" b="1" dirty="0">
              <a:solidFill>
                <a:schemeClr val="tx1"/>
              </a:solidFill>
              <a:latin typeface="宋体" panose="02010600030101010101" pitchFamily="2" charset="-122"/>
              <a:ea typeface="宋体" panose="02010600030101010101" pitchFamily="2" charset="-122"/>
              <a:sym typeface="+mn-ea"/>
            </a:endParaRPr>
          </a:p>
        </p:txBody>
      </p:sp>
      <p:sp>
        <p:nvSpPr>
          <p:cNvPr id="10" name="文本框 9"/>
          <p:cNvSpPr txBox="1"/>
          <p:nvPr/>
        </p:nvSpPr>
        <p:spPr>
          <a:xfrm>
            <a:off x="818515" y="5566410"/>
            <a:ext cx="10985500" cy="107632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sym typeface="+mn-ea"/>
              </a:rPr>
              <a:t>她</a:t>
            </a:r>
            <a:r>
              <a:rPr lang="zh-CN" altLang="en-US" sz="3200" b="1">
                <a:latin typeface="宋体" panose="02010600030101010101" pitchFamily="2" charset="-122"/>
                <a:ea typeface="宋体" panose="02010600030101010101" pitchFamily="2" charset="-122"/>
              </a:rPr>
              <a:t>没有社会地位</a:t>
            </a:r>
            <a:r>
              <a:rPr lang="en-US" altLang="zh-CN" sz="3200" b="1">
                <a:uFillTx/>
                <a:ea typeface="SimSun-ExtB" panose="02010609060101010101"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rPr>
              <a:t>甚至不被人尊重的中年妇女</a:t>
            </a:r>
            <a:r>
              <a:rPr lang="en-US" altLang="zh-CN" sz="3200" b="1">
                <a:uFillTx/>
                <a:ea typeface="SimSun-ExtB" panose="02010609060101010101" charset="-122"/>
                <a:cs typeface="+mj-cs"/>
                <a:sym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rPr>
              <a:t>渴望过上好日子</a:t>
            </a:r>
            <a:r>
              <a:rPr lang="en-US" altLang="zh-CN" sz="3200" b="1">
                <a:uFillTx/>
                <a:ea typeface="SimSun-ExtB" panose="02010609060101010101"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rPr>
              <a:t>虽然没有多少文化</a:t>
            </a:r>
            <a:r>
              <a:rPr lang="en-US" altLang="zh-CN" sz="3200" b="1">
                <a:uFillTx/>
                <a:ea typeface="SimSun-ExtB" panose="02010609060101010101"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rPr>
              <a:t>内心却那么的</a:t>
            </a:r>
            <a:r>
              <a:rPr lang="zh-CN" altLang="en-US" sz="3200" b="1">
                <a:solidFill>
                  <a:srgbClr val="FF0000"/>
                </a:solidFill>
                <a:latin typeface="宋体" panose="02010600030101010101" pitchFamily="2" charset="-122"/>
                <a:ea typeface="宋体" panose="02010600030101010101" pitchFamily="2" charset="-122"/>
              </a:rPr>
              <a:t>善良</a:t>
            </a:r>
            <a:r>
              <a:rPr lang="zh-CN" altLang="en-US" sz="3200" b="1">
                <a:latin typeface="宋体" panose="02010600030101010101" pitchFamily="2" charset="-122"/>
                <a:ea typeface="宋体" panose="02010600030101010101" pitchFamily="2" charset="-122"/>
              </a:rPr>
              <a:t>。</a:t>
            </a:r>
            <a:endParaRPr lang="zh-CN" altLang="en-US" sz="3200" b="1">
              <a:latin typeface="宋体" panose="02010600030101010101" pitchFamily="2" charset="-122"/>
              <a:ea typeface="宋体" panose="02010600030101010101" pitchFamily="2" charset="-122"/>
            </a:endParaRPr>
          </a:p>
        </p:txBody>
      </p:sp>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0">
                                            <p:txEl>
                                              <p:pRg st="0" end="0"/>
                                            </p:txEl>
                                          </p:spTgt>
                                        </p:tgtEl>
                                        <p:attrNameLst>
                                          <p:attrName>style.visibility</p:attrName>
                                        </p:attrNameLst>
                                      </p:cBhvr>
                                      <p:to>
                                        <p:strVal val="visible"/>
                                      </p:to>
                                    </p:set>
                                    <p:anim calcmode="lin" valueType="num">
                                      <p:cBhvr additive="base">
                                        <p:cTn id="49"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p:bldP spid="5" grpId="0"/>
      <p:bldP spid="7" grpId="0"/>
      <p:bldP spid="8"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8" name="MH_Entry_1"/>
          <p:cNvSpPr>
            <a:spLocks noChangeArrowheads="1"/>
          </p:cNvSpPr>
          <p:nvPr>
            <p:custDataLst>
              <p:tags r:id="rId1"/>
            </p:custDataLst>
          </p:nvPr>
        </p:nvSpPr>
        <p:spPr bwMode="auto">
          <a:xfrm flipH="1">
            <a:off x="100965" y="426085"/>
            <a:ext cx="2133600" cy="713740"/>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eaLnBrk="1" hangingPunct="1">
              <a:buFont typeface="Arial" panose="020B0604020202020204" pitchFamily="34" charset="0"/>
              <a:buNone/>
            </a:pPr>
            <a:r>
              <a:rPr lang="zh-CN" altLang="en-US" sz="3600" b="1">
                <a:solidFill>
                  <a:schemeClr val="bg1"/>
                </a:solidFill>
                <a:latin typeface="宋体" panose="02010600030101010101" pitchFamily="2" charset="-122"/>
                <a:ea typeface="宋体" panose="02010600030101010101" pitchFamily="2" charset="-122"/>
                <a:sym typeface="Calibri" panose="020F0502020204030204" pitchFamily="34" charset="0"/>
              </a:rPr>
              <a:t>整体感知</a:t>
            </a:r>
            <a:endParaRPr lang="zh-CN" altLang="en-US" sz="3600" b="1">
              <a:solidFill>
                <a:schemeClr val="bg1"/>
              </a:solidFill>
              <a:latin typeface="宋体" panose="02010600030101010101" pitchFamily="2" charset="-122"/>
              <a:ea typeface="宋体" panose="02010600030101010101" pitchFamily="2" charset="-122"/>
              <a:sym typeface="Calibri" panose="020F0502020204030204" pitchFamily="34" charset="0"/>
            </a:endParaRPr>
          </a:p>
        </p:txBody>
      </p:sp>
      <p:graphicFrame>
        <p:nvGraphicFramePr>
          <p:cNvPr id="32815" name="表格 32814"/>
          <p:cNvGraphicFramePr/>
          <p:nvPr>
            <p:custDataLst>
              <p:tags r:id="rId2"/>
            </p:custDataLst>
          </p:nvPr>
        </p:nvGraphicFramePr>
        <p:xfrm>
          <a:off x="182245" y="1182370"/>
          <a:ext cx="11949430" cy="4541520"/>
        </p:xfrm>
        <a:graphic>
          <a:graphicData uri="http://schemas.openxmlformats.org/drawingml/2006/table">
            <a:tbl>
              <a:tblPr/>
              <a:tblGrid>
                <a:gridCol w="5454650"/>
                <a:gridCol w="3028315"/>
                <a:gridCol w="2291080"/>
                <a:gridCol w="1175385"/>
              </a:tblGrid>
              <a:tr h="579120">
                <a:tc>
                  <a:txBody>
                    <a:bodyPr/>
                    <a:p>
                      <a:pPr marL="0" lvl="0" indent="0" algn="ctr">
                        <a:buNone/>
                      </a:pPr>
                      <a:r>
                        <a:rPr lang="zh-CN" altLang="en-US" sz="3200" b="1" dirty="0">
                          <a:solidFill>
                            <a:srgbClr val="323232"/>
                          </a:solidFill>
                          <a:latin typeface="宋体" panose="02010600030101010101" pitchFamily="2" charset="-122"/>
                          <a:ea typeface="宋体" panose="02010600030101010101" pitchFamily="2" charset="-122"/>
                          <a:sym typeface="+mn-ea"/>
                        </a:rPr>
                        <a:t>阿长的事情</a:t>
                      </a: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r>
                        <a:rPr lang="zh-CN" altLang="en-US" sz="3200" b="1" dirty="0">
                          <a:solidFill>
                            <a:srgbClr val="323232"/>
                          </a:solidFill>
                          <a:latin typeface="宋体" panose="02010600030101010101" pitchFamily="2" charset="-122"/>
                          <a:ea typeface="宋体" panose="02010600030101010101" pitchFamily="2" charset="-122"/>
                          <a:sym typeface="+mn-ea"/>
                        </a:rPr>
                        <a:t>形象特点</a:t>
                      </a: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r>
                        <a:rPr lang="en-US" altLang="zh-CN" sz="3200" b="1" dirty="0">
                          <a:solidFill>
                            <a:srgbClr val="323232"/>
                          </a:solidFill>
                          <a:latin typeface="MingLiU-ExtB" panose="02020500000000000000" charset="-120"/>
                          <a:ea typeface="MingLiU-ExtB" panose="02020500000000000000" charset="-120"/>
                          <a:sym typeface="+mn-ea"/>
                        </a:rPr>
                        <a:t>“</a:t>
                      </a:r>
                      <a:r>
                        <a:rPr lang="zh-CN" altLang="en-US" sz="3200" b="1" dirty="0">
                          <a:solidFill>
                            <a:srgbClr val="323232"/>
                          </a:solidFill>
                          <a:latin typeface="MingLiU-ExtB" panose="02020500000000000000" charset="-120"/>
                          <a:ea typeface="宋体" panose="02010600030101010101" pitchFamily="2" charset="-122"/>
                          <a:sym typeface="+mn-ea"/>
                        </a:rPr>
                        <a:t>我</a:t>
                      </a:r>
                      <a:r>
                        <a:rPr lang="en-US" altLang="zh-CN" sz="3200" b="1" dirty="0">
                          <a:solidFill>
                            <a:srgbClr val="323232"/>
                          </a:solidFill>
                          <a:latin typeface="MingLiU-ExtB" panose="02020500000000000000" charset="-120"/>
                          <a:ea typeface="MingLiU-ExtB" panose="02020500000000000000" charset="-120"/>
                          <a:sym typeface="+mn-ea"/>
                        </a:rPr>
                        <a:t>”</a:t>
                      </a:r>
                      <a:r>
                        <a:rPr lang="zh-CN" altLang="en-US" sz="3200" b="1" dirty="0">
                          <a:solidFill>
                            <a:srgbClr val="323232"/>
                          </a:solidFill>
                          <a:latin typeface="MingLiU-ExtB" panose="02020500000000000000" charset="-120"/>
                          <a:ea typeface="宋体" panose="02010600030101010101" pitchFamily="2" charset="-122"/>
                          <a:sym typeface="+mn-ea"/>
                        </a:rPr>
                        <a:t>的情感</a:t>
                      </a:r>
                      <a:endParaRPr lang="zh-CN" altLang="en-US" sz="3200" b="1" dirty="0">
                        <a:solidFill>
                          <a:srgbClr val="323232"/>
                        </a:solidFill>
                        <a:latin typeface="MingLiU-ExtB" panose="02020500000000000000" charset="-120"/>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r>
                        <a:rPr lang="zh-CN" altLang="en-US" sz="3200" b="1" dirty="0">
                          <a:solidFill>
                            <a:srgbClr val="323232"/>
                          </a:solidFill>
                          <a:latin typeface="MingLiU-ExtB" panose="02020500000000000000" charset="-120"/>
                          <a:ea typeface="宋体" panose="02010600030101010101" pitchFamily="2" charset="-122"/>
                          <a:sym typeface="+mn-ea"/>
                        </a:rPr>
                        <a:t>详略</a:t>
                      </a:r>
                      <a:endParaRPr lang="zh-CN" altLang="en-US" sz="3200" b="1" dirty="0">
                        <a:solidFill>
                          <a:srgbClr val="323232"/>
                        </a:solidFill>
                        <a:latin typeface="MingLiU-ExtB" panose="02020500000000000000" charset="-120"/>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79120">
                <a:tc>
                  <a:txBody>
                    <a:bodyPr/>
                    <a:p>
                      <a:pPr marL="0" lvl="0" indent="0" algn="l">
                        <a:buNone/>
                      </a:pPr>
                      <a:r>
                        <a:rPr lang="zh-CN" altLang="en-US" sz="3200" b="1" dirty="0">
                          <a:solidFill>
                            <a:srgbClr val="323232"/>
                          </a:solidFill>
                          <a:latin typeface="宋体" panose="02010600030101010101" pitchFamily="2" charset="-122"/>
                          <a:ea typeface="宋体" panose="02010600030101010101" pitchFamily="2" charset="-122"/>
                          <a:sym typeface="+mn-ea"/>
                        </a:rPr>
                        <a:t>她喜欢切切察察</a:t>
                      </a:r>
                      <a:r>
                        <a:rPr lang="zh-CN" sz="3200" b="1">
                          <a:uFillTx/>
                          <a:ea typeface="SimSun-ExtB" panose="02010609060101010101" charset="-122"/>
                          <a:cs typeface="+mj-cs"/>
                          <a:sym typeface="宋体" panose="02010600030101010101" pitchFamily="2" charset="-122"/>
                        </a:rPr>
                        <a:t>和告状</a:t>
                      </a:r>
                      <a:endParaRPr lang="zh-CN" sz="3200" b="1" dirty="0">
                        <a:solidFill>
                          <a:srgbClr val="323232"/>
                        </a:solidFill>
                        <a:uFillTx/>
                        <a:latin typeface="宋体" panose="02010600030101010101" pitchFamily="2" charset="-122"/>
                        <a:ea typeface="SimSun-ExtB" panose="02010609060101010101" charset="-122"/>
                        <a:cs typeface="+mj-cs"/>
                        <a:sym typeface="宋体" panose="02010600030101010101" pitchFamily="2"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p>
                      <a:pPr marL="0" lvl="0" indent="0" algn="ctr">
                        <a:buNone/>
                      </a:pP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p>
                      <a:pPr marL="0" lvl="0" indent="0" algn="ctr">
                        <a:buNone/>
                      </a:pP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89585">
                <a:tc>
                  <a:txBody>
                    <a:bodyPr/>
                    <a:p>
                      <a:pPr lvl="0" indent="0" algn="l" fontAlgn="auto">
                        <a:buNone/>
                      </a:pPr>
                      <a:r>
                        <a:rPr lang="zh-CN" altLang="en-US" sz="3200" b="1" dirty="0">
                          <a:solidFill>
                            <a:srgbClr val="323232"/>
                          </a:solidFill>
                          <a:latin typeface="宋体" panose="02010600030101010101" pitchFamily="2" charset="-122"/>
                          <a:ea typeface="宋体" panose="02010600030101010101" pitchFamily="2" charset="-122"/>
                          <a:sym typeface="+mn-ea"/>
                        </a:rPr>
                        <a:t>①</a:t>
                      </a: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lvl="0" indent="0" algn="ctr" fontAlgn="auto">
                        <a:buNone/>
                      </a:pP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89585">
                <a:tc>
                  <a:txBody>
                    <a:bodyPr/>
                    <a:p>
                      <a:pPr lvl="0" indent="0" algn="l" fontAlgn="auto">
                        <a:buNone/>
                      </a:pPr>
                      <a:r>
                        <a:rPr lang="zh-CN" altLang="en-US" sz="3200" b="1" dirty="0">
                          <a:solidFill>
                            <a:srgbClr val="323232"/>
                          </a:solidFill>
                          <a:latin typeface="宋体" panose="02010600030101010101" pitchFamily="2" charset="-122"/>
                          <a:ea typeface="宋体" panose="02010600030101010101" pitchFamily="2" charset="-122"/>
                          <a:sym typeface="+mn-ea"/>
                        </a:rPr>
                        <a:t>②</a:t>
                      </a: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lvl="0" indent="0" algn="ctr" fontAlgn="auto">
                        <a:buNone/>
                      </a:pPr>
                      <a:endParaRPr lang="zh-CN" altLang="en-US" sz="3200" b="1" dirty="0">
                        <a:solidFill>
                          <a:srgbClr val="323232"/>
                        </a:solidFill>
                        <a:latin typeface="宋体" panose="02010600030101010101" pitchFamily="2" charset="-122"/>
                        <a:ea typeface="宋体" panose="02010600030101010101" pitchFamily="2" charset="-122"/>
                        <a:sym typeface="+mn-ea"/>
                      </a:endParaRPr>
                    </a:p>
                    <a:p>
                      <a:pPr lvl="0" indent="0" algn="ctr" fontAlgn="auto">
                        <a:buNone/>
                      </a:pP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89585">
                <a:tc>
                  <a:txBody>
                    <a:bodyPr/>
                    <a:p>
                      <a:pPr lvl="0" indent="0" algn="l" fontAlgn="auto">
                        <a:buNone/>
                      </a:pPr>
                      <a:r>
                        <a:rPr lang="zh-CN" altLang="en-US" sz="3200" b="1" dirty="0">
                          <a:solidFill>
                            <a:srgbClr val="323232"/>
                          </a:solidFill>
                          <a:latin typeface="宋体" panose="02010600030101010101" pitchFamily="2" charset="-122"/>
                          <a:ea typeface="宋体" panose="02010600030101010101" pitchFamily="2" charset="-122"/>
                          <a:sym typeface="+mn-ea"/>
                        </a:rPr>
                        <a:t>她讲自己有对付大炮的</a:t>
                      </a:r>
                      <a:r>
                        <a:rPr lang="en-US" altLang="zh-CN" sz="3200" b="1" dirty="0">
                          <a:solidFill>
                            <a:srgbClr val="323232"/>
                          </a:solidFill>
                          <a:latin typeface="MingLiU-ExtB" panose="02020500000000000000" charset="-120"/>
                          <a:ea typeface="MingLiU-ExtB" panose="02020500000000000000" charset="-120"/>
                          <a:sym typeface="+mn-ea"/>
                        </a:rPr>
                        <a:t>“</a:t>
                      </a:r>
                      <a:r>
                        <a:rPr lang="zh-CN" altLang="en-US" sz="3200" b="1" dirty="0">
                          <a:solidFill>
                            <a:srgbClr val="323232"/>
                          </a:solidFill>
                          <a:latin typeface="MingLiU-ExtB" panose="02020500000000000000" charset="-120"/>
                          <a:ea typeface="宋体" panose="02010600030101010101" pitchFamily="2" charset="-122"/>
                          <a:sym typeface="+mn-ea"/>
                        </a:rPr>
                        <a:t>神力</a:t>
                      </a:r>
                      <a:r>
                        <a:rPr lang="en-US" altLang="zh-CN" sz="3200" b="1" dirty="0">
                          <a:solidFill>
                            <a:srgbClr val="323232"/>
                          </a:solidFill>
                          <a:latin typeface="MingLiU-ExtB" panose="02020500000000000000" charset="-120"/>
                          <a:ea typeface="MingLiU-ExtB" panose="02020500000000000000" charset="-120"/>
                          <a:sym typeface="+mn-ea"/>
                        </a:rPr>
                        <a:t>”</a:t>
                      </a:r>
                      <a:endParaRPr lang="en-US" altLang="zh-CN" sz="3200" b="1" dirty="0">
                        <a:solidFill>
                          <a:srgbClr val="323232"/>
                        </a:solidFill>
                        <a:latin typeface="MingLiU-ExtB" panose="02020500000000000000" charset="-120"/>
                        <a:ea typeface="MingLiU-ExtB" panose="02020500000000000000" charset="-120"/>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lvl="0" indent="0" algn="ctr" fontAlgn="auto">
                        <a:buNone/>
                      </a:pP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89585">
                <a:tc>
                  <a:txBody>
                    <a:bodyPr/>
                    <a:p>
                      <a:pPr lvl="0" indent="0" algn="l" fontAlgn="auto">
                        <a:buNone/>
                      </a:pPr>
                      <a:r>
                        <a:rPr lang="zh-CN" altLang="en-US" sz="3200" b="1" dirty="0">
                          <a:solidFill>
                            <a:srgbClr val="323232"/>
                          </a:solidFill>
                          <a:latin typeface="宋体" panose="02010600030101010101" pitchFamily="2" charset="-122"/>
                          <a:ea typeface="宋体" panose="02010600030101010101" pitchFamily="2" charset="-122"/>
                          <a:sym typeface="+mn-ea"/>
                        </a:rPr>
                        <a:t>她谋害了</a:t>
                      </a:r>
                      <a:r>
                        <a:rPr lang="en-US" altLang="zh-CN" sz="3200" b="1" dirty="0">
                          <a:solidFill>
                            <a:srgbClr val="323232"/>
                          </a:solidFill>
                          <a:latin typeface="MingLiU-ExtB" panose="02020500000000000000" charset="-120"/>
                          <a:ea typeface="MingLiU-ExtB" panose="02020500000000000000" charset="-120"/>
                          <a:cs typeface="MingLiU-ExtB" panose="02020500000000000000" charset="-120"/>
                          <a:sym typeface="+mn-ea"/>
                        </a:rPr>
                        <a:t>“</a:t>
                      </a:r>
                      <a:r>
                        <a:rPr lang="zh-CN" altLang="en-US" sz="3200" b="1" dirty="0">
                          <a:solidFill>
                            <a:srgbClr val="323232"/>
                          </a:solidFill>
                          <a:latin typeface="MingLiU-ExtB" panose="02020500000000000000" charset="-120"/>
                          <a:ea typeface="MingLiU-ExtB" panose="02020500000000000000" charset="-120"/>
                          <a:cs typeface="MingLiU-ExtB" panose="02020500000000000000" charset="-120"/>
                          <a:sym typeface="+mn-ea"/>
                        </a:rPr>
                        <a:t>我</a:t>
                      </a:r>
                      <a:r>
                        <a:rPr lang="en-US" altLang="zh-CN" sz="3200" b="1" dirty="0">
                          <a:solidFill>
                            <a:srgbClr val="323232"/>
                          </a:solidFill>
                          <a:latin typeface="MingLiU-ExtB" panose="02020500000000000000" charset="-120"/>
                          <a:ea typeface="MingLiU-ExtB" panose="02020500000000000000" charset="-120"/>
                          <a:cs typeface="MingLiU-ExtB" panose="02020500000000000000" charset="-120"/>
                          <a:sym typeface="+mn-ea"/>
                        </a:rPr>
                        <a:t>”</a:t>
                      </a:r>
                      <a:r>
                        <a:rPr lang="zh-CN" altLang="en-US" sz="3200" b="1" dirty="0">
                          <a:solidFill>
                            <a:srgbClr val="323232"/>
                          </a:solidFill>
                          <a:latin typeface="宋体" panose="02010600030101010101" pitchFamily="2" charset="-122"/>
                          <a:ea typeface="宋体" panose="02010600030101010101" pitchFamily="2" charset="-122"/>
                          <a:sym typeface="+mn-ea"/>
                        </a:rPr>
                        <a:t>的隐鼠</a:t>
                      </a: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lvl="0" indent="0" algn="ctr" fontAlgn="auto">
                        <a:buNone/>
                      </a:pP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89585">
                <a:tc>
                  <a:txBody>
                    <a:bodyPr/>
                    <a:p>
                      <a:pPr lvl="0" indent="0" algn="l" fontAlgn="auto">
                        <a:buNone/>
                      </a:pPr>
                      <a:r>
                        <a:rPr lang="zh-CN" altLang="en-US" sz="3200" b="1" dirty="0">
                          <a:solidFill>
                            <a:srgbClr val="323232"/>
                          </a:solidFill>
                          <a:latin typeface="宋体" panose="02010600030101010101" pitchFamily="2" charset="-122"/>
                          <a:ea typeface="宋体" panose="02010600030101010101" pitchFamily="2" charset="-122"/>
                          <a:sym typeface="+mn-ea"/>
                        </a:rPr>
                        <a:t>③</a:t>
                      </a: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lvl="0" indent="0" algn="ctr" fontAlgn="auto">
                        <a:buNone/>
                      </a:pP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endParaRPr lang="zh-CN" altLang="en-US" sz="3200" b="1" dirty="0">
                        <a:solidFill>
                          <a:srgbClr val="323232"/>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55315" name="Rectangle 19"/>
          <p:cNvSpPr/>
          <p:nvPr>
            <p:custDataLst>
              <p:tags r:id="rId3"/>
            </p:custDataLst>
          </p:nvPr>
        </p:nvSpPr>
        <p:spPr>
          <a:xfrm>
            <a:off x="2468880" y="105728"/>
            <a:ext cx="9407525" cy="1076325"/>
          </a:xfrm>
          <a:prstGeom prst="rect">
            <a:avLst/>
          </a:prstGeom>
          <a:noFill/>
          <a:ln w="12700">
            <a:noFill/>
          </a:ln>
          <a:effectLst>
            <a:outerShdw dist="35921" dir="2699999" sy="50000" kx="2115845" algn="bl" rotWithShape="0">
              <a:srgbClr val="C0C0C0">
                <a:alpha val="79999"/>
              </a:srgbClr>
            </a:outerShdw>
          </a:effectLst>
        </p:spPr>
        <p:txBody>
          <a:bodyPr wrap="square" anchor="ctr" anchorCtr="0">
            <a:spAutoFit/>
          </a:bodyPr>
          <a:p>
            <a:pPr>
              <a:lnSpc>
                <a:spcPct val="100000"/>
              </a:lnSpc>
            </a:pPr>
            <a:r>
              <a:rPr lang="en-US" altLang="zh-CN" sz="3200" b="1">
                <a:latin typeface="宋体" panose="02010600030101010101" pitchFamily="2" charset="-122"/>
                <a:ea typeface="宋体" panose="02010600030101010101" pitchFamily="2" charset="-122"/>
                <a:cs typeface="宋体" panose="02010600030101010101" pitchFamily="2" charset="-122"/>
              </a:rPr>
              <a:t>1.</a:t>
            </a:r>
            <a:r>
              <a:rPr lang="zh-CN" altLang="zh-CN" sz="3200" b="1" dirty="0">
                <a:latin typeface="宋体" panose="02010600030101010101" pitchFamily="2" charset="-122"/>
                <a:ea typeface="宋体" panose="02010600030101010101" pitchFamily="2" charset="-122"/>
                <a:sym typeface="+mn-ea"/>
              </a:rPr>
              <a:t>课文围绕阿长写了哪些事情？</a:t>
            </a:r>
            <a:r>
              <a:rPr lang="zh-CN" altLang="en-US" sz="3200" b="1">
                <a:latin typeface="宋体" panose="02010600030101010101" pitchFamily="2" charset="-122"/>
                <a:ea typeface="宋体" panose="02010600030101010101" pitchFamily="2" charset="-122"/>
                <a:cs typeface="宋体" panose="02010600030101010101" pitchFamily="2" charset="-122"/>
              </a:rPr>
              <a:t>阿长是个怎样的人？</a:t>
            </a:r>
            <a:r>
              <a:rPr lang="en-US" altLang="zh-CN" sz="3200" b="1">
                <a:latin typeface="MingLiU-ExtB" panose="02020500000000000000" charset="-120"/>
                <a:ea typeface="MingLiU-ExtB" panose="02020500000000000000" charset="-120"/>
                <a:cs typeface="宋体" panose="02010600030101010101" pitchFamily="2" charset="-122"/>
              </a:rPr>
              <a:t>“</a:t>
            </a:r>
            <a:r>
              <a:rPr lang="zh-CN" altLang="en-US" sz="3200" b="1">
                <a:latin typeface="MingLiU-ExtB" panose="02020500000000000000" charset="-120"/>
                <a:ea typeface="宋体" panose="02010600030101010101" pitchFamily="2" charset="-122"/>
                <a:cs typeface="宋体" panose="02010600030101010101" pitchFamily="2" charset="-122"/>
              </a:rPr>
              <a:t>我</a:t>
            </a:r>
            <a:r>
              <a:rPr lang="en-US" altLang="zh-CN" sz="3200" b="1">
                <a:latin typeface="MingLiU-ExtB" panose="02020500000000000000" charset="-120"/>
                <a:ea typeface="MingLiU-ExtB" panose="02020500000000000000" charset="-120"/>
                <a:cs typeface="宋体" panose="02010600030101010101" pitchFamily="2" charset="-122"/>
              </a:rPr>
              <a:t>”</a:t>
            </a:r>
            <a:r>
              <a:rPr lang="zh-CN" altLang="en-US" sz="3200" b="1">
                <a:latin typeface="MingLiU-ExtB" panose="02020500000000000000" charset="-120"/>
                <a:ea typeface="宋体" panose="02010600030101010101" pitchFamily="2" charset="-122"/>
                <a:cs typeface="宋体" panose="02010600030101010101" pitchFamily="2" charset="-122"/>
              </a:rPr>
              <a:t>对阿长的情感是如何变化的？</a:t>
            </a:r>
            <a:r>
              <a:rPr lang="zh-CN" altLang="en-US" sz="3200" b="1">
                <a:latin typeface="宋体" panose="02010600030101010101" pitchFamily="2" charset="-122"/>
                <a:ea typeface="宋体" panose="02010600030101010101" pitchFamily="2" charset="-122"/>
                <a:cs typeface="宋体" panose="02010600030101010101" pitchFamily="2" charset="-122"/>
              </a:rPr>
              <a:t>详略安排如何？</a:t>
            </a:r>
            <a:r>
              <a:rPr lang="en-US" altLang="zh-CN" sz="2800" b="1">
                <a:latin typeface="宋体" panose="02010600030101010101" pitchFamily="2" charset="-122"/>
                <a:ea typeface="宋体" panose="02010600030101010101" pitchFamily="2" charset="-122"/>
                <a:cs typeface="宋体" panose="02010600030101010101" pitchFamily="2" charset="-122"/>
              </a:rPr>
              <a:t> </a:t>
            </a:r>
            <a:endParaRPr lang="en-US" altLang="zh-CN" sz="2800" b="1">
              <a:latin typeface="宋体" panose="02010600030101010101" pitchFamily="2" charset="-122"/>
              <a:ea typeface="宋体" panose="02010600030101010101" pitchFamily="2" charset="-122"/>
              <a:cs typeface="宋体" panose="02010600030101010101" pitchFamily="2" charset="-122"/>
            </a:endParaRPr>
          </a:p>
        </p:txBody>
      </p:sp>
      <p:sp>
        <p:nvSpPr>
          <p:cNvPr id="16" name="Rectangle 10"/>
          <p:cNvSpPr/>
          <p:nvPr>
            <p:custDataLst>
              <p:tags r:id="rId4"/>
            </p:custDataLst>
          </p:nvPr>
        </p:nvSpPr>
        <p:spPr>
          <a:xfrm>
            <a:off x="5667693" y="1757363"/>
            <a:ext cx="1828800" cy="539750"/>
          </a:xfrm>
          <a:prstGeom prst="rect">
            <a:avLst/>
          </a:prstGeom>
          <a:noFill/>
          <a:ln w="9525">
            <a:noFill/>
          </a:ln>
        </p:spPr>
        <p:txBody>
          <a:bodyPr anchor="ctr" anchorCtr="0"/>
          <a:p>
            <a:pPr fontAlgn="ctr">
              <a:spcBef>
                <a:spcPct val="20000"/>
              </a:spcBef>
            </a:pPr>
            <a:r>
              <a:rPr lang="zh-CN" altLang="en-US" sz="3200" b="1" dirty="0">
                <a:solidFill>
                  <a:srgbClr val="FF0000"/>
                </a:solidFill>
                <a:latin typeface="楷体_GB2312" panose="02010609030101010101" pitchFamily="49" charset="-122"/>
              </a:rPr>
              <a:t>饶舌多事</a:t>
            </a:r>
            <a:endParaRPr lang="zh-CN" altLang="en-US" sz="3200" b="1" dirty="0">
              <a:solidFill>
                <a:srgbClr val="FF0000"/>
              </a:solidFill>
              <a:latin typeface="楷体_GB2312" panose="02010609030101010101" pitchFamily="49" charset="-122"/>
            </a:endParaRPr>
          </a:p>
        </p:txBody>
      </p:sp>
      <p:sp>
        <p:nvSpPr>
          <p:cNvPr id="11" name="Rectangle 11"/>
          <p:cNvSpPr/>
          <p:nvPr>
            <p:custDataLst>
              <p:tags r:id="rId5"/>
            </p:custDataLst>
          </p:nvPr>
        </p:nvSpPr>
        <p:spPr>
          <a:xfrm>
            <a:off x="678815" y="2346960"/>
            <a:ext cx="3479800" cy="541020"/>
          </a:xfrm>
          <a:prstGeom prst="rect">
            <a:avLst/>
          </a:prstGeom>
          <a:noFill/>
          <a:ln w="9525">
            <a:noFill/>
          </a:ln>
        </p:spPr>
        <p:txBody>
          <a:bodyPr anchor="ctr" anchorCtr="0"/>
          <a:p>
            <a:pPr algn="l" fontAlgn="ctr">
              <a:lnSpc>
                <a:spcPct val="100000"/>
              </a:lnSpc>
            </a:pPr>
            <a:r>
              <a:rPr lang="zh-CN" altLang="en-US" sz="3200" b="1" dirty="0">
                <a:solidFill>
                  <a:srgbClr val="0000FF"/>
                </a:solidFill>
                <a:latin typeface="宋体" panose="02010600030101010101" pitchFamily="2" charset="-122"/>
                <a:ea typeface="宋体" panose="02010600030101010101" pitchFamily="2" charset="-122"/>
              </a:rPr>
              <a:t>她睡觉爱摆</a:t>
            </a:r>
            <a:r>
              <a:rPr lang="zh-CN" altLang="en-US" sz="3200" b="1" dirty="0">
                <a:solidFill>
                  <a:srgbClr val="0000FF"/>
                </a:solidFill>
                <a:uFillTx/>
                <a:latin typeface="Arial" panose="020B0604020202020204" pitchFamily="34" charset="0"/>
                <a:ea typeface="SimSun-ExtB" panose="02010609060101010101" charset="-122"/>
                <a:cs typeface="Arial" panose="020B0604020202020204" pitchFamily="34" charset="0"/>
              </a:rPr>
              <a:t>“大”</a:t>
            </a:r>
            <a:r>
              <a:rPr lang="zh-CN" altLang="en-US" sz="3200" b="1" dirty="0">
                <a:solidFill>
                  <a:srgbClr val="0000FF"/>
                </a:solidFill>
                <a:latin typeface="宋体" panose="02010600030101010101" pitchFamily="2" charset="-122"/>
                <a:ea typeface="宋体" panose="02010600030101010101" pitchFamily="2" charset="-122"/>
              </a:rPr>
              <a:t>字</a:t>
            </a:r>
            <a:endParaRPr lang="zh-CN" altLang="en-US" sz="3200" b="1" dirty="0">
              <a:solidFill>
                <a:srgbClr val="0000FF"/>
              </a:solidFill>
              <a:latin typeface="宋体" panose="02010600030101010101" pitchFamily="2" charset="-122"/>
              <a:ea typeface="宋体" panose="02010600030101010101" pitchFamily="2" charset="-122"/>
            </a:endParaRPr>
          </a:p>
        </p:txBody>
      </p:sp>
      <p:sp>
        <p:nvSpPr>
          <p:cNvPr id="12" name="Rectangle 11"/>
          <p:cNvSpPr/>
          <p:nvPr>
            <p:custDataLst>
              <p:tags r:id="rId6"/>
            </p:custDataLst>
          </p:nvPr>
        </p:nvSpPr>
        <p:spPr>
          <a:xfrm>
            <a:off x="678815" y="2887980"/>
            <a:ext cx="4279900" cy="541020"/>
          </a:xfrm>
          <a:prstGeom prst="rect">
            <a:avLst/>
          </a:prstGeom>
          <a:noFill/>
          <a:ln w="9525">
            <a:noFill/>
          </a:ln>
        </p:spPr>
        <p:txBody>
          <a:bodyPr anchor="ctr" anchorCtr="0"/>
          <a:p>
            <a:pPr algn="l" fontAlgn="ctr">
              <a:lnSpc>
                <a:spcPct val="100000"/>
              </a:lnSpc>
            </a:pPr>
            <a:r>
              <a:rPr lang="zh-CN" altLang="en-US" sz="3200" b="1" dirty="0">
                <a:solidFill>
                  <a:srgbClr val="0000FF"/>
                </a:solidFill>
                <a:latin typeface="宋体" panose="02010600030101010101" pitchFamily="2" charset="-122"/>
                <a:ea typeface="宋体" panose="02010600030101010101" pitchFamily="2" charset="-122"/>
              </a:rPr>
              <a:t>她给</a:t>
            </a:r>
            <a:r>
              <a:rPr lang="en-US" altLang="zh-CN" sz="3200" b="1" dirty="0">
                <a:solidFill>
                  <a:srgbClr val="0000FF"/>
                </a:solidFill>
                <a:latin typeface="MingLiU-ExtB" panose="02020500000000000000" charset="-120"/>
                <a:ea typeface="MingLiU-ExtB" panose="02020500000000000000" charset="-120"/>
                <a:cs typeface="MingLiU-ExtB" panose="02020500000000000000" charset="-120"/>
              </a:rPr>
              <a:t>“</a:t>
            </a:r>
            <a:r>
              <a:rPr lang="zh-CN" altLang="en-US" sz="3200" b="1" dirty="0">
                <a:solidFill>
                  <a:srgbClr val="0000FF"/>
                </a:solidFill>
                <a:latin typeface="MingLiU-ExtB" panose="02020500000000000000" charset="-120"/>
                <a:ea typeface="MingLiU-ExtB" panose="02020500000000000000" charset="-120"/>
                <a:cs typeface="MingLiU-ExtB" panose="02020500000000000000" charset="-120"/>
              </a:rPr>
              <a:t>我</a:t>
            </a:r>
            <a:r>
              <a:rPr lang="en-US" altLang="zh-CN" sz="3200" b="1" dirty="0">
                <a:solidFill>
                  <a:srgbClr val="0000FF"/>
                </a:solidFill>
                <a:latin typeface="MingLiU-ExtB" panose="02020500000000000000" charset="-120"/>
                <a:ea typeface="MingLiU-ExtB" panose="02020500000000000000" charset="-120"/>
                <a:cs typeface="MingLiU-ExtB" panose="02020500000000000000" charset="-120"/>
              </a:rPr>
              <a:t>”</a:t>
            </a:r>
            <a:r>
              <a:rPr lang="zh-CN" altLang="en-US" sz="3200" b="1" dirty="0">
                <a:solidFill>
                  <a:srgbClr val="0000FF"/>
                </a:solidFill>
                <a:latin typeface="宋体" panose="02010600030101010101" pitchFamily="2" charset="-122"/>
                <a:ea typeface="宋体" panose="02010600030101010101" pitchFamily="2" charset="-122"/>
              </a:rPr>
              <a:t>吃福橘等规矩</a:t>
            </a:r>
            <a:endParaRPr lang="zh-CN" altLang="en-US" sz="3200" b="1" dirty="0">
              <a:solidFill>
                <a:srgbClr val="0000FF"/>
              </a:solidFill>
              <a:latin typeface="宋体" panose="02010600030101010101" pitchFamily="2" charset="-122"/>
              <a:ea typeface="宋体" panose="02010600030101010101" pitchFamily="2" charset="-122"/>
            </a:endParaRPr>
          </a:p>
        </p:txBody>
      </p:sp>
      <p:sp>
        <p:nvSpPr>
          <p:cNvPr id="14" name="Rectangle 11"/>
          <p:cNvSpPr/>
          <p:nvPr>
            <p:custDataLst>
              <p:tags r:id="rId7"/>
            </p:custDataLst>
          </p:nvPr>
        </p:nvSpPr>
        <p:spPr>
          <a:xfrm>
            <a:off x="678815" y="5126990"/>
            <a:ext cx="5092700" cy="541020"/>
          </a:xfrm>
          <a:prstGeom prst="rect">
            <a:avLst/>
          </a:prstGeom>
          <a:noFill/>
          <a:ln w="9525">
            <a:noFill/>
          </a:ln>
        </p:spPr>
        <p:txBody>
          <a:bodyPr anchor="ctr" anchorCtr="0"/>
          <a:p>
            <a:pPr algn="l" fontAlgn="ctr">
              <a:lnSpc>
                <a:spcPct val="100000"/>
              </a:lnSpc>
            </a:pPr>
            <a:r>
              <a:rPr lang="zh-CN" altLang="en-US" sz="3200" b="1" dirty="0">
                <a:solidFill>
                  <a:srgbClr val="0000FF"/>
                </a:solidFill>
                <a:latin typeface="宋体" panose="02010600030101010101" pitchFamily="2" charset="-122"/>
                <a:ea typeface="宋体" panose="02010600030101010101" pitchFamily="2" charset="-122"/>
              </a:rPr>
              <a:t>她为</a:t>
            </a:r>
            <a:r>
              <a:rPr lang="en-US" altLang="zh-CN" sz="3200" b="1" dirty="0">
                <a:solidFill>
                  <a:srgbClr val="0000FF"/>
                </a:solidFill>
                <a:latin typeface="MingLiU-ExtB" panose="02020500000000000000" charset="-120"/>
                <a:ea typeface="MingLiU-ExtB" panose="02020500000000000000" charset="-120"/>
                <a:cs typeface="MingLiU-ExtB" panose="02020500000000000000" charset="-120"/>
              </a:rPr>
              <a:t>“</a:t>
            </a:r>
            <a:r>
              <a:rPr lang="zh-CN" altLang="en-US" sz="3200" b="1" dirty="0">
                <a:solidFill>
                  <a:srgbClr val="0000FF"/>
                </a:solidFill>
                <a:latin typeface="MingLiU-ExtB" panose="02020500000000000000" charset="-120"/>
                <a:ea typeface="MingLiU-ExtB" panose="02020500000000000000" charset="-120"/>
                <a:cs typeface="MingLiU-ExtB" panose="02020500000000000000" charset="-120"/>
              </a:rPr>
              <a:t>我</a:t>
            </a:r>
            <a:r>
              <a:rPr lang="en-US" altLang="zh-CN" sz="3200" b="1" dirty="0">
                <a:solidFill>
                  <a:srgbClr val="0000FF"/>
                </a:solidFill>
                <a:latin typeface="MingLiU-ExtB" panose="02020500000000000000" charset="-120"/>
                <a:ea typeface="MingLiU-ExtB" panose="02020500000000000000" charset="-120"/>
                <a:cs typeface="MingLiU-ExtB" panose="02020500000000000000" charset="-120"/>
              </a:rPr>
              <a:t>”</a:t>
            </a:r>
            <a:r>
              <a:rPr lang="zh-CN" altLang="en-US" sz="3200" b="1" dirty="0">
                <a:solidFill>
                  <a:srgbClr val="0000FF"/>
                </a:solidFill>
                <a:latin typeface="宋体" panose="02010600030101010101" pitchFamily="2" charset="-122"/>
                <a:ea typeface="宋体" panose="02010600030101010101" pitchFamily="2" charset="-122"/>
              </a:rPr>
              <a:t>买来《山海经》</a:t>
            </a:r>
            <a:endParaRPr lang="zh-CN" altLang="en-US" sz="3200" b="1" dirty="0">
              <a:solidFill>
                <a:srgbClr val="0000FF"/>
              </a:solidFill>
              <a:latin typeface="宋体" panose="02010600030101010101" pitchFamily="2" charset="-122"/>
              <a:ea typeface="宋体" panose="02010600030101010101" pitchFamily="2" charset="-122"/>
            </a:endParaRPr>
          </a:p>
        </p:txBody>
      </p:sp>
      <p:sp>
        <p:nvSpPr>
          <p:cNvPr id="19" name="Rectangle 10"/>
          <p:cNvSpPr/>
          <p:nvPr>
            <p:custDataLst>
              <p:tags r:id="rId8"/>
            </p:custDataLst>
          </p:nvPr>
        </p:nvSpPr>
        <p:spPr>
          <a:xfrm>
            <a:off x="5674995" y="2366645"/>
            <a:ext cx="3009900" cy="539750"/>
          </a:xfrm>
          <a:prstGeom prst="rect">
            <a:avLst/>
          </a:prstGeom>
          <a:noFill/>
          <a:ln w="9525">
            <a:noFill/>
          </a:ln>
        </p:spPr>
        <p:txBody>
          <a:bodyPr anchor="ctr" anchorCtr="0"/>
          <a:p>
            <a:pPr fontAlgn="ctr">
              <a:spcBef>
                <a:spcPct val="20000"/>
              </a:spcBef>
            </a:pPr>
            <a:r>
              <a:rPr lang="zh-CN" altLang="en-US" sz="3200" b="1" dirty="0">
                <a:solidFill>
                  <a:srgbClr val="FF0000"/>
                </a:solidFill>
                <a:latin typeface="+mj-ea"/>
                <a:ea typeface="+mj-ea"/>
                <a:cs typeface="+mj-ea"/>
              </a:rPr>
              <a:t>粗俗</a:t>
            </a:r>
            <a:r>
              <a:rPr lang="en-US" altLang="zh-CN" sz="3200" b="1">
                <a:solidFill>
                  <a:srgbClr val="FF0000"/>
                </a:solidFill>
                <a:uFillTx/>
                <a:latin typeface="+mj-ea"/>
                <a:ea typeface="+mj-ea"/>
                <a:cs typeface="+mj-ea"/>
                <a:sym typeface="宋体" panose="02010600030101010101" pitchFamily="2" charset="-122"/>
              </a:rPr>
              <a:t>,</a:t>
            </a:r>
            <a:r>
              <a:rPr lang="zh-CN" altLang="en-US" sz="3200" b="1">
                <a:solidFill>
                  <a:srgbClr val="FF0000"/>
                </a:solidFill>
                <a:uFillTx/>
                <a:latin typeface="+mj-ea"/>
                <a:ea typeface="+mj-ea"/>
                <a:cs typeface="+mj-ea"/>
                <a:sym typeface="宋体" panose="02010600030101010101" pitchFamily="2" charset="-122"/>
              </a:rPr>
              <a:t>不拘小节</a:t>
            </a:r>
            <a:r>
              <a:rPr lang="en-US" altLang="zh-CN" sz="2800" b="1" dirty="0">
                <a:solidFill>
                  <a:srgbClr val="FF0000"/>
                </a:solidFill>
                <a:latin typeface="楷体_GB2312" panose="02010609030101010101" pitchFamily="49" charset="-122"/>
              </a:rPr>
              <a:t>  </a:t>
            </a:r>
            <a:endParaRPr lang="en-US" altLang="zh-CN" sz="2800" b="1" dirty="0">
              <a:solidFill>
                <a:srgbClr val="FF0000"/>
              </a:solidFill>
              <a:latin typeface="楷体_GB2312" panose="02010609030101010101" pitchFamily="49" charset="-122"/>
            </a:endParaRPr>
          </a:p>
        </p:txBody>
      </p:sp>
      <p:sp>
        <p:nvSpPr>
          <p:cNvPr id="18" name="Rectangle 6"/>
          <p:cNvSpPr/>
          <p:nvPr>
            <p:custDataLst>
              <p:tags r:id="rId9"/>
            </p:custDataLst>
          </p:nvPr>
        </p:nvSpPr>
        <p:spPr>
          <a:xfrm>
            <a:off x="5668010" y="2971165"/>
            <a:ext cx="3151505" cy="485775"/>
          </a:xfrm>
          <a:prstGeom prst="rect">
            <a:avLst/>
          </a:prstGeom>
          <a:noFill/>
          <a:ln w="9525">
            <a:noFill/>
          </a:ln>
        </p:spPr>
        <p:txBody>
          <a:bodyPr anchor="ctr" anchorCtr="0"/>
          <a:p>
            <a:pPr fontAlgn="ctr">
              <a:spcBef>
                <a:spcPct val="20000"/>
              </a:spcBef>
            </a:pPr>
            <a:endParaRPr lang="zh-CN" altLang="en-US" sz="2800" b="1" dirty="0">
              <a:solidFill>
                <a:srgbClr val="FF0000"/>
              </a:solidFill>
              <a:latin typeface="楷体_GB2312" panose="02010609030101010101" pitchFamily="49" charset="-122"/>
            </a:endParaRPr>
          </a:p>
          <a:p>
            <a:pPr fontAlgn="ctr">
              <a:spcBef>
                <a:spcPct val="20000"/>
              </a:spcBef>
            </a:pPr>
            <a:r>
              <a:rPr lang="zh-CN" altLang="en-US" sz="3200" b="1" dirty="0">
                <a:solidFill>
                  <a:srgbClr val="FF0000"/>
                </a:solidFill>
                <a:latin typeface="楷体_GB2312" panose="02010609030101010101" pitchFamily="49" charset="-122"/>
              </a:rPr>
              <a:t>鲁莽但真诚淳朴善良</a:t>
            </a:r>
            <a:r>
              <a:rPr lang="en-US" altLang="zh-CN" sz="3200" b="1">
                <a:solidFill>
                  <a:srgbClr val="FF0000"/>
                </a:solidFill>
                <a:uFillTx/>
                <a:ea typeface="SimSun-ExtB" panose="02010609060101010101" charset="-122"/>
                <a:cs typeface="+mj-cs"/>
                <a:sym typeface="宋体" panose="02010600030101010101" pitchFamily="2" charset="-122"/>
              </a:rPr>
              <a:t>,</a:t>
            </a:r>
            <a:r>
              <a:rPr lang="zh-CN" altLang="en-US" sz="3200" b="1" dirty="0">
                <a:solidFill>
                  <a:srgbClr val="FF0000"/>
                </a:solidFill>
                <a:latin typeface="楷体_GB2312" panose="02010609030101010101" pitchFamily="49" charset="-122"/>
              </a:rPr>
              <a:t>乐天安命</a:t>
            </a:r>
            <a:endParaRPr lang="zh-CN" altLang="en-US" sz="3200" b="1" dirty="0">
              <a:solidFill>
                <a:srgbClr val="FF0000"/>
              </a:solidFill>
              <a:latin typeface="楷体_GB2312" panose="02010609030101010101" pitchFamily="49" charset="-122"/>
            </a:endParaRPr>
          </a:p>
        </p:txBody>
      </p:sp>
      <p:sp>
        <p:nvSpPr>
          <p:cNvPr id="20" name="Rectangle 4"/>
          <p:cNvSpPr/>
          <p:nvPr>
            <p:custDataLst>
              <p:tags r:id="rId10"/>
            </p:custDataLst>
          </p:nvPr>
        </p:nvSpPr>
        <p:spPr>
          <a:xfrm>
            <a:off x="5674995" y="4002405"/>
            <a:ext cx="3001010" cy="579120"/>
          </a:xfrm>
          <a:prstGeom prst="rect">
            <a:avLst/>
          </a:prstGeom>
          <a:noFill/>
          <a:ln w="9525">
            <a:noFill/>
          </a:ln>
        </p:spPr>
        <p:txBody>
          <a:bodyPr anchor="ctr" anchorCtr="0"/>
          <a:p>
            <a:pPr fontAlgn="ctr">
              <a:spcBef>
                <a:spcPct val="20000"/>
              </a:spcBef>
            </a:pPr>
            <a:r>
              <a:rPr lang="zh-CN" altLang="en-US" sz="3200" b="1" dirty="0">
                <a:solidFill>
                  <a:srgbClr val="FF0000"/>
                </a:solidFill>
                <a:uFillTx/>
                <a:latin typeface="楷体_GB2312" panose="02010609030101010101" pitchFamily="49" charset="-122"/>
              </a:rPr>
              <a:t>迷信</a:t>
            </a:r>
            <a:r>
              <a:rPr lang="en-US" altLang="zh-CN" sz="3200" b="1">
                <a:solidFill>
                  <a:srgbClr val="FF0000"/>
                </a:solidFill>
                <a:uFillTx/>
                <a:ea typeface="SimSun-ExtB" panose="02010609060101010101" charset="-122"/>
                <a:cs typeface="+mj-cs"/>
                <a:sym typeface="宋体" panose="02010600030101010101" pitchFamily="2" charset="-122"/>
              </a:rPr>
              <a:t>,</a:t>
            </a:r>
            <a:r>
              <a:rPr lang="zh-CN" altLang="en-US" sz="3200" b="1" dirty="0">
                <a:solidFill>
                  <a:srgbClr val="FF0000"/>
                </a:solidFill>
                <a:uFillTx/>
                <a:latin typeface="楷体_GB2312" panose="02010609030101010101" pitchFamily="49" charset="-122"/>
              </a:rPr>
              <a:t>愚昧无知</a:t>
            </a:r>
            <a:endParaRPr lang="zh-CN" altLang="en-US" sz="3200" b="1" dirty="0">
              <a:solidFill>
                <a:srgbClr val="FF0000"/>
              </a:solidFill>
              <a:uFillTx/>
              <a:latin typeface="楷体_GB2312" panose="02010609030101010101" pitchFamily="49" charset="-122"/>
            </a:endParaRPr>
          </a:p>
        </p:txBody>
      </p:sp>
      <p:sp>
        <p:nvSpPr>
          <p:cNvPr id="21" name="Rectangle 6"/>
          <p:cNvSpPr/>
          <p:nvPr>
            <p:custDataLst>
              <p:tags r:id="rId11"/>
            </p:custDataLst>
          </p:nvPr>
        </p:nvSpPr>
        <p:spPr>
          <a:xfrm>
            <a:off x="5668010" y="5190490"/>
            <a:ext cx="2967355" cy="485775"/>
          </a:xfrm>
          <a:prstGeom prst="rect">
            <a:avLst/>
          </a:prstGeom>
          <a:noFill/>
          <a:ln w="9525">
            <a:noFill/>
          </a:ln>
        </p:spPr>
        <p:txBody>
          <a:bodyPr anchor="ctr" anchorCtr="0"/>
          <a:p>
            <a:pPr fontAlgn="ctr">
              <a:spcBef>
                <a:spcPct val="20000"/>
              </a:spcBef>
            </a:pPr>
            <a:r>
              <a:rPr lang="zh-CN" altLang="en-US" sz="3200" b="1" dirty="0">
                <a:solidFill>
                  <a:srgbClr val="FF0000"/>
                </a:solidFill>
                <a:latin typeface="楷体_GB2312" panose="02010609030101010101" pitchFamily="49" charset="-122"/>
              </a:rPr>
              <a:t>真诚热情</a:t>
            </a:r>
            <a:r>
              <a:rPr lang="en-US" altLang="zh-CN" sz="3200" b="1">
                <a:solidFill>
                  <a:srgbClr val="FF0000"/>
                </a:solidFill>
                <a:uFillTx/>
                <a:latin typeface="+mj-ea"/>
                <a:ea typeface="+mj-ea"/>
                <a:cs typeface="+mj-cs"/>
                <a:sym typeface="宋体" panose="02010600030101010101" pitchFamily="2" charset="-122"/>
              </a:rPr>
              <a:t>慈爱</a:t>
            </a:r>
            <a:endParaRPr lang="en-US" altLang="zh-CN" sz="3200" b="1">
              <a:solidFill>
                <a:srgbClr val="FF0000"/>
              </a:solidFill>
              <a:uFillTx/>
              <a:latin typeface="+mj-ea"/>
              <a:ea typeface="+mj-ea"/>
              <a:cs typeface="+mj-cs"/>
              <a:sym typeface="宋体" panose="02010600030101010101" pitchFamily="2" charset="-122"/>
            </a:endParaRPr>
          </a:p>
        </p:txBody>
      </p:sp>
      <p:sp>
        <p:nvSpPr>
          <p:cNvPr id="22" name="矩形 21"/>
          <p:cNvSpPr/>
          <p:nvPr/>
        </p:nvSpPr>
        <p:spPr>
          <a:xfrm>
            <a:off x="1648460" y="3429000"/>
            <a:ext cx="3481705" cy="583565"/>
          </a:xfrm>
          <a:prstGeom prst="rect">
            <a:avLst/>
          </a:prstGeom>
          <a:noFill/>
          <a:ln w="9525">
            <a:noFill/>
          </a:ln>
        </p:spPr>
        <p:txBody>
          <a:bodyPr wrap="square" anchor="ctr" anchorCtr="0">
            <a:spAutoFit/>
          </a:bodyPr>
          <a:p>
            <a:r>
              <a:rPr lang="zh-CN" sz="3200" b="1">
                <a:solidFill>
                  <a:srgbClr val="FF0000"/>
                </a:solidFill>
                <a:uFillTx/>
                <a:latin typeface="黑体" panose="02010609060101010101" charset="-122"/>
                <a:ea typeface="黑体" panose="02010609060101010101" charset="-122"/>
                <a:cs typeface="+mj-cs"/>
                <a:sym typeface="宋体" panose="02010600030101010101" pitchFamily="2" charset="-122"/>
              </a:rPr>
              <a:t>贬义词背后的爱意</a:t>
            </a:r>
            <a:endParaRPr lang="zh-CN" sz="3200" b="1" dirty="0">
              <a:solidFill>
                <a:srgbClr val="FF0000"/>
              </a:solidFill>
              <a:uFillTx/>
              <a:latin typeface="黑体" panose="02010609060101010101" charset="-122"/>
              <a:ea typeface="黑体" panose="02010609060101010101" charset="-122"/>
              <a:cs typeface="+mj-cs"/>
              <a:sym typeface="宋体" panose="02010600030101010101" pitchFamily="2" charset="-122"/>
            </a:endParaRPr>
          </a:p>
        </p:txBody>
      </p:sp>
      <p:sp>
        <p:nvSpPr>
          <p:cNvPr id="2" name="Rectangle 10"/>
          <p:cNvSpPr/>
          <p:nvPr>
            <p:custDataLst>
              <p:tags r:id="rId12"/>
            </p:custDataLst>
          </p:nvPr>
        </p:nvSpPr>
        <p:spPr>
          <a:xfrm>
            <a:off x="8676005" y="2035810"/>
            <a:ext cx="2233930" cy="539750"/>
          </a:xfrm>
          <a:prstGeom prst="rect">
            <a:avLst/>
          </a:prstGeom>
          <a:noFill/>
          <a:ln w="9525">
            <a:noFill/>
          </a:ln>
        </p:spPr>
        <p:txBody>
          <a:bodyPr anchor="ctr" anchorCtr="0"/>
          <a:p>
            <a:pPr algn="ctr" fontAlgn="ctr">
              <a:spcBef>
                <a:spcPct val="20000"/>
              </a:spcBef>
            </a:pPr>
            <a:r>
              <a:rPr lang="zh-CN" altLang="en-US" sz="3200" b="1" dirty="0">
                <a:solidFill>
                  <a:srgbClr val="FF0000"/>
                </a:solidFill>
                <a:latin typeface="楷体_GB2312" panose="02010609030101010101" pitchFamily="49" charset="-122"/>
              </a:rPr>
              <a:t>不大佩服</a:t>
            </a:r>
            <a:endParaRPr lang="zh-CN" altLang="en-US" sz="3200" b="1" dirty="0">
              <a:solidFill>
                <a:srgbClr val="FF0000"/>
              </a:solidFill>
              <a:latin typeface="楷体_GB2312" panose="02010609030101010101" pitchFamily="49" charset="-122"/>
            </a:endParaRPr>
          </a:p>
        </p:txBody>
      </p:sp>
      <p:sp>
        <p:nvSpPr>
          <p:cNvPr id="3" name="Rectangle 10"/>
          <p:cNvSpPr/>
          <p:nvPr>
            <p:custDataLst>
              <p:tags r:id="rId13"/>
            </p:custDataLst>
          </p:nvPr>
        </p:nvSpPr>
        <p:spPr>
          <a:xfrm>
            <a:off x="8676005" y="3127375"/>
            <a:ext cx="2233930" cy="539750"/>
          </a:xfrm>
          <a:prstGeom prst="rect">
            <a:avLst/>
          </a:prstGeom>
          <a:noFill/>
          <a:ln w="9525">
            <a:noFill/>
          </a:ln>
        </p:spPr>
        <p:txBody>
          <a:bodyPr anchor="ctr" anchorCtr="0"/>
          <a:p>
            <a:pPr algn="ctr" fontAlgn="ctr">
              <a:spcBef>
                <a:spcPct val="20000"/>
              </a:spcBef>
            </a:pPr>
            <a:r>
              <a:rPr lang="zh-CN" altLang="en-US" sz="3200" b="1" dirty="0">
                <a:solidFill>
                  <a:srgbClr val="FF0000"/>
                </a:solidFill>
                <a:latin typeface="楷体_GB2312" panose="02010609030101010101" pitchFamily="49" charset="-122"/>
              </a:rPr>
              <a:t>不耐烦</a:t>
            </a:r>
            <a:r>
              <a:rPr lang="en-US" altLang="zh-CN" sz="3200" b="1">
                <a:latin typeface="+mj-ea"/>
                <a:ea typeface="+mj-ea"/>
                <a:cs typeface="+mj-ea"/>
                <a:sym typeface="微软雅黑" panose="020B0503020204020204" charset="-122"/>
              </a:rPr>
              <a:t>(</a:t>
            </a:r>
            <a:r>
              <a:rPr lang="zh-CN" altLang="en-US" sz="3200" b="1">
                <a:solidFill>
                  <a:srgbClr val="FF0000"/>
                </a:solidFill>
                <a:latin typeface="+mj-ea"/>
                <a:ea typeface="+mj-ea"/>
                <a:cs typeface="+mj-ea"/>
                <a:sym typeface="微软雅黑" panose="020B0503020204020204" charset="-122"/>
              </a:rPr>
              <a:t>认为麻烦</a:t>
            </a:r>
            <a:r>
              <a:rPr lang="zh-CN" altLang="zh-CN" sz="3200" b="1" dirty="0">
                <a:uFillTx/>
                <a:latin typeface="宋体" panose="02010600030101010101" pitchFamily="2" charset="-122"/>
                <a:cs typeface="宋体" panose="02010600030101010101" pitchFamily="2" charset="-122"/>
                <a:sym typeface="+mn-ea"/>
              </a:rPr>
              <a:t>)</a:t>
            </a:r>
            <a:endParaRPr lang="zh-CN" altLang="en-US" sz="3200" b="1" dirty="0">
              <a:solidFill>
                <a:srgbClr val="FF0000"/>
              </a:solidFill>
              <a:latin typeface="楷体_GB2312" panose="02010609030101010101" pitchFamily="49" charset="-122"/>
            </a:endParaRPr>
          </a:p>
        </p:txBody>
      </p:sp>
      <p:sp>
        <p:nvSpPr>
          <p:cNvPr id="4" name="Rectangle 10"/>
          <p:cNvSpPr/>
          <p:nvPr>
            <p:custDataLst>
              <p:tags r:id="rId14"/>
            </p:custDataLst>
          </p:nvPr>
        </p:nvSpPr>
        <p:spPr>
          <a:xfrm>
            <a:off x="8676005" y="4000500"/>
            <a:ext cx="2319655" cy="539750"/>
          </a:xfrm>
          <a:prstGeom prst="rect">
            <a:avLst/>
          </a:prstGeom>
          <a:noFill/>
          <a:ln w="9525">
            <a:noFill/>
          </a:ln>
        </p:spPr>
        <p:txBody>
          <a:bodyPr anchor="ctr" anchorCtr="0"/>
          <a:p>
            <a:pPr algn="ctr" fontAlgn="ctr">
              <a:spcBef>
                <a:spcPct val="20000"/>
              </a:spcBef>
            </a:pPr>
            <a:r>
              <a:rPr lang="zh-CN" altLang="en-US" sz="3200" b="1" dirty="0">
                <a:solidFill>
                  <a:srgbClr val="FF0000"/>
                </a:solidFill>
                <a:latin typeface="楷体_GB2312" panose="02010609030101010101" pitchFamily="49" charset="-122"/>
              </a:rPr>
              <a:t>空前敬意</a:t>
            </a:r>
            <a:endParaRPr lang="zh-CN" altLang="en-US" sz="3200" b="1" dirty="0">
              <a:solidFill>
                <a:srgbClr val="FF0000"/>
              </a:solidFill>
              <a:latin typeface="楷体_GB2312" panose="02010609030101010101" pitchFamily="49" charset="-122"/>
            </a:endParaRPr>
          </a:p>
        </p:txBody>
      </p:sp>
      <p:sp>
        <p:nvSpPr>
          <p:cNvPr id="5" name="Rectangle 10"/>
          <p:cNvSpPr/>
          <p:nvPr>
            <p:custDataLst>
              <p:tags r:id="rId15"/>
            </p:custDataLst>
          </p:nvPr>
        </p:nvSpPr>
        <p:spPr>
          <a:xfrm>
            <a:off x="8676005" y="4581525"/>
            <a:ext cx="2225040" cy="539750"/>
          </a:xfrm>
          <a:prstGeom prst="rect">
            <a:avLst/>
          </a:prstGeom>
          <a:noFill/>
          <a:ln w="9525">
            <a:noFill/>
          </a:ln>
        </p:spPr>
        <p:txBody>
          <a:bodyPr anchor="ctr" anchorCtr="0"/>
          <a:p>
            <a:pPr algn="ctr" fontAlgn="ctr">
              <a:spcBef>
                <a:spcPct val="20000"/>
              </a:spcBef>
            </a:pPr>
            <a:r>
              <a:rPr lang="zh-CN" altLang="en-US" sz="3200" b="1" dirty="0">
                <a:solidFill>
                  <a:srgbClr val="FF0000"/>
                </a:solidFill>
                <a:latin typeface="楷体_GB2312" panose="02010609030101010101" pitchFamily="49" charset="-122"/>
              </a:rPr>
              <a:t>憎恶怨恨</a:t>
            </a:r>
            <a:endParaRPr lang="zh-CN" altLang="en-US" sz="3200" b="1" dirty="0">
              <a:solidFill>
                <a:srgbClr val="FF0000"/>
              </a:solidFill>
              <a:latin typeface="楷体_GB2312" panose="02010609030101010101" pitchFamily="49" charset="-122"/>
            </a:endParaRPr>
          </a:p>
        </p:txBody>
      </p:sp>
      <p:sp>
        <p:nvSpPr>
          <p:cNvPr id="6" name="Rectangle 10"/>
          <p:cNvSpPr/>
          <p:nvPr>
            <p:custDataLst>
              <p:tags r:id="rId16"/>
            </p:custDataLst>
          </p:nvPr>
        </p:nvSpPr>
        <p:spPr>
          <a:xfrm>
            <a:off x="8698230" y="5162550"/>
            <a:ext cx="2233930" cy="539750"/>
          </a:xfrm>
          <a:prstGeom prst="rect">
            <a:avLst/>
          </a:prstGeom>
          <a:noFill/>
          <a:ln w="9525">
            <a:noFill/>
          </a:ln>
        </p:spPr>
        <p:txBody>
          <a:bodyPr anchor="ctr" anchorCtr="0"/>
          <a:p>
            <a:pPr algn="ctr" fontAlgn="ctr">
              <a:spcBef>
                <a:spcPct val="20000"/>
              </a:spcBef>
            </a:pPr>
            <a:r>
              <a:rPr lang="zh-CN" altLang="en-US" sz="3200" b="1" dirty="0">
                <a:solidFill>
                  <a:srgbClr val="FF0000"/>
                </a:solidFill>
                <a:latin typeface="楷体_GB2312" panose="02010609030101010101" pitchFamily="49" charset="-122"/>
              </a:rPr>
              <a:t>新的敬意</a:t>
            </a:r>
            <a:endParaRPr lang="zh-CN" altLang="en-US" sz="3200" b="1" dirty="0">
              <a:solidFill>
                <a:srgbClr val="FF0000"/>
              </a:solidFill>
              <a:latin typeface="楷体_GB2312" panose="02010609030101010101" pitchFamily="49" charset="-122"/>
            </a:endParaRPr>
          </a:p>
        </p:txBody>
      </p:sp>
      <p:sp>
        <p:nvSpPr>
          <p:cNvPr id="7" name="Rectangle 10"/>
          <p:cNvSpPr/>
          <p:nvPr>
            <p:custDataLst>
              <p:tags r:id="rId17"/>
            </p:custDataLst>
          </p:nvPr>
        </p:nvSpPr>
        <p:spPr>
          <a:xfrm>
            <a:off x="10995660" y="2035810"/>
            <a:ext cx="1136015" cy="539750"/>
          </a:xfrm>
          <a:prstGeom prst="rect">
            <a:avLst/>
          </a:prstGeom>
          <a:noFill/>
          <a:ln w="9525">
            <a:noFill/>
          </a:ln>
        </p:spPr>
        <p:txBody>
          <a:bodyPr anchor="ctr" anchorCtr="0"/>
          <a:p>
            <a:pPr algn="ctr" fontAlgn="ctr">
              <a:spcBef>
                <a:spcPct val="20000"/>
              </a:spcBef>
            </a:pPr>
            <a:r>
              <a:rPr lang="zh-CN" altLang="en-US" sz="3200" b="1" dirty="0">
                <a:solidFill>
                  <a:srgbClr val="FF0000"/>
                </a:solidFill>
                <a:latin typeface="楷体_GB2312" panose="02010609030101010101" pitchFamily="49" charset="-122"/>
              </a:rPr>
              <a:t>略写</a:t>
            </a:r>
            <a:endParaRPr lang="zh-CN" altLang="en-US" sz="3200" b="1" dirty="0">
              <a:solidFill>
                <a:srgbClr val="FF0000"/>
              </a:solidFill>
              <a:latin typeface="楷体_GB2312" panose="02010609030101010101" pitchFamily="49" charset="-122"/>
            </a:endParaRPr>
          </a:p>
        </p:txBody>
      </p:sp>
      <p:sp>
        <p:nvSpPr>
          <p:cNvPr id="9" name="Rectangle 10"/>
          <p:cNvSpPr/>
          <p:nvPr>
            <p:custDataLst>
              <p:tags r:id="rId18"/>
            </p:custDataLst>
          </p:nvPr>
        </p:nvSpPr>
        <p:spPr>
          <a:xfrm>
            <a:off x="10909935" y="3136900"/>
            <a:ext cx="1136015" cy="539750"/>
          </a:xfrm>
          <a:prstGeom prst="rect">
            <a:avLst/>
          </a:prstGeom>
          <a:noFill/>
          <a:ln w="9525">
            <a:noFill/>
          </a:ln>
        </p:spPr>
        <p:txBody>
          <a:bodyPr anchor="ctr" anchorCtr="0"/>
          <a:p>
            <a:pPr algn="ctr" fontAlgn="ctr">
              <a:spcBef>
                <a:spcPct val="20000"/>
              </a:spcBef>
            </a:pPr>
            <a:r>
              <a:rPr lang="zh-CN" altLang="en-US" sz="3200" b="1" dirty="0">
                <a:solidFill>
                  <a:srgbClr val="FF0000"/>
                </a:solidFill>
                <a:latin typeface="楷体_GB2312" panose="02010609030101010101" pitchFamily="49" charset="-122"/>
              </a:rPr>
              <a:t>详写</a:t>
            </a:r>
            <a:endParaRPr lang="zh-CN" altLang="en-US" sz="3200" b="1" dirty="0">
              <a:solidFill>
                <a:srgbClr val="FF0000"/>
              </a:solidFill>
              <a:latin typeface="楷体_GB2312" panose="02010609030101010101" pitchFamily="49" charset="-122"/>
            </a:endParaRPr>
          </a:p>
        </p:txBody>
      </p:sp>
      <p:sp>
        <p:nvSpPr>
          <p:cNvPr id="10" name="Rectangle 10"/>
          <p:cNvSpPr/>
          <p:nvPr>
            <p:custDataLst>
              <p:tags r:id="rId19"/>
            </p:custDataLst>
          </p:nvPr>
        </p:nvSpPr>
        <p:spPr>
          <a:xfrm>
            <a:off x="10995660" y="4000500"/>
            <a:ext cx="1136015" cy="539750"/>
          </a:xfrm>
          <a:prstGeom prst="rect">
            <a:avLst/>
          </a:prstGeom>
          <a:noFill/>
          <a:ln w="9525">
            <a:noFill/>
          </a:ln>
        </p:spPr>
        <p:txBody>
          <a:bodyPr anchor="ctr" anchorCtr="0"/>
          <a:p>
            <a:pPr algn="ctr" fontAlgn="ctr">
              <a:spcBef>
                <a:spcPct val="20000"/>
              </a:spcBef>
            </a:pPr>
            <a:r>
              <a:rPr lang="zh-CN" altLang="en-US" sz="3200" b="1" dirty="0">
                <a:solidFill>
                  <a:srgbClr val="FF0000"/>
                </a:solidFill>
                <a:latin typeface="楷体_GB2312" panose="02010609030101010101" pitchFamily="49" charset="-122"/>
              </a:rPr>
              <a:t>详写</a:t>
            </a:r>
            <a:endParaRPr lang="zh-CN" altLang="en-US" sz="3200" b="1" dirty="0">
              <a:solidFill>
                <a:srgbClr val="FF0000"/>
              </a:solidFill>
              <a:latin typeface="楷体_GB2312" panose="02010609030101010101" pitchFamily="49" charset="-122"/>
            </a:endParaRPr>
          </a:p>
        </p:txBody>
      </p:sp>
      <p:sp>
        <p:nvSpPr>
          <p:cNvPr id="13" name="Rectangle 10"/>
          <p:cNvSpPr/>
          <p:nvPr>
            <p:custDataLst>
              <p:tags r:id="rId20"/>
            </p:custDataLst>
          </p:nvPr>
        </p:nvSpPr>
        <p:spPr>
          <a:xfrm>
            <a:off x="10995660" y="4581525"/>
            <a:ext cx="1136015" cy="539750"/>
          </a:xfrm>
          <a:prstGeom prst="rect">
            <a:avLst/>
          </a:prstGeom>
          <a:noFill/>
          <a:ln w="9525">
            <a:noFill/>
          </a:ln>
        </p:spPr>
        <p:txBody>
          <a:bodyPr anchor="ctr" anchorCtr="0"/>
          <a:p>
            <a:pPr algn="ctr" fontAlgn="ctr">
              <a:spcBef>
                <a:spcPct val="20000"/>
              </a:spcBef>
            </a:pPr>
            <a:r>
              <a:rPr lang="zh-CN" altLang="en-US" sz="3200" b="1" dirty="0">
                <a:solidFill>
                  <a:srgbClr val="FF0000"/>
                </a:solidFill>
                <a:latin typeface="楷体_GB2312" panose="02010609030101010101" pitchFamily="49" charset="-122"/>
              </a:rPr>
              <a:t>略写</a:t>
            </a:r>
            <a:endParaRPr lang="zh-CN" altLang="en-US" sz="3200" b="1" dirty="0">
              <a:solidFill>
                <a:srgbClr val="FF0000"/>
              </a:solidFill>
              <a:latin typeface="楷体_GB2312" panose="02010609030101010101" pitchFamily="49" charset="-122"/>
            </a:endParaRPr>
          </a:p>
        </p:txBody>
      </p:sp>
      <p:sp>
        <p:nvSpPr>
          <p:cNvPr id="15" name="Rectangle 10"/>
          <p:cNvSpPr/>
          <p:nvPr>
            <p:custDataLst>
              <p:tags r:id="rId21"/>
            </p:custDataLst>
          </p:nvPr>
        </p:nvSpPr>
        <p:spPr>
          <a:xfrm>
            <a:off x="10995660" y="5162550"/>
            <a:ext cx="1136015" cy="539750"/>
          </a:xfrm>
          <a:prstGeom prst="rect">
            <a:avLst/>
          </a:prstGeom>
          <a:noFill/>
          <a:ln w="9525">
            <a:noFill/>
          </a:ln>
        </p:spPr>
        <p:txBody>
          <a:bodyPr anchor="ctr" anchorCtr="0"/>
          <a:p>
            <a:pPr algn="ctr" fontAlgn="ctr">
              <a:spcBef>
                <a:spcPct val="20000"/>
              </a:spcBef>
            </a:pPr>
            <a:r>
              <a:rPr lang="zh-CN" altLang="en-US" sz="3200" b="1" dirty="0">
                <a:solidFill>
                  <a:srgbClr val="FF0000"/>
                </a:solidFill>
                <a:latin typeface="楷体_GB2312" panose="02010609030101010101" pitchFamily="49" charset="-122"/>
              </a:rPr>
              <a:t>详写</a:t>
            </a:r>
            <a:endParaRPr lang="zh-CN" altLang="en-US" sz="3200" b="1" dirty="0">
              <a:solidFill>
                <a:srgbClr val="FF0000"/>
              </a:solidFill>
              <a:latin typeface="楷体_GB2312" panose="02010609030101010101" pitchFamily="49" charset="-122"/>
            </a:endParaRPr>
          </a:p>
        </p:txBody>
      </p:sp>
      <p:sp>
        <p:nvSpPr>
          <p:cNvPr id="23" name="文本框 22"/>
          <p:cNvSpPr txBox="1"/>
          <p:nvPr/>
        </p:nvSpPr>
        <p:spPr>
          <a:xfrm>
            <a:off x="182245" y="5766435"/>
            <a:ext cx="11582400" cy="1076325"/>
          </a:xfrm>
          <a:prstGeom prst="rect">
            <a:avLst/>
          </a:prstGeom>
          <a:noFill/>
        </p:spPr>
        <p:txBody>
          <a:bodyPr wrap="square" rtlCol="0" anchor="t">
            <a:spAutoFit/>
          </a:bodyPr>
          <a:p>
            <a:pPr algn="l"/>
            <a:r>
              <a:rPr lang="zh-CN" altLang="en-US" sz="3200" b="1">
                <a:latin typeface="宋体" panose="02010600030101010101" pitchFamily="2" charset="-122"/>
                <a:ea typeface="宋体" panose="02010600030101010101" pitchFamily="2" charset="-122"/>
                <a:cs typeface="宋体" panose="02010600030101010101" pitchFamily="2" charset="-122"/>
                <a:sym typeface="+mn-ea"/>
              </a:rPr>
              <a:t>结合课文</a:t>
            </a:r>
            <a:r>
              <a:rPr lang="en-US" altLang="zh-CN" sz="3200" b="1">
                <a:uFillTx/>
                <a:ea typeface="SimSun-ExtB" panose="02010609060101010101"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想一想作者为什么要写这样一个人</a:t>
            </a:r>
            <a:r>
              <a:rPr lang="en-US" altLang="zh-CN" sz="3200">
                <a:latin typeface="方正楷体_GBK" charset="0"/>
                <a:ea typeface="微软雅黑" panose="020B0503020204020204" charset="-122"/>
                <a:sym typeface="微软雅黑" panose="020B0503020204020204" charset="-122"/>
              </a:rPr>
              <a:t>(</a:t>
            </a:r>
            <a:r>
              <a:rPr lang="zh-CN" altLang="en-US" sz="3200" b="1">
                <a:latin typeface="宋体" panose="02010600030101010101" pitchFamily="2" charset="-122"/>
                <a:ea typeface="宋体" panose="02010600030101010101" pitchFamily="2" charset="-122"/>
                <a:sym typeface="微软雅黑" panose="020B0503020204020204" charset="-122"/>
              </a:rPr>
              <a:t>思考探究</a:t>
            </a:r>
            <a:r>
              <a:rPr lang="zh-CN" sz="3200" b="1" dirty="0">
                <a:latin typeface="宋体" panose="02010600030101010101" pitchFamily="2" charset="-122"/>
                <a:ea typeface="宋体" panose="02010600030101010101" pitchFamily="2" charset="-122"/>
                <a:sym typeface="+mn-ea"/>
              </a:rPr>
              <a:t>一</a:t>
            </a:r>
            <a:r>
              <a:rPr lang="zh-CN" altLang="zh-CN" sz="3200" b="1" dirty="0">
                <a:uFillTx/>
                <a:latin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r>
              <a:rPr lang="zh-CN" altLang="en-US" sz="3200" b="1">
                <a:latin typeface="宋体" panose="02010600030101010101" pitchFamily="2" charset="-122"/>
                <a:ea typeface="宋体" panose="02010600030101010101" pitchFamily="2" charset="-122"/>
                <a:cs typeface="宋体" panose="02010600030101010101" pitchFamily="2" charset="-122"/>
                <a:sym typeface="+mn-ea"/>
              </a:rPr>
              <a:t>并画一画</a:t>
            </a:r>
            <a:r>
              <a:rPr lang="en-US" altLang="zh-CN" sz="3200" b="1">
                <a:latin typeface="MingLiU-ExtB" panose="02020500000000000000" charset="-120"/>
                <a:ea typeface="MingLiU-ExtB" panose="02020500000000000000" charset="-120"/>
                <a:cs typeface="MingLiU-ExtB" panose="02020500000000000000" charset="-120"/>
                <a:sym typeface="+mn-ea"/>
              </a:rPr>
              <a:t>“</a:t>
            </a:r>
            <a:r>
              <a:rPr lang="zh-CN" altLang="en-US" sz="3200" b="1">
                <a:latin typeface="MingLiU-ExtB" panose="02020500000000000000" charset="-120"/>
                <a:ea typeface="MingLiU-ExtB" panose="02020500000000000000" charset="-120"/>
                <a:cs typeface="MingLiU-ExtB" panose="02020500000000000000" charset="-120"/>
                <a:sym typeface="+mn-ea"/>
              </a:rPr>
              <a:t>我</a:t>
            </a:r>
            <a:r>
              <a:rPr lang="en-US" altLang="zh-CN" sz="3200" b="1">
                <a:latin typeface="MingLiU-ExtB" panose="02020500000000000000" charset="-120"/>
                <a:ea typeface="MingLiU-ExtB" panose="02020500000000000000" charset="-120"/>
                <a:cs typeface="MingLiU-ExtB" panose="02020500000000000000" charset="-12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对阿长的情感变化曲线图。</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22"/>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2">
                                            <p:txEl>
                                              <p:pRg st="0" end="0"/>
                                            </p:txEl>
                                          </p:spTgt>
                                        </p:tgtEl>
                                        <p:attrNameLst>
                                          <p:attrName>style.visibility</p:attrName>
                                        </p:attrNameLst>
                                      </p:cBhvr>
                                      <p:to>
                                        <p:strVal val="visible"/>
                                      </p:to>
                                    </p:set>
                                    <p:animEffect transition="in" filter="blinds(horizontal)">
                                      <p:cBhvr>
                                        <p:cTn id="27" dur="500"/>
                                        <p:tgtEl>
                                          <p:spTgt spid="22">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21"/>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2"/>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3"/>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4"/>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5"/>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6"/>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7"/>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9"/>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0" nodeType="clickEffect">
                                  <p:stCondLst>
                                    <p:cond delay="0"/>
                                  </p:stCondLst>
                                  <p:childTnLst>
                                    <p:set>
                                      <p:cBhvr>
                                        <p:cTn id="71" dur="1" fill="hold">
                                          <p:stCondLst>
                                            <p:cond delay="0"/>
                                          </p:stCondLst>
                                        </p:cTn>
                                        <p:tgtEl>
                                          <p:spTgt spid="10"/>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13"/>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grpId="0" nodeType="clickEffect">
                                  <p:stCondLst>
                                    <p:cond delay="0"/>
                                  </p:stCondLst>
                                  <p:childTnLst>
                                    <p:set>
                                      <p:cBhvr>
                                        <p:cTn id="79"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P spid="12" grpId="0"/>
      <p:bldP spid="14" grpId="0"/>
      <p:bldP spid="19" grpId="0"/>
      <p:bldP spid="18" grpId="0"/>
      <p:bldP spid="20" grpId="0"/>
      <p:bldP spid="21" grpId="0"/>
      <p:bldP spid="2" grpId="0"/>
      <p:bldP spid="22" grpId="0" bldLvl="0" build="allAtOnce"/>
      <p:bldP spid="3" grpId="0"/>
      <p:bldP spid="4" grpId="0"/>
      <p:bldP spid="5" grpId="0"/>
      <p:bldP spid="6" grpId="0"/>
      <p:bldP spid="7" grpId="0"/>
      <p:bldP spid="9" grpId="0"/>
      <p:bldP spid="10" grpId="0"/>
      <p:bldP spid="13"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7" name="Rectangle 8"/>
          <p:cNvSpPr/>
          <p:nvPr/>
        </p:nvSpPr>
        <p:spPr>
          <a:xfrm>
            <a:off x="4575810" y="5509895"/>
            <a:ext cx="2746375" cy="415290"/>
          </a:xfrm>
          <a:prstGeom prst="rect">
            <a:avLst/>
          </a:prstGeom>
          <a:noFill/>
          <a:ln w="9525">
            <a:noFill/>
          </a:ln>
        </p:spPr>
        <p:txBody>
          <a:bodyPr anchor="ctr" anchorCtr="0"/>
          <a:p>
            <a:pPr fontAlgn="ctr">
              <a:lnSpc>
                <a:spcPct val="80000"/>
              </a:lnSpc>
            </a:pPr>
            <a:endParaRPr lang="zh-CN" altLang="en-US" sz="2800" b="1" dirty="0">
              <a:solidFill>
                <a:srgbClr val="FF0000"/>
              </a:solidFill>
              <a:latin typeface="楷体_GB2312" panose="02010609030101010101" pitchFamily="49" charset="-122"/>
            </a:endParaRPr>
          </a:p>
          <a:p>
            <a:pPr fontAlgn="ctr">
              <a:lnSpc>
                <a:spcPct val="80000"/>
              </a:lnSpc>
            </a:pPr>
            <a:endParaRPr lang="zh-CN" altLang="en-US" sz="2800" b="1" dirty="0">
              <a:solidFill>
                <a:srgbClr val="FF0000"/>
              </a:solidFill>
              <a:latin typeface="楷体_GB2312" panose="02010609030101010101" pitchFamily="49" charset="-122"/>
            </a:endParaRPr>
          </a:p>
        </p:txBody>
      </p:sp>
      <p:sp>
        <p:nvSpPr>
          <p:cNvPr id="23" name="矩形 22"/>
          <p:cNvSpPr/>
          <p:nvPr/>
        </p:nvSpPr>
        <p:spPr>
          <a:xfrm>
            <a:off x="779145" y="1408748"/>
            <a:ext cx="11412855" cy="1568450"/>
          </a:xfrm>
          <a:prstGeom prst="rect">
            <a:avLst/>
          </a:prstGeom>
          <a:noFill/>
          <a:ln w="9525">
            <a:noFill/>
          </a:ln>
        </p:spPr>
        <p:txBody>
          <a:bodyPr wrap="square" anchor="ctr" anchorCtr="0">
            <a:spAutoFit/>
          </a:bodyPr>
          <a:p>
            <a:r>
              <a:rPr lang="zh-CN" altLang="en-US" sz="2800" b="1" dirty="0">
                <a:solidFill>
                  <a:srgbClr val="0000FF"/>
                </a:solidFill>
                <a:latin typeface="Arial" panose="020B0604020202020204" pitchFamily="34" charset="0"/>
              </a:rPr>
              <a:t>    </a:t>
            </a:r>
            <a:r>
              <a:rPr lang="en-US" altLang="zh-CN" sz="2800" b="1" dirty="0">
                <a:solidFill>
                  <a:srgbClr val="0000FF"/>
                </a:solidFill>
                <a:latin typeface="Arial" panose="020B0604020202020204" pitchFamily="34" charset="0"/>
              </a:rPr>
              <a:t>  </a:t>
            </a:r>
            <a:r>
              <a:rPr lang="en-US" altLang="zh-CN" sz="3200" b="1" dirty="0">
                <a:solidFill>
                  <a:srgbClr val="0000FF"/>
                </a:solidFill>
                <a:latin typeface="Arial" panose="020B0604020202020204" pitchFamily="34" charset="0"/>
              </a:rPr>
              <a:t> </a:t>
            </a:r>
            <a:r>
              <a:rPr lang="zh-CN" altLang="en-US" sz="3200" b="1" dirty="0">
                <a:solidFill>
                  <a:srgbClr val="FF0000"/>
                </a:solidFill>
                <a:latin typeface="宋体" panose="02010600030101010101" pitchFamily="2" charset="-122"/>
                <a:ea typeface="宋体" panose="02010600030101010101" pitchFamily="2" charset="-122"/>
              </a:rPr>
              <a:t>阿长毫不计较</a:t>
            </a:r>
            <a:r>
              <a:rPr lang="en-US" altLang="zh-CN" sz="3200" b="1" dirty="0">
                <a:solidFill>
                  <a:srgbClr val="FF0000"/>
                </a:solidFill>
                <a:uFillTx/>
                <a:latin typeface="Arial" panose="020B0604020202020204" pitchFamily="34" charset="0"/>
                <a:ea typeface="SimSun-ExtB" panose="02010609060101010101" charset="-122"/>
              </a:rPr>
              <a:t>“</a:t>
            </a:r>
            <a:r>
              <a:rPr lang="zh-CN" altLang="en-US" sz="3200" b="1" dirty="0">
                <a:solidFill>
                  <a:srgbClr val="FF0000"/>
                </a:solidFill>
                <a:uFillTx/>
                <a:latin typeface="Arial" panose="020B0604020202020204" pitchFamily="34" charset="0"/>
                <a:ea typeface="SimSun-ExtB" panose="02010609060101010101" charset="-122"/>
              </a:rPr>
              <a:t>我</a:t>
            </a:r>
            <a:r>
              <a:rPr lang="en-US" altLang="zh-CN" sz="3200" b="1" dirty="0">
                <a:solidFill>
                  <a:srgbClr val="FF0000"/>
                </a:solidFill>
                <a:uFillTx/>
                <a:latin typeface="Arial" panose="020B0604020202020204" pitchFamily="34" charset="0"/>
                <a:ea typeface="SimSun-ExtB" panose="02010609060101010101" charset="-122"/>
              </a:rPr>
              <a:t>”</a:t>
            </a:r>
            <a:r>
              <a:rPr lang="zh-CN" altLang="en-US" sz="3200" b="1" dirty="0">
                <a:solidFill>
                  <a:srgbClr val="FF0000"/>
                </a:solidFill>
                <a:latin typeface="宋体" panose="02010600030101010101" pitchFamily="2" charset="-122"/>
                <a:ea typeface="宋体" panose="02010600030101010101" pitchFamily="2" charset="-122"/>
              </a:rPr>
              <a:t>对她的各种不屑和无礼</a:t>
            </a:r>
            <a:r>
              <a:rPr lang="en-US" altLang="zh-CN" sz="3200" b="1">
                <a:solidFill>
                  <a:srgbClr val="FF0000"/>
                </a:solidFill>
                <a:uFillTx/>
                <a:ea typeface="SimSun-ExtB" panose="02010609060101010101" charset="-122"/>
                <a:cs typeface="+mj-cs"/>
                <a:sym typeface="宋体" panose="02010600030101010101" pitchFamily="2" charset="-122"/>
              </a:rPr>
              <a:t>,</a:t>
            </a:r>
            <a:r>
              <a:rPr lang="zh-CN" altLang="en-US" sz="3200" b="1">
                <a:solidFill>
                  <a:srgbClr val="FF0000"/>
                </a:solidFill>
                <a:uFillTx/>
                <a:ea typeface="SimSun-ExtB" panose="02010609060101010101" charset="-122"/>
                <a:cs typeface="+mj-cs"/>
                <a:sym typeface="宋体" panose="02010600030101010101" pitchFamily="2" charset="-122"/>
              </a:rPr>
              <a:t>真心真意关爱</a:t>
            </a:r>
            <a:r>
              <a:rPr lang="en-US" altLang="zh-CN" sz="3200" b="1" dirty="0">
                <a:solidFill>
                  <a:srgbClr val="FF0000"/>
                </a:solidFill>
                <a:uFillTx/>
                <a:latin typeface="Arial" panose="020B0604020202020204" pitchFamily="34" charset="0"/>
                <a:ea typeface="SimSun-ExtB" panose="02010609060101010101" charset="-122"/>
                <a:sym typeface="+mn-ea"/>
              </a:rPr>
              <a:t>“</a:t>
            </a:r>
            <a:r>
              <a:rPr lang="zh-CN" altLang="en-US" sz="3200" b="1" dirty="0">
                <a:solidFill>
                  <a:srgbClr val="FF0000"/>
                </a:solidFill>
                <a:uFillTx/>
                <a:latin typeface="Arial" panose="020B0604020202020204" pitchFamily="34" charset="0"/>
                <a:ea typeface="SimSun-ExtB" panose="02010609060101010101" charset="-122"/>
                <a:sym typeface="+mn-ea"/>
              </a:rPr>
              <a:t>我</a:t>
            </a:r>
            <a:r>
              <a:rPr lang="en-US" altLang="zh-CN" sz="3200" b="1" dirty="0">
                <a:solidFill>
                  <a:srgbClr val="FF0000"/>
                </a:solidFill>
                <a:uFillTx/>
                <a:latin typeface="Arial" panose="020B0604020202020204" pitchFamily="34" charset="0"/>
                <a:ea typeface="SimSun-ExtB" panose="02010609060101010101" charset="-122"/>
                <a:sym typeface="+mn-ea"/>
              </a:rPr>
              <a:t>”</a:t>
            </a:r>
            <a:r>
              <a:rPr lang="en-US" altLang="zh-CN" sz="3200" b="1">
                <a:solidFill>
                  <a:srgbClr val="FF0000"/>
                </a:solidFill>
                <a:uFillTx/>
                <a:ea typeface="SimSun-ExtB" panose="02010609060101010101" charset="-122"/>
                <a:cs typeface="+mj-cs"/>
                <a:sym typeface="宋体" panose="02010600030101010101" pitchFamily="2" charset="-122"/>
              </a:rPr>
              <a:t>,</a:t>
            </a:r>
            <a:r>
              <a:rPr lang="zh-CN" altLang="en-US" sz="3200" b="1">
                <a:solidFill>
                  <a:srgbClr val="FF0000"/>
                </a:solidFill>
                <a:uFillTx/>
                <a:ea typeface="SimSun-ExtB" panose="02010609060101010101" charset="-122"/>
                <a:cs typeface="+mj-cs"/>
                <a:sym typeface="宋体" panose="02010600030101010101" pitchFamily="2" charset="-122"/>
              </a:rPr>
              <a:t>努力满足</a:t>
            </a:r>
            <a:r>
              <a:rPr lang="en-US" altLang="zh-CN" sz="3200" b="1" dirty="0">
                <a:solidFill>
                  <a:srgbClr val="FF0000"/>
                </a:solidFill>
                <a:uFillTx/>
                <a:latin typeface="Arial" panose="020B0604020202020204" pitchFamily="34" charset="0"/>
                <a:ea typeface="SimSun-ExtB" panose="02010609060101010101" charset="-122"/>
                <a:sym typeface="+mn-ea"/>
              </a:rPr>
              <a:t>“</a:t>
            </a:r>
            <a:r>
              <a:rPr lang="zh-CN" altLang="en-US" sz="3200" b="1" dirty="0">
                <a:solidFill>
                  <a:srgbClr val="FF0000"/>
                </a:solidFill>
                <a:uFillTx/>
                <a:latin typeface="Arial" panose="020B0604020202020204" pitchFamily="34" charset="0"/>
                <a:ea typeface="SimSun-ExtB" panose="02010609060101010101" charset="-122"/>
                <a:sym typeface="+mn-ea"/>
              </a:rPr>
              <a:t>我</a:t>
            </a:r>
            <a:r>
              <a:rPr lang="en-US" altLang="zh-CN" sz="3200" b="1" dirty="0">
                <a:solidFill>
                  <a:srgbClr val="FF0000"/>
                </a:solidFill>
                <a:uFillTx/>
                <a:latin typeface="Arial" panose="020B0604020202020204" pitchFamily="34" charset="0"/>
                <a:ea typeface="SimSun-ExtB" panose="02010609060101010101" charset="-122"/>
                <a:sym typeface="+mn-ea"/>
              </a:rPr>
              <a:t>”</a:t>
            </a:r>
            <a:r>
              <a:rPr lang="zh-CN" altLang="en-US" sz="3200" b="1" dirty="0">
                <a:solidFill>
                  <a:srgbClr val="FF0000"/>
                </a:solidFill>
                <a:uFillTx/>
                <a:latin typeface="Arial" panose="020B0604020202020204" pitchFamily="34" charset="0"/>
                <a:ea typeface="SimSun-ExtB" panose="02010609060101010101" charset="-122"/>
                <a:sym typeface="+mn-ea"/>
              </a:rPr>
              <a:t>的愿望</a:t>
            </a:r>
            <a:r>
              <a:rPr lang="en-US" altLang="zh-CN" sz="3200" b="1">
                <a:solidFill>
                  <a:srgbClr val="FF0000"/>
                </a:solidFill>
                <a:uFillTx/>
                <a:ea typeface="SimSun-ExtB" panose="02010609060101010101" charset="-122"/>
                <a:cs typeface="+mj-cs"/>
                <a:sym typeface="宋体" panose="02010600030101010101" pitchFamily="2" charset="-122"/>
              </a:rPr>
              <a:t>,</a:t>
            </a:r>
            <a:r>
              <a:rPr lang="zh-CN" altLang="en-US" sz="3200" b="1">
                <a:solidFill>
                  <a:srgbClr val="FF0000"/>
                </a:solidFill>
                <a:uFillTx/>
                <a:ea typeface="SimSun-ExtB" panose="02010609060101010101" charset="-122"/>
                <a:cs typeface="+mj-cs"/>
                <a:sym typeface="宋体" panose="02010600030101010101" pitchFamily="2" charset="-122"/>
              </a:rPr>
              <a:t>这让成年后的</a:t>
            </a:r>
            <a:r>
              <a:rPr lang="en-US" altLang="zh-CN" sz="3200" b="1" dirty="0">
                <a:solidFill>
                  <a:srgbClr val="FF0000"/>
                </a:solidFill>
                <a:uFillTx/>
                <a:latin typeface="Arial" panose="020B0604020202020204" pitchFamily="34" charset="0"/>
                <a:ea typeface="SimSun-ExtB" panose="02010609060101010101" charset="-122"/>
                <a:sym typeface="+mn-ea"/>
              </a:rPr>
              <a:t>“</a:t>
            </a:r>
            <a:r>
              <a:rPr lang="zh-CN" altLang="en-US" sz="3200" b="1" dirty="0">
                <a:solidFill>
                  <a:srgbClr val="FF0000"/>
                </a:solidFill>
                <a:uFillTx/>
                <a:latin typeface="Arial" panose="020B0604020202020204" pitchFamily="34" charset="0"/>
                <a:ea typeface="SimSun-ExtB" panose="02010609060101010101" charset="-122"/>
                <a:sym typeface="+mn-ea"/>
              </a:rPr>
              <a:t>我</a:t>
            </a:r>
            <a:r>
              <a:rPr lang="en-US" altLang="zh-CN" sz="3200" b="1" dirty="0">
                <a:solidFill>
                  <a:srgbClr val="FF0000"/>
                </a:solidFill>
                <a:uFillTx/>
                <a:latin typeface="Arial" panose="020B0604020202020204" pitchFamily="34" charset="0"/>
                <a:ea typeface="SimSun-ExtB" panose="02010609060101010101" charset="-122"/>
                <a:sym typeface="+mn-ea"/>
              </a:rPr>
              <a:t>”</a:t>
            </a:r>
            <a:r>
              <a:rPr lang="zh-CN" altLang="en-US" sz="3200" b="1" dirty="0">
                <a:solidFill>
                  <a:srgbClr val="FF0000"/>
                </a:solidFill>
                <a:uFillTx/>
                <a:latin typeface="Arial" panose="020B0604020202020204" pitchFamily="34" charset="0"/>
                <a:ea typeface="SimSun-ExtB" panose="02010609060101010101" charset="-122"/>
                <a:sym typeface="+mn-ea"/>
              </a:rPr>
              <a:t>深感惭愧</a:t>
            </a:r>
            <a:r>
              <a:rPr lang="en-US" altLang="zh-CN" sz="3200" b="1">
                <a:solidFill>
                  <a:srgbClr val="FF0000"/>
                </a:solidFill>
                <a:uFillTx/>
                <a:ea typeface="SimSun-ExtB" panose="02010609060101010101" charset="-122"/>
                <a:cs typeface="+mj-cs"/>
                <a:sym typeface="宋体" panose="02010600030101010101" pitchFamily="2" charset="-122"/>
              </a:rPr>
              <a:t>,</a:t>
            </a:r>
            <a:r>
              <a:rPr lang="zh-CN" altLang="en-US" sz="3200" b="1">
                <a:solidFill>
                  <a:srgbClr val="FF0000"/>
                </a:solidFill>
                <a:uFillTx/>
                <a:ea typeface="SimSun-ExtB" panose="02010609060101010101" charset="-122"/>
                <a:cs typeface="+mj-cs"/>
                <a:sym typeface="宋体" panose="02010600030101010101" pitchFamily="2" charset="-122"/>
              </a:rPr>
              <a:t>同时也倍加感激与怀念</a:t>
            </a:r>
            <a:r>
              <a:rPr lang="zh-CN" altLang="en-US" sz="3200" b="1" dirty="0">
                <a:solidFill>
                  <a:srgbClr val="FF0000"/>
                </a:solidFill>
                <a:latin typeface="宋体" panose="02010600030101010101" pitchFamily="2" charset="-122"/>
                <a:ea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这是作者写这篇文章的原因。</a:t>
            </a:r>
            <a:endParaRPr lang="zh-CN" altLang="en-US" sz="3200" b="1" dirty="0">
              <a:solidFill>
                <a:srgbClr val="FF0000"/>
              </a:solidFill>
              <a:latin typeface="宋体" panose="02010600030101010101" pitchFamily="2" charset="-122"/>
              <a:ea typeface="宋体" panose="02010600030101010101" pitchFamily="2" charset="-122"/>
            </a:endParaRPr>
          </a:p>
        </p:txBody>
      </p:sp>
      <p:sp>
        <p:nvSpPr>
          <p:cNvPr id="55315" name="Rectangle 19"/>
          <p:cNvSpPr/>
          <p:nvPr>
            <p:custDataLst>
              <p:tags r:id="rId1"/>
            </p:custDataLst>
          </p:nvPr>
        </p:nvSpPr>
        <p:spPr>
          <a:xfrm>
            <a:off x="504825" y="948690"/>
            <a:ext cx="10887710" cy="2922905"/>
          </a:xfrm>
          <a:prstGeom prst="rect">
            <a:avLst/>
          </a:prstGeom>
          <a:noFill/>
          <a:ln w="12700">
            <a:noFill/>
          </a:ln>
          <a:effectLst>
            <a:outerShdw dist="35921" dir="2699999" sy="50000" kx="2115845" algn="bl" rotWithShape="0">
              <a:srgbClr val="C0C0C0">
                <a:alpha val="79999"/>
              </a:srgbClr>
            </a:outerShdw>
          </a:effectLst>
        </p:spPr>
        <p:txBody>
          <a:bodyPr wrap="square" anchor="ctr" anchorCtr="0">
            <a:spAutoFit/>
          </a:bodyPr>
          <a:p>
            <a:pPr>
              <a:lnSpc>
                <a:spcPct val="100000"/>
              </a:lnSpc>
            </a:pPr>
            <a:r>
              <a:rPr lang="zh-CN" altLang="en-US" sz="3200" b="1">
                <a:latin typeface="宋体" panose="02010600030101010101" pitchFamily="2" charset="-122"/>
                <a:ea typeface="宋体" panose="02010600030101010101" pitchFamily="2" charset="-122"/>
                <a:cs typeface="宋体" panose="02010600030101010101" pitchFamily="2" charset="-122"/>
              </a:rPr>
              <a:t>结合课文</a:t>
            </a:r>
            <a:r>
              <a:rPr lang="en-US" altLang="zh-CN" sz="3200" b="1">
                <a:uFillTx/>
                <a:ea typeface="SimSun-ExtB" panose="02010609060101010101"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想一想作者为什么要写这样一个人</a:t>
            </a:r>
            <a:r>
              <a:rPr lang="en-US" altLang="zh-CN" sz="3200">
                <a:latin typeface="方正楷体_GBK" charset="0"/>
                <a:ea typeface="微软雅黑" panose="020B0503020204020204" charset="-122"/>
                <a:sym typeface="微软雅黑" panose="020B0503020204020204" charset="-122"/>
              </a:rPr>
              <a:t>(</a:t>
            </a:r>
            <a:r>
              <a:rPr lang="zh-CN" altLang="en-US" sz="3200" b="1">
                <a:latin typeface="宋体" panose="02010600030101010101" pitchFamily="2" charset="-122"/>
                <a:ea typeface="宋体" panose="02010600030101010101" pitchFamily="2" charset="-122"/>
                <a:sym typeface="微软雅黑" panose="020B0503020204020204" charset="-122"/>
              </a:rPr>
              <a:t>思考探究</a:t>
            </a:r>
            <a:r>
              <a:rPr lang="zh-CN" sz="3200" b="1" dirty="0">
                <a:latin typeface="宋体" panose="02010600030101010101" pitchFamily="2" charset="-122"/>
                <a:ea typeface="宋体" panose="02010600030101010101" pitchFamily="2" charset="-122"/>
                <a:sym typeface="+mn-ea"/>
              </a:rPr>
              <a:t>一</a:t>
            </a:r>
            <a:r>
              <a:rPr lang="zh-CN" altLang="zh-CN" sz="3200" b="1" dirty="0">
                <a:uFillTx/>
                <a:latin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a:lnSpc>
                <a:spcPct val="100000"/>
              </a:lnSpc>
            </a:pP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a:lnSpc>
                <a:spcPct val="100000"/>
              </a:lnSpc>
            </a:pP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a:lnSpc>
                <a:spcPct val="100000"/>
              </a:lnSpc>
            </a:pP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a:lnSpc>
                <a:spcPct val="100000"/>
              </a:lnSpc>
            </a:pP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a:lnSpc>
                <a:spcPct val="100000"/>
              </a:lnSpc>
            </a:pPr>
            <a:r>
              <a:rPr lang="zh-CN" altLang="en-US" sz="3200" b="1">
                <a:latin typeface="宋体" panose="02010600030101010101" pitchFamily="2" charset="-122"/>
                <a:ea typeface="宋体" panose="02010600030101010101" pitchFamily="2" charset="-122"/>
                <a:cs typeface="宋体" panose="02010600030101010101" pitchFamily="2" charset="-122"/>
              </a:rPr>
              <a:t>并画一画</a:t>
            </a:r>
            <a:r>
              <a:rPr lang="en-US" altLang="zh-CN" sz="3200" b="1">
                <a:latin typeface="MingLiU-ExtB" panose="02020500000000000000" charset="-120"/>
                <a:ea typeface="MingLiU-ExtB" panose="02020500000000000000" charset="-120"/>
                <a:cs typeface="MingLiU-ExtB" panose="02020500000000000000" charset="-120"/>
              </a:rPr>
              <a:t>“</a:t>
            </a:r>
            <a:r>
              <a:rPr lang="zh-CN" altLang="en-US" sz="3200" b="1">
                <a:latin typeface="MingLiU-ExtB" panose="02020500000000000000" charset="-120"/>
                <a:ea typeface="MingLiU-ExtB" panose="02020500000000000000" charset="-120"/>
                <a:cs typeface="MingLiU-ExtB" panose="02020500000000000000" charset="-120"/>
              </a:rPr>
              <a:t>我</a:t>
            </a:r>
            <a:r>
              <a:rPr lang="en-US" altLang="zh-CN" sz="3200" b="1">
                <a:latin typeface="MingLiU-ExtB" panose="02020500000000000000" charset="-120"/>
                <a:ea typeface="MingLiU-ExtB" panose="02020500000000000000" charset="-120"/>
                <a:cs typeface="MingLiU-ExtB" panose="02020500000000000000" charset="-120"/>
              </a:rPr>
              <a:t>”</a:t>
            </a:r>
            <a:r>
              <a:rPr lang="zh-CN" altLang="en-US" sz="3200" b="1">
                <a:latin typeface="宋体" panose="02010600030101010101" pitchFamily="2" charset="-122"/>
                <a:ea typeface="宋体" panose="02010600030101010101" pitchFamily="2" charset="-122"/>
                <a:cs typeface="宋体" panose="02010600030101010101" pitchFamily="2" charset="-122"/>
              </a:rPr>
              <a:t>对阿长的情感变化曲线图</a:t>
            </a:r>
            <a:r>
              <a:rPr lang="zh-CN" altLang="en-US" sz="3200" b="1" dirty="0">
                <a:latin typeface="Arial" panose="020B0604020202020204" pitchFamily="34" charset="0"/>
                <a:ea typeface="宋体" panose="02010600030101010101" pitchFamily="2" charset="-122"/>
                <a:sym typeface="宋体" panose="02010600030101010101" pitchFamily="2" charset="-122"/>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cxnSp>
        <p:nvCxnSpPr>
          <p:cNvPr id="2" name="直接箭头连接符 1"/>
          <p:cNvCxnSpPr/>
          <p:nvPr/>
        </p:nvCxnSpPr>
        <p:spPr>
          <a:xfrm>
            <a:off x="1124585" y="4229735"/>
            <a:ext cx="1348740" cy="123761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1703070" y="4377690"/>
            <a:ext cx="1155700" cy="583565"/>
          </a:xfrm>
          <a:prstGeom prst="rect">
            <a:avLst/>
          </a:prstGeom>
          <a:noFill/>
        </p:spPr>
        <p:txBody>
          <a:bodyPr wrap="square" rtlCol="0">
            <a:spAutoFit/>
          </a:bodyPr>
          <a:p>
            <a:r>
              <a:rPr lang="zh-CN" altLang="en-US" sz="3200" b="1">
                <a:solidFill>
                  <a:srgbClr val="FF0000"/>
                </a:solidFill>
                <a:latin typeface="宋体" panose="02010600030101010101" pitchFamily="2" charset="-122"/>
                <a:ea typeface="宋体" panose="02010600030101010101" pitchFamily="2" charset="-122"/>
              </a:rPr>
              <a:t>厌烦</a:t>
            </a:r>
            <a:endParaRPr lang="zh-CN" altLang="en-US" sz="3200" b="1">
              <a:solidFill>
                <a:srgbClr val="FF0000"/>
              </a:solidFill>
              <a:latin typeface="宋体" panose="02010600030101010101" pitchFamily="2" charset="-122"/>
              <a:ea typeface="宋体" panose="02010600030101010101" pitchFamily="2" charset="-122"/>
            </a:endParaRPr>
          </a:p>
        </p:txBody>
      </p:sp>
      <p:cxnSp>
        <p:nvCxnSpPr>
          <p:cNvPr id="4" name="直接箭头连接符 3"/>
          <p:cNvCxnSpPr/>
          <p:nvPr/>
        </p:nvCxnSpPr>
        <p:spPr>
          <a:xfrm>
            <a:off x="2503805" y="5467350"/>
            <a:ext cx="2231390" cy="40068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2"/>
            </p:custDataLst>
          </p:nvPr>
        </p:nvSpPr>
        <p:spPr>
          <a:xfrm>
            <a:off x="3322320" y="5187950"/>
            <a:ext cx="1155700" cy="583565"/>
          </a:xfrm>
          <a:prstGeom prst="rect">
            <a:avLst/>
          </a:prstGeom>
          <a:noFill/>
        </p:spPr>
        <p:txBody>
          <a:bodyPr wrap="square" rtlCol="0">
            <a:spAutoFit/>
          </a:bodyPr>
          <a:p>
            <a:r>
              <a:rPr lang="zh-CN" altLang="en-US" sz="3200" b="1">
                <a:solidFill>
                  <a:srgbClr val="FF0000"/>
                </a:solidFill>
                <a:latin typeface="宋体" panose="02010600030101010101" pitchFamily="2" charset="-122"/>
                <a:ea typeface="宋体" panose="02010600030101010101" pitchFamily="2" charset="-122"/>
              </a:rPr>
              <a:t>嘲笑</a:t>
            </a:r>
            <a:endParaRPr lang="zh-CN" altLang="en-US" sz="3200" b="1">
              <a:solidFill>
                <a:srgbClr val="FF0000"/>
              </a:solidFill>
              <a:latin typeface="宋体" panose="02010600030101010101" pitchFamily="2" charset="-122"/>
              <a:ea typeface="宋体" panose="02010600030101010101" pitchFamily="2" charset="-122"/>
            </a:endParaRPr>
          </a:p>
        </p:txBody>
      </p:sp>
      <p:cxnSp>
        <p:nvCxnSpPr>
          <p:cNvPr id="6" name="直接箭头连接符 5"/>
          <p:cNvCxnSpPr/>
          <p:nvPr/>
        </p:nvCxnSpPr>
        <p:spPr>
          <a:xfrm flipV="1">
            <a:off x="4683125" y="4635500"/>
            <a:ext cx="1208405" cy="12325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文本框 6"/>
          <p:cNvSpPr txBox="1"/>
          <p:nvPr>
            <p:custDataLst>
              <p:tags r:id="rId3"/>
            </p:custDataLst>
          </p:nvPr>
        </p:nvSpPr>
        <p:spPr>
          <a:xfrm>
            <a:off x="4478020" y="4728845"/>
            <a:ext cx="1155700" cy="583565"/>
          </a:xfrm>
          <a:prstGeom prst="rect">
            <a:avLst/>
          </a:prstGeom>
          <a:noFill/>
        </p:spPr>
        <p:txBody>
          <a:bodyPr wrap="square" rtlCol="0">
            <a:spAutoFit/>
          </a:bodyPr>
          <a:p>
            <a:r>
              <a:rPr lang="zh-CN" altLang="en-US" sz="3200" b="1">
                <a:solidFill>
                  <a:srgbClr val="FF0000"/>
                </a:solidFill>
                <a:latin typeface="宋体" panose="02010600030101010101" pitchFamily="2" charset="-122"/>
                <a:ea typeface="宋体" panose="02010600030101010101" pitchFamily="2" charset="-122"/>
              </a:rPr>
              <a:t>敬佩</a:t>
            </a:r>
            <a:endParaRPr lang="zh-CN" altLang="en-US" sz="3200" b="1">
              <a:solidFill>
                <a:srgbClr val="FF0000"/>
              </a:solidFill>
              <a:latin typeface="宋体" panose="02010600030101010101" pitchFamily="2" charset="-122"/>
              <a:ea typeface="宋体" panose="02010600030101010101" pitchFamily="2" charset="-122"/>
            </a:endParaRPr>
          </a:p>
        </p:txBody>
      </p:sp>
      <p:cxnSp>
        <p:nvCxnSpPr>
          <p:cNvPr id="8" name="直接箭头连接符 7"/>
          <p:cNvCxnSpPr/>
          <p:nvPr/>
        </p:nvCxnSpPr>
        <p:spPr>
          <a:xfrm flipV="1">
            <a:off x="5891530" y="3935730"/>
            <a:ext cx="1288415" cy="69977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文本框 8"/>
          <p:cNvSpPr txBox="1"/>
          <p:nvPr>
            <p:custDataLst>
              <p:tags r:id="rId4"/>
            </p:custDataLst>
          </p:nvPr>
        </p:nvSpPr>
        <p:spPr>
          <a:xfrm>
            <a:off x="5760720" y="3794125"/>
            <a:ext cx="1155700" cy="583565"/>
          </a:xfrm>
          <a:prstGeom prst="rect">
            <a:avLst/>
          </a:prstGeom>
          <a:noFill/>
        </p:spPr>
        <p:txBody>
          <a:bodyPr wrap="square" rtlCol="0">
            <a:spAutoFit/>
          </a:bodyPr>
          <a:p>
            <a:r>
              <a:rPr lang="zh-CN" altLang="en-US" sz="3200" b="1">
                <a:solidFill>
                  <a:srgbClr val="FF0000"/>
                </a:solidFill>
                <a:latin typeface="宋体" panose="02010600030101010101" pitchFamily="2" charset="-122"/>
                <a:ea typeface="宋体" panose="02010600030101010101" pitchFamily="2" charset="-122"/>
              </a:rPr>
              <a:t>怀念</a:t>
            </a:r>
            <a:endParaRPr lang="zh-CN" altLang="en-US" sz="3200" b="1">
              <a:solidFill>
                <a:srgbClr val="FF0000"/>
              </a:solidFill>
              <a:latin typeface="宋体" panose="02010600030101010101" pitchFamily="2" charset="-122"/>
              <a:ea typeface="宋体" panose="02010600030101010101" pitchFamily="2" charset="-122"/>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
                                            <p:txEl>
                                              <p:charRg st="0" end="50"/>
                                            </p:txEl>
                                          </p:spTgt>
                                        </p:tgtEl>
                                        <p:attrNameLst>
                                          <p:attrName>style.visibility</p:attrName>
                                        </p:attrNameLst>
                                      </p:cBhvr>
                                      <p:to>
                                        <p:strVal val="visible"/>
                                      </p:to>
                                    </p:set>
                                    <p:anim calcmode="lin" valueType="num">
                                      <p:cBhvr additive="base">
                                        <p:cTn id="7" dur="500" fill="hold"/>
                                        <p:tgtEl>
                                          <p:spTgt spid="23">
                                            <p:txEl>
                                              <p:charRg st="0" end="5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
                                            <p:txEl>
                                              <p:charRg st="0" end="5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ppt_x"/>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ppt_x"/>
                                          </p:val>
                                        </p:tav>
                                        <p:tav tm="100000">
                                          <p:val>
                                            <p:strVal val="#ppt_x"/>
                                          </p:val>
                                        </p:tav>
                                      </p:tavLst>
                                    </p:anim>
                                    <p:anim calcmode="lin" valueType="num">
                                      <p:cBhvr additive="base">
                                        <p:cTn id="5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 name="矩形 2"/>
          <p:cNvSpPr/>
          <p:nvPr/>
        </p:nvSpPr>
        <p:spPr>
          <a:xfrm>
            <a:off x="567055" y="198120"/>
            <a:ext cx="10814050" cy="1076325"/>
          </a:xfrm>
          <a:prstGeom prst="rect">
            <a:avLst/>
          </a:prstGeom>
        </p:spPr>
        <p:txBody>
          <a:bodyPr wrap="square">
            <a:spAutoFit/>
          </a:bodyPr>
          <a:lstStyle/>
          <a:p>
            <a:pPr algn="just"/>
            <a:r>
              <a:rPr lang="en-US" altLang="zh-CN" sz="3200" b="1" dirty="0" smtClean="0">
                <a:latin typeface="宋体" panose="02010600030101010101" pitchFamily="2" charset="-122"/>
                <a:ea typeface="宋体" panose="02010600030101010101" pitchFamily="2" charset="-122"/>
              </a:rPr>
              <a:t>2</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熟</a:t>
            </a:r>
            <a:r>
              <a:rPr lang="zh-CN" altLang="zh-CN" sz="3200" b="1" dirty="0">
                <a:latin typeface="宋体" panose="02010600030101010101" pitchFamily="2" charset="-122"/>
                <a:ea typeface="宋体" panose="02010600030101010101" pitchFamily="2" charset="-122"/>
              </a:rPr>
              <a:t>读课文</a:t>
            </a:r>
            <a:r>
              <a:rPr lang="en-US" altLang="zh-CN" sz="3200" b="1">
                <a:uFillTx/>
                <a:ea typeface="SimSun-ExtB" panose="02010609060101010101" charset="-122"/>
                <a:cs typeface="+mj-cs"/>
                <a:sym typeface="宋体" panose="02010600030101010101" pitchFamily="2" charset="-122"/>
              </a:rPr>
              <a:t>,</a:t>
            </a:r>
            <a:r>
              <a:rPr lang="zh-CN" altLang="en-US" sz="3200" b="1">
                <a:uFillTx/>
                <a:ea typeface="SimSun-ExtB" panose="02010609060101010101" charset="-122"/>
                <a:cs typeface="+mj-cs"/>
                <a:sym typeface="宋体" panose="02010600030101010101" pitchFamily="2" charset="-122"/>
              </a:rPr>
              <a:t>你会发现</a:t>
            </a:r>
            <a:r>
              <a:rPr lang="zh-CN" altLang="zh-CN" sz="3200" b="1" dirty="0">
                <a:latin typeface="宋体" panose="02010600030101010101" pitchFamily="2" charset="-122"/>
                <a:ea typeface="宋体" panose="02010600030101010101" pitchFamily="2" charset="-122"/>
              </a:rPr>
              <a:t>课文围绕阿长写了六个方面的事情。请你根据课文内容</a:t>
            </a:r>
            <a:r>
              <a:rPr lang="en-US" altLang="zh-CN" sz="3200" b="1">
                <a:uFillTx/>
                <a:ea typeface="SimSun-ExtB" panose="02010609060101010101" charset="-122"/>
                <a:cs typeface="+mj-cs"/>
                <a:sym typeface="宋体" panose="02010600030101010101" pitchFamily="2" charset="-122"/>
              </a:rPr>
              <a:t>,</a:t>
            </a:r>
            <a:r>
              <a:rPr lang="zh-CN" altLang="zh-CN" sz="3200" b="1" dirty="0">
                <a:latin typeface="宋体" panose="02010600030101010101" pitchFamily="2" charset="-122"/>
                <a:ea typeface="宋体" panose="02010600030101010101" pitchFamily="2" charset="-122"/>
              </a:rPr>
              <a:t>完成下面的思维导图</a:t>
            </a:r>
            <a:r>
              <a:rPr lang="en-US" altLang="zh-CN" sz="3200">
                <a:latin typeface="方正楷体_GBK" charset="0"/>
                <a:ea typeface="微软雅黑" panose="020B0503020204020204" charset="-122"/>
                <a:sym typeface="微软雅黑" panose="020B0503020204020204" charset="-122"/>
              </a:rPr>
              <a:t>(</a:t>
            </a:r>
            <a:r>
              <a:rPr lang="zh-CN" sz="3200" b="1" dirty="0">
                <a:latin typeface="宋体" panose="02010600030101010101" pitchFamily="2" charset="-122"/>
                <a:ea typeface="宋体" panose="02010600030101010101" pitchFamily="2" charset="-122"/>
                <a:sym typeface="+mn-ea"/>
              </a:rPr>
              <a:t>导学一</a:t>
            </a:r>
            <a:r>
              <a:rPr lang="zh-CN" altLang="zh-CN" sz="3200" b="1" dirty="0">
                <a:uFillTx/>
                <a:latin typeface="宋体" panose="02010600030101010101" pitchFamily="2" charset="-122"/>
                <a:cs typeface="宋体" panose="02010600030101010101" pitchFamily="2" charset="-122"/>
                <a:sym typeface="+mn-ea"/>
              </a:rPr>
              <a:t>)</a:t>
            </a:r>
            <a:r>
              <a:rPr lang="zh-CN" altLang="zh-CN" sz="3200" b="1" dirty="0">
                <a:latin typeface="宋体" panose="02010600030101010101" pitchFamily="2" charset="-122"/>
                <a:ea typeface="宋体" panose="02010600030101010101" pitchFamily="2" charset="-122"/>
              </a:rPr>
              <a:t>。</a:t>
            </a:r>
            <a:endParaRPr lang="zh-CN" altLang="zh-CN" sz="3200" b="1" dirty="0">
              <a:latin typeface="宋体" panose="02010600030101010101" pitchFamily="2" charset="-122"/>
              <a:ea typeface="宋体" panose="02010600030101010101" pitchFamily="2" charset="-122"/>
            </a:endParaRPr>
          </a:p>
        </p:txBody>
      </p:sp>
      <p:sp>
        <p:nvSpPr>
          <p:cNvPr id="6" name="文本框 5"/>
          <p:cNvSpPr txBox="1"/>
          <p:nvPr/>
        </p:nvSpPr>
        <p:spPr>
          <a:xfrm>
            <a:off x="1424940" y="2809240"/>
            <a:ext cx="2224405" cy="583565"/>
          </a:xfrm>
          <a:prstGeom prst="rect">
            <a:avLst/>
          </a:prstGeom>
          <a:noFill/>
          <a:ln w="12700" cmpd="sng">
            <a:solidFill>
              <a:schemeClr val="accent1">
                <a:shade val="50000"/>
              </a:schemeClr>
            </a:solidFill>
            <a:prstDash val="solid"/>
          </a:ln>
        </p:spPr>
        <p:txBody>
          <a:bodyPr wrap="none" rtlCol="0">
            <a:spAutoFit/>
          </a:bodyPr>
          <a:p>
            <a:r>
              <a:rPr lang="zh-CN" altLang="en-US" sz="3200" b="1">
                <a:latin typeface="宋体" panose="02010600030101010101" pitchFamily="2" charset="-122"/>
                <a:ea typeface="宋体" panose="02010600030101010101" pitchFamily="2" charset="-122"/>
              </a:rPr>
              <a:t>名字的由来</a:t>
            </a:r>
            <a:endParaRPr lang="zh-CN" altLang="en-US" sz="3200" b="1">
              <a:latin typeface="宋体" panose="02010600030101010101" pitchFamily="2" charset="-122"/>
              <a:ea typeface="宋体" panose="02010600030101010101" pitchFamily="2" charset="-122"/>
            </a:endParaRPr>
          </a:p>
        </p:txBody>
      </p:sp>
      <p:sp>
        <p:nvSpPr>
          <p:cNvPr id="7" name="文本框 6"/>
          <p:cNvSpPr txBox="1"/>
          <p:nvPr/>
        </p:nvSpPr>
        <p:spPr>
          <a:xfrm>
            <a:off x="4985385" y="2396490"/>
            <a:ext cx="1144270" cy="583565"/>
          </a:xfrm>
          <a:prstGeom prst="rect">
            <a:avLst/>
          </a:prstGeom>
          <a:noFill/>
          <a:ln w="12700" cmpd="sng">
            <a:solidFill>
              <a:schemeClr val="accent1">
                <a:shade val="50000"/>
              </a:schemeClr>
            </a:solidFill>
            <a:prstDash val="solid"/>
          </a:ln>
        </p:spPr>
        <p:txBody>
          <a:bodyPr wrap="square" rtlCol="0">
            <a:spAutoFit/>
          </a:bodyPr>
          <a:p>
            <a:pPr algn="ctr"/>
            <a:r>
              <a:rPr lang="zh-CN" altLang="en-US" sz="3200" b="1">
                <a:latin typeface="宋体" panose="02010600030101010101" pitchFamily="2" charset="-122"/>
                <a:ea typeface="宋体" panose="02010600030101010101" pitchFamily="2" charset="-122"/>
              </a:rPr>
              <a:t>①</a:t>
            </a:r>
            <a:endParaRPr lang="zh-CN" altLang="en-US" sz="2800" b="1">
              <a:latin typeface="宋体" panose="02010600030101010101" pitchFamily="2" charset="-122"/>
              <a:ea typeface="宋体" panose="02010600030101010101" pitchFamily="2" charset="-122"/>
            </a:endParaRPr>
          </a:p>
        </p:txBody>
      </p:sp>
      <p:sp>
        <p:nvSpPr>
          <p:cNvPr id="11" name="文本框 10"/>
          <p:cNvSpPr txBox="1"/>
          <p:nvPr/>
        </p:nvSpPr>
        <p:spPr>
          <a:xfrm>
            <a:off x="7494270" y="2694305"/>
            <a:ext cx="3039110" cy="583565"/>
          </a:xfrm>
          <a:prstGeom prst="rect">
            <a:avLst/>
          </a:prstGeom>
          <a:noFill/>
          <a:ln w="12700" cmpd="sng">
            <a:solidFill>
              <a:schemeClr val="accent1">
                <a:shade val="50000"/>
              </a:schemeClr>
            </a:solidFill>
            <a:prstDash val="solid"/>
          </a:ln>
        </p:spPr>
        <p:txBody>
          <a:bodyPr wrap="none" rtlCol="0">
            <a:spAutoFit/>
          </a:bodyPr>
          <a:p>
            <a:pPr algn="l"/>
            <a:r>
              <a:rPr lang="zh-CN" altLang="en-US" sz="3200" b="1">
                <a:latin typeface="宋体" panose="02010600030101010101" pitchFamily="2" charset="-122"/>
                <a:ea typeface="宋体" panose="02010600030101010101" pitchFamily="2" charset="-122"/>
              </a:rPr>
              <a:t>睡觉爱</a:t>
            </a:r>
            <a:r>
              <a:rPr lang="zh-CN" altLang="zh-CN" sz="3200" b="1" dirty="0">
                <a:solidFill>
                  <a:schemeClr val="tx1"/>
                </a:solidFill>
                <a:uFillTx/>
                <a:latin typeface="Arial" panose="020B0604020202020204" pitchFamily="34" charset="0"/>
                <a:ea typeface="SimSun-ExtB" panose="02010609060101010101" charset="-122"/>
                <a:cs typeface="Arial" panose="020B0604020202020204" pitchFamily="34" charset="0"/>
                <a:sym typeface="+mn-ea"/>
              </a:rPr>
              <a:t>摆“大”字</a:t>
            </a:r>
            <a:endParaRPr lang="zh-CN" altLang="zh-CN" sz="3200" b="1" dirty="0">
              <a:solidFill>
                <a:schemeClr val="tx1"/>
              </a:solidFill>
              <a:uFillTx/>
              <a:latin typeface="Arial" panose="020B0604020202020204" pitchFamily="34" charset="0"/>
              <a:ea typeface="SimSun-ExtB" panose="02010609060101010101" charset="-122"/>
              <a:cs typeface="Arial" panose="020B0604020202020204" pitchFamily="34" charset="0"/>
              <a:sym typeface="+mn-ea"/>
            </a:endParaRPr>
          </a:p>
        </p:txBody>
      </p:sp>
      <p:sp>
        <p:nvSpPr>
          <p:cNvPr id="12" name="文本框 11"/>
          <p:cNvSpPr txBox="1"/>
          <p:nvPr/>
        </p:nvSpPr>
        <p:spPr>
          <a:xfrm>
            <a:off x="1424940" y="4117340"/>
            <a:ext cx="2632710" cy="583565"/>
          </a:xfrm>
          <a:prstGeom prst="rect">
            <a:avLst/>
          </a:prstGeom>
          <a:noFill/>
          <a:ln w="12700" cmpd="sng">
            <a:solidFill>
              <a:schemeClr val="accent1">
                <a:shade val="50000"/>
              </a:schemeClr>
            </a:solidFill>
            <a:prstDash val="solid"/>
          </a:ln>
        </p:spPr>
        <p:txBody>
          <a:bodyPr wrap="none" rtlCol="0">
            <a:spAutoFit/>
          </a:bodyPr>
          <a:p>
            <a:r>
              <a:rPr lang="zh-CN" altLang="en-US" sz="3200" b="1">
                <a:latin typeface="宋体" panose="02010600030101010101" pitchFamily="2" charset="-122"/>
                <a:ea typeface="宋体" panose="02010600030101010101" pitchFamily="2" charset="-122"/>
              </a:rPr>
              <a:t>买《山海经》</a:t>
            </a:r>
            <a:endParaRPr lang="zh-CN" altLang="en-US" sz="3200" b="1">
              <a:latin typeface="宋体" panose="02010600030101010101" pitchFamily="2" charset="-122"/>
              <a:ea typeface="宋体" panose="02010600030101010101" pitchFamily="2" charset="-122"/>
            </a:endParaRPr>
          </a:p>
        </p:txBody>
      </p:sp>
      <p:sp>
        <p:nvSpPr>
          <p:cNvPr id="13" name="文本框 12"/>
          <p:cNvSpPr txBox="1"/>
          <p:nvPr/>
        </p:nvSpPr>
        <p:spPr>
          <a:xfrm>
            <a:off x="7672070" y="4040505"/>
            <a:ext cx="2632710" cy="583565"/>
          </a:xfrm>
          <a:prstGeom prst="rect">
            <a:avLst/>
          </a:prstGeom>
          <a:noFill/>
          <a:ln w="12700" cmpd="sng">
            <a:solidFill>
              <a:schemeClr val="accent1">
                <a:shade val="50000"/>
              </a:schemeClr>
            </a:solidFill>
            <a:prstDash val="solid"/>
          </a:ln>
        </p:spPr>
        <p:txBody>
          <a:bodyPr wrap="none" rtlCol="0">
            <a:spAutoFit/>
          </a:bodyPr>
          <a:p>
            <a:r>
              <a:rPr lang="zh-CN" altLang="en-US" sz="3200" b="1">
                <a:latin typeface="宋体" panose="02010600030101010101" pitchFamily="2" charset="-122"/>
                <a:ea typeface="宋体" panose="02010600030101010101" pitchFamily="2" charset="-122"/>
              </a:rPr>
              <a:t>吃福橘等规矩</a:t>
            </a:r>
            <a:endParaRPr lang="zh-CN" altLang="en-US" sz="3200" b="1">
              <a:latin typeface="宋体" panose="02010600030101010101" pitchFamily="2" charset="-122"/>
              <a:ea typeface="宋体" panose="02010600030101010101" pitchFamily="2" charset="-122"/>
            </a:endParaRPr>
          </a:p>
        </p:txBody>
      </p:sp>
      <p:sp>
        <p:nvSpPr>
          <p:cNvPr id="14" name="文本框 13"/>
          <p:cNvSpPr txBox="1"/>
          <p:nvPr/>
        </p:nvSpPr>
        <p:spPr>
          <a:xfrm>
            <a:off x="4981575" y="4562475"/>
            <a:ext cx="1143000" cy="583565"/>
          </a:xfrm>
          <a:prstGeom prst="rect">
            <a:avLst/>
          </a:prstGeom>
          <a:noFill/>
          <a:ln w="12700" cmpd="sng">
            <a:solidFill>
              <a:schemeClr val="accent1">
                <a:shade val="50000"/>
              </a:schemeClr>
            </a:solidFill>
            <a:prstDash val="solid"/>
          </a:ln>
        </p:spPr>
        <p:txBody>
          <a:bodyPr wrap="square" rtlCol="0">
            <a:spAutoFit/>
          </a:bodyPr>
          <a:p>
            <a:pPr algn="ctr"/>
            <a:r>
              <a:rPr lang="zh-CN" altLang="en-US" sz="3200" b="1">
                <a:latin typeface="宋体" panose="02010600030101010101" pitchFamily="2" charset="-122"/>
                <a:ea typeface="宋体" panose="02010600030101010101" pitchFamily="2" charset="-122"/>
              </a:rPr>
              <a:t>②</a:t>
            </a:r>
            <a:endParaRPr lang="zh-CN" altLang="en-US" sz="3200" b="1">
              <a:latin typeface="宋体" panose="02010600030101010101" pitchFamily="2" charset="-122"/>
              <a:ea typeface="宋体" panose="02010600030101010101" pitchFamily="2" charset="-122"/>
            </a:endParaRPr>
          </a:p>
        </p:txBody>
      </p:sp>
      <p:sp>
        <p:nvSpPr>
          <p:cNvPr id="16" name="文本框 15"/>
          <p:cNvSpPr txBox="1"/>
          <p:nvPr/>
        </p:nvSpPr>
        <p:spPr>
          <a:xfrm>
            <a:off x="7466330" y="2033270"/>
            <a:ext cx="309880" cy="368300"/>
          </a:xfrm>
          <a:prstGeom prst="rect">
            <a:avLst/>
          </a:prstGeom>
          <a:noFill/>
        </p:spPr>
        <p:txBody>
          <a:bodyPr wrap="none" rtlCol="0" anchor="t">
            <a:spAutoFit/>
          </a:bodyPr>
          <a:p>
            <a:endParaRPr lang="zh-CN" altLang="en-US"/>
          </a:p>
        </p:txBody>
      </p:sp>
      <p:sp>
        <p:nvSpPr>
          <p:cNvPr id="18" name="文本框 17"/>
          <p:cNvSpPr txBox="1"/>
          <p:nvPr/>
        </p:nvSpPr>
        <p:spPr>
          <a:xfrm>
            <a:off x="5058410" y="3518535"/>
            <a:ext cx="999490" cy="583565"/>
          </a:xfrm>
          <a:prstGeom prst="rect">
            <a:avLst/>
          </a:prstGeom>
          <a:noFill/>
          <a:ln w="12700" cmpd="sng">
            <a:solidFill>
              <a:schemeClr val="accent1">
                <a:shade val="50000"/>
              </a:schemeClr>
            </a:solidFill>
            <a:prstDash val="solid"/>
          </a:ln>
        </p:spPr>
        <p:txBody>
          <a:bodyPr wrap="none" rtlCol="0">
            <a:spAutoFit/>
          </a:bodyPr>
          <a:p>
            <a:r>
              <a:rPr lang="zh-CN" altLang="en-US" sz="3200" b="1">
                <a:latin typeface="宋体" panose="02010600030101010101" pitchFamily="2" charset="-122"/>
                <a:ea typeface="宋体" panose="02010600030101010101" pitchFamily="2" charset="-122"/>
              </a:rPr>
              <a:t>阿长</a:t>
            </a:r>
            <a:endParaRPr lang="zh-CN" altLang="en-US" sz="3200" b="1">
              <a:latin typeface="宋体" panose="02010600030101010101" pitchFamily="2" charset="-122"/>
              <a:ea typeface="宋体" panose="02010600030101010101" pitchFamily="2" charset="-122"/>
            </a:endParaRPr>
          </a:p>
        </p:txBody>
      </p:sp>
      <p:cxnSp>
        <p:nvCxnSpPr>
          <p:cNvPr id="19" name="直接连接符 18"/>
          <p:cNvCxnSpPr>
            <a:stCxn id="6" idx="3"/>
            <a:endCxn id="18" idx="1"/>
          </p:cNvCxnSpPr>
          <p:nvPr/>
        </p:nvCxnSpPr>
        <p:spPr>
          <a:xfrm>
            <a:off x="3649345" y="3101340"/>
            <a:ext cx="1409065" cy="709295"/>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a:endCxn id="13" idx="1"/>
          </p:cNvCxnSpPr>
          <p:nvPr/>
        </p:nvCxnSpPr>
        <p:spPr>
          <a:xfrm>
            <a:off x="6054725" y="3899535"/>
            <a:ext cx="1617345" cy="43307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8" idx="3"/>
            <a:endCxn id="11" idx="1"/>
          </p:cNvCxnSpPr>
          <p:nvPr/>
        </p:nvCxnSpPr>
        <p:spPr>
          <a:xfrm flipV="1">
            <a:off x="6057900" y="2986405"/>
            <a:ext cx="1436370" cy="82423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2" idx="3"/>
            <a:endCxn id="18" idx="1"/>
          </p:cNvCxnSpPr>
          <p:nvPr/>
        </p:nvCxnSpPr>
        <p:spPr>
          <a:xfrm flipV="1">
            <a:off x="4057650" y="3810635"/>
            <a:ext cx="1000760" cy="598805"/>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7" idx="2"/>
          </p:cNvCxnSpPr>
          <p:nvPr/>
        </p:nvCxnSpPr>
        <p:spPr>
          <a:xfrm flipH="1">
            <a:off x="5553075" y="2980055"/>
            <a:ext cx="4445" cy="559435"/>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8" idx="2"/>
            <a:endCxn id="14" idx="0"/>
          </p:cNvCxnSpPr>
          <p:nvPr/>
        </p:nvCxnSpPr>
        <p:spPr>
          <a:xfrm flipH="1">
            <a:off x="5553075" y="4102100"/>
            <a:ext cx="5080" cy="460375"/>
          </a:xfrm>
          <a:prstGeom prst="line">
            <a:avLst/>
          </a:prstGeom>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1"/>
            </p:custDataLst>
          </p:nvPr>
        </p:nvSpPr>
        <p:spPr>
          <a:xfrm>
            <a:off x="1765935" y="5146040"/>
            <a:ext cx="9696450" cy="1076325"/>
          </a:xfrm>
          <a:prstGeom prst="rect">
            <a:avLst/>
          </a:prstGeom>
          <a:noFill/>
          <a:ln w="12700" cmpd="sng">
            <a:solidFill>
              <a:schemeClr val="accent1">
                <a:shade val="50000"/>
              </a:schemeClr>
            </a:solidFill>
            <a:prstDash val="solid"/>
          </a:ln>
        </p:spPr>
        <p:txBody>
          <a:bodyPr wrap="square" rtlCol="0">
            <a:spAutoFit/>
          </a:bodyPr>
          <a:p>
            <a:pPr algn="l">
              <a:lnSpc>
                <a:spcPct val="100000"/>
              </a:lnSpc>
              <a:spcBef>
                <a:spcPts val="0"/>
              </a:spcBef>
              <a:spcAft>
                <a:spcPts val="0"/>
              </a:spcAft>
            </a:pPr>
            <a:r>
              <a:rPr lang="zh-CN" altLang="en-US" sz="3200" b="1">
                <a:latin typeface="宋体" panose="02010600030101010101" pitchFamily="2" charset="-122"/>
                <a:ea typeface="宋体" panose="02010600030101010101" pitchFamily="2" charset="-122"/>
              </a:rPr>
              <a:t>④</a:t>
            </a:r>
            <a:r>
              <a:rPr lang="zh-CN" sz="3200" b="1">
                <a:latin typeface="宋体" panose="02010600030101010101" pitchFamily="2" charset="-122"/>
                <a:ea typeface="宋体" panose="02010600030101010101" pitchFamily="2" charset="-122"/>
              </a:rPr>
              <a:t>这</a:t>
            </a:r>
            <a:r>
              <a:rPr lang="zh-CN" altLang="en-US" sz="3200" b="1">
                <a:latin typeface="Arial" panose="020B0604020202020204" pitchFamily="34" charset="0"/>
                <a:ea typeface="宋体" panose="02010600030101010101" pitchFamily="2" charset="-122"/>
                <a:cs typeface="Arial" panose="020B0604020202020204" pitchFamily="34" charset="0"/>
              </a:rPr>
              <a:t>部分运用了</a:t>
            </a:r>
            <a:r>
              <a:rPr lang="zh-CN" altLang="en-US" sz="3200" b="1" u="sng">
                <a:latin typeface="Arial" panose="020B0604020202020204" pitchFamily="34" charset="0"/>
                <a:ea typeface="宋体" panose="02010600030101010101" pitchFamily="2" charset="-122"/>
                <a:cs typeface="Arial" panose="020B0604020202020204" pitchFamily="34" charset="0"/>
              </a:rPr>
              <a:t> </a:t>
            </a:r>
            <a:r>
              <a:rPr lang="en-US" altLang="zh-CN" sz="3200" b="1" u="sng">
                <a:latin typeface="Arial" panose="020B0604020202020204" pitchFamily="34" charset="0"/>
                <a:ea typeface="宋体" panose="02010600030101010101" pitchFamily="2" charset="-122"/>
                <a:cs typeface="Arial" panose="020B0604020202020204" pitchFamily="34" charset="0"/>
              </a:rPr>
              <a:t>                   </a:t>
            </a:r>
            <a:r>
              <a:rPr lang="zh-CN" altLang="en-US" sz="3200" b="1">
                <a:latin typeface="Arial" panose="020B0604020202020204" pitchFamily="34" charset="0"/>
                <a:ea typeface="宋体" panose="02010600030101010101" pitchFamily="2" charset="-122"/>
                <a:cs typeface="Arial" panose="020B0604020202020204" pitchFamily="34" charset="0"/>
              </a:rPr>
              <a:t>描写的方法</a:t>
            </a:r>
            <a:r>
              <a:rPr lang="en-US" altLang="zh-CN" sz="3200" b="1">
                <a:uFillTx/>
                <a:ea typeface="SimSun-ExtB" panose="02010609060101010101" charset="-122"/>
                <a:cs typeface="+mj-cs"/>
                <a:sym typeface="宋体" panose="02010600030101010101" pitchFamily="2" charset="-122"/>
              </a:rPr>
              <a:t>,</a:t>
            </a:r>
            <a:r>
              <a:rPr lang="zh-CN" altLang="en-US" sz="3200" b="1">
                <a:uFillTx/>
                <a:ea typeface="SimSun-ExtB" panose="02010609060101010101" charset="-122"/>
                <a:cs typeface="+mj-cs"/>
                <a:sym typeface="宋体" panose="02010600030101010101" pitchFamily="2" charset="-122"/>
              </a:rPr>
              <a:t>塑造了阿长</a:t>
            </a:r>
            <a:r>
              <a:rPr lang="zh-CN" altLang="en-US" sz="3200" b="1" u="sng">
                <a:latin typeface="Arial" panose="020B0604020202020204" pitchFamily="34" charset="0"/>
                <a:ea typeface="宋体" panose="02010600030101010101" pitchFamily="2" charset="-122"/>
                <a:cs typeface="Arial" panose="020B0604020202020204" pitchFamily="34" charset="0"/>
                <a:sym typeface="+mn-ea"/>
              </a:rPr>
              <a:t> </a:t>
            </a:r>
            <a:r>
              <a:rPr lang="en-US" altLang="zh-CN" sz="3200" b="1" u="sng">
                <a:latin typeface="Arial" panose="020B0604020202020204" pitchFamily="34" charset="0"/>
                <a:ea typeface="宋体" panose="02010600030101010101" pitchFamily="2" charset="-122"/>
                <a:cs typeface="Arial" panose="020B0604020202020204" pitchFamily="34" charset="0"/>
                <a:sym typeface="+mn-ea"/>
              </a:rPr>
              <a:t>                        </a:t>
            </a:r>
            <a:endParaRPr lang="en-US" altLang="zh-CN" sz="3200" b="1" u="sng">
              <a:latin typeface="Arial" panose="020B0604020202020204" pitchFamily="34" charset="0"/>
              <a:ea typeface="宋体" panose="02010600030101010101" pitchFamily="2" charset="-122"/>
              <a:cs typeface="Arial" panose="020B0604020202020204" pitchFamily="34" charset="0"/>
              <a:sym typeface="+mn-ea"/>
            </a:endParaRPr>
          </a:p>
          <a:p>
            <a:pPr algn="l">
              <a:lnSpc>
                <a:spcPct val="100000"/>
              </a:lnSpc>
              <a:spcBef>
                <a:spcPts val="0"/>
              </a:spcBef>
              <a:spcAft>
                <a:spcPts val="0"/>
              </a:spcAft>
            </a:pPr>
            <a:r>
              <a:rPr lang="en-US" altLang="zh-CN" sz="3200" b="1" u="sng">
                <a:latin typeface="Arial" panose="020B0604020202020204" pitchFamily="34" charset="0"/>
                <a:ea typeface="宋体" panose="02010600030101010101" pitchFamily="2" charset="-122"/>
                <a:cs typeface="Arial" panose="020B0604020202020204" pitchFamily="34" charset="0"/>
                <a:sym typeface="+mn-ea"/>
              </a:rPr>
              <a:t>                        </a:t>
            </a:r>
            <a:r>
              <a:rPr lang="zh-CN" altLang="en-US" sz="3200" b="1">
                <a:latin typeface="Arial" panose="020B0604020202020204" pitchFamily="34" charset="0"/>
                <a:ea typeface="宋体" panose="02010600030101010101" pitchFamily="2" charset="-122"/>
                <a:cs typeface="Arial" panose="020B0604020202020204" pitchFamily="34" charset="0"/>
                <a:sym typeface="+mn-ea"/>
              </a:rPr>
              <a:t>的形象</a:t>
            </a:r>
            <a:r>
              <a:rPr lang="en-US" altLang="zh-CN" sz="3200" b="1">
                <a:uFillTx/>
                <a:ea typeface="SimSun-ExtB" panose="02010609060101010101" charset="-122"/>
                <a:cs typeface="+mj-cs"/>
                <a:sym typeface="宋体" panose="02010600030101010101" pitchFamily="2" charset="-122"/>
              </a:rPr>
              <a:t>,</a:t>
            </a:r>
            <a:r>
              <a:rPr lang="zh-CN" altLang="en-US" sz="3200" b="1">
                <a:latin typeface="Arial" panose="020B0604020202020204" pitchFamily="34" charset="0"/>
                <a:ea typeface="宋体" panose="02010600030101010101" pitchFamily="2" charset="-122"/>
                <a:cs typeface="Arial" panose="020B0604020202020204" pitchFamily="34" charset="0"/>
                <a:sym typeface="+mn-ea"/>
              </a:rPr>
              <a:t>从而体现出作者对她的</a:t>
            </a:r>
            <a:r>
              <a:rPr lang="en-US" altLang="zh-CN" sz="3200" b="1" u="sng">
                <a:latin typeface="Arial" panose="020B0604020202020204" pitchFamily="34" charset="0"/>
                <a:ea typeface="宋体" panose="02010600030101010101" pitchFamily="2" charset="-122"/>
                <a:cs typeface="Arial" panose="020B0604020202020204" pitchFamily="34" charset="0"/>
                <a:sym typeface="+mn-ea"/>
              </a:rPr>
              <a:t>         </a:t>
            </a:r>
            <a:r>
              <a:rPr lang="zh-CN" altLang="en-US" sz="3200" b="1">
                <a:latin typeface="Arial" panose="020B0604020202020204" pitchFamily="34" charset="0"/>
                <a:ea typeface="宋体" panose="02010600030101010101" pitchFamily="2" charset="-122"/>
                <a:cs typeface="Arial" panose="020B0604020202020204" pitchFamily="34" charset="0"/>
              </a:rPr>
              <a:t>。</a:t>
            </a:r>
            <a:endParaRPr lang="zh-CN" altLang="en-US" sz="3200" b="1">
              <a:latin typeface="宋体" panose="02010600030101010101" pitchFamily="2" charset="-122"/>
              <a:ea typeface="宋体" panose="02010600030101010101" pitchFamily="2" charset="-122"/>
            </a:endParaRPr>
          </a:p>
        </p:txBody>
      </p:sp>
      <p:sp>
        <p:nvSpPr>
          <p:cNvPr id="2" name="文本框 1"/>
          <p:cNvSpPr txBox="1"/>
          <p:nvPr>
            <p:custDataLst>
              <p:tags r:id="rId2"/>
            </p:custDataLst>
          </p:nvPr>
        </p:nvSpPr>
        <p:spPr>
          <a:xfrm>
            <a:off x="567055" y="1273175"/>
            <a:ext cx="10525760" cy="1076325"/>
          </a:xfrm>
          <a:prstGeom prst="rect">
            <a:avLst/>
          </a:prstGeom>
          <a:noFill/>
          <a:ln w="12700" cmpd="sng">
            <a:solidFill>
              <a:schemeClr val="accent1">
                <a:shade val="50000"/>
              </a:schemeClr>
            </a:solidFill>
            <a:prstDash val="solid"/>
          </a:ln>
        </p:spPr>
        <p:txBody>
          <a:bodyPr wrap="square" rtlCol="0">
            <a:spAutoFit/>
          </a:bodyPr>
          <a:p>
            <a:pPr algn="l">
              <a:lnSpc>
                <a:spcPct val="100000"/>
              </a:lnSpc>
              <a:spcBef>
                <a:spcPts val="0"/>
              </a:spcBef>
              <a:spcAft>
                <a:spcPts val="0"/>
              </a:spcAft>
            </a:pPr>
            <a:r>
              <a:rPr lang="zh-CN" altLang="en-US" sz="3200" b="1">
                <a:latin typeface="宋体" panose="02010600030101010101" pitchFamily="2" charset="-122"/>
                <a:ea typeface="宋体" panose="02010600030101010101" pitchFamily="2" charset="-122"/>
              </a:rPr>
              <a:t>③阿长是</a:t>
            </a:r>
            <a:r>
              <a:rPr lang="en-US" altLang="zh-CN" sz="3200" b="1">
                <a:latin typeface="Arial" panose="020B0604020202020204" pitchFamily="34" charset="0"/>
                <a:ea typeface="宋体" panose="02010600030101010101" pitchFamily="2" charset="-122"/>
                <a:cs typeface="Arial" panose="020B0604020202020204" pitchFamily="34" charset="0"/>
              </a:rPr>
              <a:t>“</a:t>
            </a:r>
            <a:r>
              <a:rPr lang="zh-CN" altLang="en-US" sz="3200" b="1">
                <a:latin typeface="Arial" panose="020B0604020202020204" pitchFamily="34" charset="0"/>
                <a:ea typeface="宋体" panose="02010600030101010101" pitchFamily="2" charset="-122"/>
                <a:cs typeface="Arial" panose="020B0604020202020204" pitchFamily="34" charset="0"/>
              </a:rPr>
              <a:t>我</a:t>
            </a:r>
            <a:r>
              <a:rPr lang="en-US" altLang="zh-CN" sz="3200" b="1">
                <a:latin typeface="Arial" panose="020B0604020202020204" pitchFamily="34" charset="0"/>
                <a:ea typeface="宋体" panose="02010600030101010101" pitchFamily="2" charset="-122"/>
                <a:cs typeface="Arial" panose="020B0604020202020204" pitchFamily="34" charset="0"/>
              </a:rPr>
              <a:t>”</a:t>
            </a:r>
            <a:r>
              <a:rPr lang="zh-CN" altLang="en-US" sz="3200" b="1">
                <a:latin typeface="Arial" panose="020B0604020202020204" pitchFamily="34" charset="0"/>
                <a:ea typeface="宋体" panose="02010600030101010101" pitchFamily="2" charset="-122"/>
                <a:cs typeface="Arial" panose="020B0604020202020204" pitchFamily="34" charset="0"/>
              </a:rPr>
              <a:t>的保姆</a:t>
            </a:r>
            <a:r>
              <a:rPr lang="en-US" altLang="zh-CN" sz="3200" b="1">
                <a:uFillTx/>
                <a:ea typeface="SimSun-ExtB" panose="02010609060101010101" charset="-122"/>
                <a:cs typeface="+mj-cs"/>
                <a:sym typeface="宋体" panose="02010600030101010101" pitchFamily="2" charset="-122"/>
              </a:rPr>
              <a:t>,</a:t>
            </a:r>
            <a:r>
              <a:rPr lang="zh-CN" altLang="en-US" sz="3200" b="1">
                <a:latin typeface="Arial" panose="020B0604020202020204" pitchFamily="34" charset="0"/>
                <a:ea typeface="宋体" panose="02010600030101010101" pitchFamily="2" charset="-122"/>
                <a:cs typeface="Arial" panose="020B0604020202020204" pitchFamily="34" charset="0"/>
              </a:rPr>
              <a:t>本部分又进一步</a:t>
            </a:r>
            <a:r>
              <a:rPr lang="zh-CN" altLang="en-US" sz="3200" b="1" u="sng">
                <a:solidFill>
                  <a:srgbClr val="FF0000"/>
                </a:solidFill>
                <a:latin typeface="Arial" panose="020B0604020202020204" pitchFamily="34" charset="0"/>
                <a:ea typeface="宋体" panose="02010600030101010101" pitchFamily="2" charset="-122"/>
                <a:cs typeface="Arial" panose="020B0604020202020204" pitchFamily="34" charset="0"/>
              </a:rPr>
              <a:t>突出了阿长的身份和地位</a:t>
            </a:r>
            <a:r>
              <a:rPr lang="zh-CN" altLang="en-US" sz="3200" b="1">
                <a:latin typeface="Arial" panose="020B0604020202020204" pitchFamily="34" charset="0"/>
                <a:ea typeface="宋体" panose="02010600030101010101" pitchFamily="2" charset="-122"/>
                <a:cs typeface="Arial" panose="020B0604020202020204" pitchFamily="34" charset="0"/>
              </a:rPr>
              <a:t>是</a:t>
            </a:r>
            <a:r>
              <a:rPr lang="zh-CN" altLang="en-US" sz="3200" b="1" u="sng">
                <a:latin typeface="Arial" panose="020B0604020202020204" pitchFamily="34" charset="0"/>
                <a:ea typeface="宋体" panose="02010600030101010101" pitchFamily="2" charset="-122"/>
                <a:cs typeface="Arial" panose="020B0604020202020204" pitchFamily="34" charset="0"/>
              </a:rPr>
              <a:t> </a:t>
            </a:r>
            <a:r>
              <a:rPr lang="en-US" altLang="zh-CN" sz="3200" b="1" u="sng">
                <a:latin typeface="Arial" panose="020B0604020202020204" pitchFamily="34" charset="0"/>
                <a:ea typeface="宋体" panose="02010600030101010101" pitchFamily="2" charset="-122"/>
                <a:cs typeface="Arial" panose="020B0604020202020204" pitchFamily="34" charset="0"/>
              </a:rPr>
              <a:t>                              </a:t>
            </a:r>
            <a:r>
              <a:rPr lang="zh-CN" altLang="en-US" sz="3200" b="1">
                <a:latin typeface="Arial" panose="020B0604020202020204" pitchFamily="34" charset="0"/>
                <a:ea typeface="宋体" panose="02010600030101010101" pitchFamily="2" charset="-122"/>
                <a:cs typeface="Arial" panose="020B0604020202020204" pitchFamily="34" charset="0"/>
              </a:rPr>
              <a:t>的。</a:t>
            </a:r>
            <a:endParaRPr lang="zh-CN" altLang="en-US" sz="3200" b="1">
              <a:latin typeface="宋体" panose="02010600030101010101" pitchFamily="2" charset="-122"/>
              <a:ea typeface="宋体" panose="02010600030101010101" pitchFamily="2" charset="-122"/>
            </a:endParaRPr>
          </a:p>
        </p:txBody>
      </p:sp>
      <p:sp>
        <p:nvSpPr>
          <p:cNvPr id="8" name="矩形 7"/>
          <p:cNvSpPr/>
          <p:nvPr>
            <p:custDataLst>
              <p:tags r:id="rId3"/>
            </p:custDataLst>
          </p:nvPr>
        </p:nvSpPr>
        <p:spPr>
          <a:xfrm>
            <a:off x="1905000" y="1750060"/>
            <a:ext cx="3539490" cy="583565"/>
          </a:xfrm>
          <a:prstGeom prst="rect">
            <a:avLst/>
          </a:prstGeom>
        </p:spPr>
        <p:txBody>
          <a:bodyPr wrap="square">
            <a:spAutoFit/>
          </a:bodyPr>
          <a:p>
            <a:pPr algn="just" fontAlgn="auto">
              <a:lnSpc>
                <a:spcPct val="100000"/>
              </a:lnSpc>
            </a:pPr>
            <a:r>
              <a:rPr lang="zh-CN" sz="3200" b="1" dirty="0">
                <a:solidFill>
                  <a:srgbClr val="FF0000"/>
                </a:solidFill>
                <a:uFillTx/>
                <a:latin typeface="黑体" panose="02010609060101010101" charset="-122"/>
                <a:ea typeface="黑体" panose="02010609060101010101" charset="-122"/>
                <a:sym typeface="+mn-ea"/>
              </a:rPr>
              <a:t>低下、</a:t>
            </a:r>
            <a:r>
              <a:rPr lang="zh-CN" sz="3200" b="1" dirty="0">
                <a:solidFill>
                  <a:srgbClr val="FF0000"/>
                </a:solidFill>
                <a:uFillTx/>
                <a:latin typeface="黑体" panose="02010609060101010101" charset="-122"/>
                <a:ea typeface="黑体" panose="02010609060101010101" charset="-122"/>
              </a:rPr>
              <a:t>不被人重视</a:t>
            </a:r>
            <a:endParaRPr lang="zh-CN" sz="3200" b="1" dirty="0">
              <a:solidFill>
                <a:srgbClr val="FF0000"/>
              </a:solidFill>
              <a:uFillTx/>
              <a:latin typeface="黑体" panose="02010609060101010101" charset="-122"/>
              <a:ea typeface="黑体" panose="02010609060101010101" charset="-122"/>
            </a:endParaRPr>
          </a:p>
        </p:txBody>
      </p:sp>
      <p:cxnSp>
        <p:nvCxnSpPr>
          <p:cNvPr id="4" name="直接箭头连接符 3"/>
          <p:cNvCxnSpPr>
            <a:stCxn id="6" idx="0"/>
          </p:cNvCxnSpPr>
          <p:nvPr/>
        </p:nvCxnSpPr>
        <p:spPr>
          <a:xfrm flipH="1" flipV="1">
            <a:off x="2524760" y="2378075"/>
            <a:ext cx="12700" cy="43116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a:stCxn id="13" idx="2"/>
          </p:cNvCxnSpPr>
          <p:nvPr/>
        </p:nvCxnSpPr>
        <p:spPr>
          <a:xfrm flipH="1">
            <a:off x="8965565" y="4624070"/>
            <a:ext cx="22860" cy="635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矩形 8"/>
          <p:cNvSpPr/>
          <p:nvPr>
            <p:custDataLst>
              <p:tags r:id="rId4"/>
            </p:custDataLst>
          </p:nvPr>
        </p:nvSpPr>
        <p:spPr>
          <a:xfrm>
            <a:off x="4682490" y="5125085"/>
            <a:ext cx="2423795" cy="583565"/>
          </a:xfrm>
          <a:prstGeom prst="rect">
            <a:avLst/>
          </a:prstGeom>
        </p:spPr>
        <p:txBody>
          <a:bodyPr wrap="square">
            <a:spAutoFit/>
          </a:bodyPr>
          <a:p>
            <a:pPr algn="just" fontAlgn="auto">
              <a:lnSpc>
                <a:spcPct val="100000"/>
              </a:lnSpc>
            </a:pPr>
            <a:r>
              <a:rPr lang="zh-CN" sz="3200" b="1" dirty="0">
                <a:solidFill>
                  <a:srgbClr val="FF0000"/>
                </a:solidFill>
                <a:latin typeface="黑体" panose="02010609060101010101" charset="-122"/>
                <a:ea typeface="黑体" panose="02010609060101010101" charset="-122"/>
              </a:rPr>
              <a:t>语言、神态</a:t>
            </a:r>
            <a:endParaRPr lang="zh-CN" sz="3200" b="1" dirty="0">
              <a:solidFill>
                <a:srgbClr val="FF0000"/>
              </a:solidFill>
              <a:latin typeface="黑体" panose="02010609060101010101" charset="-122"/>
              <a:ea typeface="黑体" panose="02010609060101010101" charset="-122"/>
            </a:endParaRPr>
          </a:p>
        </p:txBody>
      </p:sp>
      <p:sp>
        <p:nvSpPr>
          <p:cNvPr id="25" name="矩形 24"/>
          <p:cNvSpPr/>
          <p:nvPr>
            <p:custDataLst>
              <p:tags r:id="rId5"/>
            </p:custDataLst>
          </p:nvPr>
        </p:nvSpPr>
        <p:spPr>
          <a:xfrm>
            <a:off x="1905000" y="5637530"/>
            <a:ext cx="2736850" cy="583565"/>
          </a:xfrm>
          <a:prstGeom prst="rect">
            <a:avLst/>
          </a:prstGeom>
        </p:spPr>
        <p:txBody>
          <a:bodyPr wrap="square">
            <a:spAutoFit/>
          </a:bodyPr>
          <a:p>
            <a:pPr algn="just" fontAlgn="auto">
              <a:lnSpc>
                <a:spcPct val="100000"/>
              </a:lnSpc>
            </a:pPr>
            <a:r>
              <a:rPr lang="zh-CN" sz="3200" b="1" dirty="0">
                <a:solidFill>
                  <a:srgbClr val="FF0000"/>
                </a:solidFill>
                <a:latin typeface="黑体" panose="02010609060101010101" charset="-122"/>
                <a:ea typeface="黑体" panose="02010609060101010101" charset="-122"/>
              </a:rPr>
              <a:t>希望一生平安</a:t>
            </a:r>
            <a:endParaRPr lang="zh-CN" sz="3200" b="1" dirty="0">
              <a:solidFill>
                <a:srgbClr val="FF0000"/>
              </a:solidFill>
              <a:latin typeface="黑体" panose="02010609060101010101" charset="-122"/>
              <a:ea typeface="黑体" panose="02010609060101010101" charset="-122"/>
            </a:endParaRPr>
          </a:p>
        </p:txBody>
      </p:sp>
      <p:sp>
        <p:nvSpPr>
          <p:cNvPr id="26" name="矩形 25"/>
          <p:cNvSpPr/>
          <p:nvPr>
            <p:custDataLst>
              <p:tags r:id="rId6"/>
            </p:custDataLst>
          </p:nvPr>
        </p:nvSpPr>
        <p:spPr>
          <a:xfrm>
            <a:off x="10022205" y="5637530"/>
            <a:ext cx="1200150" cy="583565"/>
          </a:xfrm>
          <a:prstGeom prst="rect">
            <a:avLst/>
          </a:prstGeom>
        </p:spPr>
        <p:txBody>
          <a:bodyPr wrap="square">
            <a:spAutoFit/>
          </a:bodyPr>
          <a:p>
            <a:pPr algn="just" fontAlgn="auto">
              <a:lnSpc>
                <a:spcPct val="100000"/>
              </a:lnSpc>
            </a:pPr>
            <a:r>
              <a:rPr lang="zh-CN" sz="3200" b="1" dirty="0">
                <a:solidFill>
                  <a:srgbClr val="FF0000"/>
                </a:solidFill>
                <a:latin typeface="黑体" panose="02010609060101010101" charset="-122"/>
                <a:ea typeface="黑体" panose="02010609060101010101" charset="-122"/>
              </a:rPr>
              <a:t>同情</a:t>
            </a:r>
            <a:endParaRPr lang="zh-CN" sz="3200" b="1" dirty="0">
              <a:solidFill>
                <a:srgbClr val="FF0000"/>
              </a:solidFill>
              <a:latin typeface="黑体" panose="02010609060101010101" charset="-122"/>
              <a:ea typeface="黑体" panose="02010609060101010101"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ircle(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circle(in)">
                                      <p:cBhvr>
                                        <p:cTn id="17" dur="20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circle(in)">
                                      <p:cBhvr>
                                        <p:cTn id="22"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25" grpId="0"/>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5" name="文本框 4"/>
          <p:cNvSpPr txBox="1"/>
          <p:nvPr>
            <p:custDataLst>
              <p:tags r:id="rId1"/>
            </p:custDataLst>
          </p:nvPr>
        </p:nvSpPr>
        <p:spPr>
          <a:xfrm>
            <a:off x="402590" y="1254125"/>
            <a:ext cx="11387455" cy="1076325"/>
          </a:xfrm>
          <a:prstGeom prst="rect">
            <a:avLst/>
          </a:prstGeom>
          <a:noFill/>
        </p:spPr>
        <p:txBody>
          <a:bodyPr wrap="square" rtlCol="0" anchor="t">
            <a:spAutoFit/>
          </a:bodyPr>
          <a:p>
            <a:r>
              <a:rPr sz="3200" b="1">
                <a:latin typeface="宋体" panose="02010600030101010101" pitchFamily="2" charset="-122"/>
                <a:ea typeface="宋体" panose="02010600030101010101" pitchFamily="2" charset="-122"/>
              </a:rPr>
              <a:t>⑴</a:t>
            </a:r>
            <a:r>
              <a:rPr lang="zh-CN" sz="3200" b="1">
                <a:latin typeface="宋体" panose="02010600030101010101" pitchFamily="2" charset="-122"/>
                <a:ea typeface="宋体" panose="02010600030101010101" pitchFamily="2" charset="-122"/>
              </a:rPr>
              <a:t>参照</a:t>
            </a:r>
            <a:r>
              <a:rPr lang="zh-CN" altLang="en-US" sz="3200" b="1">
                <a:latin typeface="宋体" panose="02010600030101010101" pitchFamily="2" charset="-122"/>
                <a:ea typeface="宋体" panose="02010600030101010101" pitchFamily="2" charset="-122"/>
                <a:cs typeface="宋体" panose="02010600030101010101" pitchFamily="2" charset="-122"/>
              </a:rPr>
              <a:t>思维导图已给出的几个方面的事情</a:t>
            </a:r>
            <a:r>
              <a:rPr lang="en-US" altLang="zh-CN" sz="3200" b="1">
                <a:uFillTx/>
                <a:ea typeface="SimSun-ExtB" panose="02010609060101010101" charset="-122"/>
                <a:cs typeface="+mj-cs"/>
                <a:sym typeface="宋体" panose="02010600030101010101" pitchFamily="2" charset="-122"/>
              </a:rPr>
              <a:t>,①</a:t>
            </a:r>
            <a:r>
              <a:rPr lang="zh-CN" altLang="en-US" sz="3200" b="1">
                <a:uFillTx/>
                <a:ea typeface="SimSun-ExtB" panose="02010609060101010101" charset="-122"/>
                <a:cs typeface="+mj-cs"/>
                <a:sym typeface="宋体" panose="02010600030101010101" pitchFamily="2" charset="-122"/>
              </a:rPr>
              <a:t>和</a:t>
            </a:r>
            <a:r>
              <a:rPr lang="en-US" altLang="zh-CN" sz="3200" b="1">
                <a:uFillTx/>
                <a:ea typeface="SimSun-ExtB" panose="02010609060101010101" charset="-122"/>
                <a:cs typeface="+mj-cs"/>
                <a:sym typeface="宋体" panose="02010600030101010101" pitchFamily="2" charset="-122"/>
              </a:rPr>
              <a:t>②</a:t>
            </a:r>
            <a:r>
              <a:rPr lang="zh-CN" altLang="en-US" sz="3200" b="1">
                <a:uFillTx/>
                <a:ea typeface="SimSun-ExtB" panose="02010609060101010101" charset="-122"/>
                <a:cs typeface="+mj-cs"/>
                <a:sym typeface="宋体" panose="02010600030101010101" pitchFamily="2" charset="-122"/>
              </a:rPr>
              <a:t>处的故事可以分别概括为</a:t>
            </a:r>
            <a:r>
              <a:rPr lang="en-US" altLang="zh-CN" sz="32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dirty="0">
                <a:uFillTx/>
                <a:latin typeface="宋体" panose="02010600030101010101" pitchFamily="2" charset="-122"/>
                <a:ea typeface="宋体" panose="02010600030101010101" pitchFamily="2" charset="-122"/>
                <a:cs typeface="宋体" panose="02010600030101010101" pitchFamily="2" charset="-122"/>
                <a:sym typeface="+mn-ea"/>
              </a:rPr>
              <a:t>和</a:t>
            </a:r>
            <a:r>
              <a:rPr lang="en-US" altLang="zh-CN" sz="32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a:latin typeface="宋体" panose="02010600030101010101" pitchFamily="2" charset="-122"/>
                <a:ea typeface="宋体" panose="02010600030101010101" pitchFamily="2" charset="-122"/>
                <a:sym typeface="+mn-ea"/>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
        <p:nvSpPr>
          <p:cNvPr id="15" name="矩形 14"/>
          <p:cNvSpPr/>
          <p:nvPr>
            <p:custDataLst>
              <p:tags r:id="rId2"/>
            </p:custDataLst>
          </p:nvPr>
        </p:nvSpPr>
        <p:spPr>
          <a:xfrm>
            <a:off x="2520950" y="1700530"/>
            <a:ext cx="4572635" cy="558800"/>
          </a:xfrm>
          <a:prstGeom prst="rect">
            <a:avLst/>
          </a:prstGeom>
        </p:spPr>
        <p:txBody>
          <a:bodyPr wrap="square">
            <a:spAutoFit/>
          </a:bodyPr>
          <a:p>
            <a:pPr algn="just" fontAlgn="auto">
              <a:lnSpc>
                <a:spcPct val="95000"/>
              </a:lnSpc>
              <a:spcBef>
                <a:spcPts val="0"/>
              </a:spcBef>
              <a:spcAft>
                <a:spcPts val="0"/>
              </a:spcAft>
            </a:pPr>
            <a:r>
              <a:rPr lang="zh-CN" altLang="en-US" sz="3200" b="1" dirty="0" smtClean="0">
                <a:solidFill>
                  <a:srgbClr val="FF0000"/>
                </a:solidFill>
                <a:latin typeface="黑体" panose="02010609060101010101" charset="-122"/>
                <a:ea typeface="黑体" panose="02010609060101010101" charset="-122"/>
              </a:rPr>
              <a:t>爱</a:t>
            </a:r>
            <a:r>
              <a:rPr lang="zh-CN" altLang="zh-CN" sz="3200" b="1" dirty="0">
                <a:solidFill>
                  <a:srgbClr val="FF0000"/>
                </a:solidFill>
                <a:uFillTx/>
                <a:latin typeface="黑体" panose="02010609060101010101" charset="-122"/>
                <a:ea typeface="黑体" panose="02010609060101010101" charset="-122"/>
                <a:cs typeface="Arial" panose="020B0604020202020204" pitchFamily="34" charset="0"/>
              </a:rPr>
              <a:t>切切察察</a:t>
            </a:r>
            <a:r>
              <a:rPr lang="zh-CN" sz="3200" b="1" dirty="0">
                <a:solidFill>
                  <a:srgbClr val="FF0000"/>
                </a:solidFill>
                <a:uFillTx/>
                <a:latin typeface="黑体" panose="02010609060101010101" charset="-122"/>
                <a:ea typeface="黑体" panose="02010609060101010101" charset="-122"/>
                <a:cs typeface="Arial" panose="020B0604020202020204" pitchFamily="34" charset="0"/>
              </a:rPr>
              <a:t>和</a:t>
            </a:r>
            <a:r>
              <a:rPr lang="zh-CN" altLang="zh-CN" sz="3200" b="1" dirty="0">
                <a:solidFill>
                  <a:srgbClr val="FF0000"/>
                </a:solidFill>
                <a:uFillTx/>
                <a:latin typeface="黑体" panose="02010609060101010101" charset="-122"/>
                <a:ea typeface="黑体" panose="02010609060101010101" charset="-122"/>
                <a:cs typeface="Arial" panose="020B0604020202020204" pitchFamily="34" charset="0"/>
              </a:rPr>
              <a:t>告状</a:t>
            </a:r>
            <a:endParaRPr lang="zh-CN" altLang="zh-CN" sz="3200" b="1" dirty="0">
              <a:solidFill>
                <a:srgbClr val="FF0000"/>
              </a:solidFill>
              <a:uFillTx/>
              <a:latin typeface="黑体" panose="02010609060101010101" charset="-122"/>
              <a:ea typeface="黑体" panose="02010609060101010101" charset="-122"/>
              <a:cs typeface="Arial" panose="020B0604020202020204" pitchFamily="34" charset="0"/>
            </a:endParaRPr>
          </a:p>
        </p:txBody>
      </p:sp>
      <p:sp>
        <p:nvSpPr>
          <p:cNvPr id="17" name="矩形 16"/>
          <p:cNvSpPr/>
          <p:nvPr>
            <p:custDataLst>
              <p:tags r:id="rId3"/>
            </p:custDataLst>
          </p:nvPr>
        </p:nvSpPr>
        <p:spPr>
          <a:xfrm>
            <a:off x="4894580" y="4776470"/>
            <a:ext cx="3140075" cy="558800"/>
          </a:xfrm>
          <a:prstGeom prst="rect">
            <a:avLst/>
          </a:prstGeom>
        </p:spPr>
        <p:txBody>
          <a:bodyPr wrap="square">
            <a:spAutoFit/>
          </a:bodyPr>
          <a:p>
            <a:pPr algn="just" fontAlgn="auto">
              <a:lnSpc>
                <a:spcPct val="95000"/>
              </a:lnSpc>
              <a:spcBef>
                <a:spcPts val="0"/>
              </a:spcBef>
              <a:spcAft>
                <a:spcPts val="0"/>
              </a:spcAft>
            </a:pPr>
            <a:r>
              <a:rPr lang="zh-CN" altLang="zh-CN" sz="3200" b="1" dirty="0" smtClean="0">
                <a:solidFill>
                  <a:srgbClr val="FF0000"/>
                </a:solidFill>
                <a:uFillTx/>
                <a:latin typeface="黑体" panose="02010609060101010101" charset="-122"/>
                <a:ea typeface="黑体" panose="02010609060101010101" charset="-122"/>
                <a:cs typeface="Arial" panose="020B0604020202020204" pitchFamily="34" charset="0"/>
                <a:sym typeface="+mn-ea"/>
              </a:rPr>
              <a:t>讲</a:t>
            </a:r>
            <a:r>
              <a:rPr lang="zh-CN" altLang="zh-CN" sz="3200" b="1" dirty="0">
                <a:solidFill>
                  <a:srgbClr val="FF0000"/>
                </a:solidFill>
                <a:uFillTx/>
                <a:latin typeface="Arial" panose="020B0604020202020204" pitchFamily="34" charset="0"/>
                <a:ea typeface="SimSun-ExtB" panose="02010609060101010101" charset="-122"/>
                <a:cs typeface="Arial" panose="020B0604020202020204" pitchFamily="34" charset="0"/>
                <a:sym typeface="+mn-ea"/>
              </a:rPr>
              <a:t>“</a:t>
            </a:r>
            <a:r>
              <a:rPr lang="zh-CN" altLang="zh-CN" sz="3200" b="1" dirty="0">
                <a:solidFill>
                  <a:srgbClr val="FF0000"/>
                </a:solidFill>
                <a:uFillTx/>
                <a:latin typeface="黑体" panose="02010609060101010101" charset="-122"/>
                <a:ea typeface="黑体" panose="02010609060101010101" charset="-122"/>
                <a:cs typeface="Arial" panose="020B0604020202020204" pitchFamily="34" charset="0"/>
                <a:sym typeface="+mn-ea"/>
              </a:rPr>
              <a:t>长毛</a:t>
            </a:r>
            <a:r>
              <a:rPr lang="zh-CN" altLang="zh-CN" sz="3200" b="1" dirty="0">
                <a:solidFill>
                  <a:srgbClr val="FF0000"/>
                </a:solidFill>
                <a:uFillTx/>
                <a:latin typeface="Arial" panose="020B0604020202020204" pitchFamily="34" charset="0"/>
                <a:ea typeface="SimSun-ExtB" panose="02010609060101010101" charset="-122"/>
                <a:cs typeface="Arial" panose="020B0604020202020204" pitchFamily="34" charset="0"/>
                <a:sym typeface="+mn-ea"/>
              </a:rPr>
              <a:t>”</a:t>
            </a:r>
            <a:r>
              <a:rPr lang="zh-CN" altLang="zh-CN" sz="3200" b="1" dirty="0">
                <a:solidFill>
                  <a:srgbClr val="FF0000"/>
                </a:solidFill>
                <a:uFillTx/>
                <a:latin typeface="黑体" panose="02010609060101010101" charset="-122"/>
                <a:ea typeface="黑体" panose="02010609060101010101" charset="-122"/>
                <a:cs typeface="Arial" panose="020B0604020202020204" pitchFamily="34" charset="0"/>
                <a:sym typeface="+mn-ea"/>
              </a:rPr>
              <a:t>的故事</a:t>
            </a:r>
            <a:endParaRPr lang="zh-CN" altLang="zh-CN" sz="3200" b="1" dirty="0">
              <a:solidFill>
                <a:srgbClr val="FF0000"/>
              </a:solidFill>
              <a:uFillTx/>
              <a:latin typeface="黑体" panose="02010609060101010101" charset="-122"/>
              <a:ea typeface="黑体" panose="02010609060101010101" charset="-122"/>
              <a:cs typeface="Arial" panose="020B0604020202020204" pitchFamily="34" charset="0"/>
              <a:sym typeface="+mn-ea"/>
            </a:endParaRPr>
          </a:p>
        </p:txBody>
      </p:sp>
      <p:sp>
        <p:nvSpPr>
          <p:cNvPr id="3" name="矩形 2"/>
          <p:cNvSpPr/>
          <p:nvPr>
            <p:custDataLst>
              <p:tags r:id="rId4"/>
            </p:custDataLst>
          </p:nvPr>
        </p:nvSpPr>
        <p:spPr>
          <a:xfrm>
            <a:off x="7093585" y="2756535"/>
            <a:ext cx="2388235" cy="583565"/>
          </a:xfrm>
          <a:prstGeom prst="rect">
            <a:avLst/>
          </a:prstGeom>
        </p:spPr>
        <p:txBody>
          <a:bodyPr wrap="square">
            <a:spAutoFit/>
          </a:bodyPr>
          <a:p>
            <a:pPr algn="just" fontAlgn="auto">
              <a:lnSpc>
                <a:spcPct val="100000"/>
              </a:lnSpc>
            </a:pPr>
            <a:r>
              <a:rPr lang="zh-CN" altLang="en-US" sz="3200" b="1" dirty="0" smtClean="0">
                <a:solidFill>
                  <a:srgbClr val="FF0000"/>
                </a:solidFill>
                <a:uFillTx/>
                <a:latin typeface="黑体" panose="02010609060101010101" charset="-122"/>
                <a:ea typeface="黑体" panose="02010609060101010101" charset="-122"/>
              </a:rPr>
              <a:t>名字的由来</a:t>
            </a:r>
            <a:endParaRPr lang="zh-CN" altLang="en-US" sz="3200" b="1" dirty="0" smtClean="0">
              <a:solidFill>
                <a:srgbClr val="FF0000"/>
              </a:solidFill>
              <a:uFillTx/>
              <a:latin typeface="黑体" panose="02010609060101010101" charset="-122"/>
              <a:ea typeface="黑体" panose="02010609060101010101" charset="-122"/>
              <a:cs typeface="Arial" panose="020B0604020202020204" pitchFamily="34" charset="0"/>
            </a:endParaRPr>
          </a:p>
        </p:txBody>
      </p:sp>
      <p:sp>
        <p:nvSpPr>
          <p:cNvPr id="6" name="矩形 5"/>
          <p:cNvSpPr/>
          <p:nvPr>
            <p:custDataLst>
              <p:tags r:id="rId5"/>
            </p:custDataLst>
          </p:nvPr>
        </p:nvSpPr>
        <p:spPr>
          <a:xfrm>
            <a:off x="402590" y="3213735"/>
            <a:ext cx="3138170" cy="583565"/>
          </a:xfrm>
          <a:prstGeom prst="rect">
            <a:avLst/>
          </a:prstGeom>
        </p:spPr>
        <p:txBody>
          <a:bodyPr wrap="square">
            <a:spAutoFit/>
          </a:bodyPr>
          <a:p>
            <a:pPr algn="just" fontAlgn="auto">
              <a:lnSpc>
                <a:spcPct val="100000"/>
              </a:lnSpc>
            </a:pPr>
            <a:r>
              <a:rPr lang="zh-CN" sz="3200" b="1" dirty="0">
                <a:solidFill>
                  <a:srgbClr val="FF0000"/>
                </a:solidFill>
                <a:latin typeface="黑体" panose="02010609060101010101" charset="-122"/>
                <a:ea typeface="黑体" panose="02010609060101010101" charset="-122"/>
              </a:rPr>
              <a:t>睡觉爱摆</a:t>
            </a:r>
            <a:r>
              <a:rPr lang="zh-CN" altLang="zh-CN" sz="3200" b="1" dirty="0">
                <a:solidFill>
                  <a:srgbClr val="FF0000"/>
                </a:solidFill>
                <a:uFillTx/>
                <a:latin typeface="Arial" panose="020B0604020202020204" pitchFamily="34" charset="0"/>
                <a:ea typeface="SimSun-ExtB" panose="02010609060101010101" charset="-122"/>
                <a:cs typeface="Arial" panose="020B0604020202020204" pitchFamily="34" charset="0"/>
                <a:sym typeface="+mn-ea"/>
              </a:rPr>
              <a:t>“</a:t>
            </a:r>
            <a:r>
              <a:rPr lang="zh-CN" sz="3200" b="1" dirty="0">
                <a:solidFill>
                  <a:srgbClr val="FF0000"/>
                </a:solidFill>
                <a:latin typeface="黑体" panose="02010609060101010101" charset="-122"/>
                <a:ea typeface="黑体" panose="02010609060101010101" charset="-122"/>
              </a:rPr>
              <a:t>大</a:t>
            </a:r>
            <a:r>
              <a:rPr lang="zh-CN" altLang="zh-CN" sz="3200" b="1" dirty="0">
                <a:solidFill>
                  <a:srgbClr val="FF0000"/>
                </a:solidFill>
                <a:uFillTx/>
                <a:latin typeface="Arial" panose="020B0604020202020204" pitchFamily="34" charset="0"/>
                <a:ea typeface="SimSun-ExtB" panose="02010609060101010101" charset="-122"/>
                <a:cs typeface="Arial" panose="020B0604020202020204" pitchFamily="34" charset="0"/>
                <a:sym typeface="+mn-ea"/>
              </a:rPr>
              <a:t>”</a:t>
            </a:r>
            <a:r>
              <a:rPr lang="zh-CN" sz="3200" b="1" dirty="0">
                <a:solidFill>
                  <a:srgbClr val="FF0000"/>
                </a:solidFill>
                <a:latin typeface="黑体" panose="02010609060101010101" charset="-122"/>
                <a:ea typeface="黑体" panose="02010609060101010101" charset="-122"/>
              </a:rPr>
              <a:t>字</a:t>
            </a:r>
            <a:endParaRPr lang="zh-CN" sz="3200" b="1" dirty="0">
              <a:solidFill>
                <a:srgbClr val="FF0000"/>
              </a:solidFill>
              <a:latin typeface="黑体" panose="02010609060101010101" charset="-122"/>
              <a:ea typeface="黑体" panose="02010609060101010101" charset="-122"/>
            </a:endParaRPr>
          </a:p>
        </p:txBody>
      </p:sp>
      <p:sp>
        <p:nvSpPr>
          <p:cNvPr id="4" name="矩形 3"/>
          <p:cNvSpPr/>
          <p:nvPr>
            <p:custDataLst>
              <p:tags r:id="rId6"/>
            </p:custDataLst>
          </p:nvPr>
        </p:nvSpPr>
        <p:spPr>
          <a:xfrm>
            <a:off x="6367145" y="1710690"/>
            <a:ext cx="3242310" cy="558800"/>
          </a:xfrm>
          <a:prstGeom prst="rect">
            <a:avLst/>
          </a:prstGeom>
        </p:spPr>
        <p:txBody>
          <a:bodyPr wrap="square">
            <a:spAutoFit/>
          </a:bodyPr>
          <a:p>
            <a:pPr algn="just" fontAlgn="auto">
              <a:lnSpc>
                <a:spcPct val="95000"/>
              </a:lnSpc>
              <a:spcBef>
                <a:spcPts val="0"/>
              </a:spcBef>
              <a:spcAft>
                <a:spcPts val="0"/>
              </a:spcAft>
            </a:pPr>
            <a:r>
              <a:rPr lang="zh-CN" altLang="zh-CN" sz="3200" b="1" dirty="0" smtClean="0">
                <a:solidFill>
                  <a:srgbClr val="FF0000"/>
                </a:solidFill>
                <a:uFillTx/>
                <a:latin typeface="黑体" panose="02010609060101010101" charset="-122"/>
                <a:ea typeface="黑体" panose="02010609060101010101" charset="-122"/>
                <a:cs typeface="Arial" panose="020B0604020202020204" pitchFamily="34" charset="0"/>
                <a:sym typeface="+mn-ea"/>
              </a:rPr>
              <a:t>讲</a:t>
            </a:r>
            <a:r>
              <a:rPr lang="zh-CN" altLang="zh-CN" sz="3200" b="1" dirty="0">
                <a:solidFill>
                  <a:srgbClr val="FF0000"/>
                </a:solidFill>
                <a:uFillTx/>
                <a:latin typeface="Arial" panose="020B0604020202020204" pitchFamily="34" charset="0"/>
                <a:ea typeface="SimSun-ExtB" panose="02010609060101010101" charset="-122"/>
                <a:cs typeface="Arial" panose="020B0604020202020204" pitchFamily="34" charset="0"/>
                <a:sym typeface="+mn-ea"/>
              </a:rPr>
              <a:t>“</a:t>
            </a:r>
            <a:r>
              <a:rPr lang="zh-CN" altLang="zh-CN" sz="3200" b="1" dirty="0">
                <a:solidFill>
                  <a:srgbClr val="FF0000"/>
                </a:solidFill>
                <a:uFillTx/>
                <a:latin typeface="黑体" panose="02010609060101010101" charset="-122"/>
                <a:ea typeface="黑体" panose="02010609060101010101" charset="-122"/>
                <a:cs typeface="Arial" panose="020B0604020202020204" pitchFamily="34" charset="0"/>
                <a:sym typeface="+mn-ea"/>
              </a:rPr>
              <a:t>长毛</a:t>
            </a:r>
            <a:r>
              <a:rPr lang="zh-CN" altLang="zh-CN" sz="3200" b="1" dirty="0">
                <a:solidFill>
                  <a:srgbClr val="FF0000"/>
                </a:solidFill>
                <a:uFillTx/>
                <a:latin typeface="Arial" panose="020B0604020202020204" pitchFamily="34" charset="0"/>
                <a:ea typeface="SimSun-ExtB" panose="02010609060101010101" charset="-122"/>
                <a:cs typeface="Arial" panose="020B0604020202020204" pitchFamily="34" charset="0"/>
                <a:sym typeface="+mn-ea"/>
              </a:rPr>
              <a:t>”</a:t>
            </a:r>
            <a:r>
              <a:rPr lang="zh-CN" altLang="zh-CN" sz="3200" b="1" dirty="0">
                <a:solidFill>
                  <a:srgbClr val="FF0000"/>
                </a:solidFill>
                <a:uFillTx/>
                <a:latin typeface="黑体" panose="02010609060101010101" charset="-122"/>
                <a:ea typeface="黑体" panose="02010609060101010101" charset="-122"/>
                <a:cs typeface="Arial" panose="020B0604020202020204" pitchFamily="34" charset="0"/>
                <a:sym typeface="+mn-ea"/>
              </a:rPr>
              <a:t>的故事</a:t>
            </a:r>
            <a:endParaRPr lang="zh-CN" altLang="zh-CN" sz="3200" b="1" dirty="0">
              <a:solidFill>
                <a:srgbClr val="FF0000"/>
              </a:solidFill>
              <a:uFillTx/>
              <a:latin typeface="黑体" panose="02010609060101010101" charset="-122"/>
              <a:ea typeface="黑体" panose="02010609060101010101" charset="-122"/>
              <a:cs typeface="Arial" panose="020B0604020202020204" pitchFamily="34" charset="0"/>
              <a:sym typeface="+mn-ea"/>
            </a:endParaRPr>
          </a:p>
        </p:txBody>
      </p:sp>
      <p:sp>
        <p:nvSpPr>
          <p:cNvPr id="12" name="矩形 11"/>
          <p:cNvSpPr/>
          <p:nvPr>
            <p:custDataLst>
              <p:tags r:id="rId7"/>
            </p:custDataLst>
          </p:nvPr>
        </p:nvSpPr>
        <p:spPr>
          <a:xfrm>
            <a:off x="1776730" y="4751705"/>
            <a:ext cx="2835275" cy="583565"/>
          </a:xfrm>
          <a:prstGeom prst="rect">
            <a:avLst/>
          </a:prstGeom>
        </p:spPr>
        <p:txBody>
          <a:bodyPr wrap="square">
            <a:spAutoFit/>
          </a:bodyPr>
          <a:p>
            <a:pPr algn="just" fontAlgn="auto">
              <a:lnSpc>
                <a:spcPct val="100000"/>
              </a:lnSpc>
            </a:pPr>
            <a:r>
              <a:rPr lang="zh-CN" sz="3200" b="1" dirty="0">
                <a:solidFill>
                  <a:srgbClr val="FF0000"/>
                </a:solidFill>
                <a:uFillTx/>
                <a:latin typeface="黑体" panose="02010609060101010101" charset="-122"/>
                <a:ea typeface="黑体" panose="02010609060101010101" charset="-122"/>
              </a:rPr>
              <a:t>吃福橘等规矩</a:t>
            </a:r>
            <a:endParaRPr lang="zh-CN" sz="3200" b="1" dirty="0">
              <a:solidFill>
                <a:srgbClr val="FF0000"/>
              </a:solidFill>
              <a:uFillTx/>
              <a:latin typeface="黑体" panose="02010609060101010101" charset="-122"/>
              <a:ea typeface="黑体" panose="02010609060101010101" charset="-122"/>
            </a:endParaRPr>
          </a:p>
        </p:txBody>
      </p:sp>
      <p:sp>
        <p:nvSpPr>
          <p:cNvPr id="7" name="文本框 6"/>
          <p:cNvSpPr txBox="1"/>
          <p:nvPr>
            <p:custDataLst>
              <p:tags r:id="rId8"/>
            </p:custDataLst>
          </p:nvPr>
        </p:nvSpPr>
        <p:spPr>
          <a:xfrm>
            <a:off x="402590" y="2340610"/>
            <a:ext cx="11387455" cy="1537970"/>
          </a:xfrm>
          <a:prstGeom prst="rect">
            <a:avLst/>
          </a:prstGeom>
          <a:noFill/>
        </p:spPr>
        <p:txBody>
          <a:bodyPr wrap="square" rtlCol="0" anchor="t">
            <a:spAutoFit/>
          </a:bodyPr>
          <a:p>
            <a:r>
              <a:rPr lang="en-US" altLang="zh-CN" sz="3100" b="1">
                <a:latin typeface="宋体" panose="02010600030101010101" pitchFamily="2" charset="-122"/>
                <a:ea typeface="宋体" panose="02010600030101010101" pitchFamily="2" charset="-122"/>
                <a:cs typeface="宋体" panose="02010600030101010101" pitchFamily="2" charset="-122"/>
              </a:rPr>
              <a:t>⑵</a:t>
            </a:r>
            <a:r>
              <a:rPr lang="zh-CN" altLang="en-US" sz="3100" b="1">
                <a:latin typeface="宋体" panose="02010600030101010101" pitchFamily="2" charset="-122"/>
                <a:ea typeface="宋体" panose="02010600030101010101" pitchFamily="2" charset="-122"/>
                <a:cs typeface="宋体" panose="02010600030101010101" pitchFamily="2" charset="-122"/>
              </a:rPr>
              <a:t>塑造人物时我们通常会选取几个方面对其做</a:t>
            </a:r>
            <a:r>
              <a:rPr lang="zh-CN" altLang="en-US" sz="3100" b="1" u="sng">
                <a:solidFill>
                  <a:srgbClr val="FF0000"/>
                </a:solidFill>
                <a:latin typeface="宋体" panose="02010600030101010101" pitchFamily="2" charset="-122"/>
                <a:ea typeface="宋体" panose="02010600030101010101" pitchFamily="2" charset="-122"/>
                <a:cs typeface="宋体" panose="02010600030101010101" pitchFamily="2" charset="-122"/>
              </a:rPr>
              <a:t>简单介绍</a:t>
            </a:r>
            <a:r>
              <a:rPr lang="en-US" altLang="zh-CN" sz="3100" b="1">
                <a:uFillTx/>
                <a:ea typeface="SimSun-ExtB" panose="02010609060101010101" charset="-122"/>
                <a:cs typeface="+mj-cs"/>
                <a:sym typeface="宋体" panose="02010600030101010101" pitchFamily="2" charset="-122"/>
              </a:rPr>
              <a:t>,</a:t>
            </a:r>
            <a:r>
              <a:rPr lang="zh-CN" altLang="en-US" sz="3100" b="1">
                <a:latin typeface="宋体" panose="02010600030101010101" pitchFamily="2" charset="-122"/>
                <a:ea typeface="宋体" panose="02010600030101010101" pitchFamily="2" charset="-122"/>
                <a:cs typeface="宋体" panose="02010600030101010101" pitchFamily="2" charset="-122"/>
              </a:rPr>
              <a:t>从而让读者</a:t>
            </a:r>
            <a:r>
              <a:rPr lang="zh-CN" altLang="en-US" sz="3100" b="1" u="sng">
                <a:solidFill>
                  <a:srgbClr val="FF0000"/>
                </a:solidFill>
                <a:latin typeface="宋体" panose="02010600030101010101" pitchFamily="2" charset="-122"/>
                <a:ea typeface="宋体" panose="02010600030101010101" pitchFamily="2" charset="-122"/>
                <a:cs typeface="宋体" panose="02010600030101010101" pitchFamily="2" charset="-122"/>
              </a:rPr>
              <a:t>对人物有个总体印象</a:t>
            </a:r>
            <a:r>
              <a:rPr lang="zh-CN" altLang="en-US" sz="3100" b="1">
                <a:latin typeface="宋体" panose="02010600030101010101" pitchFamily="2" charset="-122"/>
                <a:ea typeface="宋体" panose="02010600030101010101" pitchFamily="2" charset="-122"/>
                <a:cs typeface="宋体" panose="02010600030101010101" pitchFamily="2" charset="-122"/>
              </a:rPr>
              <a:t>。思维导图中的</a:t>
            </a:r>
            <a:r>
              <a:rPr lang="en-US" altLang="zh-CN" sz="31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3100" b="1" dirty="0">
                <a:uFillTx/>
                <a:latin typeface="宋体" panose="02010600030101010101" pitchFamily="2" charset="-122"/>
                <a:ea typeface="宋体" panose="02010600030101010101" pitchFamily="2" charset="-122"/>
                <a:cs typeface="宋体" panose="02010600030101010101" pitchFamily="2" charset="-122"/>
                <a:sym typeface="+mn-ea"/>
              </a:rPr>
              <a:t>和</a:t>
            </a:r>
            <a:endParaRPr lang="zh-CN" altLang="en-US" sz="3100" b="1" dirty="0">
              <a:uFillTx/>
              <a:latin typeface="宋体" panose="02010600030101010101" pitchFamily="2" charset="-122"/>
              <a:ea typeface="宋体" panose="02010600030101010101" pitchFamily="2" charset="-122"/>
              <a:cs typeface="宋体" panose="02010600030101010101" pitchFamily="2" charset="-122"/>
              <a:sym typeface="+mn-ea"/>
            </a:endParaRPr>
          </a:p>
          <a:p>
            <a:r>
              <a:rPr lang="en-US" altLang="zh-CN" sz="31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3100" b="1" dirty="0">
                <a:uFillTx/>
                <a:latin typeface="宋体" panose="02010600030101010101" pitchFamily="2" charset="-122"/>
                <a:ea typeface="宋体" panose="02010600030101010101" pitchFamily="2" charset="-122"/>
                <a:cs typeface="宋体" panose="02010600030101010101" pitchFamily="2" charset="-122"/>
                <a:sym typeface="+mn-ea"/>
              </a:rPr>
              <a:t>等片段</a:t>
            </a:r>
            <a:r>
              <a:rPr lang="en-US" altLang="zh-CN" sz="3100" b="1">
                <a:uFillTx/>
                <a:ea typeface="SimSun-ExtB" panose="02010609060101010101" charset="-122"/>
                <a:cs typeface="+mj-cs"/>
                <a:sym typeface="宋体" panose="02010600030101010101" pitchFamily="2" charset="-122"/>
              </a:rPr>
              <a:t>,</a:t>
            </a:r>
            <a:r>
              <a:rPr lang="zh-CN" altLang="en-US" sz="3100" b="1">
                <a:latin typeface="宋体" panose="02010600030101010101" pitchFamily="2" charset="-122"/>
                <a:ea typeface="宋体" panose="02010600030101010101" pitchFamily="2" charset="-122"/>
                <a:cs typeface="宋体" panose="02010600030101010101" pitchFamily="2" charset="-122"/>
              </a:rPr>
              <a:t>我们称之为</a:t>
            </a:r>
            <a:r>
              <a:rPr lang="zh-CN" altLang="en-US" sz="3100" b="1">
                <a:solidFill>
                  <a:schemeClr val="tx1"/>
                </a:solidFill>
                <a:uFillTx/>
                <a:latin typeface="Arial" panose="020B0604020202020204" pitchFamily="34" charset="0"/>
                <a:ea typeface="SimSun-ExtB" panose="02010609060101010101" charset="-122"/>
                <a:cs typeface="Arial" panose="020B0604020202020204" pitchFamily="34" charset="0"/>
              </a:rPr>
              <a:t>“略写”</a:t>
            </a:r>
            <a:r>
              <a:rPr lang="en-US" altLang="zh-CN" sz="3100" b="1">
                <a:uFillTx/>
                <a:ea typeface="SimSun-ExtB" panose="02010609060101010101" charset="-122"/>
                <a:cs typeface="+mj-cs"/>
                <a:sym typeface="宋体" panose="02010600030101010101" pitchFamily="2" charset="-122"/>
              </a:rPr>
              <a:t>,</a:t>
            </a:r>
            <a:r>
              <a:rPr lang="zh-CN" altLang="en-US" sz="3100" b="1">
                <a:latin typeface="宋体" panose="02010600030101010101" pitchFamily="2" charset="-122"/>
                <a:ea typeface="宋体" panose="02010600030101010101" pitchFamily="2" charset="-122"/>
                <a:cs typeface="宋体" panose="02010600030101010101" pitchFamily="2" charset="-122"/>
              </a:rPr>
              <a:t>请直接在图上完成</a:t>
            </a:r>
            <a:r>
              <a:rPr lang="zh-CN" altLang="en-US" sz="3100" b="1">
                <a:latin typeface="宋体" panose="02010600030101010101" pitchFamily="2" charset="-122"/>
                <a:ea typeface="宋体" panose="02010600030101010101" pitchFamily="2" charset="-122"/>
                <a:sym typeface="+mn-ea"/>
              </a:rPr>
              <a:t>③</a:t>
            </a:r>
            <a:r>
              <a:rPr lang="zh-CN" altLang="en-US" sz="3200" b="1">
                <a:latin typeface="宋体" panose="02010600030101010101" pitchFamily="2" charset="-122"/>
                <a:ea typeface="宋体" panose="02010600030101010101" pitchFamily="2" charset="-122"/>
                <a:sym typeface="+mn-ea"/>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custDataLst>
              <p:tags r:id="rId9"/>
            </p:custDataLst>
          </p:nvPr>
        </p:nvSpPr>
        <p:spPr>
          <a:xfrm>
            <a:off x="463550" y="3803650"/>
            <a:ext cx="11388090" cy="2061210"/>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cs typeface="宋体" panose="02010600030101010101" pitchFamily="2" charset="-122"/>
              </a:rPr>
              <a:t>而诸如</a:t>
            </a:r>
            <a:r>
              <a:rPr lang="zh-CN" altLang="en-US" sz="3200" b="1">
                <a:uFillTx/>
                <a:latin typeface="Arial" panose="020B0604020202020204" pitchFamily="34" charset="0"/>
                <a:ea typeface="SimSun-ExtB" panose="02010609060101010101" charset="-122"/>
                <a:cs typeface="Arial" panose="020B0604020202020204" pitchFamily="34" charset="0"/>
                <a:sym typeface="+mn-ea"/>
              </a:rPr>
              <a:t>“</a:t>
            </a:r>
            <a:r>
              <a:rPr lang="zh-CN" altLang="en-US" sz="3200" b="1">
                <a:solidFill>
                  <a:srgbClr val="FF0000"/>
                </a:solidFill>
                <a:latin typeface="黑体" panose="02010609060101010101" charset="-122"/>
                <a:ea typeface="黑体" panose="02010609060101010101" charset="-122"/>
                <a:cs typeface="宋体" panose="02010600030101010101" pitchFamily="2" charset="-122"/>
              </a:rPr>
              <a:t>买《山海经》</a:t>
            </a:r>
            <a:r>
              <a:rPr lang="zh-CN" altLang="en-US" sz="3200" b="1">
                <a:uFillTx/>
                <a:latin typeface="Arial" panose="020B0604020202020204" pitchFamily="34" charset="0"/>
                <a:ea typeface="SimSun-ExtB" panose="02010609060101010101"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这样的能</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突出人物思想品质</a:t>
            </a:r>
            <a:r>
              <a:rPr lang="zh-CN" altLang="en-US" sz="3200" b="1">
                <a:latin typeface="宋体" panose="02010600030101010101" pitchFamily="2" charset="-122"/>
                <a:ea typeface="宋体" panose="02010600030101010101" pitchFamily="2" charset="-122"/>
                <a:cs typeface="宋体" panose="02010600030101010101" pitchFamily="2" charset="-122"/>
              </a:rPr>
              <a:t>的片段</a:t>
            </a:r>
            <a:r>
              <a:rPr lang="en-US" altLang="zh-CN" sz="3200" b="1">
                <a:uFillTx/>
                <a:ea typeface="SimSun-ExtB" panose="02010609060101010101"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我们需要运用</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详写</a:t>
            </a:r>
            <a:r>
              <a:rPr lang="zh-CN" altLang="en-US" sz="3200" b="1">
                <a:latin typeface="宋体" panose="02010600030101010101" pitchFamily="2" charset="-122"/>
                <a:ea typeface="宋体" panose="02010600030101010101" pitchFamily="2" charset="-122"/>
                <a:cs typeface="宋体" panose="02010600030101010101" pitchFamily="2" charset="-122"/>
              </a:rPr>
              <a:t>的方法</a:t>
            </a:r>
            <a:r>
              <a:rPr lang="en-US" altLang="zh-CN" sz="3200" b="1">
                <a:uFillTx/>
                <a:ea typeface="SimSun-ExtB" panose="02010609060101010101"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更好地增强表达效果。详写的还有思维导图中的</a:t>
            </a:r>
            <a:r>
              <a:rPr lang="en-US" altLang="zh-CN" sz="32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dirty="0">
                <a:uFillTx/>
                <a:latin typeface="宋体" panose="02010600030101010101" pitchFamily="2" charset="-122"/>
                <a:ea typeface="宋体" panose="02010600030101010101" pitchFamily="2" charset="-122"/>
                <a:cs typeface="宋体" panose="02010600030101010101" pitchFamily="2" charset="-122"/>
                <a:sym typeface="+mn-ea"/>
              </a:rPr>
              <a:t>和</a:t>
            </a:r>
            <a:r>
              <a:rPr lang="en-US" altLang="zh-CN" sz="32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dirty="0">
                <a:uFillTx/>
                <a:latin typeface="宋体" panose="02010600030101010101" pitchFamily="2" charset="-122"/>
                <a:ea typeface="宋体" panose="02010600030101010101" pitchFamily="2" charset="-122"/>
                <a:cs typeface="宋体" panose="02010600030101010101" pitchFamily="2" charset="-122"/>
                <a:sym typeface="+mn-ea"/>
              </a:rPr>
              <a:t>等片段</a:t>
            </a:r>
            <a:r>
              <a:rPr lang="en-US" altLang="zh-CN" sz="3200" b="1">
                <a:uFillTx/>
                <a:ea typeface="SimSun-ExtB" panose="02010609060101010101"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请直接在</a:t>
            </a:r>
            <a:r>
              <a:rPr lang="zh-CN" altLang="en-US" sz="3200" b="1">
                <a:latin typeface="宋体" panose="02010600030101010101" pitchFamily="2" charset="-122"/>
                <a:ea typeface="宋体" panose="02010600030101010101" pitchFamily="2" charset="-122"/>
                <a:cs typeface="宋体" panose="02010600030101010101" pitchFamily="2" charset="-122"/>
              </a:rPr>
              <a:t>图上把④补充完整。</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ircle(in)">
                                      <p:cBhvr>
                                        <p:cTn id="27" dur="20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circle(in)">
                                      <p:cBhvr>
                                        <p:cTn id="32"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3" grpId="0"/>
      <p:bldP spid="6" grpId="0"/>
      <p:bldP spid="4"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矩形 3"/>
          <p:cNvSpPr/>
          <p:nvPr/>
        </p:nvSpPr>
        <p:spPr>
          <a:xfrm>
            <a:off x="795417" y="1905634"/>
            <a:ext cx="10600660" cy="3046095"/>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a:spAutoFit/>
          </a:bodyPr>
          <a:lstStyle/>
          <a:p>
            <a:pPr algn="just">
              <a:lnSpc>
                <a:spcPct val="100000"/>
              </a:lnSpc>
              <a:spcBef>
                <a:spcPts val="0"/>
              </a:spcBef>
              <a:spcAft>
                <a:spcPts val="0"/>
              </a:spcAft>
            </a:pPr>
            <a:r>
              <a:rPr lang="en-US" altLang="zh-CN" sz="3200" b="1" dirty="0" smtClean="0">
                <a:latin typeface="新宋体" panose="02010609030101010101" pitchFamily="49" charset="-122"/>
                <a:ea typeface="新宋体" panose="02010609030101010101" pitchFamily="49" charset="-122"/>
              </a:rPr>
              <a:t>    </a:t>
            </a:r>
            <a:r>
              <a:rPr lang="zh-CN" altLang="zh-CN" sz="3200" b="1" dirty="0" smtClean="0">
                <a:solidFill>
                  <a:schemeClr val="tx1"/>
                </a:solidFill>
                <a:uFillTx/>
                <a:latin typeface="新宋体" panose="02010609030101010101" pitchFamily="49" charset="-122"/>
                <a:ea typeface="新宋体" panose="02010609030101010101" pitchFamily="49" charset="-122"/>
              </a:rPr>
              <a:t>小</a:t>
            </a:r>
            <a:r>
              <a:rPr lang="zh-CN" altLang="zh-CN" sz="3200" b="1" dirty="0">
                <a:solidFill>
                  <a:schemeClr val="tx1"/>
                </a:solidFill>
                <a:uFillTx/>
                <a:latin typeface="新宋体" panose="02010609030101010101" pitchFamily="49" charset="-122"/>
                <a:ea typeface="新宋体" panose="02010609030101010101" pitchFamily="49" charset="-122"/>
              </a:rPr>
              <a:t>结</a:t>
            </a:r>
            <a:r>
              <a:rPr lang="zh-CN" altLang="en-US" sz="3200" b="1" dirty="0">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chemeClr val="tx1"/>
                </a:solidFill>
                <a:uFillTx/>
                <a:latin typeface="新宋体" panose="02010609030101010101" pitchFamily="49" charset="-122"/>
                <a:ea typeface="新宋体" panose="02010609030101010101" pitchFamily="49" charset="-122"/>
              </a:rPr>
              <a:t>记叙文的详略安排</a:t>
            </a:r>
            <a:r>
              <a:rPr lang="en-US" altLang="zh-CN" sz="3200" b="1">
                <a:solidFill>
                  <a:schemeClr val="tx1"/>
                </a:solidFill>
                <a:uFillTx/>
                <a:ea typeface="SimSun-ExtB" panose="02010609060101010101" charset="-122"/>
                <a:cs typeface="+mj-cs"/>
                <a:sym typeface="宋体" panose="02010600030101010101" pitchFamily="2" charset="-122"/>
              </a:rPr>
              <a:t>,</a:t>
            </a:r>
            <a:r>
              <a:rPr lang="zh-CN" altLang="zh-CN" sz="3200" b="1" dirty="0">
                <a:solidFill>
                  <a:schemeClr val="tx1"/>
                </a:solidFill>
                <a:uFillTx/>
                <a:latin typeface="新宋体" panose="02010609030101010101" pitchFamily="49" charset="-122"/>
                <a:ea typeface="新宋体" panose="02010609030101010101" pitchFamily="49" charset="-122"/>
              </a:rPr>
              <a:t>是根据文章中心来确定的。对</a:t>
            </a:r>
            <a:r>
              <a:rPr lang="zh-CN" altLang="zh-CN" sz="3200" b="1" dirty="0">
                <a:solidFill>
                  <a:srgbClr val="FF3300"/>
                </a:solidFill>
                <a:uFillTx/>
                <a:latin typeface="新宋体" panose="02010609030101010101" pitchFamily="49" charset="-122"/>
                <a:ea typeface="新宋体" panose="02010609030101010101" pitchFamily="49" charset="-122"/>
              </a:rPr>
              <a:t>突出中心</a:t>
            </a:r>
            <a:r>
              <a:rPr lang="zh-CN" altLang="zh-CN" sz="3200" b="1" dirty="0">
                <a:solidFill>
                  <a:schemeClr val="tx1"/>
                </a:solidFill>
                <a:uFillTx/>
                <a:latin typeface="新宋体" panose="02010609030101010101" pitchFamily="49" charset="-122"/>
                <a:ea typeface="新宋体" panose="02010609030101010101" pitchFamily="49" charset="-122"/>
              </a:rPr>
              <a:t>的</a:t>
            </a:r>
            <a:r>
              <a:rPr lang="zh-CN" altLang="zh-CN" sz="3200" b="1" dirty="0">
                <a:solidFill>
                  <a:srgbClr val="FF0000"/>
                </a:solidFill>
                <a:uFillTx/>
                <a:latin typeface="新宋体" panose="02010609030101010101" pitchFamily="49" charset="-122"/>
                <a:ea typeface="新宋体" panose="02010609030101010101" pitchFamily="49" charset="-122"/>
              </a:rPr>
              <a:t>要</a:t>
            </a:r>
            <a:r>
              <a:rPr lang="zh-CN" altLang="zh-CN" sz="3200" b="1" dirty="0">
                <a:solidFill>
                  <a:srgbClr val="FF3300"/>
                </a:solidFill>
                <a:uFillTx/>
                <a:latin typeface="新宋体" panose="02010609030101010101" pitchFamily="49" charset="-122"/>
                <a:ea typeface="新宋体" panose="02010609030101010101" pitchFamily="49" charset="-122"/>
              </a:rPr>
              <a:t>详细描述</a:t>
            </a:r>
            <a:r>
              <a:rPr lang="zh-CN" altLang="zh-CN" sz="3200" b="1" dirty="0">
                <a:solidFill>
                  <a:schemeClr val="tx1"/>
                </a:solidFill>
                <a:uFillTx/>
                <a:latin typeface="新宋体" panose="02010609030101010101" pitchFamily="49" charset="-122"/>
                <a:ea typeface="新宋体" panose="02010609030101010101" pitchFamily="49" charset="-122"/>
              </a:rPr>
              <a:t>；</a:t>
            </a:r>
            <a:r>
              <a:rPr lang="zh-CN" altLang="zh-CN" sz="3200" b="1" dirty="0">
                <a:solidFill>
                  <a:srgbClr val="FF3300"/>
                </a:solidFill>
                <a:uFillTx/>
                <a:latin typeface="新宋体" panose="02010609030101010101" pitchFamily="49" charset="-122"/>
                <a:ea typeface="新宋体" panose="02010609030101010101" pitchFamily="49" charset="-122"/>
              </a:rPr>
              <a:t>与中心有关系的次要材料</a:t>
            </a:r>
            <a:r>
              <a:rPr lang="zh-CN" altLang="zh-CN" sz="3200" b="1" dirty="0">
                <a:solidFill>
                  <a:srgbClr val="FF0000"/>
                </a:solidFill>
                <a:uFillTx/>
                <a:latin typeface="新宋体" panose="02010609030101010101" pitchFamily="49" charset="-122"/>
                <a:ea typeface="新宋体" panose="02010609030101010101" pitchFamily="49" charset="-122"/>
              </a:rPr>
              <a:t>就</a:t>
            </a:r>
            <a:r>
              <a:rPr lang="zh-CN" altLang="zh-CN" sz="3200" b="1" dirty="0">
                <a:solidFill>
                  <a:srgbClr val="FF3300"/>
                </a:solidFill>
                <a:uFillTx/>
                <a:latin typeface="新宋体" panose="02010609030101010101" pitchFamily="49" charset="-122"/>
                <a:ea typeface="新宋体" panose="02010609030101010101" pitchFamily="49" charset="-122"/>
              </a:rPr>
              <a:t>写得简略</a:t>
            </a:r>
            <a:r>
              <a:rPr lang="zh-CN" altLang="zh-CN" sz="3200" b="1" dirty="0">
                <a:solidFill>
                  <a:schemeClr val="tx1"/>
                </a:solidFill>
                <a:uFillTx/>
                <a:latin typeface="新宋体" panose="02010609030101010101" pitchFamily="49" charset="-122"/>
                <a:ea typeface="新宋体" panose="02010609030101010101" pitchFamily="49" charset="-122"/>
              </a:rPr>
              <a:t>些</a:t>
            </a:r>
            <a:r>
              <a:rPr lang="zh-CN" altLang="zh-CN" sz="3200" b="1" dirty="0">
                <a:solidFill>
                  <a:schemeClr val="tx1"/>
                </a:solidFill>
                <a:uFillTx/>
                <a:latin typeface="新宋体" panose="02010609030101010101" pitchFamily="49" charset="-122"/>
                <a:ea typeface="新宋体" panose="02010609030101010101" pitchFamily="49" charset="-122"/>
                <a:sym typeface="+mn-ea"/>
              </a:rPr>
              <a:t>；</a:t>
            </a:r>
            <a:r>
              <a:rPr lang="zh-CN" altLang="zh-CN" sz="3200" b="1" dirty="0">
                <a:solidFill>
                  <a:srgbClr val="FF3300"/>
                </a:solidFill>
                <a:uFillTx/>
                <a:latin typeface="新宋体" panose="02010609030101010101" pitchFamily="49" charset="-122"/>
                <a:ea typeface="新宋体" panose="02010609030101010101" pitchFamily="49" charset="-122"/>
                <a:sym typeface="+mn-ea"/>
              </a:rPr>
              <a:t>与中心无关</a:t>
            </a:r>
            <a:r>
              <a:rPr lang="zh-CN" altLang="zh-CN" sz="3200" b="1" dirty="0">
                <a:solidFill>
                  <a:schemeClr val="tx1"/>
                </a:solidFill>
                <a:uFillTx/>
                <a:latin typeface="新宋体" panose="02010609030101010101" pitchFamily="49" charset="-122"/>
                <a:ea typeface="新宋体" panose="02010609030101010101" pitchFamily="49" charset="-122"/>
                <a:sym typeface="+mn-ea"/>
              </a:rPr>
              <a:t>的</a:t>
            </a:r>
            <a:r>
              <a:rPr lang="zh-CN" altLang="zh-CN" sz="3200" b="1" dirty="0">
                <a:solidFill>
                  <a:srgbClr val="FF0000"/>
                </a:solidFill>
                <a:uFillTx/>
                <a:latin typeface="新宋体" panose="02010609030101010101" pitchFamily="49" charset="-122"/>
                <a:ea typeface="新宋体" panose="02010609030101010101" pitchFamily="49" charset="-122"/>
                <a:sym typeface="+mn-ea"/>
              </a:rPr>
              <a:t>就不用</a:t>
            </a:r>
            <a:r>
              <a:rPr lang="zh-CN" altLang="zh-CN" sz="3200" b="1" dirty="0">
                <a:solidFill>
                  <a:srgbClr val="FF3300"/>
                </a:solidFill>
                <a:uFillTx/>
                <a:latin typeface="新宋体" panose="02010609030101010101" pitchFamily="49" charset="-122"/>
                <a:ea typeface="新宋体" panose="02010609030101010101" pitchFamily="49" charset="-122"/>
                <a:sym typeface="+mn-ea"/>
              </a:rPr>
              <a:t>写</a:t>
            </a:r>
            <a:r>
              <a:rPr lang="zh-CN" altLang="zh-CN" sz="3200" b="1" dirty="0">
                <a:solidFill>
                  <a:schemeClr val="tx1"/>
                </a:solidFill>
                <a:uFillTx/>
                <a:latin typeface="新宋体" panose="02010609030101010101" pitchFamily="49" charset="-122"/>
                <a:ea typeface="新宋体" panose="02010609030101010101" pitchFamily="49" charset="-122"/>
              </a:rPr>
              <a:t>。</a:t>
            </a:r>
            <a:r>
              <a:rPr lang="zh-CN" altLang="zh-CN" sz="3200" b="1" dirty="0">
                <a:solidFill>
                  <a:srgbClr val="FF0000"/>
                </a:solidFill>
                <a:uFillTx/>
                <a:latin typeface="新宋体" panose="02010609030101010101" pitchFamily="49" charset="-122"/>
                <a:ea typeface="新宋体" panose="02010609030101010101" pitchFamily="49" charset="-122"/>
              </a:rPr>
              <a:t>详略得当</a:t>
            </a:r>
            <a:r>
              <a:rPr lang="en-US" altLang="zh-CN" sz="3200" b="1">
                <a:solidFill>
                  <a:srgbClr val="FF0000"/>
                </a:solidFill>
                <a:uFillTx/>
                <a:ea typeface="SimSun-ExtB" panose="02010609060101010101" charset="-122"/>
                <a:cs typeface="+mj-cs"/>
                <a:sym typeface="宋体" panose="02010600030101010101" pitchFamily="2" charset="-122"/>
              </a:rPr>
              <a:t>,</a:t>
            </a:r>
            <a:r>
              <a:rPr lang="zh-CN" altLang="zh-CN" sz="3200" b="1" dirty="0">
                <a:solidFill>
                  <a:srgbClr val="FF0000"/>
                </a:solidFill>
                <a:uFillTx/>
                <a:latin typeface="新宋体" panose="02010609030101010101" pitchFamily="49" charset="-122"/>
                <a:ea typeface="新宋体" panose="02010609030101010101" pitchFamily="49" charset="-122"/>
              </a:rPr>
              <a:t>才能更好地突出主要人物和主要事件</a:t>
            </a:r>
            <a:r>
              <a:rPr lang="en-US" altLang="zh-CN" sz="3200" b="1">
                <a:solidFill>
                  <a:srgbClr val="FF0000"/>
                </a:solidFill>
                <a:uFillTx/>
                <a:ea typeface="SimSun-ExtB" panose="02010609060101010101" charset="-122"/>
                <a:cs typeface="+mj-cs"/>
                <a:sym typeface="宋体" panose="02010600030101010101" pitchFamily="2" charset="-122"/>
              </a:rPr>
              <a:t>,</a:t>
            </a:r>
            <a:r>
              <a:rPr lang="zh-CN" altLang="zh-CN" sz="3200" b="1" dirty="0">
                <a:solidFill>
                  <a:srgbClr val="FF0000"/>
                </a:solidFill>
                <a:uFillTx/>
                <a:latin typeface="新宋体" panose="02010609030101010101" pitchFamily="49" charset="-122"/>
                <a:ea typeface="新宋体" panose="02010609030101010101" pitchFamily="49" charset="-122"/>
              </a:rPr>
              <a:t>更好地表达中心意思。略写往往是记叙文中的烘托部分</a:t>
            </a:r>
            <a:r>
              <a:rPr lang="en-US" altLang="zh-CN" sz="3200" b="1">
                <a:solidFill>
                  <a:schemeClr val="tx1"/>
                </a:solidFill>
                <a:uFillTx/>
                <a:ea typeface="SimSun-ExtB" panose="02010609060101010101" charset="-122"/>
                <a:cs typeface="+mj-cs"/>
                <a:sym typeface="宋体" panose="02010600030101010101" pitchFamily="2" charset="-122"/>
              </a:rPr>
              <a:t>,</a:t>
            </a:r>
            <a:r>
              <a:rPr lang="zh-CN" altLang="zh-CN" sz="3200" b="1" dirty="0">
                <a:solidFill>
                  <a:schemeClr val="tx1"/>
                </a:solidFill>
                <a:uFillTx/>
                <a:latin typeface="新宋体" panose="02010609030101010101" pitchFamily="49" charset="-122"/>
                <a:ea typeface="新宋体" panose="02010609030101010101" pitchFamily="49" charset="-122"/>
              </a:rPr>
              <a:t>没有略写</a:t>
            </a:r>
            <a:r>
              <a:rPr lang="en-US" altLang="zh-CN" sz="3200" b="1">
                <a:solidFill>
                  <a:schemeClr val="tx1"/>
                </a:solidFill>
                <a:uFillTx/>
                <a:ea typeface="SimSun-ExtB" panose="02010609060101010101" charset="-122"/>
                <a:cs typeface="+mj-cs"/>
                <a:sym typeface="宋体" panose="02010600030101010101" pitchFamily="2" charset="-122"/>
              </a:rPr>
              <a:t>,</a:t>
            </a:r>
            <a:r>
              <a:rPr lang="zh-CN" altLang="zh-CN" sz="3200" b="1" dirty="0">
                <a:solidFill>
                  <a:schemeClr val="tx1"/>
                </a:solidFill>
                <a:uFillTx/>
                <a:latin typeface="新宋体" panose="02010609030101010101" pitchFamily="49" charset="-122"/>
                <a:ea typeface="新宋体" panose="02010609030101010101" pitchFamily="49" charset="-122"/>
              </a:rPr>
              <a:t>文章会显得呆板</a:t>
            </a:r>
            <a:r>
              <a:rPr lang="en-US" altLang="zh-CN" sz="3200" b="1">
                <a:solidFill>
                  <a:schemeClr val="tx1"/>
                </a:solidFill>
                <a:uFillTx/>
                <a:ea typeface="SimSun-ExtB" panose="02010609060101010101" charset="-122"/>
                <a:cs typeface="+mj-cs"/>
                <a:sym typeface="宋体" panose="02010600030101010101" pitchFamily="2" charset="-122"/>
              </a:rPr>
              <a:t>,</a:t>
            </a:r>
            <a:r>
              <a:rPr lang="zh-CN" altLang="zh-CN" sz="3200" b="1" dirty="0">
                <a:solidFill>
                  <a:schemeClr val="tx1"/>
                </a:solidFill>
                <a:uFillTx/>
                <a:latin typeface="新宋体" panose="02010609030101010101" pitchFamily="49" charset="-122"/>
                <a:ea typeface="新宋体" panose="02010609030101010101" pitchFamily="49" charset="-122"/>
              </a:rPr>
              <a:t>头绪不清</a:t>
            </a:r>
            <a:r>
              <a:rPr lang="en-US" altLang="zh-CN" sz="3200" b="1">
                <a:solidFill>
                  <a:schemeClr val="tx1"/>
                </a:solidFill>
                <a:uFillTx/>
                <a:ea typeface="SimSun-ExtB" panose="02010609060101010101" charset="-122"/>
                <a:cs typeface="+mj-cs"/>
                <a:sym typeface="宋体" panose="02010600030101010101" pitchFamily="2" charset="-122"/>
              </a:rPr>
              <a:t>,</a:t>
            </a:r>
            <a:r>
              <a:rPr lang="zh-CN" altLang="zh-CN" sz="3200" b="1" dirty="0">
                <a:solidFill>
                  <a:schemeClr val="tx1"/>
                </a:solidFill>
                <a:uFillTx/>
                <a:latin typeface="新宋体" panose="02010609030101010101" pitchFamily="49" charset="-122"/>
                <a:ea typeface="新宋体" panose="02010609030101010101" pitchFamily="49" charset="-122"/>
              </a:rPr>
              <a:t>情节不连贯。</a:t>
            </a:r>
            <a:endParaRPr lang="zh-CN" altLang="zh-CN" sz="3200" b="1" dirty="0">
              <a:solidFill>
                <a:schemeClr val="tx1"/>
              </a:solidFill>
              <a:uFillTx/>
              <a:latin typeface="新宋体" panose="02010609030101010101" pitchFamily="49" charset="-122"/>
              <a:ea typeface="新宋体" panose="02010609030101010101" pitchFamily="49" charset="-122"/>
            </a:endParaRPr>
          </a:p>
        </p:txBody>
      </p:sp>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TextBox 18"/>
          <p:cNvSpPr txBox="1"/>
          <p:nvPr/>
        </p:nvSpPr>
        <p:spPr>
          <a:xfrm>
            <a:off x="921393" y="659027"/>
            <a:ext cx="2329191" cy="586105"/>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拓展延伸</a:t>
            </a:r>
            <a:endParaRPr lang="zh-CN" altLang="en-US" sz="3200" b="1" dirty="0">
              <a:solidFill>
                <a:schemeClr val="bg1"/>
              </a:solidFill>
              <a:latin typeface="思源宋体 CN SemiBold" panose="02020600000000000000" charset="-122"/>
              <a:ea typeface="思源宋体 CN SemiBold" panose="02020600000000000000" charset="-122"/>
            </a:endParaRPr>
          </a:p>
        </p:txBody>
      </p:sp>
      <p:sp>
        <p:nvSpPr>
          <p:cNvPr id="8" name="矩形 7"/>
          <p:cNvSpPr/>
          <p:nvPr/>
        </p:nvSpPr>
        <p:spPr>
          <a:xfrm>
            <a:off x="1088390" y="2087245"/>
            <a:ext cx="10261600" cy="2553335"/>
          </a:xfrm>
          <a:prstGeom prst="rect">
            <a:avLst/>
          </a:prstGeom>
        </p:spPr>
        <p:txBody>
          <a:bodyPr wrap="square">
            <a:spAutoFit/>
          </a:bodyPr>
          <a:lstStyle/>
          <a:p>
            <a:pPr algn="just" fontAlgn="auto">
              <a:lnSpc>
                <a:spcPct val="100000"/>
              </a:lnSpc>
              <a:spcBef>
                <a:spcPts val="0"/>
              </a:spcBef>
              <a:spcAft>
                <a:spcPts val="0"/>
              </a:spcAft>
            </a:pPr>
            <a:r>
              <a:rPr lang="en-US" altLang="zh-CN" sz="2800" b="1" dirty="0" smtClean="0">
                <a:latin typeface="宋体" panose="02010600030101010101" pitchFamily="2" charset="-122"/>
                <a:ea typeface="宋体" panose="02010600030101010101" pitchFamily="2" charset="-122"/>
              </a:rPr>
              <a:t>    </a:t>
            </a:r>
            <a:r>
              <a:rPr lang="zh-CN" altLang="zh-CN" sz="3200" b="1" dirty="0" smtClean="0">
                <a:latin typeface="宋体" panose="02010600030101010101" pitchFamily="2" charset="-122"/>
                <a:ea typeface="宋体" panose="02010600030101010101" pitchFamily="2" charset="-122"/>
              </a:rPr>
              <a:t>本</a:t>
            </a:r>
            <a:r>
              <a:rPr lang="zh-CN" altLang="zh-CN" sz="3200" b="1" dirty="0">
                <a:latin typeface="宋体" panose="02010600030101010101" pitchFamily="2" charset="-122"/>
                <a:ea typeface="宋体" panose="02010600030101010101" pitchFamily="2" charset="-122"/>
              </a:rPr>
              <a:t>文是一篇回忆性散文</a:t>
            </a:r>
            <a:r>
              <a:rPr lang="en-US" altLang="zh-CN" sz="3200" b="1">
                <a:uFillTx/>
                <a:ea typeface="SimSun-ExtB" panose="02010609060101010101" charset="-122"/>
                <a:cs typeface="+mj-cs"/>
                <a:sym typeface="宋体" panose="02010600030101010101" pitchFamily="2" charset="-122"/>
              </a:rPr>
              <a:t>,</a:t>
            </a:r>
            <a:r>
              <a:rPr lang="zh-CN" altLang="zh-CN" sz="3200" b="1" dirty="0">
                <a:latin typeface="宋体" panose="02010600030101010101" pitchFamily="2" charset="-122"/>
                <a:ea typeface="宋体" panose="02010600030101010101" pitchFamily="2" charset="-122"/>
              </a:rPr>
              <a:t>作者通过忆述儿时与保姆长妈妈相处的情景</a:t>
            </a:r>
            <a:r>
              <a:rPr lang="en-US" altLang="zh-CN" sz="3200" b="1">
                <a:uFillTx/>
                <a:ea typeface="SimSun-ExtB" panose="02010609060101010101" charset="-122"/>
                <a:cs typeface="+mj-cs"/>
                <a:sym typeface="宋体" panose="02010600030101010101" pitchFamily="2" charset="-122"/>
              </a:rPr>
              <a:t>,</a:t>
            </a:r>
            <a:r>
              <a:rPr lang="zh-CN" altLang="en-US" sz="3200" b="1">
                <a:uFillTx/>
                <a:ea typeface="SimSun-ExtB" panose="02010609060101010101" charset="-122"/>
                <a:cs typeface="+mj-cs"/>
                <a:sym typeface="宋体" panose="02010600030101010101" pitchFamily="2" charset="-122"/>
              </a:rPr>
              <a:t>真实、生动、鲜活地写出了</a:t>
            </a:r>
            <a:r>
              <a:rPr lang="zh-CN" altLang="zh-CN" sz="3200" b="1" dirty="0">
                <a:solidFill>
                  <a:srgbClr val="FF3300"/>
                </a:solidFill>
                <a:latin typeface="宋体" panose="02010600030101010101" pitchFamily="2" charset="-122"/>
                <a:ea typeface="宋体" panose="02010600030101010101" pitchFamily="2" charset="-122"/>
              </a:rPr>
              <a:t>饶舌多事、粗俗率性鲁莽、迷信愚昧无知</a:t>
            </a:r>
            <a:r>
              <a:rPr lang="en-US" altLang="zh-CN" sz="3200" b="1">
                <a:solidFill>
                  <a:srgbClr val="FF3300"/>
                </a:solidFill>
                <a:uFillTx/>
                <a:ea typeface="SimSun-ExtB" panose="02010609060101010101" charset="-122"/>
                <a:cs typeface="+mj-cs"/>
                <a:sym typeface="宋体" panose="02010600030101010101" pitchFamily="2" charset="-122"/>
              </a:rPr>
              <a:t>,</a:t>
            </a:r>
            <a:r>
              <a:rPr lang="zh-CN" altLang="zh-CN" sz="3200" b="1" dirty="0">
                <a:solidFill>
                  <a:srgbClr val="FF3300"/>
                </a:solidFill>
                <a:latin typeface="宋体" panose="02010600030101010101" pitchFamily="2" charset="-122"/>
                <a:ea typeface="宋体" panose="02010600030101010101" pitchFamily="2" charset="-122"/>
                <a:sym typeface="+mn-ea"/>
              </a:rPr>
              <a:t>但</a:t>
            </a:r>
            <a:r>
              <a:rPr lang="zh-CN" altLang="zh-CN" sz="3200" b="1" dirty="0">
                <a:solidFill>
                  <a:srgbClr val="FF3300"/>
                </a:solidFill>
                <a:latin typeface="宋体" panose="02010600030101010101" pitchFamily="2" charset="-122"/>
                <a:ea typeface="宋体" panose="02010600030101010101" pitchFamily="2" charset="-122"/>
              </a:rPr>
              <a:t>真诚</a:t>
            </a:r>
            <a:r>
              <a:rPr lang="zh-CN" altLang="zh-CN" sz="3200" b="1" dirty="0">
                <a:solidFill>
                  <a:srgbClr val="FF3300"/>
                </a:solidFill>
                <a:latin typeface="宋体" panose="02010600030101010101" pitchFamily="2" charset="-122"/>
                <a:ea typeface="宋体" panose="02010600030101010101" pitchFamily="2" charset="-122"/>
                <a:sym typeface="+mn-ea"/>
              </a:rPr>
              <a:t>淳朴</a:t>
            </a:r>
            <a:r>
              <a:rPr lang="zh-CN" altLang="zh-CN" sz="3200" b="1" dirty="0">
                <a:solidFill>
                  <a:srgbClr val="FF3300"/>
                </a:solidFill>
                <a:latin typeface="宋体" panose="02010600030101010101" pitchFamily="2" charset="-122"/>
                <a:ea typeface="宋体" panose="02010600030101010101" pitchFamily="2" charset="-122"/>
              </a:rPr>
              <a:t>善良、</a:t>
            </a:r>
            <a:r>
              <a:rPr lang="zh-CN" altLang="zh-CN" sz="3200" b="1" dirty="0">
                <a:solidFill>
                  <a:srgbClr val="FF3300"/>
                </a:solidFill>
                <a:latin typeface="宋体" panose="02010600030101010101" pitchFamily="2" charset="-122"/>
                <a:ea typeface="宋体" panose="02010600030101010101" pitchFamily="2" charset="-122"/>
                <a:sym typeface="+mn-ea"/>
              </a:rPr>
              <a:t>热情慈爱</a:t>
            </a:r>
            <a:r>
              <a:rPr lang="zh-CN" altLang="zh-CN" sz="3200" b="1" dirty="0">
                <a:latin typeface="宋体" panose="02010600030101010101" pitchFamily="2" charset="-122"/>
                <a:ea typeface="宋体" panose="02010600030101010101" pitchFamily="2" charset="-122"/>
              </a:rPr>
              <a:t>的长妈妈的特点</a:t>
            </a:r>
            <a:r>
              <a:rPr lang="en-US" altLang="zh-CN" sz="3200" b="1">
                <a:uFillTx/>
                <a:ea typeface="SimSun-ExtB" panose="02010609060101010101" charset="-122"/>
                <a:cs typeface="+mj-cs"/>
                <a:sym typeface="宋体" panose="02010600030101010101" pitchFamily="2" charset="-122"/>
              </a:rPr>
              <a:t>,</a:t>
            </a:r>
            <a:r>
              <a:rPr lang="zh-CN" altLang="en-US" sz="3200" b="1">
                <a:uFillTx/>
                <a:ea typeface="SimSun-ExtB" panose="02010609060101010101" charset="-122"/>
                <a:cs typeface="+mj-cs"/>
                <a:sym typeface="宋体" panose="02010600030101010101" pitchFamily="2" charset="-122"/>
              </a:rPr>
              <a:t>表达了作者对长妈妈的</a:t>
            </a:r>
            <a:r>
              <a:rPr lang="zh-CN" altLang="en-US" sz="3200" b="1">
                <a:solidFill>
                  <a:srgbClr val="FF0000"/>
                </a:solidFill>
                <a:uFillTx/>
                <a:ea typeface="SimSun-ExtB" panose="02010609060101010101" charset="-122"/>
                <a:cs typeface="+mj-cs"/>
                <a:sym typeface="宋体" panose="02010600030101010101" pitchFamily="2" charset="-122"/>
              </a:rPr>
              <a:t>尊敬、感激、怀念</a:t>
            </a:r>
            <a:r>
              <a:rPr lang="zh-CN" altLang="en-US" sz="3200" b="1">
                <a:uFillTx/>
                <a:ea typeface="SimSun-ExtB" panose="02010609060101010101" charset="-122"/>
                <a:cs typeface="+mj-cs"/>
                <a:sym typeface="宋体" panose="02010600030101010101" pitchFamily="2" charset="-122"/>
              </a:rPr>
              <a:t>之情</a:t>
            </a:r>
            <a:r>
              <a:rPr lang="zh-CN" altLang="zh-CN" sz="3200" b="1" dirty="0">
                <a:latin typeface="宋体" panose="02010600030101010101" pitchFamily="2" charset="-122"/>
                <a:ea typeface="宋体" panose="02010600030101010101" pitchFamily="2" charset="-122"/>
              </a:rPr>
              <a:t>。</a:t>
            </a:r>
            <a:endParaRPr lang="zh-CN" altLang="zh-CN" sz="3200" b="1" dirty="0">
              <a:latin typeface="宋体" panose="02010600030101010101" pitchFamily="2" charset="-122"/>
              <a:ea typeface="宋体" panose="02010600030101010101" pitchFamily="2" charset="-122"/>
            </a:endParaRPr>
          </a:p>
        </p:txBody>
      </p:sp>
      <p:sp>
        <p:nvSpPr>
          <p:cNvPr id="2" name="MH_Entry_1"/>
          <p:cNvSpPr>
            <a:spLocks noChangeArrowheads="1"/>
          </p:cNvSpPr>
          <p:nvPr>
            <p:custDataLst>
              <p:tags r:id="rId1"/>
            </p:custDataLst>
          </p:nvPr>
        </p:nvSpPr>
        <p:spPr bwMode="auto">
          <a:xfrm flipH="1">
            <a:off x="466090" y="648970"/>
            <a:ext cx="2133600" cy="713740"/>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eaLnBrk="1" hangingPunct="1">
              <a:buFont typeface="Arial" panose="020B0604020202020204" pitchFamily="34" charset="0"/>
              <a:buNone/>
            </a:pPr>
            <a:endParaRPr lang="zh-CN" altLang="en-US" sz="2900">
              <a:sym typeface="Calibri" panose="020F0502020204030204" pitchFamily="34" charset="0"/>
            </a:endParaRPr>
          </a:p>
        </p:txBody>
      </p:sp>
      <p:sp>
        <p:nvSpPr>
          <p:cNvPr id="3" name="MH_Entry_1"/>
          <p:cNvSpPr>
            <a:spLocks noChangeArrowheads="1"/>
          </p:cNvSpPr>
          <p:nvPr>
            <p:custDataLst>
              <p:tags r:id="rId2"/>
            </p:custDataLst>
          </p:nvPr>
        </p:nvSpPr>
        <p:spPr bwMode="auto">
          <a:xfrm flipH="1">
            <a:off x="466090" y="648970"/>
            <a:ext cx="2133600" cy="713740"/>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eaLnBrk="1" hangingPunct="1">
              <a:buFont typeface="Arial" panose="020B0604020202020204" pitchFamily="34" charset="0"/>
              <a:buNone/>
            </a:pPr>
            <a:r>
              <a:rPr lang="zh-CN" altLang="en-US" sz="3600" b="1">
                <a:solidFill>
                  <a:schemeClr val="bg1"/>
                </a:solidFill>
                <a:latin typeface="宋体" panose="02010600030101010101" pitchFamily="2" charset="-122"/>
                <a:ea typeface="宋体" panose="02010600030101010101" pitchFamily="2" charset="-122"/>
                <a:sym typeface="Calibri" panose="020F0502020204030204" pitchFamily="34" charset="0"/>
              </a:rPr>
              <a:t>课堂小结</a:t>
            </a:r>
            <a:endParaRPr lang="zh-CN" altLang="en-US" sz="3600" b="1">
              <a:solidFill>
                <a:schemeClr val="bg1"/>
              </a:solidFill>
              <a:latin typeface="宋体" panose="02010600030101010101" pitchFamily="2" charset="-122"/>
              <a:ea typeface="宋体" panose="02010600030101010101" pitchFamily="2" charset="-122"/>
              <a:sym typeface="Calibri" panose="020F0502020204030204" pitchFamily="34" charset="0"/>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81231" y="2357428"/>
            <a:ext cx="10515600" cy="1325563"/>
          </a:xfrm>
        </p:spPr>
        <p:txBody>
          <a:bodyPr>
            <a:normAutofit/>
          </a:bodyPr>
          <a:lstStyle/>
          <a:p>
            <a:r>
              <a:rPr lang="zh-CN" altLang="en-US" sz="6600" dirty="0" smtClean="0">
                <a:effectLst/>
                <a:latin typeface="黑体" panose="02010609060101010101" charset="-122"/>
                <a:ea typeface="黑体" panose="02010609060101010101" charset="-122"/>
              </a:rPr>
              <a:t>第二课时</a:t>
            </a:r>
            <a:endParaRPr lang="zh-CN" altLang="en-US" sz="6600" dirty="0">
              <a:effectLst/>
              <a:latin typeface="黑体" panose="02010609060101010101" charset="-122"/>
              <a:ea typeface="黑体" panose="02010609060101010101" charset="-122"/>
            </a:endParaRPr>
          </a:p>
        </p:txBody>
      </p:sp>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075" name="TextBox 2"/>
          <p:cNvSpPr txBox="1">
            <a:spLocks noChangeArrowheads="1"/>
          </p:cNvSpPr>
          <p:nvPr/>
        </p:nvSpPr>
        <p:spPr bwMode="auto">
          <a:xfrm>
            <a:off x="808355" y="4082415"/>
            <a:ext cx="104997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anose="02020603050405020304" pitchFamily="18" charset="0"/>
                <a:ea typeface="黑体" panose="02010609060101010101" charset="-122"/>
              </a:defRPr>
            </a:lvl1pPr>
            <a:lvl2pPr marL="742950" indent="-285750" eaLnBrk="0" hangingPunct="0">
              <a:defRPr sz="2400">
                <a:solidFill>
                  <a:schemeClr val="tx1"/>
                </a:solidFill>
                <a:latin typeface="Times New Roman" panose="02020603050405020304" pitchFamily="18" charset="0"/>
                <a:ea typeface="黑体" panose="02010609060101010101" charset="-122"/>
              </a:defRPr>
            </a:lvl2pPr>
            <a:lvl3pPr marL="1143000" indent="-228600" eaLnBrk="0" hangingPunct="0">
              <a:defRPr sz="2400">
                <a:solidFill>
                  <a:schemeClr val="tx1"/>
                </a:solidFill>
                <a:latin typeface="Times New Roman" panose="02020603050405020304" pitchFamily="18" charset="0"/>
                <a:ea typeface="黑体" panose="02010609060101010101" charset="-122"/>
              </a:defRPr>
            </a:lvl3pPr>
            <a:lvl4pPr marL="1600200" indent="-228600" eaLnBrk="0" hangingPunct="0">
              <a:defRPr sz="2400">
                <a:solidFill>
                  <a:schemeClr val="tx1"/>
                </a:solidFill>
                <a:latin typeface="Times New Roman" panose="02020603050405020304" pitchFamily="18" charset="0"/>
                <a:ea typeface="黑体" panose="02010609060101010101" charset="-122"/>
              </a:defRPr>
            </a:lvl4pPr>
            <a:lvl5pPr marL="2057400" indent="-228600" eaLnBrk="0" hangingPunct="0">
              <a:defRPr sz="2400">
                <a:solidFill>
                  <a:schemeClr val="tx1"/>
                </a:solidFill>
                <a:latin typeface="Times New Roman" panose="02020603050405020304" pitchFamily="18" charset="0"/>
                <a:ea typeface="黑体" panose="02010609060101010101"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ea typeface="黑体" panose="02010609060101010101"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ea typeface="黑体" panose="02010609060101010101"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ea typeface="黑体" panose="02010609060101010101"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ea typeface="黑体" panose="02010609060101010101" charset="-122"/>
              </a:defRPr>
            </a:lvl9pPr>
          </a:lstStyle>
          <a:p>
            <a:pPr algn="just" eaLnBrk="1" hangingPunct="1"/>
            <a:r>
              <a:rPr lang="en-US" altLang="zh-CN" sz="2800" b="1" dirty="0" smtClean="0">
                <a:solidFill>
                  <a:schemeClr val="accent1">
                    <a:lumMod val="75000"/>
                  </a:schemeClr>
                </a:solidFill>
                <a:latin typeface="新宋体" panose="02010609030101010101" pitchFamily="49" charset="-122"/>
                <a:ea typeface="新宋体" panose="02010609030101010101" pitchFamily="49" charset="-122"/>
              </a:rPr>
              <a:t>    </a:t>
            </a:r>
            <a:endParaRPr lang="zh-CN" altLang="en-US" sz="2800" b="1" dirty="0">
              <a:solidFill>
                <a:schemeClr val="accent1">
                  <a:lumMod val="75000"/>
                </a:schemeClr>
              </a:solidFill>
              <a:latin typeface="新宋体" panose="02010609030101010101" pitchFamily="49" charset="-122"/>
              <a:ea typeface="新宋体" panose="02010609030101010101" pitchFamily="49" charset="-122"/>
            </a:endParaRPr>
          </a:p>
        </p:txBody>
      </p:sp>
      <p:sp>
        <p:nvSpPr>
          <p:cNvPr id="2" name="矩形 1"/>
          <p:cNvSpPr/>
          <p:nvPr/>
        </p:nvSpPr>
        <p:spPr>
          <a:xfrm>
            <a:off x="808355" y="1700530"/>
            <a:ext cx="10499725" cy="2676525"/>
          </a:xfrm>
          <a:prstGeom prst="rect">
            <a:avLst/>
          </a:prstGeom>
        </p:spPr>
        <p:txBody>
          <a:bodyPr wrap="square">
            <a:spAutoFit/>
          </a:bodyPr>
          <a:lstStyle/>
          <a:p>
            <a:pPr algn="just">
              <a:lnSpc>
                <a:spcPct val="120000"/>
              </a:lnSpc>
              <a:spcBef>
                <a:spcPts val="0"/>
              </a:spcBef>
              <a:spcAft>
                <a:spcPts val="0"/>
              </a:spcAft>
            </a:pPr>
            <a:r>
              <a:rPr lang="en-US" altLang="zh-CN" sz="3500" b="1" dirty="0" smtClean="0">
                <a:solidFill>
                  <a:schemeClr val="tx1"/>
                </a:solidFill>
                <a:latin typeface="新宋体" panose="02010609030101010101" pitchFamily="49" charset="-122"/>
                <a:ea typeface="新宋体" panose="02010609030101010101" pitchFamily="49" charset="-122"/>
                <a:sym typeface="+mn-ea"/>
              </a:rPr>
              <a:t>1.</a:t>
            </a:r>
            <a:r>
              <a:rPr lang="zh-CN" altLang="en-US" sz="3500" b="1" dirty="0">
                <a:solidFill>
                  <a:schemeClr val="tx1"/>
                </a:solidFill>
                <a:latin typeface="新宋体" panose="02010609030101010101" pitchFamily="49" charset="-122"/>
                <a:ea typeface="新宋体" panose="02010609030101010101" pitchFamily="49" charset="-122"/>
                <a:sym typeface="+mn-ea"/>
              </a:rPr>
              <a:t>理解文中带有感情色彩的词语</a:t>
            </a:r>
            <a:r>
              <a:rPr lang="en-US" altLang="zh-CN" sz="3500" b="1">
                <a:uFillTx/>
                <a:ea typeface="SimSun-ExtB" panose="02010609060101010101" charset="-122"/>
                <a:cs typeface="+mj-cs"/>
                <a:sym typeface="宋体" panose="02010600030101010101" pitchFamily="2" charset="-122"/>
              </a:rPr>
              <a:t>,</a:t>
            </a:r>
            <a:r>
              <a:rPr lang="zh-CN" altLang="en-US" sz="3500" b="1" dirty="0" smtClean="0">
                <a:solidFill>
                  <a:srgbClr val="FF0000"/>
                </a:solidFill>
                <a:latin typeface="新宋体" panose="02010609030101010101" pitchFamily="49" charset="-122"/>
                <a:ea typeface="新宋体" panose="02010609030101010101" pitchFamily="49" charset="-122"/>
                <a:sym typeface="+mn-ea"/>
              </a:rPr>
              <a:t>领会作者对阿长的怀念之情</a:t>
            </a:r>
            <a:r>
              <a:rPr lang="zh-CN" altLang="en-US" sz="3500" b="1" dirty="0" smtClean="0">
                <a:solidFill>
                  <a:schemeClr val="tx1"/>
                </a:solidFill>
                <a:latin typeface="新宋体" panose="02010609030101010101" pitchFamily="49" charset="-122"/>
                <a:ea typeface="新宋体" panose="02010609030101010101" pitchFamily="49" charset="-122"/>
                <a:sym typeface="+mn-ea"/>
              </a:rPr>
              <a:t>。</a:t>
            </a:r>
            <a:endParaRPr lang="zh-CN" altLang="en-US" sz="3500" b="1" dirty="0" smtClean="0">
              <a:solidFill>
                <a:schemeClr val="tx1"/>
              </a:solidFill>
              <a:latin typeface="新宋体" panose="02010609030101010101" pitchFamily="49" charset="-122"/>
              <a:ea typeface="新宋体" panose="02010609030101010101" pitchFamily="49" charset="-122"/>
              <a:sym typeface="+mn-ea"/>
            </a:endParaRPr>
          </a:p>
          <a:p>
            <a:pPr algn="just">
              <a:lnSpc>
                <a:spcPct val="120000"/>
              </a:lnSpc>
              <a:spcBef>
                <a:spcPts val="0"/>
              </a:spcBef>
              <a:spcAft>
                <a:spcPts val="0"/>
              </a:spcAft>
            </a:pPr>
            <a:r>
              <a:rPr lang="en-US" altLang="zh-CN" sz="3500" b="1" dirty="0" smtClean="0">
                <a:solidFill>
                  <a:schemeClr val="tx1"/>
                </a:solidFill>
                <a:latin typeface="新宋体" panose="02010609030101010101" pitchFamily="49" charset="-122"/>
                <a:ea typeface="新宋体" panose="02010609030101010101" pitchFamily="49" charset="-122"/>
                <a:sym typeface="+mn-ea"/>
              </a:rPr>
              <a:t>2.</a:t>
            </a:r>
            <a:r>
              <a:rPr lang="zh-CN" altLang="en-US" sz="3500" b="1" dirty="0" smtClean="0">
                <a:solidFill>
                  <a:schemeClr val="tx1"/>
                </a:solidFill>
                <a:latin typeface="新宋体" panose="02010609030101010101" pitchFamily="49" charset="-122"/>
                <a:ea typeface="新宋体" panose="02010609030101010101" pitchFamily="49" charset="-122"/>
                <a:sym typeface="+mn-ea"/>
              </a:rPr>
              <a:t>理解回忆性散文用</a:t>
            </a:r>
            <a:r>
              <a:rPr lang="zh-CN" altLang="en-US" sz="3500" b="1" dirty="0" smtClean="0">
                <a:solidFill>
                  <a:srgbClr val="FF0000"/>
                </a:solidFill>
                <a:latin typeface="新宋体" panose="02010609030101010101" pitchFamily="49" charset="-122"/>
                <a:ea typeface="新宋体" panose="02010609030101010101" pitchFamily="49" charset="-122"/>
                <a:sym typeface="+mn-ea"/>
              </a:rPr>
              <a:t>双重视角</a:t>
            </a:r>
            <a:r>
              <a:rPr lang="zh-CN" altLang="en-US" sz="3500" b="1" dirty="0" smtClean="0">
                <a:solidFill>
                  <a:schemeClr val="tx1"/>
                </a:solidFill>
                <a:latin typeface="新宋体" panose="02010609030101010101" pitchFamily="49" charset="-122"/>
                <a:ea typeface="新宋体" panose="02010609030101010101" pitchFamily="49" charset="-122"/>
                <a:sym typeface="+mn-ea"/>
              </a:rPr>
              <a:t>和</a:t>
            </a:r>
            <a:r>
              <a:rPr lang="zh-CN" altLang="en-US" sz="3500" b="1" dirty="0" smtClean="0">
                <a:solidFill>
                  <a:srgbClr val="FF0000"/>
                </a:solidFill>
                <a:latin typeface="新宋体" panose="02010609030101010101" pitchFamily="49" charset="-122"/>
                <a:ea typeface="新宋体" panose="02010609030101010101" pitchFamily="49" charset="-122"/>
                <a:sym typeface="+mn-ea"/>
              </a:rPr>
              <a:t>先抑后扬</a:t>
            </a:r>
            <a:r>
              <a:rPr lang="en-US" altLang="zh-CN" sz="3500">
                <a:latin typeface="方正楷体_GBK" charset="0"/>
                <a:ea typeface="微软雅黑" panose="020B0503020204020204" charset="-122"/>
                <a:sym typeface="微软雅黑" panose="020B0503020204020204" charset="-122"/>
              </a:rPr>
              <a:t>(</a:t>
            </a:r>
            <a:r>
              <a:rPr lang="zh-CN" altLang="en-US" sz="3500" b="1" dirty="0" smtClean="0">
                <a:solidFill>
                  <a:srgbClr val="FF0000"/>
                </a:solidFill>
                <a:latin typeface="新宋体" panose="02010609030101010101" pitchFamily="49" charset="-122"/>
                <a:ea typeface="新宋体" panose="02010609030101010101" pitchFamily="49" charset="-122"/>
                <a:sym typeface="+mn-ea"/>
              </a:rPr>
              <a:t>欲扬先抑</a:t>
            </a:r>
            <a:r>
              <a:rPr lang="zh-CN" altLang="zh-CN" sz="3500" b="1" dirty="0">
                <a:uFillTx/>
                <a:latin typeface="宋体" panose="02010600030101010101" pitchFamily="2" charset="-122"/>
                <a:cs typeface="宋体" panose="02010600030101010101" pitchFamily="2" charset="-122"/>
                <a:sym typeface="+mn-ea"/>
              </a:rPr>
              <a:t>)</a:t>
            </a:r>
            <a:r>
              <a:rPr lang="zh-CN" altLang="en-US" sz="3500" b="1" dirty="0" smtClean="0">
                <a:solidFill>
                  <a:srgbClr val="FF0000"/>
                </a:solidFill>
                <a:latin typeface="新宋体" panose="02010609030101010101" pitchFamily="49" charset="-122"/>
                <a:ea typeface="新宋体" panose="02010609030101010101" pitchFamily="49" charset="-122"/>
                <a:sym typeface="+mn-ea"/>
              </a:rPr>
              <a:t>的写法</a:t>
            </a:r>
            <a:r>
              <a:rPr lang="en-US" altLang="zh-CN" sz="3500">
                <a:latin typeface="方正楷体_GBK" charset="0"/>
                <a:ea typeface="微软雅黑" panose="020B0503020204020204" charset="-122"/>
                <a:sym typeface="微软雅黑" panose="020B0503020204020204" charset="-122"/>
              </a:rPr>
              <a:t>(</a:t>
            </a:r>
            <a:r>
              <a:rPr lang="zh-CN" sz="3500" b="1" dirty="0">
                <a:latin typeface="宋体" panose="02010600030101010101" pitchFamily="2" charset="-122"/>
                <a:ea typeface="宋体" panose="02010600030101010101" pitchFamily="2" charset="-122"/>
                <a:sym typeface="+mn-ea"/>
              </a:rPr>
              <a:t>重难点</a:t>
            </a:r>
            <a:r>
              <a:rPr lang="zh-CN" altLang="zh-CN" sz="3500" b="1" dirty="0">
                <a:uFillTx/>
                <a:latin typeface="宋体" panose="02010600030101010101" pitchFamily="2" charset="-122"/>
                <a:cs typeface="宋体" panose="02010600030101010101" pitchFamily="2" charset="-122"/>
                <a:sym typeface="+mn-ea"/>
              </a:rPr>
              <a:t>)</a:t>
            </a:r>
            <a:r>
              <a:rPr lang="zh-CN" altLang="en-US" sz="3500" b="1" dirty="0" smtClean="0">
                <a:solidFill>
                  <a:schemeClr val="tx1"/>
                </a:solidFill>
                <a:latin typeface="新宋体" panose="02010609030101010101" pitchFamily="49" charset="-122"/>
                <a:ea typeface="新宋体" panose="02010609030101010101" pitchFamily="49" charset="-122"/>
                <a:sym typeface="+mn-ea"/>
              </a:rPr>
              <a:t>。</a:t>
            </a:r>
            <a:endParaRPr lang="zh-CN" altLang="en-US" sz="3500" b="1" dirty="0" smtClean="0">
              <a:solidFill>
                <a:schemeClr val="tx1"/>
              </a:solidFill>
              <a:latin typeface="新宋体" panose="02010609030101010101" pitchFamily="49" charset="-122"/>
              <a:ea typeface="新宋体" panose="02010609030101010101" pitchFamily="49" charset="-122"/>
              <a:sym typeface="+mn-ea"/>
            </a:endParaRPr>
          </a:p>
        </p:txBody>
      </p:sp>
      <p:sp>
        <p:nvSpPr>
          <p:cNvPr id="10" name="MH_Entry_1"/>
          <p:cNvSpPr>
            <a:spLocks noChangeArrowheads="1"/>
          </p:cNvSpPr>
          <p:nvPr>
            <p:custDataLst>
              <p:tags r:id="rId1"/>
            </p:custDataLst>
          </p:nvPr>
        </p:nvSpPr>
        <p:spPr bwMode="auto">
          <a:xfrm flipH="1">
            <a:off x="466090" y="618490"/>
            <a:ext cx="2133600" cy="744220"/>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eaLnBrk="1" hangingPunct="1">
              <a:buFont typeface="Arial" panose="020B0604020202020204" pitchFamily="34" charset="0"/>
              <a:buNone/>
            </a:pPr>
            <a:r>
              <a:rPr lang="zh-CN" altLang="en-US" sz="3600" b="1">
                <a:solidFill>
                  <a:schemeClr val="bg1"/>
                </a:solidFill>
                <a:latin typeface="宋体" panose="02010600030101010101" pitchFamily="2" charset="-122"/>
                <a:ea typeface="宋体" panose="02010600030101010101" pitchFamily="2" charset="-122"/>
                <a:sym typeface="Calibri" panose="020F0502020204030204" pitchFamily="34" charset="0"/>
              </a:rPr>
              <a:t>学习目标</a:t>
            </a:r>
            <a:endParaRPr lang="zh-CN" altLang="en-US" sz="3600" b="1">
              <a:solidFill>
                <a:schemeClr val="bg1"/>
              </a:solidFill>
              <a:latin typeface="宋体" panose="02010600030101010101" pitchFamily="2" charset="-122"/>
              <a:ea typeface="宋体" panose="02010600030101010101" pitchFamily="2" charset="-122"/>
              <a:sym typeface="Calibri" panose="020F050202020403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59716" y="2142275"/>
            <a:ext cx="10515600" cy="1325563"/>
          </a:xfrm>
        </p:spPr>
        <p:txBody>
          <a:bodyPr>
            <a:normAutofit/>
          </a:bodyPr>
          <a:lstStyle/>
          <a:p>
            <a:r>
              <a:rPr lang="zh-CN" altLang="en-US" sz="6600" dirty="0">
                <a:effectLst/>
                <a:latin typeface="黑体" panose="02010609060101010101" charset="-122"/>
                <a:ea typeface="黑体" panose="02010609060101010101" charset="-122"/>
              </a:rPr>
              <a:t>第一课时</a:t>
            </a:r>
            <a:endParaRPr lang="zh-CN" altLang="en-US" sz="6600" dirty="0">
              <a:effectLst/>
              <a:latin typeface="黑体" panose="02010609060101010101" charset="-122"/>
              <a:ea typeface="黑体" panose="02010609060101010101" charset="-122"/>
            </a:endParaRPr>
          </a:p>
        </p:txBody>
      </p:sp>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075" name="TextBox 2"/>
          <p:cNvSpPr txBox="1">
            <a:spLocks noChangeArrowheads="1"/>
          </p:cNvSpPr>
          <p:nvPr/>
        </p:nvSpPr>
        <p:spPr bwMode="auto">
          <a:xfrm>
            <a:off x="808355" y="4082415"/>
            <a:ext cx="104997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anose="02020603050405020304" pitchFamily="18" charset="0"/>
                <a:ea typeface="黑体" panose="02010609060101010101" charset="-122"/>
              </a:defRPr>
            </a:lvl1pPr>
            <a:lvl2pPr marL="742950" indent="-285750" eaLnBrk="0" hangingPunct="0">
              <a:defRPr sz="2400">
                <a:solidFill>
                  <a:schemeClr val="tx1"/>
                </a:solidFill>
                <a:latin typeface="Times New Roman" panose="02020603050405020304" pitchFamily="18" charset="0"/>
                <a:ea typeface="黑体" panose="02010609060101010101" charset="-122"/>
              </a:defRPr>
            </a:lvl2pPr>
            <a:lvl3pPr marL="1143000" indent="-228600" eaLnBrk="0" hangingPunct="0">
              <a:defRPr sz="2400">
                <a:solidFill>
                  <a:schemeClr val="tx1"/>
                </a:solidFill>
                <a:latin typeface="Times New Roman" panose="02020603050405020304" pitchFamily="18" charset="0"/>
                <a:ea typeface="黑体" panose="02010609060101010101" charset="-122"/>
              </a:defRPr>
            </a:lvl3pPr>
            <a:lvl4pPr marL="1600200" indent="-228600" eaLnBrk="0" hangingPunct="0">
              <a:defRPr sz="2400">
                <a:solidFill>
                  <a:schemeClr val="tx1"/>
                </a:solidFill>
                <a:latin typeface="Times New Roman" panose="02020603050405020304" pitchFamily="18" charset="0"/>
                <a:ea typeface="黑体" panose="02010609060101010101" charset="-122"/>
              </a:defRPr>
            </a:lvl4pPr>
            <a:lvl5pPr marL="2057400" indent="-228600" eaLnBrk="0" hangingPunct="0">
              <a:defRPr sz="2400">
                <a:solidFill>
                  <a:schemeClr val="tx1"/>
                </a:solidFill>
                <a:latin typeface="Times New Roman" panose="02020603050405020304" pitchFamily="18" charset="0"/>
                <a:ea typeface="黑体" panose="02010609060101010101"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ea typeface="黑体" panose="02010609060101010101"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ea typeface="黑体" panose="02010609060101010101"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ea typeface="黑体" panose="02010609060101010101"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ea typeface="黑体" panose="02010609060101010101" charset="-122"/>
              </a:defRPr>
            </a:lvl9pPr>
          </a:lstStyle>
          <a:p>
            <a:pPr algn="just" eaLnBrk="1" hangingPunct="1"/>
            <a:r>
              <a:rPr lang="en-US" altLang="zh-CN" sz="2800" b="1" dirty="0" smtClean="0">
                <a:solidFill>
                  <a:schemeClr val="accent1">
                    <a:lumMod val="75000"/>
                  </a:schemeClr>
                </a:solidFill>
                <a:latin typeface="新宋体" panose="02010609030101010101" pitchFamily="49" charset="-122"/>
                <a:ea typeface="新宋体" panose="02010609030101010101" pitchFamily="49" charset="-122"/>
              </a:rPr>
              <a:t>    </a:t>
            </a:r>
            <a:endParaRPr lang="zh-CN" altLang="en-US" sz="2800" b="1" dirty="0">
              <a:solidFill>
                <a:schemeClr val="accent1">
                  <a:lumMod val="75000"/>
                </a:schemeClr>
              </a:solidFill>
              <a:latin typeface="新宋体" panose="02010609030101010101" pitchFamily="49" charset="-122"/>
              <a:ea typeface="新宋体" panose="02010609030101010101" pitchFamily="49" charset="-122"/>
            </a:endParaRPr>
          </a:p>
        </p:txBody>
      </p:sp>
      <p:sp>
        <p:nvSpPr>
          <p:cNvPr id="3" name="矩形 2"/>
          <p:cNvSpPr/>
          <p:nvPr/>
        </p:nvSpPr>
        <p:spPr>
          <a:xfrm>
            <a:off x="808355" y="2782570"/>
            <a:ext cx="10499725" cy="521970"/>
          </a:xfrm>
          <a:prstGeom prst="rect">
            <a:avLst/>
          </a:prstGeom>
        </p:spPr>
        <p:txBody>
          <a:bodyPr wrap="square">
            <a:spAutoFit/>
          </a:bodyPr>
          <a:lstStyle/>
          <a:p>
            <a:pPr algn="just"/>
            <a:r>
              <a:rPr lang="en-US" altLang="zh-CN" sz="2800" b="1" dirty="0" smtClean="0">
                <a:solidFill>
                  <a:schemeClr val="accent1">
                    <a:lumMod val="75000"/>
                  </a:schemeClr>
                </a:solidFill>
                <a:latin typeface="新宋体" panose="02010609030101010101" pitchFamily="49" charset="-122"/>
                <a:ea typeface="新宋体" panose="02010609030101010101" pitchFamily="49" charset="-122"/>
              </a:rPr>
              <a:t>    </a:t>
            </a:r>
            <a:endParaRPr lang="en-US" altLang="zh-CN" b="1" dirty="0">
              <a:solidFill>
                <a:schemeClr val="accent1">
                  <a:lumMod val="75000"/>
                </a:schemeClr>
              </a:solidFill>
              <a:latin typeface="新宋体" panose="02010609030101010101" pitchFamily="49" charset="-122"/>
              <a:ea typeface="新宋体" panose="02010609030101010101" pitchFamily="49" charset="-122"/>
            </a:endParaRPr>
          </a:p>
        </p:txBody>
      </p:sp>
      <p:sp>
        <p:nvSpPr>
          <p:cNvPr id="10" name="MH_Entry_1"/>
          <p:cNvSpPr>
            <a:spLocks noChangeArrowheads="1"/>
          </p:cNvSpPr>
          <p:nvPr>
            <p:custDataLst>
              <p:tags r:id="rId1"/>
            </p:custDataLst>
          </p:nvPr>
        </p:nvSpPr>
        <p:spPr bwMode="auto">
          <a:xfrm flipH="1">
            <a:off x="466090" y="618490"/>
            <a:ext cx="2133600" cy="744220"/>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eaLnBrk="1" hangingPunct="1">
              <a:buFont typeface="Arial" panose="020B0604020202020204" pitchFamily="34" charset="0"/>
              <a:buNone/>
            </a:pPr>
            <a:r>
              <a:rPr lang="zh-CN" altLang="en-US" sz="3600" b="1">
                <a:solidFill>
                  <a:schemeClr val="bg1"/>
                </a:solidFill>
                <a:latin typeface="宋体" panose="02010600030101010101" pitchFamily="2" charset="-122"/>
                <a:ea typeface="宋体" panose="02010600030101010101" pitchFamily="2" charset="-122"/>
                <a:sym typeface="Calibri" panose="020F0502020204030204" pitchFamily="34" charset="0"/>
              </a:rPr>
              <a:t>体会情感</a:t>
            </a:r>
            <a:endParaRPr lang="zh-CN" altLang="en-US" sz="3600" b="1">
              <a:solidFill>
                <a:schemeClr val="bg1"/>
              </a:solidFill>
              <a:latin typeface="宋体" panose="02010600030101010101" pitchFamily="2" charset="-122"/>
              <a:ea typeface="宋体" panose="02010600030101010101" pitchFamily="2" charset="-122"/>
              <a:sym typeface="Calibri" panose="020F0502020204030204" pitchFamily="34" charset="0"/>
            </a:endParaRPr>
          </a:p>
        </p:txBody>
      </p:sp>
      <p:sp>
        <p:nvSpPr>
          <p:cNvPr id="4" name="矩形 3"/>
          <p:cNvSpPr/>
          <p:nvPr>
            <p:custDataLst>
              <p:tags r:id="rId2"/>
            </p:custDataLst>
          </p:nvPr>
        </p:nvSpPr>
        <p:spPr>
          <a:xfrm>
            <a:off x="1041400" y="1433830"/>
            <a:ext cx="10499725" cy="2061210"/>
          </a:xfrm>
          <a:prstGeom prst="rect">
            <a:avLst/>
          </a:prstGeom>
        </p:spPr>
        <p:txBody>
          <a:bodyPr wrap="square">
            <a:spAutoFit/>
          </a:bodyPr>
          <a:p>
            <a:pPr algn="just">
              <a:lnSpc>
                <a:spcPct val="100000"/>
              </a:lnSpc>
              <a:spcBef>
                <a:spcPts val="0"/>
              </a:spcBef>
              <a:spcAft>
                <a:spcPts val="0"/>
              </a:spcAft>
            </a:pPr>
            <a:r>
              <a:rPr lang="zh-CN" altLang="en-US" sz="3200" b="1" dirty="0" smtClean="0">
                <a:solidFill>
                  <a:schemeClr val="tx1"/>
                </a:solidFill>
                <a:latin typeface="新宋体" panose="02010609030101010101" pitchFamily="49" charset="-122"/>
                <a:ea typeface="新宋体" panose="02010609030101010101" pitchFamily="49" charset="-122"/>
                <a:sym typeface="+mn-ea"/>
              </a:rPr>
              <a:t>这</a:t>
            </a:r>
            <a:r>
              <a:rPr lang="en-US" altLang="zh-CN" sz="3200" b="1">
                <a:latin typeface="宋体" panose="02010600030101010101" pitchFamily="2" charset="-122"/>
                <a:ea typeface="宋体" panose="02010600030101010101" pitchFamily="2" charset="-122"/>
              </a:rPr>
              <a:t>是一篇回忆童年生活的散文</a:t>
            </a:r>
            <a:r>
              <a:rPr lang="en-US" altLang="zh-CN" sz="3200" b="1"/>
              <a:t>,</a:t>
            </a:r>
            <a:r>
              <a:rPr lang="en-US" altLang="zh-CN" sz="3200" b="1">
                <a:latin typeface="SimSun-ExtB" panose="02010609060101010101" charset="-122"/>
                <a:ea typeface="SimSun-ExtB" panose="02010609060101010101" charset="-122"/>
              </a:rPr>
              <a:t>作者将写作时的回忆与童年的感受彼此交错转换</a:t>
            </a:r>
            <a:r>
              <a:rPr lang="en-US" altLang="zh-CN" sz="3200" b="1">
                <a:latin typeface="SimSun-ExtB" panose="02010609060101010101" charset="-122"/>
                <a:ea typeface="SimSun-ExtB" panose="02010609060101010101" charset="-122"/>
                <a:sym typeface="+mn-ea"/>
              </a:rPr>
              <a:t>。</a:t>
            </a:r>
            <a:endParaRPr lang="en-US" altLang="zh-CN" sz="3200" b="1">
              <a:latin typeface="SimSun-ExtB" panose="02010609060101010101" charset="-122"/>
              <a:ea typeface="SimSun-ExtB" panose="02010609060101010101" charset="-122"/>
              <a:sym typeface="+mn-ea"/>
            </a:endParaRPr>
          </a:p>
          <a:p>
            <a:pPr algn="just">
              <a:lnSpc>
                <a:spcPct val="100000"/>
              </a:lnSpc>
              <a:spcBef>
                <a:spcPts val="0"/>
              </a:spcBef>
              <a:spcAft>
                <a:spcPts val="0"/>
              </a:spcAft>
            </a:pPr>
            <a:r>
              <a:rPr lang="en-US" altLang="zh-CN" sz="3200" b="1">
                <a:latin typeface="SimSun-ExtB" panose="02010609060101010101" charset="-122"/>
                <a:ea typeface="SimSun-ExtB" panose="02010609060101010101" charset="-122"/>
                <a:sym typeface="+mn-ea"/>
              </a:rPr>
              <a:t>1.</a:t>
            </a:r>
            <a:r>
              <a:rPr lang="zh-CN" altLang="zh-CN" sz="3200" b="1" dirty="0">
                <a:uFillTx/>
                <a:latin typeface="宋体" panose="02010600030101010101" pitchFamily="2" charset="-122"/>
                <a:ea typeface="宋体" panose="02010600030101010101" pitchFamily="2" charset="-122"/>
                <a:cs typeface="宋体" panose="02010600030101010101" pitchFamily="2" charset="-122"/>
                <a:sym typeface="+mn-ea"/>
              </a:rPr>
              <a:t>在</a:t>
            </a:r>
            <a:r>
              <a:rPr lang="en-US" altLang="zh-CN" sz="3200" b="1" dirty="0">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uFillTx/>
                <a:ea typeface="SimSun-ExtB" panose="02010609060101010101" charset="-122"/>
                <a:cs typeface="+mj-cs"/>
                <a:sym typeface="宋体" panose="02010600030101010101" pitchFamily="2" charset="-122"/>
              </a:rPr>
              <a:t>童年的感受</a:t>
            </a:r>
            <a:r>
              <a:rPr lang="en-US" altLang="zh-CN" sz="3200" b="1" dirty="0">
                <a:uFillTx/>
                <a:latin typeface="Arial" panose="020B0604020202020204" pitchFamily="34" charset="0"/>
                <a:ea typeface="宋体" panose="02010600030101010101" pitchFamily="2" charset="-122"/>
                <a:cs typeface="Arial" panose="020B0604020202020204" pitchFamily="34" charset="0"/>
                <a:sym typeface="+mn-ea"/>
              </a:rPr>
              <a:t>”</a:t>
            </a:r>
            <a:r>
              <a:rPr lang="zh-CN" altLang="zh-CN" sz="3200" b="1" dirty="0">
                <a:uFillTx/>
                <a:latin typeface="Arial" panose="020B0604020202020204" pitchFamily="34" charset="0"/>
                <a:ea typeface="宋体" panose="02010600030101010101" pitchFamily="2" charset="-122"/>
                <a:cs typeface="Arial" panose="020B0604020202020204" pitchFamily="34" charset="0"/>
                <a:sym typeface="+mn-ea"/>
              </a:rPr>
              <a:t>中</a:t>
            </a:r>
            <a:r>
              <a:rPr lang="en-US" altLang="zh-CN" sz="3200" b="1">
                <a:uFillTx/>
                <a:ea typeface="SimSun-ExtB" panose="02010609060101010101" charset="-122"/>
                <a:cs typeface="+mj-cs"/>
                <a:sym typeface="宋体" panose="02010600030101010101" pitchFamily="2" charset="-122"/>
              </a:rPr>
              <a:t>,</a:t>
            </a:r>
            <a:r>
              <a:rPr lang="zh-CN" altLang="en-US" sz="3200" b="1">
                <a:uFillTx/>
                <a:ea typeface="SimSun-ExtB" panose="02010609060101010101" charset="-122"/>
                <a:cs typeface="+mj-cs"/>
                <a:sym typeface="宋体" panose="02010600030101010101" pitchFamily="2" charset="-122"/>
              </a:rPr>
              <a:t>作者对阿长的情感态度是如何变化的</a:t>
            </a:r>
            <a:r>
              <a:rPr lang="en-US" altLang="zh-CN" sz="3200">
                <a:latin typeface="方正楷体_GBK" charset="0"/>
                <a:ea typeface="微软雅黑" panose="020B0503020204020204" charset="-122"/>
                <a:sym typeface="微软雅黑" panose="020B0503020204020204" charset="-122"/>
              </a:rPr>
              <a:t>(</a:t>
            </a:r>
            <a:r>
              <a:rPr lang="en-US" altLang="zh-CN" sz="3200" b="1">
                <a:latin typeface="宋体" panose="02010600030101010101" pitchFamily="2" charset="-122"/>
                <a:ea typeface="宋体" panose="02010600030101010101" pitchFamily="2" charset="-122"/>
              </a:rPr>
              <a:t>思考探究二</a:t>
            </a:r>
            <a:r>
              <a:rPr lang="zh-CN" altLang="en-US" sz="3200" b="1">
                <a:latin typeface="宋体" panose="02010600030101010101" pitchFamily="2" charset="-122"/>
                <a:ea typeface="宋体" panose="02010600030101010101" pitchFamily="2" charset="-122"/>
              </a:rPr>
              <a:t>或导学二</a:t>
            </a:r>
            <a:r>
              <a:rPr lang="zh-CN" altLang="zh-CN" sz="3200" b="1" dirty="0">
                <a:uFillTx/>
                <a:latin typeface="宋体" panose="02010600030101010101" pitchFamily="2" charset="-122"/>
                <a:cs typeface="宋体" panose="02010600030101010101" pitchFamily="2" charset="-122"/>
                <a:sym typeface="+mn-ea"/>
              </a:rPr>
              <a:t>)</a:t>
            </a:r>
            <a:r>
              <a:rPr lang="zh-CN" altLang="en-US" sz="3200" b="1">
                <a:latin typeface="SimSun-ExtB" panose="02010609060101010101" charset="-122"/>
                <a:ea typeface="SimSun-ExtB" panose="02010609060101010101" charset="-122"/>
              </a:rPr>
              <a:t>？</a:t>
            </a:r>
            <a:endParaRPr lang="zh-CN" altLang="en-US" sz="3200" b="1">
              <a:latin typeface="SimSun-ExtB" panose="02010609060101010101" charset="-122"/>
              <a:ea typeface="SimSun-ExtB" panose="02010609060101010101" charset="-122"/>
            </a:endParaRPr>
          </a:p>
        </p:txBody>
      </p:sp>
      <p:sp>
        <p:nvSpPr>
          <p:cNvPr id="36877" name="文本框 14"/>
          <p:cNvSpPr txBox="1"/>
          <p:nvPr>
            <p:custDataLst>
              <p:tags r:id="rId3"/>
            </p:custDataLst>
          </p:nvPr>
        </p:nvSpPr>
        <p:spPr>
          <a:xfrm>
            <a:off x="934720" y="3656965"/>
            <a:ext cx="1877060" cy="583565"/>
          </a:xfrm>
          <a:prstGeom prst="rect">
            <a:avLst/>
          </a:prstGeom>
          <a:noFill/>
          <a:ln w="9525">
            <a:noFill/>
          </a:ln>
        </p:spPr>
        <p:txBody>
          <a:bodyPr wrap="square">
            <a:spAutoFit/>
          </a:bodyPr>
          <a:p>
            <a:pPr>
              <a:buClr>
                <a:srgbClr val="9BBB59"/>
              </a:buClr>
              <a:buFont typeface="Wingdings" panose="05000000000000000000" pitchFamily="2" charset="2"/>
            </a:pPr>
            <a:r>
              <a:rPr lang="zh-CN" altLang="en-US" sz="3200" b="1">
                <a:solidFill>
                  <a:srgbClr val="0000FF"/>
                </a:solidFill>
                <a:latin typeface="宋体" panose="02010600030101010101" pitchFamily="2" charset="-122"/>
                <a:ea typeface="宋体" panose="02010600030101010101" pitchFamily="2" charset="-122"/>
                <a:sym typeface="宋体" panose="02010600030101010101" pitchFamily="2" charset="-122"/>
              </a:rPr>
              <a:t>不大</a:t>
            </a:r>
            <a:r>
              <a:rPr lang="zh-CN" altLang="en-US" sz="3200" b="1" dirty="0">
                <a:solidFill>
                  <a:srgbClr val="0000FF"/>
                </a:solidFill>
                <a:latin typeface="宋体" panose="02010600030101010101" pitchFamily="2" charset="-122"/>
                <a:ea typeface="宋体" panose="02010600030101010101" pitchFamily="2" charset="-122"/>
                <a:sym typeface="宋体" panose="02010600030101010101" pitchFamily="2" charset="-122"/>
              </a:rPr>
              <a:t>佩服</a:t>
            </a:r>
            <a:endParaRPr lang="zh-CN" altLang="en-US" sz="3200" b="1">
              <a:solidFill>
                <a:srgbClr val="0000FF"/>
              </a:solidFill>
              <a:latin typeface="宋体" panose="02010600030101010101" pitchFamily="2" charset="-122"/>
              <a:ea typeface="宋体" panose="02010600030101010101" pitchFamily="2" charset="-122"/>
              <a:sym typeface="宋体" panose="02010600030101010101" pitchFamily="2" charset="-122"/>
            </a:endParaRPr>
          </a:p>
        </p:txBody>
      </p:sp>
      <p:sp>
        <p:nvSpPr>
          <p:cNvPr id="47115" name="Line 11"/>
          <p:cNvSpPr>
            <a:spLocks noChangeShapeType="1"/>
          </p:cNvSpPr>
          <p:nvPr>
            <p:custDataLst>
              <p:tags r:id="rId4"/>
            </p:custDataLst>
          </p:nvPr>
        </p:nvSpPr>
        <p:spPr bwMode="auto">
          <a:xfrm>
            <a:off x="2720552" y="3949065"/>
            <a:ext cx="711200" cy="0"/>
          </a:xfrm>
          <a:prstGeom prst="line">
            <a:avLst/>
          </a:prstGeom>
          <a:noFill/>
          <a:ln w="38100">
            <a:solidFill>
              <a:srgbClr val="FF00FF"/>
            </a:solidFill>
            <a:round/>
            <a:tailEnd type="triangle" w="med" len="med"/>
          </a:ln>
          <a:extLst>
            <a:ext uri="{909E8E84-426E-40DD-AFC4-6F175D3DCCD1}">
              <a14:hiddenFill xmlns:a14="http://schemas.microsoft.com/office/drawing/2010/main">
                <a:noFill/>
              </a14:hiddenFill>
            </a:ext>
          </a:extLst>
        </p:spPr>
        <p:txBody>
          <a:bodyPr/>
          <a:p>
            <a:endParaRPr lang="zh-CN" altLang="en-US"/>
          </a:p>
        </p:txBody>
      </p:sp>
      <p:sp>
        <p:nvSpPr>
          <p:cNvPr id="11" name="Line 11"/>
          <p:cNvSpPr>
            <a:spLocks noChangeShapeType="1"/>
          </p:cNvSpPr>
          <p:nvPr>
            <p:custDataLst>
              <p:tags r:id="rId5"/>
            </p:custDataLst>
          </p:nvPr>
        </p:nvSpPr>
        <p:spPr bwMode="auto">
          <a:xfrm>
            <a:off x="5970482" y="3949065"/>
            <a:ext cx="711200" cy="0"/>
          </a:xfrm>
          <a:prstGeom prst="line">
            <a:avLst/>
          </a:prstGeom>
          <a:noFill/>
          <a:ln w="38100">
            <a:solidFill>
              <a:srgbClr val="FF00FF"/>
            </a:solidFill>
            <a:round/>
            <a:tailEnd type="triangle" w="med" len="med"/>
          </a:ln>
          <a:extLst>
            <a:ext uri="{909E8E84-426E-40DD-AFC4-6F175D3DCCD1}">
              <a14:hiddenFill xmlns:a14="http://schemas.microsoft.com/office/drawing/2010/main">
                <a:noFill/>
              </a14:hiddenFill>
            </a:ext>
          </a:extLst>
        </p:spPr>
        <p:txBody>
          <a:bodyPr/>
          <a:p>
            <a:endParaRPr lang="zh-CN" altLang="en-US"/>
          </a:p>
        </p:txBody>
      </p:sp>
      <p:sp>
        <p:nvSpPr>
          <p:cNvPr id="12" name="Line 11"/>
          <p:cNvSpPr>
            <a:spLocks noChangeShapeType="1"/>
          </p:cNvSpPr>
          <p:nvPr>
            <p:custDataLst>
              <p:tags r:id="rId6"/>
            </p:custDataLst>
          </p:nvPr>
        </p:nvSpPr>
        <p:spPr bwMode="auto">
          <a:xfrm>
            <a:off x="7721812" y="3923665"/>
            <a:ext cx="711200" cy="0"/>
          </a:xfrm>
          <a:prstGeom prst="line">
            <a:avLst/>
          </a:prstGeom>
          <a:noFill/>
          <a:ln w="38100">
            <a:solidFill>
              <a:srgbClr val="FF00FF"/>
            </a:solidFill>
            <a:round/>
            <a:tailEnd type="triangle" w="med" len="med"/>
          </a:ln>
          <a:extLst>
            <a:ext uri="{909E8E84-426E-40DD-AFC4-6F175D3DCCD1}">
              <a14:hiddenFill xmlns:a14="http://schemas.microsoft.com/office/drawing/2010/main">
                <a:noFill/>
              </a14:hiddenFill>
            </a:ext>
          </a:extLst>
        </p:spPr>
        <p:txBody>
          <a:bodyPr/>
          <a:p>
            <a:endParaRPr lang="zh-CN" altLang="en-US"/>
          </a:p>
        </p:txBody>
      </p:sp>
      <p:sp>
        <p:nvSpPr>
          <p:cNvPr id="13" name="文本框 14"/>
          <p:cNvSpPr txBox="1"/>
          <p:nvPr>
            <p:custDataLst>
              <p:tags r:id="rId7"/>
            </p:custDataLst>
          </p:nvPr>
        </p:nvSpPr>
        <p:spPr>
          <a:xfrm>
            <a:off x="6688455" y="3656965"/>
            <a:ext cx="1026160" cy="583565"/>
          </a:xfrm>
          <a:prstGeom prst="rect">
            <a:avLst/>
          </a:prstGeom>
          <a:noFill/>
          <a:ln w="9525">
            <a:noFill/>
          </a:ln>
        </p:spPr>
        <p:txBody>
          <a:bodyPr wrap="square">
            <a:spAutoFit/>
          </a:bodyPr>
          <a:p>
            <a:pPr>
              <a:buClr>
                <a:srgbClr val="9BBB59"/>
              </a:buClr>
              <a:buFont typeface="Wingdings" panose="05000000000000000000" pitchFamily="2" charset="2"/>
            </a:pPr>
            <a:r>
              <a:rPr lang="zh-CN" altLang="en-US" sz="3200" b="1">
                <a:solidFill>
                  <a:srgbClr val="0000FF"/>
                </a:solidFill>
                <a:latin typeface="宋体" panose="02010600030101010101" pitchFamily="2" charset="-122"/>
                <a:ea typeface="宋体" panose="02010600030101010101" pitchFamily="2" charset="-122"/>
                <a:sym typeface="宋体" panose="02010600030101010101" pitchFamily="2" charset="-122"/>
              </a:rPr>
              <a:t>憎恶</a:t>
            </a:r>
            <a:endParaRPr lang="zh-CN" altLang="en-US" sz="3200" b="1">
              <a:solidFill>
                <a:srgbClr val="0000FF"/>
              </a:solidFill>
              <a:latin typeface="宋体" panose="02010600030101010101" pitchFamily="2" charset="-122"/>
              <a:ea typeface="宋体" panose="02010600030101010101" pitchFamily="2" charset="-122"/>
              <a:sym typeface="宋体" panose="02010600030101010101" pitchFamily="2" charset="-122"/>
            </a:endParaRPr>
          </a:p>
        </p:txBody>
      </p:sp>
      <p:sp>
        <p:nvSpPr>
          <p:cNvPr id="17" name="文本框 16"/>
          <p:cNvSpPr txBox="1"/>
          <p:nvPr>
            <p:custDataLst>
              <p:tags r:id="rId8"/>
            </p:custDataLst>
          </p:nvPr>
        </p:nvSpPr>
        <p:spPr>
          <a:xfrm>
            <a:off x="3555365" y="3656965"/>
            <a:ext cx="2391410" cy="1076325"/>
          </a:xfrm>
          <a:prstGeom prst="rect">
            <a:avLst/>
          </a:prstGeom>
          <a:noFill/>
          <a:ln w="9525">
            <a:noFill/>
          </a:ln>
        </p:spPr>
        <p:txBody>
          <a:bodyPr wrap="square">
            <a:spAutoFit/>
          </a:bodyPr>
          <a:p>
            <a:pPr algn="ctr">
              <a:buClr>
                <a:srgbClr val="9BBB59"/>
              </a:buClr>
              <a:buFont typeface="Wingdings" panose="05000000000000000000" pitchFamily="2" charset="2"/>
            </a:pPr>
            <a:r>
              <a:rPr lang="zh-CN" altLang="en-US" sz="3200" b="1" dirty="0">
                <a:solidFill>
                  <a:srgbClr val="FF3300"/>
                </a:solidFill>
                <a:latin typeface="黑体" panose="02010609060101010101" charset="-122"/>
                <a:ea typeface="黑体" panose="02010609060101010101" charset="-122"/>
                <a:sym typeface="宋体" panose="02010600030101010101" pitchFamily="2" charset="-122"/>
              </a:rPr>
              <a:t>尊敬</a:t>
            </a:r>
            <a:endParaRPr lang="zh-CN" altLang="en-US" sz="3200" b="1" dirty="0">
              <a:solidFill>
                <a:srgbClr val="FF3300"/>
              </a:solidFill>
              <a:latin typeface="黑体" panose="02010609060101010101" charset="-122"/>
              <a:ea typeface="黑体" panose="02010609060101010101" charset="-122"/>
              <a:sym typeface="宋体" panose="02010600030101010101" pitchFamily="2" charset="-122"/>
            </a:endParaRPr>
          </a:p>
          <a:p>
            <a:pPr>
              <a:buClr>
                <a:srgbClr val="9BBB59"/>
              </a:buClr>
              <a:buFont typeface="Wingdings" panose="05000000000000000000" pitchFamily="2" charset="2"/>
            </a:pPr>
            <a:r>
              <a:rPr lang="en-US" altLang="zh-CN" sz="3200">
                <a:latin typeface="方正楷体_GBK" charset="0"/>
                <a:ea typeface="微软雅黑" panose="020B0503020204020204" charset="-122"/>
                <a:sym typeface="微软雅黑" panose="020B0503020204020204" charset="-122"/>
              </a:rPr>
              <a:t>(</a:t>
            </a:r>
            <a:r>
              <a:rPr lang="zh-CN" altLang="en-US" sz="3200" b="1">
                <a:solidFill>
                  <a:srgbClr val="FF0000"/>
                </a:solidFill>
                <a:latin typeface="宋体" panose="02010600030101010101" pitchFamily="2" charset="-122"/>
                <a:ea typeface="宋体" panose="02010600030101010101" pitchFamily="2" charset="-122"/>
                <a:sym typeface="微软雅黑" panose="020B0503020204020204" charset="-122"/>
              </a:rPr>
              <a:t>空前的敬意</a:t>
            </a:r>
            <a:r>
              <a:rPr lang="zh-CN" altLang="zh-CN" sz="3200" b="1" dirty="0">
                <a:uFillTx/>
                <a:latin typeface="宋体" panose="02010600030101010101" pitchFamily="2" charset="-122"/>
                <a:cs typeface="宋体" panose="02010600030101010101" pitchFamily="2" charset="-122"/>
                <a:sym typeface="+mn-ea"/>
              </a:rPr>
              <a:t>)</a:t>
            </a:r>
            <a:endParaRPr lang="zh-CN" altLang="en-US" sz="3200" b="1" dirty="0">
              <a:solidFill>
                <a:srgbClr val="FF3300"/>
              </a:solidFill>
              <a:latin typeface="黑体" panose="02010609060101010101" charset="-122"/>
              <a:ea typeface="黑体" panose="02010609060101010101" charset="-122"/>
              <a:sym typeface="宋体" panose="02010600030101010101" pitchFamily="2" charset="-122"/>
            </a:endParaRPr>
          </a:p>
        </p:txBody>
      </p:sp>
      <p:sp>
        <p:nvSpPr>
          <p:cNvPr id="14" name="文本框 13"/>
          <p:cNvSpPr txBox="1"/>
          <p:nvPr>
            <p:custDataLst>
              <p:tags r:id="rId9"/>
            </p:custDataLst>
          </p:nvPr>
        </p:nvSpPr>
        <p:spPr>
          <a:xfrm>
            <a:off x="8635365" y="3656965"/>
            <a:ext cx="2459355" cy="1076325"/>
          </a:xfrm>
          <a:prstGeom prst="rect">
            <a:avLst/>
          </a:prstGeom>
          <a:noFill/>
          <a:ln w="9525">
            <a:noFill/>
          </a:ln>
        </p:spPr>
        <p:txBody>
          <a:bodyPr wrap="square">
            <a:spAutoFit/>
          </a:bodyPr>
          <a:p>
            <a:pPr algn="ctr">
              <a:buClr>
                <a:srgbClr val="9BBB59"/>
              </a:buClr>
              <a:buFont typeface="Wingdings" panose="05000000000000000000" pitchFamily="2" charset="2"/>
            </a:pPr>
            <a:r>
              <a:rPr lang="zh-CN" altLang="en-US" sz="3200" b="1" dirty="0">
                <a:solidFill>
                  <a:srgbClr val="FF3300"/>
                </a:solidFill>
                <a:latin typeface="黑体" panose="02010609060101010101" charset="-122"/>
                <a:ea typeface="黑体" panose="02010609060101010101" charset="-122"/>
                <a:sym typeface="宋体" panose="02010600030101010101" pitchFamily="2" charset="-122"/>
              </a:rPr>
              <a:t>更加敬佩</a:t>
            </a:r>
            <a:endParaRPr lang="zh-CN" altLang="en-US" sz="3200" b="1" dirty="0">
              <a:solidFill>
                <a:srgbClr val="FF3300"/>
              </a:solidFill>
              <a:latin typeface="黑体" panose="02010609060101010101" charset="-122"/>
              <a:ea typeface="黑体" panose="02010609060101010101" charset="-122"/>
              <a:sym typeface="宋体" panose="02010600030101010101" pitchFamily="2" charset="-122"/>
            </a:endParaRPr>
          </a:p>
          <a:p>
            <a:pPr>
              <a:buClr>
                <a:srgbClr val="9BBB59"/>
              </a:buClr>
              <a:buFont typeface="Wingdings" panose="05000000000000000000" pitchFamily="2" charset="2"/>
            </a:pPr>
            <a:r>
              <a:rPr lang="en-US" altLang="zh-CN" sz="3200">
                <a:latin typeface="方正楷体_GBK" charset="0"/>
                <a:ea typeface="微软雅黑" panose="020B0503020204020204" charset="-122"/>
                <a:sym typeface="微软雅黑" panose="020B0503020204020204" charset="-122"/>
              </a:rPr>
              <a:t>(</a:t>
            </a:r>
            <a:r>
              <a:rPr lang="zh-CN" altLang="en-US" sz="3200" b="1">
                <a:solidFill>
                  <a:srgbClr val="FF0000"/>
                </a:solidFill>
                <a:latin typeface="宋体" panose="02010600030101010101" pitchFamily="2" charset="-122"/>
                <a:ea typeface="宋体" panose="02010600030101010101" pitchFamily="2" charset="-122"/>
                <a:sym typeface="微软雅黑" panose="020B0503020204020204" charset="-122"/>
              </a:rPr>
              <a:t>新的敬意</a:t>
            </a:r>
            <a:r>
              <a:rPr lang="zh-CN" altLang="zh-CN" sz="3200" b="1" dirty="0">
                <a:uFillTx/>
                <a:latin typeface="宋体" panose="02010600030101010101" pitchFamily="2" charset="-122"/>
                <a:cs typeface="宋体" panose="02010600030101010101" pitchFamily="2" charset="-122"/>
                <a:sym typeface="+mn-ea"/>
              </a:rPr>
              <a:t>)</a:t>
            </a:r>
            <a:endParaRPr lang="zh-CN" altLang="en-US" sz="3200" b="1" dirty="0">
              <a:solidFill>
                <a:srgbClr val="FF3300"/>
              </a:solidFill>
              <a:latin typeface="黑体" panose="02010609060101010101" charset="-122"/>
              <a:ea typeface="黑体" panose="02010609060101010101" charset="-122"/>
              <a:sym typeface="宋体" panose="02010600030101010101" pitchFamily="2" charset="-122"/>
            </a:endParaRPr>
          </a:p>
        </p:txBody>
      </p:sp>
      <p:sp>
        <p:nvSpPr>
          <p:cNvPr id="15" name="文本框 14"/>
          <p:cNvSpPr txBox="1"/>
          <p:nvPr/>
        </p:nvSpPr>
        <p:spPr>
          <a:xfrm>
            <a:off x="7364095" y="4813300"/>
            <a:ext cx="3540760" cy="583565"/>
          </a:xfrm>
          <a:prstGeom prst="rect">
            <a:avLst/>
          </a:prstGeom>
          <a:noFill/>
        </p:spPr>
        <p:txBody>
          <a:bodyPr wrap="square" rtlCol="0" anchor="t">
            <a:spAutoFit/>
          </a:bodyPr>
          <a:p>
            <a:r>
              <a:rPr lang="en-US" altLang="zh-CN" sz="3200">
                <a:latin typeface="方正楷体_GBK" charset="0"/>
                <a:ea typeface="微软雅黑" panose="020B0503020204020204" charset="-122"/>
                <a:sym typeface="微软雅黑" panose="020B0503020204020204" charset="-122"/>
              </a:rPr>
              <a:t>(</a:t>
            </a:r>
            <a:r>
              <a:rPr lang="zh-CN" altLang="en-US" sz="3200" b="1">
                <a:solidFill>
                  <a:srgbClr val="FF0000"/>
                </a:solidFill>
                <a:uFillTx/>
                <a:ea typeface="SimSun-ExtB" panose="02010609060101010101" charset="-122"/>
                <a:cs typeface="+mj-cs"/>
                <a:sym typeface="宋体" panose="02010600030101010101" pitchFamily="2" charset="-122"/>
              </a:rPr>
              <a:t>童年的感受视角</a:t>
            </a:r>
            <a:r>
              <a:rPr lang="zh-CN" altLang="zh-CN" sz="3200" b="1" dirty="0">
                <a:solidFill>
                  <a:srgbClr val="FF0000"/>
                </a:solidFill>
                <a:uFillTx/>
                <a:latin typeface="宋体" panose="02010600030101010101" pitchFamily="2" charset="-122"/>
                <a:cs typeface="宋体" panose="02010600030101010101" pitchFamily="2" charset="-122"/>
                <a:sym typeface="+mn-ea"/>
              </a:rPr>
              <a:t>)</a:t>
            </a:r>
            <a:endParaRPr lang="zh-CN" altLang="zh-CN" sz="3200" b="1" dirty="0">
              <a:solidFill>
                <a:srgbClr val="FF0000"/>
              </a:solidFill>
              <a:uFillTx/>
              <a:latin typeface="宋体" panose="02010600030101010101" pitchFamily="2" charset="-122"/>
              <a:cs typeface="宋体" panose="02010600030101010101" pitchFamily="2" charset="-122"/>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linds(horizontal)">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9" name="矩形 8"/>
          <p:cNvSpPr/>
          <p:nvPr>
            <p:custDataLst>
              <p:tags r:id="rId1"/>
            </p:custDataLst>
          </p:nvPr>
        </p:nvSpPr>
        <p:spPr>
          <a:xfrm>
            <a:off x="942975" y="661670"/>
            <a:ext cx="10448290" cy="1076325"/>
          </a:xfrm>
          <a:prstGeom prst="rect">
            <a:avLst/>
          </a:prstGeom>
        </p:spPr>
        <p:txBody>
          <a:bodyPr wrap="square">
            <a:spAutoFit/>
          </a:bodyPr>
          <a:p>
            <a:pPr indent="0" algn="just" fontAlgn="auto">
              <a:lnSpc>
                <a:spcPct val="100000"/>
              </a:lnSpc>
              <a:spcBef>
                <a:spcPts val="0"/>
              </a:spcBef>
              <a:spcAft>
                <a:spcPts val="0"/>
              </a:spcAft>
            </a:pPr>
            <a:r>
              <a:rPr lang="en-US" sz="3200" b="1" dirty="0" smtClean="0">
                <a:latin typeface="宋体" panose="02010600030101010101" pitchFamily="2" charset="-122"/>
                <a:ea typeface="宋体" panose="02010600030101010101" pitchFamily="2" charset="-122"/>
              </a:rPr>
              <a:t>2.</a:t>
            </a:r>
            <a:r>
              <a:rPr lang="zh-CN" altLang="zh-CN" sz="3200" b="1" dirty="0">
                <a:uFillTx/>
                <a:latin typeface="宋体" panose="02010600030101010101" pitchFamily="2" charset="-122"/>
                <a:ea typeface="宋体" panose="02010600030101010101" pitchFamily="2" charset="-122"/>
                <a:cs typeface="宋体" panose="02010600030101010101" pitchFamily="2" charset="-122"/>
                <a:sym typeface="+mn-ea"/>
              </a:rPr>
              <a:t>在</a:t>
            </a:r>
            <a:r>
              <a:rPr lang="en-US" altLang="zh-CN" sz="3200" b="1" dirty="0">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uFillTx/>
                <a:ea typeface="SimSun-ExtB" panose="02010609060101010101" charset="-122"/>
                <a:cs typeface="+mj-cs"/>
                <a:sym typeface="宋体" panose="02010600030101010101" pitchFamily="2" charset="-122"/>
              </a:rPr>
              <a:t>写作时的回忆</a:t>
            </a:r>
            <a:r>
              <a:rPr lang="en-US" altLang="zh-CN" sz="3200" b="1" dirty="0">
                <a:uFillTx/>
                <a:latin typeface="Arial" panose="020B0604020202020204" pitchFamily="34" charset="0"/>
                <a:ea typeface="宋体" panose="02010600030101010101" pitchFamily="2" charset="-122"/>
                <a:cs typeface="Arial" panose="020B0604020202020204" pitchFamily="34" charset="0"/>
                <a:sym typeface="+mn-ea"/>
              </a:rPr>
              <a:t>”</a:t>
            </a:r>
            <a:r>
              <a:rPr lang="zh-CN" sz="3200" b="1">
                <a:uFillTx/>
                <a:ea typeface="SimSun-ExtB" panose="02010609060101010101" charset="-122"/>
                <a:cs typeface="+mj-cs"/>
                <a:sym typeface="宋体" panose="02010600030101010101" pitchFamily="2" charset="-122"/>
              </a:rPr>
              <a:t>中</a:t>
            </a:r>
            <a:r>
              <a:rPr lang="en-US" altLang="zh-CN" sz="3200" b="1">
                <a:uFillTx/>
                <a:ea typeface="SimSun-ExtB" panose="02010609060101010101" charset="-122"/>
                <a:cs typeface="+mj-cs"/>
                <a:sym typeface="宋体" panose="02010600030101010101" pitchFamily="2" charset="-122"/>
              </a:rPr>
              <a:t>,</a:t>
            </a:r>
            <a:r>
              <a:rPr lang="zh-CN" altLang="en-US" sz="3200" b="1">
                <a:uFillTx/>
                <a:ea typeface="SimSun-ExtB" panose="02010609060101010101" charset="-122"/>
                <a:cs typeface="+mj-cs"/>
                <a:sym typeface="宋体" panose="02010600030101010101" pitchFamily="2" charset="-122"/>
              </a:rPr>
              <a:t>作者对阿长的情感是怎样的？</a:t>
            </a:r>
            <a:r>
              <a:rPr lang="zh-CN" altLang="en-US" sz="3200" b="1" dirty="0">
                <a:uFillTx/>
                <a:latin typeface="Arial" panose="020B0604020202020204" pitchFamily="34" charset="0"/>
                <a:ea typeface="宋体" panose="02010600030101010101" pitchFamily="2" charset="-122"/>
                <a:cs typeface="Arial" panose="020B0604020202020204" pitchFamily="34" charset="0"/>
                <a:sym typeface="+mn-ea"/>
              </a:rPr>
              <a:t>你是从哪里读出来的？</a:t>
            </a:r>
            <a:endParaRPr lang="zh-CN" altLang="en-US" sz="2800" b="1" dirty="0">
              <a:uFillTx/>
              <a:latin typeface="Arial" panose="020B0604020202020204" pitchFamily="34" charset="0"/>
              <a:ea typeface="宋体" panose="02010600030101010101" pitchFamily="2" charset="-122"/>
              <a:cs typeface="Arial" panose="020B0604020202020204" pitchFamily="34" charset="0"/>
              <a:sym typeface="+mn-ea"/>
            </a:endParaRPr>
          </a:p>
        </p:txBody>
      </p:sp>
      <p:sp>
        <p:nvSpPr>
          <p:cNvPr id="11" name="文本框 10"/>
          <p:cNvSpPr txBox="1"/>
          <p:nvPr>
            <p:custDataLst>
              <p:tags r:id="rId2"/>
            </p:custDataLst>
          </p:nvPr>
        </p:nvSpPr>
        <p:spPr>
          <a:xfrm>
            <a:off x="942975" y="1809115"/>
            <a:ext cx="10525760" cy="2061210"/>
          </a:xfrm>
          <a:prstGeom prst="rect">
            <a:avLst/>
          </a:prstGeom>
          <a:noFill/>
        </p:spPr>
        <p:txBody>
          <a:bodyPr wrap="square" rtlCol="0" anchor="t">
            <a:spAutoFit/>
          </a:bodyPr>
          <a:p>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rPr>
              <a:t>我的保姆</a:t>
            </a:r>
            <a:r>
              <a:rPr lang="en-US" altLang="zh-CN" sz="3200" b="1">
                <a:uFillTx/>
                <a:ea typeface="SimSun-ExtB" panose="02010609060101010101" charset="-122"/>
                <a:cs typeface="+mj-cs"/>
                <a:sym typeface="宋体" panose="02010600030101010101" pitchFamily="2" charset="-122"/>
              </a:rPr>
              <a:t>,</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rPr>
              <a:t>长妈妈即阿长</a:t>
            </a:r>
            <a:r>
              <a:rPr lang="en-US" altLang="zh-CN" sz="3200" b="1">
                <a:uFillTx/>
                <a:ea typeface="SimSun-ExtB" panose="02010609060101010101" charset="-122"/>
                <a:cs typeface="+mj-cs"/>
                <a:sym typeface="宋体" panose="02010600030101010101" pitchFamily="2" charset="-122"/>
              </a:rPr>
              <a:t>,</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rPr>
              <a:t>辞了这人世</a:t>
            </a:r>
            <a:r>
              <a:rPr lang="en-US" altLang="zh-CN" sz="3200" b="1">
                <a:uFillTx/>
                <a:ea typeface="SimSun-ExtB" panose="02010609060101010101" charset="-122"/>
                <a:cs typeface="+mj-cs"/>
                <a:sym typeface="宋体" panose="02010600030101010101" pitchFamily="2" charset="-122"/>
              </a:rPr>
              <a:t>,</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rPr>
              <a:t>大概也有了三十年了罢。我终于不知道她的姓名</a:t>
            </a:r>
            <a:r>
              <a:rPr lang="en-US" altLang="zh-CN" sz="3200" b="1">
                <a:uFillTx/>
                <a:ea typeface="SimSun-ExtB" panose="02010609060101010101" charset="-122"/>
                <a:cs typeface="+mj-cs"/>
                <a:sym typeface="宋体" panose="02010600030101010101" pitchFamily="2" charset="-122"/>
              </a:rPr>
              <a:t>,</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rPr>
              <a:t>她的经历；仅知道有一个过继的儿子</a:t>
            </a:r>
            <a:r>
              <a:rPr lang="en-US" altLang="zh-CN" sz="3200" b="1">
                <a:uFillTx/>
                <a:ea typeface="SimSun-ExtB" panose="02010609060101010101" charset="-122"/>
                <a:cs typeface="+mj-cs"/>
                <a:sym typeface="宋体" panose="02010600030101010101" pitchFamily="2" charset="-122"/>
              </a:rPr>
              <a:t>,</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rPr>
              <a:t>她大约是青年守寡的孤孀。</a:t>
            </a:r>
            <a:endPar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rPr>
              <a:t>仁厚黑暗的地母呵</a:t>
            </a:r>
            <a:r>
              <a:rPr lang="en-US" altLang="zh-CN" sz="3200" b="1">
                <a:solidFill>
                  <a:schemeClr val="tx1"/>
                </a:solidFill>
                <a:uFillTx/>
                <a:ea typeface="SimSun-ExtB" panose="02010609060101010101" charset="-122"/>
                <a:cs typeface="+mj-cs"/>
                <a:sym typeface="宋体" panose="02010600030101010101" pitchFamily="2" charset="-122"/>
              </a:rPr>
              <a:t>,</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rPr>
              <a:t>愿在你怀里永安她的魂灵！</a:t>
            </a:r>
            <a:endPar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p:cNvSpPr txBox="1"/>
          <p:nvPr>
            <p:custDataLst>
              <p:tags r:id="rId3"/>
            </p:custDataLst>
          </p:nvPr>
        </p:nvSpPr>
        <p:spPr>
          <a:xfrm>
            <a:off x="1902460" y="3941445"/>
            <a:ext cx="8763635" cy="655320"/>
          </a:xfrm>
          <a:prstGeom prst="rect">
            <a:avLst/>
          </a:prstGeom>
          <a:noFill/>
          <a:ln w="9525">
            <a:noFill/>
          </a:ln>
        </p:spPr>
        <p:txBody>
          <a:bodyPr wrap="none">
            <a:noAutofit/>
          </a:bodyPr>
          <a:p>
            <a:pPr algn="l">
              <a:buClr>
                <a:srgbClr val="9BBB59"/>
              </a:buClr>
              <a:buFont typeface="Wingdings" panose="05000000000000000000" pitchFamily="2" charset="2"/>
            </a:pPr>
            <a:r>
              <a:rPr lang="zh-CN" altLang="en-US" sz="3200" b="1">
                <a:solidFill>
                  <a:srgbClr val="FF3300"/>
                </a:solidFill>
                <a:latin typeface="宋体" panose="02010600030101010101" pitchFamily="2" charset="-122"/>
                <a:ea typeface="宋体" panose="02010600030101010101" pitchFamily="2" charset="-122"/>
                <a:sym typeface="宋体" panose="02010600030101010101" pitchFamily="2" charset="-122"/>
              </a:rPr>
              <a:t>既满含思念与感激</a:t>
            </a:r>
            <a:r>
              <a:rPr lang="en-US" altLang="zh-CN" sz="3200" b="1">
                <a:solidFill>
                  <a:srgbClr val="FF0000"/>
                </a:solidFill>
                <a:uFillTx/>
                <a:ea typeface="SimSun-ExtB" panose="02010609060101010101" charset="-122"/>
                <a:cs typeface="+mj-cs"/>
                <a:sym typeface="宋体" panose="02010600030101010101" pitchFamily="2" charset="-122"/>
              </a:rPr>
              <a:t>,</a:t>
            </a:r>
            <a:r>
              <a:rPr lang="zh-CN" altLang="en-US" sz="3200" b="1">
                <a:solidFill>
                  <a:srgbClr val="FF3300"/>
                </a:solidFill>
                <a:latin typeface="宋体" panose="02010600030101010101" pitchFamily="2" charset="-122"/>
                <a:ea typeface="宋体" panose="02010600030101010101" pitchFamily="2" charset="-122"/>
                <a:sym typeface="宋体" panose="02010600030101010101" pitchFamily="2" charset="-122"/>
              </a:rPr>
              <a:t>又深怀同情和愧疚。</a:t>
            </a:r>
            <a:endParaRPr lang="zh-CN" altLang="en-US" sz="3200" b="1">
              <a:solidFill>
                <a:srgbClr val="FF3300"/>
              </a:solidFill>
              <a:latin typeface="宋体" panose="02010600030101010101" pitchFamily="2" charset="-122"/>
              <a:ea typeface="宋体" panose="02010600030101010101" pitchFamily="2" charset="-122"/>
              <a:sym typeface="宋体" panose="02010600030101010101" pitchFamily="2" charset="-122"/>
            </a:endParaRPr>
          </a:p>
        </p:txBody>
      </p:sp>
      <p:sp>
        <p:nvSpPr>
          <p:cNvPr id="15" name="文本框 14"/>
          <p:cNvSpPr txBox="1"/>
          <p:nvPr>
            <p:custDataLst>
              <p:tags r:id="rId4"/>
            </p:custDataLst>
          </p:nvPr>
        </p:nvSpPr>
        <p:spPr>
          <a:xfrm>
            <a:off x="6998970" y="4508500"/>
            <a:ext cx="3885565" cy="583565"/>
          </a:xfrm>
          <a:prstGeom prst="rect">
            <a:avLst/>
          </a:prstGeom>
          <a:noFill/>
        </p:spPr>
        <p:txBody>
          <a:bodyPr wrap="square" rtlCol="0" anchor="t">
            <a:spAutoFit/>
          </a:bodyPr>
          <a:p>
            <a:r>
              <a:rPr lang="en-US" altLang="zh-CN" sz="3200">
                <a:latin typeface="方正楷体_GBK" charset="0"/>
                <a:ea typeface="微软雅黑" panose="020B0503020204020204" charset="-122"/>
                <a:sym typeface="微软雅黑" panose="020B0503020204020204" charset="-122"/>
              </a:rPr>
              <a:t>(</a:t>
            </a:r>
            <a:r>
              <a:rPr lang="zh-CN" altLang="en-US" sz="3200" b="1">
                <a:solidFill>
                  <a:srgbClr val="FF0000"/>
                </a:solidFill>
                <a:uFillTx/>
                <a:ea typeface="SimSun-ExtB" panose="02010609060101010101" charset="-122"/>
                <a:cs typeface="+mj-cs"/>
                <a:sym typeface="宋体" panose="02010600030101010101" pitchFamily="2" charset="-122"/>
              </a:rPr>
              <a:t>写作时成人</a:t>
            </a:r>
            <a:r>
              <a:rPr lang="zh-CN" altLang="en-US" sz="3200" b="1">
                <a:solidFill>
                  <a:srgbClr val="FF0000"/>
                </a:solidFill>
                <a:uFillTx/>
                <a:ea typeface="SimSun-ExtB" panose="02010609060101010101" charset="-122"/>
                <a:cs typeface="+mj-cs"/>
                <a:sym typeface="宋体" panose="02010600030101010101" pitchFamily="2" charset="-122"/>
              </a:rPr>
              <a:t>的视角</a:t>
            </a:r>
            <a:r>
              <a:rPr lang="zh-CN" altLang="zh-CN" sz="3200" b="1" dirty="0">
                <a:solidFill>
                  <a:srgbClr val="FF0000"/>
                </a:solidFill>
                <a:uFillTx/>
                <a:latin typeface="宋体" panose="02010600030101010101" pitchFamily="2" charset="-122"/>
                <a:cs typeface="宋体" panose="02010600030101010101" pitchFamily="2" charset="-122"/>
                <a:sym typeface="+mn-ea"/>
              </a:rPr>
              <a:t>)</a:t>
            </a:r>
            <a:endParaRPr lang="zh-CN" altLang="zh-CN" sz="3200" b="1" dirty="0">
              <a:solidFill>
                <a:srgbClr val="FF0000"/>
              </a:solidFill>
              <a:uFillTx/>
              <a:latin typeface="宋体" panose="02010600030101010101" pitchFamily="2" charset="-122"/>
              <a:cs typeface="宋体" panose="02010600030101010101" pitchFamily="2" charset="-122"/>
              <a:sym typeface="+mn-ea"/>
            </a:endParaRPr>
          </a:p>
        </p:txBody>
      </p:sp>
      <p:sp>
        <p:nvSpPr>
          <p:cNvPr id="13" name="文本框 12"/>
          <p:cNvSpPr txBox="1"/>
          <p:nvPr>
            <p:custDataLst>
              <p:tags r:id="rId5"/>
            </p:custDataLst>
          </p:nvPr>
        </p:nvSpPr>
        <p:spPr>
          <a:xfrm>
            <a:off x="1684655" y="5228590"/>
            <a:ext cx="9199880" cy="583565"/>
          </a:xfrm>
          <a:prstGeom prst="rect">
            <a:avLst/>
          </a:prstGeom>
          <a:noFill/>
        </p:spPr>
        <p:txBody>
          <a:bodyPr wrap="square" rtlCol="0" anchor="t">
            <a:spAutoFit/>
          </a:bodyPr>
          <a:p>
            <a:r>
              <a:rPr lang="zh-CN" sz="3200">
                <a:solidFill>
                  <a:srgbClr val="FF0000"/>
                </a:solidFill>
                <a:latin typeface="方正楷体_GBK" charset="0"/>
                <a:ea typeface="微软雅黑" panose="020B0503020204020204" charset="-122"/>
                <a:sym typeface="微软雅黑" panose="020B0503020204020204" charset="-122"/>
              </a:rPr>
              <a:t>不同的视角</a:t>
            </a:r>
            <a:r>
              <a:rPr lang="en-US" altLang="zh-CN" sz="3200" b="1">
                <a:solidFill>
                  <a:srgbClr val="FF0000"/>
                </a:solidFill>
                <a:uFillTx/>
                <a:ea typeface="SimSun-ExtB" panose="02010609060101010101" charset="-122"/>
                <a:cs typeface="+mj-cs"/>
                <a:sym typeface="宋体" panose="02010600030101010101" pitchFamily="2" charset="-122"/>
              </a:rPr>
              <a:t>,</a:t>
            </a:r>
            <a:r>
              <a:rPr lang="zh-CN" sz="3200">
                <a:solidFill>
                  <a:srgbClr val="FF0000"/>
                </a:solidFill>
                <a:latin typeface="方正楷体_GBK" charset="0"/>
                <a:ea typeface="微软雅黑" panose="020B0503020204020204" charset="-122"/>
                <a:sym typeface="微软雅黑" panose="020B0503020204020204" charset="-122"/>
              </a:rPr>
              <a:t>不同的立场</a:t>
            </a:r>
            <a:r>
              <a:rPr lang="en-US" altLang="zh-CN" sz="3200" b="1">
                <a:solidFill>
                  <a:srgbClr val="FF0000"/>
                </a:solidFill>
                <a:uFillTx/>
                <a:ea typeface="SimSun-ExtB" panose="02010609060101010101" charset="-122"/>
                <a:cs typeface="+mj-cs"/>
                <a:sym typeface="宋体" panose="02010600030101010101" pitchFamily="2" charset="-122"/>
              </a:rPr>
              <a:t>,</a:t>
            </a:r>
            <a:r>
              <a:rPr lang="zh-CN" altLang="en-US" sz="3200">
                <a:solidFill>
                  <a:srgbClr val="FF0000"/>
                </a:solidFill>
                <a:uFillTx/>
                <a:latin typeface="微软雅黑" panose="020B0503020204020204" charset="-122"/>
                <a:ea typeface="微软雅黑" panose="020B0503020204020204" charset="-122"/>
                <a:cs typeface="+mj-cs"/>
                <a:sym typeface="宋体" panose="02010600030101010101" pitchFamily="2" charset="-122"/>
              </a:rPr>
              <a:t>就会有不同的情感态度</a:t>
            </a:r>
            <a:r>
              <a:rPr lang="zh-CN" altLang="en-US" sz="3200" b="1">
                <a:solidFill>
                  <a:srgbClr val="FF0000"/>
                </a:solidFill>
                <a:uFillTx/>
                <a:ea typeface="SimSun-ExtB" panose="02010609060101010101" charset="-122"/>
                <a:cs typeface="+mj-cs"/>
                <a:sym typeface="宋体" panose="02010600030101010101" pitchFamily="2" charset="-122"/>
              </a:rPr>
              <a:t>。</a:t>
            </a:r>
            <a:endParaRPr lang="zh-CN" altLang="en-US" sz="3200" b="1" dirty="0">
              <a:solidFill>
                <a:srgbClr val="FF0000"/>
              </a:solidFill>
              <a:uFillTx/>
              <a:latin typeface="宋体" panose="02010600030101010101" pitchFamily="2" charset="-122"/>
              <a:ea typeface="SimSun-ExtB" panose="02010609060101010101" charset="-122"/>
              <a:cs typeface="+mj-cs"/>
              <a:sym typeface="宋体" panose="02010600030101010101" pitchFamily="2" charset="-122"/>
            </a:endParaRPr>
          </a:p>
        </p:txBody>
      </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linds(horizontal)">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linds(horizontal)">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5"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 name="矩形 2"/>
          <p:cNvSpPr/>
          <p:nvPr/>
        </p:nvSpPr>
        <p:spPr>
          <a:xfrm>
            <a:off x="400050" y="1407795"/>
            <a:ext cx="11392535" cy="1568450"/>
          </a:xfrm>
          <a:prstGeom prst="rect">
            <a:avLst/>
          </a:prstGeom>
        </p:spPr>
        <p:txBody>
          <a:bodyPr wrap="square">
            <a:spAutoFit/>
          </a:bodyPr>
          <a:p>
            <a:pPr algn="just">
              <a:lnSpc>
                <a:spcPct val="100000"/>
              </a:lnSpc>
            </a:pPr>
            <a:r>
              <a:rPr lang="en-US" sz="3200" b="1">
                <a:latin typeface="宋体" panose="02010600030101010101" pitchFamily="2" charset="-122"/>
                <a:ea typeface="宋体" panose="02010600030101010101" pitchFamily="2" charset="-122"/>
                <a:cs typeface="Arial" panose="020B0604020202020204" pitchFamily="34" charset="0"/>
              </a:rPr>
              <a:t>3</a:t>
            </a:r>
            <a:r>
              <a:rPr lang="en-US" altLang="zh-CN" sz="3200" b="1" dirty="0">
                <a:latin typeface="宋体" panose="02010600030101010101" pitchFamily="2" charset="-122"/>
                <a:ea typeface="宋体" panose="02010600030101010101" pitchFamily="2" charset="-122"/>
                <a:cs typeface="Arial" panose="020B0604020202020204" pitchFamily="34" charset="0"/>
              </a:rPr>
              <a:t>.</a:t>
            </a:r>
            <a:r>
              <a:rPr sz="3200" b="1">
                <a:latin typeface="Arial" panose="020B0604020202020204" pitchFamily="34" charset="0"/>
                <a:cs typeface="Arial" panose="020B0604020202020204" pitchFamily="34" charset="0"/>
              </a:rPr>
              <a:t>“</a:t>
            </a:r>
            <a:r>
              <a:rPr sz="3200" b="1">
                <a:latin typeface="宋体" panose="02010600030101010101" pitchFamily="2" charset="-122"/>
                <a:ea typeface="宋体" panose="02010600030101010101" pitchFamily="2" charset="-122"/>
                <a:cs typeface="Arial" panose="020B0604020202020204" pitchFamily="34" charset="0"/>
              </a:rPr>
              <a:t>哥儿</a:t>
            </a:r>
            <a:r>
              <a:rPr lang="en-US" altLang="zh-CN"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sz="3200" b="1">
                <a:latin typeface="宋体" panose="02010600030101010101" pitchFamily="2" charset="-122"/>
                <a:ea typeface="宋体" panose="02010600030101010101" pitchFamily="2" charset="-122"/>
                <a:cs typeface="Arial" panose="020B0604020202020204" pitchFamily="34" charset="0"/>
              </a:rPr>
              <a:t>有画儿的</a:t>
            </a:r>
            <a:r>
              <a:rPr sz="3200" b="1">
                <a:latin typeface="Arial" panose="020B0604020202020204" pitchFamily="34" charset="0"/>
                <a:cs typeface="Arial" panose="020B0604020202020204" pitchFamily="34" charset="0"/>
              </a:rPr>
              <a:t>‘</a:t>
            </a:r>
            <a:r>
              <a:rPr sz="3200" b="1">
                <a:latin typeface="宋体" panose="02010600030101010101" pitchFamily="2" charset="-122"/>
                <a:ea typeface="宋体" panose="02010600030101010101" pitchFamily="2" charset="-122"/>
                <a:cs typeface="Arial" panose="020B0604020202020204" pitchFamily="34" charset="0"/>
              </a:rPr>
              <a:t>三哼经</a:t>
            </a:r>
            <a:r>
              <a:rPr sz="3200" b="1">
                <a:latin typeface="Arial" panose="020B0604020202020204" pitchFamily="34" charset="0"/>
                <a:cs typeface="Arial" panose="020B0604020202020204" pitchFamily="34" charset="0"/>
              </a:rPr>
              <a:t>’</a:t>
            </a:r>
            <a:r>
              <a:rPr lang="en-US" altLang="zh-CN"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sz="3200" b="1">
                <a:latin typeface="宋体" panose="02010600030101010101" pitchFamily="2" charset="-122"/>
                <a:ea typeface="宋体" panose="02010600030101010101" pitchFamily="2" charset="-122"/>
                <a:cs typeface="宋体" panose="02010600030101010101" pitchFamily="2" charset="-122"/>
              </a:rPr>
              <a:t>我给你买来了!</a:t>
            </a:r>
            <a:r>
              <a:rPr sz="3200" b="1">
                <a:latin typeface="Arial" panose="020B0604020202020204" pitchFamily="34" charset="0"/>
                <a:cs typeface="Arial" panose="020B0604020202020204" pitchFamily="34" charset="0"/>
              </a:rPr>
              <a:t>”</a:t>
            </a: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(阿长</a:t>
            </a:r>
            <a:r>
              <a:rPr lang="zh-CN" altLang="zh-CN" sz="3200" b="1" dirty="0">
                <a:latin typeface="Arial" panose="020B0604020202020204" pitchFamily="34" charset="0"/>
                <a:ea typeface="宋体" panose="02010600030101010101" pitchFamily="2" charset="-122"/>
                <a:cs typeface="Arial" panose="020B0604020202020204" pitchFamily="34" charset="0"/>
              </a:rPr>
              <a:t>为什么会把《山海经》说成</a:t>
            </a:r>
            <a:r>
              <a:rPr lang="zh-CN" altLang="zh-CN" sz="3200" b="1" dirty="0">
                <a:solidFill>
                  <a:schemeClr val="tx1"/>
                </a:solidFill>
                <a:uFillTx/>
                <a:latin typeface="Arial" panose="020B0604020202020204" pitchFamily="34" charset="0"/>
                <a:ea typeface="SimSun-ExtB" panose="02010609060101010101" charset="-122"/>
                <a:cs typeface="Arial" panose="020B0604020202020204" pitchFamily="34" charset="0"/>
              </a:rPr>
              <a:t>“三哼经”？鲁迅在写作时,为什么不把“</a:t>
            </a:r>
            <a:r>
              <a:rPr lang="zh-CN" altLang="zh-CN" sz="3200" b="1" dirty="0">
                <a:uFillTx/>
                <a:latin typeface="Arial" panose="020B0604020202020204" pitchFamily="34" charset="0"/>
                <a:ea typeface="SimSun-ExtB" panose="02010609060101010101" charset="-122"/>
                <a:cs typeface="Arial" panose="020B0604020202020204" pitchFamily="34" charset="0"/>
                <a:sym typeface="+mn-ea"/>
              </a:rPr>
              <a:t>三哼经</a:t>
            </a:r>
            <a:r>
              <a:rPr lang="zh-CN" altLang="zh-CN" sz="3200" b="1" dirty="0">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zh-CN" sz="3200" b="1" dirty="0">
                <a:latin typeface="Arial" panose="020B0604020202020204" pitchFamily="34" charset="0"/>
                <a:ea typeface="宋体" panose="02010600030101010101" pitchFamily="2" charset="-122"/>
                <a:cs typeface="Arial" panose="020B0604020202020204" pitchFamily="34" charset="0"/>
              </a:rPr>
              <a:t>改回《山海经》</a:t>
            </a:r>
            <a:r>
              <a:rPr lang="zh-CN" altLang="zh-CN" sz="3200" b="1" dirty="0">
                <a:latin typeface="Arial" panose="020B0604020202020204" pitchFamily="34" charset="0"/>
                <a:ea typeface="宋体" panose="02010600030101010101" pitchFamily="2" charset="-122"/>
                <a:cs typeface="Arial" panose="020B0604020202020204" pitchFamily="34" charset="0"/>
              </a:rPr>
              <a:t>？</a:t>
            </a:r>
            <a:r>
              <a:rPr lang="zh-CN" altLang="zh-CN" sz="3200" b="1" dirty="0">
                <a:uFillTx/>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3200" b="1" dirty="0">
              <a:latin typeface="Arial" panose="020B0604020202020204" pitchFamily="34" charset="0"/>
              <a:ea typeface="宋体" panose="02010600030101010101" pitchFamily="2" charset="-122"/>
              <a:cs typeface="Arial" panose="020B0604020202020204" pitchFamily="34" charset="0"/>
            </a:endParaRPr>
          </a:p>
        </p:txBody>
      </p:sp>
      <p:sp>
        <p:nvSpPr>
          <p:cNvPr id="2" name="文本框 1"/>
          <p:cNvSpPr txBox="1"/>
          <p:nvPr/>
        </p:nvSpPr>
        <p:spPr>
          <a:xfrm>
            <a:off x="400050" y="2976245"/>
            <a:ext cx="11513185" cy="2061210"/>
          </a:xfrm>
          <a:prstGeom prst="rect">
            <a:avLst/>
          </a:prstGeom>
          <a:noFill/>
        </p:spPr>
        <p:txBody>
          <a:bodyPr wrap="square" rtlCol="0" anchor="t">
            <a:spAutoFit/>
          </a:bodyPr>
          <a:p>
            <a:pPr>
              <a:lnSpc>
                <a:spcPct val="100000"/>
              </a:lnSpc>
              <a:spcBef>
                <a:spcPts val="0"/>
              </a:spcBef>
              <a:spcAft>
                <a:spcPts val="0"/>
              </a:spcAft>
            </a:pPr>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rPr>
              <a:t>       </a:t>
            </a:r>
            <a:r>
              <a:rPr lang="zh-CN" altLang="en-US" sz="3200" b="1">
                <a:solidFill>
                  <a:srgbClr val="FF0000"/>
                </a:solidFill>
                <a:uFillTx/>
                <a:latin typeface="Arial" panose="020B0604020202020204" pitchFamily="34" charset="0"/>
                <a:ea typeface="SimSun-ExtB" panose="02010609060101010101" charset="-122"/>
                <a:cs typeface="Arial" panose="020B0604020202020204" pitchFamily="34" charset="0"/>
              </a:rPr>
              <a:t>因为阿长不识字</a:t>
            </a:r>
            <a:r>
              <a:rPr lang="en-US" altLang="zh-CN" sz="3200" b="1">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所以</a:t>
            </a:r>
            <a:r>
              <a:rPr lang="zh-CN" altLang="zh-CN" sz="3200" b="1" dirty="0">
                <a:latin typeface="Arial" panose="020B0604020202020204" pitchFamily="34" charset="0"/>
                <a:ea typeface="宋体" panose="02010600030101010101" pitchFamily="2" charset="-122"/>
                <a:cs typeface="Arial" panose="020B0604020202020204" pitchFamily="34" charset="0"/>
                <a:sym typeface="+mn-ea"/>
              </a:rPr>
              <a:t>会把《山海经》说成</a:t>
            </a:r>
            <a:r>
              <a:rPr lang="zh-CN" altLang="zh-CN" sz="3200" b="1" dirty="0">
                <a:uFillTx/>
                <a:latin typeface="Arial" panose="020B0604020202020204" pitchFamily="34" charset="0"/>
                <a:ea typeface="SimSun-ExtB" panose="02010609060101010101" charset="-122"/>
                <a:cs typeface="Arial" panose="020B0604020202020204" pitchFamily="34" charset="0"/>
                <a:sym typeface="+mn-ea"/>
              </a:rPr>
              <a:t>“三哼经”。</a:t>
            </a:r>
            <a:r>
              <a:rPr lang="zh-CN" altLang="en-US"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这是</a:t>
            </a:r>
            <a:r>
              <a:rPr lang="zh-CN" altLang="en-US" sz="3100" b="1" dirty="0">
                <a:solidFill>
                  <a:srgbClr val="FF0000"/>
                </a:solidFill>
                <a:latin typeface="宋体" panose="02010600030101010101" pitchFamily="2" charset="-122"/>
                <a:ea typeface="宋体" panose="02010600030101010101" pitchFamily="2" charset="-122"/>
                <a:sym typeface="+mn-ea"/>
              </a:rPr>
              <a:t>以</a:t>
            </a:r>
            <a:r>
              <a:rPr lang="zh-CN" altLang="en-US" sz="3200" b="1">
                <a:solidFill>
                  <a:srgbClr val="FF0000"/>
                </a:solidFill>
                <a:uFillTx/>
                <a:latin typeface="Arial" panose="020B0604020202020204" pitchFamily="34" charset="0"/>
                <a:ea typeface="SimSun-ExtB" panose="02010609060101010101" charset="-122"/>
                <a:cs typeface="Arial" panose="020B0604020202020204" pitchFamily="34" charset="0"/>
              </a:rPr>
              <a:t>儿童的视角还原当时的真实情境</a:t>
            </a:r>
            <a:r>
              <a:rPr lang="en-US" altLang="zh-CN"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成年后的鲁迅</a:t>
            </a:r>
            <a:r>
              <a:rPr lang="en-US" altLang="zh-CN"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体谅到一字不识的阿长买《山海经》的艰辛</a:t>
            </a:r>
            <a:r>
              <a:rPr lang="en-US" altLang="zh-CN"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所以不改回《山海经》</a:t>
            </a:r>
            <a:r>
              <a:rPr lang="en-US" altLang="zh-CN"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以此</a:t>
            </a:r>
            <a:r>
              <a:rPr lang="zh-CN" altLang="en-US" sz="3200" b="1">
                <a:solidFill>
                  <a:srgbClr val="FF0000"/>
                </a:solidFill>
                <a:uFillTx/>
                <a:latin typeface="Arial" panose="020B0604020202020204" pitchFamily="34" charset="0"/>
                <a:ea typeface="SimSun-ExtB" panose="02010609060101010101" charset="-122"/>
                <a:cs typeface="Arial" panose="020B0604020202020204" pitchFamily="34" charset="0"/>
              </a:rPr>
              <a:t>突出</a:t>
            </a:r>
            <a:r>
              <a:rPr lang="zh-CN" altLang="en-US" sz="3200" b="1">
                <a:solidFill>
                  <a:srgbClr val="FF0000"/>
                </a:solidFill>
                <a:uFillTx/>
                <a:latin typeface="Arial" panose="020B0604020202020204" pitchFamily="34" charset="0"/>
                <a:ea typeface="SimSun-ExtB" panose="02010609060101010101" charset="-122"/>
                <a:cs typeface="Arial" panose="020B0604020202020204" pitchFamily="34" charset="0"/>
              </a:rPr>
              <a:t>阿长对童年鲁迅的关爱</a:t>
            </a:r>
            <a:r>
              <a:rPr lang="zh-CN" altLang="en-US" sz="3200" b="1">
                <a:solidFill>
                  <a:schemeClr val="tx1"/>
                </a:solidFill>
                <a:uFillTx/>
                <a:latin typeface="Arial" panose="020B0604020202020204" pitchFamily="34" charset="0"/>
                <a:ea typeface="SimSun-ExtB" panose="02010609060101010101" charset="-122"/>
                <a:cs typeface="Arial" panose="020B0604020202020204" pitchFamily="34" charset="0"/>
              </a:rPr>
              <a:t>。</a:t>
            </a:r>
            <a:endParaRPr lang="zh-CN" altLang="en-US" sz="3200" b="1">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 name="矩形 3"/>
          <p:cNvSpPr/>
          <p:nvPr/>
        </p:nvSpPr>
        <p:spPr>
          <a:xfrm>
            <a:off x="586105" y="1382395"/>
            <a:ext cx="11109325" cy="1076325"/>
          </a:xfrm>
          <a:prstGeom prst="rect">
            <a:avLst/>
          </a:prstGeom>
        </p:spPr>
        <p:txBody>
          <a:bodyPr wrap="square">
            <a:spAutoFit/>
          </a:bodyPr>
          <a:p>
            <a:pPr algn="l">
              <a:lnSpc>
                <a:spcPct val="100000"/>
              </a:lnSpc>
              <a:spcBef>
                <a:spcPts val="0"/>
              </a:spcBef>
              <a:spcAft>
                <a:spcPts val="0"/>
              </a:spcAft>
            </a:pPr>
            <a:r>
              <a:rPr lang="en-US" altLang="zh-CN" sz="3200" b="1" dirty="0">
                <a:latin typeface="宋体" panose="02010600030101010101" pitchFamily="2" charset="-122"/>
                <a:ea typeface="宋体" panose="02010600030101010101" pitchFamily="2" charset="-122"/>
              </a:rPr>
              <a:t>4</a:t>
            </a:r>
            <a:r>
              <a:rPr lang="en-US" altLang="zh-CN" sz="3200" b="1" dirty="0">
                <a:latin typeface="宋体" panose="02010600030101010101" pitchFamily="2" charset="-122"/>
                <a:ea typeface="宋体" panose="02010600030101010101" pitchFamily="2" charset="-122"/>
                <a:cs typeface="Arial" panose="020B0604020202020204" pitchFamily="34" charset="0"/>
                <a:sym typeface="+mn-ea"/>
              </a:rPr>
              <a:t>.</a:t>
            </a:r>
            <a:r>
              <a:rPr lang="zh-CN" altLang="zh-CN" sz="3200" b="1" dirty="0">
                <a:latin typeface="宋体" panose="02010600030101010101" pitchFamily="2" charset="-122"/>
                <a:ea typeface="宋体" panose="02010600030101010101" pitchFamily="2" charset="-122"/>
              </a:rPr>
              <a:t>课文中</a:t>
            </a:r>
            <a:r>
              <a:rPr lang="zh-CN" altLang="zh-CN" sz="3200" b="1" dirty="0">
                <a:latin typeface="宋体" panose="02010600030101010101" pitchFamily="2" charset="-122"/>
                <a:ea typeface="宋体" panose="02010600030101010101" pitchFamily="2" charset="-122"/>
                <a:sym typeface="+mn-ea"/>
              </a:rPr>
              <a:t>两次写对长妈妈有</a:t>
            </a:r>
            <a:r>
              <a:rPr lang="en-US" altLang="zh-CN" sz="3200" b="1" dirty="0">
                <a:solidFill>
                  <a:schemeClr val="tx1"/>
                </a:solidFill>
                <a:uFillTx/>
                <a:latin typeface="Arial" panose="020B0604020202020204" pitchFamily="34" charset="0"/>
                <a:ea typeface="SimSun-ExtB" panose="02010609060101010101" charset="-122"/>
                <a:sym typeface="+mn-ea"/>
              </a:rPr>
              <a:t>“</a:t>
            </a:r>
            <a:r>
              <a:rPr lang="zh-CN" altLang="en-US" sz="3200" b="1" dirty="0">
                <a:solidFill>
                  <a:schemeClr val="tx1"/>
                </a:solidFill>
                <a:uFillTx/>
                <a:latin typeface="Arial" panose="020B0604020202020204" pitchFamily="34" charset="0"/>
                <a:ea typeface="SimSun-ExtB" panose="02010609060101010101" charset="-122"/>
                <a:sym typeface="+mn-ea"/>
              </a:rPr>
              <a:t>敬意</a:t>
            </a:r>
            <a:r>
              <a:rPr lang="en-US" altLang="zh-CN" sz="3200" b="1" dirty="0">
                <a:solidFill>
                  <a:schemeClr val="tx1"/>
                </a:solidFill>
                <a:uFillTx/>
                <a:latin typeface="Arial" panose="020B0604020202020204" pitchFamily="34" charset="0"/>
                <a:ea typeface="SimSun-ExtB" panose="02010609060101010101" charset="-122"/>
                <a:sym typeface="+mn-ea"/>
              </a:rPr>
              <a:t>”</a:t>
            </a:r>
            <a:r>
              <a:rPr lang="zh-CN" altLang="en-US" sz="3200" b="1">
                <a:uFillTx/>
                <a:ea typeface="SimSun-ExtB" panose="02010609060101010101" charset="-122"/>
                <a:cs typeface="+mj-cs"/>
                <a:sym typeface="宋体" panose="02010600030101010101" pitchFamily="2" charset="-122"/>
              </a:rPr>
              <a:t>。</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第</a:t>
            </a:r>
            <a:r>
              <a:rPr lang="en-US" altLang="zh-CN" sz="3200" dirty="0">
                <a:latin typeface="Arial" panose="020B0604020202020204" pitchFamily="34" charset="0"/>
                <a:ea typeface="宋体" panose="02010600030101010101" pitchFamily="2" charset="-122"/>
                <a:cs typeface="Arial" panose="020B0604020202020204" pitchFamily="34" charset="0"/>
                <a:sym typeface="+mn-ea"/>
              </a:rPr>
              <a:t>17</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段、第</a:t>
            </a:r>
            <a:r>
              <a:rPr lang="en-US" altLang="zh-CN" sz="3200" dirty="0">
                <a:latin typeface="Arial" panose="020B0604020202020204" pitchFamily="34" charset="0"/>
                <a:ea typeface="宋体" panose="02010600030101010101" pitchFamily="2" charset="-122"/>
                <a:cs typeface="Arial" panose="020B0604020202020204" pitchFamily="34" charset="0"/>
                <a:sym typeface="+mn-ea"/>
              </a:rPr>
              <a:t>26</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段</a:t>
            </a:r>
            <a:r>
              <a:rPr lang="en-US" altLang="zh-CN" sz="3200" b="1" dirty="0">
                <a:uFillTx/>
                <a:latin typeface="Arial" panose="020B0604020202020204" pitchFamily="34" charset="0"/>
                <a:ea typeface="SimSun-ExtB" panose="02010609060101010101" charset="-122"/>
                <a:sym typeface="+mn-ea"/>
              </a:rPr>
              <a:t>“</a:t>
            </a:r>
            <a:r>
              <a:rPr lang="zh-CN" altLang="en-US" sz="3200" b="1" dirty="0">
                <a:uFillTx/>
                <a:latin typeface="Arial" panose="020B0604020202020204" pitchFamily="34" charset="0"/>
                <a:ea typeface="SimSun-ExtB" panose="02010609060101010101" charset="-122"/>
                <a:sym typeface="+mn-ea"/>
              </a:rPr>
              <a:t>敬意</a:t>
            </a:r>
            <a:r>
              <a:rPr lang="en-US" altLang="zh-CN" sz="3200" b="1" dirty="0">
                <a:uFillTx/>
                <a:latin typeface="Arial" panose="020B0604020202020204" pitchFamily="34" charset="0"/>
                <a:ea typeface="SimSun-ExtB" panose="02010609060101010101" charset="-122"/>
                <a:sym typeface="+mn-ea"/>
              </a:rPr>
              <a:t>”</a:t>
            </a:r>
            <a:r>
              <a:rPr lang="zh-CN" altLang="en-US" sz="3200" b="1" dirty="0">
                <a:uFillTx/>
                <a:latin typeface="Arial" panose="020B0604020202020204" pitchFamily="34" charset="0"/>
                <a:ea typeface="SimSun-ExtB" panose="02010609060101010101" charset="-122"/>
                <a:sym typeface="+mn-ea"/>
              </a:rPr>
              <a:t>蕴含的情感是否相同？请结合文章说说你的理解。</a:t>
            </a:r>
            <a:endParaRPr lang="zh-CN" altLang="en-US" sz="3200" b="1" dirty="0">
              <a:uFillTx/>
              <a:latin typeface="Arial" panose="020B0604020202020204" pitchFamily="34" charset="0"/>
              <a:ea typeface="SimSun-ExtB" panose="02010609060101010101" charset="-122"/>
              <a:sym typeface="+mn-ea"/>
            </a:endParaRPr>
          </a:p>
        </p:txBody>
      </p:sp>
      <p:sp>
        <p:nvSpPr>
          <p:cNvPr id="2" name="文本框 1"/>
          <p:cNvSpPr txBox="1"/>
          <p:nvPr>
            <p:custDataLst>
              <p:tags r:id="rId1"/>
            </p:custDataLst>
          </p:nvPr>
        </p:nvSpPr>
        <p:spPr>
          <a:xfrm>
            <a:off x="678815" y="2458720"/>
            <a:ext cx="10551160" cy="2553335"/>
          </a:xfrm>
          <a:prstGeom prst="rect">
            <a:avLst/>
          </a:prstGeom>
          <a:noFill/>
        </p:spPr>
        <p:txBody>
          <a:bodyPr wrap="square" rtlCol="0" anchor="t">
            <a:spAutoFit/>
          </a:bodyPr>
          <a:p>
            <a:pPr>
              <a:lnSpc>
                <a:spcPct val="100000"/>
              </a:lnSpc>
              <a:spcBef>
                <a:spcPts val="0"/>
              </a:spcBef>
              <a:spcAft>
                <a:spcPts val="0"/>
              </a:spcAft>
            </a:pPr>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rPr>
              <a:t>       </a:t>
            </a:r>
            <a:r>
              <a:rPr sz="3200" b="1">
                <a:solidFill>
                  <a:srgbClr val="FF0000"/>
                </a:solidFill>
                <a:latin typeface="宋体" panose="02010600030101010101" pitchFamily="2" charset="-122"/>
                <a:ea typeface="宋体" panose="02010600030101010101" pitchFamily="2" charset="-122"/>
                <a:cs typeface="宋体" panose="02010600030101010101" pitchFamily="2" charset="-122"/>
              </a:rPr>
              <a:t>阿长讲述长毛的故事所产生的敬意</a:t>
            </a:r>
            <a:r>
              <a:rPr lang="en-US" altLang="zh-CN"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sz="3200" b="1">
                <a:solidFill>
                  <a:srgbClr val="FF0000"/>
                </a:solidFill>
                <a:latin typeface="宋体" panose="02010600030101010101" pitchFamily="2" charset="-122"/>
                <a:ea typeface="宋体" panose="02010600030101010101" pitchFamily="2" charset="-122"/>
                <a:cs typeface="宋体" panose="02010600030101010101" pitchFamily="2" charset="-122"/>
              </a:rPr>
              <a:t>是小孩子的视角</a:t>
            </a:r>
            <a:r>
              <a:rPr lang="en-US" altLang="zh-CN"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sz="3200" b="1">
                <a:solidFill>
                  <a:srgbClr val="FF0000"/>
                </a:solidFill>
                <a:latin typeface="宋体" panose="02010600030101010101" pitchFamily="2" charset="-122"/>
                <a:ea typeface="宋体" panose="02010600030101010101" pitchFamily="2" charset="-122"/>
                <a:cs typeface="宋体" panose="02010600030101010101" pitchFamily="2" charset="-122"/>
              </a:rPr>
              <a:t>是他没有听到过的事</a:t>
            </a:r>
            <a:r>
              <a:rPr lang="en-US" altLang="zh-CN"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sz="3200" b="1">
                <a:solidFill>
                  <a:srgbClr val="FF0000"/>
                </a:solidFill>
                <a:latin typeface="宋体" panose="02010600030101010101" pitchFamily="2" charset="-122"/>
                <a:ea typeface="宋体" panose="02010600030101010101" pitchFamily="2" charset="-122"/>
                <a:cs typeface="宋体" panose="02010600030101010101" pitchFamily="2" charset="-122"/>
              </a:rPr>
              <a:t>信以为真</a:t>
            </a:r>
            <a:r>
              <a:rPr lang="en-US" altLang="zh-CN"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sz="3200" b="1">
                <a:solidFill>
                  <a:srgbClr val="FF0000"/>
                </a:solidFill>
                <a:latin typeface="宋体" panose="02010600030101010101" pitchFamily="2" charset="-122"/>
                <a:ea typeface="宋体" panose="02010600030101010101" pitchFamily="2" charset="-122"/>
                <a:cs typeface="宋体" panose="02010600030101010101" pitchFamily="2" charset="-122"/>
              </a:rPr>
              <a:t>从而产生的敬意</a:t>
            </a:r>
            <a:r>
              <a:rPr lang="en-US" altLang="zh-CN"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sz="3200" b="1">
                <a:solidFill>
                  <a:srgbClr val="FF0000"/>
                </a:solidFill>
                <a:latin typeface="宋体" panose="02010600030101010101" pitchFamily="2" charset="-122"/>
                <a:ea typeface="宋体" panose="02010600030101010101" pitchFamily="2" charset="-122"/>
                <a:cs typeface="宋体" panose="02010600030101010101" pitchFamily="2" charset="-122"/>
              </a:rPr>
              <a:t>表现了童年鲁迅的天真和稚嫩。阿长帮</a:t>
            </a:r>
            <a:r>
              <a:rPr sz="3200" b="1">
                <a:solidFill>
                  <a:srgbClr val="FF0000"/>
                </a:solidFill>
                <a:latin typeface="SimSun-ExtB" panose="02010609060101010101" charset="-122"/>
                <a:ea typeface="SimSun-ExtB" panose="02010609060101010101" charset="-122"/>
                <a:cs typeface="SimSun-ExtB" panose="02010609060101010101" charset="-122"/>
              </a:rPr>
              <a:t>“我”</a:t>
            </a:r>
            <a:r>
              <a:rPr sz="3200" b="1">
                <a:solidFill>
                  <a:srgbClr val="FF0000"/>
                </a:solidFill>
                <a:latin typeface="宋体" panose="02010600030101010101" pitchFamily="2" charset="-122"/>
                <a:ea typeface="宋体" panose="02010600030101010101" pitchFamily="2" charset="-122"/>
                <a:cs typeface="宋体" panose="02010600030101010101" pitchFamily="2" charset="-122"/>
              </a:rPr>
              <a:t>买了《山海经》后所产生的敬意</a:t>
            </a:r>
            <a:r>
              <a:rPr lang="en-US" altLang="zh-CN"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sz="3200" b="1">
                <a:solidFill>
                  <a:srgbClr val="FF0000"/>
                </a:solidFill>
                <a:latin typeface="宋体" panose="02010600030101010101" pitchFamily="2" charset="-122"/>
                <a:ea typeface="宋体" panose="02010600030101010101" pitchFamily="2" charset="-122"/>
                <a:cs typeface="宋体" panose="02010600030101010101" pitchFamily="2" charset="-122"/>
              </a:rPr>
              <a:t>是因为所有人都不能做到的事</a:t>
            </a:r>
            <a:r>
              <a:rPr lang="en-US" altLang="zh-CN"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sz="3200" b="1">
                <a:solidFill>
                  <a:srgbClr val="FF0000"/>
                </a:solidFill>
                <a:latin typeface="宋体" panose="02010600030101010101" pitchFamily="2" charset="-122"/>
                <a:ea typeface="宋体" panose="02010600030101010101" pitchFamily="2" charset="-122"/>
                <a:cs typeface="宋体" panose="02010600030101010101" pitchFamily="2" charset="-122"/>
              </a:rPr>
              <a:t>阿长做到了</a:t>
            </a:r>
            <a:r>
              <a:rPr lang="en-US" altLang="zh-CN"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sz="3200" b="1">
                <a:solidFill>
                  <a:srgbClr val="FF0000"/>
                </a:solidFill>
                <a:latin typeface="宋体" panose="02010600030101010101" pitchFamily="2" charset="-122"/>
                <a:ea typeface="宋体" panose="02010600030101010101" pitchFamily="2" charset="-122"/>
                <a:cs typeface="宋体" panose="02010600030101010101" pitchFamily="2" charset="-122"/>
              </a:rPr>
              <a:t>满足了小孩子内心的渴望</a:t>
            </a:r>
            <a:r>
              <a:rPr lang="en-US" altLang="zh-CN"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sz="3200" b="1">
                <a:solidFill>
                  <a:srgbClr val="FF0000"/>
                </a:solidFill>
                <a:latin typeface="宋体" panose="02010600030101010101" pitchFamily="2" charset="-122"/>
                <a:ea typeface="宋体" panose="02010600030101010101" pitchFamily="2" charset="-122"/>
                <a:cs typeface="宋体" panose="02010600030101010101" pitchFamily="2" charset="-122"/>
              </a:rPr>
              <a:t>从而产生的感激和敬佩之</a:t>
            </a:r>
            <a:r>
              <a:rPr lang="zh-CN" sz="3200" b="1">
                <a:solidFill>
                  <a:srgbClr val="FF0000"/>
                </a:solidFill>
                <a:latin typeface="宋体" panose="02010600030101010101" pitchFamily="2" charset="-122"/>
                <a:ea typeface="宋体" panose="02010600030101010101" pitchFamily="2" charset="-122"/>
                <a:cs typeface="宋体" panose="02010600030101010101" pitchFamily="2" charset="-122"/>
              </a:rPr>
              <a:t>情</a:t>
            </a:r>
            <a:r>
              <a:rPr lang="zh-CN" altLang="en-US" sz="3200" b="1">
                <a:solidFill>
                  <a:schemeClr val="tx1"/>
                </a:solidFill>
                <a:uFillTx/>
                <a:latin typeface="Arial" panose="020B0604020202020204" pitchFamily="34" charset="0"/>
                <a:ea typeface="SimSun-ExtB" panose="02010609060101010101" charset="-122"/>
                <a:cs typeface="Arial" panose="020B0604020202020204" pitchFamily="34" charset="0"/>
              </a:rPr>
              <a:t>。</a:t>
            </a:r>
            <a:endParaRPr lang="zh-CN" altLang="en-US" sz="3200" b="1">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0" name="MH_Entry_1"/>
          <p:cNvSpPr>
            <a:spLocks noChangeArrowheads="1"/>
          </p:cNvSpPr>
          <p:nvPr>
            <p:custDataLst>
              <p:tags r:id="rId1"/>
            </p:custDataLst>
          </p:nvPr>
        </p:nvSpPr>
        <p:spPr bwMode="auto">
          <a:xfrm flipH="1">
            <a:off x="283210" y="720090"/>
            <a:ext cx="2133600" cy="744220"/>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eaLnBrk="1" hangingPunct="1">
              <a:buFont typeface="Arial" panose="020B0604020202020204" pitchFamily="34" charset="0"/>
              <a:buNone/>
            </a:pPr>
            <a:r>
              <a:rPr lang="zh-CN" altLang="en-US" sz="3600" b="1">
                <a:solidFill>
                  <a:schemeClr val="bg1"/>
                </a:solidFill>
                <a:latin typeface="宋体" panose="02010600030101010101" pitchFamily="2" charset="-122"/>
                <a:ea typeface="宋体" panose="02010600030101010101" pitchFamily="2" charset="-122"/>
                <a:sym typeface="Calibri" panose="020F0502020204030204" pitchFamily="34" charset="0"/>
              </a:rPr>
              <a:t>赏析妙处</a:t>
            </a:r>
            <a:endParaRPr lang="zh-CN" altLang="en-US" sz="3600" b="1">
              <a:solidFill>
                <a:schemeClr val="bg1"/>
              </a:solidFill>
              <a:latin typeface="宋体" panose="02010600030101010101" pitchFamily="2" charset="-122"/>
              <a:ea typeface="宋体" panose="02010600030101010101" pitchFamily="2" charset="-122"/>
              <a:sym typeface="Calibri" panose="020F0502020204030204" pitchFamily="34" charset="0"/>
            </a:endParaRPr>
          </a:p>
        </p:txBody>
      </p:sp>
      <p:sp>
        <p:nvSpPr>
          <p:cNvPr id="3" name="矩形 2"/>
          <p:cNvSpPr/>
          <p:nvPr>
            <p:custDataLst>
              <p:tags r:id="rId2"/>
            </p:custDataLst>
          </p:nvPr>
        </p:nvSpPr>
        <p:spPr>
          <a:xfrm>
            <a:off x="805815" y="1867535"/>
            <a:ext cx="10894695" cy="1076325"/>
          </a:xfrm>
          <a:prstGeom prst="rect">
            <a:avLst/>
          </a:prstGeom>
        </p:spPr>
        <p:txBody>
          <a:bodyPr wrap="square">
            <a:spAutoFit/>
          </a:bodyPr>
          <a:p>
            <a:pPr algn="just"/>
            <a:r>
              <a:rPr lang="zh-CN" sz="3200" b="1" dirty="0">
                <a:latin typeface="新宋体" panose="02010609030101010101" pitchFamily="49" charset="-122"/>
                <a:ea typeface="新宋体" panose="02010609030101010101" pitchFamily="49" charset="-122"/>
              </a:rPr>
              <a:t>文章的主旨是表达对阿长的思念与感激</a:t>
            </a:r>
            <a:r>
              <a:rPr lang="en-US" altLang="zh-CN"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同情和愧疚</a:t>
            </a:r>
            <a:r>
              <a:rPr lang="en-US" altLang="zh-CN"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为什么还要用大量的笔墨写对阿长的</a:t>
            </a:r>
            <a:r>
              <a:rPr lang="en-US" altLang="zh-CN"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反感</a:t>
            </a:r>
            <a:r>
              <a:rPr lang="en-US" altLang="zh-CN"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endParaRPr lang="zh-CN" altLang="zh-CN" sz="3200" b="1" dirty="0">
              <a:latin typeface="新宋体" panose="02010609030101010101" pitchFamily="49" charset="-122"/>
              <a:ea typeface="新宋体" panose="02010609030101010101" pitchFamily="49" charset="-122"/>
            </a:endParaRPr>
          </a:p>
        </p:txBody>
      </p:sp>
      <p:sp>
        <p:nvSpPr>
          <p:cNvPr id="6" name="矩形 5"/>
          <p:cNvSpPr/>
          <p:nvPr>
            <p:custDataLst>
              <p:tags r:id="rId3"/>
            </p:custDataLst>
          </p:nvPr>
        </p:nvSpPr>
        <p:spPr>
          <a:xfrm>
            <a:off x="711835" y="3075940"/>
            <a:ext cx="10768330" cy="1568450"/>
          </a:xfrm>
          <a:prstGeom prst="rect">
            <a:avLst/>
          </a:prstGeom>
        </p:spPr>
        <p:txBody>
          <a:bodyPr wrap="square">
            <a:spAutoFit/>
          </a:bodyPr>
          <a:p>
            <a:pPr algn="just"/>
            <a:r>
              <a:rPr lang="en-US" altLang="zh-CN" sz="2800" b="1" dirty="0" smtClean="0">
                <a:solidFill>
                  <a:schemeClr val="accent1">
                    <a:lumMod val="75000"/>
                  </a:schemeClr>
                </a:solidFill>
                <a:latin typeface="宋体" panose="02010600030101010101" pitchFamily="2" charset="-122"/>
                <a:ea typeface="宋体" panose="02010600030101010101" pitchFamily="2" charset="-122"/>
              </a:rPr>
              <a:t>    </a:t>
            </a:r>
            <a:r>
              <a:rPr lang="zh-CN" altLang="zh-CN" sz="3200" b="1" dirty="0">
                <a:solidFill>
                  <a:schemeClr val="tx1"/>
                </a:solidFill>
                <a:uFillTx/>
                <a:latin typeface="Arial" panose="020B0604020202020204" pitchFamily="34" charset="0"/>
                <a:ea typeface="SimSun-ExtB" panose="02010609060101010101" charset="-122"/>
                <a:cs typeface="Arial" panose="020B0604020202020204" pitchFamily="34" charset="0"/>
              </a:rPr>
              <a:t>这里使用</a:t>
            </a:r>
            <a:r>
              <a:rPr lang="zh-CN" altLang="zh-CN" sz="3200" b="1" dirty="0">
                <a:solidFill>
                  <a:srgbClr val="FF0000"/>
                </a:solidFill>
                <a:uFillTx/>
                <a:latin typeface="Arial" panose="020B0604020202020204" pitchFamily="34" charset="0"/>
                <a:ea typeface="SimSun-ExtB" panose="02010609060101010101" charset="-122"/>
                <a:cs typeface="Arial" panose="020B0604020202020204" pitchFamily="34" charset="0"/>
              </a:rPr>
              <a:t>先抑后扬的写法</a:t>
            </a:r>
            <a:r>
              <a:rPr lang="en-US" altLang="zh-CN"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这种写法可以</a:t>
            </a:r>
            <a:r>
              <a:rPr lang="zh-CN" altLang="zh-CN" sz="3200" b="1" dirty="0">
                <a:solidFill>
                  <a:srgbClr val="FF0000"/>
                </a:solidFill>
                <a:uFillTx/>
                <a:latin typeface="Arial" panose="020B0604020202020204" pitchFamily="34" charset="0"/>
                <a:ea typeface="SimSun-ExtB" panose="02010609060101010101" charset="-122"/>
                <a:cs typeface="Arial" panose="020B0604020202020204" pitchFamily="34" charset="0"/>
              </a:rPr>
              <a:t>使文章有层次</a:t>
            </a:r>
            <a:r>
              <a:rPr lang="en-US" altLang="zh-CN"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zh-CN" sz="3200" b="1" dirty="0">
                <a:solidFill>
                  <a:srgbClr val="FF0000"/>
                </a:solidFill>
                <a:uFillTx/>
                <a:latin typeface="Arial" panose="020B0604020202020204" pitchFamily="34" charset="0"/>
                <a:ea typeface="SimSun-ExtB" panose="02010609060101010101" charset="-122"/>
                <a:cs typeface="Arial" panose="020B0604020202020204" pitchFamily="34" charset="0"/>
              </a:rPr>
              <a:t>为突出人物形象蓄势</a:t>
            </a:r>
            <a:r>
              <a:rPr lang="zh-CN" altLang="en-US"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sz="3200" b="1" dirty="0">
                <a:solidFill>
                  <a:srgbClr val="FF0000"/>
                </a:solidFill>
                <a:uFillTx/>
                <a:latin typeface="Arial" panose="020B0604020202020204" pitchFamily="34" charset="0"/>
                <a:ea typeface="SimSun-ExtB" panose="02010609060101010101" charset="-122"/>
                <a:cs typeface="Arial" panose="020B0604020202020204" pitchFamily="34" charset="0"/>
              </a:rPr>
              <a:t>使描写的人物形象给人意外的惊喜</a:t>
            </a:r>
            <a:r>
              <a:rPr lang="en-US" altLang="zh-CN"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zh-CN" sz="3200" b="1" dirty="0">
                <a:solidFill>
                  <a:srgbClr val="FF0000"/>
                </a:solidFill>
                <a:uFillTx/>
                <a:latin typeface="Arial" panose="020B0604020202020204" pitchFamily="34" charset="0"/>
                <a:ea typeface="SimSun-ExtB" panose="02010609060101010101" charset="-122"/>
                <a:cs typeface="Arial" panose="020B0604020202020204" pitchFamily="34" charset="0"/>
              </a:rPr>
              <a:t>使人物形象更加真实可感</a:t>
            </a:r>
            <a:r>
              <a:rPr lang="en-US" altLang="zh-CN"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zh-CN" sz="3200" b="1" dirty="0">
                <a:solidFill>
                  <a:srgbClr val="FF0000"/>
                </a:solidFill>
                <a:uFillTx/>
                <a:latin typeface="Arial" panose="020B0604020202020204" pitchFamily="34" charset="0"/>
                <a:ea typeface="SimSun-ExtB" panose="02010609060101010101" charset="-122"/>
                <a:cs typeface="Arial" panose="020B0604020202020204" pitchFamily="34" charset="0"/>
              </a:rPr>
              <a:t>鲜明突出。</a:t>
            </a:r>
            <a:endParaRPr lang="zh-CN" altLang="zh-CN" sz="3200" b="1" dirty="0">
              <a:solidFill>
                <a:srgbClr val="FF0000"/>
              </a:solidFill>
              <a:uFillTx/>
              <a:latin typeface="Arial" panose="020B0604020202020204" pitchFamily="34" charset="0"/>
              <a:ea typeface="SimSun-ExtB" panose="02010609060101010101" charset="-122"/>
              <a:cs typeface="Arial" panose="020B0604020202020204" pitchFamily="34" charset="0"/>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 name="矩形 2"/>
          <p:cNvSpPr/>
          <p:nvPr/>
        </p:nvSpPr>
        <p:spPr>
          <a:xfrm>
            <a:off x="400050" y="1499235"/>
            <a:ext cx="11392535" cy="2061210"/>
          </a:xfrm>
          <a:prstGeom prst="rect">
            <a:avLst/>
          </a:prstGeom>
        </p:spPr>
        <p:txBody>
          <a:bodyPr wrap="square">
            <a:spAutoFit/>
          </a:bodyPr>
          <a:p>
            <a:pPr algn="just">
              <a:lnSpc>
                <a:spcPct val="100000"/>
              </a:lnSpc>
            </a:pPr>
            <a:r>
              <a:rPr sz="3200" b="1">
                <a:latin typeface="Arial" panose="020B0604020202020204" pitchFamily="34" charset="0"/>
                <a:ea typeface="宋体" panose="02010600030101010101" pitchFamily="2" charset="-122"/>
                <a:cs typeface="Arial" panose="020B0604020202020204" pitchFamily="34" charset="0"/>
              </a:rPr>
              <a:t>文中一些语句略带夸张</a:t>
            </a:r>
            <a:r>
              <a:rPr lang="zh-CN" altLang="zh-CN" sz="3200" b="1" dirty="0">
                <a:latin typeface="Arial" panose="020B0604020202020204" pitchFamily="34" charset="0"/>
                <a:ea typeface="宋体" panose="02010600030101010101" pitchFamily="2" charset="-122"/>
                <a:cs typeface="Arial" panose="020B0604020202020204" pitchFamily="34" charset="0"/>
              </a:rPr>
              <a:t>。揣摩下列语句</a:t>
            </a:r>
            <a:r>
              <a:rPr lang="en-US" altLang="zh-CN"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讨论括号里的问题</a:t>
            </a:r>
            <a:r>
              <a:rPr lang="en-US" altLang="zh-CN" sz="3200">
                <a:latin typeface="方正楷体_GBK" charset="0"/>
                <a:ea typeface="微软雅黑" panose="020B0503020204020204" charset="-122"/>
                <a:sym typeface="微软雅黑" panose="020B0503020204020204" charset="-122"/>
              </a:rPr>
              <a:t>(</a:t>
            </a: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思考探究四</a:t>
            </a:r>
            <a:r>
              <a:rPr lang="zh-CN" altLang="zh-CN" sz="3200" b="1"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b="1" dirty="0">
                <a:latin typeface="Arial" panose="020B0604020202020204" pitchFamily="34" charset="0"/>
                <a:ea typeface="宋体" panose="02010600030101010101" pitchFamily="2" charset="-122"/>
                <a:cs typeface="Arial" panose="020B0604020202020204" pitchFamily="34" charset="0"/>
              </a:rPr>
              <a:t>。</a:t>
            </a:r>
            <a:endParaRPr lang="zh-CN" altLang="zh-CN" sz="3200" b="1" dirty="0">
              <a:latin typeface="Arial" panose="020B0604020202020204" pitchFamily="34" charset="0"/>
              <a:ea typeface="宋体" panose="02010600030101010101" pitchFamily="2" charset="-122"/>
              <a:cs typeface="Arial" panose="020B0604020202020204" pitchFamily="34" charset="0"/>
            </a:endParaRPr>
          </a:p>
          <a:p>
            <a:pPr algn="l">
              <a:lnSpc>
                <a:spcPct val="100000"/>
              </a:lnSpc>
              <a:spcBef>
                <a:spcPts val="0"/>
              </a:spcBef>
              <a:spcAft>
                <a:spcPts val="0"/>
              </a:spcAft>
            </a:pPr>
            <a:r>
              <a:rPr lang="zh-CN" altLang="zh-CN" sz="3200" b="1" dirty="0">
                <a:latin typeface="宋体" panose="02010600030101010101" pitchFamily="2" charset="-122"/>
                <a:ea typeface="宋体" panose="02010600030101010101" pitchFamily="2" charset="-122"/>
                <a:cs typeface="Arial" panose="020B0604020202020204" pitchFamily="34" charset="0"/>
              </a:rPr>
              <a:t>1</a:t>
            </a:r>
            <a:r>
              <a:rPr lang="en-US" altLang="zh-CN" sz="3200" b="1" dirty="0">
                <a:latin typeface="宋体" panose="02010600030101010101" pitchFamily="2" charset="-122"/>
                <a:ea typeface="宋体" panose="02010600030101010101" pitchFamily="2" charset="-122"/>
                <a:cs typeface="Arial" panose="020B0604020202020204" pitchFamily="34" charset="0"/>
              </a:rPr>
              <a:t>.</a:t>
            </a:r>
            <a:r>
              <a:rPr lang="zh-CN" altLang="zh-CN" sz="3200" b="1" dirty="0">
                <a:latin typeface="Arial" panose="020B0604020202020204" pitchFamily="34" charset="0"/>
                <a:ea typeface="宋体" panose="02010600030101010101" pitchFamily="2" charset="-122"/>
                <a:cs typeface="Arial" panose="020B0604020202020204" pitchFamily="34" charset="0"/>
              </a:rPr>
              <a:t>但到憎恶她的时候</a:t>
            </a:r>
            <a:r>
              <a:rPr lang="en-US" altLang="zh-CN"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sz="3200" b="1">
                <a:latin typeface="Arial" panose="020B0604020202020204" pitchFamily="34" charset="0"/>
                <a:ea typeface="宋体" panose="02010600030101010101" pitchFamily="2" charset="-122"/>
                <a:cs typeface="Arial" panose="020B0604020202020204" pitchFamily="34" charset="0"/>
              </a:rPr>
              <a:t>——例如知道了谋死我那隐鼠的却是她的时候</a:t>
            </a:r>
            <a:r>
              <a:rPr lang="en-US" altLang="zh-CN"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sz="3200" b="1">
                <a:latin typeface="Arial" panose="020B0604020202020204" pitchFamily="34" charset="0"/>
                <a:ea typeface="宋体" panose="02010600030101010101" pitchFamily="2" charset="-122"/>
                <a:cs typeface="Arial" panose="020B0604020202020204" pitchFamily="34" charset="0"/>
              </a:rPr>
              <a:t>就叫她阿长</a:t>
            </a:r>
            <a:r>
              <a:rPr lang="zh-CN" altLang="zh-CN" sz="3200" b="1" dirty="0">
                <a:latin typeface="Arial" panose="020B0604020202020204" pitchFamily="34" charset="0"/>
                <a:ea typeface="宋体" panose="02010600030101010101" pitchFamily="2" charset="-122"/>
                <a:cs typeface="Arial" panose="020B0604020202020204" pitchFamily="34" charset="0"/>
              </a:rPr>
              <a:t>。</a:t>
            </a: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b="1" dirty="0">
                <a:latin typeface="Arial" panose="020B0604020202020204" pitchFamily="34" charset="0"/>
                <a:ea typeface="宋体" panose="02010600030101010101" pitchFamily="2" charset="-122"/>
                <a:cs typeface="Arial" panose="020B0604020202020204" pitchFamily="34" charset="0"/>
              </a:rPr>
              <a:t>为什么要用</a:t>
            </a:r>
            <a:r>
              <a:rPr lang="zh-CN" altLang="zh-CN" sz="3200" b="1" dirty="0">
                <a:solidFill>
                  <a:schemeClr val="tx1"/>
                </a:solidFill>
                <a:uFillTx/>
                <a:latin typeface="Arial" panose="020B0604020202020204" pitchFamily="34" charset="0"/>
                <a:ea typeface="SimSun-ExtB" panose="02010609060101010101" charset="-122"/>
                <a:cs typeface="Arial" panose="020B0604020202020204" pitchFamily="34" charset="0"/>
              </a:rPr>
              <a:t>“憎恶”“谋死”</a:t>
            </a:r>
            <a:r>
              <a:rPr lang="zh-CN" altLang="zh-CN" sz="3200" b="1" dirty="0">
                <a:latin typeface="Arial" panose="020B0604020202020204" pitchFamily="34" charset="0"/>
                <a:ea typeface="宋体" panose="02010600030101010101" pitchFamily="2" charset="-122"/>
                <a:cs typeface="Arial" panose="020B0604020202020204" pitchFamily="34" charset="0"/>
              </a:rPr>
              <a:t>这样的词语？</a:t>
            </a:r>
            <a:r>
              <a:rPr lang="zh-CN" altLang="zh-CN" sz="3200" b="1" dirty="0">
                <a:uFillTx/>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3200" b="1" dirty="0">
              <a:latin typeface="Arial" panose="020B0604020202020204" pitchFamily="34" charset="0"/>
              <a:ea typeface="宋体" panose="02010600030101010101" pitchFamily="2" charset="-122"/>
              <a:cs typeface="Arial" panose="020B0604020202020204" pitchFamily="34" charset="0"/>
            </a:endParaRPr>
          </a:p>
        </p:txBody>
      </p:sp>
      <p:sp>
        <p:nvSpPr>
          <p:cNvPr id="2" name="文本框 1"/>
          <p:cNvSpPr txBox="1"/>
          <p:nvPr/>
        </p:nvSpPr>
        <p:spPr>
          <a:xfrm>
            <a:off x="279400" y="3560445"/>
            <a:ext cx="11513185" cy="1076325"/>
          </a:xfrm>
          <a:prstGeom prst="rect">
            <a:avLst/>
          </a:prstGeom>
          <a:noFill/>
        </p:spPr>
        <p:txBody>
          <a:bodyPr wrap="square" rtlCol="0" anchor="t">
            <a:spAutoFit/>
          </a:bodyPr>
          <a:p>
            <a:pPr>
              <a:lnSpc>
                <a:spcPct val="100000"/>
              </a:lnSpc>
              <a:spcBef>
                <a:spcPts val="0"/>
              </a:spcBef>
              <a:spcAft>
                <a:spcPts val="0"/>
              </a:spcAft>
            </a:pPr>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rPr>
              <a:t>       </a:t>
            </a:r>
            <a:r>
              <a:rPr lang="zh-CN" altLang="en-US" sz="3200" b="1">
                <a:solidFill>
                  <a:srgbClr val="FF0000"/>
                </a:solidFill>
                <a:uFillTx/>
                <a:latin typeface="Arial" panose="020B0604020202020204" pitchFamily="34" charset="0"/>
                <a:ea typeface="SimSun-ExtB" panose="02010609060101010101" charset="-122"/>
                <a:cs typeface="Arial" panose="020B0604020202020204" pitchFamily="34" charset="0"/>
              </a:rPr>
              <a:t>“我”认为阿长故意害死了自己的宠物、玩伴</a:t>
            </a:r>
            <a:r>
              <a:rPr lang="zh-CN" altLang="en-US" sz="3200" b="1">
                <a:solidFill>
                  <a:schemeClr val="tx1"/>
                </a:solidFill>
                <a:uFillTx/>
                <a:latin typeface="Arial" panose="020B0604020202020204" pitchFamily="34" charset="0"/>
                <a:ea typeface="SimSun-ExtB" panose="02010609060101010101" charset="-122"/>
                <a:cs typeface="Arial" panose="020B0604020202020204" pitchFamily="34" charset="0"/>
              </a:rPr>
              <a:t>。“憎恶”</a:t>
            </a:r>
            <a:r>
              <a:rPr lang="zh-CN" altLang="en-US" sz="3200" b="1">
                <a:solidFill>
                  <a:schemeClr val="tx1"/>
                </a:solidFill>
                <a:uFillTx/>
                <a:latin typeface="Arial" panose="020B0604020202020204" pitchFamily="34" charset="0"/>
                <a:ea typeface="SimSun-ExtB" panose="02010609060101010101" charset="-122"/>
                <a:cs typeface="Arial" panose="020B0604020202020204" pitchFamily="34" charset="0"/>
                <a:sym typeface="+mn-ea"/>
              </a:rPr>
              <a:t>“谋死”</a:t>
            </a:r>
            <a:r>
              <a:rPr lang="zh-CN" altLang="en-US" sz="3200" b="1">
                <a:solidFill>
                  <a:srgbClr val="FF0000"/>
                </a:solidFill>
                <a:uFillTx/>
                <a:latin typeface="Arial" panose="020B0604020202020204" pitchFamily="34" charset="0"/>
                <a:ea typeface="SimSun-ExtB" panose="02010609060101010101" charset="-122"/>
                <a:cs typeface="Arial" panose="020B0604020202020204" pitchFamily="34" charset="0"/>
              </a:rPr>
              <a:t>大词小用</a:t>
            </a:r>
            <a:r>
              <a:rPr lang="en-US" altLang="zh-CN"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a:solidFill>
                  <a:srgbClr val="FF0000"/>
                </a:solidFill>
                <a:uFillTx/>
                <a:latin typeface="Arial" panose="020B0604020202020204" pitchFamily="34" charset="0"/>
                <a:ea typeface="SimSun-ExtB" panose="02010609060101010101" charset="-122"/>
                <a:cs typeface="Arial" panose="020B0604020202020204" pitchFamily="34" charset="0"/>
              </a:rPr>
              <a:t>夸张地体现儿童心理</a:t>
            </a:r>
            <a:r>
              <a:rPr lang="en-US" altLang="zh-CN"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a:solidFill>
                  <a:srgbClr val="FF0000"/>
                </a:solidFill>
                <a:uFillTx/>
                <a:latin typeface="Arial" panose="020B0604020202020204" pitchFamily="34" charset="0"/>
                <a:ea typeface="SimSun-ExtB" panose="02010609060101010101" charset="-122"/>
                <a:cs typeface="Arial" panose="020B0604020202020204" pitchFamily="34" charset="0"/>
              </a:rPr>
              <a:t>表达了“我”对阿长的不满和愤怒</a:t>
            </a:r>
            <a:r>
              <a:rPr lang="zh-CN" altLang="en-US" sz="3200" b="1">
                <a:solidFill>
                  <a:schemeClr val="tx1"/>
                </a:solidFill>
                <a:uFillTx/>
                <a:latin typeface="Arial" panose="020B0604020202020204" pitchFamily="34" charset="0"/>
                <a:ea typeface="SimSun-ExtB" panose="02010609060101010101" charset="-122"/>
                <a:cs typeface="Arial" panose="020B0604020202020204" pitchFamily="34" charset="0"/>
              </a:rPr>
              <a:t>。</a:t>
            </a:r>
            <a:endParaRPr lang="zh-CN" altLang="en-US" sz="3200" b="1">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
        <p:nvSpPr>
          <p:cNvPr id="10" name="MH_Entry_1"/>
          <p:cNvSpPr>
            <a:spLocks noChangeArrowheads="1"/>
          </p:cNvSpPr>
          <p:nvPr>
            <p:custDataLst>
              <p:tags r:id="rId1"/>
            </p:custDataLst>
          </p:nvPr>
        </p:nvSpPr>
        <p:spPr bwMode="auto">
          <a:xfrm flipH="1">
            <a:off x="283210" y="628650"/>
            <a:ext cx="2133600" cy="744220"/>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eaLnBrk="1" hangingPunct="1">
              <a:buFont typeface="Arial" panose="020B0604020202020204" pitchFamily="34" charset="0"/>
              <a:buNone/>
            </a:pPr>
            <a:r>
              <a:rPr lang="zh-CN" altLang="en-US" sz="3600" b="1">
                <a:solidFill>
                  <a:schemeClr val="bg1"/>
                </a:solidFill>
                <a:latin typeface="宋体" panose="02010600030101010101" pitchFamily="2" charset="-122"/>
                <a:ea typeface="宋体" panose="02010600030101010101" pitchFamily="2" charset="-122"/>
                <a:sym typeface="Calibri" panose="020F0502020204030204" pitchFamily="34" charset="0"/>
              </a:rPr>
              <a:t>揣摩语句</a:t>
            </a:r>
            <a:endParaRPr lang="zh-CN" altLang="en-US" sz="3600" b="1">
              <a:solidFill>
                <a:schemeClr val="bg1"/>
              </a:solidFill>
              <a:latin typeface="宋体" panose="02010600030101010101" pitchFamily="2" charset="-122"/>
              <a:ea typeface="宋体" panose="02010600030101010101" pitchFamily="2" charset="-122"/>
              <a:sym typeface="Calibri" panose="020F0502020204030204" pitchFamily="34" charset="0"/>
            </a:endParaRPr>
          </a:p>
        </p:txBody>
      </p:sp>
      <p:sp>
        <p:nvSpPr>
          <p:cNvPr id="4" name="矩形 3"/>
          <p:cNvSpPr/>
          <p:nvPr/>
        </p:nvSpPr>
        <p:spPr>
          <a:xfrm>
            <a:off x="400050" y="4636770"/>
            <a:ext cx="9756775" cy="583565"/>
          </a:xfrm>
          <a:prstGeom prst="rect">
            <a:avLst/>
          </a:prstGeom>
        </p:spPr>
        <p:txBody>
          <a:bodyPr wrap="square">
            <a:spAutoFit/>
          </a:bodyPr>
          <a:p>
            <a:pPr algn="just"/>
            <a:r>
              <a:rPr lang="zh-CN" altLang="zh-CN" sz="3200" b="1" dirty="0">
                <a:uFillTx/>
                <a:latin typeface="Arial" panose="020B0604020202020204" pitchFamily="34" charset="0"/>
                <a:ea typeface="SimSun-ExtB" panose="02010609060101010101" charset="-122"/>
                <a:cs typeface="Arial" panose="020B0604020202020204" pitchFamily="34" charset="0"/>
                <a:sym typeface="+mn-ea"/>
              </a:rPr>
              <a:t>我</a:t>
            </a:r>
            <a:r>
              <a:rPr lang="zh-CN" altLang="zh-CN" sz="3200" b="1" dirty="0">
                <a:latin typeface="宋体" panose="02010600030101010101" pitchFamily="2" charset="-122"/>
                <a:ea typeface="宋体" panose="02010600030101010101" pitchFamily="2" charset="-122"/>
              </a:rPr>
              <a:t>似乎遇着了一个霹雳</a:t>
            </a:r>
            <a:r>
              <a:rPr lang="en-US" altLang="zh-CN"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zh-CN" sz="3200" b="1" dirty="0">
                <a:latin typeface="宋体" panose="02010600030101010101" pitchFamily="2" charset="-122"/>
                <a:ea typeface="宋体" panose="02010600030101010101" pitchFamily="2" charset="-122"/>
              </a:rPr>
              <a:t>全体都震悚起来</a:t>
            </a:r>
            <a:r>
              <a:rPr lang="zh-CN" altLang="zh-CN" sz="3200" b="1" dirty="0">
                <a:uFillTx/>
                <a:latin typeface="Arial" panose="020B0604020202020204" pitchFamily="34" charset="0"/>
                <a:ea typeface="SimSun-ExtB" panose="02010609060101010101" charset="-122"/>
                <a:cs typeface="Arial" panose="020B0604020202020204" pitchFamily="34" charset="0"/>
                <a:sym typeface="+mn-ea"/>
              </a:rPr>
              <a:t>。</a:t>
            </a:r>
            <a:endParaRPr lang="zh-CN" altLang="zh-CN" sz="3200" b="1" dirty="0">
              <a:latin typeface="宋体" panose="02010600030101010101" pitchFamily="2" charset="-122"/>
              <a:ea typeface="宋体" panose="02010600030101010101" pitchFamily="2" charset="-122"/>
            </a:endParaRPr>
          </a:p>
        </p:txBody>
      </p:sp>
      <p:sp>
        <p:nvSpPr>
          <p:cNvPr id="5" name="文本框 4"/>
          <p:cNvSpPr txBox="1"/>
          <p:nvPr>
            <p:custDataLst>
              <p:tags r:id="rId2"/>
            </p:custDataLst>
          </p:nvPr>
        </p:nvSpPr>
        <p:spPr>
          <a:xfrm>
            <a:off x="400050" y="5330825"/>
            <a:ext cx="11513185" cy="1076325"/>
          </a:xfrm>
          <a:prstGeom prst="rect">
            <a:avLst/>
          </a:prstGeom>
          <a:noFill/>
        </p:spPr>
        <p:txBody>
          <a:bodyPr wrap="square" rtlCol="0" anchor="t">
            <a:spAutoFit/>
          </a:bodyPr>
          <a:p>
            <a:pPr>
              <a:lnSpc>
                <a:spcPct val="100000"/>
              </a:lnSpc>
              <a:spcBef>
                <a:spcPts val="0"/>
              </a:spcBef>
              <a:spcAft>
                <a:spcPts val="0"/>
              </a:spcAft>
            </a:pPr>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rPr>
              <a:t>       </a:t>
            </a:r>
            <a:r>
              <a:rPr lang="zh-CN" altLang="en-US" sz="3200" b="1">
                <a:solidFill>
                  <a:schemeClr val="tx1"/>
                </a:solidFill>
                <a:uFillTx/>
                <a:latin typeface="Arial" panose="020B0604020202020204" pitchFamily="34" charset="0"/>
                <a:ea typeface="SimSun-ExtB" panose="02010609060101010101" charset="-122"/>
                <a:cs typeface="Arial" panose="020B0604020202020204" pitchFamily="34" charset="0"/>
              </a:rPr>
              <a:t>“霹雳”</a:t>
            </a:r>
            <a:r>
              <a:rPr lang="zh-CN" altLang="en-US" sz="3200" b="1">
                <a:solidFill>
                  <a:schemeClr val="tx1"/>
                </a:solidFill>
                <a:uFillTx/>
                <a:latin typeface="Arial" panose="020B0604020202020204" pitchFamily="34" charset="0"/>
                <a:ea typeface="SimSun-ExtB" panose="02010609060101010101" charset="-122"/>
                <a:cs typeface="Arial" panose="020B0604020202020204" pitchFamily="34" charset="0"/>
                <a:sym typeface="+mn-ea"/>
              </a:rPr>
              <a:t>“震悚”</a:t>
            </a:r>
            <a:r>
              <a:rPr lang="zh-CN" altLang="en-US" sz="3200" b="1">
                <a:solidFill>
                  <a:srgbClr val="FF0000"/>
                </a:solidFill>
                <a:uFillTx/>
                <a:latin typeface="Arial" panose="020B0604020202020204" pitchFamily="34" charset="0"/>
                <a:ea typeface="SimSun-ExtB" panose="02010609060101010101" charset="-122"/>
                <a:cs typeface="Arial" panose="020B0604020202020204" pitchFamily="34" charset="0"/>
              </a:rPr>
              <a:t>大词小用</a:t>
            </a:r>
            <a:r>
              <a:rPr lang="en-US" altLang="zh-CN"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a:solidFill>
                  <a:srgbClr val="FF0000"/>
                </a:solidFill>
                <a:uFillTx/>
                <a:latin typeface="Arial" panose="020B0604020202020204" pitchFamily="34" charset="0"/>
                <a:ea typeface="SimSun-ExtB" panose="02010609060101010101" charset="-122"/>
                <a:cs typeface="Arial" panose="020B0604020202020204" pitchFamily="34" charset="0"/>
              </a:rPr>
              <a:t>夸张地</a:t>
            </a:r>
            <a:r>
              <a:rPr lang="zh-CN" sz="3200" b="1">
                <a:solidFill>
                  <a:srgbClr val="FF0000"/>
                </a:solidFill>
                <a:uFillTx/>
                <a:latin typeface="Arial" panose="020B0604020202020204" pitchFamily="34" charset="0"/>
                <a:ea typeface="SimSun-ExtB" panose="02010609060101010101" charset="-122"/>
                <a:cs typeface="Arial" panose="020B0604020202020204" pitchFamily="34" charset="0"/>
              </a:rPr>
              <a:t>体现</a:t>
            </a:r>
            <a:r>
              <a:rPr sz="3200" b="1">
                <a:solidFill>
                  <a:srgbClr val="FF0000"/>
                </a:solidFill>
                <a:uFillTx/>
                <a:latin typeface="Arial" panose="020B0604020202020204" pitchFamily="34" charset="0"/>
                <a:ea typeface="SimSun-ExtB" panose="02010609060101010101" charset="-122"/>
                <a:cs typeface="Arial" panose="020B0604020202020204" pitchFamily="34" charset="0"/>
              </a:rPr>
              <a:t>“我”得到《山海经》的</a:t>
            </a:r>
            <a:r>
              <a:rPr lang="zh-CN" sz="3200" b="1">
                <a:solidFill>
                  <a:srgbClr val="FF0000"/>
                </a:solidFill>
                <a:uFillTx/>
                <a:latin typeface="Arial" panose="020B0604020202020204" pitchFamily="34" charset="0"/>
                <a:ea typeface="SimSun-ExtB" panose="02010609060101010101" charset="-122"/>
                <a:cs typeface="Arial" panose="020B0604020202020204" pitchFamily="34" charset="0"/>
              </a:rPr>
              <a:t>震惊心理</a:t>
            </a:r>
            <a:r>
              <a:rPr lang="zh-CN" altLang="en-US" sz="3200" b="1">
                <a:solidFill>
                  <a:schemeClr val="tx1"/>
                </a:solidFill>
                <a:uFillTx/>
                <a:latin typeface="Arial" panose="020B0604020202020204" pitchFamily="34" charset="0"/>
                <a:ea typeface="SimSun-ExtB" panose="02010609060101010101" charset="-122"/>
                <a:cs typeface="Arial" panose="020B0604020202020204" pitchFamily="34" charset="0"/>
              </a:rPr>
              <a:t>。</a:t>
            </a:r>
            <a:endParaRPr lang="zh-CN" altLang="en-US" sz="3200" b="1">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Tree>
    <p:custDataLst>
      <p:tags r:id="rId3"/>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84994" name="文本框 1"/>
          <p:cNvSpPr txBox="1"/>
          <p:nvPr/>
        </p:nvSpPr>
        <p:spPr>
          <a:xfrm>
            <a:off x="972185" y="520065"/>
            <a:ext cx="10513695" cy="1568450"/>
          </a:xfrm>
          <a:prstGeom prst="rect">
            <a:avLst/>
          </a:prstGeom>
          <a:noFill/>
          <a:ln w="9525">
            <a:noFill/>
          </a:ln>
        </p:spPr>
        <p:txBody>
          <a:bodyPr wrap="square">
            <a:spAutoFit/>
          </a:bodyPr>
          <a:p>
            <a:pPr>
              <a:lnSpc>
                <a:spcPct val="100000"/>
              </a:lnSpc>
            </a:pPr>
            <a:r>
              <a:rPr lang="en-US" altLang="zh-CN" sz="3200" b="1">
                <a:latin typeface="宋体" panose="02010600030101010101" pitchFamily="2" charset="-122"/>
                <a:ea typeface="宋体" panose="02010600030101010101" pitchFamily="2" charset="-122"/>
                <a:cs typeface="宋体" panose="02010600030101010101" pitchFamily="2" charset="-122"/>
              </a:rPr>
              <a:t>2.</a:t>
            </a:r>
            <a:r>
              <a:rPr lang="zh-CN" altLang="en-US" sz="3200" b="1" dirty="0">
                <a:latin typeface="宋体" panose="02010600030101010101" pitchFamily="2" charset="-122"/>
                <a:ea typeface="宋体" panose="02010600030101010101" pitchFamily="2" charset="-122"/>
                <a:cs typeface="宋体" panose="02010600030101010101" pitchFamily="2" charset="-122"/>
              </a:rPr>
              <a:t>然而我有一时也对她发生过空前的敬意。</a:t>
            </a:r>
            <a:endParaRPr lang="zh-CN" altLang="en-US" sz="3200" b="1" dirty="0">
              <a:latin typeface="宋体" panose="02010600030101010101" pitchFamily="2" charset="-122"/>
              <a:ea typeface="宋体" panose="02010600030101010101" pitchFamily="2" charset="-122"/>
              <a:cs typeface="宋体" panose="02010600030101010101" pitchFamily="2" charset="-122"/>
            </a:endParaRPr>
          </a:p>
          <a:p>
            <a:pPr>
              <a:lnSpc>
                <a:spcPct val="100000"/>
              </a:lnSpc>
            </a:pP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这里用</a:t>
            </a:r>
            <a:r>
              <a:rPr lang="zh-CN" altLang="en-US" sz="3200" b="1" dirty="0">
                <a:solidFill>
                  <a:schemeClr val="tx1"/>
                </a:solidFill>
                <a:uFillTx/>
                <a:latin typeface="Arial" panose="020B0604020202020204" pitchFamily="34" charset="0"/>
                <a:ea typeface="SimSun-ExtB" panose="02010609060101010101" charset="-122"/>
                <a:cs typeface="Arial" panose="020B0604020202020204" pitchFamily="34" charset="0"/>
              </a:rPr>
              <a:t>“空前”来修饰“敬意”</a:t>
            </a:r>
            <a:r>
              <a:rPr lang="en-US" altLang="zh-CN"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给你什么感觉？你怎么理解</a:t>
            </a:r>
            <a:r>
              <a:rPr lang="zh-CN" altLang="en-US" sz="3200" b="1" dirty="0">
                <a:uFillTx/>
                <a:latin typeface="Arial" panose="020B0604020202020204" pitchFamily="34" charset="0"/>
                <a:ea typeface="SimSun-ExtB" panose="02010609060101010101" charset="-122"/>
                <a:cs typeface="Arial" panose="020B0604020202020204" pitchFamily="34" charset="0"/>
                <a:sym typeface="+mn-ea"/>
              </a:rPr>
              <a:t>“敬意”</a:t>
            </a:r>
            <a:r>
              <a:rPr lang="zh-CN" altLang="en-US" sz="3200" b="1" dirty="0">
                <a:latin typeface="宋体" panose="02010600030101010101" pitchFamily="2" charset="-122"/>
                <a:ea typeface="宋体" panose="02010600030101010101" pitchFamily="2" charset="-122"/>
                <a:cs typeface="宋体" panose="02010600030101010101" pitchFamily="2" charset="-122"/>
              </a:rPr>
              <a:t>在文中的具体含义？</a:t>
            </a:r>
            <a:r>
              <a:rPr lang="zh-CN" altLang="zh-CN" sz="3200" b="1" dirty="0">
                <a:uFillTx/>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200" b="1" dirty="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972185" y="1974215"/>
            <a:ext cx="10561955" cy="1568450"/>
          </a:xfrm>
          <a:prstGeom prst="rect">
            <a:avLst/>
          </a:prstGeom>
          <a:noFill/>
        </p:spPr>
        <p:txBody>
          <a:bodyPr wrap="square" rtlCol="0" anchor="t">
            <a:spAutoFit/>
          </a:bodyPr>
          <a:p>
            <a:pPr>
              <a:lnSpc>
                <a:spcPct val="100000"/>
              </a:lnSpc>
              <a:spcBef>
                <a:spcPts val="0"/>
              </a:spcBef>
              <a:spcAft>
                <a:spcPts val="0"/>
              </a:spcAft>
            </a:pPr>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rPr>
              <a:t>        </a:t>
            </a:r>
            <a:r>
              <a:rPr lang="zh-CN" altLang="en-US" sz="3200" b="1">
                <a:solidFill>
                  <a:srgbClr val="FF0000"/>
                </a:solidFill>
                <a:uFillTx/>
                <a:latin typeface="Arial" panose="020B0604020202020204" pitchFamily="34" charset="0"/>
                <a:ea typeface="SimSun-ExtB" panose="02010609060101010101" charset="-122"/>
                <a:cs typeface="Arial" panose="020B0604020202020204" pitchFamily="34" charset="0"/>
              </a:rPr>
              <a:t>儿时的“我”信以为真</a:t>
            </a:r>
            <a:r>
              <a:rPr lang="en-US" altLang="zh-CN"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a:solidFill>
                  <a:srgbClr val="FF0000"/>
                </a:solidFill>
                <a:uFillTx/>
                <a:latin typeface="Arial" panose="020B0604020202020204" pitchFamily="34" charset="0"/>
                <a:ea typeface="SimSun-ExtB" panose="02010609060101010101" charset="-122"/>
                <a:cs typeface="Arial" panose="020B0604020202020204" pitchFamily="34" charset="0"/>
              </a:rPr>
              <a:t>对她转为尊敬</a:t>
            </a:r>
            <a:r>
              <a:rPr lang="zh-CN" altLang="en-US" sz="3200" b="1">
                <a:solidFill>
                  <a:schemeClr val="tx1"/>
                </a:solidFill>
                <a:uFillTx/>
                <a:latin typeface="Arial" panose="020B0604020202020204" pitchFamily="34" charset="0"/>
                <a:ea typeface="SimSun-ExtB" panose="02010609060101010101" charset="-122"/>
                <a:cs typeface="Arial" panose="020B0604020202020204" pitchFamily="34" charset="0"/>
              </a:rPr>
              <a:t>。</a:t>
            </a:r>
            <a:endParaRPr lang="zh-CN" altLang="en-US" sz="3200" b="1">
              <a:solidFill>
                <a:schemeClr val="tx1"/>
              </a:solidFill>
              <a:uFillTx/>
              <a:latin typeface="Arial" panose="020B0604020202020204" pitchFamily="34" charset="0"/>
              <a:ea typeface="SimSun-ExtB" panose="02010609060101010101" charset="-122"/>
              <a:cs typeface="Arial" panose="020B0604020202020204" pitchFamily="34" charset="0"/>
            </a:endParaRPr>
          </a:p>
          <a:p>
            <a:pPr>
              <a:lnSpc>
                <a:spcPct val="100000"/>
              </a:lnSpc>
              <a:spcBef>
                <a:spcPts val="0"/>
              </a:spcBef>
              <a:spcAft>
                <a:spcPts val="0"/>
              </a:spcAft>
            </a:pPr>
            <a:r>
              <a:rPr lang="zh-CN" altLang="en-US" sz="3200" b="1">
                <a:solidFill>
                  <a:schemeClr val="tx1"/>
                </a:solidFill>
                <a:uFillTx/>
                <a:latin typeface="Arial" panose="020B0604020202020204" pitchFamily="34" charset="0"/>
                <a:ea typeface="SimSun-ExtB" panose="02010609060101010101" charset="-122"/>
                <a:cs typeface="Arial" panose="020B0604020202020204" pitchFamily="34" charset="0"/>
              </a:rPr>
              <a:t> </a:t>
            </a:r>
            <a:r>
              <a:rPr lang="en-US" altLang="zh-CN" sz="3200" b="1">
                <a:solidFill>
                  <a:schemeClr val="tx1"/>
                </a:solidFill>
                <a:uFillTx/>
                <a:latin typeface="Arial" panose="020B0604020202020204" pitchFamily="34" charset="0"/>
                <a:ea typeface="SimSun-ExtB" panose="02010609060101010101" charset="-122"/>
                <a:cs typeface="Arial" panose="020B0604020202020204" pitchFamily="34" charset="0"/>
              </a:rPr>
              <a:t>      “敬意”</a:t>
            </a:r>
            <a:r>
              <a:rPr lang="zh-CN" altLang="en-US" sz="3200" b="1">
                <a:solidFill>
                  <a:srgbClr val="FF0000"/>
                </a:solidFill>
                <a:uFillTx/>
                <a:latin typeface="Arial" panose="020B0604020202020204" pitchFamily="34" charset="0"/>
                <a:ea typeface="SimSun-ExtB" panose="02010609060101010101" charset="-122"/>
                <a:cs typeface="Arial" panose="020B0604020202020204" pitchFamily="34" charset="0"/>
              </a:rPr>
              <a:t>夸张地体现了儿童的天真心理</a:t>
            </a:r>
            <a:r>
              <a:rPr lang="en-US" altLang="zh-CN"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a:solidFill>
                  <a:srgbClr val="FF0000"/>
                </a:solidFill>
                <a:uFillTx/>
                <a:latin typeface="Arial" panose="020B0604020202020204" pitchFamily="34" charset="0"/>
                <a:ea typeface="SimSun-ExtB" panose="02010609060101010101" charset="-122"/>
                <a:cs typeface="Arial" panose="020B0604020202020204" pitchFamily="34" charset="0"/>
              </a:rPr>
              <a:t>也包含着成年的“我”在写作时流露的对阿长迷信的调侃</a:t>
            </a:r>
            <a:r>
              <a:rPr lang="zh-CN" altLang="en-US" sz="3200" b="1">
                <a:solidFill>
                  <a:schemeClr val="tx1"/>
                </a:solidFill>
                <a:uFillTx/>
                <a:latin typeface="Arial" panose="020B0604020202020204" pitchFamily="34" charset="0"/>
                <a:ea typeface="SimSun-ExtB" panose="02010609060101010101" charset="-122"/>
                <a:cs typeface="Arial" panose="020B0604020202020204" pitchFamily="34" charset="0"/>
              </a:rPr>
              <a:t>。</a:t>
            </a:r>
            <a:endParaRPr lang="zh-CN" altLang="en-US" sz="3200" b="1">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
        <p:nvSpPr>
          <p:cNvPr id="86018" name="文本框 1"/>
          <p:cNvSpPr txBox="1"/>
          <p:nvPr/>
        </p:nvSpPr>
        <p:spPr>
          <a:xfrm>
            <a:off x="930910" y="3702685"/>
            <a:ext cx="10828020" cy="1568450"/>
          </a:xfrm>
          <a:prstGeom prst="rect">
            <a:avLst/>
          </a:prstGeom>
          <a:noFill/>
          <a:ln w="9525">
            <a:noFill/>
          </a:ln>
        </p:spPr>
        <p:txBody>
          <a:bodyPr wrap="square">
            <a:spAutoFit/>
          </a:bodyPr>
          <a:p>
            <a:pPr>
              <a:lnSpc>
                <a:spcPct val="100000"/>
              </a:lnSpc>
              <a:spcBef>
                <a:spcPts val="0"/>
              </a:spcBef>
              <a:spcAft>
                <a:spcPts val="0"/>
              </a:spcAft>
              <a:buNone/>
            </a:pPr>
            <a:r>
              <a:rPr lang="en-US" altLang="zh-CN" sz="3200" b="1">
                <a:latin typeface="宋体" panose="02010600030101010101" pitchFamily="2" charset="-122"/>
                <a:ea typeface="宋体" panose="02010600030101010101" pitchFamily="2" charset="-122"/>
                <a:cs typeface="宋体" panose="02010600030101010101" pitchFamily="2" charset="-122"/>
              </a:rPr>
              <a:t>3.</a:t>
            </a:r>
            <a:r>
              <a:rPr lang="zh-CN" altLang="en-US" sz="3200" b="1" dirty="0">
                <a:latin typeface="宋体" panose="02010600030101010101" pitchFamily="2" charset="-122"/>
                <a:ea typeface="宋体" panose="02010600030101010101" pitchFamily="2" charset="-122"/>
                <a:cs typeface="宋体" panose="02010600030101010101" pitchFamily="2" charset="-122"/>
              </a:rPr>
              <a:t>夜间的伸开手脚</a:t>
            </a:r>
            <a:r>
              <a:rPr lang="en-US" altLang="zh-CN"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占领全床</a:t>
            </a:r>
            <a:r>
              <a:rPr lang="en-US" altLang="zh-CN"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那当然是情有可原的了</a:t>
            </a:r>
            <a:r>
              <a:rPr lang="en-US" altLang="zh-CN"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倒应该我退让。</a:t>
            </a: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作者是否真的认为</a:t>
            </a:r>
            <a:r>
              <a:rPr lang="zh-CN" altLang="en-US" sz="3200" b="1" dirty="0">
                <a:uFillTx/>
                <a:latin typeface="Arial" panose="020B0604020202020204" pitchFamily="34" charset="0"/>
                <a:ea typeface="SimSun-ExtB" panose="02010609060101010101" charset="-122"/>
                <a:cs typeface="Arial" panose="020B0604020202020204" pitchFamily="34" charset="0"/>
                <a:sym typeface="+mn-ea"/>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情有可原</a:t>
            </a:r>
            <a:r>
              <a:rPr lang="zh-CN" altLang="en-US" sz="3200" b="1" dirty="0">
                <a:uFillTx/>
                <a:latin typeface="Arial" panose="020B0604020202020204" pitchFamily="34" charset="0"/>
                <a:ea typeface="SimSun-ExtB" panose="02010609060101010101" charset="-122"/>
                <a:cs typeface="Arial" panose="020B0604020202020204" pitchFamily="34" charset="0"/>
                <a:sym typeface="+mn-ea"/>
              </a:rPr>
              <a:t>”</a:t>
            </a:r>
            <a:r>
              <a:rPr lang="en-US" altLang="zh-CN"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dirty="0">
                <a:uFillTx/>
                <a:latin typeface="Arial" panose="020B0604020202020204" pitchFamily="34" charset="0"/>
                <a:ea typeface="SimSun-ExtB" panose="02010609060101010101" charset="-122"/>
                <a:cs typeface="Arial" panose="020B0604020202020204" pitchFamily="34" charset="0"/>
                <a:sym typeface="+mn-ea"/>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应该我退让</a:t>
            </a:r>
            <a:r>
              <a:rPr lang="zh-CN" altLang="en-US" sz="3200" b="1" dirty="0">
                <a:uFillTx/>
                <a:latin typeface="Arial" panose="020B0604020202020204" pitchFamily="34" charset="0"/>
                <a:ea typeface="SimSun-ExtB" panose="02010609060101010101" charset="-122"/>
                <a:cs typeface="Arial" panose="020B0604020202020204" pitchFamily="34" charset="0"/>
                <a:sym typeface="+mn-ea"/>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？你的理由是什么？</a:t>
            </a:r>
            <a:r>
              <a:rPr lang="zh-CN" altLang="zh-CN" sz="3200" b="1" dirty="0">
                <a:uFillTx/>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200" b="1" dirty="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1"/>
            </p:custDataLst>
          </p:nvPr>
        </p:nvSpPr>
        <p:spPr>
          <a:xfrm>
            <a:off x="1082675" y="5271135"/>
            <a:ext cx="10403205" cy="1076325"/>
          </a:xfrm>
          <a:prstGeom prst="rect">
            <a:avLst/>
          </a:prstGeom>
          <a:noFill/>
        </p:spPr>
        <p:txBody>
          <a:bodyPr wrap="square" rtlCol="0" anchor="t">
            <a:spAutoFit/>
          </a:bodyPr>
          <a:p>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rPr>
              <a:t>        </a:t>
            </a:r>
            <a:r>
              <a:rPr lang="zh-CN" altLang="en-US" sz="3200" b="1">
                <a:solidFill>
                  <a:schemeClr val="tx1"/>
                </a:solidFill>
                <a:uFillTx/>
                <a:latin typeface="Arial" panose="020B0604020202020204" pitchFamily="34" charset="0"/>
                <a:ea typeface="SimSun-ExtB" panose="02010609060101010101" charset="-122"/>
                <a:cs typeface="Arial" panose="020B0604020202020204" pitchFamily="34" charset="0"/>
              </a:rPr>
              <a:t>用“</a:t>
            </a:r>
            <a:r>
              <a:rPr lang="zh-CN" altLang="en-US" sz="3200" b="1">
                <a:solidFill>
                  <a:srgbClr val="FF0000"/>
                </a:solidFill>
                <a:uFillTx/>
                <a:latin typeface="Arial" panose="020B0604020202020204" pitchFamily="34" charset="0"/>
                <a:ea typeface="SimSun-ExtB" panose="02010609060101010101" charset="-122"/>
                <a:cs typeface="Arial" panose="020B0604020202020204" pitchFamily="34" charset="0"/>
              </a:rPr>
              <a:t>当然</a:t>
            </a:r>
            <a:r>
              <a:rPr lang="zh-CN" altLang="en-US" sz="32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3200" b="1">
                <a:solidFill>
                  <a:srgbClr val="FF0000"/>
                </a:solidFill>
                <a:uFillTx/>
                <a:latin typeface="Arial" panose="020B0604020202020204" pitchFamily="34" charset="0"/>
                <a:ea typeface="SimSun-ExtB" panose="02010609060101010101" charset="-122"/>
                <a:cs typeface="Arial" panose="020B0604020202020204" pitchFamily="34" charset="0"/>
              </a:rPr>
              <a:t>倒</a:t>
            </a:r>
            <a:r>
              <a:rPr lang="zh-CN" altLang="en-US" sz="3200" b="1">
                <a:solidFill>
                  <a:schemeClr val="tx1"/>
                </a:solidFill>
                <a:uFillTx/>
                <a:latin typeface="Arial" panose="020B0604020202020204" pitchFamily="34" charset="0"/>
                <a:ea typeface="SimSun-ExtB" panose="02010609060101010101" charset="-122"/>
                <a:cs typeface="Arial" panose="020B0604020202020204" pitchFamily="34" charset="0"/>
              </a:rPr>
              <a:t>”这样的词语来</a:t>
            </a:r>
            <a:r>
              <a:rPr lang="zh-CN" altLang="en-US" sz="3200" b="1">
                <a:solidFill>
                  <a:srgbClr val="FF3300"/>
                </a:solidFill>
                <a:uFillTx/>
                <a:latin typeface="Arial" panose="020B0604020202020204" pitchFamily="34" charset="0"/>
                <a:ea typeface="SimSun-ExtB" panose="02010609060101010101" charset="-122"/>
                <a:cs typeface="Arial" panose="020B0604020202020204" pitchFamily="34" charset="0"/>
              </a:rPr>
              <a:t>表示</a:t>
            </a:r>
            <a:r>
              <a:rPr lang="zh-CN" altLang="en-US" sz="3200" b="1">
                <a:solidFill>
                  <a:srgbClr val="FF0000"/>
                </a:solidFill>
                <a:uFillTx/>
                <a:latin typeface="Arial" panose="020B0604020202020204" pitchFamily="34" charset="0"/>
                <a:ea typeface="SimSun-ExtB" panose="02010609060101010101" charset="-122"/>
                <a:cs typeface="Arial" panose="020B0604020202020204" pitchFamily="34" charset="0"/>
              </a:rPr>
              <a:t>调侃的语气</a:t>
            </a:r>
            <a:r>
              <a:rPr lang="en-US" altLang="zh-CN"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a:solidFill>
                  <a:schemeClr val="tx1"/>
                </a:solidFill>
                <a:uFillTx/>
                <a:latin typeface="Arial" panose="020B0604020202020204" pitchFamily="34" charset="0"/>
                <a:ea typeface="SimSun-ExtB" panose="02010609060101010101" charset="-122"/>
                <a:cs typeface="Arial" panose="020B0604020202020204" pitchFamily="34" charset="0"/>
              </a:rPr>
              <a:t>由此可看出作者</a:t>
            </a:r>
            <a:r>
              <a:rPr lang="zh-CN" altLang="en-US" sz="3200" b="1">
                <a:solidFill>
                  <a:srgbClr val="FF0000"/>
                </a:solidFill>
                <a:uFillTx/>
                <a:latin typeface="Arial" panose="020B0604020202020204" pitchFamily="34" charset="0"/>
                <a:ea typeface="SimSun-ExtB" panose="02010609060101010101" charset="-122"/>
                <a:cs typeface="Arial" panose="020B0604020202020204" pitchFamily="34" charset="0"/>
              </a:rPr>
              <a:t>不真认为</a:t>
            </a:r>
            <a:r>
              <a:rPr lang="zh-CN" altLang="en-US" sz="3200" b="1">
                <a:solidFill>
                  <a:srgbClr val="FF3300"/>
                </a:solidFill>
                <a:uFillTx/>
                <a:latin typeface="Arial" panose="020B0604020202020204" pitchFamily="34" charset="0"/>
                <a:ea typeface="SimSun-ExtB" panose="02010609060101010101" charset="-122"/>
                <a:cs typeface="Arial" panose="020B0604020202020204" pitchFamily="34" charset="0"/>
              </a:rPr>
              <a:t>“情有可原”</a:t>
            </a:r>
            <a:r>
              <a:rPr lang="zh-CN" altLang="en-US" sz="3200" b="1">
                <a:solidFill>
                  <a:schemeClr val="tx1"/>
                </a:solidFill>
                <a:uFillTx/>
                <a:latin typeface="Arial" panose="020B0604020202020204" pitchFamily="34" charset="0"/>
                <a:ea typeface="SimSun-ExtB" panose="02010609060101010101" charset="-122"/>
                <a:cs typeface="Arial" panose="020B0604020202020204" pitchFamily="34" charset="0"/>
              </a:rPr>
              <a:t>。而是屈从于阿长的</a:t>
            </a:r>
            <a:r>
              <a:rPr lang="en-US" altLang="zh-CN" sz="32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3200" b="1">
                <a:solidFill>
                  <a:schemeClr val="tx1"/>
                </a:solidFill>
                <a:uFillTx/>
                <a:latin typeface="Arial" panose="020B0604020202020204" pitchFamily="34" charset="0"/>
                <a:ea typeface="SimSun-ExtB" panose="02010609060101010101" charset="-122"/>
                <a:cs typeface="Arial" panose="020B0604020202020204" pitchFamily="34" charset="0"/>
              </a:rPr>
              <a:t>神力</a:t>
            </a:r>
            <a:r>
              <a:rPr lang="en-US" altLang="zh-CN" sz="32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3200" b="1">
                <a:solidFill>
                  <a:schemeClr val="tx1"/>
                </a:solidFill>
                <a:uFillTx/>
                <a:latin typeface="Arial" panose="020B0604020202020204" pitchFamily="34" charset="0"/>
                <a:ea typeface="SimSun-ExtB" panose="02010609060101010101" charset="-122"/>
                <a:cs typeface="Arial" panose="020B0604020202020204" pitchFamily="34" charset="0"/>
              </a:rPr>
              <a:t>。</a:t>
            </a:r>
            <a:endParaRPr lang="zh-CN" altLang="en-US" sz="3200" b="1">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Tree>
    <p:custDataLst>
      <p:tags r:id="rId2"/>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 name="矩形 2"/>
          <p:cNvSpPr/>
          <p:nvPr/>
        </p:nvSpPr>
        <p:spPr>
          <a:xfrm>
            <a:off x="400050" y="1793240"/>
            <a:ext cx="11392535" cy="1076325"/>
          </a:xfrm>
          <a:prstGeom prst="rect">
            <a:avLst/>
          </a:prstGeom>
        </p:spPr>
        <p:txBody>
          <a:bodyPr wrap="square">
            <a:spAutoFit/>
          </a:bodyPr>
          <a:p>
            <a:pPr algn="just">
              <a:lnSpc>
                <a:spcPct val="100000"/>
              </a:lnSpc>
            </a:pPr>
            <a:r>
              <a:rPr lang="en-US" sz="3200" b="1">
                <a:latin typeface="宋体" panose="02010600030101010101" pitchFamily="2" charset="-122"/>
                <a:ea typeface="宋体" panose="02010600030101010101" pitchFamily="2" charset="-122"/>
                <a:cs typeface="Arial" panose="020B0604020202020204" pitchFamily="34" charset="0"/>
              </a:rPr>
              <a:t>4</a:t>
            </a:r>
            <a:r>
              <a:rPr lang="en-US" altLang="zh-CN" sz="3200" b="1" dirty="0">
                <a:latin typeface="宋体" panose="02010600030101010101" pitchFamily="2" charset="-122"/>
                <a:ea typeface="宋体" panose="02010600030101010101" pitchFamily="2" charset="-122"/>
                <a:cs typeface="Arial" panose="020B0604020202020204" pitchFamily="34" charset="0"/>
              </a:rPr>
              <a:t>.</a:t>
            </a:r>
            <a:r>
              <a:rPr sz="3200" b="1">
                <a:latin typeface="Arial" panose="020B0604020202020204" pitchFamily="34" charset="0"/>
                <a:cs typeface="Arial" panose="020B0604020202020204" pitchFamily="34" charset="0"/>
              </a:rPr>
              <a:t>“</a:t>
            </a:r>
            <a:r>
              <a:rPr lang="zh-CN" sz="3200" b="1">
                <a:latin typeface="宋体" panose="02010600030101010101" pitchFamily="2" charset="-122"/>
                <a:ea typeface="宋体" panose="02010600030101010101" pitchFamily="2" charset="-122"/>
                <a:cs typeface="Arial" panose="020B0604020202020204" pitchFamily="34" charset="0"/>
              </a:rPr>
              <a:t>那里的话？！</a:t>
            </a:r>
            <a:r>
              <a:rPr sz="3200" b="1">
                <a:latin typeface="Arial" panose="020B0604020202020204" pitchFamily="34" charset="0"/>
                <a:cs typeface="Arial" panose="020B0604020202020204" pitchFamily="34" charset="0"/>
              </a:rPr>
              <a:t>”</a:t>
            </a:r>
            <a:r>
              <a:rPr lang="zh-CN" sz="3200" b="1">
                <a:latin typeface="宋体" panose="02010600030101010101" pitchFamily="2" charset="-122"/>
                <a:ea typeface="宋体" panose="02010600030101010101" pitchFamily="2" charset="-122"/>
                <a:cs typeface="Arial" panose="020B0604020202020204" pitchFamily="34" charset="0"/>
              </a:rPr>
              <a:t>她严肃地说。</a:t>
            </a: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(此处的</a:t>
            </a:r>
            <a:r>
              <a:rPr lang="zh-CN" altLang="zh-CN" sz="3200" b="1" dirty="0">
                <a:solidFill>
                  <a:schemeClr val="tx1"/>
                </a:solidFill>
                <a:uFillTx/>
                <a:latin typeface="Arial" panose="020B0604020202020204" pitchFamily="34" charset="0"/>
                <a:ea typeface="SimSun-ExtB" panose="02010609060101010101" charset="-122"/>
                <a:cs typeface="Arial" panose="020B0604020202020204" pitchFamily="34" charset="0"/>
              </a:rPr>
              <a:t>“严肃”改为“</a:t>
            </a:r>
            <a:r>
              <a:rPr lang="zh-CN" altLang="zh-CN" sz="3200" b="1" dirty="0">
                <a:uFillTx/>
                <a:latin typeface="Arial" panose="020B0604020202020204" pitchFamily="34" charset="0"/>
                <a:ea typeface="SimSun-ExtB" panose="02010609060101010101" charset="-122"/>
                <a:cs typeface="Arial" panose="020B0604020202020204" pitchFamily="34" charset="0"/>
                <a:sym typeface="+mn-ea"/>
              </a:rPr>
              <a:t>故作严肃</a:t>
            </a:r>
            <a:r>
              <a:rPr lang="zh-CN" altLang="zh-CN" sz="3200" b="1" dirty="0">
                <a:solidFill>
                  <a:schemeClr val="tx1"/>
                </a:solidFill>
                <a:uFillTx/>
                <a:latin typeface="Arial" panose="020B0604020202020204" pitchFamily="34" charset="0"/>
                <a:ea typeface="SimSun-ExtB" panose="02010609060101010101" charset="-122"/>
                <a:cs typeface="Arial" panose="020B0604020202020204" pitchFamily="34" charset="0"/>
              </a:rPr>
              <a:t>”好不好</a:t>
            </a:r>
            <a:r>
              <a:rPr lang="zh-CN" altLang="zh-CN" sz="3200" b="1" dirty="0">
                <a:latin typeface="Arial" panose="020B0604020202020204" pitchFamily="34" charset="0"/>
                <a:ea typeface="宋体" panose="02010600030101010101" pitchFamily="2" charset="-122"/>
                <a:cs typeface="Arial" panose="020B0604020202020204" pitchFamily="34" charset="0"/>
              </a:rPr>
              <a:t>？为什么？</a:t>
            </a:r>
            <a:r>
              <a:rPr lang="zh-CN" altLang="zh-CN" sz="3200" b="1" dirty="0">
                <a:uFillTx/>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3200" b="1" dirty="0">
              <a:latin typeface="Arial" panose="020B0604020202020204" pitchFamily="34" charset="0"/>
              <a:ea typeface="宋体" panose="02010600030101010101" pitchFamily="2" charset="-122"/>
              <a:cs typeface="Arial" panose="020B0604020202020204" pitchFamily="34" charset="0"/>
            </a:endParaRPr>
          </a:p>
        </p:txBody>
      </p:sp>
      <p:sp>
        <p:nvSpPr>
          <p:cNvPr id="2" name="文本框 1"/>
          <p:cNvSpPr txBox="1"/>
          <p:nvPr/>
        </p:nvSpPr>
        <p:spPr>
          <a:xfrm>
            <a:off x="400050" y="2976245"/>
            <a:ext cx="11513185" cy="1076325"/>
          </a:xfrm>
          <a:prstGeom prst="rect">
            <a:avLst/>
          </a:prstGeom>
          <a:noFill/>
        </p:spPr>
        <p:txBody>
          <a:bodyPr wrap="square" rtlCol="0" anchor="t">
            <a:spAutoFit/>
          </a:bodyPr>
          <a:p>
            <a:pPr>
              <a:lnSpc>
                <a:spcPct val="100000"/>
              </a:lnSpc>
              <a:spcBef>
                <a:spcPts val="0"/>
              </a:spcBef>
              <a:spcAft>
                <a:spcPts val="0"/>
              </a:spcAft>
            </a:pPr>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rPr>
              <a:t>       </a:t>
            </a:r>
            <a:r>
              <a:rPr lang="zh-CN" altLang="en-US" sz="3200" b="1">
                <a:solidFill>
                  <a:srgbClr val="FF0000"/>
                </a:solidFill>
                <a:uFillTx/>
                <a:latin typeface="Arial" panose="020B0604020202020204" pitchFamily="34" charset="0"/>
                <a:ea typeface="SimSun-ExtB" panose="02010609060101010101" charset="-122"/>
                <a:cs typeface="Arial" panose="020B0604020202020204" pitchFamily="34" charset="0"/>
              </a:rPr>
              <a:t>不好。此处的阿长真的是严肃地说</a:t>
            </a:r>
            <a:r>
              <a:rPr lang="en-US" altLang="zh-CN"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她对长毛的事情是信以为真</a:t>
            </a:r>
            <a:r>
              <a:rPr lang="en-US" altLang="zh-CN"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可见阿长是个无知愚昧的人</a:t>
            </a:r>
            <a:r>
              <a:rPr lang="zh-CN" altLang="en-US" sz="3200" b="1">
                <a:solidFill>
                  <a:schemeClr val="tx1"/>
                </a:solidFill>
                <a:uFillTx/>
                <a:latin typeface="Arial" panose="020B0604020202020204" pitchFamily="34" charset="0"/>
                <a:ea typeface="SimSun-ExtB" panose="02010609060101010101" charset="-122"/>
                <a:cs typeface="Arial" panose="020B0604020202020204" pitchFamily="34" charset="0"/>
              </a:rPr>
              <a:t>。</a:t>
            </a:r>
            <a:endParaRPr lang="zh-CN" altLang="en-US" sz="3200" b="1">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 name="矩形 2"/>
          <p:cNvSpPr/>
          <p:nvPr/>
        </p:nvSpPr>
        <p:spPr>
          <a:xfrm>
            <a:off x="647065" y="1414780"/>
            <a:ext cx="11068050" cy="5015865"/>
          </a:xfrm>
          <a:prstGeom prst="rect">
            <a:avLst/>
          </a:prstGeom>
        </p:spPr>
        <p:txBody>
          <a:bodyPr wrap="square">
            <a:spAutoFit/>
          </a:bodyPr>
          <a:p>
            <a:pPr algn="just">
              <a:lnSpc>
                <a:spcPct val="100000"/>
              </a:lnSpc>
            </a:pPr>
            <a:r>
              <a:rPr lang="en-US" altLang="zh-CN" sz="3200" b="1" dirty="0">
                <a:latin typeface="宋体" panose="02010600030101010101" pitchFamily="2" charset="-122"/>
                <a:ea typeface="宋体" panose="02010600030101010101" pitchFamily="2" charset="-122"/>
              </a:rPr>
              <a:t>1.</a:t>
            </a:r>
            <a:r>
              <a:rPr lang="zh-CN" altLang="en-US" sz="3200" b="1" dirty="0">
                <a:latin typeface="宋体" panose="02010600030101010101" pitchFamily="2" charset="-122"/>
                <a:ea typeface="宋体" panose="02010600030101010101" pitchFamily="2" charset="-122"/>
              </a:rPr>
              <a:t>细</a:t>
            </a:r>
            <a:r>
              <a:rPr lang="zh-CN" altLang="zh-CN" sz="3200" b="1" dirty="0">
                <a:latin typeface="宋体" panose="02010600030101010101" pitchFamily="2" charset="-122"/>
                <a:ea typeface="宋体" panose="02010600030101010101" pitchFamily="2" charset="-122"/>
              </a:rPr>
              <a:t>读课文</a:t>
            </a:r>
            <a:r>
              <a:rPr lang="en-US" altLang="zh-CN" sz="3200" b="1">
                <a:uFillTx/>
                <a:ea typeface="SimSun-ExtB" panose="02010609060101010101" charset="-122"/>
                <a:cs typeface="+mj-cs"/>
                <a:sym typeface="宋体" panose="02010600030101010101" pitchFamily="2" charset="-122"/>
              </a:rPr>
              <a:t>,</a:t>
            </a:r>
            <a:r>
              <a:rPr lang="zh-CN" altLang="en-US" sz="3200" b="1">
                <a:uFillTx/>
                <a:ea typeface="SimSun-ExtB" panose="02010609060101010101" charset="-122"/>
                <a:cs typeface="+mj-cs"/>
                <a:sym typeface="宋体" panose="02010600030101010101" pitchFamily="2" charset="-122"/>
              </a:rPr>
              <a:t>你会发现有几组关键词句反复出现</a:t>
            </a:r>
            <a:r>
              <a:rPr lang="zh-CN" altLang="zh-CN" sz="3200" b="1" dirty="0">
                <a:latin typeface="宋体" panose="02010600030101010101" pitchFamily="2" charset="-122"/>
                <a:ea typeface="宋体" panose="02010600030101010101" pitchFamily="2" charset="-122"/>
              </a:rPr>
              <a:t>。联系上下文</a:t>
            </a:r>
            <a:r>
              <a:rPr lang="en-US" altLang="zh-CN" sz="3200" b="1">
                <a:uFillTx/>
                <a:ea typeface="SimSun-ExtB" panose="02010609060101010101" charset="-122"/>
                <a:cs typeface="+mj-cs"/>
                <a:sym typeface="宋体" panose="02010600030101010101" pitchFamily="2" charset="-122"/>
              </a:rPr>
              <a:t>,</a:t>
            </a:r>
            <a:r>
              <a:rPr lang="zh-CN" altLang="en-US" sz="3200" b="1">
                <a:uFillTx/>
                <a:ea typeface="SimSun-ExtB" panose="02010609060101010101" charset="-122"/>
                <a:cs typeface="+mj-cs"/>
                <a:sym typeface="宋体" panose="02010600030101010101" pitchFamily="2" charset="-122"/>
              </a:rPr>
              <a:t>说说其不同的含义</a:t>
            </a:r>
            <a:r>
              <a:rPr lang="en-US" altLang="zh-CN" sz="3200">
                <a:latin typeface="方正楷体_GBK" charset="0"/>
                <a:ea typeface="微软雅黑" panose="020B0503020204020204" charset="-122"/>
                <a:sym typeface="微软雅黑" panose="020B0503020204020204" charset="-122"/>
              </a:rPr>
              <a:t>(</a:t>
            </a:r>
            <a:r>
              <a:rPr lang="zh-CN" sz="3200" b="1" dirty="0">
                <a:latin typeface="宋体" panose="02010600030101010101" pitchFamily="2" charset="-122"/>
                <a:ea typeface="宋体" panose="02010600030101010101" pitchFamily="2" charset="-122"/>
                <a:sym typeface="+mn-ea"/>
              </a:rPr>
              <a:t>导学</a:t>
            </a:r>
            <a:r>
              <a:rPr lang="zh-CN" sz="3200" b="1" dirty="0">
                <a:latin typeface="宋体" panose="02010600030101010101" pitchFamily="2" charset="-122"/>
                <a:ea typeface="宋体" panose="02010600030101010101" pitchFamily="2" charset="-122"/>
                <a:sym typeface="+mn-ea"/>
              </a:rPr>
              <a:t>三</a:t>
            </a:r>
            <a:r>
              <a:rPr lang="zh-CN" altLang="zh-CN" sz="3200" b="1"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b="1" dirty="0">
                <a:latin typeface="宋体" panose="02010600030101010101" pitchFamily="2" charset="-122"/>
                <a:ea typeface="宋体" panose="02010600030101010101" pitchFamily="2" charset="-122"/>
              </a:rPr>
              <a:t>。</a:t>
            </a:r>
            <a:endParaRPr lang="zh-CN" altLang="zh-CN" sz="3200" b="1" dirty="0">
              <a:latin typeface="宋体" panose="02010600030101010101" pitchFamily="2" charset="-122"/>
              <a:ea typeface="宋体" panose="02010600030101010101" pitchFamily="2" charset="-122"/>
            </a:endParaRPr>
          </a:p>
          <a:p>
            <a:pPr algn="l">
              <a:lnSpc>
                <a:spcPct val="100000"/>
              </a:lnSpc>
              <a:spcBef>
                <a:spcPts val="0"/>
              </a:spcBef>
              <a:spcAft>
                <a:spcPts val="0"/>
              </a:spcAft>
            </a:pPr>
            <a:r>
              <a:rPr lang="zh-CN" altLang="zh-CN" sz="3200" b="1" dirty="0">
                <a:latin typeface="宋体" panose="02010600030101010101" pitchFamily="2" charset="-122"/>
                <a:ea typeface="宋体" panose="02010600030101010101" pitchFamily="2" charset="-122"/>
              </a:rPr>
              <a:t>(1)[</a:t>
            </a:r>
            <a:r>
              <a:rPr lang="en-US" altLang="zh-CN" sz="3200" b="1" dirty="0">
                <a:latin typeface="Arial" panose="020B0604020202020204" pitchFamily="34" charset="0"/>
                <a:ea typeface="宋体" panose="02010600030101010101" pitchFamily="2" charset="-122"/>
                <a:cs typeface="Arial" panose="020B0604020202020204" pitchFamily="34" charset="0"/>
              </a:rPr>
              <a:t>“</a:t>
            </a:r>
            <a:r>
              <a:rPr lang="zh-CN" altLang="en-US" sz="3200" b="1" dirty="0">
                <a:latin typeface="Arial" panose="020B0604020202020204" pitchFamily="34" charset="0"/>
                <a:ea typeface="宋体" panose="02010600030101010101" pitchFamily="2" charset="-122"/>
                <a:cs typeface="Arial" panose="020B0604020202020204" pitchFamily="34" charset="0"/>
              </a:rPr>
              <a:t>大</a:t>
            </a:r>
            <a:r>
              <a:rPr lang="en-US" altLang="zh-CN" sz="3200" b="1" dirty="0">
                <a:latin typeface="Arial" panose="020B0604020202020204" pitchFamily="34" charset="0"/>
                <a:ea typeface="宋体" panose="02010600030101010101" pitchFamily="2" charset="-122"/>
                <a:cs typeface="Arial" panose="020B0604020202020204" pitchFamily="34" charset="0"/>
              </a:rPr>
              <a:t>”</a:t>
            </a:r>
            <a:r>
              <a:rPr lang="zh-CN" altLang="en-US" sz="3200" b="1" dirty="0">
                <a:latin typeface="宋体" panose="02010600030101010101" pitchFamily="2" charset="-122"/>
                <a:ea typeface="宋体" panose="02010600030101010101" pitchFamily="2" charset="-122"/>
              </a:rPr>
              <a:t>字的睡相</a:t>
            </a:r>
            <a:r>
              <a:rPr lang="zh-CN" altLang="zh-CN" sz="3200" b="1" dirty="0">
                <a:latin typeface="宋体" panose="02010600030101010101" pitchFamily="2" charset="-122"/>
                <a:ea typeface="宋体" panose="02010600030101010101" pitchFamily="2" charset="-122"/>
              </a:rPr>
              <a:t>]课文中反复写阿长的睡相</a:t>
            </a:r>
            <a:r>
              <a:rPr lang="en-US" altLang="zh-CN" sz="3200" b="1">
                <a:uFillTx/>
                <a:ea typeface="SimSun-ExtB" panose="02010609060101010101" charset="-122"/>
                <a:cs typeface="+mj-cs"/>
                <a:sym typeface="宋体" panose="02010600030101010101" pitchFamily="2" charset="-122"/>
              </a:rPr>
              <a:t>,</a:t>
            </a:r>
            <a:r>
              <a:rPr lang="zh-CN" altLang="en-US" sz="3200" b="1">
                <a:uFillTx/>
                <a:ea typeface="SimSun-ExtB" panose="02010609060101010101" charset="-122"/>
                <a:cs typeface="+mj-cs"/>
                <a:sym typeface="宋体" panose="02010600030101010101" pitchFamily="2" charset="-122"/>
              </a:rPr>
              <a:t>诸如</a:t>
            </a:r>
            <a:r>
              <a:rPr lang="en-US" altLang="zh-CN" sz="32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摆成一个</a:t>
            </a:r>
            <a:r>
              <a:rPr lang="zh-CN" altLang="en-US" sz="3200" b="1" dirty="0">
                <a:solidFill>
                  <a:schemeClr val="tx1"/>
                </a:solidFill>
                <a:uFillTx/>
                <a:latin typeface="Arial" panose="020B0604020202020204" pitchFamily="34" charset="0"/>
                <a:ea typeface="SimSun-ExtB" panose="02010609060101010101" charset="-122"/>
                <a:cs typeface="Arial" panose="020B0604020202020204" pitchFamily="34" charset="0"/>
                <a:sym typeface="+mn-ea"/>
              </a:rPr>
              <a:t>‘</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大</a:t>
            </a:r>
            <a:r>
              <a:rPr lang="zh-CN" altLang="en-US" sz="3200" b="1" dirty="0">
                <a:solidFill>
                  <a:schemeClr val="tx1"/>
                </a:solidFill>
                <a:uFillTx/>
                <a:latin typeface="Arial" panose="020B0604020202020204" pitchFamily="34" charset="0"/>
                <a:ea typeface="SimSun-ExtB" panose="02010609060101010101" charset="-122"/>
                <a:cs typeface="Arial" panose="020B0604020202020204" pitchFamily="34" charset="0"/>
                <a:sym typeface="+mn-ea"/>
              </a:rPr>
              <a:t>’</a:t>
            </a:r>
            <a:r>
              <a:rPr lang="zh-CN" altLang="en-US" sz="3200" b="1" dirty="0">
                <a:latin typeface="宋体" panose="02010600030101010101" pitchFamily="2" charset="-122"/>
                <a:ea typeface="宋体" panose="02010600030101010101" pitchFamily="2" charset="-122"/>
                <a:sym typeface="+mn-ea"/>
              </a:rPr>
              <a:t>字</a:t>
            </a:r>
            <a:r>
              <a:rPr lang="en-US" altLang="zh-CN" sz="32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满床</a:t>
            </a:r>
            <a:r>
              <a:rPr lang="en-US" altLang="zh-CN" sz="32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伸开手脚</a:t>
            </a:r>
            <a:r>
              <a:rPr lang="en-US" altLang="zh-CN" sz="32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等词组和句子。第</a:t>
            </a:r>
            <a:r>
              <a:rPr lang="en-US" altLang="zh-CN" sz="3200" dirty="0">
                <a:latin typeface="Arial" panose="020B0604020202020204" pitchFamily="34" charset="0"/>
                <a:ea typeface="宋体" panose="02010600030101010101" pitchFamily="2" charset="-122"/>
                <a:cs typeface="Arial" panose="020B0604020202020204" pitchFamily="34" charset="0"/>
                <a:sym typeface="+mn-ea"/>
              </a:rPr>
              <a:t>3</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、第</a:t>
            </a:r>
            <a:r>
              <a:rPr lang="en-US" altLang="zh-CN" sz="3200" dirty="0">
                <a:latin typeface="Arial" panose="020B0604020202020204" pitchFamily="34" charset="0"/>
                <a:ea typeface="宋体" panose="02010600030101010101" pitchFamily="2" charset="-122"/>
                <a:cs typeface="Arial" panose="020B0604020202020204" pitchFamily="34" charset="0"/>
                <a:sym typeface="+mn-ea"/>
              </a:rPr>
              <a:t>5</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段是为了</a:t>
            </a:r>
            <a:r>
              <a:rPr lang="en-US" altLang="zh-CN" sz="32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rPr>
              <a:t>抑笔</a:t>
            </a:r>
            <a:r>
              <a:rPr lang="en-US" altLang="zh-CN" sz="3200" b="1" dirty="0">
                <a:latin typeface="Arial" panose="020B0604020202020204" pitchFamily="34" charset="0"/>
                <a:ea typeface="宋体" panose="02010600030101010101" pitchFamily="2" charset="-122"/>
                <a:cs typeface="Arial" panose="020B0604020202020204" pitchFamily="34" charset="0"/>
                <a:sym typeface="+mn-ea"/>
              </a:rPr>
              <a:t>”</a:t>
            </a:r>
            <a:r>
              <a:rPr lang="en-US" altLang="zh-CN" sz="3200" b="1">
                <a:uFillTx/>
                <a:ea typeface="SimSun-ExtB" panose="02010609060101010101" charset="-122"/>
                <a:cs typeface="+mj-cs"/>
                <a:sym typeface="宋体" panose="02010600030101010101" pitchFamily="2" charset="-122"/>
              </a:rPr>
              <a:t>,</a:t>
            </a:r>
            <a:r>
              <a:rPr lang="zh-CN" altLang="en-US" sz="3200" b="1" dirty="0">
                <a:uFillTx/>
                <a:latin typeface="宋体" panose="02010600030101010101" pitchFamily="2" charset="-122"/>
                <a:ea typeface="宋体" panose="02010600030101010101" pitchFamily="2" charset="-122"/>
                <a:cs typeface="宋体" panose="02010600030101010101" pitchFamily="2" charset="-122"/>
                <a:sym typeface="+mn-ea"/>
              </a:rPr>
              <a:t>突出阿长作为女工</a:t>
            </a:r>
            <a:r>
              <a:rPr lang="en-US" altLang="zh-CN" sz="32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dirty="0">
                <a:uFillTx/>
                <a:latin typeface="宋体" panose="02010600030101010101" pitchFamily="2" charset="-122"/>
                <a:ea typeface="宋体" panose="02010600030101010101" pitchFamily="2" charset="-122"/>
                <a:cs typeface="宋体" panose="02010600030101010101" pitchFamily="2" charset="-122"/>
                <a:sym typeface="+mn-ea"/>
              </a:rPr>
              <a:t>的特点</a:t>
            </a:r>
            <a:r>
              <a:rPr lang="en-US" altLang="zh-CN" sz="3200" b="1">
                <a:uFillTx/>
                <a:ea typeface="SimSun-ExtB" panose="02010609060101010101" charset="-122"/>
                <a:cs typeface="+mj-cs"/>
                <a:sym typeface="宋体" panose="02010600030101010101" pitchFamily="2" charset="-122"/>
              </a:rPr>
              <a:t>,</a:t>
            </a:r>
            <a:r>
              <a:rPr lang="zh-CN" altLang="en-US" sz="3200" b="1">
                <a:uFillTx/>
                <a:ea typeface="SimSun-ExtB" panose="02010609060101010101" charset="-122"/>
                <a:cs typeface="+mj-cs"/>
                <a:sym typeface="宋体" panose="02010600030101010101" pitchFamily="2" charset="-122"/>
              </a:rPr>
              <a:t>而</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第</a:t>
            </a:r>
            <a:r>
              <a:rPr lang="en-US" altLang="zh-CN" sz="3200" dirty="0">
                <a:latin typeface="Arial" panose="020B0604020202020204" pitchFamily="34" charset="0"/>
                <a:ea typeface="宋体" panose="02010600030101010101" pitchFamily="2" charset="-122"/>
                <a:cs typeface="Arial" panose="020B0604020202020204" pitchFamily="34" charset="0"/>
                <a:sym typeface="+mn-ea"/>
              </a:rPr>
              <a:t>17</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段则写出了</a:t>
            </a:r>
            <a:r>
              <a:rPr lang="zh-CN" altLang="en-US" sz="3200" b="1" dirty="0">
                <a:effectLst/>
                <a:uFillTx/>
                <a:latin typeface="Arial" panose="020B0604020202020204" pitchFamily="34" charset="0"/>
                <a:ea typeface="SimSun-ExtB" panose="02010609060101010101" charset="-122"/>
                <a:cs typeface="Arial" panose="020B0604020202020204" pitchFamily="34" charset="0"/>
                <a:sym typeface="+mn-ea"/>
              </a:rPr>
              <a:t>“我”</a:t>
            </a:r>
            <a:r>
              <a:rPr lang="zh-CN" altLang="en-US" sz="3200" b="1">
                <a:uFillTx/>
                <a:ea typeface="SimSun-ExtB" panose="02010609060101010101" charset="-122"/>
                <a:cs typeface="+mj-cs"/>
                <a:sym typeface="宋体" panose="02010600030101010101" pitchFamily="2" charset="-122"/>
              </a:rPr>
              <a:t>对阿长的</a:t>
            </a:r>
            <a:r>
              <a:rPr lang="en-US" altLang="zh-CN" sz="32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en-US" altLang="zh-CN" sz="3200" b="1">
                <a:uFillTx/>
                <a:ea typeface="SimSun-ExtB" panose="02010609060101010101" charset="-122"/>
                <a:cs typeface="+mj-cs"/>
                <a:sym typeface="宋体" panose="02010600030101010101" pitchFamily="2" charset="-122"/>
              </a:rPr>
              <a:t>,</a:t>
            </a:r>
            <a:r>
              <a:rPr lang="zh-CN" sz="3200" b="1" dirty="0">
                <a:uFillTx/>
                <a:latin typeface="宋体" panose="02010600030101010101" pitchFamily="2" charset="-122"/>
                <a:ea typeface="宋体" panose="02010600030101010101" pitchFamily="2" charset="-122"/>
                <a:cs typeface="宋体" panose="02010600030101010101" pitchFamily="2" charset="-122"/>
                <a:sym typeface="+mn-ea"/>
              </a:rPr>
              <a:t>还带着点童心</a:t>
            </a:r>
            <a:r>
              <a:rPr lang="en-US" altLang="zh-CN" sz="3200" b="1">
                <a:uFillTx/>
                <a:ea typeface="SimSun-ExtB" panose="02010609060101010101" charset="-122"/>
                <a:cs typeface="+mj-cs"/>
                <a:sym typeface="宋体" panose="02010600030101010101" pitchFamily="2" charset="-122"/>
              </a:rPr>
              <a:t>,</a:t>
            </a:r>
            <a:r>
              <a:rPr lang="zh-CN" altLang="en-US" sz="3200" b="1">
                <a:uFillTx/>
                <a:ea typeface="SimSun-ExtB" panose="02010609060101010101" charset="-122"/>
                <a:cs typeface="+mj-cs"/>
                <a:sym typeface="宋体" panose="02010600030101010101" pitchFamily="2" charset="-122"/>
              </a:rPr>
              <a:t>富有童趣</a:t>
            </a:r>
            <a:r>
              <a:rPr lang="zh-CN" altLang="zh-CN" sz="3200" b="1" dirty="0">
                <a:latin typeface="宋体" panose="02010600030101010101" pitchFamily="2" charset="-122"/>
                <a:ea typeface="宋体" panose="02010600030101010101" pitchFamily="2" charset="-122"/>
              </a:rPr>
              <a:t>。</a:t>
            </a:r>
            <a:endParaRPr lang="zh-CN" altLang="zh-CN" sz="3200" b="1" dirty="0">
              <a:latin typeface="宋体" panose="02010600030101010101" pitchFamily="2" charset="-122"/>
              <a:ea typeface="宋体" panose="02010600030101010101" pitchFamily="2" charset="-122"/>
            </a:endParaRPr>
          </a:p>
          <a:p>
            <a:pPr algn="l">
              <a:lnSpc>
                <a:spcPct val="100000"/>
              </a:lnSpc>
              <a:spcBef>
                <a:spcPts val="0"/>
              </a:spcBef>
              <a:spcAft>
                <a:spcPts val="0"/>
              </a:spcAft>
            </a:pPr>
            <a:r>
              <a:rPr lang="zh-CN" altLang="zh-CN" sz="3200" b="1" dirty="0">
                <a:latin typeface="宋体" panose="02010600030101010101" pitchFamily="2" charset="-122"/>
                <a:ea typeface="宋体" panose="02010600030101010101" pitchFamily="2" charset="-122"/>
              </a:rPr>
              <a:t>(2)</a:t>
            </a:r>
            <a:r>
              <a:rPr lang="zh-CN" altLang="zh-CN" sz="3200" b="1" dirty="0">
                <a:latin typeface="宋体" panose="02010600030101010101" pitchFamily="2" charset="-122"/>
                <a:ea typeface="宋体" panose="02010600030101010101" pitchFamily="2" charset="-122"/>
                <a:sym typeface="+mn-ea"/>
              </a:rPr>
              <a:t>[绘图的</a:t>
            </a:r>
            <a:r>
              <a:rPr lang="en-US" altLang="zh-CN" sz="32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经</a:t>
            </a:r>
            <a:r>
              <a:rPr lang="en-US" altLang="zh-CN" sz="32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书</a:t>
            </a:r>
            <a:r>
              <a:rPr lang="zh-CN" altLang="zh-CN" sz="3200" b="1" dirty="0">
                <a:latin typeface="宋体" panose="02010600030101010101" pitchFamily="2" charset="-122"/>
                <a:ea typeface="宋体" panose="02010600030101010101" pitchFamily="2" charset="-122"/>
                <a:sym typeface="+mn-ea"/>
              </a:rPr>
              <a:t>]课文中两次写绘图的《山海经》</a:t>
            </a:r>
            <a:r>
              <a:rPr lang="en-US" altLang="zh-CN" sz="3200" b="1">
                <a:uFillTx/>
                <a:ea typeface="SimSun-ExtB" panose="02010609060101010101" charset="-122"/>
                <a:cs typeface="+mj-cs"/>
                <a:sym typeface="宋体" panose="02010600030101010101" pitchFamily="2" charset="-122"/>
              </a:rPr>
              <a:t>,</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第</a:t>
            </a:r>
            <a:r>
              <a:rPr lang="en-US" altLang="zh-CN" sz="3200" dirty="0">
                <a:latin typeface="Arial" panose="020B0604020202020204" pitchFamily="34" charset="0"/>
                <a:ea typeface="宋体" panose="02010600030101010101" pitchFamily="2" charset="-122"/>
                <a:cs typeface="Arial" panose="020B0604020202020204" pitchFamily="34" charset="0"/>
                <a:sym typeface="+mn-ea"/>
              </a:rPr>
              <a:t>19</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段是为了</a:t>
            </a:r>
            <a:r>
              <a:rPr lang="zh-CN" altLang="en-US" sz="3200" b="1" dirty="0">
                <a:uFillTx/>
                <a:latin typeface="宋体" panose="02010600030101010101" pitchFamily="2" charset="-122"/>
                <a:ea typeface="宋体" panose="02010600030101010101" pitchFamily="2" charset="-122"/>
                <a:cs typeface="宋体" panose="02010600030101010101" pitchFamily="2" charset="-122"/>
                <a:sym typeface="+mn-ea"/>
              </a:rPr>
              <a:t>突出</a:t>
            </a:r>
            <a:r>
              <a:rPr lang="zh-CN" altLang="en-US" sz="3200" b="1" dirty="0">
                <a:effectLst/>
                <a:uFillTx/>
                <a:latin typeface="Arial" panose="020B0604020202020204" pitchFamily="34" charset="0"/>
                <a:ea typeface="SimSun-ExtB" panose="02010609060101010101" charset="-122"/>
                <a:cs typeface="Arial" panose="020B0604020202020204" pitchFamily="34" charset="0"/>
                <a:sym typeface="+mn-ea"/>
              </a:rPr>
              <a:t>“我”</a:t>
            </a:r>
            <a:r>
              <a:rPr lang="zh-CN" altLang="en-US" sz="3200" b="1">
                <a:uFillTx/>
                <a:ea typeface="SimSun-ExtB" panose="02010609060101010101" charset="-122"/>
                <a:cs typeface="+mj-cs"/>
                <a:sym typeface="宋体" panose="02010600030101010101" pitchFamily="2" charset="-122"/>
              </a:rPr>
              <a:t>对远房叔祖所说的绘图版《山海经》的</a:t>
            </a:r>
            <a:r>
              <a:rPr lang="en-US" altLang="zh-CN" sz="3200" b="1" u="sng" dirty="0">
                <a:uFillTx/>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3200" b="1" u="sng"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00000"/>
              </a:lnSpc>
              <a:spcBef>
                <a:spcPts val="0"/>
              </a:spcBef>
              <a:spcAft>
                <a:spcPts val="0"/>
              </a:spcAft>
            </a:pPr>
            <a:r>
              <a:rPr lang="en-US" altLang="zh-CN" sz="32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dirty="0">
                <a:uFillTx/>
                <a:latin typeface="宋体" panose="02010600030101010101" pitchFamily="2" charset="-122"/>
                <a:ea typeface="宋体" panose="02010600030101010101" pitchFamily="2" charset="-122"/>
                <a:cs typeface="宋体" panose="02010600030101010101" pitchFamily="2" charset="-122"/>
                <a:sym typeface="+mn-ea"/>
              </a:rPr>
              <a:t>之情</a:t>
            </a:r>
            <a:r>
              <a:rPr lang="en-US" altLang="zh-CN" sz="3200" b="1">
                <a:uFillTx/>
                <a:ea typeface="SimSun-ExtB" panose="02010609060101010101" charset="-122"/>
                <a:cs typeface="+mj-cs"/>
                <a:sym typeface="宋体" panose="02010600030101010101" pitchFamily="2" charset="-122"/>
              </a:rPr>
              <a:t>,</a:t>
            </a:r>
            <a:r>
              <a:rPr lang="zh-CN" altLang="en-US" sz="3200" b="1">
                <a:uFillTx/>
                <a:ea typeface="SimSun-ExtB" panose="02010609060101010101" charset="-122"/>
                <a:cs typeface="+mj-cs"/>
                <a:sym typeface="宋体" panose="02010600030101010101" pitchFamily="2" charset="-122"/>
              </a:rPr>
              <a:t>而</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第</a:t>
            </a:r>
            <a:r>
              <a:rPr lang="en-US" altLang="zh-CN" sz="3200" dirty="0">
                <a:latin typeface="Arial" panose="020B0604020202020204" pitchFamily="34" charset="0"/>
                <a:ea typeface="宋体" panose="02010600030101010101" pitchFamily="2" charset="-122"/>
                <a:cs typeface="Arial" panose="020B0604020202020204" pitchFamily="34" charset="0"/>
                <a:sym typeface="+mn-ea"/>
              </a:rPr>
              <a:t>28</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段则是为了</a:t>
            </a:r>
            <a:r>
              <a:rPr lang="zh-CN" altLang="en-US" sz="3200" b="1" dirty="0">
                <a:uFillTx/>
                <a:latin typeface="宋体" panose="02010600030101010101" pitchFamily="2" charset="-122"/>
                <a:ea typeface="宋体" panose="02010600030101010101" pitchFamily="2" charset="-122"/>
                <a:cs typeface="宋体" panose="02010600030101010101" pitchFamily="2" charset="-122"/>
                <a:sym typeface="+mn-ea"/>
              </a:rPr>
              <a:t>突出</a:t>
            </a:r>
            <a:r>
              <a:rPr lang="zh-CN" altLang="en-US" sz="3200" b="1" dirty="0">
                <a:effectLst/>
                <a:uFillTx/>
                <a:latin typeface="Arial" panose="020B0604020202020204" pitchFamily="34" charset="0"/>
                <a:ea typeface="SimSun-ExtB" panose="02010609060101010101" charset="-122"/>
                <a:cs typeface="Arial" panose="020B0604020202020204" pitchFamily="34" charset="0"/>
                <a:sym typeface="+mn-ea"/>
              </a:rPr>
              <a:t>“我”得到</a:t>
            </a:r>
            <a:r>
              <a:rPr lang="zh-CN" altLang="en-US" sz="3200" b="1">
                <a:uFillTx/>
                <a:ea typeface="SimSun-ExtB" panose="02010609060101010101" charset="-122"/>
                <a:cs typeface="+mj-cs"/>
                <a:sym typeface="宋体" panose="02010600030101010101" pitchFamily="2" charset="-122"/>
              </a:rPr>
              <a:t>《山海经》之后的</a:t>
            </a:r>
            <a:r>
              <a:rPr lang="en-US" altLang="zh-CN" sz="32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dirty="0">
                <a:uFillTx/>
                <a:latin typeface="宋体" panose="02010600030101010101" pitchFamily="2" charset="-122"/>
                <a:ea typeface="宋体" panose="02010600030101010101" pitchFamily="2" charset="-122"/>
                <a:cs typeface="宋体" panose="02010600030101010101" pitchFamily="2" charset="-122"/>
                <a:sym typeface="+mn-ea"/>
              </a:rPr>
              <a:t>的心理感受</a:t>
            </a:r>
            <a:r>
              <a:rPr lang="zh-CN" altLang="zh-CN" sz="3200" b="1" dirty="0">
                <a:latin typeface="宋体" panose="02010600030101010101" pitchFamily="2" charset="-122"/>
                <a:ea typeface="宋体" panose="02010600030101010101" pitchFamily="2" charset="-122"/>
                <a:sym typeface="+mn-ea"/>
              </a:rPr>
              <a:t>。</a:t>
            </a:r>
            <a:endParaRPr lang="zh-CN" altLang="zh-CN" sz="3200" b="1" dirty="0">
              <a:latin typeface="宋体" panose="02010600030101010101" pitchFamily="2" charset="-122"/>
              <a:ea typeface="宋体" panose="02010600030101010101" pitchFamily="2" charset="-122"/>
            </a:endParaRPr>
          </a:p>
        </p:txBody>
      </p:sp>
      <p:sp>
        <p:nvSpPr>
          <p:cNvPr id="19" name="Rectangle 10"/>
          <p:cNvSpPr/>
          <p:nvPr/>
        </p:nvSpPr>
        <p:spPr>
          <a:xfrm>
            <a:off x="5320030" y="3289935"/>
            <a:ext cx="3051175" cy="539750"/>
          </a:xfrm>
          <a:prstGeom prst="rect">
            <a:avLst/>
          </a:prstGeom>
          <a:noFill/>
          <a:ln w="9525">
            <a:noFill/>
          </a:ln>
        </p:spPr>
        <p:txBody>
          <a:bodyPr anchor="ctr" anchorCtr="0"/>
          <a:p>
            <a:pPr fontAlgn="ctr">
              <a:spcBef>
                <a:spcPct val="20000"/>
              </a:spcBef>
            </a:pPr>
            <a:r>
              <a:rPr lang="zh-CN" altLang="en-US" sz="3200" b="1" dirty="0">
                <a:solidFill>
                  <a:srgbClr val="FF0000"/>
                </a:solidFill>
                <a:latin typeface="黑体" panose="02010609060101010101" charset="-122"/>
                <a:ea typeface="黑体" panose="02010609060101010101" charset="-122"/>
              </a:rPr>
              <a:t>粗俗</a:t>
            </a:r>
            <a:r>
              <a:rPr lang="en-US" altLang="zh-CN" sz="3200" b="1">
                <a:solidFill>
                  <a:srgbClr val="FF0000"/>
                </a:solidFill>
                <a:uFillTx/>
                <a:ea typeface="SimSun-ExtB" panose="02010609060101010101" charset="-122"/>
                <a:cs typeface="+mj-cs"/>
                <a:sym typeface="宋体" panose="02010600030101010101" pitchFamily="2" charset="-122"/>
              </a:rPr>
              <a:t>,</a:t>
            </a:r>
            <a:r>
              <a:rPr lang="zh-CN" altLang="en-US" sz="3200" b="1" dirty="0">
                <a:solidFill>
                  <a:srgbClr val="FF0000"/>
                </a:solidFill>
                <a:latin typeface="黑体" panose="02010609060101010101" charset="-122"/>
                <a:ea typeface="黑体" panose="02010609060101010101" charset="-122"/>
              </a:rPr>
              <a:t>不拘小节</a:t>
            </a:r>
            <a:endParaRPr lang="zh-CN" altLang="en-US" sz="3200" b="1" dirty="0">
              <a:solidFill>
                <a:srgbClr val="FF0000"/>
              </a:solidFill>
              <a:latin typeface="黑体" panose="02010609060101010101" charset="-122"/>
              <a:ea typeface="黑体" panose="02010609060101010101" charset="-122"/>
            </a:endParaRPr>
          </a:p>
        </p:txBody>
      </p:sp>
      <p:sp>
        <p:nvSpPr>
          <p:cNvPr id="2" name="Rectangle 10"/>
          <p:cNvSpPr/>
          <p:nvPr/>
        </p:nvSpPr>
        <p:spPr>
          <a:xfrm>
            <a:off x="4366895" y="3829685"/>
            <a:ext cx="2296795" cy="539750"/>
          </a:xfrm>
          <a:prstGeom prst="rect">
            <a:avLst/>
          </a:prstGeom>
          <a:noFill/>
          <a:ln w="9525">
            <a:noFill/>
          </a:ln>
        </p:spPr>
        <p:txBody>
          <a:bodyPr anchor="ctr" anchorCtr="0"/>
          <a:p>
            <a:pPr fontAlgn="ctr">
              <a:spcBef>
                <a:spcPct val="20000"/>
              </a:spcBef>
            </a:pPr>
            <a:r>
              <a:rPr lang="zh-CN" altLang="en-US" sz="3200" b="1" dirty="0">
                <a:solidFill>
                  <a:srgbClr val="FF0000"/>
                </a:solidFill>
                <a:latin typeface="黑体" panose="02010609060101010101" charset="-122"/>
                <a:ea typeface="黑体" panose="02010609060101010101" charset="-122"/>
              </a:rPr>
              <a:t>揶揄和同情</a:t>
            </a:r>
            <a:endParaRPr lang="zh-CN" altLang="en-US" sz="3200" b="1" dirty="0">
              <a:solidFill>
                <a:srgbClr val="FF0000"/>
              </a:solidFill>
              <a:latin typeface="黑体" panose="02010609060101010101" charset="-122"/>
              <a:ea typeface="黑体" panose="02010609060101010101" charset="-122"/>
            </a:endParaRPr>
          </a:p>
        </p:txBody>
      </p:sp>
      <p:sp>
        <p:nvSpPr>
          <p:cNvPr id="7" name="Rectangle 10"/>
          <p:cNvSpPr/>
          <p:nvPr/>
        </p:nvSpPr>
        <p:spPr>
          <a:xfrm>
            <a:off x="770255" y="5305425"/>
            <a:ext cx="3335020" cy="459105"/>
          </a:xfrm>
          <a:prstGeom prst="rect">
            <a:avLst/>
          </a:prstGeom>
          <a:noFill/>
          <a:ln w="9525">
            <a:noFill/>
          </a:ln>
        </p:spPr>
        <p:txBody>
          <a:bodyPr anchor="ctr" anchorCtr="0"/>
          <a:p>
            <a:pPr fontAlgn="ctr">
              <a:spcBef>
                <a:spcPct val="20000"/>
              </a:spcBef>
            </a:pPr>
            <a:r>
              <a:rPr lang="zh-CN" altLang="en-US" sz="3200" b="1" dirty="0">
                <a:solidFill>
                  <a:srgbClr val="FF0000"/>
                </a:solidFill>
                <a:latin typeface="黑体" panose="02010609060101010101" charset="-122"/>
                <a:ea typeface="黑体" panose="02010609060101010101" charset="-122"/>
              </a:rPr>
              <a:t>渴慕和念念不忘</a:t>
            </a:r>
            <a:endParaRPr lang="zh-CN" altLang="en-US" sz="3200" b="1" dirty="0">
              <a:solidFill>
                <a:srgbClr val="FF0000"/>
              </a:solidFill>
              <a:latin typeface="黑体" panose="02010609060101010101" charset="-122"/>
              <a:ea typeface="黑体" panose="02010609060101010101" charset="-122"/>
            </a:endParaRPr>
          </a:p>
        </p:txBody>
      </p:sp>
      <p:sp>
        <p:nvSpPr>
          <p:cNvPr id="8" name="Rectangle 10"/>
          <p:cNvSpPr/>
          <p:nvPr/>
        </p:nvSpPr>
        <p:spPr>
          <a:xfrm>
            <a:off x="3230880" y="5764530"/>
            <a:ext cx="2489835" cy="539750"/>
          </a:xfrm>
          <a:prstGeom prst="rect">
            <a:avLst/>
          </a:prstGeom>
          <a:noFill/>
          <a:ln w="9525">
            <a:noFill/>
          </a:ln>
        </p:spPr>
        <p:txBody>
          <a:bodyPr anchor="ctr" anchorCtr="0"/>
          <a:p>
            <a:pPr fontAlgn="ctr">
              <a:spcBef>
                <a:spcPct val="20000"/>
              </a:spcBef>
            </a:pPr>
            <a:r>
              <a:rPr lang="zh-CN" altLang="en-US" sz="3200" b="1" dirty="0">
                <a:solidFill>
                  <a:srgbClr val="FF0000"/>
                </a:solidFill>
                <a:latin typeface="黑体" panose="02010609060101010101" charset="-122"/>
                <a:ea typeface="黑体" panose="02010609060101010101" charset="-122"/>
              </a:rPr>
              <a:t>惊喜和愉悦</a:t>
            </a:r>
            <a:endParaRPr lang="zh-CN" altLang="en-US" sz="3200" b="1" dirty="0">
              <a:solidFill>
                <a:srgbClr val="FF0000"/>
              </a:solidFill>
              <a:latin typeface="黑体" panose="02010609060101010101" charset="-122"/>
              <a:ea typeface="黑体" panose="02010609060101010101" charset="-122"/>
            </a:endParaRPr>
          </a:p>
        </p:txBody>
      </p:sp>
      <p:sp>
        <p:nvSpPr>
          <p:cNvPr id="10" name="MH_Entry_1"/>
          <p:cNvSpPr>
            <a:spLocks noChangeArrowheads="1"/>
          </p:cNvSpPr>
          <p:nvPr>
            <p:custDataLst>
              <p:tags r:id="rId1"/>
            </p:custDataLst>
          </p:nvPr>
        </p:nvSpPr>
        <p:spPr bwMode="auto">
          <a:xfrm flipH="1">
            <a:off x="283210" y="487045"/>
            <a:ext cx="2133600" cy="744220"/>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eaLnBrk="1" hangingPunct="1">
              <a:buFont typeface="Arial" panose="020B0604020202020204" pitchFamily="34" charset="0"/>
              <a:buNone/>
            </a:pPr>
            <a:r>
              <a:rPr lang="zh-CN" altLang="en-US" sz="3600" b="1">
                <a:solidFill>
                  <a:schemeClr val="bg1"/>
                </a:solidFill>
                <a:latin typeface="宋体" panose="02010600030101010101" pitchFamily="2" charset="-122"/>
                <a:ea typeface="宋体" panose="02010600030101010101" pitchFamily="2" charset="-122"/>
                <a:sym typeface="Calibri" panose="020F0502020204030204" pitchFamily="34" charset="0"/>
              </a:rPr>
              <a:t>探究含义</a:t>
            </a:r>
            <a:endParaRPr lang="zh-CN" altLang="en-US" sz="3600" b="1">
              <a:solidFill>
                <a:schemeClr val="bg1"/>
              </a:solidFill>
              <a:latin typeface="宋体" panose="02010600030101010101" pitchFamily="2" charset="-122"/>
              <a:ea typeface="宋体" panose="02010600030101010101" pitchFamily="2" charset="-122"/>
              <a:sym typeface="Calibri" panose="020F0502020204030204" pitchFamily="34" charset="0"/>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P spid="7"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 name="矩形 3"/>
          <p:cNvSpPr/>
          <p:nvPr/>
        </p:nvSpPr>
        <p:spPr>
          <a:xfrm>
            <a:off x="191135" y="1699895"/>
            <a:ext cx="11817985" cy="2750185"/>
          </a:xfrm>
          <a:prstGeom prst="rect">
            <a:avLst/>
          </a:prstGeom>
        </p:spPr>
        <p:txBody>
          <a:bodyPr wrap="square">
            <a:spAutoFit/>
          </a:bodyPr>
          <a:p>
            <a:pPr algn="l">
              <a:lnSpc>
                <a:spcPct val="100000"/>
              </a:lnSpc>
              <a:spcBef>
                <a:spcPts val="0"/>
              </a:spcBef>
              <a:spcAft>
                <a:spcPts val="0"/>
              </a:spcAft>
            </a:pPr>
            <a:r>
              <a:rPr lang="zh-CN" altLang="zh-CN" sz="3200" b="1" dirty="0">
                <a:latin typeface="宋体" panose="02010600030101010101" pitchFamily="2" charset="-122"/>
                <a:ea typeface="宋体" panose="02010600030101010101" pitchFamily="2" charset="-122"/>
              </a:rPr>
              <a:t>(</a:t>
            </a:r>
            <a:r>
              <a:rPr lang="en-US" altLang="zh-CN" sz="3200" b="1" dirty="0">
                <a:latin typeface="宋体" panose="02010600030101010101" pitchFamily="2" charset="-122"/>
                <a:ea typeface="宋体" panose="02010600030101010101" pitchFamily="2" charset="-122"/>
              </a:rPr>
              <a:t>3</a:t>
            </a:r>
            <a:r>
              <a:rPr lang="zh-CN" altLang="zh-CN" sz="3200" b="1" dirty="0">
                <a:latin typeface="宋体" panose="02010600030101010101" pitchFamily="2" charset="-122"/>
                <a:ea typeface="宋体" panose="02010600030101010101" pitchFamily="2" charset="-122"/>
              </a:rPr>
              <a:t>)[伟大</a:t>
            </a:r>
            <a:r>
              <a:rPr lang="zh-CN" altLang="en-US" sz="3200" b="1" dirty="0">
                <a:latin typeface="宋体" panose="02010600030101010101" pitchFamily="2" charset="-122"/>
                <a:ea typeface="宋体" panose="02010600030101010101" pitchFamily="2" charset="-122"/>
              </a:rPr>
              <a:t>的神力</a:t>
            </a:r>
            <a:r>
              <a:rPr lang="zh-CN" altLang="zh-CN" sz="3200" b="1" dirty="0">
                <a:latin typeface="宋体" panose="02010600030101010101" pitchFamily="2" charset="-122"/>
                <a:ea typeface="宋体" panose="02010600030101010101" pitchFamily="2" charset="-122"/>
              </a:rPr>
              <a:t>]课文中</a:t>
            </a:r>
            <a:r>
              <a:rPr lang="zh-CN" altLang="zh-CN" sz="3200" b="1" dirty="0">
                <a:latin typeface="宋体" panose="02010600030101010101" pitchFamily="2" charset="-122"/>
                <a:ea typeface="宋体" panose="02010600030101010101" pitchFamily="2" charset="-122"/>
                <a:sym typeface="+mn-ea"/>
              </a:rPr>
              <a:t>两次写到长妈妈有</a:t>
            </a:r>
            <a:r>
              <a:rPr lang="en-US" altLang="zh-CN" sz="3200" b="1" dirty="0">
                <a:solidFill>
                  <a:schemeClr val="tx1"/>
                </a:solidFill>
                <a:uFillTx/>
                <a:latin typeface="Arial" panose="020B0604020202020204" pitchFamily="34" charset="0"/>
                <a:ea typeface="SimSun-ExtB" panose="02010609060101010101" charset="-122"/>
                <a:sym typeface="+mn-ea"/>
              </a:rPr>
              <a:t>“</a:t>
            </a:r>
            <a:r>
              <a:rPr lang="zh-CN" altLang="en-US" sz="3200" b="1" dirty="0">
                <a:solidFill>
                  <a:schemeClr val="tx1"/>
                </a:solidFill>
                <a:uFillTx/>
                <a:latin typeface="Arial" panose="020B0604020202020204" pitchFamily="34" charset="0"/>
                <a:ea typeface="SimSun-ExtB" panose="02010609060101010101" charset="-122"/>
                <a:sym typeface="+mn-ea"/>
              </a:rPr>
              <a:t>伟大的神力</a:t>
            </a:r>
            <a:r>
              <a:rPr lang="en-US" altLang="zh-CN" sz="3200" b="1" dirty="0">
                <a:solidFill>
                  <a:schemeClr val="tx1"/>
                </a:solidFill>
                <a:uFillTx/>
                <a:latin typeface="Arial" panose="020B0604020202020204" pitchFamily="34" charset="0"/>
                <a:ea typeface="SimSun-ExtB" panose="02010609060101010101" charset="-122"/>
                <a:sym typeface="+mn-ea"/>
              </a:rPr>
              <a:t>”</a:t>
            </a:r>
            <a:r>
              <a:rPr lang="en-US" altLang="zh-CN" sz="3200" b="1">
                <a:uFillTx/>
                <a:ea typeface="SimSun-ExtB" panose="02010609060101010101" charset="-122"/>
                <a:cs typeface="+mj-cs"/>
                <a:sym typeface="宋体" panose="02010600030101010101" pitchFamily="2" charset="-122"/>
              </a:rPr>
              <a:t>,</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第</a:t>
            </a:r>
            <a:r>
              <a:rPr lang="en-US" altLang="zh-CN" sz="3200" dirty="0">
                <a:latin typeface="Arial" panose="020B0604020202020204" pitchFamily="34" charset="0"/>
                <a:ea typeface="宋体" panose="02010600030101010101" pitchFamily="2" charset="-122"/>
                <a:cs typeface="Arial" panose="020B0604020202020204" pitchFamily="34" charset="0"/>
                <a:sym typeface="+mn-ea"/>
              </a:rPr>
              <a:t>17</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段这样写的含义是</a:t>
            </a:r>
            <a:r>
              <a:rPr lang="en-US" altLang="zh-CN" sz="32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en-US" altLang="zh-CN" sz="3200" b="1">
                <a:uFillTx/>
                <a:ea typeface="SimSun-ExtB" panose="02010609060101010101" charset="-122"/>
                <a:cs typeface="+mj-cs"/>
                <a:sym typeface="宋体" panose="02010600030101010101" pitchFamily="2" charset="-122"/>
              </a:rPr>
              <a:t>,</a:t>
            </a:r>
            <a:endParaRPr lang="en-US" altLang="zh-CN" sz="3200" b="1">
              <a:uFillTx/>
              <a:ea typeface="SimSun-ExtB" panose="02010609060101010101" charset="-122"/>
              <a:cs typeface="+mj-cs"/>
              <a:sym typeface="宋体" panose="02010600030101010101" pitchFamily="2" charset="-122"/>
            </a:endParaRPr>
          </a:p>
          <a:p>
            <a:pPr algn="l">
              <a:lnSpc>
                <a:spcPct val="100000"/>
              </a:lnSpc>
              <a:spcBef>
                <a:spcPts val="0"/>
              </a:spcBef>
              <a:spcAft>
                <a:spcPts val="0"/>
              </a:spcAft>
            </a:pPr>
            <a:endParaRPr lang="zh-CN" altLang="en-US" sz="3200" b="1">
              <a:uFillTx/>
              <a:ea typeface="SimSun-ExtB" panose="02010609060101010101" charset="-122"/>
              <a:cs typeface="+mj-cs"/>
              <a:sym typeface="宋体" panose="02010600030101010101" pitchFamily="2" charset="-122"/>
            </a:endParaRPr>
          </a:p>
          <a:p>
            <a:pPr algn="l">
              <a:lnSpc>
                <a:spcPct val="100000"/>
              </a:lnSpc>
              <a:spcBef>
                <a:spcPts val="0"/>
              </a:spcBef>
              <a:spcAft>
                <a:spcPts val="0"/>
              </a:spcAft>
            </a:pPr>
            <a:r>
              <a:rPr lang="zh-CN" altLang="en-US" sz="3200" b="1">
                <a:uFillTx/>
                <a:ea typeface="SimSun-ExtB" panose="02010609060101010101" charset="-122"/>
                <a:cs typeface="+mj-cs"/>
                <a:sym typeface="宋体" panose="02010600030101010101" pitchFamily="2" charset="-122"/>
              </a:rPr>
              <a:t>而</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第</a:t>
            </a:r>
            <a:r>
              <a:rPr lang="en-US" altLang="zh-CN" sz="3200" dirty="0">
                <a:latin typeface="Arial" panose="020B0604020202020204" pitchFamily="34" charset="0"/>
                <a:ea typeface="宋体" panose="02010600030101010101" pitchFamily="2" charset="-122"/>
                <a:cs typeface="Arial" panose="020B0604020202020204" pitchFamily="34" charset="0"/>
                <a:sym typeface="+mn-ea"/>
              </a:rPr>
              <a:t>26</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段又一次这样写</a:t>
            </a:r>
            <a:r>
              <a:rPr lang="en-US" altLang="zh-CN" sz="3200" b="1">
                <a:uFillTx/>
                <a:ea typeface="SimSun-ExtB" panose="02010609060101010101" charset="-122"/>
                <a:cs typeface="+mj-cs"/>
                <a:sym typeface="宋体" panose="02010600030101010101" pitchFamily="2" charset="-122"/>
              </a:rPr>
              <a:t>,</a:t>
            </a:r>
            <a:r>
              <a:rPr lang="zh-CN" altLang="en-US" sz="3200" b="1">
                <a:uFillTx/>
                <a:ea typeface="SimSun-ExtB" panose="02010609060101010101" charset="-122"/>
                <a:cs typeface="+mj-cs"/>
                <a:sym typeface="宋体" panose="02010600030101010101" pitchFamily="2" charset="-122"/>
              </a:rPr>
              <a:t>并加了一个</a:t>
            </a:r>
            <a:r>
              <a:rPr lang="en-US" altLang="zh-CN" sz="3200" b="1">
                <a:uFillTx/>
                <a:ea typeface="SimSun-ExtB" panose="02010609060101010101" charset="-122"/>
                <a:cs typeface="+mj-cs"/>
                <a:sym typeface="宋体" panose="02010600030101010101" pitchFamily="2" charset="-122"/>
              </a:rPr>
              <a:t>“</a:t>
            </a:r>
            <a:r>
              <a:rPr lang="zh-CN" altLang="en-US" sz="3200" b="1">
                <a:uFillTx/>
                <a:ea typeface="SimSun-ExtB" panose="02010609060101010101" charset="-122"/>
                <a:cs typeface="+mj-cs"/>
                <a:sym typeface="宋体" panose="02010600030101010101" pitchFamily="2" charset="-122"/>
              </a:rPr>
              <a:t>确</a:t>
            </a:r>
            <a:r>
              <a:rPr lang="en-US" altLang="zh-CN" sz="3200" b="1">
                <a:uFillTx/>
                <a:ea typeface="SimSun-ExtB" panose="02010609060101010101" charset="-122"/>
                <a:cs typeface="+mj-cs"/>
                <a:sym typeface="宋体" panose="02010600030101010101" pitchFamily="2" charset="-122"/>
              </a:rPr>
              <a:t>”</a:t>
            </a:r>
            <a:r>
              <a:rPr lang="zh-CN" altLang="en-US" sz="3200" b="1">
                <a:uFillTx/>
                <a:ea typeface="SimSun-ExtB" panose="02010609060101010101" charset="-122"/>
                <a:cs typeface="+mj-cs"/>
                <a:sym typeface="宋体" panose="02010600030101010101" pitchFamily="2" charset="-122"/>
              </a:rPr>
              <a:t>字</a:t>
            </a:r>
            <a:r>
              <a:rPr lang="en-US" altLang="zh-CN" sz="3200" b="1">
                <a:uFillTx/>
                <a:ea typeface="SimSun-ExtB" panose="02010609060101010101" charset="-122"/>
                <a:cs typeface="+mj-cs"/>
                <a:sym typeface="宋体" panose="02010600030101010101" pitchFamily="2" charset="-122"/>
              </a:rPr>
              <a:t>,</a:t>
            </a:r>
            <a:r>
              <a:rPr lang="zh-CN" altLang="en-US" sz="3200" b="1">
                <a:uFillTx/>
                <a:ea typeface="SimSun-ExtB" panose="02010609060101010101" charset="-122"/>
                <a:cs typeface="+mj-cs"/>
                <a:sym typeface="宋体" panose="02010600030101010101" pitchFamily="2" charset="-122"/>
              </a:rPr>
              <a:t>其含义</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则为</a:t>
            </a:r>
            <a:endParaRPr lang="zh-CN" altLang="en-US" sz="3200" b="1" dirty="0">
              <a:latin typeface="Arial" panose="020B0604020202020204" pitchFamily="34" charset="0"/>
              <a:ea typeface="宋体" panose="02010600030101010101" pitchFamily="2" charset="-122"/>
              <a:cs typeface="Arial" panose="020B0604020202020204" pitchFamily="34" charset="0"/>
              <a:sym typeface="+mn-ea"/>
            </a:endParaRPr>
          </a:p>
          <a:p>
            <a:pPr algn="l">
              <a:lnSpc>
                <a:spcPct val="140000"/>
              </a:lnSpc>
              <a:spcBef>
                <a:spcPts val="0"/>
              </a:spcBef>
              <a:spcAft>
                <a:spcPts val="0"/>
              </a:spcAft>
            </a:pPr>
            <a:r>
              <a:rPr lang="en-US" altLang="zh-CN" sz="32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3200" b="1" dirty="0">
                <a:latin typeface="宋体" panose="02010600030101010101" pitchFamily="2" charset="-122"/>
                <a:ea typeface="宋体" panose="02010600030101010101" pitchFamily="2" charset="-122"/>
                <a:sym typeface="+mn-ea"/>
              </a:rPr>
              <a:t>。</a:t>
            </a:r>
            <a:endParaRPr lang="zh-CN" altLang="zh-CN" sz="3200" b="1" dirty="0">
              <a:latin typeface="宋体" panose="02010600030101010101" pitchFamily="2" charset="-122"/>
              <a:ea typeface="宋体" panose="02010600030101010101" pitchFamily="2" charset="-122"/>
            </a:endParaRPr>
          </a:p>
        </p:txBody>
      </p:sp>
      <p:sp>
        <p:nvSpPr>
          <p:cNvPr id="45060" name="文本框 14"/>
          <p:cNvSpPr txBox="1"/>
          <p:nvPr/>
        </p:nvSpPr>
        <p:spPr>
          <a:xfrm>
            <a:off x="3113405" y="2155825"/>
            <a:ext cx="8825230" cy="1014730"/>
          </a:xfrm>
          <a:prstGeom prst="rect">
            <a:avLst/>
          </a:prstGeom>
          <a:noFill/>
          <a:ln w="9525">
            <a:noFill/>
          </a:ln>
        </p:spPr>
        <p:txBody>
          <a:bodyPr wrap="square">
            <a:spAutoFit/>
          </a:bodyPr>
          <a:p>
            <a:pPr>
              <a:buClr>
                <a:srgbClr val="9BBB59"/>
              </a:buClr>
              <a:buFont typeface="Wingdings" panose="05000000000000000000" pitchFamily="2" charset="2"/>
            </a:pPr>
            <a:r>
              <a:rPr lang="zh-CN" altLang="en-US" sz="3000" b="1" dirty="0">
                <a:solidFill>
                  <a:srgbClr val="400ADC"/>
                </a:solidFill>
                <a:latin typeface="黑体" panose="02010609060101010101" charset="-122"/>
                <a:ea typeface="黑体" panose="02010609060101010101" charset="-122"/>
                <a:sym typeface="宋体" panose="02010600030101010101" pitchFamily="2" charset="-122"/>
              </a:rPr>
              <a:t>认为长妈妈可以抵挡敌人的大炮</a:t>
            </a:r>
            <a:r>
              <a:rPr lang="en-US" altLang="zh-CN" sz="3000" b="1">
                <a:solidFill>
                  <a:srgbClr val="400ADC"/>
                </a:solidFill>
                <a:uFillTx/>
                <a:ea typeface="SimSun-ExtB" panose="02010609060101010101" charset="-122"/>
                <a:cs typeface="+mj-cs"/>
                <a:sym typeface="宋体" panose="02010600030101010101" pitchFamily="2" charset="-122"/>
              </a:rPr>
              <a:t>,</a:t>
            </a:r>
            <a:r>
              <a:rPr lang="zh-CN" altLang="en-US" sz="3000" b="1" dirty="0">
                <a:solidFill>
                  <a:srgbClr val="400ADC"/>
                </a:solidFill>
                <a:latin typeface="黑体" panose="02010609060101010101" charset="-122"/>
                <a:ea typeface="黑体" panose="02010609060101010101" charset="-122"/>
                <a:sym typeface="宋体" panose="02010600030101010101" pitchFamily="2" charset="-122"/>
              </a:rPr>
              <a:t>有</a:t>
            </a:r>
            <a:r>
              <a:rPr lang="zh-CN" altLang="en-US" sz="3000" b="1">
                <a:solidFill>
                  <a:srgbClr val="FF0000"/>
                </a:solidFill>
                <a:latin typeface="黑体" panose="02010609060101010101" charset="-122"/>
                <a:ea typeface="黑体" panose="02010609060101010101" charset="-122"/>
                <a:sym typeface="宋体" panose="02010600030101010101" pitchFamily="2" charset="-122"/>
              </a:rPr>
              <a:t>戏谑</a:t>
            </a:r>
            <a:r>
              <a:rPr lang="zh-CN" altLang="en-US" sz="3000">
                <a:solidFill>
                  <a:srgbClr val="FF0000"/>
                </a:solidFill>
                <a:latin typeface="Arial" panose="020B0604020202020204" pitchFamily="34" charset="0"/>
                <a:ea typeface="黑体" panose="02010609060101010101" charset="-122"/>
                <a:cs typeface="Arial" panose="020B0604020202020204" pitchFamily="34" charset="0"/>
                <a:sym typeface="宋体" panose="02010600030101010101" pitchFamily="2" charset="-122"/>
              </a:rPr>
              <a:t>xuè</a:t>
            </a:r>
            <a:r>
              <a:rPr lang="zh-CN" altLang="en-US" sz="3000" b="1">
                <a:solidFill>
                  <a:srgbClr val="FF0000"/>
                </a:solidFill>
                <a:latin typeface="黑体" panose="02010609060101010101" charset="-122"/>
                <a:ea typeface="黑体" panose="02010609060101010101" charset="-122"/>
                <a:sym typeface="宋体" panose="02010600030101010101" pitchFamily="2" charset="-122"/>
              </a:rPr>
              <a:t>调侃</a:t>
            </a:r>
            <a:r>
              <a:rPr lang="zh-CN" altLang="en-US" sz="3000" b="1" dirty="0">
                <a:solidFill>
                  <a:srgbClr val="400ADC"/>
                </a:solidFill>
                <a:uFillTx/>
                <a:latin typeface="黑体" panose="02010609060101010101" charset="-122"/>
                <a:ea typeface="黑体" panose="02010609060101010101" charset="-122"/>
                <a:cs typeface="宋体" panose="02010600030101010101" pitchFamily="2" charset="-122"/>
                <a:sym typeface="+mn-ea"/>
              </a:rPr>
              <a:t>的意思</a:t>
            </a:r>
            <a:endParaRPr lang="zh-CN" altLang="en-US" sz="3000" b="1">
              <a:solidFill>
                <a:srgbClr val="FF0000"/>
              </a:solidFill>
              <a:latin typeface="黑体" panose="02010609060101010101" charset="-122"/>
              <a:ea typeface="黑体" panose="02010609060101010101" charset="-122"/>
              <a:sym typeface="宋体" panose="02010600030101010101" pitchFamily="2" charset="-122"/>
            </a:endParaRPr>
          </a:p>
        </p:txBody>
      </p:sp>
      <p:sp>
        <p:nvSpPr>
          <p:cNvPr id="9" name="文本框 14"/>
          <p:cNvSpPr txBox="1"/>
          <p:nvPr/>
        </p:nvSpPr>
        <p:spPr>
          <a:xfrm>
            <a:off x="282575" y="3747770"/>
            <a:ext cx="11181080" cy="553085"/>
          </a:xfrm>
          <a:prstGeom prst="rect">
            <a:avLst/>
          </a:prstGeom>
          <a:noFill/>
          <a:ln w="9525">
            <a:noFill/>
          </a:ln>
        </p:spPr>
        <p:txBody>
          <a:bodyPr wrap="square">
            <a:spAutoFit/>
          </a:bodyPr>
          <a:p>
            <a:pPr>
              <a:buClr>
                <a:srgbClr val="9BBB59"/>
              </a:buClr>
              <a:buFont typeface="Wingdings" panose="05000000000000000000" pitchFamily="2" charset="2"/>
            </a:pPr>
            <a:r>
              <a:rPr lang="zh-CN" altLang="en-US" sz="3000" b="1" dirty="0">
                <a:solidFill>
                  <a:srgbClr val="400ADC"/>
                </a:solidFill>
                <a:latin typeface="黑体" panose="02010609060101010101" charset="-122"/>
                <a:ea typeface="黑体" panose="02010609060101010101" charset="-122"/>
                <a:sym typeface="宋体" panose="02010600030101010101" pitchFamily="2" charset="-122"/>
              </a:rPr>
              <a:t>认为别人都没有长妈妈理解</a:t>
            </a:r>
            <a:r>
              <a:rPr lang="en-US" altLang="zh-CN" sz="3000" b="1" dirty="0">
                <a:solidFill>
                  <a:srgbClr val="400ADC"/>
                </a:solidFill>
                <a:latin typeface="Arial" panose="020B0604020202020204" pitchFamily="34" charset="0"/>
                <a:cs typeface="Arial" panose="020B0604020202020204" pitchFamily="34" charset="0"/>
                <a:sym typeface="宋体" panose="02010600030101010101" pitchFamily="2" charset="-122"/>
              </a:rPr>
              <a:t>“</a:t>
            </a:r>
            <a:r>
              <a:rPr lang="zh-CN" altLang="en-US" sz="3000" b="1" dirty="0">
                <a:solidFill>
                  <a:srgbClr val="400ADC"/>
                </a:solidFill>
                <a:latin typeface="黑体" panose="02010609060101010101" charset="-122"/>
                <a:ea typeface="黑体" panose="02010609060101010101" charset="-122"/>
                <a:cs typeface="Arial" panose="020B0604020202020204" pitchFamily="34" charset="0"/>
                <a:sym typeface="宋体" panose="02010600030101010101" pitchFamily="2" charset="-122"/>
              </a:rPr>
              <a:t>我</a:t>
            </a:r>
            <a:r>
              <a:rPr lang="en-US" altLang="zh-CN" sz="3000" b="1" dirty="0">
                <a:solidFill>
                  <a:srgbClr val="400ADC"/>
                </a:solidFill>
                <a:latin typeface="Arial" panose="020B0604020202020204" pitchFamily="34" charset="0"/>
                <a:cs typeface="Arial" panose="020B0604020202020204" pitchFamily="34" charset="0"/>
                <a:sym typeface="宋体" panose="02010600030101010101" pitchFamily="2" charset="-122"/>
              </a:rPr>
              <a:t>”</a:t>
            </a:r>
            <a:r>
              <a:rPr lang="zh-CN" altLang="en-US" sz="3000" b="1" dirty="0">
                <a:solidFill>
                  <a:srgbClr val="400ADC"/>
                </a:solidFill>
                <a:latin typeface="黑体" panose="02010609060101010101" charset="-122"/>
                <a:ea typeface="黑体" panose="02010609060101010101" charset="-122"/>
                <a:cs typeface="Arial" panose="020B0604020202020204" pitchFamily="34" charset="0"/>
                <a:sym typeface="宋体" panose="02010600030101010101" pitchFamily="2" charset="-122"/>
              </a:rPr>
              <a:t>和对</a:t>
            </a:r>
            <a:r>
              <a:rPr lang="en-US" altLang="zh-CN" sz="3000" b="1" dirty="0">
                <a:solidFill>
                  <a:srgbClr val="400ADC"/>
                </a:solidFill>
                <a:latin typeface="Arial" panose="020B0604020202020204" pitchFamily="34" charset="0"/>
                <a:cs typeface="Arial" panose="020B0604020202020204" pitchFamily="34" charset="0"/>
                <a:sym typeface="宋体" panose="02010600030101010101" pitchFamily="2" charset="-122"/>
              </a:rPr>
              <a:t>“</a:t>
            </a:r>
            <a:r>
              <a:rPr lang="zh-CN" altLang="en-US" sz="3000" b="1" dirty="0">
                <a:solidFill>
                  <a:srgbClr val="400ADC"/>
                </a:solidFill>
                <a:latin typeface="黑体" panose="02010609060101010101" charset="-122"/>
                <a:ea typeface="黑体" panose="02010609060101010101" charset="-122"/>
                <a:cs typeface="Arial" panose="020B0604020202020204" pitchFamily="34" charset="0"/>
                <a:sym typeface="宋体" panose="02010600030101010101" pitchFamily="2" charset="-122"/>
              </a:rPr>
              <a:t>我</a:t>
            </a:r>
            <a:r>
              <a:rPr lang="en-US" altLang="zh-CN" sz="3000" b="1" dirty="0">
                <a:solidFill>
                  <a:srgbClr val="400ADC"/>
                </a:solidFill>
                <a:latin typeface="Arial" panose="020B0604020202020204" pitchFamily="34" charset="0"/>
                <a:cs typeface="Arial" panose="020B0604020202020204" pitchFamily="34" charset="0"/>
                <a:sym typeface="宋体" panose="02010600030101010101" pitchFamily="2" charset="-122"/>
              </a:rPr>
              <a:t>”</a:t>
            </a:r>
            <a:r>
              <a:rPr lang="zh-CN" altLang="en-US" sz="3000" b="1" dirty="0">
                <a:solidFill>
                  <a:srgbClr val="400ADC"/>
                </a:solidFill>
                <a:latin typeface="黑体" panose="02010609060101010101" charset="-122"/>
                <a:ea typeface="黑体" panose="02010609060101010101" charset="-122"/>
                <a:cs typeface="Arial" panose="020B0604020202020204" pitchFamily="34" charset="0"/>
                <a:sym typeface="宋体" panose="02010600030101010101" pitchFamily="2" charset="-122"/>
              </a:rPr>
              <a:t>热心</a:t>
            </a:r>
            <a:r>
              <a:rPr lang="en-US" altLang="zh-CN" sz="3000" b="1">
                <a:solidFill>
                  <a:srgbClr val="400ADC"/>
                </a:solidFill>
                <a:uFillTx/>
                <a:ea typeface="SimSun-ExtB" panose="02010609060101010101" charset="-122"/>
                <a:cs typeface="+mj-cs"/>
                <a:sym typeface="宋体" panose="02010600030101010101" pitchFamily="2" charset="-122"/>
              </a:rPr>
              <a:t>,</a:t>
            </a:r>
            <a:r>
              <a:rPr lang="zh-CN" altLang="en-US" sz="3000" b="1" dirty="0">
                <a:solidFill>
                  <a:srgbClr val="400ADC"/>
                </a:solidFill>
                <a:latin typeface="黑体" panose="02010609060101010101" charset="-122"/>
                <a:ea typeface="黑体" panose="02010609060101010101" charset="-122"/>
                <a:sym typeface="宋体" panose="02010600030101010101" pitchFamily="2" charset="-122"/>
              </a:rPr>
              <a:t>有</a:t>
            </a:r>
            <a:r>
              <a:rPr lang="zh-CN" altLang="en-US" sz="3000" b="1" dirty="0">
                <a:solidFill>
                  <a:srgbClr val="FF0000"/>
                </a:solidFill>
                <a:latin typeface="黑体" panose="02010609060101010101" charset="-122"/>
                <a:ea typeface="黑体" panose="02010609060101010101" charset="-122"/>
                <a:sym typeface="宋体" panose="02010600030101010101" pitchFamily="2" charset="-122"/>
              </a:rPr>
              <a:t>庄重诚挚</a:t>
            </a:r>
            <a:r>
              <a:rPr lang="zh-CN" altLang="en-US" sz="3000" b="1">
                <a:solidFill>
                  <a:srgbClr val="400ADC"/>
                </a:solidFill>
                <a:latin typeface="黑体" panose="02010609060101010101" charset="-122"/>
                <a:ea typeface="黑体" panose="02010609060101010101" charset="-122"/>
                <a:sym typeface="宋体" panose="02010600030101010101" pitchFamily="2" charset="-122"/>
              </a:rPr>
              <a:t>的意思</a:t>
            </a:r>
            <a:endParaRPr lang="zh-CN" altLang="en-US" sz="3000" b="1">
              <a:solidFill>
                <a:srgbClr val="400ADC"/>
              </a:solidFill>
              <a:latin typeface="黑体" panose="02010609060101010101" charset="-122"/>
              <a:ea typeface="黑体" panose="02010609060101010101" charset="-122"/>
              <a:sym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5060"/>
                                        </p:tgtEl>
                                        <p:attrNameLst>
                                          <p:attrName>style.visibility</p:attrName>
                                        </p:attrNameLst>
                                      </p:cBhvr>
                                      <p:to>
                                        <p:strVal val="visible"/>
                                      </p:to>
                                    </p:set>
                                    <p:anim calcmode="lin" valueType="num">
                                      <p:cBhvr>
                                        <p:cTn id="7" dur="500" fill="hold"/>
                                        <p:tgtEl>
                                          <p:spTgt spid="45060"/>
                                        </p:tgtEl>
                                        <p:attrNameLst>
                                          <p:attrName>ppt_w</p:attrName>
                                        </p:attrNameLst>
                                      </p:cBhvr>
                                      <p:tavLst>
                                        <p:tav tm="0">
                                          <p:val>
                                            <p:fltVal val="0.000000"/>
                                          </p:val>
                                        </p:tav>
                                        <p:tav tm="100000">
                                          <p:val>
                                            <p:strVal val="#ppt_w"/>
                                          </p:val>
                                        </p:tav>
                                      </p:tavLst>
                                    </p:anim>
                                    <p:anim calcmode="lin" valueType="num">
                                      <p:cBhvr>
                                        <p:cTn id="8" dur="500" fill="hold"/>
                                        <p:tgtEl>
                                          <p:spTgt spid="45060"/>
                                        </p:tgtEl>
                                        <p:attrNameLst>
                                          <p:attrName>ppt_h</p:attrName>
                                        </p:attrNameLst>
                                      </p:cBhvr>
                                      <p:tavLst>
                                        <p:tav tm="0">
                                          <p:val>
                                            <p:fltVal val="0.00000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000000"/>
                                          </p:val>
                                        </p:tav>
                                        <p:tav tm="100000">
                                          <p:val>
                                            <p:strVal val="#ppt_w"/>
                                          </p:val>
                                        </p:tav>
                                      </p:tavLst>
                                    </p:anim>
                                    <p:anim calcmode="lin" valueType="num">
                                      <p:cBhvr>
                                        <p:cTn id="14" dur="500" fill="hold"/>
                                        <p:tgtEl>
                                          <p:spTgt spid="9"/>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075" name="TextBox 2"/>
          <p:cNvSpPr txBox="1">
            <a:spLocks noChangeArrowheads="1"/>
          </p:cNvSpPr>
          <p:nvPr/>
        </p:nvSpPr>
        <p:spPr bwMode="auto">
          <a:xfrm>
            <a:off x="808355" y="4082415"/>
            <a:ext cx="104997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anose="02020603050405020304" pitchFamily="18" charset="0"/>
                <a:ea typeface="黑体" panose="02010609060101010101" charset="-122"/>
              </a:defRPr>
            </a:lvl1pPr>
            <a:lvl2pPr marL="742950" indent="-285750" eaLnBrk="0" hangingPunct="0">
              <a:defRPr sz="2400">
                <a:solidFill>
                  <a:schemeClr val="tx1"/>
                </a:solidFill>
                <a:latin typeface="Times New Roman" panose="02020603050405020304" pitchFamily="18" charset="0"/>
                <a:ea typeface="黑体" panose="02010609060101010101" charset="-122"/>
              </a:defRPr>
            </a:lvl2pPr>
            <a:lvl3pPr marL="1143000" indent="-228600" eaLnBrk="0" hangingPunct="0">
              <a:defRPr sz="2400">
                <a:solidFill>
                  <a:schemeClr val="tx1"/>
                </a:solidFill>
                <a:latin typeface="Times New Roman" panose="02020603050405020304" pitchFamily="18" charset="0"/>
                <a:ea typeface="黑体" panose="02010609060101010101" charset="-122"/>
              </a:defRPr>
            </a:lvl3pPr>
            <a:lvl4pPr marL="1600200" indent="-228600" eaLnBrk="0" hangingPunct="0">
              <a:defRPr sz="2400">
                <a:solidFill>
                  <a:schemeClr val="tx1"/>
                </a:solidFill>
                <a:latin typeface="Times New Roman" panose="02020603050405020304" pitchFamily="18" charset="0"/>
                <a:ea typeface="黑体" panose="02010609060101010101" charset="-122"/>
              </a:defRPr>
            </a:lvl4pPr>
            <a:lvl5pPr marL="2057400" indent="-228600" eaLnBrk="0" hangingPunct="0">
              <a:defRPr sz="2400">
                <a:solidFill>
                  <a:schemeClr val="tx1"/>
                </a:solidFill>
                <a:latin typeface="Times New Roman" panose="02020603050405020304" pitchFamily="18" charset="0"/>
                <a:ea typeface="黑体" panose="02010609060101010101"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ea typeface="黑体" panose="02010609060101010101"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ea typeface="黑体" panose="02010609060101010101"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ea typeface="黑体" panose="02010609060101010101"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ea typeface="黑体" panose="02010609060101010101" charset="-122"/>
              </a:defRPr>
            </a:lvl9pPr>
          </a:lstStyle>
          <a:p>
            <a:pPr algn="just" eaLnBrk="1" hangingPunct="1"/>
            <a:r>
              <a:rPr lang="en-US" altLang="zh-CN" sz="2800" b="1" dirty="0" smtClean="0">
                <a:solidFill>
                  <a:schemeClr val="accent1">
                    <a:lumMod val="75000"/>
                  </a:schemeClr>
                </a:solidFill>
                <a:latin typeface="新宋体" panose="02010609030101010101" pitchFamily="49" charset="-122"/>
                <a:ea typeface="新宋体" panose="02010609030101010101" pitchFamily="49" charset="-122"/>
              </a:rPr>
              <a:t>    </a:t>
            </a:r>
            <a:endParaRPr lang="zh-CN" altLang="en-US" sz="2800" b="1" dirty="0">
              <a:solidFill>
                <a:schemeClr val="accent1">
                  <a:lumMod val="75000"/>
                </a:schemeClr>
              </a:solidFill>
              <a:latin typeface="新宋体" panose="02010609030101010101" pitchFamily="49" charset="-122"/>
              <a:ea typeface="新宋体" panose="02010609030101010101" pitchFamily="49" charset="-122"/>
            </a:endParaRPr>
          </a:p>
        </p:txBody>
      </p:sp>
      <p:sp>
        <p:nvSpPr>
          <p:cNvPr id="2" name="矩形 1"/>
          <p:cNvSpPr/>
          <p:nvPr/>
        </p:nvSpPr>
        <p:spPr>
          <a:xfrm>
            <a:off x="808990" y="1913255"/>
            <a:ext cx="10316845" cy="2676525"/>
          </a:xfrm>
          <a:prstGeom prst="rect">
            <a:avLst/>
          </a:prstGeom>
        </p:spPr>
        <p:txBody>
          <a:bodyPr wrap="square">
            <a:spAutoFit/>
          </a:bodyPr>
          <a:lstStyle/>
          <a:p>
            <a:pPr algn="just">
              <a:lnSpc>
                <a:spcPct val="120000"/>
              </a:lnSpc>
              <a:spcBef>
                <a:spcPts val="0"/>
              </a:spcBef>
              <a:spcAft>
                <a:spcPts val="0"/>
              </a:spcAft>
            </a:pPr>
            <a:r>
              <a:rPr lang="en-US" altLang="zh-CN" sz="3500" b="1" dirty="0" smtClean="0">
                <a:solidFill>
                  <a:schemeClr val="tx1"/>
                </a:solidFill>
                <a:latin typeface="新宋体" panose="02010609030101010101" pitchFamily="49" charset="-122"/>
                <a:ea typeface="新宋体" panose="02010609030101010101" pitchFamily="49" charset="-122"/>
              </a:rPr>
              <a:t>1</a:t>
            </a:r>
            <a:r>
              <a:rPr lang="en-US" altLang="zh-CN" sz="3500" b="1" dirty="0">
                <a:solidFill>
                  <a:schemeClr val="tx1"/>
                </a:solidFill>
                <a:latin typeface="新宋体" panose="02010609030101010101" pitchFamily="49" charset="-122"/>
                <a:ea typeface="新宋体" panose="02010609030101010101" pitchFamily="49" charset="-122"/>
              </a:rPr>
              <a:t>.</a:t>
            </a:r>
            <a:r>
              <a:rPr sz="3500" b="1">
                <a:latin typeface="宋体" panose="02010600030101010101" pitchFamily="2" charset="-122"/>
                <a:ea typeface="宋体" panose="02010600030101010101" pitchFamily="2" charset="-122"/>
              </a:rPr>
              <a:t>整体</a:t>
            </a:r>
            <a:r>
              <a:rPr sz="3500" b="1">
                <a:solidFill>
                  <a:srgbClr val="FF0000"/>
                </a:solidFill>
                <a:latin typeface="宋体" panose="02010600030101010101" pitchFamily="2" charset="-122"/>
                <a:ea typeface="宋体" panose="02010600030101010101" pitchFamily="2" charset="-122"/>
              </a:rPr>
              <a:t>把握阿长的</a:t>
            </a:r>
            <a:r>
              <a:rPr sz="3500" b="1">
                <a:solidFill>
                  <a:srgbClr val="FF0000"/>
                </a:solidFill>
                <a:latin typeface="宋体" panose="02010600030101010101" pitchFamily="2" charset="-122"/>
                <a:ea typeface="宋体" panose="02010600030101010101" pitchFamily="2" charset="-122"/>
                <a:sym typeface="+mn-ea"/>
              </a:rPr>
              <a:t>形象</a:t>
            </a:r>
            <a:r>
              <a:rPr lang="zh-CN" sz="3500" b="1">
                <a:solidFill>
                  <a:srgbClr val="FF0000"/>
                </a:solidFill>
                <a:latin typeface="宋体" panose="02010600030101010101" pitchFamily="2" charset="-122"/>
                <a:ea typeface="宋体" panose="02010600030101010101" pitchFamily="2" charset="-122"/>
                <a:sym typeface="+mn-ea"/>
              </a:rPr>
              <a:t>特点</a:t>
            </a:r>
            <a:r>
              <a:rPr sz="3500" b="1">
                <a:latin typeface="宋体" panose="02010600030101010101" pitchFamily="2" charset="-122"/>
                <a:ea typeface="宋体" panose="02010600030101010101" pitchFamily="2" charset="-122"/>
              </a:rPr>
              <a:t>及</a:t>
            </a:r>
            <a:r>
              <a:rPr sz="3500" b="1">
                <a:solidFill>
                  <a:srgbClr val="FF0000"/>
                </a:solidFill>
                <a:latin typeface="宋体" panose="02010600030101010101" pitchFamily="2" charset="-122"/>
                <a:ea typeface="宋体" panose="02010600030101010101" pitchFamily="2" charset="-122"/>
              </a:rPr>
              <a:t>作者对她的思想感情</a:t>
            </a:r>
            <a:r>
              <a:rPr lang="en-US" altLang="zh-CN" sz="3500" b="1">
                <a:uFillTx/>
                <a:ea typeface="SimSun-ExtB" panose="02010609060101010101" charset="-122"/>
                <a:cs typeface="+mj-cs"/>
                <a:sym typeface="宋体" panose="02010600030101010101" pitchFamily="2" charset="-122"/>
              </a:rPr>
              <a:t>,</a:t>
            </a:r>
            <a:r>
              <a:rPr sz="3500" b="1">
                <a:solidFill>
                  <a:srgbClr val="FF0000"/>
                </a:solidFill>
                <a:latin typeface="宋体" panose="02010600030101010101" pitchFamily="2" charset="-122"/>
                <a:ea typeface="宋体" panose="02010600030101010101" pitchFamily="2" charset="-122"/>
                <a:sym typeface="+mn-ea"/>
              </a:rPr>
              <a:t>感受文中所表现的质朴的爱</a:t>
            </a:r>
            <a:r>
              <a:rPr lang="zh-CN" altLang="en-US" sz="3500" b="1" dirty="0" smtClean="0">
                <a:latin typeface="新宋体" panose="02010609030101010101" pitchFamily="49" charset="-122"/>
                <a:ea typeface="新宋体" panose="02010609030101010101" pitchFamily="49" charset="-122"/>
                <a:sym typeface="+mn-ea"/>
              </a:rPr>
              <a:t>。</a:t>
            </a:r>
            <a:endParaRPr lang="zh-CN" altLang="en-US" sz="3500" b="1" dirty="0" smtClean="0">
              <a:solidFill>
                <a:schemeClr val="tx1"/>
              </a:solidFill>
              <a:latin typeface="新宋体" panose="02010609030101010101" pitchFamily="49" charset="-122"/>
              <a:ea typeface="新宋体" panose="02010609030101010101" pitchFamily="49" charset="-122"/>
              <a:sym typeface="+mn-ea"/>
            </a:endParaRPr>
          </a:p>
          <a:p>
            <a:pPr algn="just">
              <a:lnSpc>
                <a:spcPct val="120000"/>
              </a:lnSpc>
              <a:spcBef>
                <a:spcPts val="0"/>
              </a:spcBef>
              <a:spcAft>
                <a:spcPts val="0"/>
              </a:spcAft>
            </a:pPr>
            <a:r>
              <a:rPr lang="en-US" altLang="zh-CN" sz="3500" b="1" dirty="0" smtClean="0">
                <a:solidFill>
                  <a:schemeClr val="tx1"/>
                </a:solidFill>
                <a:latin typeface="新宋体" panose="02010609030101010101" pitchFamily="49" charset="-122"/>
                <a:ea typeface="新宋体" panose="02010609030101010101" pitchFamily="49" charset="-122"/>
                <a:sym typeface="+mn-ea"/>
              </a:rPr>
              <a:t>2.</a:t>
            </a:r>
            <a:r>
              <a:rPr sz="3500" b="1">
                <a:latin typeface="宋体" panose="02010600030101010101" pitchFamily="2" charset="-122"/>
                <a:ea typeface="宋体" panose="02010600030101010101" pitchFamily="2" charset="-122"/>
                <a:sym typeface="+mn-ea"/>
              </a:rPr>
              <a:t>学习</a:t>
            </a:r>
            <a:r>
              <a:rPr sz="3500" b="1">
                <a:solidFill>
                  <a:srgbClr val="FF0000"/>
                </a:solidFill>
                <a:latin typeface="宋体" panose="02010600030101010101" pitchFamily="2" charset="-122"/>
                <a:ea typeface="宋体" panose="02010600030101010101" pitchFamily="2" charset="-122"/>
                <a:sym typeface="+mn-ea"/>
              </a:rPr>
              <a:t>选取典型事例表现人物</a:t>
            </a:r>
            <a:r>
              <a:rPr lang="zh-CN" sz="3500" b="1">
                <a:solidFill>
                  <a:srgbClr val="FF0000"/>
                </a:solidFill>
                <a:latin typeface="宋体" panose="02010600030101010101" pitchFamily="2" charset="-122"/>
                <a:ea typeface="宋体" panose="02010600030101010101" pitchFamily="2" charset="-122"/>
                <a:sym typeface="+mn-ea"/>
              </a:rPr>
              <a:t>形象</a:t>
            </a:r>
            <a:r>
              <a:rPr lang="zh-CN" sz="3500" b="1">
                <a:latin typeface="宋体" panose="02010600030101010101" pitchFamily="2" charset="-122"/>
                <a:ea typeface="宋体" panose="02010600030101010101" pitchFamily="2" charset="-122"/>
                <a:sym typeface="+mn-ea"/>
              </a:rPr>
              <a:t>和</a:t>
            </a:r>
            <a:r>
              <a:rPr sz="3500" b="1">
                <a:solidFill>
                  <a:srgbClr val="FF0000"/>
                </a:solidFill>
                <a:latin typeface="宋体" panose="02010600030101010101" pitchFamily="2" charset="-122"/>
                <a:ea typeface="宋体" panose="02010600030101010101" pitchFamily="2" charset="-122"/>
                <a:sym typeface="+mn-ea"/>
              </a:rPr>
              <a:t>详略</a:t>
            </a:r>
            <a:r>
              <a:rPr lang="zh-CN" sz="3500" b="1">
                <a:solidFill>
                  <a:srgbClr val="FF0000"/>
                </a:solidFill>
                <a:latin typeface="宋体" panose="02010600030101010101" pitchFamily="2" charset="-122"/>
                <a:ea typeface="宋体" panose="02010600030101010101" pitchFamily="2" charset="-122"/>
                <a:sym typeface="+mn-ea"/>
              </a:rPr>
              <a:t>得当</a:t>
            </a:r>
            <a:r>
              <a:rPr sz="3500" b="1">
                <a:latin typeface="宋体" panose="02010600030101010101" pitchFamily="2" charset="-122"/>
                <a:ea typeface="宋体" panose="02010600030101010101" pitchFamily="2" charset="-122"/>
                <a:sym typeface="+mn-ea"/>
              </a:rPr>
              <a:t>的写法</a:t>
            </a:r>
            <a:r>
              <a:rPr lang="en-US" altLang="zh-CN" sz="3500">
                <a:latin typeface="方正楷体_GBK" charset="0"/>
                <a:ea typeface="微软雅黑" panose="020B0503020204020204" charset="-122"/>
                <a:sym typeface="微软雅黑" panose="020B0503020204020204" charset="-122"/>
              </a:rPr>
              <a:t>(</a:t>
            </a:r>
            <a:r>
              <a:rPr lang="zh-CN" sz="3500" b="1" dirty="0">
                <a:latin typeface="宋体" panose="02010600030101010101" pitchFamily="2" charset="-122"/>
                <a:ea typeface="宋体" panose="02010600030101010101" pitchFamily="2" charset="-122"/>
                <a:sym typeface="+mn-ea"/>
              </a:rPr>
              <a:t>重难点</a:t>
            </a:r>
            <a:r>
              <a:rPr lang="zh-CN" altLang="zh-CN" sz="3500" b="1" dirty="0">
                <a:uFillTx/>
                <a:latin typeface="宋体" panose="02010600030101010101" pitchFamily="2" charset="-122"/>
                <a:cs typeface="宋体" panose="02010600030101010101" pitchFamily="2" charset="-122"/>
                <a:sym typeface="+mn-ea"/>
              </a:rPr>
              <a:t>)</a:t>
            </a:r>
            <a:r>
              <a:rPr lang="zh-CN" altLang="en-US" sz="3500" b="1" dirty="0" smtClean="0">
                <a:solidFill>
                  <a:schemeClr val="tx1"/>
                </a:solidFill>
                <a:latin typeface="新宋体" panose="02010609030101010101" pitchFamily="49" charset="-122"/>
                <a:ea typeface="新宋体" panose="02010609030101010101" pitchFamily="49" charset="-122"/>
                <a:sym typeface="+mn-ea"/>
              </a:rPr>
              <a:t>。</a:t>
            </a:r>
            <a:endParaRPr lang="zh-CN" altLang="en-US" sz="3500" b="1" dirty="0" smtClean="0">
              <a:solidFill>
                <a:schemeClr val="tx1"/>
              </a:solidFill>
              <a:latin typeface="新宋体" panose="02010609030101010101" pitchFamily="49" charset="-122"/>
              <a:ea typeface="新宋体" panose="02010609030101010101" pitchFamily="49" charset="-122"/>
              <a:sym typeface="+mn-ea"/>
            </a:endParaRPr>
          </a:p>
        </p:txBody>
      </p:sp>
      <p:sp>
        <p:nvSpPr>
          <p:cNvPr id="3" name="矩形 2"/>
          <p:cNvSpPr/>
          <p:nvPr/>
        </p:nvSpPr>
        <p:spPr>
          <a:xfrm>
            <a:off x="6671310" y="2782570"/>
            <a:ext cx="10499725" cy="521970"/>
          </a:xfrm>
          <a:prstGeom prst="rect">
            <a:avLst/>
          </a:prstGeom>
        </p:spPr>
        <p:txBody>
          <a:bodyPr wrap="square">
            <a:spAutoFit/>
          </a:bodyPr>
          <a:lstStyle/>
          <a:p>
            <a:pPr algn="just"/>
            <a:r>
              <a:rPr lang="en-US" altLang="zh-CN" sz="2800" b="1" dirty="0" smtClean="0">
                <a:solidFill>
                  <a:schemeClr val="accent1">
                    <a:lumMod val="75000"/>
                  </a:schemeClr>
                </a:solidFill>
                <a:latin typeface="新宋体" panose="02010609030101010101" pitchFamily="49" charset="-122"/>
                <a:ea typeface="新宋体" panose="02010609030101010101" pitchFamily="49" charset="-122"/>
              </a:rPr>
              <a:t>    </a:t>
            </a:r>
            <a:endParaRPr lang="en-US" altLang="zh-CN" b="1" dirty="0">
              <a:solidFill>
                <a:schemeClr val="accent1">
                  <a:lumMod val="75000"/>
                </a:schemeClr>
              </a:solidFill>
              <a:latin typeface="新宋体" panose="02010609030101010101" pitchFamily="49" charset="-122"/>
              <a:ea typeface="新宋体" panose="02010609030101010101" pitchFamily="49" charset="-122"/>
            </a:endParaRPr>
          </a:p>
        </p:txBody>
      </p:sp>
      <p:sp>
        <p:nvSpPr>
          <p:cNvPr id="8" name="MH_Entry_1"/>
          <p:cNvSpPr>
            <a:spLocks noChangeArrowheads="1"/>
          </p:cNvSpPr>
          <p:nvPr>
            <p:custDataLst>
              <p:tags r:id="rId1"/>
            </p:custDataLst>
          </p:nvPr>
        </p:nvSpPr>
        <p:spPr bwMode="auto">
          <a:xfrm flipH="1">
            <a:off x="466090" y="648970"/>
            <a:ext cx="2133600" cy="713740"/>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eaLnBrk="1" hangingPunct="1">
              <a:buFont typeface="Arial" panose="020B0604020202020204" pitchFamily="34" charset="0"/>
              <a:buNone/>
            </a:pPr>
            <a:endParaRPr lang="zh-CN" altLang="en-US" sz="2900">
              <a:sym typeface="Calibri" panose="020F0502020204030204" pitchFamily="34" charset="0"/>
            </a:endParaRPr>
          </a:p>
        </p:txBody>
      </p:sp>
      <p:sp>
        <p:nvSpPr>
          <p:cNvPr id="9" name="TextBox 18"/>
          <p:cNvSpPr txBox="1"/>
          <p:nvPr>
            <p:custDataLst>
              <p:tags r:id="rId2"/>
            </p:custDataLst>
          </p:nvPr>
        </p:nvSpPr>
        <p:spPr>
          <a:xfrm>
            <a:off x="466303" y="715010"/>
            <a:ext cx="2065296" cy="647700"/>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600" b="1" dirty="0">
                <a:solidFill>
                  <a:schemeClr val="bg1"/>
                </a:solidFill>
                <a:latin typeface="宋体" panose="02010600030101010101" pitchFamily="2" charset="-122"/>
                <a:ea typeface="宋体" panose="02010600030101010101" pitchFamily="2" charset="-122"/>
              </a:rPr>
              <a:t>学习目标</a:t>
            </a:r>
            <a:endParaRPr lang="zh-CN" altLang="en-US" sz="3600" b="1" dirty="0">
              <a:solidFill>
                <a:schemeClr val="bg1"/>
              </a:solidFill>
              <a:latin typeface="宋体" panose="02010600030101010101" pitchFamily="2" charset="-122"/>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7" name="矩形 6"/>
          <p:cNvSpPr/>
          <p:nvPr/>
        </p:nvSpPr>
        <p:spPr>
          <a:xfrm>
            <a:off x="561975" y="1717675"/>
            <a:ext cx="10825480" cy="2553335"/>
          </a:xfrm>
          <a:prstGeom prst="rect">
            <a:avLst/>
          </a:prstGeom>
        </p:spPr>
        <p:txBody>
          <a:bodyPr wrap="square">
            <a:spAutoFit/>
          </a:bodyPr>
          <a:p>
            <a:pPr algn="l">
              <a:lnSpc>
                <a:spcPct val="100000"/>
              </a:lnSpc>
              <a:spcBef>
                <a:spcPts val="0"/>
              </a:spcBef>
              <a:spcAft>
                <a:spcPts val="0"/>
              </a:spcAft>
            </a:pPr>
            <a:r>
              <a:rPr lang="en-US" sz="3200" b="1" dirty="0">
                <a:latin typeface="宋体" panose="02010600030101010101" pitchFamily="2" charset="-122"/>
                <a:ea typeface="宋体" panose="02010600030101010101" pitchFamily="2" charset="-122"/>
              </a:rPr>
              <a:t>1.</a:t>
            </a:r>
            <a:r>
              <a:rPr sz="3200" b="1">
                <a:latin typeface="宋体" panose="02010600030101010101" pitchFamily="2" charset="-122"/>
                <a:ea typeface="宋体" panose="02010600030101010101" pitchFamily="2" charset="-122"/>
                <a:cs typeface="宋体" panose="02010600030101010101" pitchFamily="2" charset="-122"/>
              </a:rPr>
              <a:t>传说刑天与黄帝争夺帝位</a:t>
            </a:r>
            <a:r>
              <a:rPr lang="en-US" altLang="zh-CN"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sz="3200" b="1">
                <a:latin typeface="宋体" panose="02010600030101010101" pitchFamily="2" charset="-122"/>
                <a:ea typeface="宋体" panose="02010600030101010101" pitchFamily="2" charset="-122"/>
                <a:cs typeface="宋体" panose="02010600030101010101" pitchFamily="2" charset="-122"/>
              </a:rPr>
              <a:t>失败后被砍头</a:t>
            </a:r>
            <a:r>
              <a:rPr lang="en-US" altLang="zh-CN"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sz="3200" b="1">
                <a:latin typeface="宋体" panose="02010600030101010101" pitchFamily="2" charset="-122"/>
                <a:ea typeface="宋体" panose="02010600030101010101" pitchFamily="2" charset="-122"/>
                <a:cs typeface="宋体" panose="02010600030101010101" pitchFamily="2" charset="-122"/>
              </a:rPr>
              <a:t>但仍挥舞着手里的武器。鲁迅的作</a:t>
            </a:r>
            <a:r>
              <a:rPr lang="zh-CN" sz="3200" b="1">
                <a:latin typeface="宋体" panose="02010600030101010101" pitchFamily="2" charset="-122"/>
                <a:ea typeface="宋体" panose="02010600030101010101" pitchFamily="2" charset="-122"/>
                <a:cs typeface="宋体" panose="02010600030101010101" pitchFamily="2" charset="-122"/>
              </a:rPr>
              <a:t>品</a:t>
            </a:r>
            <a:r>
              <a:rPr sz="3200" b="1">
                <a:latin typeface="宋体" panose="02010600030101010101" pitchFamily="2" charset="-122"/>
                <a:ea typeface="宋体" panose="02010600030101010101" pitchFamily="2" charset="-122"/>
                <a:cs typeface="宋体" panose="02010600030101010101" pitchFamily="2" charset="-122"/>
              </a:rPr>
              <a:t>总将神话传说与当时的现实社会结合起来</a:t>
            </a:r>
            <a:r>
              <a:rPr lang="en-US" altLang="zh-CN"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sz="3200" b="1">
                <a:latin typeface="宋体" panose="02010600030101010101" pitchFamily="2" charset="-122"/>
                <a:ea typeface="宋体" panose="02010600030101010101" pitchFamily="2" charset="-122"/>
                <a:cs typeface="宋体" panose="02010600030101010101" pitchFamily="2" charset="-122"/>
              </a:rPr>
              <a:t>比如材料一就把</a:t>
            </a:r>
            <a:r>
              <a:rPr sz="3200" b="1">
                <a:latin typeface="Arial" panose="020B0604020202020204" pitchFamily="34" charset="0"/>
                <a:ea typeface="宋体" panose="02010600030101010101" pitchFamily="2" charset="-122"/>
                <a:cs typeface="Arial" panose="020B0604020202020204" pitchFamily="34" charset="0"/>
              </a:rPr>
              <a:t>“刑天”移植到“阔</a:t>
            </a:r>
            <a:r>
              <a:rPr lang="zh-CN" sz="3200" b="1">
                <a:latin typeface="Arial" panose="020B0604020202020204" pitchFamily="34" charset="0"/>
                <a:ea typeface="宋体" panose="02010600030101010101" pitchFamily="2" charset="-122"/>
                <a:cs typeface="Arial" panose="020B0604020202020204" pitchFamily="34" charset="0"/>
              </a:rPr>
              <a:t>人</a:t>
            </a:r>
            <a:r>
              <a:rPr sz="3200" b="1">
                <a:latin typeface="Arial" panose="020B0604020202020204" pitchFamily="34" charset="0"/>
                <a:ea typeface="宋体" panose="02010600030101010101" pitchFamily="2" charset="-122"/>
                <a:cs typeface="Arial" panose="020B0604020202020204" pitchFamily="34" charset="0"/>
              </a:rPr>
              <a:t>的天下”中</a:t>
            </a:r>
            <a:r>
              <a:rPr lang="en-US" altLang="zh-CN"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sz="3200" b="1">
                <a:latin typeface="Arial" panose="020B0604020202020204" pitchFamily="34" charset="0"/>
                <a:ea typeface="宋体" panose="02010600030101010101" pitchFamily="2" charset="-122"/>
                <a:cs typeface="Arial" panose="020B0604020202020204" pitchFamily="34" charset="0"/>
              </a:rPr>
              <a:t>“阔人的天下”</a:t>
            </a:r>
            <a:r>
              <a:rPr sz="3200" b="1">
                <a:latin typeface="宋体" panose="02010600030101010101" pitchFamily="2" charset="-122"/>
                <a:ea typeface="宋体" panose="02010600030101010101" pitchFamily="2" charset="-122"/>
                <a:cs typeface="宋体" panose="02010600030101010101" pitchFamily="2" charset="-122"/>
              </a:rPr>
              <a:t>即当时统治阶级的天下。你认为鲁迅这样表达的意</a:t>
            </a:r>
            <a:r>
              <a:rPr lang="zh-CN" sz="3200" b="1">
                <a:latin typeface="宋体" panose="02010600030101010101" pitchFamily="2" charset="-122"/>
                <a:ea typeface="宋体" panose="02010600030101010101" pitchFamily="2" charset="-122"/>
                <a:cs typeface="宋体" panose="02010600030101010101" pitchFamily="2" charset="-122"/>
              </a:rPr>
              <a:t>图</a:t>
            </a:r>
            <a:r>
              <a:rPr sz="3200" b="1">
                <a:latin typeface="宋体" panose="02010600030101010101" pitchFamily="2" charset="-122"/>
                <a:ea typeface="宋体" panose="02010600030101010101" pitchFamily="2" charset="-122"/>
                <a:cs typeface="宋体" panose="02010600030101010101" pitchFamily="2" charset="-122"/>
              </a:rPr>
              <a:t>是</a:t>
            </a:r>
            <a:r>
              <a:rPr lang="zh-CN" altLang="en-US" sz="3200" b="1" dirty="0">
                <a:latin typeface="Arial" panose="020B0604020202020204" pitchFamily="34" charset="0"/>
                <a:ea typeface="宋体" panose="02010600030101010101" pitchFamily="2" charset="-122"/>
                <a:sym typeface="宋体" panose="02010600030101010101" pitchFamily="2" charset="-122"/>
              </a:rPr>
              <a:t>:</a:t>
            </a:r>
            <a:endParaRPr lang="zh-CN" altLang="en-US" sz="3200" b="1" dirty="0">
              <a:latin typeface="Arial" panose="020B0604020202020204" pitchFamily="34" charset="0"/>
              <a:ea typeface="宋体" panose="02010600030101010101" pitchFamily="2" charset="-122"/>
              <a:sym typeface="宋体" panose="02010600030101010101" pitchFamily="2" charset="-122"/>
            </a:endParaRPr>
          </a:p>
          <a:p>
            <a:pPr algn="l">
              <a:lnSpc>
                <a:spcPct val="100000"/>
              </a:lnSpc>
              <a:spcBef>
                <a:spcPts val="0"/>
              </a:spcBef>
              <a:spcAft>
                <a:spcPts val="0"/>
              </a:spcAft>
            </a:pPr>
            <a:r>
              <a:rPr lang="zh-CN" altLang="en-US" sz="3200" b="1" u="sng" dirty="0">
                <a:latin typeface="Arial" panose="020B0604020202020204" pitchFamily="34" charset="0"/>
                <a:ea typeface="宋体" panose="02010600030101010101" pitchFamily="2" charset="-122"/>
                <a:sym typeface="宋体" panose="02010600030101010101" pitchFamily="2" charset="-122"/>
              </a:rPr>
              <a:t> </a:t>
            </a:r>
            <a:r>
              <a:rPr lang="en-US" altLang="zh-CN" sz="3200" b="1" u="sng" dirty="0">
                <a:latin typeface="Arial" panose="020B0604020202020204" pitchFamily="34" charset="0"/>
                <a:ea typeface="宋体" panose="02010600030101010101" pitchFamily="2" charset="-122"/>
                <a:sym typeface="宋体" panose="02010600030101010101" pitchFamily="2" charset="-122"/>
              </a:rPr>
              <a:t>                                                                       </a:t>
            </a:r>
            <a:r>
              <a:rPr lang="zh-CN" altLang="zh-CN" sz="2800" b="1" dirty="0">
                <a:latin typeface="宋体" panose="02010600030101010101" pitchFamily="2" charset="-122"/>
                <a:ea typeface="宋体" panose="02010600030101010101" pitchFamily="2" charset="-122"/>
                <a:sym typeface="+mn-ea"/>
              </a:rPr>
              <a:t>。</a:t>
            </a:r>
            <a:endParaRPr lang="zh-CN" altLang="zh-CN" sz="2800" b="1" dirty="0">
              <a:latin typeface="宋体" panose="02010600030101010101" pitchFamily="2" charset="-122"/>
              <a:ea typeface="宋体" panose="02010600030101010101" pitchFamily="2" charset="-122"/>
            </a:endParaRPr>
          </a:p>
        </p:txBody>
      </p:sp>
      <p:sp>
        <p:nvSpPr>
          <p:cNvPr id="8" name="文本框 7"/>
          <p:cNvSpPr txBox="1"/>
          <p:nvPr/>
        </p:nvSpPr>
        <p:spPr>
          <a:xfrm>
            <a:off x="701675" y="3606165"/>
            <a:ext cx="8535035" cy="583565"/>
          </a:xfrm>
          <a:prstGeom prst="rect">
            <a:avLst/>
          </a:prstGeom>
          <a:noFill/>
        </p:spPr>
        <p:txBody>
          <a:bodyPr wrap="square" rtlCol="0" anchor="t">
            <a:spAutoFit/>
          </a:bodyPr>
          <a:p>
            <a:r>
              <a:rPr lang="zh-CN" altLang="en-US" sz="3200" b="1">
                <a:solidFill>
                  <a:srgbClr val="FF0000"/>
                </a:solidFill>
                <a:latin typeface="宋体" panose="02010600030101010101" pitchFamily="2" charset="-122"/>
                <a:ea typeface="宋体" panose="02010600030101010101" pitchFamily="2" charset="-122"/>
              </a:rPr>
              <a:t>希望唤起民众的思想觉醒</a:t>
            </a:r>
            <a:r>
              <a:rPr lang="en-US" altLang="zh-CN"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rPr>
              <a:t>激励民众奋起反抗</a:t>
            </a:r>
            <a:endParaRPr lang="zh-CN" altLang="en-US" sz="3200" b="1">
              <a:solidFill>
                <a:srgbClr val="FF0000"/>
              </a:solidFill>
              <a:latin typeface="宋体" panose="02010600030101010101" pitchFamily="2" charset="-122"/>
              <a:ea typeface="宋体" panose="02010600030101010101" pitchFamily="2" charset="-122"/>
            </a:endParaRPr>
          </a:p>
        </p:txBody>
      </p:sp>
      <p:sp>
        <p:nvSpPr>
          <p:cNvPr id="10" name="MH_Entry_1"/>
          <p:cNvSpPr>
            <a:spLocks noChangeArrowheads="1"/>
          </p:cNvSpPr>
          <p:nvPr>
            <p:custDataLst>
              <p:tags r:id="rId1"/>
            </p:custDataLst>
          </p:nvPr>
        </p:nvSpPr>
        <p:spPr bwMode="auto">
          <a:xfrm flipH="1">
            <a:off x="466090" y="618490"/>
            <a:ext cx="2133600" cy="744220"/>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eaLnBrk="1" hangingPunct="1">
              <a:buFont typeface="Arial" panose="020B0604020202020204" pitchFamily="34" charset="0"/>
              <a:buNone/>
            </a:pPr>
            <a:r>
              <a:rPr lang="zh-CN" altLang="en-US" sz="3600" b="1">
                <a:solidFill>
                  <a:schemeClr val="bg1"/>
                </a:solidFill>
                <a:latin typeface="宋体" panose="02010600030101010101" pitchFamily="2" charset="-122"/>
                <a:ea typeface="宋体" panose="02010600030101010101" pitchFamily="2" charset="-122"/>
                <a:sym typeface="Calibri" panose="020F0502020204030204" pitchFamily="34" charset="0"/>
              </a:rPr>
              <a:t>拓展延伸</a:t>
            </a:r>
            <a:endParaRPr lang="zh-CN" altLang="en-US" sz="3600" b="1">
              <a:solidFill>
                <a:schemeClr val="bg1"/>
              </a:solidFill>
              <a:latin typeface="宋体" panose="02010600030101010101" pitchFamily="2" charset="-122"/>
              <a:ea typeface="宋体" panose="02010600030101010101" pitchFamily="2" charset="-122"/>
              <a:sym typeface="Calibri" panose="020F050202020403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 name="文本框 3"/>
          <p:cNvSpPr txBox="1"/>
          <p:nvPr/>
        </p:nvSpPr>
        <p:spPr>
          <a:xfrm>
            <a:off x="688340" y="433070"/>
            <a:ext cx="11007725" cy="1568450"/>
          </a:xfrm>
          <a:prstGeom prst="rect">
            <a:avLst/>
          </a:prstGeom>
          <a:noFill/>
        </p:spPr>
        <p:txBody>
          <a:bodyPr wrap="square" rtlCol="0" anchor="t">
            <a:spAutoFit/>
          </a:bodyPr>
          <a:p>
            <a:pPr>
              <a:lnSpc>
                <a:spcPct val="100000"/>
              </a:lnSpc>
            </a:pPr>
            <a:r>
              <a:rPr lang="zh-CN" altLang="en-US" sz="3200" b="1">
                <a:latin typeface="宋体" panose="02010600030101010101" pitchFamily="2" charset="-122"/>
                <a:ea typeface="宋体" panose="02010600030101010101" pitchFamily="2" charset="-122"/>
                <a:cs typeface="宋体" panose="02010600030101010101" pitchFamily="2" charset="-122"/>
              </a:rPr>
              <a:t>2</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材料二指出</a:t>
            </a:r>
            <a:r>
              <a:rPr lang="en-US" altLang="zh-CN"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阿长与《山海经》的故事在现实中应该是发生在</a:t>
            </a:r>
            <a:r>
              <a:rPr lang="zh-CN" altLang="en-US" sz="3200" b="1">
                <a:solidFill>
                  <a:schemeClr val="tx1"/>
                </a:solidFill>
                <a:uFillTx/>
                <a:latin typeface="Arial" panose="020B0604020202020204" pitchFamily="34" charset="0"/>
                <a:ea typeface="SimSun-ExtB" panose="02010609060101010101" charset="-122"/>
                <a:cs typeface="Arial" panose="020B0604020202020204" pitchFamily="34" charset="0"/>
              </a:rPr>
              <a:t>“隐鼠事件”之前</a:t>
            </a:r>
            <a:r>
              <a:rPr lang="en-US" altLang="zh-CN"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a:solidFill>
                  <a:schemeClr val="tx1"/>
                </a:solidFill>
                <a:uFillTx/>
                <a:latin typeface="Arial" panose="020B0604020202020204" pitchFamily="34" charset="0"/>
                <a:ea typeface="SimSun-ExtB" panose="02010609060101010101" charset="-122"/>
                <a:cs typeface="Arial" panose="020B0604020202020204" pitchFamily="34" charset="0"/>
              </a:rPr>
              <a:t>并把鲁迅这种改动称为“无意或有意的诗化”</a:t>
            </a:r>
            <a:r>
              <a:rPr lang="en-US" altLang="zh-CN"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你认为这样的改动</a:t>
            </a:r>
            <a:r>
              <a:rPr lang="en-US" altLang="zh-CN"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从艺术表现角度来讲有什么好处？</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718185" y="2001520"/>
            <a:ext cx="10896600" cy="1568450"/>
          </a:xfrm>
          <a:prstGeom prst="rect">
            <a:avLst/>
          </a:prstGeom>
          <a:noFill/>
        </p:spPr>
        <p:txBody>
          <a:bodyPr wrap="square" rtlCol="0" anchor="t">
            <a:spAutoFit/>
          </a:bodyPr>
          <a:p>
            <a:pPr>
              <a:lnSpc>
                <a:spcPct val="100000"/>
              </a:lnSpc>
            </a:pPr>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rPr>
              <a:t>       </a:t>
            </a:r>
            <a:r>
              <a:rPr lang="zh-CN" altLang="en-US" sz="3200" b="1">
                <a:uFillTx/>
                <a:latin typeface="Arial" panose="020B0604020202020204" pitchFamily="34" charset="0"/>
                <a:ea typeface="SimSun-ExtB" panose="02010609060101010101" charset="-122"/>
                <a:cs typeface="Arial" panose="020B0604020202020204" pitchFamily="34" charset="0"/>
                <a:sym typeface="+mn-ea"/>
              </a:rPr>
              <a:t>所谓“诗化”是指深化文章的中心</a:t>
            </a:r>
            <a:r>
              <a:rPr lang="en-US" altLang="zh-CN"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a:uFillTx/>
                <a:latin typeface="Arial" panose="020B0604020202020204" pitchFamily="34" charset="0"/>
                <a:ea typeface="SimSun-ExtB" panose="02010609060101010101" charset="-122"/>
                <a:cs typeface="Arial" panose="020B0604020202020204" pitchFamily="34" charset="0"/>
                <a:sym typeface="+mn-ea"/>
              </a:rPr>
              <a:t>使人物的形象更耐人寻味。</a:t>
            </a:r>
            <a:r>
              <a:rPr lang="zh-CN" altLang="en-US" sz="3200" b="1">
                <a:solidFill>
                  <a:schemeClr val="tx1"/>
                </a:solidFill>
                <a:uFillTx/>
                <a:latin typeface="Arial" panose="020B0604020202020204" pitchFamily="34" charset="0"/>
                <a:ea typeface="SimSun-ExtB" panose="02010609060101010101" charset="-122"/>
                <a:cs typeface="Arial" panose="020B0604020202020204" pitchFamily="34" charset="0"/>
              </a:rPr>
              <a:t>鲁迅把“隐鼠事件”放在前面</a:t>
            </a:r>
            <a:r>
              <a:rPr lang="en-US" altLang="zh-CN"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a:solidFill>
                  <a:srgbClr val="FF0000"/>
                </a:solidFill>
                <a:uFillTx/>
                <a:latin typeface="Arial" panose="020B0604020202020204" pitchFamily="34" charset="0"/>
                <a:ea typeface="SimSun-ExtB" panose="02010609060101010101" charset="-122"/>
                <a:cs typeface="Arial" panose="020B0604020202020204" pitchFamily="34" charset="0"/>
              </a:rPr>
              <a:t>使文章中“我”与长妈妈的故事跌宕起伏、一波三折</a:t>
            </a:r>
            <a:r>
              <a:rPr lang="en-US" altLang="zh-CN"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200" b="1">
                <a:solidFill>
                  <a:srgbClr val="FF0000"/>
                </a:solidFill>
                <a:uFillTx/>
                <a:latin typeface="Arial" panose="020B0604020202020204" pitchFamily="34" charset="0"/>
                <a:ea typeface="SimSun-ExtB" panose="02010609060101010101" charset="-122"/>
                <a:cs typeface="Arial" panose="020B0604020202020204" pitchFamily="34" charset="0"/>
              </a:rPr>
              <a:t>也更好地表现出作者的情感变化。</a:t>
            </a:r>
            <a:endParaRPr lang="en-US" altLang="zh-CN" sz="3200" b="1">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
        <p:nvSpPr>
          <p:cNvPr id="2" name="文本框 1"/>
          <p:cNvSpPr txBox="1"/>
          <p:nvPr>
            <p:custDataLst>
              <p:tags r:id="rId1"/>
            </p:custDataLst>
          </p:nvPr>
        </p:nvSpPr>
        <p:spPr>
          <a:xfrm>
            <a:off x="688340" y="3569970"/>
            <a:ext cx="11007725" cy="1076325"/>
          </a:xfrm>
          <a:prstGeom prst="rect">
            <a:avLst/>
          </a:prstGeom>
          <a:noFill/>
        </p:spPr>
        <p:txBody>
          <a:bodyPr wrap="square" rtlCol="0" anchor="t">
            <a:spAutoFit/>
          </a:bodyPr>
          <a:p>
            <a:pPr>
              <a:lnSpc>
                <a:spcPct val="100000"/>
              </a:lnSpc>
            </a:pPr>
            <a:r>
              <a:rPr lang="en-US" altLang="zh-CN" sz="3200" b="1">
                <a:latin typeface="宋体" panose="02010600030101010101" pitchFamily="2" charset="-122"/>
                <a:ea typeface="宋体" panose="02010600030101010101" pitchFamily="2" charset="-122"/>
                <a:cs typeface="宋体" panose="02010600030101010101" pitchFamily="2" charset="-122"/>
              </a:rPr>
              <a:t>3.</a:t>
            </a:r>
            <a:r>
              <a:rPr lang="zh-CN" altLang="en-US" sz="3200" b="1">
                <a:latin typeface="宋体" panose="02010600030101010101" pitchFamily="2" charset="-122"/>
                <a:ea typeface="宋体" panose="02010600030101010101" pitchFamily="2" charset="-122"/>
                <a:cs typeface="宋体" panose="02010600030101010101" pitchFamily="2" charset="-122"/>
              </a:rPr>
              <a:t>观看材料三中的动画片。请结合课文内容和观看体验</a:t>
            </a:r>
            <a:r>
              <a:rPr lang="en-US" altLang="zh-CN"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sz="3200" b="1">
                <a:latin typeface="宋体" panose="02010600030101010101" pitchFamily="2" charset="-122"/>
                <a:ea typeface="宋体" panose="02010600030101010101" pitchFamily="2" charset="-122"/>
                <a:cs typeface="宋体" panose="02010600030101010101" pitchFamily="2" charset="-122"/>
              </a:rPr>
              <a:t>谈谈你是否喜欢这样的改动</a:t>
            </a:r>
            <a:r>
              <a:rPr lang="en-US" altLang="zh-CN" sz="32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sz="3200" b="1">
                <a:latin typeface="宋体" panose="02010600030101010101" pitchFamily="2" charset="-122"/>
                <a:ea typeface="宋体" panose="02010600030101010101" pitchFamily="2" charset="-122"/>
                <a:cs typeface="宋体" panose="02010600030101010101" pitchFamily="2" charset="-122"/>
              </a:rPr>
              <a:t>并说明理由。</a:t>
            </a:r>
            <a:endParaRPr lang="zh-CN" sz="3200" b="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2"/>
            </p:custDataLst>
          </p:nvPr>
        </p:nvSpPr>
        <p:spPr>
          <a:xfrm>
            <a:off x="718185" y="4583430"/>
            <a:ext cx="10977245" cy="1568450"/>
          </a:xfrm>
          <a:prstGeom prst="rect">
            <a:avLst/>
          </a:prstGeom>
          <a:noFill/>
        </p:spPr>
        <p:txBody>
          <a:bodyPr wrap="square" rtlCol="0" anchor="t">
            <a:spAutoFit/>
          </a:bodyPr>
          <a:p>
            <a:pPr>
              <a:lnSpc>
                <a:spcPct val="100000"/>
              </a:lnSpc>
            </a:pPr>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rPr>
              <a:t>       </a:t>
            </a:r>
            <a:r>
              <a:rPr sz="3200" b="1">
                <a:uFillTx/>
                <a:latin typeface="Arial" panose="020B0604020202020204" pitchFamily="34" charset="0"/>
                <a:ea typeface="SimSun-ExtB" panose="02010609060101010101" charset="-122"/>
                <a:cs typeface="Arial" panose="020B0604020202020204" pitchFamily="34" charset="0"/>
              </a:rPr>
              <a:t>我</a:t>
            </a:r>
            <a:r>
              <a:rPr sz="3200" b="1">
                <a:solidFill>
                  <a:srgbClr val="FF0000"/>
                </a:solidFill>
                <a:uFillTx/>
                <a:latin typeface="Arial" panose="020B0604020202020204" pitchFamily="34" charset="0"/>
                <a:ea typeface="SimSun-ExtB" panose="02010609060101010101" charset="-122"/>
                <a:cs typeface="Arial" panose="020B0604020202020204" pitchFamily="34" charset="0"/>
              </a:rPr>
              <a:t>喜欢</a:t>
            </a:r>
            <a:r>
              <a:rPr sz="3200" b="1">
                <a:uFillTx/>
                <a:latin typeface="Arial" panose="020B0604020202020204" pitchFamily="34" charset="0"/>
                <a:ea typeface="SimSun-ExtB" panose="02010609060101010101" charset="-122"/>
                <a:cs typeface="Arial" panose="020B0604020202020204" pitchFamily="34" charset="0"/>
              </a:rPr>
              <a:t>这样的改动。其中</a:t>
            </a:r>
            <a:r>
              <a:rPr sz="3200" b="1">
                <a:solidFill>
                  <a:srgbClr val="FF0000"/>
                </a:solidFill>
                <a:uFillTx/>
                <a:latin typeface="Arial" panose="020B0604020202020204" pitchFamily="34" charset="0"/>
                <a:ea typeface="SimSun-ExtB" panose="02010609060101010101" charset="-122"/>
                <a:cs typeface="Arial" panose="020B0604020202020204" pitchFamily="34" charset="0"/>
              </a:rPr>
              <a:t>添加了《山海经》的神奇故事</a:t>
            </a:r>
            <a:r>
              <a:rPr lang="en-US" altLang="zh-CN"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sz="3200" b="1">
                <a:solidFill>
                  <a:srgbClr val="FF0000"/>
                </a:solidFill>
                <a:uFillTx/>
                <a:latin typeface="Arial" panose="020B0604020202020204" pitchFamily="34" charset="0"/>
                <a:ea typeface="SimSun-ExtB" panose="02010609060101010101" charset="-122"/>
                <a:cs typeface="Arial" panose="020B0604020202020204" pitchFamily="34" charset="0"/>
              </a:rPr>
              <a:t>便于读者加深对鲁迅爱书之情的理解</a:t>
            </a:r>
            <a:r>
              <a:rPr lang="en-US" altLang="zh-CN" sz="32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sz="3200" b="1">
                <a:solidFill>
                  <a:srgbClr val="FF0000"/>
                </a:solidFill>
                <a:uFillTx/>
                <a:latin typeface="Arial" panose="020B0604020202020204" pitchFamily="34" charset="0"/>
                <a:ea typeface="SimSun-ExtB" panose="02010609060101010101" charset="-122"/>
                <a:cs typeface="Arial" panose="020B0604020202020204" pitchFamily="34" charset="0"/>
              </a:rPr>
              <a:t>衬托出长妈妈形象的高大</a:t>
            </a:r>
            <a:r>
              <a:rPr lang="zh-CN" altLang="en-US" sz="3200" b="1">
                <a:solidFill>
                  <a:schemeClr val="tx1"/>
                </a:solidFill>
                <a:uFillTx/>
                <a:latin typeface="Arial" panose="020B0604020202020204" pitchFamily="34" charset="0"/>
                <a:ea typeface="SimSun-ExtB" panose="02010609060101010101" charset="-122"/>
                <a:cs typeface="Arial" panose="020B0604020202020204" pitchFamily="34" charset="0"/>
              </a:rPr>
              <a:t>。</a:t>
            </a:r>
            <a:endParaRPr lang="en-US" altLang="zh-CN" sz="3200" b="1">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文本框 1"/>
          <p:cNvSpPr txBox="1"/>
          <p:nvPr/>
        </p:nvSpPr>
        <p:spPr>
          <a:xfrm>
            <a:off x="736600" y="1541145"/>
            <a:ext cx="11014075" cy="3538220"/>
          </a:xfrm>
          <a:prstGeom prst="rect">
            <a:avLst/>
          </a:prstGeom>
          <a:noFill/>
        </p:spPr>
        <p:txBody>
          <a:bodyPr wrap="square" rtlCol="0" anchor="t">
            <a:spAutoFit/>
          </a:bodyPr>
          <a:p>
            <a:pPr algn="ctr"/>
            <a:r>
              <a:rPr lang="zh-CN" altLang="en-US" sz="3200" b="1">
                <a:latin typeface="宋体" panose="02010600030101010101" pitchFamily="2" charset="-122"/>
                <a:ea typeface="宋体" panose="02010600030101010101" pitchFamily="2" charset="-122"/>
                <a:cs typeface="宋体" panose="02010600030101010101" pitchFamily="2" charset="-122"/>
              </a:rPr>
              <a:t>阿长与《山海经》</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algn="ct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algn="l"/>
            <a:r>
              <a:rPr lang="zh-CN" altLang="en-US" sz="3200" b="1">
                <a:latin typeface="宋体" panose="02010600030101010101" pitchFamily="2" charset="-122"/>
                <a:ea typeface="宋体" panose="02010600030101010101" pitchFamily="2" charset="-122"/>
                <a:cs typeface="宋体" panose="02010600030101010101" pitchFamily="2" charset="-122"/>
              </a:rPr>
              <a:t>阿长</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烦琐粗俗、愚昧迷信、真诚淳朴善良、</a:t>
            </a:r>
            <a:r>
              <a:rPr lang="zh-CN" altLang="zh-CN" sz="3200" b="1" dirty="0">
                <a:solidFill>
                  <a:schemeClr val="tx1"/>
                </a:solidFill>
                <a:latin typeface="宋体" panose="02010600030101010101" pitchFamily="2" charset="-122"/>
                <a:ea typeface="宋体" panose="02010600030101010101" pitchFamily="2" charset="-122"/>
                <a:sym typeface="+mn-ea"/>
              </a:rPr>
              <a:t>热情慈爱</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algn="l"/>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algn="l"/>
            <a:r>
              <a:rPr lang="zh-CN" altLang="en-US" sz="3200" b="1">
                <a:latin typeface="宋体" panose="02010600030101010101" pitchFamily="2" charset="-122"/>
                <a:ea typeface="宋体" panose="02010600030101010101" pitchFamily="2" charset="-122"/>
                <a:cs typeface="宋体" panose="02010600030101010101" pitchFamily="2" charset="-122"/>
              </a:rPr>
              <a:t>感情线索</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不大佩服、不耐烦——尊敬</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憎恶——更敬佩</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algn="l"/>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algn="l"/>
            <a:r>
              <a:rPr lang="zh-CN" altLang="en-US" sz="3200" b="1">
                <a:latin typeface="宋体" panose="02010600030101010101" pitchFamily="2" charset="-122"/>
                <a:ea typeface="宋体" panose="02010600030101010101" pitchFamily="2" charset="-122"/>
                <a:cs typeface="宋体" panose="02010600030101010101" pitchFamily="2" charset="-122"/>
              </a:rPr>
              <a:t>写法：</a:t>
            </a:r>
            <a:r>
              <a:rPr lang="zh-CN" altLang="en-US" sz="3200" b="1">
                <a:solidFill>
                  <a:srgbClr val="FF3300"/>
                </a:solidFill>
                <a:latin typeface="宋体" panose="02010600030101010101" pitchFamily="2" charset="-122"/>
                <a:ea typeface="宋体" panose="02010600030101010101" pitchFamily="2" charset="-122"/>
                <a:cs typeface="宋体" panose="02010600030101010101" pitchFamily="2" charset="-122"/>
              </a:rPr>
              <a:t>先抑后扬</a:t>
            </a:r>
            <a:r>
              <a:rPr lang="zh-CN" altLang="en-US" sz="3200" b="1">
                <a:latin typeface="宋体" panose="02010600030101010101" pitchFamily="2" charset="-122"/>
                <a:ea typeface="宋体" panose="02010600030101010101" pitchFamily="2" charset="-122"/>
                <a:cs typeface="宋体" panose="02010600030101010101" pitchFamily="2" charset="-122"/>
              </a:rPr>
              <a:t>手法，</a:t>
            </a:r>
            <a:r>
              <a:rPr lang="zh-CN" altLang="en-US" sz="3200" b="1">
                <a:solidFill>
                  <a:srgbClr val="FF3300"/>
                </a:solidFill>
                <a:latin typeface="宋体" panose="02010600030101010101" pitchFamily="2" charset="-122"/>
                <a:ea typeface="宋体" panose="02010600030101010101" pitchFamily="2" charset="-122"/>
                <a:cs typeface="宋体" panose="02010600030101010101" pitchFamily="2" charset="-122"/>
              </a:rPr>
              <a:t>双重视角</a:t>
            </a:r>
            <a:r>
              <a:rPr lang="zh-CN" altLang="en-US" sz="3200" b="1">
                <a:latin typeface="宋体" panose="02010600030101010101" pitchFamily="2" charset="-122"/>
                <a:ea typeface="宋体" panose="02010600030101010101" pitchFamily="2" charset="-122"/>
                <a:cs typeface="宋体" panose="02010600030101010101" pitchFamily="2" charset="-122"/>
              </a:rPr>
              <a:t>刻画人物</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
        <p:nvSpPr>
          <p:cNvPr id="10" name="MH_Entry_1"/>
          <p:cNvSpPr>
            <a:spLocks noChangeArrowheads="1"/>
          </p:cNvSpPr>
          <p:nvPr>
            <p:custDataLst>
              <p:tags r:id="rId1"/>
            </p:custDataLst>
          </p:nvPr>
        </p:nvSpPr>
        <p:spPr bwMode="auto">
          <a:xfrm flipH="1">
            <a:off x="466090" y="618490"/>
            <a:ext cx="2133600" cy="744220"/>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eaLnBrk="1" hangingPunct="1">
              <a:buFont typeface="Arial" panose="020B0604020202020204" pitchFamily="34" charset="0"/>
              <a:buNone/>
            </a:pPr>
            <a:r>
              <a:rPr lang="zh-CN" altLang="en-US" sz="3600" b="1">
                <a:solidFill>
                  <a:schemeClr val="bg1"/>
                </a:solidFill>
                <a:latin typeface="宋体" panose="02010600030101010101" pitchFamily="2" charset="-122"/>
                <a:ea typeface="宋体" panose="02010600030101010101" pitchFamily="2" charset="-122"/>
                <a:sym typeface="Calibri" panose="020F0502020204030204" pitchFamily="34" charset="0"/>
              </a:rPr>
              <a:t>板书设计</a:t>
            </a:r>
            <a:endParaRPr lang="zh-CN" altLang="en-US" sz="3600" b="1">
              <a:solidFill>
                <a:schemeClr val="bg1"/>
              </a:solidFill>
              <a:latin typeface="宋体" panose="02010600030101010101" pitchFamily="2" charset="-122"/>
              <a:ea typeface="宋体" panose="02010600030101010101" pitchFamily="2" charset="-122"/>
              <a:sym typeface="Calibri" panose="020F0502020204030204" pitchFamily="34" charset="0"/>
            </a:endParaRPr>
          </a:p>
        </p:txBody>
      </p:sp>
      <p:sp>
        <p:nvSpPr>
          <p:cNvPr id="8" name="矩形 7"/>
          <p:cNvSpPr/>
          <p:nvPr>
            <p:custDataLst>
              <p:tags r:id="rId2"/>
            </p:custDataLst>
          </p:nvPr>
        </p:nvSpPr>
        <p:spPr>
          <a:xfrm>
            <a:off x="466090" y="5257800"/>
            <a:ext cx="10261600" cy="521970"/>
          </a:xfrm>
          <a:prstGeom prst="rect">
            <a:avLst/>
          </a:prstGeom>
        </p:spPr>
        <p:txBody>
          <a:bodyPr wrap="square">
            <a:spAutoFit/>
          </a:bodyPr>
          <a:p>
            <a:pPr algn="just" fontAlgn="auto">
              <a:lnSpc>
                <a:spcPct val="100000"/>
              </a:lnSpc>
              <a:spcBef>
                <a:spcPts val="0"/>
              </a:spcBef>
              <a:spcAft>
                <a:spcPts val="0"/>
              </a:spcAft>
            </a:pPr>
            <a:r>
              <a:rPr lang="en-US" altLang="zh-CN" sz="2800" b="1" dirty="0" smtClean="0">
                <a:latin typeface="宋体" panose="02010600030101010101" pitchFamily="2" charset="-122"/>
                <a:ea typeface="宋体" panose="02010600030101010101" pitchFamily="2" charset="-122"/>
              </a:rPr>
              <a:t>    </a:t>
            </a:r>
            <a:endParaRPr lang="zh-CN" altLang="zh-CN" sz="3200" b="1" dirty="0">
              <a:latin typeface="宋体" panose="02010600030101010101" pitchFamily="2" charset="-122"/>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2289" name="Rectangle 3"/>
          <p:cNvSpPr>
            <a:spLocks noGrp="1"/>
          </p:cNvSpPr>
          <p:nvPr/>
        </p:nvSpPr>
        <p:spPr>
          <a:xfrm>
            <a:off x="542925" y="1484630"/>
            <a:ext cx="11962765" cy="2241550"/>
          </a:xfrm>
          <a:prstGeom prst="rect">
            <a:avLst/>
          </a:prstGeom>
          <a:noFill/>
          <a:ln w="9525">
            <a:noFill/>
          </a:ln>
        </p:spPr>
        <p:txBody>
          <a:bodyPr anchor="t"/>
          <a:p>
            <a:pPr marL="342900" indent="-342900">
              <a:lnSpc>
                <a:spcPct val="125000"/>
              </a:lnSpc>
              <a:spcBef>
                <a:spcPts val="20"/>
              </a:spcBef>
              <a:spcAft>
                <a:spcPts val="0"/>
              </a:spcAft>
            </a:pPr>
            <a:r>
              <a:rPr lang="en-US" altLang="zh-CN" sz="4000" b="1" dirty="0">
                <a:latin typeface="宋体" panose="02010600030101010101" pitchFamily="2" charset="-122"/>
                <a:ea typeface="宋体" panose="02010600030101010101" pitchFamily="2" charset="-122"/>
                <a:sym typeface="+mn-ea"/>
              </a:rPr>
              <a:t>1</a:t>
            </a:r>
            <a:r>
              <a:rPr lang="en-US" altLang="zh-CN" sz="3500" b="1" dirty="0">
                <a:latin typeface="宋体" panose="02010600030101010101" pitchFamily="2" charset="-122"/>
                <a:ea typeface="宋体" panose="02010600030101010101" pitchFamily="2" charset="-122"/>
                <a:sym typeface="+mn-ea"/>
              </a:rPr>
              <a:t>.</a:t>
            </a:r>
            <a:r>
              <a:rPr lang="zh-CN" sz="3500" b="1" dirty="0">
                <a:latin typeface="宋体" panose="02010600030101010101" pitchFamily="2" charset="-122"/>
                <a:ea typeface="宋体" panose="02010600030101010101" pitchFamily="2" charset="-122"/>
                <a:sym typeface="+mn-ea"/>
              </a:rPr>
              <a:t>根据拼音写汉字</a:t>
            </a:r>
            <a:endParaRPr lang="zh-CN" altLang="en-US" sz="3500" b="1">
              <a:latin typeface="宋体" panose="02010600030101010101" pitchFamily="2" charset="-122"/>
              <a:ea typeface="宋体" panose="02010600030101010101" pitchFamily="2" charset="-122"/>
            </a:endParaRPr>
          </a:p>
          <a:p>
            <a:pPr marL="342900" indent="-342900">
              <a:lnSpc>
                <a:spcPct val="125000"/>
              </a:lnSpc>
              <a:spcBef>
                <a:spcPts val="20"/>
              </a:spcBef>
              <a:spcAft>
                <a:spcPts val="0"/>
              </a:spcAft>
            </a:pPr>
            <a:r>
              <a:rPr lang="en-US" altLang="zh-CN" sz="3600">
                <a:latin typeface="Arial" panose="020B0604020202020204" pitchFamily="34" charset="0"/>
                <a:ea typeface="宋体" panose="02010600030101010101" pitchFamily="2" charset="-122"/>
                <a:cs typeface="Arial" panose="020B0604020202020204" pitchFamily="34" charset="0"/>
                <a:sym typeface="黑体" panose="02010609060101010101" charset="-122"/>
              </a:rPr>
              <a:t>zēng     </a:t>
            </a:r>
            <a:r>
              <a:rPr lang="zh-CN" altLang="en-US" sz="3600" b="1" dirty="0">
                <a:latin typeface="宋体" panose="02010600030101010101" pitchFamily="2" charset="-122"/>
                <a:ea typeface="宋体" panose="02010600030101010101" pitchFamily="2" charset="-122"/>
                <a:sym typeface="+mn-ea"/>
              </a:rPr>
              <a:t>恶</a:t>
            </a:r>
            <a:r>
              <a:rPr lang="en-US" altLang="zh-CN" sz="3600" b="1" dirty="0">
                <a:latin typeface="宋体" panose="02010600030101010101" pitchFamily="2" charset="-122"/>
                <a:ea typeface="宋体" panose="02010600030101010101" pitchFamily="2" charset="-122"/>
                <a:sym typeface="+mn-ea"/>
              </a:rPr>
              <a:t>    </a:t>
            </a:r>
            <a:r>
              <a:rPr lang="zh-CN" altLang="en-US" sz="3600" b="1">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烦</a:t>
            </a:r>
            <a:r>
              <a:rPr lang="zh-CN" altLang="en-US" sz="3600">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suǒ</a:t>
            </a:r>
            <a:r>
              <a:rPr lang="en-US" altLang="zh-CN" sz="3600">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            </a:t>
            </a:r>
            <a:r>
              <a:rPr lang="zh-CN" altLang="en-US" sz="3600" b="1">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胸</a:t>
            </a:r>
            <a:r>
              <a:rPr lang="en-US" altLang="zh-CN" sz="3600">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pú            </a:t>
            </a:r>
            <a:r>
              <a:rPr lang="zh-CN" altLang="en-US" sz="3600">
                <a:latin typeface="+mj-lt"/>
                <a:cs typeface="+mj-lt"/>
                <a:sym typeface="宋体" panose="02010600030101010101" pitchFamily="2" charset="-122"/>
              </a:rPr>
              <a:t>chu</a:t>
            </a:r>
            <a:r>
              <a:rPr lang="zh-CN" altLang="en-US" sz="3600" b="1">
                <a:latin typeface="宋体" panose="02010600030101010101" pitchFamily="2" charset="-122"/>
                <a:ea typeface="宋体" panose="02010600030101010101" pitchFamily="2" charset="-122"/>
                <a:cs typeface="+mj-lt"/>
                <a:sym typeface="宋体" panose="02010600030101010101" pitchFamily="2" charset="-122"/>
              </a:rPr>
              <a:t>ā</a:t>
            </a:r>
            <a:r>
              <a:rPr lang="zh-CN" altLang="en-US" sz="3600">
                <a:latin typeface="+mj-lt"/>
                <a:cs typeface="+mj-lt"/>
                <a:sym typeface="宋体" panose="02010600030101010101" pitchFamily="2" charset="-122"/>
              </a:rPr>
              <a:t>ng</a:t>
            </a:r>
            <a:r>
              <a:rPr lang="zh-CN" altLang="en-US" sz="3600">
                <a:sym typeface="宋体" panose="02010600030101010101" pitchFamily="2" charset="-122"/>
              </a:rPr>
              <a:t>　</a:t>
            </a:r>
            <a:r>
              <a:rPr lang="en-US" altLang="zh-CN" sz="3600">
                <a:sym typeface="宋体" panose="02010600030101010101" pitchFamily="2" charset="-122"/>
              </a:rPr>
              <a:t>  </a:t>
            </a:r>
            <a:r>
              <a:rPr lang="zh-CN" altLang="en-US" sz="3600" b="1">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疤</a:t>
            </a:r>
            <a:r>
              <a:rPr lang="en-US" altLang="zh-CN" sz="3600" b="1">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   </a:t>
            </a:r>
            <a:endParaRPr lang="en-US" altLang="zh-CN" sz="3600" b="1">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marL="342900" indent="-342900">
              <a:lnSpc>
                <a:spcPct val="125000"/>
              </a:lnSpc>
              <a:spcBef>
                <a:spcPts val="20"/>
              </a:spcBef>
              <a:spcAft>
                <a:spcPts val="0"/>
              </a:spcAft>
            </a:pPr>
            <a:r>
              <a:rPr lang="zh-CN" altLang="en-US" sz="3600">
                <a:latin typeface="Arial" panose="020B0604020202020204" pitchFamily="34" charset="0"/>
                <a:ea typeface="华文中宋" panose="02010600040101010101" charset="-122"/>
                <a:cs typeface="Arial" panose="020B0604020202020204" pitchFamily="34" charset="0"/>
                <a:sym typeface="宋体" panose="02010600030101010101" pitchFamily="2" charset="-122"/>
              </a:rPr>
              <a:t>jié</a:t>
            </a:r>
            <a:r>
              <a:rPr lang="zh-CN" altLang="en-US" sz="3600">
                <a:latin typeface="Times New Roman" panose="02020603050405020304" pitchFamily="18" charset="0"/>
                <a:ea typeface="华文中宋" panose="02010600040101010101" charset="-122"/>
                <a:sym typeface="宋体" panose="02010600030101010101" pitchFamily="2" charset="-122"/>
              </a:rPr>
              <a:t>　</a:t>
            </a:r>
            <a:r>
              <a:rPr lang="en-US" altLang="zh-CN" sz="3600">
                <a:latin typeface="Times New Roman" panose="02020603050405020304" pitchFamily="18" charset="0"/>
                <a:ea typeface="华文中宋" panose="02010600040101010101" charset="-122"/>
                <a:sym typeface="宋体" panose="02010600030101010101" pitchFamily="2" charset="-122"/>
              </a:rPr>
              <a:t> </a:t>
            </a:r>
            <a:r>
              <a:rPr lang="zh-CN" altLang="en-US" sz="3600" b="1">
                <a:latin typeface="宋体" panose="02010600030101010101" pitchFamily="2" charset="-122"/>
                <a:ea typeface="宋体" panose="02010600030101010101" pitchFamily="2" charset="-122"/>
                <a:sym typeface="宋体" panose="02010600030101010101" pitchFamily="2" charset="-122"/>
              </a:rPr>
              <a:t>问</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zh-CN" altLang="zh-CN" sz="3600" b="1" dirty="0" smtClean="0">
                <a:latin typeface="新宋体" panose="02010609030101010101" pitchFamily="49" charset="-122"/>
                <a:ea typeface="新宋体" panose="02010609030101010101" pitchFamily="49" charset="-122"/>
                <a:sym typeface="+mn-ea"/>
              </a:rPr>
              <a:t>哀</a:t>
            </a:r>
            <a:r>
              <a:rPr lang="zh-CN" altLang="zh-CN" sz="3600" dirty="0">
                <a:solidFill>
                  <a:schemeClr val="tx1"/>
                </a:solidFill>
                <a:latin typeface="+mj-lt"/>
                <a:cs typeface="+mj-lt"/>
                <a:sym typeface="+mn-ea"/>
              </a:rPr>
              <a:t>d</a:t>
            </a:r>
            <a:r>
              <a:rPr lang="zh-CN" altLang="zh-CN" sz="3600" b="1" dirty="0">
                <a:solidFill>
                  <a:schemeClr val="tx1"/>
                </a:solidFill>
                <a:latin typeface="宋体" panose="02010600030101010101" pitchFamily="2" charset="-122"/>
                <a:ea typeface="宋体" panose="02010600030101010101" pitchFamily="2" charset="-122"/>
                <a:cs typeface="+mj-lt"/>
                <a:sym typeface="+mn-ea"/>
              </a:rPr>
              <a:t>à</a:t>
            </a:r>
            <a:r>
              <a:rPr lang="zh-CN" altLang="zh-CN" sz="3600" dirty="0">
                <a:solidFill>
                  <a:schemeClr val="tx1"/>
                </a:solidFill>
                <a:latin typeface="+mj-lt"/>
                <a:cs typeface="+mj-lt"/>
                <a:sym typeface="+mn-ea"/>
              </a:rPr>
              <a:t>o</a:t>
            </a:r>
            <a:r>
              <a:rPr lang="en-US" altLang="zh-CN" sz="3600" dirty="0">
                <a:solidFill>
                  <a:schemeClr val="tx1"/>
                </a:solidFill>
                <a:latin typeface="+mj-lt"/>
                <a:cs typeface="+mj-lt"/>
                <a:sym typeface="+mn-ea"/>
              </a:rPr>
              <a:t>           </a:t>
            </a:r>
            <a:r>
              <a:rPr lang="zh-CN" altLang="en-US" sz="3600" b="1">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书</a:t>
            </a:r>
            <a:r>
              <a:rPr lang="zh-CN" altLang="en-US" sz="3600">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zh</a:t>
            </a:r>
            <a:r>
              <a:rPr lang="zh-CN" altLang="en-US" sz="3600" b="1">
                <a:latin typeface="宋体" panose="02010600030101010101" pitchFamily="2" charset="-122"/>
                <a:ea typeface="宋体" panose="02010600030101010101" pitchFamily="2" charset="-122"/>
                <a:cs typeface="Arial" panose="020B0604020202020204" pitchFamily="34" charset="0"/>
                <a:sym typeface="宋体" panose="02010600030101010101" pitchFamily="2" charset="-122"/>
              </a:rPr>
              <a:t>ā</a:t>
            </a:r>
            <a:r>
              <a:rPr lang="zh-CN" altLang="en-US" sz="3600">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i </a:t>
            </a:r>
            <a:r>
              <a:rPr lang="en-US" altLang="zh-CN" sz="3600" dirty="0">
                <a:solidFill>
                  <a:schemeClr val="tx1"/>
                </a:solidFill>
                <a:latin typeface="+mj-lt"/>
                <a:cs typeface="+mj-lt"/>
                <a:sym typeface="+mn-ea"/>
              </a:rPr>
              <a:t>          </a:t>
            </a:r>
            <a:r>
              <a:rPr lang="zh-CN" altLang="en-US" sz="3600" b="1" dirty="0">
                <a:solidFill>
                  <a:schemeClr val="tx1"/>
                </a:solidFill>
                <a:latin typeface="宋体" panose="02010600030101010101" pitchFamily="2" charset="-122"/>
                <a:ea typeface="宋体" panose="02010600030101010101" pitchFamily="2" charset="-122"/>
                <a:cs typeface="+mj-lt"/>
                <a:sym typeface="+mn-ea"/>
              </a:rPr>
              <a:t>霹</a:t>
            </a:r>
            <a:r>
              <a:rPr lang="en-US" altLang="zh-CN" sz="3600" dirty="0">
                <a:solidFill>
                  <a:schemeClr val="tx1"/>
                </a:solidFill>
                <a:latin typeface="+mj-lt"/>
                <a:ea typeface="宋体" panose="02010600030101010101" pitchFamily="2" charset="-122"/>
                <a:cs typeface="+mj-lt"/>
                <a:sym typeface="+mn-ea"/>
              </a:rPr>
              <a:t>lì</a:t>
            </a:r>
            <a:r>
              <a:rPr lang="en-US" altLang="zh-CN" sz="3600" dirty="0">
                <a:solidFill>
                  <a:schemeClr val="tx1"/>
                </a:solidFill>
                <a:latin typeface="+mj-lt"/>
                <a:cs typeface="+mj-lt"/>
                <a:sym typeface="+mn-ea"/>
              </a:rPr>
              <a:t>           </a:t>
            </a:r>
            <a:endParaRPr lang="en-US" altLang="zh-CN" sz="3600" dirty="0">
              <a:solidFill>
                <a:schemeClr val="tx1"/>
              </a:solidFill>
              <a:latin typeface="+mj-lt"/>
              <a:cs typeface="+mj-lt"/>
              <a:sym typeface="+mn-ea"/>
            </a:endParaRPr>
          </a:p>
          <a:p>
            <a:pPr marL="342900" indent="-342900">
              <a:lnSpc>
                <a:spcPct val="125000"/>
              </a:lnSpc>
              <a:spcBef>
                <a:spcPts val="20"/>
              </a:spcBef>
              <a:spcAft>
                <a:spcPts val="0"/>
              </a:spcAft>
            </a:pPr>
            <a:r>
              <a:rPr lang="zh-CN" altLang="zh-CN" sz="3600" b="1" dirty="0" smtClean="0">
                <a:latin typeface="新宋体" panose="02010609030101010101" pitchFamily="49" charset="-122"/>
                <a:ea typeface="新宋体" panose="02010609030101010101" pitchFamily="49" charset="-122"/>
                <a:sym typeface="+mn-ea"/>
              </a:rPr>
              <a:t>震</a:t>
            </a:r>
            <a:r>
              <a:rPr lang="zh-CN" altLang="zh-CN" sz="3600" dirty="0" smtClean="0">
                <a:latin typeface="+mj-lt"/>
                <a:ea typeface="新宋体" panose="02010609030101010101" pitchFamily="49" charset="-122"/>
                <a:cs typeface="+mj-lt"/>
                <a:sym typeface="+mn-ea"/>
              </a:rPr>
              <a:t>sǒng</a:t>
            </a:r>
            <a:r>
              <a:rPr lang="zh-CN" altLang="zh-CN" sz="3600" b="1" dirty="0" smtClean="0">
                <a:latin typeface="新宋体" panose="02010609030101010101" pitchFamily="49" charset="-122"/>
                <a:ea typeface="新宋体" panose="02010609030101010101" pitchFamily="49" charset="-122"/>
                <a:sym typeface="+mn-ea"/>
              </a:rPr>
              <a:t> </a:t>
            </a:r>
            <a:r>
              <a:rPr lang="zh-CN" altLang="zh-CN" sz="3600" b="1" dirty="0" smtClean="0">
                <a:solidFill>
                  <a:schemeClr val="tx1"/>
                </a:solidFill>
                <a:latin typeface="新宋体" panose="02010609030101010101" pitchFamily="49" charset="-122"/>
                <a:ea typeface="新宋体" panose="02010609030101010101" pitchFamily="49" charset="-122"/>
                <a:sym typeface="+mn-ea"/>
              </a:rPr>
              <a:t>    </a:t>
            </a:r>
            <a:r>
              <a:rPr lang="en-US" altLang="zh-CN" sz="3600" b="1" dirty="0" smtClean="0">
                <a:solidFill>
                  <a:schemeClr val="tx1"/>
                </a:solidFill>
                <a:latin typeface="新宋体" panose="02010609030101010101" pitchFamily="49" charset="-122"/>
                <a:ea typeface="新宋体" panose="02010609030101010101" pitchFamily="49" charset="-122"/>
                <a:sym typeface="+mn-ea"/>
              </a:rPr>
              <a:t>  </a:t>
            </a:r>
            <a:r>
              <a:rPr lang="zh-CN" altLang="en-US" sz="3600" b="1" dirty="0">
                <a:latin typeface="宋体" panose="02010600030101010101" pitchFamily="2" charset="-122"/>
                <a:ea typeface="宋体" panose="02010600030101010101" pitchFamily="2" charset="-122"/>
                <a:sym typeface="+mn-ea"/>
              </a:rPr>
              <a:t>粗</a:t>
            </a:r>
            <a:r>
              <a:rPr lang="zh-CN" altLang="en-US" sz="3600" dirty="0">
                <a:latin typeface="+mj-lt"/>
                <a:ea typeface="宋体" panose="02010600030101010101" pitchFamily="2" charset="-122"/>
                <a:cs typeface="+mj-lt"/>
                <a:sym typeface="+mn-ea"/>
              </a:rPr>
              <a:t>zhuō</a:t>
            </a:r>
            <a:r>
              <a:rPr lang="en-US" altLang="zh-CN" sz="3600" dirty="0">
                <a:latin typeface="+mj-lt"/>
                <a:ea typeface="宋体" panose="02010600030101010101" pitchFamily="2" charset="-122"/>
                <a:cs typeface="+mj-lt"/>
                <a:sym typeface="+mn-ea"/>
              </a:rPr>
              <a:t>           </a:t>
            </a:r>
            <a:r>
              <a:rPr lang="zh-CN" altLang="en-US" sz="3600" dirty="0">
                <a:latin typeface="+mj-lt"/>
                <a:ea typeface="宋体" panose="02010600030101010101" pitchFamily="2" charset="-122"/>
                <a:cs typeface="+mj-lt"/>
                <a:sym typeface="+mn-ea"/>
              </a:rPr>
              <a:t>hu</a:t>
            </a:r>
            <a:r>
              <a:rPr lang="zh-CN" altLang="en-US" sz="3600" b="1" dirty="0">
                <a:latin typeface="宋体" panose="02010600030101010101" pitchFamily="2" charset="-122"/>
                <a:ea typeface="宋体" panose="02010600030101010101" pitchFamily="2" charset="-122"/>
                <a:cs typeface="+mj-lt"/>
                <a:sym typeface="+mn-ea"/>
              </a:rPr>
              <a:t>á</a:t>
            </a:r>
            <a:r>
              <a:rPr lang="zh-CN" altLang="en-US" sz="3600" dirty="0">
                <a:latin typeface="+mj-lt"/>
                <a:ea typeface="宋体" panose="02010600030101010101" pitchFamily="2" charset="-122"/>
                <a:cs typeface="+mj-lt"/>
                <a:sym typeface="+mn-ea"/>
              </a:rPr>
              <a:t>ng</a:t>
            </a:r>
            <a:r>
              <a:rPr lang="en-US" altLang="zh-CN" sz="3600" dirty="0">
                <a:latin typeface="+mj-lt"/>
                <a:ea typeface="宋体" panose="02010600030101010101" pitchFamily="2" charset="-122"/>
                <a:cs typeface="+mj-lt"/>
                <a:sym typeface="+mn-ea"/>
              </a:rPr>
              <a:t>     </a:t>
            </a:r>
            <a:r>
              <a:rPr lang="zh-CN" altLang="en-US" sz="3600" b="1" dirty="0">
                <a:latin typeface="+mj-lt"/>
                <a:ea typeface="宋体" panose="02010600030101010101" pitchFamily="2" charset="-122"/>
                <a:cs typeface="+mj-lt"/>
                <a:sym typeface="+mn-ea"/>
              </a:rPr>
              <a:t>急</a:t>
            </a:r>
            <a:r>
              <a:rPr lang="en-US" altLang="zh-CN" sz="3600" dirty="0">
                <a:latin typeface="+mj-lt"/>
                <a:ea typeface="宋体" panose="02010600030101010101" pitchFamily="2" charset="-122"/>
                <a:cs typeface="+mj-lt"/>
                <a:sym typeface="+mn-ea"/>
              </a:rPr>
              <a:t>         </a:t>
            </a:r>
            <a:r>
              <a:rPr lang="en-US" altLang="zh-CN" sz="3600" b="1" dirty="0">
                <a:latin typeface="+mj-lt"/>
                <a:ea typeface="宋体" panose="02010600030101010101" pitchFamily="2" charset="-122"/>
                <a:cs typeface="+mj-lt"/>
                <a:sym typeface="+mn-ea"/>
              </a:rPr>
              <a:t>惊</a:t>
            </a:r>
            <a:r>
              <a:rPr lang="en-US" altLang="zh-CN" sz="3600" dirty="0">
                <a:latin typeface="+mj-lt"/>
                <a:ea typeface="宋体" panose="02010600030101010101" pitchFamily="2" charset="-122"/>
                <a:cs typeface="+mj-lt"/>
                <a:sym typeface="+mn-ea"/>
              </a:rPr>
              <a:t>h</a:t>
            </a:r>
            <a:r>
              <a:rPr lang="en-US" altLang="zh-CN" sz="3600" b="1" dirty="0">
                <a:latin typeface="宋体" panose="02010600030101010101" pitchFamily="2" charset="-122"/>
                <a:ea typeface="宋体" panose="02010600030101010101" pitchFamily="2" charset="-122"/>
                <a:cs typeface="+mj-lt"/>
                <a:sym typeface="+mn-ea"/>
              </a:rPr>
              <a:t>à</a:t>
            </a:r>
            <a:r>
              <a:rPr lang="en-US" altLang="zh-CN" sz="3600" dirty="0">
                <a:latin typeface="+mj-lt"/>
                <a:ea typeface="宋体" panose="02010600030101010101" pitchFamily="2" charset="-122"/>
                <a:cs typeface="+mj-lt"/>
                <a:sym typeface="+mn-ea"/>
              </a:rPr>
              <a:t>i         </a:t>
            </a:r>
            <a:endParaRPr lang="en-US" altLang="zh-CN" sz="3600" dirty="0">
              <a:latin typeface="+mj-lt"/>
              <a:ea typeface="宋体" panose="02010600030101010101" pitchFamily="2" charset="-122"/>
              <a:cs typeface="+mj-lt"/>
              <a:sym typeface="+mn-ea"/>
            </a:endParaRPr>
          </a:p>
          <a:p>
            <a:pPr marL="342900" indent="-342900">
              <a:lnSpc>
                <a:spcPct val="125000"/>
              </a:lnSpc>
              <a:spcBef>
                <a:spcPts val="20"/>
              </a:spcBef>
              <a:spcAft>
                <a:spcPts val="0"/>
              </a:spcAft>
            </a:pPr>
            <a:r>
              <a:rPr lang="zh-CN" altLang="zh-CN" sz="4000" dirty="0">
                <a:solidFill>
                  <a:schemeClr val="tx1"/>
                </a:solidFill>
                <a:cs typeface="+mn-lt"/>
                <a:sym typeface="+mn-ea"/>
              </a:rPr>
              <a:t>lǔ</a:t>
            </a:r>
            <a:r>
              <a:rPr lang="en-US" altLang="zh-CN" sz="4000" dirty="0">
                <a:solidFill>
                  <a:schemeClr val="tx1"/>
                </a:solidFill>
                <a:cs typeface="+mn-lt"/>
                <a:sym typeface="+mn-ea"/>
              </a:rPr>
              <a:t>    </a:t>
            </a:r>
            <a:r>
              <a:rPr lang="zh-CN" altLang="en-US" sz="3600" b="1" dirty="0">
                <a:latin typeface="+mj-lt"/>
                <a:ea typeface="宋体" panose="02010600030101010101" pitchFamily="2" charset="-122"/>
                <a:cs typeface="+mj-lt"/>
                <a:sym typeface="+mn-ea"/>
              </a:rPr>
              <a:t>走</a:t>
            </a:r>
            <a:r>
              <a:rPr lang="en-US" altLang="zh-CN" sz="3600" b="1" dirty="0">
                <a:latin typeface="+mj-lt"/>
                <a:ea typeface="宋体" panose="02010600030101010101" pitchFamily="2" charset="-122"/>
                <a:cs typeface="+mj-lt"/>
                <a:sym typeface="+mn-ea"/>
              </a:rPr>
              <a:t>             </a:t>
            </a:r>
            <a:r>
              <a:rPr lang="zh-CN" altLang="en-US" sz="3600" b="1" dirty="0">
                <a:latin typeface="+mj-lt"/>
                <a:ea typeface="宋体" panose="02010600030101010101" pitchFamily="2" charset="-122"/>
                <a:cs typeface="+mj-lt"/>
                <a:sym typeface="+mn-ea"/>
              </a:rPr>
              <a:t>惧</a:t>
            </a:r>
            <a:r>
              <a:rPr lang="en-US" altLang="zh-CN" sz="3600" dirty="0">
                <a:latin typeface="+mj-lt"/>
                <a:ea typeface="宋体" panose="02010600030101010101" pitchFamily="2" charset="-122"/>
                <a:cs typeface="+mj-lt"/>
                <a:sym typeface="+mn-ea"/>
              </a:rPr>
              <a:t>d</a:t>
            </a:r>
            <a:r>
              <a:rPr lang="zh-CN" altLang="zh-CN" sz="3600" b="1" dirty="0">
                <a:latin typeface="宋体" panose="02010600030101010101" pitchFamily="2" charset="-122"/>
                <a:ea typeface="宋体" panose="02010600030101010101" pitchFamily="2" charset="-122"/>
                <a:cs typeface="+mj-lt"/>
                <a:sym typeface="+mn-ea"/>
              </a:rPr>
              <a:t>à</a:t>
            </a:r>
            <a:r>
              <a:rPr lang="en-US" altLang="zh-CN" sz="3600" dirty="0">
                <a:latin typeface="+mj-lt"/>
                <a:ea typeface="宋体" panose="02010600030101010101" pitchFamily="2" charset="-122"/>
                <a:cs typeface="+mj-lt"/>
                <a:sym typeface="+mn-ea"/>
              </a:rPr>
              <a:t>n             </a:t>
            </a:r>
            <a:r>
              <a:rPr lang="zh-CN" altLang="en-US" sz="3600" b="1" dirty="0">
                <a:latin typeface="+mj-lt"/>
                <a:ea typeface="宋体" panose="02010600030101010101" pitchFamily="2" charset="-122"/>
                <a:cs typeface="+mj-lt"/>
                <a:sym typeface="+mn-ea"/>
              </a:rPr>
              <a:t>渴</a:t>
            </a:r>
            <a:r>
              <a:rPr lang="zh-CN" altLang="en-US" sz="3600" dirty="0">
                <a:latin typeface="+mj-lt"/>
                <a:ea typeface="宋体" panose="02010600030101010101" pitchFamily="2" charset="-122"/>
                <a:cs typeface="+mj-lt"/>
                <a:sym typeface="+mn-ea"/>
              </a:rPr>
              <a:t>mù</a:t>
            </a:r>
            <a:r>
              <a:rPr lang="en-US" altLang="zh-CN" sz="3600" dirty="0">
                <a:latin typeface="+mj-lt"/>
                <a:ea typeface="宋体" panose="02010600030101010101" pitchFamily="2" charset="-122"/>
                <a:cs typeface="+mj-lt"/>
                <a:sym typeface="+mn-ea"/>
              </a:rPr>
              <a:t>           </a:t>
            </a:r>
            <a:r>
              <a:rPr lang="zh-CN" altLang="en-US" sz="3600" b="1" dirty="0">
                <a:latin typeface="+mj-lt"/>
                <a:ea typeface="宋体" panose="02010600030101010101" pitchFamily="2" charset="-122"/>
                <a:cs typeface="+mj-lt"/>
                <a:sym typeface="+mn-ea"/>
              </a:rPr>
              <a:t>孤</a:t>
            </a:r>
            <a:r>
              <a:rPr lang="zh-CN" altLang="en-US" sz="3600" dirty="0">
                <a:latin typeface="+mj-lt"/>
                <a:ea typeface="宋体" panose="02010600030101010101" pitchFamily="2" charset="-122"/>
                <a:cs typeface="+mj-lt"/>
                <a:sym typeface="+mn-ea"/>
              </a:rPr>
              <a:t>shu</a:t>
            </a:r>
            <a:r>
              <a:rPr lang="zh-CN" altLang="en-US" sz="3600" b="1" dirty="0">
                <a:latin typeface="宋体" panose="02010600030101010101" pitchFamily="2" charset="-122"/>
                <a:ea typeface="宋体" panose="02010600030101010101" pitchFamily="2" charset="-122"/>
                <a:cs typeface="+mj-lt"/>
                <a:sym typeface="+mn-ea"/>
              </a:rPr>
              <a:t>ā</a:t>
            </a:r>
            <a:r>
              <a:rPr lang="zh-CN" altLang="en-US" sz="3600" dirty="0">
                <a:latin typeface="+mj-lt"/>
                <a:ea typeface="宋体" panose="02010600030101010101" pitchFamily="2" charset="-122"/>
                <a:cs typeface="+mj-lt"/>
                <a:sym typeface="+mn-ea"/>
              </a:rPr>
              <a:t>ng</a:t>
            </a:r>
            <a:r>
              <a:rPr lang="zh-CN" altLang="en-US" sz="3500" dirty="0">
                <a:latin typeface="+mj-lt"/>
                <a:ea typeface="宋体" panose="02010600030101010101" pitchFamily="2" charset="-122"/>
                <a:cs typeface="+mj-lt"/>
                <a:sym typeface="+mn-ea"/>
              </a:rPr>
              <a:t>               </a:t>
            </a:r>
            <a:endParaRPr lang="zh-CN" altLang="en-US" sz="3500" dirty="0">
              <a:latin typeface="+mj-lt"/>
              <a:ea typeface="宋体" panose="02010600030101010101" pitchFamily="2" charset="-122"/>
              <a:cs typeface="+mj-lt"/>
              <a:sym typeface="+mn-ea"/>
            </a:endParaRPr>
          </a:p>
          <a:p>
            <a:pPr marL="342900" indent="-342900">
              <a:lnSpc>
                <a:spcPct val="125000"/>
              </a:lnSpc>
              <a:spcBef>
                <a:spcPts val="20"/>
              </a:spcBef>
              <a:spcAft>
                <a:spcPts val="0"/>
              </a:spcAft>
            </a:pPr>
            <a:r>
              <a:rPr lang="en-US" altLang="zh-CN" sz="3500" b="1" dirty="0" smtClean="0">
                <a:solidFill>
                  <a:schemeClr val="tx1"/>
                </a:solidFill>
                <a:latin typeface="新宋体" panose="02010609030101010101" pitchFamily="49" charset="-122"/>
                <a:ea typeface="新宋体" panose="02010609030101010101" pitchFamily="49" charset="-122"/>
                <a:sym typeface="+mn-ea"/>
              </a:rPr>
              <a:t>   </a:t>
            </a:r>
            <a:r>
              <a:rPr lang="zh-CN" altLang="en-US" sz="3500" b="1" dirty="0">
                <a:solidFill>
                  <a:srgbClr val="FF0000"/>
                </a:solidFill>
                <a:latin typeface="宋体" panose="02010600030101010101" pitchFamily="2" charset="-122"/>
                <a:ea typeface="宋体" panose="02010600030101010101" pitchFamily="2" charset="-122"/>
                <a:sym typeface="+mn-ea"/>
              </a:rPr>
              <a:t>      </a:t>
            </a:r>
            <a:r>
              <a:rPr lang="en-US" altLang="zh-CN" sz="3500" b="1" dirty="0">
                <a:solidFill>
                  <a:srgbClr val="FF0000"/>
                </a:solidFill>
                <a:latin typeface="宋体" panose="02010600030101010101" pitchFamily="2" charset="-122"/>
                <a:ea typeface="宋体" panose="02010600030101010101" pitchFamily="2" charset="-122"/>
                <a:sym typeface="+mn-ea"/>
              </a:rPr>
              <a:t>   </a:t>
            </a:r>
            <a:r>
              <a:rPr lang="zh-CN" altLang="zh-CN" sz="3500" b="1" dirty="0">
                <a:solidFill>
                  <a:schemeClr val="tx1"/>
                </a:solidFill>
                <a:latin typeface="新宋体" panose="02010609030101010101" pitchFamily="49" charset="-122"/>
                <a:ea typeface="新宋体" panose="02010609030101010101" pitchFamily="49" charset="-122"/>
                <a:sym typeface="+mn-ea"/>
              </a:rPr>
              <a:t> </a:t>
            </a:r>
            <a:endParaRPr lang="en-US" altLang="zh-CN" sz="3735" b="1">
              <a:latin typeface="宋体" panose="02010600030101010101" pitchFamily="2" charset="-122"/>
              <a:ea typeface="宋体" panose="02010600030101010101" pitchFamily="2" charset="-122"/>
            </a:endParaRPr>
          </a:p>
        </p:txBody>
      </p:sp>
      <p:sp>
        <p:nvSpPr>
          <p:cNvPr id="8" name="MH_Entry_1"/>
          <p:cNvSpPr>
            <a:spLocks noChangeArrowheads="1"/>
          </p:cNvSpPr>
          <p:nvPr>
            <p:custDataLst>
              <p:tags r:id="rId1"/>
            </p:custDataLst>
          </p:nvPr>
        </p:nvSpPr>
        <p:spPr bwMode="auto">
          <a:xfrm flipH="1">
            <a:off x="466090" y="648970"/>
            <a:ext cx="2133600" cy="713740"/>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eaLnBrk="1" hangingPunct="1">
              <a:buFont typeface="Arial" panose="020B0604020202020204" pitchFamily="34" charset="0"/>
              <a:buNone/>
            </a:pPr>
            <a:r>
              <a:rPr lang="zh-CN" altLang="en-US" sz="3600" b="1">
                <a:solidFill>
                  <a:schemeClr val="bg1"/>
                </a:solidFill>
                <a:latin typeface="宋体" panose="02010600030101010101" pitchFamily="2" charset="-122"/>
                <a:ea typeface="宋体" panose="02010600030101010101" pitchFamily="2" charset="-122"/>
                <a:sym typeface="Calibri" panose="020F0502020204030204" pitchFamily="34" charset="0"/>
              </a:rPr>
              <a:t>预学检测</a:t>
            </a:r>
            <a:endParaRPr lang="zh-CN" altLang="en-US" sz="3600" b="1">
              <a:solidFill>
                <a:schemeClr val="bg1"/>
              </a:solidFill>
              <a:latin typeface="宋体" panose="02010600030101010101" pitchFamily="2" charset="-122"/>
              <a:ea typeface="宋体" panose="02010600030101010101" pitchFamily="2" charset="-122"/>
              <a:sym typeface="Calibri" panose="020F0502020204030204" pitchFamily="34" charset="0"/>
            </a:endParaRPr>
          </a:p>
        </p:txBody>
      </p:sp>
      <p:sp>
        <p:nvSpPr>
          <p:cNvPr id="9" name="文本框 8"/>
          <p:cNvSpPr txBox="1"/>
          <p:nvPr>
            <p:custDataLst>
              <p:tags r:id="rId2"/>
            </p:custDataLst>
          </p:nvPr>
        </p:nvSpPr>
        <p:spPr>
          <a:xfrm>
            <a:off x="689610" y="2286000"/>
            <a:ext cx="11118850" cy="2922905"/>
          </a:xfrm>
          <a:prstGeom prst="rect">
            <a:avLst/>
          </a:prstGeom>
          <a:noFill/>
        </p:spPr>
        <p:txBody>
          <a:bodyPr wrap="square" rtlCol="0" anchor="t">
            <a:spAutoFit/>
          </a:bodyPr>
          <a:p>
            <a:pPr>
              <a:lnSpc>
                <a:spcPct val="115000"/>
              </a:lnSpc>
              <a:spcBef>
                <a:spcPts val="0"/>
              </a:spcBef>
              <a:spcAft>
                <a:spcPts val="0"/>
              </a:spcAft>
            </a:pPr>
            <a:r>
              <a:rPr lang="en-US" altLang="zh-CN" sz="3600" b="1" dirty="0">
                <a:solidFill>
                  <a:srgbClr val="FF0000"/>
                </a:solidFill>
                <a:latin typeface="宋体" panose="02010600030101010101" pitchFamily="2" charset="-122"/>
                <a:ea typeface="宋体" panose="02010600030101010101" pitchFamily="2" charset="-122"/>
                <a:sym typeface="+mn-ea"/>
              </a:rPr>
              <a:t>    </a:t>
            </a:r>
            <a:r>
              <a:rPr lang="zh-CN" altLang="en-US" sz="4000" b="1" dirty="0">
                <a:solidFill>
                  <a:srgbClr val="FF0000"/>
                </a:solidFill>
                <a:latin typeface="宋体" panose="02010600030101010101" pitchFamily="2" charset="-122"/>
                <a:ea typeface="宋体" panose="02010600030101010101" pitchFamily="2" charset="-122"/>
                <a:sym typeface="+mn-ea"/>
              </a:rPr>
              <a:t>憎</a:t>
            </a:r>
            <a:r>
              <a:rPr lang="en-US" altLang="zh-CN" sz="4000" b="1" dirty="0">
                <a:solidFill>
                  <a:srgbClr val="FF0000"/>
                </a:solidFill>
                <a:latin typeface="宋体" panose="02010600030101010101" pitchFamily="2" charset="-122"/>
                <a:ea typeface="宋体" panose="02010600030101010101" pitchFamily="2" charset="-122"/>
                <a:sym typeface="+mn-ea"/>
              </a:rPr>
              <a:t>          </a:t>
            </a:r>
            <a:r>
              <a:rPr lang="zh-CN" altLang="en-US" sz="4000" b="1" dirty="0">
                <a:solidFill>
                  <a:srgbClr val="FF0000"/>
                </a:solidFill>
                <a:latin typeface="宋体" panose="02010600030101010101" pitchFamily="2" charset="-122"/>
                <a:ea typeface="宋体" panose="02010600030101010101" pitchFamily="2" charset="-122"/>
                <a:sym typeface="+mn-ea"/>
              </a:rPr>
              <a:t>琐</a:t>
            </a:r>
            <a:r>
              <a:rPr lang="en-US" altLang="zh-CN" sz="4000" b="1" dirty="0">
                <a:solidFill>
                  <a:srgbClr val="FF0000"/>
                </a:solidFill>
                <a:latin typeface="宋体" panose="02010600030101010101" pitchFamily="2" charset="-122"/>
                <a:ea typeface="宋体" panose="02010600030101010101" pitchFamily="2" charset="-122"/>
                <a:sym typeface="+mn-ea"/>
              </a:rPr>
              <a:t>        </a:t>
            </a:r>
            <a:r>
              <a:rPr lang="zh-CN" altLang="en-US" sz="4000" b="1" dirty="0">
                <a:solidFill>
                  <a:srgbClr val="FF0000"/>
                </a:solidFill>
                <a:latin typeface="宋体" panose="02010600030101010101" pitchFamily="2" charset="-122"/>
                <a:ea typeface="宋体" panose="02010600030101010101" pitchFamily="2" charset="-122"/>
                <a:sym typeface="+mn-ea"/>
              </a:rPr>
              <a:t>脯</a:t>
            </a:r>
            <a:r>
              <a:rPr lang="en-US" altLang="zh-CN" sz="4000" b="1" dirty="0">
                <a:solidFill>
                  <a:srgbClr val="FF0000"/>
                </a:solidFill>
                <a:latin typeface="宋体" panose="02010600030101010101" pitchFamily="2" charset="-122"/>
                <a:ea typeface="宋体" panose="02010600030101010101" pitchFamily="2" charset="-122"/>
                <a:sym typeface="+mn-ea"/>
              </a:rPr>
              <a:t>          </a:t>
            </a:r>
            <a:r>
              <a:rPr lang="zh-CN" altLang="en-US" sz="4000" b="1" dirty="0">
                <a:solidFill>
                  <a:srgbClr val="FF0000"/>
                </a:solidFill>
                <a:latin typeface="宋体" panose="02010600030101010101" pitchFamily="2" charset="-122"/>
                <a:ea typeface="宋体" panose="02010600030101010101" pitchFamily="2" charset="-122"/>
                <a:sym typeface="+mn-ea"/>
              </a:rPr>
              <a:t>疮</a:t>
            </a:r>
            <a:endParaRPr lang="zh-CN" altLang="en-US" sz="4000" b="1" dirty="0">
              <a:solidFill>
                <a:srgbClr val="FF0000"/>
              </a:solidFill>
              <a:latin typeface="宋体" panose="02010600030101010101" pitchFamily="2" charset="-122"/>
              <a:ea typeface="宋体" panose="02010600030101010101" pitchFamily="2" charset="-122"/>
              <a:sym typeface="+mn-ea"/>
            </a:endParaRPr>
          </a:p>
          <a:p>
            <a:pPr>
              <a:lnSpc>
                <a:spcPct val="115000"/>
              </a:lnSpc>
              <a:spcBef>
                <a:spcPts val="0"/>
              </a:spcBef>
              <a:spcAft>
                <a:spcPts val="0"/>
              </a:spcAft>
            </a:pPr>
            <a:r>
              <a:rPr lang="en-US" altLang="zh-CN" sz="4000" b="1" dirty="0">
                <a:solidFill>
                  <a:srgbClr val="FF0000"/>
                </a:solidFill>
                <a:latin typeface="宋体" panose="02010600030101010101" pitchFamily="2" charset="-122"/>
                <a:ea typeface="宋体" panose="02010600030101010101" pitchFamily="2" charset="-122"/>
                <a:sym typeface="+mn-ea"/>
              </a:rPr>
              <a:t> </a:t>
            </a:r>
            <a:r>
              <a:rPr lang="zh-CN" altLang="en-US" sz="4000" b="1" dirty="0">
                <a:solidFill>
                  <a:srgbClr val="FF0000"/>
                </a:solidFill>
                <a:latin typeface="宋体" panose="02010600030101010101" pitchFamily="2" charset="-122"/>
                <a:ea typeface="宋体" panose="02010600030101010101" pitchFamily="2" charset="-122"/>
                <a:sym typeface="+mn-ea"/>
              </a:rPr>
              <a:t>诘</a:t>
            </a:r>
            <a:r>
              <a:rPr lang="en-US" altLang="zh-CN" sz="4000" b="1" dirty="0">
                <a:solidFill>
                  <a:srgbClr val="FF0000"/>
                </a:solidFill>
                <a:latin typeface="宋体" panose="02010600030101010101" pitchFamily="2" charset="-122"/>
                <a:ea typeface="宋体" panose="02010600030101010101" pitchFamily="2" charset="-122"/>
                <a:sym typeface="+mn-ea"/>
              </a:rPr>
              <a:t>             </a:t>
            </a:r>
            <a:r>
              <a:rPr lang="zh-CN" altLang="en-US" sz="4000" b="1" dirty="0">
                <a:solidFill>
                  <a:srgbClr val="FF0000"/>
                </a:solidFill>
                <a:latin typeface="宋体" panose="02010600030101010101" pitchFamily="2" charset="-122"/>
                <a:ea typeface="宋体" panose="02010600030101010101" pitchFamily="2" charset="-122"/>
                <a:sym typeface="+mn-ea"/>
              </a:rPr>
              <a:t>悼</a:t>
            </a:r>
            <a:r>
              <a:rPr lang="en-US" altLang="zh-CN" sz="4000" b="1" dirty="0">
                <a:solidFill>
                  <a:srgbClr val="FF0000"/>
                </a:solidFill>
                <a:latin typeface="宋体" panose="02010600030101010101" pitchFamily="2" charset="-122"/>
                <a:ea typeface="宋体" panose="02010600030101010101" pitchFamily="2" charset="-122"/>
                <a:sym typeface="+mn-ea"/>
              </a:rPr>
              <a:t>         </a:t>
            </a:r>
            <a:r>
              <a:rPr lang="zh-CN" altLang="en-US" sz="4000" b="1" dirty="0">
                <a:solidFill>
                  <a:srgbClr val="FF0000"/>
                </a:solidFill>
                <a:latin typeface="宋体" panose="02010600030101010101" pitchFamily="2" charset="-122"/>
                <a:ea typeface="宋体" panose="02010600030101010101" pitchFamily="2" charset="-122"/>
                <a:sym typeface="+mn-ea"/>
              </a:rPr>
              <a:t>斋</a:t>
            </a:r>
            <a:r>
              <a:rPr lang="en-US" altLang="zh-CN" sz="4000" b="1" dirty="0">
                <a:solidFill>
                  <a:srgbClr val="FF0000"/>
                </a:solidFill>
                <a:latin typeface="宋体" panose="02010600030101010101" pitchFamily="2" charset="-122"/>
                <a:ea typeface="宋体" panose="02010600030101010101" pitchFamily="2" charset="-122"/>
                <a:sym typeface="+mn-ea"/>
              </a:rPr>
              <a:t>      </a:t>
            </a:r>
            <a:r>
              <a:rPr lang="zh-CN" altLang="en-US" sz="4000" b="1" dirty="0">
                <a:solidFill>
                  <a:srgbClr val="FF0000"/>
                </a:solidFill>
                <a:latin typeface="宋体" panose="02010600030101010101" pitchFamily="2" charset="-122"/>
                <a:ea typeface="宋体" panose="02010600030101010101" pitchFamily="2" charset="-122"/>
                <a:sym typeface="+mn-ea"/>
              </a:rPr>
              <a:t>雳</a:t>
            </a:r>
            <a:endParaRPr lang="zh-CN" altLang="en-US" sz="4000" b="1" dirty="0">
              <a:solidFill>
                <a:srgbClr val="FF0000"/>
              </a:solidFill>
              <a:latin typeface="宋体" panose="02010600030101010101" pitchFamily="2" charset="-122"/>
              <a:ea typeface="宋体" panose="02010600030101010101" pitchFamily="2" charset="-122"/>
              <a:sym typeface="+mn-ea"/>
            </a:endParaRPr>
          </a:p>
          <a:p>
            <a:pPr>
              <a:lnSpc>
                <a:spcPct val="115000"/>
              </a:lnSpc>
              <a:spcBef>
                <a:spcPts val="0"/>
              </a:spcBef>
              <a:spcAft>
                <a:spcPts val="0"/>
              </a:spcAft>
            </a:pPr>
            <a:r>
              <a:rPr lang="en-US" altLang="zh-CN" sz="4000" b="1" dirty="0">
                <a:solidFill>
                  <a:srgbClr val="FF0000"/>
                </a:solidFill>
                <a:latin typeface="宋体" panose="02010600030101010101" pitchFamily="2" charset="-122"/>
                <a:ea typeface="宋体" panose="02010600030101010101" pitchFamily="2" charset="-122"/>
                <a:sym typeface="+mn-ea"/>
              </a:rPr>
              <a:t>     </a:t>
            </a:r>
            <a:r>
              <a:rPr lang="zh-CN" altLang="en-US" sz="4000" b="1" dirty="0">
                <a:solidFill>
                  <a:srgbClr val="FF0000"/>
                </a:solidFill>
                <a:latin typeface="宋体" panose="02010600030101010101" pitchFamily="2" charset="-122"/>
                <a:ea typeface="宋体" panose="02010600030101010101" pitchFamily="2" charset="-122"/>
                <a:sym typeface="+mn-ea"/>
              </a:rPr>
              <a:t>悚</a:t>
            </a:r>
            <a:r>
              <a:rPr lang="en-US" altLang="zh-CN" sz="4000" b="1" dirty="0">
                <a:solidFill>
                  <a:srgbClr val="FF0000"/>
                </a:solidFill>
                <a:latin typeface="宋体" panose="02010600030101010101" pitchFamily="2" charset="-122"/>
                <a:ea typeface="宋体" panose="02010600030101010101" pitchFamily="2" charset="-122"/>
                <a:sym typeface="+mn-ea"/>
              </a:rPr>
              <a:t>          </a:t>
            </a:r>
            <a:r>
              <a:rPr lang="zh-CN" altLang="en-US" sz="4000" b="1" dirty="0">
                <a:solidFill>
                  <a:srgbClr val="FF0000"/>
                </a:solidFill>
                <a:latin typeface="宋体" panose="02010600030101010101" pitchFamily="2" charset="-122"/>
                <a:ea typeface="宋体" panose="02010600030101010101" pitchFamily="2" charset="-122"/>
                <a:sym typeface="+mn-ea"/>
              </a:rPr>
              <a:t>拙</a:t>
            </a:r>
            <a:r>
              <a:rPr lang="en-US" altLang="zh-CN" sz="4000" b="1" dirty="0">
                <a:solidFill>
                  <a:srgbClr val="FF0000"/>
                </a:solidFill>
                <a:latin typeface="宋体" panose="02010600030101010101" pitchFamily="2" charset="-122"/>
                <a:ea typeface="宋体" panose="02010600030101010101" pitchFamily="2" charset="-122"/>
                <a:sym typeface="+mn-ea"/>
              </a:rPr>
              <a:t>        </a:t>
            </a:r>
            <a:r>
              <a:rPr lang="zh-CN" altLang="en-US" sz="4000" b="1" dirty="0">
                <a:solidFill>
                  <a:srgbClr val="FF0000"/>
                </a:solidFill>
                <a:latin typeface="宋体" panose="02010600030101010101" pitchFamily="2" charset="-122"/>
                <a:ea typeface="宋体" panose="02010600030101010101" pitchFamily="2" charset="-122"/>
                <a:sym typeface="+mn-ea"/>
              </a:rPr>
              <a:t>惶</a:t>
            </a:r>
            <a:r>
              <a:rPr lang="en-US" altLang="zh-CN" sz="4000" b="1" dirty="0">
                <a:solidFill>
                  <a:srgbClr val="FF0000"/>
                </a:solidFill>
                <a:latin typeface="宋体" panose="02010600030101010101" pitchFamily="2" charset="-122"/>
                <a:ea typeface="宋体" panose="02010600030101010101" pitchFamily="2" charset="-122"/>
                <a:sym typeface="+mn-ea"/>
              </a:rPr>
              <a:t>           </a:t>
            </a:r>
            <a:r>
              <a:rPr lang="zh-CN" altLang="en-US" sz="4000" b="1" dirty="0">
                <a:solidFill>
                  <a:srgbClr val="FF0000"/>
                </a:solidFill>
                <a:latin typeface="宋体" panose="02010600030101010101" pitchFamily="2" charset="-122"/>
                <a:ea typeface="宋体" panose="02010600030101010101" pitchFamily="2" charset="-122"/>
                <a:sym typeface="+mn-ea"/>
              </a:rPr>
              <a:t>骇</a:t>
            </a:r>
            <a:r>
              <a:rPr lang="en-US" altLang="zh-CN" sz="4000" b="1" dirty="0">
                <a:solidFill>
                  <a:srgbClr val="FF0000"/>
                </a:solidFill>
                <a:latin typeface="宋体" panose="02010600030101010101" pitchFamily="2" charset="-122"/>
                <a:ea typeface="宋体" panose="02010600030101010101" pitchFamily="2" charset="-122"/>
                <a:sym typeface="+mn-ea"/>
              </a:rPr>
              <a:t>      </a:t>
            </a:r>
            <a:endParaRPr lang="en-US" altLang="zh-CN" sz="4000" b="1" dirty="0">
              <a:solidFill>
                <a:srgbClr val="FF0000"/>
              </a:solidFill>
              <a:latin typeface="宋体" panose="02010600030101010101" pitchFamily="2" charset="-122"/>
              <a:ea typeface="宋体" panose="02010600030101010101" pitchFamily="2" charset="-122"/>
              <a:sym typeface="+mn-ea"/>
            </a:endParaRPr>
          </a:p>
          <a:p>
            <a:pPr>
              <a:lnSpc>
                <a:spcPct val="115000"/>
              </a:lnSpc>
              <a:spcBef>
                <a:spcPts val="0"/>
              </a:spcBef>
              <a:spcAft>
                <a:spcPts val="0"/>
              </a:spcAft>
            </a:pPr>
            <a:r>
              <a:rPr lang="en-US" altLang="zh-CN" sz="4000" b="1" dirty="0">
                <a:solidFill>
                  <a:srgbClr val="FF0000"/>
                </a:solidFill>
                <a:latin typeface="宋体" panose="02010600030101010101" pitchFamily="2" charset="-122"/>
                <a:ea typeface="宋体" panose="02010600030101010101" pitchFamily="2" charset="-122"/>
                <a:sym typeface="+mn-ea"/>
              </a:rPr>
              <a:t> </a:t>
            </a:r>
            <a:r>
              <a:rPr lang="zh-CN" altLang="en-US" sz="4000" b="1" dirty="0">
                <a:solidFill>
                  <a:srgbClr val="FF0000"/>
                </a:solidFill>
                <a:latin typeface="宋体" panose="02010600030101010101" pitchFamily="2" charset="-122"/>
                <a:ea typeface="宋体" panose="02010600030101010101" pitchFamily="2" charset="-122"/>
                <a:sym typeface="+mn-ea"/>
              </a:rPr>
              <a:t>掳</a:t>
            </a:r>
            <a:r>
              <a:rPr lang="en-US" altLang="zh-CN" sz="4000" b="1" dirty="0">
                <a:solidFill>
                  <a:srgbClr val="FF0000"/>
                </a:solidFill>
                <a:latin typeface="宋体" panose="02010600030101010101" pitchFamily="2" charset="-122"/>
                <a:ea typeface="宋体" panose="02010600030101010101" pitchFamily="2" charset="-122"/>
                <a:sym typeface="+mn-ea"/>
              </a:rPr>
              <a:t>             惮         </a:t>
            </a:r>
            <a:r>
              <a:rPr lang="zh-CN" altLang="en-US" sz="4000" b="1" dirty="0">
                <a:solidFill>
                  <a:srgbClr val="FF0000"/>
                </a:solidFill>
                <a:latin typeface="宋体" panose="02010600030101010101" pitchFamily="2" charset="-122"/>
                <a:ea typeface="宋体" panose="02010600030101010101" pitchFamily="2" charset="-122"/>
                <a:sym typeface="+mn-ea"/>
              </a:rPr>
              <a:t>慕</a:t>
            </a:r>
            <a:r>
              <a:rPr lang="en-US" altLang="zh-CN" sz="4000" b="1" dirty="0">
                <a:solidFill>
                  <a:srgbClr val="FF0000"/>
                </a:solidFill>
                <a:latin typeface="宋体" panose="02010600030101010101" pitchFamily="2" charset="-122"/>
                <a:ea typeface="宋体" panose="02010600030101010101" pitchFamily="2" charset="-122"/>
                <a:sym typeface="+mn-ea"/>
              </a:rPr>
              <a:t>           </a:t>
            </a:r>
            <a:r>
              <a:rPr lang="zh-CN" sz="4000" b="1">
                <a:solidFill>
                  <a:srgbClr val="FF0000"/>
                </a:solidFill>
                <a:latin typeface="宋体" panose="02010600030101010101" pitchFamily="2" charset="-122"/>
                <a:ea typeface="宋体" panose="02010600030101010101" pitchFamily="2" charset="-122"/>
                <a:sym typeface="+mn-ea"/>
              </a:rPr>
              <a:t>孀</a:t>
            </a:r>
            <a:endParaRPr lang="zh-CN" altLang="en-US" sz="4000" b="1" dirty="0">
              <a:solidFill>
                <a:srgbClr val="FF0000"/>
              </a:solidFill>
              <a:latin typeface="宋体" panose="02010600030101010101" pitchFamily="2" charset="-122"/>
              <a:ea typeface="宋体" panose="02010600030101010101" pitchFamily="2" charset="-122"/>
              <a:sym typeface="+mn-ea"/>
            </a:endParaRPr>
          </a:p>
        </p:txBody>
      </p:sp>
    </p:spTree>
    <p:custDataLst>
      <p:tags r:id="rId3"/>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aphicFrame>
        <p:nvGraphicFramePr>
          <p:cNvPr id="32815" name="表格 32814"/>
          <p:cNvGraphicFramePr/>
          <p:nvPr>
            <p:custDataLst>
              <p:tags r:id="rId1"/>
            </p:custDataLst>
          </p:nvPr>
        </p:nvGraphicFramePr>
        <p:xfrm>
          <a:off x="1653540" y="1660525"/>
          <a:ext cx="8632825" cy="3248025"/>
        </p:xfrm>
        <a:graphic>
          <a:graphicData uri="http://schemas.openxmlformats.org/drawingml/2006/table">
            <a:tbl>
              <a:tblPr/>
              <a:tblGrid>
                <a:gridCol w="1192530"/>
                <a:gridCol w="5951855"/>
                <a:gridCol w="1488440"/>
              </a:tblGrid>
              <a:tr h="629920">
                <a:tc>
                  <a:txBody>
                    <a:bodyPr/>
                    <a:p>
                      <a:pPr marL="0" lvl="0" indent="0" algn="ctr">
                        <a:buNone/>
                      </a:pPr>
                      <a:r>
                        <a:rPr lang="zh-CN" altLang="en-US" sz="3600" b="1" dirty="0">
                          <a:solidFill>
                            <a:schemeClr val="tx1"/>
                          </a:solidFill>
                          <a:latin typeface="宋体" panose="02010600030101010101" pitchFamily="2" charset="-122"/>
                          <a:ea typeface="宋体" panose="02010600030101010101" pitchFamily="2" charset="-122"/>
                          <a:sym typeface="+mn-ea"/>
                        </a:rPr>
                        <a:t>汉字</a:t>
                      </a:r>
                      <a:endParaRPr lang="zh-CN" altLang="en-US" sz="3600" b="1" dirty="0">
                        <a:solidFill>
                          <a:schemeClr val="tx1"/>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r>
                        <a:rPr lang="zh-CN" altLang="en-US" sz="3600" b="1" dirty="0">
                          <a:latin typeface="宋体" panose="02010600030101010101" pitchFamily="2" charset="-122"/>
                          <a:ea typeface="宋体" panose="02010600030101010101" pitchFamily="2" charset="-122"/>
                          <a:sym typeface="+mn-ea"/>
                        </a:rPr>
                        <a:t>字本义</a:t>
                      </a:r>
                      <a:endParaRPr lang="zh-CN" altLang="en-US" sz="3600" b="1" dirty="0">
                        <a:solidFill>
                          <a:schemeClr val="tx1"/>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r>
                        <a:rPr lang="zh-CN" altLang="en-US" sz="3600" b="1" dirty="0">
                          <a:latin typeface="宋体" panose="02010600030101010101" pitchFamily="2" charset="-122"/>
                          <a:ea typeface="宋体" panose="02010600030101010101" pitchFamily="2" charset="-122"/>
                          <a:sym typeface="+mn-ea"/>
                        </a:rPr>
                        <a:t>组词</a:t>
                      </a:r>
                      <a:endParaRPr lang="zh-CN" altLang="en-US" sz="3600" b="1" dirty="0">
                        <a:solidFill>
                          <a:schemeClr val="tx1"/>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52145">
                <a:tc>
                  <a:txBody>
                    <a:bodyPr/>
                    <a:p>
                      <a:pPr marL="0" lvl="0" indent="0" algn="ctr">
                        <a:buNone/>
                      </a:pPr>
                      <a:r>
                        <a:rPr lang="zh-CN" altLang="en-US" sz="4000" b="1" dirty="0">
                          <a:solidFill>
                            <a:srgbClr val="FF0000"/>
                          </a:solidFill>
                          <a:latin typeface="宋体" panose="02010600030101010101" pitchFamily="2" charset="-122"/>
                          <a:ea typeface="宋体" panose="02010600030101010101" pitchFamily="2" charset="-122"/>
                          <a:sym typeface="+mn-ea"/>
                        </a:rPr>
                        <a:t>琐</a:t>
                      </a:r>
                      <a:endParaRPr lang="zh-CN" altLang="en-US" sz="3600" b="1" dirty="0">
                        <a:solidFill>
                          <a:schemeClr val="tx1"/>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r>
                        <a:rPr lang="zh-CN" altLang="en-US" sz="3600" b="1" dirty="0">
                          <a:solidFill>
                            <a:schemeClr val="tx1"/>
                          </a:solidFill>
                          <a:latin typeface="宋体" panose="02010600030101010101" pitchFamily="2" charset="-122"/>
                          <a:ea typeface="宋体" panose="02010600030101010101" pitchFamily="2" charset="-122"/>
                          <a:sym typeface="+mn-ea"/>
                        </a:rPr>
                        <a:t>玉相碰撞发出的细碎声</a:t>
                      </a:r>
                      <a:endParaRPr lang="zh-CN" altLang="en-US" sz="3600" b="1" dirty="0">
                        <a:solidFill>
                          <a:schemeClr val="tx1"/>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endParaRPr lang="zh-CN" altLang="en-US" sz="3600" b="1" dirty="0">
                        <a:solidFill>
                          <a:schemeClr val="tx1"/>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52145">
                <a:tc>
                  <a:txBody>
                    <a:bodyPr/>
                    <a:p>
                      <a:pPr marL="0" lvl="0" indent="0" algn="ctr">
                        <a:buNone/>
                      </a:pPr>
                      <a:r>
                        <a:rPr lang="zh-CN" altLang="en-US" sz="4000" b="1" dirty="0">
                          <a:solidFill>
                            <a:srgbClr val="FF0000"/>
                          </a:solidFill>
                          <a:latin typeface="宋体" panose="02010600030101010101" pitchFamily="2" charset="-122"/>
                          <a:ea typeface="宋体" panose="02010600030101010101" pitchFamily="2" charset="-122"/>
                          <a:sym typeface="+mn-ea"/>
                        </a:rPr>
                        <a:t>诘</a:t>
                      </a:r>
                      <a:endParaRPr lang="zh-CN" altLang="en-US" sz="3600" b="1" dirty="0">
                        <a:solidFill>
                          <a:schemeClr val="tx1"/>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endParaRPr lang="zh-CN" altLang="en-US" sz="3600" b="1" dirty="0">
                        <a:solidFill>
                          <a:schemeClr val="tx1"/>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endParaRPr lang="zh-CN" altLang="en-US" sz="3600" b="1" dirty="0">
                        <a:solidFill>
                          <a:schemeClr val="tx1"/>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51510">
                <a:tc>
                  <a:txBody>
                    <a:bodyPr/>
                    <a:p>
                      <a:pPr marL="0" lvl="0" indent="0" algn="ctr">
                        <a:buNone/>
                      </a:pPr>
                      <a:r>
                        <a:rPr lang="zh-CN" altLang="en-US" sz="4000" b="1" dirty="0">
                          <a:solidFill>
                            <a:srgbClr val="FF0000"/>
                          </a:solidFill>
                          <a:uFillTx/>
                          <a:latin typeface="宋体" panose="02010600030101010101" pitchFamily="2" charset="-122"/>
                          <a:ea typeface="宋体" panose="02010600030101010101" pitchFamily="2" charset="-122"/>
                          <a:sym typeface="+mn-ea"/>
                        </a:rPr>
                        <a:t>悼</a:t>
                      </a:r>
                      <a:endParaRPr lang="zh-CN" altLang="en-US" sz="4000" b="1" dirty="0">
                        <a:solidFill>
                          <a:srgbClr val="FF0000"/>
                        </a:solidFill>
                        <a:uFillTx/>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endParaRPr lang="zh-CN" altLang="en-US" sz="3600" b="1" dirty="0">
                        <a:solidFill>
                          <a:schemeClr val="tx1"/>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endParaRPr lang="zh-CN" altLang="en-US" sz="3600" b="1" dirty="0">
                        <a:solidFill>
                          <a:schemeClr val="tx1"/>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52145">
                <a:tc>
                  <a:txBody>
                    <a:bodyPr/>
                    <a:p>
                      <a:pPr marL="0" lvl="0" indent="0" algn="ctr">
                        <a:buNone/>
                      </a:pPr>
                      <a:r>
                        <a:rPr lang="zh-CN" altLang="en-US" sz="4000" b="1" dirty="0">
                          <a:solidFill>
                            <a:srgbClr val="FF0000"/>
                          </a:solidFill>
                          <a:latin typeface="宋体" panose="02010600030101010101" pitchFamily="2" charset="-122"/>
                          <a:ea typeface="宋体" panose="02010600030101010101" pitchFamily="2" charset="-122"/>
                          <a:sym typeface="+mn-ea"/>
                        </a:rPr>
                        <a:t>拙</a:t>
                      </a:r>
                      <a:endParaRPr lang="zh-CN" altLang="en-US" sz="4000" b="1" dirty="0">
                        <a:solidFill>
                          <a:srgbClr val="FF0000"/>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endParaRPr lang="zh-CN" altLang="en-US" sz="3600" b="1" dirty="0">
                        <a:solidFill>
                          <a:schemeClr val="tx1"/>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endParaRPr lang="zh-CN" altLang="en-US" sz="3600" b="1" dirty="0">
                        <a:solidFill>
                          <a:schemeClr val="tx1"/>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9" name="文本框 8"/>
          <p:cNvSpPr txBox="1"/>
          <p:nvPr>
            <p:custDataLst>
              <p:tags r:id="rId2"/>
            </p:custDataLst>
          </p:nvPr>
        </p:nvSpPr>
        <p:spPr>
          <a:xfrm>
            <a:off x="2884805" y="3753485"/>
            <a:ext cx="5912485" cy="645160"/>
          </a:xfrm>
          <a:prstGeom prst="rect">
            <a:avLst/>
          </a:prstGeom>
          <a:noFill/>
        </p:spPr>
        <p:txBody>
          <a:bodyPr wrap="square" rtlCol="0" anchor="t">
            <a:spAutoFit/>
          </a:bodyPr>
          <a:p>
            <a:pPr algn="ctr"/>
            <a:r>
              <a:rPr lang="zh-CN" altLang="en-US" sz="3600" b="1" dirty="0">
                <a:solidFill>
                  <a:srgbClr val="FF0000"/>
                </a:solidFill>
                <a:latin typeface="宋体" panose="02010600030101010101" pitchFamily="2" charset="-122"/>
                <a:ea typeface="宋体" panose="02010600030101010101" pitchFamily="2" charset="-122"/>
                <a:sym typeface="+mn-ea"/>
              </a:rPr>
              <a:t>哀伤</a:t>
            </a:r>
            <a:r>
              <a:rPr lang="en-US" altLang="zh-CN" sz="3600" b="1">
                <a:solidFill>
                  <a:srgbClr val="FF0000"/>
                </a:solidFill>
                <a:uFillTx/>
                <a:ea typeface="SimSun-ExtB" panose="02010609060101010101" charset="-122"/>
                <a:cs typeface="+mj-cs"/>
                <a:sym typeface="宋体" panose="02010600030101010101" pitchFamily="2" charset="-122"/>
              </a:rPr>
              <a:t>,</a:t>
            </a:r>
            <a:r>
              <a:rPr lang="zh-CN" altLang="en-US" sz="3600" b="1">
                <a:solidFill>
                  <a:srgbClr val="FF0000"/>
                </a:solidFill>
                <a:uFillTx/>
                <a:ea typeface="SimSun-ExtB" panose="02010609060101010101" charset="-122"/>
                <a:cs typeface="+mj-cs"/>
                <a:sym typeface="宋体" panose="02010600030101010101" pitchFamily="2" charset="-122"/>
              </a:rPr>
              <a:t>悲伤</a:t>
            </a:r>
            <a:endParaRPr lang="zh-CN" altLang="en-US" sz="3600" b="1" dirty="0">
              <a:solidFill>
                <a:srgbClr val="FF0000"/>
              </a:solidFill>
              <a:uFillTx/>
              <a:latin typeface="宋体" panose="02010600030101010101" pitchFamily="2" charset="-122"/>
              <a:ea typeface="SimSun-ExtB" panose="02010609060101010101" charset="-122"/>
              <a:cs typeface="+mj-cs"/>
              <a:sym typeface="宋体" panose="02010600030101010101" pitchFamily="2" charset="-122"/>
            </a:endParaRPr>
          </a:p>
        </p:txBody>
      </p:sp>
      <p:sp>
        <p:nvSpPr>
          <p:cNvPr id="4" name="文本框 3"/>
          <p:cNvSpPr txBox="1"/>
          <p:nvPr>
            <p:custDataLst>
              <p:tags r:id="rId3"/>
            </p:custDataLst>
          </p:nvPr>
        </p:nvSpPr>
        <p:spPr>
          <a:xfrm>
            <a:off x="2884805" y="3051175"/>
            <a:ext cx="5912485" cy="645160"/>
          </a:xfrm>
          <a:prstGeom prst="rect">
            <a:avLst/>
          </a:prstGeom>
          <a:noFill/>
        </p:spPr>
        <p:txBody>
          <a:bodyPr wrap="square" rtlCol="0" anchor="t">
            <a:spAutoFit/>
          </a:bodyPr>
          <a:p>
            <a:pPr algn="ctr"/>
            <a:r>
              <a:rPr lang="zh-CN" altLang="en-US" sz="3600" b="1" dirty="0">
                <a:solidFill>
                  <a:srgbClr val="FF0000"/>
                </a:solidFill>
                <a:latin typeface="宋体" panose="02010600030101010101" pitchFamily="2" charset="-122"/>
                <a:ea typeface="宋体" panose="02010600030101010101" pitchFamily="2" charset="-122"/>
                <a:sym typeface="+mn-ea"/>
              </a:rPr>
              <a:t>询问</a:t>
            </a:r>
            <a:r>
              <a:rPr lang="en-US" altLang="zh-CN" sz="3600" b="1">
                <a:solidFill>
                  <a:srgbClr val="FF0000"/>
                </a:solidFill>
                <a:uFillTx/>
                <a:ea typeface="SimSun-ExtB" panose="02010609060101010101" charset="-122"/>
                <a:cs typeface="+mj-cs"/>
                <a:sym typeface="宋体" panose="02010600030101010101" pitchFamily="2" charset="-122"/>
              </a:rPr>
              <a:t>,</a:t>
            </a:r>
            <a:r>
              <a:rPr lang="zh-CN" altLang="en-US" sz="3600" b="1" dirty="0">
                <a:solidFill>
                  <a:srgbClr val="FF0000"/>
                </a:solidFill>
                <a:latin typeface="宋体" panose="02010600030101010101" pitchFamily="2" charset="-122"/>
                <a:ea typeface="宋体" panose="02010600030101010101" pitchFamily="2" charset="-122"/>
                <a:sym typeface="+mn-ea"/>
              </a:rPr>
              <a:t>追问</a:t>
            </a:r>
            <a:endParaRPr lang="zh-CN" altLang="en-US" sz="3600" b="1" dirty="0">
              <a:solidFill>
                <a:srgbClr val="FF0000"/>
              </a:solidFill>
              <a:latin typeface="宋体" panose="02010600030101010101" pitchFamily="2" charset="-122"/>
              <a:ea typeface="宋体" panose="02010600030101010101" pitchFamily="2" charset="-122"/>
              <a:sym typeface="+mn-ea"/>
            </a:endParaRPr>
          </a:p>
        </p:txBody>
      </p:sp>
      <p:sp>
        <p:nvSpPr>
          <p:cNvPr id="5" name="文本框 4"/>
          <p:cNvSpPr txBox="1"/>
          <p:nvPr>
            <p:custDataLst>
              <p:tags r:id="rId4"/>
            </p:custDataLst>
          </p:nvPr>
        </p:nvSpPr>
        <p:spPr>
          <a:xfrm>
            <a:off x="8797925" y="3011170"/>
            <a:ext cx="1488440" cy="645160"/>
          </a:xfrm>
          <a:prstGeom prst="rect">
            <a:avLst/>
          </a:prstGeom>
          <a:noFill/>
        </p:spPr>
        <p:txBody>
          <a:bodyPr wrap="square" rtlCol="0" anchor="t">
            <a:spAutoFit/>
          </a:bodyPr>
          <a:p>
            <a:pPr algn="ctr"/>
            <a:r>
              <a:rPr lang="zh-CN" altLang="en-US" sz="3600" b="1" dirty="0">
                <a:solidFill>
                  <a:srgbClr val="FF0000"/>
                </a:solidFill>
                <a:latin typeface="宋体" panose="02010600030101010101" pitchFamily="2" charset="-122"/>
                <a:ea typeface="宋体" panose="02010600030101010101" pitchFamily="2" charset="-122"/>
                <a:sym typeface="+mn-ea"/>
              </a:rPr>
              <a:t>诘问</a:t>
            </a:r>
            <a:endParaRPr lang="zh-CN" altLang="en-US" sz="3600" b="1" dirty="0">
              <a:solidFill>
                <a:srgbClr val="FF0000"/>
              </a:solidFill>
              <a:latin typeface="宋体" panose="02010600030101010101" pitchFamily="2" charset="-122"/>
              <a:ea typeface="宋体" panose="02010600030101010101" pitchFamily="2" charset="-122"/>
              <a:sym typeface="+mn-ea"/>
            </a:endParaRPr>
          </a:p>
        </p:txBody>
      </p:sp>
      <p:sp>
        <p:nvSpPr>
          <p:cNvPr id="6" name="文本框 5"/>
          <p:cNvSpPr txBox="1"/>
          <p:nvPr>
            <p:custDataLst>
              <p:tags r:id="rId5"/>
            </p:custDataLst>
          </p:nvPr>
        </p:nvSpPr>
        <p:spPr>
          <a:xfrm>
            <a:off x="8797925" y="2326005"/>
            <a:ext cx="1488440" cy="645160"/>
          </a:xfrm>
          <a:prstGeom prst="rect">
            <a:avLst/>
          </a:prstGeom>
          <a:noFill/>
        </p:spPr>
        <p:txBody>
          <a:bodyPr wrap="square" rtlCol="0" anchor="t">
            <a:spAutoFit/>
          </a:bodyPr>
          <a:p>
            <a:pPr algn="ctr"/>
            <a:r>
              <a:rPr lang="zh-CN" altLang="en-US" sz="3600" b="1" dirty="0">
                <a:solidFill>
                  <a:srgbClr val="FF0000"/>
                </a:solidFill>
                <a:latin typeface="宋体" panose="02010600030101010101" pitchFamily="2" charset="-122"/>
                <a:ea typeface="宋体" panose="02010600030101010101" pitchFamily="2" charset="-122"/>
                <a:sym typeface="+mn-ea"/>
              </a:rPr>
              <a:t>烦琐</a:t>
            </a:r>
            <a:endParaRPr lang="zh-CN" altLang="en-US" sz="3600" b="1" dirty="0">
              <a:solidFill>
                <a:srgbClr val="FF0000"/>
              </a:solidFill>
              <a:latin typeface="宋体" panose="02010600030101010101" pitchFamily="2" charset="-122"/>
              <a:ea typeface="宋体" panose="02010600030101010101" pitchFamily="2" charset="-122"/>
              <a:sym typeface="+mn-ea"/>
            </a:endParaRPr>
          </a:p>
        </p:txBody>
      </p:sp>
      <p:sp>
        <p:nvSpPr>
          <p:cNvPr id="7" name="文本框 6"/>
          <p:cNvSpPr txBox="1"/>
          <p:nvPr>
            <p:custDataLst>
              <p:tags r:id="rId6"/>
            </p:custDataLst>
          </p:nvPr>
        </p:nvSpPr>
        <p:spPr>
          <a:xfrm>
            <a:off x="8797925" y="3738245"/>
            <a:ext cx="1488440" cy="645160"/>
          </a:xfrm>
          <a:prstGeom prst="rect">
            <a:avLst/>
          </a:prstGeom>
          <a:noFill/>
        </p:spPr>
        <p:txBody>
          <a:bodyPr wrap="square" rtlCol="0" anchor="t">
            <a:spAutoFit/>
          </a:bodyPr>
          <a:p>
            <a:pPr algn="ctr"/>
            <a:r>
              <a:rPr lang="zh-CN" altLang="en-US" sz="3600" b="1" dirty="0">
                <a:solidFill>
                  <a:srgbClr val="FF0000"/>
                </a:solidFill>
                <a:latin typeface="宋体" panose="02010600030101010101" pitchFamily="2" charset="-122"/>
                <a:ea typeface="宋体" panose="02010600030101010101" pitchFamily="2" charset="-122"/>
                <a:sym typeface="+mn-ea"/>
              </a:rPr>
              <a:t>哀悼</a:t>
            </a:r>
            <a:endParaRPr lang="zh-CN" altLang="en-US" sz="3600" b="1" dirty="0">
              <a:solidFill>
                <a:srgbClr val="FF0000"/>
              </a:solidFill>
              <a:latin typeface="宋体" panose="02010600030101010101" pitchFamily="2" charset="-122"/>
              <a:ea typeface="宋体" panose="02010600030101010101" pitchFamily="2" charset="-122"/>
              <a:sym typeface="+mn-ea"/>
            </a:endParaRPr>
          </a:p>
        </p:txBody>
      </p:sp>
      <p:sp>
        <p:nvSpPr>
          <p:cNvPr id="8" name="文本框 7"/>
          <p:cNvSpPr txBox="1"/>
          <p:nvPr>
            <p:custDataLst>
              <p:tags r:id="rId7"/>
            </p:custDataLst>
          </p:nvPr>
        </p:nvSpPr>
        <p:spPr>
          <a:xfrm>
            <a:off x="2884805" y="4455795"/>
            <a:ext cx="5912485" cy="645160"/>
          </a:xfrm>
          <a:prstGeom prst="rect">
            <a:avLst/>
          </a:prstGeom>
          <a:noFill/>
        </p:spPr>
        <p:txBody>
          <a:bodyPr wrap="square" rtlCol="0" anchor="t">
            <a:spAutoFit/>
          </a:bodyPr>
          <a:p>
            <a:pPr algn="ctr"/>
            <a:r>
              <a:rPr lang="zh-CN" altLang="en-US" sz="3600" b="1" dirty="0">
                <a:solidFill>
                  <a:srgbClr val="FF0000"/>
                </a:solidFill>
                <a:latin typeface="宋体" panose="02010600030101010101" pitchFamily="2" charset="-122"/>
                <a:ea typeface="宋体" panose="02010600030101010101" pitchFamily="2" charset="-122"/>
                <a:sym typeface="+mn-ea"/>
              </a:rPr>
              <a:t>笨拙</a:t>
            </a:r>
            <a:r>
              <a:rPr lang="en-US" altLang="zh-CN" sz="3600" b="1">
                <a:solidFill>
                  <a:srgbClr val="FF0000"/>
                </a:solidFill>
                <a:uFillTx/>
                <a:ea typeface="SimSun-ExtB" panose="02010609060101010101" charset="-122"/>
                <a:cs typeface="+mj-cs"/>
                <a:sym typeface="宋体" panose="02010600030101010101" pitchFamily="2" charset="-122"/>
              </a:rPr>
              <a:t>,</a:t>
            </a:r>
            <a:r>
              <a:rPr lang="zh-CN" altLang="en-US" sz="3600" b="1" dirty="0">
                <a:solidFill>
                  <a:srgbClr val="FF0000"/>
                </a:solidFill>
                <a:latin typeface="宋体" panose="02010600030101010101" pitchFamily="2" charset="-122"/>
                <a:ea typeface="宋体" panose="02010600030101010101" pitchFamily="2" charset="-122"/>
                <a:sym typeface="+mn-ea"/>
              </a:rPr>
              <a:t>不灵活</a:t>
            </a:r>
            <a:endParaRPr lang="zh-CN" altLang="en-US" sz="3600" b="1" dirty="0">
              <a:solidFill>
                <a:srgbClr val="FF0000"/>
              </a:solidFill>
              <a:latin typeface="宋体" panose="02010600030101010101" pitchFamily="2" charset="-122"/>
              <a:ea typeface="宋体" panose="02010600030101010101" pitchFamily="2" charset="-122"/>
              <a:sym typeface="+mn-ea"/>
            </a:endParaRPr>
          </a:p>
        </p:txBody>
      </p:sp>
      <p:sp>
        <p:nvSpPr>
          <p:cNvPr id="10" name="文本框 9"/>
          <p:cNvSpPr txBox="1"/>
          <p:nvPr>
            <p:custDataLst>
              <p:tags r:id="rId8"/>
            </p:custDataLst>
          </p:nvPr>
        </p:nvSpPr>
        <p:spPr>
          <a:xfrm>
            <a:off x="8797290" y="4465320"/>
            <a:ext cx="1489075" cy="645160"/>
          </a:xfrm>
          <a:prstGeom prst="rect">
            <a:avLst/>
          </a:prstGeom>
          <a:noFill/>
        </p:spPr>
        <p:txBody>
          <a:bodyPr wrap="square" rtlCol="0" anchor="t">
            <a:spAutoFit/>
          </a:bodyPr>
          <a:p>
            <a:pPr algn="ctr"/>
            <a:r>
              <a:rPr lang="zh-CN" altLang="en-US" sz="3600" b="1" dirty="0">
                <a:solidFill>
                  <a:srgbClr val="FF0000"/>
                </a:solidFill>
                <a:latin typeface="宋体" panose="02010600030101010101" pitchFamily="2" charset="-122"/>
                <a:ea typeface="宋体" panose="02010600030101010101" pitchFamily="2" charset="-122"/>
                <a:sym typeface="+mn-ea"/>
              </a:rPr>
              <a:t>粗拙</a:t>
            </a:r>
            <a:endParaRPr lang="zh-CN" altLang="en-US" sz="3600" b="1" dirty="0">
              <a:solidFill>
                <a:srgbClr val="FF0000"/>
              </a:solidFill>
              <a:latin typeface="宋体" panose="02010600030101010101" pitchFamily="2" charset="-122"/>
              <a:ea typeface="宋体" panose="02010600030101010101" pitchFamily="2" charset="-122"/>
              <a:sym typeface="+mn-ea"/>
            </a:endParaRPr>
          </a:p>
        </p:txBody>
      </p:sp>
      <p:sp>
        <p:nvSpPr>
          <p:cNvPr id="2" name="文本框 1"/>
          <p:cNvSpPr txBox="1"/>
          <p:nvPr/>
        </p:nvSpPr>
        <p:spPr>
          <a:xfrm>
            <a:off x="1303655" y="963295"/>
            <a:ext cx="6096000" cy="645160"/>
          </a:xfrm>
          <a:prstGeom prst="rect">
            <a:avLst/>
          </a:prstGeom>
          <a:noFill/>
        </p:spPr>
        <p:txBody>
          <a:bodyPr wrap="square" rtlCol="0" anchor="t">
            <a:spAutoFit/>
          </a:bodyPr>
          <a:p>
            <a:r>
              <a:rPr lang="zh-CN" sz="3600" b="1" dirty="0">
                <a:latin typeface="宋体" panose="02010600030101010101" pitchFamily="2" charset="-122"/>
                <a:ea typeface="宋体" panose="02010600030101010101" pitchFamily="2" charset="-122"/>
                <a:sym typeface="+mn-ea"/>
              </a:rPr>
              <a:t>【易错字整理单】</a:t>
            </a:r>
            <a:endParaRPr lang="zh-CN" sz="3600" b="1" dirty="0">
              <a:latin typeface="宋体" panose="02010600030101010101" pitchFamily="2" charset="-122"/>
              <a:ea typeface="宋体" panose="02010600030101010101" pitchFamily="2" charset="-122"/>
              <a:sym typeface="+mn-ea"/>
            </a:endParaRPr>
          </a:p>
        </p:txBody>
      </p:sp>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P spid="5" grpId="0"/>
      <p:bldP spid="6" grpId="0"/>
      <p:bldP spid="7" grpId="0"/>
      <p:bldP spid="8"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 name="文本框 3"/>
          <p:cNvSpPr txBox="1"/>
          <p:nvPr/>
        </p:nvSpPr>
        <p:spPr>
          <a:xfrm>
            <a:off x="333375" y="1051560"/>
            <a:ext cx="7253605" cy="629920"/>
          </a:xfrm>
          <a:prstGeom prst="rect">
            <a:avLst/>
          </a:prstGeom>
          <a:noFill/>
        </p:spPr>
        <p:txBody>
          <a:bodyPr wrap="none" rtlCol="0" anchor="t">
            <a:spAutoFit/>
          </a:bodyPr>
          <a:p>
            <a:pPr algn="l"/>
            <a:r>
              <a:rPr lang="en-US" altLang="zh-CN" sz="3500" b="1" dirty="0">
                <a:latin typeface="宋体" panose="02010600030101010101" pitchFamily="2" charset="-122"/>
                <a:ea typeface="宋体" panose="02010600030101010101" pitchFamily="2" charset="-122"/>
                <a:sym typeface="+mn-ea"/>
              </a:rPr>
              <a:t>2.</a:t>
            </a:r>
            <a:r>
              <a:rPr lang="zh-CN" sz="3500" b="1" dirty="0">
                <a:latin typeface="宋体" panose="02010600030101010101" pitchFamily="2" charset="-122"/>
                <a:ea typeface="宋体" panose="02010600030101010101" pitchFamily="2" charset="-122"/>
                <a:sym typeface="+mn-ea"/>
              </a:rPr>
              <a:t>区分下列字的读</a:t>
            </a:r>
            <a:r>
              <a:rPr sz="3500" b="1" dirty="0">
                <a:latin typeface="宋体" panose="02010600030101010101" pitchFamily="2" charset="-122"/>
                <a:ea typeface="宋体" panose="02010600030101010101" pitchFamily="2" charset="-122"/>
                <a:sym typeface="+mn-ea"/>
              </a:rPr>
              <a:t>音</a:t>
            </a:r>
            <a:r>
              <a:rPr lang="zh-CN" sz="3500" b="1" dirty="0">
                <a:latin typeface="宋体" panose="02010600030101010101" pitchFamily="2" charset="-122"/>
                <a:ea typeface="宋体" panose="02010600030101010101" pitchFamily="2" charset="-122"/>
                <a:sym typeface="+mn-ea"/>
              </a:rPr>
              <a:t>或字形</a:t>
            </a:r>
            <a:r>
              <a:rPr lang="en-US" altLang="zh-CN" sz="3500">
                <a:latin typeface="方正楷体_GBK" charset="0"/>
                <a:ea typeface="微软雅黑" panose="020B0503020204020204" charset="-122"/>
                <a:sym typeface="微软雅黑" panose="020B0503020204020204" charset="-122"/>
              </a:rPr>
              <a:t>(</a:t>
            </a:r>
            <a:r>
              <a:rPr lang="zh-CN" sz="3500" b="1" dirty="0">
                <a:latin typeface="宋体" panose="02010600030101010101" pitchFamily="2" charset="-122"/>
                <a:ea typeface="宋体" panose="02010600030101010101" pitchFamily="2" charset="-122"/>
                <a:sym typeface="+mn-ea"/>
              </a:rPr>
              <a:t>预学一</a:t>
            </a:r>
            <a:r>
              <a:rPr lang="zh-CN" altLang="zh-CN" sz="3500" b="1" dirty="0">
                <a:uFillTx/>
                <a:latin typeface="宋体" panose="02010600030101010101" pitchFamily="2" charset="-122"/>
                <a:cs typeface="宋体" panose="02010600030101010101" pitchFamily="2" charset="-122"/>
                <a:sym typeface="+mn-ea"/>
              </a:rPr>
              <a:t>)</a:t>
            </a:r>
            <a:endParaRPr lang="zh-CN" altLang="en-US" sz="3500"/>
          </a:p>
        </p:txBody>
      </p:sp>
      <p:sp>
        <p:nvSpPr>
          <p:cNvPr id="5" name="文本框 4"/>
          <p:cNvSpPr txBox="1"/>
          <p:nvPr/>
        </p:nvSpPr>
        <p:spPr>
          <a:xfrm>
            <a:off x="248920" y="1605915"/>
            <a:ext cx="11693525" cy="3646170"/>
          </a:xfrm>
          <a:prstGeom prst="rect">
            <a:avLst/>
          </a:prstGeom>
          <a:noFill/>
        </p:spPr>
        <p:txBody>
          <a:bodyPr wrap="square" rtlCol="0" anchor="t">
            <a:spAutoFit/>
          </a:bodyPr>
          <a:p>
            <a:pPr algn="l">
              <a:lnSpc>
                <a:spcPct val="110000"/>
              </a:lnSpc>
              <a:spcBef>
                <a:spcPts val="0"/>
              </a:spcBef>
              <a:spcAft>
                <a:spcPts val="0"/>
              </a:spcAft>
            </a:pPr>
            <a:r>
              <a:rPr lang="zh-CN" altLang="zh-CN" sz="35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3500" b="1" dirty="0">
                <a:uFillTx/>
                <a:latin typeface="宋体" panose="02010600030101010101" pitchFamily="2" charset="-122"/>
                <a:ea typeface="宋体" panose="02010600030101010101" pitchFamily="2" charset="-122"/>
                <a:cs typeface="宋体" panose="02010600030101010101" pitchFamily="2" charset="-122"/>
                <a:sym typeface="+mn-ea"/>
              </a:rPr>
              <a:t>1</a:t>
            </a:r>
            <a:r>
              <a:rPr lang="zh-CN" altLang="zh-CN" sz="3500" b="1" dirty="0">
                <a:uFillTx/>
                <a:latin typeface="宋体" panose="02010600030101010101" pitchFamily="2" charset="-122"/>
                <a:ea typeface="宋体" panose="02010600030101010101" pitchFamily="2" charset="-122"/>
                <a:cs typeface="宋体" panose="02010600030101010101" pitchFamily="2" charset="-122"/>
                <a:sym typeface="+mn-ea"/>
              </a:rPr>
              <a:t>)请判断下列词语中</a:t>
            </a:r>
            <a:r>
              <a:rPr lang="en-US" sz="35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3500" b="1" dirty="0">
                <a:latin typeface="Arial" panose="020B0604020202020204" pitchFamily="34" charset="0"/>
                <a:ea typeface="宋体" panose="02010600030101010101" pitchFamily="2" charset="-122"/>
                <a:cs typeface="Arial" panose="020B0604020202020204" pitchFamily="34" charset="0"/>
                <a:sym typeface="+mn-ea"/>
              </a:rPr>
              <a:t>恶</a:t>
            </a:r>
            <a:r>
              <a:rPr lang="en-US" sz="35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3500" b="1" dirty="0">
                <a:latin typeface="Arial" panose="020B0604020202020204" pitchFamily="34" charset="0"/>
                <a:ea typeface="宋体" panose="02010600030101010101" pitchFamily="2" charset="-122"/>
                <a:cs typeface="Arial" panose="020B0604020202020204" pitchFamily="34" charset="0"/>
                <a:sym typeface="+mn-ea"/>
              </a:rPr>
              <a:t>的音和义</a:t>
            </a:r>
            <a:r>
              <a:rPr lang="en-US" altLang="zh-CN" sz="3500" b="1">
                <a:uFillTx/>
                <a:ea typeface="SimSun-ExtB" panose="02010609060101010101" charset="-122"/>
                <a:cs typeface="+mj-cs"/>
                <a:sym typeface="宋体" panose="02010600030101010101" pitchFamily="2" charset="-122"/>
              </a:rPr>
              <a:t>,</a:t>
            </a:r>
            <a:r>
              <a:rPr lang="zh-CN" altLang="en-US" sz="3500" b="1" dirty="0">
                <a:latin typeface="Arial" panose="020B0604020202020204" pitchFamily="34" charset="0"/>
                <a:ea typeface="宋体" panose="02010600030101010101" pitchFamily="2" charset="-122"/>
                <a:cs typeface="Arial" panose="020B0604020202020204" pitchFamily="34" charset="0"/>
                <a:sym typeface="+mn-ea"/>
              </a:rPr>
              <a:t>将正确选项填在括号里。</a:t>
            </a:r>
            <a:endParaRPr lang="zh-CN" altLang="en-US" sz="3500" b="1" dirty="0">
              <a:latin typeface="Arial" panose="020B0604020202020204" pitchFamily="34" charset="0"/>
              <a:ea typeface="宋体" panose="02010600030101010101" pitchFamily="2" charset="-122"/>
              <a:cs typeface="Arial" panose="020B0604020202020204" pitchFamily="34" charset="0"/>
              <a:sym typeface="+mn-ea"/>
            </a:endParaRPr>
          </a:p>
          <a:p>
            <a:pPr algn="l">
              <a:lnSpc>
                <a:spcPct val="110000"/>
              </a:lnSpc>
              <a:spcBef>
                <a:spcPts val="0"/>
              </a:spcBef>
              <a:spcAft>
                <a:spcPts val="0"/>
              </a:spcAft>
            </a:pPr>
            <a:r>
              <a:rPr lang="zh-CN" altLang="en-US" sz="3500" dirty="0">
                <a:latin typeface="Arial" panose="020B0604020202020204" pitchFamily="34" charset="0"/>
                <a:ea typeface="宋体" panose="02010600030101010101" pitchFamily="2" charset="-122"/>
                <a:cs typeface="Arial" panose="020B0604020202020204" pitchFamily="34" charset="0"/>
                <a:sym typeface="+mn-ea"/>
              </a:rPr>
              <a:t>A.ě</a:t>
            </a:r>
            <a:r>
              <a:rPr lang="en-US" altLang="zh-CN" sz="3500" dirty="0">
                <a:latin typeface="Arial" panose="020B0604020202020204" pitchFamily="34" charset="0"/>
                <a:ea typeface="宋体" panose="02010600030101010101" pitchFamily="2" charset="-122"/>
                <a:cs typeface="Arial" panose="020B0604020202020204" pitchFamily="34" charset="0"/>
                <a:sym typeface="+mn-ea"/>
              </a:rPr>
              <a:t>        </a:t>
            </a:r>
            <a:r>
              <a:rPr lang="zh-CN" altLang="en-US" sz="3500" b="1" dirty="0">
                <a:latin typeface="Arial" panose="020B0604020202020204" pitchFamily="34" charset="0"/>
                <a:ea typeface="宋体" panose="02010600030101010101" pitchFamily="2" charset="-122"/>
                <a:cs typeface="Arial" panose="020B0604020202020204" pitchFamily="34" charset="0"/>
                <a:sym typeface="+mn-ea"/>
              </a:rPr>
              <a:t>有要呕吐的感觉</a:t>
            </a:r>
            <a:r>
              <a:rPr lang="en-US" altLang="zh-CN" sz="3500" b="1" dirty="0">
                <a:latin typeface="Arial" panose="020B0604020202020204" pitchFamily="34" charset="0"/>
                <a:ea typeface="宋体" panose="02010600030101010101" pitchFamily="2" charset="-122"/>
                <a:cs typeface="Arial" panose="020B0604020202020204" pitchFamily="34" charset="0"/>
                <a:sym typeface="+mn-ea"/>
              </a:rPr>
              <a:t>         </a:t>
            </a:r>
            <a:endParaRPr lang="en-US" altLang="zh-CN" sz="3500" b="1" dirty="0">
              <a:latin typeface="Arial" panose="020B0604020202020204" pitchFamily="34" charset="0"/>
              <a:ea typeface="宋体" panose="02010600030101010101" pitchFamily="2" charset="-122"/>
              <a:cs typeface="Arial" panose="020B0604020202020204" pitchFamily="34" charset="0"/>
              <a:sym typeface="+mn-ea"/>
            </a:endParaRPr>
          </a:p>
          <a:p>
            <a:pPr algn="l">
              <a:lnSpc>
                <a:spcPct val="110000"/>
              </a:lnSpc>
              <a:spcBef>
                <a:spcPts val="0"/>
              </a:spcBef>
              <a:spcAft>
                <a:spcPts val="0"/>
              </a:spcAft>
            </a:pPr>
            <a:r>
              <a:rPr lang="zh-CN" altLang="en-US" sz="3500" dirty="0">
                <a:latin typeface="Arial" panose="020B0604020202020204" pitchFamily="34" charset="0"/>
                <a:ea typeface="宋体" panose="02010600030101010101" pitchFamily="2" charset="-122"/>
                <a:cs typeface="Arial" panose="020B0604020202020204" pitchFamily="34" charset="0"/>
                <a:sym typeface="+mn-ea"/>
              </a:rPr>
              <a:t>B.è</a:t>
            </a:r>
            <a:r>
              <a:rPr lang="en-US" altLang="zh-CN" sz="3500" dirty="0">
                <a:latin typeface="Arial" panose="020B0604020202020204" pitchFamily="34" charset="0"/>
                <a:ea typeface="宋体" panose="02010600030101010101" pitchFamily="2" charset="-122"/>
                <a:cs typeface="Arial" panose="020B0604020202020204" pitchFamily="34" charset="0"/>
                <a:sym typeface="+mn-ea"/>
              </a:rPr>
              <a:t>        </a:t>
            </a:r>
            <a:r>
              <a:rPr lang="zh-CN" altLang="en-US" sz="3500" b="1" dirty="0">
                <a:latin typeface="Arial" panose="020B0604020202020204" pitchFamily="34" charset="0"/>
                <a:ea typeface="宋体" panose="02010600030101010101" pitchFamily="2" charset="-122"/>
                <a:cs typeface="Arial" panose="020B0604020202020204" pitchFamily="34" charset="0"/>
                <a:sym typeface="+mn-ea"/>
              </a:rPr>
              <a:t>很坏的行为；犯罪的事情</a:t>
            </a:r>
            <a:endParaRPr lang="zh-CN" altLang="en-US" sz="3500" b="1" dirty="0">
              <a:latin typeface="Arial" panose="020B0604020202020204" pitchFamily="34" charset="0"/>
              <a:ea typeface="宋体" panose="02010600030101010101" pitchFamily="2" charset="-122"/>
              <a:cs typeface="Arial" panose="020B0604020202020204" pitchFamily="34" charset="0"/>
              <a:sym typeface="+mn-ea"/>
            </a:endParaRPr>
          </a:p>
          <a:p>
            <a:pPr algn="l">
              <a:lnSpc>
                <a:spcPct val="110000"/>
              </a:lnSpc>
              <a:spcBef>
                <a:spcPts val="0"/>
              </a:spcBef>
              <a:spcAft>
                <a:spcPts val="0"/>
              </a:spcAft>
            </a:pPr>
            <a:r>
              <a:rPr lang="zh-CN" altLang="en-US" sz="3500" dirty="0">
                <a:latin typeface="Arial" panose="020B0604020202020204" pitchFamily="34" charset="0"/>
                <a:ea typeface="宋体" panose="02010600030101010101" pitchFamily="2" charset="-122"/>
                <a:cs typeface="Arial" panose="020B0604020202020204" pitchFamily="34" charset="0"/>
                <a:sym typeface="+mn-ea"/>
              </a:rPr>
              <a:t>C.wù</a:t>
            </a:r>
            <a:r>
              <a:rPr lang="en-US" altLang="zh-CN" sz="3500" dirty="0">
                <a:latin typeface="Arial" panose="020B0604020202020204" pitchFamily="34" charset="0"/>
                <a:ea typeface="宋体" panose="02010600030101010101" pitchFamily="2" charset="-122"/>
                <a:cs typeface="Arial" panose="020B0604020202020204" pitchFamily="34" charset="0"/>
                <a:sym typeface="+mn-ea"/>
              </a:rPr>
              <a:t>     </a:t>
            </a:r>
            <a:r>
              <a:rPr lang="zh-CN" altLang="en-US" sz="3500" b="1">
                <a:latin typeface="宋体" panose="02010600030101010101" pitchFamily="2" charset="-122"/>
                <a:ea typeface="宋体" panose="02010600030101010101" pitchFamily="2" charset="-122"/>
                <a:sym typeface="+mn-ea"/>
              </a:rPr>
              <a:t>讨厌；憎恨</a:t>
            </a:r>
            <a:r>
              <a:rPr lang="en-US" altLang="zh-CN" sz="3500" b="1">
                <a:latin typeface="宋体" panose="02010600030101010101" pitchFamily="2" charset="-122"/>
                <a:ea typeface="宋体" panose="02010600030101010101" pitchFamily="2" charset="-122"/>
                <a:sym typeface="+mn-ea"/>
              </a:rPr>
              <a:t>         </a:t>
            </a:r>
            <a:endParaRPr lang="en-US" altLang="zh-CN" sz="3500" b="1">
              <a:latin typeface="宋体" panose="02010600030101010101" pitchFamily="2" charset="-122"/>
              <a:ea typeface="宋体" panose="02010600030101010101" pitchFamily="2" charset="-122"/>
              <a:sym typeface="+mn-ea"/>
            </a:endParaRPr>
          </a:p>
          <a:p>
            <a:pPr algn="l">
              <a:lnSpc>
                <a:spcPct val="110000"/>
              </a:lnSpc>
              <a:spcBef>
                <a:spcPts val="0"/>
              </a:spcBef>
              <a:spcAft>
                <a:spcPts val="0"/>
              </a:spcAft>
            </a:pPr>
            <a:r>
              <a:rPr lang="zh-CN" altLang="en-US" sz="3500">
                <a:latin typeface="Arial" panose="020B0604020202020204" pitchFamily="34" charset="0"/>
                <a:ea typeface="宋体" panose="02010600030101010101" pitchFamily="2" charset="-122"/>
                <a:cs typeface="Arial" panose="020B0604020202020204" pitchFamily="34" charset="0"/>
                <a:sym typeface="+mn-ea"/>
              </a:rPr>
              <a:t>D.wū</a:t>
            </a:r>
            <a:r>
              <a:rPr lang="zh-CN" altLang="en-US" sz="3500" b="1">
                <a:latin typeface="宋体" panose="02010600030101010101" pitchFamily="2" charset="-122"/>
                <a:ea typeface="宋体" panose="02010600030101010101" pitchFamily="2" charset="-122"/>
                <a:sym typeface="+mn-ea"/>
              </a:rPr>
              <a:t> </a:t>
            </a:r>
            <a:r>
              <a:rPr lang="en-US" altLang="zh-CN" sz="3500" b="1">
                <a:latin typeface="宋体" panose="02010600030101010101" pitchFamily="2" charset="-122"/>
                <a:ea typeface="宋体" panose="02010600030101010101" pitchFamily="2" charset="-122"/>
                <a:sym typeface="+mn-ea"/>
              </a:rPr>
              <a:t>  </a:t>
            </a:r>
            <a:r>
              <a:rPr lang="zh-CN" altLang="en-US" sz="3500" b="1">
                <a:latin typeface="宋体" panose="02010600030101010101" pitchFamily="2" charset="-122"/>
                <a:ea typeface="宋体" panose="02010600030101010101" pitchFamily="2" charset="-122"/>
                <a:sym typeface="+mn-ea"/>
              </a:rPr>
              <a:t>叹词</a:t>
            </a:r>
            <a:r>
              <a:rPr lang="en-US" altLang="zh-CN" sz="3500" b="1">
                <a:uFillTx/>
                <a:ea typeface="SimSun-ExtB" panose="02010609060101010101" charset="-122"/>
                <a:cs typeface="+mj-cs"/>
                <a:sym typeface="宋体" panose="02010600030101010101" pitchFamily="2" charset="-122"/>
              </a:rPr>
              <a:t>,</a:t>
            </a:r>
            <a:r>
              <a:rPr lang="zh-CN" altLang="en-US" sz="3500" b="1">
                <a:latin typeface="宋体" panose="02010600030101010101" pitchFamily="2" charset="-122"/>
                <a:ea typeface="宋体" panose="02010600030101010101" pitchFamily="2" charset="-122"/>
                <a:sym typeface="+mn-ea"/>
              </a:rPr>
              <a:t>表示惊讶</a:t>
            </a:r>
            <a:endParaRPr lang="zh-CN" altLang="en-US" sz="3500" b="1">
              <a:latin typeface="宋体" panose="02010600030101010101" pitchFamily="2" charset="-122"/>
              <a:ea typeface="宋体" panose="02010600030101010101" pitchFamily="2" charset="-122"/>
              <a:sym typeface="+mn-ea"/>
            </a:endParaRPr>
          </a:p>
          <a:p>
            <a:pPr algn="l">
              <a:lnSpc>
                <a:spcPct val="110000"/>
              </a:lnSpc>
              <a:spcBef>
                <a:spcPts val="0"/>
              </a:spcBef>
              <a:spcAft>
                <a:spcPts val="0"/>
              </a:spcAft>
            </a:pPr>
            <a:r>
              <a:rPr lang="zh-CN" altLang="en-US" sz="3500" b="1" dirty="0">
                <a:latin typeface="宋体" panose="02010600030101010101" pitchFamily="2" charset="-122"/>
                <a:ea typeface="宋体" panose="02010600030101010101" pitchFamily="2" charset="-122"/>
                <a:cs typeface="Arial" panose="020B0604020202020204" pitchFamily="34" charset="0"/>
                <a:sym typeface="+mn-ea"/>
              </a:rPr>
              <a:t>憎</a:t>
            </a:r>
            <a:r>
              <a:rPr lang="zh-CN" altLang="en-US" sz="3500" b="1" u="sng" dirty="0">
                <a:latin typeface="宋体" panose="02010600030101010101" pitchFamily="2" charset="-122"/>
                <a:ea typeface="宋体" panose="02010600030101010101" pitchFamily="2" charset="-122"/>
                <a:cs typeface="Arial" panose="020B0604020202020204" pitchFamily="34" charset="0"/>
                <a:sym typeface="+mn-ea"/>
              </a:rPr>
              <a:t>恶</a:t>
            </a:r>
            <a:r>
              <a:rPr lang="zh-CN" altLang="zh-CN" sz="35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35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3500" b="1"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500" b="1"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3500" b="1" u="sng" dirty="0">
                <a:uFillTx/>
                <a:latin typeface="宋体" panose="02010600030101010101" pitchFamily="2" charset="-122"/>
                <a:ea typeface="宋体" panose="02010600030101010101" pitchFamily="2" charset="-122"/>
                <a:cs typeface="宋体" panose="02010600030101010101" pitchFamily="2" charset="-122"/>
                <a:sym typeface="+mn-ea"/>
              </a:rPr>
              <a:t>恶</a:t>
            </a:r>
            <a:r>
              <a:rPr lang="zh-CN" altLang="zh-CN" sz="3500" b="1" dirty="0">
                <a:uFillTx/>
                <a:latin typeface="宋体" panose="02010600030101010101" pitchFamily="2" charset="-122"/>
                <a:ea typeface="宋体" panose="02010600030101010101" pitchFamily="2" charset="-122"/>
                <a:cs typeface="宋体" panose="02010600030101010101" pitchFamily="2" charset="-122"/>
                <a:sym typeface="+mn-ea"/>
              </a:rPr>
              <a:t>心</a:t>
            </a:r>
            <a:r>
              <a:rPr lang="zh-CN" altLang="zh-CN" sz="35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35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3500" b="1"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500" b="1"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3500" b="1" dirty="0">
                <a:uFillTx/>
                <a:latin typeface="宋体" panose="02010600030101010101" pitchFamily="2" charset="-122"/>
                <a:ea typeface="宋体" panose="02010600030101010101" pitchFamily="2" charset="-122"/>
                <a:cs typeface="宋体" panose="02010600030101010101" pitchFamily="2" charset="-122"/>
                <a:sym typeface="+mn-ea"/>
              </a:rPr>
              <a:t>疾</a:t>
            </a:r>
            <a:r>
              <a:rPr lang="zh-CN" altLang="en-US" sz="3500" b="1" u="sng" dirty="0">
                <a:uFillTx/>
                <a:latin typeface="宋体" panose="02010600030101010101" pitchFamily="2" charset="-122"/>
                <a:ea typeface="宋体" panose="02010600030101010101" pitchFamily="2" charset="-122"/>
                <a:cs typeface="宋体" panose="02010600030101010101" pitchFamily="2" charset="-122"/>
                <a:sym typeface="+mn-ea"/>
              </a:rPr>
              <a:t>恶</a:t>
            </a:r>
            <a:r>
              <a:rPr lang="zh-CN" altLang="en-US" sz="3500" b="1" dirty="0">
                <a:uFillTx/>
                <a:latin typeface="宋体" panose="02010600030101010101" pitchFamily="2" charset="-122"/>
                <a:ea typeface="宋体" panose="02010600030101010101" pitchFamily="2" charset="-122"/>
                <a:cs typeface="宋体" panose="02010600030101010101" pitchFamily="2" charset="-122"/>
                <a:sym typeface="+mn-ea"/>
              </a:rPr>
              <a:t>如仇</a:t>
            </a:r>
            <a:r>
              <a:rPr lang="zh-CN" altLang="zh-CN" sz="35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35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3500" b="1"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500" b="1"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3500" b="1" dirty="0">
                <a:uFillTx/>
                <a:latin typeface="宋体" panose="02010600030101010101" pitchFamily="2" charset="-122"/>
                <a:ea typeface="宋体" panose="02010600030101010101" pitchFamily="2" charset="-122"/>
                <a:cs typeface="宋体" panose="02010600030101010101" pitchFamily="2" charset="-122"/>
                <a:sym typeface="+mn-ea"/>
              </a:rPr>
              <a:t>深</a:t>
            </a:r>
            <a:r>
              <a:rPr lang="zh-CN" altLang="en-US" sz="3500" b="1" u="sng" dirty="0">
                <a:uFillTx/>
                <a:latin typeface="宋体" panose="02010600030101010101" pitchFamily="2" charset="-122"/>
                <a:ea typeface="宋体" panose="02010600030101010101" pitchFamily="2" charset="-122"/>
                <a:cs typeface="宋体" panose="02010600030101010101" pitchFamily="2" charset="-122"/>
                <a:sym typeface="+mn-ea"/>
              </a:rPr>
              <a:t>恶</a:t>
            </a:r>
            <a:r>
              <a:rPr lang="zh-CN" altLang="en-US" sz="3500" b="1" dirty="0">
                <a:uFillTx/>
                <a:latin typeface="宋体" panose="02010600030101010101" pitchFamily="2" charset="-122"/>
                <a:ea typeface="宋体" panose="02010600030101010101" pitchFamily="2" charset="-122"/>
                <a:cs typeface="宋体" panose="02010600030101010101" pitchFamily="2" charset="-122"/>
                <a:sym typeface="+mn-ea"/>
              </a:rPr>
              <a:t>痛绝</a:t>
            </a:r>
            <a:r>
              <a:rPr lang="zh-CN" altLang="zh-CN" sz="35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35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3500" b="1" dirty="0">
                <a:uFillTx/>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3500" b="1" dirty="0">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 name="文本框 1"/>
          <p:cNvSpPr txBox="1"/>
          <p:nvPr/>
        </p:nvSpPr>
        <p:spPr>
          <a:xfrm>
            <a:off x="1598930" y="4545330"/>
            <a:ext cx="459105" cy="706755"/>
          </a:xfrm>
          <a:prstGeom prst="rect">
            <a:avLst/>
          </a:prstGeom>
          <a:noFill/>
        </p:spPr>
        <p:txBody>
          <a:bodyPr wrap="square" rtlCol="0" anchor="t">
            <a:spAutoFit/>
          </a:bodyPr>
          <a:p>
            <a:r>
              <a:rPr lang="en-US" altLang="zh-CN" sz="4000" b="1" dirty="0">
                <a:solidFill>
                  <a:srgbClr val="FF0000"/>
                </a:solidFill>
                <a:latin typeface="宋体" panose="02010600030101010101" pitchFamily="2" charset="-122"/>
                <a:sym typeface="+mn-ea"/>
              </a:rPr>
              <a:t>C</a:t>
            </a:r>
            <a:endParaRPr lang="en-US" altLang="zh-CN" sz="4000" b="1" dirty="0">
              <a:solidFill>
                <a:srgbClr val="FF0000"/>
              </a:solidFill>
              <a:latin typeface="宋体" panose="02010600030101010101" pitchFamily="2" charset="-122"/>
              <a:sym typeface="+mn-ea"/>
            </a:endParaRPr>
          </a:p>
        </p:txBody>
      </p:sp>
      <p:sp>
        <p:nvSpPr>
          <p:cNvPr id="6" name="文本框 5"/>
          <p:cNvSpPr txBox="1"/>
          <p:nvPr/>
        </p:nvSpPr>
        <p:spPr>
          <a:xfrm>
            <a:off x="4064635" y="4545330"/>
            <a:ext cx="459105" cy="706755"/>
          </a:xfrm>
          <a:prstGeom prst="rect">
            <a:avLst/>
          </a:prstGeom>
          <a:noFill/>
        </p:spPr>
        <p:txBody>
          <a:bodyPr wrap="square" rtlCol="0" anchor="t">
            <a:spAutoFit/>
          </a:bodyPr>
          <a:p>
            <a:r>
              <a:rPr lang="en-US" altLang="zh-CN" sz="4000" b="1" dirty="0">
                <a:solidFill>
                  <a:srgbClr val="FF0000"/>
                </a:solidFill>
                <a:latin typeface="宋体" panose="02010600030101010101" pitchFamily="2" charset="-122"/>
                <a:sym typeface="+mn-ea"/>
              </a:rPr>
              <a:t>A</a:t>
            </a:r>
            <a:endParaRPr lang="en-US" altLang="zh-CN" sz="4000" b="1" dirty="0">
              <a:solidFill>
                <a:srgbClr val="FF0000"/>
              </a:solidFill>
              <a:latin typeface="宋体" panose="02010600030101010101" pitchFamily="2" charset="-122"/>
              <a:sym typeface="+mn-ea"/>
            </a:endParaRPr>
          </a:p>
        </p:txBody>
      </p:sp>
      <p:sp>
        <p:nvSpPr>
          <p:cNvPr id="7" name="文本框 6"/>
          <p:cNvSpPr txBox="1"/>
          <p:nvPr/>
        </p:nvSpPr>
        <p:spPr>
          <a:xfrm>
            <a:off x="7383145" y="4545330"/>
            <a:ext cx="459105" cy="706755"/>
          </a:xfrm>
          <a:prstGeom prst="rect">
            <a:avLst/>
          </a:prstGeom>
          <a:noFill/>
        </p:spPr>
        <p:txBody>
          <a:bodyPr wrap="square" rtlCol="0" anchor="t">
            <a:spAutoFit/>
          </a:bodyPr>
          <a:p>
            <a:r>
              <a:rPr lang="en-US" altLang="zh-CN" sz="4000" b="1" dirty="0">
                <a:solidFill>
                  <a:srgbClr val="FF0000"/>
                </a:solidFill>
                <a:latin typeface="宋体" panose="02010600030101010101" pitchFamily="2" charset="-122"/>
                <a:sym typeface="+mn-ea"/>
              </a:rPr>
              <a:t>B</a:t>
            </a:r>
            <a:endParaRPr lang="en-US" altLang="zh-CN" sz="4000" b="1" dirty="0">
              <a:solidFill>
                <a:srgbClr val="FF0000"/>
              </a:solidFill>
              <a:latin typeface="宋体" panose="02010600030101010101" pitchFamily="2" charset="-122"/>
              <a:sym typeface="+mn-ea"/>
            </a:endParaRPr>
          </a:p>
        </p:txBody>
      </p:sp>
      <p:sp>
        <p:nvSpPr>
          <p:cNvPr id="8" name="文本框 7"/>
          <p:cNvSpPr txBox="1"/>
          <p:nvPr/>
        </p:nvSpPr>
        <p:spPr>
          <a:xfrm>
            <a:off x="10701655" y="4545330"/>
            <a:ext cx="459105" cy="706755"/>
          </a:xfrm>
          <a:prstGeom prst="rect">
            <a:avLst/>
          </a:prstGeom>
          <a:noFill/>
        </p:spPr>
        <p:txBody>
          <a:bodyPr wrap="square" rtlCol="0" anchor="t">
            <a:spAutoFit/>
          </a:bodyPr>
          <a:p>
            <a:r>
              <a:rPr lang="en-US" altLang="zh-CN" sz="4000" b="1" dirty="0">
                <a:solidFill>
                  <a:srgbClr val="FF0000"/>
                </a:solidFill>
                <a:latin typeface="宋体" panose="02010600030101010101" pitchFamily="2" charset="-122"/>
                <a:sym typeface="+mn-ea"/>
              </a:rPr>
              <a:t>C</a:t>
            </a:r>
            <a:endParaRPr lang="en-US" altLang="zh-CN" sz="4000" b="1" dirty="0">
              <a:solidFill>
                <a:srgbClr val="FF0000"/>
              </a:solidFill>
              <a:latin typeface="宋体" panose="02010600030101010101" pitchFamily="2"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 name="文本框 3"/>
          <p:cNvSpPr txBox="1"/>
          <p:nvPr/>
        </p:nvSpPr>
        <p:spPr>
          <a:xfrm>
            <a:off x="829945" y="599440"/>
            <a:ext cx="309880" cy="521970"/>
          </a:xfrm>
          <a:prstGeom prst="rect">
            <a:avLst/>
          </a:prstGeom>
          <a:noFill/>
        </p:spPr>
        <p:txBody>
          <a:bodyPr wrap="none" rtlCol="0" anchor="t">
            <a:spAutoFit/>
          </a:bodyPr>
          <a:p>
            <a:pPr algn="l"/>
            <a:endParaRPr lang="zh-CN" altLang="en-US" sz="2800"/>
          </a:p>
        </p:txBody>
      </p:sp>
      <p:sp>
        <p:nvSpPr>
          <p:cNvPr id="5" name="文本框 4"/>
          <p:cNvSpPr txBox="1"/>
          <p:nvPr/>
        </p:nvSpPr>
        <p:spPr>
          <a:xfrm>
            <a:off x="292100" y="1121410"/>
            <a:ext cx="12272010" cy="4004945"/>
          </a:xfrm>
          <a:prstGeom prst="rect">
            <a:avLst/>
          </a:prstGeom>
          <a:noFill/>
        </p:spPr>
        <p:txBody>
          <a:bodyPr wrap="none" rtlCol="0" anchor="t">
            <a:spAutoFit/>
          </a:bodyPr>
          <a:p>
            <a:pPr algn="l">
              <a:lnSpc>
                <a:spcPct val="120000"/>
              </a:lnSpc>
              <a:spcBef>
                <a:spcPts val="0"/>
              </a:spcBef>
              <a:spcAft>
                <a:spcPts val="0"/>
              </a:spcAft>
            </a:pPr>
            <a:r>
              <a:rPr lang="zh-CN" altLang="zh-CN" sz="35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3500" b="1" dirty="0">
                <a:uFillTx/>
                <a:latin typeface="宋体" panose="02010600030101010101" pitchFamily="2" charset="-122"/>
                <a:ea typeface="宋体" panose="02010600030101010101" pitchFamily="2" charset="-122"/>
                <a:cs typeface="宋体" panose="02010600030101010101" pitchFamily="2" charset="-122"/>
                <a:sym typeface="+mn-ea"/>
              </a:rPr>
              <a:t>2</a:t>
            </a:r>
            <a:r>
              <a:rPr lang="zh-CN" altLang="zh-CN" sz="3500" b="1" dirty="0">
                <a:uFillTx/>
                <a:latin typeface="宋体" panose="02010600030101010101" pitchFamily="2" charset="-122"/>
                <a:ea typeface="宋体" panose="02010600030101010101" pitchFamily="2" charset="-122"/>
                <a:cs typeface="宋体" panose="02010600030101010101" pitchFamily="2" charset="-122"/>
                <a:sym typeface="+mn-ea"/>
              </a:rPr>
              <a:t>)根据字义选字填空。</a:t>
            </a:r>
            <a:endParaRPr lang="zh-CN" altLang="zh-CN" sz="3500" b="1"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20000"/>
              </a:lnSpc>
              <a:spcBef>
                <a:spcPts val="0"/>
              </a:spcBef>
              <a:spcAft>
                <a:spcPts val="0"/>
              </a:spcAft>
            </a:pPr>
            <a:r>
              <a:rPr lang="zh-CN" altLang="zh-CN" sz="3500" b="1" dirty="0">
                <a:uFillTx/>
                <a:latin typeface="宋体" panose="02010600030101010101" pitchFamily="2" charset="-122"/>
                <a:ea typeface="宋体" panose="02010600030101010101" pitchFamily="2" charset="-122"/>
                <a:cs typeface="宋体" panose="02010600030101010101" pitchFamily="2" charset="-122"/>
                <a:sym typeface="+mn-ea"/>
              </a:rPr>
              <a:t>①</a:t>
            </a:r>
            <a:r>
              <a:rPr lang="zh-CN" altLang="zh-CN" sz="35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35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3500" b="1" dirty="0">
                <a:uFillTx/>
                <a:latin typeface="宋体" panose="02010600030101010101" pitchFamily="2" charset="-122"/>
                <a:ea typeface="宋体" panose="02010600030101010101" pitchFamily="2" charset="-122"/>
                <a:cs typeface="宋体" panose="02010600030101010101" pitchFamily="2" charset="-122"/>
                <a:sym typeface="+mn-ea"/>
              </a:rPr>
              <a:t>)别</a:t>
            </a:r>
            <a:r>
              <a:rPr lang="en-US" altLang="zh-CN" sz="3500" b="1"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3500" b="1" dirty="0">
                <a:uFillTx/>
                <a:latin typeface="宋体" panose="02010600030101010101" pitchFamily="2" charset="-122"/>
                <a:ea typeface="宋体" panose="02010600030101010101" pitchFamily="2" charset="-122"/>
                <a:cs typeface="宋体" panose="02010600030101010101" pitchFamily="2" charset="-122"/>
                <a:sym typeface="+mn-ea"/>
              </a:rPr>
              <a:t>麻花</a:t>
            </a:r>
            <a:r>
              <a:rPr lang="zh-CN" altLang="zh-CN" sz="35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35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3500" b="1"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500" b="1"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3500" b="1" dirty="0">
                <a:uFillTx/>
                <a:latin typeface="宋体" panose="02010600030101010101" pitchFamily="2" charset="-122"/>
                <a:ea typeface="宋体" panose="02010600030101010101" pitchFamily="2" charset="-122"/>
                <a:cs typeface="宋体" panose="02010600030101010101" pitchFamily="2" charset="-122"/>
                <a:sym typeface="+mn-ea"/>
              </a:rPr>
              <a:t>②粗</a:t>
            </a:r>
            <a:r>
              <a:rPr lang="zh-CN" altLang="zh-CN" sz="35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35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3500" b="1"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500" b="1"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35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35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3500" b="1" dirty="0">
                <a:uFillTx/>
                <a:latin typeface="宋体" panose="02010600030101010101" pitchFamily="2" charset="-122"/>
                <a:ea typeface="宋体" panose="02010600030101010101" pitchFamily="2" charset="-122"/>
                <a:cs typeface="宋体" panose="02010600030101010101" pitchFamily="2" charset="-122"/>
                <a:sym typeface="+mn-ea"/>
              </a:rPr>
              <a:t>)逼人</a:t>
            </a:r>
            <a:endParaRPr lang="zh-CN" altLang="zh-CN" sz="3500" b="1"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20000"/>
              </a:lnSpc>
              <a:spcBef>
                <a:spcPts val="0"/>
              </a:spcBef>
              <a:spcAft>
                <a:spcPts val="0"/>
              </a:spcAft>
            </a:pPr>
            <a:r>
              <a:rPr lang="en-US" altLang="zh-CN" sz="35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35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35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3500" b="1" dirty="0">
                <a:uFillTx/>
                <a:latin typeface="宋体" panose="02010600030101010101" pitchFamily="2" charset="-122"/>
                <a:ea typeface="宋体" panose="02010600030101010101" pitchFamily="2" charset="-122"/>
                <a:cs typeface="宋体" panose="02010600030101010101" pitchFamily="2" charset="-122"/>
                <a:sym typeface="+mn-ea"/>
              </a:rPr>
              <a:t>)论</a:t>
            </a:r>
            <a:r>
              <a:rPr lang="en-US" altLang="zh-CN" sz="3500" b="1"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3500" b="1" dirty="0">
                <a:uFillTx/>
                <a:latin typeface="宋体" panose="02010600030101010101" pitchFamily="2" charset="-122"/>
                <a:ea typeface="宋体" panose="02010600030101010101" pitchFamily="2" charset="-122"/>
                <a:cs typeface="宋体" panose="02010600030101010101" pitchFamily="2" charset="-122"/>
                <a:sym typeface="+mn-ea"/>
              </a:rPr>
              <a:t>百口莫</a:t>
            </a:r>
            <a:r>
              <a:rPr lang="zh-CN" altLang="zh-CN" sz="35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35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3500" b="1"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500" b="1"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3500" b="1" dirty="0">
                <a:uFillTx/>
                <a:latin typeface="宋体" panose="02010600030101010101" pitchFamily="2" charset="-122"/>
                <a:ea typeface="宋体" panose="02010600030101010101" pitchFamily="2" charset="-122"/>
                <a:cs typeface="宋体" panose="02010600030101010101" pitchFamily="2" charset="-122"/>
                <a:sym typeface="+mn-ea"/>
              </a:rPr>
              <a:t>叱</a:t>
            </a:r>
            <a:r>
              <a:rPr lang="zh-CN" altLang="zh-CN" sz="35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35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3500" b="1"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500" b="1"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3500" b="1" dirty="0">
                <a:uFillTx/>
                <a:latin typeface="宋体" panose="02010600030101010101" pitchFamily="2" charset="-122"/>
                <a:ea typeface="宋体" panose="02010600030101010101" pitchFamily="2" charset="-122"/>
                <a:cs typeface="宋体" panose="02010600030101010101" pitchFamily="2" charset="-122"/>
                <a:sym typeface="+mn-ea"/>
              </a:rPr>
              <a:t>相形见</a:t>
            </a:r>
            <a:r>
              <a:rPr lang="zh-CN" altLang="zh-CN" sz="35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35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3500" b="1"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500" b="1" dirty="0">
                <a:uFillTx/>
                <a:latin typeface="宋体" panose="02010600030101010101" pitchFamily="2" charset="-122"/>
                <a:ea typeface="宋体" panose="02010600030101010101" pitchFamily="2" charset="-122"/>
                <a:cs typeface="宋体" panose="02010600030101010101" pitchFamily="2" charset="-122"/>
                <a:sym typeface="+mn-ea"/>
              </a:rPr>
              <a:t>   </a:t>
            </a:r>
            <a:endParaRPr lang="zh-CN" altLang="zh-CN" sz="3500" b="1"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20000"/>
              </a:lnSpc>
              <a:spcBef>
                <a:spcPts val="0"/>
              </a:spcBef>
              <a:spcAft>
                <a:spcPts val="0"/>
              </a:spcAft>
            </a:pPr>
            <a:r>
              <a:rPr lang="en-US" altLang="zh-CN" sz="3500" b="1"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3500" b="1" dirty="0">
                <a:uFillTx/>
                <a:latin typeface="宋体" panose="02010600030101010101" pitchFamily="2" charset="-122"/>
                <a:ea typeface="宋体" panose="02010600030101010101" pitchFamily="2" charset="-122"/>
                <a:cs typeface="宋体" panose="02010600030101010101" pitchFamily="2" charset="-122"/>
                <a:sym typeface="+mn-ea"/>
              </a:rPr>
              <a:t>辩</a:t>
            </a:r>
            <a:r>
              <a:rPr lang="zh-CN" altLang="en-US" sz="3500" b="1" dirty="0">
                <a:latin typeface="Arial" panose="020B0604020202020204" pitchFamily="34" charset="0"/>
                <a:ea typeface="宋体" panose="02010600030101010101" pitchFamily="2" charset="-122"/>
                <a:sym typeface="宋体" panose="02010600030101010101" pitchFamily="2" charset="-122"/>
              </a:rPr>
              <a:t>:</a:t>
            </a:r>
            <a:r>
              <a:rPr lang="zh-CN" altLang="zh-CN" sz="3500" b="1" dirty="0">
                <a:uFillTx/>
                <a:latin typeface="宋体" panose="02010600030101010101" pitchFamily="2" charset="-122"/>
                <a:ea typeface="宋体" panose="02010600030101010101" pitchFamily="2" charset="-122"/>
                <a:cs typeface="宋体" panose="02010600030101010101" pitchFamily="2" charset="-122"/>
                <a:sym typeface="+mn-ea"/>
              </a:rPr>
              <a:t>辩解。</a:t>
            </a:r>
            <a:r>
              <a:rPr lang="en-US" altLang="zh-CN" sz="3500" b="1" dirty="0">
                <a:uFillTx/>
                <a:latin typeface="宋体" panose="02010600030101010101" pitchFamily="2" charset="-122"/>
                <a:ea typeface="宋体" panose="02010600030101010101" pitchFamily="2" charset="-122"/>
                <a:cs typeface="宋体" panose="02010600030101010101" pitchFamily="2" charset="-122"/>
                <a:sym typeface="+mn-ea"/>
              </a:rPr>
              <a:t>                   拙</a:t>
            </a:r>
            <a:r>
              <a:rPr lang="en-US" altLang="zh-CN" sz="3500" dirty="0">
                <a:solidFill>
                  <a:srgbClr val="FF0000"/>
                </a:solidFill>
                <a:uFillTx/>
                <a:latin typeface="+mj-lt"/>
                <a:ea typeface="宋体" panose="02010600030101010101" pitchFamily="2" charset="-122"/>
                <a:cs typeface="+mj-lt"/>
                <a:sym typeface="+mn-ea"/>
              </a:rPr>
              <a:t>zhuō</a:t>
            </a:r>
            <a:r>
              <a:rPr lang="zh-CN" altLang="en-US" sz="3500" b="1" dirty="0">
                <a:latin typeface="Arial" panose="020B0604020202020204" pitchFamily="34" charset="0"/>
                <a:ea typeface="宋体" panose="02010600030101010101" pitchFamily="2" charset="-122"/>
                <a:sym typeface="宋体" panose="02010600030101010101" pitchFamily="2" charset="-122"/>
              </a:rPr>
              <a:t>:</a:t>
            </a:r>
            <a:r>
              <a:rPr lang="en-US" altLang="zh-CN" sz="3500" b="1" dirty="0">
                <a:uFillTx/>
                <a:latin typeface="宋体" panose="02010600030101010101" pitchFamily="2" charset="-122"/>
                <a:ea typeface="宋体" panose="02010600030101010101" pitchFamily="2" charset="-122"/>
                <a:cs typeface="宋体" panose="02010600030101010101" pitchFamily="2" charset="-122"/>
                <a:sym typeface="+mn-ea"/>
              </a:rPr>
              <a:t>笨。</a:t>
            </a:r>
            <a:endParaRPr lang="en-US" altLang="zh-CN" sz="3500" b="1"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20000"/>
              </a:lnSpc>
              <a:spcBef>
                <a:spcPts val="0"/>
              </a:spcBef>
              <a:spcAft>
                <a:spcPts val="0"/>
              </a:spcAft>
            </a:pPr>
            <a:r>
              <a:rPr lang="en-US" altLang="zh-CN" sz="3600" b="1"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3600" b="1" dirty="0">
                <a:uFillTx/>
                <a:latin typeface="宋体" panose="02010600030101010101" pitchFamily="2" charset="-122"/>
                <a:ea typeface="宋体" panose="02010600030101010101" pitchFamily="2" charset="-122"/>
                <a:cs typeface="宋体" panose="02010600030101010101" pitchFamily="2" charset="-122"/>
                <a:sym typeface="+mn-ea"/>
              </a:rPr>
              <a:t>辨</a:t>
            </a:r>
            <a:r>
              <a:rPr lang="zh-CN" altLang="en-US" sz="3600" b="1" dirty="0">
                <a:latin typeface="Arial" panose="020B0604020202020204" pitchFamily="34" charset="0"/>
                <a:ea typeface="宋体" panose="02010600030101010101" pitchFamily="2" charset="-122"/>
                <a:sym typeface="宋体" panose="02010600030101010101" pitchFamily="2" charset="-122"/>
              </a:rPr>
              <a:t>:</a:t>
            </a:r>
            <a:r>
              <a:rPr lang="zh-CN" altLang="zh-CN" sz="3600" b="1" dirty="0">
                <a:uFillTx/>
                <a:latin typeface="宋体" panose="02010600030101010101" pitchFamily="2" charset="-122"/>
                <a:ea typeface="宋体" panose="02010600030101010101" pitchFamily="2" charset="-122"/>
                <a:cs typeface="宋体" panose="02010600030101010101" pitchFamily="2" charset="-122"/>
                <a:sym typeface="+mn-ea"/>
              </a:rPr>
              <a:t>分辨。</a:t>
            </a:r>
            <a:r>
              <a:rPr lang="en-US" altLang="zh-CN" sz="3600" b="1"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3600" b="1" dirty="0">
                <a:uFillTx/>
                <a:latin typeface="宋体" panose="02010600030101010101" pitchFamily="2" charset="-122"/>
                <a:ea typeface="宋体" panose="02010600030101010101" pitchFamily="2" charset="-122"/>
                <a:cs typeface="宋体" panose="02010600030101010101" pitchFamily="2" charset="-122"/>
                <a:sym typeface="+mn-ea"/>
              </a:rPr>
              <a:t>咄</a:t>
            </a:r>
            <a:r>
              <a:rPr lang="zh-CN" altLang="zh-CN" sz="3600" dirty="0">
                <a:solidFill>
                  <a:srgbClr val="FF0000"/>
                </a:solidFill>
                <a:uFillTx/>
                <a:latin typeface="+mj-lt"/>
                <a:ea typeface="宋体" panose="02010600030101010101" pitchFamily="2" charset="-122"/>
                <a:cs typeface="+mj-lt"/>
                <a:sym typeface="+mn-ea"/>
              </a:rPr>
              <a:t>duō</a:t>
            </a:r>
            <a:r>
              <a:rPr lang="zh-CN" altLang="en-US" sz="3600" b="1" dirty="0">
                <a:latin typeface="Arial" panose="020B0604020202020204" pitchFamily="34" charset="0"/>
                <a:ea typeface="宋体" panose="02010600030101010101" pitchFamily="2" charset="-122"/>
                <a:sym typeface="宋体" panose="02010600030101010101" pitchFamily="2" charset="-122"/>
              </a:rPr>
              <a:t>:</a:t>
            </a:r>
            <a:r>
              <a:rPr lang="zh-CN" altLang="zh-CN" sz="3600" b="1" dirty="0">
                <a:uFillTx/>
                <a:latin typeface="宋体" panose="02010600030101010101" pitchFamily="2" charset="-122"/>
                <a:ea typeface="宋体" panose="02010600030101010101" pitchFamily="2" charset="-122"/>
                <a:cs typeface="宋体" panose="02010600030101010101" pitchFamily="2" charset="-122"/>
                <a:sym typeface="+mn-ea"/>
              </a:rPr>
              <a:t>呵斥。</a:t>
            </a:r>
            <a:endParaRPr lang="zh-CN" altLang="zh-CN" sz="3600" b="1"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20000"/>
              </a:lnSpc>
              <a:spcBef>
                <a:spcPts val="0"/>
              </a:spcBef>
              <a:spcAft>
                <a:spcPts val="0"/>
              </a:spcAft>
            </a:pPr>
            <a:r>
              <a:rPr lang="en-US" altLang="zh-CN" sz="3600" b="1"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3600" b="1" dirty="0">
                <a:uFillTx/>
                <a:latin typeface="宋体" panose="02010600030101010101" pitchFamily="2" charset="-122"/>
                <a:ea typeface="宋体" panose="02010600030101010101" pitchFamily="2" charset="-122"/>
                <a:cs typeface="宋体" panose="02010600030101010101" pitchFamily="2" charset="-122"/>
                <a:sym typeface="+mn-ea"/>
              </a:rPr>
              <a:t>辫</a:t>
            </a:r>
            <a:r>
              <a:rPr lang="zh-CN" altLang="en-US" sz="3600" b="1" dirty="0">
                <a:latin typeface="Arial" panose="020B0604020202020204" pitchFamily="34" charset="0"/>
                <a:ea typeface="宋体" panose="02010600030101010101" pitchFamily="2" charset="-122"/>
                <a:sym typeface="宋体" panose="02010600030101010101" pitchFamily="2" charset="-122"/>
              </a:rPr>
              <a:t>:</a:t>
            </a:r>
            <a:r>
              <a:rPr lang="zh-CN" altLang="zh-CN" sz="3600" b="1" dirty="0">
                <a:uFillTx/>
                <a:latin typeface="宋体" panose="02010600030101010101" pitchFamily="2" charset="-122"/>
                <a:ea typeface="宋体" panose="02010600030101010101" pitchFamily="2" charset="-122"/>
                <a:cs typeface="宋体" panose="02010600030101010101" pitchFamily="2" charset="-122"/>
                <a:sym typeface="+mn-ea"/>
              </a:rPr>
              <a:t>辫子。</a:t>
            </a:r>
            <a:r>
              <a:rPr lang="en-US" altLang="zh-CN" sz="3600" b="1"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3600" b="1" dirty="0">
                <a:uFillTx/>
                <a:latin typeface="宋体" panose="02010600030101010101" pitchFamily="2" charset="-122"/>
                <a:ea typeface="宋体" panose="02010600030101010101" pitchFamily="2" charset="-122"/>
                <a:cs typeface="宋体" panose="02010600030101010101" pitchFamily="2" charset="-122"/>
                <a:sym typeface="+mn-ea"/>
              </a:rPr>
              <a:t>绌</a:t>
            </a:r>
            <a:r>
              <a:rPr lang="zh-CN" altLang="zh-CN" sz="3600" dirty="0">
                <a:solidFill>
                  <a:srgbClr val="FF0000"/>
                </a:solidFill>
                <a:uFillTx/>
                <a:latin typeface="+mj-lt"/>
                <a:ea typeface="宋体" panose="02010600030101010101" pitchFamily="2" charset="-122"/>
                <a:cs typeface="+mj-lt"/>
                <a:sym typeface="+mn-ea"/>
              </a:rPr>
              <a:t>chù</a:t>
            </a:r>
            <a:r>
              <a:rPr lang="zh-CN" altLang="en-US" sz="3600" b="1" dirty="0">
                <a:latin typeface="Arial" panose="020B0604020202020204" pitchFamily="34" charset="0"/>
                <a:ea typeface="宋体" panose="02010600030101010101" pitchFamily="2" charset="-122"/>
                <a:sym typeface="宋体" panose="02010600030101010101" pitchFamily="2" charset="-122"/>
              </a:rPr>
              <a:t>:</a:t>
            </a:r>
            <a:r>
              <a:rPr lang="zh-CN" altLang="zh-CN" sz="3600" b="1" dirty="0">
                <a:uFillTx/>
                <a:latin typeface="宋体" panose="02010600030101010101" pitchFamily="2" charset="-122"/>
                <a:ea typeface="宋体" panose="02010600030101010101" pitchFamily="2" charset="-122"/>
                <a:cs typeface="宋体" panose="02010600030101010101" pitchFamily="2" charset="-122"/>
                <a:sym typeface="+mn-ea"/>
              </a:rPr>
              <a:t>不够</a:t>
            </a:r>
            <a:r>
              <a:rPr lang="en-US" altLang="zh-CN" sz="3600" b="1">
                <a:uFillTx/>
                <a:ea typeface="SimSun-ExtB" panose="02010609060101010101" charset="-122"/>
                <a:cs typeface="+mj-cs"/>
                <a:sym typeface="宋体" panose="02010600030101010101" pitchFamily="2" charset="-122"/>
              </a:rPr>
              <a:t>,</a:t>
            </a:r>
            <a:r>
              <a:rPr lang="zh-CN" altLang="zh-CN" sz="3600" b="1" dirty="0">
                <a:uFillTx/>
                <a:latin typeface="宋体" panose="02010600030101010101" pitchFamily="2" charset="-122"/>
                <a:ea typeface="宋体" panose="02010600030101010101" pitchFamily="2" charset="-122"/>
                <a:cs typeface="宋体" panose="02010600030101010101" pitchFamily="2" charset="-122"/>
                <a:sym typeface="+mn-ea"/>
              </a:rPr>
              <a:t>不足。</a:t>
            </a:r>
            <a:endParaRPr lang="zh-CN" altLang="zh-CN" sz="3600" b="1" dirty="0">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1139825" y="1879600"/>
            <a:ext cx="459105" cy="645160"/>
          </a:xfrm>
          <a:prstGeom prst="rect">
            <a:avLst/>
          </a:prstGeom>
          <a:noFill/>
        </p:spPr>
        <p:txBody>
          <a:bodyPr wrap="square" rtlCol="0" anchor="t">
            <a:spAutoFit/>
          </a:bodyPr>
          <a:p>
            <a:r>
              <a:rPr lang="en-US" altLang="zh-CN" sz="3600" b="1" dirty="0">
                <a:solidFill>
                  <a:srgbClr val="FF0000"/>
                </a:solidFill>
                <a:latin typeface="宋体" panose="02010600030101010101" pitchFamily="2" charset="-122"/>
                <a:ea typeface="宋体" panose="02010600030101010101" pitchFamily="2" charset="-122"/>
                <a:sym typeface="+mn-ea"/>
              </a:rPr>
              <a:t>辨</a:t>
            </a:r>
            <a:endParaRPr lang="en-US" altLang="zh-CN" sz="3600" b="1" dirty="0">
              <a:solidFill>
                <a:srgbClr val="FF0000"/>
              </a:solidFill>
              <a:latin typeface="宋体" panose="02010600030101010101" pitchFamily="2" charset="-122"/>
              <a:ea typeface="宋体" panose="02010600030101010101" pitchFamily="2" charset="-122"/>
              <a:sym typeface="+mn-ea"/>
            </a:endParaRPr>
          </a:p>
        </p:txBody>
      </p:sp>
      <p:sp>
        <p:nvSpPr>
          <p:cNvPr id="10" name="文本框 9"/>
          <p:cNvSpPr txBox="1"/>
          <p:nvPr/>
        </p:nvSpPr>
        <p:spPr>
          <a:xfrm>
            <a:off x="4190365" y="1879600"/>
            <a:ext cx="459105" cy="645160"/>
          </a:xfrm>
          <a:prstGeom prst="rect">
            <a:avLst/>
          </a:prstGeom>
          <a:noFill/>
        </p:spPr>
        <p:txBody>
          <a:bodyPr wrap="square" rtlCol="0" anchor="t">
            <a:spAutoFit/>
          </a:bodyPr>
          <a:p>
            <a:r>
              <a:rPr lang="en-US" altLang="zh-CN" sz="3600" b="1" dirty="0">
                <a:solidFill>
                  <a:srgbClr val="FF0000"/>
                </a:solidFill>
                <a:latin typeface="宋体" panose="02010600030101010101" pitchFamily="2" charset="-122"/>
                <a:ea typeface="宋体" panose="02010600030101010101" pitchFamily="2" charset="-122"/>
                <a:sym typeface="+mn-ea"/>
              </a:rPr>
              <a:t>辫</a:t>
            </a:r>
            <a:endParaRPr lang="en-US" altLang="zh-CN" sz="3600" b="1" dirty="0">
              <a:solidFill>
                <a:srgbClr val="FF0000"/>
              </a:solidFill>
              <a:latin typeface="宋体" panose="02010600030101010101" pitchFamily="2" charset="-122"/>
              <a:ea typeface="宋体" panose="02010600030101010101" pitchFamily="2" charset="-122"/>
              <a:sym typeface="+mn-ea"/>
            </a:endParaRPr>
          </a:p>
        </p:txBody>
      </p:sp>
      <p:sp>
        <p:nvSpPr>
          <p:cNvPr id="12" name="文本框 11"/>
          <p:cNvSpPr txBox="1"/>
          <p:nvPr/>
        </p:nvSpPr>
        <p:spPr>
          <a:xfrm>
            <a:off x="1139825" y="2524760"/>
            <a:ext cx="459105" cy="645160"/>
          </a:xfrm>
          <a:prstGeom prst="rect">
            <a:avLst/>
          </a:prstGeom>
          <a:noFill/>
        </p:spPr>
        <p:txBody>
          <a:bodyPr wrap="square" rtlCol="0" anchor="t">
            <a:spAutoFit/>
          </a:bodyPr>
          <a:p>
            <a:r>
              <a:rPr lang="zh-CN" altLang="en-US" sz="3600" b="1" dirty="0">
                <a:solidFill>
                  <a:srgbClr val="FF0000"/>
                </a:solidFill>
                <a:latin typeface="宋体" panose="02010600030101010101" pitchFamily="2" charset="-122"/>
                <a:ea typeface="宋体" panose="02010600030101010101" pitchFamily="2" charset="-122"/>
                <a:sym typeface="+mn-ea"/>
              </a:rPr>
              <a:t>辩</a:t>
            </a:r>
            <a:endParaRPr lang="zh-CN" altLang="en-US" sz="3600" b="1" dirty="0">
              <a:solidFill>
                <a:srgbClr val="FF0000"/>
              </a:solidFill>
              <a:latin typeface="宋体" panose="02010600030101010101" pitchFamily="2" charset="-122"/>
              <a:ea typeface="宋体" panose="02010600030101010101" pitchFamily="2" charset="-122"/>
              <a:sym typeface="+mn-ea"/>
            </a:endParaRPr>
          </a:p>
        </p:txBody>
      </p:sp>
      <p:sp>
        <p:nvSpPr>
          <p:cNvPr id="13" name="文本框 12"/>
          <p:cNvSpPr txBox="1"/>
          <p:nvPr/>
        </p:nvSpPr>
        <p:spPr>
          <a:xfrm>
            <a:off x="4709795" y="2524760"/>
            <a:ext cx="459105" cy="645160"/>
          </a:xfrm>
          <a:prstGeom prst="rect">
            <a:avLst/>
          </a:prstGeom>
          <a:noFill/>
        </p:spPr>
        <p:txBody>
          <a:bodyPr wrap="square" rtlCol="0" anchor="t">
            <a:spAutoFit/>
          </a:bodyPr>
          <a:p>
            <a:r>
              <a:rPr lang="zh-CN" altLang="en-US" sz="3600" b="1" dirty="0">
                <a:solidFill>
                  <a:srgbClr val="FF0000"/>
                </a:solidFill>
                <a:latin typeface="宋体" panose="02010600030101010101" pitchFamily="2" charset="-122"/>
                <a:ea typeface="宋体" panose="02010600030101010101" pitchFamily="2" charset="-122"/>
                <a:sym typeface="+mn-ea"/>
              </a:rPr>
              <a:t>辩</a:t>
            </a:r>
            <a:endParaRPr lang="zh-CN" altLang="en-US" sz="3600" b="1" dirty="0">
              <a:solidFill>
                <a:srgbClr val="FF0000"/>
              </a:solidFill>
              <a:latin typeface="宋体" panose="02010600030101010101" pitchFamily="2" charset="-122"/>
              <a:ea typeface="宋体" panose="02010600030101010101" pitchFamily="2" charset="-122"/>
              <a:sym typeface="+mn-ea"/>
            </a:endParaRPr>
          </a:p>
        </p:txBody>
      </p:sp>
      <p:sp>
        <p:nvSpPr>
          <p:cNvPr id="14" name="文本框 13"/>
          <p:cNvSpPr txBox="1"/>
          <p:nvPr/>
        </p:nvSpPr>
        <p:spPr>
          <a:xfrm>
            <a:off x="7763510" y="1879600"/>
            <a:ext cx="459105" cy="645160"/>
          </a:xfrm>
          <a:prstGeom prst="rect">
            <a:avLst/>
          </a:prstGeom>
          <a:noFill/>
        </p:spPr>
        <p:txBody>
          <a:bodyPr wrap="square" rtlCol="0" anchor="t">
            <a:spAutoFit/>
          </a:bodyPr>
          <a:p>
            <a:r>
              <a:rPr lang="zh-CN" altLang="en-US" sz="3600" b="1" dirty="0">
                <a:solidFill>
                  <a:srgbClr val="FF0000"/>
                </a:solidFill>
                <a:latin typeface="宋体" panose="02010600030101010101" pitchFamily="2" charset="-122"/>
                <a:ea typeface="宋体" panose="02010600030101010101" pitchFamily="2" charset="-122"/>
                <a:sym typeface="+mn-ea"/>
              </a:rPr>
              <a:t>拙</a:t>
            </a:r>
            <a:endParaRPr lang="zh-CN" altLang="en-US" sz="3600" b="1" dirty="0">
              <a:solidFill>
                <a:srgbClr val="FF0000"/>
              </a:solidFill>
              <a:latin typeface="宋体" panose="02010600030101010101" pitchFamily="2" charset="-122"/>
              <a:ea typeface="宋体" panose="02010600030101010101" pitchFamily="2" charset="-122"/>
              <a:sym typeface="+mn-ea"/>
            </a:endParaRPr>
          </a:p>
        </p:txBody>
      </p:sp>
      <p:sp>
        <p:nvSpPr>
          <p:cNvPr id="15" name="文本框 14"/>
          <p:cNvSpPr txBox="1"/>
          <p:nvPr/>
        </p:nvSpPr>
        <p:spPr>
          <a:xfrm>
            <a:off x="9386570" y="1879600"/>
            <a:ext cx="1114425" cy="645160"/>
          </a:xfrm>
          <a:prstGeom prst="rect">
            <a:avLst/>
          </a:prstGeom>
          <a:noFill/>
        </p:spPr>
        <p:txBody>
          <a:bodyPr wrap="square" rtlCol="0" anchor="t">
            <a:spAutoFit/>
          </a:bodyPr>
          <a:p>
            <a:r>
              <a:rPr lang="zh-CN" altLang="en-US" sz="3600" b="1" dirty="0">
                <a:solidFill>
                  <a:srgbClr val="FF0000"/>
                </a:solidFill>
                <a:latin typeface="宋体" panose="02010600030101010101" pitchFamily="2" charset="-122"/>
                <a:ea typeface="宋体" panose="02010600030101010101" pitchFamily="2" charset="-122"/>
                <a:sym typeface="+mn-ea"/>
              </a:rPr>
              <a:t>咄咄</a:t>
            </a:r>
            <a:endParaRPr lang="zh-CN" altLang="en-US" sz="3600" b="1" dirty="0">
              <a:solidFill>
                <a:srgbClr val="FF0000"/>
              </a:solidFill>
              <a:latin typeface="宋体" panose="02010600030101010101" pitchFamily="2" charset="-122"/>
              <a:ea typeface="宋体" panose="02010600030101010101" pitchFamily="2" charset="-122"/>
              <a:sym typeface="+mn-ea"/>
            </a:endParaRPr>
          </a:p>
        </p:txBody>
      </p:sp>
      <p:sp>
        <p:nvSpPr>
          <p:cNvPr id="16" name="文本框 15"/>
          <p:cNvSpPr txBox="1"/>
          <p:nvPr/>
        </p:nvSpPr>
        <p:spPr>
          <a:xfrm>
            <a:off x="10964545" y="2524760"/>
            <a:ext cx="459105" cy="645160"/>
          </a:xfrm>
          <a:prstGeom prst="rect">
            <a:avLst/>
          </a:prstGeom>
          <a:noFill/>
        </p:spPr>
        <p:txBody>
          <a:bodyPr wrap="square" rtlCol="0" anchor="t">
            <a:spAutoFit/>
          </a:bodyPr>
          <a:p>
            <a:r>
              <a:rPr lang="zh-CN" altLang="en-US" sz="3600" b="1" dirty="0">
                <a:solidFill>
                  <a:srgbClr val="FF0000"/>
                </a:solidFill>
                <a:latin typeface="宋体" panose="02010600030101010101" pitchFamily="2" charset="-122"/>
                <a:ea typeface="宋体" panose="02010600030101010101" pitchFamily="2" charset="-122"/>
                <a:sym typeface="+mn-ea"/>
              </a:rPr>
              <a:t>绌</a:t>
            </a:r>
            <a:endParaRPr lang="zh-CN" altLang="en-US" sz="3600" b="1" dirty="0">
              <a:solidFill>
                <a:srgbClr val="FF0000"/>
              </a:solidFill>
              <a:latin typeface="宋体" panose="02010600030101010101" pitchFamily="2" charset="-122"/>
              <a:ea typeface="宋体" panose="02010600030101010101" pitchFamily="2" charset="-122"/>
              <a:sym typeface="+mn-ea"/>
            </a:endParaRPr>
          </a:p>
        </p:txBody>
      </p:sp>
      <p:sp>
        <p:nvSpPr>
          <p:cNvPr id="17" name="文本框 16"/>
          <p:cNvSpPr txBox="1"/>
          <p:nvPr/>
        </p:nvSpPr>
        <p:spPr>
          <a:xfrm>
            <a:off x="7837170" y="2524760"/>
            <a:ext cx="459105" cy="645160"/>
          </a:xfrm>
          <a:prstGeom prst="rect">
            <a:avLst/>
          </a:prstGeom>
          <a:noFill/>
        </p:spPr>
        <p:txBody>
          <a:bodyPr wrap="square" rtlCol="0" anchor="t">
            <a:spAutoFit/>
          </a:bodyPr>
          <a:p>
            <a:r>
              <a:rPr lang="zh-CN" altLang="en-US" sz="3600" b="1" dirty="0">
                <a:solidFill>
                  <a:srgbClr val="FF0000"/>
                </a:solidFill>
                <a:uFillTx/>
                <a:latin typeface="宋体" panose="02010600030101010101" pitchFamily="2" charset="-122"/>
                <a:ea typeface="宋体" panose="02010600030101010101" pitchFamily="2" charset="-122"/>
                <a:sym typeface="+mn-ea"/>
              </a:rPr>
              <a:t>咄</a:t>
            </a:r>
            <a:endParaRPr lang="zh-CN" altLang="en-US" sz="3600" b="1" dirty="0">
              <a:solidFill>
                <a:srgbClr val="FF0000"/>
              </a:solidFill>
              <a:uFillTx/>
              <a:latin typeface="宋体" panose="02010600030101010101" pitchFamily="2" charset="-122"/>
              <a:ea typeface="宋体" panose="02010600030101010101" pitchFamily="2"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ppt_x"/>
                                          </p:val>
                                        </p:tav>
                                        <p:tav tm="100000">
                                          <p:val>
                                            <p:strVal val="#ppt_x"/>
                                          </p:val>
                                        </p:tav>
                                      </p:tavLst>
                                    </p:anim>
                                    <p:anim calcmode="lin" valueType="num">
                                      <p:cBhvr additive="base">
                                        <p:cTn id="5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3" grpId="0"/>
      <p:bldP spid="14" grpId="0"/>
      <p:bldP spid="15" grpId="0"/>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文本框 1"/>
          <p:cNvSpPr txBox="1"/>
          <p:nvPr/>
        </p:nvSpPr>
        <p:spPr>
          <a:xfrm>
            <a:off x="182245" y="1391920"/>
            <a:ext cx="11394440" cy="629920"/>
          </a:xfrm>
          <a:prstGeom prst="rect">
            <a:avLst/>
          </a:prstGeom>
          <a:noFill/>
        </p:spPr>
        <p:txBody>
          <a:bodyPr wrap="none" rtlCol="0" anchor="t">
            <a:spAutoFit/>
          </a:bodyPr>
          <a:p>
            <a:pPr algn="l"/>
            <a:r>
              <a:rPr lang="en-US" altLang="zh-CN" sz="3500" b="1" dirty="0">
                <a:latin typeface="宋体" panose="02010600030101010101" pitchFamily="2" charset="-122"/>
                <a:ea typeface="宋体" panose="02010600030101010101" pitchFamily="2" charset="-122"/>
                <a:sym typeface="+mn-ea"/>
              </a:rPr>
              <a:t>3.</a:t>
            </a:r>
            <a:r>
              <a:rPr lang="zh-CN" sz="3500" b="1" dirty="0">
                <a:latin typeface="宋体" panose="02010600030101010101" pitchFamily="2" charset="-122"/>
                <a:ea typeface="宋体" panose="02010600030101010101" pitchFamily="2" charset="-122"/>
                <a:sym typeface="+mn-ea"/>
              </a:rPr>
              <a:t>借助课文注释</a:t>
            </a:r>
            <a:r>
              <a:rPr lang="en-US" altLang="zh-CN" sz="3500" b="1">
                <a:uFillTx/>
                <a:ea typeface="SimSun-ExtB" panose="02010609060101010101" charset="-122"/>
                <a:cs typeface="+mj-cs"/>
                <a:sym typeface="宋体" panose="02010600030101010101" pitchFamily="2" charset="-122"/>
              </a:rPr>
              <a:t>,</a:t>
            </a:r>
            <a:r>
              <a:rPr lang="zh-CN" sz="3500" b="1" dirty="0">
                <a:latin typeface="宋体" panose="02010600030101010101" pitchFamily="2" charset="-122"/>
                <a:ea typeface="宋体" panose="02010600030101010101" pitchFamily="2" charset="-122"/>
                <a:sym typeface="+mn-ea"/>
              </a:rPr>
              <a:t>根据课文内容和材料提示填空</a:t>
            </a:r>
            <a:r>
              <a:rPr lang="en-US" altLang="zh-CN" sz="3500">
                <a:latin typeface="方正楷体_GBK" charset="0"/>
                <a:ea typeface="微软雅黑" panose="020B0503020204020204" charset="-122"/>
                <a:sym typeface="微软雅黑" panose="020B0503020204020204" charset="-122"/>
              </a:rPr>
              <a:t>(</a:t>
            </a:r>
            <a:r>
              <a:rPr lang="zh-CN" sz="3500" b="1" dirty="0">
                <a:latin typeface="宋体" panose="02010600030101010101" pitchFamily="2" charset="-122"/>
                <a:ea typeface="宋体" panose="02010600030101010101" pitchFamily="2" charset="-122"/>
                <a:sym typeface="+mn-ea"/>
              </a:rPr>
              <a:t>预学二</a:t>
            </a:r>
            <a:r>
              <a:rPr lang="zh-CN" altLang="zh-CN" sz="3500" b="1" dirty="0">
                <a:uFillTx/>
                <a:latin typeface="宋体" panose="02010600030101010101" pitchFamily="2" charset="-122"/>
                <a:cs typeface="宋体" panose="02010600030101010101" pitchFamily="2" charset="-122"/>
                <a:sym typeface="+mn-ea"/>
              </a:rPr>
              <a:t>)</a:t>
            </a:r>
            <a:r>
              <a:rPr lang="zh-CN" altLang="zh-CN" sz="3500" b="1" dirty="0">
                <a:uFillTx/>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500"/>
          </a:p>
        </p:txBody>
      </p:sp>
      <p:sp>
        <p:nvSpPr>
          <p:cNvPr id="3" name="文本框 2"/>
          <p:cNvSpPr txBox="1"/>
          <p:nvPr/>
        </p:nvSpPr>
        <p:spPr>
          <a:xfrm>
            <a:off x="402590" y="2021840"/>
            <a:ext cx="11445875" cy="3861435"/>
          </a:xfrm>
          <a:prstGeom prst="rect">
            <a:avLst/>
          </a:prstGeom>
          <a:noFill/>
        </p:spPr>
        <p:txBody>
          <a:bodyPr wrap="square" rtlCol="0" anchor="t">
            <a:spAutoFit/>
          </a:bodyPr>
          <a:p>
            <a:pPr algn="l">
              <a:lnSpc>
                <a:spcPct val="100000"/>
              </a:lnSpc>
              <a:spcBef>
                <a:spcPts val="0"/>
              </a:spcBef>
              <a:spcAft>
                <a:spcPts val="0"/>
              </a:spcAft>
            </a:pPr>
            <a:r>
              <a:rPr altLang="zh-CN" sz="3500" b="1" dirty="0">
                <a:latin typeface="宋体" panose="02010600030101010101" pitchFamily="2" charset="-122"/>
                <a:ea typeface="宋体" panose="02010600030101010101" pitchFamily="2" charset="-122"/>
                <a:cs typeface="宋体" panose="02010600030101010101" pitchFamily="2" charset="-122"/>
                <a:sym typeface="+mn-ea"/>
              </a:rPr>
              <a:t>⑴</a:t>
            </a:r>
            <a:r>
              <a:rPr sz="3500" b="1">
                <a:latin typeface="Arial" panose="020B0604020202020204" pitchFamily="34" charset="0"/>
                <a:ea typeface="宋体" panose="02010600030101010101" pitchFamily="2" charset="-122"/>
                <a:cs typeface="Arial" panose="020B0604020202020204" pitchFamily="34" charset="0"/>
              </a:rPr>
              <a:t>《狗·猫·鼠》</a:t>
            </a:r>
            <a:r>
              <a:rPr lang="zh-CN" altLang="en-US" sz="3500" b="1" dirty="0">
                <a:latin typeface="Arial" panose="020B0604020202020204" pitchFamily="34" charset="0"/>
                <a:ea typeface="宋体" panose="02010600030101010101" pitchFamily="2" charset="-122"/>
                <a:sym typeface="宋体" panose="02010600030101010101" pitchFamily="2" charset="-122"/>
              </a:rPr>
              <a:t>:</a:t>
            </a:r>
            <a:r>
              <a:rPr sz="3500" b="1">
                <a:latin typeface="宋体" panose="02010600030101010101" pitchFamily="2" charset="-122"/>
                <a:ea typeface="宋体" panose="02010600030101010101" pitchFamily="2" charset="-122"/>
                <a:cs typeface="宋体" panose="02010600030101010101" pitchFamily="2" charset="-122"/>
              </a:rPr>
              <a:t>长妈妈</a:t>
            </a:r>
            <a:r>
              <a:rPr lang="en-US" altLang="zh-CN" sz="3500" b="1">
                <a:uFillTx/>
                <a:ea typeface="SimSun-ExtB" panose="02010609060101010101" charset="-122"/>
                <a:cs typeface="+mj-cs"/>
                <a:sym typeface="宋体" panose="02010600030101010101" pitchFamily="2" charset="-122"/>
              </a:rPr>
              <a:t>,</a:t>
            </a:r>
            <a:r>
              <a:rPr sz="3500" b="1">
                <a:latin typeface="宋体" panose="02010600030101010101" pitchFamily="2" charset="-122"/>
                <a:ea typeface="宋体" panose="02010600030101010101" pitchFamily="2" charset="-122"/>
                <a:cs typeface="宋体" panose="02010600030101010101" pitchFamily="2" charset="-122"/>
              </a:rPr>
              <a:t>一个一向带领着我的女工</a:t>
            </a:r>
            <a:r>
              <a:rPr lang="en-US" altLang="zh-CN" sz="3500" b="1">
                <a:uFillTx/>
                <a:ea typeface="SimSun-ExtB" panose="02010609060101010101" charset="-122"/>
                <a:cs typeface="+mj-cs"/>
                <a:sym typeface="宋体" panose="02010600030101010101" pitchFamily="2" charset="-122"/>
              </a:rPr>
              <a:t>,</a:t>
            </a:r>
            <a:r>
              <a:rPr sz="3500" b="1">
                <a:latin typeface="宋体" panose="02010600030101010101" pitchFamily="2" charset="-122"/>
                <a:ea typeface="宋体" panose="02010600030101010101" pitchFamily="2" charset="-122"/>
                <a:cs typeface="宋体" panose="02010600030101010101" pitchFamily="2" charset="-122"/>
              </a:rPr>
              <a:t>也许是以为我等得太苦了罢</a:t>
            </a:r>
            <a:r>
              <a:rPr lang="en-US" altLang="zh-CN" sz="3500" b="1">
                <a:uFillTx/>
                <a:ea typeface="SimSun-ExtB" panose="02010609060101010101" charset="-122"/>
                <a:cs typeface="+mj-cs"/>
                <a:sym typeface="宋体" panose="02010600030101010101" pitchFamily="2" charset="-122"/>
              </a:rPr>
              <a:t>,</a:t>
            </a:r>
            <a:r>
              <a:rPr sz="3500" b="1">
                <a:latin typeface="宋体" panose="02010600030101010101" pitchFamily="2" charset="-122"/>
                <a:ea typeface="宋体" panose="02010600030101010101" pitchFamily="2" charset="-122"/>
                <a:cs typeface="宋体" panose="02010600030101010101" pitchFamily="2" charset="-122"/>
              </a:rPr>
              <a:t>轻轻地来告诉我一句话。这即刻使我愤怒而且悲哀</a:t>
            </a:r>
            <a:r>
              <a:rPr lang="en-US" altLang="zh-CN" sz="3500" b="1">
                <a:uFillTx/>
                <a:ea typeface="SimSun-ExtB" panose="02010609060101010101" charset="-122"/>
                <a:cs typeface="+mj-cs"/>
                <a:sym typeface="宋体" panose="02010600030101010101" pitchFamily="2" charset="-122"/>
              </a:rPr>
              <a:t>,</a:t>
            </a:r>
            <a:r>
              <a:rPr sz="3500" b="1">
                <a:latin typeface="宋体" panose="02010600030101010101" pitchFamily="2" charset="-122"/>
                <a:ea typeface="宋体" panose="02010600030101010101" pitchFamily="2" charset="-122"/>
                <a:cs typeface="宋体" panose="02010600030101010101" pitchFamily="2" charset="-122"/>
              </a:rPr>
              <a:t>决心和猫们为敌</a:t>
            </a:r>
            <a:r>
              <a:rPr lang="zh-CN" altLang="en-US" sz="3500" b="1" dirty="0">
                <a:latin typeface="Arial" panose="020B0604020202020204" pitchFamily="34" charset="0"/>
                <a:ea typeface="宋体" panose="02010600030101010101" pitchFamily="2" charset="-122"/>
                <a:cs typeface="Arial" panose="020B0604020202020204" pitchFamily="34" charset="0"/>
                <a:sym typeface="+mn-ea"/>
              </a:rPr>
              <a:t>。</a:t>
            </a:r>
            <a:endParaRPr lang="zh-CN" altLang="en-US" sz="3500" b="1" dirty="0">
              <a:latin typeface="Arial" panose="020B0604020202020204" pitchFamily="34" charset="0"/>
              <a:ea typeface="宋体" panose="02010600030101010101" pitchFamily="2" charset="-122"/>
              <a:cs typeface="Arial" panose="020B0604020202020204" pitchFamily="34" charset="0"/>
              <a:sym typeface="+mn-ea"/>
            </a:endParaRPr>
          </a:p>
          <a:p>
            <a:pPr algn="l">
              <a:lnSpc>
                <a:spcPct val="100000"/>
              </a:lnSpc>
              <a:spcBef>
                <a:spcPts val="0"/>
              </a:spcBef>
              <a:spcAft>
                <a:spcPts val="0"/>
              </a:spcAft>
            </a:pPr>
            <a:r>
              <a:rPr lang="en-US" altLang="zh-CN" sz="3500" b="1" dirty="0">
                <a:uFillTx/>
                <a:latin typeface="宋体" panose="02010600030101010101" pitchFamily="2" charset="-122"/>
                <a:ea typeface="宋体" panose="02010600030101010101" pitchFamily="2" charset="-122"/>
                <a:cs typeface="宋体" panose="02010600030101010101" pitchFamily="2" charset="-122"/>
                <a:sym typeface="+mn-ea"/>
              </a:rPr>
              <a:t>    长妈妈告诉</a:t>
            </a:r>
            <a:r>
              <a:rPr lang="en-US" altLang="zh-CN" sz="35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3500" b="1" dirty="0">
                <a:latin typeface="Arial" panose="020B0604020202020204" pitchFamily="34" charset="0"/>
                <a:ea typeface="宋体" panose="02010600030101010101" pitchFamily="2" charset="-122"/>
                <a:cs typeface="Arial" panose="020B0604020202020204" pitchFamily="34" charset="0"/>
                <a:sym typeface="+mn-ea"/>
              </a:rPr>
              <a:t>我</a:t>
            </a:r>
            <a:r>
              <a:rPr lang="en-US" altLang="zh-CN" sz="3500" b="1" dirty="0">
                <a:latin typeface="Arial" panose="020B0604020202020204" pitchFamily="34" charset="0"/>
                <a:ea typeface="宋体" panose="02010600030101010101" pitchFamily="2" charset="-122"/>
                <a:cs typeface="Arial" panose="020B0604020202020204" pitchFamily="34" charset="0"/>
                <a:sym typeface="+mn-ea"/>
              </a:rPr>
              <a:t>”</a:t>
            </a:r>
            <a:r>
              <a:rPr lang="en-US" altLang="zh-CN" sz="3500" b="1" dirty="0">
                <a:uFillTx/>
                <a:latin typeface="宋体" panose="02010600030101010101" pitchFamily="2" charset="-122"/>
                <a:ea typeface="宋体" panose="02010600030101010101" pitchFamily="2" charset="-122"/>
                <a:cs typeface="宋体" panose="02010600030101010101" pitchFamily="2" charset="-122"/>
                <a:sym typeface="+mn-ea"/>
              </a:rPr>
              <a:t>的这句话的内容是</a:t>
            </a:r>
            <a:r>
              <a:rPr lang="en-US" altLang="zh-CN" sz="35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en-US" altLang="zh-CN" sz="3500" b="1">
                <a:uFillTx/>
                <a:ea typeface="SimSun-ExtB" panose="02010609060101010101" charset="-122"/>
                <a:cs typeface="+mj-cs"/>
                <a:sym typeface="宋体" panose="02010600030101010101" pitchFamily="2" charset="-122"/>
              </a:rPr>
              <a:t>,</a:t>
            </a:r>
            <a:r>
              <a:rPr lang="en-US" altLang="zh-CN" sz="3500" b="1" dirty="0">
                <a:uFillTx/>
                <a:latin typeface="宋体" panose="02010600030101010101" pitchFamily="2" charset="-122"/>
                <a:ea typeface="宋体" panose="02010600030101010101" pitchFamily="2" charset="-122"/>
                <a:cs typeface="宋体" panose="02010600030101010101" pitchFamily="2" charset="-122"/>
                <a:sym typeface="+mn-ea"/>
              </a:rPr>
              <a:t>真相却是</a:t>
            </a:r>
            <a:r>
              <a:rPr lang="en-US" altLang="zh-CN" sz="35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en-US" altLang="zh-CN" sz="3500" b="1">
                <a:uFillTx/>
                <a:ea typeface="SimSun-ExtB" panose="02010609060101010101" charset="-122"/>
                <a:cs typeface="+mj-cs"/>
                <a:sym typeface="宋体" panose="02010600030101010101" pitchFamily="2" charset="-122"/>
              </a:rPr>
              <a:t>,</a:t>
            </a:r>
            <a:r>
              <a:rPr lang="en-US" altLang="zh-CN" sz="3500" b="1" dirty="0">
                <a:uFillTx/>
                <a:latin typeface="宋体" panose="02010600030101010101" pitchFamily="2" charset="-122"/>
                <a:ea typeface="宋体" panose="02010600030101010101" pitchFamily="2" charset="-122"/>
                <a:cs typeface="宋体" panose="02010600030101010101" pitchFamily="2" charset="-122"/>
                <a:sym typeface="+mn-ea"/>
              </a:rPr>
              <a:t>因此</a:t>
            </a:r>
            <a:r>
              <a:rPr lang="en-US" altLang="zh-CN" sz="35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3500" b="1" dirty="0">
                <a:latin typeface="Arial" panose="020B0604020202020204" pitchFamily="34" charset="0"/>
                <a:ea typeface="宋体" panose="02010600030101010101" pitchFamily="2" charset="-122"/>
                <a:cs typeface="Arial" panose="020B0604020202020204" pitchFamily="34" charset="0"/>
                <a:sym typeface="+mn-ea"/>
              </a:rPr>
              <a:t>我</a:t>
            </a:r>
            <a:r>
              <a:rPr lang="en-US" altLang="zh-CN" sz="3500" b="1" dirty="0">
                <a:latin typeface="Arial" panose="020B0604020202020204" pitchFamily="34" charset="0"/>
                <a:ea typeface="宋体" panose="02010600030101010101" pitchFamily="2" charset="-122"/>
                <a:cs typeface="Arial" panose="020B0604020202020204" pitchFamily="34" charset="0"/>
                <a:sym typeface="+mn-ea"/>
              </a:rPr>
              <a:t>”</a:t>
            </a:r>
            <a:r>
              <a:rPr lang="en-US" altLang="zh-CN" sz="3500" b="1" dirty="0">
                <a:uFillTx/>
                <a:latin typeface="宋体" panose="02010600030101010101" pitchFamily="2" charset="-122"/>
                <a:ea typeface="宋体" panose="02010600030101010101" pitchFamily="2" charset="-122"/>
                <a:cs typeface="宋体" panose="02010600030101010101" pitchFamily="2" charset="-122"/>
                <a:sym typeface="+mn-ea"/>
              </a:rPr>
              <a:t>很憎恶她；又</a:t>
            </a:r>
            <a:r>
              <a:rPr lang="zh-CN" altLang="en-US" sz="3500" b="1" dirty="0">
                <a:uFillTx/>
                <a:latin typeface="宋体" panose="02010600030101010101" pitchFamily="2" charset="-122"/>
                <a:ea typeface="宋体" panose="02010600030101010101" pitchFamily="2" charset="-122"/>
                <a:cs typeface="宋体" panose="02010600030101010101" pitchFamily="2" charset="-122"/>
                <a:sym typeface="+mn-ea"/>
              </a:rPr>
              <a:t>因</a:t>
            </a:r>
            <a:r>
              <a:rPr lang="en-US" altLang="zh-CN" sz="3500" b="1" dirty="0">
                <a:uFillTx/>
                <a:latin typeface="宋体" panose="02010600030101010101" pitchFamily="2" charset="-122"/>
                <a:ea typeface="宋体" panose="02010600030101010101" pitchFamily="2" charset="-122"/>
                <a:cs typeface="宋体" panose="02010600030101010101" pitchFamily="2" charset="-122"/>
                <a:sym typeface="+mn-ea"/>
              </a:rPr>
              <a:t>为</a:t>
            </a:r>
            <a:endParaRPr lang="en-US" altLang="zh-CN" sz="3500" b="1"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00000"/>
              </a:lnSpc>
              <a:spcBef>
                <a:spcPts val="0"/>
              </a:spcBef>
              <a:spcAft>
                <a:spcPts val="0"/>
              </a:spcAft>
            </a:pPr>
            <a:r>
              <a:rPr lang="en-US" altLang="zh-CN" sz="35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en-US" altLang="zh-CN" sz="3500" b="1">
                <a:uFillTx/>
                <a:ea typeface="SimSun-ExtB" panose="02010609060101010101" charset="-122"/>
                <a:cs typeface="+mj-cs"/>
                <a:sym typeface="宋体" panose="02010600030101010101" pitchFamily="2" charset="-122"/>
              </a:rPr>
              <a:t>,</a:t>
            </a:r>
            <a:r>
              <a:rPr lang="en-US" altLang="zh-CN" sz="3500" b="1" dirty="0">
                <a:uFillTx/>
                <a:latin typeface="宋体" panose="02010600030101010101" pitchFamily="2" charset="-122"/>
                <a:ea typeface="宋体" panose="02010600030101010101" pitchFamily="2" charset="-122"/>
                <a:cs typeface="宋体" panose="02010600030101010101" pitchFamily="2" charset="-122"/>
                <a:sym typeface="+mn-ea"/>
              </a:rPr>
              <a:t>使</a:t>
            </a:r>
            <a:r>
              <a:rPr lang="en-US" altLang="zh-CN" sz="35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3500" b="1" dirty="0">
                <a:latin typeface="Arial" panose="020B0604020202020204" pitchFamily="34" charset="0"/>
                <a:ea typeface="宋体" panose="02010600030101010101" pitchFamily="2" charset="-122"/>
                <a:cs typeface="Arial" panose="020B0604020202020204" pitchFamily="34" charset="0"/>
                <a:sym typeface="+mn-ea"/>
              </a:rPr>
              <a:t>我</a:t>
            </a:r>
            <a:r>
              <a:rPr lang="en-US" altLang="zh-CN" sz="3500" b="1" dirty="0">
                <a:latin typeface="Arial" panose="020B0604020202020204" pitchFamily="34" charset="0"/>
                <a:ea typeface="宋体" panose="02010600030101010101" pitchFamily="2" charset="-122"/>
                <a:cs typeface="Arial" panose="020B0604020202020204" pitchFamily="34" charset="0"/>
                <a:sym typeface="+mn-ea"/>
              </a:rPr>
              <a:t>”</a:t>
            </a:r>
            <a:r>
              <a:rPr lang="en-US" altLang="zh-CN" sz="3500" b="1" dirty="0">
                <a:uFillTx/>
                <a:latin typeface="宋体" panose="02010600030101010101" pitchFamily="2" charset="-122"/>
                <a:ea typeface="宋体" panose="02010600030101010101" pitchFamily="2" charset="-122"/>
                <a:cs typeface="宋体" panose="02010600030101010101" pitchFamily="2" charset="-122"/>
                <a:sym typeface="+mn-ea"/>
              </a:rPr>
              <a:t>的怨恨完全消灭了。</a:t>
            </a:r>
            <a:endParaRPr lang="en-US" altLang="zh-CN" sz="3500" b="1" dirty="0">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8035290" y="3569970"/>
            <a:ext cx="3752215" cy="629920"/>
          </a:xfrm>
          <a:prstGeom prst="rect">
            <a:avLst/>
          </a:prstGeom>
          <a:noFill/>
        </p:spPr>
        <p:txBody>
          <a:bodyPr wrap="none" rtlCol="0" anchor="t">
            <a:spAutoFit/>
          </a:bodyPr>
          <a:p>
            <a:r>
              <a:rPr lang="zh-CN" altLang="en-US" sz="3500" b="1"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猫</a:t>
            </a:r>
            <a:r>
              <a:rPr lang="en-US" altLang="zh-CN" sz="3500" b="1"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吃了</a:t>
            </a:r>
            <a:r>
              <a:rPr lang="en-US" altLang="zh-CN" sz="35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35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我</a:t>
            </a:r>
            <a:r>
              <a:rPr lang="en-US" altLang="zh-CN" sz="35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a:t>
            </a:r>
            <a:r>
              <a:rPr lang="en-US" altLang="zh-CN" sz="3500" b="1"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的隐鼠</a:t>
            </a:r>
            <a:endParaRPr lang="en-US" altLang="zh-CN" sz="3500" b="1"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1" name="文本框 10"/>
          <p:cNvSpPr txBox="1"/>
          <p:nvPr/>
        </p:nvSpPr>
        <p:spPr>
          <a:xfrm>
            <a:off x="2230120" y="4120515"/>
            <a:ext cx="3754120" cy="629920"/>
          </a:xfrm>
          <a:prstGeom prst="rect">
            <a:avLst/>
          </a:prstGeom>
          <a:noFill/>
        </p:spPr>
        <p:txBody>
          <a:bodyPr wrap="none" rtlCol="0" anchor="t">
            <a:spAutoFit/>
          </a:bodyPr>
          <a:p>
            <a:pPr algn="l"/>
            <a:r>
              <a:rPr lang="zh-CN" altLang="en-US" sz="3500" b="1"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长妈妈踩死了</a:t>
            </a:r>
            <a:r>
              <a:rPr lang="en-US" altLang="zh-CN" sz="3500" b="1"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隐鼠</a:t>
            </a:r>
            <a:endParaRPr lang="zh-CN" altLang="en-US" sz="3500" b="1"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2" name="文本框 11"/>
          <p:cNvSpPr txBox="1"/>
          <p:nvPr/>
        </p:nvSpPr>
        <p:spPr>
          <a:xfrm>
            <a:off x="478790" y="4690110"/>
            <a:ext cx="7769860" cy="629920"/>
          </a:xfrm>
          <a:prstGeom prst="rect">
            <a:avLst/>
          </a:prstGeom>
          <a:noFill/>
        </p:spPr>
        <p:txBody>
          <a:bodyPr wrap="none" rtlCol="0" anchor="t">
            <a:spAutoFit/>
          </a:bodyPr>
          <a:p>
            <a:pPr algn="l"/>
            <a:r>
              <a:rPr lang="zh-CN" altLang="en-US" sz="3500" b="1"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长妈妈不辞辛苦给</a:t>
            </a:r>
            <a:r>
              <a:rPr lang="en-US" altLang="zh-CN" sz="35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35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我</a:t>
            </a:r>
            <a:r>
              <a:rPr lang="en-US" altLang="zh-CN" sz="35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35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买来《山海经》</a:t>
            </a:r>
            <a:endParaRPr lang="zh-CN" altLang="en-US" sz="3500" b="1"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8" name="矩形 7"/>
          <p:cNvSpPr/>
          <p:nvPr/>
        </p:nvSpPr>
        <p:spPr>
          <a:xfrm>
            <a:off x="571041" y="1479179"/>
            <a:ext cx="10487247" cy="3322955"/>
          </a:xfrm>
          <a:prstGeom prst="rect">
            <a:avLst/>
          </a:prstGeom>
        </p:spPr>
        <p:txBody>
          <a:bodyPr wrap="square">
            <a:spAutoFit/>
          </a:bodyPr>
          <a:p>
            <a:pPr algn="just" fontAlgn="auto">
              <a:lnSpc>
                <a:spcPct val="100000"/>
              </a:lnSpc>
              <a:spcBef>
                <a:spcPts val="0"/>
              </a:spcBef>
              <a:spcAft>
                <a:spcPts val="0"/>
              </a:spcAft>
            </a:pPr>
            <a:r>
              <a:rPr lang="zh-CN" altLang="zh-CN" sz="35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3500" b="1" dirty="0">
                <a:uFillTx/>
                <a:latin typeface="宋体" panose="02010600030101010101" pitchFamily="2" charset="-122"/>
                <a:ea typeface="宋体" panose="02010600030101010101" pitchFamily="2" charset="-122"/>
                <a:cs typeface="宋体" panose="02010600030101010101" pitchFamily="2" charset="-122"/>
                <a:sym typeface="+mn-ea"/>
              </a:rPr>
              <a:t>2</a:t>
            </a:r>
            <a:r>
              <a:rPr lang="zh-CN" altLang="zh-CN" sz="3500" b="1"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3500" b="1" dirty="0">
                <a:solidFill>
                  <a:schemeClr val="tx1"/>
                </a:solidFill>
                <a:latin typeface="宋体" panose="02010600030101010101" pitchFamily="2" charset="-122"/>
                <a:ea typeface="宋体" panose="02010600030101010101" pitchFamily="2" charset="-122"/>
              </a:rPr>
              <a:t>在</a:t>
            </a:r>
            <a:r>
              <a:rPr sz="3500" b="1">
                <a:latin typeface="Arial" panose="020B0604020202020204" pitchFamily="34" charset="0"/>
                <a:ea typeface="宋体" panose="02010600030101010101" pitchFamily="2" charset="-122"/>
                <a:cs typeface="Arial" panose="020B0604020202020204" pitchFamily="34" charset="0"/>
                <a:sym typeface="+mn-ea"/>
              </a:rPr>
              <a:t>《</a:t>
            </a:r>
            <a:r>
              <a:rPr lang="zh-CN" altLang="zh-CN" sz="3500" b="1" dirty="0">
                <a:solidFill>
                  <a:schemeClr val="tx1"/>
                </a:solidFill>
                <a:latin typeface="宋体" panose="02010600030101010101" pitchFamily="2" charset="-122"/>
                <a:ea typeface="宋体" panose="02010600030101010101" pitchFamily="2" charset="-122"/>
              </a:rPr>
              <a:t>从百草园到三味书屋</a:t>
            </a:r>
            <a:r>
              <a:rPr sz="3500" b="1">
                <a:latin typeface="Arial" panose="020B0604020202020204" pitchFamily="34" charset="0"/>
                <a:ea typeface="宋体" panose="02010600030101010101" pitchFamily="2" charset="-122"/>
                <a:cs typeface="Arial" panose="020B0604020202020204" pitchFamily="34" charset="0"/>
                <a:sym typeface="+mn-ea"/>
              </a:rPr>
              <a:t>》</a:t>
            </a:r>
            <a:r>
              <a:rPr lang="zh-CN" altLang="zh-CN" sz="3500" b="1" dirty="0">
                <a:solidFill>
                  <a:schemeClr val="tx1"/>
                </a:solidFill>
                <a:latin typeface="宋体" panose="02010600030101010101" pitchFamily="2" charset="-122"/>
                <a:ea typeface="宋体" panose="02010600030101010101" pitchFamily="2" charset="-122"/>
              </a:rPr>
              <a:t>中</a:t>
            </a:r>
            <a:r>
              <a:rPr lang="en-US" altLang="zh-CN" sz="3500" b="1">
                <a:uFillTx/>
                <a:ea typeface="SimSun-ExtB" panose="02010609060101010101" charset="-122"/>
                <a:cs typeface="+mj-cs"/>
                <a:sym typeface="宋体" panose="02010600030101010101" pitchFamily="2" charset="-122"/>
              </a:rPr>
              <a:t>,</a:t>
            </a:r>
            <a:r>
              <a:rPr lang="zh-CN" altLang="zh-CN" sz="3500" b="1" dirty="0">
                <a:solidFill>
                  <a:schemeClr val="tx1"/>
                </a:solidFill>
                <a:latin typeface="宋体" panose="02010600030101010101" pitchFamily="2" charset="-122"/>
                <a:ea typeface="宋体" panose="02010600030101010101" pitchFamily="2" charset="-122"/>
              </a:rPr>
              <a:t>长妈妈给</a:t>
            </a:r>
            <a:r>
              <a:rPr lang="en-US" altLang="zh-CN" sz="3500" b="1" dirty="0">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altLang="en-US" sz="3500" b="1" dirty="0">
                <a:solidFill>
                  <a:schemeClr val="tx1"/>
                </a:solidFill>
                <a:latin typeface="Arial" panose="020B0604020202020204" pitchFamily="34" charset="0"/>
                <a:ea typeface="宋体" panose="02010600030101010101" pitchFamily="2" charset="-122"/>
                <a:cs typeface="Arial" panose="020B0604020202020204" pitchFamily="34" charset="0"/>
              </a:rPr>
              <a:t>我</a:t>
            </a:r>
            <a:r>
              <a:rPr lang="en-US" altLang="zh-CN" sz="3500" b="1" dirty="0">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altLang="zh-CN" sz="3500" b="1" dirty="0">
                <a:solidFill>
                  <a:schemeClr val="tx1"/>
                </a:solidFill>
                <a:latin typeface="宋体" panose="02010600030101010101" pitchFamily="2" charset="-122"/>
                <a:ea typeface="宋体" panose="02010600030101010101" pitchFamily="2" charset="-122"/>
              </a:rPr>
              <a:t>讲了</a:t>
            </a:r>
            <a:r>
              <a:rPr lang="en-US" altLang="zh-CN" sz="3500" b="1" dirty="0">
                <a:latin typeface="Arial" panose="020B0604020202020204" pitchFamily="34" charset="0"/>
                <a:ea typeface="宋体" panose="02010600030101010101" pitchFamily="2" charset="-122"/>
                <a:cs typeface="Arial" panose="020B0604020202020204" pitchFamily="34" charset="0"/>
                <a:sym typeface="+mn-ea"/>
              </a:rPr>
              <a:t>“</a:t>
            </a:r>
            <a:r>
              <a:rPr lang="zh-CN" altLang="zh-CN" sz="3500" b="1" dirty="0">
                <a:solidFill>
                  <a:schemeClr val="tx1"/>
                </a:solidFill>
                <a:latin typeface="宋体" panose="02010600030101010101" pitchFamily="2" charset="-122"/>
                <a:ea typeface="宋体" panose="02010600030101010101" pitchFamily="2" charset="-122"/>
              </a:rPr>
              <a:t>美女蛇</a:t>
            </a:r>
            <a:r>
              <a:rPr lang="en-US" altLang="zh-CN" sz="3500" b="1" dirty="0">
                <a:latin typeface="Arial" panose="020B0604020202020204" pitchFamily="34" charset="0"/>
                <a:ea typeface="宋体" panose="02010600030101010101" pitchFamily="2" charset="-122"/>
                <a:cs typeface="Arial" panose="020B0604020202020204" pitchFamily="34" charset="0"/>
                <a:sym typeface="+mn-ea"/>
              </a:rPr>
              <a:t>”</a:t>
            </a:r>
            <a:r>
              <a:rPr lang="zh-CN" altLang="zh-CN" sz="3500" b="1" dirty="0">
                <a:solidFill>
                  <a:schemeClr val="tx1"/>
                </a:solidFill>
                <a:latin typeface="宋体" panose="02010600030101010101" pitchFamily="2" charset="-122"/>
                <a:ea typeface="宋体" panose="02010600030101010101" pitchFamily="2" charset="-122"/>
              </a:rPr>
              <a:t>的故事；在《二十四孝图》里也提到</a:t>
            </a:r>
            <a:r>
              <a:rPr lang="en-US" altLang="zh-CN" sz="3500" b="1">
                <a:uFillTx/>
                <a:ea typeface="SimSun-ExtB" panose="02010609060101010101" charset="-122"/>
                <a:cs typeface="+mj-cs"/>
                <a:sym typeface="宋体" panose="02010600030101010101" pitchFamily="2" charset="-122"/>
              </a:rPr>
              <a:t>,</a:t>
            </a:r>
            <a:r>
              <a:rPr lang="zh-CN" altLang="zh-CN" sz="3500" b="1" dirty="0">
                <a:solidFill>
                  <a:schemeClr val="tx1"/>
                </a:solidFill>
                <a:latin typeface="宋体" panose="02010600030101010101" pitchFamily="2" charset="-122"/>
                <a:ea typeface="宋体" panose="02010600030101010101" pitchFamily="2" charset="-122"/>
              </a:rPr>
              <a:t>不识字的阿长只要一看图画便能够滔滔不绝地讲出孝子们的事迹；像这样的回忆阿长讲故事和民间文化的内容</a:t>
            </a:r>
            <a:r>
              <a:rPr lang="en-US" altLang="zh-CN" sz="3500" b="1">
                <a:uFillTx/>
                <a:ea typeface="SimSun-ExtB" panose="02010609060101010101" charset="-122"/>
                <a:cs typeface="+mj-cs"/>
                <a:sym typeface="宋体" panose="02010600030101010101" pitchFamily="2" charset="-122"/>
              </a:rPr>
              <a:t>,</a:t>
            </a:r>
            <a:r>
              <a:rPr lang="zh-CN" altLang="zh-CN" sz="3500" b="1" dirty="0">
                <a:solidFill>
                  <a:schemeClr val="tx1"/>
                </a:solidFill>
                <a:latin typeface="宋体" panose="02010600030101010101" pitchFamily="2" charset="-122"/>
                <a:ea typeface="宋体" panose="02010600030101010101" pitchFamily="2" charset="-122"/>
              </a:rPr>
              <a:t>课文中也有不少</a:t>
            </a:r>
            <a:r>
              <a:rPr lang="en-US" altLang="zh-CN" sz="3500" b="1">
                <a:uFillTx/>
                <a:ea typeface="SimSun-ExtB" panose="02010609060101010101" charset="-122"/>
                <a:cs typeface="+mj-cs"/>
                <a:sym typeface="宋体" panose="02010600030101010101" pitchFamily="2" charset="-122"/>
              </a:rPr>
              <a:t>,</a:t>
            </a:r>
            <a:r>
              <a:rPr lang="zh-CN" altLang="zh-CN" sz="3500" b="1" dirty="0">
                <a:solidFill>
                  <a:schemeClr val="tx1"/>
                </a:solidFill>
                <a:latin typeface="宋体" panose="02010600030101010101" pitchFamily="2" charset="-122"/>
                <a:ea typeface="宋体" panose="02010600030101010101" pitchFamily="2" charset="-122"/>
              </a:rPr>
              <a:t>如</a:t>
            </a:r>
            <a:r>
              <a:rPr lang="en-US" altLang="zh-CN" sz="35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en-US" altLang="zh-CN" sz="3500" b="1">
                <a:uFillTx/>
                <a:ea typeface="SimSun-ExtB" panose="02010609060101010101" charset="-122"/>
                <a:cs typeface="+mj-cs"/>
                <a:sym typeface="宋体" panose="02010600030101010101" pitchFamily="2" charset="-122"/>
              </a:rPr>
              <a:t>,</a:t>
            </a:r>
            <a:r>
              <a:rPr lang="zh-CN" altLang="en-US" sz="3500" b="1">
                <a:uFillTx/>
                <a:ea typeface="SimSun-ExtB" panose="02010609060101010101" charset="-122"/>
                <a:cs typeface="+mj-cs"/>
                <a:sym typeface="宋体" panose="02010600030101010101" pitchFamily="2" charset="-122"/>
              </a:rPr>
              <a:t>又如</a:t>
            </a:r>
            <a:r>
              <a:rPr lang="en-US" altLang="zh-CN" sz="35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3500" b="1">
                <a:uFillTx/>
                <a:ea typeface="SimSun-ExtB" panose="02010609060101010101" charset="-122"/>
                <a:cs typeface="+mj-cs"/>
                <a:sym typeface="宋体" panose="02010600030101010101" pitchFamily="2" charset="-122"/>
              </a:rPr>
              <a:t>。</a:t>
            </a:r>
            <a:r>
              <a:rPr lang="zh-CN" altLang="en-US" sz="2800" b="1" u="sng">
                <a:uFillTx/>
                <a:ea typeface="SimSun-ExtB" panose="02010609060101010101" charset="-122"/>
                <a:cs typeface="+mj-cs"/>
                <a:sym typeface="宋体" panose="02010600030101010101" pitchFamily="2" charset="-122"/>
              </a:rPr>
              <a:t> </a:t>
            </a:r>
            <a:r>
              <a:rPr lang="zh-CN" altLang="en-US" sz="2800" b="1">
                <a:uFillTx/>
                <a:ea typeface="SimSun-ExtB" panose="02010609060101010101" charset="-122"/>
                <a:cs typeface="+mj-cs"/>
                <a:sym typeface="宋体" panose="02010600030101010101" pitchFamily="2" charset="-122"/>
              </a:rPr>
              <a:t>                            </a:t>
            </a:r>
            <a:r>
              <a:rPr lang="zh-CN" altLang="zh-CN" sz="2800" b="1" u="sng" dirty="0">
                <a:solidFill>
                  <a:schemeClr val="tx1"/>
                </a:solidFill>
                <a:latin typeface="宋体" panose="02010600030101010101" pitchFamily="2" charset="-122"/>
                <a:ea typeface="宋体" panose="02010600030101010101" pitchFamily="2" charset="-122"/>
              </a:rPr>
              <a:t> </a:t>
            </a:r>
            <a:r>
              <a:rPr lang="en-US" altLang="zh-CN" sz="2800" b="1" u="sng" dirty="0">
                <a:solidFill>
                  <a:schemeClr val="tx1"/>
                </a:solidFill>
                <a:latin typeface="宋体" panose="02010600030101010101" pitchFamily="2" charset="-122"/>
                <a:ea typeface="宋体" panose="02010600030101010101" pitchFamily="2" charset="-122"/>
              </a:rPr>
              <a:t> </a:t>
            </a:r>
            <a:r>
              <a:rPr lang="en-US" altLang="zh-CN" sz="2800" b="1" dirty="0">
                <a:solidFill>
                  <a:schemeClr val="tx1"/>
                </a:solidFill>
                <a:latin typeface="宋体" panose="02010600030101010101" pitchFamily="2" charset="-122"/>
                <a:ea typeface="宋体" panose="02010600030101010101" pitchFamily="2" charset="-122"/>
              </a:rPr>
              <a:t>  </a:t>
            </a:r>
            <a:endParaRPr lang="en-US" altLang="zh-CN" sz="2800" b="1" dirty="0">
              <a:solidFill>
                <a:schemeClr val="tx1"/>
              </a:solidFill>
              <a:latin typeface="宋体" panose="02010600030101010101" pitchFamily="2" charset="-122"/>
              <a:ea typeface="宋体" panose="02010600030101010101" pitchFamily="2" charset="-122"/>
            </a:endParaRPr>
          </a:p>
        </p:txBody>
      </p:sp>
      <p:sp>
        <p:nvSpPr>
          <p:cNvPr id="4" name="文本框 3"/>
          <p:cNvSpPr txBox="1"/>
          <p:nvPr/>
        </p:nvSpPr>
        <p:spPr>
          <a:xfrm>
            <a:off x="4429760" y="3543935"/>
            <a:ext cx="5982335" cy="629920"/>
          </a:xfrm>
          <a:prstGeom prst="rect">
            <a:avLst/>
          </a:prstGeom>
          <a:noFill/>
        </p:spPr>
        <p:txBody>
          <a:bodyPr wrap="none" rtlCol="0" anchor="t">
            <a:spAutoFit/>
          </a:bodyPr>
          <a:p>
            <a:pPr algn="l"/>
            <a:r>
              <a:rPr lang="zh-CN" altLang="en-US" sz="3500" b="1"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给</a:t>
            </a:r>
            <a:r>
              <a:rPr lang="en-US" altLang="zh-CN" sz="35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35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我</a:t>
            </a:r>
            <a:r>
              <a:rPr lang="en-US" altLang="zh-CN" sz="35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35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讲类似吃</a:t>
            </a:r>
            <a:r>
              <a:rPr lang="en-US" altLang="zh-CN" sz="35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35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福橘</a:t>
            </a:r>
            <a:r>
              <a:rPr lang="en-US" altLang="zh-CN" sz="35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35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等</a:t>
            </a:r>
            <a:r>
              <a:rPr lang="zh-CN" altLang="en-US" sz="35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规矩</a:t>
            </a:r>
            <a:endParaRPr lang="zh-CN" altLang="en-US" sz="35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endParaRPr>
          </a:p>
        </p:txBody>
      </p:sp>
      <p:sp>
        <p:nvSpPr>
          <p:cNvPr id="5" name="文本框 4"/>
          <p:cNvSpPr txBox="1"/>
          <p:nvPr/>
        </p:nvSpPr>
        <p:spPr>
          <a:xfrm>
            <a:off x="1065530" y="4171950"/>
            <a:ext cx="4645025" cy="629920"/>
          </a:xfrm>
          <a:prstGeom prst="rect">
            <a:avLst/>
          </a:prstGeom>
          <a:noFill/>
        </p:spPr>
        <p:txBody>
          <a:bodyPr wrap="none" rtlCol="0" anchor="t">
            <a:spAutoFit/>
          </a:bodyPr>
          <a:p>
            <a:pPr algn="l"/>
            <a:r>
              <a:rPr lang="zh-CN" altLang="en-US" sz="3500" b="1"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长妈妈</a:t>
            </a:r>
            <a:r>
              <a:rPr lang="zh-CN" altLang="en-US" sz="35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讲</a:t>
            </a:r>
            <a:r>
              <a:rPr lang="en-US" altLang="zh-CN" sz="35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35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长毛</a:t>
            </a:r>
            <a:r>
              <a:rPr lang="en-US" altLang="zh-CN" sz="35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35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的故事</a:t>
            </a:r>
            <a:endParaRPr lang="zh-CN" altLang="en-US" sz="35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ags/tag1.xml><?xml version="1.0" encoding="utf-8"?>
<p:tagLst xmlns:p="http://schemas.openxmlformats.org/presentationml/2006/main">
  <p:tag name="KSO_WM_TAG_VERSION" val="1.0"/>
  <p:tag name="KSO_WM_TEMPLATE_CATEGORY" val="custom"/>
  <p:tag name="KSO_WM_TEMPLATE_INDEX" val="20187308"/>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SPECIAL_SOURCE" val="bdnull"/>
</p:tagLst>
</file>

<file path=ppt/tags/tag102.xml><?xml version="1.0" encoding="utf-8"?>
<p:tagLst xmlns:p="http://schemas.openxmlformats.org/presentationml/2006/main">
  <p:tag name="KSO_WM_SPECIAL_SOURCE" val="bdnul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SPECIAL_SOURCE" val="bdnul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SPECIAL_SOURCE" val="bdnul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SPECIAL_SOURCE" val="bdnul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SPECIAL_SOURCE" val="bdnul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SPECIAL_SOURCE" val="bdnull"/>
</p:tagLst>
</file>

<file path=ppt/tags/tag114.xml><?xml version="1.0" encoding="utf-8"?>
<p:tagLst xmlns:p="http://schemas.openxmlformats.org/presentationml/2006/main">
  <p:tag name="KSO_WM_SPECIAL_SOURCE" val="bdnul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SPECIAL_SOURCE" val="bdnull"/>
</p:tagLst>
</file>

<file path=ppt/tags/tag117.xml><?xml version="1.0" encoding="utf-8"?>
<p:tagLst xmlns:p="http://schemas.openxmlformats.org/presentationml/2006/main">
  <p:tag name="KSO_WM_SPECIAL_SOURCE" val="bdnul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SPECIAL_SOURCE" val="bdnull"/>
</p:tagLst>
</file>

<file path=ppt/tags/tag12.xml><?xml version="1.0" encoding="utf-8"?>
<p:tagLst xmlns:p="http://schemas.openxmlformats.org/presentationml/2006/main">
  <p:tag name="KSO_WM_UNIT_TABLE_BEAUTIFY" val="smartTable{e75200d7-ec92-4161-a4c7-e9bd0d851671}"/>
  <p:tag name="KSO_WM_BEAUTIFY_FLAG" val=""/>
  <p:tag name="TABLE_ENDDRAG_ORIGIN_RECT" val="679*299"/>
  <p:tag name="TABLE_ENDDRAG_RECT" val="130*130*679*299"/>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SPECIAL_SOURCE" val="bdnul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SPECIAL_SOURCE" val="bdnull"/>
</p:tagLst>
</file>

<file path=ppt/tags/tag126.xml><?xml version="1.0" encoding="utf-8"?>
<p:tagLst xmlns:p="http://schemas.openxmlformats.org/presentationml/2006/main">
  <p:tag name="KSO_DOCER_TEMPLATE_OPEN_ONCE_MARK" val="1"/>
  <p:tag name="KSO_WPP_MARK_KEY" val="546943cb-c9d2-4b6b-b454-08a9abe843e4"/>
  <p:tag name="COMMONDATA" val="eyJoZGlkIjoiZjM1MDU3MjRkMGIzNjliNDRhNmZhZDFlNDFkYmY5MmUifQ=="/>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20.xml><?xml version="1.0" encoding="utf-8"?>
<p:tagLst xmlns:p="http://schemas.openxmlformats.org/presentationml/2006/main">
  <p:tag name="KSO_WM_SPECIAL_SOURCE" val="bdnull"/>
</p:tagLst>
</file>

<file path=ppt/tags/tag21.xml><?xml version="1.0" encoding="utf-8"?>
<p:tagLst xmlns:p="http://schemas.openxmlformats.org/presentationml/2006/main">
  <p:tag name="KSO_WM_SPECIAL_SOURCE" val="bdnull"/>
</p:tagLst>
</file>

<file path=ppt/tags/tag22.xml><?xml version="1.0" encoding="utf-8"?>
<p:tagLst xmlns:p="http://schemas.openxmlformats.org/presentationml/2006/main">
  <p:tag name="KSO_WM_SPECIAL_SOURCE" val="bdnull"/>
</p:tagLst>
</file>

<file path=ppt/tags/tag23.xml><?xml version="1.0" encoding="utf-8"?>
<p:tagLst xmlns:p="http://schemas.openxmlformats.org/presentationml/2006/main">
  <p:tag name="KSO_WM_SPECIAL_SOURCE" val="bdnull"/>
</p:tagLst>
</file>

<file path=ppt/tags/tag24.xml><?xml version="1.0" encoding="utf-8"?>
<p:tagLst xmlns:p="http://schemas.openxmlformats.org/presentationml/2006/main">
  <p:tag name="KSO_WM_SPECIAL_SOURCE" val="bdnull"/>
</p:tagLst>
</file>

<file path=ppt/tags/tag25.xml><?xml version="1.0" encoding="utf-8"?>
<p:tagLst xmlns:p="http://schemas.openxmlformats.org/presentationml/2006/main">
  <p:tag name="KSO_WM_SPECIAL_SOURCE" val="bdnull"/>
</p:tagLst>
</file>

<file path=ppt/tags/tag26.xml><?xml version="1.0" encoding="utf-8"?>
<p:tagLst xmlns:p="http://schemas.openxmlformats.org/presentationml/2006/main">
  <p:tag name="KSO_WM_UNIT_TABLE_BEAUTIFY" val="smartTable{e75200d7-ec92-4161-a4c7-e9bd0d851671}"/>
  <p:tag name="KSO_WM_BEAUTIFY_FLAG" val=""/>
  <p:tag name="TABLE_ENDDRAG_ORIGIN_RECT" val="721*143"/>
  <p:tag name="TABLE_ENDDRAG_RECT" val="218*51*721*143"/>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SPECIAL_SOURCE" val="bdnul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UNIT_TABLE_BEAUTIFY" val="smartTable{e75200d7-ec92-4161-a4c7-e9bd0d851671}"/>
  <p:tag name="KSO_WM_BEAUTIFY_FLAG" val=""/>
  <p:tag name="TABLE_ENDDRAG_ORIGIN_RECT" val="940*357"/>
  <p:tag name="TABLE_ENDDRAG_RECT" val="7*131*940*357"/>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 name="KSO_WM_SLIDE_MODEL_TYPE" val="cover"/>
  <p:tag name="KSO_WM_SPECIAL_SOURCE" val="bdnul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SPECIAL_SOURCE" val="bdnul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SPECIAL_SOURCE" val="bdnul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SPECIAL_SOURCE" val="bdnul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SPECIAL_SOURCE" val="bdnul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SPECIAL_SOURCE" val="bdnull"/>
</p:tagLst>
</file>

<file path=ppt/tags/tag79.xml><?xml version="1.0" encoding="utf-8"?>
<p:tagLst xmlns:p="http://schemas.openxmlformats.org/presentationml/2006/main">
  <p:tag name="KSO_WM_SPECIAL_SOURCE" val="bdnull"/>
</p:tagLst>
</file>

<file path=ppt/tags/tag8.xml><?xml version="1.0" encoding="utf-8"?>
<p:tagLst xmlns:p="http://schemas.openxmlformats.org/presentationml/2006/main">
  <p:tag name="KSO_WM_SPECIAL_SOURCE" val="bdnul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SPECIAL_SOURCE" val="bdnull"/>
</p:tagLst>
</file>

<file path=ppt/tags/tag83.xml><?xml version="1.0" encoding="utf-8"?>
<p:tagLst xmlns:p="http://schemas.openxmlformats.org/presentationml/2006/main">
  <p:tag name="KSO_WM_SPECIAL_SOURCE" val="bdnul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SPECIAL_SOURCE" val="bdnul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SPECIAL_SOURCE" val="bdnul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5651</Words>
  <Application>WPS 演示</Application>
  <PresentationFormat>自定义</PresentationFormat>
  <Paragraphs>435</Paragraphs>
  <Slides>32</Slides>
  <Notes>4</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32</vt:i4>
      </vt:variant>
    </vt:vector>
  </HeadingPairs>
  <TitlesOfParts>
    <vt:vector size="50" baseType="lpstr">
      <vt:lpstr>Arial</vt:lpstr>
      <vt:lpstr>宋体</vt:lpstr>
      <vt:lpstr>Wingdings</vt:lpstr>
      <vt:lpstr>思源黑体 CN Bold</vt:lpstr>
      <vt:lpstr>黑体</vt:lpstr>
      <vt:lpstr>Times New Roman</vt:lpstr>
      <vt:lpstr>新宋体</vt:lpstr>
      <vt:lpstr>SimSun-ExtB</vt:lpstr>
      <vt:lpstr>方正楷体_GBK</vt:lpstr>
      <vt:lpstr>微软雅黑</vt:lpstr>
      <vt:lpstr>Calibri</vt:lpstr>
      <vt:lpstr>华文中宋</vt:lpstr>
      <vt:lpstr>Arial Unicode MS</vt:lpstr>
      <vt:lpstr>等线</vt:lpstr>
      <vt:lpstr>MingLiU-ExtB</vt:lpstr>
      <vt:lpstr>楷体_GB2312</vt:lpstr>
      <vt:lpstr>思源宋体 CN SemiBold</vt:lpstr>
      <vt:lpstr>Office 主题​​</vt:lpstr>
      <vt:lpstr>PowerPoint 演示文稿</vt:lpstr>
      <vt:lpstr>第一课时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第二课时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《阿长与〈山海经〉》 教学课件</dc:title>
  <dc:creator>黄红政</dc:creator>
  <cp:lastModifiedBy>黄红政</cp:lastModifiedBy>
  <cp:revision>34</cp:revision>
  <dcterms:created xsi:type="dcterms:W3CDTF">2021-04-05T03:15:00Z</dcterms:created>
  <dcterms:modified xsi:type="dcterms:W3CDTF">2023-04-07T02:09:09Z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6C1A88D287A24FEFA46C491D02DFF21B</vt:lpwstr>
  </property>
</Properties>
</file>