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73" r:id="rId5"/>
    <p:sldId id="262" r:id="rId6"/>
    <p:sldId id="274" r:id="rId7"/>
    <p:sldId id="275" r:id="rId8"/>
    <p:sldId id="260" r:id="rId9"/>
    <p:sldId id="265" r:id="rId1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C63F95-FBFF-48DF-A732-7D0F3C1CB4D1}"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98DA30-ABB2-4870-B57F-B7BEE176EF0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C63F95-FBFF-48DF-A732-7D0F3C1CB4D1}"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8DA30-ABB2-4870-B57F-B7BEE176EF0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40" r:id="rId21"/>
    <p:sldLayoutId id="2147483841" r:id="rId22"/>
    <p:sldLayoutId id="2147483839" r:id="rId23"/>
    <p:sldLayoutId id="2147483844" r:id="rId24"/>
    <p:sldLayoutId id="2147483847" r:id="rId2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32129976"/>
              </p:ext>
            </p:extLst>
          </p:nvPr>
        </p:nvGraphicFramePr>
        <p:xfrm>
          <a:off x="508000" y="3140968"/>
          <a:ext cx="8128000" cy="662754"/>
        </p:xfrm>
        <a:graphic>
          <a:graphicData uri="http://schemas.openxmlformats.org/presentationml/2006/ole">
            <p:oleObj spid="_x0000_s1037" name="文档" r:id="rId3" imgW="3836183" imgH="312488"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52736"/>
            <a:ext cx="8128000" cy="549381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(701—762),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字太白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号青莲居士</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祖籍陇西成纪</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今甘肃秦安西北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。唐代伟大的浪漫主义诗人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被后人尊称为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诗仙</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与杜甫并称为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。其诗风格豪放飘逸</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语言流转自然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音律和谐多变。他善于从民歌、神话中汲取营养素材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构成其诗歌特有的瑰丽绚烂的色彩。李白是屈原以后我国最为杰出的浪漫主义诗人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成为我国古典积极浪漫主义诗歌的新高峰。有《李太白集》。</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7156814"/>
              </p:ext>
            </p:extLst>
          </p:nvPr>
        </p:nvGraphicFramePr>
        <p:xfrm>
          <a:off x="892914" y="1340768"/>
          <a:ext cx="7358173" cy="3033418"/>
        </p:xfrm>
        <a:graphic>
          <a:graphicData uri="http://schemas.openxmlformats.org/presentationml/2006/ole">
            <p:oleObj spid="_x0000_s2061" name="文档" r:id="rId5" imgW="3836183" imgH="1580782" progId="Word.Document.12">
              <p:embed/>
            </p:oleObj>
          </a:graphicData>
        </a:graphic>
      </p:graphicFrame>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088066"/>
            <a:ext cx="8128000" cy="2935868"/>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《梦游天姥吟留别》</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唐玄宗天宝元年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(742),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由于道士吴筠的推荐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李白奉诏来到京城长安。他本想能够施展才能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有所作为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但玄宗只把他看作词臣</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并不重用。李白不肯与权贵同流合污</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又因醉中命玄宗宠臣高力士脱靴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得罪京城权贵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受到排挤</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他在京城只居住了一年多便被赐金放还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由布衣而卿相的梦幻就此破灭。本诗是李白将离开东鲁南下吴越时所作。</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523470"/>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049320"/>
            <a:ext cx="8128000" cy="501336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《哭晁卿衡》</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晁卿衡</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即晁衡</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原名阿倍仲麻吕</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日本人。唐开元五年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(717),</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日本国遣使来朝。使臣在长安期间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主要研习儒家经典。晁衡是其中著名的一位</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但学成后并未立即回国</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而是留唐做官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与李白、王维等友谊深厚。天宝十二年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(753),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晁衡返日探亲</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途中遇大风</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传言被溺死。李白作此诗哀悼他。而据考证</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晁衡并没有遇难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后来辗转回到长安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继续任官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直至大历五年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(770)</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卒。</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《丁都护歌》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江南的太湖盛产观赏石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开采之后要由运河经云阳运到长江口再转运到中原各地供建造园林之用。由于逆水而行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船工的艰苦可想而知。李白目睹此情景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写下了这首诗。</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《越女词五首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其三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此诗是李白在越地所写。</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79211266"/>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mc:AlternateContent xmlns:mc="http://schemas.openxmlformats.org/markup-compatibility/2006">
        <mc:Choice xmlns:a14="http://schemas.microsoft.com/office/drawing/2010/main" xmlns="" Requires="a14">
          <p:sp>
            <p:nvSpPr>
              <p:cNvPr id="2" name="矩形 1"/>
              <p:cNvSpPr>
                <a:spLocks noChangeAspect="1"/>
              </p:cNvSpPr>
              <p:nvPr/>
            </p:nvSpPr>
            <p:spPr>
              <a:xfrm>
                <a:off x="508000" y="1162268"/>
                <a:ext cx="8128000" cy="4787464"/>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注字音</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天姥</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mǔ</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瀛洲</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yíng</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剡溪</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shàn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渌水</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lù</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棹</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zhào</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屐</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jī</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水澹澹</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dàn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佯装</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yáng</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磐</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pán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訇然</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hōng</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晁</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cháo</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喘</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chuǎn</a:t>
                </a:r>
                <a: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14:m>
                  <m:oMath xmlns:m="http://schemas.openxmlformats.org/officeDocument/2006/math">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宿舍</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𝑠</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ù</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三天两宿</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𝑥𝑖</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ǔ</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星宿</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𝑥𝑖</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ù</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oMath>
                </a14:m>
                <a:r>
                  <a:rPr lang="zh-CN" altLang="zh-CN">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　　　　</a:t>
                </a:r>
                <a14:m>
                  <m:oMath xmlns:m="http://schemas.openxmlformats.org/officeDocument/2006/math">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殷实</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𝑦</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ī</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殷红</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𝑦</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ā</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𝑛</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oMath>
                </a14:m>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14:m>
                  <m:oMathPara xmlns:m="http://schemas.openxmlformats.org/officeDocument/2006/math">
                    <m:oMathParaPr>
                      <m:jc m:val="centerGroup"/>
                    </m:oMathParaPr>
                    <m:oMath xmlns:m="http://schemas.openxmlformats.org/officeDocument/2006/math">
                      <m:d>
                        <m:dPr>
                          <m:begChr m:val="{"/>
                          <m:endChr m:val=""/>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mP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姓贾</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𝑗𝑖</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ǎ</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r>
                              <m:e>
                                <m:r>
                                  <m:rPr>
                                    <m:nor/>
                                  </m:rPr>
                                  <a:rPr lang="zh-CN"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商贾</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r>
                                  <a:rPr lang="en-US" altLang="zh-CN" i="1">
                                    <a:solidFill>
                                      <a:srgbClr val="000000"/>
                                    </a:solidFill>
                                    <a:effectLst/>
                                    <a:latin typeface="Cambria Math" panose="02040503050406030204" pitchFamily="18" charset="0"/>
                                    <a:ea typeface="宋体" panose="02010600030101010101" pitchFamily="2" charset="-122"/>
                                    <a:cs typeface="Times New Roman" panose="02020603050405020304" pitchFamily="18" charset="0"/>
                                  </a:rPr>
                                  <m:t>𝑔</m:t>
                                </m:r>
                                <m:r>
                                  <m:rPr>
                                    <m:nor/>
                                  </m:rPr>
                                  <a:rPr lang="en-US" altLang="zh-CN">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m:t>ǔ</m:t>
                                </m:r>
                                <m:r>
                                  <m:rPr>
                                    <m:nor/>
                                  </m:rPr>
                                  <a:rPr lang="en-US" altLang="zh-C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m:t>)</m:t>
                                </m:r>
                              </m:e>
                            </m:mr>
                          </m:m>
                        </m:e>
                      </m:d>
                    </m:oMath>
                  </m:oMathPara>
                </a14:m>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p:sp>
            <p:nvSpPr>
              <p:cNvPr id="2" name="矩形 1"/>
              <p:cNvSpPr>
                <a:spLocks noRot="1" noChangeAspect="1" noMove="1" noResize="1" noEditPoints="1" noAdjustHandles="1" noChangeArrowheads="1" noChangeShapeType="1" noTextEdit="1"/>
              </p:cNvSpPr>
              <p:nvPr/>
            </p:nvSpPr>
            <p:spPr>
              <a:xfrm>
                <a:off x="508000" y="1162268"/>
                <a:ext cx="8128000" cy="4787464"/>
              </a:xfrm>
              <a:prstGeom prst="rect">
                <a:avLst/>
              </a:prstGeom>
              <a:blipFill rotWithShape="0">
                <a:blip r:embed="rId4"/>
                <a:stretch>
                  <a:fillRect/>
                </a:stretch>
              </a:blipFill>
            </p:spPr>
            <p:txBody>
              <a:bodyPr/>
              <a:lstStyle/>
              <a:p>
                <a:r>
                  <a:rPr lang="zh-CN" altLang="en-US">
                    <a:noFill/>
                  </a:rPr>
                  <a:t> </a:t>
                </a:r>
              </a:p>
            </p:txBody>
          </p:sp>
        </mc:Fallback>
      </mc:AlternateContent>
      <p:sp>
        <p:nvSpPr>
          <p:cNvPr id="5" name="矩形 4"/>
          <p:cNvSpPr/>
          <p:nvPr/>
        </p:nvSpPr>
        <p:spPr>
          <a:xfrm>
            <a:off x="1395032" y="1700808"/>
            <a:ext cx="32405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18431" y="1695061"/>
            <a:ext cx="414379"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15271" y="1705947"/>
            <a:ext cx="47789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81877" y="2111084"/>
            <a:ext cx="2269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57162" y="2137114"/>
            <a:ext cx="48589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102408" y="2137114"/>
            <a:ext cx="15702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31067" y="2538266"/>
            <a:ext cx="38761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978715" y="2520282"/>
            <a:ext cx="49952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37681" y="2520282"/>
            <a:ext cx="38761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5032" y="2970314"/>
            <a:ext cx="49952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52249" y="2946994"/>
            <a:ext cx="49080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103836" y="2946994"/>
            <a:ext cx="67330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816376" y="3829544"/>
            <a:ext cx="22691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08236" y="4155100"/>
            <a:ext cx="3315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772340" y="4460533"/>
            <a:ext cx="3315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26514" y="4005064"/>
            <a:ext cx="37356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937053" y="4290137"/>
            <a:ext cx="37356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546302" y="5229200"/>
            <a:ext cx="33151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571859" y="5554756"/>
            <a:ext cx="27992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38901"/>
            <a:ext cx="8128000" cy="5034199"/>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信</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确实。例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烟涛微茫信难求。</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横</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NEU-BZ-S92"/>
                <a:ea typeface="宋体" panose="02010600030101010101" pitchFamily="2" charset="-122"/>
                <a:cs typeface="宋体" panose="02010600030101010101" pitchFamily="2" charset="-122"/>
              </a:rPr>
              <a:t>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遮住。例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天姥连天向天横。</a:t>
            </a:r>
            <a:r>
              <a:rPr lang="zh-CN" altLang="zh-CN">
                <a:solidFill>
                  <a:srgbClr val="000000"/>
                </a:solidFill>
                <a:latin typeface="NEU-BZ-S92"/>
                <a:ea typeface="宋体" panose="02010600030101010101" pitchFamily="2" charset="-122"/>
                <a:cs typeface="宋体" panose="02010600030101010101" pitchFamily="2" charset="-122"/>
              </a:rPr>
              <a:t>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横亘。</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超过。例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势拔五岳掩赤城。</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因</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依据。例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我欲因之梦吴越。</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殷</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形容声音之大。例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熊咆龙吟殷岩泉。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拉、驾。例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虎鼓瑟兮鸾回车。</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睡醒。例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惟觉时之枕席。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将要。例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且放白鹿青崖间。</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安</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怎么。例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安能摧眉折腰事权贵。</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避开。例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见客棹歌回。</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NEU-BZ-S92"/>
                <a:ea typeface="方正宋黑_GBK" panose="03000509000000000000" pitchFamily="65" charset="-122"/>
                <a:cs typeface="Times New Roman" panose="02020603050405020304" pitchFamily="18" charset="0"/>
              </a:rPr>
              <a:t>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假装。例</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佯羞不出来。</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34519129"/>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走进作品</a:t>
            </a:r>
            <a:endParaRPr lang="zh-CN" altLang="en-US" sz="1400" dirty="0">
              <a:solidFill>
                <a:schemeClr val="accent4">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363984" y="999778"/>
            <a:ext cx="8384480" cy="5536452"/>
          </a:xfrm>
          <a:prstGeom prst="rect">
            <a:avLst/>
          </a:prstGeom>
        </p:spPr>
        <p:txBody>
          <a:bodyPr wrap="square">
            <a:spAutoFit/>
          </a:bodyPr>
          <a:lstStyle/>
          <a:p>
            <a:pPr indent="267970">
              <a:lnSpc>
                <a:spcPct val="150000"/>
              </a:lnSpc>
              <a:spcAft>
                <a:spcPts val="0"/>
              </a:spcAft>
              <a:tabLst>
                <a:tab pos="1029335" algn="l"/>
                <a:tab pos="1850390" algn="l"/>
                <a:tab pos="2538095" algn="l"/>
                <a:tab pos="3221990" algn="l"/>
              </a:tabLst>
            </a:pPr>
            <a:r>
              <a:rPr lang="en-US" altLang="zh-CN" sz="17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Arial" panose="020B0604020202020204" pitchFamily="34" charset="0"/>
                <a:ea typeface="黑体" panose="02010609060101010101" pitchFamily="49" charset="-122"/>
                <a:cs typeface="Times New Roman" panose="02020603050405020304" pitchFamily="18" charset="0"/>
              </a:rPr>
              <a:t>辨活用</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云青青兮欲雨　</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名词作动词</a:t>
            </a:r>
            <a:r>
              <a:rPr lang="en-US"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下雨</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sz="17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弃我去者</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昨日之日不可留</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乱我心者</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今日之日多烦忧</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人生在世不称意</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明朝散发弄扁舟。</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《宣州谢朓楼饯别校书叔云》</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君不见黄河之水天上来</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奔流到海不复回。君不见高堂明镜悲白发</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朝如青丝暮成雪</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。人生得意须尽欢</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莫使金樽空对月</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。天生我材必有用</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千金散尽还复来</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呼儿将出换美酒</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与尔同销万古愁</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《将进酒》</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(3)</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剑阁峥嵘而崔嵬</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一夫当关</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万夫莫开</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《蜀道难》</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17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长风破浪会有时</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直挂云帆济沧海。</a:t>
            </a:r>
            <a:endParaRPr lang="zh-CN" altLang="zh-CN" sz="1700">
              <a:solidFill>
                <a:srgbClr val="000000"/>
              </a:solidFill>
              <a:latin typeface="NEU-BZ-S92"/>
              <a:ea typeface="方正书宋_GBK" panose="03000509000000000000" pitchFamily="65" charset="-122"/>
              <a:cs typeface="Times New Roman" panose="02020603050405020304" pitchFamily="18" charset="0"/>
            </a:endParaRPr>
          </a:p>
          <a:p>
            <a:pPr algn="r">
              <a:lnSpc>
                <a:spcPct val="150000"/>
              </a:lnSpc>
              <a:spcAft>
                <a:spcPts val="0"/>
              </a:spcAft>
              <a:tabLst>
                <a:tab pos="1029335" algn="l"/>
                <a:tab pos="1850390" algn="l"/>
                <a:tab pos="2538095" algn="l"/>
                <a:tab pos="3221990" algn="l"/>
              </a:tabLst>
            </a:pP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17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《行路难》</a:t>
            </a:r>
            <a:r>
              <a:rPr lang="en-US" altLang="zh-CN" sz="17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7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24200" y="1445434"/>
            <a:ext cx="158417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64251" y="2229495"/>
            <a:ext cx="85823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80632" y="2229495"/>
            <a:ext cx="152076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43851" y="2229495"/>
            <a:ext cx="148453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73042" y="3393020"/>
            <a:ext cx="215879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42516" y="3386394"/>
            <a:ext cx="148453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21307" y="3779464"/>
            <a:ext cx="153758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14700" y="3778890"/>
            <a:ext cx="153758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21364" y="4165908"/>
            <a:ext cx="153758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602368" y="4941168"/>
            <a:ext cx="8618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505090" y="4943427"/>
            <a:ext cx="86188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64257" y="5726232"/>
            <a:ext cx="1537585"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26827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句段点评</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2088066"/>
            <a:ext cx="8128000" cy="293586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在《梦游天姥吟留别》中</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诗人为什么要花如此多的笔墨来描写梦境</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这对表现主题有什么作用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梦中仙境象征诗人追求的自由美好的理想境界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写仙境的美妙是为了反衬现实的丑恶</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表明诗人对黑暗现实的厌恶。诗人对自由生活的向往</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借助梦的形式曲折地表达出来</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而后半部分则是直抒胸臆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直接唱出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且放白鹿青崖间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须行即骑访名山。安能摧眉折腰事权贵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使我不得开心颜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与诗中的梦境相照应</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共同表现主题。</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930948"/>
            <a:ext cx="8280920" cy="2946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自主探究</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3132"/>
            <a:ext cx="8128000" cy="5025735"/>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千岩万转路不定</a:t>
            </a:r>
            <a:r>
              <a:rPr lang="en-US"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水澹澹兮生烟。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诗人正面展开一个迷离恍惚、光怪陆离的神仙世界</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在千回万转的山石之间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道路弯弯曲曲没有方向。迷恋着山花</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倚靠着岩石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天忽然昏黑了。熊在咆哮</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龙在吟啸</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震得山石、泉水、深林、峰峦都在发抖。天气也急剧地变化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青青的云天像要下雨</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蒙蒙的水面升起烟雾。这里采用了楚辞的句法</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不仅使节奏发生变化</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而且使读者联想到楚辞的风格</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更增添了浪漫主义的色彩。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安能摧眉折腰事权贵</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使我不得开心颜</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哪能够低头弯腰伺候那些有权有势的人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使得我整天不愉快呢</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从这里可以看出诗人的思想是曲折复杂的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但是它的主要方面是积极的</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富有反抗精神</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是诗中的思想精华。这铿锵有力的十六个字</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是诗人思想和个性的体现</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是对权贵的憎恶和蔑视</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表达了诗人宁愿寄情山水</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也决不向权贵屈服</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也决不取悦于世以苟且偷生的思想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充分显示了诗人的反抗精神和豪迈气概。这正是本诗的主题所在。</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TotalTime>
  <Words>985</Words>
  <Application>Microsoft Office PowerPoint</Application>
  <PresentationFormat>全屏显示(4:3)</PresentationFormat>
  <Paragraphs>64</Paragraphs>
  <Slides>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9</vt:i4>
      </vt:variant>
    </vt:vector>
  </HeadingPairs>
  <TitlesOfParts>
    <vt:vector size="11"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18</cp:revision>
  <dcterms:created xsi:type="dcterms:W3CDTF">2014-12-27T00:55:35Z</dcterms:created>
  <dcterms:modified xsi:type="dcterms:W3CDTF">2016-09-16T14:07:54Z</dcterms:modified>
</cp:coreProperties>
</file>