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6" r:id="rId12"/>
    <p:sldId id="267" r:id="rId13"/>
    <p:sldId id="265" r:id="rId14"/>
    <p:sldId id="286" r:id="rId15"/>
    <p:sldId id="287" r:id="rId16"/>
    <p:sldId id="268" r:id="rId17"/>
    <p:sldId id="269" r:id="rId18"/>
    <p:sldId id="270" r:id="rId19"/>
    <p:sldId id="288" r:id="rId20"/>
    <p:sldId id="289" r:id="rId21"/>
    <p:sldId id="271" r:id="rId22"/>
    <p:sldId id="291" r:id="rId23"/>
    <p:sldId id="290" r:id="rId24"/>
    <p:sldId id="272" r:id="rId25"/>
    <p:sldId id="273" r:id="rId26"/>
    <p:sldId id="274" r:id="rId27"/>
    <p:sldId id="275" r:id="rId28"/>
    <p:sldId id="292" r:id="rId29"/>
    <p:sldId id="276" r:id="rId30"/>
    <p:sldId id="282" r:id="rId31"/>
    <p:sldId id="279" r:id="rId32"/>
    <p:sldId id="280" r:id="rId33"/>
    <p:sldId id="281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24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7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image" Target="file:///C:\Users\1V994W2\PycharmProjects\PPT_Background_Generation/pic_temp/pic_half_righ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9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file:///C:\Users\1V994W2\PycharmProjects\PPT_Background_Generation/pic_temp/0_pic_quater_left_up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image" Target="file:////Users/1V994W2/Documents/Tencent%20Files/574576071/FileRecv/&#25340;&#35013;&#32032;&#26448;/formiddle2//15/subject_holdright_64,126,178_0_staid_full_0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03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3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5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7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8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7.png"/><Relationship Id="rId6" Type="http://schemas.openxmlformats.org/officeDocument/2006/relationships/tags" Target="../tags/tag196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3" Type="http://schemas.openxmlformats.org/officeDocument/2006/relationships/tags" Target="../tags/tag20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229742" y="2647331"/>
            <a:ext cx="4825366" cy="984018"/>
          </a:xfrm>
        </p:spPr>
        <p:txBody>
          <a:bodyPr anchor="b">
            <a:normAutofit/>
          </a:bodyPr>
          <a:lstStyle>
            <a:lvl1pPr>
              <a:defRPr sz="480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230438" y="3830987"/>
            <a:ext cx="4824670" cy="3168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80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2332"/>
            <a:chOff x="0" y="0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579555" y="1397000"/>
            <a:ext cx="3612445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2191067" y="2707006"/>
            <a:ext cx="5894070" cy="71437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3200"/>
              <a:buNone/>
              <a:defRPr sz="3200" b="0" spc="3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191067" y="3592195"/>
            <a:ext cx="5894070" cy="749300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2332"/>
            <a:chOff x="0" y="0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2332"/>
            <a:chOff x="0" y="0"/>
            <a:chExt cx="12192000" cy="682332"/>
          </a:xfrm>
        </p:grpSpPr>
        <p:pic>
          <p:nvPicPr>
            <p:cNvPr id="11" name="图片 10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304800" y="2194560"/>
            <a:ext cx="4389120" cy="246888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6246700"/>
            <a:ext cx="720090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2332"/>
            <a:chOff x="0" y="0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2332"/>
            <a:chOff x="0" y="0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2332"/>
            <a:chOff x="0" y="0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772305" y="3896603"/>
            <a:ext cx="4824670" cy="4108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80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2771610" y="2675467"/>
            <a:ext cx="4824670" cy="1083614"/>
          </a:xfrm>
        </p:spPr>
        <p:txBody>
          <a:bodyPr anchor="b">
            <a:noAutofit/>
          </a:bodyPr>
          <a:lstStyle>
            <a:lvl1pPr>
              <a:defRPr sz="540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1910" y="0"/>
            <a:ext cx="720090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1910" y="6246495"/>
            <a:ext cx="720090" cy="6115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6175375"/>
            <a:ext cx="720090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480" y="5482590"/>
            <a:ext cx="1619885" cy="137541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322570"/>
            <a:ext cx="1619885" cy="1535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07.xml"/><Relationship Id="rId23" Type="http://schemas.openxmlformats.org/officeDocument/2006/relationships/tags" Target="../tags/tag206.xml"/><Relationship Id="rId22" Type="http://schemas.openxmlformats.org/officeDocument/2006/relationships/tags" Target="../tags/tag205.xml"/><Relationship Id="rId21" Type="http://schemas.openxmlformats.org/officeDocument/2006/relationships/tags" Target="../tags/tag204.xml"/><Relationship Id="rId20" Type="http://schemas.openxmlformats.org/officeDocument/2006/relationships/tags" Target="../tags/tag20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02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2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4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80645"/>
            <a:ext cx="12191365" cy="693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1842135" y="2117725"/>
            <a:ext cx="2531110" cy="4191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 anchorCtr="0">
            <a:normAutofit fontScale="87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zh-CN" sz="2800" b="1" spc="20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2019</a:t>
            </a:r>
            <a:r>
              <a:rPr lang="zh-CN" altLang="en-US" sz="2800" b="1" spc="20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统编版上册</a:t>
            </a:r>
            <a:endParaRPr lang="zh-CN" altLang="en-US" sz="2800" b="1" spc="20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49680" y="2647315"/>
            <a:ext cx="5848350" cy="98425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zh-CN" altLang="en-US" sz="5400">
                <a:solidFill>
                  <a:schemeClr val="accent1"/>
                </a:solidFill>
              </a:rPr>
              <a:t>《峨日朵雪峰之侧》</a:t>
            </a:r>
            <a:endParaRPr lang="zh-CN" altLang="en-US" sz="540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911350" y="3923030"/>
            <a:ext cx="1250315" cy="60452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</a:rPr>
              <a:t>昌耀</a:t>
            </a:r>
            <a:endParaRPr lang="zh-CN" altLang="en-US" sz="3200" b="1">
              <a:solidFill>
                <a:schemeClr val="accent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诵读指导：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《峨日朵雪峰之侧》有众多审美意象，也有大量的动词，整体句式整散句相结合。这就需要我们在阅读的时候，明确停顿，抓住重音，把握语调，控制节奏，才能更好的传达诗歌的情感。在主语和动词的地方我们一般重读，在叹词的地方一般要语调上扬，在句末的地方有的地方要下沉有的地方要上扬，节奏要更加舒缓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诵读全诗，感受诗韵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正音：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彷徨 （páng huáng） 决然（jué）前额（é）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石砾（lì）</a:t>
            </a: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棕（zōng）色</a:t>
            </a: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嚣鸣（xiāo）</a:t>
            </a: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en-US" altLang="zh-CN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铆钉（mǎo）</a:t>
            </a: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揳入（xiē） 罅隙（xià xì）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锈蚀（xiù shí）</a:t>
            </a:r>
            <a:r>
              <a:rPr lang="en-US" altLang="zh-CN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赐予（yǔ）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5970"/>
          </a:xfrm>
        </p:spPr>
        <p:txBody>
          <a:bodyPr>
            <a:normAutofit/>
          </a:bodyPr>
          <a:p>
            <a:r>
              <a:rPr sz="4000">
                <a:sym typeface="+mn-ea"/>
              </a:rPr>
              <a:t>词语释义：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37640"/>
            <a:ext cx="10852150" cy="4494530"/>
          </a:xfrm>
          <a:ln>
            <a:solidFill>
              <a:schemeClr val="accent1"/>
            </a:solidFill>
          </a:ln>
        </p:spPr>
        <p:txBody>
          <a:bodyPr/>
          <a:p>
            <a:pPr>
              <a:buFont typeface="Wingdings" panose="05000000000000000000" charset="0"/>
              <a:buChar char="u"/>
            </a:pPr>
            <a:r>
              <a:rPr lang="zh-CN" altLang="en-US" sz="3600"/>
              <a:t>彷徨：走来走去，犹疑不决，不知往哪个方向去。</a:t>
            </a:r>
            <a:endParaRPr lang="zh-CN" altLang="en-US" sz="3600"/>
          </a:p>
          <a:p>
            <a:pPr>
              <a:buFont typeface="Wingdings" panose="05000000000000000000" charset="0"/>
              <a:buChar char="u"/>
            </a:pPr>
            <a:r>
              <a:rPr lang="zh-CN" altLang="en-US" sz="3600"/>
              <a:t>揳入：把楔子、钉子等捶打到物体里面。文中指用力插入。</a:t>
            </a:r>
            <a:endParaRPr lang="zh-CN" altLang="en-US" sz="3600"/>
          </a:p>
          <a:p>
            <a:pPr>
              <a:buFont typeface="Wingdings" panose="05000000000000000000" charset="0"/>
              <a:buChar char="u"/>
            </a:pPr>
            <a:r>
              <a:rPr lang="zh-CN" altLang="en-US" sz="3600"/>
              <a:t>罅隙：缝隙。</a:t>
            </a:r>
            <a:endParaRPr lang="zh-CN" altLang="en-US" sz="3600"/>
          </a:p>
          <a:p>
            <a:pPr>
              <a:buFont typeface="Wingdings" panose="05000000000000000000" charset="0"/>
              <a:buChar char="u"/>
            </a:pPr>
            <a:r>
              <a:rPr lang="zh-CN" altLang="en-US" sz="3600"/>
              <a:t>锈蚀：（金属）因生锈而腐蚀。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b804ac4dbae01f60fd1f1b68e360ccd\insertfi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81350" y="2489200"/>
            <a:ext cx="5829300" cy="17995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1100" b="1">
                <a:ln w="25400" cmpd="dbl">
                  <a:gradFill>
                    <a:gsLst>
                      <a:gs pos="0">
                        <a:srgbClr val="9F7D34"/>
                      </a:gs>
                      <a:gs pos="100000">
                        <a:srgbClr val="EEE3CA"/>
                      </a:gs>
                    </a:gsLst>
                  </a:gradFill>
                  <a:bevel/>
                </a:ln>
                <a:solidFill>
                  <a:srgbClr val="C00000"/>
                </a:solidFill>
                <a:effectLst>
                  <a:outerShdw blurRad="12700" dist="38100" dir="7680000" algn="t" rotWithShape="0">
                    <a:srgbClr val="226E4B">
                      <a:alpha val="100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内容探究</a:t>
            </a:r>
            <a:endParaRPr lang="zh-CN" altLang="en-US" sz="11100" b="1">
              <a:ln w="25400" cmpd="dbl">
                <a:gradFill>
                  <a:gsLst>
                    <a:gs pos="0">
                      <a:srgbClr val="9F7D34"/>
                    </a:gs>
                    <a:gs pos="100000">
                      <a:srgbClr val="EEE3CA"/>
                    </a:gs>
                  </a:gsLst>
                </a:gradFill>
                <a:bevel/>
              </a:ln>
              <a:solidFill>
                <a:srgbClr val="C00000"/>
              </a:solidFill>
              <a:effectLst>
                <a:outerShdw blurRad="12700" dist="38100" dir="7680000" algn="t" rotWithShape="0">
                  <a:srgbClr val="226E4B">
                    <a:alpha val="100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225550"/>
          </a:xfrm>
        </p:spPr>
        <p:txBody>
          <a:bodyPr>
            <a:noAutofit/>
          </a:bodyPr>
          <a:lstStyle/>
          <a:p>
            <a:pPr algn="l"/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通读全诗，用</a:t>
            </a:r>
            <a:r>
              <a:rPr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几个词语谈谈</a:t>
            </a:r>
            <a:r>
              <a:rPr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你对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这首诗的感觉？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314575"/>
            <a:ext cx="10852150" cy="40265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明确：</a:t>
            </a:r>
            <a:r>
              <a:rPr lang="en-US" altLang="zh-CN"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博大</a:t>
            </a:r>
            <a:r>
              <a:rPr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浑厚</a:t>
            </a:r>
            <a:r>
              <a:rPr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孤寂、</a:t>
            </a:r>
            <a:r>
              <a:rPr lang="zh-CN" altLang="en-US"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苍凉</a:t>
            </a:r>
            <a:endParaRPr lang="en-US" altLang="zh-CN" sz="4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</a:t>
            </a:r>
            <a:r>
              <a:rPr lang="zh-CN" altLang="en-US" sz="4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4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试着用自己的语言描绘诗歌中的画面。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太阳就要下山了，一位登山者终于到达了他的极限，虽然还没到上顶，但是此刻她疲惫极了，它小心翼翼身子紧贴在在陡峭的崖壁上，双手如铆钉一样抓着崖壁，他低头看看自己的脚，鞋子早已在艰难攀爬中撕裂，脚上也磨破了，先前他竟然没有察觉脚上流出的血已经渗出鞋子，此刻他终于感觉疼得厉害。他决定了今天就是这个高度了，他已到了极限。战稳身子之后，他放眼望去：太壮观了，连绵起伏的雪山高大巍峨，气势磅礴，一轮落日照在雪峰上，苍凉壮阔。耳边不时传来整耳欲聋的声音，崩塌的山石轰鸣着落入脚下深渊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分析诗歌的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意象：</a:t>
            </a:r>
            <a:endParaRPr lang="zh-CN" altLang="en-US" sz="32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5212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sz="3200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我</a:t>
            </a:r>
            <a:endParaRPr lang="zh-CN" altLang="en-US" sz="32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明确</a:t>
            </a:r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：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为我们刻画了一个“我”的形象，“仅”写出了此刻我的高度的理智与清醒；而“小心地”，则写出了此刻的我谨小慎微，如履薄冰。 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3715" y="2339975"/>
            <a:ext cx="6583680" cy="119888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这是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我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此刻仅能征服的高度了：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我小心地探出前额。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sz="4000">
                <a:sym typeface="+mn-ea"/>
              </a:rPr>
              <a:t>如何理解诗句中的“此刻”和“仅”？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02410"/>
            <a:ext cx="10852150" cy="4094480"/>
          </a:xfrm>
          <a:ln>
            <a:solidFill>
              <a:schemeClr val="accent1"/>
            </a:solidFill>
          </a:ln>
        </p:spPr>
        <p:txBody>
          <a:bodyPr/>
          <a:p>
            <a:pPr marL="0" indent="0">
              <a:buNone/>
            </a:pPr>
            <a:r>
              <a:rPr lang="en-US" altLang="zh-CN" sz="3600">
                <a:solidFill>
                  <a:srgbClr val="C00000"/>
                </a:solidFill>
              </a:rPr>
              <a:t>    </a:t>
            </a:r>
            <a:r>
              <a:rPr lang="zh-CN" altLang="en-US" sz="3600">
                <a:solidFill>
                  <a:srgbClr val="C00000"/>
                </a:solidFill>
              </a:rPr>
              <a:t>“此刻”和“仅”两个词暗示了多重意思：</a:t>
            </a:r>
            <a:endParaRPr lang="zh-CN" altLang="en-US" sz="360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C00000"/>
                </a:solidFill>
              </a:rPr>
              <a:t> </a:t>
            </a:r>
            <a:r>
              <a:rPr lang="en-US" altLang="zh-CN" sz="3600">
                <a:solidFill>
                  <a:srgbClr val="C00000"/>
                </a:solidFill>
              </a:rPr>
              <a:t>    </a:t>
            </a:r>
            <a:r>
              <a:rPr lang="zh-CN" altLang="en-US" sz="3600">
                <a:solidFill>
                  <a:srgbClr val="C00000"/>
                </a:solidFill>
              </a:rPr>
              <a:t>这高度并非“一览众山小”的“绝顶”，却是“我”尽了自己的全部努力所达到的，暗含着此刻诗人因身体疲惫而打算暂歇，但并未放弃征服新的高度之意。</a:t>
            </a:r>
            <a:endParaRPr lang="zh-CN" altLang="en-US" sz="360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947420"/>
          </a:xfrm>
        </p:spPr>
        <p:txBody>
          <a:bodyPr>
            <a:noAutofit/>
          </a:bodyPr>
          <a:p>
            <a:r>
              <a:rPr lang="zh-CN" altLang="en-US" sz="3600"/>
              <a:t>为什么要</a:t>
            </a:r>
            <a:r>
              <a:rPr lang="en-US" altLang="zh-CN" sz="3600"/>
              <a:t>“</a:t>
            </a:r>
            <a:r>
              <a:rPr sz="3600">
                <a:sym typeface="+mn-ea"/>
              </a:rPr>
              <a:t>小心探出前额</a:t>
            </a:r>
            <a:r>
              <a:rPr lang="en-US" altLang="zh-CN" sz="3600">
                <a:sym typeface="+mn-ea"/>
              </a:rPr>
              <a:t>”</a:t>
            </a:r>
            <a:r>
              <a:rPr sz="3600">
                <a:sym typeface="+mn-ea"/>
              </a:rPr>
              <a:t>？</a:t>
            </a:r>
            <a:endParaRPr sz="36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72005"/>
            <a:ext cx="10852150" cy="4269105"/>
          </a:xfrm>
          <a:ln>
            <a:solidFill>
              <a:schemeClr val="accent1"/>
            </a:solidFill>
          </a:ln>
        </p:spPr>
        <p:txBody>
          <a:bodyPr/>
          <a:p>
            <a:pPr marL="0" indent="0">
              <a:buNone/>
            </a:pPr>
            <a:r>
              <a:rPr lang="en-US" altLang="zh-CN" sz="4800">
                <a:solidFill>
                  <a:srgbClr val="C00000"/>
                </a:solidFill>
              </a:rPr>
              <a:t>    </a:t>
            </a:r>
            <a:r>
              <a:rPr lang="zh-CN" altLang="en-US" sz="4800">
                <a:solidFill>
                  <a:srgbClr val="C00000"/>
                </a:solidFill>
              </a:rPr>
              <a:t>“小心探出前额”的举动说明海拔之高。薄壁那边上演的是雪峰日落的一幕。</a:t>
            </a:r>
            <a:endParaRPr lang="zh-CN" altLang="en-US" sz="4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zh-CN" altLang="en-US" sz="480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225550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sz="3200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太阳</a:t>
            </a: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山海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511550"/>
            <a:ext cx="10852150" cy="28295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明确：太阳在这里象征着真理与信仰，诗人通过写太阳越入山海，道出了时代变革即将到来。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4315" y="1854835"/>
            <a:ext cx="7672070" cy="9531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朝向峨日朵之雪彷徨许久的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太阳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正决然跃入一片引力无穷的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山海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导入：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51890"/>
            <a:ext cx="10852150" cy="5706745"/>
          </a:xfrm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en-US" altLang="zh-CN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为世界进文明，为人类造幸福，以青春之我，创建青春之家庭，青春之国家，青春之民族，青春之人类，青春之地球，青春之宇宙，资以乐其无涯之生。</a:t>
            </a:r>
            <a:endParaRPr lang="zh-CN" altLang="en-US" sz="32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　　青年之文明，奋斗之文明也，与境遇奋斗，与时代奋斗，与经验奋斗。故青年者，人生之王，人生之春，人生之华也。</a:t>
            </a:r>
            <a:endParaRPr lang="zh-CN" altLang="en-US" sz="32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　　青年之字典，无“困难”之字，青年之口头，无“障碍”之语；惟知跃进，惟知雄飞，惟知本其自由之精神，奇僻之思想，锐敏之直觉，活泼之生命，以创造环境，征服历史。</a:t>
            </a:r>
            <a:endParaRPr lang="zh-CN" altLang="en-US" sz="32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r">
              <a:buNone/>
            </a:pPr>
            <a:r>
              <a:rPr lang="en-US" altLang="zh-CN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李大钊</a:t>
            </a:r>
            <a:endParaRPr lang="zh-CN" altLang="en-US" sz="32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今天，让我们一起阅读一种别样的青春：《峨日朵雪峰之侧》 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067435"/>
          </a:xfrm>
        </p:spPr>
        <p:txBody>
          <a:bodyPr>
            <a:normAutofit/>
          </a:bodyPr>
          <a:p>
            <a:r>
              <a:rPr sz="4000">
                <a:sym typeface="+mn-ea"/>
              </a:rPr>
              <a:t>“彷徨”一词有何含义？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98295"/>
            <a:ext cx="10852150" cy="4742815"/>
          </a:xfrm>
          <a:ln>
            <a:solidFill>
              <a:schemeClr val="accent1"/>
            </a:solidFill>
          </a:ln>
        </p:spPr>
        <p:txBody>
          <a:bodyPr/>
          <a:p>
            <a:pPr marL="0" indent="0">
              <a:buNone/>
            </a:pPr>
            <a:r>
              <a:rPr lang="en-US" altLang="zh-CN" sz="3600">
                <a:solidFill>
                  <a:srgbClr val="C00000"/>
                </a:solidFill>
                <a:sym typeface="+mn-ea"/>
              </a:rPr>
              <a:t>    </a:t>
            </a:r>
            <a:r>
              <a:rPr sz="3600">
                <a:solidFill>
                  <a:srgbClr val="C00000"/>
                </a:solidFill>
                <a:sym typeface="+mn-ea"/>
              </a:rPr>
              <a:t>“彷徨”一词生动地概括出了夕阳欲落未落之貌。但西沉之势不可逆转，冷热交接之时，迫近冰峰的红日显现出跃赴绝境的决然的姿态。</a:t>
            </a:r>
            <a:endParaRPr lang="zh-CN" altLang="en-US" sz="36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000">
                <a:solidFill>
                  <a:srgbClr val="C00000"/>
                </a:solidFill>
              </a:rPr>
              <a:t>       </a:t>
            </a:r>
            <a:r>
              <a:rPr lang="zh-CN" altLang="en-US" sz="4000">
                <a:solidFill>
                  <a:srgbClr val="C00000"/>
                </a:solidFill>
              </a:rPr>
              <a:t>山海的幽杳又似有黑洞般无穷的引力。石砾不时的滑坡，深渊兴起一派有如军旅远去的喊杀声的嚣鸣。诗人猛然惊觉，本能的将“指关节铆钉一样的楔入巨石的罅隙”。这句极为生动形象。千层底被撕裂的细节，从侧面表现了当时情况的危急。</a:t>
            </a:r>
            <a:endParaRPr lang="zh-CN" altLang="en-US" sz="400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299210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石砾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359785"/>
            <a:ext cx="10852150" cy="298132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明确：石砾是堆砌上去而根基根本毫不稳固，作者用石砾指代荒谬年代所谓的理想、信念、追求，而石砾的滑坡则意味着时代正从泛滥的狂热、廉价的乐观中摆脱出来。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5965" y="1742440"/>
            <a:ext cx="9100185" cy="107632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石砾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不时滑坡，引动棕色深渊自上而下的一派嚣鸣，像军旅远去的喊杀声。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322705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指关节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070225"/>
            <a:ext cx="10852150" cy="327088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明确：这一句则选用了“指关节“作为典型意象，表明即使血滴已经从鞋底渗出，指关节却依然牢牢地揳入巨石的罅隙。</a:t>
            </a:r>
            <a:endParaRPr lang="zh-CN" altLang="en-US" sz="31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1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“指关节”象征诗人</a:t>
            </a:r>
            <a:r>
              <a:rPr lang="zh-CN" altLang="en-US" sz="3100" u="sng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即使面对千般险阻、万般苦痛，还必将毫不退缩的坚定意志</a:t>
            </a:r>
            <a:r>
              <a:rPr lang="zh-CN" altLang="en-US" sz="31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en-US" sz="3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1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6255" y="1614805"/>
            <a:ext cx="8856345" cy="107632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我的</a:t>
            </a:r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指关节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铆钉一样揳入巨石的罅隙。血滴，从撕裂的千层掌鞋底渗出。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sz="3200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雄鹰</a:t>
            </a: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雪豹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050" y="1358900"/>
            <a:ext cx="7628255" cy="58356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啊，真渴望有一只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雄鹰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或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雪豹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与我为伍。 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71855" y="2920365"/>
            <a:ext cx="9956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雄鹰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1855" y="4268470"/>
            <a:ext cx="9956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雪豹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8765" y="2920365"/>
            <a:ext cx="18084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蓝天领主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8765" y="4268470"/>
            <a:ext cx="18084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雪原霸主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2810" y="3614420"/>
            <a:ext cx="465328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真正的强大、雄壮和坚韧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2890" y="5043805"/>
            <a:ext cx="3609975" cy="1076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作者理想中的精神、意志和心灵的象征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004695" y="3189605"/>
            <a:ext cx="646430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2004695" y="4569460"/>
            <a:ext cx="646430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>
            <a:off x="5001260" y="3092450"/>
            <a:ext cx="474345" cy="16281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8192135" y="4343400"/>
            <a:ext cx="420370" cy="6356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073785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6</a:t>
            </a:r>
            <a:r>
              <a:rPr sz="3200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蜘蛛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361055"/>
            <a:ext cx="10852150" cy="298005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明确：选用了一个</a:t>
            </a:r>
            <a:r>
              <a:rPr lang="zh-CN" altLang="en-US" sz="3200" u="sng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小</a:t>
            </a:r>
            <a:r>
              <a:rPr sz="3200" u="sng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得</a:t>
            </a:r>
            <a:r>
              <a:rPr lang="zh-CN" altLang="en-US" sz="3200" u="sng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可怜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的蜘蛛作为典型意象，这里的蜘蛛，与自己一同悬挂于悬崖峭壁之上，一同经历着此刻的艰难处境，</a:t>
            </a:r>
            <a:r>
              <a:rPr lang="zh-CN" altLang="en-US" sz="3200" u="sng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“蜘蛛”则是作者现实状态的写照，是他“囚徒”身份的一种反映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。蜘蛛，即诗人的自喻。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3730" y="1663700"/>
            <a:ext cx="8384540" cy="107632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但有一只</a:t>
            </a:r>
            <a:r>
              <a:rPr lang="zh-CN" altLang="en-US" sz="3200" u="sng">
                <a:latin typeface="华文中宋" panose="02010600040101010101" charset="-122"/>
                <a:ea typeface="华文中宋" panose="02010600040101010101" charset="-122"/>
                <a:sym typeface="+mn-ea"/>
              </a:rPr>
              <a:t>小得可怜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的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蜘蛛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与我一同默享着这大自然赐予的快慰。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9555"/>
            <a:ext cx="10852150" cy="614045"/>
          </a:xfrm>
        </p:spPr>
        <p:txBody>
          <a:bodyPr>
            <a:normAutofit/>
          </a:bodyPr>
          <a:p>
            <a:r>
              <a:rPr lang="zh-CN" altLang="en-US" sz="2665">
                <a:ln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如何理解第二诗节的含义？</a:t>
            </a:r>
            <a:endParaRPr lang="zh-CN" altLang="en-US" sz="2665">
              <a:ln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050" y="952500"/>
            <a:ext cx="11510645" cy="5830570"/>
          </a:xfrm>
          <a:ln>
            <a:solidFill>
              <a:schemeClr val="accent1"/>
            </a:solidFill>
          </a:ln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2665"/>
              <a:t>       </a:t>
            </a:r>
            <a:r>
              <a:rPr lang="zh-CN" altLang="en-US" sz="2665"/>
              <a:t>第二节写脱离险境后，诗人体会到征服自然的成就感，因此渴望与雄鹰雪豹这些征服自然的勇者为伍。但小蜘蛛的出现，使这种成就感一落千丈——比人弱小千万倍的小得可怜的生命尚能攀援至此，号称万物之灵长的人又有什么理由而为此沾沾自喜呢？在这样的高度上，只有一只不起眼的蜘蛛与“我”为伴；在这样的高度上，即便一只小得可怜的蜘蛛，也享受着大自然赐予的快乐与荣耀。与前一诗节的宏阔与“嚣鸣”相对照，这里，“可怜与“默享”两个词甚具分量。它们使前一诗节的辉煌壮丽不流于虚矫浮饰，使之凝定在一个谦卑而坚毅的高度之上。对生命的热爱、对生命力的赞颂，全由这只小小的蜘蛛得到表露。很多时候，不起眼的细小意象比司空见惯的“波澜壮阔”更有力量。</a:t>
            </a:r>
            <a:endParaRPr lang="zh-CN" altLang="en-US" sz="2665"/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300" y="216535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鉴赏诗歌的写作特点：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290" y="1033145"/>
            <a:ext cx="11262360" cy="530796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1.视听合一：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视觉：“我”吃惊地看到一派壮丽的雪峰落日景象；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听觉：滑坡的石砾引动深渊的嚣鸣，如军旅的杀声渐远而去。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视听合一，表明“我“在这个高度上的坚持决非易事。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2.特写镜头的运用：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一只小小的蜘蛛在岩壁上与“我“同在!对生命的热爱、对生命力的赞颂，就是从这只小小的蜘蛛表露出来的。很多时候，不起眼的细小意象比司空见惯的“波澜壮阔“更有力量。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3.强烈的对比：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两组意象形成鲜明而浓烈的对比：强大和弱小、光明与幽暗、热闹与沉寂、高拔与低矮。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>
                <a:sym typeface="+mn-ea"/>
              </a:rPr>
              <a:t>结合诗句，联系时代背景和诗人境况，谈谈你对此诗内容主旨的理解。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569023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①诗人王昌耀1950年参军，曾参加战斗，负伤致残，1955年赴青海参加大西北开发，1957年被定为“右派”。 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②受“大跃进”思想影响，60年代初我们国家存在一种狂热、迷乱、肤浅、喧嚣的精神风貌,那种对理想追求的热情和热爱往往遭到拒绝。诗人在这种社会大环境中，凭着一份清醒和理智，开始打量和思考时代与现实。 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③“朝向峨日朵之雪彷徨许久的太阳/正决然跃入一片引力无穷的/山海。”“太阳”跃入山海，时代从泛滥的狂热、廉价的乐观中摆脱出来，只能有“滑坡”的下场。虽然仍旧“一派嚣鸣”和一片“喊杀声”，但这是“自上而下”，是“滑坡”，是“远去”，是时代归于冷寂和沉闷以及随之而来的清醒和理智之前的“绝响”。 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④“我的指关节铆钉一样揳入巨石的罅隙。/血滴，从撕裂的千层掌鞋底渗出。”诗人昌耀并没有与时代一同“滑坡”，而是在峨日朵雪峰之侧站稳了自己的高度。 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⑤“但有一只小得可怜的蜘蛛/与我一同默享着这大自然赐予的/快慰。”彰显诗人精神空间的不是“雄鹰或雪豹”而是“一只小得可怜的蜘蛛”,尽管“蜘蛛”如同诗人一样渺小，却是精神高度的坚守者，这正是诗人坚定理想追求、绝不随波逐流的呐喊。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明晰主旨：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在这首诗中，诗人正是通过塑造众多审美意象，来共同营造出了一个凝重壮美的氛围，将饱含沧桑的情怀，古老开阔的高原背景，博大的生命意识，构成一个协调的整体。也正是通过意象之间的变化与相互作用，描绘出诗人内心深处向往的乌托邦，一个仅存于诗人心中的天堂。 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753110"/>
            <a:ext cx="10852150" cy="558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【学习目标】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1．鉴赏诗歌意象的含义及作用，把握象征的手法。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2．诵读诗歌，体会其中的情感，感悟诗人的沧桑情怀。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【教学重难点】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结合诗歌的写作背景以及昌耀的个人经历，理解诗歌的宏大的主题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拓展练习：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560050" cy="494157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将下面的句子化成三个单句。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昌耀的《河床》，以辐射性的构思，无限伸展的空间序列形式，为我们勾勒了一幅黄河源河床的巨人般躺倒、巨人般屹立的形象。</a:t>
            </a:r>
            <a:endParaRPr lang="zh-CN" altLang="en-US" sz="360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229235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【解析】长句变单句(短句)，要求先明确这个长句子的主干内容“《河床》……塑造……形象”，再将状语部分“以辐射性的构思，无限伸展的空间序列形式”拆成两个短句。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124200"/>
            <a:ext cx="10852150" cy="321691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【答案】：昌耀的《河床》采用了辐射性的构思。它采用了无限伸展的空间序列形式。它为我们塑造了一个黄河源河床的巨人般躺倒、巨人般屹立的形象。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026900" y="11404600"/>
            <a:ext cx="330200" cy="241300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  <p:bldP spid="3" grpId="0" animBg="1" build="p"/>
      <p:bldP spid="3" grpId="1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了解作者—昌耀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昌耀（1936年6月27日－2000年3月23日），原名王昌耀，湖南桃源人，诗人。 </a:t>
            </a:r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1950年4月参加中国人民解放军，任宣传队员。同年，响应祖国号召，赴朝鲜参加抗美援朝。期间，推出处女作《人桥》，从此与诗歌艺术结下不解之缘。1953年，在朝鲜战场上负伤后转入河北省荣军学校读书。1954年开始发表诗作。2000年3月23日，在与肺腺癌抗争数月后，昌耀在青海省人民医院跳楼自杀。 </a:t>
            </a:r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昌耀的诗作风格及代表作品：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  <a:ln>
            <a:solidFill>
              <a:schemeClr val="accent1"/>
            </a:solidFill>
          </a:ln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他的诗以张扬生命在深重困境中的亢奋见长，感悟和激情融于凝重、壮美的意象之中，将饱经沧桑的情怀、古老开阔的西部人文背景、博大的生命意识，构成协调的整体。诗人后期的诗作趋向反思静悟，语言略趋平和，有很强的知性张力，形成宏大的诗歌个性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代表作品有《慈航》《斯人》《划呀，划呀，父亲们!》《大山的囚徒》《一百头雄牛》《一个中国诗人在俄罗斯》《峨日朵雪峰之侧》《哈拉库图》《命运之书》(诗集，青海人民出版社，1994)等。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pPr algn="ctr"/>
            <a:r>
              <a:rPr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王昌耀，一个怕黑的“胆小“军人 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  <a:ln>
            <a:solidFill>
              <a:schemeClr val="accent1"/>
            </a:solidFill>
          </a:ln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1949年秋，昌耀在原籍桃源县立中学读书期间，背着家人报名参军，被湘西军政干校录取，后因年龄小怕鬼，不敢起夜而常常尿床，被家人领回。转年，他又偷着去部队应召，于1950年4月被38军114师政治部录取为该师文工队员。当时他只有13周岁。1950年参加中国人民解放军，入师文工团。1953年6月在元山战役中因头部负伤回国治疗，伤愈后进河北荣军学校学习。1954年开始发表诗作。1955年调青海省文联。1958年被划成右派。后颠沛流离于青海垦区。1979年平反。后调任中国作协青海分会专业作家。晚年随团出访俄罗斯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了解写作背景：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1957年，昌耀因诗作《林中试笛》被打成右派，此后仅得以“赎罪者”身份辗转于青海西部荒原从事农垦，1962年昌耀已陷入冷寂和沉闷了，由此，他得以用理智和清醒，观照和揣度个体生命及周围的世界：这便是他的短诗《峨日朵雪峰之侧》产生的外在机缘和直接意图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8025"/>
          </a:xfrm>
        </p:spPr>
        <p:txBody>
          <a:bodyPr>
            <a:noAutofit/>
          </a:bodyPr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“峨日朵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雪峰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在哪里？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99540"/>
            <a:ext cx="10852150" cy="494157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     “</a:t>
            </a:r>
            <a:r>
              <a:rPr lang="zh-CN" altLang="en-US" sz="36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峨日朵”雪峰的所在地，应该是现在的海北藏族自治州祁连县的峨堡乡，而“峨日朵”则应该是当地百姓对“峨堡”的发音。那么，“峨日朵雪峰”便是峨堡乡境内的祁连山脉中一座或者几座小雪峰。青海的绝大部分地方都在峨日朵雪峰的西南方向。这首诗是登山勇士的自我写照。</a:t>
            </a:r>
            <a:endParaRPr lang="zh-CN" altLang="en-US" sz="360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085" y="443230"/>
            <a:ext cx="11095990" cy="708025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诵读全诗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划分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节奏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6085" y="1399540"/>
            <a:ext cx="5337175" cy="4941570"/>
          </a:xfrm>
          <a:ln>
            <a:solidFill>
              <a:schemeClr val="accent1"/>
            </a:solidFill>
          </a:ln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这是/我此刻/仅能征服的/高度了：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我/小心地/探出/前额，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惊异于/薄壁那边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朝向/峨日朵之雪/彷徨许久的/太阳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正/决然跃入一片/引力无穷的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山海。石砾/不时滑坡，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引动/棕色深渊/自上而下的/一派嚣鸣，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像军旅远去的/喊杀声。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212840" y="1399540"/>
            <a:ext cx="5526405" cy="494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0170" tIns="46990" rIns="90170" bIns="46990" rtlCol="0">
            <a:normAutofit fontScale="7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我的指关节/铆钉一样/揳入/巨石的罅隙。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血滴，从撕裂的/千层掌鞋底/渗出。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啊，真渴望/有一只/雄鹰或雪豹/与我为伍。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在锈蚀的/岩壁，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但有一只/小得可怜的/蜘蛛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与我一同/默享着/这大自然赐予的 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快慰。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599"/>
  <p:tag name="KSO_WM_TEMPLATE_MASTER_THUMB_INDEX" val="12"/>
  <p:tag name="KSO_WM_TEMPLATE_MASTER_TYPE" val="1"/>
  <p:tag name="KSO_WM_TEMPLATE_SUBCATEGORY" val="0"/>
  <p:tag name="KSO_WM_TEMPLATE_THUMBS_INDEX" val="1、4、7、9、11、12、13、18、21、22、23、24、27、32、35、37、38、39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custom20204599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custom20204599_1*a*1"/>
  <p:tag name="KSO_WM_UNIT_INDEX" val="1"/>
  <p:tag name="KSO_WM_UNIT_ISCONTENTSTITLE" val="0"/>
  <p:tag name="KSO_WM_UNIT_LAYERLEVEL" val="1"/>
  <p:tag name="KSO_WM_UNIT_NOCLEAR" val="0"/>
  <p:tag name="KSO_WM_UNIT_PRESET_TEXT" val="品牌推广方案"/>
  <p:tag name="KSO_WM_UNIT_TYPE" val="a"/>
  <p:tag name="KSO_WM_UNIT_VALUE" val="7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custom20204599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21"/>
</p:tagLst>
</file>

<file path=ppt/tags/tag211.xml><?xml version="1.0" encoding="utf-8"?>
<p:tagLst xmlns:p="http://schemas.openxmlformats.org/presentationml/2006/main">
  <p:tag name="KSO_WM_BEAUTIFY_FLAG" val="#wm#"/>
  <p:tag name="KSO_WM_SLIDE_ID" val="custom20204599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599"/>
  <p:tag name="KSO_WM_TEMPLATE_MASTER_THUMB_INDEX" val="12"/>
  <p:tag name="KSO_WM_TEMPLATE_MASTER_TYPE" val="1"/>
  <p:tag name="KSO_WM_TEMPLATE_SUBCATEGORY" val="0"/>
  <p:tag name="KSO_WM_TEMPLATE_THUMBS_INDEX" val="1、4、7、9、11、12、13、18、21、22、23、24、27、32、35、37、38、39"/>
  <p:tag name="KSO_WM_UNIT_SHOW_EDIT_AREA_INDICATION" val="1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599"/>
</p:tagLst>
</file>

<file path=ppt/tags/tag24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91">
      <a:dk1>
        <a:srgbClr val="000000"/>
      </a:dk1>
      <a:lt1>
        <a:srgbClr val="FFFFFF"/>
      </a:lt1>
      <a:dk2>
        <a:srgbClr val="14181A"/>
      </a:dk2>
      <a:lt2>
        <a:srgbClr val="FBFCFC"/>
      </a:lt2>
      <a:accent1>
        <a:srgbClr val="407EB1"/>
      </a:accent1>
      <a:accent2>
        <a:srgbClr val="298085"/>
      </a:accent2>
      <a:accent3>
        <a:srgbClr val="39794E"/>
      </a:accent3>
      <a:accent4>
        <a:srgbClr val="65672E"/>
      </a:accent4>
      <a:accent5>
        <a:srgbClr val="98512B"/>
      </a:accent5>
      <a:accent6>
        <a:srgbClr val="B0404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4686</Words>
  <Application>WPS 演示</Application>
  <PresentationFormat/>
  <Paragraphs>196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Wingdings</vt:lpstr>
      <vt:lpstr>汉仪旗黑-85S</vt:lpstr>
      <vt:lpstr>黑体</vt:lpstr>
      <vt:lpstr>华文中宋</vt:lpstr>
      <vt:lpstr>Arial Unicode MS</vt:lpstr>
      <vt:lpstr>Calibri</vt:lpstr>
      <vt:lpstr>汉仪雅酷黑简</vt:lpstr>
      <vt:lpstr>华文新魏</vt:lpstr>
      <vt:lpstr>Office 主题​​</vt:lpstr>
      <vt:lpstr>1_Office 主题​​</vt:lpstr>
      <vt:lpstr>《峨日朵雪峰之侧》</vt:lpstr>
      <vt:lpstr>导入：</vt:lpstr>
      <vt:lpstr>PowerPoint 演示文稿</vt:lpstr>
      <vt:lpstr>了解作者—昌耀</vt:lpstr>
      <vt:lpstr>昌耀的诗作风格</vt:lpstr>
      <vt:lpstr>【人物轶事】怕黑的“胆小“军人 </vt:lpstr>
      <vt:lpstr>了解写作背景：</vt:lpstr>
      <vt:lpstr>了解“峨日朵”雪峰 </vt:lpstr>
      <vt:lpstr>给全诗标出节奏和重读，诵读全诗。</vt:lpstr>
      <vt:lpstr>诵读指导 </vt:lpstr>
      <vt:lpstr>诵读全诗，感受诗韵</vt:lpstr>
      <vt:lpstr>PowerPoint 演示文稿</vt:lpstr>
      <vt:lpstr>PowerPoint 演示文稿</vt:lpstr>
      <vt:lpstr>文本研究</vt:lpstr>
      <vt:lpstr>通读全诗后，试着用自己的语言描绘你所联想的画面。 </vt:lpstr>
      <vt:lpstr>分析诗歌的意象</vt:lpstr>
      <vt:lpstr>PowerPoint 演示文稿</vt:lpstr>
      <vt:lpstr>PowerPoint 演示文稿</vt:lpstr>
      <vt:lpstr>②朝向峨日朵之雪彷徨许久的太阳正决然跃入一片引力无穷的山海。</vt:lpstr>
      <vt:lpstr>PowerPoint 演示文稿</vt:lpstr>
      <vt:lpstr>PowerPoint 演示文稿</vt:lpstr>
      <vt:lpstr>③石砾不时滑坡，引动棕色深渊自上而下的一派嚣鸣，像军旅远去的喊杀声。</vt:lpstr>
      <vt:lpstr>④我的指关节铆钉一样揳入巨石的罅隙。血滴，从撕裂的千层掌鞋底渗出。</vt:lpstr>
      <vt:lpstr>⑤啊，真渴望有一只雄鹰或雪豹与我为伍。 </vt:lpstr>
      <vt:lpstr>⑥但有一只小得可怜的蜘蛛与我一同默享着这大自然赐予的快慰。</vt:lpstr>
      <vt:lpstr>PowerPoint 演示文稿</vt:lpstr>
      <vt:lpstr>现代诗歌中的意象分类：</vt:lpstr>
      <vt:lpstr>结合诗句，联系时代背景和诗人境况，谈谈你对此诗内容主旨的理解。 </vt:lpstr>
      <vt:lpstr>明晰主旨：</vt:lpstr>
      <vt:lpstr>拓展阅读 ：《空城堡》 </vt:lpstr>
      <vt:lpstr>【思考】请仔细阅读这首诗，指出作者表达了怎样情感？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瑶草徒芳</cp:lastModifiedBy>
  <cp:revision>14</cp:revision>
  <cp:lastPrinted>2021-08-14T17:22:00Z</cp:lastPrinted>
  <dcterms:created xsi:type="dcterms:W3CDTF">2021-08-14T17:22:00Z</dcterms:created>
  <dcterms:modified xsi:type="dcterms:W3CDTF">2021-08-14T10:42:45Z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86942ECE6563497590BDCE2E490271D4</vt:lpwstr>
  </property>
  <property fmtid="{D5CDD505-2E9C-101B-9397-08002B2CF9AE}" pid="7" name="KSOProductBuildVer">
    <vt:lpwstr>2052-11.1.0.10700</vt:lpwstr>
  </property>
</Properties>
</file>