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56" r:id="rId2"/>
    <p:sldId id="583" r:id="rId3"/>
    <p:sldId id="606" r:id="rId4"/>
    <p:sldId id="321" r:id="rId5"/>
    <p:sldId id="468" r:id="rId6"/>
    <p:sldId id="322" r:id="rId7"/>
    <p:sldId id="608" r:id="rId8"/>
    <p:sldId id="513" r:id="rId9"/>
    <p:sldId id="515" r:id="rId10"/>
    <p:sldId id="514" r:id="rId11"/>
    <p:sldId id="558" r:id="rId12"/>
    <p:sldId id="424" r:id="rId13"/>
    <p:sldId id="584" r:id="rId14"/>
    <p:sldId id="570" r:id="rId15"/>
    <p:sldId id="589" r:id="rId16"/>
    <p:sldId id="425" r:id="rId17"/>
    <p:sldId id="426" r:id="rId18"/>
    <p:sldId id="572" r:id="rId19"/>
    <p:sldId id="577" r:id="rId20"/>
    <p:sldId id="579" r:id="rId21"/>
    <p:sldId id="581" r:id="rId22"/>
    <p:sldId id="568" r:id="rId23"/>
    <p:sldId id="611" r:id="rId24"/>
    <p:sldId id="615" r:id="rId25"/>
    <p:sldId id="616" r:id="rId26"/>
    <p:sldId id="617" r:id="rId27"/>
    <p:sldId id="619" r:id="rId28"/>
    <p:sldId id="620" r:id="rId29"/>
    <p:sldId id="427" r:id="rId30"/>
    <p:sldId id="428" r:id="rId31"/>
    <p:sldId id="429" r:id="rId32"/>
    <p:sldId id="574" r:id="rId33"/>
    <p:sldId id="430" r:id="rId34"/>
    <p:sldId id="621" r:id="rId35"/>
    <p:sldId id="279" r:id="rId36"/>
    <p:sldId id="284" r:id="rId37"/>
    <p:sldId id="282" r:id="rId38"/>
    <p:sldId id="301" r:id="rId39"/>
    <p:sldId id="274" r:id="rId40"/>
    <p:sldId id="276" r:id="rId41"/>
    <p:sldId id="586" r:id="rId42"/>
    <p:sldId id="569" r:id="rId43"/>
    <p:sldId id="330" r:id="rId44"/>
    <p:sldId id="423" r:id="rId45"/>
    <p:sldId id="312" r:id="rId46"/>
    <p:sldId id="286" r:id="rId47"/>
    <p:sldId id="622" r:id="rId48"/>
    <p:sldId id="275" r:id="rId49"/>
    <p:sldId id="329" r:id="rId50"/>
    <p:sldId id="418" r:id="rId51"/>
    <p:sldId id="313" r:id="rId52"/>
    <p:sldId id="596" r:id="rId53"/>
    <p:sldId id="627" r:id="rId54"/>
    <p:sldId id="628" r:id="rId55"/>
    <p:sldId id="599" r:id="rId56"/>
    <p:sldId id="600" r:id="rId57"/>
    <p:sldId id="601" r:id="rId58"/>
    <p:sldId id="625" r:id="rId59"/>
    <p:sldId id="624" r:id="rId60"/>
    <p:sldId id="603" r:id="rId61"/>
    <p:sldId id="315" r:id="rId62"/>
    <p:sldId id="328" r:id="rId63"/>
    <p:sldId id="587" r:id="rId64"/>
    <p:sldId id="265" r:id="rId6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64" y="-96"/>
      </p:cViewPr>
      <p:guideLst>
        <p:guide orient="horz" pos="2094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2020/2/26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44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45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46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50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4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61</a:t>
            </a:fld>
            <a:endParaRPr lang="en-US" altLang="zh-CN" sz="1200" dirty="0"/>
          </a:p>
        </p:txBody>
      </p:sp>
      <p:sp>
        <p:nvSpPr>
          <p:cNvPr id="79875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9876" name="Rectangle 3"/>
          <p:cNvSpPr>
            <a:spLocks noGrp="1"/>
          </p:cNvSpPr>
          <p:nvPr>
            <p:ph type="body" idx="1"/>
          </p:nvPr>
        </p:nvSpPr>
        <p:spPr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62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35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36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37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37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2020/2/26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1776;&#38606;&#19981;&#36785;&#20351;&#21629;\&#21776;&#38606;&#19981;&#36785;&#20351;&#21629;&#19978;&#35838;\&#21776;&#38606;&#19981;&#36785;&#20351;&#21629;.mp3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21776;&#38606;&#19981;&#36785;&#20351;&#21629;\&#21776;&#38606;&#19981;&#36785;&#20351;&#21629;&#19978;&#35838;\&#21776;&#38606;&#19981;&#36785;&#20351;&#21629;.mp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1737" r="-199" b="13544"/>
          <a:stretch>
            <a:fillRect/>
          </a:stretch>
        </p:blipFill>
        <p:spPr>
          <a:xfrm>
            <a:off x="-15240" y="-50800"/>
            <a:ext cx="12268835" cy="6906260"/>
          </a:xfrm>
          <a:prstGeom prst="rect">
            <a:avLst/>
          </a:prstGeom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713470" y="6058535"/>
            <a:ext cx="2815590" cy="796290"/>
          </a:xfrm>
        </p:spPr>
        <p:txBody>
          <a:bodyPr/>
          <a:lstStyle/>
          <a:p>
            <a:pPr lvl="0">
              <a:buClrTx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charset="0"/>
                <a:ea typeface="黑体" panose="02010609060101010101" pitchFamily="2" charset="-122"/>
              </a:rPr>
              <a:t>2020  2  25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8" name="日期占位符 5"/>
          <p:cNvSpPr>
            <a:spLocks noGrp="1"/>
          </p:cNvSpPr>
          <p:nvPr/>
        </p:nvSpPr>
        <p:spPr>
          <a:xfrm>
            <a:off x="10048875" y="-50800"/>
            <a:ext cx="1480185" cy="62718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</a:pPr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charset="0"/>
                <a:ea typeface="黑体" panose="02010609060101010101" pitchFamily="2" charset="-122"/>
              </a:rPr>
              <a:t>唐雎不辱使命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8122920" y="2171065"/>
            <a:ext cx="1013460" cy="36207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5400" b="1" baseline="0">
                <a:solidFill>
                  <a:srgbClr val="021FFC"/>
                </a:solidFill>
                <a:uFillTx/>
                <a:ea typeface="黑体" panose="02010609060101010101" pitchFamily="2" charset="-122"/>
                <a:cs typeface="+mn-cs"/>
              </a:rPr>
              <a:t>《战国策》</a:t>
            </a:r>
            <a:endParaRPr kumimoji="0" lang="zh-CN" altLang="en-US" sz="5400" b="1" baseline="0" noProof="0" smtClean="0">
              <a:solidFill>
                <a:srgbClr val="021FFC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秦王怫然怒，谓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唐雎曰：“公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亦尝闻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天子之怒乎？”唐雎对曰：“臣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未尝闻也。”秦王曰：“天子之怒，伏尸百万，流血千里。”唐雎曰：“大王尝闻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布衣之怒乎？”秦王曰：“布衣之怒，亦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免冠徒跣，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以头抢地耳。”唐雎曰：“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此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庸夫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之怒也，非士之怒也。夫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专诸之刺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王僚也，彗星袭月；聂政之刺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韩傀也，白虹贯日；要离之刺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庆忌也，仓鹰击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于殿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上。此三子者，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皆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布衣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之士也，怀怒未发，休祲降于天，与臣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而将四矣。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若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必怒，伏尸二人，流血五步，天下缟素，今日是也。”挺剑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而起。</a:t>
            </a: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</a:p>
          <a:p>
            <a:pPr indent="457200"/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“公亦尝闻天子之怒乎”中，重读“乎”，声音要高，要读出威胁之意。“臣未尝闻也”，应读出唐雎的沉着镇定。“伏尸百万，流血千里”，要读出铿锵气势，表现出秦王的霸气。朗读时，“大王尝闻布衣之怒乎”要比“气读。“夫仓鹰击于殿上”要读出气势，要越读越快，越读越重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秦王色挠，长跪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而谢之曰：“先生坐！何至于此！寡人谕矣：夫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韩、魏灭亡，而安陵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以五十里之地存者，徒以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有先生也。”</a:t>
            </a: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3325495"/>
            <a:ext cx="99498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朗读指导：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“秦王……谢之曰”时，语气要平和，秦王说的话要用谦卑的语气来读。“何至于此”重音在“何”，可拖长语调，读慢些。“徒以/有先生也”要读对节奏，“徒”读重音，“先生也”语速要慢，读出秦王的感慨语气、敬畏心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607060" y="848360"/>
            <a:ext cx="1121473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3920"/>
              </a:lnSpc>
            </a:pPr>
            <a:r>
              <a:rPr lang="zh-CN" altLang="en-US" sz="3600" dirty="0">
                <a:solidFill>
                  <a:srgbClr val="0B06FF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谓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安陵君曰：“寡人欲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五百里之地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易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</a:t>
            </a: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陵，安陵君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其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许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寡人！”安陵君曰：“大王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加惠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以大易小，甚善；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虽然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，受地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先王，愿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终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守之，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弗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敢</a:t>
            </a: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易！”秦王不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说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。安陵君因使唐雎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秦。</a:t>
            </a: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9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2292" name="Text Box 4"/>
          <p:cNvSpPr txBox="1"/>
          <p:nvPr/>
        </p:nvSpPr>
        <p:spPr>
          <a:xfrm>
            <a:off x="1652270" y="1356360"/>
            <a:ext cx="3013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表示祈使语气</a:t>
            </a:r>
            <a:endParaRPr lang="en-US" altLang="zh-CN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9910445" y="1356360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施予恩惠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7919720" y="335915"/>
            <a:ext cx="857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用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494665" y="445833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3540"/>
              </a:lnSpc>
              <a:spcBef>
                <a:spcPts val="0"/>
              </a:spcBef>
              <a:buNone/>
            </a:pPr>
            <a:r>
              <a:rPr lang="en-US" altLang="zh-CN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： 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秦王派人对安陵君说：“我打算用方圆五百里的土地交换安陵，安陵君可要答应我！”安陵君说：“大王给予恩惠，用大的交换小的，很好；虽然如此，但我从先王那里接受了封地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，希望始终</a:t>
            </a:r>
            <a:r>
              <a:rPr lang="zh-CN" altLang="en-US" sz="24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守护它，不敢交换。”秦王不高兴，安陵君于是派唐雎出使到秦国。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" name="Text Box 18"/>
          <p:cNvSpPr txBox="1"/>
          <p:nvPr/>
        </p:nvSpPr>
        <p:spPr>
          <a:xfrm>
            <a:off x="3145790" y="278765"/>
            <a:ext cx="2059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对……说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2453640" y="335915"/>
            <a:ext cx="8623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派</a:t>
            </a:r>
          </a:p>
        </p:txBody>
      </p:sp>
      <p:sp>
        <p:nvSpPr>
          <p:cNvPr id="3" name="Text Box 18"/>
          <p:cNvSpPr txBox="1"/>
          <p:nvPr/>
        </p:nvSpPr>
        <p:spPr>
          <a:xfrm>
            <a:off x="10480040" y="335915"/>
            <a:ext cx="1415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交换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3912553" y="2427288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虽然如此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4391343" y="1356043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答应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10697845" y="2427605"/>
            <a:ext cx="80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不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2453640" y="3369310"/>
            <a:ext cx="2938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同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悦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，高兴</a:t>
            </a:r>
          </a:p>
        </p:txBody>
      </p:sp>
      <p:sp>
        <p:nvSpPr>
          <p:cNvPr id="10" name="Text Box 5"/>
          <p:cNvSpPr txBox="1"/>
          <p:nvPr/>
        </p:nvSpPr>
        <p:spPr>
          <a:xfrm>
            <a:off x="7333615" y="3369310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出使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6553200" y="2427605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从</a:t>
            </a:r>
          </a:p>
        </p:txBody>
      </p:sp>
      <p:sp>
        <p:nvSpPr>
          <p:cNvPr id="12" name="Text Box 5"/>
          <p:cNvSpPr txBox="1"/>
          <p:nvPr/>
        </p:nvSpPr>
        <p:spPr>
          <a:xfrm>
            <a:off x="8712835" y="3369310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到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8589645" y="242760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始终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306" grpId="0"/>
      <p:bldP spid="30723" grpId="0"/>
      <p:bldP spid="5" grpId="0"/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4551" y="1398494"/>
            <a:ext cx="6159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latin typeface="+mj-ea"/>
                <a:ea typeface="+mj-ea"/>
              </a:rPr>
              <a:t>、概括段意。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34700" y="2355926"/>
            <a:ext cx="9402183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charset="0"/>
              </a:rPr>
              <a:t>    </a:t>
            </a:r>
            <a:r>
              <a:rPr lang="zh-CN" altLang="en-US" sz="2800" b="1" dirty="0" smtClean="0">
                <a:solidFill>
                  <a:srgbClr val="0000BE"/>
                </a:solidFill>
                <a:latin typeface="Arial" charset="0"/>
              </a:rPr>
              <a:t>秦</a:t>
            </a:r>
            <a:r>
              <a:rPr lang="zh-CN" altLang="en-US" sz="2800" b="1" dirty="0">
                <a:solidFill>
                  <a:srgbClr val="0000BE"/>
                </a:solidFill>
                <a:latin typeface="Arial" charset="0"/>
              </a:rPr>
              <a:t>王企图吞并安陵遭到拒绝而不悦。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BE"/>
                </a:solidFill>
                <a:latin typeface="Arial" charset="0"/>
              </a:rPr>
              <a:t>      交待唐雎使秦的原因，是</a:t>
            </a:r>
            <a:r>
              <a:rPr lang="zh-CN" altLang="en-US" sz="2800" b="1" dirty="0" smtClean="0">
                <a:solidFill>
                  <a:srgbClr val="0000BE"/>
                </a:solidFill>
                <a:latin typeface="Arial" charset="0"/>
              </a:rPr>
              <a:t>故事的</a:t>
            </a:r>
            <a:r>
              <a:rPr lang="zh-CN" altLang="en-US" sz="2800" b="1" dirty="0">
                <a:solidFill>
                  <a:srgbClr val="0000BE"/>
                </a:solidFill>
                <a:latin typeface="Arial" charset="0"/>
              </a:rPr>
              <a:t>开端。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785257" y="381000"/>
            <a:ext cx="9843759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秦王以五百里地易安陵是出于好心吗？易地的真正目的是什么 ？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安陵君用什么理由拒绝了秦王的要求？</a:t>
            </a:r>
          </a:p>
          <a:p>
            <a:pPr>
              <a:spcBef>
                <a:spcPct val="50000"/>
              </a:spcBef>
            </a:pPr>
            <a:endParaRPr lang="zh-CN" altLang="en-US" sz="2800" b="1" dirty="0"/>
          </a:p>
          <a:p>
            <a:pPr>
              <a:spcBef>
                <a:spcPct val="50000"/>
              </a:spcBef>
            </a:pPr>
            <a:endParaRPr lang="zh-CN" altLang="en-US" sz="2800" b="1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41662" y="1345218"/>
            <a:ext cx="97169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     秦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王不是出于什么好心，而是 采取“以大易小”的欺诈手段，企图不战而直接吞并安陵小国。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836028" y="3119718"/>
            <a:ext cx="1008344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Arial" charset="0"/>
              </a:rPr>
              <a:t>        安陵君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识破秦王的骗局而婉言拒绝。不亢不卑中透着坚定，“愿终守先王之地，弗敢易”，预示着将会有一场大风雨。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Arial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6" name="WordArt 2"/>
          <p:cNvSpPr>
            <a:spLocks noChangeArrowheads="1" noChangeShapeType="1"/>
          </p:cNvSpPr>
          <p:nvPr/>
        </p:nvSpPr>
        <p:spPr bwMode="auto">
          <a:xfrm rot="5400000">
            <a:off x="-1874137" y="2810687"/>
            <a:ext cx="5543550" cy="8270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dirty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宋体"/>
                <a:ea typeface="宋体"/>
              </a:rPr>
              <a:t>第一段分析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8849"/>
          <p:cNvGrpSpPr/>
          <p:nvPr/>
        </p:nvGrpSpPr>
        <p:grpSpPr>
          <a:xfrm>
            <a:off x="3096407" y="990601"/>
            <a:ext cx="5808737" cy="536575"/>
            <a:chOff x="816" y="432"/>
            <a:chExt cx="3660" cy="338"/>
          </a:xfrm>
        </p:grpSpPr>
        <p:sp>
          <p:nvSpPr>
            <p:cNvPr id="78851" name="矩形 78850"/>
            <p:cNvSpPr/>
            <p:nvPr/>
          </p:nvSpPr>
          <p:spPr>
            <a:xfrm>
              <a:off x="816" y="432"/>
              <a:ext cx="816" cy="329"/>
            </a:xfrm>
            <a:prstGeom prst="rect">
              <a:avLst/>
            </a:prstGeom>
            <a:noFill/>
            <a:ln w="9525" cap="flat" cmpd="sng">
              <a:solidFill>
                <a:srgbClr val="00CC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FFFF66"/>
              </a:outerShdw>
            </a:effectLst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002060"/>
                  </a:solidFill>
                  <a:latin typeface="宋体" panose="02010600030101010101" pitchFamily="2" charset="-122"/>
                </a:rPr>
                <a:t>秦　王</a:t>
              </a:r>
            </a:p>
          </p:txBody>
        </p:sp>
        <p:sp>
          <p:nvSpPr>
            <p:cNvPr id="78852" name="矩形 78851"/>
            <p:cNvSpPr/>
            <p:nvPr/>
          </p:nvSpPr>
          <p:spPr>
            <a:xfrm>
              <a:off x="3685" y="441"/>
              <a:ext cx="791" cy="329"/>
            </a:xfrm>
            <a:prstGeom prst="rect">
              <a:avLst/>
            </a:prstGeom>
            <a:noFill/>
            <a:ln w="9525" cap="flat" cmpd="sng">
              <a:solidFill>
                <a:srgbClr val="00CC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FFFFFF"/>
              </a:outerShdw>
            </a:effectLst>
          </p:spPr>
          <p:txBody>
            <a:bodyPr wrap="none" anchor="t"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安陵君</a:t>
              </a:r>
            </a:p>
          </p:txBody>
        </p:sp>
      </p:grpSp>
      <p:sp>
        <p:nvSpPr>
          <p:cNvPr id="78853" name="矩形 78852"/>
          <p:cNvSpPr/>
          <p:nvPr/>
        </p:nvSpPr>
        <p:spPr>
          <a:xfrm>
            <a:off x="1982272" y="2817814"/>
            <a:ext cx="2361585" cy="138366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以五百里易安陵，安陵君其许寡人！</a:t>
            </a:r>
          </a:p>
        </p:txBody>
      </p:sp>
      <p:sp>
        <p:nvSpPr>
          <p:cNvPr id="78854" name="矩形 78853"/>
          <p:cNvSpPr/>
          <p:nvPr/>
        </p:nvSpPr>
        <p:spPr>
          <a:xfrm>
            <a:off x="1982272" y="4557713"/>
            <a:ext cx="2028297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秦王不悦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5" name="矩形 78854"/>
          <p:cNvSpPr/>
          <p:nvPr/>
        </p:nvSpPr>
        <p:spPr>
          <a:xfrm>
            <a:off x="1982272" y="1995488"/>
            <a:ext cx="2437765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使人谓、寡人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6" name="矩形 78855"/>
          <p:cNvSpPr/>
          <p:nvPr/>
        </p:nvSpPr>
        <p:spPr>
          <a:xfrm>
            <a:off x="4648578" y="1995488"/>
            <a:ext cx="1066522" cy="52197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轻慢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7" name="矩形 78856"/>
          <p:cNvSpPr/>
          <p:nvPr/>
        </p:nvSpPr>
        <p:spPr>
          <a:xfrm>
            <a:off x="4496217" y="2970214"/>
            <a:ext cx="1675964" cy="95313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利诱之，盛气凌人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58" name="直接连接符 78857"/>
          <p:cNvSpPr/>
          <p:nvPr/>
        </p:nvSpPr>
        <p:spPr>
          <a:xfrm>
            <a:off x="1525191" y="1711325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59" name="直接连接符 78858"/>
          <p:cNvSpPr/>
          <p:nvPr/>
        </p:nvSpPr>
        <p:spPr>
          <a:xfrm>
            <a:off x="1525191" y="9144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0" name="直接连接符 78859"/>
          <p:cNvSpPr/>
          <p:nvPr/>
        </p:nvSpPr>
        <p:spPr>
          <a:xfrm>
            <a:off x="6400721" y="914400"/>
            <a:ext cx="0" cy="59436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1" name="直接连接符 78860"/>
          <p:cNvSpPr/>
          <p:nvPr/>
        </p:nvSpPr>
        <p:spPr>
          <a:xfrm>
            <a:off x="1525191" y="27432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2" name="直接连接符 78861"/>
          <p:cNvSpPr/>
          <p:nvPr/>
        </p:nvSpPr>
        <p:spPr>
          <a:xfrm>
            <a:off x="1525191" y="43434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3" name="直接连接符 78862"/>
          <p:cNvSpPr/>
          <p:nvPr/>
        </p:nvSpPr>
        <p:spPr>
          <a:xfrm>
            <a:off x="1525191" y="54864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4" name="直接连接符 78863"/>
          <p:cNvSpPr/>
          <p:nvPr/>
        </p:nvSpPr>
        <p:spPr>
          <a:xfrm>
            <a:off x="1525191" y="914400"/>
            <a:ext cx="0" cy="59436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5" name="直接连接符 78864"/>
          <p:cNvSpPr/>
          <p:nvPr/>
        </p:nvSpPr>
        <p:spPr>
          <a:xfrm>
            <a:off x="10666810" y="914400"/>
            <a:ext cx="0" cy="594360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66" name="矩形 78865"/>
          <p:cNvSpPr/>
          <p:nvPr/>
        </p:nvSpPr>
        <p:spPr>
          <a:xfrm>
            <a:off x="2064800" y="5638801"/>
            <a:ext cx="4032788" cy="95313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先设骗局，以强凌弱，以大欺小，首开祸端。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67" name="矩形 78866"/>
          <p:cNvSpPr/>
          <p:nvPr/>
        </p:nvSpPr>
        <p:spPr>
          <a:xfrm>
            <a:off x="4572397" y="4500563"/>
            <a:ext cx="1066522" cy="52197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骄横</a:t>
            </a:r>
            <a:endParaRPr lang="zh-CN" altLang="en-US" sz="28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78868" name="文本框 78867"/>
          <p:cNvSpPr txBox="1"/>
          <p:nvPr/>
        </p:nvSpPr>
        <p:spPr>
          <a:xfrm>
            <a:off x="278058" y="1"/>
            <a:ext cx="1176094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在第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段秦王与安陵君的交锋中，两人各有什么表现，看出两人什么特点？</a:t>
            </a:r>
          </a:p>
        </p:txBody>
      </p:sp>
      <p:sp>
        <p:nvSpPr>
          <p:cNvPr id="78869" name="直接连接符 78868"/>
          <p:cNvSpPr/>
          <p:nvPr/>
        </p:nvSpPr>
        <p:spPr>
          <a:xfrm>
            <a:off x="1525191" y="6781800"/>
            <a:ext cx="9141619" cy="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70" name="文本框 78869"/>
          <p:cNvSpPr txBox="1"/>
          <p:nvPr/>
        </p:nvSpPr>
        <p:spPr>
          <a:xfrm>
            <a:off x="6553082" y="1787526"/>
            <a:ext cx="2437765" cy="953135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大王加惠，以大易小，甚善</a:t>
            </a:r>
            <a:endParaRPr lang="zh-CN" altLang="en-US" sz="4000" b="1" u="sng">
              <a:latin typeface="Arial" panose="020B0604020202020204" pitchFamily="34" charset="0"/>
            </a:endParaRPr>
          </a:p>
        </p:txBody>
      </p:sp>
      <p:sp>
        <p:nvSpPr>
          <p:cNvPr id="78871" name="文本框 78870"/>
          <p:cNvSpPr txBox="1"/>
          <p:nvPr/>
        </p:nvSpPr>
        <p:spPr>
          <a:xfrm>
            <a:off x="9219387" y="1711326"/>
            <a:ext cx="914162" cy="954107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言辞</a:t>
            </a:r>
          </a:p>
          <a:p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委婉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78872" name="文本框 78871"/>
          <p:cNvSpPr txBox="1"/>
          <p:nvPr/>
        </p:nvSpPr>
        <p:spPr>
          <a:xfrm>
            <a:off x="6476901" y="2971800"/>
            <a:ext cx="2437765" cy="953135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受地于王，愿终守之弗敢易。</a:t>
            </a:r>
            <a:endParaRPr lang="zh-CN" altLang="en-US" sz="4000" b="1" u="sng">
              <a:latin typeface="Arial" panose="020B0604020202020204" pitchFamily="34" charset="0"/>
            </a:endParaRPr>
          </a:p>
        </p:txBody>
      </p:sp>
      <p:sp>
        <p:nvSpPr>
          <p:cNvPr id="78873" name="文本框 78872"/>
          <p:cNvSpPr txBox="1"/>
          <p:nvPr/>
        </p:nvSpPr>
        <p:spPr>
          <a:xfrm>
            <a:off x="9067027" y="2884489"/>
            <a:ext cx="1295063" cy="1383665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陈理为据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，不容置疑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78874" name="文本框 78873"/>
          <p:cNvSpPr txBox="1"/>
          <p:nvPr/>
        </p:nvSpPr>
        <p:spPr>
          <a:xfrm>
            <a:off x="6857802" y="5673726"/>
            <a:ext cx="3428107" cy="954107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婉辞坚拒，有理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有节，不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失明君风度。</a:t>
            </a:r>
          </a:p>
        </p:txBody>
      </p:sp>
      <p:sp>
        <p:nvSpPr>
          <p:cNvPr id="78875" name="文本框 78874"/>
          <p:cNvSpPr txBox="1"/>
          <p:nvPr/>
        </p:nvSpPr>
        <p:spPr>
          <a:xfrm>
            <a:off x="6629262" y="4724400"/>
            <a:ext cx="2361585" cy="521970"/>
          </a:xfrm>
          <a:prstGeom prst="rect">
            <a:avLst/>
          </a:prstGeom>
          <a:noFill/>
          <a:ln w="9525" cap="flat" cmpd="sng">
            <a:solidFill>
              <a:srgbClr val="F8DA4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使唐雎使于秦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78876" name="文本框 78875"/>
          <p:cNvSpPr txBox="1"/>
          <p:nvPr/>
        </p:nvSpPr>
        <p:spPr>
          <a:xfrm>
            <a:off x="9143207" y="4724400"/>
            <a:ext cx="1142702" cy="521970"/>
          </a:xfrm>
          <a:prstGeom prst="rect">
            <a:avLst/>
          </a:prstGeom>
          <a:noFill/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果断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8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bldLvl="0" animBg="1"/>
      <p:bldP spid="78854" grpId="0" bldLvl="0" animBg="1"/>
      <p:bldP spid="78855" grpId="0" bldLvl="0" animBg="1"/>
      <p:bldP spid="78856" grpId="0" bldLvl="0" animBg="1"/>
      <p:bldP spid="78857" grpId="0" bldLvl="0" animBg="1"/>
      <p:bldP spid="78866" grpId="0" bldLvl="0" animBg="1"/>
      <p:bldP spid="78867" grpId="0" bldLvl="0" animBg="1"/>
      <p:bldP spid="78870" grpId="0" bldLvl="0" animBg="1"/>
      <p:bldP spid="78871" grpId="0" bldLvl="0" animBg="1"/>
      <p:bldP spid="78872" grpId="0" bldLvl="0" animBg="1"/>
      <p:bldP spid="78873" grpId="0" bldLvl="0" animBg="1"/>
      <p:bldP spid="78874" grpId="0" bldLvl="0" animBg="1"/>
      <p:bldP spid="78875" grpId="0" bldLvl="0" animBg="1"/>
      <p:bldP spid="7887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969645" y="756920"/>
            <a:ext cx="10365740" cy="305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620"/>
              </a:lnSpc>
            </a:pPr>
            <a:r>
              <a:rPr lang="zh-CN" altLang="en-US" sz="3600" dirty="0">
                <a:solidFill>
                  <a:srgbClr val="0B06FF"/>
                </a:solidFill>
                <a:latin typeface="Arial" panose="020B0604020202020204" pitchFamily="34" charset="0"/>
                <a:ea typeface="楷体_GB2312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秦王谓唐雎曰：“寡人以五百里之地易安陵，</a:t>
            </a:r>
          </a:p>
          <a:p>
            <a:pPr lvl="0" fontAlgn="auto" latinLnBrk="1">
              <a:lnSpc>
                <a:spcPts val="46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6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安陵君不听寡人，何也？且秦灭韩亡魏，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而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君      </a:t>
            </a:r>
          </a:p>
          <a:p>
            <a:pPr lvl="0" fontAlgn="auto" latinLnBrk="1">
              <a:lnSpc>
                <a:spcPts val="4620"/>
              </a:lnSpc>
            </a:pPr>
            <a:endParaRPr lang="zh-CN" altLang="en-US" sz="3600" b="1" u="heavy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6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五十里之地存者，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为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长者，故不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错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意也。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5816600" y="273367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当作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755015" y="2670175"/>
            <a:ext cx="1465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凭借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833755" y="403161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秦王对唐雎说：“我用方圆五百里的土地交换安陵，安陵君不听从我，为什么呢？况且秦国灭亡了韩国和魏国，而安陵君却凭着方圆五十里的土地幸存下来，（是因为我）把安陵君当作忠厚长者，所以不打他的主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" name="Text Box 18"/>
          <p:cNvSpPr txBox="1"/>
          <p:nvPr/>
        </p:nvSpPr>
        <p:spPr>
          <a:xfrm>
            <a:off x="7601585" y="2670175"/>
            <a:ext cx="3593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通“措”，放置</a:t>
            </a:r>
          </a:p>
        </p:txBody>
      </p:sp>
      <p:sp>
        <p:nvSpPr>
          <p:cNvPr id="3" name="Text Box 18"/>
          <p:cNvSpPr txBox="1"/>
          <p:nvPr/>
        </p:nvSpPr>
        <p:spPr>
          <a:xfrm>
            <a:off x="8273415" y="1460500"/>
            <a:ext cx="3182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可是，表转折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5097780" y="2733675"/>
            <a:ext cx="718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把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306" grpId="0"/>
      <p:bldP spid="30723" grpId="0"/>
      <p:bldP spid="5" grpId="0"/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784860" y="686435"/>
            <a:ext cx="11214735" cy="320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52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今吾以十倍之地，请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广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于君，而君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逆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者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       </a:t>
            </a:r>
          </a:p>
          <a:p>
            <a:pPr lvl="0" fontAlgn="auto" latinLnBrk="1">
              <a:lnSpc>
                <a:spcPts val="5220"/>
              </a:lnSpc>
            </a:pPr>
            <a:endParaRPr lang="zh-CN" altLang="en-US" sz="3600" b="1" u="heavy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52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与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？”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唐雎对曰：“否，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非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若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是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也。安陵君</a:t>
            </a:r>
          </a:p>
          <a:p>
            <a:pPr lvl="0" fontAlgn="auto" latinLnBrk="1">
              <a:lnSpc>
                <a:spcPts val="4320"/>
              </a:lnSpc>
            </a:pP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3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受地于先王而守之，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虽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千里不敢易也，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岂直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五百里哉？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 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7485380" y="279400"/>
            <a:ext cx="1008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违背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784860" y="3952875"/>
            <a:ext cx="1100645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现在我用十倍的土地，让安陵君扩大领土，但是安陵君违背我的意愿，是轻视我吗？”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唐雎答道：“不，不是像您说的这样！安陵君从先王那里接受了封地而守护它，即使是方圆千里的土地来也不敢交换，哪里只是用五百里的土地（交换）呢？”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" name="Text Box 18"/>
          <p:cNvSpPr txBox="1"/>
          <p:nvPr/>
        </p:nvSpPr>
        <p:spPr>
          <a:xfrm>
            <a:off x="4125595" y="335915"/>
            <a:ext cx="242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增广，扩充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4714240" y="2785745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即使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7646035" y="1548765"/>
            <a:ext cx="108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像</a:t>
            </a:r>
          </a:p>
        </p:txBody>
      </p:sp>
      <p:sp>
        <p:nvSpPr>
          <p:cNvPr id="12" name="Text Box 5"/>
          <p:cNvSpPr txBox="1"/>
          <p:nvPr/>
        </p:nvSpPr>
        <p:spPr>
          <a:xfrm>
            <a:off x="8225790" y="278574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哪里只是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8493760" y="154876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这样</a:t>
            </a:r>
          </a:p>
        </p:txBody>
      </p:sp>
      <p:sp>
        <p:nvSpPr>
          <p:cNvPr id="14" name="Text Box 5"/>
          <p:cNvSpPr txBox="1"/>
          <p:nvPr/>
        </p:nvSpPr>
        <p:spPr>
          <a:xfrm>
            <a:off x="8968105" y="335915"/>
            <a:ext cx="2608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助词，不译</a:t>
            </a:r>
          </a:p>
        </p:txBody>
      </p:sp>
      <p:sp>
        <p:nvSpPr>
          <p:cNvPr id="15" name="Text Box 5"/>
          <p:cNvSpPr txBox="1"/>
          <p:nvPr/>
        </p:nvSpPr>
        <p:spPr>
          <a:xfrm>
            <a:off x="578485" y="1548765"/>
            <a:ext cx="125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轻视</a:t>
            </a:r>
          </a:p>
        </p:txBody>
      </p:sp>
      <p:sp>
        <p:nvSpPr>
          <p:cNvPr id="16" name="Text Box 5"/>
          <p:cNvSpPr txBox="1"/>
          <p:nvPr/>
        </p:nvSpPr>
        <p:spPr>
          <a:xfrm>
            <a:off x="1833245" y="1379220"/>
            <a:ext cx="28340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32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通“欤”，疑问语气助词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527586" y="301214"/>
            <a:ext cx="10376546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秦王说的是否是真心话？说说理由。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唐雎是如何反驳的？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charset="0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比较安陵君的反驳和唐雎的反驳有何异同？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 smtClean="0"/>
          </a:p>
          <a:p>
            <a:pPr>
              <a:spcBef>
                <a:spcPct val="50000"/>
              </a:spcBef>
            </a:pP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概括段意。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35162" y="892885"/>
            <a:ext cx="87055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    不是</a:t>
            </a:r>
            <a:r>
              <a:rPr lang="zh-CN" altLang="en-US" sz="28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真心话。实际上是对安陵君恩威并施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800" b="1" dirty="0" smtClean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613647" y="1828800"/>
            <a:ext cx="99873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      先</a:t>
            </a:r>
            <a:r>
              <a:rPr lang="zh-CN" altLang="en-US" sz="28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用语气极强的否定句堵住秦王带有威胁意味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的质问</a:t>
            </a:r>
            <a:r>
              <a:rPr lang="zh-CN" altLang="en-US" sz="28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，然后正面回答秦王，最后在对比中用一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反问句否定</a:t>
            </a:r>
            <a:r>
              <a:rPr lang="zh-CN" altLang="en-US" sz="28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秦王的无耻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要求。</a:t>
            </a:r>
            <a:endParaRPr lang="zh-CN" altLang="en-US" sz="2800" b="1" dirty="0">
              <a:solidFill>
                <a:schemeClr val="tx2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839558" y="3668359"/>
            <a:ext cx="9980257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   相同</a:t>
            </a:r>
            <a:r>
              <a:rPr lang="zh-CN" altLang="en-US" sz="28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点：都回绝了秦王的无耻妄想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   不同点</a:t>
            </a:r>
            <a:r>
              <a:rPr lang="zh-CN" altLang="en-US" sz="28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：地点、背景、面对的人物不同。唐雎回答较安陵君更为坚定有力。</a:t>
            </a:r>
            <a:endParaRPr lang="zh-CN" altLang="en-US" sz="2800" b="1" dirty="0">
              <a:solidFill>
                <a:schemeClr val="tx2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592132" y="5744583"/>
            <a:ext cx="960657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唐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雎坚决抵制秦王的骗局，表现出维护国土的严正立场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。故事情节的发展。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 rot="5400000">
            <a:off x="-1895345" y="2831260"/>
            <a:ext cx="5544185" cy="78530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dirty="0" smtClean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宋体"/>
                <a:ea typeface="宋体"/>
              </a:rPr>
              <a:t>第二段</a:t>
            </a:r>
            <a:r>
              <a:rPr lang="zh-CN" altLang="en-US" sz="3600" b="1" dirty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宋体"/>
                <a:ea typeface="宋体"/>
              </a:rPr>
              <a:t>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  <p:bldP spid="1229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76985" y="717868"/>
            <a:ext cx="1017905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段中最能表现人物形象的关键词句有哪些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962137" y="1688465"/>
            <a:ext cx="10462260" cy="51706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“安陵君不听寡人，何也”一个“不听”，    写出秦王的怨怒，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好像一个大人在训斥小孩的架势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表现了秦王的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高高在上的傲慢之态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）“且秦灭韩亡魏”表现秦王在炫耀武力，企  图迫使唐雎屈从他的意志。</a:t>
            </a: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）“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以君为长者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，故不错意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”写秦王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掩盖骗局，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故作仁慈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，表现出秦王笑里藏刀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虚伪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狡诈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“而君逆寡人者，轻寡人与”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表现出秦王的咄咄逼人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，狡诈骄横，盛气凌人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169538" y="381001"/>
            <a:ext cx="1107996" cy="528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Arial" charset="0"/>
                <a:ea typeface="华文行楷" pitchFamily="2" charset="-122"/>
              </a:rPr>
              <a:t>唐雎不</a:t>
            </a:r>
            <a:r>
              <a:rPr lang="zh-CN" altLang="en-US" sz="6000" b="1">
                <a:solidFill>
                  <a:srgbClr val="FF3300"/>
                </a:solidFill>
                <a:latin typeface="Arial" charset="0"/>
                <a:ea typeface="华文行楷" pitchFamily="2" charset="-122"/>
              </a:rPr>
              <a:t>辱</a:t>
            </a:r>
            <a:r>
              <a:rPr lang="zh-CN" altLang="en-US" sz="6000" b="1">
                <a:latin typeface="Arial" charset="0"/>
                <a:ea typeface="华文行楷" pitchFamily="2" charset="-122"/>
              </a:rPr>
              <a:t>使命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217538" y="2362200"/>
            <a:ext cx="110799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tx2"/>
                </a:solidFill>
                <a:latin typeface="Arial" charset="0"/>
                <a:ea typeface="华文行楷" pitchFamily="2" charset="-122"/>
              </a:rPr>
              <a:t>辜负</a:t>
            </a: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2133600" y="3048000"/>
            <a:ext cx="1219200" cy="304800"/>
          </a:xfrm>
          <a:prstGeom prst="notched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791200" y="2362201"/>
            <a:ext cx="4978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Arial" charset="0"/>
                <a:ea typeface="华文行楷" pitchFamily="2" charset="-122"/>
              </a:rPr>
              <a:t>唐雎完成了出使的任务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autoUpdateAnimBg="0"/>
      <p:bldP spid="4100" grpId="0" animBg="1"/>
      <p:bldP spid="410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239520" y="779463"/>
            <a:ext cx="10560050" cy="57340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“否，非若是也”先缓和语气，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表现出唐雎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沉着稳定、从容不迫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的智慧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“安陵君受地于先王而守之”，唐雎从容说明原因，强调并非故意违背秦王的意愿。</a:t>
            </a: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“虽千里不敢易也，岂直五百里哉?”唐雎是在揭穿秦王的骗局，委婉中语气强硬，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表达自己坚定的立场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，对比中有力的讥讽秦王的“仁慈”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这组对话里，秦王的“易”和唐雎“守”针锋相对，一方面是秦王的威胁，一方面是唐雎的不卑不亢的态度。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34433" y="620713"/>
            <a:ext cx="11618384" cy="56880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800" b="1" dirty="0">
                <a:latin typeface="+mj-ea"/>
                <a:ea typeface="+mj-ea"/>
              </a:rPr>
              <a:t>课后练习：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背诵第一、二段；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抄写第一、二段原文、翻译；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3.</a:t>
            </a:r>
            <a:r>
              <a:rPr lang="zh-CN" altLang="en-US" sz="2800" b="1" dirty="0">
                <a:latin typeface="+mj-ea"/>
                <a:ea typeface="+mj-ea"/>
              </a:rPr>
              <a:t>抄写课下注释和补充的词语</a:t>
            </a:r>
            <a:r>
              <a:rPr lang="zh-CN" altLang="en-US" sz="2800" b="1" dirty="0" smtClean="0">
                <a:latin typeface="+mj-ea"/>
                <a:ea typeface="+mj-ea"/>
              </a:rPr>
              <a:t>解释</a:t>
            </a:r>
            <a:r>
              <a:rPr altLang="en-US" sz="2800" b="1" dirty="0" smtClean="0">
                <a:latin typeface="+mj-ea"/>
                <a:ea typeface="+mj-ea"/>
              </a:rPr>
              <a:t>。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666974" y="1979407"/>
            <a:ext cx="10062621" cy="336245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完成第三、四段的学习，并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积累文言词汇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疏通文意，了解故事情节。</a:t>
            </a: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探究文本，分析人物形象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学习唐雎不畏强暴，敢于为国家利益而斗争的精神。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2520" y="1188459"/>
            <a:ext cx="254508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学习目标：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标题 21505"/>
          <p:cNvSpPr>
            <a:spLocks noGrp="1" noRot="1"/>
          </p:cNvSpPr>
          <p:nvPr/>
        </p:nvSpPr>
        <p:spPr>
          <a:xfrm>
            <a:off x="323850" y="635"/>
            <a:ext cx="8467725" cy="19538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/>
              <a:t>                第二课时</a:t>
            </a:r>
            <a:endParaRPr lang="en-US" altLang="zh-CN" b="1" dirty="0" smtClean="0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7"/>
          <p:cNvSpPr txBox="1">
            <a:spLocks noChangeArrowheads="1"/>
          </p:cNvSpPr>
          <p:nvPr/>
        </p:nvSpPr>
        <p:spPr bwMode="auto">
          <a:xfrm>
            <a:off x="1678518" y="1589089"/>
            <a:ext cx="9313333" cy="252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7200">
                <a:solidFill>
                  <a:srgbClr val="129221"/>
                </a:solidFill>
                <a:ea typeface="华文行楷" pitchFamily="2" charset="-122"/>
              </a:rPr>
              <a:t>      听读课文，注意字音、节奏和感情。</a:t>
            </a:r>
          </a:p>
        </p:txBody>
      </p:sp>
      <p:pic>
        <p:nvPicPr>
          <p:cNvPr id="70666" name="唐雎不辱使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27951" y="46529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79" fill="hold"/>
                                        <p:tgtEl>
                                          <p:spTgt spid="706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6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6905" y="1673225"/>
            <a:ext cx="10783570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王使人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安陵君曰：“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寡人欲以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其许寡人！”安陵君曰：“大王加惠，以大易小，甚善；虽然，受地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于先王，愿终守之，弗敢易！”秦王不说。安陵君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因使唐雎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使于秦。</a:t>
            </a: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秦王的话要读得响亮，又要显得慢条斯理，尤其是语气词“其”要读出咄咄逼人的气势；安陵君的话要用无可奈何但又十分坚决的口吻去读，读出沉着意味。</a:t>
            </a:r>
          </a:p>
          <a:p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2930525" y="796290"/>
            <a:ext cx="848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           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唐雎不辱使命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3545" y="212725"/>
            <a:ext cx="2543175" cy="58356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正确</a:t>
            </a:r>
            <a:r>
              <a:rPr lang="zh-CN" altLang="en-US" sz="3200" dirty="0"/>
              <a:t>断句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1380" y="717550"/>
            <a:ext cx="1053909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秦王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谓唐雎曰：“寡人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不听寡人，何也？且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秦灭韩亡魏，而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君以五十里之地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存者，以君为长者，故不错意也。今吾以十倍之地，请广于君，而君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逆寡人者，轻寡人与？”唐雎对曰：“否，非若是也。安陵君受地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而守之，虽千里不敢易也，岂直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五百里哉？”</a:t>
            </a: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朗读本段要重点注意语气。秦王问“何也”，是兴师问罪，要读出盛气凌人的气势。然后以高傲的口吻读“且秦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故不错意也”，再盛气凌人地指责“逆寡人者，轻寡人与”。唐雎予以否定的句子，要读得坚定干脆。朗读“安陵君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哉?”时要用晓之以理动之以情的口吻，态度不容置疑，语气要坚定但不要过于生硬。“五百里”与“五十里”、“千里”与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“五百里”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要重读，以形成鲜明的对比。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秦王怫然怒，谓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唐雎曰：“公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亦尝闻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天子之怒乎？”唐雎对曰：“臣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未尝闻也。”秦王曰：“天子之怒，伏尸百万，流血千里。”唐雎曰：“大王尝闻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布衣之怒乎？”秦王曰：“布衣之怒，亦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免冠徒跣，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以头抢地耳。”唐雎曰：“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此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庸夫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之怒也，非士之怒也。夫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专诸之刺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王僚也，彗星袭月；聂政之刺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韩傀也，白虹贯日；要离之刺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庆忌也，仓鹰击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于殿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上。此三子者，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皆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布衣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之士也，怀怒未发，休祲降于天，与臣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而将四矣。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若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士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必怒，伏尸二人，流血五步，天下缟素，今日是也。”挺剑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28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而起。</a:t>
            </a: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</a:p>
          <a:p>
            <a:pPr indent="457200"/>
            <a:r>
              <a:rPr lang="zh-CN" altLang="en-US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“公亦尝闻天子之怒乎”中，重读“乎”，声音要高，要读出威胁之意。“臣未尝闻也”，应读出唐雎的沉着镇定。“伏尸百万，流血千里”，要读出铿锵气势，表现出秦王的霸气。朗读时，“大王尝闻布衣之怒乎”要比“气读。“夫仓鹰击于殿上”要读出气势，要越读越快，越读越重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175" y="609600"/>
            <a:ext cx="110350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秦王色挠，长跪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而谢之曰：“先生坐！何至于此！寡人谕矣：夫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韩、魏灭亡，而安陵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 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以五十里之地存者，徒以</a:t>
            </a:r>
            <a:r>
              <a:rPr lang="zh-CN" altLang="en-US" sz="3200" b="1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有先生也。”</a:t>
            </a: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3325495"/>
            <a:ext cx="99498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朗读指导：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“秦王……谢之曰”时，语气要平和，秦王说的话要用谦卑的语气来读。“何至于此”重音在“何”，可拖长语调，读慢些。“徒以/有先生也”要读对节奏，“徒”读重音，“先生也”语速要慢，读出秦王的感慨语气、敬畏心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5"/>
          <p:cNvSpPr txBox="1"/>
          <p:nvPr/>
        </p:nvSpPr>
        <p:spPr>
          <a:xfrm>
            <a:off x="3007466" y="3933403"/>
            <a:ext cx="8933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+mn-ea"/>
                <a:sym typeface="+mn-ea"/>
              </a:rPr>
              <a:t>唐雎坚决抵制秦王的骗局，表现出维护国土的严正立场。（发展）</a:t>
            </a:r>
          </a:p>
        </p:txBody>
      </p:sp>
      <p:sp>
        <p:nvSpPr>
          <p:cNvPr id="5" name="矩形 4"/>
          <p:cNvSpPr/>
          <p:nvPr/>
        </p:nvSpPr>
        <p:spPr>
          <a:xfrm>
            <a:off x="1374308" y="1264853"/>
            <a:ext cx="3048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段：</a:t>
            </a:r>
            <a:endParaRPr lang="en-US" altLang="zh-CN" sz="36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lvl="0">
              <a:lnSpc>
                <a:spcPct val="200000"/>
              </a:lnSpc>
              <a:spcBef>
                <a:spcPct val="0"/>
              </a:spcBef>
            </a:pPr>
            <a:endParaRPr lang="zh-CN" altLang="en-US" sz="36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lvl="0"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段：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0879" y="1627333"/>
            <a:ext cx="69888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BE"/>
                </a:solidFill>
                <a:latin typeface="Arial" charset="0"/>
              </a:rPr>
              <a:t>秦王企图吞并安陵遭到拒绝而不悦。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BE"/>
                </a:solidFill>
                <a:latin typeface="Arial" charset="0"/>
              </a:rPr>
              <a:t> 交待唐雎使秦的原因，是故事的开端。</a:t>
            </a:r>
            <a:endParaRPr lang="en-US" altLang="zh-CN" sz="2800" b="1" dirty="0" smtClean="0">
              <a:solidFill>
                <a:srgbClr val="0000BE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 smtClean="0">
              <a:solidFill>
                <a:srgbClr val="0000BE"/>
              </a:solidFill>
              <a:latin typeface="Arial" charset="0"/>
            </a:endParaRPr>
          </a:p>
        </p:txBody>
      </p:sp>
      <p:sp>
        <p:nvSpPr>
          <p:cNvPr id="8" name="WordArt 2"/>
          <p:cNvSpPr>
            <a:spLocks noChangeArrowheads="1" noChangeShapeType="1"/>
          </p:cNvSpPr>
          <p:nvPr/>
        </p:nvSpPr>
        <p:spPr bwMode="auto">
          <a:xfrm rot="5400000">
            <a:off x="-1895345" y="2831260"/>
            <a:ext cx="5544185" cy="78530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dirty="0" smtClean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宋体"/>
                <a:ea typeface="宋体"/>
              </a:rPr>
              <a:t>知识回顾</a:t>
            </a:r>
            <a:endParaRPr lang="zh-CN" altLang="en-US" sz="3600" b="1" dirty="0">
              <a:ln w="9525">
                <a:round/>
                <a:headEnd/>
                <a:tailEnd/>
              </a:ln>
              <a:solidFill>
                <a:srgbClr val="CC0000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52400" y="965200"/>
            <a:ext cx="1190307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34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怫然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怒，谓唐雎曰：“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公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亦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尝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天子之怒</a:t>
            </a:r>
          </a:p>
          <a:p>
            <a:pPr lvl="0" fontAlgn="auto" latinLnBrk="1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乎？”唐雎对曰：“臣未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尝闻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也。”秦王曰：“天子之怒，</a:t>
            </a:r>
          </a:p>
          <a:p>
            <a:pPr lvl="0" fontAlgn="auto" latinLnBrk="1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伏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尸百万，流血千里。”唐雎曰：“大王尝闻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布衣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之怒</a:t>
            </a:r>
          </a:p>
          <a:p>
            <a:pPr lvl="0" fontAlgn="auto" latinLnBrk="1">
              <a:lnSpc>
                <a:spcPts val="34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lvl="0" fontAlgn="auto" latinLnBrk="1">
              <a:lnSpc>
                <a:spcPts val="34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乎？”秦王曰：“布衣之怒，亦免冠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徒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跣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，以头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抢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地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尔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。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”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7367905" y="381635"/>
            <a:ext cx="1008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也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206829" y="4158343"/>
            <a:ext cx="11515271" cy="260885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</a:t>
            </a:r>
            <a:endParaRPr lang="en-US" altLang="zh-CN" sz="3600" b="1" dirty="0" smtClean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译文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： 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勃然大怒，对唐雎说：“您曾听说过天子发怒吗？”唐雎回答说：“我未曾听说过。”秦王说：“天子发怒，横尸百万，血流千里。”唐雎说：“大王曾经听说过平民发怒吗？”秦王说：“平民发怒，也不过是摘掉帽子赤着脚，用头撞地罢了。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3970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" name="Text Box 18"/>
          <p:cNvSpPr txBox="1"/>
          <p:nvPr/>
        </p:nvSpPr>
        <p:spPr>
          <a:xfrm>
            <a:off x="1927860" y="477520"/>
            <a:ext cx="2427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愤怒的样子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9344660" y="2209800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平民</a:t>
            </a:r>
          </a:p>
        </p:txBody>
      </p:sp>
      <p:sp>
        <p:nvSpPr>
          <p:cNvPr id="12" name="Text Box 5"/>
          <p:cNvSpPr txBox="1"/>
          <p:nvPr/>
        </p:nvSpPr>
        <p:spPr>
          <a:xfrm>
            <a:off x="8023860" y="304228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赤脚</a:t>
            </a:r>
          </a:p>
        </p:txBody>
      </p:sp>
      <p:sp>
        <p:nvSpPr>
          <p:cNvPr id="14" name="Text Box 5"/>
          <p:cNvSpPr txBox="1"/>
          <p:nvPr/>
        </p:nvSpPr>
        <p:spPr>
          <a:xfrm>
            <a:off x="4984750" y="381635"/>
            <a:ext cx="2608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对人的敬称</a:t>
            </a:r>
          </a:p>
        </p:txBody>
      </p:sp>
      <p:sp>
        <p:nvSpPr>
          <p:cNvPr id="15" name="Text Box 5"/>
          <p:cNvSpPr txBox="1"/>
          <p:nvPr/>
        </p:nvSpPr>
        <p:spPr>
          <a:xfrm>
            <a:off x="8023860" y="381635"/>
            <a:ext cx="125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曾经</a:t>
            </a:r>
          </a:p>
        </p:txBody>
      </p:sp>
      <p:sp>
        <p:nvSpPr>
          <p:cNvPr id="16" name="Text Box 5"/>
          <p:cNvSpPr txBox="1"/>
          <p:nvPr/>
        </p:nvSpPr>
        <p:spPr>
          <a:xfrm>
            <a:off x="9278620" y="420370"/>
            <a:ext cx="111569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听说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9344660" y="3042285"/>
            <a:ext cx="1445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碰，撞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11102340" y="3042285"/>
            <a:ext cx="1494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罢了</a:t>
            </a:r>
          </a:p>
        </p:txBody>
      </p:sp>
      <p:sp>
        <p:nvSpPr>
          <p:cNvPr id="6" name="Text Box 18"/>
          <p:cNvSpPr txBox="1"/>
          <p:nvPr/>
        </p:nvSpPr>
        <p:spPr>
          <a:xfrm>
            <a:off x="152400" y="2253615"/>
            <a:ext cx="1236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倒下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7012305" y="3042285"/>
            <a:ext cx="10115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裸露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9" grpId="0"/>
      <p:bldP spid="12" grpId="0"/>
      <p:bldP spid="14" grpId="0"/>
      <p:bldP spid="15" grpId="0"/>
      <p:bldP spid="16" grpId="0"/>
      <p:bldP spid="2" grpId="0"/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624417" y="1700214"/>
            <a:ext cx="11328400" cy="363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en-US" altLang="zh-CN" sz="3200" b="1" dirty="0">
                <a:latin typeface="隶书" pitchFamily="49" charset="-122"/>
                <a:ea typeface="隶书" pitchFamily="49" charset="-122"/>
              </a:rPr>
              <a:t>    </a:t>
            </a:r>
            <a:r>
              <a:rPr kumimoji="0" lang="en-US" altLang="zh-CN" sz="3200" b="1" u="sng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kumimoji="0" lang="zh-CN" altLang="en-US" sz="3200" b="1" u="sng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战国策</a:t>
            </a:r>
            <a:r>
              <a:rPr kumimoji="0" lang="en-US" altLang="zh-CN" sz="3200" b="1" u="sng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是一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部记述</a:t>
            </a:r>
            <a:r>
              <a:rPr kumimoji="0" lang="zh-CN" altLang="en-US" sz="3200" b="1" u="sng" dirty="0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战国</a:t>
            </a:r>
            <a:r>
              <a:rPr kumimoji="0" lang="zh-CN" altLang="en-US" sz="3200" b="1" u="sng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时代</a:t>
            </a:r>
            <a:r>
              <a:rPr kumimoji="0" lang="zh-CN" altLang="en-US" sz="3200" b="1" u="sng" dirty="0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的国别体史书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。是</a:t>
            </a:r>
            <a:r>
              <a:rPr kumimoji="0" lang="zh-CN" altLang="en-US" sz="3200" b="1" i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西汉末年</a:t>
            </a:r>
            <a:r>
              <a:rPr kumimoji="0"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刘向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根据战国史书整理编辑而成的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又名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国策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国事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。其叙事年代起于</a:t>
            </a:r>
            <a:r>
              <a:rPr lang="zh-CN" altLang="en-US" sz="3200" b="1" dirty="0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战国初年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，终于</a:t>
            </a:r>
            <a:r>
              <a:rPr lang="zh-CN" altLang="en-US" sz="3200" b="1" dirty="0" smtClean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六国灭亡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，从中可以看出当时政治、外交、军事等方面的状况和社会面貌。</a:t>
            </a:r>
            <a:r>
              <a:rPr lang="zh-CN" altLang="en-US" sz="3200" b="1" dirty="0" smtClean="0">
                <a:solidFill>
                  <a:srgbClr val="0000FF"/>
                </a:solidFill>
                <a:ea typeface="隶书" pitchFamily="49" charset="-122"/>
              </a:rPr>
              <a:t> </a:t>
            </a:r>
            <a:r>
              <a:rPr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载录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战国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时期游说之士的</a:t>
            </a:r>
            <a:r>
              <a:rPr kumimoji="0" lang="zh-CN" altLang="en-US" sz="3200" b="1" u="sng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策略和言论</a:t>
            </a:r>
            <a:r>
              <a:rPr kumimoji="0"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的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汇编</a:t>
            </a:r>
            <a:r>
              <a:rPr kumimoji="1" lang="zh-CN" altLang="en-US" sz="32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雄辩的论说，铺张的叙事，尖刻的讽刺，耐人寻味的幽默，构成了独特的语言风格。它标志着我国古代散文发展到一个新的高度，给</a:t>
            </a:r>
            <a:r>
              <a:rPr kumimoji="1" lang="zh-CN" altLang="en-US" sz="32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后世散文和辞赋</a:t>
            </a:r>
            <a:r>
              <a:rPr kumimoji="1" lang="zh-CN" altLang="en-US" sz="32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的创作以重大影响。</a:t>
            </a:r>
            <a:endParaRPr kumimoji="0" lang="zh-CN" altLang="en-US" sz="3200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147" name="Text Box 9"/>
          <p:cNvSpPr txBox="1">
            <a:spLocks noChangeArrowheads="1"/>
          </p:cNvSpPr>
          <p:nvPr/>
        </p:nvSpPr>
        <p:spPr bwMode="auto">
          <a:xfrm>
            <a:off x="527051" y="620714"/>
            <a:ext cx="374438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29221"/>
                </a:solidFill>
                <a:ea typeface="华文行楷" pitchFamily="2" charset="-122"/>
              </a:rPr>
              <a:t>文 学 常 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012825" y="919480"/>
            <a:ext cx="10165715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唐雎曰：“此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庸夫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之怒也，非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士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之怒也。夫专诸</a:t>
            </a:r>
          </a:p>
          <a:p>
            <a:pPr lvl="0" fontAlgn="auto" latinLnBrk="1">
              <a:lnSpc>
                <a:spcPts val="47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720"/>
              </a:lnSpc>
            </a:pP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之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刺王僚也，彗星袭月；聂政之刺韩傀也，白</a:t>
            </a:r>
          </a:p>
          <a:p>
            <a:pPr lvl="0" fontAlgn="auto" latinLnBrk="1">
              <a:lnSpc>
                <a:spcPts val="47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7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虹贯日；要离之刺庆忌也，仓鹰击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于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殿上。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5894070" y="440055"/>
            <a:ext cx="3559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有胆识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  <a:cs typeface="+mn-ea"/>
                <a:sym typeface="+mn-ea"/>
              </a:rPr>
              <a:t>有才能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的人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876300" y="4037330"/>
            <a:ext cx="10440035" cy="27285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唐雎</a:t>
            </a:r>
            <a:r>
              <a:rPr lang="zh-CN" altLang="en-US" b="1" dirty="0" smtClean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说：“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这是平庸无能的人发怒，不是</a:t>
            </a:r>
            <a:r>
              <a:rPr lang="zh-CN" altLang="en-US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+mn-ea"/>
              </a:rPr>
              <a:t>有胆识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  <a:cs typeface="+mn-ea"/>
                <a:sym typeface="+mn-ea"/>
              </a:rPr>
              <a:t>有才能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的人发怒。从前，专诸刺杀吴王僚的时候，彗星的尾巴扫过月亮；聂政刺杀韩傀的时候，白色的长虹穿日而过；要离刺杀庆忌的时候，苍鹰扑到宫殿上。”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" name="Text Box 18"/>
          <p:cNvSpPr txBox="1"/>
          <p:nvPr/>
        </p:nvSpPr>
        <p:spPr>
          <a:xfrm>
            <a:off x="2990215" y="506095"/>
            <a:ext cx="3003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平庸无能的人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7428230" y="2919095"/>
            <a:ext cx="2229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在，到</a:t>
            </a:r>
          </a:p>
        </p:txBody>
      </p:sp>
      <p:sp>
        <p:nvSpPr>
          <p:cNvPr id="16" name="Text Box 5"/>
          <p:cNvSpPr txBox="1"/>
          <p:nvPr/>
        </p:nvSpPr>
        <p:spPr>
          <a:xfrm>
            <a:off x="77470" y="1690370"/>
            <a:ext cx="603821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用在主谓间，取消句子的独立性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101725" y="560070"/>
            <a:ext cx="10165715" cy="29895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此三子者，皆布衣之士也，怀怒未发，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休祲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降于</a:t>
            </a:r>
          </a:p>
          <a:p>
            <a:pPr lvl="0" fontAlgn="auto" latinLnBrk="1">
              <a:lnSpc>
                <a:spcPts val="45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天，与臣而将四矣。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士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必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怒，伏尸二人，流</a:t>
            </a:r>
          </a:p>
          <a:p>
            <a:pPr lvl="0" fontAlgn="auto" latinLnBrk="1">
              <a:lnSpc>
                <a:spcPts val="45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5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血五步，天下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缟素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，今日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是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也。”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挺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剑而起。 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5114925" y="1328420"/>
            <a:ext cx="1102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如果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696595" y="3493135"/>
            <a:ext cx="11129645" cy="32854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译文：</a:t>
            </a: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这三个人，都是平民中有胆识有才能的人，心里的愤怒还没有发作出来，上天就降下了征兆，（现在，专诸、聂政、要离）加上我，将变成四个人了。如果有胆识有才能的人一定要发怒，就会倒下两具尸体，流血五步远，全国人民都要穿白色丧服——今天就是这样。”（说罢）拔出宝剑站起来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" name="Text Box 18"/>
          <p:cNvSpPr txBox="1"/>
          <p:nvPr/>
        </p:nvSpPr>
        <p:spPr>
          <a:xfrm>
            <a:off x="6724015" y="41275"/>
            <a:ext cx="5102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吉凶的征兆，这里偏指凶兆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7959090" y="2458085"/>
            <a:ext cx="1133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拔</a:t>
            </a:r>
          </a:p>
        </p:txBody>
      </p:sp>
      <p:sp>
        <p:nvSpPr>
          <p:cNvPr id="16" name="Text Box 5"/>
          <p:cNvSpPr txBox="1"/>
          <p:nvPr/>
        </p:nvSpPr>
        <p:spPr>
          <a:xfrm>
            <a:off x="3234690" y="2458085"/>
            <a:ext cx="312293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穿白色丧服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5945505" y="2458085"/>
            <a:ext cx="1346835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这样</a:t>
            </a:r>
          </a:p>
        </p:txBody>
      </p:sp>
      <p:sp>
        <p:nvSpPr>
          <p:cNvPr id="3" name="Text Box 18"/>
          <p:cNvSpPr txBox="1"/>
          <p:nvPr/>
        </p:nvSpPr>
        <p:spPr>
          <a:xfrm>
            <a:off x="6421120" y="1328420"/>
            <a:ext cx="1102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一定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1268413"/>
            <a:ext cx="121920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Arial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、秦王说的“天子之怒”的具体内容是什么？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、秦王为什么要说“天子之怒”呢？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Arial" charset="0"/>
              </a:rPr>
              <a:t>、 </a:t>
            </a:r>
            <a:r>
              <a:rPr lang="zh-CN" altLang="en-US" sz="2800" b="1" dirty="0"/>
              <a:t>唐雎举专诸、聂政、要离等三个人物的目的是什么？</a:t>
            </a: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814918" y="1916114"/>
            <a:ext cx="105621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  <a:latin typeface="Arial" charset="0"/>
              </a:rPr>
              <a:t>伏</a:t>
            </a:r>
            <a:r>
              <a:rPr lang="zh-CN" altLang="en-US" sz="2800" b="1" dirty="0">
                <a:solidFill>
                  <a:srgbClr val="FF3300"/>
                </a:solidFill>
                <a:latin typeface="Arial" charset="0"/>
              </a:rPr>
              <a:t>尸百万、流血千里，即进行残酷的战争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27051" y="3141664"/>
            <a:ext cx="1075266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charset="0"/>
              </a:rPr>
              <a:t> </a:t>
            </a:r>
            <a:r>
              <a:rPr lang="zh-CN" altLang="en-US" sz="2800" b="1" dirty="0" smtClean="0">
                <a:solidFill>
                  <a:srgbClr val="FF3300"/>
                </a:solidFill>
                <a:latin typeface="Arial" charset="0"/>
              </a:rPr>
              <a:t>以</a:t>
            </a:r>
            <a:r>
              <a:rPr lang="zh-CN" altLang="en-US" sz="2800" b="1" dirty="0">
                <a:solidFill>
                  <a:srgbClr val="FF3300"/>
                </a:solidFill>
                <a:latin typeface="Arial" charset="0"/>
              </a:rPr>
              <a:t>武力威胁，想施以恐吓而让唐雎臣服。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4365626"/>
            <a:ext cx="121920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  <a:latin typeface="Arial" charset="0"/>
              </a:rPr>
              <a:t>      表明自己要效法他们，表达了要与秦王斗争到底的决心。并为下文的举动做铺垫。</a:t>
            </a:r>
            <a:endParaRPr lang="en-US" altLang="zh-CN" sz="2800" b="1" dirty="0" smtClean="0">
              <a:solidFill>
                <a:srgbClr val="FF33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19667" y="404813"/>
            <a:ext cx="528108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0000FF"/>
                </a:solidFill>
                <a:latin typeface="Verdana" pitchFamily="34" charset="0"/>
              </a:rPr>
              <a:t>第三段</a:t>
            </a:r>
            <a:r>
              <a:rPr lang="zh-CN" altLang="en-US" sz="3600" b="1" dirty="0" smtClean="0">
                <a:solidFill>
                  <a:srgbClr val="0000FF"/>
                </a:solidFill>
                <a:latin typeface="Verdana" pitchFamily="34" charset="0"/>
              </a:rPr>
              <a:t>分析：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123" y="5357308"/>
            <a:ext cx="61488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、概括段意。</a:t>
            </a:r>
            <a:endParaRPr lang="en-US" altLang="zh-CN" sz="2800" b="1" dirty="0" smtClean="0"/>
          </a:p>
          <a:p>
            <a:pPr>
              <a:spcBef>
                <a:spcPct val="50000"/>
              </a:spcBef>
            </a:pP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519952" y="5841402"/>
            <a:ext cx="113672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唐雎坚决抵制秦王的骗局，表现出誓死维护国土的决心。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故事情节的高潮。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  <p:bldP spid="1638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139190" y="995045"/>
            <a:ext cx="10165715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0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 秦王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色挠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，        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长跪而谢之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曰：“先生坐！</a:t>
            </a:r>
          </a:p>
          <a:p>
            <a:pPr lvl="0" fontAlgn="auto" latinLnBrk="1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何至于此！寡人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谕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矣：夫韩、魏灭亡，而安陵以</a:t>
            </a:r>
          </a:p>
          <a:p>
            <a:pPr lvl="0" fontAlgn="auto" latinLnBrk="1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五十里之地存者，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徒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有先生也。” </a:t>
            </a:r>
            <a:endParaRPr lang="en-US" altLang="zh-CN" sz="3600" b="1" dirty="0" smtClean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lvl="0" fontAlgn="auto" latinLnBrk="1">
              <a:lnSpc>
                <a:spcPts val="4020"/>
              </a:lnSpc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306" name="Text Box 18"/>
          <p:cNvSpPr txBox="1"/>
          <p:nvPr/>
        </p:nvSpPr>
        <p:spPr>
          <a:xfrm>
            <a:off x="4864100" y="523240"/>
            <a:ext cx="4947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直身跪着，向唐雎道歉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940435" y="4008755"/>
            <a:ext cx="10563225" cy="238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        </a:t>
            </a:r>
            <a:endParaRPr lang="en-US" altLang="zh-CN" sz="3600" b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译文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黑体" panose="02010609060101010101" pitchFamily="2" charset="-122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秦王神色沮丧，直身跪着，向唐雎道歉：“先生请坐，怎么会到这种地步！我明白了：韩国、魏国灭亡，可是安陵国却凭着五十里的土地幸存下来，只是因为有先生啊。”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" name="Text Box 18"/>
          <p:cNvSpPr txBox="1"/>
          <p:nvPr/>
        </p:nvSpPr>
        <p:spPr>
          <a:xfrm>
            <a:off x="1943735" y="523240"/>
            <a:ext cx="3128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面露胆怯之色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5528945" y="2571750"/>
            <a:ext cx="1133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因为</a:t>
            </a:r>
          </a:p>
        </p:txBody>
      </p:sp>
      <p:sp>
        <p:nvSpPr>
          <p:cNvPr id="16" name="Text Box 5"/>
          <p:cNvSpPr txBox="1"/>
          <p:nvPr/>
        </p:nvSpPr>
        <p:spPr>
          <a:xfrm>
            <a:off x="3462020" y="1567180"/>
            <a:ext cx="312293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明白，懂得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4717415" y="2571750"/>
            <a:ext cx="1026160" cy="54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只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5" grpId="0"/>
      <p:bldP spid="11" grpId="0"/>
      <p:bldP spid="16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"/>
          <p:cNvSpPr txBox="1"/>
          <p:nvPr/>
        </p:nvSpPr>
        <p:spPr>
          <a:xfrm>
            <a:off x="623943" y="268942"/>
            <a:ext cx="8155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第四段段意：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1183341" y="1613274"/>
            <a:ext cx="9854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+mj-ea"/>
                <a:sym typeface="+mn-ea"/>
              </a:rPr>
              <a:t>    故事的结局。写</a:t>
            </a:r>
            <a:r>
              <a:rPr lang="zh-CN" altLang="en-US" sz="3600" b="1" dirty="0" smtClean="0">
                <a:solidFill>
                  <a:srgbClr val="0000CC"/>
                </a:solidFill>
                <a:latin typeface="+mj-ea"/>
                <a:ea typeface="+mj-ea"/>
                <a:sym typeface="+mn-ea"/>
              </a:rPr>
              <a:t>唐雎不辱使命，在</a:t>
            </a:r>
            <a:r>
              <a:rPr lang="zh-CN" altLang="en-US" sz="3600" b="1" dirty="0">
                <a:solidFill>
                  <a:srgbClr val="0000CC"/>
                </a:solidFill>
                <a:latin typeface="+mj-ea"/>
                <a:ea typeface="+mj-ea"/>
                <a:sym typeface="+mn-ea"/>
              </a:rPr>
              <a:t>这场斗争中取得了</a:t>
            </a:r>
            <a:r>
              <a:rPr lang="zh-CN" altLang="en-US" sz="3600" b="1" dirty="0" smtClean="0">
                <a:solidFill>
                  <a:srgbClr val="0000CC"/>
                </a:solidFill>
                <a:latin typeface="+mj-ea"/>
                <a:ea typeface="+mj-ea"/>
                <a:sym typeface="+mn-ea"/>
              </a:rPr>
              <a:t>胜利。</a:t>
            </a:r>
            <a:endParaRPr lang="zh-CN" altLang="en-US" sz="3600" b="1" dirty="0">
              <a:solidFill>
                <a:srgbClr val="0000CC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81018" y="1032734"/>
            <a:ext cx="10208148" cy="180399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秦王说，“天子之怒……千里”，唐雎说，“伏尸二人……今日是也。”他们各表达了什么意思? 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540809" y="2993390"/>
            <a:ext cx="9980295" cy="23482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天子之怒”是秦王慑服唐雎的话，意为要发动战争，消灭安陵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“布衣之怒”是唐雎回击秦王的话，意思是你要我的地，我就要你的命，而且我不惜自己的生命保卫安陵。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528445" y="1205865"/>
            <a:ext cx="918654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面对秦王的天子之怒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唐雎害怕了吗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他是如何进行反击的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700044" y="2467909"/>
            <a:ext cx="9186545" cy="178510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唐雎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临危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不惧</a:t>
            </a:r>
            <a:r>
              <a:rPr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他以布衣之怒针锋相对地驳斥了秦王的天子之怒。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161827" y="1054250"/>
            <a:ext cx="9868124" cy="12208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段是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怎样描写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的？表现了秦王什么样的性格特点？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366221" y="2678654"/>
            <a:ext cx="9586259" cy="234936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神态、动作、语言描写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色挠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”“长跪而谢之”“……徒以有先生也”等表现了秦王的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前倨后恭、欺软怕硬、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色厉内荏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外强中干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的性格特点</a:t>
            </a:r>
            <a:r>
              <a:rPr 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528445" y="1443355"/>
            <a:ext cx="9942195" cy="12208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秦王反应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及话语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对刻画唐雎的形象有什么好处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739900" y="2773045"/>
            <a:ext cx="92925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从侧面刻画唐雎的形象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表现了唐雎的智勇超群、英气逼人的大无畏精神。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161826" y="1355465"/>
            <a:ext cx="9788749" cy="122263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“若士必怒……今日是也”表现了唐雎的什么精神？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237129" y="2796988"/>
            <a:ext cx="10117306" cy="118957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表现了唐雎善于抓住斗争时机，视死如归，</a:t>
            </a: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不完成使命不罢休的大无畏精神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484094" y="1000461"/>
            <a:ext cx="11418981" cy="28838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这篇文章记叙了战国末期的一段故事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：公元前230年和公元前225年，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秦先后灭亡了韩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魏两国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安陵是魏的附庸小国，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秦想用诈骗手段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吞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并安陵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安陵君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果断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拒绝秦王的要求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在秦王不悦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，安陵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危在旦夕，安陵君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派遣唐雎出使秦国，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保全国土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解除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危机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背景链接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387737" y="731520"/>
            <a:ext cx="9315824" cy="656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归纳安陵君、秦王和唐雎的性格特点。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494852" y="1645920"/>
            <a:ext cx="11239350" cy="291361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安陵君头脑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清醒，知人善任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秦王是一个阴险狡诈，骄横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狂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暴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，外强中干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、色厉内荏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、恃强凌弱、前倨后恭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的封建统治者。</a:t>
            </a: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唐雎是一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个忠君爱国、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正气凛然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、机智果敢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、不畏强暴、敢于抗争的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外交家形象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34433" y="620713"/>
            <a:ext cx="11618384" cy="56880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4000" b="1" dirty="0">
                <a:solidFill>
                  <a:srgbClr val="0000CC"/>
                </a:solidFill>
                <a:latin typeface="+mj-ea"/>
                <a:ea typeface="+mj-ea"/>
              </a:rPr>
              <a:t>课后练习：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背诵第三、四段；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抄写第三、四段原文、翻译；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3.</a:t>
            </a:r>
            <a:r>
              <a:rPr lang="zh-CN" altLang="en-US" sz="2800" b="1" dirty="0">
                <a:latin typeface="+mj-ea"/>
                <a:ea typeface="+mj-ea"/>
              </a:rPr>
              <a:t>抄写课下注释和补充的词语</a:t>
            </a:r>
            <a:r>
              <a:rPr lang="zh-CN" altLang="en-US" sz="2800" b="1" dirty="0" smtClean="0">
                <a:latin typeface="+mj-ea"/>
                <a:ea typeface="+mj-ea"/>
              </a:rPr>
              <a:t>解释</a:t>
            </a:r>
            <a:r>
              <a:rPr altLang="en-US" sz="2800" b="1" dirty="0" smtClean="0">
                <a:latin typeface="+mj-ea"/>
                <a:ea typeface="+mj-ea"/>
              </a:rPr>
              <a:t>。</a:t>
            </a:r>
            <a:endParaRPr lang="zh-CN" altLang="en-US" sz="2800" b="1" dirty="0">
              <a:latin typeface="+mj-ea"/>
              <a:ea typeface="+mj-ea"/>
            </a:endParaRPr>
          </a:p>
          <a:p>
            <a:pPr>
              <a:buFont typeface="Wingdings" pitchFamily="2" charset="2"/>
              <a:buNone/>
            </a:pPr>
            <a:endParaRPr lang="en-US" altLang="zh-CN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4099" y="2388196"/>
            <a:ext cx="105962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学习本文运用对比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衬托、对话刻画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人物形象的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方法。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、感受唐雎说话的技巧，应用到生活和写作中去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、学习唐雎不畏强暴、敢于斗争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的爱国精神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dirty="0"/>
          </a:p>
        </p:txBody>
      </p:sp>
      <p:sp>
        <p:nvSpPr>
          <p:cNvPr id="3" name="标题 21505"/>
          <p:cNvSpPr>
            <a:spLocks noGrp="1" noRot="1"/>
          </p:cNvSpPr>
          <p:nvPr/>
        </p:nvSpPr>
        <p:spPr>
          <a:xfrm>
            <a:off x="323850" y="635"/>
            <a:ext cx="8467725" cy="19538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/>
              <a:t>                第三课时</a:t>
            </a:r>
            <a:endParaRPr lang="en-US" altLang="zh-CN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387275" y="1645921"/>
            <a:ext cx="6177752" cy="646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学习目标：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4260253" y="922618"/>
            <a:ext cx="290893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</a:t>
            </a:r>
            <a:r>
              <a:rPr lang="zh-CN" sz="4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主旨</a:t>
            </a:r>
            <a:endParaRPr lang="zh-CN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677209" y="1854537"/>
            <a:ext cx="1042797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本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文记叙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小国之臣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唐雎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临危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出使秦国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完成使命的故事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文章运用人物对话生动地塑造了唐雎这一形象，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歌颂了他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维护国土的严正立场和不畏强暴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敢于斗争的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爱国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精神，揭示了弱国安陵能够在外交上战胜强秦的原因。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揭露了秦王骄横欺诈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、外强中干、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色厉内荏的本质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04856" y="860612"/>
            <a:ext cx="102843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唐雎的说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了哪些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话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？这些话的</a:t>
            </a:r>
            <a:r>
              <a:rPr sz="3600" b="1" dirty="0" smtClean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技巧体现在哪些方面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971848" y="677732"/>
            <a:ext cx="1080777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否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，非若是也。安陵君受地于先王而守之，虽千里不敢易也，岂直五百里哉</a:t>
            </a:r>
            <a:r>
              <a:rPr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面对秦王的诘问与指责，唐雎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言辞委婉，态度严正。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先用屈从秦王的口吻说：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“否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，非若是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也”，既安抚了秦王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，缓和气氛又借以引出下文，再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“受地于先王”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作为正当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充分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的理由加以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解释和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辩驳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可谓言之有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节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sz="36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073785" y="476250"/>
            <a:ext cx="10353040" cy="429861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此庸夫之怒也，非士之怒也。……天下缟素，今日是也。</a:t>
            </a: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此处唐雎的大段独白将故事推至高潮，“庸夫之怒”和“士之怒”的比较表明了自己的身份和追求，使秦王不敢低估他的力量和决心。为了增强语言的力度，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他罗列士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刺杀君主的历史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事件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并渲染刺杀时上天的征兆，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用正义和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决心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瓦解秦王的强势心理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可谓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言之有据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634701" y="301216"/>
            <a:ext cx="10688768" cy="180049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fontAlgn="auto" latinLnBrk="1">
              <a:lnSpc>
                <a:spcPts val="4520"/>
              </a:lnSpc>
            </a:pPr>
            <a:r>
              <a:rPr 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若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士 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必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怒，伏尸二人，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流血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五步，天下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缟素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，今日</a:t>
            </a:r>
            <a:r>
              <a:rPr lang="zh-CN" altLang="en-US" sz="36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是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0918" y="1753496"/>
            <a:ext cx="105317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针对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秦王“天子之怒，伏尸百万，流血千里”的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恐吓，唐雎用短小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紧凑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的言辞“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若士必怒，伏尸二人，流血五步，天下缟素，今日是也”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果断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回击，意图用生命捍卫国家领土，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瞬间击垮了色厉内荏的秦王，使其胆怯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畏惧，可谓言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有力。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204856" y="796066"/>
            <a:ext cx="9369911" cy="12208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从唐雎说话的技巧(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言之有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节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，言之有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据</a:t>
            </a:r>
            <a:r>
              <a:rPr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言之有力)中，你有什么感悟与启发？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420010" y="2000922"/>
            <a:ext cx="9385300" cy="459235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说话技巧在与人交往中，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起着举足轻重</a:t>
            </a: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的作用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勇敢与善辩也是好的品质与能力。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平时要多锻炼自己的说话能力，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提高说</a:t>
            </a: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话技巧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另外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要能够在我们以后的写作过程中，充分运用个性化的人物语言来凸现人物的性格特点，提高我们的写作能力。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884518" y="839095"/>
            <a:ext cx="11013440" cy="77867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本文运用了对比、衬托的手法，塑造了两个对立的形象。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对比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：秦王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前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倨后恭(使人谓——不悦——怫然怒——色挠，长跪而谢)，唐雎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前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恭后倨(临危出使——沉着应对——针锋相对——挺剑而起)。一个色厉内荏、外强中干，</a:t>
            </a:r>
            <a:r>
              <a:rPr lang="zh-CN"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另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一个临危不惧、机智果敢。通过对比，人物形象更加鲜明。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衬托：安陵君大敌当前有一国之君的见识，</a:t>
            </a:r>
            <a:r>
              <a:rPr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但无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具体</a:t>
            </a:r>
            <a:r>
              <a:rPr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解决问题的方法</a:t>
            </a:r>
            <a:r>
              <a:rPr sz="32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，更衬托出唐雎的过人之处</a:t>
            </a:r>
            <a:r>
              <a:rPr lang="zh-CN"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32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最后一段，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以秦王的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的屈服、前倨后恭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，反衬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侧面烘托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出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唐雎不畏强暴，敢于斗争，胆识过人的英雄气概。</a:t>
            </a:r>
            <a:endParaRPr lang="en-US" altLang="zh-CN" sz="32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zh-CN" sz="2800" b="1" dirty="0" smtClean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sz="28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写作</a:t>
            </a:r>
            <a:r>
              <a:rPr lang="zh-CN" altLang="en-US" sz="4000" b="1" dirty="0" smtClean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特色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1505"/>
          <p:cNvSpPr>
            <a:spLocks noGrp="1" noRot="1"/>
          </p:cNvSpPr>
          <p:nvPr/>
        </p:nvSpPr>
        <p:spPr>
          <a:xfrm>
            <a:off x="323850" y="635"/>
            <a:ext cx="8467725" cy="19538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/>
              <a:t>                第一课时</a:t>
            </a:r>
            <a:endParaRPr lang="en-US" altLang="zh-CN" b="1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1194099" y="2377441"/>
            <a:ext cx="10144461" cy="2075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、学习文章第一二自然段，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积累文言词汇。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疏通文意，了解故事情节。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探究文本，分析人物形象。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032734" y="1624405"/>
            <a:ext cx="5130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学习目标：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614805" y="722313"/>
            <a:ext cx="9436735" cy="563231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）精彩的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对话描写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①通过对话刻画人物形象，表现了不同性格：安陵君貌似恭顺，实则坚定；唐雎智勇双全，不畏强暴；秦王骄横狡诈。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通过对话推动情节发展</a:t>
            </a:r>
            <a:r>
              <a:rPr sz="3600" b="1" dirty="0">
                <a:solidFill>
                  <a:schemeClr val="tx2">
                    <a:lumMod val="75000"/>
                  </a:schemeClr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结构严谨，重点突出。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形成的“开端—发展—高潮—结局”的故事情节，详写了唐雎与秦王的对话，突出文章中心——唐雎不畏强暴、机智勇敢的性格特征。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写作特色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1517015" y="837565"/>
            <a:ext cx="9742805" cy="1380490"/>
          </a:xfrm>
        </p:spPr>
        <p:txBody>
          <a:bodyPr/>
          <a:lstStyle/>
          <a:p>
            <a:pPr indent="457200" latinLnBrk="1">
              <a:lnSpc>
                <a:spcPct val="100000"/>
              </a:lnSpc>
              <a:spcAft>
                <a:spcPts val="0"/>
              </a:spcAft>
              <a:buClr>
                <a:srgbClr val="1727F5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列举我国历史上两个“不辱使命”的外交  人才，分别用一句话概括他们的主要事迹。</a:t>
            </a:r>
          </a:p>
          <a:p>
            <a:pPr marL="0" indent="457200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占位符 27650"/>
          <p:cNvSpPr>
            <a:spLocks noGrp="1"/>
          </p:cNvSpPr>
          <p:nvPr/>
        </p:nvSpPr>
        <p:spPr>
          <a:xfrm>
            <a:off x="1785620" y="2218055"/>
            <a:ext cx="9403715" cy="46507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）晏子， 出使楚国，令楚王自取其辱。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）蔺相如，出使秦国，在秦国宫殿上揭穿  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  <a:sym typeface="+mn-ea"/>
              </a:rPr>
              <a:t>         秦王的阴谋，据理力争，完璧归赵</a:t>
            </a: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chemeClr val="tx1"/>
              </a:solidFill>
              <a:uFillTx/>
              <a:ea typeface="黑体" panose="0201060906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uFillTx/>
                <a:ea typeface="黑体" panose="02010609060101010101" pitchFamily="2" charset="-122"/>
              </a:rPr>
              <a:t>）诸葛亮， 舌战群儒，联吴抗曹。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</a:rPr>
              <a:t>文言词汇积累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68400" y="1142365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/>
              <a:t>1</a:t>
            </a:r>
            <a:r>
              <a:rPr lang="zh-CN" altLang="en-US" sz="2800"/>
              <a:t>、通假字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2553" y="1918971"/>
            <a:ext cx="10469880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故不错意也（                      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2.仓鹰击于殿上（                       ）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秦王不说（                          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8429" y="2108946"/>
            <a:ext cx="518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“错”通“措”，放置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85909" y="3085652"/>
            <a:ext cx="5586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“仓”通“苍”，青白色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00625" y="3958815"/>
            <a:ext cx="6836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“说”通“悦”，高兴，愉快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9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657351" y="990600"/>
            <a:ext cx="102616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秦王使人谓安陵君曰（     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安陵君因使唐雎使于秦（        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秦王不说（      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      ）</a:t>
            </a: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请说之（       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高可二黍许（       ）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安陵君其许寡人（       ） 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594785" y="1752600"/>
            <a:ext cx="647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使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594785" y="3429000"/>
            <a:ext cx="647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说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594785" y="5029200"/>
            <a:ext cx="647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许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6550836" y="1148286"/>
            <a:ext cx="647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派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7011571" y="1874146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出使</a:t>
            </a: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4148793" y="2799287"/>
            <a:ext cx="3427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同“悦”，高兴</a:t>
            </a:r>
            <a:endParaRPr kumimoji="1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3820509" y="3619144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解释</a:t>
            </a: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4575513" y="4443226"/>
            <a:ext cx="1574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多一点</a:t>
            </a: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5658449" y="5270669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听从</a:t>
            </a:r>
          </a:p>
        </p:txBody>
      </p:sp>
      <p:sp>
        <p:nvSpPr>
          <p:cNvPr id="61453" name="AutoShape 13"/>
          <p:cNvSpPr>
            <a:spLocks/>
          </p:cNvSpPr>
          <p:nvPr/>
        </p:nvSpPr>
        <p:spPr bwMode="auto">
          <a:xfrm>
            <a:off x="1352551" y="13716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4" name="AutoShape 14"/>
          <p:cNvSpPr>
            <a:spLocks/>
          </p:cNvSpPr>
          <p:nvPr/>
        </p:nvSpPr>
        <p:spPr bwMode="auto">
          <a:xfrm>
            <a:off x="1352551" y="30480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5" name="AutoShape 15"/>
          <p:cNvSpPr>
            <a:spLocks/>
          </p:cNvSpPr>
          <p:nvPr/>
        </p:nvSpPr>
        <p:spPr bwMode="auto">
          <a:xfrm>
            <a:off x="1454151" y="47244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文本框 6"/>
          <p:cNvSpPr txBox="1"/>
          <p:nvPr/>
        </p:nvSpPr>
        <p:spPr>
          <a:xfrm>
            <a:off x="705822" y="174177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2</a:t>
            </a:r>
            <a:r>
              <a:rPr lang="zh-CN" altLang="en-US" sz="2800" dirty="0"/>
              <a:t>、一词多义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 autoUpdateAnimBg="0"/>
      <p:bldP spid="37896" grpId="0" autoUpdateAnimBg="0"/>
      <p:bldP spid="37897" grpId="0" autoUpdateAnimBg="0"/>
      <p:bldP spid="37898" grpId="0" autoUpdateAnimBg="0"/>
      <p:bldP spid="37899" grpId="0" autoUpdateAnimBg="0"/>
      <p:bldP spid="37900" grpId="0" autoUpdateAnimBg="0"/>
      <p:bldP spid="1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Box 2"/>
          <p:cNvSpPr txBox="1">
            <a:spLocks noChangeArrowheads="1"/>
          </p:cNvSpPr>
          <p:nvPr/>
        </p:nvSpPr>
        <p:spPr bwMode="auto">
          <a:xfrm>
            <a:off x="1016000" y="1600201"/>
            <a:ext cx="111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徒</a:t>
            </a:r>
          </a:p>
        </p:txBody>
      </p:sp>
      <p:sp>
        <p:nvSpPr>
          <p:cNvPr id="62468" name="AutoShape 13"/>
          <p:cNvSpPr>
            <a:spLocks/>
          </p:cNvSpPr>
          <p:nvPr/>
        </p:nvSpPr>
        <p:spPr bwMode="auto">
          <a:xfrm>
            <a:off x="1905000" y="13716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9" name="AutoShape 13"/>
          <p:cNvSpPr>
            <a:spLocks/>
          </p:cNvSpPr>
          <p:nvPr/>
        </p:nvSpPr>
        <p:spPr bwMode="auto">
          <a:xfrm>
            <a:off x="1905000" y="3124200"/>
            <a:ext cx="3048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0" name="TextBox 7"/>
          <p:cNvSpPr txBox="1">
            <a:spLocks noChangeArrowheads="1"/>
          </p:cNvSpPr>
          <p:nvPr/>
        </p:nvSpPr>
        <p:spPr bwMode="auto">
          <a:xfrm>
            <a:off x="990600" y="3409950"/>
            <a:ext cx="914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夫</a:t>
            </a:r>
          </a:p>
        </p:txBody>
      </p:sp>
      <p:sp>
        <p:nvSpPr>
          <p:cNvPr id="62471" name="TextBox 8"/>
          <p:cNvSpPr txBox="1">
            <a:spLocks noChangeArrowheads="1"/>
          </p:cNvSpPr>
          <p:nvPr/>
        </p:nvSpPr>
        <p:spPr bwMode="auto">
          <a:xfrm>
            <a:off x="2400300" y="1400176"/>
            <a:ext cx="223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免冠徒跣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96568" y="1404939"/>
            <a:ext cx="423121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（光着，动词）</a:t>
            </a:r>
          </a:p>
        </p:txBody>
      </p:sp>
      <p:sp>
        <p:nvSpPr>
          <p:cNvPr id="62473" name="TextBox 10"/>
          <p:cNvSpPr txBox="1">
            <a:spLocks noChangeArrowheads="1"/>
          </p:cNvSpPr>
          <p:nvPr/>
        </p:nvSpPr>
        <p:spPr bwMode="auto">
          <a:xfrm>
            <a:off x="2480733" y="2254250"/>
            <a:ext cx="351366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徒以有先生也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52117" y="2176464"/>
            <a:ext cx="4673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（仅仅、只，虚词）</a:t>
            </a:r>
          </a:p>
        </p:txBody>
      </p:sp>
      <p:sp>
        <p:nvSpPr>
          <p:cNvPr id="62475" name="TextBox 12"/>
          <p:cNvSpPr txBox="1">
            <a:spLocks noChangeArrowheads="1"/>
          </p:cNvSpPr>
          <p:nvPr/>
        </p:nvSpPr>
        <p:spPr bwMode="auto">
          <a:xfrm>
            <a:off x="2438400" y="3200401"/>
            <a:ext cx="355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此庸夫之怒也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41018" y="3119439"/>
            <a:ext cx="446193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</a:rPr>
              <a:t>的人，名词）</a:t>
            </a:r>
          </a:p>
        </p:txBody>
      </p:sp>
      <p:sp>
        <p:nvSpPr>
          <p:cNvPr id="62477" name="TextBox 14"/>
          <p:cNvSpPr txBox="1">
            <a:spLocks noChangeArrowheads="1"/>
          </p:cNvSpPr>
          <p:nvPr/>
        </p:nvSpPr>
        <p:spPr bwMode="auto">
          <a:xfrm>
            <a:off x="2480734" y="4057650"/>
            <a:ext cx="395393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夫专诸之刺王僚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282267" y="4081464"/>
            <a:ext cx="712893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（发语词无实义，虚词）</a:t>
            </a:r>
          </a:p>
        </p:txBody>
      </p:sp>
      <p:sp>
        <p:nvSpPr>
          <p:cNvPr id="15" name="文本框 6"/>
          <p:cNvSpPr txBox="1"/>
          <p:nvPr/>
        </p:nvSpPr>
        <p:spPr>
          <a:xfrm>
            <a:off x="705822" y="174177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2</a:t>
            </a:r>
            <a:r>
              <a:rPr lang="zh-CN" altLang="en-US" sz="2800" dirty="0"/>
              <a:t>、一词多义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11953" y="860835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7981" y="1055371"/>
            <a:ext cx="101811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1</a:t>
            </a:r>
            <a:r>
              <a:rPr lang="zh-CN" altLang="en-US" sz="2800" dirty="0"/>
              <a:t>．挺剑而起（                       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2．而安陵以五十里之地存者（          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3．长跪而谢之（                                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74036" y="1829585"/>
            <a:ext cx="37329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连词，表修饰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42256" y="2496782"/>
            <a:ext cx="32503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表转折，但是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65390" y="3131073"/>
            <a:ext cx="36567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连词，表修饰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4267" y="3858859"/>
            <a:ext cx="76242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</a:rPr>
              <a:t>“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</a:rPr>
              <a:t>然</a:t>
            </a:r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</a:rPr>
              <a:t>”  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</a:rPr>
              <a:t>的用法：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/>
              <a:t>1．虽然（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2．秦王怫然怒 （                       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82252" y="4892937"/>
            <a:ext cx="1912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这样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66347" y="5540300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的样子</a:t>
            </a:r>
          </a:p>
        </p:txBody>
      </p:sp>
      <p:sp>
        <p:nvSpPr>
          <p:cNvPr id="12" name="文本框 4"/>
          <p:cNvSpPr txBox="1"/>
          <p:nvPr/>
        </p:nvSpPr>
        <p:spPr>
          <a:xfrm>
            <a:off x="379258" y="4110691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57200" y="685800"/>
            <a:ext cx="7239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楷体_GB2312" pitchFamily="49" charset="-122"/>
              </a:rPr>
              <a:t>而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用法</a:t>
            </a:r>
            <a:endParaRPr kumimoji="1" lang="en-US" altLang="zh-CN" sz="3600" b="1" dirty="0" smtClean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  <a:defRPr/>
            </a:pPr>
            <a:endParaRPr kumimoji="1" lang="zh-CN" altLang="en-US" sz="3600" b="1" dirty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1" grpId="0"/>
      <p:bldP spid="13" grpId="0"/>
      <p:bldP spid="1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448" y="1543686"/>
            <a:ext cx="119879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1</a:t>
            </a:r>
            <a:r>
              <a:rPr lang="zh-CN" altLang="en-US" sz="2800" dirty="0"/>
              <a:t>．而安陵以五十里之地存者（           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2．愿终守之（                          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3．专诸之刺王僚也（                                     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4．长跪而谢之曰（                     </a:t>
            </a:r>
            <a:r>
              <a:rPr lang="zh-CN" altLang="en-US" sz="2800" dirty="0" smtClean="0"/>
              <a:t>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5．寡人以五百里之地易安陵（                       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55739" y="1659627"/>
            <a:ext cx="33062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结构助词，的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60320" y="2388197"/>
            <a:ext cx="5755392" cy="53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代词，指代安陵国土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43997" y="3010273"/>
            <a:ext cx="69985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用在主谓之间，取消句子独立性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98557" y="3624355"/>
            <a:ext cx="3294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 代词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，指</a:t>
            </a:r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唐雎     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38856" y="4268694"/>
            <a:ext cx="2486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助词，的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57200" y="685800"/>
            <a:ext cx="723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楷体_GB2312" pitchFamily="49" charset="-122"/>
              </a:rPr>
              <a:t>“之”</a:t>
            </a:r>
            <a:r>
              <a:rPr kumimoji="1"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36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的用法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1" grpId="0"/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5001" y="398032"/>
            <a:ext cx="10334515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kumimoji="1"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楷体_GB2312" pitchFamily="49" charset="-122"/>
              </a:rPr>
              <a:t>“于”</a:t>
            </a:r>
            <a:r>
              <a:rPr kumimoji="1"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的用法</a:t>
            </a:r>
          </a:p>
          <a:p>
            <a:pPr>
              <a:lnSpc>
                <a:spcPts val="3000"/>
              </a:lnSpc>
            </a:pP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ts val="3000"/>
              </a:lnSpc>
            </a:pPr>
            <a:r>
              <a:rPr lang="zh-CN" altLang="en-US" sz="2800" dirty="0" smtClean="0"/>
              <a:t>1</a:t>
            </a:r>
            <a:r>
              <a:rPr lang="zh-CN" altLang="en-US" sz="2800" dirty="0"/>
              <a:t>．受地于先王（          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ts val="3000"/>
              </a:lnSpc>
            </a:pPr>
            <a:endParaRPr lang="zh-CN" altLang="en-US" sz="2800" dirty="0"/>
          </a:p>
          <a:p>
            <a:pPr>
              <a:lnSpc>
                <a:spcPts val="3000"/>
              </a:lnSpc>
            </a:pPr>
            <a:r>
              <a:rPr lang="zh-CN" altLang="en-US" sz="2800" dirty="0"/>
              <a:t>2．仓鹰击于殿上（                 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ts val="3000"/>
              </a:lnSpc>
            </a:pPr>
            <a:endParaRPr lang="zh-CN" altLang="en-US" sz="2800" dirty="0"/>
          </a:p>
          <a:p>
            <a:pPr>
              <a:lnSpc>
                <a:spcPts val="3000"/>
              </a:lnSpc>
            </a:pPr>
            <a:r>
              <a:rPr lang="zh-CN" altLang="en-US" sz="2800" dirty="0"/>
              <a:t>3．请广于君（               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ts val="3000"/>
              </a:lnSpc>
            </a:pPr>
            <a:endParaRPr lang="zh-CN" altLang="en-US" sz="2800" dirty="0"/>
          </a:p>
          <a:p>
            <a:pPr eaLnBrk="0" hangingPunct="0">
              <a:spcBef>
                <a:spcPct val="50000"/>
              </a:spcBef>
              <a:defRPr/>
            </a:pPr>
            <a:endParaRPr kumimoji="1" lang="zh-CN" altLang="en-US" sz="3200" b="1" dirty="0" smtClean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000"/>
              </a:lnSpc>
            </a:pP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3270375" y="1083048"/>
            <a:ext cx="113368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从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15916" y="1981498"/>
            <a:ext cx="172127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91572" y="2706408"/>
            <a:ext cx="1153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508000" y="1679575"/>
            <a:ext cx="1068917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古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今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义</a:t>
            </a:r>
          </a:p>
        </p:txBody>
      </p:sp>
      <p:sp>
        <p:nvSpPr>
          <p:cNvPr id="3" name="AutoShape 4"/>
          <p:cNvSpPr>
            <a:spLocks/>
          </p:cNvSpPr>
          <p:nvPr/>
        </p:nvSpPr>
        <p:spPr bwMode="auto">
          <a:xfrm>
            <a:off x="1432985" y="1035051"/>
            <a:ext cx="289983" cy="4392613"/>
          </a:xfrm>
          <a:prstGeom prst="leftBrace">
            <a:avLst>
              <a:gd name="adj1" fmla="val 168309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charset="0"/>
              <a:buNone/>
              <a:defRPr/>
            </a:pPr>
            <a:endParaRPr lang="zh-CN" altLang="en-US" sz="1800" dirty="0" smtClean="0"/>
          </a:p>
        </p:txBody>
      </p:sp>
      <p:sp>
        <p:nvSpPr>
          <p:cNvPr id="59396" name="Text Box 2"/>
          <p:cNvSpPr txBox="1">
            <a:spLocks noChangeArrowheads="1"/>
          </p:cNvSpPr>
          <p:nvPr/>
        </p:nvSpPr>
        <p:spPr bwMode="auto">
          <a:xfrm>
            <a:off x="1722968" y="752476"/>
            <a:ext cx="5795433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/>
              <a:t>非若</a:t>
            </a:r>
            <a:r>
              <a:rPr lang="zh-CN" altLang="en-US" sz="2800" b="1">
                <a:solidFill>
                  <a:srgbClr val="FF0000"/>
                </a:solidFill>
              </a:rPr>
              <a:t>是</a:t>
            </a:r>
            <a:r>
              <a:rPr lang="zh-CN" altLang="en-US" sz="2800" b="1"/>
              <a:t>也 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挺</a:t>
            </a:r>
            <a:r>
              <a:rPr lang="zh-CN" altLang="en-US" sz="2800" b="1"/>
              <a:t>剑而起</a:t>
            </a:r>
            <a:r>
              <a:rPr lang="zh-CN" altLang="zh-CN" sz="2800" b="1"/>
              <a:t>       </a:t>
            </a:r>
            <a:r>
              <a:rPr lang="en-US" altLang="zh-CN" sz="2800" b="1"/>
              <a:t> </a:t>
            </a:r>
            <a:r>
              <a:rPr lang="zh-CN" altLang="zh-CN" sz="2800" b="1"/>
              <a:t>古义：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en-US" sz="2800" b="1"/>
              <a:t>大王</a:t>
            </a:r>
            <a:r>
              <a:rPr lang="zh-CN" altLang="en-US" sz="2800" b="1">
                <a:solidFill>
                  <a:srgbClr val="FF0000"/>
                </a:solidFill>
              </a:rPr>
              <a:t>加</a:t>
            </a:r>
            <a:r>
              <a:rPr lang="zh-CN" altLang="en-US" sz="2800" b="1"/>
              <a:t>惠</a:t>
            </a:r>
            <a:r>
              <a:rPr lang="zh-CN" altLang="zh-CN" sz="2800" b="1"/>
              <a:t>        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en-US" sz="2800" b="1"/>
              <a:t>岂</a:t>
            </a:r>
            <a:r>
              <a:rPr lang="zh-CN" altLang="en-US" sz="2800" b="1">
                <a:solidFill>
                  <a:srgbClr val="FF0000"/>
                </a:solidFill>
              </a:rPr>
              <a:t>直</a:t>
            </a:r>
            <a:r>
              <a:rPr lang="zh-CN" altLang="en-US" sz="2800" b="1"/>
              <a:t>五百里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800" b="1"/>
              <a:t>以头</a:t>
            </a:r>
            <a:r>
              <a:rPr lang="zh-CN" altLang="en-US" sz="2800" b="1">
                <a:solidFill>
                  <a:srgbClr val="FF0000"/>
                </a:solidFill>
              </a:rPr>
              <a:t>抢</a:t>
            </a:r>
            <a:r>
              <a:rPr lang="zh-CN" altLang="en-US" sz="2800" b="1"/>
              <a:t>地</a:t>
            </a:r>
            <a:r>
              <a:rPr lang="zh-CN" altLang="zh-CN" sz="2800" b="1"/>
              <a:t>   </a:t>
            </a:r>
            <a:r>
              <a:rPr lang="en-US" altLang="zh-CN" sz="2800" b="1"/>
              <a:t>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604000" y="838200"/>
            <a:ext cx="406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这样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表示判断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04000" y="1981200"/>
            <a:ext cx="4673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拔出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硬而直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604000" y="3122614"/>
            <a:ext cx="4165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给予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增加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572251" y="4121150"/>
            <a:ext cx="5511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只、仅仅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与“曲”相对，形容词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65900" y="5334000"/>
            <a:ext cx="2743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撞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抢夺、抢占</a:t>
            </a:r>
          </a:p>
        </p:txBody>
      </p:sp>
      <p:sp>
        <p:nvSpPr>
          <p:cNvPr id="10" name="文本框 7"/>
          <p:cNvSpPr txBox="1"/>
          <p:nvPr/>
        </p:nvSpPr>
        <p:spPr>
          <a:xfrm>
            <a:off x="652033" y="131146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en-US" sz="2800" dirty="0"/>
              <a:t>、古今异义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722968" y="752476"/>
            <a:ext cx="5389033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休</a:t>
            </a:r>
            <a:r>
              <a:rPr lang="zh-CN" altLang="en-US" sz="2800" b="1"/>
              <a:t>祲降于天</a:t>
            </a:r>
            <a:r>
              <a:rPr lang="zh-CN" altLang="zh-CN" sz="2800" b="1"/>
              <a:t>   </a:t>
            </a:r>
            <a:r>
              <a:rPr lang="en-US" altLang="zh-CN" sz="2800" b="1"/>
              <a:t>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800" b="1"/>
              <a:t>长跪而</a:t>
            </a:r>
            <a:r>
              <a:rPr lang="zh-CN" altLang="zh-CN" sz="2800" b="1">
                <a:solidFill>
                  <a:srgbClr val="FF0000"/>
                </a:solidFill>
              </a:rPr>
              <a:t>谢</a:t>
            </a:r>
            <a:r>
              <a:rPr lang="zh-CN" altLang="zh-CN" sz="2800" b="1"/>
              <a:t>       </a:t>
            </a:r>
            <a:r>
              <a:rPr lang="en-US" altLang="zh-CN" sz="2800" b="1"/>
              <a:t> </a:t>
            </a:r>
            <a:r>
              <a:rPr lang="zh-CN" altLang="zh-CN" sz="2800" b="1"/>
              <a:t>古义：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zh-CN" sz="2800" b="1">
                <a:solidFill>
                  <a:srgbClr val="FF0000"/>
                </a:solidFill>
              </a:rPr>
              <a:t>易</a:t>
            </a:r>
            <a:r>
              <a:rPr lang="zh-CN" altLang="en-US" sz="2800" b="1"/>
              <a:t>安陵</a:t>
            </a:r>
            <a:r>
              <a:rPr lang="zh-CN" altLang="zh-CN" sz="2800" b="1"/>
              <a:t>        </a:t>
            </a:r>
            <a:r>
              <a:rPr lang="en-US" altLang="zh-CN" sz="2800" b="1"/>
              <a:t>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  <a:br>
              <a:rPr lang="zh-CN" altLang="zh-CN" sz="2800" b="1"/>
            </a:br>
            <a:r>
              <a:rPr lang="zh-CN" altLang="zh-CN" sz="2800" b="1">
                <a:solidFill>
                  <a:srgbClr val="FF0000"/>
                </a:solidFill>
              </a:rPr>
              <a:t>使</a:t>
            </a:r>
            <a:r>
              <a:rPr lang="zh-CN" altLang="en-US" sz="2800" b="1"/>
              <a:t>于秦</a:t>
            </a:r>
            <a:r>
              <a:rPr lang="zh-CN" altLang="zh-CN" sz="2800" b="1"/>
              <a:t> </a:t>
            </a:r>
            <a:r>
              <a:rPr lang="en-US" altLang="zh-CN" sz="2800" b="1"/>
              <a:t>  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今义：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虽然</a:t>
            </a:r>
            <a:r>
              <a:rPr lang="zh-CN" altLang="zh-CN" sz="2800" b="1"/>
              <a:t>    </a:t>
            </a:r>
            <a:r>
              <a:rPr lang="en-US" altLang="zh-CN" sz="2800" b="1"/>
              <a:t>           </a:t>
            </a:r>
            <a:r>
              <a:rPr lang="zh-CN" altLang="zh-CN" sz="2800" b="1"/>
              <a:t>古义：</a:t>
            </a:r>
            <a:br>
              <a:rPr lang="zh-CN" altLang="zh-CN" sz="2800" b="1"/>
            </a:br>
            <a:r>
              <a:rPr lang="zh-CN" altLang="zh-CN" sz="2800" b="1"/>
              <a:t>            </a:t>
            </a:r>
            <a:r>
              <a:rPr lang="en-US" altLang="zh-CN" sz="2800" b="1"/>
              <a:t>          </a:t>
            </a:r>
            <a:r>
              <a:rPr lang="zh-CN" altLang="zh-CN" sz="2800" b="1"/>
              <a:t>今义: 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08000" y="1679575"/>
            <a:ext cx="1068917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古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今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sz="3600" b="1">
                <a:ea typeface="黑体" pitchFamily="2" charset="-122"/>
              </a:rPr>
              <a:t>义</a:t>
            </a:r>
          </a:p>
        </p:txBody>
      </p:sp>
      <p:sp>
        <p:nvSpPr>
          <p:cNvPr id="83972" name="AutoShape 4"/>
          <p:cNvSpPr>
            <a:spLocks/>
          </p:cNvSpPr>
          <p:nvPr/>
        </p:nvSpPr>
        <p:spPr bwMode="auto">
          <a:xfrm>
            <a:off x="1432985" y="1035051"/>
            <a:ext cx="289983" cy="4392613"/>
          </a:xfrm>
          <a:prstGeom prst="leftBrace">
            <a:avLst>
              <a:gd name="adj1" fmla="val 168309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charset="0"/>
              <a:buNone/>
              <a:defRPr/>
            </a:pPr>
            <a:endParaRPr lang="zh-CN" altLang="en-US" sz="1800" dirty="0" smtClean="0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759700" y="752475"/>
            <a:ext cx="3744384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吉祥</a:t>
            </a:r>
            <a:r>
              <a:rPr lang="zh-CN" altLang="zh-CN" sz="2800" b="1" dirty="0">
                <a:solidFill>
                  <a:srgbClr val="FF3300"/>
                </a:solidFill>
                <a:ea typeface="楷体_GB2312" pitchFamily="49" charset="-122"/>
              </a:rPr>
              <a:t> </a:t>
            </a:r>
            <a:endParaRPr lang="zh-CN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休息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7732184" y="2895601"/>
            <a:ext cx="3934883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交换</a:t>
            </a:r>
            <a:r>
              <a:rPr lang="zh-CN" altLang="zh-CN" sz="2800" b="1">
                <a:solidFill>
                  <a:srgbClr val="FF3300"/>
                </a:solidFill>
                <a:ea typeface="楷体_GB2312" pitchFamily="49" charset="-122"/>
              </a:rPr>
              <a:t> </a:t>
            </a: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容易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7732184" y="1860551"/>
            <a:ext cx="4512733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道歉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感谢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7732184" y="4127501"/>
            <a:ext cx="4224867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出使，任务</a:t>
            </a:r>
            <a:r>
              <a:rPr lang="zh-CN" altLang="zh-CN" sz="2800" b="1">
                <a:solidFill>
                  <a:srgbClr val="FF3300"/>
                </a:solidFill>
                <a:ea typeface="楷体_GB2312" pitchFamily="49" charset="-122"/>
              </a:rPr>
              <a:t> </a:t>
            </a: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重大的责任 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7732184" y="5260976"/>
            <a:ext cx="4224867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即使</a:t>
            </a: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这样</a:t>
            </a:r>
            <a:r>
              <a:rPr lang="zh-CN" altLang="zh-CN" sz="2800" b="1">
                <a:solidFill>
                  <a:srgbClr val="FF3300"/>
                </a:solidFill>
                <a:ea typeface="楷体_GB2312" pitchFamily="49" charset="-122"/>
              </a:rPr>
              <a:t> </a:t>
            </a:r>
            <a:endParaRPr lang="zh-CN" altLang="zh-CN" sz="28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转折连词 </a:t>
            </a:r>
          </a:p>
        </p:txBody>
      </p:sp>
      <p:sp>
        <p:nvSpPr>
          <p:cNvPr id="10" name="文本框 7"/>
          <p:cNvSpPr txBox="1"/>
          <p:nvPr/>
        </p:nvSpPr>
        <p:spPr>
          <a:xfrm>
            <a:off x="652033" y="131146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en-US" sz="2800" dirty="0"/>
              <a:t>、古今异义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330759" name="TextBox 8"/>
          <p:cNvSpPr txBox="1"/>
          <p:nvPr/>
        </p:nvSpPr>
        <p:spPr>
          <a:xfrm>
            <a:off x="2277110" y="1861185"/>
            <a:ext cx="9029065" cy="4015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雎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（jū）　　　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怫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然（fú）　　　</a:t>
            </a: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傀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（guī）     免冠徒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跣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（xiǎn）	</a:t>
            </a: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素（gǎo）	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庸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夫（yōng）</a:t>
            </a: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色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挠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（náo）	    休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祲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（jìn）	</a:t>
            </a:r>
          </a:p>
          <a:p>
            <a:pPr fontAlgn="auto" latinLnBrk="1">
              <a:lnSpc>
                <a:spcPts val="6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寡人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谕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（yù）    以头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抢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地（qiāng）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检查预习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16425" y="64579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字音字形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981" y="270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314" y="397510"/>
            <a:ext cx="296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43473" y="430530"/>
            <a:ext cx="292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9081" y="1866265"/>
            <a:ext cx="11674687" cy="3893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且秦</a:t>
            </a:r>
            <a:r>
              <a:rPr lang="zh-CN" altLang="en-US" sz="2800" i="1" u="sng" dirty="0">
                <a:solidFill>
                  <a:srgbClr val="FF0000"/>
                </a:solidFill>
              </a:rPr>
              <a:t>灭</a:t>
            </a:r>
            <a:r>
              <a:rPr lang="zh-CN" altLang="en-US" sz="2800" dirty="0"/>
              <a:t>韩亡魏—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请</a:t>
            </a:r>
            <a:r>
              <a:rPr lang="zh-CN" altLang="en-US" sz="2800" i="1" u="sng" dirty="0">
                <a:solidFill>
                  <a:srgbClr val="FF0000"/>
                </a:solidFill>
              </a:rPr>
              <a:t>广</a:t>
            </a:r>
            <a:r>
              <a:rPr lang="zh-CN" altLang="en-US" sz="2800" dirty="0"/>
              <a:t>于君—</a:t>
            </a:r>
          </a:p>
          <a:p>
            <a:pPr>
              <a:lnSpc>
                <a:spcPct val="150000"/>
              </a:lnSpc>
            </a:pPr>
            <a:r>
              <a:rPr lang="zh-CN" altLang="en-US" sz="2800" i="1" u="sng" dirty="0">
                <a:solidFill>
                  <a:srgbClr val="FF0000"/>
                </a:solidFill>
              </a:rPr>
              <a:t>轻</a:t>
            </a:r>
            <a:r>
              <a:rPr lang="zh-CN" altLang="en-US" sz="2800" dirty="0"/>
              <a:t>寡人与？—</a:t>
            </a:r>
          </a:p>
          <a:p>
            <a:pPr>
              <a:lnSpc>
                <a:spcPct val="150000"/>
              </a:lnSpc>
            </a:pPr>
            <a:r>
              <a:rPr lang="zh-CN" altLang="en-US" sz="2800" i="1" u="sng" dirty="0">
                <a:solidFill>
                  <a:srgbClr val="FF0000"/>
                </a:solidFill>
              </a:rPr>
              <a:t>伏</a:t>
            </a:r>
            <a:r>
              <a:rPr lang="zh-CN" altLang="en-US" sz="2800" dirty="0"/>
              <a:t>尸百万，</a:t>
            </a:r>
            <a:r>
              <a:rPr lang="zh-CN" altLang="en-US" sz="2800" i="1" u="sng" dirty="0">
                <a:solidFill>
                  <a:srgbClr val="FF0000"/>
                </a:solidFill>
              </a:rPr>
              <a:t>流</a:t>
            </a:r>
            <a:r>
              <a:rPr lang="zh-CN" altLang="en-US" sz="2800" dirty="0"/>
              <a:t>血千里—         </a:t>
            </a:r>
            <a:r>
              <a:rPr lang="zh-CN" altLang="en-US" sz="2800" dirty="0" smtClean="0"/>
              <a:t>                           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天下</a:t>
            </a:r>
            <a:r>
              <a:rPr lang="zh-CN" altLang="en-US" sz="2800" i="1" u="sng" dirty="0">
                <a:solidFill>
                  <a:srgbClr val="FF0000"/>
                </a:solidFill>
              </a:rPr>
              <a:t>缟素</a:t>
            </a:r>
            <a:r>
              <a:rPr lang="zh-CN" altLang="en-US" sz="2800" dirty="0"/>
              <a:t>—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与臣而将</a:t>
            </a:r>
            <a:r>
              <a:rPr lang="zh-CN" altLang="en-US" sz="2800" i="1" u="sng" dirty="0">
                <a:solidFill>
                  <a:srgbClr val="FF0000"/>
                </a:solidFill>
              </a:rPr>
              <a:t>四</a:t>
            </a:r>
            <a:r>
              <a:rPr lang="zh-CN" altLang="en-US" sz="2800" dirty="0"/>
              <a:t>矣—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68400" y="1142365"/>
            <a:ext cx="2910840" cy="52197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/>
              <a:t>4</a:t>
            </a:r>
            <a:r>
              <a:rPr lang="zh-CN" altLang="en-US" sz="2800"/>
              <a:t>、词类活用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13455" y="1943250"/>
            <a:ext cx="67318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使……灭亡，使动用法。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12161" y="2508251"/>
            <a:ext cx="62865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形容词活用为动词，扩充。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78107" y="3303270"/>
            <a:ext cx="655489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形容词用作动词，轻视。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65097" y="3913505"/>
            <a:ext cx="398949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使……倒下；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325496" y="3919109"/>
            <a:ext cx="48395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使……流，使动用法。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48269" y="4517578"/>
            <a:ext cx="673777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名词作动词，穿白色丧服。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47595" y="5303520"/>
            <a:ext cx="7299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数词活用做动词，成为四人。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  <p:bldP spid="9" grpId="0"/>
      <p:bldP spid="11" grpId="0"/>
      <p:bldP spid="13" grpId="0"/>
      <p:bldP spid="14" grpId="0"/>
      <p:bldP spid="15" grpId="0"/>
      <p:bldP spid="16" grpId="0"/>
      <p:bldP spid="2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5"/>
          <p:cNvSpPr/>
          <p:nvPr/>
        </p:nvSpPr>
        <p:spPr>
          <a:xfrm>
            <a:off x="1162050" y="1367155"/>
            <a:ext cx="10770235" cy="295978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 fontAlgn="auto" latinLnBrk="1"/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）而君逆寡人者，轻寡人与？ </a:t>
            </a:r>
          </a:p>
          <a:p>
            <a:pPr algn="l" fontAlgn="auto" latinLnBrk="1"/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l" fontAlgn="auto" latinLnBrk="1"/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  <a:sym typeface="+mn-ea"/>
            </a:endParaRPr>
          </a:p>
          <a:p>
            <a:pPr algn="l" fontAlgn="auto" latinLnBrk="1">
              <a:lnSpc>
                <a:spcPts val="4720"/>
              </a:lnSpc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  <a:sym typeface="+mn-ea"/>
              </a:rPr>
              <a:t>）若士必怒，伏尸二人，流血五步，天下缟素，今日是也。</a:t>
            </a:r>
          </a:p>
        </p:txBody>
      </p:sp>
      <p:sp>
        <p:nvSpPr>
          <p:cNvPr id="104452" name="Text Box 4"/>
          <p:cNvSpPr txBox="1"/>
          <p:nvPr/>
        </p:nvSpPr>
        <p:spPr>
          <a:xfrm>
            <a:off x="1577340" y="4311538"/>
            <a:ext cx="10614660" cy="1754326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 fontAlgn="auto" latinLnBrk="1">
              <a:spcBef>
                <a:spcPts val="0"/>
              </a:spcBef>
              <a:buClrTx/>
              <a:buSzTx/>
              <a:buFontTx/>
            </a:pPr>
            <a:r>
              <a:rPr lang="en-US" sz="3600" b="1" dirty="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      </a:t>
            </a:r>
            <a:r>
              <a:rPr sz="36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如果有才能有胆识的人要发怒，就要倒下两具尸体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血流五步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全国人都要穿丧服，今天就要这样了。</a:t>
            </a:r>
          </a:p>
        </p:txBody>
      </p:sp>
      <p:sp>
        <p:nvSpPr>
          <p:cNvPr id="104454" name="Rectangle 6"/>
          <p:cNvSpPr/>
          <p:nvPr/>
        </p:nvSpPr>
        <p:spPr>
          <a:xfrm>
            <a:off x="1604645" y="2095500"/>
            <a:ext cx="10491470" cy="64633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 fontAlgn="auto" latinLnBrk="1">
              <a:spcBef>
                <a:spcPts val="0"/>
              </a:spcBef>
              <a:buClrTx/>
              <a:buSzTx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   </a:t>
            </a:r>
            <a:r>
              <a:rPr lang="en-US" altLang="zh-CN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 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但是他却违背我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（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的意愿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）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，是</a:t>
            </a:r>
            <a:r>
              <a:rPr lang="zh-CN" altLang="en-US" sz="3600" b="1" dirty="0" smtClean="0">
                <a:latin typeface="Times New Roman" panose="02020603050405020304" charset="0"/>
                <a:ea typeface="黑体" panose="02010609060101010101" pitchFamily="2" charset="-122"/>
              </a:rPr>
              <a:t>轻视</a:t>
            </a:r>
            <a:r>
              <a:rPr sz="3600" b="1" dirty="0" smtClean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我吗</a:t>
            </a:r>
            <a:r>
              <a:rPr sz="36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？ </a:t>
            </a:r>
          </a:p>
        </p:txBody>
      </p:sp>
      <p:sp>
        <p:nvSpPr>
          <p:cNvPr id="68616" name="Text Box 8"/>
          <p:cNvSpPr txBox="1"/>
          <p:nvPr/>
        </p:nvSpPr>
        <p:spPr>
          <a:xfrm>
            <a:off x="399789" y="184747"/>
            <a:ext cx="506984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 smtClean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5</a:t>
            </a:r>
            <a:r>
              <a:rPr lang="zh-CN" altLang="en-US" sz="3600" b="1" dirty="0" smtClean="0">
                <a:solidFill>
                  <a:srgbClr val="0000FF"/>
                </a:solidFill>
                <a:uFillTx/>
                <a:latin typeface="Times New Roman" panose="02020603050405020304" charset="0"/>
                <a:ea typeface="黑体" panose="02010609060101010101" pitchFamily="2" charset="-122"/>
              </a:rPr>
              <a:t>、翻译下列句子。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  <p:bldP spid="10445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699895" y="722313"/>
            <a:ext cx="9117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在这篇文章中你认为哪些情节不合情理呢？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610995" y="1367790"/>
            <a:ext cx="9683750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（1）细节失真，根据秦的规定，唐雎不可能带剑面见秦王。</a:t>
            </a:r>
          </a:p>
          <a:p>
            <a:pPr fontAlgn="auto" latinLnBrk="1">
              <a:lnSpc>
                <a:spcPts val="4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（2）唐雎行刺秦王时，秦王身边难道没有侍卫吗？</a:t>
            </a:r>
          </a:p>
          <a:p>
            <a:pPr fontAlgn="auto" latinLnBrk="1">
              <a:lnSpc>
                <a:spcPts val="4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（3）唐雎真的能保住他的国家？安陵国被灭亡的历史真的可以改变吗</a:t>
            </a:r>
            <a:r>
              <a:rPr sz="3600" b="1" dirty="0" smtClean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sz="3600" b="1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095" y="1957892"/>
            <a:ext cx="94882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3200" b="1" dirty="0" smtClean="0">
                <a:solidFill>
                  <a:srgbClr val="0000CC"/>
                </a:solidFill>
                <a:latin typeface="+mj-ea"/>
                <a:ea typeface="+mj-ea"/>
              </a:rPr>
              <a:t>课后作业：</a:t>
            </a:r>
            <a:endParaRPr lang="en-US" altLang="zh-CN" sz="3200" b="1" dirty="0" smtClean="0">
              <a:solidFill>
                <a:srgbClr val="0000CC"/>
              </a:solidFill>
              <a:latin typeface="+mj-ea"/>
              <a:ea typeface="+mj-ea"/>
            </a:endParaRPr>
          </a:p>
          <a:p>
            <a:pPr>
              <a:buFont typeface="Wingdings" pitchFamily="2" charset="2"/>
              <a:buNone/>
            </a:pPr>
            <a:endParaRPr lang="zh-CN" altLang="en-US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</a:rPr>
              <a:t>完成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语文同步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导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学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》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中的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唐雎不辱使命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》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-140" b="17100"/>
          <a:stretch>
            <a:fillRect/>
          </a:stretch>
        </p:blipFill>
        <p:spPr>
          <a:xfrm>
            <a:off x="-2540" y="-15875"/>
            <a:ext cx="12211050" cy="6933565"/>
          </a:xfrm>
          <a:prstGeom prst="rect">
            <a:avLst/>
          </a:prstGeom>
        </p:spPr>
      </p:pic>
      <p:sp>
        <p:nvSpPr>
          <p:cNvPr id="38915" name="WordArt 3"/>
          <p:cNvSpPr/>
          <p:nvPr/>
        </p:nvSpPr>
        <p:spPr>
          <a:xfrm>
            <a:off x="2799080" y="1444625"/>
            <a:ext cx="6748780" cy="344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auto"/>
            <a:r>
              <a:rPr lang="zh-CN" altLang="en-US" sz="27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7"/>
          <p:cNvSpPr txBox="1">
            <a:spLocks noChangeArrowheads="1"/>
          </p:cNvSpPr>
          <p:nvPr/>
        </p:nvSpPr>
        <p:spPr bwMode="auto">
          <a:xfrm>
            <a:off x="1678518" y="1589089"/>
            <a:ext cx="9313333" cy="252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7200">
                <a:solidFill>
                  <a:srgbClr val="129221"/>
                </a:solidFill>
                <a:ea typeface="华文行楷" pitchFamily="2" charset="-122"/>
              </a:rPr>
              <a:t>      听读课文，注意字音、节奏和感情。</a:t>
            </a:r>
          </a:p>
        </p:txBody>
      </p:sp>
      <p:pic>
        <p:nvPicPr>
          <p:cNvPr id="70666" name="唐雎不辱使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27951" y="46529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79" fill="hold"/>
                                        <p:tgtEl>
                                          <p:spTgt spid="706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6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6905" y="1673225"/>
            <a:ext cx="10783570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王使人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安陵君曰：“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寡人欲以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其许寡人！”安陵君曰：“大王加惠，以大易小，甚善；虽然，受地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于先王，愿终守之，弗敢易！”秦王不说。安陵君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因使唐雎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使于秦。</a:t>
            </a: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pPr indent="457200"/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秦王的话要读得响亮，又要显得慢条斯理，尤其是语气词“其”要读出咄咄逼人的气势；安陵君的话要用无可奈何但又十分坚决的口吻去读，读出沉着意味。</a:t>
            </a:r>
          </a:p>
          <a:p>
            <a:endParaRPr lang="zh-CN" altLang="en-US" sz="24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2930525" y="796290"/>
            <a:ext cx="848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           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唐雎不辱使命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3545" y="212725"/>
            <a:ext cx="2543175" cy="58356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/>
              <a:t>2</a:t>
            </a:r>
            <a:r>
              <a:rPr lang="zh-CN" altLang="en-US" sz="3200"/>
              <a:t>、正确断句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1380" y="717550"/>
            <a:ext cx="1053909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秦王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谓唐雎曰：“寡人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以五百里之地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易安陵，安陵君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不听寡人，何也？且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秦灭韩亡魏，而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君以五十里之地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存者，以君为长者，故不错意也。今吾以十倍之地，请广于君，而君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逆寡人者，轻寡人与？”唐雎对曰：“否，非若是也。安陵君受地 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于先王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而守之，虽千里不敢易也，岂直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五百里哉？”</a:t>
            </a:r>
          </a:p>
          <a:p>
            <a:pPr indent="457200"/>
            <a:endParaRPr lang="zh-CN" altLang="en-US" sz="3200" b="1" dirty="0">
              <a:latin typeface="楷体_GB2312" panose="02010609060101010101" pitchFamily="49" charset="-122"/>
              <a:ea typeface="楷体_GB2312" panose="02010609060101010101" pitchFamily="49" charset="-122"/>
              <a:cs typeface="楷体_GB2312" panose="02010609060101010101" pitchFamily="49" charset="-122"/>
            </a:endParaRPr>
          </a:p>
          <a:p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</a:t>
            </a:r>
            <a:r>
              <a:rPr lang="zh-CN" altLang="en-US" sz="2400" b="1" dirty="0">
                <a:solidFill>
                  <a:srgbClr val="C00000"/>
                </a:solidFill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指导：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朗读本段要重点注意语气。秦王问“何也”，是兴师问罪，要读出盛气凌人的气势。然后以高傲的口吻读“且秦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故不错意也”，再盛气凌人地指责“逆寡人者，轻寡人与”。唐雎予以否定的句子，要读得坚定干脆。朗读“安陵君</a:t>
            </a:r>
            <a:r>
              <a:rPr lang="en-US" altLang="zh-CN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……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哉?”时要用晓之以理动之以情的口吻，态度不容置疑，语气要坚定但不要过于生硬。“五百里”与“五十里”、“千里”与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  <a:sym typeface="+mn-ea"/>
              </a:rPr>
              <a:t>“五百里”</a:t>
            </a:r>
            <a:r>
              <a:rPr lang="zh-CN" altLang="en-US" sz="2400" b="1" dirty="0">
                <a:latin typeface="楷体_GB2312" panose="02010609060101010101" pitchFamily="49" charset="-122"/>
                <a:ea typeface="楷体_GB2312" panose="02010609060101010101" pitchFamily="49" charset="-122"/>
                <a:cs typeface="楷体_GB2312" panose="02010609060101010101" pitchFamily="49" charset="-122"/>
              </a:rPr>
              <a:t>要重读，以形成鲜明的对比。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5113</Words>
  <Application>WPS 演示</Application>
  <PresentationFormat>自定义</PresentationFormat>
  <Paragraphs>513</Paragraphs>
  <Slides>64</Slides>
  <Notes>22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ABC123</cp:lastModifiedBy>
  <cp:revision>148</cp:revision>
  <dcterms:created xsi:type="dcterms:W3CDTF">2019-06-19T02:08:00Z</dcterms:created>
  <dcterms:modified xsi:type="dcterms:W3CDTF">2020-02-26T18:22:16Z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