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207.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69.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s/slide215.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188.xml" ContentType="application/vnd.openxmlformats-officedocument.presentationml.slide+xml"/>
  <Override PartName="/ppt/slides/slide211.xml" ContentType="application/vnd.openxmlformats-officedocument.presentationml.slide+xml"/>
  <Override PartName="/ppt/slides/slide119.xml" ContentType="application/vnd.openxmlformats-officedocument.presentationml.slide+xml"/>
  <Override PartName="/ppt/slides/slide148.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ppt/slides/slide191.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s/slide180.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s/slide209.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s/slide216.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192.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s/slide213.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Layouts/slideLayout12.xml" ContentType="application/vnd.openxmlformats-officedocument.presentationml.slideLayout+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214.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docProps/custom.xml" ContentType="application/vnd.openxmlformats-officedocument.custom-properties+xml"/>
  <Override PartName="/ppt/slides/slide129.xml" ContentType="application/vnd.openxmlformats-officedocument.presentationml.slide+xml"/>
  <Override PartName="/ppt/slides/slide176.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9" r:id="rId1"/>
  </p:sldMasterIdLst>
  <p:notesMasterIdLst>
    <p:notesMasterId r:id="rId218"/>
  </p:notesMasterIdLst>
  <p:sldIdLst>
    <p:sldId id="329" r:id="rId2"/>
    <p:sldId id="328" r:id="rId3"/>
    <p:sldId id="472" r:id="rId4"/>
    <p:sldId id="473" r:id="rId5"/>
    <p:sldId id="474" r:id="rId6"/>
    <p:sldId id="478" r:id="rId7"/>
    <p:sldId id="483" r:id="rId8"/>
    <p:sldId id="484" r:id="rId9"/>
    <p:sldId id="334" r:id="rId10"/>
    <p:sldId id="378" r:id="rId11"/>
    <p:sldId id="335" r:id="rId12"/>
    <p:sldId id="354" r:id="rId13"/>
    <p:sldId id="347" r:id="rId14"/>
    <p:sldId id="337" r:id="rId15"/>
    <p:sldId id="379" r:id="rId16"/>
    <p:sldId id="380" r:id="rId17"/>
    <p:sldId id="350" r:id="rId18"/>
    <p:sldId id="351" r:id="rId19"/>
    <p:sldId id="381" r:id="rId20"/>
    <p:sldId id="481" r:id="rId21"/>
    <p:sldId id="482" r:id="rId22"/>
    <p:sldId id="352" r:id="rId23"/>
    <p:sldId id="382" r:id="rId24"/>
    <p:sldId id="383" r:id="rId25"/>
    <p:sldId id="385" r:id="rId26"/>
    <p:sldId id="362" r:id="rId27"/>
    <p:sldId id="364" r:id="rId28"/>
    <p:sldId id="387" r:id="rId29"/>
    <p:sldId id="386" r:id="rId30"/>
    <p:sldId id="388" r:id="rId31"/>
    <p:sldId id="368" r:id="rId32"/>
    <p:sldId id="369" r:id="rId33"/>
    <p:sldId id="370" r:id="rId34"/>
    <p:sldId id="371" r:id="rId35"/>
    <p:sldId id="390" r:id="rId36"/>
    <p:sldId id="391" r:id="rId37"/>
    <p:sldId id="485" r:id="rId38"/>
    <p:sldId id="486" r:id="rId39"/>
    <p:sldId id="487" r:id="rId40"/>
    <p:sldId id="488" r:id="rId41"/>
    <p:sldId id="489" r:id="rId42"/>
    <p:sldId id="490" r:id="rId43"/>
    <p:sldId id="491" r:id="rId44"/>
    <p:sldId id="492" r:id="rId45"/>
    <p:sldId id="493" r:id="rId46"/>
    <p:sldId id="503" r:id="rId47"/>
    <p:sldId id="504" r:id="rId48"/>
    <p:sldId id="505" r:id="rId49"/>
    <p:sldId id="494" r:id="rId50"/>
    <p:sldId id="495" r:id="rId51"/>
    <p:sldId id="496" r:id="rId52"/>
    <p:sldId id="497" r:id="rId53"/>
    <p:sldId id="498" r:id="rId54"/>
    <p:sldId id="363" r:id="rId55"/>
    <p:sldId id="499" r:id="rId56"/>
    <p:sldId id="500" r:id="rId57"/>
    <p:sldId id="501" r:id="rId58"/>
    <p:sldId id="384" r:id="rId59"/>
    <p:sldId id="502" r:id="rId60"/>
    <p:sldId id="506" r:id="rId61"/>
    <p:sldId id="507" r:id="rId62"/>
    <p:sldId id="508" r:id="rId63"/>
    <p:sldId id="509" r:id="rId64"/>
    <p:sldId id="510" r:id="rId65"/>
    <p:sldId id="511" r:id="rId66"/>
    <p:sldId id="512" r:id="rId67"/>
    <p:sldId id="513" r:id="rId68"/>
    <p:sldId id="514" r:id="rId69"/>
    <p:sldId id="389" r:id="rId70"/>
    <p:sldId id="515" r:id="rId71"/>
    <p:sldId id="516" r:id="rId72"/>
    <p:sldId id="517" r:id="rId73"/>
    <p:sldId id="529" r:id="rId74"/>
    <p:sldId id="530" r:id="rId75"/>
    <p:sldId id="531" r:id="rId76"/>
    <p:sldId id="532" r:id="rId77"/>
    <p:sldId id="518" r:id="rId78"/>
    <p:sldId id="519" r:id="rId79"/>
    <p:sldId id="520" r:id="rId80"/>
    <p:sldId id="521" r:id="rId81"/>
    <p:sldId id="522" r:id="rId82"/>
    <p:sldId id="392" r:id="rId83"/>
    <p:sldId id="523" r:id="rId84"/>
    <p:sldId id="524" r:id="rId85"/>
    <p:sldId id="526" r:id="rId86"/>
    <p:sldId id="394" r:id="rId87"/>
    <p:sldId id="395" r:id="rId88"/>
    <p:sldId id="528" r:id="rId89"/>
    <p:sldId id="396" r:id="rId90"/>
    <p:sldId id="397" r:id="rId91"/>
    <p:sldId id="533" r:id="rId92"/>
    <p:sldId id="534" r:id="rId93"/>
    <p:sldId id="535" r:id="rId94"/>
    <p:sldId id="536" r:id="rId95"/>
    <p:sldId id="537" r:id="rId96"/>
    <p:sldId id="538" r:id="rId97"/>
    <p:sldId id="539" r:id="rId98"/>
    <p:sldId id="540" r:id="rId99"/>
    <p:sldId id="541" r:id="rId100"/>
    <p:sldId id="542" r:id="rId101"/>
    <p:sldId id="550" r:id="rId102"/>
    <p:sldId id="543" r:id="rId103"/>
    <p:sldId id="544" r:id="rId104"/>
    <p:sldId id="545" r:id="rId105"/>
    <p:sldId id="546" r:id="rId106"/>
    <p:sldId id="547" r:id="rId107"/>
    <p:sldId id="548" r:id="rId108"/>
    <p:sldId id="549" r:id="rId109"/>
    <p:sldId id="551" r:id="rId110"/>
    <p:sldId id="552" r:id="rId111"/>
    <p:sldId id="553" r:id="rId112"/>
    <p:sldId id="554" r:id="rId113"/>
    <p:sldId id="555" r:id="rId114"/>
    <p:sldId id="556" r:id="rId115"/>
    <p:sldId id="557" r:id="rId116"/>
    <p:sldId id="558" r:id="rId117"/>
    <p:sldId id="559" r:id="rId118"/>
    <p:sldId id="560" r:id="rId119"/>
    <p:sldId id="579" r:id="rId120"/>
    <p:sldId id="580" r:id="rId121"/>
    <p:sldId id="581" r:id="rId122"/>
    <p:sldId id="582" r:id="rId123"/>
    <p:sldId id="583" r:id="rId124"/>
    <p:sldId id="584" r:id="rId125"/>
    <p:sldId id="561" r:id="rId126"/>
    <p:sldId id="562" r:id="rId127"/>
    <p:sldId id="563" r:id="rId128"/>
    <p:sldId id="361" r:id="rId129"/>
    <p:sldId id="564" r:id="rId130"/>
    <p:sldId id="565" r:id="rId131"/>
    <p:sldId id="566" r:id="rId132"/>
    <p:sldId id="567" r:id="rId133"/>
    <p:sldId id="568" r:id="rId134"/>
    <p:sldId id="569" r:id="rId135"/>
    <p:sldId id="570" r:id="rId136"/>
    <p:sldId id="572" r:id="rId137"/>
    <p:sldId id="573" r:id="rId138"/>
    <p:sldId id="393" r:id="rId139"/>
    <p:sldId id="576" r:id="rId140"/>
    <p:sldId id="577" r:id="rId141"/>
    <p:sldId id="578" r:id="rId142"/>
    <p:sldId id="373" r:id="rId143"/>
    <p:sldId id="398" r:id="rId144"/>
    <p:sldId id="585" r:id="rId145"/>
    <p:sldId id="586" r:id="rId146"/>
    <p:sldId id="587" r:id="rId147"/>
    <p:sldId id="588" r:id="rId148"/>
    <p:sldId id="589" r:id="rId149"/>
    <p:sldId id="590" r:id="rId150"/>
    <p:sldId id="591" r:id="rId151"/>
    <p:sldId id="592" r:id="rId152"/>
    <p:sldId id="593" r:id="rId153"/>
    <p:sldId id="594" r:id="rId154"/>
    <p:sldId id="595" r:id="rId155"/>
    <p:sldId id="596" r:id="rId156"/>
    <p:sldId id="597" r:id="rId157"/>
    <p:sldId id="598" r:id="rId158"/>
    <p:sldId id="599" r:id="rId159"/>
    <p:sldId id="613" r:id="rId160"/>
    <p:sldId id="614" r:id="rId161"/>
    <p:sldId id="600" r:id="rId162"/>
    <p:sldId id="601" r:id="rId163"/>
    <p:sldId id="602" r:id="rId164"/>
    <p:sldId id="603" r:id="rId165"/>
    <p:sldId id="604" r:id="rId166"/>
    <p:sldId id="605" r:id="rId167"/>
    <p:sldId id="609" r:id="rId168"/>
    <p:sldId id="610" r:id="rId169"/>
    <p:sldId id="611" r:id="rId170"/>
    <p:sldId id="612" r:id="rId171"/>
    <p:sldId id="615" r:id="rId172"/>
    <p:sldId id="616" r:id="rId173"/>
    <p:sldId id="617" r:id="rId174"/>
    <p:sldId id="618" r:id="rId175"/>
    <p:sldId id="298" r:id="rId176"/>
    <p:sldId id="619" r:id="rId177"/>
    <p:sldId id="620" r:id="rId178"/>
    <p:sldId id="621" r:id="rId179"/>
    <p:sldId id="622" r:id="rId180"/>
    <p:sldId id="623" r:id="rId181"/>
    <p:sldId id="630" r:id="rId182"/>
    <p:sldId id="631" r:id="rId183"/>
    <p:sldId id="624" r:id="rId184"/>
    <p:sldId id="625" r:id="rId185"/>
    <p:sldId id="627" r:id="rId186"/>
    <p:sldId id="626" r:id="rId187"/>
    <p:sldId id="377" r:id="rId188"/>
    <p:sldId id="628" r:id="rId189"/>
    <p:sldId id="367" r:id="rId190"/>
    <p:sldId id="629" r:id="rId191"/>
    <p:sldId id="632" r:id="rId192"/>
    <p:sldId id="633" r:id="rId193"/>
    <p:sldId id="634" r:id="rId194"/>
    <p:sldId id="635" r:id="rId195"/>
    <p:sldId id="636" r:id="rId196"/>
    <p:sldId id="637" r:id="rId197"/>
    <p:sldId id="638" r:id="rId198"/>
    <p:sldId id="336" r:id="rId199"/>
    <p:sldId id="639" r:id="rId200"/>
    <p:sldId id="640" r:id="rId201"/>
    <p:sldId id="641" r:id="rId202"/>
    <p:sldId id="642" r:id="rId203"/>
    <p:sldId id="643" r:id="rId204"/>
    <p:sldId id="644" r:id="rId205"/>
    <p:sldId id="657" r:id="rId206"/>
    <p:sldId id="658" r:id="rId207"/>
    <p:sldId id="659" r:id="rId208"/>
    <p:sldId id="645" r:id="rId209"/>
    <p:sldId id="647" r:id="rId210"/>
    <p:sldId id="648" r:id="rId211"/>
    <p:sldId id="649" r:id="rId212"/>
    <p:sldId id="650" r:id="rId213"/>
    <p:sldId id="651" r:id="rId214"/>
    <p:sldId id="652" r:id="rId215"/>
    <p:sldId id="655" r:id="rId216"/>
    <p:sldId id="656" r:id="rId217"/>
  </p:sldIdLst>
  <p:sldSz cx="12192000" cy="6858000"/>
  <p:notesSz cx="7104063" cy="10234613"/>
  <p:custDataLst>
    <p:tags r:id="rId219"/>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648BAE"/>
    <a:srgbClr val="C1DEF6"/>
    <a:srgbClr val="B4DEFA"/>
    <a:srgbClr val="EA6E7E"/>
    <a:srgbClr val="EFA0A7"/>
    <a:srgbClr val="F3EFEE"/>
    <a:srgbClr val="F5F1EE"/>
    <a:srgbClr val="FCF8F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987" autoAdjust="0"/>
    <p:restoredTop sz="94660"/>
  </p:normalViewPr>
  <p:slideViewPr>
    <p:cSldViewPr snapToGrid="0">
      <p:cViewPr varScale="1">
        <p:scale>
          <a:sx n="70" d="100"/>
          <a:sy n="70" d="100"/>
        </p:scale>
        <p:origin x="-702" y="-108"/>
      </p:cViewPr>
      <p:guideLst>
        <p:guide orient="horz" pos="2160"/>
        <p:guide pos="3840"/>
      </p:guideLst>
    </p:cSldViewPr>
  </p:slideViewPr>
  <p:notesTextViewPr>
    <p:cViewPr>
      <p:scale>
        <a:sx n="1" d="1"/>
        <a:sy n="1" d="1"/>
      </p:scale>
      <p:origin x="0" y="0"/>
    </p:cViewPr>
  </p:notesTextViewPr>
  <p:sorterViewPr>
    <p:cViewPr>
      <p:scale>
        <a:sx n="100" d="100"/>
        <a:sy n="100" d="100"/>
      </p:scale>
      <p:origin x="0" y="-68405"/>
    </p:cViewPr>
  </p:sorter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11" Type="http://schemas.openxmlformats.org/officeDocument/2006/relationships/slide" Target="slides/slide210.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01" Type="http://schemas.openxmlformats.org/officeDocument/2006/relationships/slide" Target="slides/slide200.xml"/><Relationship Id="rId222"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notesMaster" Target="notesMasters/notes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tags" Target="tags/tag1.xml"/><Relationship Id="rId3" Type="http://schemas.openxmlformats.org/officeDocument/2006/relationships/slide" Target="slides/slide2.xml"/><Relationship Id="rId214" Type="http://schemas.openxmlformats.org/officeDocument/2006/relationships/slide" Target="slides/slide213.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presProps" Target="pres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viewProps" Target="viewProps.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874A46EB-5116-46D4-95C7-66661E4E3EA2}"/>
              </a:ext>
            </a:extLst>
          </p:cNvPr>
          <p:cNvSpPr>
            <a:spLocks noGrp="1"/>
          </p:cNvSpPr>
          <p:nvPr>
            <p:ph type="hdr" sz="quarter"/>
          </p:nvPr>
        </p:nvSpPr>
        <p:spPr>
          <a:xfrm>
            <a:off x="0" y="0"/>
            <a:ext cx="3078163" cy="512763"/>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a:extLst>
              <a:ext uri="{FF2B5EF4-FFF2-40B4-BE49-F238E27FC236}">
                <a16:creationId xmlns:a16="http://schemas.microsoft.com/office/drawing/2014/main" xmlns="" id="{45C9974C-6D3A-4494-8D05-437D1AC66DE3}"/>
              </a:ext>
            </a:extLst>
          </p:cNvPr>
          <p:cNvSpPr>
            <a:spLocks noGrp="1"/>
          </p:cNvSpPr>
          <p:nvPr>
            <p:ph type="dt" idx="1"/>
          </p:nvPr>
        </p:nvSpPr>
        <p:spPr>
          <a:xfrm>
            <a:off x="4024313" y="0"/>
            <a:ext cx="3078162" cy="512763"/>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9EF548AE-E0BF-452C-9943-1A568C4C640D}" type="datetimeFigureOut">
              <a:rPr lang="zh-CN" altLang="en-US"/>
              <a:pPr>
                <a:defRPr/>
              </a:pPr>
              <a:t>2019/11/18</a:t>
            </a:fld>
            <a:endParaRPr lang="zh-CN" altLang="en-US"/>
          </a:p>
        </p:txBody>
      </p:sp>
      <p:sp>
        <p:nvSpPr>
          <p:cNvPr id="4" name="幻灯片图像占位符 3">
            <a:extLst>
              <a:ext uri="{FF2B5EF4-FFF2-40B4-BE49-F238E27FC236}">
                <a16:creationId xmlns:a16="http://schemas.microsoft.com/office/drawing/2014/main" xmlns="" id="{157B90AE-E6EB-4C38-B3A0-2A99C47642E0}"/>
              </a:ext>
            </a:extLst>
          </p:cNvPr>
          <p:cNvSpPr>
            <a:spLocks noGrp="1" noRot="1" noChangeAspect="1"/>
          </p:cNvSpPr>
          <p:nvPr>
            <p:ph type="sldImg" idx="2"/>
          </p:nvPr>
        </p:nvSpPr>
        <p:spPr>
          <a:xfrm>
            <a:off x="481013" y="1279525"/>
            <a:ext cx="6140450" cy="34544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a:extLst>
              <a:ext uri="{FF2B5EF4-FFF2-40B4-BE49-F238E27FC236}">
                <a16:creationId xmlns:a16="http://schemas.microsoft.com/office/drawing/2014/main" xmlns="" id="{97AEC1DE-9E47-406F-B418-AF38131F2EDB}"/>
              </a:ext>
            </a:extLst>
          </p:cNvPr>
          <p:cNvSpPr>
            <a:spLocks noGrp="1"/>
          </p:cNvSpPr>
          <p:nvPr>
            <p:ph type="body" sz="quarter" idx="3"/>
          </p:nvPr>
        </p:nvSpPr>
        <p:spPr>
          <a:xfrm>
            <a:off x="709613" y="4926013"/>
            <a:ext cx="5683250" cy="4029075"/>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a:extLst>
              <a:ext uri="{FF2B5EF4-FFF2-40B4-BE49-F238E27FC236}">
                <a16:creationId xmlns:a16="http://schemas.microsoft.com/office/drawing/2014/main" xmlns="" id="{F133CE14-A349-4B45-A97B-06E3EF9F6C14}"/>
              </a:ext>
            </a:extLst>
          </p:cNvPr>
          <p:cNvSpPr>
            <a:spLocks noGrp="1"/>
          </p:cNvSpPr>
          <p:nvPr>
            <p:ph type="ftr" sz="quarter" idx="4"/>
          </p:nvPr>
        </p:nvSpPr>
        <p:spPr>
          <a:xfrm>
            <a:off x="0" y="9720263"/>
            <a:ext cx="3078163" cy="51435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a:extLst>
              <a:ext uri="{FF2B5EF4-FFF2-40B4-BE49-F238E27FC236}">
                <a16:creationId xmlns:a16="http://schemas.microsoft.com/office/drawing/2014/main" xmlns="" id="{AE942FAF-076C-45B1-9E5B-328848EE11CB}"/>
              </a:ext>
            </a:extLst>
          </p:cNvPr>
          <p:cNvSpPr>
            <a:spLocks noGrp="1"/>
          </p:cNvSpPr>
          <p:nvPr>
            <p:ph type="sldNum" sz="quarter" idx="5"/>
          </p:nvPr>
        </p:nvSpPr>
        <p:spPr>
          <a:xfrm>
            <a:off x="4024313" y="9720263"/>
            <a:ext cx="3078162" cy="51435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FB93BA6B-39B1-4351-85EF-AF6364B8CA37}"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7"/>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58CBF8DC-A184-46A6-88A7-2833DE0E7D49}"/>
              </a:ext>
            </a:extLst>
          </p:cNvPr>
          <p:cNvSpPr>
            <a:spLocks noGrp="1"/>
          </p:cNvSpPr>
          <p:nvPr>
            <p:ph type="dt" sz="half" idx="10"/>
          </p:nvPr>
        </p:nvSpPr>
        <p:spPr/>
        <p:txBody>
          <a:bodyPr/>
          <a:lstStyle>
            <a:lvl1pPr>
              <a:defRPr/>
            </a:lvl1pPr>
          </a:lstStyle>
          <a:p>
            <a:pPr>
              <a:defRPr/>
            </a:pPr>
            <a:fld id="{37FFE7F8-BEE9-449D-858D-9A241286C123}" type="datetimeFigureOut">
              <a:rPr lang="zh-CN" altLang="en-US"/>
              <a:pPr>
                <a:defRPr/>
              </a:pPr>
              <a:t>2019/11/18</a:t>
            </a:fld>
            <a:endParaRPr lang="zh-CN" altLang="en-US"/>
          </a:p>
        </p:txBody>
      </p:sp>
      <p:sp>
        <p:nvSpPr>
          <p:cNvPr id="5" name="页脚占位符 4">
            <a:extLst>
              <a:ext uri="{FF2B5EF4-FFF2-40B4-BE49-F238E27FC236}">
                <a16:creationId xmlns:a16="http://schemas.microsoft.com/office/drawing/2014/main" xmlns="" id="{F2855E32-9A3F-4006-AF6D-6A53A9BE9CAE}"/>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505F0304-A459-4039-9EB3-89AA54ACFE9D}"/>
              </a:ext>
            </a:extLst>
          </p:cNvPr>
          <p:cNvSpPr>
            <a:spLocks noGrp="1"/>
          </p:cNvSpPr>
          <p:nvPr>
            <p:ph type="sldNum" sz="quarter" idx="12"/>
          </p:nvPr>
        </p:nvSpPr>
        <p:spPr/>
        <p:txBody>
          <a:bodyPr/>
          <a:lstStyle>
            <a:lvl1pPr>
              <a:defRPr/>
            </a:lvl1pPr>
          </a:lstStyle>
          <a:p>
            <a:pPr>
              <a:defRPr/>
            </a:pPr>
            <a:fld id="{6E01573E-6998-46C5-AF18-F216BE02754E}" type="slidenum">
              <a:rPr lang="zh-CN" altLang="en-US"/>
              <a:pPr>
                <a:defRPr/>
              </a:pPr>
              <a:t>‹#›</a:t>
            </a:fld>
            <a:endParaRPr lang="en-US" altLang="zh-CN"/>
          </a:p>
        </p:txBody>
      </p:sp>
    </p:spTree>
    <p:extLst>
      <p:ext uri="{BB962C8B-B14F-4D97-AF65-F5344CB8AC3E}">
        <p14:creationId xmlns:p14="http://schemas.microsoft.com/office/powerpoint/2010/main" xmlns="" val="728535025"/>
      </p:ext>
    </p:extLst>
  </p:cSld>
  <p:clrMapOvr>
    <a:masterClrMapping/>
  </p:clrMapOvr>
  <p:transition spd="slow" advTm="3000">
    <p:plus/>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04D97B4-8B18-404B-8C61-530ADE3C0891}"/>
              </a:ext>
            </a:extLst>
          </p:cNvPr>
          <p:cNvSpPr>
            <a:spLocks noGrp="1"/>
          </p:cNvSpPr>
          <p:nvPr>
            <p:ph type="dt" sz="half" idx="10"/>
          </p:nvPr>
        </p:nvSpPr>
        <p:spPr/>
        <p:txBody>
          <a:bodyPr/>
          <a:lstStyle>
            <a:lvl1pPr>
              <a:defRPr/>
            </a:lvl1pPr>
          </a:lstStyle>
          <a:p>
            <a:pPr>
              <a:defRPr/>
            </a:pPr>
            <a:fld id="{FC84776B-3AB5-4F3B-BEA8-5EBD18AF95AB}" type="datetimeFigureOut">
              <a:rPr lang="zh-CN" altLang="en-US"/>
              <a:pPr>
                <a:defRPr/>
              </a:pPr>
              <a:t>2019/11/18</a:t>
            </a:fld>
            <a:endParaRPr lang="zh-CN" altLang="en-US"/>
          </a:p>
        </p:txBody>
      </p:sp>
      <p:sp>
        <p:nvSpPr>
          <p:cNvPr id="5" name="页脚占位符 4">
            <a:extLst>
              <a:ext uri="{FF2B5EF4-FFF2-40B4-BE49-F238E27FC236}">
                <a16:creationId xmlns:a16="http://schemas.microsoft.com/office/drawing/2014/main" xmlns="" id="{F07CE34D-BD13-428B-A37C-3DFCA9F04857}"/>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8C683166-9161-4930-B537-3AF248A1919F}"/>
              </a:ext>
            </a:extLst>
          </p:cNvPr>
          <p:cNvSpPr>
            <a:spLocks noGrp="1"/>
          </p:cNvSpPr>
          <p:nvPr>
            <p:ph type="sldNum" sz="quarter" idx="12"/>
          </p:nvPr>
        </p:nvSpPr>
        <p:spPr/>
        <p:txBody>
          <a:bodyPr/>
          <a:lstStyle>
            <a:lvl1pPr>
              <a:defRPr/>
            </a:lvl1pPr>
          </a:lstStyle>
          <a:p>
            <a:pPr>
              <a:defRPr/>
            </a:pPr>
            <a:fld id="{6A25ADD8-8CCC-47F3-8E23-47A5CBA7CC50}" type="slidenum">
              <a:rPr lang="zh-CN" altLang="en-US"/>
              <a:pPr>
                <a:defRPr/>
              </a:pPr>
              <a:t>‹#›</a:t>
            </a:fld>
            <a:endParaRPr lang="en-US" altLang="zh-CN"/>
          </a:p>
        </p:txBody>
      </p:sp>
    </p:spTree>
    <p:extLst>
      <p:ext uri="{BB962C8B-B14F-4D97-AF65-F5344CB8AC3E}">
        <p14:creationId xmlns:p14="http://schemas.microsoft.com/office/powerpoint/2010/main" xmlns="" val="3656592479"/>
      </p:ext>
    </p:extLst>
  </p:cSld>
  <p:clrMapOvr>
    <a:masterClrMapping/>
  </p:clrMapOvr>
  <p:transition spd="slow" advTm="3000">
    <p:plus/>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40"/>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6D55132-28FD-4EC1-BF6F-87F14E095A4E}"/>
              </a:ext>
            </a:extLst>
          </p:cNvPr>
          <p:cNvSpPr>
            <a:spLocks noGrp="1"/>
          </p:cNvSpPr>
          <p:nvPr>
            <p:ph type="dt" sz="half" idx="10"/>
          </p:nvPr>
        </p:nvSpPr>
        <p:spPr/>
        <p:txBody>
          <a:bodyPr/>
          <a:lstStyle>
            <a:lvl1pPr>
              <a:defRPr/>
            </a:lvl1pPr>
          </a:lstStyle>
          <a:p>
            <a:pPr>
              <a:defRPr/>
            </a:pPr>
            <a:fld id="{AD35989A-EB46-4208-AF33-B73B12AFDFA9}" type="datetimeFigureOut">
              <a:rPr lang="zh-CN" altLang="en-US"/>
              <a:pPr>
                <a:defRPr/>
              </a:pPr>
              <a:t>2019/11/18</a:t>
            </a:fld>
            <a:endParaRPr lang="zh-CN" altLang="en-US"/>
          </a:p>
        </p:txBody>
      </p:sp>
      <p:sp>
        <p:nvSpPr>
          <p:cNvPr id="5" name="页脚占位符 4">
            <a:extLst>
              <a:ext uri="{FF2B5EF4-FFF2-40B4-BE49-F238E27FC236}">
                <a16:creationId xmlns:a16="http://schemas.microsoft.com/office/drawing/2014/main" xmlns="" id="{39A8BA5F-FA43-4C5B-8129-4AD615FE2804}"/>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20E3D030-2771-4486-8159-ACF4A686441E}"/>
              </a:ext>
            </a:extLst>
          </p:cNvPr>
          <p:cNvSpPr>
            <a:spLocks noGrp="1"/>
          </p:cNvSpPr>
          <p:nvPr>
            <p:ph type="sldNum" sz="quarter" idx="12"/>
          </p:nvPr>
        </p:nvSpPr>
        <p:spPr/>
        <p:txBody>
          <a:bodyPr/>
          <a:lstStyle>
            <a:lvl1pPr>
              <a:defRPr/>
            </a:lvl1pPr>
          </a:lstStyle>
          <a:p>
            <a:pPr>
              <a:defRPr/>
            </a:pPr>
            <a:fld id="{2F5AC1C3-B57A-40B2-8A1C-EA4DC57E1420}" type="slidenum">
              <a:rPr lang="zh-CN" altLang="en-US"/>
              <a:pPr>
                <a:defRPr/>
              </a:pPr>
              <a:t>‹#›</a:t>
            </a:fld>
            <a:endParaRPr lang="en-US" altLang="zh-CN"/>
          </a:p>
        </p:txBody>
      </p:sp>
    </p:spTree>
    <p:extLst>
      <p:ext uri="{BB962C8B-B14F-4D97-AF65-F5344CB8AC3E}">
        <p14:creationId xmlns:p14="http://schemas.microsoft.com/office/powerpoint/2010/main" xmlns="" val="3538349678"/>
      </p:ext>
    </p:extLst>
  </p:cSld>
  <p:clrMapOvr>
    <a:masterClrMapping/>
  </p:clrMapOvr>
  <p:transition spd="slow" advTm="3000">
    <p:plus/>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931988352"/>
      </p:ext>
    </p:extLst>
  </p:cSld>
  <p:clrMapOvr>
    <a:masterClrMapping/>
  </p:clrMapOvr>
  <p:transition spd="slow" advTm="3000">
    <p:plus/>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E783089-A8D2-4B0C-9530-0D9BCA5CF6A1}"/>
              </a:ext>
            </a:extLst>
          </p:cNvPr>
          <p:cNvSpPr>
            <a:spLocks noGrp="1"/>
          </p:cNvSpPr>
          <p:nvPr>
            <p:ph type="dt" sz="half" idx="10"/>
          </p:nvPr>
        </p:nvSpPr>
        <p:spPr/>
        <p:txBody>
          <a:bodyPr/>
          <a:lstStyle>
            <a:lvl1pPr>
              <a:defRPr/>
            </a:lvl1pPr>
          </a:lstStyle>
          <a:p>
            <a:pPr>
              <a:defRPr/>
            </a:pPr>
            <a:fld id="{2FC8FC70-14B2-44C6-9899-9712C2C19A32}" type="datetimeFigureOut">
              <a:rPr lang="zh-CN" altLang="en-US"/>
              <a:pPr>
                <a:defRPr/>
              </a:pPr>
              <a:t>2019/11/18</a:t>
            </a:fld>
            <a:endParaRPr lang="zh-CN" altLang="en-US"/>
          </a:p>
        </p:txBody>
      </p:sp>
      <p:sp>
        <p:nvSpPr>
          <p:cNvPr id="5" name="页脚占位符 4">
            <a:extLst>
              <a:ext uri="{FF2B5EF4-FFF2-40B4-BE49-F238E27FC236}">
                <a16:creationId xmlns:a16="http://schemas.microsoft.com/office/drawing/2014/main" xmlns="" id="{CE06B585-975B-4A6B-A88C-5F8735E4B8EB}"/>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3734444C-D62A-4A55-970E-1B115379BC0A}"/>
              </a:ext>
            </a:extLst>
          </p:cNvPr>
          <p:cNvSpPr>
            <a:spLocks noGrp="1"/>
          </p:cNvSpPr>
          <p:nvPr>
            <p:ph type="sldNum" sz="quarter" idx="12"/>
          </p:nvPr>
        </p:nvSpPr>
        <p:spPr/>
        <p:txBody>
          <a:bodyPr/>
          <a:lstStyle>
            <a:lvl1pPr>
              <a:defRPr/>
            </a:lvl1pPr>
          </a:lstStyle>
          <a:p>
            <a:pPr>
              <a:defRPr/>
            </a:pPr>
            <a:fld id="{B950F17C-C7D6-463F-B7DD-68ECD272478C}" type="slidenum">
              <a:rPr lang="zh-CN" altLang="en-US"/>
              <a:pPr>
                <a:defRPr/>
              </a:pPr>
              <a:t>‹#›</a:t>
            </a:fld>
            <a:endParaRPr lang="en-US" altLang="zh-CN"/>
          </a:p>
        </p:txBody>
      </p:sp>
    </p:spTree>
    <p:extLst>
      <p:ext uri="{BB962C8B-B14F-4D97-AF65-F5344CB8AC3E}">
        <p14:creationId xmlns:p14="http://schemas.microsoft.com/office/powerpoint/2010/main" xmlns="" val="3900681776"/>
      </p:ext>
    </p:extLst>
  </p:cSld>
  <p:clrMapOvr>
    <a:masterClrMapping/>
  </p:clrMapOvr>
  <p:transition spd="slow" advTm="3000">
    <p:plus/>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3B6C28A0-115E-4942-B9FC-097501189C13}"/>
              </a:ext>
            </a:extLst>
          </p:cNvPr>
          <p:cNvSpPr>
            <a:spLocks noGrp="1"/>
          </p:cNvSpPr>
          <p:nvPr>
            <p:ph type="dt" sz="half" idx="10"/>
          </p:nvPr>
        </p:nvSpPr>
        <p:spPr/>
        <p:txBody>
          <a:bodyPr/>
          <a:lstStyle>
            <a:lvl1pPr>
              <a:defRPr/>
            </a:lvl1pPr>
          </a:lstStyle>
          <a:p>
            <a:pPr>
              <a:defRPr/>
            </a:pPr>
            <a:fld id="{449BE366-37B6-4A92-AD51-1DF92BA30445}" type="datetimeFigureOut">
              <a:rPr lang="zh-CN" altLang="en-US"/>
              <a:pPr>
                <a:defRPr/>
              </a:pPr>
              <a:t>2019/11/18</a:t>
            </a:fld>
            <a:endParaRPr lang="zh-CN" altLang="en-US"/>
          </a:p>
        </p:txBody>
      </p:sp>
      <p:sp>
        <p:nvSpPr>
          <p:cNvPr id="5" name="页脚占位符 4">
            <a:extLst>
              <a:ext uri="{FF2B5EF4-FFF2-40B4-BE49-F238E27FC236}">
                <a16:creationId xmlns:a16="http://schemas.microsoft.com/office/drawing/2014/main" xmlns="" id="{52902D1D-9D9A-41C8-AFCE-5D4C249D4383}"/>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55C52554-06E8-43B9-B037-689A331C90C1}"/>
              </a:ext>
            </a:extLst>
          </p:cNvPr>
          <p:cNvSpPr>
            <a:spLocks noGrp="1"/>
          </p:cNvSpPr>
          <p:nvPr>
            <p:ph type="sldNum" sz="quarter" idx="12"/>
          </p:nvPr>
        </p:nvSpPr>
        <p:spPr/>
        <p:txBody>
          <a:bodyPr/>
          <a:lstStyle>
            <a:lvl1pPr>
              <a:defRPr/>
            </a:lvl1pPr>
          </a:lstStyle>
          <a:p>
            <a:pPr>
              <a:defRPr/>
            </a:pPr>
            <a:fld id="{D2648C84-8893-4CDD-A924-D7EACB1FEB81}" type="slidenum">
              <a:rPr lang="zh-CN" altLang="en-US"/>
              <a:pPr>
                <a:defRPr/>
              </a:pPr>
              <a:t>‹#›</a:t>
            </a:fld>
            <a:endParaRPr lang="en-US" altLang="zh-CN"/>
          </a:p>
        </p:txBody>
      </p:sp>
    </p:spTree>
    <p:extLst>
      <p:ext uri="{BB962C8B-B14F-4D97-AF65-F5344CB8AC3E}">
        <p14:creationId xmlns:p14="http://schemas.microsoft.com/office/powerpoint/2010/main" xmlns="" val="1211936984"/>
      </p:ext>
    </p:extLst>
  </p:cSld>
  <p:clrMapOvr>
    <a:masterClrMapping/>
  </p:clrMapOvr>
  <p:transition spd="slow" advTm="3000">
    <p:plus/>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a16="http://schemas.microsoft.com/office/drawing/2014/main" xmlns="" id="{B1A6E1EE-3950-4780-9324-C85F9ED9929F}"/>
              </a:ext>
            </a:extLst>
          </p:cNvPr>
          <p:cNvSpPr>
            <a:spLocks noGrp="1"/>
          </p:cNvSpPr>
          <p:nvPr>
            <p:ph type="dt" sz="half" idx="10"/>
          </p:nvPr>
        </p:nvSpPr>
        <p:spPr/>
        <p:txBody>
          <a:bodyPr/>
          <a:lstStyle>
            <a:lvl1pPr>
              <a:defRPr/>
            </a:lvl1pPr>
          </a:lstStyle>
          <a:p>
            <a:pPr>
              <a:defRPr/>
            </a:pPr>
            <a:fld id="{B772D793-5DFA-40E8-972C-B93C8EEC877B}" type="datetimeFigureOut">
              <a:rPr lang="zh-CN" altLang="en-US"/>
              <a:pPr>
                <a:defRPr/>
              </a:pPr>
              <a:t>2019/11/18</a:t>
            </a:fld>
            <a:endParaRPr lang="zh-CN" altLang="en-US"/>
          </a:p>
        </p:txBody>
      </p:sp>
      <p:sp>
        <p:nvSpPr>
          <p:cNvPr id="6" name="页脚占位符 4">
            <a:extLst>
              <a:ext uri="{FF2B5EF4-FFF2-40B4-BE49-F238E27FC236}">
                <a16:creationId xmlns:a16="http://schemas.microsoft.com/office/drawing/2014/main" xmlns="" id="{ED3DA99B-8D37-452C-88D9-AC950D7F1157}"/>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xmlns="" id="{4FD04C9D-A3AD-444D-9CD7-4F32D511736A}"/>
              </a:ext>
            </a:extLst>
          </p:cNvPr>
          <p:cNvSpPr>
            <a:spLocks noGrp="1"/>
          </p:cNvSpPr>
          <p:nvPr>
            <p:ph type="sldNum" sz="quarter" idx="12"/>
          </p:nvPr>
        </p:nvSpPr>
        <p:spPr/>
        <p:txBody>
          <a:bodyPr/>
          <a:lstStyle>
            <a:lvl1pPr>
              <a:defRPr/>
            </a:lvl1pPr>
          </a:lstStyle>
          <a:p>
            <a:pPr>
              <a:defRPr/>
            </a:pPr>
            <a:fld id="{CF161AA7-9B1F-4E6A-A8AD-6FC5A0339E8E}" type="slidenum">
              <a:rPr lang="zh-CN" altLang="en-US"/>
              <a:pPr>
                <a:defRPr/>
              </a:pPr>
              <a:t>‹#›</a:t>
            </a:fld>
            <a:endParaRPr lang="en-US" altLang="zh-CN"/>
          </a:p>
        </p:txBody>
      </p:sp>
    </p:spTree>
    <p:extLst>
      <p:ext uri="{BB962C8B-B14F-4D97-AF65-F5344CB8AC3E}">
        <p14:creationId xmlns:p14="http://schemas.microsoft.com/office/powerpoint/2010/main" xmlns="" val="2390547480"/>
      </p:ext>
    </p:extLst>
  </p:cSld>
  <p:clrMapOvr>
    <a:masterClrMapping/>
  </p:clrMapOvr>
  <p:transition spd="slow" advTm="3000">
    <p:plus/>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71"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p>
        </p:txBody>
      </p:sp>
      <p:sp>
        <p:nvSpPr>
          <p:cNvPr id="6" name="内容占位符 5"/>
          <p:cNvSpPr>
            <a:spLocks noGrp="1"/>
          </p:cNvSpPr>
          <p:nvPr>
            <p:ph sz="quarter" idx="4"/>
          </p:nvPr>
        </p:nvSpPr>
        <p:spPr>
          <a:xfrm>
            <a:off x="6193371"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a16="http://schemas.microsoft.com/office/drawing/2014/main" xmlns="" id="{337F9E1E-C9DB-4D9D-AECF-275748BAF60A}"/>
              </a:ext>
            </a:extLst>
          </p:cNvPr>
          <p:cNvSpPr>
            <a:spLocks noGrp="1"/>
          </p:cNvSpPr>
          <p:nvPr>
            <p:ph type="dt" sz="half" idx="10"/>
          </p:nvPr>
        </p:nvSpPr>
        <p:spPr/>
        <p:txBody>
          <a:bodyPr/>
          <a:lstStyle>
            <a:lvl1pPr>
              <a:defRPr/>
            </a:lvl1pPr>
          </a:lstStyle>
          <a:p>
            <a:pPr>
              <a:defRPr/>
            </a:pPr>
            <a:fld id="{B66752FC-6194-4BFC-AEED-10405BEB1FA7}" type="datetimeFigureOut">
              <a:rPr lang="zh-CN" altLang="en-US"/>
              <a:pPr>
                <a:defRPr/>
              </a:pPr>
              <a:t>2019/11/18</a:t>
            </a:fld>
            <a:endParaRPr lang="zh-CN" altLang="en-US"/>
          </a:p>
        </p:txBody>
      </p:sp>
      <p:sp>
        <p:nvSpPr>
          <p:cNvPr id="8" name="页脚占位符 4">
            <a:extLst>
              <a:ext uri="{FF2B5EF4-FFF2-40B4-BE49-F238E27FC236}">
                <a16:creationId xmlns:a16="http://schemas.microsoft.com/office/drawing/2014/main" xmlns="" id="{6D8388C6-2AD4-438C-8288-3123EA19ADBD}"/>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a16="http://schemas.microsoft.com/office/drawing/2014/main" xmlns="" id="{AF5D11B8-5C1C-45F4-84C9-025079F4698B}"/>
              </a:ext>
            </a:extLst>
          </p:cNvPr>
          <p:cNvSpPr>
            <a:spLocks noGrp="1"/>
          </p:cNvSpPr>
          <p:nvPr>
            <p:ph type="sldNum" sz="quarter" idx="12"/>
          </p:nvPr>
        </p:nvSpPr>
        <p:spPr/>
        <p:txBody>
          <a:bodyPr/>
          <a:lstStyle>
            <a:lvl1pPr>
              <a:defRPr/>
            </a:lvl1pPr>
          </a:lstStyle>
          <a:p>
            <a:pPr>
              <a:defRPr/>
            </a:pPr>
            <a:fld id="{80AF1E54-89C9-4A09-9106-AFBFDEB2F21D}" type="slidenum">
              <a:rPr lang="zh-CN" altLang="en-US"/>
              <a:pPr>
                <a:defRPr/>
              </a:pPr>
              <a:t>‹#›</a:t>
            </a:fld>
            <a:endParaRPr lang="en-US" altLang="zh-CN"/>
          </a:p>
        </p:txBody>
      </p:sp>
    </p:spTree>
    <p:extLst>
      <p:ext uri="{BB962C8B-B14F-4D97-AF65-F5344CB8AC3E}">
        <p14:creationId xmlns:p14="http://schemas.microsoft.com/office/powerpoint/2010/main" xmlns="" val="3827407519"/>
      </p:ext>
    </p:extLst>
  </p:cSld>
  <p:clrMapOvr>
    <a:masterClrMapping/>
  </p:clrMapOvr>
  <p:transition spd="slow" advTm="3000">
    <p:plus/>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a16="http://schemas.microsoft.com/office/drawing/2014/main" xmlns="" id="{5567A1AD-5777-4441-9D5E-61589D47F6E9}"/>
              </a:ext>
            </a:extLst>
          </p:cNvPr>
          <p:cNvSpPr>
            <a:spLocks noGrp="1"/>
          </p:cNvSpPr>
          <p:nvPr>
            <p:ph type="dt" sz="half" idx="10"/>
          </p:nvPr>
        </p:nvSpPr>
        <p:spPr/>
        <p:txBody>
          <a:bodyPr/>
          <a:lstStyle>
            <a:lvl1pPr>
              <a:defRPr/>
            </a:lvl1pPr>
          </a:lstStyle>
          <a:p>
            <a:pPr>
              <a:defRPr/>
            </a:pPr>
            <a:fld id="{63152C31-1BEF-4F13-B943-BF6D892804DF}" type="datetimeFigureOut">
              <a:rPr lang="zh-CN" altLang="en-US"/>
              <a:pPr>
                <a:defRPr/>
              </a:pPr>
              <a:t>2019/11/18</a:t>
            </a:fld>
            <a:endParaRPr lang="zh-CN" altLang="en-US"/>
          </a:p>
        </p:txBody>
      </p:sp>
      <p:sp>
        <p:nvSpPr>
          <p:cNvPr id="4" name="页脚占位符 4">
            <a:extLst>
              <a:ext uri="{FF2B5EF4-FFF2-40B4-BE49-F238E27FC236}">
                <a16:creationId xmlns:a16="http://schemas.microsoft.com/office/drawing/2014/main" xmlns="" id="{D27FB210-C612-4336-9F1A-5AC90012EEEE}"/>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xmlns="" id="{4C7535AC-5C67-469D-9D0F-BBB929423BC3}"/>
              </a:ext>
            </a:extLst>
          </p:cNvPr>
          <p:cNvSpPr>
            <a:spLocks noGrp="1"/>
          </p:cNvSpPr>
          <p:nvPr>
            <p:ph type="sldNum" sz="quarter" idx="12"/>
          </p:nvPr>
        </p:nvSpPr>
        <p:spPr/>
        <p:txBody>
          <a:bodyPr/>
          <a:lstStyle>
            <a:lvl1pPr>
              <a:defRPr/>
            </a:lvl1pPr>
          </a:lstStyle>
          <a:p>
            <a:pPr>
              <a:defRPr/>
            </a:pPr>
            <a:fld id="{D94FAF6F-4D64-48A0-AF27-48041A9456D1}" type="slidenum">
              <a:rPr lang="zh-CN" altLang="en-US"/>
              <a:pPr>
                <a:defRPr/>
              </a:pPr>
              <a:t>‹#›</a:t>
            </a:fld>
            <a:endParaRPr lang="en-US" altLang="zh-CN"/>
          </a:p>
        </p:txBody>
      </p:sp>
    </p:spTree>
    <p:extLst>
      <p:ext uri="{BB962C8B-B14F-4D97-AF65-F5344CB8AC3E}">
        <p14:creationId xmlns:p14="http://schemas.microsoft.com/office/powerpoint/2010/main" xmlns="" val="145204402"/>
      </p:ext>
    </p:extLst>
  </p:cSld>
  <p:clrMapOvr>
    <a:masterClrMapping/>
  </p:clrMapOvr>
  <p:transition spd="slow" advTm="3000">
    <p:plus/>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xmlns="" id="{A8D0C52F-879E-42CA-8222-E6A85C09697B}"/>
              </a:ext>
            </a:extLst>
          </p:cNvPr>
          <p:cNvSpPr>
            <a:spLocks noGrp="1"/>
          </p:cNvSpPr>
          <p:nvPr>
            <p:ph type="dt" sz="half" idx="10"/>
          </p:nvPr>
        </p:nvSpPr>
        <p:spPr/>
        <p:txBody>
          <a:bodyPr/>
          <a:lstStyle>
            <a:lvl1pPr>
              <a:defRPr/>
            </a:lvl1pPr>
          </a:lstStyle>
          <a:p>
            <a:pPr>
              <a:defRPr/>
            </a:pPr>
            <a:fld id="{6E4B5B2A-37FE-4270-881E-DF2B6B1072B0}" type="datetimeFigureOut">
              <a:rPr lang="zh-CN" altLang="en-US"/>
              <a:pPr>
                <a:defRPr/>
              </a:pPr>
              <a:t>2019/11/18</a:t>
            </a:fld>
            <a:endParaRPr lang="zh-CN" altLang="en-US"/>
          </a:p>
        </p:txBody>
      </p:sp>
      <p:sp>
        <p:nvSpPr>
          <p:cNvPr id="3" name="页脚占位符 4">
            <a:extLst>
              <a:ext uri="{FF2B5EF4-FFF2-40B4-BE49-F238E27FC236}">
                <a16:creationId xmlns:a16="http://schemas.microsoft.com/office/drawing/2014/main" xmlns="" id="{A9A14AB2-7627-41C2-8CC0-7AC1156C3276}"/>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xmlns="" id="{21C985FD-451D-4347-83D5-D61999086CFE}"/>
              </a:ext>
            </a:extLst>
          </p:cNvPr>
          <p:cNvSpPr>
            <a:spLocks noGrp="1"/>
          </p:cNvSpPr>
          <p:nvPr>
            <p:ph type="sldNum" sz="quarter" idx="12"/>
          </p:nvPr>
        </p:nvSpPr>
        <p:spPr/>
        <p:txBody>
          <a:bodyPr/>
          <a:lstStyle>
            <a:lvl1pPr>
              <a:defRPr/>
            </a:lvl1pPr>
          </a:lstStyle>
          <a:p>
            <a:pPr>
              <a:defRPr/>
            </a:pPr>
            <a:fld id="{65AADA92-DB5F-4D80-95EE-A4547E28234A}" type="slidenum">
              <a:rPr lang="zh-CN" altLang="en-US"/>
              <a:pPr>
                <a:defRPr/>
              </a:pPr>
              <a:t>‹#›</a:t>
            </a:fld>
            <a:endParaRPr lang="en-US" altLang="zh-CN"/>
          </a:p>
        </p:txBody>
      </p:sp>
    </p:spTree>
    <p:extLst>
      <p:ext uri="{BB962C8B-B14F-4D97-AF65-F5344CB8AC3E}">
        <p14:creationId xmlns:p14="http://schemas.microsoft.com/office/powerpoint/2010/main" xmlns="" val="3533600283"/>
      </p:ext>
    </p:extLst>
  </p:cSld>
  <p:clrMapOvr>
    <a:masterClrMapping/>
  </p:clrMapOvr>
  <p:transition spd="slow" advTm="3000">
    <p:plus/>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49"/>
            <a:ext cx="4011084" cy="1162051"/>
          </a:xfrm>
        </p:spPr>
        <p:txBody>
          <a:bodyPr anchor="b"/>
          <a:lstStyle>
            <a:lvl1pPr algn="l">
              <a:defRPr sz="2665" b="1"/>
            </a:lvl1pPr>
          </a:lstStyle>
          <a:p>
            <a:r>
              <a:rPr lang="zh-CN" altLang="en-US"/>
              <a:t>单击此处编辑母版标题样式</a:t>
            </a:r>
          </a:p>
        </p:txBody>
      </p:sp>
      <p:sp>
        <p:nvSpPr>
          <p:cNvPr id="3" name="内容占位符 2"/>
          <p:cNvSpPr>
            <a:spLocks noGrp="1"/>
          </p:cNvSpPr>
          <p:nvPr>
            <p:ph idx="1"/>
          </p:nvPr>
        </p:nvSpPr>
        <p:spPr>
          <a:xfrm>
            <a:off x="4766733" y="273052"/>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3" y="1435103"/>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xmlns="" id="{AA949B3B-F9D3-42D3-A2FD-FA7792C7668A}"/>
              </a:ext>
            </a:extLst>
          </p:cNvPr>
          <p:cNvSpPr>
            <a:spLocks noGrp="1"/>
          </p:cNvSpPr>
          <p:nvPr>
            <p:ph type="dt" sz="half" idx="10"/>
          </p:nvPr>
        </p:nvSpPr>
        <p:spPr/>
        <p:txBody>
          <a:bodyPr/>
          <a:lstStyle>
            <a:lvl1pPr>
              <a:defRPr/>
            </a:lvl1pPr>
          </a:lstStyle>
          <a:p>
            <a:pPr>
              <a:defRPr/>
            </a:pPr>
            <a:fld id="{4A992A78-A095-41A4-8444-FA5C2CEB956E}" type="datetimeFigureOut">
              <a:rPr lang="zh-CN" altLang="en-US"/>
              <a:pPr>
                <a:defRPr/>
              </a:pPr>
              <a:t>2019/11/18</a:t>
            </a:fld>
            <a:endParaRPr lang="zh-CN" altLang="en-US"/>
          </a:p>
        </p:txBody>
      </p:sp>
      <p:sp>
        <p:nvSpPr>
          <p:cNvPr id="6" name="页脚占位符 4">
            <a:extLst>
              <a:ext uri="{FF2B5EF4-FFF2-40B4-BE49-F238E27FC236}">
                <a16:creationId xmlns:a16="http://schemas.microsoft.com/office/drawing/2014/main" xmlns="" id="{64200AA6-05E0-479B-BBC3-63C8966F0844}"/>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xmlns="" id="{ADF91E1F-9A5E-4847-8B0A-8B72B79B3976}"/>
              </a:ext>
            </a:extLst>
          </p:cNvPr>
          <p:cNvSpPr>
            <a:spLocks noGrp="1"/>
          </p:cNvSpPr>
          <p:nvPr>
            <p:ph type="sldNum" sz="quarter" idx="12"/>
          </p:nvPr>
        </p:nvSpPr>
        <p:spPr/>
        <p:txBody>
          <a:bodyPr/>
          <a:lstStyle>
            <a:lvl1pPr>
              <a:defRPr/>
            </a:lvl1pPr>
          </a:lstStyle>
          <a:p>
            <a:pPr>
              <a:defRPr/>
            </a:pPr>
            <a:fld id="{7D7602C0-EB70-4828-BEE9-C8696A5C882C}" type="slidenum">
              <a:rPr lang="zh-CN" altLang="en-US"/>
              <a:pPr>
                <a:defRPr/>
              </a:pPr>
              <a:t>‹#›</a:t>
            </a:fld>
            <a:endParaRPr lang="en-US" altLang="zh-CN"/>
          </a:p>
        </p:txBody>
      </p:sp>
    </p:spTree>
    <p:extLst>
      <p:ext uri="{BB962C8B-B14F-4D97-AF65-F5344CB8AC3E}">
        <p14:creationId xmlns:p14="http://schemas.microsoft.com/office/powerpoint/2010/main" xmlns="" val="3436834714"/>
      </p:ext>
    </p:extLst>
  </p:cSld>
  <p:clrMapOvr>
    <a:masterClrMapping/>
  </p:clrMapOvr>
  <p:transition spd="slow" advTm="3000">
    <p:plus/>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pPr lvl="0"/>
            <a:endParaRPr lang="zh-CN" altLang="en-US" noProof="0"/>
          </a:p>
        </p:txBody>
      </p:sp>
      <p:sp>
        <p:nvSpPr>
          <p:cNvPr id="4" name="文本占位符 3"/>
          <p:cNvSpPr>
            <a:spLocks noGrp="1"/>
          </p:cNvSpPr>
          <p:nvPr>
            <p:ph type="body" sz="half" idx="2"/>
          </p:nvPr>
        </p:nvSpPr>
        <p:spPr>
          <a:xfrm>
            <a:off x="2389717" y="5367339"/>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xmlns="" id="{77FBA544-2E56-4D7B-8356-9D7BB37C9332}"/>
              </a:ext>
            </a:extLst>
          </p:cNvPr>
          <p:cNvSpPr>
            <a:spLocks noGrp="1"/>
          </p:cNvSpPr>
          <p:nvPr>
            <p:ph type="dt" sz="half" idx="10"/>
          </p:nvPr>
        </p:nvSpPr>
        <p:spPr/>
        <p:txBody>
          <a:bodyPr/>
          <a:lstStyle>
            <a:lvl1pPr>
              <a:defRPr/>
            </a:lvl1pPr>
          </a:lstStyle>
          <a:p>
            <a:pPr>
              <a:defRPr/>
            </a:pPr>
            <a:fld id="{0A6E3E96-A240-4F6B-A97E-A56234B0D0B9}" type="datetimeFigureOut">
              <a:rPr lang="zh-CN" altLang="en-US"/>
              <a:pPr>
                <a:defRPr/>
              </a:pPr>
              <a:t>2019/11/18</a:t>
            </a:fld>
            <a:endParaRPr lang="zh-CN" altLang="en-US"/>
          </a:p>
        </p:txBody>
      </p:sp>
      <p:sp>
        <p:nvSpPr>
          <p:cNvPr id="6" name="页脚占位符 4">
            <a:extLst>
              <a:ext uri="{FF2B5EF4-FFF2-40B4-BE49-F238E27FC236}">
                <a16:creationId xmlns:a16="http://schemas.microsoft.com/office/drawing/2014/main" xmlns="" id="{CC45A447-2D37-44F7-B8E4-11CFF8DCB419}"/>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xmlns="" id="{95A586FD-50EE-4EFA-B421-D275599678BB}"/>
              </a:ext>
            </a:extLst>
          </p:cNvPr>
          <p:cNvSpPr>
            <a:spLocks noGrp="1"/>
          </p:cNvSpPr>
          <p:nvPr>
            <p:ph type="sldNum" sz="quarter" idx="12"/>
          </p:nvPr>
        </p:nvSpPr>
        <p:spPr/>
        <p:txBody>
          <a:bodyPr/>
          <a:lstStyle>
            <a:lvl1pPr>
              <a:defRPr/>
            </a:lvl1pPr>
          </a:lstStyle>
          <a:p>
            <a:pPr>
              <a:defRPr/>
            </a:pPr>
            <a:fld id="{B80F342D-FFA5-432A-B18A-A5188DDD33D6}" type="slidenum">
              <a:rPr lang="zh-CN" altLang="en-US"/>
              <a:pPr>
                <a:defRPr/>
              </a:pPr>
              <a:t>‹#›</a:t>
            </a:fld>
            <a:endParaRPr lang="en-US" altLang="zh-CN"/>
          </a:p>
        </p:txBody>
      </p:sp>
    </p:spTree>
    <p:extLst>
      <p:ext uri="{BB962C8B-B14F-4D97-AF65-F5344CB8AC3E}">
        <p14:creationId xmlns:p14="http://schemas.microsoft.com/office/powerpoint/2010/main" xmlns="" val="3230369825"/>
      </p:ext>
    </p:extLst>
  </p:cSld>
  <p:clrMapOvr>
    <a:masterClrMapping/>
  </p:clrMapOvr>
  <p:transition spd="slow" advTm="3000">
    <p:plus/>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xmlns="" id="{4AC42344-756F-45B0-B1B0-37E894EE8620}"/>
              </a:ext>
            </a:extLst>
          </p:cNvPr>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xmlns="" id="{051580C3-C3EA-4D66-B4F5-38310524E825}"/>
              </a:ext>
            </a:extLst>
          </p:cNvPr>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1707B05D-6204-4CC5-8403-7568212C1112}"/>
              </a:ext>
            </a:extLst>
          </p:cNvPr>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600">
                <a:solidFill>
                  <a:schemeClr val="tx1">
                    <a:tint val="75000"/>
                  </a:schemeClr>
                </a:solidFill>
                <a:latin typeface="+mn-lt"/>
                <a:ea typeface="+mn-ea"/>
              </a:defRPr>
            </a:lvl1pPr>
          </a:lstStyle>
          <a:p>
            <a:pPr>
              <a:defRPr/>
            </a:pPr>
            <a:fld id="{A7249DD8-3FAD-4B45-8FF4-D4F5E08069A4}" type="datetimeFigureOut">
              <a:rPr lang="zh-CN" altLang="en-US"/>
              <a:pPr>
                <a:defRPr/>
              </a:pPr>
              <a:t>2019/11/18</a:t>
            </a:fld>
            <a:endParaRPr lang="zh-CN" altLang="en-US"/>
          </a:p>
        </p:txBody>
      </p:sp>
      <p:sp>
        <p:nvSpPr>
          <p:cNvPr id="5" name="页脚占位符 4">
            <a:extLst>
              <a:ext uri="{FF2B5EF4-FFF2-40B4-BE49-F238E27FC236}">
                <a16:creationId xmlns:a16="http://schemas.microsoft.com/office/drawing/2014/main" xmlns="" id="{027B1280-5762-410D-8487-1A7ABBE9DC91}"/>
              </a:ext>
            </a:extLst>
          </p:cNvPr>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6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xmlns="" id="{8D80E8FF-418B-49E0-801D-5C8E788FE266}"/>
              </a:ext>
            </a:extLst>
          </p:cNvPr>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600">
                <a:solidFill>
                  <a:srgbClr val="898989"/>
                </a:solidFill>
                <a:latin typeface="Calibri" panose="020F0502020204030204" pitchFamily="34" charset="0"/>
              </a:defRPr>
            </a:lvl1pPr>
          </a:lstStyle>
          <a:p>
            <a:pPr>
              <a:defRPr/>
            </a:pPr>
            <a:fld id="{8557A6F0-A8B2-409C-B248-4C809D5534CE}"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Lst>
  <p:transition spd="slow" advTm="3000">
    <p:plus/>
  </p:transition>
  <p:txStyles>
    <p:titleStyle>
      <a:lvl1pPr algn="ctr" defTabSz="1219200" rtl="0" eaLnBrk="0" fontAlgn="base" hangingPunct="0">
        <a:spcBef>
          <a:spcPct val="0"/>
        </a:spcBef>
        <a:spcAft>
          <a:spcPct val="0"/>
        </a:spcAft>
        <a:defRPr sz="5800" kern="1200">
          <a:solidFill>
            <a:schemeClr val="tx1"/>
          </a:solidFill>
          <a:latin typeface="+mj-lt"/>
          <a:ea typeface="+mj-ea"/>
          <a:cs typeface="+mj-cs"/>
        </a:defRPr>
      </a:lvl1pPr>
      <a:lvl2pPr algn="ctr" defTabSz="1219200" rtl="0"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2pPr>
      <a:lvl3pPr algn="ctr" defTabSz="1219200" rtl="0"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3pPr>
      <a:lvl4pPr algn="ctr" defTabSz="1219200" rtl="0"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4pPr>
      <a:lvl5pPr algn="ctr" defTabSz="1219200" rtl="0"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5pPr>
      <a:lvl6pPr marL="457200" algn="ctr" defTabSz="1219200" rtl="0" fontAlgn="base">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914400" algn="ctr" defTabSz="1219200" rtl="0" fontAlgn="base">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1371600" algn="ctr" defTabSz="1219200" rtl="0" fontAlgn="base">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1828800" algn="ctr" defTabSz="1219200" rtl="0" fontAlgn="base">
        <a:spcBef>
          <a:spcPct val="0"/>
        </a:spcBef>
        <a:spcAft>
          <a:spcPct val="0"/>
        </a:spcAft>
        <a:defRPr sz="5800">
          <a:solidFill>
            <a:schemeClr val="tx1"/>
          </a:solidFill>
          <a:latin typeface="Calibri" panose="020F0502020204030204" pitchFamily="34" charset="0"/>
          <a:ea typeface="宋体" panose="02010600030101010101" pitchFamily="2" charset="-122"/>
        </a:defRPr>
      </a:lvl9pPr>
    </p:titleStyle>
    <p:bodyStyle>
      <a:lvl1pPr marL="457200" indent="-457200" algn="l" defTabSz="1219200" rtl="0" eaLnBrk="0" fontAlgn="base" hangingPunct="0">
        <a:spcBef>
          <a:spcPts val="125"/>
        </a:spcBef>
        <a:spcAft>
          <a:spcPct val="0"/>
        </a:spcAft>
        <a:buFont typeface="Arial" panose="020B0604020202020204" pitchFamily="34" charset="0"/>
        <a:buChar char="•"/>
        <a:defRPr sz="4200" kern="1200">
          <a:solidFill>
            <a:schemeClr val="tx1"/>
          </a:solidFill>
          <a:latin typeface="+mn-lt"/>
          <a:ea typeface="+mn-ea"/>
          <a:cs typeface="+mn-cs"/>
        </a:defRPr>
      </a:lvl1pPr>
      <a:lvl2pPr marL="990600" indent="-381000" algn="l" defTabSz="1219200" rtl="0" eaLnBrk="0" fontAlgn="base" hangingPunct="0">
        <a:spcBef>
          <a:spcPts val="125"/>
        </a:spcBef>
        <a:spcAft>
          <a:spcPct val="0"/>
        </a:spcAft>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0" fontAlgn="base" hangingPunct="0">
        <a:spcBef>
          <a:spcPts val="125"/>
        </a:spcBef>
        <a:spcAft>
          <a:spcPct val="0"/>
        </a:spcAft>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0" fontAlgn="base" hangingPunct="0">
        <a:spcBef>
          <a:spcPts val="125"/>
        </a:spcBef>
        <a:spcAft>
          <a:spcPct val="0"/>
        </a:spcAft>
        <a:buFont typeface="Arial" panose="020B0604020202020204" pitchFamily="34" charset="0"/>
        <a:buChar char="–"/>
        <a:defRPr sz="2600" kern="1200">
          <a:solidFill>
            <a:schemeClr val="tx1"/>
          </a:solidFill>
          <a:latin typeface="+mn-lt"/>
          <a:ea typeface="+mn-ea"/>
          <a:cs typeface="+mn-cs"/>
        </a:defRPr>
      </a:lvl4pPr>
      <a:lvl5pPr marL="2743200" indent="-304800" algn="l" defTabSz="1219200" rtl="0" eaLnBrk="0" fontAlgn="base" hangingPunct="0">
        <a:spcBef>
          <a:spcPts val="125"/>
        </a:spcBef>
        <a:spcAft>
          <a:spcPct val="0"/>
        </a:spcAft>
        <a:buFont typeface="Arial" panose="020B0604020202020204" pitchFamily="34" charset="0"/>
        <a:buChar char="»"/>
        <a:defRPr sz="2600"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xmlns="" id="{A03890EF-B453-4617-B99F-B1039D237033}"/>
              </a:ext>
            </a:extLst>
          </p:cNvPr>
          <p:cNvSpPr txBox="1">
            <a:spLocks noChangeArrowheads="1"/>
          </p:cNvSpPr>
          <p:nvPr/>
        </p:nvSpPr>
        <p:spPr bwMode="auto">
          <a:xfrm>
            <a:off x="2473325" y="2951163"/>
            <a:ext cx="7196138"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en-US" sz="4000" b="1" dirty="0" err="1">
                <a:solidFill>
                  <a:srgbClr val="648BAE"/>
                </a:solidFill>
                <a:latin typeface="字魂27号-布丁体"/>
                <a:ea typeface="字魂27号-布丁体"/>
                <a:cs typeface="字魂27号-布丁体"/>
              </a:rPr>
              <a:t>单元学习任务</a:t>
            </a:r>
            <a:r>
              <a:rPr lang="en-US" altLang="zh-CN" sz="4000" b="1" dirty="0">
                <a:solidFill>
                  <a:srgbClr val="648BAE"/>
                </a:solidFill>
                <a:latin typeface="字魂27号-布丁体"/>
                <a:ea typeface="字魂27号-布丁体"/>
                <a:cs typeface="字魂27号-布丁体"/>
              </a:rPr>
              <a:t>——</a:t>
            </a:r>
            <a:r>
              <a:rPr lang="en-US" altLang="en-US" sz="4000" b="1" dirty="0">
                <a:solidFill>
                  <a:srgbClr val="648BAE"/>
                </a:solidFill>
                <a:latin typeface="字魂27号-布丁体"/>
                <a:ea typeface="字魂27号-布丁体"/>
                <a:cs typeface="字魂27号-布丁体"/>
              </a:rPr>
              <a:t>第</a:t>
            </a:r>
            <a:r>
              <a:rPr lang="zh-CN" altLang="en-US" sz="4000" b="1" dirty="0">
                <a:solidFill>
                  <a:srgbClr val="648BAE"/>
                </a:solidFill>
                <a:latin typeface="字魂27号-布丁体"/>
                <a:ea typeface="字魂27号-布丁体"/>
                <a:cs typeface="字魂27号-布丁体"/>
              </a:rPr>
              <a:t>三</a:t>
            </a:r>
            <a:r>
              <a:rPr lang="en-US" altLang="en-US" sz="4000" b="1" dirty="0" err="1">
                <a:solidFill>
                  <a:srgbClr val="648BAE"/>
                </a:solidFill>
                <a:latin typeface="字魂27号-布丁体"/>
                <a:ea typeface="字魂27号-布丁体"/>
                <a:cs typeface="字魂27号-布丁体"/>
              </a:rPr>
              <a:t>单元</a:t>
            </a:r>
            <a:r>
              <a:rPr lang="en-US" altLang="en-US" sz="4000" b="1" dirty="0">
                <a:solidFill>
                  <a:srgbClr val="648BAE"/>
                </a:solidFill>
                <a:latin typeface="字魂27号-布丁体"/>
                <a:ea typeface="字魂27号-布丁体"/>
                <a:cs typeface="字魂27号-布丁体"/>
              </a:rPr>
              <a:t> </a:t>
            </a:r>
            <a:endParaRPr lang="zh-CN" altLang="en-US" sz="4000" b="1" dirty="0">
              <a:solidFill>
                <a:srgbClr val="648BAE"/>
              </a:solidFill>
              <a:latin typeface="字魂27号-布丁体"/>
              <a:ea typeface="字魂27号-布丁体"/>
              <a:cs typeface="字魂27号-布丁体"/>
            </a:endParaRPr>
          </a:p>
        </p:txBody>
      </p:sp>
    </p:spTree>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488178"/>
            <a:ext cx="12192000" cy="5495372"/>
          </a:xfrm>
        </p:spPr>
        <p:txBody>
          <a:bodyPr>
            <a:normAutofit fontScale="70000" lnSpcReduction="20000"/>
          </a:bodyPr>
          <a:lstStyle/>
          <a:p>
            <a:pPr>
              <a:lnSpc>
                <a:spcPct val="170000"/>
              </a:lnSpc>
            </a:pPr>
            <a:r>
              <a:rPr lang="en-US" altLang="zh-CN" b="1" dirty="0"/>
              <a:t>6</a:t>
            </a:r>
            <a:r>
              <a:rPr lang="zh-CN" altLang="zh-CN" b="1" dirty="0"/>
              <a:t>、老骥伏枥，志在千里。</a:t>
            </a:r>
          </a:p>
          <a:p>
            <a:pPr>
              <a:lnSpc>
                <a:spcPct val="170000"/>
              </a:lnSpc>
            </a:pPr>
            <a:r>
              <a:rPr lang="en-US" altLang="zh-CN" b="1" dirty="0"/>
              <a:t>7</a:t>
            </a:r>
            <a:r>
              <a:rPr lang="zh-CN" altLang="zh-CN" b="1" dirty="0"/>
              <a:t>、龙能大能小，能升能隐，大则兴云吐雾，小则隐介藏形，升则飞腾于宇宙之间，隐则潜伏于波涛之内，龙乘时之变化，可比世之英雄！</a:t>
            </a:r>
          </a:p>
          <a:p>
            <a:pPr>
              <a:lnSpc>
                <a:spcPct val="170000"/>
              </a:lnSpc>
            </a:pPr>
            <a:r>
              <a:rPr lang="en-US" altLang="zh-CN" b="1" dirty="0"/>
              <a:t>8</a:t>
            </a:r>
            <a:r>
              <a:rPr lang="zh-CN" altLang="zh-CN" b="1" dirty="0"/>
              <a:t>、干大事而惜身，见小利而忘命，非英雄也。</a:t>
            </a:r>
          </a:p>
          <a:p>
            <a:pPr>
              <a:lnSpc>
                <a:spcPct val="170000"/>
              </a:lnSpc>
            </a:pPr>
            <a:r>
              <a:rPr lang="en-US" altLang="zh-CN" b="1" dirty="0"/>
              <a:t>9</a:t>
            </a:r>
            <a:r>
              <a:rPr lang="zh-CN" altLang="zh-CN" b="1" dirty="0"/>
              <a:t>、以蝼蚁之里而撼泰山，何其愚也。</a:t>
            </a:r>
          </a:p>
          <a:p>
            <a:pPr>
              <a:lnSpc>
                <a:spcPct val="170000"/>
              </a:lnSpc>
            </a:pPr>
            <a:r>
              <a:rPr lang="en-US" altLang="zh-CN" b="1" dirty="0"/>
              <a:t>10</a:t>
            </a:r>
            <a:r>
              <a:rPr lang="zh-CN" altLang="zh-CN" b="1" dirty="0"/>
              <a:t>、夫英雄者，胸怀大志，腹隐机谋，有包藏宇宙之机，吞吐天地之志也。</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123595843"/>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14300" y="542925"/>
            <a:ext cx="12077699" cy="6315075"/>
          </a:xfrm>
        </p:spPr>
        <p:txBody>
          <a:bodyPr>
            <a:normAutofit fontScale="70000" lnSpcReduction="20000"/>
          </a:bodyPr>
          <a:lstStyle/>
          <a:p>
            <a:pPr>
              <a:lnSpc>
                <a:spcPct val="170000"/>
              </a:lnSpc>
            </a:pPr>
            <a:r>
              <a:rPr lang="en-US" altLang="zh-CN" b="1" dirty="0">
                <a:solidFill>
                  <a:srgbClr val="C00000"/>
                </a:solidFill>
                <a:latin typeface="+mn-ea"/>
              </a:rPr>
              <a:t>2.</a:t>
            </a:r>
            <a:r>
              <a:rPr lang="zh-CN" altLang="en-US" b="1" dirty="0">
                <a:solidFill>
                  <a:srgbClr val="C00000"/>
                </a:solidFill>
                <a:latin typeface="+mn-ea"/>
              </a:rPr>
              <a:t>名家点评</a:t>
            </a:r>
            <a:endParaRPr lang="en-US" altLang="zh-CN" b="1" dirty="0">
              <a:solidFill>
                <a:srgbClr val="C00000"/>
              </a:solidFill>
              <a:latin typeface="+mn-ea"/>
            </a:endParaRPr>
          </a:p>
          <a:p>
            <a:pPr>
              <a:lnSpc>
                <a:spcPct val="160000"/>
              </a:lnSpc>
            </a:pPr>
            <a:r>
              <a:rPr lang="zh-CN" altLang="zh-CN" b="1" dirty="0"/>
              <a:t>宋</a:t>
            </a:r>
            <a:r>
              <a:rPr lang="en-US" altLang="zh-CN" b="1" dirty="0"/>
              <a:t>·</a:t>
            </a:r>
            <a:r>
              <a:rPr lang="zh-CN" altLang="zh-CN" b="1" dirty="0"/>
              <a:t>杨万里《诚斋诗话》：</a:t>
            </a:r>
            <a:r>
              <a:rPr lang="en-US" altLang="zh-CN" b="1" dirty="0"/>
              <a:t>“</a:t>
            </a:r>
            <a:r>
              <a:rPr lang="zh-CN" altLang="zh-CN" b="1" dirty="0"/>
              <a:t>词源倒流三峡水，笔阵独扫千人军。</a:t>
            </a:r>
            <a:r>
              <a:rPr lang="en-US" altLang="zh-CN" b="1" dirty="0"/>
              <a:t>”“</a:t>
            </a:r>
            <a:r>
              <a:rPr lang="zh-CN" altLang="zh-CN" b="1" dirty="0"/>
              <a:t>无边落木萧萧下，不尽长江滚滚来。</a:t>
            </a:r>
            <a:r>
              <a:rPr lang="en-US" altLang="zh-CN" b="1" dirty="0"/>
              <a:t>”</a:t>
            </a:r>
            <a:r>
              <a:rPr lang="zh-CN" altLang="zh-CN" b="1" dirty="0"/>
              <a:t>前一联蜂腰，后一联鹤膝。</a:t>
            </a:r>
          </a:p>
          <a:p>
            <a:pPr>
              <a:lnSpc>
                <a:spcPct val="160000"/>
              </a:lnSpc>
            </a:pPr>
            <a:r>
              <a:rPr lang="zh-CN" altLang="zh-CN" b="1" dirty="0"/>
              <a:t>明</a:t>
            </a:r>
            <a:r>
              <a:rPr lang="en-US" altLang="zh-CN" b="1" dirty="0"/>
              <a:t>·</a:t>
            </a:r>
            <a:r>
              <a:rPr lang="zh-CN" altLang="zh-CN" b="1" dirty="0"/>
              <a:t>王世贞《艺苑卮言》卷四：老杜集中，吾甚爱</a:t>
            </a:r>
            <a:r>
              <a:rPr lang="en-US" altLang="zh-CN" b="1" dirty="0"/>
              <a:t>“</a:t>
            </a:r>
            <a:r>
              <a:rPr lang="zh-CN" altLang="zh-CN" b="1" dirty="0"/>
              <a:t>风急天高</a:t>
            </a:r>
            <a:r>
              <a:rPr lang="en-US" altLang="zh-CN" b="1" dirty="0"/>
              <a:t>”</a:t>
            </a:r>
            <a:r>
              <a:rPr lang="zh-CN" altLang="zh-CN" b="1" dirty="0"/>
              <a:t>一章，结亦微弱。</a:t>
            </a:r>
          </a:p>
          <a:p>
            <a:pPr>
              <a:lnSpc>
                <a:spcPct val="160000"/>
              </a:lnSpc>
            </a:pPr>
            <a:r>
              <a:rPr lang="zh-CN" altLang="zh-CN" b="1" dirty="0"/>
              <a:t>清</a:t>
            </a:r>
            <a:r>
              <a:rPr lang="en-US" altLang="zh-CN" b="1" dirty="0"/>
              <a:t>·</a:t>
            </a:r>
            <a:r>
              <a:rPr lang="zh-CN" altLang="zh-CN" b="1" dirty="0"/>
              <a:t>沈德潜《唐诗别裁》：八句皆对，起二句，对举之中仍复用韵，格奇变。昔人谓两联俱可裁去二字，试思</a:t>
            </a:r>
            <a:r>
              <a:rPr lang="en-US" altLang="zh-CN" b="1" dirty="0"/>
              <a:t>“</a:t>
            </a:r>
            <a:r>
              <a:rPr lang="zh-CN" altLang="zh-CN" b="1" dirty="0"/>
              <a:t>落木萧萧下</a:t>
            </a:r>
            <a:r>
              <a:rPr lang="en-US" altLang="zh-CN" b="1" dirty="0"/>
              <a:t>”</a:t>
            </a:r>
            <a:r>
              <a:rPr lang="zh-CN" altLang="zh-CN" b="1" dirty="0"/>
              <a:t>，</a:t>
            </a:r>
            <a:r>
              <a:rPr lang="en-US" altLang="zh-CN" b="1" dirty="0"/>
              <a:t>“</a:t>
            </a:r>
            <a:r>
              <a:rPr lang="zh-CN" altLang="zh-CN" b="1" dirty="0"/>
              <a:t>长江滚滚来</a:t>
            </a:r>
            <a:r>
              <a:rPr lang="en-US" altLang="zh-CN" b="1" dirty="0"/>
              <a:t>”</a:t>
            </a:r>
            <a:r>
              <a:rPr lang="zh-CN" altLang="zh-CN" b="1" dirty="0"/>
              <a:t>，成何语耶？好在</a:t>
            </a:r>
            <a:r>
              <a:rPr lang="en-US" altLang="zh-CN" b="1" dirty="0"/>
              <a:t>“</a:t>
            </a:r>
            <a:r>
              <a:rPr lang="zh-CN" altLang="zh-CN" b="1" dirty="0"/>
              <a:t>无边</a:t>
            </a:r>
            <a:r>
              <a:rPr lang="en-US" altLang="zh-CN" b="1" dirty="0"/>
              <a:t>”“</a:t>
            </a:r>
            <a:r>
              <a:rPr lang="zh-CN" altLang="zh-CN" b="1" dirty="0"/>
              <a:t>不尽</a:t>
            </a:r>
            <a:r>
              <a:rPr lang="en-US" altLang="zh-CN" b="1" dirty="0"/>
              <a:t>”“</a:t>
            </a:r>
            <a:r>
              <a:rPr lang="zh-CN" altLang="zh-CN" b="1" dirty="0"/>
              <a:t>万里</a:t>
            </a:r>
            <a:r>
              <a:rPr lang="en-US" altLang="zh-CN" b="1" dirty="0"/>
              <a:t>”“</a:t>
            </a:r>
            <a:r>
              <a:rPr lang="zh-CN" altLang="zh-CN" b="1" dirty="0"/>
              <a:t>百年</a:t>
            </a:r>
            <a:r>
              <a:rPr lang="en-US" altLang="zh-CN" b="1" dirty="0"/>
              <a:t>”</a:t>
            </a:r>
            <a:r>
              <a:rPr lang="zh-CN" altLang="zh-CN" b="1" dirty="0"/>
              <a:t>。</a:t>
            </a:r>
          </a:p>
          <a:p>
            <a:endParaRPr lang="zh-CN" altLang="en-US" dirty="0"/>
          </a:p>
        </p:txBody>
      </p:sp>
    </p:spTree>
    <p:extLst>
      <p:ext uri="{BB962C8B-B14F-4D97-AF65-F5344CB8AC3E}">
        <p14:creationId xmlns:p14="http://schemas.microsoft.com/office/powerpoint/2010/main" xmlns="" val="89478394"/>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750"/>
                                        <p:tgtEl>
                                          <p:spTgt spid="6">
                                            <p:txEl>
                                              <p:pRg st="1" end="1"/>
                                            </p:txEl>
                                          </p:spTgt>
                                        </p:tgtEl>
                                      </p:cBhvr>
                                    </p:animEffect>
                                    <p:anim calcmode="lin" valueType="num">
                                      <p:cBhvr>
                                        <p:cTn id="13" dur="75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4" dur="75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750"/>
                                        <p:tgtEl>
                                          <p:spTgt spid="6">
                                            <p:txEl>
                                              <p:pRg st="2" end="2"/>
                                            </p:txEl>
                                          </p:spTgt>
                                        </p:tgtEl>
                                      </p:cBhvr>
                                    </p:animEffect>
                                    <p:anim calcmode="lin" valueType="num">
                                      <p:cBhvr>
                                        <p:cTn id="20" dur="75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1" dur="75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6">
                                            <p:txEl>
                                              <p:pRg st="3" end="3"/>
                                            </p:txEl>
                                          </p:spTgt>
                                        </p:tgtEl>
                                        <p:attrNameLst>
                                          <p:attrName>style.visibility</p:attrName>
                                        </p:attrNameLst>
                                      </p:cBhvr>
                                      <p:to>
                                        <p:strVal val="visible"/>
                                      </p:to>
                                    </p:set>
                                    <p:animEffect transition="in" filter="fade">
                                      <p:cBhvr>
                                        <p:cTn id="26" dur="750"/>
                                        <p:tgtEl>
                                          <p:spTgt spid="6">
                                            <p:txEl>
                                              <p:pRg st="3" end="3"/>
                                            </p:txEl>
                                          </p:spTgt>
                                        </p:tgtEl>
                                      </p:cBhvr>
                                    </p:animEffect>
                                    <p:anim calcmode="lin" valueType="num">
                                      <p:cBhvr>
                                        <p:cTn id="27" dur="75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28" dur="75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1DEFEB6C-B62D-4F3F-8DF7-BCA04F4447A0}"/>
              </a:ext>
            </a:extLst>
          </p:cNvPr>
          <p:cNvSpPr>
            <a:spLocks noGrp="1"/>
          </p:cNvSpPr>
          <p:nvPr>
            <p:ph idx="1"/>
          </p:nvPr>
        </p:nvSpPr>
        <p:spPr>
          <a:xfrm>
            <a:off x="320040" y="609600"/>
            <a:ext cx="11673840" cy="6248400"/>
          </a:xfrm>
        </p:spPr>
        <p:txBody>
          <a:bodyPr/>
          <a:lstStyle/>
          <a:p>
            <a:pPr>
              <a:lnSpc>
                <a:spcPct val="150000"/>
              </a:lnSpc>
            </a:pPr>
            <a:r>
              <a:rPr lang="en-US" altLang="zh-CN" sz="2000" b="1" dirty="0">
                <a:solidFill>
                  <a:srgbClr val="FF0000"/>
                </a:solidFill>
              </a:rPr>
              <a:t>1.</a:t>
            </a:r>
            <a:r>
              <a:rPr lang="zh-CN" altLang="zh-CN" sz="2000" b="1" dirty="0">
                <a:solidFill>
                  <a:srgbClr val="FF0000"/>
                </a:solidFill>
              </a:rPr>
              <a:t>字音</a:t>
            </a:r>
          </a:p>
          <a:p>
            <a:pPr>
              <a:lnSpc>
                <a:spcPct val="150000"/>
              </a:lnSpc>
            </a:pPr>
            <a:r>
              <a:rPr lang="zh-CN" altLang="zh-CN" sz="2000" b="1" dirty="0"/>
              <a:t>渚</a:t>
            </a:r>
            <a:r>
              <a:rPr lang="en-US" altLang="zh-CN" sz="2000" b="1" dirty="0"/>
              <a:t>(</a:t>
            </a:r>
            <a:r>
              <a:rPr lang="en-US" altLang="zh-CN" sz="2000" b="1" dirty="0" err="1"/>
              <a:t>zhǔ</a:t>
            </a:r>
            <a:r>
              <a:rPr lang="en-US" altLang="zh-CN" sz="2000" b="1" dirty="0"/>
              <a:t> )</a:t>
            </a:r>
            <a:r>
              <a:rPr lang="zh-CN" altLang="zh-CN" sz="2000" b="1" dirty="0"/>
              <a:t>清 </a:t>
            </a:r>
            <a:r>
              <a:rPr lang="en-US" altLang="zh-CN" sz="2000" b="1" dirty="0"/>
              <a:t>   </a:t>
            </a:r>
            <a:r>
              <a:rPr lang="zh-CN" altLang="zh-CN" sz="2000" b="1" dirty="0"/>
              <a:t>作</a:t>
            </a:r>
            <a:r>
              <a:rPr lang="en-US" altLang="zh-CN" sz="2000" b="1" dirty="0"/>
              <a:t>(</a:t>
            </a:r>
            <a:r>
              <a:rPr lang="en-US" altLang="zh-CN" sz="2000" b="1" dirty="0" err="1"/>
              <a:t>zuò</a:t>
            </a:r>
            <a:r>
              <a:rPr lang="en-US" altLang="zh-CN" sz="2000" b="1" dirty="0"/>
              <a:t> )</a:t>
            </a:r>
            <a:r>
              <a:rPr lang="zh-CN" altLang="zh-CN" sz="2000" b="1" dirty="0"/>
              <a:t>客</a:t>
            </a:r>
            <a:r>
              <a:rPr lang="en-US" altLang="zh-CN" sz="2000" b="1" dirty="0"/>
              <a:t>    </a:t>
            </a:r>
            <a:r>
              <a:rPr lang="zh-CN" altLang="zh-CN" sz="2000" b="1" dirty="0"/>
              <a:t>霜鬓</a:t>
            </a:r>
            <a:r>
              <a:rPr lang="en-US" altLang="zh-CN" sz="2000" b="1" dirty="0"/>
              <a:t>(</a:t>
            </a:r>
            <a:r>
              <a:rPr lang="en-US" altLang="zh-CN" sz="2000" b="1" dirty="0" err="1"/>
              <a:t>bìn</a:t>
            </a:r>
            <a:r>
              <a:rPr lang="en-US" altLang="zh-CN" sz="2000" b="1" dirty="0"/>
              <a:t> )   </a:t>
            </a:r>
            <a:r>
              <a:rPr lang="zh-CN" altLang="zh-CN" sz="2000" b="1" dirty="0"/>
              <a:t>浊</a:t>
            </a:r>
            <a:r>
              <a:rPr lang="en-US" altLang="zh-CN" sz="2000" b="1" dirty="0"/>
              <a:t>(</a:t>
            </a:r>
            <a:r>
              <a:rPr lang="en-US" altLang="zh-CN" sz="2000" b="1" dirty="0" err="1"/>
              <a:t>zhuó</a:t>
            </a:r>
            <a:r>
              <a:rPr lang="en-US" altLang="zh-CN" sz="2000" b="1" dirty="0"/>
              <a:t>)</a:t>
            </a:r>
            <a:r>
              <a:rPr lang="zh-CN" altLang="zh-CN" sz="2000" b="1" dirty="0"/>
              <a:t>酒</a:t>
            </a:r>
          </a:p>
          <a:p>
            <a:pPr>
              <a:lnSpc>
                <a:spcPct val="150000"/>
              </a:lnSpc>
            </a:pPr>
            <a:r>
              <a:rPr lang="en-US" altLang="zh-CN" sz="2000" b="1" dirty="0">
                <a:solidFill>
                  <a:srgbClr val="FF0000"/>
                </a:solidFill>
              </a:rPr>
              <a:t>2. </a:t>
            </a:r>
            <a:r>
              <a:rPr lang="zh-CN" altLang="zh-CN" sz="2000" b="1" dirty="0">
                <a:solidFill>
                  <a:srgbClr val="FF0000"/>
                </a:solidFill>
              </a:rPr>
              <a:t>释义</a:t>
            </a:r>
          </a:p>
          <a:p>
            <a:pPr>
              <a:lnSpc>
                <a:spcPct val="150000"/>
              </a:lnSpc>
            </a:pPr>
            <a:r>
              <a:rPr lang="zh-CN" altLang="zh-CN" sz="2000" b="1" dirty="0"/>
              <a:t>渚：水中的小洲。</a:t>
            </a:r>
          </a:p>
          <a:p>
            <a:pPr>
              <a:lnSpc>
                <a:spcPct val="150000"/>
              </a:lnSpc>
            </a:pPr>
            <a:r>
              <a:rPr lang="zh-CN" altLang="zh-CN" sz="2000" b="1" dirty="0"/>
              <a:t>落木：落叶。</a:t>
            </a:r>
          </a:p>
          <a:p>
            <a:pPr>
              <a:lnSpc>
                <a:spcPct val="150000"/>
              </a:lnSpc>
            </a:pPr>
            <a:r>
              <a:rPr lang="zh-CN" altLang="zh-CN" sz="2000" b="1" dirty="0"/>
              <a:t>萧萧：落叶纷纷的肃杀凄凉景象。</a:t>
            </a:r>
          </a:p>
          <a:p>
            <a:pPr>
              <a:lnSpc>
                <a:spcPct val="150000"/>
              </a:lnSpc>
            </a:pPr>
            <a:r>
              <a:rPr lang="zh-CN" altLang="zh-CN" sz="2000" b="1" dirty="0"/>
              <a:t>作客：客居他乡。</a:t>
            </a:r>
          </a:p>
          <a:p>
            <a:pPr>
              <a:lnSpc>
                <a:spcPct val="150000"/>
              </a:lnSpc>
            </a:pPr>
            <a:r>
              <a:rPr lang="zh-CN" altLang="zh-CN" sz="2000" b="1" dirty="0"/>
              <a:t>百年：犹言一生。</a:t>
            </a:r>
          </a:p>
          <a:p>
            <a:pPr>
              <a:lnSpc>
                <a:spcPct val="150000"/>
              </a:lnSpc>
            </a:pPr>
            <a:r>
              <a:rPr lang="zh-CN" altLang="zh-CN" sz="2000" b="1" dirty="0"/>
              <a:t>潦倒：犹言困顿，衰颓。</a:t>
            </a:r>
          </a:p>
          <a:p>
            <a:pPr>
              <a:lnSpc>
                <a:spcPct val="150000"/>
              </a:lnSpc>
            </a:pPr>
            <a:r>
              <a:rPr lang="zh-CN" altLang="zh-CN" sz="2000" b="1" dirty="0"/>
              <a:t>苦恨：甚恨，心中的恨事很多。</a:t>
            </a:r>
          </a:p>
          <a:p>
            <a:pPr>
              <a:lnSpc>
                <a:spcPct val="150000"/>
              </a:lnSpc>
            </a:pPr>
            <a:r>
              <a:rPr lang="zh-CN" altLang="zh-CN" sz="2000" b="1" dirty="0"/>
              <a:t>繁霜鬓：形容两鬓头发斑白。</a:t>
            </a:r>
          </a:p>
          <a:p>
            <a:pPr>
              <a:lnSpc>
                <a:spcPct val="150000"/>
              </a:lnSpc>
            </a:pPr>
            <a:r>
              <a:rPr lang="zh-CN" altLang="zh-CN" sz="2000" b="1" dirty="0"/>
              <a:t>新停：刚停。这时杜甫正因病刚刚戒了酒。</a:t>
            </a:r>
          </a:p>
          <a:p>
            <a:pPr>
              <a:lnSpc>
                <a:spcPct val="150000"/>
              </a:lnSpc>
            </a:pPr>
            <a:r>
              <a:rPr lang="zh-CN" altLang="zh-CN" sz="2000" b="1" dirty="0"/>
              <a:t>浊酒：未过滤的水酒。</a:t>
            </a:r>
          </a:p>
          <a:p>
            <a:endParaRPr lang="zh-CN" altLang="en-US" dirty="0"/>
          </a:p>
        </p:txBody>
      </p:sp>
    </p:spTree>
    <p:extLst>
      <p:ext uri="{BB962C8B-B14F-4D97-AF65-F5344CB8AC3E}">
        <p14:creationId xmlns:p14="http://schemas.microsoft.com/office/powerpoint/2010/main" xmlns="" val="3932900962"/>
      </p:ext>
    </p:extLst>
  </p:cSld>
  <p:clrMapOvr>
    <a:masterClrMapping/>
  </p:clrMapOvr>
  <p:transition spd="slow" advTm="3000">
    <p:plus/>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 y="792481"/>
            <a:ext cx="12005187" cy="4572000"/>
          </a:xfrm>
        </p:spPr>
        <p:txBody>
          <a:bodyPr>
            <a:normAutofit fontScale="85000" lnSpcReduction="10000"/>
          </a:bodyPr>
          <a:lstStyle/>
          <a:p>
            <a:pPr algn="ctr">
              <a:lnSpc>
                <a:spcPct val="170000"/>
              </a:lnSpc>
            </a:pPr>
            <a:r>
              <a:rPr lang="zh-CN" altLang="zh-CN" b="1" dirty="0">
                <a:solidFill>
                  <a:srgbClr val="FF0000"/>
                </a:solidFill>
              </a:rPr>
              <a:t>白话译文：</a:t>
            </a:r>
          </a:p>
          <a:p>
            <a:pPr algn="ctr">
              <a:lnSpc>
                <a:spcPct val="170000"/>
              </a:lnSpc>
            </a:pPr>
            <a:r>
              <a:rPr lang="zh-CN" altLang="zh-CN" b="1" dirty="0">
                <a:latin typeface="楷体" panose="02010609060101010101" pitchFamily="49" charset="-122"/>
                <a:ea typeface="楷体" panose="02010609060101010101" pitchFamily="49" charset="-122"/>
              </a:rPr>
              <a:t>天高风急猿声凄切悲凉，清澈水中群鸥嬉戏盘旋。</a:t>
            </a:r>
          </a:p>
          <a:p>
            <a:pPr algn="ctr">
              <a:lnSpc>
                <a:spcPct val="170000"/>
              </a:lnSpc>
            </a:pPr>
            <a:r>
              <a:rPr lang="zh-CN" altLang="zh-CN" b="1" dirty="0">
                <a:latin typeface="楷体" panose="02010609060101010101" pitchFamily="49" charset="-122"/>
                <a:ea typeface="楷体" panose="02010609060101010101" pitchFamily="49" charset="-122"/>
              </a:rPr>
              <a:t>无穷无尽的树叶纷纷落，长江滚滚涌来奔腾不息。</a:t>
            </a:r>
          </a:p>
          <a:p>
            <a:pPr algn="ctr">
              <a:lnSpc>
                <a:spcPct val="170000"/>
              </a:lnSpc>
            </a:pPr>
            <a:r>
              <a:rPr lang="zh-CN" altLang="zh-CN" b="1" dirty="0">
                <a:latin typeface="楷体" panose="02010609060101010101" pitchFamily="49" charset="-122"/>
                <a:ea typeface="楷体" panose="02010609060101010101" pitchFamily="49" charset="-122"/>
              </a:rPr>
              <a:t>悲对秋色感叹漂泊在外，暮年多病我独自登高台。</a:t>
            </a:r>
          </a:p>
          <a:p>
            <a:pPr algn="ctr">
              <a:lnSpc>
                <a:spcPct val="170000"/>
              </a:lnSpc>
            </a:pPr>
            <a:r>
              <a:rPr lang="zh-CN" altLang="zh-CN" b="1" dirty="0">
                <a:latin typeface="楷体" panose="02010609060101010101" pitchFamily="49" charset="-122"/>
                <a:ea typeface="楷体" panose="02010609060101010101" pitchFamily="49" charset="-122"/>
              </a:rPr>
              <a:t>深为憾恨鬓发日益斑白，困顿潦倒病后停酒伤怀。</a:t>
            </a:r>
          </a:p>
          <a:p>
            <a:endParaRPr lang="zh-CN" altLang="en-US" dirty="0"/>
          </a:p>
        </p:txBody>
      </p:sp>
    </p:spTree>
    <p:extLst>
      <p:ext uri="{BB962C8B-B14F-4D97-AF65-F5344CB8AC3E}">
        <p14:creationId xmlns:p14="http://schemas.microsoft.com/office/powerpoint/2010/main" xmlns="" val="3108510930"/>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left)">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611597"/>
            <a:ext cx="12192000" cy="5027203"/>
          </a:xfrm>
        </p:spPr>
        <p:txBody>
          <a:bodyPr>
            <a:normAutofit fontScale="77500" lnSpcReduction="20000"/>
          </a:bodyPr>
          <a:lstStyle/>
          <a:p>
            <a:pPr algn="ctr">
              <a:lnSpc>
                <a:spcPct val="170000"/>
              </a:lnSpc>
            </a:pPr>
            <a:r>
              <a:rPr lang="zh-CN" altLang="zh-CN" b="1" dirty="0">
                <a:solidFill>
                  <a:srgbClr val="FF0000"/>
                </a:solidFill>
              </a:rPr>
              <a:t>朗读节奏</a:t>
            </a:r>
          </a:p>
          <a:p>
            <a:pPr algn="ctr">
              <a:lnSpc>
                <a:spcPct val="170000"/>
              </a:lnSpc>
            </a:pPr>
            <a:r>
              <a:rPr lang="zh-CN" altLang="zh-CN" b="1" dirty="0">
                <a:latin typeface="楷体" panose="02010609060101010101" pitchFamily="49" charset="-122"/>
                <a:ea typeface="楷体" panose="02010609060101010101" pitchFamily="49" charset="-122"/>
              </a:rPr>
              <a:t>登高</a:t>
            </a:r>
          </a:p>
          <a:p>
            <a:pPr algn="ctr">
              <a:lnSpc>
                <a:spcPct val="170000"/>
              </a:lnSpc>
            </a:pPr>
            <a:r>
              <a:rPr lang="zh-CN" altLang="zh-CN" b="1" dirty="0">
                <a:latin typeface="楷体" panose="02010609060101010101" pitchFamily="49" charset="-122"/>
                <a:ea typeface="楷体" panose="02010609060101010101" pitchFamily="49" charset="-122"/>
              </a:rPr>
              <a:t>风急</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天高</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猿啸哀</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渚清</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沙白</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鸟飞回。</a:t>
            </a:r>
          </a:p>
          <a:p>
            <a:pPr algn="ctr">
              <a:lnSpc>
                <a:spcPct val="170000"/>
              </a:lnSpc>
            </a:pPr>
            <a:r>
              <a:rPr lang="zh-CN" altLang="zh-CN" b="1" dirty="0">
                <a:latin typeface="楷体" panose="02010609060101010101" pitchFamily="49" charset="-122"/>
                <a:ea typeface="楷体" panose="02010609060101010101" pitchFamily="49" charset="-122"/>
              </a:rPr>
              <a:t>无边落木</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萧萧下</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不尽长江</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滚滚来。</a:t>
            </a:r>
          </a:p>
          <a:p>
            <a:pPr algn="ctr">
              <a:lnSpc>
                <a:spcPct val="170000"/>
              </a:lnSpc>
            </a:pPr>
            <a:r>
              <a:rPr lang="zh-CN" altLang="zh-CN" b="1" dirty="0">
                <a:latin typeface="楷体" panose="02010609060101010101" pitchFamily="49" charset="-122"/>
                <a:ea typeface="楷体" panose="02010609060101010101" pitchFamily="49" charset="-122"/>
              </a:rPr>
              <a:t>万里</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悲秋</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常作客</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百年</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多病</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独登台。</a:t>
            </a:r>
          </a:p>
          <a:p>
            <a:pPr algn="ctr">
              <a:lnSpc>
                <a:spcPct val="170000"/>
              </a:lnSpc>
            </a:pPr>
            <a:r>
              <a:rPr lang="zh-CN" altLang="zh-CN" b="1" dirty="0">
                <a:latin typeface="楷体" panose="02010609060101010101" pitchFamily="49" charset="-122"/>
                <a:ea typeface="楷体" panose="02010609060101010101" pitchFamily="49" charset="-122"/>
              </a:rPr>
              <a:t>艰难</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苦恨</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繁霜鬓</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潦倒</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新停</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浊酒杯。</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2595974786"/>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righ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righ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righ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righ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right)">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641684"/>
            <a:ext cx="12192000" cy="4067476"/>
          </a:xfrm>
        </p:spPr>
        <p:txBody>
          <a:bodyPr>
            <a:normAutofit fontScale="85000" lnSpcReduction="10000"/>
          </a:bodyPr>
          <a:lstStyle/>
          <a:p>
            <a:pPr algn="ctr">
              <a:lnSpc>
                <a:spcPct val="170000"/>
              </a:lnSpc>
            </a:pPr>
            <a:r>
              <a:rPr lang="zh-CN" altLang="zh-CN" b="1" dirty="0">
                <a:solidFill>
                  <a:srgbClr val="C00000"/>
                </a:solidFill>
              </a:rPr>
              <a:t>分析结构：</a:t>
            </a:r>
          </a:p>
          <a:p>
            <a:pPr>
              <a:lnSpc>
                <a:spcPct val="170000"/>
              </a:lnSpc>
            </a:pPr>
            <a:r>
              <a:rPr lang="zh-CN" altLang="zh-CN" b="1" dirty="0"/>
              <a:t>层次：全诗分两层：</a:t>
            </a:r>
          </a:p>
          <a:p>
            <a:pPr>
              <a:lnSpc>
                <a:spcPct val="170000"/>
              </a:lnSpc>
            </a:pPr>
            <a:r>
              <a:rPr lang="zh-CN" altLang="zh-CN" b="1" dirty="0"/>
              <a:t>前四句写景，述登高见闻，描绘了一幅雄浑高远而又凄清悲凉的秋景。首联为局部近景，颔联为整体远景。</a:t>
            </a:r>
            <a:endParaRPr lang="en-US" altLang="zh-CN" b="1" dirty="0"/>
          </a:p>
          <a:p>
            <a:pPr>
              <a:lnSpc>
                <a:spcPct val="150000"/>
              </a:lnSpc>
            </a:pPr>
            <a:endParaRPr lang="zh-CN" altLang="zh-CN" dirty="0"/>
          </a:p>
          <a:p>
            <a:pPr>
              <a:lnSpc>
                <a:spcPct val="150000"/>
              </a:lnSpc>
            </a:pPr>
            <a:endParaRPr lang="zh-CN" altLang="zh-CN" b="1" dirty="0"/>
          </a:p>
        </p:txBody>
      </p:sp>
    </p:spTree>
    <p:extLst>
      <p:ext uri="{BB962C8B-B14F-4D97-AF65-F5344CB8AC3E}">
        <p14:creationId xmlns:p14="http://schemas.microsoft.com/office/powerpoint/2010/main" xmlns="" val="2039956001"/>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262758" y="1427747"/>
            <a:ext cx="11666483" cy="3881100"/>
          </a:xfrm>
        </p:spPr>
        <p:txBody>
          <a:bodyPr>
            <a:normAutofit fontScale="70000" lnSpcReduction="20000"/>
          </a:bodyPr>
          <a:lstStyle/>
          <a:p>
            <a:pPr>
              <a:lnSpc>
                <a:spcPct val="170000"/>
              </a:lnSpc>
            </a:pPr>
            <a:r>
              <a:rPr lang="zh-CN" altLang="zh-CN" b="1" dirty="0"/>
              <a:t>后四句抒情，写登高所感，抒发了诗人感时伤世的爱国情感和长年飘泊的孤苦愁绪。颈联自伤身世，将前四句写景所蕴含的比兴、象征、暗示之意揭出；尾联再作申述，以衰愁病苦的自我形象收束。此诗语言精练，通篇对偶，一二句尚有句中对，充分显示了杜甫晚年对诗歌语言声律的把握运用已达圆通之境。</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219621639"/>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571500"/>
            <a:ext cx="11801253" cy="4335780"/>
          </a:xfrm>
        </p:spPr>
        <p:txBody>
          <a:bodyPr>
            <a:normAutofit fontScale="70000" lnSpcReduction="20000"/>
          </a:bodyPr>
          <a:lstStyle/>
          <a:p>
            <a:pPr algn="ctr">
              <a:lnSpc>
                <a:spcPct val="170000"/>
              </a:lnSpc>
            </a:pPr>
            <a:r>
              <a:rPr lang="zh-CN" altLang="zh-CN" b="1" dirty="0">
                <a:solidFill>
                  <a:srgbClr val="FF0000"/>
                </a:solidFill>
              </a:rPr>
              <a:t>归纳主题：</a:t>
            </a:r>
          </a:p>
          <a:p>
            <a:pPr>
              <a:lnSpc>
                <a:spcPct val="170000"/>
              </a:lnSpc>
            </a:pPr>
            <a:r>
              <a:rPr lang="zh-CN" altLang="zh-CN" b="1" dirty="0"/>
              <a:t>全诗通过登高所见秋江景色，倾诉了诗人长年飘泊老病孤愁的复杂感情。诗人通过无边无际的秋色、悲壮雄浑的气势，触情生情，情景交融，抒发了诗人对自然之秋的悲凉，人生之秋的感伤和家国之秋的忧思之情，表达了诗人对个人命运的伤感和忧国忧时的情怀。</a:t>
            </a:r>
          </a:p>
        </p:txBody>
      </p:sp>
    </p:spTree>
    <p:extLst>
      <p:ext uri="{BB962C8B-B14F-4D97-AF65-F5344CB8AC3E}">
        <p14:creationId xmlns:p14="http://schemas.microsoft.com/office/powerpoint/2010/main" xmlns="" val="3425705755"/>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out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out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567559"/>
            <a:ext cx="12191999" cy="4827401"/>
          </a:xfrm>
        </p:spPr>
        <p:txBody>
          <a:bodyPr>
            <a:normAutofit fontScale="85000" lnSpcReduction="10000"/>
          </a:bodyPr>
          <a:lstStyle/>
          <a:p>
            <a:pPr algn="ctr">
              <a:lnSpc>
                <a:spcPct val="150000"/>
              </a:lnSpc>
            </a:pPr>
            <a:r>
              <a:rPr lang="zh-CN" altLang="zh-CN" b="1" dirty="0">
                <a:solidFill>
                  <a:srgbClr val="FF0000"/>
                </a:solidFill>
              </a:rPr>
              <a:t>总结艺术特色</a:t>
            </a:r>
            <a:endParaRPr lang="en-US" altLang="zh-CN" b="1" dirty="0">
              <a:solidFill>
                <a:srgbClr val="FF0000"/>
              </a:solidFill>
            </a:endParaRPr>
          </a:p>
          <a:p>
            <a:pPr>
              <a:lnSpc>
                <a:spcPct val="150000"/>
              </a:lnSpc>
            </a:pPr>
            <a:r>
              <a:rPr lang="en-US" altLang="zh-CN" b="1" dirty="0">
                <a:solidFill>
                  <a:srgbClr val="C00000"/>
                </a:solidFill>
              </a:rPr>
              <a:t>1.</a:t>
            </a:r>
            <a:r>
              <a:rPr lang="zh-CN" altLang="zh-CN" b="1" dirty="0">
                <a:solidFill>
                  <a:srgbClr val="C00000"/>
                </a:solidFill>
              </a:rPr>
              <a:t>联联对偶，句句押韵。</a:t>
            </a:r>
          </a:p>
          <a:p>
            <a:pPr>
              <a:lnSpc>
                <a:spcPct val="150000"/>
              </a:lnSpc>
            </a:pPr>
            <a:r>
              <a:rPr lang="zh-CN" altLang="zh-CN" b="1" dirty="0"/>
              <a:t>四联句句押韵，皆为工对，且首联两句，又句中自对，可谓“一篇之中，句句皆律，一句之中，字字皆律”。给人以一种神清目爽整饰对称的美感，而且使全诗曲折顿挫，在抑扬有致的韵调中，表达出诗人需要抒发的感情。</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357691856"/>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95627" y="701591"/>
            <a:ext cx="11800745" cy="5613484"/>
          </a:xfrm>
        </p:spPr>
        <p:txBody>
          <a:bodyPr>
            <a:normAutofit fontScale="62500" lnSpcReduction="20000"/>
          </a:bodyPr>
          <a:lstStyle/>
          <a:p>
            <a:pPr>
              <a:lnSpc>
                <a:spcPct val="170000"/>
              </a:lnSpc>
            </a:pPr>
            <a:r>
              <a:rPr lang="en-US" altLang="zh-CN" b="1" dirty="0">
                <a:solidFill>
                  <a:srgbClr val="C00000"/>
                </a:solidFill>
              </a:rPr>
              <a:t>2.</a:t>
            </a:r>
            <a:r>
              <a:rPr lang="zh-CN" altLang="zh-CN" b="1" dirty="0">
                <a:solidFill>
                  <a:srgbClr val="C00000"/>
                </a:solidFill>
              </a:rPr>
              <a:t>写景抒情，笔法错综。</a:t>
            </a:r>
          </a:p>
          <a:p>
            <a:pPr>
              <a:lnSpc>
                <a:spcPct val="170000"/>
              </a:lnSpc>
            </a:pPr>
            <a:r>
              <a:rPr lang="zh-CN" altLang="zh-CN" b="1" dirty="0"/>
              <a:t>写景，有工笔细描也有大笔写意，有动也有静，有声也有色。联工笔细描，写出风、天、猿、渚、沙、鸟六种景物的形、声、色、态，每件景物均只用一字描写，却生动形象，精练传神。颔联大笔写意，传达出秋的神韵。鸟飞叶落是动，水渚岸沙是静。风急猿啼是声音，渚清沙白是颜色。</a:t>
            </a:r>
          </a:p>
          <a:p>
            <a:pPr>
              <a:lnSpc>
                <a:spcPct val="170000"/>
              </a:lnSpc>
            </a:pPr>
            <a:r>
              <a:rPr lang="zh-CN" altLang="zh-CN" b="1" dirty="0"/>
              <a:t>抒情，既有纵的时间的着笔，写“常做客”的追忆</a:t>
            </a:r>
            <a:r>
              <a:rPr lang="en-US" altLang="zh-CN" b="1" dirty="0"/>
              <a:t>;</a:t>
            </a:r>
            <a:r>
              <a:rPr lang="zh-CN" altLang="zh-CN" b="1" dirty="0"/>
              <a:t>也有横的空间的落墨，写“万里”行程后的“独登台”。从一生飘泊，写到余魂残骨的飘零，最后将时世艰难归结为潦倒不堪的根源。这样错综复杂手法的运用，把诗人忧国伤时，老病孤愁的苍凉，表现得沉郁而悲壮。</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3583548649"/>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B96A66E7-EA0D-4C2B-B039-5C13CCBC21F8}"/>
              </a:ext>
            </a:extLst>
          </p:cNvPr>
          <p:cNvSpPr txBox="1"/>
          <p:nvPr/>
        </p:nvSpPr>
        <p:spPr>
          <a:xfrm>
            <a:off x="9773729" y="193251"/>
            <a:ext cx="2004291" cy="369332"/>
          </a:xfrm>
          <a:prstGeom prst="rect">
            <a:avLst/>
          </a:prstGeom>
          <a:noFill/>
        </p:spPr>
        <p:txBody>
          <a:bodyPr wrap="square" rtlCol="0">
            <a:spAutoFit/>
          </a:bodyPr>
          <a:lstStyle/>
          <a:p>
            <a:r>
              <a:rPr lang="zh-CN" altLang="en-US" b="1" dirty="0">
                <a:solidFill>
                  <a:schemeClr val="accent1"/>
                </a:solidFill>
              </a:rPr>
              <a:t>人教版必修上册</a:t>
            </a:r>
          </a:p>
        </p:txBody>
      </p:sp>
      <p:sp>
        <p:nvSpPr>
          <p:cNvPr id="5" name="文本框 4">
            <a:extLst>
              <a:ext uri="{FF2B5EF4-FFF2-40B4-BE49-F238E27FC236}">
                <a16:creationId xmlns:a16="http://schemas.microsoft.com/office/drawing/2014/main" xmlns="" id="{C436DB20-ED0E-48C8-83FD-9B05A434AC43}"/>
              </a:ext>
            </a:extLst>
          </p:cNvPr>
          <p:cNvSpPr txBox="1"/>
          <p:nvPr/>
        </p:nvSpPr>
        <p:spPr>
          <a:xfrm>
            <a:off x="1410965" y="2895846"/>
            <a:ext cx="8362764" cy="1446550"/>
          </a:xfrm>
          <a:prstGeom prst="rect">
            <a:avLst/>
          </a:prstGeom>
          <a:noFill/>
        </p:spPr>
        <p:txBody>
          <a:bodyPr wrap="square" rtlCol="0">
            <a:spAutoFit/>
          </a:bodyPr>
          <a:lstStyle/>
          <a:p>
            <a:pPr algn="ctr"/>
            <a:r>
              <a:rPr lang="en-US" altLang="zh-CN" sz="8800" b="1" dirty="0">
                <a:solidFill>
                  <a:srgbClr val="7030A0"/>
                </a:solidFill>
              </a:rPr>
              <a:t>8.3</a:t>
            </a:r>
            <a:r>
              <a:rPr lang="zh-CN" altLang="zh-CN" sz="8800" b="1" dirty="0">
                <a:solidFill>
                  <a:srgbClr val="7030A0"/>
                </a:solidFill>
              </a:rPr>
              <a:t>琵琶行并序</a:t>
            </a:r>
            <a:endParaRPr lang="zh-CN" altLang="en-US" sz="8800" dirty="0">
              <a:solidFill>
                <a:srgbClr val="7030A0"/>
              </a:solidFill>
              <a:latin typeface="黑体" panose="02010609060101010101" pitchFamily="49" charset="-122"/>
              <a:ea typeface="黑体" panose="02010609060101010101" pitchFamily="49" charset="-122"/>
              <a:cs typeface="字魂27号-布丁体" panose="00000500000000000000" charset="-122"/>
            </a:endParaRPr>
          </a:p>
        </p:txBody>
      </p:sp>
    </p:spTree>
    <p:extLst>
      <p:ext uri="{BB962C8B-B14F-4D97-AF65-F5344CB8AC3E}">
        <p14:creationId xmlns:p14="http://schemas.microsoft.com/office/powerpoint/2010/main" xmlns="" val="3610010140"/>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4860758" y="1400598"/>
            <a:ext cx="6641431" cy="4369888"/>
          </a:xfrm>
        </p:spPr>
        <p:txBody>
          <a:bodyPr>
            <a:normAutofit fontScale="85000" lnSpcReduction="10000"/>
          </a:bodyPr>
          <a:lstStyle/>
          <a:p>
            <a:pPr>
              <a:lnSpc>
                <a:spcPct val="150000"/>
              </a:lnSpc>
            </a:pPr>
            <a:r>
              <a:rPr lang="en-US" altLang="zh-CN" b="1" dirty="0">
                <a:solidFill>
                  <a:srgbClr val="C00000"/>
                </a:solidFill>
                <a:latin typeface="+mn-ea"/>
              </a:rPr>
              <a:t>1.</a:t>
            </a:r>
            <a:r>
              <a:rPr lang="zh-CN" altLang="zh-CN" b="1" dirty="0">
                <a:solidFill>
                  <a:srgbClr val="C00000"/>
                </a:solidFill>
                <a:latin typeface="+mn-ea"/>
              </a:rPr>
              <a:t>作者简介：</a:t>
            </a:r>
          </a:p>
          <a:p>
            <a:pPr>
              <a:lnSpc>
                <a:spcPct val="150000"/>
              </a:lnSpc>
            </a:pPr>
            <a:r>
              <a:rPr lang="zh-CN" altLang="zh-CN" b="1" dirty="0"/>
              <a:t>曹操（</a:t>
            </a:r>
            <a:r>
              <a:rPr lang="en-US" altLang="zh-CN" b="1" dirty="0"/>
              <a:t>155---220</a:t>
            </a:r>
            <a:r>
              <a:rPr lang="zh-CN" altLang="zh-CN" b="1" dirty="0"/>
              <a:t>）字孟德，小字阿瞒，沛国谯郡（今安徽亳州）人，是三国时期杰出的政治家、军事家和文学家。</a:t>
            </a:r>
            <a:endParaRPr lang="zh-CN" altLang="zh-CN" b="1" dirty="0">
              <a:latin typeface="+mn-ea"/>
            </a:endParaRPr>
          </a:p>
        </p:txBody>
      </p:sp>
      <p:sp>
        <p:nvSpPr>
          <p:cNvPr id="4" name="标题 1">
            <a:extLst>
              <a:ext uri="{FF2B5EF4-FFF2-40B4-BE49-F238E27FC236}">
                <a16:creationId xmlns:a16="http://schemas.microsoft.com/office/drawing/2014/main" xmlns="" id="{DB5CC752-3517-496B-A99A-329903809327}"/>
              </a:ext>
            </a:extLst>
          </p:cNvPr>
          <p:cNvSpPr>
            <a:spLocks noGrp="1"/>
          </p:cNvSpPr>
          <p:nvPr>
            <p:ph type="title"/>
          </p:nvPr>
        </p:nvSpPr>
        <p:spPr>
          <a:xfrm>
            <a:off x="5474041" y="531758"/>
            <a:ext cx="6446232" cy="737420"/>
          </a:xfrm>
        </p:spPr>
        <p:txBody>
          <a:bodyPr>
            <a:normAutofit fontScale="90000"/>
          </a:bodyPr>
          <a:lstStyle/>
          <a:p>
            <a:r>
              <a:rPr lang="zh-CN" altLang="zh-CN" b="1" dirty="0">
                <a:solidFill>
                  <a:srgbClr val="FF0000"/>
                </a:solidFill>
              </a:rPr>
              <a:t>文</a:t>
            </a:r>
            <a:r>
              <a:rPr lang="en-US" altLang="zh-CN" b="1" dirty="0">
                <a:solidFill>
                  <a:srgbClr val="FF0000"/>
                </a:solidFill>
              </a:rPr>
              <a:t> </a:t>
            </a:r>
            <a:r>
              <a:rPr lang="zh-CN" altLang="zh-CN" b="1" dirty="0">
                <a:solidFill>
                  <a:srgbClr val="FF0000"/>
                </a:solidFill>
              </a:rPr>
              <a:t>学</a:t>
            </a:r>
            <a:r>
              <a:rPr lang="en-US" altLang="zh-CN" b="1" dirty="0">
                <a:solidFill>
                  <a:srgbClr val="FF0000"/>
                </a:solidFill>
              </a:rPr>
              <a:t> </a:t>
            </a:r>
            <a:r>
              <a:rPr lang="zh-CN" altLang="zh-CN" b="1" dirty="0">
                <a:solidFill>
                  <a:srgbClr val="FF0000"/>
                </a:solidFill>
              </a:rPr>
              <a:t>常</a:t>
            </a:r>
            <a:r>
              <a:rPr lang="en-US" altLang="zh-CN" b="1" dirty="0">
                <a:solidFill>
                  <a:srgbClr val="FF0000"/>
                </a:solidFill>
              </a:rPr>
              <a:t> </a:t>
            </a:r>
            <a:r>
              <a:rPr lang="zh-CN" altLang="zh-CN" b="1" dirty="0">
                <a:solidFill>
                  <a:srgbClr val="FF0000"/>
                </a:solidFill>
              </a:rPr>
              <a:t>识</a:t>
            </a:r>
            <a:endParaRPr lang="zh-CN" altLang="en-US" dirty="0">
              <a:solidFill>
                <a:srgbClr val="FF0000"/>
              </a:solidFill>
            </a:endParaRPr>
          </a:p>
        </p:txBody>
      </p:sp>
      <p:pic>
        <p:nvPicPr>
          <p:cNvPr id="8" name="图片 7">
            <a:extLst>
              <a:ext uri="{FF2B5EF4-FFF2-40B4-BE49-F238E27FC236}">
                <a16:creationId xmlns:a16="http://schemas.microsoft.com/office/drawing/2014/main" xmlns="" id="{2247CC55-9259-4578-B597-E5E00C738A4C}"/>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531758"/>
            <a:ext cx="4660644" cy="6233612"/>
          </a:xfrm>
          <a:prstGeom prst="rect">
            <a:avLst/>
          </a:prstGeom>
        </p:spPr>
      </p:pic>
    </p:spTree>
    <p:extLst>
      <p:ext uri="{BB962C8B-B14F-4D97-AF65-F5344CB8AC3E}">
        <p14:creationId xmlns:p14="http://schemas.microsoft.com/office/powerpoint/2010/main" xmlns="" val="3594286893"/>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ou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609600" y="1002738"/>
            <a:ext cx="10972800" cy="4616087"/>
          </a:xfrm>
        </p:spPr>
        <p:txBody>
          <a:bodyPr>
            <a:normAutofit fontScale="70000" lnSpcReduction="20000"/>
          </a:bodyPr>
          <a:lstStyle/>
          <a:p>
            <a:pPr>
              <a:lnSpc>
                <a:spcPct val="170000"/>
              </a:lnSpc>
            </a:pPr>
            <a:r>
              <a:rPr lang="zh-CN" altLang="zh-CN" b="1" dirty="0"/>
              <a:t>《琵琶行》是唐代著名现实主义诗人白居易写的一首歌行体长篇叙事诗，是我国古代叙事诗和音乐诗中的“千古绝唱”。诗歌主题鲜明、人物形象生动，抒情真切细腻，具有深刻的思想内容和卓越的艺术技巧。《琵琶行》是人教版必修第二册第二单元的第三篇课文，这首诗最大的艺术特点是用极富音乐性的语言摹写音乐形象，这是我们鉴赏和学习本课的一个重点。</a:t>
            </a:r>
          </a:p>
        </p:txBody>
      </p:sp>
    </p:spTree>
    <p:extLst>
      <p:ext uri="{BB962C8B-B14F-4D97-AF65-F5344CB8AC3E}">
        <p14:creationId xmlns:p14="http://schemas.microsoft.com/office/powerpoint/2010/main" xmlns="" val="1085078328"/>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753979"/>
            <a:ext cx="12192000" cy="5273960"/>
          </a:xfrm>
        </p:spPr>
        <p:txBody>
          <a:bodyPr>
            <a:normAutofit fontScale="70000" lnSpcReduction="20000"/>
          </a:bodyPr>
          <a:lstStyle/>
          <a:p>
            <a:pPr>
              <a:lnSpc>
                <a:spcPct val="170000"/>
              </a:lnSpc>
            </a:pPr>
            <a:r>
              <a:rPr lang="zh-CN" altLang="zh-CN" b="1" dirty="0">
                <a:solidFill>
                  <a:srgbClr val="FF0000"/>
                </a:solidFill>
              </a:rPr>
              <a:t>积累</a:t>
            </a:r>
            <a:r>
              <a:rPr lang="zh-CN" altLang="en-US" b="1" dirty="0">
                <a:solidFill>
                  <a:srgbClr val="FF0000"/>
                </a:solidFill>
              </a:rPr>
              <a:t>白居易</a:t>
            </a:r>
            <a:r>
              <a:rPr lang="zh-CN" altLang="zh-CN" b="1" dirty="0">
                <a:solidFill>
                  <a:srgbClr val="FF0000"/>
                </a:solidFill>
              </a:rPr>
              <a:t>名句。</a:t>
            </a:r>
          </a:p>
          <a:p>
            <a:pPr>
              <a:lnSpc>
                <a:spcPct val="170000"/>
              </a:lnSpc>
            </a:pPr>
            <a:r>
              <a:rPr lang="en-US" altLang="zh-CN" b="1" dirty="0"/>
              <a:t>1.</a:t>
            </a:r>
            <a:r>
              <a:rPr lang="zh-CN" altLang="zh-CN" b="1" dirty="0"/>
              <a:t>我生本无乡，心安是归处。《初出城留别》</a:t>
            </a:r>
          </a:p>
          <a:p>
            <a:pPr>
              <a:lnSpc>
                <a:spcPct val="170000"/>
              </a:lnSpc>
            </a:pPr>
            <a:r>
              <a:rPr lang="en-US" altLang="zh-CN" b="1" dirty="0"/>
              <a:t>2.</a:t>
            </a:r>
            <a:r>
              <a:rPr lang="zh-CN" altLang="zh-CN" b="1" dirty="0"/>
              <a:t>草萤有耀终非火，荷露虽团岂是珠。《放言五首</a:t>
            </a:r>
            <a:r>
              <a:rPr lang="en-US" altLang="zh-CN" b="1" dirty="0"/>
              <a:t>·</a:t>
            </a:r>
            <a:r>
              <a:rPr lang="zh-CN" altLang="zh-CN" b="1" dirty="0"/>
              <a:t>其一》</a:t>
            </a:r>
          </a:p>
          <a:p>
            <a:pPr>
              <a:lnSpc>
                <a:spcPct val="170000"/>
              </a:lnSpc>
            </a:pPr>
            <a:r>
              <a:rPr lang="en-US" altLang="zh-CN" b="1" dirty="0"/>
              <a:t>3.</a:t>
            </a:r>
            <a:r>
              <a:rPr lang="zh-CN" altLang="zh-CN" b="1" dirty="0"/>
              <a:t>红颜未老恩先断，斜倚熏笼坐到明。《后宫词》</a:t>
            </a:r>
          </a:p>
          <a:p>
            <a:pPr>
              <a:lnSpc>
                <a:spcPct val="170000"/>
              </a:lnSpc>
            </a:pPr>
            <a:r>
              <a:rPr lang="en-US" altLang="zh-CN" b="1" dirty="0"/>
              <a:t>4. </a:t>
            </a:r>
            <a:r>
              <a:rPr lang="zh-CN" altLang="zh-CN" b="1" dirty="0"/>
              <a:t>在天愿作比翼鸟，在地愿为连理枝。《长恨歌》</a:t>
            </a:r>
            <a:endParaRPr lang="en-US" altLang="zh-CN" b="1" dirty="0"/>
          </a:p>
          <a:p>
            <a:pPr>
              <a:lnSpc>
                <a:spcPct val="170000"/>
              </a:lnSpc>
            </a:pPr>
            <a:r>
              <a:rPr lang="en-US" altLang="zh-CN" b="1" dirty="0"/>
              <a:t>5.</a:t>
            </a:r>
            <a:r>
              <a:rPr lang="zh-CN" altLang="zh-CN" b="1" dirty="0"/>
              <a:t>平生知心者，屈指能几人？ 《感逝寄远》</a:t>
            </a:r>
          </a:p>
          <a:p>
            <a:pPr>
              <a:lnSpc>
                <a:spcPct val="170000"/>
              </a:lnSpc>
            </a:pPr>
            <a:r>
              <a:rPr lang="en-US" altLang="zh-CN" b="1" dirty="0"/>
              <a:t>6.</a:t>
            </a:r>
            <a:r>
              <a:rPr lang="zh-CN" altLang="zh-CN" b="1" dirty="0"/>
              <a:t>人间四月芳菲尽，山寺桃花始盛开。《大林寺桃花》</a:t>
            </a:r>
          </a:p>
          <a:p>
            <a:pPr>
              <a:lnSpc>
                <a:spcPct val="160000"/>
              </a:lnSpc>
            </a:pPr>
            <a:endParaRPr lang="en-US" altLang="zh-CN" b="1" dirty="0"/>
          </a:p>
          <a:p>
            <a:pPr>
              <a:lnSpc>
                <a:spcPct val="160000"/>
              </a:lnSpc>
            </a:pPr>
            <a:endParaRPr lang="zh-CN" altLang="zh-CN" b="1" dirty="0"/>
          </a:p>
          <a:p>
            <a:pPr>
              <a:lnSpc>
                <a:spcPct val="170000"/>
              </a:lnSpc>
            </a:pPr>
            <a:endParaRPr lang="zh-CN" altLang="zh-CN" b="1" dirty="0">
              <a:latin typeface="+mn-ea"/>
            </a:endParaRPr>
          </a:p>
        </p:txBody>
      </p:sp>
    </p:spTree>
    <p:extLst>
      <p:ext uri="{BB962C8B-B14F-4D97-AF65-F5344CB8AC3E}">
        <p14:creationId xmlns:p14="http://schemas.microsoft.com/office/powerpoint/2010/main" xmlns="" val="927467256"/>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down)">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753978"/>
            <a:ext cx="12192000" cy="5273960"/>
          </a:xfrm>
        </p:spPr>
        <p:txBody>
          <a:bodyPr>
            <a:normAutofit fontScale="55000" lnSpcReduction="20000"/>
          </a:bodyPr>
          <a:lstStyle/>
          <a:p>
            <a:pPr>
              <a:lnSpc>
                <a:spcPct val="170000"/>
              </a:lnSpc>
            </a:pPr>
            <a:r>
              <a:rPr lang="en-US" altLang="zh-CN" b="1" dirty="0"/>
              <a:t>7.</a:t>
            </a:r>
            <a:r>
              <a:rPr lang="zh-CN" altLang="zh-CN" b="1" dirty="0"/>
              <a:t>试玉要烧三日满，辨材须待七年期。 《放言》</a:t>
            </a:r>
          </a:p>
          <a:p>
            <a:pPr>
              <a:lnSpc>
                <a:spcPct val="170000"/>
              </a:lnSpc>
            </a:pPr>
            <a:r>
              <a:rPr lang="en-US" altLang="zh-CN" b="1" dirty="0"/>
              <a:t>8.</a:t>
            </a:r>
            <a:r>
              <a:rPr lang="zh-CN" altLang="zh-CN" b="1" dirty="0"/>
              <a:t>几处早莺争暖树，谁家新燕啄春泥。《钱塘湖春行》</a:t>
            </a:r>
          </a:p>
          <a:p>
            <a:pPr>
              <a:lnSpc>
                <a:spcPct val="170000"/>
              </a:lnSpc>
            </a:pPr>
            <a:r>
              <a:rPr lang="en-US" altLang="zh-CN" b="1" dirty="0"/>
              <a:t>9.</a:t>
            </a:r>
            <a:r>
              <a:rPr lang="zh-CN" altLang="zh-CN" b="1" dirty="0"/>
              <a:t>回眸一笑百媚生，六宫粉黛无颜色。 《长恨歌》</a:t>
            </a:r>
          </a:p>
          <a:p>
            <a:pPr>
              <a:lnSpc>
                <a:spcPct val="170000"/>
              </a:lnSpc>
            </a:pPr>
            <a:r>
              <a:rPr lang="en-US" altLang="zh-CN" b="1" dirty="0"/>
              <a:t>10.</a:t>
            </a:r>
            <a:r>
              <a:rPr lang="zh-CN" altLang="zh-CN" b="1" dirty="0"/>
              <a:t>天长地久有时尽，此恨绵绵无绝期。《长恨歌》</a:t>
            </a:r>
          </a:p>
          <a:p>
            <a:pPr>
              <a:lnSpc>
                <a:spcPct val="170000"/>
              </a:lnSpc>
            </a:pPr>
            <a:r>
              <a:rPr lang="en-US" altLang="zh-CN" b="1" dirty="0"/>
              <a:t>11.</a:t>
            </a:r>
            <a:r>
              <a:rPr lang="zh-CN" altLang="zh-CN" b="1" dirty="0"/>
              <a:t>文章合为时而著，歌诗合为事而作。《与元九诗》</a:t>
            </a:r>
          </a:p>
          <a:p>
            <a:pPr>
              <a:lnSpc>
                <a:spcPct val="170000"/>
              </a:lnSpc>
            </a:pPr>
            <a:r>
              <a:rPr lang="en-US" altLang="zh-CN" b="1" dirty="0"/>
              <a:t>12.</a:t>
            </a:r>
            <a:r>
              <a:rPr lang="zh-CN" altLang="zh-CN" b="1" dirty="0"/>
              <a:t>日出江花红胜火，春来江水绿如蓝。《忆江南》</a:t>
            </a:r>
          </a:p>
          <a:p>
            <a:pPr>
              <a:lnSpc>
                <a:spcPct val="170000"/>
              </a:lnSpc>
            </a:pPr>
            <a:r>
              <a:rPr lang="en-US" altLang="zh-CN" b="1" dirty="0"/>
              <a:t>13.</a:t>
            </a:r>
            <a:r>
              <a:rPr lang="zh-CN" altLang="zh-CN" b="1" dirty="0"/>
              <a:t>一看一断肠，好去莫回头。《南浦别》</a:t>
            </a:r>
          </a:p>
          <a:p>
            <a:pPr>
              <a:lnSpc>
                <a:spcPct val="170000"/>
              </a:lnSpc>
            </a:pPr>
            <a:r>
              <a:rPr lang="en-US" altLang="zh-CN" b="1" dirty="0"/>
              <a:t>14.</a:t>
            </a:r>
            <a:r>
              <a:rPr lang="zh-CN" altLang="zh-CN" b="1" dirty="0"/>
              <a:t>野火烧不尽，春风吹又生。《赋得古原草送别》</a:t>
            </a:r>
          </a:p>
          <a:p>
            <a:pPr>
              <a:lnSpc>
                <a:spcPct val="170000"/>
              </a:lnSpc>
            </a:pPr>
            <a:r>
              <a:rPr lang="en-US" altLang="zh-CN" b="1" dirty="0"/>
              <a:t>15. </a:t>
            </a:r>
            <a:r>
              <a:rPr lang="zh-CN" altLang="zh-CN" b="1" dirty="0"/>
              <a:t>同是天涯沦落人，相逢何必曾相识。《琵琶行》</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4096057560"/>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 y="1370187"/>
            <a:ext cx="7170821" cy="4533463"/>
          </a:xfrm>
        </p:spPr>
        <p:txBody>
          <a:bodyPr>
            <a:normAutofit fontScale="62500" lnSpcReduction="20000"/>
          </a:bodyPr>
          <a:lstStyle/>
          <a:p>
            <a:pPr>
              <a:lnSpc>
                <a:spcPct val="160000"/>
              </a:lnSpc>
            </a:pPr>
            <a:r>
              <a:rPr lang="en-US" altLang="zh-CN" b="1" dirty="0">
                <a:solidFill>
                  <a:srgbClr val="C00000"/>
                </a:solidFill>
                <a:latin typeface="+mn-ea"/>
              </a:rPr>
              <a:t>1.</a:t>
            </a:r>
            <a:r>
              <a:rPr lang="zh-CN" altLang="zh-CN" b="1" dirty="0">
                <a:solidFill>
                  <a:srgbClr val="C00000"/>
                </a:solidFill>
                <a:latin typeface="+mn-ea"/>
              </a:rPr>
              <a:t>作者简介：</a:t>
            </a:r>
          </a:p>
          <a:p>
            <a:pPr>
              <a:lnSpc>
                <a:spcPct val="160000"/>
              </a:lnSpc>
            </a:pPr>
            <a:r>
              <a:rPr lang="zh-CN" altLang="zh-CN" b="1" dirty="0"/>
              <a:t>白居易（</a:t>
            </a:r>
            <a:r>
              <a:rPr lang="en-US" altLang="zh-CN" b="1" dirty="0"/>
              <a:t>772</a:t>
            </a:r>
            <a:r>
              <a:rPr lang="zh-CN" altLang="zh-CN" b="1" dirty="0"/>
              <a:t>—</a:t>
            </a:r>
            <a:r>
              <a:rPr lang="en-US" altLang="zh-CN" b="1" dirty="0"/>
              <a:t>846</a:t>
            </a:r>
            <a:r>
              <a:rPr lang="zh-CN" altLang="zh-CN" b="1" dirty="0"/>
              <a:t>）字乐天，晚年号香山居士。下邽（今陕西省渭南县境）人。贞元十五年（</a:t>
            </a:r>
            <a:r>
              <a:rPr lang="en-US" altLang="zh-CN" b="1" dirty="0"/>
              <a:t>798</a:t>
            </a:r>
            <a:r>
              <a:rPr lang="zh-CN" altLang="zh-CN" b="1" dirty="0"/>
              <a:t>）进士，任翰林学士，左拾遗。因直言极谏，贬江州司马，移忠州刺史。后被召为主客郎中，知制诰。太和年间，任太子宾客及太子少傅。会昌二年（</a:t>
            </a:r>
            <a:r>
              <a:rPr lang="en-US" altLang="zh-CN" b="1" dirty="0"/>
              <a:t>842</a:t>
            </a:r>
            <a:r>
              <a:rPr lang="zh-CN" altLang="zh-CN" b="1" dirty="0"/>
              <a:t>），以刑部尚书致仕，死时年</a:t>
            </a:r>
            <a:r>
              <a:rPr lang="en-US" altLang="zh-CN" b="1" dirty="0"/>
              <a:t>75</a:t>
            </a:r>
            <a:r>
              <a:rPr lang="zh-CN" altLang="zh-CN" b="1" dirty="0"/>
              <a:t>岁。</a:t>
            </a:r>
            <a:endParaRPr lang="zh-CN" altLang="zh-CN" b="1" dirty="0">
              <a:latin typeface="+mn-ea"/>
            </a:endParaRPr>
          </a:p>
        </p:txBody>
      </p:sp>
      <p:sp>
        <p:nvSpPr>
          <p:cNvPr id="4" name="标题 1">
            <a:extLst>
              <a:ext uri="{FF2B5EF4-FFF2-40B4-BE49-F238E27FC236}">
                <a16:creationId xmlns:a16="http://schemas.microsoft.com/office/drawing/2014/main" xmlns="" id="{DB5CC752-3517-496B-A99A-329903809327}"/>
              </a:ext>
            </a:extLst>
          </p:cNvPr>
          <p:cNvSpPr>
            <a:spLocks noGrp="1"/>
          </p:cNvSpPr>
          <p:nvPr>
            <p:ph type="title"/>
          </p:nvPr>
        </p:nvSpPr>
        <p:spPr>
          <a:xfrm>
            <a:off x="311163" y="632767"/>
            <a:ext cx="6446232" cy="737420"/>
          </a:xfrm>
        </p:spPr>
        <p:txBody>
          <a:bodyPr>
            <a:normAutofit fontScale="90000"/>
          </a:bodyPr>
          <a:lstStyle/>
          <a:p>
            <a:r>
              <a:rPr lang="zh-CN" altLang="zh-CN" b="1" dirty="0">
                <a:solidFill>
                  <a:srgbClr val="FF0000"/>
                </a:solidFill>
              </a:rPr>
              <a:t>文</a:t>
            </a:r>
            <a:r>
              <a:rPr lang="en-US" altLang="zh-CN" b="1" dirty="0">
                <a:solidFill>
                  <a:srgbClr val="FF0000"/>
                </a:solidFill>
              </a:rPr>
              <a:t> </a:t>
            </a:r>
            <a:r>
              <a:rPr lang="zh-CN" altLang="zh-CN" b="1" dirty="0">
                <a:solidFill>
                  <a:srgbClr val="FF0000"/>
                </a:solidFill>
              </a:rPr>
              <a:t>学</a:t>
            </a:r>
            <a:r>
              <a:rPr lang="en-US" altLang="zh-CN" b="1" dirty="0">
                <a:solidFill>
                  <a:srgbClr val="FF0000"/>
                </a:solidFill>
              </a:rPr>
              <a:t> </a:t>
            </a:r>
            <a:r>
              <a:rPr lang="zh-CN" altLang="zh-CN" b="1" dirty="0">
                <a:solidFill>
                  <a:srgbClr val="FF0000"/>
                </a:solidFill>
              </a:rPr>
              <a:t>常</a:t>
            </a:r>
            <a:r>
              <a:rPr lang="en-US" altLang="zh-CN" b="1" dirty="0">
                <a:solidFill>
                  <a:srgbClr val="FF0000"/>
                </a:solidFill>
              </a:rPr>
              <a:t> </a:t>
            </a:r>
            <a:r>
              <a:rPr lang="zh-CN" altLang="zh-CN" b="1" dirty="0">
                <a:solidFill>
                  <a:srgbClr val="FF0000"/>
                </a:solidFill>
              </a:rPr>
              <a:t>识</a:t>
            </a:r>
            <a:endParaRPr lang="zh-CN" altLang="en-US" dirty="0">
              <a:solidFill>
                <a:srgbClr val="FF0000"/>
              </a:solidFill>
            </a:endParaRPr>
          </a:p>
        </p:txBody>
      </p:sp>
      <p:pic>
        <p:nvPicPr>
          <p:cNvPr id="5" name="图片 4">
            <a:extLst>
              <a:ext uri="{FF2B5EF4-FFF2-40B4-BE49-F238E27FC236}">
                <a16:creationId xmlns:a16="http://schemas.microsoft.com/office/drawing/2014/main" xmlns="" id="{3630E00B-668A-4EFC-8808-64E5920F0EF8}"/>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7394028" y="614598"/>
            <a:ext cx="4797972" cy="6238216"/>
          </a:xfrm>
          <a:prstGeom prst="rect">
            <a:avLst/>
          </a:prstGeom>
        </p:spPr>
      </p:pic>
    </p:spTree>
    <p:extLst>
      <p:ext uri="{BB962C8B-B14F-4D97-AF65-F5344CB8AC3E}">
        <p14:creationId xmlns:p14="http://schemas.microsoft.com/office/powerpoint/2010/main" xmlns="" val="3556270709"/>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ou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58998" y="636044"/>
            <a:ext cx="11773922" cy="5090053"/>
          </a:xfrm>
        </p:spPr>
        <p:txBody>
          <a:bodyPr>
            <a:normAutofit fontScale="55000" lnSpcReduction="20000"/>
          </a:bodyPr>
          <a:lstStyle/>
          <a:p>
            <a:pPr>
              <a:lnSpc>
                <a:spcPct val="170000"/>
              </a:lnSpc>
            </a:pPr>
            <a:r>
              <a:rPr lang="zh-CN" altLang="zh-CN" b="1" dirty="0"/>
              <a:t>早年热心济世，强调诗歌的政治功能，并力求通俗，是</a:t>
            </a:r>
            <a:r>
              <a:rPr lang="en-US" altLang="zh-CN" b="1" dirty="0"/>
              <a:t>"</a:t>
            </a:r>
            <a:r>
              <a:rPr lang="zh-CN" altLang="zh-CN" b="1" dirty="0"/>
              <a:t>新乐府运动</a:t>
            </a:r>
            <a:r>
              <a:rPr lang="en-US" altLang="zh-CN" b="1" dirty="0"/>
              <a:t>"</a:t>
            </a:r>
            <a:r>
              <a:rPr lang="zh-CN" altLang="zh-CN" b="1" dirty="0"/>
              <a:t>的倡导者，提出“文章合为时而著，歌诗合为事而作”的现实主义创作理论。长篇叙事诗《长恨歌》《琵琶行》则代表他艺术上的最高成就。其诗语言通俗易懂，相传老妪也能听懂。</a:t>
            </a:r>
          </a:p>
          <a:p>
            <a:pPr>
              <a:lnSpc>
                <a:spcPct val="170000"/>
              </a:lnSpc>
            </a:pPr>
            <a:r>
              <a:rPr lang="zh-CN" altLang="zh-CN" b="1" dirty="0"/>
              <a:t>中年在官场中受了挫折，因而意志消沉。“宦途自此心长别，世事从今口不开”，创作成就大不如前。</a:t>
            </a:r>
          </a:p>
          <a:p>
            <a:pPr>
              <a:lnSpc>
                <a:spcPct val="170000"/>
              </a:lnSpc>
            </a:pPr>
            <a:r>
              <a:rPr lang="zh-CN" altLang="zh-CN" b="1" dirty="0"/>
              <a:t>晚年寄情山水。著有《白氏长庆集》七十一卷。</a:t>
            </a:r>
          </a:p>
          <a:p>
            <a:pPr>
              <a:lnSpc>
                <a:spcPct val="170000"/>
              </a:lnSpc>
            </a:pPr>
            <a:r>
              <a:rPr lang="zh-CN" altLang="zh-CN" b="1" dirty="0"/>
              <a:t>相关知识点：“元白”——元稹和白居易的并称，“刘白”——刘禹锡和白居易的并称。</a:t>
            </a:r>
          </a:p>
          <a:p>
            <a:pPr>
              <a:lnSpc>
                <a:spcPct val="170000"/>
              </a:lnSpc>
            </a:pPr>
            <a:endParaRPr lang="en-US" altLang="zh-CN" b="1" dirty="0">
              <a:latin typeface="+mn-ea"/>
            </a:endParaRPr>
          </a:p>
        </p:txBody>
      </p:sp>
    </p:spTree>
    <p:extLst>
      <p:ext uri="{BB962C8B-B14F-4D97-AF65-F5344CB8AC3E}">
        <p14:creationId xmlns:p14="http://schemas.microsoft.com/office/powerpoint/2010/main" xmlns="" val="2275465302"/>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750"/>
                                        <p:tgtEl>
                                          <p:spTgt spid="6">
                                            <p:txEl>
                                              <p:pRg st="0" end="0"/>
                                            </p:txEl>
                                          </p:spTgt>
                                        </p:tgtEl>
                                      </p:cBhvr>
                                    </p:animEffect>
                                    <p:anim calcmode="lin" valueType="num">
                                      <p:cBhvr>
                                        <p:cTn id="8"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750"/>
                                        <p:tgtEl>
                                          <p:spTgt spid="6">
                                            <p:txEl>
                                              <p:pRg st="1" end="1"/>
                                            </p:txEl>
                                          </p:spTgt>
                                        </p:tgtEl>
                                      </p:cBhvr>
                                    </p:animEffect>
                                    <p:anim calcmode="lin" valueType="num">
                                      <p:cBhvr>
                                        <p:cTn id="15" dur="75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75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750"/>
                                        <p:tgtEl>
                                          <p:spTgt spid="6">
                                            <p:txEl>
                                              <p:pRg st="2" end="2"/>
                                            </p:txEl>
                                          </p:spTgt>
                                        </p:tgtEl>
                                      </p:cBhvr>
                                    </p:animEffect>
                                    <p:anim calcmode="lin" valueType="num">
                                      <p:cBhvr>
                                        <p:cTn id="22" dur="75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75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750"/>
                                        <p:tgtEl>
                                          <p:spTgt spid="6">
                                            <p:txEl>
                                              <p:pRg st="3" end="3"/>
                                            </p:txEl>
                                          </p:spTgt>
                                        </p:tgtEl>
                                      </p:cBhvr>
                                    </p:animEffect>
                                    <p:anim calcmode="lin" valueType="num">
                                      <p:cBhvr>
                                        <p:cTn id="29" dur="75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75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612058"/>
            <a:ext cx="11871434" cy="6245942"/>
          </a:xfrm>
        </p:spPr>
        <p:txBody>
          <a:bodyPr>
            <a:normAutofit fontScale="55000" lnSpcReduction="20000"/>
          </a:bodyPr>
          <a:lstStyle/>
          <a:p>
            <a:pPr>
              <a:lnSpc>
                <a:spcPct val="170000"/>
              </a:lnSpc>
            </a:pPr>
            <a:r>
              <a:rPr lang="en-US" altLang="zh-CN" b="1" dirty="0">
                <a:solidFill>
                  <a:srgbClr val="C00000"/>
                </a:solidFill>
              </a:rPr>
              <a:t>2.</a:t>
            </a:r>
            <a:r>
              <a:rPr lang="zh-CN" altLang="zh-CN" b="1" dirty="0">
                <a:solidFill>
                  <a:srgbClr val="C00000"/>
                </a:solidFill>
              </a:rPr>
              <a:t>歌行体：</a:t>
            </a:r>
          </a:p>
          <a:p>
            <a:pPr>
              <a:lnSpc>
                <a:spcPct val="170000"/>
              </a:lnSpc>
            </a:pPr>
            <a:r>
              <a:rPr lang="en-US" altLang="zh-CN" b="1" dirty="0"/>
              <a:t>“</a:t>
            </a:r>
            <a:r>
              <a:rPr lang="zh-CN" altLang="zh-CN" b="1" dirty="0"/>
              <a:t>歌行</a:t>
            </a:r>
            <a:r>
              <a:rPr lang="en-US" altLang="zh-CN" b="1" dirty="0"/>
              <a:t>”</a:t>
            </a:r>
            <a:r>
              <a:rPr lang="zh-CN" altLang="zh-CN" b="1" dirty="0"/>
              <a:t>是我国古代诗歌的一种体裁，是初唐时期在汉魏六朝乐府诗的基础上建立起来的。主要特点有：</a:t>
            </a:r>
          </a:p>
          <a:p>
            <a:pPr>
              <a:lnSpc>
                <a:spcPct val="170000"/>
              </a:lnSpc>
            </a:pPr>
            <a:r>
              <a:rPr lang="en-US" altLang="zh-CN" b="1" dirty="0"/>
              <a:t>①</a:t>
            </a:r>
            <a:r>
              <a:rPr lang="zh-CN" altLang="zh-CN" b="1" dirty="0"/>
              <a:t>篇幅可短可长。如白居易的《长恨歌》有一百二十句，《琵琶行》则有八十八句。</a:t>
            </a:r>
          </a:p>
          <a:p>
            <a:pPr>
              <a:lnSpc>
                <a:spcPct val="170000"/>
              </a:lnSpc>
            </a:pPr>
            <a:r>
              <a:rPr lang="en-US" altLang="zh-CN" b="1" dirty="0"/>
              <a:t>②</a:t>
            </a:r>
            <a:r>
              <a:rPr lang="zh-CN" altLang="zh-CN" b="1" dirty="0"/>
              <a:t>保留着古乐府叙事的特点，把记人物、记言谈、发议论、抒感慨融为一体，内容充实而生动。</a:t>
            </a:r>
          </a:p>
          <a:p>
            <a:pPr>
              <a:lnSpc>
                <a:spcPct val="170000"/>
              </a:lnSpc>
            </a:pPr>
            <a:r>
              <a:rPr lang="en-US" altLang="zh-CN" b="1" dirty="0"/>
              <a:t>③</a:t>
            </a:r>
            <a:r>
              <a:rPr lang="zh-CN" altLang="zh-CN" b="1" dirty="0"/>
              <a:t>声律、韵脚比较自由，平仄不拘，可以换韵。</a:t>
            </a:r>
            <a:r>
              <a:rPr lang="en-US" altLang="zh-CN" b="1" dirty="0"/>
              <a:t>“</a:t>
            </a:r>
            <a:r>
              <a:rPr lang="zh-CN" altLang="zh-CN" b="1" dirty="0"/>
              <a:t>歌行</a:t>
            </a:r>
            <a:r>
              <a:rPr lang="en-US" altLang="zh-CN" b="1" dirty="0"/>
              <a:t>”</a:t>
            </a:r>
            <a:r>
              <a:rPr lang="zh-CN" altLang="zh-CN" b="1" dirty="0"/>
              <a:t>体诗歌在格律、音韵方面冲破了格律诗的束缚。歌行体的形式比较自由，是由内容所决定的。</a:t>
            </a:r>
          </a:p>
          <a:p>
            <a:pPr>
              <a:lnSpc>
                <a:spcPct val="170000"/>
              </a:lnSpc>
            </a:pPr>
            <a:r>
              <a:rPr lang="en-US" altLang="zh-CN" b="1" dirty="0"/>
              <a:t>④</a:t>
            </a:r>
            <a:r>
              <a:rPr lang="zh-CN" altLang="zh-CN" b="1" dirty="0"/>
              <a:t>句式比较灵活，一般是七言，也有的是以七言为主，其中又穿插了三、五、九言的句子。</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2890030944"/>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randombar(horizont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xmlns="" id="{DB5CC752-3517-496B-A99A-329903809327}"/>
              </a:ext>
            </a:extLst>
          </p:cNvPr>
          <p:cNvSpPr>
            <a:spLocks noGrp="1"/>
          </p:cNvSpPr>
          <p:nvPr>
            <p:ph type="title"/>
          </p:nvPr>
        </p:nvSpPr>
        <p:spPr>
          <a:xfrm>
            <a:off x="609600" y="457201"/>
            <a:ext cx="10972800" cy="1143000"/>
          </a:xfrm>
        </p:spPr>
        <p:txBody>
          <a:bodyPr/>
          <a:lstStyle/>
          <a:p>
            <a:r>
              <a:rPr lang="zh-CN" altLang="zh-CN" b="1" dirty="0">
                <a:solidFill>
                  <a:srgbClr val="FF0000"/>
                </a:solidFill>
              </a:rPr>
              <a:t>背景及解题</a:t>
            </a:r>
            <a:endParaRPr lang="zh-CN" altLang="en-US" dirty="0">
              <a:solidFill>
                <a:srgbClr val="FF0000"/>
              </a:solidFill>
            </a:endParaRPr>
          </a:p>
        </p:txBody>
      </p:sp>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17987" y="1600201"/>
            <a:ext cx="11901948" cy="3335783"/>
          </a:xfrm>
        </p:spPr>
        <p:txBody>
          <a:bodyPr>
            <a:normAutofit fontScale="85000" lnSpcReduction="20000"/>
          </a:bodyPr>
          <a:lstStyle/>
          <a:p>
            <a:pPr>
              <a:lnSpc>
                <a:spcPct val="160000"/>
              </a:lnSpc>
            </a:pPr>
            <a:r>
              <a:rPr lang="en-US" altLang="zh-CN" b="1" dirty="0">
                <a:solidFill>
                  <a:srgbClr val="C00000"/>
                </a:solidFill>
                <a:latin typeface="+mn-ea"/>
              </a:rPr>
              <a:t>1.</a:t>
            </a:r>
            <a:r>
              <a:rPr lang="zh-CN" altLang="zh-CN" b="1" dirty="0">
                <a:solidFill>
                  <a:srgbClr val="C00000"/>
                </a:solidFill>
                <a:latin typeface="+mn-ea"/>
              </a:rPr>
              <a:t>背景：</a:t>
            </a:r>
          </a:p>
          <a:p>
            <a:pPr>
              <a:lnSpc>
                <a:spcPct val="160000"/>
              </a:lnSpc>
            </a:pPr>
            <a:r>
              <a:rPr lang="zh-CN" altLang="zh-CN" b="1" dirty="0"/>
              <a:t>唐宪宗元和十年，白居易任谏官，因为屡次上书批评朝政，触怒了皇帝，被贬为江州司马。期间送客湓浦口，遇到琵琶女，创作出这首传世名篇《琵琶行》。</a:t>
            </a:r>
          </a:p>
          <a:p>
            <a:endParaRPr lang="zh-CN" altLang="en-US" dirty="0"/>
          </a:p>
        </p:txBody>
      </p:sp>
    </p:spTree>
    <p:extLst>
      <p:ext uri="{BB962C8B-B14F-4D97-AF65-F5344CB8AC3E}">
        <p14:creationId xmlns:p14="http://schemas.microsoft.com/office/powerpoint/2010/main" xmlns="" val="1062892855"/>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out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heel(1)">
                                      <p:cBhvr>
                                        <p:cTn id="12" dur="75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664779" y="689812"/>
            <a:ext cx="10862441" cy="6047872"/>
          </a:xfrm>
        </p:spPr>
        <p:txBody>
          <a:bodyPr>
            <a:normAutofit fontScale="62500" lnSpcReduction="20000"/>
          </a:bodyPr>
          <a:lstStyle/>
          <a:p>
            <a:pPr>
              <a:lnSpc>
                <a:spcPct val="170000"/>
              </a:lnSpc>
            </a:pPr>
            <a:r>
              <a:rPr lang="en-US" altLang="zh-CN" b="1" dirty="0">
                <a:solidFill>
                  <a:srgbClr val="C00000"/>
                </a:solidFill>
                <a:latin typeface="+mn-ea"/>
              </a:rPr>
              <a:t>2.</a:t>
            </a:r>
            <a:r>
              <a:rPr lang="zh-CN" altLang="zh-CN" b="1" dirty="0">
                <a:solidFill>
                  <a:srgbClr val="C00000"/>
                </a:solidFill>
                <a:latin typeface="+mn-ea"/>
              </a:rPr>
              <a:t>解</a:t>
            </a:r>
            <a:r>
              <a:rPr lang="en-US" altLang="zh-CN" b="1" dirty="0">
                <a:solidFill>
                  <a:srgbClr val="C00000"/>
                </a:solidFill>
                <a:latin typeface="+mn-ea"/>
              </a:rPr>
              <a:t> </a:t>
            </a:r>
            <a:r>
              <a:rPr lang="zh-CN" altLang="zh-CN" b="1" dirty="0">
                <a:solidFill>
                  <a:srgbClr val="C00000"/>
                </a:solidFill>
                <a:latin typeface="+mn-ea"/>
              </a:rPr>
              <a:t>题</a:t>
            </a:r>
            <a:endParaRPr lang="en-US" altLang="zh-CN" b="1" dirty="0">
              <a:solidFill>
                <a:srgbClr val="C00000"/>
              </a:solidFill>
              <a:latin typeface="+mn-ea"/>
            </a:endParaRPr>
          </a:p>
          <a:p>
            <a:pPr>
              <a:lnSpc>
                <a:spcPct val="170000"/>
              </a:lnSpc>
            </a:pPr>
            <a:r>
              <a:rPr lang="zh-CN" altLang="zh-CN" b="1" dirty="0"/>
              <a:t>（</a:t>
            </a:r>
            <a:r>
              <a:rPr lang="en-US" altLang="zh-CN" b="1" dirty="0"/>
              <a:t>1</a:t>
            </a:r>
            <a:r>
              <a:rPr lang="zh-CN" altLang="zh-CN" b="1" dirty="0"/>
              <a:t>）琵琶</a:t>
            </a:r>
          </a:p>
          <a:p>
            <a:pPr>
              <a:lnSpc>
                <a:spcPct val="170000"/>
              </a:lnSpc>
            </a:pPr>
            <a:r>
              <a:rPr lang="zh-CN" altLang="zh-CN" b="1" dirty="0"/>
              <a:t>琵琶是东亚传统弹拨乐器，已有两千多年的历史。最早被称为</a:t>
            </a:r>
            <a:r>
              <a:rPr lang="en-US" altLang="zh-CN" b="1" dirty="0"/>
              <a:t>“</a:t>
            </a:r>
            <a:r>
              <a:rPr lang="zh-CN" altLang="zh-CN" b="1" dirty="0"/>
              <a:t>琵琶</a:t>
            </a:r>
            <a:r>
              <a:rPr lang="en-US" altLang="zh-CN" b="1" dirty="0"/>
              <a:t>”</a:t>
            </a:r>
            <a:r>
              <a:rPr lang="zh-CN" altLang="zh-CN" b="1" dirty="0"/>
              <a:t>的乐器大约在中国秦朝出现。木制，音箱呈半梨形，上装四弦，原先是用丝线，现多用钢丝、钢绳、尼龙制成。颈与面板上设用以确定音位的</a:t>
            </a:r>
            <a:r>
              <a:rPr lang="en-US" altLang="zh-CN" b="1" dirty="0"/>
              <a:t>“</a:t>
            </a:r>
            <a:r>
              <a:rPr lang="zh-CN" altLang="zh-CN" b="1" dirty="0"/>
              <a:t>相</a:t>
            </a:r>
            <a:r>
              <a:rPr lang="en-US" altLang="zh-CN" b="1" dirty="0"/>
              <a:t>”</a:t>
            </a:r>
            <a:r>
              <a:rPr lang="zh-CN" altLang="zh-CN" b="1" dirty="0"/>
              <a:t>和</a:t>
            </a:r>
            <a:r>
              <a:rPr lang="en-US" altLang="zh-CN" b="1" dirty="0"/>
              <a:t>“</a:t>
            </a:r>
            <a:r>
              <a:rPr lang="zh-CN" altLang="zh-CN" b="1" dirty="0"/>
              <a:t>品</a:t>
            </a:r>
            <a:r>
              <a:rPr lang="en-US" altLang="zh-CN" b="1" dirty="0"/>
              <a:t>”</a:t>
            </a:r>
            <a:r>
              <a:rPr lang="zh-CN" altLang="zh-CN" b="1" dirty="0"/>
              <a:t>。</a:t>
            </a:r>
            <a:r>
              <a:rPr lang="en-US" altLang="zh-CN" b="1" dirty="0"/>
              <a:t>“</a:t>
            </a:r>
            <a:r>
              <a:rPr lang="zh-CN" altLang="zh-CN" b="1" dirty="0"/>
              <a:t>琵琶</a:t>
            </a:r>
            <a:r>
              <a:rPr lang="en-US" altLang="zh-CN" b="1" dirty="0"/>
              <a:t>”</a:t>
            </a:r>
            <a:r>
              <a:rPr lang="zh-CN" altLang="zh-CN" b="1" dirty="0"/>
              <a:t>二字中的“珏”意为“二玉相碰，发出悦耳碰击声”，表示这是一种以弹碰琴弦的方式发声的乐器。演奏时竖抱，左手按弦，右手五指弹奏，是可独奏、伴奏、重奏、合奏的重要民族乐器。</a:t>
            </a:r>
          </a:p>
          <a:p>
            <a:endParaRPr lang="zh-CN" altLang="en-US" dirty="0"/>
          </a:p>
        </p:txBody>
      </p:sp>
    </p:spTree>
    <p:extLst>
      <p:ext uri="{BB962C8B-B14F-4D97-AF65-F5344CB8AC3E}">
        <p14:creationId xmlns:p14="http://schemas.microsoft.com/office/powerpoint/2010/main" xmlns="" val="2518965812"/>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randombar(horizontal)">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0" y="405064"/>
            <a:ext cx="12079705" cy="6047872"/>
          </a:xfrm>
        </p:spPr>
        <p:txBody>
          <a:bodyPr>
            <a:normAutofit fontScale="55000" lnSpcReduction="20000"/>
          </a:bodyPr>
          <a:lstStyle/>
          <a:p>
            <a:pPr>
              <a:lnSpc>
                <a:spcPct val="170000"/>
              </a:lnSpc>
            </a:pPr>
            <a:r>
              <a:rPr lang="zh-CN" altLang="zh-CN" b="1" dirty="0"/>
              <a:t>（</a:t>
            </a:r>
            <a:r>
              <a:rPr lang="en-US" altLang="zh-CN" b="1" dirty="0"/>
              <a:t>2</a:t>
            </a:r>
            <a:r>
              <a:rPr lang="zh-CN" altLang="zh-CN" b="1" dirty="0"/>
              <a:t>）《琵琶行》</a:t>
            </a:r>
          </a:p>
          <a:p>
            <a:pPr>
              <a:lnSpc>
                <a:spcPct val="170000"/>
              </a:lnSpc>
            </a:pPr>
            <a:r>
              <a:rPr lang="zh-CN" altLang="zh-CN" b="1" dirty="0"/>
              <a:t>《琵琶行》原作《琵琶引》。白居易还有《长恨歌》。歌、行、引是古代歌曲的三种形式，后成为古代诗歌的一种体裁。三者的名称虽不同，其实并无严格区别。其音节、格律一般比较自由，形式都采用五言、七言、杂言的古体，富于变化。</a:t>
            </a:r>
          </a:p>
          <a:p>
            <a:pPr>
              <a:lnSpc>
                <a:spcPct val="170000"/>
              </a:lnSpc>
            </a:pPr>
            <a:r>
              <a:rPr lang="zh-CN" altLang="zh-CN" b="1" dirty="0"/>
              <a:t>《琵琶行》是一首歌行体的长篇叙事诗，是中国文化界人人皆知的名篇。诗中虽有较浓重的感伤意味，但比《长恨歌》更具现实意义。诗人一方面表达了对“门前冷落车马稀，老大嫁作商人妇”的琵琶女的悲惨命运的同情，同时也寄托了对自己遭贬的悒郁、愤懑之情。“同是天涯沦落人，相逢何必曾相识”这流传千年的诗句，将琵琶女的命运和自己的身世紧紧地联系在一起。这首诗叙述的层次分明，描写的细致生动，比喻的新颖精妙（如对琵琶声的描写），被历代文人所称颂，表明白诗语言确实达到了炉火纯青的境地。</a:t>
            </a:r>
          </a:p>
          <a:p>
            <a:endParaRPr lang="zh-CN" altLang="en-US" dirty="0"/>
          </a:p>
        </p:txBody>
      </p:sp>
    </p:spTree>
    <p:extLst>
      <p:ext uri="{BB962C8B-B14F-4D97-AF65-F5344CB8AC3E}">
        <p14:creationId xmlns:p14="http://schemas.microsoft.com/office/powerpoint/2010/main" xmlns="" val="888701848"/>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randombar(vertical)">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1C99513-A3FF-498B-8F00-2DB115EF9716}"/>
              </a:ext>
            </a:extLst>
          </p:cNvPr>
          <p:cNvSpPr>
            <a:spLocks noGrp="1"/>
          </p:cNvSpPr>
          <p:nvPr>
            <p:ph type="title"/>
          </p:nvPr>
        </p:nvSpPr>
        <p:spPr/>
        <p:txBody>
          <a:bodyPr/>
          <a:lstStyle/>
          <a:p>
            <a:r>
              <a:rPr lang="zh-CN" altLang="en-US" b="1" dirty="0">
                <a:solidFill>
                  <a:srgbClr val="FF0000"/>
                </a:solidFill>
              </a:rPr>
              <a:t>基础知识</a:t>
            </a:r>
          </a:p>
        </p:txBody>
      </p:sp>
      <p:sp>
        <p:nvSpPr>
          <p:cNvPr id="3" name="内容占位符 2">
            <a:extLst>
              <a:ext uri="{FF2B5EF4-FFF2-40B4-BE49-F238E27FC236}">
                <a16:creationId xmlns:a16="http://schemas.microsoft.com/office/drawing/2014/main" xmlns="" id="{BE008617-362A-4247-8300-06CFBE909ADC}"/>
              </a:ext>
            </a:extLst>
          </p:cNvPr>
          <p:cNvSpPr>
            <a:spLocks noGrp="1"/>
          </p:cNvSpPr>
          <p:nvPr>
            <p:ph idx="1"/>
          </p:nvPr>
        </p:nvSpPr>
        <p:spPr/>
        <p:txBody>
          <a:bodyPr/>
          <a:lstStyle/>
          <a:p>
            <a:pPr>
              <a:lnSpc>
                <a:spcPct val="150000"/>
              </a:lnSpc>
            </a:pPr>
            <a:r>
              <a:rPr lang="zh-CN" altLang="zh-CN" sz="2800" b="1" dirty="0">
                <a:solidFill>
                  <a:srgbClr val="0070C0"/>
                </a:solidFill>
              </a:rPr>
              <a:t>字音</a:t>
            </a:r>
          </a:p>
          <a:p>
            <a:pPr>
              <a:lnSpc>
                <a:spcPct val="150000"/>
              </a:lnSpc>
            </a:pPr>
            <a:r>
              <a:rPr lang="zh-CN" altLang="zh-CN" sz="2800" b="1" dirty="0"/>
              <a:t>湓浦口（</a:t>
            </a:r>
            <a:r>
              <a:rPr lang="en-US" altLang="zh-CN" sz="2800" b="1" dirty="0" err="1"/>
              <a:t>pén</a:t>
            </a:r>
            <a:r>
              <a:rPr lang="zh-CN" altLang="zh-CN" sz="2800" b="1" dirty="0"/>
              <a:t>） 倡女</a:t>
            </a:r>
            <a:r>
              <a:rPr lang="en-US" altLang="zh-CN" sz="2800" b="1" dirty="0"/>
              <a:t>(</a:t>
            </a:r>
            <a:r>
              <a:rPr lang="en-US" altLang="zh-CN" sz="2800" b="1" dirty="0" err="1"/>
              <a:t>chāng</a:t>
            </a:r>
            <a:r>
              <a:rPr lang="en-US" altLang="zh-CN" sz="2800" b="1" dirty="0"/>
              <a:t>)</a:t>
            </a:r>
            <a:r>
              <a:rPr lang="zh-CN" altLang="zh-CN" sz="2800" b="1" dirty="0"/>
              <a:t>　 </a:t>
            </a:r>
            <a:r>
              <a:rPr lang="en-US" altLang="zh-CN" sz="2800" b="1" dirty="0"/>
              <a:t>    </a:t>
            </a:r>
            <a:r>
              <a:rPr lang="zh-CN" altLang="zh-CN" sz="2800" b="1" dirty="0"/>
              <a:t>贾人</a:t>
            </a:r>
            <a:r>
              <a:rPr lang="en-US" altLang="zh-CN" sz="2800" b="1" dirty="0"/>
              <a:t>(</a:t>
            </a:r>
            <a:r>
              <a:rPr lang="en-US" altLang="zh-CN" sz="2800" b="1" dirty="0" err="1"/>
              <a:t>gǔ</a:t>
            </a:r>
            <a:r>
              <a:rPr lang="en-US" altLang="zh-CN" sz="2800" b="1" dirty="0"/>
              <a:t>)</a:t>
            </a:r>
            <a:r>
              <a:rPr lang="zh-CN" altLang="zh-CN" sz="2800" b="1" dirty="0"/>
              <a:t>　　</a:t>
            </a:r>
            <a:r>
              <a:rPr lang="en-US" altLang="zh-CN" sz="2800" b="1" dirty="0"/>
              <a:t>	</a:t>
            </a:r>
            <a:r>
              <a:rPr lang="zh-CN" altLang="zh-CN" sz="2800" b="1" dirty="0"/>
              <a:t>悯然</a:t>
            </a:r>
            <a:r>
              <a:rPr lang="en-US" altLang="zh-CN" sz="2800" b="1" dirty="0"/>
              <a:t>(</a:t>
            </a:r>
            <a:r>
              <a:rPr lang="en-US" altLang="zh-CN" sz="2800" b="1" dirty="0" err="1"/>
              <a:t>mǐn</a:t>
            </a:r>
            <a:r>
              <a:rPr lang="en-US" altLang="zh-CN" sz="2800" b="1" dirty="0"/>
              <a:t>)</a:t>
            </a:r>
            <a:endParaRPr lang="zh-CN" altLang="zh-CN" sz="2800" b="1" dirty="0"/>
          </a:p>
          <a:p>
            <a:pPr>
              <a:lnSpc>
                <a:spcPct val="150000"/>
              </a:lnSpc>
            </a:pPr>
            <a:r>
              <a:rPr lang="zh-CN" altLang="zh-CN" sz="2800" b="1" dirty="0"/>
              <a:t>六幺（</a:t>
            </a:r>
            <a:r>
              <a:rPr lang="en-US" altLang="zh-CN" sz="2800" b="1" dirty="0" err="1"/>
              <a:t>yāo</a:t>
            </a:r>
            <a:r>
              <a:rPr lang="zh-CN" altLang="zh-CN" sz="2800" b="1" dirty="0"/>
              <a:t>） </a:t>
            </a:r>
            <a:r>
              <a:rPr lang="en-US" altLang="zh-CN" sz="2800" b="1" dirty="0"/>
              <a:t>     </a:t>
            </a:r>
            <a:r>
              <a:rPr lang="zh-CN" altLang="zh-CN" sz="2800" b="1" dirty="0"/>
              <a:t>贬谪</a:t>
            </a:r>
            <a:r>
              <a:rPr lang="en-US" altLang="zh-CN" sz="2800" b="1" dirty="0"/>
              <a:t>(</a:t>
            </a:r>
            <a:r>
              <a:rPr lang="en-US" altLang="zh-CN" sz="2800" b="1" dirty="0" err="1"/>
              <a:t>zhé</a:t>
            </a:r>
            <a:r>
              <a:rPr lang="en-US" altLang="zh-CN" sz="2800" b="1" dirty="0"/>
              <a:t>)  	        </a:t>
            </a:r>
            <a:r>
              <a:rPr lang="zh-CN" altLang="zh-CN" sz="2800" b="1" dirty="0"/>
              <a:t>浔阳</a:t>
            </a:r>
            <a:r>
              <a:rPr lang="en-US" altLang="zh-CN" sz="2800" b="1" dirty="0"/>
              <a:t>(</a:t>
            </a:r>
            <a:r>
              <a:rPr lang="en-US" altLang="zh-CN" sz="2800" b="1" dirty="0" err="1"/>
              <a:t>xún</a:t>
            </a:r>
            <a:r>
              <a:rPr lang="en-US" altLang="zh-CN" sz="2800" b="1" dirty="0"/>
              <a:t>)  	               </a:t>
            </a:r>
            <a:r>
              <a:rPr lang="zh-CN" altLang="zh-CN" sz="2800" b="1" dirty="0"/>
              <a:t>荻花</a:t>
            </a:r>
            <a:r>
              <a:rPr lang="en-US" altLang="zh-CN" sz="2800" b="1" dirty="0"/>
              <a:t>(</a:t>
            </a:r>
            <a:r>
              <a:rPr lang="en-US" altLang="zh-CN" sz="2800" b="1" dirty="0" err="1"/>
              <a:t>dí</a:t>
            </a:r>
            <a:r>
              <a:rPr lang="en-US" altLang="zh-CN" sz="2800" b="1" dirty="0"/>
              <a:t>)</a:t>
            </a:r>
            <a:endParaRPr lang="zh-CN" altLang="zh-CN" sz="2800" b="1" dirty="0"/>
          </a:p>
          <a:p>
            <a:pPr>
              <a:lnSpc>
                <a:spcPct val="150000"/>
              </a:lnSpc>
            </a:pPr>
            <a:r>
              <a:rPr lang="zh-CN" altLang="zh-CN" sz="2800" b="1" dirty="0"/>
              <a:t>转轴（</a:t>
            </a:r>
            <a:r>
              <a:rPr lang="en-US" altLang="zh-CN" sz="2800" b="1" dirty="0" err="1"/>
              <a:t>zhóu</a:t>
            </a:r>
            <a:r>
              <a:rPr lang="zh-CN" altLang="zh-CN" sz="2800" b="1" dirty="0"/>
              <a:t>） </a:t>
            </a:r>
            <a:r>
              <a:rPr lang="en-US" altLang="zh-CN" sz="2800" b="1" dirty="0"/>
              <a:t>   </a:t>
            </a:r>
            <a:r>
              <a:rPr lang="zh-CN" altLang="zh-CN" sz="2800" b="1" dirty="0"/>
              <a:t>管弦</a:t>
            </a:r>
            <a:r>
              <a:rPr lang="en-US" altLang="zh-CN" sz="2800" b="1" dirty="0"/>
              <a:t>(</a:t>
            </a:r>
            <a:r>
              <a:rPr lang="en-US" altLang="zh-CN" sz="2800" b="1" dirty="0" err="1"/>
              <a:t>xián</a:t>
            </a:r>
            <a:r>
              <a:rPr lang="en-US" altLang="zh-CN" sz="2800" b="1" dirty="0"/>
              <a:t>)  	        </a:t>
            </a:r>
            <a:r>
              <a:rPr lang="zh-CN" altLang="zh-CN" sz="2800" b="1" dirty="0"/>
              <a:t>钿头</a:t>
            </a:r>
            <a:r>
              <a:rPr lang="en-US" altLang="zh-CN" sz="2800" b="1" dirty="0"/>
              <a:t>(</a:t>
            </a:r>
            <a:r>
              <a:rPr lang="en-US" altLang="zh-CN" sz="2800" b="1" dirty="0" err="1"/>
              <a:t>diàn</a:t>
            </a:r>
            <a:r>
              <a:rPr lang="en-US" altLang="zh-CN" sz="2800" b="1" dirty="0"/>
              <a:t>)  	               </a:t>
            </a:r>
            <a:r>
              <a:rPr lang="zh-CN" altLang="zh-CN" sz="2800" b="1" dirty="0"/>
              <a:t>敛容</a:t>
            </a:r>
            <a:r>
              <a:rPr lang="en-US" altLang="zh-CN" sz="2800" b="1" dirty="0"/>
              <a:t>(</a:t>
            </a:r>
            <a:r>
              <a:rPr lang="en-US" altLang="zh-CN" sz="2800" b="1" dirty="0" err="1"/>
              <a:t>liǎn</a:t>
            </a:r>
            <a:r>
              <a:rPr lang="en-US" altLang="zh-CN" sz="2800" b="1" dirty="0"/>
              <a:t>)</a:t>
            </a:r>
            <a:endParaRPr lang="zh-CN" altLang="zh-CN" sz="2800" b="1" dirty="0"/>
          </a:p>
          <a:p>
            <a:pPr>
              <a:lnSpc>
                <a:spcPct val="150000"/>
              </a:lnSpc>
            </a:pPr>
            <a:r>
              <a:rPr lang="zh-CN" altLang="zh-CN" sz="2800" b="1" dirty="0"/>
              <a:t>慢捻</a:t>
            </a:r>
            <a:r>
              <a:rPr lang="en-US" altLang="zh-CN" sz="2800" b="1" dirty="0" err="1"/>
              <a:t>ni</a:t>
            </a:r>
            <a:r>
              <a:rPr lang="zh-CN" altLang="zh-CN" sz="2800" b="1" dirty="0"/>
              <a:t>ǎ</a:t>
            </a:r>
            <a:r>
              <a:rPr lang="en-US" altLang="zh-CN" sz="2800" b="1" dirty="0"/>
              <a:t>n             </a:t>
            </a:r>
            <a:r>
              <a:rPr lang="zh-CN" altLang="zh-CN" sz="2800" b="1" dirty="0"/>
              <a:t>虾蟆</a:t>
            </a:r>
            <a:r>
              <a:rPr lang="en-US" altLang="zh-CN" sz="2800" b="1" dirty="0"/>
              <a:t>(</a:t>
            </a:r>
            <a:r>
              <a:rPr lang="en-US" altLang="zh-CN" sz="2800" b="1" dirty="0" err="1"/>
              <a:t>há</a:t>
            </a:r>
            <a:r>
              <a:rPr lang="en-US" altLang="zh-CN" sz="2800" b="1" dirty="0"/>
              <a:t>)  	        </a:t>
            </a:r>
            <a:r>
              <a:rPr lang="zh-CN" altLang="zh-CN" sz="2800" b="1" dirty="0"/>
              <a:t>教坊</a:t>
            </a:r>
            <a:r>
              <a:rPr lang="en-US" altLang="zh-CN" sz="2800" b="1" dirty="0"/>
              <a:t>(</a:t>
            </a:r>
            <a:r>
              <a:rPr lang="en-US" altLang="zh-CN" sz="2800" b="1" dirty="0" err="1"/>
              <a:t>fāng</a:t>
            </a:r>
            <a:r>
              <a:rPr lang="en-US" altLang="zh-CN" sz="2800" b="1" dirty="0"/>
              <a:t>)  	</a:t>
            </a:r>
            <a:r>
              <a:rPr lang="zh-CN" altLang="zh-CN" sz="2800" b="1" dirty="0"/>
              <a:t>　 </a:t>
            </a:r>
            <a:r>
              <a:rPr lang="en-US" altLang="zh-CN" sz="2800" b="1" dirty="0"/>
              <a:t>          </a:t>
            </a:r>
            <a:r>
              <a:rPr lang="zh-CN" altLang="zh-CN" sz="2800" b="1" dirty="0"/>
              <a:t>银篦</a:t>
            </a:r>
            <a:r>
              <a:rPr lang="en-US" altLang="zh-CN" sz="2800" b="1" dirty="0"/>
              <a:t>(</a:t>
            </a:r>
            <a:r>
              <a:rPr lang="en-US" altLang="zh-CN" sz="2800" b="1" dirty="0" err="1"/>
              <a:t>bì</a:t>
            </a:r>
            <a:r>
              <a:rPr lang="en-US" altLang="zh-CN" sz="2800" b="1" dirty="0"/>
              <a:t>)</a:t>
            </a:r>
            <a:endParaRPr lang="zh-CN" altLang="zh-CN" sz="2800" b="1" dirty="0"/>
          </a:p>
          <a:p>
            <a:pPr>
              <a:lnSpc>
                <a:spcPct val="150000"/>
              </a:lnSpc>
            </a:pPr>
            <a:r>
              <a:rPr lang="zh-CN" altLang="zh-CN" sz="2800" b="1" dirty="0"/>
              <a:t>阑干</a:t>
            </a:r>
            <a:r>
              <a:rPr lang="en-US" altLang="zh-CN" sz="2800" b="1" dirty="0"/>
              <a:t>(</a:t>
            </a:r>
            <a:r>
              <a:rPr lang="en-US" altLang="zh-CN" sz="2800" b="1" dirty="0" err="1"/>
              <a:t>lán</a:t>
            </a:r>
            <a:r>
              <a:rPr lang="en-US" altLang="zh-CN" sz="2800" b="1" dirty="0"/>
              <a:t>)  	     </a:t>
            </a:r>
            <a:r>
              <a:rPr lang="zh-CN" altLang="zh-CN" sz="2800" b="1" dirty="0"/>
              <a:t>嘲哳</a:t>
            </a:r>
            <a:r>
              <a:rPr lang="en-US" altLang="zh-CN" sz="2800" b="1" dirty="0"/>
              <a:t>(</a:t>
            </a:r>
            <a:r>
              <a:rPr lang="en-US" altLang="zh-CN" sz="2800" b="1" dirty="0" err="1"/>
              <a:t>zhāo</a:t>
            </a:r>
            <a:r>
              <a:rPr lang="en-US" altLang="zh-CN" sz="2800" b="1" dirty="0"/>
              <a:t> </a:t>
            </a:r>
            <a:r>
              <a:rPr lang="en-US" altLang="zh-CN" sz="2800" b="1" dirty="0" err="1"/>
              <a:t>zhā</a:t>
            </a:r>
            <a:r>
              <a:rPr lang="en-US" altLang="zh-CN" sz="2800" b="1" dirty="0"/>
              <a:t>)      </a:t>
            </a:r>
            <a:r>
              <a:rPr lang="zh-CN" altLang="zh-CN" sz="2800" b="1" dirty="0"/>
              <a:t>呕哑</a:t>
            </a:r>
            <a:r>
              <a:rPr lang="en-US" altLang="zh-CN" sz="2800" b="1" dirty="0"/>
              <a:t>(</a:t>
            </a:r>
            <a:r>
              <a:rPr lang="en-US" altLang="zh-CN" sz="2800" b="1" dirty="0" err="1"/>
              <a:t>ōu</a:t>
            </a:r>
            <a:r>
              <a:rPr lang="en-US" altLang="zh-CN" sz="2800" b="1" dirty="0"/>
              <a:t> </a:t>
            </a:r>
            <a:r>
              <a:rPr lang="en-US" altLang="zh-CN" sz="2800" b="1" dirty="0" err="1"/>
              <a:t>yā</a:t>
            </a:r>
            <a:r>
              <a:rPr lang="en-US" altLang="zh-CN" sz="2800" b="1" dirty="0"/>
              <a:t>)</a:t>
            </a:r>
            <a:endParaRPr lang="zh-CN" altLang="zh-CN" sz="2800" b="1" dirty="0"/>
          </a:p>
          <a:p>
            <a:endParaRPr lang="zh-CN" altLang="en-US" dirty="0"/>
          </a:p>
        </p:txBody>
      </p:sp>
    </p:spTree>
    <p:extLst>
      <p:ext uri="{BB962C8B-B14F-4D97-AF65-F5344CB8AC3E}">
        <p14:creationId xmlns:p14="http://schemas.microsoft.com/office/powerpoint/2010/main" xmlns="" val="3128831179"/>
      </p:ext>
    </p:extLst>
  </p:cSld>
  <p:clrMapOvr>
    <a:masterClrMapping/>
  </p:clrMapOvr>
  <p:transition spd="slow" advTm="3000">
    <p:plus/>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 y="497306"/>
            <a:ext cx="11839074" cy="5566610"/>
          </a:xfrm>
        </p:spPr>
        <p:txBody>
          <a:bodyPr>
            <a:normAutofit fontScale="70000" lnSpcReduction="20000"/>
          </a:bodyPr>
          <a:lstStyle/>
          <a:p>
            <a:pPr>
              <a:lnSpc>
                <a:spcPct val="170000"/>
              </a:lnSpc>
            </a:pPr>
            <a:r>
              <a:rPr lang="zh-CN" altLang="zh-CN" b="1" dirty="0"/>
              <a:t>作为政治家，他“外定武功，内兴文学”，知人善察，唯才是举；作为军事家，他指挥了官渡之战，逐步统一了中国北方；作为文学家，他是建安（汉献帝年号）文学的开创者和组织者，他精音律，善诗歌，即使在鞍马劳顿中，也常常横槊赋诗，随章命题。其文学成就颇高，与其子曹丕、曹植成为建安文坛的领袖，开创了一代文风，其诗语言质朴，情感深沉，格调苍凉悲壮，被称誉为“建安风骨”（或“魏晋风骨”）</a:t>
            </a:r>
            <a:r>
              <a:rPr lang="zh-CN" altLang="en-US" b="1" dirty="0"/>
              <a:t>。</a:t>
            </a:r>
            <a:endParaRPr lang="en-US" altLang="zh-CN" b="1" dirty="0">
              <a:latin typeface="+mn-ea"/>
            </a:endParaRPr>
          </a:p>
        </p:txBody>
      </p:sp>
    </p:spTree>
    <p:extLst>
      <p:ext uri="{BB962C8B-B14F-4D97-AF65-F5344CB8AC3E}">
        <p14:creationId xmlns:p14="http://schemas.microsoft.com/office/powerpoint/2010/main" xmlns="" val="2193333771"/>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750"/>
                                        <p:tgtEl>
                                          <p:spTgt spid="6">
                                            <p:txEl>
                                              <p:pRg st="0" end="0"/>
                                            </p:txEl>
                                          </p:spTgt>
                                        </p:tgtEl>
                                      </p:cBhvr>
                                    </p:animEffect>
                                    <p:anim calcmode="lin" valueType="num">
                                      <p:cBhvr>
                                        <p:cTn id="8"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205E7CC6-0048-425D-824D-208627F2360D}"/>
              </a:ext>
            </a:extLst>
          </p:cNvPr>
          <p:cNvSpPr>
            <a:spLocks noGrp="1"/>
          </p:cNvSpPr>
          <p:nvPr>
            <p:ph idx="1"/>
          </p:nvPr>
        </p:nvSpPr>
        <p:spPr>
          <a:xfrm>
            <a:off x="487680" y="411480"/>
            <a:ext cx="10972800" cy="6217920"/>
          </a:xfrm>
        </p:spPr>
        <p:txBody>
          <a:bodyPr/>
          <a:lstStyle/>
          <a:p>
            <a:pPr>
              <a:lnSpc>
                <a:spcPct val="200000"/>
              </a:lnSpc>
            </a:pPr>
            <a:r>
              <a:rPr lang="en-US" altLang="zh-CN" sz="2000" b="1" dirty="0">
                <a:solidFill>
                  <a:srgbClr val="FF0000"/>
                </a:solidFill>
              </a:rPr>
              <a:t>1.</a:t>
            </a:r>
            <a:r>
              <a:rPr lang="zh-CN" altLang="zh-CN" sz="2000" b="1" dirty="0">
                <a:solidFill>
                  <a:srgbClr val="FF0000"/>
                </a:solidFill>
              </a:rPr>
              <a:t>古今异义</a:t>
            </a:r>
          </a:p>
          <a:p>
            <a:pPr>
              <a:lnSpc>
                <a:spcPct val="200000"/>
              </a:lnSpc>
            </a:pPr>
            <a:r>
              <a:rPr lang="en-US" altLang="zh-CN" sz="2000" b="1" dirty="0"/>
              <a:t>(1)</a:t>
            </a:r>
            <a:r>
              <a:rPr lang="zh-CN" altLang="zh-CN" sz="2000" b="1" dirty="0"/>
              <a:t>因为长句，歌以赠之</a:t>
            </a:r>
          </a:p>
          <a:p>
            <a:pPr>
              <a:lnSpc>
                <a:spcPct val="200000"/>
              </a:lnSpc>
            </a:pPr>
            <a:r>
              <a:rPr lang="zh-CN" altLang="zh-CN" sz="2000" b="1" dirty="0"/>
              <a:t>古义：</a:t>
            </a:r>
            <a:r>
              <a:rPr lang="zh-CN" altLang="zh-CN" sz="2000" b="1" u="sng" dirty="0"/>
              <a:t>于是创作。</a:t>
            </a:r>
            <a:r>
              <a:rPr lang="en-US" altLang="zh-CN" sz="2000" b="1" u="sng" dirty="0"/>
              <a:t>     </a:t>
            </a:r>
            <a:r>
              <a:rPr lang="zh-CN" altLang="zh-CN" sz="2000" b="1" dirty="0"/>
              <a:t>今义：连词，表示因果关系</a:t>
            </a:r>
          </a:p>
          <a:p>
            <a:pPr>
              <a:lnSpc>
                <a:spcPct val="200000"/>
              </a:lnSpc>
            </a:pPr>
            <a:r>
              <a:rPr lang="en-US" altLang="zh-CN" sz="2000" b="1" dirty="0"/>
              <a:t>(2)</a:t>
            </a:r>
            <a:r>
              <a:rPr lang="zh-CN" altLang="zh-CN" sz="2000" b="1" dirty="0"/>
              <a:t>明年秋，送客湓浦口</a:t>
            </a:r>
          </a:p>
          <a:p>
            <a:pPr>
              <a:lnSpc>
                <a:spcPct val="200000"/>
              </a:lnSpc>
            </a:pPr>
            <a:r>
              <a:rPr lang="zh-CN" altLang="zh-CN" sz="2000" b="1" dirty="0"/>
              <a:t>古义：</a:t>
            </a:r>
            <a:r>
              <a:rPr lang="zh-CN" altLang="zh-CN" sz="2000" b="1" u="sng" dirty="0"/>
              <a:t>第二年。</a:t>
            </a:r>
            <a:r>
              <a:rPr lang="en-US" altLang="zh-CN" sz="2000" b="1" u="sng" dirty="0"/>
              <a:t>     </a:t>
            </a:r>
            <a:r>
              <a:rPr lang="zh-CN" altLang="zh-CN" sz="2000" b="1" dirty="0"/>
              <a:t>今义：今年的下一年</a:t>
            </a:r>
          </a:p>
          <a:p>
            <a:pPr>
              <a:lnSpc>
                <a:spcPct val="200000"/>
              </a:lnSpc>
            </a:pPr>
            <a:r>
              <a:rPr lang="en-US" altLang="zh-CN" sz="2000" b="1" dirty="0"/>
              <a:t>(3)</a:t>
            </a:r>
            <a:r>
              <a:rPr lang="zh-CN" altLang="zh-CN" sz="2000" b="1" dirty="0"/>
              <a:t>秋月春风等闲度</a:t>
            </a:r>
          </a:p>
          <a:p>
            <a:pPr>
              <a:lnSpc>
                <a:spcPct val="200000"/>
              </a:lnSpc>
            </a:pPr>
            <a:r>
              <a:rPr lang="zh-CN" altLang="zh-CN" sz="2000" b="1" dirty="0"/>
              <a:t>古义：</a:t>
            </a:r>
            <a:r>
              <a:rPr lang="zh-CN" altLang="zh-CN" sz="2000" b="1" u="sng" dirty="0"/>
              <a:t>随随便便。</a:t>
            </a:r>
            <a:r>
              <a:rPr lang="en-US" altLang="zh-CN" sz="2000" b="1" u="sng" dirty="0"/>
              <a:t>   </a:t>
            </a:r>
            <a:r>
              <a:rPr lang="zh-CN" altLang="zh-CN" sz="2000" b="1" dirty="0"/>
              <a:t>今义：寻常，平常</a:t>
            </a:r>
          </a:p>
          <a:p>
            <a:pPr>
              <a:lnSpc>
                <a:spcPct val="200000"/>
              </a:lnSpc>
            </a:pPr>
            <a:r>
              <a:rPr lang="en-US" altLang="zh-CN" sz="2000" b="1" dirty="0"/>
              <a:t>(4)</a:t>
            </a:r>
            <a:r>
              <a:rPr lang="zh-CN" altLang="zh-CN" sz="2000" b="1" dirty="0"/>
              <a:t>暮去朝来颜色故</a:t>
            </a:r>
          </a:p>
          <a:p>
            <a:pPr>
              <a:lnSpc>
                <a:spcPct val="200000"/>
              </a:lnSpc>
            </a:pPr>
            <a:r>
              <a:rPr lang="zh-CN" altLang="zh-CN" sz="2000" b="1" dirty="0"/>
              <a:t>古义：</a:t>
            </a:r>
            <a:r>
              <a:rPr lang="zh-CN" altLang="zh-CN" sz="2000" b="1" u="sng" dirty="0"/>
              <a:t>容颜。</a:t>
            </a:r>
            <a:r>
              <a:rPr lang="en-US" altLang="zh-CN" sz="2000" b="1" u="sng" dirty="0"/>
              <a:t>    </a:t>
            </a:r>
            <a:r>
              <a:rPr lang="zh-CN" altLang="zh-CN" sz="2000" b="1" dirty="0"/>
              <a:t>今义：指色彩</a:t>
            </a:r>
          </a:p>
          <a:p>
            <a:endParaRPr lang="zh-CN" altLang="en-US" dirty="0"/>
          </a:p>
        </p:txBody>
      </p:sp>
    </p:spTree>
    <p:extLst>
      <p:ext uri="{BB962C8B-B14F-4D97-AF65-F5344CB8AC3E}">
        <p14:creationId xmlns:p14="http://schemas.microsoft.com/office/powerpoint/2010/main" xmlns="" val="3388314054"/>
      </p:ext>
    </p:extLst>
  </p:cSld>
  <p:clrMapOvr>
    <a:masterClrMapping/>
  </p:clrMapOvr>
  <p:transition spd="slow" advTm="3000">
    <p:plus/>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8C6BE88A-B426-42C4-A27C-DFD2AA7E7F6F}"/>
              </a:ext>
            </a:extLst>
          </p:cNvPr>
          <p:cNvSpPr>
            <a:spLocks noGrp="1"/>
          </p:cNvSpPr>
          <p:nvPr>
            <p:ph idx="1"/>
          </p:nvPr>
        </p:nvSpPr>
        <p:spPr>
          <a:xfrm>
            <a:off x="152400" y="807720"/>
            <a:ext cx="10972800" cy="5867400"/>
          </a:xfrm>
        </p:spPr>
        <p:txBody>
          <a:bodyPr/>
          <a:lstStyle/>
          <a:p>
            <a:pPr>
              <a:lnSpc>
                <a:spcPct val="150000"/>
              </a:lnSpc>
            </a:pPr>
            <a:r>
              <a:rPr lang="en-US" altLang="zh-CN" sz="2400" b="1" dirty="0"/>
              <a:t>(5)</a:t>
            </a:r>
            <a:r>
              <a:rPr lang="zh-CN" altLang="zh-CN" sz="2400" b="1" dirty="0"/>
              <a:t>铁骑突出刀枪鸣</a:t>
            </a:r>
          </a:p>
          <a:p>
            <a:pPr>
              <a:lnSpc>
                <a:spcPct val="150000"/>
              </a:lnSpc>
            </a:pPr>
            <a:r>
              <a:rPr lang="zh-CN" altLang="zh-CN" sz="2400" b="1" dirty="0"/>
              <a:t>古义：</a:t>
            </a:r>
            <a:r>
              <a:rPr lang="zh-CN" altLang="zh-CN" sz="2400" b="1" u="sng" dirty="0"/>
              <a:t>突然冲出。</a:t>
            </a:r>
            <a:r>
              <a:rPr lang="en-US" altLang="zh-CN" sz="2400" b="1" u="sng" dirty="0"/>
              <a:t>    </a:t>
            </a:r>
            <a:r>
              <a:rPr lang="zh-CN" altLang="zh-CN" sz="2400" b="1" dirty="0"/>
              <a:t>今义：鼓出来，出众地显露出来</a:t>
            </a:r>
          </a:p>
          <a:p>
            <a:pPr>
              <a:lnSpc>
                <a:spcPct val="150000"/>
              </a:lnSpc>
            </a:pPr>
            <a:r>
              <a:rPr lang="en-US" altLang="zh-CN" sz="2400" b="1" dirty="0"/>
              <a:t>(6)</a:t>
            </a:r>
            <a:r>
              <a:rPr lang="zh-CN" altLang="zh-CN" sz="2400" b="1" dirty="0"/>
              <a:t>整顿衣裳起敛容</a:t>
            </a:r>
          </a:p>
          <a:p>
            <a:pPr>
              <a:lnSpc>
                <a:spcPct val="150000"/>
              </a:lnSpc>
            </a:pPr>
            <a:r>
              <a:rPr lang="zh-CN" altLang="zh-CN" sz="2400" b="1" dirty="0"/>
              <a:t>古义：</a:t>
            </a:r>
            <a:r>
              <a:rPr lang="zh-CN" altLang="zh-CN" sz="2400" b="1" u="sng" dirty="0"/>
              <a:t>整理。</a:t>
            </a:r>
            <a:r>
              <a:rPr lang="en-US" altLang="zh-CN" sz="2400" b="1" u="sng" dirty="0"/>
              <a:t>    </a:t>
            </a:r>
            <a:r>
              <a:rPr lang="zh-CN" altLang="zh-CN" sz="2400" b="1" dirty="0"/>
              <a:t>今义：使紊乱变整齐，使不健全的健全起来</a:t>
            </a:r>
          </a:p>
          <a:p>
            <a:pPr>
              <a:lnSpc>
                <a:spcPct val="150000"/>
              </a:lnSpc>
            </a:pPr>
            <a:r>
              <a:rPr lang="en-US" altLang="zh-CN" sz="2400" b="1" dirty="0"/>
              <a:t>(7)</a:t>
            </a:r>
            <a:r>
              <a:rPr lang="zh-CN" altLang="zh-CN" sz="2400" b="1" dirty="0"/>
              <a:t>凄凄不似向前声</a:t>
            </a:r>
          </a:p>
          <a:p>
            <a:pPr>
              <a:lnSpc>
                <a:spcPct val="150000"/>
              </a:lnSpc>
            </a:pPr>
            <a:r>
              <a:rPr lang="zh-CN" altLang="zh-CN" sz="2400" b="1" dirty="0"/>
              <a:t>古义：</a:t>
            </a:r>
            <a:r>
              <a:rPr lang="zh-CN" altLang="zh-CN" sz="2400" b="1" u="sng" dirty="0"/>
              <a:t>副词，以前。</a:t>
            </a:r>
            <a:r>
              <a:rPr lang="en-US" altLang="zh-CN" sz="2400" b="1" u="sng" dirty="0"/>
              <a:t>     </a:t>
            </a:r>
            <a:r>
              <a:rPr lang="zh-CN" altLang="zh-CN" sz="2400" b="1" dirty="0"/>
              <a:t>今义：朝前</a:t>
            </a:r>
          </a:p>
          <a:p>
            <a:pPr>
              <a:lnSpc>
                <a:spcPct val="150000"/>
              </a:lnSpc>
            </a:pPr>
            <a:r>
              <a:rPr lang="en-US" altLang="zh-CN" sz="2400" b="1" dirty="0"/>
              <a:t>(8)</a:t>
            </a:r>
            <a:r>
              <a:rPr lang="zh-CN" altLang="zh-CN" sz="2400" b="1" dirty="0"/>
              <a:t>老大嫁作商人妇</a:t>
            </a:r>
          </a:p>
          <a:p>
            <a:pPr>
              <a:lnSpc>
                <a:spcPct val="150000"/>
              </a:lnSpc>
            </a:pPr>
            <a:r>
              <a:rPr lang="zh-CN" altLang="zh-CN" sz="2400" b="1" dirty="0"/>
              <a:t>古义：</a:t>
            </a:r>
            <a:r>
              <a:rPr lang="zh-CN" altLang="zh-CN" sz="2400" b="1" u="sng" dirty="0"/>
              <a:t>年纪大了。</a:t>
            </a:r>
            <a:r>
              <a:rPr lang="en-US" altLang="zh-CN" sz="2400" b="1" u="sng" dirty="0"/>
              <a:t>    </a:t>
            </a:r>
            <a:r>
              <a:rPr lang="zh-CN" altLang="zh-CN" sz="2400" b="1" dirty="0"/>
              <a:t>今义：兄弟排行第一的为老大</a:t>
            </a:r>
          </a:p>
          <a:p>
            <a:endParaRPr lang="zh-CN" altLang="en-US" dirty="0"/>
          </a:p>
        </p:txBody>
      </p:sp>
    </p:spTree>
    <p:extLst>
      <p:ext uri="{BB962C8B-B14F-4D97-AF65-F5344CB8AC3E}">
        <p14:creationId xmlns:p14="http://schemas.microsoft.com/office/powerpoint/2010/main" xmlns="" val="1151995153"/>
      </p:ext>
    </p:extLst>
  </p:cSld>
  <p:clrMapOvr>
    <a:masterClrMapping/>
  </p:clrMapOvr>
  <p:transition spd="slow" advTm="3000">
    <p:plus/>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EF65B7FA-0300-492A-A8AC-53A27E433BC6}"/>
              </a:ext>
            </a:extLst>
          </p:cNvPr>
          <p:cNvSpPr>
            <a:spLocks noGrp="1"/>
          </p:cNvSpPr>
          <p:nvPr>
            <p:ph idx="1"/>
          </p:nvPr>
        </p:nvSpPr>
        <p:spPr>
          <a:xfrm>
            <a:off x="1005840" y="487680"/>
            <a:ext cx="7467600" cy="5655668"/>
          </a:xfrm>
        </p:spPr>
        <p:txBody>
          <a:bodyPr/>
          <a:lstStyle/>
          <a:p>
            <a:pPr>
              <a:lnSpc>
                <a:spcPct val="150000"/>
              </a:lnSpc>
            </a:pPr>
            <a:r>
              <a:rPr lang="en-US" altLang="zh-CN" sz="2400" b="1" dirty="0">
                <a:solidFill>
                  <a:srgbClr val="FF0000"/>
                </a:solidFill>
              </a:rPr>
              <a:t>2.</a:t>
            </a:r>
            <a:r>
              <a:rPr lang="zh-CN" altLang="zh-CN" sz="2400" b="1" dirty="0">
                <a:solidFill>
                  <a:srgbClr val="FF0000"/>
                </a:solidFill>
              </a:rPr>
              <a:t>一词多义</a:t>
            </a:r>
          </a:p>
          <a:p>
            <a:pPr>
              <a:lnSpc>
                <a:spcPct val="150000"/>
              </a:lnSpc>
            </a:pPr>
            <a:r>
              <a:rPr lang="en-US" altLang="zh-CN" sz="2400" b="1" dirty="0"/>
              <a:t>(1)</a:t>
            </a:r>
            <a:r>
              <a:rPr lang="zh-CN" altLang="zh-CN" sz="2400" b="1" dirty="0"/>
              <a:t>是</a:t>
            </a:r>
          </a:p>
          <a:p>
            <a:pPr>
              <a:lnSpc>
                <a:spcPct val="150000"/>
              </a:lnSpc>
            </a:pPr>
            <a:r>
              <a:rPr lang="en-US" altLang="zh-CN" sz="2400" b="1" dirty="0"/>
              <a:t>①</a:t>
            </a:r>
            <a:r>
              <a:rPr lang="zh-CN" altLang="zh-CN" sz="2400" b="1" dirty="0"/>
              <a:t>是夕始觉有迁谪意</a:t>
            </a:r>
            <a:r>
              <a:rPr lang="en-US" altLang="zh-CN" sz="2400" b="1" dirty="0"/>
              <a:t>(</a:t>
            </a:r>
            <a:r>
              <a:rPr lang="zh-CN" altLang="zh-CN" sz="2400" b="1" dirty="0"/>
              <a:t>指示代词，这</a:t>
            </a:r>
            <a:r>
              <a:rPr lang="en-US" altLang="zh-CN" sz="2400" b="1" dirty="0"/>
              <a:t>)</a:t>
            </a:r>
            <a:endParaRPr lang="zh-CN" altLang="zh-CN" sz="2400" b="1" dirty="0"/>
          </a:p>
          <a:p>
            <a:pPr>
              <a:lnSpc>
                <a:spcPct val="150000"/>
              </a:lnSpc>
            </a:pPr>
            <a:r>
              <a:rPr lang="en-US" altLang="zh-CN" sz="2400" b="1" dirty="0"/>
              <a:t>②</a:t>
            </a:r>
            <a:r>
              <a:rPr lang="zh-CN" altLang="zh-CN" sz="2400" b="1" dirty="0"/>
              <a:t>自言本是京城女</a:t>
            </a:r>
            <a:r>
              <a:rPr lang="en-US" altLang="zh-CN" sz="2400" b="1" dirty="0"/>
              <a:t>(</a:t>
            </a:r>
            <a:r>
              <a:rPr lang="zh-CN" altLang="zh-CN" sz="2400" b="1" dirty="0"/>
              <a:t>判断动词，是</a:t>
            </a:r>
            <a:r>
              <a:rPr lang="en-US" altLang="zh-CN" sz="2400" b="1" dirty="0"/>
              <a:t>)</a:t>
            </a:r>
            <a:endParaRPr lang="zh-CN" altLang="zh-CN" sz="2400" b="1" dirty="0"/>
          </a:p>
          <a:p>
            <a:pPr>
              <a:lnSpc>
                <a:spcPct val="150000"/>
              </a:lnSpc>
            </a:pPr>
            <a:r>
              <a:rPr lang="en-US" altLang="zh-CN" sz="2400" b="1" dirty="0"/>
              <a:t>③</a:t>
            </a:r>
            <a:r>
              <a:rPr lang="zh-CN" altLang="zh-CN" sz="2400" b="1" dirty="0"/>
              <a:t>觉今是而昨非</a:t>
            </a:r>
            <a:r>
              <a:rPr lang="en-US" altLang="zh-CN" sz="2400" b="1" dirty="0"/>
              <a:t>(</a:t>
            </a:r>
            <a:r>
              <a:rPr lang="zh-CN" altLang="zh-CN" sz="2400" b="1" dirty="0"/>
              <a:t>正确</a:t>
            </a:r>
            <a:r>
              <a:rPr lang="en-US" altLang="zh-CN" sz="2400" b="1" dirty="0"/>
              <a:t>)</a:t>
            </a:r>
            <a:endParaRPr lang="zh-CN" altLang="zh-CN" sz="2400" b="1" dirty="0"/>
          </a:p>
          <a:p>
            <a:pPr>
              <a:lnSpc>
                <a:spcPct val="150000"/>
              </a:lnSpc>
            </a:pPr>
            <a:r>
              <a:rPr lang="en-US" altLang="zh-CN" sz="2400" b="1" dirty="0"/>
              <a:t>④</a:t>
            </a:r>
            <a:r>
              <a:rPr lang="zh-CN" altLang="zh-CN" sz="2400" b="1" dirty="0"/>
              <a:t>不知为不知，是知也</a:t>
            </a:r>
            <a:r>
              <a:rPr lang="en-US" altLang="zh-CN" sz="2400" b="1" dirty="0"/>
              <a:t>(</a:t>
            </a:r>
            <a:r>
              <a:rPr lang="zh-CN" altLang="zh-CN" sz="2400" b="1" dirty="0"/>
              <a:t>这</a:t>
            </a:r>
            <a:r>
              <a:rPr lang="en-US" altLang="zh-CN" sz="2400" b="1" dirty="0"/>
              <a:t>)</a:t>
            </a:r>
            <a:endParaRPr lang="zh-CN" altLang="zh-CN" sz="2400" b="1" dirty="0"/>
          </a:p>
          <a:p>
            <a:pPr>
              <a:lnSpc>
                <a:spcPct val="150000"/>
              </a:lnSpc>
            </a:pPr>
            <a:r>
              <a:rPr lang="en-US" altLang="zh-CN" sz="2400" b="1" dirty="0"/>
              <a:t>(2)</a:t>
            </a:r>
            <a:r>
              <a:rPr lang="zh-CN" altLang="zh-CN" sz="2400" b="1" dirty="0"/>
              <a:t>言</a:t>
            </a:r>
          </a:p>
          <a:p>
            <a:pPr>
              <a:lnSpc>
                <a:spcPct val="150000"/>
              </a:lnSpc>
            </a:pPr>
            <a:r>
              <a:rPr lang="en-US" altLang="zh-CN" sz="2400" b="1" dirty="0"/>
              <a:t>①</a:t>
            </a:r>
            <a:r>
              <a:rPr lang="zh-CN" altLang="zh-CN" sz="2400" b="1" dirty="0"/>
              <a:t>自言本是京城女</a:t>
            </a:r>
            <a:r>
              <a:rPr lang="en-US" altLang="zh-CN" sz="2400" b="1" dirty="0"/>
              <a:t>(</a:t>
            </a:r>
            <a:r>
              <a:rPr lang="zh-CN" altLang="zh-CN" sz="2400" b="1" dirty="0"/>
              <a:t>说</a:t>
            </a:r>
            <a:r>
              <a:rPr lang="en-US" altLang="zh-CN" sz="2400" b="1" dirty="0"/>
              <a:t>)</a:t>
            </a:r>
            <a:endParaRPr lang="zh-CN" altLang="zh-CN" sz="2400" b="1" dirty="0"/>
          </a:p>
          <a:p>
            <a:pPr>
              <a:lnSpc>
                <a:spcPct val="150000"/>
              </a:lnSpc>
            </a:pPr>
            <a:r>
              <a:rPr lang="en-US" altLang="zh-CN" sz="2400" b="1" dirty="0"/>
              <a:t>②</a:t>
            </a:r>
            <a:r>
              <a:rPr lang="zh-CN" altLang="zh-CN" sz="2400" b="1" dirty="0"/>
              <a:t>感斯人言</a:t>
            </a:r>
            <a:r>
              <a:rPr lang="en-US" altLang="zh-CN" sz="2400" b="1" dirty="0"/>
              <a:t>(</a:t>
            </a:r>
            <a:r>
              <a:rPr lang="zh-CN" altLang="zh-CN" sz="2400" b="1" dirty="0"/>
              <a:t>话</a:t>
            </a:r>
            <a:r>
              <a:rPr lang="en-US" altLang="zh-CN" sz="2400" b="1" dirty="0"/>
              <a:t>)</a:t>
            </a:r>
            <a:endParaRPr lang="zh-CN" altLang="zh-CN" sz="2400" b="1" dirty="0"/>
          </a:p>
          <a:p>
            <a:pPr>
              <a:lnSpc>
                <a:spcPct val="150000"/>
              </a:lnSpc>
            </a:pPr>
            <a:r>
              <a:rPr lang="en-US" altLang="zh-CN" sz="2400" b="1" dirty="0"/>
              <a:t>③</a:t>
            </a:r>
            <a:r>
              <a:rPr lang="zh-CN" altLang="zh-CN" sz="2400" b="1" dirty="0"/>
              <a:t>具以沛公言报项王</a:t>
            </a:r>
            <a:r>
              <a:rPr lang="en-US" altLang="zh-CN" sz="2400" b="1" dirty="0"/>
              <a:t>(</a:t>
            </a:r>
            <a:r>
              <a:rPr lang="zh-CN" altLang="zh-CN" sz="2400" b="1" dirty="0"/>
              <a:t>言语</a:t>
            </a:r>
            <a:r>
              <a:rPr lang="en-US" altLang="zh-CN" sz="2400" b="1" dirty="0"/>
              <a:t>)</a:t>
            </a:r>
            <a:endParaRPr lang="zh-CN" altLang="zh-CN" sz="2400" b="1" dirty="0"/>
          </a:p>
          <a:p>
            <a:pPr>
              <a:lnSpc>
                <a:spcPct val="150000"/>
              </a:lnSpc>
            </a:pPr>
            <a:r>
              <a:rPr lang="en-US" altLang="zh-CN" sz="2400" b="1" dirty="0"/>
              <a:t>④</a:t>
            </a:r>
            <a:r>
              <a:rPr lang="zh-CN" altLang="zh-CN" sz="2400" b="1" dirty="0"/>
              <a:t>凡六百一十六言</a:t>
            </a:r>
            <a:r>
              <a:rPr lang="en-US" altLang="zh-CN" sz="2400" b="1" dirty="0"/>
              <a:t>(</a:t>
            </a:r>
            <a:r>
              <a:rPr lang="zh-CN" altLang="zh-CN" sz="2400" b="1" dirty="0"/>
              <a:t>字</a:t>
            </a:r>
            <a:r>
              <a:rPr lang="en-US" altLang="zh-CN" sz="2400" b="1" dirty="0"/>
              <a:t>)</a:t>
            </a:r>
            <a:endParaRPr lang="zh-CN" altLang="zh-CN" sz="2400" b="1" dirty="0"/>
          </a:p>
          <a:p>
            <a:endParaRPr lang="zh-CN" altLang="en-US" dirty="0"/>
          </a:p>
        </p:txBody>
      </p:sp>
    </p:spTree>
    <p:extLst>
      <p:ext uri="{BB962C8B-B14F-4D97-AF65-F5344CB8AC3E}">
        <p14:creationId xmlns:p14="http://schemas.microsoft.com/office/powerpoint/2010/main" xmlns="" val="1545047649"/>
      </p:ext>
    </p:extLst>
  </p:cSld>
  <p:clrMapOvr>
    <a:masterClrMapping/>
  </p:clrMapOvr>
  <p:transition spd="slow" advTm="3000">
    <p:plus/>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D6ACA075-D998-4A76-872D-5F12A977ECFC}"/>
              </a:ext>
            </a:extLst>
          </p:cNvPr>
          <p:cNvSpPr>
            <a:spLocks noGrp="1"/>
          </p:cNvSpPr>
          <p:nvPr>
            <p:ph idx="1"/>
          </p:nvPr>
        </p:nvSpPr>
        <p:spPr>
          <a:xfrm>
            <a:off x="609600" y="441960"/>
            <a:ext cx="10972800" cy="5684203"/>
          </a:xfrm>
        </p:spPr>
        <p:txBody>
          <a:bodyPr/>
          <a:lstStyle/>
          <a:p>
            <a:pPr>
              <a:lnSpc>
                <a:spcPct val="150000"/>
              </a:lnSpc>
            </a:pPr>
            <a:r>
              <a:rPr lang="en-US" altLang="zh-CN" sz="2000" b="1" dirty="0"/>
              <a:t>(3)</a:t>
            </a:r>
            <a:r>
              <a:rPr lang="zh-CN" altLang="zh-CN" sz="2000" b="1" dirty="0"/>
              <a:t>数</a:t>
            </a:r>
          </a:p>
          <a:p>
            <a:pPr>
              <a:lnSpc>
                <a:spcPct val="150000"/>
              </a:lnSpc>
            </a:pPr>
            <a:r>
              <a:rPr lang="en-US" altLang="zh-CN" sz="2000" b="1" dirty="0"/>
              <a:t>①</a:t>
            </a:r>
            <a:r>
              <a:rPr lang="zh-CN" altLang="zh-CN" sz="2000" b="1" dirty="0"/>
              <a:t>使快弹数曲</a:t>
            </a:r>
            <a:r>
              <a:rPr lang="en-US" altLang="zh-CN" sz="2000" b="1" dirty="0"/>
              <a:t>(</a:t>
            </a:r>
            <a:r>
              <a:rPr lang="zh-CN" altLang="zh-CN" sz="2000" b="1" dirty="0"/>
              <a:t>几，表示不确定的数目</a:t>
            </a:r>
            <a:r>
              <a:rPr lang="en-US" altLang="zh-CN" sz="2000" b="1" dirty="0"/>
              <a:t>)</a:t>
            </a:r>
            <a:endParaRPr lang="zh-CN" altLang="zh-CN" sz="2000" b="1" dirty="0"/>
          </a:p>
          <a:p>
            <a:pPr>
              <a:lnSpc>
                <a:spcPct val="150000"/>
              </a:lnSpc>
            </a:pPr>
            <a:r>
              <a:rPr lang="en-US" altLang="zh-CN" sz="2000" b="1" dirty="0"/>
              <a:t>②</a:t>
            </a:r>
            <a:r>
              <a:rPr lang="zh-CN" altLang="zh-CN" sz="2000" b="1" dirty="0"/>
              <a:t>一曲红绡不知数</a:t>
            </a:r>
            <a:r>
              <a:rPr lang="en-US" altLang="zh-CN" sz="2000" b="1" dirty="0"/>
              <a:t>(</a:t>
            </a:r>
            <a:r>
              <a:rPr lang="zh-CN" altLang="zh-CN" sz="2000" b="1" dirty="0"/>
              <a:t>数量</a:t>
            </a:r>
            <a:r>
              <a:rPr lang="en-US" altLang="zh-CN" sz="2000" b="1" dirty="0"/>
              <a:t>)</a:t>
            </a:r>
            <a:endParaRPr lang="zh-CN" altLang="zh-CN" sz="2000" b="1" dirty="0"/>
          </a:p>
          <a:p>
            <a:pPr>
              <a:lnSpc>
                <a:spcPct val="150000"/>
              </a:lnSpc>
            </a:pPr>
            <a:r>
              <a:rPr lang="en-US" altLang="zh-CN" sz="2000" b="1" dirty="0"/>
              <a:t>③</a:t>
            </a:r>
            <a:r>
              <a:rPr lang="zh-CN" altLang="zh-CN" sz="2000" b="1" dirty="0"/>
              <a:t>范增数目项王</a:t>
            </a:r>
            <a:r>
              <a:rPr lang="en-US" altLang="zh-CN" sz="2000" b="1" dirty="0"/>
              <a:t>(</a:t>
            </a:r>
            <a:r>
              <a:rPr lang="zh-CN" altLang="zh-CN" sz="2000" b="1" dirty="0"/>
              <a:t>屡次</a:t>
            </a:r>
            <a:r>
              <a:rPr lang="en-US" altLang="zh-CN" sz="2000" b="1" dirty="0"/>
              <a:t>)</a:t>
            </a:r>
            <a:endParaRPr lang="zh-CN" altLang="zh-CN" sz="2000" b="1" dirty="0"/>
          </a:p>
          <a:p>
            <a:pPr>
              <a:lnSpc>
                <a:spcPct val="150000"/>
              </a:lnSpc>
            </a:pPr>
            <a:r>
              <a:rPr lang="zh-CN" altLang="zh-CN" sz="2000" b="1" dirty="0"/>
              <a:t>④珠可历历数也</a:t>
            </a:r>
            <a:r>
              <a:rPr lang="en-US" altLang="zh-CN" sz="2000" b="1" dirty="0"/>
              <a:t>(</a:t>
            </a:r>
            <a:r>
              <a:rPr lang="zh-CN" altLang="zh-CN" sz="2000" b="1" dirty="0"/>
              <a:t>计算</a:t>
            </a:r>
            <a:r>
              <a:rPr lang="en-US" altLang="zh-CN" sz="2000" b="1" dirty="0"/>
              <a:t>)</a:t>
            </a:r>
            <a:endParaRPr lang="zh-CN" altLang="zh-CN" sz="2000" b="1" dirty="0"/>
          </a:p>
          <a:p>
            <a:pPr>
              <a:lnSpc>
                <a:spcPct val="150000"/>
              </a:lnSpc>
            </a:pPr>
            <a:r>
              <a:rPr lang="en-US" altLang="zh-CN" sz="2000" b="1" dirty="0"/>
              <a:t>(4)</a:t>
            </a:r>
            <a:r>
              <a:rPr lang="zh-CN" altLang="zh-CN" sz="2000" b="1" dirty="0"/>
              <a:t>为</a:t>
            </a:r>
          </a:p>
          <a:p>
            <a:pPr>
              <a:lnSpc>
                <a:spcPct val="150000"/>
              </a:lnSpc>
            </a:pPr>
            <a:r>
              <a:rPr lang="en-US" altLang="zh-CN" sz="2000" b="1" dirty="0"/>
              <a:t>①</a:t>
            </a:r>
            <a:r>
              <a:rPr lang="zh-CN" altLang="zh-CN" sz="2000" b="1" dirty="0"/>
              <a:t>因为长句</a:t>
            </a:r>
            <a:r>
              <a:rPr lang="en-US" altLang="zh-CN" sz="2000" b="1" dirty="0"/>
              <a:t>(</a:t>
            </a:r>
            <a:r>
              <a:rPr lang="zh-CN" altLang="zh-CN" sz="2000" b="1" dirty="0"/>
              <a:t>写，创作</a:t>
            </a:r>
            <a:r>
              <a:rPr lang="en-US" altLang="zh-CN" sz="2000" b="1" dirty="0"/>
              <a:t>)</a:t>
            </a:r>
            <a:endParaRPr lang="zh-CN" altLang="zh-CN" sz="2000" b="1" dirty="0"/>
          </a:p>
          <a:p>
            <a:pPr>
              <a:lnSpc>
                <a:spcPct val="150000"/>
              </a:lnSpc>
            </a:pPr>
            <a:r>
              <a:rPr lang="en-US" altLang="zh-CN" sz="2000" b="1" dirty="0"/>
              <a:t>②</a:t>
            </a:r>
            <a:r>
              <a:rPr lang="zh-CN" altLang="zh-CN" sz="2000" b="1" dirty="0"/>
              <a:t>初为《霓裳》后《六幺》</a:t>
            </a:r>
            <a:r>
              <a:rPr lang="en-US" altLang="zh-CN" sz="2000" b="1" dirty="0"/>
              <a:t>(</a:t>
            </a:r>
            <a:r>
              <a:rPr lang="zh-CN" altLang="zh-CN" sz="2000" b="1" dirty="0"/>
              <a:t>弹奏</a:t>
            </a:r>
            <a:r>
              <a:rPr lang="en-US" altLang="zh-CN" sz="2000" b="1" dirty="0"/>
              <a:t>)</a:t>
            </a:r>
            <a:endParaRPr lang="zh-CN" altLang="zh-CN" sz="2000" b="1" dirty="0"/>
          </a:p>
          <a:p>
            <a:pPr>
              <a:lnSpc>
                <a:spcPct val="150000"/>
              </a:lnSpc>
            </a:pPr>
            <a:r>
              <a:rPr lang="en-US" altLang="zh-CN" sz="2000" b="1" dirty="0"/>
              <a:t>③</a:t>
            </a:r>
            <a:r>
              <a:rPr lang="zh-CN" altLang="zh-CN" sz="2000" b="1" dirty="0"/>
              <a:t>为君翻作《琵琶行》</a:t>
            </a:r>
            <a:r>
              <a:rPr lang="en-US" altLang="zh-CN" sz="2000" b="1" dirty="0"/>
              <a:t>(</a:t>
            </a:r>
            <a:r>
              <a:rPr lang="zh-CN" altLang="zh-CN" sz="2000" b="1" dirty="0"/>
              <a:t>给，替</a:t>
            </a:r>
            <a:r>
              <a:rPr lang="en-US" altLang="zh-CN" sz="2000" b="1" dirty="0"/>
              <a:t>)</a:t>
            </a:r>
            <a:endParaRPr lang="zh-CN" altLang="zh-CN" sz="2000" b="1" dirty="0"/>
          </a:p>
          <a:p>
            <a:pPr>
              <a:lnSpc>
                <a:spcPct val="150000"/>
              </a:lnSpc>
            </a:pPr>
            <a:r>
              <a:rPr lang="en-US" altLang="zh-CN" sz="2000" b="1" dirty="0"/>
              <a:t>④</a:t>
            </a:r>
            <a:r>
              <a:rPr lang="zh-CN" altLang="zh-CN" sz="2000" b="1" dirty="0"/>
              <a:t>窃为大王不取也</a:t>
            </a:r>
            <a:r>
              <a:rPr lang="en-US" altLang="zh-CN" sz="2000" b="1" dirty="0"/>
              <a:t>(</a:t>
            </a:r>
            <a:r>
              <a:rPr lang="zh-CN" altLang="zh-CN" sz="2000" b="1" dirty="0"/>
              <a:t>以为，认为</a:t>
            </a:r>
            <a:r>
              <a:rPr lang="en-US" altLang="zh-CN" sz="2000" b="1" dirty="0"/>
              <a:t>)</a:t>
            </a:r>
            <a:endParaRPr lang="zh-CN" altLang="zh-CN" sz="2000" b="1" dirty="0"/>
          </a:p>
          <a:p>
            <a:pPr>
              <a:lnSpc>
                <a:spcPct val="150000"/>
              </a:lnSpc>
            </a:pPr>
            <a:r>
              <a:rPr lang="en-US" altLang="zh-CN" sz="2000" b="1" dirty="0"/>
              <a:t>⑤</a:t>
            </a:r>
            <a:r>
              <a:rPr lang="zh-CN" altLang="zh-CN" sz="2000" b="1" dirty="0"/>
              <a:t>慎勿为妇死</a:t>
            </a:r>
            <a:r>
              <a:rPr lang="en-US" altLang="zh-CN" sz="2000" b="1" dirty="0"/>
              <a:t>(</a:t>
            </a:r>
            <a:r>
              <a:rPr lang="zh-CN" altLang="zh-CN" sz="2000" b="1" dirty="0"/>
              <a:t>为了</a:t>
            </a:r>
            <a:r>
              <a:rPr lang="en-US" altLang="zh-CN" sz="2000" b="1" dirty="0"/>
              <a:t>)</a:t>
            </a:r>
            <a:endParaRPr lang="zh-CN" altLang="zh-CN" sz="2000" b="1" dirty="0"/>
          </a:p>
          <a:p>
            <a:endParaRPr lang="zh-CN" altLang="en-US" dirty="0"/>
          </a:p>
        </p:txBody>
      </p:sp>
    </p:spTree>
    <p:extLst>
      <p:ext uri="{BB962C8B-B14F-4D97-AF65-F5344CB8AC3E}">
        <p14:creationId xmlns:p14="http://schemas.microsoft.com/office/powerpoint/2010/main" xmlns="" val="4040728614"/>
      </p:ext>
    </p:extLst>
  </p:cSld>
  <p:clrMapOvr>
    <a:masterClrMapping/>
  </p:clrMapOvr>
  <p:transition spd="slow" advTm="3000">
    <p:plus/>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EBEF97A2-5B17-4F1F-AA49-2CE4A9E45238}"/>
              </a:ext>
            </a:extLst>
          </p:cNvPr>
          <p:cNvSpPr>
            <a:spLocks noGrp="1"/>
          </p:cNvSpPr>
          <p:nvPr>
            <p:ph idx="1"/>
          </p:nvPr>
        </p:nvSpPr>
        <p:spPr>
          <a:xfrm>
            <a:off x="609600" y="655320"/>
            <a:ext cx="10972800" cy="5470843"/>
          </a:xfrm>
        </p:spPr>
        <p:txBody>
          <a:bodyPr/>
          <a:lstStyle/>
          <a:p>
            <a:pPr>
              <a:lnSpc>
                <a:spcPct val="150000"/>
              </a:lnSpc>
            </a:pPr>
            <a:r>
              <a:rPr lang="en-US" altLang="zh-CN" sz="2800" b="1" dirty="0">
                <a:solidFill>
                  <a:srgbClr val="FF0000"/>
                </a:solidFill>
              </a:rPr>
              <a:t>3.</a:t>
            </a:r>
            <a:r>
              <a:rPr lang="zh-CN" altLang="zh-CN" sz="2800" b="1" dirty="0">
                <a:solidFill>
                  <a:srgbClr val="FF0000"/>
                </a:solidFill>
              </a:rPr>
              <a:t>词类活用</a:t>
            </a:r>
          </a:p>
          <a:p>
            <a:pPr>
              <a:lnSpc>
                <a:spcPct val="150000"/>
              </a:lnSpc>
            </a:pPr>
            <a:r>
              <a:rPr lang="en-US" altLang="zh-CN" sz="2800" b="1" dirty="0"/>
              <a:t>①</a:t>
            </a:r>
            <a:r>
              <a:rPr lang="zh-CN" altLang="zh-CN" sz="2800" b="1" dirty="0"/>
              <a:t>遂命酒</a:t>
            </a:r>
            <a:r>
              <a:rPr lang="en-US" altLang="zh-CN" sz="2800" b="1" dirty="0"/>
              <a:t>(</a:t>
            </a:r>
            <a:r>
              <a:rPr lang="zh-CN" altLang="zh-CN" sz="2800" b="1" dirty="0"/>
              <a:t>名词作动词，摆酒席</a:t>
            </a:r>
            <a:r>
              <a:rPr lang="en-US" altLang="zh-CN" sz="2800" b="1" dirty="0"/>
              <a:t>)</a:t>
            </a:r>
            <a:endParaRPr lang="zh-CN" altLang="zh-CN" sz="2800" b="1" dirty="0"/>
          </a:p>
          <a:p>
            <a:pPr>
              <a:lnSpc>
                <a:spcPct val="150000"/>
              </a:lnSpc>
            </a:pPr>
            <a:r>
              <a:rPr lang="en-US" altLang="zh-CN" sz="2800" b="1" dirty="0"/>
              <a:t>②</a:t>
            </a:r>
            <a:r>
              <a:rPr lang="zh-CN" altLang="zh-CN" sz="2800" b="1" dirty="0"/>
              <a:t>江州司马青衫湿</a:t>
            </a:r>
            <a:r>
              <a:rPr lang="en-US" altLang="zh-CN" sz="2800" b="1" dirty="0"/>
              <a:t>(</a:t>
            </a:r>
            <a:r>
              <a:rPr lang="zh-CN" altLang="zh-CN" sz="2800" b="1" dirty="0"/>
              <a:t>形容词用作动词，被打湿</a:t>
            </a:r>
            <a:r>
              <a:rPr lang="en-US" altLang="zh-CN" sz="2800" b="1" dirty="0"/>
              <a:t>)</a:t>
            </a:r>
            <a:endParaRPr lang="zh-CN" altLang="zh-CN" sz="2800" b="1" dirty="0"/>
          </a:p>
          <a:p>
            <a:pPr>
              <a:lnSpc>
                <a:spcPct val="150000"/>
              </a:lnSpc>
            </a:pPr>
            <a:r>
              <a:rPr lang="en-US" altLang="zh-CN" sz="2800" b="1" dirty="0"/>
              <a:t>③</a:t>
            </a:r>
            <a:r>
              <a:rPr lang="zh-CN" altLang="zh-CN" sz="2800" b="1" dirty="0"/>
              <a:t>歌以赠之</a:t>
            </a:r>
            <a:r>
              <a:rPr lang="en-US" altLang="zh-CN" sz="2800" b="1" dirty="0"/>
              <a:t>(</a:t>
            </a:r>
            <a:r>
              <a:rPr lang="zh-CN" altLang="zh-CN" sz="2800" b="1" dirty="0"/>
              <a:t>名词作动词，作歌</a:t>
            </a:r>
            <a:r>
              <a:rPr lang="en-US" altLang="zh-CN" sz="2800" b="1" dirty="0"/>
              <a:t>)</a:t>
            </a:r>
            <a:endParaRPr lang="zh-CN" altLang="zh-CN" sz="2800" b="1" dirty="0"/>
          </a:p>
          <a:p>
            <a:pPr>
              <a:lnSpc>
                <a:spcPct val="150000"/>
              </a:lnSpc>
            </a:pPr>
            <a:r>
              <a:rPr lang="en-US" altLang="zh-CN" sz="2800" b="1" dirty="0"/>
              <a:t>④</a:t>
            </a:r>
            <a:r>
              <a:rPr lang="zh-CN" altLang="zh-CN" sz="2800" b="1" dirty="0"/>
              <a:t>闻舟中夜弹琵琶者</a:t>
            </a:r>
            <a:r>
              <a:rPr lang="en-US" altLang="zh-CN" sz="2800" b="1" dirty="0"/>
              <a:t>(</a:t>
            </a:r>
            <a:r>
              <a:rPr lang="zh-CN" altLang="zh-CN" sz="2800" b="1" dirty="0"/>
              <a:t>名词作状语，在夜里</a:t>
            </a:r>
            <a:r>
              <a:rPr lang="en-US" altLang="zh-CN" sz="2800" b="1" dirty="0"/>
              <a:t>)</a:t>
            </a:r>
            <a:endParaRPr lang="zh-CN" altLang="zh-CN" sz="2800" b="1" dirty="0"/>
          </a:p>
          <a:p>
            <a:pPr>
              <a:lnSpc>
                <a:spcPct val="150000"/>
              </a:lnSpc>
            </a:pPr>
            <a:r>
              <a:rPr lang="en-US" altLang="zh-CN" sz="2800" b="1" dirty="0"/>
              <a:t>⑤</a:t>
            </a:r>
            <a:r>
              <a:rPr lang="zh-CN" altLang="zh-CN" sz="2800" b="1" dirty="0"/>
              <a:t>商人重利轻别离</a:t>
            </a:r>
            <a:r>
              <a:rPr lang="en-US" altLang="zh-CN" sz="2800" b="1" dirty="0"/>
              <a:t>(</a:t>
            </a:r>
            <a:r>
              <a:rPr lang="zh-CN" altLang="zh-CN" sz="2800" b="1" dirty="0"/>
              <a:t>形容词用作动词，看重，轻视</a:t>
            </a:r>
            <a:r>
              <a:rPr lang="en-US" altLang="zh-CN" sz="2800" b="1" dirty="0"/>
              <a:t>)</a:t>
            </a:r>
            <a:endParaRPr lang="zh-CN" altLang="zh-CN" sz="2800" b="1" dirty="0"/>
          </a:p>
          <a:p>
            <a:pPr>
              <a:lnSpc>
                <a:spcPct val="150000"/>
              </a:lnSpc>
            </a:pPr>
            <a:r>
              <a:rPr lang="en-US" altLang="zh-CN" sz="2800" b="1" dirty="0"/>
              <a:t>⑥</a:t>
            </a:r>
            <a:r>
              <a:rPr lang="zh-CN" altLang="zh-CN" sz="2800" b="1" dirty="0"/>
              <a:t>浔阳江头夜送客</a:t>
            </a:r>
            <a:r>
              <a:rPr lang="en-US" altLang="zh-CN" sz="2800" b="1" dirty="0"/>
              <a:t>(</a:t>
            </a:r>
            <a:r>
              <a:rPr lang="zh-CN" altLang="zh-CN" sz="2800" b="1" dirty="0"/>
              <a:t>名词作状语，在夜里</a:t>
            </a:r>
            <a:r>
              <a:rPr lang="en-US" altLang="zh-CN" sz="2800" b="1" dirty="0"/>
              <a:t>)</a:t>
            </a:r>
            <a:endParaRPr lang="zh-CN" altLang="zh-CN" sz="2800" b="1" dirty="0"/>
          </a:p>
          <a:p>
            <a:pPr>
              <a:lnSpc>
                <a:spcPct val="150000"/>
              </a:lnSpc>
            </a:pPr>
            <a:r>
              <a:rPr lang="en-US" altLang="zh-CN" sz="2800" b="1" dirty="0"/>
              <a:t>⑦</a:t>
            </a:r>
            <a:r>
              <a:rPr lang="zh-CN" altLang="zh-CN" sz="2800" b="1" dirty="0"/>
              <a:t>梦啼妆泪红阑干</a:t>
            </a:r>
            <a:r>
              <a:rPr lang="en-US" altLang="zh-CN" sz="2800" b="1" dirty="0"/>
              <a:t>(</a:t>
            </a:r>
            <a:r>
              <a:rPr lang="zh-CN" altLang="zh-CN" sz="2800" b="1" dirty="0"/>
              <a:t>名词作状语，在梦里</a:t>
            </a:r>
            <a:r>
              <a:rPr lang="en-US" altLang="zh-CN" sz="2800" b="1" dirty="0"/>
              <a:t>)</a:t>
            </a:r>
            <a:endParaRPr lang="zh-CN" altLang="zh-CN" sz="2800" b="1" dirty="0"/>
          </a:p>
          <a:p>
            <a:endParaRPr lang="zh-CN" altLang="en-US" dirty="0"/>
          </a:p>
        </p:txBody>
      </p:sp>
    </p:spTree>
    <p:extLst>
      <p:ext uri="{BB962C8B-B14F-4D97-AF65-F5344CB8AC3E}">
        <p14:creationId xmlns:p14="http://schemas.microsoft.com/office/powerpoint/2010/main" xmlns="" val="3468449334"/>
      </p:ext>
    </p:extLst>
  </p:cSld>
  <p:clrMapOvr>
    <a:masterClrMapping/>
  </p:clrMapOvr>
  <p:transition spd="slow" advTm="3000">
    <p:plus/>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0" y="648929"/>
            <a:ext cx="12047622" cy="5560141"/>
          </a:xfrm>
        </p:spPr>
        <p:txBody>
          <a:bodyPr>
            <a:normAutofit fontScale="62500" lnSpcReduction="20000"/>
          </a:bodyPr>
          <a:lstStyle/>
          <a:p>
            <a:pPr algn="ctr">
              <a:lnSpc>
                <a:spcPct val="170000"/>
              </a:lnSpc>
            </a:pPr>
            <a:r>
              <a:rPr lang="zh-CN" altLang="zh-CN" b="1" dirty="0">
                <a:solidFill>
                  <a:srgbClr val="FF0000"/>
                </a:solidFill>
              </a:rPr>
              <a:t>白话译文：</a:t>
            </a:r>
          </a:p>
          <a:p>
            <a:pPr>
              <a:lnSpc>
                <a:spcPct val="170000"/>
              </a:lnSpc>
            </a:pPr>
            <a:r>
              <a:rPr lang="en-US" altLang="zh-CN" b="1" dirty="0">
                <a:latin typeface="楷体" panose="02010609060101010101" pitchFamily="49" charset="-122"/>
                <a:ea typeface="楷体" panose="02010609060101010101" pitchFamily="49" charset="-122"/>
              </a:rPr>
              <a:t>    </a:t>
            </a:r>
            <a:r>
              <a:rPr lang="zh-CN" altLang="zh-CN" b="1" dirty="0">
                <a:latin typeface="楷体" panose="02010609060101010101" pitchFamily="49" charset="-122"/>
                <a:ea typeface="楷体" panose="02010609060101010101" pitchFamily="49" charset="-122"/>
              </a:rPr>
              <a:t>元和十年，我被贬到九江当司马。第二年秋季的一个夜晚，到湓浦口送一个朋友，听见船中有人弹琵琶，那声音，铮铮纵纵，很有京城里的韵味。问那个人，才知道她原来是长安歌伎，曾经跟曹、穆两位名师学弹琵琶，年纪渐大，姿色衰退，只好给一个商人当老婆。我便吩咐摆酒，让她畅快地弹几只曲子。她弹奏完毕，十分忧伤。叙述了年轻时候的欢乐情景；可是如今呢，飘零憔悴，在江湖中间辗转流离！我从京城里贬出来，已有两年，心情平静，安于现状。听了她的话，这天晚上，才感觉到被贬谪的味道，因而作了这首长诗送给她，共计六百一十二字（实际上全诗是六百一十六字），叫做《琵琶行》。</a:t>
            </a:r>
          </a:p>
          <a:p>
            <a:endParaRPr lang="zh-CN" altLang="en-US" dirty="0"/>
          </a:p>
        </p:txBody>
      </p:sp>
    </p:spTree>
    <p:extLst>
      <p:ext uri="{BB962C8B-B14F-4D97-AF65-F5344CB8AC3E}">
        <p14:creationId xmlns:p14="http://schemas.microsoft.com/office/powerpoint/2010/main" xmlns="" val="964567632"/>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0" y="657726"/>
            <a:ext cx="12192000" cy="5778585"/>
          </a:xfrm>
        </p:spPr>
        <p:txBody>
          <a:bodyPr>
            <a:normAutofit fontScale="55000" lnSpcReduction="20000"/>
          </a:bodyPr>
          <a:lstStyle/>
          <a:p>
            <a:pPr>
              <a:lnSpc>
                <a:spcPct val="170000"/>
              </a:lnSpc>
            </a:pPr>
            <a:r>
              <a:rPr lang="en-US" altLang="zh-CN" b="1" dirty="0">
                <a:latin typeface="楷体" panose="02010609060101010101" pitchFamily="49" charset="-122"/>
                <a:ea typeface="楷体" panose="02010609060101010101" pitchFamily="49" charset="-122"/>
              </a:rPr>
              <a:t>    </a:t>
            </a:r>
            <a:r>
              <a:rPr lang="zh-CN" altLang="zh-CN" b="1" dirty="0">
                <a:latin typeface="楷体" panose="02010609060101010101" pitchFamily="49" charset="-122"/>
                <a:ea typeface="楷体" panose="02010609060101010101" pitchFamily="49" charset="-122"/>
              </a:rPr>
              <a:t>晚间在浔阳江边送别友人，枫叶荻花，在秋风里沙沙抖动。主人下了马，走进友人的船中，拿起酒想喝，却没有音乐助兴。闷闷地喝醉了，凄凄惨惨地将要分别，将分别的时候，茫茫的江水里沉浸着明月。忽然听见水面上飘来琵琶的声音。</a:t>
            </a:r>
          </a:p>
          <a:p>
            <a:pPr>
              <a:lnSpc>
                <a:spcPct val="170000"/>
              </a:lnSpc>
            </a:pPr>
            <a:r>
              <a:rPr lang="en-US" altLang="zh-CN" b="1" dirty="0">
                <a:latin typeface="楷体" panose="02010609060101010101" pitchFamily="49" charset="-122"/>
                <a:ea typeface="楷体" panose="02010609060101010101" pitchFamily="49" charset="-122"/>
              </a:rPr>
              <a:t>    </a:t>
            </a:r>
            <a:r>
              <a:rPr lang="zh-CN" altLang="zh-CN" b="1" dirty="0">
                <a:latin typeface="楷体" panose="02010609060101010101" pitchFamily="49" charset="-122"/>
                <a:ea typeface="楷体" panose="02010609060101010101" pitchFamily="49" charset="-122"/>
              </a:rPr>
              <a:t>主人忘记了回去，客人也不肯起身</a:t>
            </a:r>
            <a:r>
              <a:rPr lang="en-US" altLang="zh-CN" b="1" dirty="0">
                <a:latin typeface="楷体" panose="02010609060101010101" pitchFamily="49" charset="-122"/>
                <a:ea typeface="楷体" panose="02010609060101010101" pitchFamily="49" charset="-122"/>
              </a:rPr>
              <a:t>. </a:t>
            </a:r>
            <a:r>
              <a:rPr lang="zh-CN" altLang="zh-CN" b="1" dirty="0">
                <a:latin typeface="楷体" panose="02010609060101010101" pitchFamily="49" charset="-122"/>
                <a:ea typeface="楷体" panose="02010609060101010101" pitchFamily="49" charset="-122"/>
              </a:rPr>
              <a:t>跟着声音悄悄地询问是什么人在弹琵琶，琵琶声停止了，想说话却迟迟地没有说话。 移近船只，请那个人相见。添酒、挑灯，又摆上酒宴。再三呼唤，她才肯走出船舱，还抱着琵琶，遮住半边脸庞。拧转轴子，拨动了两三下丝弦，还没有弹成曲调，已经充满了情感。每一弦都在叹息，每一声都在沉思，好像在诉说不得意的身世，低着眉随着手继续地弹啊，弹，说尽那无限伤心的事件。</a:t>
            </a:r>
          </a:p>
        </p:txBody>
      </p:sp>
    </p:spTree>
    <p:extLst>
      <p:ext uri="{BB962C8B-B14F-4D97-AF65-F5344CB8AC3E}">
        <p14:creationId xmlns:p14="http://schemas.microsoft.com/office/powerpoint/2010/main" xmlns="" val="1461197285"/>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0" y="657726"/>
            <a:ext cx="12192000" cy="5379090"/>
          </a:xfrm>
        </p:spPr>
        <p:txBody>
          <a:bodyPr>
            <a:normAutofit fontScale="62500" lnSpcReduction="20000"/>
          </a:bodyPr>
          <a:lstStyle/>
          <a:p>
            <a:pPr>
              <a:lnSpc>
                <a:spcPct val="160000"/>
              </a:lnSpc>
            </a:pPr>
            <a:r>
              <a:rPr lang="zh-CN" altLang="zh-CN" b="1" dirty="0">
                <a:latin typeface="楷体" panose="02010609060101010101" pitchFamily="49" charset="-122"/>
                <a:ea typeface="楷体" panose="02010609060101010101" pitchFamily="49" charset="-122"/>
              </a:rPr>
              <a:t>轻轻地拢，慢慢地捻、又抹又挑，开头弹的是《霓裳》，后来弹的是《六幺》，粗弦嘈嘈，好像是急风骤雨，细弦切切，好像是儿女私语。嘈嘈切切，错杂成一片，大珠小珠，落满了玉盘．花底的黄莺间间关关</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叫得多么流利，冰下的泉水幽幽咽咽</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流得多么艰难！流水冻结了，也冻结了琵琶的弦子，弦子冻结了，声音也暂时停止。另外流露出一种潜藏在内心深处的愁恨，这时候没有声音，却比有声音的更激动人心。突然爆破一只银瓶，水浆奔进，骤然杀出一队铁骑，刀枪轰鸣。曲子弹完了，收回拨子从弦索中间划过，四根弦发出同一个声音，好像撕裂绸帛。东边西边的船舫里都静悄悄没人说话，只看见一轮秋月在江心里闪耀银波。</a:t>
            </a:r>
          </a:p>
        </p:txBody>
      </p:sp>
    </p:spTree>
    <p:extLst>
      <p:ext uri="{BB962C8B-B14F-4D97-AF65-F5344CB8AC3E}">
        <p14:creationId xmlns:p14="http://schemas.microsoft.com/office/powerpoint/2010/main" xmlns="" val="1081366525"/>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 y="577516"/>
            <a:ext cx="12015537" cy="6280484"/>
          </a:xfrm>
        </p:spPr>
        <p:txBody>
          <a:bodyPr>
            <a:normAutofit fontScale="55000" lnSpcReduction="20000"/>
          </a:bodyPr>
          <a:lstStyle/>
          <a:p>
            <a:pPr>
              <a:lnSpc>
                <a:spcPct val="170000"/>
              </a:lnSpc>
            </a:pPr>
            <a:r>
              <a:rPr lang="en-US" altLang="zh-CN" b="1" dirty="0">
                <a:latin typeface="楷体" panose="02010609060101010101" pitchFamily="49" charset="-122"/>
                <a:ea typeface="楷体" panose="02010609060101010101" pitchFamily="49" charset="-122"/>
              </a:rPr>
              <a:t>      </a:t>
            </a:r>
            <a:r>
              <a:rPr lang="zh-CN" altLang="zh-CN" b="1" dirty="0">
                <a:latin typeface="楷体" panose="02010609060101010101" pitchFamily="49" charset="-122"/>
                <a:ea typeface="楷体" panose="02010609060101010101" pitchFamily="49" charset="-122"/>
              </a:rPr>
              <a:t>疑疑吞吞地放下拨子又插到弦中，整理好衣裳，站起来显得十分肃敬。她诉说：</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本来是京城里的姑娘，家住在虾蟆陵附近。十三岁就学会了弹琵琶的技艺，名字登记在教坊的第一部里。弹罢曲子，曾赢得曲师的赞扬，妆梳起来，常引起秋娘的妒嫉。五陵少年，争先恐后地赠送礼品，一只曲子，换来无数匹吴绫蜀锦。打拍子敲碎了钿头云篦，吃美酒泼脏了血色罗裙。今年欢笑啊，明年欢笑，轻轻地度过了多少个秋夜春天；同属的姐妹嫁给了军人，老鸨辞别了人世，无情的时光，夺去了美艳的红颜。门前的车马，越来越稀，嫁了个商人，跟他到这里。商人只看重利，哪在乎别离，上个月又到浮梁，去买茶做生意。留下我在江口，独守这空荡荡的船仓，绕船的月光白得象霜，江水也那么寒凉。深夜里忽然梦见少年时代的往事，满脸泪水，哭醒来更加悲伤。</a:t>
            </a:r>
            <a:r>
              <a:rPr lang="en-US" altLang="zh-CN" b="1" dirty="0">
                <a:latin typeface="楷体" panose="02010609060101010101" pitchFamily="49" charset="-122"/>
                <a:ea typeface="楷体" panose="02010609060101010101" pitchFamily="49" charset="-122"/>
              </a:rPr>
              <a:t>……”</a:t>
            </a:r>
            <a:endParaRPr lang="zh-CN" altLang="zh-CN" b="1" dirty="0">
              <a:latin typeface="楷体" panose="02010609060101010101" pitchFamily="49" charset="-122"/>
              <a:ea typeface="楷体" panose="02010609060101010101" pitchFamily="49" charset="-122"/>
            </a:endParaRPr>
          </a:p>
          <a:p>
            <a:pPr algn="ctr">
              <a:lnSpc>
                <a:spcPct val="150000"/>
              </a:lnSpc>
            </a:pPr>
            <a:endParaRPr lang="zh-CN" altLang="zh-CN" sz="104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xmlns="" val="1893366237"/>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 y="577516"/>
            <a:ext cx="12015537" cy="6280484"/>
          </a:xfrm>
        </p:spPr>
        <p:txBody>
          <a:bodyPr>
            <a:normAutofit fontScale="55000" lnSpcReduction="20000"/>
          </a:bodyPr>
          <a:lstStyle/>
          <a:p>
            <a:pPr>
              <a:lnSpc>
                <a:spcPct val="170000"/>
              </a:lnSpc>
            </a:pPr>
            <a:r>
              <a:rPr lang="en-US" altLang="zh-CN" b="1" dirty="0">
                <a:latin typeface="楷体" panose="02010609060101010101" pitchFamily="49" charset="-122"/>
                <a:ea typeface="楷体" panose="02010609060101010101" pitchFamily="49" charset="-122"/>
              </a:rPr>
              <a:t>    </a:t>
            </a:r>
            <a:r>
              <a:rPr lang="zh-CN" altLang="zh-CN" b="1" dirty="0">
                <a:latin typeface="楷体" panose="02010609060101010101" pitchFamily="49" charset="-122"/>
                <a:ea typeface="楷体" panose="02010609060101010101" pitchFamily="49" charset="-122"/>
              </a:rPr>
              <a:t>我听了琵琶声已经叹息，又听了这番话更加歔欷。同样是失意人流落在远方，碰在一起啊，从前不认识那又何妨！我自从去年辞别了京城，贬官在浔阳，一直卧病。浔阳这地方荒凉偏僻，哪有音乐，一年到头，也听不见管弦奏鸣。居住在湓江附近，低洼潮湿，院子周围，尽长些黄芦苦竹。早上晚间，在这儿听见的都是什么？除了杜鹃的哀鸣，就只有猿猴的悲哭。春江花晨和秋季的月夜，拿出酒来，却往往自酌自饮。难道说没有山歌？也没有村笛？呕哑嘲哳，那声音也实在难听！今晚上听了你用琵琶弹奏的乐曲，象听了天上的仙乐，耳朵也顿时清明。不要告辞，请坐下再弹一只曲子，我替你谱写歌词，题目就叫作《琵琶行》。</a:t>
            </a:r>
          </a:p>
          <a:p>
            <a:pPr>
              <a:lnSpc>
                <a:spcPct val="170000"/>
              </a:lnSpc>
            </a:pPr>
            <a:r>
              <a:rPr lang="en-US" altLang="zh-CN" b="1" dirty="0">
                <a:latin typeface="楷体" panose="02010609060101010101" pitchFamily="49" charset="-122"/>
                <a:ea typeface="楷体" panose="02010609060101010101" pitchFamily="49" charset="-122"/>
              </a:rPr>
              <a:t>     </a:t>
            </a:r>
            <a:r>
              <a:rPr lang="zh-CN" altLang="zh-CN" b="1" dirty="0">
                <a:latin typeface="楷体" panose="02010609060101010101" pitchFamily="49" charset="-122"/>
                <a:ea typeface="楷体" panose="02010609060101010101" pitchFamily="49" charset="-122"/>
              </a:rPr>
              <a:t>听了我的话长久地站立，又坐下拨弦索，拨得更急。凄凄切切，不象刚才的声音，满座的听众，都忍不住哭泣。这当中哪一个哭得最悲酸？江州司马的眼泪啊，湿透了青衫。</a:t>
            </a:r>
          </a:p>
        </p:txBody>
      </p:sp>
    </p:spTree>
    <p:extLst>
      <p:ext uri="{BB962C8B-B14F-4D97-AF65-F5344CB8AC3E}">
        <p14:creationId xmlns:p14="http://schemas.microsoft.com/office/powerpoint/2010/main" xmlns="" val="4061323333"/>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0" y="520262"/>
            <a:ext cx="6095999" cy="5764431"/>
          </a:xfrm>
        </p:spPr>
        <p:txBody>
          <a:bodyPr>
            <a:normAutofit fontScale="62500" lnSpcReduction="20000"/>
          </a:bodyPr>
          <a:lstStyle/>
          <a:p>
            <a:pPr>
              <a:lnSpc>
                <a:spcPct val="170000"/>
              </a:lnSpc>
            </a:pPr>
            <a:r>
              <a:rPr lang="zh-CN" altLang="zh-CN" b="1" dirty="0"/>
              <a:t>他用乐府古题写时事，继承汉乐府民歌“缘事而发”的现实主义精神，真实反映了汉末动乱的社会现实。他的诗歌内容较为丰富，风格苍劲悲凉。有反映战乱和民生疾苦的《蒿里行》等，有反映个人政治抱负的《短歌行》，有写景的《观沧海》和抒情的《龟虽寿》等。</a:t>
            </a:r>
          </a:p>
        </p:txBody>
      </p:sp>
      <p:pic>
        <p:nvPicPr>
          <p:cNvPr id="4" name="图片 3">
            <a:extLst>
              <a:ext uri="{FF2B5EF4-FFF2-40B4-BE49-F238E27FC236}">
                <a16:creationId xmlns:a16="http://schemas.microsoft.com/office/drawing/2014/main" xmlns="" id="{D51A9F13-144D-4DC7-8712-395E647DCE51}"/>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096000" y="1093568"/>
            <a:ext cx="5972175" cy="5191125"/>
          </a:xfrm>
          <a:prstGeom prst="rect">
            <a:avLst/>
          </a:prstGeom>
        </p:spPr>
      </p:pic>
    </p:spTree>
    <p:extLst>
      <p:ext uri="{BB962C8B-B14F-4D97-AF65-F5344CB8AC3E}">
        <p14:creationId xmlns:p14="http://schemas.microsoft.com/office/powerpoint/2010/main" xmlns="" val="2519242950"/>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825910"/>
            <a:ext cx="12192000" cy="3457332"/>
          </a:xfrm>
        </p:spPr>
        <p:txBody>
          <a:bodyPr>
            <a:normAutofit fontScale="85000" lnSpcReduction="10000"/>
          </a:bodyPr>
          <a:lstStyle/>
          <a:p>
            <a:pPr algn="ctr">
              <a:lnSpc>
                <a:spcPct val="170000"/>
              </a:lnSpc>
            </a:pPr>
            <a:r>
              <a:rPr lang="zh-CN" altLang="en-US" b="1" dirty="0">
                <a:solidFill>
                  <a:srgbClr val="C00000"/>
                </a:solidFill>
              </a:rPr>
              <a:t>解读小序</a:t>
            </a:r>
            <a:r>
              <a:rPr lang="zh-CN" altLang="zh-CN" b="1" dirty="0">
                <a:solidFill>
                  <a:srgbClr val="C00000"/>
                </a:solidFill>
              </a:rPr>
              <a:t>：</a:t>
            </a:r>
            <a:endParaRPr lang="en-US" altLang="zh-CN" b="1" dirty="0">
              <a:solidFill>
                <a:srgbClr val="C00000"/>
              </a:solidFill>
            </a:endParaRPr>
          </a:p>
          <a:p>
            <a:pPr>
              <a:lnSpc>
                <a:spcPct val="150000"/>
              </a:lnSpc>
            </a:pPr>
            <a:r>
              <a:rPr lang="zh-CN" altLang="zh-CN" b="1" dirty="0"/>
              <a:t>诗前小序共一百三十八字。扼要地交代了时间、地点、人物和故事的主要经过，概述了琵琶女的身世，说明了本诗的写作动机，定下了全诗凄切伤怀的感情基调。</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1663326746"/>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left)">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513347"/>
            <a:ext cx="12192000" cy="6344653"/>
          </a:xfrm>
        </p:spPr>
        <p:txBody>
          <a:bodyPr>
            <a:normAutofit fontScale="70000" lnSpcReduction="20000"/>
          </a:bodyPr>
          <a:lstStyle/>
          <a:p>
            <a:pPr algn="ctr">
              <a:lnSpc>
                <a:spcPct val="170000"/>
              </a:lnSpc>
            </a:pPr>
            <a:r>
              <a:rPr lang="zh-CN" altLang="zh-CN" b="1" dirty="0">
                <a:solidFill>
                  <a:srgbClr val="C00000"/>
                </a:solidFill>
              </a:rPr>
              <a:t>（三）分析结构：</a:t>
            </a:r>
          </a:p>
          <a:p>
            <a:pPr>
              <a:lnSpc>
                <a:spcPct val="170000"/>
              </a:lnSpc>
            </a:pPr>
            <a:r>
              <a:rPr lang="zh-CN" altLang="zh-CN" b="1" dirty="0"/>
              <a:t>全诗按时间顺序分为五部分： </a:t>
            </a:r>
          </a:p>
          <a:p>
            <a:pPr>
              <a:lnSpc>
                <a:spcPct val="170000"/>
              </a:lnSpc>
            </a:pPr>
            <a:r>
              <a:rPr lang="zh-CN" altLang="zh-CN" b="1" dirty="0"/>
              <a:t>第一部分：作者秋夜江边送客忽闻琵琶声。（浔阳江边闻琵琶）</a:t>
            </a:r>
            <a:r>
              <a:rPr lang="en-US" altLang="zh-CN" b="1" dirty="0"/>
              <a:t> </a:t>
            </a:r>
            <a:endParaRPr lang="zh-CN" altLang="zh-CN" b="1" dirty="0"/>
          </a:p>
          <a:p>
            <a:pPr>
              <a:lnSpc>
                <a:spcPct val="170000"/>
              </a:lnSpc>
            </a:pPr>
            <a:r>
              <a:rPr lang="zh-CN" altLang="zh-CN" b="1" dirty="0"/>
              <a:t>第二部分：写琵琶女弹奏琵琶的情景，着重表现琵琶女的高超技艺和琵琶声所流露的幽愁暗恨。（江心聆听琵琶曲）</a:t>
            </a:r>
          </a:p>
          <a:p>
            <a:pPr>
              <a:lnSpc>
                <a:spcPct val="170000"/>
              </a:lnSpc>
            </a:pPr>
            <a:r>
              <a:rPr lang="zh-CN" altLang="zh-CN" b="1" dirty="0"/>
              <a:t>第三部分：写琵琶女自叙身世。（江中听诉身世苦）</a:t>
            </a:r>
          </a:p>
          <a:p>
            <a:pPr>
              <a:lnSpc>
                <a:spcPct val="170000"/>
              </a:lnSpc>
            </a:pPr>
            <a:r>
              <a:rPr lang="zh-CN" altLang="zh-CN" b="1" dirty="0"/>
              <a:t>第四部分：写作者政治上的失意的感慨。（同病相怜感慨多）</a:t>
            </a:r>
            <a:r>
              <a:rPr lang="en-US" altLang="zh-CN" b="1" dirty="0"/>
              <a:t> </a:t>
            </a:r>
            <a:endParaRPr lang="zh-CN" altLang="zh-CN" b="1" dirty="0"/>
          </a:p>
          <a:p>
            <a:pPr>
              <a:lnSpc>
                <a:spcPct val="170000"/>
              </a:lnSpc>
            </a:pPr>
            <a:r>
              <a:rPr lang="zh-CN" altLang="zh-CN" b="1" dirty="0"/>
              <a:t>第五部分：写琵琶女重新弹奏，诗人为之泪下。（重闻琵琶青衫湿）</a:t>
            </a:r>
          </a:p>
          <a:p>
            <a:pPr>
              <a:lnSpc>
                <a:spcPct val="150000"/>
              </a:lnSpc>
            </a:pPr>
            <a:endParaRPr lang="zh-CN" altLang="zh-CN" b="1" dirty="0"/>
          </a:p>
        </p:txBody>
      </p:sp>
    </p:spTree>
    <p:extLst>
      <p:ext uri="{BB962C8B-B14F-4D97-AF65-F5344CB8AC3E}">
        <p14:creationId xmlns:p14="http://schemas.microsoft.com/office/powerpoint/2010/main" xmlns="" val="62560984"/>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righ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righ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righ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righ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right)">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right)">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F99960CF-1563-4FAE-8BF2-BFD9492418BC}"/>
              </a:ext>
            </a:extLst>
          </p:cNvPr>
          <p:cNvSpPr>
            <a:spLocks noGrp="1"/>
          </p:cNvSpPr>
          <p:nvPr>
            <p:ph idx="1"/>
          </p:nvPr>
        </p:nvSpPr>
        <p:spPr>
          <a:xfrm>
            <a:off x="0" y="593559"/>
            <a:ext cx="12015537" cy="4652210"/>
          </a:xfrm>
        </p:spPr>
        <p:txBody>
          <a:bodyPr>
            <a:normAutofit fontScale="70000" lnSpcReduction="20000"/>
          </a:bodyPr>
          <a:lstStyle/>
          <a:p>
            <a:pPr algn="ctr">
              <a:lnSpc>
                <a:spcPct val="170000"/>
              </a:lnSpc>
            </a:pPr>
            <a:r>
              <a:rPr lang="zh-CN" altLang="zh-CN" b="1" dirty="0">
                <a:solidFill>
                  <a:srgbClr val="FF0000"/>
                </a:solidFill>
              </a:rPr>
              <a:t>景物描写</a:t>
            </a:r>
          </a:p>
          <a:p>
            <a:pPr>
              <a:lnSpc>
                <a:spcPct val="170000"/>
              </a:lnSpc>
            </a:pPr>
            <a:r>
              <a:rPr lang="en-US" altLang="zh-CN" b="1" dirty="0">
                <a:solidFill>
                  <a:srgbClr val="1E21A2"/>
                </a:solidFill>
              </a:rPr>
              <a:t>1</a:t>
            </a:r>
            <a:r>
              <a:rPr lang="zh-CN" altLang="zh-CN" b="1" dirty="0">
                <a:solidFill>
                  <a:srgbClr val="1E21A2"/>
                </a:solidFill>
              </a:rPr>
              <a:t>诗的开篇关于秋天月夜送别情景的描写</a:t>
            </a:r>
            <a:r>
              <a:rPr lang="zh-CN" altLang="en-US" b="1" dirty="0">
                <a:solidFill>
                  <a:srgbClr val="1E21A2"/>
                </a:solidFill>
              </a:rPr>
              <a:t>：</a:t>
            </a:r>
            <a:endParaRPr lang="zh-CN" altLang="zh-CN" b="1" dirty="0">
              <a:solidFill>
                <a:srgbClr val="FF0000"/>
              </a:solidFill>
            </a:endParaRPr>
          </a:p>
          <a:p>
            <a:pPr>
              <a:lnSpc>
                <a:spcPct val="170000"/>
              </a:lnSpc>
            </a:pPr>
            <a:r>
              <a:rPr lang="zh-CN" altLang="zh-CN" b="1" dirty="0"/>
              <a:t>①交代了时间，这是一个枫叶红、荻花黄、瑟瑟秋风下的夜晚；</a:t>
            </a:r>
          </a:p>
          <a:p>
            <a:pPr>
              <a:lnSpc>
                <a:spcPct val="170000"/>
              </a:lnSpc>
            </a:pPr>
            <a:r>
              <a:rPr lang="zh-CN" altLang="zh-CN" b="1" dirty="0"/>
              <a:t>②交代了地点，是浔阳江头。浔阳也就是今天的九江市；浔阳江头也就是前边序中所说的湓浦口；</a:t>
            </a:r>
          </a:p>
          <a:p>
            <a:pPr>
              <a:lnSpc>
                <a:spcPct val="170000"/>
              </a:lnSpc>
            </a:pPr>
            <a:r>
              <a:rPr lang="zh-CN" altLang="zh-CN" b="1" dirty="0"/>
              <a:t>③交代了背景，是诗人给他的朋友送别。</a:t>
            </a:r>
            <a:endParaRPr lang="en-US" altLang="zh-CN" b="1" dirty="0"/>
          </a:p>
          <a:p>
            <a:endParaRPr lang="zh-CN" altLang="en-US" dirty="0"/>
          </a:p>
        </p:txBody>
      </p:sp>
    </p:spTree>
    <p:extLst>
      <p:ext uri="{BB962C8B-B14F-4D97-AF65-F5344CB8AC3E}">
        <p14:creationId xmlns:p14="http://schemas.microsoft.com/office/powerpoint/2010/main" xmlns="" val="3183894262"/>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inHorizont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inHorizont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arn(inHorizontal)">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6"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barn(inHorizontal)">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F99960CF-1563-4FAE-8BF2-BFD9492418BC}"/>
              </a:ext>
            </a:extLst>
          </p:cNvPr>
          <p:cNvSpPr>
            <a:spLocks noGrp="1"/>
          </p:cNvSpPr>
          <p:nvPr>
            <p:ph idx="1"/>
          </p:nvPr>
        </p:nvSpPr>
        <p:spPr>
          <a:xfrm>
            <a:off x="0" y="593559"/>
            <a:ext cx="12015537" cy="5438274"/>
          </a:xfrm>
        </p:spPr>
        <p:txBody>
          <a:bodyPr>
            <a:normAutofit fontScale="62500" lnSpcReduction="20000"/>
          </a:bodyPr>
          <a:lstStyle/>
          <a:p>
            <a:pPr>
              <a:lnSpc>
                <a:spcPct val="170000"/>
              </a:lnSpc>
            </a:pPr>
            <a:r>
              <a:rPr lang="zh-CN" altLang="zh-CN" b="1" dirty="0"/>
              <a:t>离别本身就叫人不快，酒宴前再没有个歌女侍应，当然就更加显得寂寞难耐了。诗一开始用景物烘托环境气氛，红枫、芦花，秋意萧索，使人油然而生悲凉；加上正是送客离别之际，越发让人伤怀；更何况送客连助酒的音乐都找不到，扫兴到了极点。惨白的月光孤照茫茫江水，诗人一开始就把萧索悲凉的氛围渲染得非常强烈，将叙事、写景、抒情融为一体。“醉不成欢惨将别，别时茫茫江浸月”。这里的景色和气氛描写都很好，它给人一种空旷、寂寥、怅惘的感觉，和主人与客人的失意、伤别融合一体，构成一种强烈的压抑感，为下文的突然出现转机作了准备。</a:t>
            </a:r>
          </a:p>
          <a:p>
            <a:endParaRPr lang="zh-CN" altLang="en-US" dirty="0"/>
          </a:p>
        </p:txBody>
      </p:sp>
    </p:spTree>
    <p:extLst>
      <p:ext uri="{BB962C8B-B14F-4D97-AF65-F5344CB8AC3E}">
        <p14:creationId xmlns:p14="http://schemas.microsoft.com/office/powerpoint/2010/main" xmlns="" val="488801474"/>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513348"/>
            <a:ext cx="12192000" cy="5021178"/>
          </a:xfrm>
        </p:spPr>
        <p:txBody>
          <a:bodyPr>
            <a:normAutofit fontScale="70000" lnSpcReduction="20000"/>
          </a:bodyPr>
          <a:lstStyle/>
          <a:p>
            <a:pPr>
              <a:lnSpc>
                <a:spcPct val="170000"/>
              </a:lnSpc>
            </a:pPr>
            <a:r>
              <a:rPr lang="en-US" altLang="zh-CN" b="1" dirty="0">
                <a:solidFill>
                  <a:srgbClr val="1E21A2"/>
                </a:solidFill>
              </a:rPr>
              <a:t>2.</a:t>
            </a:r>
            <a:r>
              <a:rPr lang="zh-CN" altLang="zh-CN" b="1" dirty="0">
                <a:solidFill>
                  <a:srgbClr val="1E21A2"/>
                </a:solidFill>
              </a:rPr>
              <a:t> “东船西舫悄无言，唯见江心秋月白”</a:t>
            </a:r>
            <a:r>
              <a:rPr lang="zh-CN" altLang="en-US" b="1" dirty="0">
                <a:solidFill>
                  <a:srgbClr val="1E21A2"/>
                </a:solidFill>
              </a:rPr>
              <a:t>：</a:t>
            </a:r>
            <a:endParaRPr lang="zh-CN" altLang="zh-CN" b="1" dirty="0">
              <a:solidFill>
                <a:srgbClr val="1E21A2"/>
              </a:solidFill>
            </a:endParaRPr>
          </a:p>
          <a:p>
            <a:pPr>
              <a:lnSpc>
                <a:spcPct val="170000"/>
              </a:lnSpc>
            </a:pPr>
            <a:r>
              <a:rPr lang="zh-CN" altLang="zh-CN" b="1" dirty="0"/>
              <a:t>①突出音乐效果。“悄无言”比报之以热烈的掌声或喝彩声更好，这就是一种“此时无声胜有声”。乐曲引人入胜，感人肺腑，它虽然结束了，但听众还是曲意未尽，仍然沉浸在动人的音乐中，神情恍惚，如醉如痴。这是一种最好的艺术反应，在大段的直接描写之后，续以这两句精练而意味深长的间接描写，更突出了音乐的魅力</a:t>
            </a:r>
            <a:r>
              <a:rPr lang="en-US" altLang="zh-CN" b="1" dirty="0"/>
              <a:t>,</a:t>
            </a:r>
            <a:r>
              <a:rPr lang="zh-CN" altLang="zh-CN" b="1" dirty="0"/>
              <a:t> 是画龙点睛之笔。</a:t>
            </a:r>
          </a:p>
        </p:txBody>
      </p:sp>
    </p:spTree>
    <p:extLst>
      <p:ext uri="{BB962C8B-B14F-4D97-AF65-F5344CB8AC3E}">
        <p14:creationId xmlns:p14="http://schemas.microsoft.com/office/powerpoint/2010/main" xmlns="" val="1055534498"/>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out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out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802105"/>
            <a:ext cx="12192000" cy="4668253"/>
          </a:xfrm>
        </p:spPr>
        <p:txBody>
          <a:bodyPr>
            <a:normAutofit fontScale="70000" lnSpcReduction="20000"/>
          </a:bodyPr>
          <a:lstStyle/>
          <a:p>
            <a:pPr>
              <a:lnSpc>
                <a:spcPct val="170000"/>
              </a:lnSpc>
            </a:pPr>
            <a:r>
              <a:rPr lang="zh-CN" altLang="zh-CN" b="1" dirty="0"/>
              <a:t>②深化诗歌的意境。它把动态的音乐凝固在静态的画面里，曲终已经收拨，乐声已经消逝，但人们的欣赏活动仍在继续。眼前是江水茫茫，无边无际，四周寥落，万籁俱寂，中天一轮明月，江心倒映一派光辉。人们凭着诗意的想象，似乎感到这秋凉的夜色中弥漫着音乐的气氛，这粼粼的波光中荡漾着动人的旋律。总之余音绕梁，不绝如缕。这两句诗里，情和景，意和景，悲怆的乐曲和凄清的画面都融为一体，这种以景结情的写法，颇有“言有尽而意无穷”之妙。</a:t>
            </a:r>
          </a:p>
        </p:txBody>
      </p:sp>
    </p:spTree>
    <p:extLst>
      <p:ext uri="{BB962C8B-B14F-4D97-AF65-F5344CB8AC3E}">
        <p14:creationId xmlns:p14="http://schemas.microsoft.com/office/powerpoint/2010/main" xmlns="" val="1986709123"/>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out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17986" y="641684"/>
            <a:ext cx="11800745" cy="5422231"/>
          </a:xfrm>
        </p:spPr>
        <p:txBody>
          <a:bodyPr>
            <a:normAutofit fontScale="55000" lnSpcReduction="20000"/>
          </a:bodyPr>
          <a:lstStyle/>
          <a:p>
            <a:pPr algn="ctr">
              <a:lnSpc>
                <a:spcPct val="150000"/>
              </a:lnSpc>
            </a:pPr>
            <a:r>
              <a:rPr lang="zh-CN" altLang="zh-CN" b="1" dirty="0">
                <a:solidFill>
                  <a:srgbClr val="C00000"/>
                </a:solidFill>
              </a:rPr>
              <a:t>鉴赏</a:t>
            </a:r>
            <a:r>
              <a:rPr lang="zh-CN" altLang="en-US" b="1" dirty="0">
                <a:solidFill>
                  <a:srgbClr val="C00000"/>
                </a:solidFill>
              </a:rPr>
              <a:t>人物</a:t>
            </a:r>
            <a:r>
              <a:rPr lang="zh-CN" altLang="zh-CN" b="1" dirty="0">
                <a:solidFill>
                  <a:srgbClr val="C00000"/>
                </a:solidFill>
              </a:rPr>
              <a:t>形象：</a:t>
            </a:r>
          </a:p>
          <a:p>
            <a:pPr>
              <a:lnSpc>
                <a:spcPct val="170000"/>
              </a:lnSpc>
            </a:pPr>
            <a:r>
              <a:rPr lang="en-US" altLang="zh-CN" b="1" dirty="0">
                <a:solidFill>
                  <a:srgbClr val="FF0000"/>
                </a:solidFill>
              </a:rPr>
              <a:t>1.</a:t>
            </a:r>
            <a:r>
              <a:rPr lang="zh-CN" altLang="zh-CN" b="1" dirty="0">
                <a:solidFill>
                  <a:srgbClr val="FF0000"/>
                </a:solidFill>
              </a:rPr>
              <a:t>琵琶女</a:t>
            </a:r>
            <a:r>
              <a:rPr lang="zh-CN" altLang="en-US" b="1" dirty="0">
                <a:solidFill>
                  <a:srgbClr val="FF0000"/>
                </a:solidFill>
              </a:rPr>
              <a:t>形象：</a:t>
            </a:r>
            <a:endParaRPr lang="en-US" altLang="zh-CN" b="1" dirty="0">
              <a:solidFill>
                <a:srgbClr val="FF0000"/>
              </a:solidFill>
            </a:endParaRPr>
          </a:p>
          <a:p>
            <a:pPr>
              <a:lnSpc>
                <a:spcPct val="170000"/>
              </a:lnSpc>
            </a:pPr>
            <a:r>
              <a:rPr lang="zh-CN" altLang="zh-CN" b="1" dirty="0"/>
              <a:t>是一个才貌双全，但在封建社会中被摧残、被侮辱的歌女形象。琵琶女对自己的凄凉遭遇、对人情冷暖、世态炎凉，表示了积聚已久的愤懑之情，对世人的重色轻才和丈夫的重利寡情提出了强烈控诉。</a:t>
            </a:r>
          </a:p>
          <a:p>
            <a:pPr>
              <a:lnSpc>
                <a:spcPct val="170000"/>
              </a:lnSpc>
            </a:pPr>
            <a:r>
              <a:rPr lang="zh-CN" altLang="zh-CN" b="1" dirty="0"/>
              <a:t>但是诗人笔下的琵琶女没有认识到昔日卖笑承欢、醉生梦死的生活是一种被摧残的痛苦生涯，相反还抱着炫耀、追恋、惋惜的态度。她只是悲叹红颜易老、繁花早逝，却没有从自己的不幸遭遇中得到觉醒。</a:t>
            </a:r>
          </a:p>
          <a:p>
            <a:pPr>
              <a:lnSpc>
                <a:spcPct val="170000"/>
              </a:lnSpc>
            </a:pPr>
            <a:r>
              <a:rPr lang="zh-CN" altLang="zh-CN" b="1" dirty="0"/>
              <a:t>这一段运用了对比、反衬的手法；用年轻貌美衬年长色衰；用门庭若市衬独守空房；用昔日欢笑衬后来的辛酸；用夜梦往事衬孤寂伤感的情怀。</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1051169561"/>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8)">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8)">
                                      <p:cBhvr>
                                        <p:cTn id="12" dur="75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8"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8)">
                                      <p:cBhvr>
                                        <p:cTn id="17" dur="75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8"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heel(8)">
                                      <p:cBhvr>
                                        <p:cTn id="22" dur="75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8"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heel(8)">
                                      <p:cBhvr>
                                        <p:cTn id="27"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17986" y="1058778"/>
            <a:ext cx="11800745" cy="4539917"/>
          </a:xfrm>
        </p:spPr>
        <p:txBody>
          <a:bodyPr>
            <a:normAutofit fontScale="70000" lnSpcReduction="20000"/>
          </a:bodyPr>
          <a:lstStyle/>
          <a:p>
            <a:pPr>
              <a:lnSpc>
                <a:spcPct val="170000"/>
              </a:lnSpc>
            </a:pPr>
            <a:r>
              <a:rPr lang="en-US" altLang="zh-CN" b="1" dirty="0">
                <a:solidFill>
                  <a:srgbClr val="FF0000"/>
                </a:solidFill>
              </a:rPr>
              <a:t>2.</a:t>
            </a:r>
            <a:r>
              <a:rPr lang="zh-CN" altLang="zh-CN" b="1" dirty="0">
                <a:solidFill>
                  <a:srgbClr val="FF0000"/>
                </a:solidFill>
              </a:rPr>
              <a:t> 诗人形象</a:t>
            </a:r>
            <a:r>
              <a:rPr lang="zh-CN" altLang="en-US" b="1" dirty="0">
                <a:solidFill>
                  <a:srgbClr val="FF0000"/>
                </a:solidFill>
              </a:rPr>
              <a:t>：</a:t>
            </a:r>
            <a:endParaRPr lang="zh-CN" altLang="zh-CN" b="1" dirty="0">
              <a:solidFill>
                <a:srgbClr val="FF0000"/>
              </a:solidFill>
            </a:endParaRPr>
          </a:p>
          <a:p>
            <a:pPr>
              <a:lnSpc>
                <a:spcPct val="170000"/>
              </a:lnSpc>
            </a:pPr>
            <a:r>
              <a:rPr lang="zh-CN" altLang="zh-CN" b="1" dirty="0"/>
              <a:t>塑造了郁郁不得志、孤苦惆怅、失意潦倒、雅好音乐、同情下层劳动人民的诗人形象。</a:t>
            </a:r>
          </a:p>
          <a:p>
            <a:pPr>
              <a:lnSpc>
                <a:spcPct val="170000"/>
              </a:lnSpc>
            </a:pPr>
            <a:r>
              <a:rPr lang="zh-CN" altLang="zh-CN" b="1" dirty="0"/>
              <a:t>送客时的离别愁绪，听歌女演奏和自叙时感情共鸣，对远离京城环境的不适，春江秋月夜的一人独饮，这些叙述无不是诗人心曲的流露，直让人为诗人无故被贬黯然泪下，生出一腔怨恨。</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1481376270"/>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17986" y="914400"/>
            <a:ext cx="11800745" cy="4459705"/>
          </a:xfrm>
        </p:spPr>
        <p:txBody>
          <a:bodyPr>
            <a:normAutofit fontScale="70000" lnSpcReduction="20000"/>
          </a:bodyPr>
          <a:lstStyle/>
          <a:p>
            <a:pPr algn="ctr">
              <a:lnSpc>
                <a:spcPct val="160000"/>
              </a:lnSpc>
            </a:pPr>
            <a:r>
              <a:rPr lang="zh-CN" altLang="en-US" b="1" dirty="0">
                <a:solidFill>
                  <a:srgbClr val="FF0000"/>
                </a:solidFill>
              </a:rPr>
              <a:t>归纳</a:t>
            </a:r>
            <a:r>
              <a:rPr lang="zh-CN" altLang="zh-CN" b="1" dirty="0">
                <a:solidFill>
                  <a:srgbClr val="FF0000"/>
                </a:solidFill>
              </a:rPr>
              <a:t>主题：</a:t>
            </a:r>
          </a:p>
          <a:p>
            <a:pPr>
              <a:lnSpc>
                <a:spcPct val="160000"/>
              </a:lnSpc>
            </a:pPr>
            <a:r>
              <a:rPr lang="zh-CN" altLang="zh-CN" b="1" dirty="0"/>
              <a:t>这首诗是一首叙事诗，主要记叙白居易贬谪江州时，月夜送客江边，巧遇琵琶女一事。诗中主要塑造了两个人物形象：琵琶女和诗人自己。前者为主，后者为宾。通过对琵琶女高超弹奏技艺和她不幸经历的描述，揭露了封建社会官僚腐败、民生凋敝、人才埋没等不合理现象，表达了诗人对她的深切同情，也抒发了诗人对自己无辜被贬的愤懑之情。</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1425306091"/>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567558"/>
            <a:ext cx="12191999" cy="6290441"/>
          </a:xfrm>
        </p:spPr>
        <p:txBody>
          <a:bodyPr>
            <a:normAutofit fontScale="62500" lnSpcReduction="20000"/>
          </a:bodyPr>
          <a:lstStyle/>
          <a:p>
            <a:pPr algn="ctr">
              <a:lnSpc>
                <a:spcPct val="170000"/>
              </a:lnSpc>
            </a:pPr>
            <a:r>
              <a:rPr lang="zh-CN" altLang="en-US" b="1" dirty="0">
                <a:solidFill>
                  <a:srgbClr val="C00000"/>
                </a:solidFill>
              </a:rPr>
              <a:t>总结艺术特色</a:t>
            </a:r>
            <a:endParaRPr lang="zh-CN" altLang="zh-CN" b="1" dirty="0">
              <a:solidFill>
                <a:srgbClr val="C00000"/>
              </a:solidFill>
            </a:endParaRPr>
          </a:p>
          <a:p>
            <a:pPr>
              <a:lnSpc>
                <a:spcPct val="170000"/>
              </a:lnSpc>
            </a:pPr>
            <a:r>
              <a:rPr lang="en-US" altLang="zh-CN" b="1" dirty="0">
                <a:solidFill>
                  <a:srgbClr val="FF0000"/>
                </a:solidFill>
              </a:rPr>
              <a:t>1.</a:t>
            </a:r>
            <a:r>
              <a:rPr lang="zh-CN" altLang="zh-CN" b="1" dirty="0">
                <a:solidFill>
                  <a:srgbClr val="FF0000"/>
                </a:solidFill>
              </a:rPr>
              <a:t>运用多种手法描摹音乐。</a:t>
            </a:r>
          </a:p>
          <a:p>
            <a:pPr>
              <a:lnSpc>
                <a:spcPct val="170000"/>
              </a:lnSpc>
            </a:pPr>
            <a:r>
              <a:rPr lang="zh-CN" altLang="zh-CN" b="1" dirty="0">
                <a:solidFill>
                  <a:srgbClr val="1233AE"/>
                </a:solidFill>
              </a:rPr>
              <a:t>（</a:t>
            </a:r>
            <a:r>
              <a:rPr lang="en-US" altLang="zh-CN" b="1" dirty="0">
                <a:solidFill>
                  <a:srgbClr val="1233AE"/>
                </a:solidFill>
              </a:rPr>
              <a:t>1</a:t>
            </a:r>
            <a:r>
              <a:rPr lang="zh-CN" altLang="zh-CN" b="1" dirty="0">
                <a:solidFill>
                  <a:srgbClr val="1233AE"/>
                </a:solidFill>
              </a:rPr>
              <a:t>）比喻</a:t>
            </a:r>
          </a:p>
          <a:p>
            <a:pPr>
              <a:lnSpc>
                <a:spcPct val="170000"/>
              </a:lnSpc>
            </a:pPr>
            <a:r>
              <a:rPr lang="zh-CN" altLang="zh-CN" b="1" dirty="0"/>
              <a:t>大弦嘈嘈如急雨（粗重急促）</a:t>
            </a:r>
          </a:p>
          <a:p>
            <a:pPr>
              <a:lnSpc>
                <a:spcPct val="170000"/>
              </a:lnSpc>
            </a:pPr>
            <a:r>
              <a:rPr lang="zh-CN" altLang="zh-CN" b="1" dirty="0"/>
              <a:t>小弦切切如私语（亲切细柔） （轻柔尖细、委婉缠绵）</a:t>
            </a:r>
          </a:p>
          <a:p>
            <a:pPr>
              <a:lnSpc>
                <a:spcPct val="170000"/>
              </a:lnSpc>
            </a:pPr>
            <a:r>
              <a:rPr lang="zh-CN" altLang="zh-CN" b="1" dirty="0"/>
              <a:t>嘈嘈切切错杂弹，大珠小珠落玉盘。（错落有致、清脆圆润）</a:t>
            </a:r>
          </a:p>
          <a:p>
            <a:pPr>
              <a:lnSpc>
                <a:spcPct val="170000"/>
              </a:lnSpc>
            </a:pPr>
            <a:r>
              <a:rPr lang="zh-CN" altLang="zh-CN" b="1" dirty="0"/>
              <a:t>间关莺语花底滑（婉转优美）（悠扬婉转、悦耳动听）</a:t>
            </a:r>
          </a:p>
          <a:p>
            <a:pPr>
              <a:lnSpc>
                <a:spcPct val="170000"/>
              </a:lnSpc>
            </a:pPr>
            <a:r>
              <a:rPr lang="zh-CN" altLang="zh-CN" b="1" dirty="0"/>
              <a:t>幽咽泉流冰下难（低沉凝涩）</a:t>
            </a:r>
          </a:p>
          <a:p>
            <a:pPr>
              <a:lnSpc>
                <a:spcPct val="170000"/>
              </a:lnSpc>
            </a:pPr>
            <a:r>
              <a:rPr lang="zh-CN" altLang="zh-CN" b="1" dirty="0"/>
              <a:t>银瓶乍破水浆迸，铁骑突出刀枪鸣。（激越雄壮、高亢激昂）</a:t>
            </a:r>
          </a:p>
          <a:p>
            <a:pPr>
              <a:lnSpc>
                <a:spcPct val="170000"/>
              </a:lnSpc>
            </a:pPr>
            <a:r>
              <a:rPr lang="zh-CN" altLang="zh-CN" b="1" dirty="0"/>
              <a:t>曲终收拨当心画，四弦一声如裂帛。（凄厉）</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1861492432"/>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500"/>
                                        <p:tgtEl>
                                          <p:spTgt spid="3">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fade">
                                      <p:cBhvr>
                                        <p:cTn id="33" dur="500"/>
                                        <p:tgtEl>
                                          <p:spTgt spid="3">
                                            <p:txEl>
                                              <p:pRg st="5" end="5"/>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fade">
                                      <p:cBhvr>
                                        <p:cTn id="38" dur="500"/>
                                        <p:tgtEl>
                                          <p:spTgt spid="3">
                                            <p:txEl>
                                              <p:pRg st="6" end="6"/>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Effect transition="in" filter="fade">
                                      <p:cBhvr>
                                        <p:cTn id="43" dur="500"/>
                                        <p:tgtEl>
                                          <p:spTgt spid="3">
                                            <p:txEl>
                                              <p:pRg st="7" end="7"/>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3">
                                            <p:txEl>
                                              <p:pRg st="8" end="8"/>
                                            </p:txEl>
                                          </p:spTgt>
                                        </p:tgtEl>
                                        <p:attrNameLst>
                                          <p:attrName>style.visibility</p:attrName>
                                        </p:attrNameLst>
                                      </p:cBhvr>
                                      <p:to>
                                        <p:strVal val="visible"/>
                                      </p:to>
                                    </p:set>
                                    <p:animEffect transition="in" filter="fade">
                                      <p:cBhvr>
                                        <p:cTn id="48" dur="500"/>
                                        <p:tgtEl>
                                          <p:spTgt spid="3">
                                            <p:txEl>
                                              <p:pRg st="8" end="8"/>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3">
                                            <p:txEl>
                                              <p:pRg st="9" end="9"/>
                                            </p:txEl>
                                          </p:spTgt>
                                        </p:tgtEl>
                                        <p:attrNameLst>
                                          <p:attrName>style.visibility</p:attrName>
                                        </p:attrNameLst>
                                      </p:cBhvr>
                                      <p:to>
                                        <p:strVal val="visible"/>
                                      </p:to>
                                    </p:set>
                                    <p:animEffect transition="in" filter="fade">
                                      <p:cBhvr>
                                        <p:cTn id="53"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499762"/>
            <a:ext cx="12192000" cy="5163101"/>
          </a:xfrm>
        </p:spPr>
        <p:txBody>
          <a:bodyPr>
            <a:normAutofit fontScale="70000" lnSpcReduction="20000"/>
          </a:bodyPr>
          <a:lstStyle/>
          <a:p>
            <a:pPr>
              <a:lnSpc>
                <a:spcPct val="170000"/>
              </a:lnSpc>
            </a:pPr>
            <a:r>
              <a:rPr lang="en-US" altLang="zh-CN" b="1" dirty="0">
                <a:solidFill>
                  <a:srgbClr val="C00000"/>
                </a:solidFill>
              </a:rPr>
              <a:t>2.</a:t>
            </a:r>
            <a:r>
              <a:rPr lang="zh-CN" altLang="zh-CN" b="1" dirty="0">
                <a:solidFill>
                  <a:srgbClr val="C00000"/>
                </a:solidFill>
              </a:rPr>
              <a:t>建安风骨：</a:t>
            </a:r>
          </a:p>
          <a:p>
            <a:pPr>
              <a:lnSpc>
                <a:spcPct val="170000"/>
              </a:lnSpc>
            </a:pPr>
            <a:r>
              <a:rPr lang="zh-CN" altLang="zh-CN" b="1" dirty="0"/>
              <a:t>指汉魏之际曹氏父子、建安七子</a:t>
            </a:r>
            <a:r>
              <a:rPr lang="en-US" altLang="zh-CN" b="1" dirty="0"/>
              <a:t>(</a:t>
            </a:r>
            <a:r>
              <a:rPr lang="zh-CN" altLang="zh-CN" b="1" dirty="0"/>
              <a:t>孔融、陈琳、王粲、徐干、阮瑀、应玚、刘桢</a:t>
            </a:r>
            <a:r>
              <a:rPr lang="en-US" altLang="zh-CN" b="1" dirty="0"/>
              <a:t>)</a:t>
            </a:r>
            <a:r>
              <a:rPr lang="zh-CN" altLang="zh-CN" b="1" dirty="0"/>
              <a:t>等人慷慨悲凉的诗文风格。汉献帝最后的年号为</a:t>
            </a:r>
            <a:r>
              <a:rPr lang="en-US" altLang="zh-CN" b="1" dirty="0"/>
              <a:t>“</a:t>
            </a:r>
            <a:r>
              <a:rPr lang="zh-CN" altLang="zh-CN" b="1" dirty="0"/>
              <a:t>建安</a:t>
            </a:r>
            <a:r>
              <a:rPr lang="en-US" altLang="zh-CN" b="1" dirty="0"/>
              <a:t>”(</a:t>
            </a:r>
            <a:r>
              <a:rPr lang="zh-CN" altLang="zh-CN" b="1" dirty="0"/>
              <a:t>公元</a:t>
            </a:r>
            <a:r>
              <a:rPr lang="en-US" altLang="zh-CN" b="1" dirty="0"/>
              <a:t>196</a:t>
            </a:r>
            <a:r>
              <a:rPr lang="zh-CN" altLang="zh-CN" b="1" dirty="0"/>
              <a:t>年～</a:t>
            </a:r>
            <a:r>
              <a:rPr lang="en-US" altLang="zh-CN" b="1" dirty="0"/>
              <a:t>220</a:t>
            </a:r>
            <a:r>
              <a:rPr lang="zh-CN" altLang="zh-CN" b="1" dirty="0"/>
              <a:t>年</a:t>
            </a:r>
            <a:r>
              <a:rPr lang="en-US" altLang="zh-CN" b="1" dirty="0"/>
              <a:t>)</a:t>
            </a:r>
            <a:r>
              <a:rPr lang="zh-CN" altLang="zh-CN" b="1" dirty="0"/>
              <a:t>，所以这一时期的诗文风格就被称为</a:t>
            </a:r>
            <a:r>
              <a:rPr lang="en-US" altLang="zh-CN" b="1" dirty="0"/>
              <a:t>“</a:t>
            </a:r>
            <a:r>
              <a:rPr lang="zh-CN" altLang="zh-CN" b="1" dirty="0"/>
              <a:t>建安风骨</a:t>
            </a:r>
            <a:r>
              <a:rPr lang="en-US" altLang="zh-CN" b="1" dirty="0"/>
              <a:t>”</a:t>
            </a:r>
            <a:r>
              <a:rPr lang="zh-CN" altLang="zh-CN" b="1" dirty="0"/>
              <a:t>。这一时代的作家，以</a:t>
            </a:r>
            <a:r>
              <a:rPr lang="en-US" altLang="zh-CN" b="1" dirty="0"/>
              <a:t>“</a:t>
            </a:r>
            <a:r>
              <a:rPr lang="zh-CN" altLang="zh-CN" b="1" dirty="0"/>
              <a:t>三曹</a:t>
            </a:r>
            <a:r>
              <a:rPr lang="en-US" altLang="zh-CN" b="1" dirty="0"/>
              <a:t>”“</a:t>
            </a:r>
            <a:r>
              <a:rPr lang="zh-CN" altLang="zh-CN" b="1" dirty="0"/>
              <a:t>七子</a:t>
            </a:r>
            <a:r>
              <a:rPr lang="en-US" altLang="zh-CN" b="1" dirty="0"/>
              <a:t>”</a:t>
            </a:r>
            <a:r>
              <a:rPr lang="zh-CN" altLang="zh-CN" b="1" dirty="0"/>
              <a:t>为代表，逐步摆脱了儒家思想的束缚，注重作品本身的抒情性，加上当时处于战乱动荡的年代，思想感情常常表现得更为慷慨激昂，</a:t>
            </a:r>
            <a:endParaRPr lang="zh-CN" altLang="zh-CN" b="1" dirty="0">
              <a:latin typeface="+mn-ea"/>
            </a:endParaRPr>
          </a:p>
        </p:txBody>
      </p:sp>
    </p:spTree>
    <p:extLst>
      <p:ext uri="{BB962C8B-B14F-4D97-AF65-F5344CB8AC3E}">
        <p14:creationId xmlns:p14="http://schemas.microsoft.com/office/powerpoint/2010/main" xmlns="" val="3668203419"/>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17986" y="577516"/>
            <a:ext cx="11800745" cy="6280484"/>
          </a:xfrm>
        </p:spPr>
        <p:txBody>
          <a:bodyPr>
            <a:normAutofit fontScale="62500" lnSpcReduction="20000"/>
          </a:bodyPr>
          <a:lstStyle/>
          <a:p>
            <a:pPr>
              <a:lnSpc>
                <a:spcPct val="170000"/>
              </a:lnSpc>
            </a:pPr>
            <a:r>
              <a:rPr lang="zh-CN" altLang="zh-CN" b="1" dirty="0"/>
              <a:t>“大弦嘈嘈如急雨，小弦切切如私语。嘈嘈切切错杂弹，大珠小珠落玉盘。间关莺语花底滑，幽咽泉流冰下难，冰泉冷涩弦凝绝，凝绝不通声暂歇。别有幽愁暗恨生，此时无声胜有声。银瓶乍破水浆迸，铁骑突出刀枪鸣。”这里写乐曲旋律的变化：由激越雄壮——舒徐流畅——间歇停顿——逐渐沉咽。</a:t>
            </a:r>
          </a:p>
          <a:p>
            <a:pPr>
              <a:lnSpc>
                <a:spcPct val="170000"/>
              </a:lnSpc>
            </a:pPr>
            <a:r>
              <a:rPr lang="zh-CN" altLang="zh-CN" b="1" dirty="0">
                <a:solidFill>
                  <a:srgbClr val="C00000"/>
                </a:solidFill>
              </a:rPr>
              <a:t>好处：把抽象无形的音乐变成形象可感的实体。</a:t>
            </a:r>
          </a:p>
          <a:p>
            <a:pPr>
              <a:lnSpc>
                <a:spcPct val="170000"/>
              </a:lnSpc>
            </a:pPr>
            <a:r>
              <a:rPr lang="zh-CN" altLang="zh-CN" b="1" dirty="0">
                <a:solidFill>
                  <a:srgbClr val="1233AE"/>
                </a:solidFill>
              </a:rPr>
              <a:t>（</a:t>
            </a:r>
            <a:r>
              <a:rPr lang="en-US" altLang="zh-CN" b="1" dirty="0">
                <a:solidFill>
                  <a:srgbClr val="1233AE"/>
                </a:solidFill>
              </a:rPr>
              <a:t>2</a:t>
            </a:r>
            <a:r>
              <a:rPr lang="zh-CN" altLang="zh-CN" b="1" dirty="0">
                <a:solidFill>
                  <a:srgbClr val="1233AE"/>
                </a:solidFill>
              </a:rPr>
              <a:t>）叠词和联绵词：</a:t>
            </a:r>
          </a:p>
          <a:p>
            <a:pPr>
              <a:lnSpc>
                <a:spcPct val="170000"/>
              </a:lnSpc>
            </a:pPr>
            <a:r>
              <a:rPr lang="zh-CN" altLang="zh-CN" b="1" dirty="0"/>
              <a:t>叠词：弦弦、声声、续续、嘈嘈、切切</a:t>
            </a:r>
          </a:p>
          <a:p>
            <a:pPr>
              <a:lnSpc>
                <a:spcPct val="170000"/>
              </a:lnSpc>
            </a:pPr>
            <a:r>
              <a:rPr lang="zh-CN" altLang="zh-CN" b="1" dirty="0"/>
              <a:t>联绵词：间关（叠韵）、幽咽（双声）</a:t>
            </a:r>
            <a:r>
              <a:rPr lang="en-US" altLang="zh-CN" b="1" dirty="0"/>
              <a:t>      </a:t>
            </a:r>
            <a:endParaRPr lang="zh-CN" altLang="zh-CN" b="1" dirty="0"/>
          </a:p>
          <a:p>
            <a:pPr>
              <a:lnSpc>
                <a:spcPct val="170000"/>
              </a:lnSpc>
            </a:pPr>
            <a:r>
              <a:rPr lang="zh-CN" altLang="zh-CN" b="1" dirty="0">
                <a:solidFill>
                  <a:srgbClr val="C00000"/>
                </a:solidFill>
              </a:rPr>
              <a:t>好处：使音节悦耳动听。</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2159276015"/>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17986" y="561474"/>
            <a:ext cx="11800745" cy="5342176"/>
          </a:xfrm>
        </p:spPr>
        <p:txBody>
          <a:bodyPr>
            <a:normAutofit fontScale="47500" lnSpcReduction="20000"/>
          </a:bodyPr>
          <a:lstStyle/>
          <a:p>
            <a:pPr>
              <a:lnSpc>
                <a:spcPct val="170000"/>
              </a:lnSpc>
            </a:pPr>
            <a:r>
              <a:rPr lang="zh-CN" altLang="zh-CN" b="1" dirty="0">
                <a:solidFill>
                  <a:srgbClr val="1233AE"/>
                </a:solidFill>
              </a:rPr>
              <a:t>（</a:t>
            </a:r>
            <a:r>
              <a:rPr lang="en-US" altLang="zh-CN" b="1" dirty="0">
                <a:solidFill>
                  <a:srgbClr val="1233AE"/>
                </a:solidFill>
              </a:rPr>
              <a:t>3</a:t>
            </a:r>
            <a:r>
              <a:rPr lang="zh-CN" altLang="zh-CN" b="1" dirty="0">
                <a:solidFill>
                  <a:srgbClr val="1233AE"/>
                </a:solidFill>
              </a:rPr>
              <a:t>）正面描摹与侧面烘托</a:t>
            </a:r>
          </a:p>
          <a:p>
            <a:pPr>
              <a:lnSpc>
                <a:spcPct val="170000"/>
              </a:lnSpc>
            </a:pPr>
            <a:r>
              <a:rPr lang="zh-CN" altLang="zh-CN" b="1" dirty="0">
                <a:solidFill>
                  <a:srgbClr val="C00000"/>
                </a:solidFill>
              </a:rPr>
              <a:t>①正面描摹：</a:t>
            </a:r>
          </a:p>
          <a:p>
            <a:pPr>
              <a:lnSpc>
                <a:spcPct val="170000"/>
              </a:lnSpc>
            </a:pPr>
            <a:r>
              <a:rPr lang="zh-CN" altLang="zh-CN" b="1" dirty="0"/>
              <a:t>转轴拨弦三两声，未成曲调先有情。 ……</a:t>
            </a:r>
          </a:p>
          <a:p>
            <a:pPr>
              <a:lnSpc>
                <a:spcPct val="170000"/>
              </a:lnSpc>
            </a:pPr>
            <a:r>
              <a:rPr lang="zh-CN" altLang="zh-CN" b="1" dirty="0"/>
              <a:t>银瓶乍破水浆迸，铁骑突出刀枪鸣。</a:t>
            </a:r>
          </a:p>
          <a:p>
            <a:pPr>
              <a:lnSpc>
                <a:spcPct val="170000"/>
              </a:lnSpc>
            </a:pPr>
            <a:r>
              <a:rPr lang="zh-CN" altLang="zh-CN" b="1" dirty="0"/>
              <a:t>曲终收拨当心画，四弦一声如裂帛。</a:t>
            </a:r>
          </a:p>
          <a:p>
            <a:pPr>
              <a:lnSpc>
                <a:spcPct val="170000"/>
              </a:lnSpc>
            </a:pPr>
            <a:r>
              <a:rPr lang="zh-CN" altLang="zh-CN" b="1" dirty="0">
                <a:solidFill>
                  <a:srgbClr val="C00000"/>
                </a:solidFill>
              </a:rPr>
              <a:t>②侧面烘托：</a:t>
            </a:r>
          </a:p>
          <a:p>
            <a:pPr>
              <a:lnSpc>
                <a:spcPct val="170000"/>
              </a:lnSpc>
            </a:pPr>
            <a:r>
              <a:rPr lang="zh-CN" altLang="zh-CN" b="1" dirty="0"/>
              <a:t>忽闻水上琵琶声，主人忘归客不发。</a:t>
            </a:r>
          </a:p>
          <a:p>
            <a:pPr>
              <a:lnSpc>
                <a:spcPct val="170000"/>
              </a:lnSpc>
            </a:pPr>
            <a:r>
              <a:rPr lang="zh-CN" altLang="zh-CN" b="1" dirty="0"/>
              <a:t>东船西舫悄无言，惟见江心秋月白。</a:t>
            </a:r>
          </a:p>
          <a:p>
            <a:pPr>
              <a:lnSpc>
                <a:spcPct val="170000"/>
              </a:lnSpc>
            </a:pPr>
            <a:r>
              <a:rPr lang="zh-CN" altLang="zh-CN" b="1" dirty="0"/>
              <a:t>凄凄不似向前声，满座重闻皆掩泣。</a:t>
            </a:r>
          </a:p>
          <a:p>
            <a:pPr>
              <a:lnSpc>
                <a:spcPct val="170000"/>
              </a:lnSpc>
            </a:pPr>
            <a:r>
              <a:rPr lang="zh-CN" altLang="zh-CN" b="1" dirty="0"/>
              <a:t>座中泣下谁最多，江州司马青衫湿。</a:t>
            </a:r>
          </a:p>
          <a:p>
            <a:pPr>
              <a:lnSpc>
                <a:spcPct val="170000"/>
              </a:lnSpc>
            </a:pPr>
            <a:r>
              <a:rPr lang="zh-CN" altLang="zh-CN" b="1" dirty="0">
                <a:solidFill>
                  <a:srgbClr val="C00000"/>
                </a:solidFill>
              </a:rPr>
              <a:t>好处：写听众的反映，突出了琵琶曲感人的艺术效果。</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3275421804"/>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1+#ppt_w/2"/>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1+#ppt_w/2"/>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255638" y="497305"/>
            <a:ext cx="11572568" cy="6360695"/>
          </a:xfrm>
        </p:spPr>
        <p:txBody>
          <a:bodyPr>
            <a:normAutofit fontScale="47500" lnSpcReduction="20000"/>
          </a:bodyPr>
          <a:lstStyle/>
          <a:p>
            <a:pPr>
              <a:lnSpc>
                <a:spcPct val="170000"/>
              </a:lnSpc>
            </a:pPr>
            <a:r>
              <a:rPr lang="zh-CN" altLang="zh-CN" b="1" dirty="0">
                <a:solidFill>
                  <a:srgbClr val="C00000"/>
                </a:solidFill>
              </a:rPr>
              <a:t>③曲中带情：</a:t>
            </a:r>
          </a:p>
          <a:p>
            <a:pPr>
              <a:lnSpc>
                <a:spcPct val="170000"/>
              </a:lnSpc>
            </a:pPr>
            <a:r>
              <a:rPr lang="zh-CN" altLang="zh-CN" b="1" dirty="0"/>
              <a:t>以听者的感受衬托音乐的声情并茂。琵琶曲如此感人，除了琵琶女弹奏之技艺高超之外，一个十分重要的原因就是感情。琵琶女是带着感情了弹奏的，而诗人也是带着感情来听、来描摹的。</a:t>
            </a:r>
          </a:p>
          <a:p>
            <a:pPr>
              <a:lnSpc>
                <a:spcPct val="170000"/>
              </a:lnSpc>
            </a:pPr>
            <a:r>
              <a:rPr lang="zh-CN" altLang="zh-CN" b="1" dirty="0"/>
              <a:t>琵琶女以情演曲：“未成曲调先有情”“似诉平生不得志”“说尽心中无限事”。</a:t>
            </a:r>
          </a:p>
          <a:p>
            <a:pPr>
              <a:lnSpc>
                <a:spcPct val="170000"/>
              </a:lnSpc>
            </a:pPr>
            <a:r>
              <a:rPr lang="zh-CN" altLang="zh-CN" b="1" dirty="0"/>
              <a:t>诗人以情绘声：“</a:t>
            </a:r>
            <a:r>
              <a:rPr lang="en-US" altLang="zh-CN" b="1" dirty="0"/>
              <a:t> </a:t>
            </a:r>
            <a:r>
              <a:rPr lang="zh-CN" altLang="zh-CN" b="1" dirty="0"/>
              <a:t>别有幽愁暗恨生，此时无声胜有声。”</a:t>
            </a:r>
            <a:endParaRPr lang="en-US" altLang="zh-CN" b="1" dirty="0"/>
          </a:p>
          <a:p>
            <a:pPr>
              <a:lnSpc>
                <a:spcPct val="170000"/>
              </a:lnSpc>
            </a:pPr>
            <a:r>
              <a:rPr lang="zh-CN" altLang="zh-CN" b="1" dirty="0">
                <a:solidFill>
                  <a:srgbClr val="1233AE"/>
                </a:solidFill>
              </a:rPr>
              <a:t>（</a:t>
            </a:r>
            <a:r>
              <a:rPr lang="en-US" altLang="zh-CN" b="1" dirty="0">
                <a:solidFill>
                  <a:srgbClr val="1233AE"/>
                </a:solidFill>
              </a:rPr>
              <a:t>4</a:t>
            </a:r>
            <a:r>
              <a:rPr lang="zh-CN" altLang="zh-CN" b="1" dirty="0">
                <a:solidFill>
                  <a:srgbClr val="1233AE"/>
                </a:solidFill>
              </a:rPr>
              <a:t>）情景交融</a:t>
            </a:r>
          </a:p>
          <a:p>
            <a:pPr>
              <a:lnSpc>
                <a:spcPct val="170000"/>
              </a:lnSpc>
            </a:pPr>
            <a:r>
              <a:rPr lang="zh-CN" altLang="zh-CN" b="1" dirty="0"/>
              <a:t>本诗所叙之事（秋夜江头送客、琵琶女的悲剧命运、作者的贬谪生活）饱含的感情成分；景物的描写，气氛的烘托；人物的动作，心理的细致描写；人物以抒情方式倾诉悲怀；精当的说明和议论的巧妙穿插，“未成曲调先有情”“似诉平生不得志”“说尽心中无限事”“初为《霓裳》后《六幺》”“别有幽愁暗恨生，此时无声胜有声”等等，对于塑造琵琶女的形象，有画龙点睛之妙，也是不容忽视的。凡此种种，都使这首诗满含着抒情气息，做到了叙事与抒情的密切融合，增强了作品的感情色彩和艺术魅力。 </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1335932302"/>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235974" y="663678"/>
            <a:ext cx="11754465" cy="4004575"/>
          </a:xfrm>
        </p:spPr>
        <p:txBody>
          <a:bodyPr>
            <a:normAutofit fontScale="62500" lnSpcReduction="20000"/>
          </a:bodyPr>
          <a:lstStyle/>
          <a:p>
            <a:pPr>
              <a:lnSpc>
                <a:spcPct val="160000"/>
              </a:lnSpc>
            </a:pPr>
            <a:r>
              <a:rPr lang="en-US" altLang="zh-CN" b="1" dirty="0">
                <a:solidFill>
                  <a:srgbClr val="FF0000"/>
                </a:solidFill>
              </a:rPr>
              <a:t>2.</a:t>
            </a:r>
            <a:r>
              <a:rPr lang="zh-CN" altLang="zh-CN" b="1" dirty="0">
                <a:solidFill>
                  <a:srgbClr val="FF0000"/>
                </a:solidFill>
              </a:rPr>
              <a:t>结构严谨</a:t>
            </a:r>
          </a:p>
          <a:p>
            <a:pPr>
              <a:lnSpc>
                <a:spcPct val="160000"/>
              </a:lnSpc>
            </a:pPr>
            <a:r>
              <a:rPr lang="zh-CN" altLang="zh-CN" b="1" dirty="0"/>
              <a:t>全诗以人物为线索，一是以琵琶女的身世为线索，一是以诗人的感受为线索。前者是明线，后者为暗线。两条线塑造了两个人物形象（琵琶女和诗人），两个形象心灵沟通，怨恨交织，谪情离恨奔涌而出，唱出了“同是天涯沦落人，相逢何必曾相识”的主题。“江州司马青衫湿”更是对主题的形象阐释，是诗人同情琵琶女之泪，也是伤感自己遭贬之泪。</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3042889969"/>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B96A66E7-EA0D-4C2B-B039-5C13CCBC21F8}"/>
              </a:ext>
            </a:extLst>
          </p:cNvPr>
          <p:cNvSpPr txBox="1"/>
          <p:nvPr/>
        </p:nvSpPr>
        <p:spPr>
          <a:xfrm>
            <a:off x="9773729" y="193251"/>
            <a:ext cx="2004291" cy="369332"/>
          </a:xfrm>
          <a:prstGeom prst="rect">
            <a:avLst/>
          </a:prstGeom>
          <a:noFill/>
        </p:spPr>
        <p:txBody>
          <a:bodyPr wrap="square" rtlCol="0">
            <a:spAutoFit/>
          </a:bodyPr>
          <a:lstStyle/>
          <a:p>
            <a:r>
              <a:rPr lang="zh-CN" altLang="en-US" b="1" dirty="0">
                <a:solidFill>
                  <a:schemeClr val="accent1"/>
                </a:solidFill>
              </a:rPr>
              <a:t>人教版必修上册</a:t>
            </a:r>
          </a:p>
        </p:txBody>
      </p:sp>
      <p:sp>
        <p:nvSpPr>
          <p:cNvPr id="5" name="文本框 4">
            <a:extLst>
              <a:ext uri="{FF2B5EF4-FFF2-40B4-BE49-F238E27FC236}">
                <a16:creationId xmlns:a16="http://schemas.microsoft.com/office/drawing/2014/main" xmlns="" id="{C436DB20-ED0E-48C8-83FD-9B05A434AC43}"/>
              </a:ext>
            </a:extLst>
          </p:cNvPr>
          <p:cNvSpPr txBox="1"/>
          <p:nvPr/>
        </p:nvSpPr>
        <p:spPr>
          <a:xfrm>
            <a:off x="1410965" y="2895846"/>
            <a:ext cx="9579590" cy="1323439"/>
          </a:xfrm>
          <a:prstGeom prst="rect">
            <a:avLst/>
          </a:prstGeom>
          <a:noFill/>
        </p:spPr>
        <p:txBody>
          <a:bodyPr wrap="square" rtlCol="0">
            <a:spAutoFit/>
          </a:bodyPr>
          <a:lstStyle/>
          <a:p>
            <a:pPr algn="ctr"/>
            <a:r>
              <a:rPr lang="en-US" altLang="zh-CN" sz="8000" b="1" dirty="0">
                <a:solidFill>
                  <a:srgbClr val="1233AE"/>
                </a:solidFill>
              </a:rPr>
              <a:t>9.1 </a:t>
            </a:r>
            <a:r>
              <a:rPr lang="zh-CN" altLang="zh-CN" sz="8000" b="1" dirty="0">
                <a:solidFill>
                  <a:srgbClr val="1233AE"/>
                </a:solidFill>
              </a:rPr>
              <a:t>念奴娇</a:t>
            </a:r>
            <a:r>
              <a:rPr lang="en-US" altLang="zh-CN" sz="8000" b="1" dirty="0">
                <a:solidFill>
                  <a:srgbClr val="1233AE"/>
                </a:solidFill>
              </a:rPr>
              <a:t>·</a:t>
            </a:r>
            <a:r>
              <a:rPr lang="zh-CN" altLang="zh-CN" sz="8000" b="1" dirty="0">
                <a:solidFill>
                  <a:srgbClr val="1233AE"/>
                </a:solidFill>
              </a:rPr>
              <a:t>赤壁怀古</a:t>
            </a:r>
            <a:endParaRPr lang="zh-CN" altLang="en-US" sz="8000" dirty="0">
              <a:solidFill>
                <a:srgbClr val="1233AE"/>
              </a:solidFill>
              <a:latin typeface="黑体" panose="02010609060101010101" pitchFamily="49" charset="-122"/>
              <a:ea typeface="黑体" panose="02010609060101010101" pitchFamily="49" charset="-122"/>
              <a:cs typeface="字魂27号-布丁体" panose="00000500000000000000" charset="-122"/>
            </a:endParaRPr>
          </a:p>
        </p:txBody>
      </p:sp>
    </p:spTree>
    <p:extLst>
      <p:ext uri="{BB962C8B-B14F-4D97-AF65-F5344CB8AC3E}">
        <p14:creationId xmlns:p14="http://schemas.microsoft.com/office/powerpoint/2010/main" xmlns="" val="1814585758"/>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529701" y="1536138"/>
            <a:ext cx="10972800" cy="4616087"/>
          </a:xfrm>
        </p:spPr>
        <p:txBody>
          <a:bodyPr>
            <a:normAutofit fontScale="77500" lnSpcReduction="20000"/>
          </a:bodyPr>
          <a:lstStyle/>
          <a:p>
            <a:pPr>
              <a:lnSpc>
                <a:spcPct val="170000"/>
              </a:lnSpc>
            </a:pPr>
            <a:r>
              <a:rPr lang="zh-CN" altLang="zh-CN" b="1" dirty="0"/>
              <a:t>《念奴娇</a:t>
            </a:r>
            <a:r>
              <a:rPr lang="en-US" altLang="zh-CN" b="1" dirty="0"/>
              <a:t>·</a:t>
            </a:r>
            <a:r>
              <a:rPr lang="zh-CN" altLang="zh-CN" b="1" dirty="0"/>
              <a:t>赤壁怀古》是苏轼因乌台诗案被贬黄州之后的作品，借对古战场的凭吊，表达了作者“人生如梦”的感慨。全词借古抒怀，雄浑苍凉，大气磅礴，笔力遒劲，境界宏阔，将写景、咏史、抒情融为一体，给人以撼魂荡魄的艺术力量，曾被誉为</a:t>
            </a:r>
            <a:r>
              <a:rPr lang="en-US" altLang="zh-CN" b="1" dirty="0"/>
              <a:t>“</a:t>
            </a:r>
            <a:r>
              <a:rPr lang="zh-CN" altLang="zh-CN" b="1" dirty="0"/>
              <a:t>古今绝唱</a:t>
            </a:r>
            <a:r>
              <a:rPr lang="en-US" altLang="zh-CN" b="1" dirty="0"/>
              <a:t>”</a:t>
            </a:r>
            <a:r>
              <a:rPr lang="zh-CN" altLang="zh-CN" b="1" dirty="0"/>
              <a:t>。</a:t>
            </a:r>
          </a:p>
        </p:txBody>
      </p:sp>
      <p:pic>
        <p:nvPicPr>
          <p:cNvPr id="5" name="图片 4">
            <a:extLst>
              <a:ext uri="{FF2B5EF4-FFF2-40B4-BE49-F238E27FC236}">
                <a16:creationId xmlns:a16="http://schemas.microsoft.com/office/drawing/2014/main" xmlns="" id="{0C137B55-6FFE-4CB4-9C82-732E20E44893}"/>
              </a:ext>
            </a:extLst>
          </p:cNvPr>
          <p:cNvPicPr/>
          <p:nvPr/>
        </p:nvPicPr>
        <p:blipFill>
          <a:blip r:embed="rId2">
            <a:extLst>
              <a:ext uri="{28A0092B-C50C-407E-A947-70E740481C1C}">
                <a14:useLocalDpi xmlns:a14="http://schemas.microsoft.com/office/drawing/2010/main" xmlns="" val="0"/>
              </a:ext>
            </a:extLst>
          </a:blip>
          <a:srcRect l="7076" t="22826" r="8018" b="23914"/>
          <a:stretch>
            <a:fillRect/>
          </a:stretch>
        </p:blipFill>
        <p:spPr bwMode="auto">
          <a:xfrm>
            <a:off x="0" y="0"/>
            <a:ext cx="3432534" cy="1536138"/>
          </a:xfrm>
          <a:prstGeom prst="rect">
            <a:avLst/>
          </a:prstGeom>
          <a:noFill/>
          <a:ln>
            <a:noFill/>
          </a:ln>
        </p:spPr>
      </p:pic>
    </p:spTree>
    <p:extLst>
      <p:ext uri="{BB962C8B-B14F-4D97-AF65-F5344CB8AC3E}">
        <p14:creationId xmlns:p14="http://schemas.microsoft.com/office/powerpoint/2010/main" xmlns="" val="3033618128"/>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753978"/>
            <a:ext cx="12192000" cy="5530708"/>
          </a:xfrm>
        </p:spPr>
        <p:txBody>
          <a:bodyPr>
            <a:normAutofit fontScale="62500" lnSpcReduction="20000"/>
          </a:bodyPr>
          <a:lstStyle/>
          <a:p>
            <a:pPr>
              <a:lnSpc>
                <a:spcPct val="170000"/>
              </a:lnSpc>
            </a:pPr>
            <a:r>
              <a:rPr lang="zh-CN" altLang="zh-CN" b="1" dirty="0"/>
              <a:t>积累苏轼名句。</a:t>
            </a:r>
          </a:p>
          <a:p>
            <a:pPr>
              <a:lnSpc>
                <a:spcPct val="170000"/>
              </a:lnSpc>
            </a:pPr>
            <a:r>
              <a:rPr lang="en-US" altLang="zh-CN" b="1" dirty="0"/>
              <a:t>1. </a:t>
            </a:r>
            <a:r>
              <a:rPr lang="zh-CN" altLang="zh-CN" b="1" dirty="0"/>
              <a:t>古之立大事者，不惟有超世之才，亦必有坚韧不拔之志。——《晁错论》文</a:t>
            </a:r>
          </a:p>
          <a:p>
            <a:pPr>
              <a:lnSpc>
                <a:spcPct val="170000"/>
              </a:lnSpc>
            </a:pPr>
            <a:r>
              <a:rPr lang="zh-CN" altLang="zh-CN" b="1" dirty="0">
                <a:solidFill>
                  <a:srgbClr val="FF0000"/>
                </a:solidFill>
              </a:rPr>
              <a:t>【简析】古时候那些干出一番大事业的人，不仅有超世之才，还有在任何情况下都坚定而毫不动摇的志向。说明志向坚定是成就大事的一个重要条件。</a:t>
            </a:r>
          </a:p>
          <a:p>
            <a:pPr>
              <a:lnSpc>
                <a:spcPct val="170000"/>
              </a:lnSpc>
            </a:pPr>
            <a:r>
              <a:rPr lang="en-US" altLang="zh-CN" b="1" dirty="0"/>
              <a:t>2.</a:t>
            </a:r>
            <a:r>
              <a:rPr lang="zh-CN" altLang="zh-CN" b="1" dirty="0"/>
              <a:t>荷尽已无擎雨盖，菊残犹有傲霜枝。——《赠刘景文》诗</a:t>
            </a:r>
          </a:p>
          <a:p>
            <a:pPr>
              <a:lnSpc>
                <a:spcPct val="170000"/>
              </a:lnSpc>
            </a:pPr>
            <a:r>
              <a:rPr lang="zh-CN" altLang="zh-CN" b="1" dirty="0">
                <a:solidFill>
                  <a:srgbClr val="FF0000"/>
                </a:solidFill>
              </a:rPr>
              <a:t>【简析】荷花落尽，荷叶也枯萎了；菊花虽败，菊枝仍然傲霜卓立。两句诗借咏菊赞扬挚友风骨长存。</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2866324361"/>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753978"/>
            <a:ext cx="12192000" cy="4764505"/>
          </a:xfrm>
        </p:spPr>
        <p:txBody>
          <a:bodyPr>
            <a:normAutofit fontScale="55000" lnSpcReduction="20000"/>
          </a:bodyPr>
          <a:lstStyle/>
          <a:p>
            <a:pPr>
              <a:lnSpc>
                <a:spcPct val="170000"/>
              </a:lnSpc>
            </a:pPr>
            <a:r>
              <a:rPr lang="en-US" altLang="zh-CN" b="1" dirty="0"/>
              <a:t>3. </a:t>
            </a:r>
            <a:r>
              <a:rPr lang="zh-CN" altLang="zh-CN" b="1" dirty="0"/>
              <a:t>会挽雕弓如满月，西北望，射天狼。——《江城子》词</a:t>
            </a:r>
          </a:p>
          <a:p>
            <a:pPr>
              <a:lnSpc>
                <a:spcPct val="170000"/>
              </a:lnSpc>
            </a:pPr>
            <a:r>
              <a:rPr lang="zh-CN" altLang="zh-CN" b="1" dirty="0">
                <a:solidFill>
                  <a:srgbClr val="FF0000"/>
                </a:solidFill>
              </a:rPr>
              <a:t>【简析】我将把那雕弓的弓弦拉得像一轮满月，朝着西北方向，射杀那凶恶的天狼</a:t>
            </a:r>
            <a:r>
              <a:rPr lang="en-US" altLang="zh-CN" b="1" dirty="0">
                <a:solidFill>
                  <a:srgbClr val="FF0000"/>
                </a:solidFill>
              </a:rPr>
              <a:t>——</a:t>
            </a:r>
            <a:r>
              <a:rPr lang="zh-CN" altLang="zh-CN" b="1" dirty="0">
                <a:solidFill>
                  <a:srgbClr val="FF0000"/>
                </a:solidFill>
              </a:rPr>
              <a:t>骚扰宋边境的西夏政权。表明了作者要为保卫国家杀敌立功的决心。</a:t>
            </a:r>
          </a:p>
          <a:p>
            <a:pPr>
              <a:lnSpc>
                <a:spcPct val="170000"/>
              </a:lnSpc>
            </a:pPr>
            <a:r>
              <a:rPr lang="en-US" altLang="zh-CN" b="1" dirty="0"/>
              <a:t>4.  </a:t>
            </a:r>
            <a:r>
              <a:rPr lang="zh-CN" altLang="zh-CN" b="1" dirty="0"/>
              <a:t>拣尽寒枝不肯栖，寂寞沙洲冷。——《卜算子》词</a:t>
            </a:r>
          </a:p>
          <a:p>
            <a:pPr>
              <a:lnSpc>
                <a:spcPct val="170000"/>
              </a:lnSpc>
            </a:pPr>
            <a:r>
              <a:rPr lang="zh-CN" altLang="zh-CN" b="1" dirty="0">
                <a:solidFill>
                  <a:srgbClr val="FF0000"/>
                </a:solidFill>
              </a:rPr>
              <a:t>【简析】孤雁飞来飞去，把寒枝都选遍了，也不肯在上面栖息，最后还是在荒凉寒冷的沙洲上落下。表现了作者宁可处境贫困，也不苟合于世的优秀品格。</a:t>
            </a:r>
          </a:p>
          <a:p>
            <a:pPr>
              <a:lnSpc>
                <a:spcPct val="170000"/>
              </a:lnSpc>
            </a:pPr>
            <a:r>
              <a:rPr lang="en-US" altLang="zh-CN" b="1" dirty="0"/>
              <a:t>5. </a:t>
            </a:r>
            <a:r>
              <a:rPr lang="zh-CN" altLang="zh-CN" b="1" dirty="0"/>
              <a:t>腹有读书气自华。——《和董传留别》诗</a:t>
            </a:r>
          </a:p>
          <a:p>
            <a:pPr>
              <a:lnSpc>
                <a:spcPct val="170000"/>
              </a:lnSpc>
            </a:pPr>
            <a:r>
              <a:rPr lang="zh-CN" altLang="zh-CN" b="1" dirty="0">
                <a:solidFill>
                  <a:srgbClr val="FF0000"/>
                </a:solidFill>
              </a:rPr>
              <a:t>【简析】只要有很深的学问，气质自然就会充满光彩。</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202158253"/>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58998" y="636044"/>
            <a:ext cx="11728202" cy="5314813"/>
          </a:xfrm>
        </p:spPr>
        <p:txBody>
          <a:bodyPr>
            <a:normAutofit fontScale="55000" lnSpcReduction="20000"/>
          </a:bodyPr>
          <a:lstStyle/>
          <a:p>
            <a:pPr>
              <a:lnSpc>
                <a:spcPct val="170000"/>
              </a:lnSpc>
            </a:pPr>
            <a:r>
              <a:rPr lang="en-US" altLang="zh-CN" b="1" dirty="0"/>
              <a:t>6.</a:t>
            </a:r>
            <a:r>
              <a:rPr lang="zh-CN" altLang="zh-CN" b="1" dirty="0"/>
              <a:t>人有悲欢离合，月有阴晴圆缺，此事古难全。——《水调歌头》词</a:t>
            </a:r>
          </a:p>
          <a:p>
            <a:pPr>
              <a:lnSpc>
                <a:spcPct val="170000"/>
              </a:lnSpc>
            </a:pPr>
            <a:r>
              <a:rPr lang="zh-CN" altLang="zh-CN" b="1" dirty="0">
                <a:solidFill>
                  <a:srgbClr val="FF0000"/>
                </a:solidFill>
              </a:rPr>
              <a:t>【简析】人生在世，有悲愁也有欢乐，有分别也有团聚；月亮也是或阴或晴，或圆或缺，这些事情，就是在遥远的古代，也是难以周全的。</a:t>
            </a:r>
          </a:p>
          <a:p>
            <a:pPr>
              <a:lnSpc>
                <a:spcPct val="170000"/>
              </a:lnSpc>
            </a:pPr>
            <a:r>
              <a:rPr lang="en-US" altLang="zh-CN" b="1" dirty="0"/>
              <a:t>7. </a:t>
            </a:r>
            <a:r>
              <a:rPr lang="zh-CN" altLang="zh-CN" b="1" dirty="0"/>
              <a:t>不识庐山真面目，只缘身在此山中。——《题西林壁》诗</a:t>
            </a:r>
          </a:p>
          <a:p>
            <a:pPr>
              <a:lnSpc>
                <a:spcPct val="170000"/>
              </a:lnSpc>
            </a:pPr>
            <a:r>
              <a:rPr lang="zh-CN" altLang="zh-CN" b="1" dirty="0">
                <a:solidFill>
                  <a:srgbClr val="FF0000"/>
                </a:solidFill>
              </a:rPr>
              <a:t>【简析】之所以看不清庐山的真实面目，只是因为你置身于此山当中。两句诗透过自然现象，揭示了一个深刻的哲理：当局者迷，旁观者清。</a:t>
            </a:r>
          </a:p>
          <a:p>
            <a:pPr>
              <a:lnSpc>
                <a:spcPct val="170000"/>
              </a:lnSpc>
            </a:pPr>
            <a:r>
              <a:rPr lang="en-US" altLang="zh-CN" b="1" dirty="0"/>
              <a:t>8. </a:t>
            </a:r>
            <a:r>
              <a:rPr lang="zh-CN" altLang="zh-CN" b="1" dirty="0"/>
              <a:t>但愿人长久，千里共婵娟。——《水调歌头》词</a:t>
            </a:r>
          </a:p>
          <a:p>
            <a:pPr>
              <a:lnSpc>
                <a:spcPct val="170000"/>
              </a:lnSpc>
            </a:pPr>
            <a:r>
              <a:rPr lang="zh-CN" altLang="zh-CN" b="1" dirty="0">
                <a:solidFill>
                  <a:srgbClr val="FF0000"/>
                </a:solidFill>
              </a:rPr>
              <a:t>【简析】只盼望大家都永远平安，远隔千里，共赏圆月。两句词表达了作者对亲人的深切思念和美好祝愿。</a:t>
            </a:r>
          </a:p>
          <a:p>
            <a:pPr>
              <a:lnSpc>
                <a:spcPct val="170000"/>
              </a:lnSpc>
            </a:pPr>
            <a:endParaRPr lang="en-US" altLang="zh-CN" b="1" dirty="0">
              <a:latin typeface="+mn-ea"/>
            </a:endParaRPr>
          </a:p>
        </p:txBody>
      </p:sp>
    </p:spTree>
    <p:extLst>
      <p:ext uri="{BB962C8B-B14F-4D97-AF65-F5344CB8AC3E}">
        <p14:creationId xmlns:p14="http://schemas.microsoft.com/office/powerpoint/2010/main" xmlns="" val="2498065608"/>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750"/>
                                        <p:tgtEl>
                                          <p:spTgt spid="6">
                                            <p:txEl>
                                              <p:pRg st="0" end="0"/>
                                            </p:txEl>
                                          </p:spTgt>
                                        </p:tgtEl>
                                      </p:cBhvr>
                                    </p:animEffect>
                                    <p:anim calcmode="lin" valueType="num">
                                      <p:cBhvr>
                                        <p:cTn id="8"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750"/>
                                        <p:tgtEl>
                                          <p:spTgt spid="6">
                                            <p:txEl>
                                              <p:pRg st="1" end="1"/>
                                            </p:txEl>
                                          </p:spTgt>
                                        </p:tgtEl>
                                      </p:cBhvr>
                                    </p:animEffect>
                                    <p:anim calcmode="lin" valueType="num">
                                      <p:cBhvr>
                                        <p:cTn id="15" dur="75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75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750"/>
                                        <p:tgtEl>
                                          <p:spTgt spid="6">
                                            <p:txEl>
                                              <p:pRg st="2" end="2"/>
                                            </p:txEl>
                                          </p:spTgt>
                                        </p:tgtEl>
                                      </p:cBhvr>
                                    </p:animEffect>
                                    <p:anim calcmode="lin" valueType="num">
                                      <p:cBhvr>
                                        <p:cTn id="22" dur="75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75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750"/>
                                        <p:tgtEl>
                                          <p:spTgt spid="6">
                                            <p:txEl>
                                              <p:pRg st="3" end="3"/>
                                            </p:txEl>
                                          </p:spTgt>
                                        </p:tgtEl>
                                      </p:cBhvr>
                                    </p:animEffect>
                                    <p:anim calcmode="lin" valueType="num">
                                      <p:cBhvr>
                                        <p:cTn id="29" dur="75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75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750"/>
                                        <p:tgtEl>
                                          <p:spTgt spid="6">
                                            <p:txEl>
                                              <p:pRg st="4" end="4"/>
                                            </p:txEl>
                                          </p:spTgt>
                                        </p:tgtEl>
                                      </p:cBhvr>
                                    </p:animEffect>
                                    <p:anim calcmode="lin" valueType="num">
                                      <p:cBhvr>
                                        <p:cTn id="36" dur="75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75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750"/>
                                        <p:tgtEl>
                                          <p:spTgt spid="6">
                                            <p:txEl>
                                              <p:pRg st="5" end="5"/>
                                            </p:txEl>
                                          </p:spTgt>
                                        </p:tgtEl>
                                      </p:cBhvr>
                                    </p:animEffect>
                                    <p:anim calcmode="lin" valueType="num">
                                      <p:cBhvr>
                                        <p:cTn id="43" dur="75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4" dur="75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4248463" y="1370186"/>
            <a:ext cx="7626363" cy="5487814"/>
          </a:xfrm>
        </p:spPr>
        <p:txBody>
          <a:bodyPr>
            <a:normAutofit fontScale="62500" lnSpcReduction="20000"/>
          </a:bodyPr>
          <a:lstStyle/>
          <a:p>
            <a:pPr>
              <a:lnSpc>
                <a:spcPct val="160000"/>
              </a:lnSpc>
            </a:pPr>
            <a:r>
              <a:rPr lang="en-US" altLang="zh-CN" b="1" dirty="0">
                <a:solidFill>
                  <a:srgbClr val="C00000"/>
                </a:solidFill>
                <a:latin typeface="+mn-ea"/>
              </a:rPr>
              <a:t>1.</a:t>
            </a:r>
            <a:r>
              <a:rPr lang="zh-CN" altLang="zh-CN" b="1" dirty="0">
                <a:solidFill>
                  <a:srgbClr val="C00000"/>
                </a:solidFill>
                <a:latin typeface="+mn-ea"/>
              </a:rPr>
              <a:t>作者简介：</a:t>
            </a:r>
          </a:p>
          <a:p>
            <a:pPr>
              <a:lnSpc>
                <a:spcPct val="160000"/>
              </a:lnSpc>
            </a:pPr>
            <a:r>
              <a:rPr lang="zh-CN" altLang="zh-CN" b="1" dirty="0"/>
              <a:t>苏轼</a:t>
            </a:r>
            <a:r>
              <a:rPr lang="en-US" altLang="zh-CN" b="1" dirty="0"/>
              <a:t> (1037</a:t>
            </a:r>
            <a:r>
              <a:rPr lang="zh-CN" altLang="zh-CN" b="1" dirty="0"/>
              <a:t>一</a:t>
            </a:r>
            <a:r>
              <a:rPr lang="en-US" altLang="zh-CN" b="1" dirty="0"/>
              <a:t>1101)</a:t>
            </a:r>
            <a:r>
              <a:rPr lang="zh-CN" altLang="zh-CN" b="1" dirty="0"/>
              <a:t>，字子瞻，号东坡居士，眉州眉山</a:t>
            </a:r>
            <a:r>
              <a:rPr lang="en-US" altLang="zh-CN" b="1" dirty="0"/>
              <a:t>(</a:t>
            </a:r>
            <a:r>
              <a:rPr lang="zh-CN" altLang="zh-CN" b="1" dirty="0"/>
              <a:t>今属四川</a:t>
            </a:r>
            <a:r>
              <a:rPr lang="en-US" altLang="zh-CN" b="1" dirty="0"/>
              <a:t>)</a:t>
            </a:r>
            <a:r>
              <a:rPr lang="zh-CN" altLang="zh-CN" b="1" dirty="0"/>
              <a:t>人。北宋文学家、书画家。他的政治思想比较保守，宋神宗时，王安石当政，行新法，他极力反对，出任杭州等处地方官。又因作诗得罪朝廷，被捕入狱，贬为黄州团练副使。宋哲宗时，旧党当权，召还为翰林学士；新党再度秉政后，又贬惠州，远徙琼州，后死于常州。</a:t>
            </a:r>
            <a:r>
              <a:rPr lang="en-US" altLang="zh-CN" b="1" dirty="0"/>
              <a:t> </a:t>
            </a:r>
            <a:endParaRPr lang="zh-CN" altLang="zh-CN" b="1" dirty="0">
              <a:latin typeface="+mn-ea"/>
            </a:endParaRPr>
          </a:p>
        </p:txBody>
      </p:sp>
      <p:sp>
        <p:nvSpPr>
          <p:cNvPr id="4" name="标题 1">
            <a:extLst>
              <a:ext uri="{FF2B5EF4-FFF2-40B4-BE49-F238E27FC236}">
                <a16:creationId xmlns:a16="http://schemas.microsoft.com/office/drawing/2014/main" xmlns="" id="{DB5CC752-3517-496B-A99A-329903809327}"/>
              </a:ext>
            </a:extLst>
          </p:cNvPr>
          <p:cNvSpPr>
            <a:spLocks noGrp="1"/>
          </p:cNvSpPr>
          <p:nvPr>
            <p:ph type="title"/>
          </p:nvPr>
        </p:nvSpPr>
        <p:spPr>
          <a:xfrm>
            <a:off x="5428594" y="632766"/>
            <a:ext cx="6446232" cy="737420"/>
          </a:xfrm>
        </p:spPr>
        <p:txBody>
          <a:bodyPr>
            <a:normAutofit fontScale="90000"/>
          </a:bodyPr>
          <a:lstStyle/>
          <a:p>
            <a:r>
              <a:rPr lang="zh-CN" altLang="zh-CN" b="1" dirty="0">
                <a:solidFill>
                  <a:srgbClr val="FF0000"/>
                </a:solidFill>
              </a:rPr>
              <a:t>文</a:t>
            </a:r>
            <a:r>
              <a:rPr lang="en-US" altLang="zh-CN" b="1" dirty="0">
                <a:solidFill>
                  <a:srgbClr val="FF0000"/>
                </a:solidFill>
              </a:rPr>
              <a:t> </a:t>
            </a:r>
            <a:r>
              <a:rPr lang="zh-CN" altLang="zh-CN" b="1" dirty="0">
                <a:solidFill>
                  <a:srgbClr val="FF0000"/>
                </a:solidFill>
              </a:rPr>
              <a:t>学</a:t>
            </a:r>
            <a:r>
              <a:rPr lang="en-US" altLang="zh-CN" b="1" dirty="0">
                <a:solidFill>
                  <a:srgbClr val="FF0000"/>
                </a:solidFill>
              </a:rPr>
              <a:t> </a:t>
            </a:r>
            <a:r>
              <a:rPr lang="zh-CN" altLang="zh-CN" b="1" dirty="0">
                <a:solidFill>
                  <a:srgbClr val="FF0000"/>
                </a:solidFill>
              </a:rPr>
              <a:t>常</a:t>
            </a:r>
            <a:r>
              <a:rPr lang="en-US" altLang="zh-CN" b="1" dirty="0">
                <a:solidFill>
                  <a:srgbClr val="FF0000"/>
                </a:solidFill>
              </a:rPr>
              <a:t> </a:t>
            </a:r>
            <a:r>
              <a:rPr lang="zh-CN" altLang="zh-CN" b="1" dirty="0">
                <a:solidFill>
                  <a:srgbClr val="FF0000"/>
                </a:solidFill>
              </a:rPr>
              <a:t>识</a:t>
            </a:r>
            <a:endParaRPr lang="zh-CN" altLang="en-US" dirty="0">
              <a:solidFill>
                <a:srgbClr val="FF0000"/>
              </a:solidFill>
            </a:endParaRPr>
          </a:p>
        </p:txBody>
      </p:sp>
      <p:pic>
        <p:nvPicPr>
          <p:cNvPr id="5" name="图片 4">
            <a:extLst>
              <a:ext uri="{FF2B5EF4-FFF2-40B4-BE49-F238E27FC236}">
                <a16:creationId xmlns:a16="http://schemas.microsoft.com/office/drawing/2014/main" xmlns="" id="{7B8BB8E2-E406-4ADF-BCF1-FF921E7DA963}"/>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527512"/>
            <a:ext cx="4248463" cy="6107935"/>
          </a:xfrm>
          <a:prstGeom prst="rect">
            <a:avLst/>
          </a:prstGeom>
        </p:spPr>
      </p:pic>
    </p:spTree>
    <p:extLst>
      <p:ext uri="{BB962C8B-B14F-4D97-AF65-F5344CB8AC3E}">
        <p14:creationId xmlns:p14="http://schemas.microsoft.com/office/powerpoint/2010/main" xmlns="" val="1288318744"/>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368968" y="964983"/>
            <a:ext cx="11454063" cy="5163101"/>
          </a:xfrm>
        </p:spPr>
        <p:txBody>
          <a:bodyPr>
            <a:normAutofit fontScale="70000" lnSpcReduction="20000"/>
          </a:bodyPr>
          <a:lstStyle/>
          <a:p>
            <a:pPr>
              <a:lnSpc>
                <a:spcPct val="170000"/>
              </a:lnSpc>
            </a:pPr>
            <a:r>
              <a:rPr lang="zh-CN" altLang="zh-CN" b="1" dirty="0"/>
              <a:t>他们创作了一大批文学巨著，形成了文学作品内容充实、感情丰富的特点，普遍采用五言形式，以风骨遒劲而著称，并具有慷慨悲凉的阳刚之气，即人们常说的</a:t>
            </a:r>
            <a:r>
              <a:rPr lang="en-US" altLang="zh-CN" b="1" dirty="0"/>
              <a:t>“</a:t>
            </a:r>
            <a:r>
              <a:rPr lang="zh-CN" altLang="zh-CN" b="1" dirty="0"/>
              <a:t>建安风骨</a:t>
            </a:r>
            <a:r>
              <a:rPr lang="en-US" altLang="zh-CN" b="1" dirty="0"/>
              <a:t>”</a:t>
            </a:r>
            <a:r>
              <a:rPr lang="zh-CN" altLang="zh-CN" b="1" dirty="0"/>
              <a:t>。建安文学的辉煌成就，对后来文学艺术的发展产生了深远的影响。南北朝刘勰和钟嵘反复推崇建安时期的文风；唐陈子昂盛赞</a:t>
            </a:r>
            <a:r>
              <a:rPr lang="en-US" altLang="zh-CN" b="1" dirty="0"/>
              <a:t>“</a:t>
            </a:r>
            <a:r>
              <a:rPr lang="zh-CN" altLang="zh-CN" b="1" dirty="0"/>
              <a:t>汉魏风骨</a:t>
            </a:r>
            <a:r>
              <a:rPr lang="en-US" altLang="zh-CN" b="1" dirty="0"/>
              <a:t>”</a:t>
            </a:r>
            <a:r>
              <a:rPr lang="zh-CN" altLang="zh-CN" b="1" dirty="0"/>
              <a:t>，李白有</a:t>
            </a:r>
            <a:r>
              <a:rPr lang="en-US" altLang="zh-CN" b="1" dirty="0"/>
              <a:t>“</a:t>
            </a:r>
            <a:r>
              <a:rPr lang="zh-CN" altLang="zh-CN" b="1" dirty="0"/>
              <a:t>蓬莱文章建安骨</a:t>
            </a:r>
            <a:r>
              <a:rPr lang="en-US" altLang="zh-CN" b="1" dirty="0"/>
              <a:t>”</a:t>
            </a:r>
            <a:r>
              <a:rPr lang="zh-CN" altLang="zh-CN" b="1" dirty="0"/>
              <a:t>的诗句。</a:t>
            </a:r>
          </a:p>
        </p:txBody>
      </p:sp>
    </p:spTree>
    <p:extLst>
      <p:ext uri="{BB962C8B-B14F-4D97-AF65-F5344CB8AC3E}">
        <p14:creationId xmlns:p14="http://schemas.microsoft.com/office/powerpoint/2010/main" xmlns="" val="2012309320"/>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612058"/>
            <a:ext cx="11871434" cy="6245942"/>
          </a:xfrm>
        </p:spPr>
        <p:txBody>
          <a:bodyPr>
            <a:normAutofit fontScale="62500" lnSpcReduction="20000"/>
          </a:bodyPr>
          <a:lstStyle/>
          <a:p>
            <a:pPr>
              <a:lnSpc>
                <a:spcPct val="170000"/>
              </a:lnSpc>
            </a:pPr>
            <a:r>
              <a:rPr lang="zh-CN" altLang="zh-CN" b="1" dirty="0"/>
              <a:t>苏轼是我国历史上罕见的全能文学家。诗、词、散文都有突出的成就。诗，他是北宋四大诗人之一；散文，他是“唐宋古文八大家”的佼佼者。而他最富于开创性的艺术贡献是词的创作。苏轼的词意境和风格都比前人提高一步。不纠缠于男女之间的绮靡之情，一扫晚唐五代以来文人词的柔靡纤细的气息，创造出高远清新的意境和豪迈奔放的风格。</a:t>
            </a:r>
            <a:r>
              <a:rPr lang="en-US" altLang="zh-CN" b="1" dirty="0"/>
              <a:t> </a:t>
            </a:r>
            <a:r>
              <a:rPr lang="zh-CN" altLang="zh-CN" b="1" dirty="0"/>
              <a:t>作品有《苏东坡集》、词有《东坡乐府》。苏东坡一生给后人留下了诗二千七百余首，词三百四十余阕，文四千余篇。苏轼如同一块兀立不动的基石，支撑着中国文学史。</a:t>
            </a:r>
          </a:p>
          <a:p>
            <a:pPr>
              <a:lnSpc>
                <a:spcPct val="170000"/>
              </a:lnSpc>
            </a:pPr>
            <a:r>
              <a:rPr lang="zh-CN" altLang="zh-CN" b="1" dirty="0"/>
              <a:t>苏轼与父苏洵，弟苏辙并称“三苏”。</a:t>
            </a:r>
          </a:p>
          <a:p>
            <a:pPr>
              <a:lnSpc>
                <a:spcPct val="170000"/>
              </a:lnSpc>
            </a:pPr>
            <a:r>
              <a:rPr lang="zh-CN" altLang="zh-CN" b="1" dirty="0"/>
              <a:t>“诗”与黄庭坚并称为“苏、黄”；</a:t>
            </a:r>
          </a:p>
          <a:p>
            <a:pPr>
              <a:lnSpc>
                <a:spcPct val="170000"/>
              </a:lnSpc>
            </a:pPr>
            <a:r>
              <a:rPr lang="zh-CN" altLang="zh-CN" b="1" dirty="0"/>
              <a:t>“词”与辛弃疾并称为“苏、辛”；</a:t>
            </a:r>
          </a:p>
        </p:txBody>
      </p:sp>
    </p:spTree>
    <p:extLst>
      <p:ext uri="{BB962C8B-B14F-4D97-AF65-F5344CB8AC3E}">
        <p14:creationId xmlns:p14="http://schemas.microsoft.com/office/powerpoint/2010/main" xmlns="" val="3489038401"/>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5"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vertic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612058"/>
            <a:ext cx="11871434" cy="5614571"/>
          </a:xfrm>
        </p:spPr>
        <p:txBody>
          <a:bodyPr>
            <a:normAutofit fontScale="62500" lnSpcReduction="20000"/>
          </a:bodyPr>
          <a:lstStyle/>
          <a:p>
            <a:pPr>
              <a:lnSpc>
                <a:spcPct val="170000"/>
              </a:lnSpc>
            </a:pPr>
            <a:r>
              <a:rPr lang="zh-CN" altLang="zh-CN" b="1" dirty="0"/>
              <a:t>“文”为唐宋八大家之一。（唐宋八大家：韩愈﹑柳宗元﹑欧阳修﹑苏洵﹑苏轼﹑苏辙﹑王安石﹑曾巩。）；</a:t>
            </a:r>
          </a:p>
          <a:p>
            <a:pPr>
              <a:lnSpc>
                <a:spcPct val="170000"/>
              </a:lnSpc>
            </a:pPr>
            <a:r>
              <a:rPr lang="zh-CN" altLang="zh-CN" b="1" dirty="0"/>
              <a:t>“书法”与黄庭坚、米芾、蔡襄并称“书法四大家”。</a:t>
            </a:r>
          </a:p>
          <a:p>
            <a:pPr>
              <a:lnSpc>
                <a:spcPct val="170000"/>
              </a:lnSpc>
            </a:pPr>
            <a:r>
              <a:rPr lang="zh-CN" altLang="zh-CN" b="1" dirty="0"/>
              <a:t>“绘画”工枯木竹石。</a:t>
            </a:r>
          </a:p>
          <a:p>
            <a:pPr>
              <a:lnSpc>
                <a:spcPct val="170000"/>
              </a:lnSpc>
            </a:pPr>
            <a:r>
              <a:rPr lang="zh-CN" altLang="zh-CN" b="1" dirty="0"/>
              <a:t>“苏门四学士”：秦观、黄庭坚、张耒、晁补之。</a:t>
            </a:r>
          </a:p>
          <a:p>
            <a:pPr>
              <a:lnSpc>
                <a:spcPct val="170000"/>
              </a:lnSpc>
            </a:pPr>
            <a:r>
              <a:rPr lang="zh-CN" altLang="zh-CN" b="1" dirty="0"/>
              <a:t>苏轼的词强烈地反映着入世和出世的世界观的矛盾。他政治上长期失意，一生经历坎坷不平，仍能保持乐观豪迈的精神；另一方面作者在达观潇洒的风度里潜伏着一种浓厚的，逃避现实追求解脱的老庄思想，用来寄托自己对政治现实不满的心情。</a:t>
            </a:r>
            <a:r>
              <a:rPr lang="en-US" altLang="zh-CN" b="1" dirty="0"/>
              <a:t> </a:t>
            </a:r>
            <a:endParaRPr lang="zh-CN" altLang="zh-CN" b="1" dirty="0"/>
          </a:p>
        </p:txBody>
      </p:sp>
    </p:spTree>
    <p:extLst>
      <p:ext uri="{BB962C8B-B14F-4D97-AF65-F5344CB8AC3E}">
        <p14:creationId xmlns:p14="http://schemas.microsoft.com/office/powerpoint/2010/main" xmlns="" val="131722312"/>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5"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5"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vertic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0" y="624114"/>
            <a:ext cx="12003313" cy="6233886"/>
          </a:xfrm>
        </p:spPr>
        <p:txBody>
          <a:bodyPr>
            <a:normAutofit fontScale="47500" lnSpcReduction="20000"/>
          </a:bodyPr>
          <a:lstStyle/>
          <a:p>
            <a:pPr>
              <a:lnSpc>
                <a:spcPct val="170000"/>
              </a:lnSpc>
            </a:pPr>
            <a:r>
              <a:rPr lang="en-US" altLang="zh-CN" b="1" dirty="0">
                <a:solidFill>
                  <a:srgbClr val="FF0000"/>
                </a:solidFill>
              </a:rPr>
              <a:t>2</a:t>
            </a:r>
            <a:r>
              <a:rPr lang="zh-CN" altLang="zh-CN" b="1" dirty="0">
                <a:solidFill>
                  <a:srgbClr val="FF0000"/>
                </a:solidFill>
              </a:rPr>
              <a:t>词牌知识：</a:t>
            </a:r>
          </a:p>
          <a:p>
            <a:pPr>
              <a:lnSpc>
                <a:spcPct val="170000"/>
              </a:lnSpc>
            </a:pPr>
            <a:r>
              <a:rPr lang="zh-CN" altLang="zh-CN" b="1" dirty="0">
                <a:solidFill>
                  <a:srgbClr val="1233AE"/>
                </a:solidFill>
              </a:rPr>
              <a:t>（</a:t>
            </a:r>
            <a:r>
              <a:rPr lang="en-US" altLang="zh-CN" b="1" dirty="0">
                <a:solidFill>
                  <a:srgbClr val="1233AE"/>
                </a:solidFill>
              </a:rPr>
              <a:t>1</a:t>
            </a:r>
            <a:r>
              <a:rPr lang="zh-CN" altLang="zh-CN" b="1" dirty="0">
                <a:solidFill>
                  <a:srgbClr val="1233AE"/>
                </a:solidFill>
              </a:rPr>
              <a:t>）词牌的内涵</a:t>
            </a:r>
          </a:p>
          <a:p>
            <a:pPr>
              <a:lnSpc>
                <a:spcPct val="170000"/>
              </a:lnSpc>
            </a:pPr>
            <a:r>
              <a:rPr lang="zh-CN" altLang="zh-CN" b="1" dirty="0"/>
              <a:t>词牌，就是词的格式的名称。词的格式和律诗的格式不同，律诗只有四种格式，而词则总共有一千多种格式</a:t>
            </a:r>
            <a:r>
              <a:rPr lang="en-US" altLang="zh-CN" b="1" dirty="0"/>
              <a:t>(</a:t>
            </a:r>
            <a:r>
              <a:rPr lang="zh-CN" altLang="zh-CN" b="1" dirty="0"/>
              <a:t>这些格式称为词谱</a:t>
            </a:r>
            <a:r>
              <a:rPr lang="en-US" altLang="zh-CN" b="1" dirty="0"/>
              <a:t>)</a:t>
            </a:r>
            <a:r>
              <a:rPr lang="zh-CN" altLang="zh-CN" b="1" dirty="0"/>
              <a:t>。人们不好把它们称为第一式、第二式等，所以给它们起了一些名字，这些名字就是词牌。有时候，几个格式合用一个词牌，因为它们是同一个格式的若干变体；有时候，同一个格式而有几个词牌，这是因为各家叫法不同。</a:t>
            </a:r>
          </a:p>
          <a:p>
            <a:pPr>
              <a:lnSpc>
                <a:spcPct val="170000"/>
              </a:lnSpc>
            </a:pPr>
            <a:r>
              <a:rPr lang="zh-CN" altLang="zh-CN" b="1" dirty="0">
                <a:solidFill>
                  <a:srgbClr val="1233AE"/>
                </a:solidFill>
              </a:rPr>
              <a:t>（</a:t>
            </a:r>
            <a:r>
              <a:rPr lang="en-US" altLang="zh-CN" b="1" dirty="0">
                <a:solidFill>
                  <a:srgbClr val="1233AE"/>
                </a:solidFill>
              </a:rPr>
              <a:t>2</a:t>
            </a:r>
            <a:r>
              <a:rPr lang="zh-CN" altLang="zh-CN" b="1" dirty="0">
                <a:solidFill>
                  <a:srgbClr val="1233AE"/>
                </a:solidFill>
              </a:rPr>
              <a:t>）词牌的分类</a:t>
            </a:r>
          </a:p>
          <a:p>
            <a:pPr>
              <a:lnSpc>
                <a:spcPct val="170000"/>
              </a:lnSpc>
            </a:pPr>
            <a:r>
              <a:rPr lang="zh-CN" altLang="zh-CN" b="1" dirty="0"/>
              <a:t>①本来是乐曲的名称。如《菩萨蛮》，据说是由于唐代大中初年，女蛮国进贡，她们梳着高髻，戴着金冠，满身璎珞</a:t>
            </a:r>
            <a:r>
              <a:rPr lang="en-US" altLang="zh-CN" b="1" dirty="0"/>
              <a:t>(</a:t>
            </a:r>
            <a:r>
              <a:rPr lang="zh-CN" altLang="zh-CN" b="1" dirty="0"/>
              <a:t>璎珞是身上佩挂的珠宝</a:t>
            </a:r>
            <a:r>
              <a:rPr lang="en-US" altLang="zh-CN" b="1" dirty="0"/>
              <a:t>)</a:t>
            </a:r>
            <a:r>
              <a:rPr lang="zh-CN" altLang="zh-CN" b="1" dirty="0"/>
              <a:t>，像菩萨。当时教坊因此谱成《菩萨蛮》曲。《西江月》《风入松》《蝶恋花》等，都属于这一类，这些都是来自民间的曲调。 </a:t>
            </a:r>
          </a:p>
          <a:p>
            <a:endParaRPr lang="zh-CN" altLang="en-US" dirty="0"/>
          </a:p>
        </p:txBody>
      </p:sp>
    </p:spTree>
    <p:extLst>
      <p:ext uri="{BB962C8B-B14F-4D97-AF65-F5344CB8AC3E}">
        <p14:creationId xmlns:p14="http://schemas.microsoft.com/office/powerpoint/2010/main" xmlns="" val="4050651007"/>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randombar(vertic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5"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randombar(vertic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5"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randombar(vertical)">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612058"/>
            <a:ext cx="12192000" cy="4743713"/>
          </a:xfrm>
        </p:spPr>
        <p:txBody>
          <a:bodyPr>
            <a:normAutofit fontScale="55000" lnSpcReduction="20000"/>
          </a:bodyPr>
          <a:lstStyle/>
          <a:p>
            <a:pPr>
              <a:lnSpc>
                <a:spcPct val="170000"/>
              </a:lnSpc>
            </a:pPr>
            <a:r>
              <a:rPr lang="zh-CN" altLang="zh-CN" b="1" dirty="0"/>
              <a:t>②摘取一首词中的几个字作为词牌。如《忆秦娥》，因为依照这个格式写出的最初一首词开头两句是</a:t>
            </a:r>
            <a:r>
              <a:rPr lang="en-US" altLang="zh-CN" b="1" dirty="0"/>
              <a:t>“</a:t>
            </a:r>
            <a:r>
              <a:rPr lang="zh-CN" altLang="zh-CN" b="1" dirty="0"/>
              <a:t>箫声咽，秦娥梦断秦楼月</a:t>
            </a:r>
            <a:r>
              <a:rPr lang="en-US" altLang="zh-CN" b="1" dirty="0"/>
              <a:t>”</a:t>
            </a:r>
            <a:r>
              <a:rPr lang="zh-CN" altLang="zh-CN" b="1" dirty="0"/>
              <a:t>，所以词牌就叫《忆秦娥》，又叫《秦楼月》。《忆江南》本名《望江南》，又名《谢秋娘》，但因白居易有一首咏</a:t>
            </a:r>
            <a:r>
              <a:rPr lang="en-US" altLang="zh-CN" b="1" dirty="0"/>
              <a:t>“</a:t>
            </a:r>
            <a:r>
              <a:rPr lang="zh-CN" altLang="zh-CN" b="1" dirty="0"/>
              <a:t>江南好</a:t>
            </a:r>
            <a:r>
              <a:rPr lang="en-US" altLang="zh-CN" b="1" dirty="0"/>
              <a:t>”</a:t>
            </a:r>
            <a:r>
              <a:rPr lang="zh-CN" altLang="zh-CN" b="1" dirty="0"/>
              <a:t>的词，最后一句是</a:t>
            </a:r>
            <a:r>
              <a:rPr lang="en-US" altLang="zh-CN" b="1" dirty="0"/>
              <a:t>“</a:t>
            </a:r>
            <a:r>
              <a:rPr lang="zh-CN" altLang="zh-CN" b="1" dirty="0"/>
              <a:t>能不忆江南</a:t>
            </a:r>
            <a:r>
              <a:rPr lang="en-US" altLang="zh-CN" b="1" dirty="0"/>
              <a:t>”</a:t>
            </a:r>
            <a:r>
              <a:rPr lang="zh-CN" altLang="zh-CN" b="1" dirty="0"/>
              <a:t>，所以词牌又叫《忆江南》。《如梦令》原名《忆仙姿》，后改名《如梦令》，这是因为后唐庄宗所写的《忆仙姿》中有</a:t>
            </a:r>
            <a:r>
              <a:rPr lang="en-US" altLang="zh-CN" b="1" dirty="0"/>
              <a:t>“</a:t>
            </a:r>
            <a:r>
              <a:rPr lang="zh-CN" altLang="zh-CN" b="1" dirty="0"/>
              <a:t>如梦，如梦，残月落花烟重</a:t>
            </a:r>
            <a:r>
              <a:rPr lang="en-US" altLang="zh-CN" b="1" dirty="0"/>
              <a:t>”</a:t>
            </a:r>
            <a:r>
              <a:rPr lang="zh-CN" altLang="zh-CN" b="1" dirty="0"/>
              <a:t>等句。《念奴娇》又叫《大江东去》，这是由于苏轼有一首《念奴娇》，第一句是“大江东去”，又叫《酹江月》，因为苏轼这首词最后三个字是“酹江月”。 </a:t>
            </a:r>
          </a:p>
        </p:txBody>
      </p:sp>
    </p:spTree>
    <p:extLst>
      <p:ext uri="{BB962C8B-B14F-4D97-AF65-F5344CB8AC3E}">
        <p14:creationId xmlns:p14="http://schemas.microsoft.com/office/powerpoint/2010/main" xmlns="" val="3808119517"/>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612058"/>
            <a:ext cx="12192000" cy="4961428"/>
          </a:xfrm>
        </p:spPr>
        <p:txBody>
          <a:bodyPr>
            <a:normAutofit fontScale="62500" lnSpcReduction="20000"/>
          </a:bodyPr>
          <a:lstStyle/>
          <a:p>
            <a:pPr>
              <a:lnSpc>
                <a:spcPct val="170000"/>
              </a:lnSpc>
            </a:pPr>
            <a:r>
              <a:rPr lang="zh-CN" altLang="zh-CN" b="1" dirty="0"/>
              <a:t>③本来就是词的题目。《踏歌词》咏的是舞蹈，《舞马词》咏的是舞马，《欸乃曲》咏的是泛舟，《渔歌子》咏的是打鱼，《浪淘沙》咏的是浪淘沙，《抛球乐》咏的是抛绣球，《更漏子》咏的是夜。这种情况是最普遍的。凡是词牌下面未注明</a:t>
            </a:r>
            <a:r>
              <a:rPr lang="en-US" altLang="zh-CN" b="1" dirty="0"/>
              <a:t>“</a:t>
            </a:r>
            <a:r>
              <a:rPr lang="zh-CN" altLang="zh-CN" b="1" dirty="0"/>
              <a:t>本意</a:t>
            </a:r>
            <a:r>
              <a:rPr lang="en-US" altLang="zh-CN" b="1" dirty="0"/>
              <a:t>”</a:t>
            </a:r>
            <a:r>
              <a:rPr lang="zh-CN" altLang="zh-CN" b="1" dirty="0"/>
              <a:t>的，就是说，词牌同时也是词题，不另有题目了。 </a:t>
            </a:r>
          </a:p>
          <a:p>
            <a:pPr>
              <a:lnSpc>
                <a:spcPct val="170000"/>
              </a:lnSpc>
            </a:pPr>
            <a:r>
              <a:rPr lang="zh-CN" altLang="zh-CN" b="1" dirty="0"/>
              <a:t>但是，绝大多数的词都不是用</a:t>
            </a:r>
            <a:r>
              <a:rPr lang="en-US" altLang="zh-CN" b="1" dirty="0"/>
              <a:t>“</a:t>
            </a:r>
            <a:r>
              <a:rPr lang="zh-CN" altLang="zh-CN" b="1" dirty="0"/>
              <a:t>本意</a:t>
            </a:r>
            <a:r>
              <a:rPr lang="en-US" altLang="zh-CN" b="1" dirty="0"/>
              <a:t>”</a:t>
            </a:r>
            <a:r>
              <a:rPr lang="zh-CN" altLang="zh-CN" b="1" dirty="0"/>
              <a:t>，因此，词牌之外还有词题。一般是在词牌下面用较小的字注明词题。在这种情况下，词题和词牌没有任何关系。一首《浪淘沙》可以完全不讲到浪，也不讲到沙；一首《忆江南》也可以完全不讲到江南。这样，词牌只不过是词谱的代号罢了。</a:t>
            </a:r>
          </a:p>
        </p:txBody>
      </p:sp>
    </p:spTree>
    <p:extLst>
      <p:ext uri="{BB962C8B-B14F-4D97-AF65-F5344CB8AC3E}">
        <p14:creationId xmlns:p14="http://schemas.microsoft.com/office/powerpoint/2010/main" xmlns="" val="2104451833"/>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0" y="580571"/>
            <a:ext cx="12191999" cy="6277429"/>
          </a:xfrm>
        </p:spPr>
        <p:txBody>
          <a:bodyPr>
            <a:normAutofit fontScale="55000" lnSpcReduction="20000"/>
          </a:bodyPr>
          <a:lstStyle/>
          <a:p>
            <a:pPr>
              <a:lnSpc>
                <a:spcPct val="170000"/>
              </a:lnSpc>
            </a:pPr>
            <a:r>
              <a:rPr lang="en-US" altLang="zh-CN" b="1" dirty="0">
                <a:solidFill>
                  <a:srgbClr val="FF0000"/>
                </a:solidFill>
              </a:rPr>
              <a:t>3. </a:t>
            </a:r>
            <a:r>
              <a:rPr lang="zh-CN" altLang="zh-CN" b="1" dirty="0">
                <a:solidFill>
                  <a:srgbClr val="FF0000"/>
                </a:solidFill>
              </a:rPr>
              <a:t>了解豪放派词：</a:t>
            </a:r>
          </a:p>
          <a:p>
            <a:pPr>
              <a:lnSpc>
                <a:spcPct val="170000"/>
              </a:lnSpc>
            </a:pPr>
            <a:r>
              <a:rPr lang="zh-CN" altLang="zh-CN" b="1" dirty="0"/>
              <a:t>中国宋词风格流派之一。北宋诗文革新派作家如欧阳修、王安石、苏轼、苏辙都曾用</a:t>
            </a:r>
            <a:r>
              <a:rPr lang="en-US" altLang="zh-CN" b="1" dirty="0"/>
              <a:t>“</a:t>
            </a:r>
            <a:r>
              <a:rPr lang="zh-CN" altLang="zh-CN" b="1" dirty="0"/>
              <a:t>豪放</a:t>
            </a:r>
            <a:r>
              <a:rPr lang="en-US" altLang="zh-CN" b="1" dirty="0"/>
              <a:t>”</a:t>
            </a:r>
            <a:r>
              <a:rPr lang="zh-CN" altLang="zh-CN" b="1" dirty="0"/>
              <a:t>一词衡文评诗。第一个用</a:t>
            </a:r>
            <a:r>
              <a:rPr lang="en-US" altLang="zh-CN" b="1" dirty="0"/>
              <a:t>“</a:t>
            </a:r>
            <a:r>
              <a:rPr lang="zh-CN" altLang="zh-CN" b="1" dirty="0"/>
              <a:t>豪放</a:t>
            </a:r>
            <a:r>
              <a:rPr lang="en-US" altLang="zh-CN" b="1" dirty="0"/>
              <a:t>”</a:t>
            </a:r>
            <a:r>
              <a:rPr lang="zh-CN" altLang="zh-CN" b="1" dirty="0"/>
              <a:t>评词的是苏轼。</a:t>
            </a:r>
          </a:p>
          <a:p>
            <a:pPr>
              <a:lnSpc>
                <a:spcPct val="170000"/>
              </a:lnSpc>
            </a:pPr>
            <a:r>
              <a:rPr lang="zh-CN" altLang="zh-CN" b="1" dirty="0"/>
              <a:t>豪放派特点大体是创作视野较为广阔，气象恢宏雄放，喜用诗文的手法、句法写词，语词宏博，用事较多，不拘守音律，然而有时失之平直，甚至涉于狂怪叫嚣。</a:t>
            </a:r>
          </a:p>
          <a:p>
            <a:pPr>
              <a:lnSpc>
                <a:spcPct val="170000"/>
              </a:lnSpc>
            </a:pPr>
            <a:r>
              <a:rPr lang="zh-CN" altLang="zh-CN" b="1" dirty="0"/>
              <a:t>据南宋俞文豹《吹剑续录》载：</a:t>
            </a:r>
            <a:r>
              <a:rPr lang="en-US" altLang="zh-CN" b="1" dirty="0"/>
              <a:t>“</a:t>
            </a:r>
            <a:r>
              <a:rPr lang="zh-CN" altLang="zh-CN" b="1" dirty="0"/>
              <a:t>东坡在玉堂，有幕士善讴，因问：</a:t>
            </a:r>
            <a:r>
              <a:rPr lang="en-US" altLang="zh-CN" b="1" dirty="0"/>
              <a:t>‘</a:t>
            </a:r>
            <a:r>
              <a:rPr lang="zh-CN" altLang="zh-CN" b="1" dirty="0"/>
              <a:t>我词比柳词何如？</a:t>
            </a:r>
            <a:r>
              <a:rPr lang="en-US" altLang="zh-CN" b="1" dirty="0"/>
              <a:t>’</a:t>
            </a:r>
            <a:r>
              <a:rPr lang="zh-CN" altLang="zh-CN" b="1" dirty="0"/>
              <a:t>对曰：</a:t>
            </a:r>
            <a:r>
              <a:rPr lang="en-US" altLang="zh-CN" b="1" dirty="0"/>
              <a:t>‘</a:t>
            </a:r>
            <a:r>
              <a:rPr lang="zh-CN" altLang="zh-CN" b="1" dirty="0"/>
              <a:t>柳郎中词，只合十七八女孩儿执红牙拍板，唱杨柳岸晓风残月。学士词，须关西大汉，执铁板，唱大江东去。’公为之绝倒。”这则故事，表明两种不同词风的对比。南宋人已明确地把苏轼、辛弃疾作为豪放派的代表，以后遂相沿用。</a:t>
            </a:r>
          </a:p>
          <a:p>
            <a:endParaRPr lang="zh-CN" altLang="en-US" dirty="0"/>
          </a:p>
        </p:txBody>
      </p:sp>
    </p:spTree>
    <p:extLst>
      <p:ext uri="{BB962C8B-B14F-4D97-AF65-F5344CB8AC3E}">
        <p14:creationId xmlns:p14="http://schemas.microsoft.com/office/powerpoint/2010/main" xmlns="" val="2409480523"/>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randombar(vertic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5"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randombar(vertical)">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xmlns="" id="{DB5CC752-3517-496B-A99A-329903809327}"/>
              </a:ext>
            </a:extLst>
          </p:cNvPr>
          <p:cNvSpPr>
            <a:spLocks noGrp="1"/>
          </p:cNvSpPr>
          <p:nvPr>
            <p:ph type="title"/>
          </p:nvPr>
        </p:nvSpPr>
        <p:spPr>
          <a:xfrm>
            <a:off x="609600" y="457201"/>
            <a:ext cx="10972800" cy="1143000"/>
          </a:xfrm>
        </p:spPr>
        <p:txBody>
          <a:bodyPr/>
          <a:lstStyle/>
          <a:p>
            <a:r>
              <a:rPr lang="zh-CN" altLang="zh-CN" b="1" dirty="0">
                <a:solidFill>
                  <a:srgbClr val="FF0000"/>
                </a:solidFill>
              </a:rPr>
              <a:t>背景及解题</a:t>
            </a:r>
            <a:endParaRPr lang="zh-CN" altLang="en-US" dirty="0">
              <a:solidFill>
                <a:srgbClr val="FF0000"/>
              </a:solidFill>
            </a:endParaRPr>
          </a:p>
        </p:txBody>
      </p:sp>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17987" y="1451428"/>
            <a:ext cx="11901948" cy="5406571"/>
          </a:xfrm>
        </p:spPr>
        <p:txBody>
          <a:bodyPr>
            <a:normAutofit fontScale="62500" lnSpcReduction="20000"/>
          </a:bodyPr>
          <a:lstStyle/>
          <a:p>
            <a:pPr>
              <a:lnSpc>
                <a:spcPct val="160000"/>
              </a:lnSpc>
            </a:pPr>
            <a:r>
              <a:rPr lang="en-US" altLang="zh-CN" b="1" dirty="0">
                <a:solidFill>
                  <a:srgbClr val="C00000"/>
                </a:solidFill>
                <a:latin typeface="+mn-ea"/>
              </a:rPr>
              <a:t>1.</a:t>
            </a:r>
            <a:r>
              <a:rPr lang="zh-CN" altLang="zh-CN" b="1" dirty="0">
                <a:solidFill>
                  <a:srgbClr val="C00000"/>
                </a:solidFill>
                <a:latin typeface="+mn-ea"/>
              </a:rPr>
              <a:t>背景：</a:t>
            </a:r>
          </a:p>
          <a:p>
            <a:pPr>
              <a:lnSpc>
                <a:spcPct val="160000"/>
              </a:lnSpc>
            </a:pPr>
            <a:r>
              <a:rPr lang="zh-CN" altLang="zh-CN" b="1" dirty="0"/>
              <a:t>《念奴娇》是一首怀古词，写于神宗元丰五年（</a:t>
            </a:r>
            <a:r>
              <a:rPr lang="en-US" altLang="zh-CN" b="1" dirty="0"/>
              <a:t>1082</a:t>
            </a:r>
            <a:r>
              <a:rPr lang="zh-CN" altLang="zh-CN" b="1" dirty="0"/>
              <a:t>），作者在“乌台诗案”之后被贬到黄州时期。黄州附近有个“赤鼻矶”，相传即三国时周瑜大败曹操的赤壁。作者在词中写的就是游览这个“赤壁”的所见、所想，借咏史表达了词人对古代英雄豪杰的缅怀和对功业早就的周瑜的仰慕之情，又联系到自己的现实处境，遂产生了年岁将老，壮志难酬的无限感慨。这首词就是他复杂心情的集中反映，词中抒写的是郁积在他心中的块垒，然而格调是豪壮的，跟失意文人的同主题作品显然不同。</a:t>
            </a:r>
          </a:p>
        </p:txBody>
      </p:sp>
    </p:spTree>
    <p:extLst>
      <p:ext uri="{BB962C8B-B14F-4D97-AF65-F5344CB8AC3E}">
        <p14:creationId xmlns:p14="http://schemas.microsoft.com/office/powerpoint/2010/main" xmlns="" val="2104421230"/>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out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ox(in)">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0" y="624114"/>
            <a:ext cx="12090399" cy="5355772"/>
          </a:xfrm>
        </p:spPr>
        <p:txBody>
          <a:bodyPr>
            <a:normAutofit fontScale="55000" lnSpcReduction="20000"/>
          </a:bodyPr>
          <a:lstStyle/>
          <a:p>
            <a:pPr>
              <a:lnSpc>
                <a:spcPct val="170000"/>
              </a:lnSpc>
            </a:pPr>
            <a:r>
              <a:rPr lang="en-US" altLang="zh-CN" b="1" dirty="0">
                <a:solidFill>
                  <a:srgbClr val="C00000"/>
                </a:solidFill>
                <a:latin typeface="+mn-ea"/>
              </a:rPr>
              <a:t>2.</a:t>
            </a:r>
            <a:r>
              <a:rPr lang="zh-CN" altLang="zh-CN" b="1" dirty="0">
                <a:solidFill>
                  <a:srgbClr val="C00000"/>
                </a:solidFill>
                <a:latin typeface="+mn-ea"/>
              </a:rPr>
              <a:t>解</a:t>
            </a:r>
            <a:r>
              <a:rPr lang="en-US" altLang="zh-CN" b="1" dirty="0">
                <a:solidFill>
                  <a:srgbClr val="C00000"/>
                </a:solidFill>
                <a:latin typeface="+mn-ea"/>
              </a:rPr>
              <a:t> </a:t>
            </a:r>
            <a:r>
              <a:rPr lang="zh-CN" altLang="zh-CN" b="1" dirty="0">
                <a:solidFill>
                  <a:srgbClr val="C00000"/>
                </a:solidFill>
                <a:latin typeface="+mn-ea"/>
              </a:rPr>
              <a:t>题</a:t>
            </a:r>
            <a:endParaRPr lang="en-US" altLang="zh-CN" b="1" dirty="0">
              <a:solidFill>
                <a:srgbClr val="C00000"/>
              </a:solidFill>
              <a:latin typeface="+mn-ea"/>
            </a:endParaRPr>
          </a:p>
          <a:p>
            <a:pPr>
              <a:lnSpc>
                <a:spcPct val="170000"/>
              </a:lnSpc>
            </a:pPr>
            <a:r>
              <a:rPr lang="zh-CN" altLang="zh-CN" b="1" dirty="0"/>
              <a:t>“念奴娇”是词牌名，“赤壁怀古”是词的题目</a:t>
            </a:r>
            <a:r>
              <a:rPr lang="en-US" altLang="zh-CN" b="1" dirty="0"/>
              <a:t> </a:t>
            </a:r>
            <a:r>
              <a:rPr lang="zh-CN" altLang="zh-CN" b="1" dirty="0"/>
              <a:t>。“赤壁怀古”——怀古诗。怀古：追怀古昔，怀念古代的人物和事迹，目的还在于“写今”。</a:t>
            </a:r>
            <a:endParaRPr lang="en-US" altLang="zh-CN" b="1" dirty="0"/>
          </a:p>
          <a:p>
            <a:pPr>
              <a:lnSpc>
                <a:spcPct val="170000"/>
              </a:lnSpc>
            </a:pPr>
            <a:endParaRPr lang="en-US" altLang="zh-CN" b="1" dirty="0"/>
          </a:p>
          <a:p>
            <a:pPr>
              <a:lnSpc>
                <a:spcPct val="170000"/>
              </a:lnSpc>
            </a:pPr>
            <a:r>
              <a:rPr lang="zh-CN" altLang="zh-CN" b="1" dirty="0">
                <a:solidFill>
                  <a:srgbClr val="C00000"/>
                </a:solidFill>
              </a:rPr>
              <a:t>咏史怀古诗：</a:t>
            </a:r>
            <a:endParaRPr lang="en-US" altLang="zh-CN" b="1" dirty="0">
              <a:solidFill>
                <a:srgbClr val="C00000"/>
              </a:solidFill>
            </a:endParaRPr>
          </a:p>
          <a:p>
            <a:pPr>
              <a:lnSpc>
                <a:spcPct val="170000"/>
              </a:lnSpc>
            </a:pPr>
            <a:r>
              <a:rPr lang="zh-CN" altLang="zh-CN" b="1" dirty="0"/>
              <a:t>一般以古代历史事件或古代人物为题材，或借古讽今，或寄寓个人怀才不遇的感伤，或表达昔盛今衰的兴替之感。诗人以历史事件、历史人物、历史陈迹为题材，借登高望远、咏叹史实、怀念古迹来达到感慨兴衰、寄托哀思、托古讽今等目的。这类诗由于多写古人往事，且多用典故，手法委婉。</a:t>
            </a:r>
          </a:p>
          <a:p>
            <a:endParaRPr lang="zh-CN" altLang="en-US" dirty="0"/>
          </a:p>
        </p:txBody>
      </p:sp>
    </p:spTree>
    <p:extLst>
      <p:ext uri="{BB962C8B-B14F-4D97-AF65-F5344CB8AC3E}">
        <p14:creationId xmlns:p14="http://schemas.microsoft.com/office/powerpoint/2010/main" xmlns="" val="1097615706"/>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randombar(vertical)">
                                      <p:cBhvr>
                                        <p:cTn id="17" dur="500"/>
                                        <p:tgtEl>
                                          <p:spTgt spid="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5" fill="hold"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randombar(vertical)">
                                      <p:cBhvr>
                                        <p:cTn id="2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0" y="580572"/>
            <a:ext cx="12191999" cy="5442858"/>
          </a:xfrm>
        </p:spPr>
        <p:txBody>
          <a:bodyPr>
            <a:normAutofit fontScale="55000" lnSpcReduction="20000"/>
          </a:bodyPr>
          <a:lstStyle/>
          <a:p>
            <a:pPr>
              <a:lnSpc>
                <a:spcPct val="170000"/>
              </a:lnSpc>
            </a:pPr>
            <a:r>
              <a:rPr lang="en-US" altLang="zh-CN" b="1" dirty="0">
                <a:solidFill>
                  <a:srgbClr val="C00000"/>
                </a:solidFill>
              </a:rPr>
              <a:t>3.</a:t>
            </a:r>
            <a:r>
              <a:rPr lang="zh-CN" altLang="zh-CN" b="1" dirty="0">
                <a:solidFill>
                  <a:srgbClr val="C00000"/>
                </a:solidFill>
              </a:rPr>
              <a:t>名家点评：</a:t>
            </a:r>
          </a:p>
          <a:p>
            <a:pPr>
              <a:lnSpc>
                <a:spcPct val="170000"/>
              </a:lnSpc>
            </a:pPr>
            <a:r>
              <a:rPr lang="en-US" altLang="zh-CN" b="1" dirty="0"/>
              <a:t>(1)</a:t>
            </a:r>
            <a:r>
              <a:rPr lang="zh-CN" altLang="zh-CN" b="1" dirty="0"/>
              <a:t>东坡赤壁词殆戏以周郎自况也。词才百余字，而江山人物无复余蕴，宜其为乐府绝唱。</a:t>
            </a:r>
            <a:r>
              <a:rPr lang="en-US" altLang="zh-CN" b="1" dirty="0"/>
              <a:t>——</a:t>
            </a:r>
            <a:r>
              <a:rPr lang="zh-CN" altLang="zh-CN" b="1" dirty="0"/>
              <a:t>金、元之际著名文学家元好问</a:t>
            </a:r>
          </a:p>
          <a:p>
            <a:pPr>
              <a:lnSpc>
                <a:spcPct val="170000"/>
              </a:lnSpc>
            </a:pPr>
            <a:r>
              <a:rPr lang="en-US" altLang="zh-CN" b="1" dirty="0"/>
              <a:t>(2)</a:t>
            </a:r>
            <a:r>
              <a:rPr lang="zh-CN" altLang="zh-CN" b="1" dirty="0"/>
              <a:t>题是怀古，意谓自己消磨壮心殆尽也。开口</a:t>
            </a:r>
            <a:r>
              <a:rPr lang="en-US" altLang="zh-CN" b="1" dirty="0"/>
              <a:t>“</a:t>
            </a:r>
            <a:r>
              <a:rPr lang="zh-CN" altLang="zh-CN" b="1" dirty="0"/>
              <a:t>大江东去</a:t>
            </a:r>
            <a:r>
              <a:rPr lang="en-US" altLang="zh-CN" b="1" dirty="0"/>
              <a:t>”</a:t>
            </a:r>
            <a:r>
              <a:rPr lang="zh-CN" altLang="zh-CN" b="1" dirty="0"/>
              <a:t>二句，叹浪淘人物，是自己与周郎俱在内也。</a:t>
            </a:r>
            <a:r>
              <a:rPr lang="en-US" altLang="zh-CN" b="1" dirty="0"/>
              <a:t>“</a:t>
            </a:r>
            <a:r>
              <a:rPr lang="zh-CN" altLang="zh-CN" b="1" dirty="0"/>
              <a:t>故垒</a:t>
            </a:r>
            <a:r>
              <a:rPr lang="en-US" altLang="zh-CN" b="1" dirty="0"/>
              <a:t>”</a:t>
            </a:r>
            <a:r>
              <a:rPr lang="zh-CN" altLang="zh-CN" b="1" dirty="0"/>
              <a:t>句至次阕</a:t>
            </a:r>
            <a:r>
              <a:rPr lang="en-US" altLang="zh-CN" b="1" dirty="0"/>
              <a:t>“</a:t>
            </a:r>
            <a:r>
              <a:rPr lang="zh-CN" altLang="zh-CN" b="1" dirty="0"/>
              <a:t>灰飞烟灭</a:t>
            </a:r>
            <a:r>
              <a:rPr lang="en-US" altLang="zh-CN" b="1" dirty="0"/>
              <a:t>”</a:t>
            </a:r>
            <a:r>
              <a:rPr lang="zh-CN" altLang="zh-CN" b="1" dirty="0"/>
              <a:t>句，俱就赤壁写周郎之事。</a:t>
            </a:r>
            <a:r>
              <a:rPr lang="en-US" altLang="zh-CN" b="1" dirty="0"/>
              <a:t>“</a:t>
            </a:r>
            <a:r>
              <a:rPr lang="zh-CN" altLang="zh-CN" b="1" dirty="0"/>
              <a:t>故国</a:t>
            </a:r>
            <a:r>
              <a:rPr lang="en-US" altLang="zh-CN" b="1" dirty="0"/>
              <a:t>”</a:t>
            </a:r>
            <a:r>
              <a:rPr lang="zh-CN" altLang="zh-CN" b="1" dirty="0"/>
              <a:t>三句，是就周郎折到自己。</a:t>
            </a:r>
            <a:r>
              <a:rPr lang="en-US" altLang="zh-CN" b="1" dirty="0"/>
              <a:t>“</a:t>
            </a:r>
            <a:r>
              <a:rPr lang="zh-CN" altLang="zh-CN" b="1" dirty="0"/>
              <a:t>人生如梦</a:t>
            </a:r>
            <a:r>
              <a:rPr lang="en-US" altLang="zh-CN" b="1" dirty="0"/>
              <a:t>”</a:t>
            </a:r>
            <a:r>
              <a:rPr lang="zh-CN" altLang="zh-CN" b="1" dirty="0"/>
              <a:t>二句，总结以应起二句。总而言之，题是赤壁，心实为己而发。周郎是宾，自己是主。借宾定主，寓主于宾。是主是宾，离奇变幻，细思方得其主意处。不可但诵其词，而不知其命意所在也。</a:t>
            </a:r>
            <a:r>
              <a:rPr lang="en-US" altLang="zh-CN" b="1" dirty="0"/>
              <a:t>——</a:t>
            </a:r>
            <a:r>
              <a:rPr lang="zh-CN" altLang="zh-CN" b="1" dirty="0"/>
              <a:t>清代学者黄苏。</a:t>
            </a:r>
          </a:p>
          <a:p>
            <a:endParaRPr lang="zh-CN" altLang="en-US" dirty="0"/>
          </a:p>
        </p:txBody>
      </p:sp>
    </p:spTree>
    <p:extLst>
      <p:ext uri="{BB962C8B-B14F-4D97-AF65-F5344CB8AC3E}">
        <p14:creationId xmlns:p14="http://schemas.microsoft.com/office/powerpoint/2010/main" xmlns="" val="2976182453"/>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randombar(vertical)">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9FFA91A-34D5-40D9-ACB0-0CD7BA1A4C62}"/>
              </a:ext>
            </a:extLst>
          </p:cNvPr>
          <p:cNvSpPr>
            <a:spLocks noGrp="1"/>
          </p:cNvSpPr>
          <p:nvPr>
            <p:ph type="title"/>
          </p:nvPr>
        </p:nvSpPr>
        <p:spPr/>
        <p:txBody>
          <a:bodyPr/>
          <a:lstStyle/>
          <a:p>
            <a:r>
              <a:rPr lang="zh-CN" altLang="en-US" b="1" dirty="0">
                <a:solidFill>
                  <a:srgbClr val="FF0000"/>
                </a:solidFill>
              </a:rPr>
              <a:t>基础知识</a:t>
            </a:r>
          </a:p>
        </p:txBody>
      </p:sp>
      <p:sp>
        <p:nvSpPr>
          <p:cNvPr id="3" name="内容占位符 2">
            <a:extLst>
              <a:ext uri="{FF2B5EF4-FFF2-40B4-BE49-F238E27FC236}">
                <a16:creationId xmlns:a16="http://schemas.microsoft.com/office/drawing/2014/main" xmlns="" id="{88ACED5E-392A-4787-8AF4-91849056D7DC}"/>
              </a:ext>
            </a:extLst>
          </p:cNvPr>
          <p:cNvSpPr>
            <a:spLocks noGrp="1"/>
          </p:cNvSpPr>
          <p:nvPr>
            <p:ph idx="1"/>
          </p:nvPr>
        </p:nvSpPr>
        <p:spPr/>
        <p:txBody>
          <a:bodyPr/>
          <a:lstStyle/>
          <a:p>
            <a:pPr>
              <a:lnSpc>
                <a:spcPct val="150000"/>
              </a:lnSpc>
            </a:pPr>
            <a:r>
              <a:rPr lang="zh-CN" altLang="zh-CN" sz="2400" b="1" dirty="0"/>
              <a:t>（一）字音：</a:t>
            </a:r>
          </a:p>
          <a:p>
            <a:pPr>
              <a:lnSpc>
                <a:spcPct val="150000"/>
              </a:lnSpc>
            </a:pPr>
            <a:r>
              <a:rPr lang="zh-CN" altLang="zh-CN" sz="2400" b="1" dirty="0"/>
              <a:t>羽扇纶巾</a:t>
            </a:r>
            <a:r>
              <a:rPr lang="en-US" altLang="zh-CN" sz="2400" b="1" dirty="0"/>
              <a:t>(</a:t>
            </a:r>
            <a:r>
              <a:rPr lang="en-US" altLang="zh-CN" sz="2400" b="1" dirty="0" err="1"/>
              <a:t>ɡuān</a:t>
            </a:r>
            <a:r>
              <a:rPr lang="en-US" altLang="zh-CN" sz="2400" b="1" dirty="0"/>
              <a:t>)    </a:t>
            </a:r>
            <a:r>
              <a:rPr lang="zh-CN" altLang="zh-CN" sz="2400" b="1" dirty="0"/>
              <a:t>樯橹</a:t>
            </a:r>
            <a:r>
              <a:rPr lang="en-US" altLang="zh-CN" sz="2400" b="1" dirty="0"/>
              <a:t>(</a:t>
            </a:r>
            <a:r>
              <a:rPr lang="en-US" altLang="zh-CN" sz="2400" b="1" dirty="0" err="1"/>
              <a:t>lǔ</a:t>
            </a:r>
            <a:r>
              <a:rPr lang="en-US" altLang="zh-CN" sz="2400" b="1" dirty="0"/>
              <a:t>)     </a:t>
            </a:r>
            <a:r>
              <a:rPr lang="zh-CN" altLang="zh-CN" sz="2400" b="1" dirty="0"/>
              <a:t>酹</a:t>
            </a:r>
            <a:r>
              <a:rPr lang="en-US" altLang="zh-CN" sz="2400" b="1" dirty="0"/>
              <a:t>(</a:t>
            </a:r>
            <a:r>
              <a:rPr lang="en-US" altLang="zh-CN" sz="2400" b="1" dirty="0" err="1"/>
              <a:t>lèi</a:t>
            </a:r>
            <a:r>
              <a:rPr lang="en-US" altLang="zh-CN" sz="2400" b="1" dirty="0"/>
              <a:t>)      </a:t>
            </a:r>
            <a:r>
              <a:rPr lang="zh-CN" altLang="zh-CN" sz="2400" b="1" dirty="0"/>
              <a:t>瑾</a:t>
            </a:r>
            <a:r>
              <a:rPr lang="en-US" altLang="zh-CN" sz="2400" b="1" dirty="0"/>
              <a:t>(</a:t>
            </a:r>
            <a:r>
              <a:rPr lang="en-US" altLang="zh-CN" sz="2400" b="1" dirty="0" err="1"/>
              <a:t>jǐn</a:t>
            </a:r>
            <a:r>
              <a:rPr lang="en-US" altLang="zh-CN" sz="2400" b="1" dirty="0"/>
              <a:t>)</a:t>
            </a:r>
            <a:endParaRPr lang="zh-CN" altLang="zh-CN" sz="2400" b="1" dirty="0"/>
          </a:p>
          <a:p>
            <a:pPr>
              <a:lnSpc>
                <a:spcPct val="150000"/>
              </a:lnSpc>
            </a:pPr>
            <a:r>
              <a:rPr lang="zh-CN" altLang="zh-CN" sz="2400" b="1" dirty="0"/>
              <a:t>（二）释义：</a:t>
            </a:r>
          </a:p>
          <a:p>
            <a:pPr>
              <a:lnSpc>
                <a:spcPct val="150000"/>
              </a:lnSpc>
            </a:pPr>
            <a:r>
              <a:rPr lang="en-US" altLang="zh-CN" sz="2400" b="1" dirty="0"/>
              <a:t>1.</a:t>
            </a:r>
            <a:r>
              <a:rPr lang="zh-CN" altLang="zh-CN" sz="2400" b="1" dirty="0"/>
              <a:t>词类活用</a:t>
            </a:r>
          </a:p>
          <a:p>
            <a:pPr>
              <a:lnSpc>
                <a:spcPct val="150000"/>
              </a:lnSpc>
            </a:pPr>
            <a:r>
              <a:rPr lang="en-US" altLang="zh-CN" sz="2400" b="1" dirty="0"/>
              <a:t>(1)</a:t>
            </a:r>
            <a:r>
              <a:rPr lang="zh-CN" altLang="zh-CN" sz="2400" b="1" dirty="0"/>
              <a:t>大江东去　</a:t>
            </a:r>
            <a:r>
              <a:rPr lang="zh-CN" altLang="zh-CN" sz="2400" b="1" u="sng" dirty="0"/>
              <a:t>名词作状语，向东</a:t>
            </a:r>
            <a:endParaRPr lang="zh-CN" altLang="zh-CN" sz="2400" b="1" dirty="0"/>
          </a:p>
          <a:p>
            <a:pPr>
              <a:lnSpc>
                <a:spcPct val="150000"/>
              </a:lnSpc>
            </a:pPr>
            <a:r>
              <a:rPr lang="en-US" altLang="zh-CN" sz="2400" b="1" dirty="0"/>
              <a:t>(2)</a:t>
            </a:r>
            <a:r>
              <a:rPr lang="zh-CN" altLang="zh-CN" sz="2400" b="1" dirty="0"/>
              <a:t>羽扇纶巾　</a:t>
            </a:r>
            <a:r>
              <a:rPr lang="zh-CN" altLang="zh-CN" sz="2400" b="1" u="sng" dirty="0"/>
              <a:t>名词作动词，手摇羽扇；头戴纶巾</a:t>
            </a:r>
            <a:endParaRPr lang="zh-CN" altLang="zh-CN" sz="2400" b="1" dirty="0"/>
          </a:p>
          <a:p>
            <a:pPr>
              <a:lnSpc>
                <a:spcPct val="150000"/>
              </a:lnSpc>
            </a:pPr>
            <a:r>
              <a:rPr lang="en-US" altLang="zh-CN" sz="2400" b="1" dirty="0"/>
              <a:t>(3)</a:t>
            </a:r>
            <a:r>
              <a:rPr lang="zh-CN" altLang="zh-CN" sz="2400" b="1" dirty="0"/>
              <a:t>灰飞烟灭　</a:t>
            </a:r>
            <a:r>
              <a:rPr lang="zh-CN" altLang="zh-CN" sz="2400" b="1" u="sng" dirty="0"/>
              <a:t>名词作状语，像灰一样；像烟一样</a:t>
            </a:r>
            <a:endParaRPr lang="zh-CN" altLang="zh-CN" sz="2400" b="1" dirty="0"/>
          </a:p>
          <a:p>
            <a:endParaRPr lang="zh-CN" altLang="en-US" dirty="0"/>
          </a:p>
        </p:txBody>
      </p:sp>
    </p:spTree>
    <p:extLst>
      <p:ext uri="{BB962C8B-B14F-4D97-AF65-F5344CB8AC3E}">
        <p14:creationId xmlns:p14="http://schemas.microsoft.com/office/powerpoint/2010/main" xmlns="" val="242928709"/>
      </p:ext>
    </p:extLst>
  </p:cSld>
  <p:clrMapOvr>
    <a:masterClrMapping/>
  </p:clrMapOvr>
  <p:transition spd="slow" advTm="3000">
    <p:plus/>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272717" y="834191"/>
            <a:ext cx="11277599" cy="4539914"/>
          </a:xfrm>
        </p:spPr>
        <p:txBody>
          <a:bodyPr>
            <a:normAutofit fontScale="85000" lnSpcReduction="10000"/>
          </a:bodyPr>
          <a:lstStyle/>
          <a:p>
            <a:pPr>
              <a:lnSpc>
                <a:spcPct val="150000"/>
              </a:lnSpc>
            </a:pPr>
            <a:r>
              <a:rPr lang="en-US" altLang="zh-CN" b="1" dirty="0">
                <a:solidFill>
                  <a:srgbClr val="C00000"/>
                </a:solidFill>
              </a:rPr>
              <a:t>3. </a:t>
            </a:r>
            <a:r>
              <a:rPr lang="zh-CN" altLang="zh-CN" b="1" dirty="0">
                <a:solidFill>
                  <a:srgbClr val="C00000"/>
                </a:solidFill>
              </a:rPr>
              <a:t>歌行体：</a:t>
            </a:r>
          </a:p>
          <a:p>
            <a:pPr>
              <a:lnSpc>
                <a:spcPct val="150000"/>
              </a:lnSpc>
            </a:pPr>
            <a:r>
              <a:rPr lang="zh-CN" altLang="zh-CN" b="1" dirty="0"/>
              <a:t>歌行体，是我国古代诗歌的一种体裁，</a:t>
            </a:r>
            <a:r>
              <a:rPr lang="en-US" altLang="zh-CN" b="1" dirty="0"/>
              <a:t>“</a:t>
            </a:r>
            <a:r>
              <a:rPr lang="zh-CN" altLang="zh-CN" b="1" dirty="0"/>
              <a:t>行</a:t>
            </a:r>
            <a:r>
              <a:rPr lang="en-US" altLang="zh-CN" b="1" dirty="0"/>
              <a:t>”</a:t>
            </a:r>
            <a:r>
              <a:rPr lang="zh-CN" altLang="zh-CN" b="1" dirty="0"/>
              <a:t>是乐曲的意思。因汉魏以前的乐府诗题为</a:t>
            </a:r>
            <a:r>
              <a:rPr lang="en-US" altLang="zh-CN" b="1" dirty="0"/>
              <a:t>“</a:t>
            </a:r>
            <a:r>
              <a:rPr lang="zh-CN" altLang="zh-CN" b="1" dirty="0"/>
              <a:t>歌</a:t>
            </a:r>
            <a:r>
              <a:rPr lang="en-US" altLang="zh-CN" b="1" dirty="0"/>
              <a:t>”</a:t>
            </a:r>
            <a:r>
              <a:rPr lang="zh-CN" altLang="zh-CN" b="1" dirty="0"/>
              <a:t>和</a:t>
            </a:r>
            <a:r>
              <a:rPr lang="en-US" altLang="zh-CN" b="1" dirty="0"/>
              <a:t>“</a:t>
            </a:r>
            <a:r>
              <a:rPr lang="zh-CN" altLang="zh-CN" b="1" dirty="0"/>
              <a:t>行</a:t>
            </a:r>
            <a:r>
              <a:rPr lang="en-US" altLang="zh-CN" b="1" dirty="0"/>
              <a:t>”</a:t>
            </a:r>
            <a:r>
              <a:rPr lang="zh-CN" altLang="zh-CN" b="1" dirty="0"/>
              <a:t>的颇多而得名，其章节、格律一般比较自由，形式常采用五言、七言、杂言的古体，亦称古诗、古风。</a:t>
            </a:r>
          </a:p>
        </p:txBody>
      </p:sp>
    </p:spTree>
    <p:extLst>
      <p:ext uri="{BB962C8B-B14F-4D97-AF65-F5344CB8AC3E}">
        <p14:creationId xmlns:p14="http://schemas.microsoft.com/office/powerpoint/2010/main" xmlns="" val="1873232141"/>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750"/>
                                        <p:tgtEl>
                                          <p:spTgt spid="6">
                                            <p:txEl>
                                              <p:pRg st="0" end="0"/>
                                            </p:txEl>
                                          </p:spTgt>
                                        </p:tgtEl>
                                      </p:cBhvr>
                                    </p:animEffect>
                                    <p:anim calcmode="lin" valueType="num">
                                      <p:cBhvr>
                                        <p:cTn id="8"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750"/>
                                        <p:tgtEl>
                                          <p:spTgt spid="6">
                                            <p:txEl>
                                              <p:pRg st="1" end="1"/>
                                            </p:txEl>
                                          </p:spTgt>
                                        </p:tgtEl>
                                      </p:cBhvr>
                                    </p:animEffect>
                                    <p:anim calcmode="lin" valueType="num">
                                      <p:cBhvr>
                                        <p:cTn id="15" dur="75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75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03B78D54-CBBB-4EB8-9705-D29147B3EA5A}"/>
              </a:ext>
            </a:extLst>
          </p:cNvPr>
          <p:cNvSpPr>
            <a:spLocks noGrp="1"/>
          </p:cNvSpPr>
          <p:nvPr>
            <p:ph idx="1"/>
          </p:nvPr>
        </p:nvSpPr>
        <p:spPr>
          <a:xfrm>
            <a:off x="609600" y="716280"/>
            <a:ext cx="10972800" cy="5958840"/>
          </a:xfrm>
        </p:spPr>
        <p:txBody>
          <a:bodyPr/>
          <a:lstStyle/>
          <a:p>
            <a:pPr>
              <a:lnSpc>
                <a:spcPct val="150000"/>
              </a:lnSpc>
            </a:pPr>
            <a:r>
              <a:rPr lang="en-US" altLang="zh-CN" sz="2800" b="1" dirty="0"/>
              <a:t>2.</a:t>
            </a:r>
            <a:r>
              <a:rPr lang="zh-CN" altLang="zh-CN" sz="2800" b="1" dirty="0"/>
              <a:t>古今异义</a:t>
            </a:r>
          </a:p>
          <a:p>
            <a:pPr>
              <a:lnSpc>
                <a:spcPct val="150000"/>
              </a:lnSpc>
            </a:pPr>
            <a:r>
              <a:rPr lang="zh-CN" altLang="zh-CN" sz="2800" b="1" dirty="0"/>
              <a:t>（</a:t>
            </a:r>
            <a:r>
              <a:rPr lang="en-US" altLang="zh-CN" sz="2800" b="1" dirty="0"/>
              <a:t>1</a:t>
            </a:r>
            <a:r>
              <a:rPr lang="zh-CN" altLang="zh-CN" sz="2800" b="1" dirty="0"/>
              <a:t>）大江东去</a:t>
            </a:r>
          </a:p>
          <a:p>
            <a:pPr>
              <a:lnSpc>
                <a:spcPct val="150000"/>
              </a:lnSpc>
            </a:pPr>
            <a:r>
              <a:rPr lang="zh-CN" altLang="zh-CN" sz="2800" b="1" dirty="0"/>
              <a:t>古义：</a:t>
            </a:r>
            <a:r>
              <a:rPr lang="zh-CN" altLang="zh-CN" sz="2800" b="1" u="sng" dirty="0"/>
              <a:t>指长江。</a:t>
            </a:r>
            <a:r>
              <a:rPr lang="en-US" altLang="zh-CN" sz="2800" b="1" u="sng" dirty="0"/>
              <a:t>     </a:t>
            </a:r>
            <a:r>
              <a:rPr lang="zh-CN" altLang="zh-CN" sz="2800" b="1" dirty="0"/>
              <a:t>今义：江河的通称。</a:t>
            </a:r>
          </a:p>
          <a:p>
            <a:pPr>
              <a:lnSpc>
                <a:spcPct val="150000"/>
              </a:lnSpc>
            </a:pPr>
            <a:r>
              <a:rPr lang="zh-CN" altLang="zh-CN" sz="2800" b="1" dirty="0"/>
              <a:t>（</a:t>
            </a:r>
            <a:r>
              <a:rPr lang="en-US" altLang="zh-CN" sz="2800" b="1" dirty="0"/>
              <a:t>2</a:t>
            </a:r>
            <a:r>
              <a:rPr lang="zh-CN" altLang="zh-CN" sz="2800" b="1" dirty="0"/>
              <a:t>）千古风流人物</a:t>
            </a:r>
          </a:p>
          <a:p>
            <a:pPr>
              <a:lnSpc>
                <a:spcPct val="150000"/>
              </a:lnSpc>
            </a:pPr>
            <a:r>
              <a:rPr lang="zh-CN" altLang="zh-CN" sz="2800" b="1" dirty="0"/>
              <a:t>古义：</a:t>
            </a:r>
            <a:r>
              <a:rPr lang="zh-CN" altLang="zh-CN" sz="2800" b="1" u="sng" dirty="0"/>
              <a:t>英雄。</a:t>
            </a:r>
            <a:r>
              <a:rPr lang="en-US" altLang="zh-CN" sz="2800" b="1" u="sng" dirty="0"/>
              <a:t>   </a:t>
            </a:r>
            <a:r>
              <a:rPr lang="zh-CN" altLang="zh-CN" sz="2800" b="1" dirty="0"/>
              <a:t>今义：指跟男女情爱有关的；有才学而不拘礼法；轻浮放荡。</a:t>
            </a:r>
          </a:p>
          <a:p>
            <a:pPr>
              <a:lnSpc>
                <a:spcPct val="150000"/>
              </a:lnSpc>
            </a:pPr>
            <a:r>
              <a:rPr lang="zh-CN" altLang="zh-CN" sz="2800" b="1" dirty="0"/>
              <a:t>（</a:t>
            </a:r>
            <a:r>
              <a:rPr lang="en-US" altLang="zh-CN" sz="2800" b="1" dirty="0"/>
              <a:t>3</a:t>
            </a:r>
            <a:r>
              <a:rPr lang="zh-CN" altLang="zh-CN" sz="2800" b="1" dirty="0"/>
              <a:t>）故国神游</a:t>
            </a:r>
          </a:p>
          <a:p>
            <a:pPr>
              <a:lnSpc>
                <a:spcPct val="150000"/>
              </a:lnSpc>
            </a:pPr>
            <a:r>
              <a:rPr lang="zh-CN" altLang="zh-CN" sz="2800" b="1" dirty="0"/>
              <a:t>古义：</a:t>
            </a:r>
            <a:r>
              <a:rPr lang="zh-CN" altLang="zh-CN" sz="2800" b="1" u="sng" dirty="0"/>
              <a:t>这里指旧地。</a:t>
            </a:r>
            <a:r>
              <a:rPr lang="en-US" altLang="zh-CN" sz="2800" b="1" u="sng" dirty="0"/>
              <a:t>    </a:t>
            </a:r>
            <a:r>
              <a:rPr lang="zh-CN" altLang="zh-CN" sz="2800" b="1" dirty="0"/>
              <a:t>今义：历史悠久的国家；祖国；故乡。</a:t>
            </a:r>
          </a:p>
        </p:txBody>
      </p:sp>
    </p:spTree>
    <p:extLst>
      <p:ext uri="{BB962C8B-B14F-4D97-AF65-F5344CB8AC3E}">
        <p14:creationId xmlns:p14="http://schemas.microsoft.com/office/powerpoint/2010/main" xmlns="" val="3212082598"/>
      </p:ext>
    </p:extLst>
  </p:cSld>
  <p:clrMapOvr>
    <a:masterClrMapping/>
  </p:clrMapOvr>
  <p:transition spd="slow" advTm="3000">
    <p:plus/>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 y="487681"/>
            <a:ext cx="12005187" cy="4998719"/>
          </a:xfrm>
        </p:spPr>
        <p:txBody>
          <a:bodyPr>
            <a:normAutofit fontScale="77500" lnSpcReduction="20000"/>
          </a:bodyPr>
          <a:lstStyle/>
          <a:p>
            <a:pPr algn="ctr">
              <a:lnSpc>
                <a:spcPct val="170000"/>
              </a:lnSpc>
            </a:pPr>
            <a:r>
              <a:rPr lang="zh-CN" altLang="zh-CN" b="1" dirty="0">
                <a:solidFill>
                  <a:srgbClr val="FF0000"/>
                </a:solidFill>
              </a:rPr>
              <a:t>白话译文：</a:t>
            </a:r>
          </a:p>
          <a:p>
            <a:pPr>
              <a:lnSpc>
                <a:spcPct val="170000"/>
              </a:lnSpc>
            </a:pPr>
            <a:r>
              <a:rPr lang="en-US" altLang="zh-CN" b="1" dirty="0">
                <a:latin typeface="楷体" panose="02010609060101010101" pitchFamily="49" charset="-122"/>
                <a:ea typeface="楷体" panose="02010609060101010101" pitchFamily="49" charset="-122"/>
              </a:rPr>
              <a:t>     </a:t>
            </a:r>
            <a:r>
              <a:rPr lang="zh-CN" altLang="zh-CN" b="1" dirty="0">
                <a:latin typeface="楷体" panose="02010609060101010101" pitchFamily="49" charset="-122"/>
                <a:ea typeface="楷体" panose="02010609060101010101" pitchFamily="49" charset="-122"/>
              </a:rPr>
              <a:t>大江之水滚滚不断向东流去，淘尽了那些千古风流的人物。在那久远古战场的西边地方，说是三国周瑜破曹军的赤壁。四面石乱山高两岸悬崖如云，惊涛骇浪猛烈地拍打着对岸，卷起浪花仿佛冬日的千堆雪。江山如此的美丽如图又如画，一时间涌出了多少英雄豪杰。</a:t>
            </a:r>
          </a:p>
          <a:p>
            <a:endParaRPr lang="zh-CN" altLang="en-US" dirty="0"/>
          </a:p>
        </p:txBody>
      </p:sp>
    </p:spTree>
    <p:extLst>
      <p:ext uri="{BB962C8B-B14F-4D97-AF65-F5344CB8AC3E}">
        <p14:creationId xmlns:p14="http://schemas.microsoft.com/office/powerpoint/2010/main" xmlns="" val="4158446809"/>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3"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heel(3)">
                                      <p:cBhvr>
                                        <p:cTn id="12" dur="10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92505" y="1155033"/>
            <a:ext cx="11518232" cy="3924968"/>
          </a:xfrm>
        </p:spPr>
        <p:txBody>
          <a:bodyPr>
            <a:normAutofit fontScale="70000" lnSpcReduction="20000"/>
          </a:bodyPr>
          <a:lstStyle/>
          <a:p>
            <a:pPr>
              <a:lnSpc>
                <a:spcPct val="170000"/>
              </a:lnSpc>
            </a:pPr>
            <a:r>
              <a:rPr lang="en-US" altLang="zh-CN" b="1" dirty="0">
                <a:latin typeface="楷体" panose="02010609060101010101" pitchFamily="49" charset="-122"/>
                <a:ea typeface="楷体" panose="02010609060101010101" pitchFamily="49" charset="-122"/>
              </a:rPr>
              <a:t>    </a:t>
            </a:r>
            <a:r>
              <a:rPr lang="zh-CN" altLang="zh-CN" b="1" dirty="0">
                <a:latin typeface="楷体" panose="02010609060101010101" pitchFamily="49" charset="-122"/>
                <a:ea typeface="楷体" panose="02010609060101010101" pitchFamily="49" charset="-122"/>
              </a:rPr>
              <a:t>遥想当年的周郎名瑜字公瑾，小乔刚刚嫁给了他作为妻子，英姿雄健风度翩翩神采照人。手中执着羽扇头上著着纶巾，从容潇洒地在说笑闲谈之间，八十万曹军如灰飞烟灭一样。如今我身临古战场神游往昔，可笑我有如此多的怀古柔情，竟如同未老先衰般鬓发斑白。人生如同一场朦胧的梦似的，举起酒杯奠祭这万古的明月。</a:t>
            </a:r>
            <a:r>
              <a:rPr lang="en-US" altLang="zh-CN" b="1" dirty="0">
                <a:latin typeface="楷体" panose="02010609060101010101" pitchFamily="49" charset="-122"/>
                <a:ea typeface="楷体" panose="02010609060101010101" pitchFamily="49" charset="-122"/>
              </a:rPr>
              <a:t> </a:t>
            </a:r>
            <a:endParaRPr lang="zh-CN" altLang="zh-CN" b="1" dirty="0"/>
          </a:p>
        </p:txBody>
      </p:sp>
    </p:spTree>
    <p:extLst>
      <p:ext uri="{BB962C8B-B14F-4D97-AF65-F5344CB8AC3E}">
        <p14:creationId xmlns:p14="http://schemas.microsoft.com/office/powerpoint/2010/main" xmlns="" val="2946934710"/>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449943"/>
            <a:ext cx="12192000" cy="6408057"/>
          </a:xfrm>
        </p:spPr>
        <p:txBody>
          <a:bodyPr>
            <a:normAutofit fontScale="70000" lnSpcReduction="20000"/>
          </a:bodyPr>
          <a:lstStyle/>
          <a:p>
            <a:pPr algn="ctr">
              <a:lnSpc>
                <a:spcPct val="170000"/>
              </a:lnSpc>
            </a:pPr>
            <a:r>
              <a:rPr lang="zh-CN" altLang="zh-CN" b="1" dirty="0">
                <a:solidFill>
                  <a:srgbClr val="FF0000"/>
                </a:solidFill>
              </a:rPr>
              <a:t>朗读节奏</a:t>
            </a:r>
          </a:p>
          <a:p>
            <a:pPr algn="ctr">
              <a:lnSpc>
                <a:spcPct val="170000"/>
              </a:lnSpc>
            </a:pPr>
            <a:r>
              <a:rPr lang="zh-CN" altLang="zh-CN" b="1" dirty="0"/>
              <a:t>念奴娇</a:t>
            </a:r>
            <a:r>
              <a:rPr lang="en-US" altLang="zh-CN" b="1" dirty="0"/>
              <a:t>·</a:t>
            </a:r>
            <a:r>
              <a:rPr lang="zh-CN" altLang="zh-CN" b="1" dirty="0"/>
              <a:t>赤壁怀古</a:t>
            </a:r>
          </a:p>
          <a:p>
            <a:pPr algn="ctr">
              <a:lnSpc>
                <a:spcPct val="170000"/>
              </a:lnSpc>
            </a:pPr>
            <a:r>
              <a:rPr lang="zh-CN" altLang="zh-CN" b="1" dirty="0"/>
              <a:t>苏轼</a:t>
            </a:r>
          </a:p>
          <a:p>
            <a:pPr>
              <a:lnSpc>
                <a:spcPct val="170000"/>
              </a:lnSpc>
            </a:pPr>
            <a:r>
              <a:rPr lang="en-US" altLang="zh-CN" b="1" dirty="0"/>
              <a:t>        </a:t>
            </a:r>
            <a:r>
              <a:rPr lang="zh-CN" altLang="zh-CN" b="1" dirty="0"/>
              <a:t>大江～～东去，浪</a:t>
            </a:r>
            <a:r>
              <a:rPr lang="en-US" altLang="zh-CN" b="1" dirty="0"/>
              <a:t>/</a:t>
            </a:r>
            <a:r>
              <a:rPr lang="zh-CN" altLang="zh-CN" b="1" dirty="0"/>
              <a:t>淘尽，千古～～风流～～人物。故垒</a:t>
            </a:r>
            <a:r>
              <a:rPr lang="en-US" altLang="zh-CN" b="1" dirty="0"/>
              <a:t>/</a:t>
            </a:r>
            <a:r>
              <a:rPr lang="zh-CN" altLang="zh-CN" b="1" dirty="0"/>
              <a:t>西边，人</a:t>
            </a:r>
            <a:r>
              <a:rPr lang="en-US" altLang="zh-CN" b="1" dirty="0"/>
              <a:t>/</a:t>
            </a:r>
            <a:r>
              <a:rPr lang="zh-CN" altLang="zh-CN" b="1" dirty="0"/>
              <a:t>道是，三国</a:t>
            </a:r>
            <a:r>
              <a:rPr lang="en-US" altLang="zh-CN" b="1" dirty="0"/>
              <a:t>/</a:t>
            </a:r>
            <a:r>
              <a:rPr lang="zh-CN" altLang="zh-CN" b="1" dirty="0"/>
              <a:t>周郎</a:t>
            </a:r>
            <a:r>
              <a:rPr lang="en-US" altLang="zh-CN" b="1" dirty="0"/>
              <a:t>/</a:t>
            </a:r>
            <a:r>
              <a:rPr lang="zh-CN" altLang="zh-CN" b="1" dirty="0"/>
              <a:t>赤壁。乱石</a:t>
            </a:r>
            <a:r>
              <a:rPr lang="en-US" altLang="zh-CN" b="1" dirty="0"/>
              <a:t>/</a:t>
            </a:r>
            <a:r>
              <a:rPr lang="zh-CN" altLang="zh-CN" b="1" dirty="0"/>
              <a:t>穿空，惊涛</a:t>
            </a:r>
            <a:r>
              <a:rPr lang="en-US" altLang="zh-CN" b="1" dirty="0"/>
              <a:t>/</a:t>
            </a:r>
            <a:r>
              <a:rPr lang="zh-CN" altLang="zh-CN" b="1" dirty="0"/>
              <a:t>拍岸，卷起</a:t>
            </a:r>
            <a:r>
              <a:rPr lang="en-US" altLang="zh-CN" b="1" dirty="0"/>
              <a:t>/</a:t>
            </a:r>
            <a:r>
              <a:rPr lang="zh-CN" altLang="zh-CN" b="1" dirty="0"/>
              <a:t>千堆雪～～江山</a:t>
            </a:r>
            <a:r>
              <a:rPr lang="en-US" altLang="zh-CN" b="1" dirty="0"/>
              <a:t>/</a:t>
            </a:r>
            <a:r>
              <a:rPr lang="zh-CN" altLang="zh-CN" b="1" dirty="0"/>
              <a:t>如画～～一时</a:t>
            </a:r>
            <a:r>
              <a:rPr lang="en-US" altLang="zh-CN" b="1" dirty="0"/>
              <a:t>/</a:t>
            </a:r>
            <a:r>
              <a:rPr lang="zh-CN" altLang="zh-CN" b="1" dirty="0"/>
              <a:t>多少～～豪杰。</a:t>
            </a:r>
          </a:p>
          <a:p>
            <a:pPr>
              <a:lnSpc>
                <a:spcPct val="170000"/>
              </a:lnSpc>
            </a:pPr>
            <a:r>
              <a:rPr lang="en-US" altLang="zh-CN" b="1" dirty="0"/>
              <a:t>        </a:t>
            </a:r>
            <a:r>
              <a:rPr lang="zh-CN" altLang="zh-CN" b="1" dirty="0"/>
              <a:t>遥想</a:t>
            </a:r>
            <a:r>
              <a:rPr lang="en-US" altLang="zh-CN" b="1" dirty="0"/>
              <a:t>/</a:t>
            </a:r>
            <a:r>
              <a:rPr lang="zh-CN" altLang="zh-CN" b="1" dirty="0"/>
              <a:t>公瑾当年，小乔</a:t>
            </a:r>
            <a:r>
              <a:rPr lang="en-US" altLang="zh-CN" b="1" dirty="0"/>
              <a:t>/</a:t>
            </a:r>
            <a:r>
              <a:rPr lang="zh-CN" altLang="zh-CN" b="1" dirty="0"/>
              <a:t>初嫁了，雄姿</a:t>
            </a:r>
            <a:r>
              <a:rPr lang="en-US" altLang="zh-CN" b="1" dirty="0"/>
              <a:t>/</a:t>
            </a:r>
            <a:r>
              <a:rPr lang="zh-CN" altLang="zh-CN" b="1" dirty="0"/>
              <a:t>英发。羽扇</a:t>
            </a:r>
            <a:r>
              <a:rPr lang="en-US" altLang="zh-CN" b="1" dirty="0"/>
              <a:t>/</a:t>
            </a:r>
            <a:r>
              <a:rPr lang="zh-CN" altLang="zh-CN" b="1" dirty="0"/>
              <a:t>纶巾，谈笑</a:t>
            </a:r>
            <a:r>
              <a:rPr lang="en-US" altLang="zh-CN" b="1" dirty="0"/>
              <a:t>/</a:t>
            </a:r>
            <a:r>
              <a:rPr lang="zh-CN" altLang="zh-CN" b="1" dirty="0"/>
              <a:t>间，樯橹</a:t>
            </a:r>
            <a:r>
              <a:rPr lang="en-US" altLang="zh-CN" b="1" dirty="0"/>
              <a:t>/</a:t>
            </a:r>
            <a:r>
              <a:rPr lang="zh-CN" altLang="zh-CN" b="1" dirty="0"/>
              <a:t>灰飞～～烟灭。故国</a:t>
            </a:r>
            <a:r>
              <a:rPr lang="en-US" altLang="zh-CN" b="1" dirty="0"/>
              <a:t>/</a:t>
            </a:r>
            <a:r>
              <a:rPr lang="zh-CN" altLang="zh-CN" b="1" dirty="0"/>
              <a:t>神游，多情</a:t>
            </a:r>
            <a:r>
              <a:rPr lang="en-US" altLang="zh-CN" b="1" dirty="0"/>
              <a:t>/</a:t>
            </a:r>
            <a:r>
              <a:rPr lang="zh-CN" altLang="zh-CN" b="1" dirty="0"/>
              <a:t>应笑我，早生～～华发。人生</a:t>
            </a:r>
            <a:r>
              <a:rPr lang="en-US" altLang="zh-CN" b="1" dirty="0"/>
              <a:t>/</a:t>
            </a:r>
            <a:r>
              <a:rPr lang="zh-CN" altLang="zh-CN" b="1" dirty="0"/>
              <a:t>如梦～～一尊</a:t>
            </a:r>
            <a:r>
              <a:rPr lang="en-US" altLang="zh-CN" b="1" dirty="0"/>
              <a:t>/</a:t>
            </a:r>
            <a:r>
              <a:rPr lang="zh-CN" altLang="zh-CN" b="1" dirty="0"/>
              <a:t>还酹～～江～～月。</a:t>
            </a:r>
            <a:r>
              <a:rPr lang="en-US" altLang="zh-CN" b="1" dirty="0"/>
              <a:t> </a:t>
            </a:r>
            <a:endParaRPr lang="zh-CN" altLang="zh-CN" b="1" dirty="0"/>
          </a:p>
        </p:txBody>
      </p:sp>
    </p:spTree>
    <p:extLst>
      <p:ext uri="{BB962C8B-B14F-4D97-AF65-F5344CB8AC3E}">
        <p14:creationId xmlns:p14="http://schemas.microsoft.com/office/powerpoint/2010/main" xmlns="" val="2530198278"/>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261256" y="1306286"/>
            <a:ext cx="11451773" cy="3483428"/>
          </a:xfrm>
        </p:spPr>
        <p:txBody>
          <a:bodyPr>
            <a:normAutofit fontScale="70000" lnSpcReduction="20000"/>
          </a:bodyPr>
          <a:lstStyle/>
          <a:p>
            <a:pPr>
              <a:lnSpc>
                <a:spcPct val="170000"/>
              </a:lnSpc>
            </a:pPr>
            <a:r>
              <a:rPr lang="zh-CN" altLang="zh-CN" b="1" dirty="0">
                <a:solidFill>
                  <a:srgbClr val="FF0000"/>
                </a:solidFill>
              </a:rPr>
              <a:t>诵读提示：</a:t>
            </a:r>
            <a:endParaRPr lang="en-US" altLang="zh-CN" b="1" dirty="0">
              <a:solidFill>
                <a:srgbClr val="FF0000"/>
              </a:solidFill>
            </a:endParaRPr>
          </a:p>
          <a:p>
            <a:pPr>
              <a:lnSpc>
                <a:spcPct val="170000"/>
              </a:lnSpc>
            </a:pPr>
            <a:r>
              <a:rPr lang="zh-CN" altLang="zh-CN" b="1" dirty="0"/>
              <a:t>“～～”表示拖长音，“</a:t>
            </a:r>
            <a:r>
              <a:rPr lang="en-US" altLang="zh-CN" b="1" dirty="0"/>
              <a:t>/</a:t>
            </a:r>
            <a:r>
              <a:rPr lang="zh-CN" altLang="zh-CN" b="1" dirty="0"/>
              <a:t>”表示节奏停顿。这首词历来被视为豪放派的代表作，应读得铿锵有力，表现出作者对历史上这场战争的向往和对英雄的景仰；最后的感慨语尽管含有消极情绪，也应读得洒脱，不要当作低调处理。</a:t>
            </a:r>
            <a:r>
              <a:rPr lang="en-US" altLang="zh-CN" b="1" dirty="0"/>
              <a:t> </a:t>
            </a:r>
            <a:endParaRPr lang="zh-CN" altLang="zh-CN" b="1" dirty="0">
              <a:latin typeface="+mn-ea"/>
            </a:endParaRPr>
          </a:p>
          <a:p>
            <a:pPr>
              <a:lnSpc>
                <a:spcPct val="150000"/>
              </a:lnSpc>
            </a:pPr>
            <a:endParaRPr lang="zh-CN" altLang="zh-CN" b="1" dirty="0"/>
          </a:p>
        </p:txBody>
      </p:sp>
    </p:spTree>
    <p:extLst>
      <p:ext uri="{BB962C8B-B14F-4D97-AF65-F5344CB8AC3E}">
        <p14:creationId xmlns:p14="http://schemas.microsoft.com/office/powerpoint/2010/main" xmlns="" val="3180963751"/>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641684"/>
            <a:ext cx="12192000" cy="5005137"/>
          </a:xfrm>
        </p:spPr>
        <p:txBody>
          <a:bodyPr>
            <a:normAutofit fontScale="77500" lnSpcReduction="20000"/>
          </a:bodyPr>
          <a:lstStyle/>
          <a:p>
            <a:pPr algn="ctr">
              <a:lnSpc>
                <a:spcPct val="170000"/>
              </a:lnSpc>
            </a:pPr>
            <a:r>
              <a:rPr lang="zh-CN" altLang="zh-CN" b="1" dirty="0">
                <a:solidFill>
                  <a:srgbClr val="C00000"/>
                </a:solidFill>
              </a:rPr>
              <a:t>分析结构：</a:t>
            </a:r>
          </a:p>
          <a:p>
            <a:pPr>
              <a:lnSpc>
                <a:spcPct val="170000"/>
              </a:lnSpc>
            </a:pPr>
            <a:r>
              <a:rPr lang="zh-CN" altLang="zh-CN" b="1" dirty="0"/>
              <a:t>上片状写赤壁之景，下片抒写人生感慨。</a:t>
            </a:r>
          </a:p>
          <a:p>
            <a:pPr>
              <a:lnSpc>
                <a:spcPct val="170000"/>
              </a:lnSpc>
            </a:pPr>
            <a:r>
              <a:rPr lang="zh-CN" altLang="zh-CN" b="1" dirty="0"/>
              <a:t>上阕咏赤壁，以写景为主，描写了大江、故垒、乱石、惊涛等壮丽景色，引发以古代英雄人物的怀念；词的下阕主要刻画了周瑜年轻有为、气宇不凡、从容潇洒、指挥若定的英雄形象，并发出了“人生如梦，一尊还酹江月”的慨叹。</a:t>
            </a:r>
          </a:p>
          <a:p>
            <a:pPr>
              <a:lnSpc>
                <a:spcPct val="150000"/>
              </a:lnSpc>
            </a:pPr>
            <a:endParaRPr lang="zh-CN" altLang="zh-CN" b="1" dirty="0"/>
          </a:p>
        </p:txBody>
      </p:sp>
    </p:spTree>
    <p:extLst>
      <p:ext uri="{BB962C8B-B14F-4D97-AF65-F5344CB8AC3E}">
        <p14:creationId xmlns:p14="http://schemas.microsoft.com/office/powerpoint/2010/main" xmlns="" val="105206049"/>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F99960CF-1563-4FAE-8BF2-BFD9492418BC}"/>
              </a:ext>
            </a:extLst>
          </p:cNvPr>
          <p:cNvSpPr>
            <a:spLocks noGrp="1"/>
          </p:cNvSpPr>
          <p:nvPr>
            <p:ph idx="1"/>
          </p:nvPr>
        </p:nvSpPr>
        <p:spPr>
          <a:xfrm>
            <a:off x="167148" y="794583"/>
            <a:ext cx="11857703" cy="3685978"/>
          </a:xfrm>
        </p:spPr>
        <p:txBody>
          <a:bodyPr>
            <a:normAutofit fontScale="92500"/>
          </a:bodyPr>
          <a:lstStyle/>
          <a:p>
            <a:pPr algn="ctr">
              <a:lnSpc>
                <a:spcPct val="150000"/>
              </a:lnSpc>
            </a:pPr>
            <a:r>
              <a:rPr lang="zh-CN" altLang="zh-CN" b="1" dirty="0">
                <a:solidFill>
                  <a:srgbClr val="FF0000"/>
                </a:solidFill>
              </a:rPr>
              <a:t>鉴赏诗人形象：</a:t>
            </a:r>
          </a:p>
          <a:p>
            <a:pPr>
              <a:lnSpc>
                <a:spcPct val="150000"/>
              </a:lnSpc>
            </a:pPr>
            <a:r>
              <a:rPr lang="zh-CN" altLang="zh-CN" b="1" dirty="0"/>
              <a:t>华发早生，仕途坎坷，壮志难酬，功业未就，怀才不遇，追慕英雄，渴望建功立业，超然旷达，外儒内道的的诗人形象。</a:t>
            </a:r>
          </a:p>
          <a:p>
            <a:endParaRPr lang="zh-CN" altLang="en-US" dirty="0"/>
          </a:p>
        </p:txBody>
      </p:sp>
    </p:spTree>
    <p:extLst>
      <p:ext uri="{BB962C8B-B14F-4D97-AF65-F5344CB8AC3E}">
        <p14:creationId xmlns:p14="http://schemas.microsoft.com/office/powerpoint/2010/main" xmlns="" val="2103570082"/>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out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outVertical)">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95627" y="1031965"/>
            <a:ext cx="11800745" cy="3189515"/>
          </a:xfrm>
        </p:spPr>
        <p:txBody>
          <a:bodyPr>
            <a:normAutofit fontScale="70000" lnSpcReduction="20000"/>
          </a:bodyPr>
          <a:lstStyle/>
          <a:p>
            <a:pPr algn="ctr">
              <a:lnSpc>
                <a:spcPct val="150000"/>
              </a:lnSpc>
            </a:pPr>
            <a:r>
              <a:rPr lang="zh-CN" altLang="zh-CN" b="1" dirty="0">
                <a:solidFill>
                  <a:srgbClr val="FF0000"/>
                </a:solidFill>
              </a:rPr>
              <a:t>概括主题：</a:t>
            </a:r>
          </a:p>
          <a:p>
            <a:pPr>
              <a:lnSpc>
                <a:spcPct val="150000"/>
              </a:lnSpc>
            </a:pPr>
            <a:r>
              <a:rPr lang="zh-CN" altLang="zh-CN" b="1" dirty="0"/>
              <a:t>此词通过对月夜江上壮美景色的描绘，借对古代战场的凭吊和对风流人物才略、气度、功业的追念，曲折地表达了作者怀才不遇、功业未就、老大未成的忧愤之情，同时表现了作者关注历史和人生的旷达之心。</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1560492332"/>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567559"/>
            <a:ext cx="12191999" cy="4796921"/>
          </a:xfrm>
        </p:spPr>
        <p:txBody>
          <a:bodyPr>
            <a:normAutofit fontScale="70000" lnSpcReduction="20000"/>
          </a:bodyPr>
          <a:lstStyle/>
          <a:p>
            <a:pPr algn="ctr">
              <a:lnSpc>
                <a:spcPct val="160000"/>
              </a:lnSpc>
            </a:pPr>
            <a:r>
              <a:rPr lang="zh-CN" altLang="zh-CN" b="1" dirty="0">
                <a:solidFill>
                  <a:srgbClr val="C00000"/>
                </a:solidFill>
              </a:rPr>
              <a:t>鉴赏</a:t>
            </a:r>
            <a:r>
              <a:rPr lang="zh-CN" altLang="en-US" b="1" dirty="0">
                <a:solidFill>
                  <a:srgbClr val="C00000"/>
                </a:solidFill>
              </a:rPr>
              <a:t>艺术特色</a:t>
            </a:r>
            <a:endParaRPr lang="zh-CN" altLang="zh-CN" b="1" dirty="0">
              <a:solidFill>
                <a:srgbClr val="C00000"/>
              </a:solidFill>
            </a:endParaRPr>
          </a:p>
          <a:p>
            <a:pPr>
              <a:lnSpc>
                <a:spcPct val="160000"/>
              </a:lnSpc>
            </a:pPr>
            <a:r>
              <a:rPr lang="en-US" altLang="zh-CN" b="1" dirty="0">
                <a:solidFill>
                  <a:srgbClr val="1233AE"/>
                </a:solidFill>
              </a:rPr>
              <a:t>1.</a:t>
            </a:r>
            <a:r>
              <a:rPr lang="zh-CN" altLang="zh-CN" b="1" dirty="0">
                <a:solidFill>
                  <a:srgbClr val="1233AE"/>
                </a:solidFill>
              </a:rPr>
              <a:t> 营造出一种豪放、壮阔的意境</a:t>
            </a:r>
            <a:r>
              <a:rPr lang="zh-CN" altLang="en-US" b="1" dirty="0">
                <a:solidFill>
                  <a:srgbClr val="1233AE"/>
                </a:solidFill>
              </a:rPr>
              <a:t>。</a:t>
            </a:r>
            <a:endParaRPr lang="zh-CN" altLang="zh-CN" b="1" dirty="0">
              <a:solidFill>
                <a:srgbClr val="1233AE"/>
              </a:solidFill>
            </a:endParaRPr>
          </a:p>
          <a:p>
            <a:pPr>
              <a:lnSpc>
                <a:spcPct val="160000"/>
              </a:lnSpc>
            </a:pPr>
            <a:r>
              <a:rPr lang="zh-CN" altLang="zh-CN" b="1" dirty="0"/>
              <a:t>先是描绘一幅雄伟奇峻的赤壁江山图；接着塑造了英姿勃发、才华过人、建立了赫赫战功的古代英雄周瑜的形象；最后直抒“人生如梦”的苍凉慨叹，以及“一尊还酹江月”的豪举，融景物描写、人物刻画、情感抒发为一体，营造出一种壮阔、雄浑的和谐意境，不愧为“豪放派”的代表作。</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1584648271"/>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750"/>
                                        <p:tgtEl>
                                          <p:spTgt spid="3">
                                            <p:txEl>
                                              <p:pRg st="1" end="1"/>
                                            </p:txEl>
                                          </p:spTgt>
                                        </p:tgtEl>
                                      </p:cBhvr>
                                    </p:animEffect>
                                    <p:anim calcmode="lin" valueType="num">
                                      <p:cBhvr>
                                        <p:cTn id="14" dur="75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75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750"/>
                                        <p:tgtEl>
                                          <p:spTgt spid="3">
                                            <p:txEl>
                                              <p:pRg st="2" end="2"/>
                                            </p:txEl>
                                          </p:spTgt>
                                        </p:tgtEl>
                                      </p:cBhvr>
                                    </p:animEffect>
                                    <p:anim calcmode="lin" valueType="num">
                                      <p:cBhvr>
                                        <p:cTn id="21" dur="75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2" dur="75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95627" y="939800"/>
            <a:ext cx="11800745" cy="4978400"/>
          </a:xfrm>
        </p:spPr>
        <p:txBody>
          <a:bodyPr>
            <a:normAutofit fontScale="62500" lnSpcReduction="20000"/>
          </a:bodyPr>
          <a:lstStyle/>
          <a:p>
            <a:pPr>
              <a:lnSpc>
                <a:spcPct val="170000"/>
              </a:lnSpc>
            </a:pPr>
            <a:r>
              <a:rPr lang="en-US" altLang="zh-CN" b="1" dirty="0">
                <a:solidFill>
                  <a:srgbClr val="1233AE"/>
                </a:solidFill>
              </a:rPr>
              <a:t>2.</a:t>
            </a:r>
            <a:r>
              <a:rPr lang="zh-CN" altLang="zh-CN" b="1" dirty="0">
                <a:solidFill>
                  <a:srgbClr val="1233AE"/>
                </a:solidFill>
              </a:rPr>
              <a:t> 写景、咏史、抒情紧密结合</a:t>
            </a:r>
            <a:r>
              <a:rPr lang="zh-CN" altLang="en-US" b="1" dirty="0">
                <a:solidFill>
                  <a:srgbClr val="1233AE"/>
                </a:solidFill>
              </a:rPr>
              <a:t>。</a:t>
            </a:r>
            <a:endParaRPr lang="zh-CN" altLang="zh-CN" b="1" dirty="0">
              <a:solidFill>
                <a:srgbClr val="1233AE"/>
              </a:solidFill>
            </a:endParaRPr>
          </a:p>
          <a:p>
            <a:pPr>
              <a:lnSpc>
                <a:spcPct val="170000"/>
              </a:lnSpc>
            </a:pPr>
            <a:r>
              <a:rPr lang="en-US" altLang="zh-CN" b="1" dirty="0"/>
              <a:t> </a:t>
            </a:r>
            <a:r>
              <a:rPr lang="zh-CN" altLang="zh-CN" b="1" dirty="0"/>
              <a:t>①写景不离人，景是人物活动之景。</a:t>
            </a:r>
            <a:endParaRPr lang="en-US" altLang="zh-CN" b="1" dirty="0"/>
          </a:p>
          <a:p>
            <a:pPr>
              <a:lnSpc>
                <a:spcPct val="170000"/>
              </a:lnSpc>
            </a:pPr>
            <a:r>
              <a:rPr lang="zh-CN" altLang="zh-CN" b="1" dirty="0"/>
              <a:t>对自然山水的观照与对历史人生的反思结合起来，在雄奇壮阔的自然美中融注入深沉的历史感和人生感慨。</a:t>
            </a:r>
          </a:p>
          <a:p>
            <a:pPr>
              <a:lnSpc>
                <a:spcPct val="170000"/>
              </a:lnSpc>
            </a:pPr>
            <a:r>
              <a:rPr lang="zh-CN" altLang="zh-CN" b="1" dirty="0"/>
              <a:t>②咏史，写历史人物，表达了作者的向往和人生追求，更有作者对自身命运的关注，对自身经历坎坷、命途多舛的观照。</a:t>
            </a:r>
            <a:endParaRPr lang="en-US" altLang="zh-CN" b="1" dirty="0"/>
          </a:p>
          <a:p>
            <a:pPr>
              <a:lnSpc>
                <a:spcPct val="170000"/>
              </a:lnSpc>
            </a:pPr>
            <a:r>
              <a:rPr lang="zh-CN" altLang="zh-CN" b="1" dirty="0"/>
              <a:t>如，用周瑜的“雄姿英发”与作者的“早生华发”相互映衬，既显出周瑜的少年得志，又显出作者的壮志未酬。</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1706185593"/>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xmlns="" id="{DB5CC752-3517-496B-A99A-329903809327}"/>
              </a:ext>
            </a:extLst>
          </p:cNvPr>
          <p:cNvSpPr>
            <a:spLocks noGrp="1"/>
          </p:cNvSpPr>
          <p:nvPr>
            <p:ph type="title"/>
          </p:nvPr>
        </p:nvSpPr>
        <p:spPr>
          <a:xfrm>
            <a:off x="609600" y="457201"/>
            <a:ext cx="10972800" cy="1143000"/>
          </a:xfrm>
        </p:spPr>
        <p:txBody>
          <a:bodyPr/>
          <a:lstStyle/>
          <a:p>
            <a:r>
              <a:rPr lang="zh-CN" altLang="zh-CN" b="1" dirty="0">
                <a:solidFill>
                  <a:srgbClr val="FF0000"/>
                </a:solidFill>
              </a:rPr>
              <a:t>背景及解题</a:t>
            </a:r>
            <a:endParaRPr lang="zh-CN" altLang="en-US" dirty="0">
              <a:solidFill>
                <a:srgbClr val="FF0000"/>
              </a:solidFill>
            </a:endParaRPr>
          </a:p>
        </p:txBody>
      </p:sp>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17987" y="1600201"/>
            <a:ext cx="11901948" cy="4179162"/>
          </a:xfrm>
        </p:spPr>
        <p:txBody>
          <a:bodyPr>
            <a:normAutofit fontScale="62500" lnSpcReduction="20000"/>
          </a:bodyPr>
          <a:lstStyle/>
          <a:p>
            <a:pPr>
              <a:lnSpc>
                <a:spcPct val="160000"/>
              </a:lnSpc>
            </a:pPr>
            <a:r>
              <a:rPr lang="en-US" altLang="zh-CN" b="1" dirty="0">
                <a:solidFill>
                  <a:srgbClr val="C00000"/>
                </a:solidFill>
                <a:latin typeface="+mn-ea"/>
              </a:rPr>
              <a:t>1.</a:t>
            </a:r>
            <a:r>
              <a:rPr lang="zh-CN" altLang="zh-CN" b="1" dirty="0">
                <a:solidFill>
                  <a:srgbClr val="C00000"/>
                </a:solidFill>
                <a:latin typeface="+mn-ea"/>
              </a:rPr>
              <a:t>背景：</a:t>
            </a:r>
          </a:p>
          <a:p>
            <a:pPr>
              <a:lnSpc>
                <a:spcPct val="160000"/>
              </a:lnSpc>
            </a:pPr>
            <a:r>
              <a:rPr lang="zh-CN" altLang="zh-CN" b="1" dirty="0"/>
              <a:t>赤壁大战前夕，在曹军用铁锁连舟之后，曹操看着大军威武的气势，以为不日就可扫平四海，统一中原，不禁喜从中来，于是备齐鼓乐，以歌舞壮军威，饮至半夜，忽闻鸦声望南飞鸣而去。曹操感此景而持槊歌此《短歌行》，意下抒发了自己立志统一中原的雄心斗志，不禁令人感慨，可惜不久之后，曹操即被孙刘联军大败赤壁，然而这首不朽的乐府诗却被广为传唱。</a:t>
            </a:r>
          </a:p>
          <a:p>
            <a:endParaRPr lang="zh-CN" altLang="en-US" dirty="0"/>
          </a:p>
        </p:txBody>
      </p:sp>
    </p:spTree>
    <p:extLst>
      <p:ext uri="{BB962C8B-B14F-4D97-AF65-F5344CB8AC3E}">
        <p14:creationId xmlns:p14="http://schemas.microsoft.com/office/powerpoint/2010/main" xmlns="" val="15744195"/>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out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horizont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95627" y="1335314"/>
            <a:ext cx="11800745" cy="4097820"/>
          </a:xfrm>
        </p:spPr>
        <p:txBody>
          <a:bodyPr>
            <a:normAutofit fontScale="55000" lnSpcReduction="20000"/>
          </a:bodyPr>
          <a:lstStyle/>
          <a:p>
            <a:pPr>
              <a:lnSpc>
                <a:spcPct val="170000"/>
              </a:lnSpc>
            </a:pPr>
            <a:r>
              <a:rPr lang="zh-CN" altLang="zh-CN" b="1" dirty="0"/>
              <a:t>③景中含情，史中含情。</a:t>
            </a:r>
            <a:endParaRPr lang="en-US" altLang="zh-CN" b="1" dirty="0"/>
          </a:p>
          <a:p>
            <a:pPr>
              <a:lnSpc>
                <a:spcPct val="170000"/>
              </a:lnSpc>
            </a:pPr>
            <a:r>
              <a:rPr lang="zh-CN" altLang="zh-CN" b="1" dirty="0"/>
              <a:t>直接抒情则是在与周瑜形象的对比（咏史）中，感到壮志未酬、华发早生后进行的。其抒发的感情含有对人生命运的理性思考。表现了作者的豁达、豪放的人生境界。</a:t>
            </a:r>
          </a:p>
          <a:p>
            <a:pPr>
              <a:lnSpc>
                <a:spcPct val="170000"/>
              </a:lnSpc>
            </a:pPr>
            <a:r>
              <a:rPr lang="zh-CN" altLang="zh-CN" b="1" dirty="0"/>
              <a:t>④烘托映衬手法的运用。</a:t>
            </a:r>
            <a:endParaRPr lang="en-US" altLang="zh-CN" b="1" dirty="0"/>
          </a:p>
          <a:p>
            <a:pPr>
              <a:lnSpc>
                <a:spcPct val="170000"/>
              </a:lnSpc>
            </a:pPr>
            <a:r>
              <a:rPr lang="zh-CN" altLang="zh-CN" b="1" dirty="0"/>
              <a:t>烘托是“以乙托甲”，使甲的性质更加突出，乙起陪衬作用。词中“千古风流人物”引出赤壁之战时的“多少豪杰”，最后集中为周瑜一人，突出周瑜在作者心目中的主要地位。</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2616108698"/>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B96A66E7-EA0D-4C2B-B039-5C13CCBC21F8}"/>
              </a:ext>
            </a:extLst>
          </p:cNvPr>
          <p:cNvSpPr txBox="1"/>
          <p:nvPr/>
        </p:nvSpPr>
        <p:spPr>
          <a:xfrm>
            <a:off x="9773729" y="193251"/>
            <a:ext cx="2004291" cy="369332"/>
          </a:xfrm>
          <a:prstGeom prst="rect">
            <a:avLst/>
          </a:prstGeom>
          <a:noFill/>
        </p:spPr>
        <p:txBody>
          <a:bodyPr wrap="square" rtlCol="0">
            <a:spAutoFit/>
          </a:bodyPr>
          <a:lstStyle/>
          <a:p>
            <a:r>
              <a:rPr lang="zh-CN" altLang="en-US" b="1" dirty="0">
                <a:solidFill>
                  <a:schemeClr val="accent1"/>
                </a:solidFill>
              </a:rPr>
              <a:t>人教版必修上册</a:t>
            </a:r>
          </a:p>
        </p:txBody>
      </p:sp>
      <p:sp>
        <p:nvSpPr>
          <p:cNvPr id="5" name="文本框 4">
            <a:extLst>
              <a:ext uri="{FF2B5EF4-FFF2-40B4-BE49-F238E27FC236}">
                <a16:creationId xmlns:a16="http://schemas.microsoft.com/office/drawing/2014/main" xmlns="" id="{C436DB20-ED0E-48C8-83FD-9B05A434AC43}"/>
              </a:ext>
            </a:extLst>
          </p:cNvPr>
          <p:cNvSpPr txBox="1"/>
          <p:nvPr/>
        </p:nvSpPr>
        <p:spPr>
          <a:xfrm>
            <a:off x="1410965" y="2895846"/>
            <a:ext cx="9579590" cy="1015663"/>
          </a:xfrm>
          <a:prstGeom prst="rect">
            <a:avLst/>
          </a:prstGeom>
          <a:noFill/>
        </p:spPr>
        <p:txBody>
          <a:bodyPr wrap="square" rtlCol="0">
            <a:spAutoFit/>
          </a:bodyPr>
          <a:lstStyle/>
          <a:p>
            <a:pPr algn="ctr"/>
            <a:r>
              <a:rPr lang="en-US" altLang="zh-CN" sz="6000" b="1" dirty="0">
                <a:solidFill>
                  <a:schemeClr val="accent2">
                    <a:lumMod val="75000"/>
                  </a:schemeClr>
                </a:solidFill>
              </a:rPr>
              <a:t>9.2</a:t>
            </a:r>
            <a:r>
              <a:rPr lang="zh-CN" altLang="zh-CN" sz="6000" b="1" dirty="0">
                <a:solidFill>
                  <a:schemeClr val="accent2">
                    <a:lumMod val="75000"/>
                  </a:schemeClr>
                </a:solidFill>
              </a:rPr>
              <a:t>永遇乐</a:t>
            </a:r>
            <a:r>
              <a:rPr lang="en-US" altLang="zh-CN" sz="6000" b="1" dirty="0">
                <a:solidFill>
                  <a:schemeClr val="accent2">
                    <a:lumMod val="75000"/>
                  </a:schemeClr>
                </a:solidFill>
              </a:rPr>
              <a:t>·</a:t>
            </a:r>
            <a:r>
              <a:rPr lang="zh-CN" altLang="zh-CN" sz="6000" b="1" dirty="0">
                <a:solidFill>
                  <a:schemeClr val="accent2">
                    <a:lumMod val="75000"/>
                  </a:schemeClr>
                </a:solidFill>
              </a:rPr>
              <a:t>京口北固亭怀古</a:t>
            </a:r>
            <a:endParaRPr lang="zh-CN" altLang="en-US" sz="6000" dirty="0">
              <a:solidFill>
                <a:schemeClr val="accent2">
                  <a:lumMod val="75000"/>
                </a:schemeClr>
              </a:solidFill>
              <a:latin typeface="黑体" panose="02010609060101010101" pitchFamily="49" charset="-122"/>
              <a:ea typeface="黑体" panose="02010609060101010101" pitchFamily="49" charset="-122"/>
              <a:cs typeface="字魂27号-布丁体" panose="00000500000000000000" charset="-122"/>
            </a:endParaRPr>
          </a:p>
        </p:txBody>
      </p:sp>
    </p:spTree>
    <p:extLst>
      <p:ext uri="{BB962C8B-B14F-4D97-AF65-F5344CB8AC3E}">
        <p14:creationId xmlns:p14="http://schemas.microsoft.com/office/powerpoint/2010/main" xmlns="" val="3824227188"/>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506361" y="1536138"/>
            <a:ext cx="10972800" cy="4616087"/>
          </a:xfrm>
        </p:spPr>
        <p:txBody>
          <a:bodyPr>
            <a:normAutofit fontScale="62500" lnSpcReduction="20000"/>
          </a:bodyPr>
          <a:lstStyle/>
          <a:p>
            <a:pPr>
              <a:lnSpc>
                <a:spcPct val="170000"/>
              </a:lnSpc>
            </a:pPr>
            <a:r>
              <a:rPr lang="zh-CN" altLang="zh-CN" b="1" dirty="0"/>
              <a:t>《永遇乐</a:t>
            </a:r>
            <a:r>
              <a:rPr lang="en-US" altLang="zh-CN" b="1" dirty="0"/>
              <a:t>·</a:t>
            </a:r>
            <a:r>
              <a:rPr lang="zh-CN" altLang="zh-CN" b="1" dirty="0"/>
              <a:t>京口北固亭怀古》是辛弃疾于宋宁宗开禧元年（</a:t>
            </a:r>
            <a:r>
              <a:rPr lang="en-US" altLang="zh-CN" b="1" dirty="0"/>
              <a:t>1205</a:t>
            </a:r>
            <a:r>
              <a:rPr lang="zh-CN" altLang="zh-CN" b="1" dirty="0"/>
              <a:t>年）创作的。当时韩侂胄执政，正积极筹划北伐，闲置已久的辛弃疾于前一年被起用为浙东安抚使。辛弃疾的意见没有引起南宋当权者的重视。一次他来到京口北固亭，感慨万千，于是写下了这首词中佳作。学习这首词，将使学生了解辛派词的特点和写法，体会辛弃疾创作风格，有助于提高学生对古典诗词的鉴赏能力，陶冶性格，追求高尚的人生志趣。</a:t>
            </a:r>
          </a:p>
        </p:txBody>
      </p:sp>
      <p:pic>
        <p:nvPicPr>
          <p:cNvPr id="4" name="图片 3">
            <a:extLst>
              <a:ext uri="{FF2B5EF4-FFF2-40B4-BE49-F238E27FC236}">
                <a16:creationId xmlns:a16="http://schemas.microsoft.com/office/drawing/2014/main" xmlns="" id="{F3B5FDBC-B6A9-447C-87B4-ECFB26068228}"/>
              </a:ext>
            </a:extLst>
          </p:cNvPr>
          <p:cNvPicPr/>
          <p:nvPr/>
        </p:nvPicPr>
        <p:blipFill>
          <a:blip r:embed="rId2">
            <a:extLst>
              <a:ext uri="{28A0092B-C50C-407E-A947-70E740481C1C}">
                <a14:useLocalDpi xmlns:a14="http://schemas.microsoft.com/office/drawing/2010/main" xmlns="" val="0"/>
              </a:ext>
            </a:extLst>
          </a:blip>
          <a:srcRect l="7076" t="22826" r="8018" b="23914"/>
          <a:stretch>
            <a:fillRect/>
          </a:stretch>
        </p:blipFill>
        <p:spPr bwMode="auto">
          <a:xfrm>
            <a:off x="0" y="0"/>
            <a:ext cx="3432534" cy="1536138"/>
          </a:xfrm>
          <a:prstGeom prst="rect">
            <a:avLst/>
          </a:prstGeom>
          <a:noFill/>
          <a:ln>
            <a:noFill/>
          </a:ln>
        </p:spPr>
      </p:pic>
    </p:spTree>
    <p:extLst>
      <p:ext uri="{BB962C8B-B14F-4D97-AF65-F5344CB8AC3E}">
        <p14:creationId xmlns:p14="http://schemas.microsoft.com/office/powerpoint/2010/main" xmlns="" val="1877957737"/>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753978"/>
            <a:ext cx="12192000" cy="5860182"/>
          </a:xfrm>
        </p:spPr>
        <p:txBody>
          <a:bodyPr>
            <a:normAutofit fontScale="62500" lnSpcReduction="20000"/>
          </a:bodyPr>
          <a:lstStyle/>
          <a:p>
            <a:pPr>
              <a:lnSpc>
                <a:spcPct val="170000"/>
              </a:lnSpc>
            </a:pPr>
            <a:r>
              <a:rPr lang="zh-CN" altLang="zh-CN" sz="4500" b="1" dirty="0"/>
              <a:t>积累辛弃疾名句。</a:t>
            </a:r>
          </a:p>
          <a:p>
            <a:pPr>
              <a:lnSpc>
                <a:spcPct val="170000"/>
              </a:lnSpc>
            </a:pPr>
            <a:r>
              <a:rPr lang="en-US" altLang="zh-CN" sz="4500" b="1" dirty="0"/>
              <a:t>1</a:t>
            </a:r>
            <a:r>
              <a:rPr lang="zh-CN" altLang="zh-CN" sz="4500" b="1" dirty="0"/>
              <a:t>、少年不识愁滋味，爱上层楼。爱上层楼，为赋新词强说愁。</a:t>
            </a:r>
            <a:r>
              <a:rPr lang="en-US" altLang="zh-CN" sz="4500" b="1" dirty="0"/>
              <a:t>——</a:t>
            </a:r>
            <a:r>
              <a:rPr lang="zh-CN" altLang="zh-CN" sz="4500" b="1" dirty="0"/>
              <a:t>《丑奴儿》</a:t>
            </a:r>
          </a:p>
          <a:p>
            <a:pPr>
              <a:lnSpc>
                <a:spcPct val="170000"/>
              </a:lnSpc>
            </a:pPr>
            <a:r>
              <a:rPr lang="en-US" altLang="zh-CN" sz="4500" b="1" dirty="0"/>
              <a:t>2</a:t>
            </a:r>
            <a:r>
              <a:rPr lang="zh-CN" altLang="zh-CN" sz="4500" b="1" dirty="0"/>
              <a:t>、我见青山多妩媚，料青山，见我应如是。</a:t>
            </a:r>
            <a:r>
              <a:rPr lang="en-US" altLang="zh-CN" sz="4500" b="1" dirty="0"/>
              <a:t>——</a:t>
            </a:r>
            <a:r>
              <a:rPr lang="zh-CN" altLang="zh-CN" sz="4500" b="1" dirty="0"/>
              <a:t>《贺新郎》</a:t>
            </a:r>
          </a:p>
          <a:p>
            <a:pPr>
              <a:lnSpc>
                <a:spcPct val="170000"/>
              </a:lnSpc>
            </a:pPr>
            <a:r>
              <a:rPr lang="en-US" altLang="zh-CN" sz="4500" b="1" dirty="0"/>
              <a:t>3</a:t>
            </a:r>
            <a:r>
              <a:rPr lang="zh-CN" altLang="zh-CN" sz="4500" b="1" dirty="0"/>
              <a:t>、众里寻他千百度。蓦然回首，那人却在，灯火阑珊处。</a:t>
            </a:r>
            <a:r>
              <a:rPr lang="en-US" altLang="zh-CN" sz="4500" b="1" dirty="0"/>
              <a:t>——</a:t>
            </a:r>
            <a:r>
              <a:rPr lang="zh-CN" altLang="zh-CN" sz="4500" b="1" dirty="0"/>
              <a:t>《青玉案》</a:t>
            </a:r>
          </a:p>
          <a:p>
            <a:pPr>
              <a:lnSpc>
                <a:spcPct val="170000"/>
              </a:lnSpc>
            </a:pPr>
            <a:r>
              <a:rPr lang="en-US" altLang="zh-CN" sz="4500" b="1" dirty="0"/>
              <a:t>4</a:t>
            </a:r>
            <a:r>
              <a:rPr lang="zh-CN" altLang="zh-CN" sz="4500" b="1" dirty="0"/>
              <a:t>、君如无我，问君怀抱向谁开。</a:t>
            </a:r>
            <a:r>
              <a:rPr lang="en-US" altLang="zh-CN" sz="4500" b="1" dirty="0"/>
              <a:t>——</a:t>
            </a:r>
            <a:r>
              <a:rPr lang="zh-CN" altLang="zh-CN" sz="4500" b="1" dirty="0"/>
              <a:t>《水调歌头》</a:t>
            </a:r>
          </a:p>
          <a:p>
            <a:pPr>
              <a:lnSpc>
                <a:spcPct val="170000"/>
              </a:lnSpc>
            </a:pPr>
            <a:r>
              <a:rPr lang="en-US" altLang="zh-CN" sz="4500" b="1" dirty="0"/>
              <a:t>5</a:t>
            </a:r>
            <a:r>
              <a:rPr lang="zh-CN" altLang="zh-CN" sz="4500" b="1" dirty="0"/>
              <a:t>、何以箫声默，默声箫以何？多情深许几，几许深情多。</a:t>
            </a:r>
            <a:r>
              <a:rPr lang="en-US" altLang="zh-CN" sz="4500" b="1" dirty="0"/>
              <a:t>——</a:t>
            </a:r>
            <a:r>
              <a:rPr lang="zh-CN" altLang="zh-CN" sz="4500" b="1" dirty="0"/>
              <a:t>《菩萨蛮》</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443548627"/>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randombar(horizont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753978"/>
            <a:ext cx="12192000" cy="4764505"/>
          </a:xfrm>
        </p:spPr>
        <p:txBody>
          <a:bodyPr>
            <a:normAutofit fontScale="70000" lnSpcReduction="20000"/>
          </a:bodyPr>
          <a:lstStyle/>
          <a:p>
            <a:pPr>
              <a:lnSpc>
                <a:spcPct val="170000"/>
              </a:lnSpc>
            </a:pPr>
            <a:r>
              <a:rPr lang="en-US" altLang="zh-CN" b="1" dirty="0"/>
              <a:t>6</a:t>
            </a:r>
            <a:r>
              <a:rPr lang="zh-CN" altLang="zh-CN" b="1" dirty="0"/>
              <a:t>、男儿到死心如铁，看试手、补天裂！</a:t>
            </a:r>
            <a:r>
              <a:rPr lang="en-US" altLang="zh-CN" b="1" dirty="0"/>
              <a:t>——</a:t>
            </a:r>
            <a:r>
              <a:rPr lang="zh-CN" altLang="zh-CN" b="1" dirty="0"/>
              <a:t>《贺新郎》</a:t>
            </a:r>
          </a:p>
          <a:p>
            <a:pPr>
              <a:lnSpc>
                <a:spcPct val="170000"/>
              </a:lnSpc>
            </a:pPr>
            <a:r>
              <a:rPr lang="en-US" altLang="zh-CN" b="1" dirty="0"/>
              <a:t>7</a:t>
            </a:r>
            <a:r>
              <a:rPr lang="zh-CN" altLang="zh-CN" b="1" dirty="0"/>
              <a:t>、了却君王天下事，赢得生前身后名。可怜白发生！</a:t>
            </a:r>
            <a:r>
              <a:rPr lang="en-US" altLang="zh-CN" b="1" dirty="0"/>
              <a:t>——</a:t>
            </a:r>
            <a:r>
              <a:rPr lang="zh-CN" altLang="zh-CN" b="1" dirty="0"/>
              <a:t>《破阵子》</a:t>
            </a:r>
          </a:p>
          <a:p>
            <a:pPr>
              <a:lnSpc>
                <a:spcPct val="170000"/>
              </a:lnSpc>
            </a:pPr>
            <a:r>
              <a:rPr lang="en-US" altLang="zh-CN" b="1" dirty="0"/>
              <a:t>8</a:t>
            </a:r>
            <a:r>
              <a:rPr lang="zh-CN" altLang="zh-CN" b="1" dirty="0"/>
              <a:t>、落日楼头，断鸿声里，江南游子。把吴钩看了，栏杆拍遍，无人会、登临意。</a:t>
            </a:r>
            <a:r>
              <a:rPr lang="en-US" altLang="zh-CN" b="1" dirty="0"/>
              <a:t> ——</a:t>
            </a:r>
            <a:r>
              <a:rPr lang="zh-CN" altLang="zh-CN" b="1" dirty="0"/>
              <a:t>《水龙吟》</a:t>
            </a:r>
          </a:p>
          <a:p>
            <a:pPr>
              <a:lnSpc>
                <a:spcPct val="170000"/>
              </a:lnSpc>
            </a:pPr>
            <a:r>
              <a:rPr lang="en-US" altLang="zh-CN" b="1" dirty="0"/>
              <a:t>9</a:t>
            </a:r>
            <a:r>
              <a:rPr lang="zh-CN" altLang="zh-CN" b="1" dirty="0"/>
              <a:t>、江头未是风波恶，别有人间行路难。</a:t>
            </a:r>
            <a:r>
              <a:rPr lang="en-US" altLang="zh-CN" b="1" dirty="0"/>
              <a:t>——</a:t>
            </a:r>
            <a:r>
              <a:rPr lang="zh-CN" altLang="zh-CN" b="1" dirty="0"/>
              <a:t>《鹧鸪天》</a:t>
            </a:r>
          </a:p>
          <a:p>
            <a:pPr>
              <a:lnSpc>
                <a:spcPct val="170000"/>
              </a:lnSpc>
            </a:pPr>
            <a:r>
              <a:rPr lang="en-US" altLang="zh-CN" b="1" dirty="0"/>
              <a:t>10</a:t>
            </a:r>
            <a:r>
              <a:rPr lang="zh-CN" altLang="zh-CN" b="1" dirty="0"/>
              <a:t>、千古兴亡多少事，悠悠。不尽长江滚滚流。</a:t>
            </a:r>
            <a:r>
              <a:rPr lang="en-US" altLang="zh-CN" b="1" dirty="0"/>
              <a:t>——</a:t>
            </a:r>
            <a:r>
              <a:rPr lang="zh-CN" altLang="zh-CN" b="1" dirty="0"/>
              <a:t>《南乡子》</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483487942"/>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4D74C139-2C67-4E90-A33A-6582900A0114}"/>
              </a:ext>
            </a:extLst>
          </p:cNvPr>
          <p:cNvSpPr>
            <a:spLocks noGrp="1"/>
          </p:cNvSpPr>
          <p:nvPr>
            <p:ph idx="1"/>
          </p:nvPr>
        </p:nvSpPr>
        <p:spPr>
          <a:xfrm>
            <a:off x="4132516" y="614598"/>
            <a:ext cx="8059484" cy="5748495"/>
          </a:xfrm>
        </p:spPr>
        <p:txBody>
          <a:bodyPr>
            <a:noAutofit/>
          </a:bodyPr>
          <a:lstStyle/>
          <a:p>
            <a:pPr algn="ctr">
              <a:lnSpc>
                <a:spcPct val="150000"/>
              </a:lnSpc>
            </a:pPr>
            <a:r>
              <a:rPr lang="zh-CN" altLang="zh-CN" sz="2000" b="1" dirty="0">
                <a:solidFill>
                  <a:srgbClr val="FF0000"/>
                </a:solidFill>
                <a:latin typeface="宋体" panose="02010600030101010101" pitchFamily="2" charset="-122"/>
                <a:ea typeface="宋体" panose="02010600030101010101" pitchFamily="2" charset="-122"/>
              </a:rPr>
              <a:t>作</a:t>
            </a:r>
            <a:r>
              <a:rPr lang="en-US" altLang="zh-CN" sz="2000" b="1" dirty="0">
                <a:solidFill>
                  <a:srgbClr val="FF0000"/>
                </a:solidFill>
                <a:latin typeface="宋体" panose="02010600030101010101" pitchFamily="2" charset="-122"/>
                <a:ea typeface="宋体" panose="02010600030101010101" pitchFamily="2" charset="-122"/>
              </a:rPr>
              <a:t> </a:t>
            </a:r>
            <a:r>
              <a:rPr lang="zh-CN" altLang="zh-CN" sz="2000" b="1" dirty="0">
                <a:solidFill>
                  <a:srgbClr val="FF0000"/>
                </a:solidFill>
                <a:latin typeface="宋体" panose="02010600030101010101" pitchFamily="2" charset="-122"/>
                <a:ea typeface="宋体" panose="02010600030101010101" pitchFamily="2" charset="-122"/>
              </a:rPr>
              <a:t>者</a:t>
            </a:r>
            <a:r>
              <a:rPr lang="en-US" altLang="zh-CN" sz="2000" b="1" dirty="0">
                <a:solidFill>
                  <a:srgbClr val="FF0000"/>
                </a:solidFill>
                <a:latin typeface="宋体" panose="02010600030101010101" pitchFamily="2" charset="-122"/>
                <a:ea typeface="宋体" panose="02010600030101010101" pitchFamily="2" charset="-122"/>
              </a:rPr>
              <a:t> </a:t>
            </a:r>
            <a:r>
              <a:rPr lang="zh-CN" altLang="zh-CN" sz="2000" b="1" dirty="0">
                <a:solidFill>
                  <a:srgbClr val="FF0000"/>
                </a:solidFill>
                <a:latin typeface="宋体" panose="02010600030101010101" pitchFamily="2" charset="-122"/>
                <a:ea typeface="宋体" panose="02010600030101010101" pitchFamily="2" charset="-122"/>
              </a:rPr>
              <a:t>简</a:t>
            </a:r>
            <a:r>
              <a:rPr lang="en-US" altLang="zh-CN" sz="2000" b="1" dirty="0">
                <a:solidFill>
                  <a:srgbClr val="FF0000"/>
                </a:solidFill>
                <a:latin typeface="宋体" panose="02010600030101010101" pitchFamily="2" charset="-122"/>
                <a:ea typeface="宋体" panose="02010600030101010101" pitchFamily="2" charset="-122"/>
              </a:rPr>
              <a:t> </a:t>
            </a:r>
            <a:r>
              <a:rPr lang="zh-CN" altLang="zh-CN" sz="2000" b="1" dirty="0">
                <a:solidFill>
                  <a:srgbClr val="FF0000"/>
                </a:solidFill>
                <a:latin typeface="宋体" panose="02010600030101010101" pitchFamily="2" charset="-122"/>
                <a:ea typeface="宋体" panose="02010600030101010101" pitchFamily="2" charset="-122"/>
              </a:rPr>
              <a:t>介</a:t>
            </a:r>
            <a:endParaRPr lang="en-US" altLang="zh-CN" sz="2000" b="1" dirty="0">
              <a:solidFill>
                <a:srgbClr val="FF0000"/>
              </a:solidFill>
              <a:latin typeface="宋体" panose="02010600030101010101" pitchFamily="2" charset="-122"/>
              <a:ea typeface="宋体" panose="02010600030101010101" pitchFamily="2" charset="-122"/>
            </a:endParaRPr>
          </a:p>
          <a:p>
            <a:pPr>
              <a:lnSpc>
                <a:spcPct val="150000"/>
              </a:lnSpc>
            </a:pPr>
            <a:r>
              <a:rPr lang="zh-CN" altLang="zh-CN" sz="2000" b="1" dirty="0">
                <a:solidFill>
                  <a:srgbClr val="240BD9"/>
                </a:solidFill>
                <a:latin typeface="宋体" panose="02010600030101010101" pitchFamily="2" charset="-122"/>
                <a:ea typeface="宋体" panose="02010600030101010101" pitchFamily="2" charset="-122"/>
              </a:rPr>
              <a:t>辛弃疾（</a:t>
            </a:r>
            <a:r>
              <a:rPr lang="en-US" altLang="zh-CN" sz="2000" b="1" dirty="0">
                <a:solidFill>
                  <a:srgbClr val="240BD9"/>
                </a:solidFill>
                <a:latin typeface="宋体" panose="02010600030101010101" pitchFamily="2" charset="-122"/>
                <a:ea typeface="宋体" panose="02010600030101010101" pitchFamily="2" charset="-122"/>
              </a:rPr>
              <a:t>1140</a:t>
            </a:r>
            <a:r>
              <a:rPr lang="zh-CN" altLang="zh-CN" sz="2000" b="1" dirty="0">
                <a:solidFill>
                  <a:srgbClr val="240BD9"/>
                </a:solidFill>
                <a:latin typeface="宋体" panose="02010600030101010101" pitchFamily="2" charset="-122"/>
                <a:ea typeface="宋体" panose="02010600030101010101" pitchFamily="2" charset="-122"/>
              </a:rPr>
              <a:t>—</a:t>
            </a:r>
            <a:r>
              <a:rPr lang="en-US" altLang="zh-CN" sz="2000" b="1" dirty="0">
                <a:solidFill>
                  <a:srgbClr val="240BD9"/>
                </a:solidFill>
                <a:latin typeface="宋体" panose="02010600030101010101" pitchFamily="2" charset="-122"/>
                <a:ea typeface="宋体" panose="02010600030101010101" pitchFamily="2" charset="-122"/>
              </a:rPr>
              <a:t>1207</a:t>
            </a:r>
            <a:r>
              <a:rPr lang="zh-CN" altLang="zh-CN" sz="2000" b="1" dirty="0">
                <a:solidFill>
                  <a:srgbClr val="240BD9"/>
                </a:solidFill>
                <a:latin typeface="宋体" panose="02010600030101010101" pitchFamily="2" charset="-122"/>
                <a:ea typeface="宋体" panose="02010600030101010101" pitchFamily="2" charset="-122"/>
              </a:rPr>
              <a:t>），字幼安，号稼轩，</a:t>
            </a:r>
            <a:r>
              <a:rPr lang="zh-CN" altLang="zh-CN" sz="2000" b="1" dirty="0">
                <a:latin typeface="宋体" panose="02010600030101010101" pitchFamily="2" charset="-122"/>
                <a:ea typeface="宋体" panose="02010600030101010101" pitchFamily="2" charset="-122"/>
              </a:rPr>
              <a:t>历城人（山东济南人），南宋爱国词人。一生主张抗金，渴望恢复中原。在词人中，他是个英雄。其词抒写力图恢复国家统一的爱国热情，倾诉壮志难酬的悲愤。艺术风格多样，而以豪放为主，热情洋溢，慷慨悲壮，笔力雄厚，</a:t>
            </a:r>
            <a:r>
              <a:rPr lang="zh-CN" altLang="zh-CN" sz="2000" b="1" dirty="0">
                <a:solidFill>
                  <a:srgbClr val="240BD9"/>
                </a:solidFill>
                <a:latin typeface="宋体" panose="02010600030101010101" pitchFamily="2" charset="-122"/>
                <a:ea typeface="宋体" panose="02010600030101010101" pitchFamily="2" charset="-122"/>
              </a:rPr>
              <a:t>与苏轼并称为“苏辛”。有《稼轩长短句》</a:t>
            </a:r>
            <a:r>
              <a:rPr lang="zh-CN" altLang="zh-CN" sz="2000" b="1" dirty="0">
                <a:latin typeface="宋体" panose="02010600030101010101" pitchFamily="2" charset="-122"/>
                <a:ea typeface="宋体" panose="02010600030101010101" pitchFamily="2" charset="-122"/>
              </a:rPr>
              <a:t>词集。</a:t>
            </a:r>
          </a:p>
          <a:p>
            <a:pPr>
              <a:lnSpc>
                <a:spcPct val="150000"/>
              </a:lnSpc>
            </a:pPr>
            <a:r>
              <a:rPr lang="en-US" altLang="zh-CN" sz="2000" b="1" dirty="0">
                <a:latin typeface="宋体" panose="02010600030101010101" pitchFamily="2" charset="-122"/>
                <a:ea typeface="宋体" panose="02010600030101010101" pitchFamily="2" charset="-122"/>
              </a:rPr>
              <a:t>1127</a:t>
            </a:r>
            <a:r>
              <a:rPr lang="zh-CN" altLang="zh-CN" sz="2000" b="1" dirty="0">
                <a:latin typeface="宋体" panose="02010600030101010101" pitchFamily="2" charset="-122"/>
                <a:ea typeface="宋体" panose="02010600030101010101" pitchFamily="2" charset="-122"/>
              </a:rPr>
              <a:t>年，靖康之变后，偏安一隅的南宋只保留着长江中下游的部分土地。宋金开始了长期对峙。靖康之变时，辛弃疾的祖父，因为家族庞大，没有跟着朝廷南渡。</a:t>
            </a:r>
            <a:r>
              <a:rPr lang="en-US" altLang="zh-CN" sz="2000" b="1" dirty="0">
                <a:latin typeface="宋体" panose="02010600030101010101" pitchFamily="2" charset="-122"/>
                <a:ea typeface="宋体" panose="02010600030101010101" pitchFamily="2" charset="-122"/>
              </a:rPr>
              <a:t>1161</a:t>
            </a:r>
            <a:r>
              <a:rPr lang="zh-CN" altLang="zh-CN" sz="2000" b="1" dirty="0">
                <a:latin typeface="宋体" panose="02010600030101010101" pitchFamily="2" charset="-122"/>
                <a:ea typeface="宋体" panose="02010600030101010101" pitchFamily="2" charset="-122"/>
              </a:rPr>
              <a:t>年，金主完颜亮死，金统治区的义军突起，</a:t>
            </a:r>
            <a:r>
              <a:rPr lang="en-US" altLang="zh-CN" sz="2000" b="1" dirty="0">
                <a:latin typeface="宋体" panose="02010600030101010101" pitchFamily="2" charset="-122"/>
                <a:ea typeface="宋体" panose="02010600030101010101" pitchFamily="2" charset="-122"/>
              </a:rPr>
              <a:t>21</a:t>
            </a:r>
            <a:r>
              <a:rPr lang="zh-CN" altLang="zh-CN" sz="2000" b="1" dirty="0">
                <a:latin typeface="宋体" panose="02010600030101010101" pitchFamily="2" charset="-122"/>
                <a:ea typeface="宋体" panose="02010600030101010101" pitchFamily="2" charset="-122"/>
              </a:rPr>
              <a:t>岁的辛弃疾聚集两千人投身抗金队伍，几年之后，</a:t>
            </a:r>
            <a:r>
              <a:rPr lang="en-US" altLang="zh-CN" sz="2000" b="1" dirty="0">
                <a:latin typeface="宋体" panose="02010600030101010101" pitchFamily="2" charset="-122"/>
                <a:ea typeface="宋体" panose="02010600030101010101" pitchFamily="2" charset="-122"/>
              </a:rPr>
              <a:t>23</a:t>
            </a:r>
            <a:r>
              <a:rPr lang="zh-CN" altLang="zh-CN" sz="2000" b="1" dirty="0">
                <a:latin typeface="宋体" panose="02010600030101010101" pitchFamily="2" charset="-122"/>
                <a:ea typeface="宋体" panose="02010600030101010101" pitchFamily="2" charset="-122"/>
              </a:rPr>
              <a:t>岁的辛弃疾，带领一万军队投奔南宋朝廷。</a:t>
            </a:r>
            <a:endParaRPr lang="en-US" altLang="zh-CN" sz="2000" b="1" dirty="0">
              <a:solidFill>
                <a:srgbClr val="FF0000"/>
              </a:solidFill>
              <a:latin typeface="宋体" panose="02010600030101010101" pitchFamily="2" charset="-122"/>
              <a:ea typeface="宋体" panose="02010600030101010101" pitchFamily="2" charset="-122"/>
            </a:endParaRPr>
          </a:p>
        </p:txBody>
      </p:sp>
      <p:pic>
        <p:nvPicPr>
          <p:cNvPr id="5" name="图片 4">
            <a:extLst>
              <a:ext uri="{FF2B5EF4-FFF2-40B4-BE49-F238E27FC236}">
                <a16:creationId xmlns:a16="http://schemas.microsoft.com/office/drawing/2014/main" xmlns="" id="{1B84D8EC-4CDF-4110-85C7-20B8392D5A90}"/>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518143"/>
            <a:ext cx="4286250" cy="5821713"/>
          </a:xfrm>
          <a:prstGeom prst="rect">
            <a:avLst/>
          </a:prstGeom>
        </p:spPr>
      </p:pic>
    </p:spTree>
    <p:extLst>
      <p:ext uri="{BB962C8B-B14F-4D97-AF65-F5344CB8AC3E}">
        <p14:creationId xmlns:p14="http://schemas.microsoft.com/office/powerpoint/2010/main" xmlns="" val="436376321"/>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750"/>
                                        <p:tgtEl>
                                          <p:spTgt spid="3">
                                            <p:txEl>
                                              <p:pRg st="1" end="1"/>
                                            </p:txEl>
                                          </p:spTgt>
                                        </p:tgtEl>
                                      </p:cBhvr>
                                    </p:animEffect>
                                  </p:childTnLst>
                                </p:cTn>
                              </p:par>
                              <p:par>
                                <p:cTn id="13" presetID="6" presetClass="entr" presetSubtype="16"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circle(in)">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7A840CA0-D136-4D89-93F8-806E06565A76}"/>
              </a:ext>
            </a:extLst>
          </p:cNvPr>
          <p:cNvSpPr>
            <a:spLocks noGrp="1"/>
          </p:cNvSpPr>
          <p:nvPr>
            <p:ph idx="1"/>
          </p:nvPr>
        </p:nvSpPr>
        <p:spPr>
          <a:xfrm>
            <a:off x="538655" y="1068880"/>
            <a:ext cx="11238186" cy="3908473"/>
          </a:xfrm>
        </p:spPr>
        <p:txBody>
          <a:bodyPr>
            <a:normAutofit fontScale="55000" lnSpcReduction="20000"/>
          </a:bodyPr>
          <a:lstStyle/>
          <a:p>
            <a:pPr>
              <a:lnSpc>
                <a:spcPct val="170000"/>
              </a:lnSpc>
            </a:pPr>
            <a:r>
              <a:rPr lang="zh-CN" altLang="zh-CN" b="1" dirty="0">
                <a:latin typeface="宋体" panose="02010600030101010101" pitchFamily="2" charset="-122"/>
                <a:ea typeface="宋体" panose="02010600030101010101" pitchFamily="2" charset="-122"/>
              </a:rPr>
              <a:t>可是，南宋朝廷的主和势力强大，安于太平，不想与敌人争锋，加之辛弃疾是北方人，对他又有所猜忌，所以，辛弃疾历任建康、镇江、湖北、江西、湖南、福建、浙东等地做官，作为南宋臣民生活了</a:t>
            </a:r>
            <a:r>
              <a:rPr lang="en-US" altLang="zh-CN" b="1" dirty="0">
                <a:latin typeface="宋体" panose="02010600030101010101" pitchFamily="2" charset="-122"/>
                <a:ea typeface="宋体" panose="02010600030101010101" pitchFamily="2" charset="-122"/>
              </a:rPr>
              <a:t>40</a:t>
            </a:r>
            <a:r>
              <a:rPr lang="zh-CN" altLang="zh-CN" b="1" dirty="0">
                <a:latin typeface="宋体" panose="02010600030101010101" pitchFamily="2" charset="-122"/>
                <a:ea typeface="宋体" panose="02010600030101010101" pitchFamily="2" charset="-122"/>
              </a:rPr>
              <a:t>年，做官</a:t>
            </a:r>
            <a:r>
              <a:rPr lang="en-US" altLang="zh-CN" b="1" dirty="0">
                <a:latin typeface="宋体" panose="02010600030101010101" pitchFamily="2" charset="-122"/>
                <a:ea typeface="宋体" panose="02010600030101010101" pitchFamily="2" charset="-122"/>
              </a:rPr>
              <a:t>20</a:t>
            </a:r>
            <a:r>
              <a:rPr lang="zh-CN" altLang="zh-CN" b="1" dirty="0">
                <a:latin typeface="宋体" panose="02010600030101010101" pitchFamily="2" charset="-122"/>
                <a:ea typeface="宋体" panose="02010600030101010101" pitchFamily="2" charset="-122"/>
              </a:rPr>
              <a:t>年，曾</a:t>
            </a:r>
            <a:r>
              <a:rPr lang="en-US" altLang="zh-CN" b="1" dirty="0">
                <a:latin typeface="宋体" panose="02010600030101010101" pitchFamily="2" charset="-122"/>
                <a:ea typeface="宋体" panose="02010600030101010101" pitchFamily="2" charset="-122"/>
              </a:rPr>
              <a:t>37</a:t>
            </a:r>
            <a:r>
              <a:rPr lang="zh-CN" altLang="zh-CN" b="1" dirty="0">
                <a:latin typeface="宋体" panose="02010600030101010101" pitchFamily="2" charset="-122"/>
                <a:ea typeface="宋体" panose="02010600030101010101" pitchFamily="2" charset="-122"/>
              </a:rPr>
              <a:t>次频繁调动，</a:t>
            </a:r>
            <a:r>
              <a:rPr lang="en-US" altLang="zh-CN" b="1" dirty="0">
                <a:latin typeface="宋体" panose="02010600030101010101" pitchFamily="2" charset="-122"/>
                <a:ea typeface="宋体" panose="02010600030101010101" pitchFamily="2" charset="-122"/>
              </a:rPr>
              <a:t>20</a:t>
            </a:r>
            <a:r>
              <a:rPr lang="zh-CN" altLang="zh-CN" b="1" dirty="0">
                <a:latin typeface="宋体" panose="02010600030101010101" pitchFamily="2" charset="-122"/>
                <a:ea typeface="宋体" panose="02010600030101010101" pitchFamily="2" charset="-122"/>
              </a:rPr>
              <a:t>年被闲置，一生力主抗金，但一生抱负始终不能施展。因此，他的许多作品中常流露出一种御敌抗金的爱国思想和壮志未酬的愤慨之情，词作风格沉雄豪迈而又不乏细腻柔媚，在文学上与苏轼齐名，号称“苏辛”，《宋史》说他“雅善长短句，悲壮激烈”。</a:t>
            </a:r>
            <a:endParaRPr lang="en-US" altLang="zh-CN" b="1" dirty="0">
              <a:latin typeface="宋体" panose="02010600030101010101" pitchFamily="2" charset="-122"/>
              <a:ea typeface="宋体" panose="02010600030101010101" pitchFamily="2" charset="-122"/>
            </a:endParaRPr>
          </a:p>
          <a:p>
            <a:pPr>
              <a:lnSpc>
                <a:spcPct val="170000"/>
              </a:lnSpc>
            </a:pPr>
            <a:endParaRPr lang="zh-CN" altLang="zh-CN"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3734876586"/>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7A840CA0-D136-4D89-93F8-806E06565A76}"/>
              </a:ext>
            </a:extLst>
          </p:cNvPr>
          <p:cNvSpPr>
            <a:spLocks noGrp="1"/>
          </p:cNvSpPr>
          <p:nvPr>
            <p:ph idx="1"/>
          </p:nvPr>
        </p:nvSpPr>
        <p:spPr>
          <a:xfrm>
            <a:off x="476907" y="1179450"/>
            <a:ext cx="11238186" cy="4078350"/>
          </a:xfrm>
        </p:spPr>
        <p:txBody>
          <a:bodyPr>
            <a:normAutofit fontScale="70000" lnSpcReduction="20000"/>
          </a:bodyPr>
          <a:lstStyle/>
          <a:p>
            <a:pPr algn="ctr">
              <a:lnSpc>
                <a:spcPct val="170000"/>
              </a:lnSpc>
            </a:pPr>
            <a:r>
              <a:rPr lang="zh-CN" altLang="zh-CN" b="1" dirty="0">
                <a:solidFill>
                  <a:srgbClr val="FF0000"/>
                </a:solidFill>
                <a:latin typeface="宋体" panose="02010600030101010101" pitchFamily="2" charset="-122"/>
                <a:ea typeface="宋体" panose="02010600030101010101" pitchFamily="2" charset="-122"/>
              </a:rPr>
              <a:t>辛派词</a:t>
            </a:r>
          </a:p>
          <a:p>
            <a:pPr>
              <a:lnSpc>
                <a:spcPct val="170000"/>
              </a:lnSpc>
            </a:pPr>
            <a:r>
              <a:rPr lang="zh-CN" altLang="zh-CN" b="1" dirty="0">
                <a:latin typeface="宋体" panose="02010600030101010101" pitchFamily="2" charset="-122"/>
                <a:ea typeface="宋体" panose="02010600030101010101" pitchFamily="2" charset="-122"/>
              </a:rPr>
              <a:t>南宋时受辛弃疾的影响而产生的一个诗词流派。代表人物主要有陈亮、刘过、刘克庄等。他们继承辛弃疾的豪放词风，意象宏大肆意，风格雄豪悲壮，意境慷慨激昂，以抗敌爱国感抚时事为主要创作内容，使词更进一步散文化，议论化。</a:t>
            </a:r>
          </a:p>
          <a:p>
            <a:pPr algn="ctr">
              <a:lnSpc>
                <a:spcPct val="170000"/>
              </a:lnSpc>
            </a:pPr>
            <a:endParaRPr lang="en-US" altLang="zh-CN" b="1" dirty="0">
              <a:latin typeface="宋体" panose="02010600030101010101" pitchFamily="2" charset="-122"/>
              <a:ea typeface="宋体" panose="02010600030101010101" pitchFamily="2" charset="-122"/>
            </a:endParaRPr>
          </a:p>
          <a:p>
            <a:pPr>
              <a:lnSpc>
                <a:spcPct val="170000"/>
              </a:lnSpc>
            </a:pPr>
            <a:endParaRPr lang="zh-CN" altLang="zh-CN"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565203600"/>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7A840CA0-D136-4D89-93F8-806E06565A76}"/>
              </a:ext>
            </a:extLst>
          </p:cNvPr>
          <p:cNvSpPr>
            <a:spLocks noGrp="1"/>
          </p:cNvSpPr>
          <p:nvPr>
            <p:ph idx="1"/>
          </p:nvPr>
        </p:nvSpPr>
        <p:spPr>
          <a:xfrm>
            <a:off x="476907" y="777240"/>
            <a:ext cx="11238186" cy="4632960"/>
          </a:xfrm>
        </p:spPr>
        <p:txBody>
          <a:bodyPr>
            <a:normAutofit fontScale="62500" lnSpcReduction="20000"/>
          </a:bodyPr>
          <a:lstStyle/>
          <a:p>
            <a:pPr algn="ctr">
              <a:lnSpc>
                <a:spcPct val="170000"/>
              </a:lnSpc>
            </a:pPr>
            <a:endParaRPr lang="en-US" altLang="zh-CN" b="1" dirty="0">
              <a:latin typeface="宋体" panose="02010600030101010101" pitchFamily="2" charset="-122"/>
              <a:ea typeface="宋体" panose="02010600030101010101" pitchFamily="2" charset="-122"/>
            </a:endParaRPr>
          </a:p>
          <a:p>
            <a:pPr algn="ctr">
              <a:lnSpc>
                <a:spcPct val="170000"/>
              </a:lnSpc>
            </a:pPr>
            <a:r>
              <a:rPr lang="zh-CN" altLang="zh-CN" b="1" dirty="0">
                <a:solidFill>
                  <a:srgbClr val="FF0000"/>
                </a:solidFill>
                <a:latin typeface="宋体" panose="02010600030101010101" pitchFamily="2" charset="-122"/>
                <a:ea typeface="宋体" panose="02010600030101010101" pitchFamily="2" charset="-122"/>
              </a:rPr>
              <a:t>用典</a:t>
            </a:r>
          </a:p>
          <a:p>
            <a:pPr>
              <a:lnSpc>
                <a:spcPct val="170000"/>
              </a:lnSpc>
            </a:pPr>
            <a:r>
              <a:rPr lang="zh-CN" altLang="zh-CN" b="1" dirty="0">
                <a:latin typeface="宋体" panose="02010600030101010101" pitchFamily="2" charset="-122"/>
                <a:ea typeface="宋体" panose="02010600030101010101" pitchFamily="2" charset="-122"/>
              </a:rPr>
              <a:t>又称用事，是古典诗文中常见的一种修辞手法，指将古代人物故事和有来历出处的词语融会在文句或诗句中，以曲折委婉地表达思想感情。用典是辛弃疾词的一大艺术特色。典故可以丰富诗歌内容，扩大诗歌意境，使诗歌辞约而意丰，含蓄蕴藉；但也有人认为用典容易造成语言的晦涩难懂。</a:t>
            </a:r>
          </a:p>
          <a:p>
            <a:pPr>
              <a:lnSpc>
                <a:spcPct val="170000"/>
              </a:lnSpc>
            </a:pPr>
            <a:endParaRPr lang="zh-CN" altLang="zh-CN"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2298788060"/>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75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2"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6B583C1-9F0B-4323-AAA3-5F7E8A22C1D7}"/>
              </a:ext>
            </a:extLst>
          </p:cNvPr>
          <p:cNvSpPr>
            <a:spLocks noGrp="1"/>
          </p:cNvSpPr>
          <p:nvPr>
            <p:ph type="title"/>
          </p:nvPr>
        </p:nvSpPr>
        <p:spPr>
          <a:xfrm>
            <a:off x="838200" y="430798"/>
            <a:ext cx="10515600" cy="1001762"/>
          </a:xfrm>
        </p:spPr>
        <p:txBody>
          <a:bodyPr/>
          <a:lstStyle/>
          <a:p>
            <a:pPr algn="ctr"/>
            <a:r>
              <a:rPr lang="zh-CN" altLang="zh-CN" b="1" dirty="0">
                <a:solidFill>
                  <a:srgbClr val="FF0000"/>
                </a:solidFill>
              </a:rPr>
              <a:t>写作背景</a:t>
            </a:r>
            <a:endParaRPr lang="zh-CN" altLang="en-US" dirty="0">
              <a:solidFill>
                <a:srgbClr val="FF0000"/>
              </a:solidFill>
            </a:endParaRPr>
          </a:p>
        </p:txBody>
      </p:sp>
      <p:sp>
        <p:nvSpPr>
          <p:cNvPr id="3" name="内容占位符 2">
            <a:extLst>
              <a:ext uri="{FF2B5EF4-FFF2-40B4-BE49-F238E27FC236}">
                <a16:creationId xmlns:a16="http://schemas.microsoft.com/office/drawing/2014/main" xmlns="" id="{175F20BA-83EC-438E-942B-6A33F554A143}"/>
              </a:ext>
            </a:extLst>
          </p:cNvPr>
          <p:cNvSpPr>
            <a:spLocks noGrp="1"/>
          </p:cNvSpPr>
          <p:nvPr>
            <p:ph idx="1"/>
          </p:nvPr>
        </p:nvSpPr>
        <p:spPr>
          <a:xfrm>
            <a:off x="457200" y="1366888"/>
            <a:ext cx="10830612" cy="4530992"/>
          </a:xfrm>
        </p:spPr>
        <p:txBody>
          <a:bodyPr>
            <a:normAutofit fontScale="62500" lnSpcReduction="20000"/>
          </a:bodyPr>
          <a:lstStyle/>
          <a:p>
            <a:pPr>
              <a:lnSpc>
                <a:spcPct val="170000"/>
              </a:lnSpc>
            </a:pPr>
            <a:r>
              <a:rPr lang="zh-CN" altLang="zh-CN" b="1" dirty="0">
                <a:latin typeface="宋体" panose="02010600030101010101" pitchFamily="2" charset="-122"/>
                <a:ea typeface="宋体" panose="02010600030101010101" pitchFamily="2" charset="-122"/>
              </a:rPr>
              <a:t>《永遇乐·京口北固亭怀古》创作于</a:t>
            </a:r>
            <a:r>
              <a:rPr lang="en-US" altLang="zh-CN" b="1" dirty="0">
                <a:latin typeface="宋体" panose="02010600030101010101" pitchFamily="2" charset="-122"/>
                <a:ea typeface="宋体" panose="02010600030101010101" pitchFamily="2" charset="-122"/>
              </a:rPr>
              <a:t>1205</a:t>
            </a:r>
            <a:r>
              <a:rPr lang="zh-CN" altLang="zh-CN" b="1" dirty="0">
                <a:latin typeface="宋体" panose="02010600030101010101" pitchFamily="2" charset="-122"/>
                <a:ea typeface="宋体" panose="02010600030101010101" pitchFamily="2" charset="-122"/>
              </a:rPr>
              <a:t>年，辛弃疾</a:t>
            </a:r>
            <a:r>
              <a:rPr lang="en-US" altLang="zh-CN" b="1" dirty="0">
                <a:latin typeface="宋体" panose="02010600030101010101" pitchFamily="2" charset="-122"/>
                <a:ea typeface="宋体" panose="02010600030101010101" pitchFamily="2" charset="-122"/>
              </a:rPr>
              <a:t>65</a:t>
            </a:r>
            <a:r>
              <a:rPr lang="zh-CN" altLang="zh-CN" b="1" dirty="0">
                <a:latin typeface="宋体" panose="02010600030101010101" pitchFamily="2" charset="-122"/>
                <a:ea typeface="宋体" panose="02010600030101010101" pitchFamily="2" charset="-122"/>
              </a:rPr>
              <a:t>岁。当时南宋统治者偏安一隅，主战派势力居下风，辛弃疾在江西乡下已闲居近二十年。宰相韩侂胄</a:t>
            </a:r>
            <a:r>
              <a:rPr lang="en-US" altLang="zh-CN" b="1" dirty="0">
                <a:latin typeface="宋体" panose="02010600030101010101" pitchFamily="2" charset="-122"/>
                <a:ea typeface="宋体" panose="02010600030101010101" pitchFamily="2" charset="-122"/>
              </a:rPr>
              <a:t>(</a:t>
            </a:r>
            <a:r>
              <a:rPr lang="en-US" altLang="zh-CN" b="1" dirty="0" err="1">
                <a:latin typeface="宋体" panose="02010600030101010101" pitchFamily="2" charset="-122"/>
                <a:ea typeface="宋体" panose="02010600030101010101" pitchFamily="2" charset="-122"/>
              </a:rPr>
              <a:t>tuō</a:t>
            </a:r>
            <a:r>
              <a:rPr lang="en-US" altLang="zh-CN" b="1" dirty="0">
                <a:latin typeface="宋体" panose="02010600030101010101" pitchFamily="2" charset="-122"/>
                <a:ea typeface="宋体" panose="02010600030101010101" pitchFamily="2" charset="-122"/>
              </a:rPr>
              <a:t> </a:t>
            </a:r>
            <a:r>
              <a:rPr lang="en-US" altLang="zh-CN" b="1" dirty="0" err="1">
                <a:latin typeface="宋体" panose="02010600030101010101" pitchFamily="2" charset="-122"/>
                <a:ea typeface="宋体" panose="02010600030101010101" pitchFamily="2" charset="-122"/>
              </a:rPr>
              <a:t>zhòu</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用事，为巩固其在朝势力，急于北伐，起用主战派元老重臣，</a:t>
            </a:r>
            <a:r>
              <a:rPr lang="en-US" altLang="zh-CN" b="1" dirty="0">
                <a:latin typeface="宋体" panose="02010600030101010101" pitchFamily="2" charset="-122"/>
                <a:ea typeface="宋体" panose="02010600030101010101" pitchFamily="2" charset="-122"/>
              </a:rPr>
              <a:t>64</a:t>
            </a:r>
            <a:r>
              <a:rPr lang="zh-CN" altLang="zh-CN" b="1" dirty="0">
                <a:latin typeface="宋体" panose="02010600030101010101" pitchFamily="2" charset="-122"/>
                <a:ea typeface="宋体" panose="02010600030101010101" pitchFamily="2" charset="-122"/>
              </a:rPr>
              <a:t>岁的辛弃疾被重新启用。他认为一雪国耻的时机到了，侦查敌情，训练士兵，储备物资，但战机仍未成熟，主张不应草率北伐。他的意见未被采用，被贬为镇江知府，登临北固亭，凭高望远，抚今追昔，写下了这篇传唱千古之作。后于</a:t>
            </a:r>
            <a:r>
              <a:rPr lang="en-US" altLang="zh-CN" b="1" dirty="0">
                <a:latin typeface="宋体" panose="02010600030101010101" pitchFamily="2" charset="-122"/>
                <a:ea typeface="宋体" panose="02010600030101010101" pitchFamily="2" charset="-122"/>
              </a:rPr>
              <a:t>1207</a:t>
            </a:r>
            <a:r>
              <a:rPr lang="zh-CN" altLang="zh-CN" b="1" dirty="0">
                <a:latin typeface="宋体" panose="02010600030101010101" pitchFamily="2" charset="-122"/>
                <a:ea typeface="宋体" panose="02010600030101010101" pitchFamily="2" charset="-122"/>
              </a:rPr>
              <a:t>年去逝。</a:t>
            </a:r>
            <a:endParaRPr lang="en-US" altLang="zh-CN" b="1" dirty="0">
              <a:latin typeface="宋体" panose="02010600030101010101" pitchFamily="2" charset="-122"/>
              <a:ea typeface="宋体" panose="02010600030101010101" pitchFamily="2" charset="-122"/>
            </a:endParaRPr>
          </a:p>
          <a:p>
            <a:pPr>
              <a:lnSpc>
                <a:spcPct val="170000"/>
              </a:lnSpc>
            </a:pPr>
            <a:endParaRPr lang="en-US" altLang="zh-CN" b="1" dirty="0">
              <a:latin typeface="宋体" panose="02010600030101010101" pitchFamily="2" charset="-122"/>
              <a:ea typeface="宋体" panose="02010600030101010101" pitchFamily="2" charset="-122"/>
            </a:endParaRPr>
          </a:p>
          <a:p>
            <a:pPr>
              <a:lnSpc>
                <a:spcPct val="150000"/>
              </a:lnSpc>
            </a:pPr>
            <a:endParaRPr lang="zh-CN" altLang="zh-CN" b="1" dirty="0">
              <a:latin typeface="宋体" panose="02010600030101010101" pitchFamily="2" charset="-122"/>
              <a:ea typeface="宋体" panose="02010600030101010101" pitchFamily="2" charset="-122"/>
            </a:endParaRPr>
          </a:p>
          <a:p>
            <a:endParaRPr lang="zh-CN" altLang="en-US" dirty="0"/>
          </a:p>
        </p:txBody>
      </p:sp>
    </p:spTree>
    <p:extLst>
      <p:ext uri="{BB962C8B-B14F-4D97-AF65-F5344CB8AC3E}">
        <p14:creationId xmlns:p14="http://schemas.microsoft.com/office/powerpoint/2010/main" xmlns="" val="3508441674"/>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12295" y="561474"/>
            <a:ext cx="11806989" cy="5439831"/>
          </a:xfrm>
        </p:spPr>
        <p:txBody>
          <a:bodyPr>
            <a:normAutofit fontScale="55000" lnSpcReduction="20000"/>
          </a:bodyPr>
          <a:lstStyle/>
          <a:p>
            <a:pPr>
              <a:lnSpc>
                <a:spcPct val="170000"/>
              </a:lnSpc>
            </a:pPr>
            <a:r>
              <a:rPr lang="en-US" altLang="zh-CN" b="1" dirty="0">
                <a:solidFill>
                  <a:srgbClr val="C00000"/>
                </a:solidFill>
                <a:latin typeface="+mn-ea"/>
              </a:rPr>
              <a:t>2.</a:t>
            </a:r>
            <a:r>
              <a:rPr lang="zh-CN" altLang="zh-CN" b="1" dirty="0">
                <a:solidFill>
                  <a:srgbClr val="C00000"/>
                </a:solidFill>
                <a:latin typeface="+mn-ea"/>
              </a:rPr>
              <a:t>解</a:t>
            </a:r>
            <a:r>
              <a:rPr lang="en-US" altLang="zh-CN" b="1" dirty="0">
                <a:solidFill>
                  <a:srgbClr val="C00000"/>
                </a:solidFill>
                <a:latin typeface="+mn-ea"/>
              </a:rPr>
              <a:t> </a:t>
            </a:r>
            <a:r>
              <a:rPr lang="zh-CN" altLang="zh-CN" b="1" dirty="0">
                <a:solidFill>
                  <a:srgbClr val="C00000"/>
                </a:solidFill>
                <a:latin typeface="+mn-ea"/>
              </a:rPr>
              <a:t>题</a:t>
            </a:r>
            <a:endParaRPr lang="en-US" altLang="zh-CN" b="1" dirty="0">
              <a:solidFill>
                <a:srgbClr val="C00000"/>
              </a:solidFill>
              <a:latin typeface="+mn-ea"/>
            </a:endParaRPr>
          </a:p>
          <a:p>
            <a:pPr>
              <a:lnSpc>
                <a:spcPct val="170000"/>
              </a:lnSpc>
            </a:pPr>
            <a:r>
              <a:rPr lang="zh-CN" altLang="zh-CN" b="1" dirty="0"/>
              <a:t>这是一首乐府诗，“短歌行”是汉乐府的一个曲调的名称，乐府诗有长歌和短歌之分。一般是根据歌词音节的长短而言。一般说，长歌比较热烈奔放，而短歌的节奏比较短促，低吟短唱，适于抒发内心的忧愁和苦闷。行，则是古代诗歌的一种体裁，可配乐歌唱。</a:t>
            </a:r>
            <a:r>
              <a:rPr lang="en-US" altLang="zh-CN" b="1" dirty="0"/>
              <a:t> </a:t>
            </a:r>
            <a:endParaRPr lang="zh-CN" altLang="zh-CN" b="1" dirty="0"/>
          </a:p>
          <a:p>
            <a:pPr>
              <a:lnSpc>
                <a:spcPct val="170000"/>
              </a:lnSpc>
            </a:pPr>
            <a:r>
              <a:rPr lang="zh-CN" altLang="zh-CN" b="1" dirty="0"/>
              <a:t>“短歌”是针对歌词音节的长短而言的。这首诗诗句都是四字句，就成为“短歌”。长歌行与短歌行的区别除了在歌声、曲调的长短上有区别外，还有另一个区别，长歌是慷慨激烈的，短歌是微吟低徊的，比较适合抒发内心的忧愁和苦闷。</a:t>
            </a:r>
          </a:p>
          <a:p>
            <a:endParaRPr lang="zh-CN" altLang="en-US" dirty="0"/>
          </a:p>
        </p:txBody>
      </p:sp>
    </p:spTree>
    <p:extLst>
      <p:ext uri="{BB962C8B-B14F-4D97-AF65-F5344CB8AC3E}">
        <p14:creationId xmlns:p14="http://schemas.microsoft.com/office/powerpoint/2010/main" xmlns="" val="4010811234"/>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randombar(vertical)">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664779" y="1155032"/>
            <a:ext cx="10862441" cy="3689683"/>
          </a:xfrm>
        </p:spPr>
        <p:txBody>
          <a:bodyPr>
            <a:normAutofit/>
          </a:bodyPr>
          <a:lstStyle/>
          <a:p>
            <a:pPr>
              <a:lnSpc>
                <a:spcPct val="170000"/>
              </a:lnSpc>
            </a:pPr>
            <a:r>
              <a:rPr lang="en-US" altLang="zh-CN" b="1" dirty="0">
                <a:solidFill>
                  <a:srgbClr val="C00000"/>
                </a:solidFill>
                <a:latin typeface="+mn-ea"/>
              </a:rPr>
              <a:t>2.</a:t>
            </a:r>
            <a:r>
              <a:rPr lang="zh-CN" altLang="zh-CN" b="1" dirty="0">
                <a:solidFill>
                  <a:srgbClr val="C00000"/>
                </a:solidFill>
                <a:latin typeface="+mn-ea"/>
              </a:rPr>
              <a:t>解</a:t>
            </a:r>
            <a:r>
              <a:rPr lang="en-US" altLang="zh-CN" b="1" dirty="0">
                <a:solidFill>
                  <a:srgbClr val="C00000"/>
                </a:solidFill>
                <a:latin typeface="+mn-ea"/>
              </a:rPr>
              <a:t> </a:t>
            </a:r>
            <a:r>
              <a:rPr lang="zh-CN" altLang="zh-CN" b="1" dirty="0">
                <a:solidFill>
                  <a:srgbClr val="C00000"/>
                </a:solidFill>
                <a:latin typeface="+mn-ea"/>
              </a:rPr>
              <a:t>题</a:t>
            </a:r>
            <a:endParaRPr lang="en-US" altLang="zh-CN" b="1" dirty="0">
              <a:solidFill>
                <a:srgbClr val="C00000"/>
              </a:solidFill>
              <a:latin typeface="+mn-ea"/>
            </a:endParaRPr>
          </a:p>
          <a:p>
            <a:pPr>
              <a:lnSpc>
                <a:spcPct val="170000"/>
              </a:lnSpc>
            </a:pPr>
            <a:r>
              <a:rPr lang="zh-CN" altLang="zh-CN" b="1" dirty="0"/>
              <a:t>永遇乐：词牌；京口北固亭：登临地点；怀古：词的内容。</a:t>
            </a:r>
          </a:p>
          <a:p>
            <a:endParaRPr lang="zh-CN" altLang="en-US" dirty="0"/>
          </a:p>
        </p:txBody>
      </p:sp>
    </p:spTree>
    <p:extLst>
      <p:ext uri="{BB962C8B-B14F-4D97-AF65-F5344CB8AC3E}">
        <p14:creationId xmlns:p14="http://schemas.microsoft.com/office/powerpoint/2010/main" xmlns="" val="1026723116"/>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2ED2B77-B42B-48E7-851E-381C4B5A69EE}"/>
              </a:ext>
            </a:extLst>
          </p:cNvPr>
          <p:cNvSpPr>
            <a:spLocks noGrp="1"/>
          </p:cNvSpPr>
          <p:nvPr>
            <p:ph type="title"/>
          </p:nvPr>
        </p:nvSpPr>
        <p:spPr/>
        <p:txBody>
          <a:bodyPr/>
          <a:lstStyle/>
          <a:p>
            <a:r>
              <a:rPr lang="zh-CN" altLang="en-US" dirty="0">
                <a:solidFill>
                  <a:srgbClr val="FF0000"/>
                </a:solidFill>
              </a:rPr>
              <a:t>基础知识</a:t>
            </a:r>
          </a:p>
        </p:txBody>
      </p:sp>
      <p:sp>
        <p:nvSpPr>
          <p:cNvPr id="3" name="内容占位符 2">
            <a:extLst>
              <a:ext uri="{FF2B5EF4-FFF2-40B4-BE49-F238E27FC236}">
                <a16:creationId xmlns:a16="http://schemas.microsoft.com/office/drawing/2014/main" xmlns="" id="{D3AB1021-CCDD-4A5A-890A-7644599EBE49}"/>
              </a:ext>
            </a:extLst>
          </p:cNvPr>
          <p:cNvSpPr>
            <a:spLocks noGrp="1"/>
          </p:cNvSpPr>
          <p:nvPr>
            <p:ph idx="1"/>
          </p:nvPr>
        </p:nvSpPr>
        <p:spPr>
          <a:xfrm>
            <a:off x="320040" y="1234440"/>
            <a:ext cx="11689080" cy="5623560"/>
          </a:xfrm>
        </p:spPr>
        <p:txBody>
          <a:bodyPr/>
          <a:lstStyle/>
          <a:p>
            <a:pPr>
              <a:lnSpc>
                <a:spcPct val="150000"/>
              </a:lnSpc>
            </a:pPr>
            <a:r>
              <a:rPr lang="zh-CN" altLang="zh-CN" sz="2400" b="1" dirty="0"/>
              <a:t>（一）字音</a:t>
            </a:r>
          </a:p>
          <a:p>
            <a:pPr>
              <a:lnSpc>
                <a:spcPct val="150000"/>
              </a:lnSpc>
            </a:pPr>
            <a:r>
              <a:rPr lang="zh-CN" altLang="zh-CN" sz="2400" b="1" dirty="0"/>
              <a:t>舞榭</a:t>
            </a:r>
            <a:r>
              <a:rPr lang="en-US" altLang="zh-CN" sz="2400" b="1" dirty="0"/>
              <a:t>(</a:t>
            </a:r>
            <a:r>
              <a:rPr lang="en-US" altLang="zh-CN" sz="2400" b="1" dirty="0" err="1"/>
              <a:t>xiè</a:t>
            </a:r>
            <a:r>
              <a:rPr lang="en-US" altLang="zh-CN" sz="2400" b="1" dirty="0"/>
              <a:t>)</a:t>
            </a:r>
            <a:r>
              <a:rPr lang="zh-CN" altLang="zh-CN" sz="2400" b="1" dirty="0"/>
              <a:t>　</a:t>
            </a:r>
            <a:r>
              <a:rPr lang="en-US" altLang="zh-CN" sz="2400" b="1" dirty="0"/>
              <a:t>    </a:t>
            </a:r>
            <a:r>
              <a:rPr lang="zh-CN" altLang="zh-CN" sz="2400" b="1" dirty="0"/>
              <a:t>巷陌</a:t>
            </a:r>
            <a:r>
              <a:rPr lang="en-US" altLang="zh-CN" sz="2400" b="1" dirty="0"/>
              <a:t>(</a:t>
            </a:r>
            <a:r>
              <a:rPr lang="en-US" altLang="zh-CN" sz="2400" b="1" dirty="0" err="1"/>
              <a:t>xiàng</a:t>
            </a:r>
            <a:r>
              <a:rPr lang="en-US" altLang="zh-CN" sz="2400" b="1" dirty="0"/>
              <a:t>)      </a:t>
            </a:r>
            <a:r>
              <a:rPr lang="zh-CN" altLang="zh-CN" sz="2400" b="1" dirty="0"/>
              <a:t>狼居胥</a:t>
            </a:r>
            <a:r>
              <a:rPr lang="en-US" altLang="zh-CN" sz="2400" b="1" dirty="0"/>
              <a:t>(</a:t>
            </a:r>
            <a:r>
              <a:rPr lang="en-US" altLang="zh-CN" sz="2400" b="1" dirty="0" err="1"/>
              <a:t>xū</a:t>
            </a:r>
            <a:r>
              <a:rPr lang="en-US" altLang="zh-CN" sz="2400" b="1" dirty="0"/>
              <a:t>)      </a:t>
            </a:r>
            <a:r>
              <a:rPr lang="zh-CN" altLang="zh-CN" sz="2400" b="1" dirty="0"/>
              <a:t>佛狸祠</a:t>
            </a:r>
            <a:r>
              <a:rPr lang="en-US" altLang="zh-CN" sz="2400" b="1" dirty="0"/>
              <a:t>(</a:t>
            </a:r>
            <a:r>
              <a:rPr lang="en-US" altLang="zh-CN" sz="2400" b="1" dirty="0" err="1"/>
              <a:t>cí</a:t>
            </a:r>
            <a:r>
              <a:rPr lang="en-US" altLang="zh-CN" sz="2400" b="1" dirty="0"/>
              <a:t>)</a:t>
            </a:r>
            <a:endParaRPr lang="zh-CN" altLang="zh-CN" sz="2400" b="1" dirty="0"/>
          </a:p>
          <a:p>
            <a:pPr>
              <a:lnSpc>
                <a:spcPct val="150000"/>
              </a:lnSpc>
            </a:pPr>
            <a:r>
              <a:rPr lang="zh-CN" altLang="zh-CN" sz="2400" b="1" dirty="0"/>
              <a:t>（二）释义</a:t>
            </a:r>
          </a:p>
          <a:p>
            <a:pPr>
              <a:lnSpc>
                <a:spcPct val="150000"/>
              </a:lnSpc>
            </a:pPr>
            <a:r>
              <a:rPr lang="en-US" altLang="zh-CN" sz="2400" b="1" dirty="0"/>
              <a:t>1.</a:t>
            </a:r>
            <a:r>
              <a:rPr lang="zh-CN" altLang="zh-CN" sz="2400" b="1" dirty="0"/>
              <a:t>词类活用</a:t>
            </a:r>
          </a:p>
          <a:p>
            <a:pPr>
              <a:lnSpc>
                <a:spcPct val="150000"/>
              </a:lnSpc>
            </a:pPr>
            <a:r>
              <a:rPr lang="en-US" altLang="zh-CN" sz="2400" b="1" dirty="0"/>
              <a:t>(1)</a:t>
            </a:r>
            <a:r>
              <a:rPr lang="zh-CN" altLang="zh-CN" sz="2400" b="1" dirty="0"/>
              <a:t>赢得仓皇北顾</a:t>
            </a:r>
            <a:r>
              <a:rPr lang="zh-CN" altLang="zh-CN" sz="2400" b="1" u="sng" dirty="0"/>
              <a:t>名词作状语，向北</a:t>
            </a:r>
            <a:endParaRPr lang="zh-CN" altLang="zh-CN" sz="2400" b="1" dirty="0"/>
          </a:p>
          <a:p>
            <a:pPr>
              <a:lnSpc>
                <a:spcPct val="150000"/>
              </a:lnSpc>
            </a:pPr>
            <a:r>
              <a:rPr lang="en-US" altLang="zh-CN" sz="2400" b="1" dirty="0"/>
              <a:t>(2)</a:t>
            </a:r>
            <a:r>
              <a:rPr lang="zh-CN" altLang="zh-CN" sz="2400" b="1" dirty="0"/>
              <a:t>廉颇老矣，尚能饭否</a:t>
            </a:r>
            <a:r>
              <a:rPr lang="zh-CN" altLang="zh-CN" sz="2400" b="1" u="sng" dirty="0"/>
              <a:t>名词作动词，吃饭</a:t>
            </a:r>
            <a:endParaRPr lang="zh-CN" altLang="zh-CN" sz="2400" b="1" dirty="0"/>
          </a:p>
          <a:p>
            <a:pPr>
              <a:lnSpc>
                <a:spcPct val="150000"/>
              </a:lnSpc>
            </a:pPr>
            <a:r>
              <a:rPr lang="en-US" altLang="zh-CN" sz="2400" b="1" dirty="0"/>
              <a:t>2.</a:t>
            </a:r>
            <a:r>
              <a:rPr lang="zh-CN" altLang="zh-CN" sz="2400" b="1" dirty="0"/>
              <a:t>特殊句式</a:t>
            </a:r>
          </a:p>
          <a:p>
            <a:pPr>
              <a:lnSpc>
                <a:spcPct val="150000"/>
              </a:lnSpc>
            </a:pPr>
            <a:r>
              <a:rPr lang="en-US" altLang="zh-CN" sz="2400" b="1" dirty="0"/>
              <a:t>(1)</a:t>
            </a:r>
            <a:r>
              <a:rPr lang="zh-CN" altLang="zh-CN" sz="2400" b="1" dirty="0"/>
              <a:t>英雄无觅，孙仲谋处</a:t>
            </a:r>
            <a:r>
              <a:rPr lang="zh-CN" altLang="zh-CN" sz="2400" b="1" u="sng" dirty="0"/>
              <a:t>倒装句，应为</a:t>
            </a:r>
            <a:r>
              <a:rPr lang="en-US" altLang="zh-CN" sz="2400" b="1" u="sng" dirty="0"/>
              <a:t>“</a:t>
            </a:r>
            <a:r>
              <a:rPr lang="zh-CN" altLang="zh-CN" sz="2400" b="1" u="sng" dirty="0"/>
              <a:t>无觅英雄孙仲谋处</a:t>
            </a:r>
            <a:r>
              <a:rPr lang="en-US" altLang="zh-CN" sz="2400" b="1" u="sng" dirty="0"/>
              <a:t>”</a:t>
            </a:r>
            <a:endParaRPr lang="zh-CN" altLang="zh-CN" sz="2400" b="1" dirty="0"/>
          </a:p>
          <a:p>
            <a:pPr>
              <a:lnSpc>
                <a:spcPct val="150000"/>
              </a:lnSpc>
            </a:pPr>
            <a:r>
              <a:rPr lang="en-US" altLang="zh-CN" sz="2400" b="1" dirty="0"/>
              <a:t>(2)</a:t>
            </a:r>
            <a:r>
              <a:rPr lang="zh-CN" altLang="zh-CN" sz="2400" b="1" dirty="0"/>
              <a:t>烽火扬州路</a:t>
            </a:r>
            <a:r>
              <a:rPr lang="zh-CN" altLang="zh-CN" sz="2400" b="1" u="sng" dirty="0"/>
              <a:t>倒装句，应为</a:t>
            </a:r>
            <a:r>
              <a:rPr lang="en-US" altLang="zh-CN" sz="2400" b="1" u="sng" dirty="0"/>
              <a:t>“</a:t>
            </a:r>
            <a:r>
              <a:rPr lang="zh-CN" altLang="zh-CN" sz="2400" b="1" u="sng" dirty="0"/>
              <a:t>扬州路烽火</a:t>
            </a:r>
            <a:r>
              <a:rPr lang="en-US" altLang="zh-CN" sz="2400" b="1" u="sng" dirty="0"/>
              <a:t>”</a:t>
            </a:r>
            <a:endParaRPr lang="zh-CN" altLang="zh-CN" sz="2400" b="1" dirty="0"/>
          </a:p>
          <a:p>
            <a:endParaRPr lang="zh-CN" altLang="en-US" dirty="0"/>
          </a:p>
        </p:txBody>
      </p:sp>
    </p:spTree>
    <p:extLst>
      <p:ext uri="{BB962C8B-B14F-4D97-AF65-F5344CB8AC3E}">
        <p14:creationId xmlns:p14="http://schemas.microsoft.com/office/powerpoint/2010/main" xmlns="" val="1677112810"/>
      </p:ext>
    </p:extLst>
  </p:cSld>
  <p:clrMapOvr>
    <a:masterClrMapping/>
  </p:clrMapOvr>
  <p:transition spd="slow" advTm="3000">
    <p:plus/>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BAE933-7B27-41F8-ACEB-A8A9765B1BC9}"/>
              </a:ext>
            </a:extLst>
          </p:cNvPr>
          <p:cNvSpPr>
            <a:spLocks noGrp="1"/>
          </p:cNvSpPr>
          <p:nvPr>
            <p:ph idx="1"/>
          </p:nvPr>
        </p:nvSpPr>
        <p:spPr>
          <a:xfrm>
            <a:off x="609600" y="655320"/>
            <a:ext cx="10972800" cy="5470843"/>
          </a:xfrm>
        </p:spPr>
        <p:txBody>
          <a:bodyPr/>
          <a:lstStyle/>
          <a:p>
            <a:r>
              <a:rPr lang="en-US" altLang="zh-CN" sz="2800" b="1" dirty="0"/>
              <a:t>3.</a:t>
            </a:r>
            <a:r>
              <a:rPr lang="zh-CN" altLang="en-US" sz="2800" b="1" dirty="0"/>
              <a:t>一词多义</a:t>
            </a:r>
            <a:endParaRPr lang="en-US" altLang="zh-CN" sz="2800" b="1" dirty="0"/>
          </a:p>
          <a:p>
            <a:endParaRPr lang="zh-CN" altLang="en-US" dirty="0"/>
          </a:p>
        </p:txBody>
      </p:sp>
      <p:pic>
        <p:nvPicPr>
          <p:cNvPr id="5" name="图片 4">
            <a:extLst>
              <a:ext uri="{FF2B5EF4-FFF2-40B4-BE49-F238E27FC236}">
                <a16:creationId xmlns:a16="http://schemas.microsoft.com/office/drawing/2014/main" xmlns="" id="{DFB58B09-60FF-4142-BC3C-1B51372D2EDB}"/>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09600" y="1067117"/>
            <a:ext cx="7818120" cy="5470843"/>
          </a:xfrm>
          <a:prstGeom prst="rect">
            <a:avLst/>
          </a:prstGeom>
        </p:spPr>
      </p:pic>
    </p:spTree>
    <p:extLst>
      <p:ext uri="{BB962C8B-B14F-4D97-AF65-F5344CB8AC3E}">
        <p14:creationId xmlns:p14="http://schemas.microsoft.com/office/powerpoint/2010/main" xmlns="" val="3697976939"/>
      </p:ext>
    </p:extLst>
  </p:cSld>
  <p:clrMapOvr>
    <a:masterClrMapping/>
  </p:clrMapOvr>
  <p:transition spd="slow" advTm="3000">
    <p:plus/>
  </p:transition>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0" y="871139"/>
            <a:ext cx="12005187" cy="4798141"/>
          </a:xfrm>
        </p:spPr>
        <p:txBody>
          <a:bodyPr>
            <a:normAutofit fontScale="77500" lnSpcReduction="20000"/>
          </a:bodyPr>
          <a:lstStyle/>
          <a:p>
            <a:pPr algn="ctr">
              <a:lnSpc>
                <a:spcPct val="170000"/>
              </a:lnSpc>
            </a:pPr>
            <a:r>
              <a:rPr lang="zh-CN" altLang="zh-CN" b="1" dirty="0">
                <a:solidFill>
                  <a:srgbClr val="FF0000"/>
                </a:solidFill>
              </a:rPr>
              <a:t>白话译文：</a:t>
            </a:r>
          </a:p>
          <a:p>
            <a:pPr>
              <a:lnSpc>
                <a:spcPct val="170000"/>
              </a:lnSpc>
            </a:pPr>
            <a:r>
              <a:rPr lang="en-US" altLang="zh-CN" b="1" dirty="0">
                <a:latin typeface="楷体" panose="02010609060101010101" pitchFamily="49" charset="-122"/>
                <a:ea typeface="楷体" panose="02010609060101010101" pitchFamily="49" charset="-122"/>
              </a:rPr>
              <a:t>    </a:t>
            </a:r>
            <a:r>
              <a:rPr lang="zh-CN" altLang="zh-CN" b="1" dirty="0">
                <a:latin typeface="楷体" panose="02010609060101010101" pitchFamily="49" charset="-122"/>
                <a:ea typeface="楷体" panose="02010609060101010101" pitchFamily="49" charset="-122"/>
              </a:rPr>
              <a:t>历经千古的江山，再也难找到像孙权那样的英雄。当年的舞榭歌台还在，英雄人物却随着岁月的流逝早已不复存在。斜阳照着长满草树的普通小巷，人们说那是当年刘裕曾经住过的地方。回想当年，他领军北伐、收复失地的时候是何等威猛。</a:t>
            </a:r>
          </a:p>
          <a:p>
            <a:endParaRPr lang="zh-CN" altLang="en-US" dirty="0"/>
          </a:p>
        </p:txBody>
      </p:sp>
    </p:spTree>
    <p:extLst>
      <p:ext uri="{BB962C8B-B14F-4D97-AF65-F5344CB8AC3E}">
        <p14:creationId xmlns:p14="http://schemas.microsoft.com/office/powerpoint/2010/main" xmlns="" val="1331628937"/>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3"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heel(3)">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92505" y="1155033"/>
            <a:ext cx="11518232" cy="4026568"/>
          </a:xfrm>
        </p:spPr>
        <p:txBody>
          <a:bodyPr>
            <a:normAutofit fontScale="70000" lnSpcReduction="20000"/>
          </a:bodyPr>
          <a:lstStyle/>
          <a:p>
            <a:pPr>
              <a:lnSpc>
                <a:spcPct val="170000"/>
              </a:lnSpc>
            </a:pPr>
            <a:r>
              <a:rPr lang="en-US" altLang="zh-CN" b="1" dirty="0">
                <a:latin typeface="楷体" panose="02010609060101010101" pitchFamily="49" charset="-122"/>
                <a:ea typeface="楷体" panose="02010609060101010101" pitchFamily="49" charset="-122"/>
              </a:rPr>
              <a:t>    </a:t>
            </a:r>
            <a:r>
              <a:rPr lang="zh-CN" altLang="zh-CN" b="1" dirty="0">
                <a:latin typeface="楷体" panose="02010609060101010101" pitchFamily="49" charset="-122"/>
                <a:ea typeface="楷体" panose="02010609060101010101" pitchFamily="49" charset="-122"/>
              </a:rPr>
              <a:t>然而刘裕的儿子刘义隆好大喜功，仓促北伐，却反而让北魏太武帝拓跋焘乘机挥师南下，兵抵长江北岸而返，遭到对手的重创。我回到南方已经有四十三年了，看着中原仍然记得，扬州路上烽火连天的战乱场景。怎么能回首啊，当年拓跋焘的行宫外竟有百姓在那里祭祀，乌鸦啄食祭品，人们过着社日，只把他当作一位神祇来供奉，还有谁会问，廉颇老了，饭量还好吗？</a:t>
            </a:r>
          </a:p>
        </p:txBody>
      </p:sp>
    </p:spTree>
    <p:extLst>
      <p:ext uri="{BB962C8B-B14F-4D97-AF65-F5344CB8AC3E}">
        <p14:creationId xmlns:p14="http://schemas.microsoft.com/office/powerpoint/2010/main" xmlns="" val="1184949321"/>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40679D48-738B-408B-8504-2AF5EE208BDD}"/>
              </a:ext>
            </a:extLst>
          </p:cNvPr>
          <p:cNvSpPr>
            <a:spLocks noGrp="1"/>
          </p:cNvSpPr>
          <p:nvPr>
            <p:ph idx="1"/>
          </p:nvPr>
        </p:nvSpPr>
        <p:spPr>
          <a:xfrm>
            <a:off x="0" y="960120"/>
            <a:ext cx="12192000" cy="5715000"/>
          </a:xfrm>
        </p:spPr>
        <p:txBody>
          <a:bodyPr>
            <a:normAutofit fontScale="62500" lnSpcReduction="20000"/>
          </a:bodyPr>
          <a:lstStyle/>
          <a:p>
            <a:pPr algn="ctr">
              <a:lnSpc>
                <a:spcPct val="150000"/>
              </a:lnSpc>
            </a:pPr>
            <a:r>
              <a:rPr lang="zh-CN" altLang="en-US" b="1" dirty="0">
                <a:solidFill>
                  <a:srgbClr val="C00000"/>
                </a:solidFill>
                <a:latin typeface="宋体" panose="02010600030101010101" pitchFamily="2" charset="-122"/>
                <a:ea typeface="宋体" panose="02010600030101010101" pitchFamily="2" charset="-122"/>
              </a:rPr>
              <a:t>诵读节奏：</a:t>
            </a:r>
            <a:endParaRPr lang="en-US" altLang="zh-CN" b="1" dirty="0">
              <a:solidFill>
                <a:srgbClr val="C00000"/>
              </a:solidFill>
              <a:latin typeface="宋体" panose="02010600030101010101" pitchFamily="2" charset="-122"/>
              <a:ea typeface="宋体" panose="02010600030101010101" pitchFamily="2" charset="-122"/>
            </a:endParaRPr>
          </a:p>
          <a:p>
            <a:pPr>
              <a:lnSpc>
                <a:spcPct val="150000"/>
              </a:lnSpc>
            </a:pPr>
            <a:r>
              <a:rPr lang="en-US" altLang="zh-CN" b="1" dirty="0">
                <a:latin typeface="宋体" panose="02010600030101010101" pitchFamily="2" charset="-122"/>
                <a:ea typeface="宋体" panose="02010600030101010101" pitchFamily="2" charset="-122"/>
              </a:rPr>
              <a:t>    </a:t>
            </a:r>
            <a:r>
              <a:rPr lang="zh-CN" altLang="zh-CN" b="1" dirty="0">
                <a:solidFill>
                  <a:srgbClr val="2723C1"/>
                </a:solidFill>
                <a:latin typeface="楷体" panose="02010609060101010101" pitchFamily="49" charset="-122"/>
                <a:ea typeface="楷体" panose="02010609060101010101" pitchFamily="49" charset="-122"/>
              </a:rPr>
              <a:t>千古</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江山，英雄</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无觅，孙仲谋</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处。舞榭</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歌台，风流</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总被，雨打</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风吹去。斜阳</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草树，寻常</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巷陌，人道</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寄奴</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曾住。想</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当年，金戈</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铁马，气吞</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万里</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如虎。</a:t>
            </a:r>
          </a:p>
          <a:p>
            <a:pPr>
              <a:lnSpc>
                <a:spcPct val="150000"/>
              </a:lnSpc>
            </a:pPr>
            <a:r>
              <a:rPr lang="en-US" altLang="zh-CN" b="1" dirty="0">
                <a:solidFill>
                  <a:srgbClr val="2723C1"/>
                </a:solidFill>
                <a:latin typeface="楷体" panose="02010609060101010101" pitchFamily="49" charset="-122"/>
                <a:ea typeface="楷体" panose="02010609060101010101" pitchFamily="49" charset="-122"/>
              </a:rPr>
              <a:t>    </a:t>
            </a:r>
            <a:r>
              <a:rPr lang="zh-CN" altLang="zh-CN" b="1" dirty="0">
                <a:solidFill>
                  <a:srgbClr val="2723C1"/>
                </a:solidFill>
                <a:latin typeface="楷体" panose="02010609060101010101" pitchFamily="49" charset="-122"/>
                <a:ea typeface="楷体" panose="02010609060101010101" pitchFamily="49" charset="-122"/>
              </a:rPr>
              <a:t>元嘉</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草草，封</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狼居胥，赢得</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仓皇</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北顾。四十三</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年，望中</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犹记，烽火</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扬州路。可堪</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回首，佛狸祠下，一片</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神鸦社鼓。凭</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谁问，廉颇</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老矣，尚能</a:t>
            </a:r>
            <a:r>
              <a:rPr lang="en-US" altLang="zh-CN" b="1" dirty="0">
                <a:solidFill>
                  <a:srgbClr val="2723C1"/>
                </a:solidFill>
                <a:latin typeface="楷体" panose="02010609060101010101" pitchFamily="49" charset="-122"/>
                <a:ea typeface="楷体" panose="02010609060101010101" pitchFamily="49" charset="-122"/>
              </a:rPr>
              <a:t>\</a:t>
            </a:r>
            <a:r>
              <a:rPr lang="zh-CN" altLang="zh-CN" b="1" dirty="0">
                <a:solidFill>
                  <a:srgbClr val="2723C1"/>
                </a:solidFill>
                <a:latin typeface="楷体" panose="02010609060101010101" pitchFamily="49" charset="-122"/>
                <a:ea typeface="楷体" panose="02010609060101010101" pitchFamily="49" charset="-122"/>
              </a:rPr>
              <a:t>饭否。</a:t>
            </a:r>
          </a:p>
          <a:p>
            <a:pPr>
              <a:lnSpc>
                <a:spcPct val="150000"/>
              </a:lnSpc>
            </a:pPr>
            <a:endParaRPr lang="en-US" altLang="zh-CN" b="1" dirty="0">
              <a:latin typeface="宋体" panose="02010600030101010101" pitchFamily="2" charset="-122"/>
              <a:ea typeface="宋体" panose="02010600030101010101" pitchFamily="2" charset="-122"/>
            </a:endParaRPr>
          </a:p>
          <a:p>
            <a:pPr>
              <a:lnSpc>
                <a:spcPct val="150000"/>
              </a:lnSpc>
            </a:pPr>
            <a:r>
              <a:rPr lang="zh-CN" altLang="zh-CN" b="1" dirty="0">
                <a:solidFill>
                  <a:srgbClr val="FF0000"/>
                </a:solidFill>
                <a:latin typeface="宋体" panose="02010600030101010101" pitchFamily="2" charset="-122"/>
                <a:ea typeface="宋体" panose="02010600030101010101" pitchFamily="2" charset="-122"/>
              </a:rPr>
              <a:t>诵读指导：</a:t>
            </a:r>
            <a:r>
              <a:rPr lang="zh-CN" altLang="zh-CN" b="1" dirty="0">
                <a:latin typeface="宋体" panose="02010600030101010101" pitchFamily="2" charset="-122"/>
                <a:ea typeface="宋体" panose="02010600030101010101" pitchFamily="2" charset="-122"/>
              </a:rPr>
              <a:t>这是一首豪放词，应该读得慷慨激昂一些。结合时代背景，本词又充满了悲壮、悲愤。</a:t>
            </a:r>
          </a:p>
          <a:p>
            <a:endParaRPr lang="zh-CN" altLang="en-US" dirty="0"/>
          </a:p>
        </p:txBody>
      </p:sp>
    </p:spTree>
    <p:extLst>
      <p:ext uri="{BB962C8B-B14F-4D97-AF65-F5344CB8AC3E}">
        <p14:creationId xmlns:p14="http://schemas.microsoft.com/office/powerpoint/2010/main" xmlns="" val="2950161150"/>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750"/>
                                        <p:tgtEl>
                                          <p:spTgt spid="3">
                                            <p:txEl>
                                              <p:pRg st="1" end="1"/>
                                            </p:txEl>
                                          </p:spTgt>
                                        </p:tgtEl>
                                      </p:cBhvr>
                                    </p:animEffect>
                                  </p:childTnLst>
                                </p:cTn>
                              </p:par>
                            </p:childTnLst>
                          </p:cTn>
                        </p:par>
                        <p:par>
                          <p:cTn id="13" fill="hold">
                            <p:stCondLst>
                              <p:cond delay="750"/>
                            </p:stCondLst>
                            <p:childTnLst>
                              <p:par>
                                <p:cTn id="14" presetID="4" presetClass="entr" presetSubtype="16" fill="hold" grpId="0" nodeType="after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box(in)">
                                      <p:cBhvr>
                                        <p:cTn id="16" dur="75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ox(in)">
                                      <p:cBhvr>
                                        <p:cTn id="21"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 y="701040"/>
            <a:ext cx="12015537" cy="4084320"/>
          </a:xfrm>
        </p:spPr>
        <p:txBody>
          <a:bodyPr>
            <a:normAutofit fontScale="92500" lnSpcReduction="20000"/>
          </a:bodyPr>
          <a:lstStyle/>
          <a:p>
            <a:pPr algn="ctr">
              <a:lnSpc>
                <a:spcPct val="150000"/>
              </a:lnSpc>
            </a:pPr>
            <a:r>
              <a:rPr lang="zh-CN" altLang="en-US" b="1" dirty="0">
                <a:solidFill>
                  <a:srgbClr val="FF0000"/>
                </a:solidFill>
              </a:rPr>
              <a:t>分析结构：</a:t>
            </a:r>
            <a:endParaRPr lang="en-US" altLang="zh-CN" b="1" dirty="0">
              <a:solidFill>
                <a:srgbClr val="FF0000"/>
              </a:solidFill>
            </a:endParaRPr>
          </a:p>
          <a:p>
            <a:pPr>
              <a:lnSpc>
                <a:spcPct val="150000"/>
              </a:lnSpc>
            </a:pPr>
            <a:r>
              <a:rPr lang="zh-CN" altLang="zh-CN" b="1" dirty="0"/>
              <a:t>上片赞扬了孙权东吴建权，抗击曹魏，刘裕抵抗胡虏，北伐立功</a:t>
            </a:r>
            <a:r>
              <a:rPr lang="en-US" altLang="zh-CN" b="1" dirty="0"/>
              <a:t>;</a:t>
            </a:r>
          </a:p>
          <a:p>
            <a:pPr>
              <a:lnSpc>
                <a:spcPct val="150000"/>
              </a:lnSpc>
            </a:pPr>
            <a:r>
              <a:rPr lang="zh-CN" altLang="zh-CN" b="1" dirty="0"/>
              <a:t>下片谴责刘义隆</a:t>
            </a:r>
            <a:r>
              <a:rPr lang="en-US" altLang="zh-CN" b="1" dirty="0"/>
              <a:t>(</a:t>
            </a:r>
            <a:r>
              <a:rPr lang="zh-CN" altLang="zh-CN" b="1" dirty="0"/>
              <a:t>元嘉</a:t>
            </a:r>
            <a:r>
              <a:rPr lang="en-US" altLang="zh-CN" b="1" dirty="0"/>
              <a:t>)</a:t>
            </a:r>
            <a:r>
              <a:rPr lang="zh-CN" altLang="zh-CN" b="1" dirty="0"/>
              <a:t>冒进误国，感怀民生多艰，自己壮志难酬。</a:t>
            </a:r>
          </a:p>
        </p:txBody>
      </p:sp>
    </p:spTree>
    <p:extLst>
      <p:ext uri="{BB962C8B-B14F-4D97-AF65-F5344CB8AC3E}">
        <p14:creationId xmlns:p14="http://schemas.microsoft.com/office/powerpoint/2010/main" xmlns="" val="2748141943"/>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F99960CF-1563-4FAE-8BF2-BFD9492418BC}"/>
              </a:ext>
            </a:extLst>
          </p:cNvPr>
          <p:cNvSpPr>
            <a:spLocks noGrp="1"/>
          </p:cNvSpPr>
          <p:nvPr>
            <p:ph idx="1"/>
          </p:nvPr>
        </p:nvSpPr>
        <p:spPr>
          <a:xfrm>
            <a:off x="0" y="1280160"/>
            <a:ext cx="12192000" cy="3230880"/>
          </a:xfrm>
        </p:spPr>
        <p:txBody>
          <a:bodyPr>
            <a:normAutofit fontScale="70000" lnSpcReduction="20000"/>
          </a:bodyPr>
          <a:lstStyle/>
          <a:p>
            <a:pPr algn="ctr">
              <a:lnSpc>
                <a:spcPct val="150000"/>
              </a:lnSpc>
            </a:pPr>
            <a:r>
              <a:rPr lang="zh-CN" altLang="zh-CN" b="1" dirty="0">
                <a:solidFill>
                  <a:srgbClr val="FF0000"/>
                </a:solidFill>
              </a:rPr>
              <a:t>鉴赏诗人形象：</a:t>
            </a:r>
          </a:p>
          <a:p>
            <a:pPr>
              <a:lnSpc>
                <a:spcPct val="150000"/>
              </a:lnSpc>
            </a:pPr>
            <a:r>
              <a:rPr lang="zh-CN" altLang="zh-CN" b="1" dirty="0">
                <a:solidFill>
                  <a:srgbClr val="1233AE"/>
                </a:solidFill>
              </a:rPr>
              <a:t>思考，这首词塑造了怎样的诗人形象？</a:t>
            </a:r>
          </a:p>
          <a:p>
            <a:pPr>
              <a:lnSpc>
                <a:spcPct val="150000"/>
              </a:lnSpc>
            </a:pPr>
            <a:r>
              <a:rPr lang="zh-CN" altLang="zh-CN" b="1" dirty="0">
                <a:solidFill>
                  <a:srgbClr val="FF0000"/>
                </a:solidFill>
              </a:rPr>
              <a:t>明确：</a:t>
            </a:r>
          </a:p>
          <a:p>
            <a:pPr>
              <a:lnSpc>
                <a:spcPct val="150000"/>
              </a:lnSpc>
            </a:pPr>
            <a:r>
              <a:rPr lang="zh-CN" altLang="zh-CN" b="1" dirty="0"/>
              <a:t>塑造了一个忧国忧民，热爱祖国，主张抗金，反对苟且偷生，内心充满愤懑的诗人形象。</a:t>
            </a:r>
          </a:p>
          <a:p>
            <a:endParaRPr lang="zh-CN" altLang="en-US" dirty="0"/>
          </a:p>
        </p:txBody>
      </p:sp>
    </p:spTree>
    <p:extLst>
      <p:ext uri="{BB962C8B-B14F-4D97-AF65-F5344CB8AC3E}">
        <p14:creationId xmlns:p14="http://schemas.microsoft.com/office/powerpoint/2010/main" xmlns="" val="1408880729"/>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F99960CF-1563-4FAE-8BF2-BFD9492418BC}"/>
              </a:ext>
            </a:extLst>
          </p:cNvPr>
          <p:cNvSpPr>
            <a:spLocks noGrp="1"/>
          </p:cNvSpPr>
          <p:nvPr>
            <p:ph idx="1"/>
          </p:nvPr>
        </p:nvSpPr>
        <p:spPr>
          <a:xfrm>
            <a:off x="0" y="1280160"/>
            <a:ext cx="11967411" cy="3550920"/>
          </a:xfrm>
        </p:spPr>
        <p:txBody>
          <a:bodyPr>
            <a:normAutofit fontScale="62500" lnSpcReduction="20000"/>
          </a:bodyPr>
          <a:lstStyle/>
          <a:p>
            <a:pPr algn="ctr">
              <a:lnSpc>
                <a:spcPct val="150000"/>
              </a:lnSpc>
            </a:pPr>
            <a:r>
              <a:rPr lang="zh-CN" altLang="zh-CN" b="1" dirty="0">
                <a:solidFill>
                  <a:srgbClr val="FF0000"/>
                </a:solidFill>
              </a:rPr>
              <a:t>归纳主题：</a:t>
            </a:r>
          </a:p>
          <a:p>
            <a:pPr>
              <a:lnSpc>
                <a:spcPct val="150000"/>
              </a:lnSpc>
            </a:pPr>
            <a:r>
              <a:rPr lang="zh-CN" altLang="zh-CN" b="1" dirty="0">
                <a:solidFill>
                  <a:srgbClr val="FF0000"/>
                </a:solidFill>
              </a:rPr>
              <a:t>明确：</a:t>
            </a:r>
          </a:p>
          <a:p>
            <a:pPr>
              <a:lnSpc>
                <a:spcPct val="150000"/>
              </a:lnSpc>
            </a:pPr>
            <a:r>
              <a:rPr lang="zh-CN" altLang="zh-CN" b="1" dirty="0"/>
              <a:t>上阕借孙权和刘裕这两个历史上的英雄人物事迹隐约讽刺南宋政权的无能，表达自己抗敌救国的热情。下阕用刘义隆、佛狸祠、廉颇的典故，继续写自己报效祖国的一片忠心，并表达自己不为朝廷所用的激愤。</a:t>
            </a:r>
          </a:p>
          <a:p>
            <a:endParaRPr lang="zh-CN" altLang="en-US" dirty="0"/>
          </a:p>
        </p:txBody>
      </p:sp>
    </p:spTree>
    <p:extLst>
      <p:ext uri="{BB962C8B-B14F-4D97-AF65-F5344CB8AC3E}">
        <p14:creationId xmlns:p14="http://schemas.microsoft.com/office/powerpoint/2010/main" xmlns="" val="2978374160"/>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F99960CF-1563-4FAE-8BF2-BFD9492418BC}"/>
              </a:ext>
            </a:extLst>
          </p:cNvPr>
          <p:cNvSpPr>
            <a:spLocks noGrp="1"/>
          </p:cNvSpPr>
          <p:nvPr>
            <p:ph idx="1"/>
          </p:nvPr>
        </p:nvSpPr>
        <p:spPr>
          <a:xfrm>
            <a:off x="147483" y="1010652"/>
            <a:ext cx="11857703" cy="4628147"/>
          </a:xfrm>
        </p:spPr>
        <p:txBody>
          <a:bodyPr>
            <a:normAutofit fontScale="62500" lnSpcReduction="20000"/>
          </a:bodyPr>
          <a:lstStyle/>
          <a:p>
            <a:pPr algn="ctr">
              <a:lnSpc>
                <a:spcPct val="170000"/>
              </a:lnSpc>
            </a:pPr>
            <a:r>
              <a:rPr lang="zh-CN" altLang="zh-CN" b="1" dirty="0">
                <a:solidFill>
                  <a:srgbClr val="FF0000"/>
                </a:solidFill>
              </a:rPr>
              <a:t>鉴赏表达技巧</a:t>
            </a:r>
          </a:p>
          <a:p>
            <a:pPr>
              <a:lnSpc>
                <a:spcPct val="170000"/>
              </a:lnSpc>
            </a:pPr>
            <a:r>
              <a:rPr lang="zh-CN" altLang="zh-CN" b="1" dirty="0">
                <a:solidFill>
                  <a:srgbClr val="C00000"/>
                </a:solidFill>
              </a:rPr>
              <a:t>最大的艺术特色是用典。</a:t>
            </a:r>
          </a:p>
          <a:p>
            <a:pPr>
              <a:lnSpc>
                <a:spcPct val="170000"/>
              </a:lnSpc>
            </a:pPr>
            <a:r>
              <a:rPr lang="zh-CN" altLang="zh-CN" b="1" dirty="0"/>
              <a:t>用典的好处：</a:t>
            </a:r>
          </a:p>
          <a:p>
            <a:pPr>
              <a:lnSpc>
                <a:spcPct val="170000"/>
              </a:lnSpc>
            </a:pPr>
            <a:r>
              <a:rPr lang="zh-CN" altLang="zh-CN" b="1" dirty="0">
                <a:solidFill>
                  <a:srgbClr val="C00000"/>
                </a:solidFill>
              </a:rPr>
              <a:t>①紧扣题目，自然合理。</a:t>
            </a:r>
            <a:endParaRPr lang="en-US" altLang="zh-CN" b="1" dirty="0">
              <a:solidFill>
                <a:srgbClr val="C00000"/>
              </a:solidFill>
            </a:endParaRPr>
          </a:p>
          <a:p>
            <a:pPr>
              <a:lnSpc>
                <a:spcPct val="170000"/>
              </a:lnSpc>
            </a:pPr>
            <a:r>
              <a:rPr lang="zh-CN" altLang="zh-CN" b="1" dirty="0"/>
              <a:t>前四位历史人物都和京口有着千丝万缕的联系，在京口想到这些人物和他们的故事，是很自然的事，最后以廉颇自喻收尾，使首尾圆合，五个典故之间不可分割，浑然一体。</a:t>
            </a:r>
          </a:p>
          <a:p>
            <a:endParaRPr lang="zh-CN" altLang="en-US" dirty="0"/>
          </a:p>
        </p:txBody>
      </p:sp>
    </p:spTree>
    <p:extLst>
      <p:ext uri="{BB962C8B-B14F-4D97-AF65-F5344CB8AC3E}">
        <p14:creationId xmlns:p14="http://schemas.microsoft.com/office/powerpoint/2010/main" xmlns="" val="2259687834"/>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out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outVertic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outVertic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arn(outVertical)">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barn(outVertical)">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 y="561474"/>
            <a:ext cx="12192000" cy="5271155"/>
          </a:xfrm>
        </p:spPr>
        <p:txBody>
          <a:bodyPr>
            <a:normAutofit fontScale="55000" lnSpcReduction="20000"/>
          </a:bodyPr>
          <a:lstStyle/>
          <a:p>
            <a:pPr>
              <a:lnSpc>
                <a:spcPct val="170000"/>
              </a:lnSpc>
            </a:pPr>
            <a:r>
              <a:rPr lang="en-US" altLang="zh-CN" b="1" dirty="0">
                <a:solidFill>
                  <a:srgbClr val="C00000"/>
                </a:solidFill>
              </a:rPr>
              <a:t>3.</a:t>
            </a:r>
            <a:r>
              <a:rPr lang="zh-CN" altLang="zh-CN" b="1" dirty="0">
                <a:solidFill>
                  <a:srgbClr val="C00000"/>
                </a:solidFill>
              </a:rPr>
              <a:t>名家点评：</a:t>
            </a:r>
          </a:p>
          <a:p>
            <a:pPr>
              <a:lnSpc>
                <a:spcPct val="170000"/>
              </a:lnSpc>
            </a:pPr>
            <a:r>
              <a:rPr lang="en-US" altLang="zh-CN" b="1" dirty="0">
                <a:latin typeface="+mn-ea"/>
              </a:rPr>
              <a:t>(1)</a:t>
            </a:r>
            <a:r>
              <a:rPr lang="zh-CN" altLang="zh-CN" b="1" dirty="0">
                <a:latin typeface="+mn-ea"/>
              </a:rPr>
              <a:t>魏武帝</a:t>
            </a:r>
            <a:r>
              <a:rPr lang="en-US" altLang="zh-CN" b="1" dirty="0">
                <a:latin typeface="+mn-ea"/>
              </a:rPr>
              <a:t>“</a:t>
            </a:r>
            <a:r>
              <a:rPr lang="zh-CN" altLang="zh-CN" b="1" dirty="0">
                <a:latin typeface="+mn-ea"/>
              </a:rPr>
              <a:t>对酒当歌，人生几何</a:t>
            </a:r>
            <a:r>
              <a:rPr lang="en-US" altLang="zh-CN" b="1" dirty="0">
                <a:latin typeface="+mn-ea"/>
              </a:rPr>
              <a:t>”……</a:t>
            </a:r>
            <a:r>
              <a:rPr lang="zh-CN" altLang="zh-CN" b="1" dirty="0">
                <a:latin typeface="+mn-ea"/>
              </a:rPr>
              <a:t>言当及时为乐。又旧说长歌短歌，大率言人寿命长短分定，不可妄求也。</a:t>
            </a:r>
            <a:r>
              <a:rPr lang="en-US" altLang="zh-CN" b="1" dirty="0">
                <a:latin typeface="+mn-ea"/>
              </a:rPr>
              <a:t>——</a:t>
            </a:r>
            <a:r>
              <a:rPr lang="zh-CN" altLang="zh-CN" b="1" dirty="0">
                <a:latin typeface="+mn-ea"/>
              </a:rPr>
              <a:t>唐代史学家吴兢</a:t>
            </a:r>
          </a:p>
          <a:p>
            <a:pPr>
              <a:lnSpc>
                <a:spcPct val="170000"/>
              </a:lnSpc>
            </a:pPr>
            <a:r>
              <a:rPr lang="en-US" altLang="zh-CN" b="1" dirty="0">
                <a:latin typeface="+mn-ea"/>
              </a:rPr>
              <a:t>(2)</a:t>
            </a:r>
            <a:r>
              <a:rPr lang="zh-CN" altLang="zh-CN" b="1" dirty="0">
                <a:latin typeface="+mn-ea"/>
              </a:rPr>
              <a:t>孔融、杨修俱毙其手，操之高深安在？身为汉相，而时人目以汉贼，乃以周公自拟，谬矣。</a:t>
            </a:r>
          </a:p>
          <a:p>
            <a:pPr>
              <a:lnSpc>
                <a:spcPct val="170000"/>
              </a:lnSpc>
            </a:pPr>
            <a:r>
              <a:rPr lang="en-US" altLang="zh-CN" b="1" dirty="0">
                <a:latin typeface="+mn-ea"/>
              </a:rPr>
              <a:t>——</a:t>
            </a:r>
            <a:r>
              <a:rPr lang="zh-CN" altLang="zh-CN" b="1" dirty="0">
                <a:latin typeface="+mn-ea"/>
              </a:rPr>
              <a:t>南宋文学家、宋末文坛领袖刘克庄</a:t>
            </a:r>
          </a:p>
          <a:p>
            <a:pPr>
              <a:lnSpc>
                <a:spcPct val="170000"/>
              </a:lnSpc>
            </a:pPr>
            <a:r>
              <a:rPr lang="en-US" altLang="zh-CN" b="1" dirty="0">
                <a:latin typeface="+mn-ea"/>
              </a:rPr>
              <a:t>(3)</a:t>
            </a:r>
            <a:r>
              <a:rPr lang="zh-CN" altLang="zh-CN" b="1" dirty="0">
                <a:latin typeface="+mn-ea"/>
              </a:rPr>
              <a:t>此诗即汉高</a:t>
            </a:r>
            <a:r>
              <a:rPr lang="en-US" altLang="zh-CN" b="1" dirty="0">
                <a:latin typeface="+mn-ea"/>
              </a:rPr>
              <a:t>(</a:t>
            </a:r>
            <a:r>
              <a:rPr lang="zh-CN" altLang="zh-CN" b="1" dirty="0">
                <a:latin typeface="+mn-ea"/>
              </a:rPr>
              <a:t>祖</a:t>
            </a:r>
            <a:r>
              <a:rPr lang="en-US" altLang="zh-CN" b="1" dirty="0">
                <a:latin typeface="+mn-ea"/>
              </a:rPr>
              <a:t>)</a:t>
            </a:r>
            <a:r>
              <a:rPr lang="zh-CN" altLang="zh-CN" b="1" dirty="0">
                <a:latin typeface="+mn-ea"/>
              </a:rPr>
              <a:t>《大风歌》思猛士之旨也。</a:t>
            </a:r>
            <a:r>
              <a:rPr lang="en-US" altLang="zh-CN" b="1" dirty="0">
                <a:latin typeface="+mn-ea"/>
              </a:rPr>
              <a:t>——</a:t>
            </a:r>
            <a:r>
              <a:rPr lang="zh-CN" altLang="zh-CN" b="1" dirty="0">
                <a:latin typeface="+mn-ea"/>
              </a:rPr>
              <a:t>清代文学家陈沆</a:t>
            </a:r>
          </a:p>
          <a:p>
            <a:pPr>
              <a:lnSpc>
                <a:spcPct val="170000"/>
              </a:lnSpc>
            </a:pPr>
            <a:r>
              <a:rPr lang="en-US" altLang="zh-CN" b="1" dirty="0">
                <a:latin typeface="+mn-ea"/>
              </a:rPr>
              <a:t>(4)</a:t>
            </a:r>
            <a:r>
              <a:rPr lang="zh-CN" altLang="zh-CN" b="1" dirty="0">
                <a:latin typeface="+mn-ea"/>
              </a:rPr>
              <a:t>言当及时为乐也。</a:t>
            </a:r>
            <a:r>
              <a:rPr lang="en-US" altLang="zh-CN" b="1" dirty="0">
                <a:latin typeface="+mn-ea"/>
              </a:rPr>
              <a:t>“</a:t>
            </a:r>
            <a:r>
              <a:rPr lang="zh-CN" altLang="zh-CN" b="1" dirty="0">
                <a:latin typeface="+mn-ea"/>
              </a:rPr>
              <a:t>月明星稀</a:t>
            </a:r>
            <a:r>
              <a:rPr lang="en-US" altLang="zh-CN" b="1" dirty="0">
                <a:latin typeface="+mn-ea"/>
              </a:rPr>
              <a:t>”</a:t>
            </a:r>
            <a:r>
              <a:rPr lang="zh-CN" altLang="zh-CN" b="1" dirty="0">
                <a:latin typeface="+mn-ea"/>
              </a:rPr>
              <a:t>四句，喻客子无所依托。</a:t>
            </a:r>
            <a:r>
              <a:rPr lang="en-US" altLang="zh-CN" b="1" dirty="0">
                <a:latin typeface="+mn-ea"/>
              </a:rPr>
              <a:t>“</a:t>
            </a:r>
            <a:r>
              <a:rPr lang="zh-CN" altLang="zh-CN" b="1" dirty="0">
                <a:latin typeface="+mn-ea"/>
              </a:rPr>
              <a:t>山不厌高</a:t>
            </a:r>
            <a:r>
              <a:rPr lang="en-US" altLang="zh-CN" b="1" dirty="0">
                <a:latin typeface="+mn-ea"/>
              </a:rPr>
              <a:t>”</a:t>
            </a:r>
            <a:r>
              <a:rPr lang="zh-CN" altLang="zh-CN" b="1" dirty="0">
                <a:latin typeface="+mn-ea"/>
              </a:rPr>
              <a:t>四句，言王者不却众庶，故能成其大也。</a:t>
            </a:r>
            <a:r>
              <a:rPr lang="en-US" altLang="zh-CN" b="1" dirty="0">
                <a:latin typeface="+mn-ea"/>
              </a:rPr>
              <a:t>——</a:t>
            </a:r>
            <a:r>
              <a:rPr lang="zh-CN" altLang="zh-CN" b="1" dirty="0">
                <a:latin typeface="+mn-ea"/>
              </a:rPr>
              <a:t>清代诗人、学者沈德潜</a:t>
            </a:r>
          </a:p>
          <a:p>
            <a:endParaRPr lang="zh-CN" altLang="en-US" dirty="0"/>
          </a:p>
        </p:txBody>
      </p:sp>
    </p:spTree>
    <p:extLst>
      <p:ext uri="{BB962C8B-B14F-4D97-AF65-F5344CB8AC3E}">
        <p14:creationId xmlns:p14="http://schemas.microsoft.com/office/powerpoint/2010/main" xmlns="" val="1872554538"/>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randombar(vertic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5"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randombar(vertic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5"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randombar(vertical)">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5"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randombar(vertical)">
                                      <p:cBhvr>
                                        <p:cTn id="3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F99960CF-1563-4FAE-8BF2-BFD9492418BC}"/>
              </a:ext>
            </a:extLst>
          </p:cNvPr>
          <p:cNvSpPr>
            <a:spLocks noGrp="1"/>
          </p:cNvSpPr>
          <p:nvPr>
            <p:ph idx="1"/>
          </p:nvPr>
        </p:nvSpPr>
        <p:spPr>
          <a:xfrm>
            <a:off x="147483" y="1219200"/>
            <a:ext cx="11857703" cy="4853126"/>
          </a:xfrm>
        </p:spPr>
        <p:txBody>
          <a:bodyPr>
            <a:normAutofit fontScale="55000" lnSpcReduction="20000"/>
          </a:bodyPr>
          <a:lstStyle/>
          <a:p>
            <a:pPr>
              <a:lnSpc>
                <a:spcPct val="160000"/>
              </a:lnSpc>
            </a:pPr>
            <a:r>
              <a:rPr lang="zh-CN" altLang="zh-CN" b="1" dirty="0">
                <a:solidFill>
                  <a:srgbClr val="C00000"/>
                </a:solidFill>
              </a:rPr>
              <a:t>②取舍得当，没有拼凑之感。</a:t>
            </a:r>
            <a:endParaRPr lang="en-US" altLang="zh-CN" b="1" dirty="0">
              <a:solidFill>
                <a:srgbClr val="C00000"/>
              </a:solidFill>
            </a:endParaRPr>
          </a:p>
          <a:p>
            <a:pPr>
              <a:lnSpc>
                <a:spcPct val="160000"/>
              </a:lnSpc>
            </a:pPr>
            <a:r>
              <a:rPr lang="zh-CN" altLang="zh-CN" b="1" dirty="0"/>
              <a:t>所选典故看似信手拈来，随“意”而使，却是精心选择，丝毫没有被“典”所使，很是恰当贴切，丰富了思想内涵。</a:t>
            </a:r>
          </a:p>
          <a:p>
            <a:pPr>
              <a:lnSpc>
                <a:spcPct val="160000"/>
              </a:lnSpc>
            </a:pPr>
            <a:r>
              <a:rPr lang="zh-CN" altLang="zh-CN" b="1" dirty="0">
                <a:solidFill>
                  <a:srgbClr val="C00000"/>
                </a:solidFill>
              </a:rPr>
              <a:t>③凝炼含蓄、言简意丰。</a:t>
            </a:r>
            <a:endParaRPr lang="en-US" altLang="zh-CN" b="1" dirty="0">
              <a:solidFill>
                <a:srgbClr val="C00000"/>
              </a:solidFill>
            </a:endParaRPr>
          </a:p>
          <a:p>
            <a:pPr>
              <a:lnSpc>
                <a:spcPct val="160000"/>
              </a:lnSpc>
            </a:pPr>
            <a:r>
              <a:rPr lang="zh-CN" altLang="zh-CN" b="1" dirty="0"/>
              <a:t>典故的运用</a:t>
            </a:r>
            <a:r>
              <a:rPr lang="en-US" altLang="zh-CN" b="1" dirty="0"/>
              <a:t>, </a:t>
            </a:r>
            <a:r>
              <a:rPr lang="zh-CN" altLang="zh-CN" b="1" dirty="0"/>
              <a:t>使语言精练、委婉、含蓄，更加典雅和形象，言有尽而意无穷，避免了直白浅露，给人留下无限的想象空间。</a:t>
            </a:r>
          </a:p>
          <a:p>
            <a:pPr>
              <a:lnSpc>
                <a:spcPct val="160000"/>
              </a:lnSpc>
            </a:pPr>
            <a:r>
              <a:rPr lang="zh-CN" altLang="zh-CN" b="1" dirty="0">
                <a:solidFill>
                  <a:srgbClr val="C00000"/>
                </a:solidFill>
              </a:rPr>
              <a:t>④明志言情，利于抒发。</a:t>
            </a:r>
            <a:endParaRPr lang="en-US" altLang="zh-CN" b="1" dirty="0">
              <a:solidFill>
                <a:srgbClr val="C00000"/>
              </a:solidFill>
            </a:endParaRPr>
          </a:p>
          <a:p>
            <a:pPr>
              <a:lnSpc>
                <a:spcPct val="160000"/>
              </a:lnSpc>
            </a:pPr>
            <a:r>
              <a:rPr lang="zh-CN" altLang="zh-CN" b="1" dirty="0"/>
              <a:t>增加表达内容和丰富情感，深化意境的内涵。作者对统治者的批评，不好直白地表达，只能用典故曲折含蓄地表达，增强作品的表现力和感染力。</a:t>
            </a:r>
          </a:p>
          <a:p>
            <a:endParaRPr lang="zh-CN" altLang="en-US" dirty="0"/>
          </a:p>
        </p:txBody>
      </p:sp>
    </p:spTree>
    <p:extLst>
      <p:ext uri="{BB962C8B-B14F-4D97-AF65-F5344CB8AC3E}">
        <p14:creationId xmlns:p14="http://schemas.microsoft.com/office/powerpoint/2010/main" xmlns="" val="4160647084"/>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out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outVertic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outVertic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arn(outVertical)">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barn(outVertical)">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37"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barn(outVertical)">
                                      <p:cBhvr>
                                        <p:cTn id="3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B96A66E7-EA0D-4C2B-B039-5C13CCBC21F8}"/>
              </a:ext>
            </a:extLst>
          </p:cNvPr>
          <p:cNvSpPr txBox="1"/>
          <p:nvPr/>
        </p:nvSpPr>
        <p:spPr>
          <a:xfrm>
            <a:off x="9773729" y="193251"/>
            <a:ext cx="2004291" cy="369332"/>
          </a:xfrm>
          <a:prstGeom prst="rect">
            <a:avLst/>
          </a:prstGeom>
          <a:noFill/>
        </p:spPr>
        <p:txBody>
          <a:bodyPr wrap="square" rtlCol="0">
            <a:spAutoFit/>
          </a:bodyPr>
          <a:lstStyle/>
          <a:p>
            <a:r>
              <a:rPr lang="zh-CN" altLang="en-US" b="1" dirty="0">
                <a:solidFill>
                  <a:schemeClr val="accent1"/>
                </a:solidFill>
              </a:rPr>
              <a:t>人教版必修上册</a:t>
            </a:r>
          </a:p>
        </p:txBody>
      </p:sp>
      <p:sp>
        <p:nvSpPr>
          <p:cNvPr id="5" name="文本框 4">
            <a:extLst>
              <a:ext uri="{FF2B5EF4-FFF2-40B4-BE49-F238E27FC236}">
                <a16:creationId xmlns:a16="http://schemas.microsoft.com/office/drawing/2014/main" xmlns="" id="{C436DB20-ED0E-48C8-83FD-9B05A434AC43}"/>
              </a:ext>
            </a:extLst>
          </p:cNvPr>
          <p:cNvSpPr txBox="1"/>
          <p:nvPr/>
        </p:nvSpPr>
        <p:spPr>
          <a:xfrm>
            <a:off x="1410965" y="2895846"/>
            <a:ext cx="9579590" cy="1323439"/>
          </a:xfrm>
          <a:prstGeom prst="rect">
            <a:avLst/>
          </a:prstGeom>
          <a:noFill/>
        </p:spPr>
        <p:txBody>
          <a:bodyPr wrap="square" rtlCol="0">
            <a:spAutoFit/>
          </a:bodyPr>
          <a:lstStyle/>
          <a:p>
            <a:pPr algn="ctr"/>
            <a:r>
              <a:rPr lang="en-US" altLang="zh-CN" sz="8000" b="1" dirty="0">
                <a:solidFill>
                  <a:srgbClr val="00B050"/>
                </a:solidFill>
              </a:rPr>
              <a:t>9.3 </a:t>
            </a:r>
            <a:r>
              <a:rPr lang="zh-CN" altLang="zh-CN" sz="8000" b="1" dirty="0">
                <a:solidFill>
                  <a:srgbClr val="00B050"/>
                </a:solidFill>
              </a:rPr>
              <a:t>声声慢</a:t>
            </a:r>
            <a:endParaRPr lang="zh-CN" altLang="en-US" sz="8000" dirty="0">
              <a:solidFill>
                <a:srgbClr val="00B050"/>
              </a:solidFill>
              <a:latin typeface="黑体" panose="02010609060101010101" pitchFamily="49" charset="-122"/>
              <a:ea typeface="黑体" panose="02010609060101010101" pitchFamily="49" charset="-122"/>
              <a:cs typeface="字魂27号-布丁体" panose="00000500000000000000" charset="-122"/>
            </a:endParaRPr>
          </a:p>
        </p:txBody>
      </p:sp>
    </p:spTree>
    <p:extLst>
      <p:ext uri="{BB962C8B-B14F-4D97-AF65-F5344CB8AC3E}">
        <p14:creationId xmlns:p14="http://schemas.microsoft.com/office/powerpoint/2010/main" xmlns="" val="894810086"/>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506361" y="1536138"/>
            <a:ext cx="10972800" cy="4616087"/>
          </a:xfrm>
        </p:spPr>
        <p:txBody>
          <a:bodyPr>
            <a:normAutofit fontScale="70000" lnSpcReduction="20000"/>
          </a:bodyPr>
          <a:lstStyle/>
          <a:p>
            <a:pPr>
              <a:lnSpc>
                <a:spcPct val="170000"/>
              </a:lnSpc>
            </a:pPr>
            <a:r>
              <a:rPr lang="zh-CN" altLang="zh-CN" b="1" dirty="0"/>
              <a:t>《声声慢》是李清照的晚期作品，词情凄清。李清照写这首词时，正值金兵入侵，北宋灭亡，志趣相投的丈夫也病死在任上，南渡避难的过程中夫妻半生收藏的金石文物又丢失殆尽。这一连串的打击使她尝尽了国破家亡、颠沛流离的苦痛。就是在这种背景下，作者写下了</a:t>
            </a:r>
            <a:r>
              <a:rPr lang="en-US" altLang="zh-CN" b="1" dirty="0"/>
              <a:t>“</a:t>
            </a:r>
            <a:r>
              <a:rPr lang="zh-CN" altLang="zh-CN" b="1" dirty="0"/>
              <a:t>声声慢</a:t>
            </a:r>
            <a:r>
              <a:rPr lang="en-US" altLang="zh-CN" b="1" dirty="0"/>
              <a:t>”</a:t>
            </a:r>
            <a:r>
              <a:rPr lang="zh-CN" altLang="zh-CN" b="1" dirty="0"/>
              <a:t>这首词，通过描写残秋所见、所闻、所感，抒发自己孤寂落寞、悲凉愁苦的心绪。</a:t>
            </a:r>
          </a:p>
        </p:txBody>
      </p:sp>
      <p:pic>
        <p:nvPicPr>
          <p:cNvPr id="4" name="图片 3">
            <a:extLst>
              <a:ext uri="{FF2B5EF4-FFF2-40B4-BE49-F238E27FC236}">
                <a16:creationId xmlns:a16="http://schemas.microsoft.com/office/drawing/2014/main" xmlns="" id="{F3B5FDBC-B6A9-447C-87B4-ECFB26068228}"/>
              </a:ext>
            </a:extLst>
          </p:cNvPr>
          <p:cNvPicPr/>
          <p:nvPr/>
        </p:nvPicPr>
        <p:blipFill>
          <a:blip r:embed="rId2">
            <a:extLst>
              <a:ext uri="{28A0092B-C50C-407E-A947-70E740481C1C}">
                <a14:useLocalDpi xmlns:a14="http://schemas.microsoft.com/office/drawing/2010/main" xmlns="" val="0"/>
              </a:ext>
            </a:extLst>
          </a:blip>
          <a:srcRect l="7076" t="22826" r="8018" b="23914"/>
          <a:stretch>
            <a:fillRect/>
          </a:stretch>
        </p:blipFill>
        <p:spPr bwMode="auto">
          <a:xfrm>
            <a:off x="0" y="0"/>
            <a:ext cx="3432534" cy="1536138"/>
          </a:xfrm>
          <a:prstGeom prst="rect">
            <a:avLst/>
          </a:prstGeom>
          <a:noFill/>
          <a:ln>
            <a:noFill/>
          </a:ln>
        </p:spPr>
      </p:pic>
    </p:spTree>
    <p:extLst>
      <p:ext uri="{BB962C8B-B14F-4D97-AF65-F5344CB8AC3E}">
        <p14:creationId xmlns:p14="http://schemas.microsoft.com/office/powerpoint/2010/main" xmlns="" val="1145791102"/>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350520" y="780849"/>
            <a:ext cx="10896600" cy="5296302"/>
          </a:xfrm>
        </p:spPr>
        <p:txBody>
          <a:bodyPr>
            <a:normAutofit fontScale="70000" lnSpcReduction="20000"/>
          </a:bodyPr>
          <a:lstStyle/>
          <a:p>
            <a:pPr>
              <a:lnSpc>
                <a:spcPct val="170000"/>
              </a:lnSpc>
            </a:pPr>
            <a:r>
              <a:rPr lang="zh-CN" altLang="zh-CN" b="1" dirty="0"/>
              <a:t>积累李清照名句。</a:t>
            </a:r>
          </a:p>
          <a:p>
            <a:pPr>
              <a:lnSpc>
                <a:spcPct val="170000"/>
              </a:lnSpc>
            </a:pPr>
            <a:r>
              <a:rPr lang="en-US" altLang="zh-CN" b="1" dirty="0"/>
              <a:t>1</a:t>
            </a:r>
            <a:r>
              <a:rPr lang="zh-CN" altLang="zh-CN" b="1" dirty="0"/>
              <a:t>、花自飘零水自流。一种相思，两处闲愁。</a:t>
            </a:r>
            <a:r>
              <a:rPr lang="en-US" altLang="zh-CN" b="1" dirty="0"/>
              <a:t>——</a:t>
            </a:r>
            <a:r>
              <a:rPr lang="zh-CN" altLang="zh-CN" b="1" dirty="0"/>
              <a:t>《一剪梅》</a:t>
            </a:r>
          </a:p>
          <a:p>
            <a:pPr>
              <a:lnSpc>
                <a:spcPct val="170000"/>
              </a:lnSpc>
            </a:pPr>
            <a:r>
              <a:rPr lang="en-US" altLang="zh-CN" b="1" dirty="0"/>
              <a:t>2</a:t>
            </a:r>
            <a:r>
              <a:rPr lang="zh-CN" altLang="zh-CN" b="1" dirty="0"/>
              <a:t>、此情无计可消除，才下眉头，又上心头。</a:t>
            </a:r>
            <a:r>
              <a:rPr lang="en-US" altLang="zh-CN" b="1" dirty="0"/>
              <a:t>——</a:t>
            </a:r>
            <a:r>
              <a:rPr lang="zh-CN" altLang="zh-CN" b="1" dirty="0"/>
              <a:t>《一剪梅》</a:t>
            </a:r>
          </a:p>
          <a:p>
            <a:pPr>
              <a:lnSpc>
                <a:spcPct val="170000"/>
              </a:lnSpc>
            </a:pPr>
            <a:r>
              <a:rPr lang="en-US" altLang="zh-CN" b="1" dirty="0"/>
              <a:t>3</a:t>
            </a:r>
            <a:r>
              <a:rPr lang="zh-CN" altLang="zh-CN" b="1" dirty="0"/>
              <a:t>、云中谁寄锦书来？雁字回时，月满西楼。</a:t>
            </a:r>
            <a:r>
              <a:rPr lang="en-US" altLang="zh-CN" b="1" dirty="0"/>
              <a:t>——</a:t>
            </a:r>
            <a:r>
              <a:rPr lang="zh-CN" altLang="zh-CN" b="1" dirty="0"/>
              <a:t>《一剪梅》</a:t>
            </a:r>
          </a:p>
          <a:p>
            <a:pPr>
              <a:lnSpc>
                <a:spcPct val="170000"/>
              </a:lnSpc>
            </a:pPr>
            <a:r>
              <a:rPr lang="en-US" altLang="zh-CN" b="1" dirty="0"/>
              <a:t>4</a:t>
            </a:r>
            <a:r>
              <a:rPr lang="zh-CN" altLang="zh-CN" b="1" dirty="0"/>
              <a:t>、物是人非事事休，欲语泪先流。</a:t>
            </a:r>
            <a:r>
              <a:rPr lang="en-US" altLang="zh-CN" b="1" dirty="0"/>
              <a:t> ——</a:t>
            </a:r>
            <a:r>
              <a:rPr lang="zh-CN" altLang="zh-CN" b="1" dirty="0"/>
              <a:t>《武陵春》</a:t>
            </a:r>
          </a:p>
          <a:p>
            <a:pPr>
              <a:lnSpc>
                <a:spcPct val="170000"/>
              </a:lnSpc>
            </a:pPr>
            <a:r>
              <a:rPr lang="en-US" altLang="zh-CN" b="1" dirty="0"/>
              <a:t>5</a:t>
            </a:r>
            <a:r>
              <a:rPr lang="zh-CN" altLang="zh-CN" b="1" dirty="0"/>
              <a:t>、生当作人杰</a:t>
            </a:r>
            <a:r>
              <a:rPr lang="en-US" altLang="zh-CN" b="1" dirty="0"/>
              <a:t>,</a:t>
            </a:r>
            <a:r>
              <a:rPr lang="zh-CN" altLang="zh-CN" b="1" dirty="0"/>
              <a:t>死亦为鬼雄。</a:t>
            </a:r>
            <a:r>
              <a:rPr lang="en-US" altLang="zh-CN" b="1" dirty="0"/>
              <a:t>——</a:t>
            </a:r>
            <a:r>
              <a:rPr lang="zh-CN" altLang="zh-CN" b="1" dirty="0"/>
              <a:t>《夏日绝句》</a:t>
            </a:r>
          </a:p>
        </p:txBody>
      </p:sp>
    </p:spTree>
    <p:extLst>
      <p:ext uri="{BB962C8B-B14F-4D97-AF65-F5344CB8AC3E}">
        <p14:creationId xmlns:p14="http://schemas.microsoft.com/office/powerpoint/2010/main" xmlns="" val="2002962297"/>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randombar(horizont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396240" y="1470259"/>
            <a:ext cx="11094720" cy="3391301"/>
          </a:xfrm>
        </p:spPr>
        <p:txBody>
          <a:bodyPr>
            <a:normAutofit fontScale="70000" lnSpcReduction="20000"/>
          </a:bodyPr>
          <a:lstStyle/>
          <a:p>
            <a:pPr>
              <a:lnSpc>
                <a:spcPct val="160000"/>
              </a:lnSpc>
            </a:pPr>
            <a:r>
              <a:rPr lang="en-US" altLang="zh-CN" b="1" dirty="0"/>
              <a:t>6</a:t>
            </a:r>
            <a:r>
              <a:rPr lang="zh-CN" altLang="zh-CN" b="1" dirty="0"/>
              <a:t>、只恐双溪舴艋舟，载不动许多愁。</a:t>
            </a:r>
            <a:r>
              <a:rPr lang="en-US" altLang="zh-CN" b="1" dirty="0"/>
              <a:t>——</a:t>
            </a:r>
            <a:r>
              <a:rPr lang="zh-CN" altLang="zh-CN" b="1" dirty="0"/>
              <a:t>《武陵春》</a:t>
            </a:r>
          </a:p>
          <a:p>
            <a:pPr>
              <a:lnSpc>
                <a:spcPct val="160000"/>
              </a:lnSpc>
            </a:pPr>
            <a:r>
              <a:rPr lang="en-US" altLang="zh-CN" b="1" dirty="0"/>
              <a:t>7</a:t>
            </a:r>
            <a:r>
              <a:rPr lang="zh-CN" altLang="zh-CN" b="1" dirty="0"/>
              <a:t>、人何处？连天衰草，望断归来路。</a:t>
            </a:r>
            <a:r>
              <a:rPr lang="en-US" altLang="zh-CN" b="1" dirty="0"/>
              <a:t>——</a:t>
            </a:r>
            <a:r>
              <a:rPr lang="zh-CN" altLang="zh-CN" b="1" dirty="0"/>
              <a:t>《点绛唇》</a:t>
            </a:r>
          </a:p>
          <a:p>
            <a:pPr>
              <a:lnSpc>
                <a:spcPct val="160000"/>
              </a:lnSpc>
            </a:pPr>
            <a:r>
              <a:rPr lang="en-US" altLang="zh-CN" b="1" dirty="0"/>
              <a:t>8</a:t>
            </a:r>
            <a:r>
              <a:rPr lang="zh-CN" altLang="zh-CN" b="1" dirty="0"/>
              <a:t>、梧桐更兼细雨，到黄昏、点点滴滴。</a:t>
            </a:r>
            <a:r>
              <a:rPr lang="en-US" altLang="zh-CN" b="1" dirty="0"/>
              <a:t>——</a:t>
            </a:r>
            <a:r>
              <a:rPr lang="zh-CN" altLang="zh-CN" b="1" dirty="0"/>
              <a:t>《声声慢》</a:t>
            </a:r>
          </a:p>
          <a:p>
            <a:pPr>
              <a:lnSpc>
                <a:spcPct val="160000"/>
              </a:lnSpc>
            </a:pPr>
            <a:r>
              <a:rPr lang="en-US" altLang="zh-CN" b="1" dirty="0"/>
              <a:t>9</a:t>
            </a:r>
            <a:r>
              <a:rPr lang="zh-CN" altLang="zh-CN" b="1" dirty="0"/>
              <a:t>、莫道不销魂，帘卷西风，人比黄花瘦。</a:t>
            </a:r>
            <a:r>
              <a:rPr lang="en-US" altLang="zh-CN" b="1" dirty="0"/>
              <a:t>——</a:t>
            </a:r>
            <a:r>
              <a:rPr lang="zh-CN" altLang="zh-CN" b="1" dirty="0"/>
              <a:t>《醉花阴》</a:t>
            </a:r>
          </a:p>
          <a:p>
            <a:pPr>
              <a:lnSpc>
                <a:spcPct val="160000"/>
              </a:lnSpc>
            </a:pPr>
            <a:r>
              <a:rPr lang="en-US" altLang="zh-CN" b="1" dirty="0"/>
              <a:t>10</a:t>
            </a:r>
            <a:r>
              <a:rPr lang="zh-CN" altLang="zh-CN" b="1" dirty="0"/>
              <a:t>、何须浅碧深红色，自是花中第一流。</a:t>
            </a:r>
            <a:r>
              <a:rPr lang="en-US" altLang="zh-CN" b="1" dirty="0"/>
              <a:t>——</a:t>
            </a:r>
            <a:r>
              <a:rPr lang="zh-CN" altLang="zh-CN" b="1" dirty="0"/>
              <a:t>《鹧鸪天》</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4140655901"/>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693420" y="1622659"/>
            <a:ext cx="10805160" cy="3391301"/>
          </a:xfrm>
        </p:spPr>
        <p:txBody>
          <a:bodyPr>
            <a:normAutofit fontScale="62500" lnSpcReduction="20000"/>
          </a:bodyPr>
          <a:lstStyle/>
          <a:p>
            <a:pPr>
              <a:lnSpc>
                <a:spcPct val="170000"/>
              </a:lnSpc>
            </a:pPr>
            <a:r>
              <a:rPr lang="en-US" altLang="zh-CN" b="1" dirty="0"/>
              <a:t>11</a:t>
            </a:r>
            <a:r>
              <a:rPr lang="zh-CN" altLang="zh-CN" b="1" dirty="0"/>
              <a:t>、醉里插花花莫笑，可怜春似人将老。——《蝶恋花》</a:t>
            </a:r>
          </a:p>
          <a:p>
            <a:pPr>
              <a:lnSpc>
                <a:spcPct val="170000"/>
              </a:lnSpc>
            </a:pPr>
            <a:r>
              <a:rPr lang="en-US" altLang="zh-CN" b="1" dirty="0"/>
              <a:t>12</a:t>
            </a:r>
            <a:r>
              <a:rPr lang="zh-CN" altLang="zh-CN" b="1" dirty="0"/>
              <a:t>、旧时天气旧时衣，只有情怀不似旧家时！——《南歌子》</a:t>
            </a:r>
          </a:p>
          <a:p>
            <a:pPr>
              <a:lnSpc>
                <a:spcPct val="170000"/>
              </a:lnSpc>
            </a:pPr>
            <a:r>
              <a:rPr lang="en-US" altLang="zh-CN" b="1" dirty="0"/>
              <a:t>13</a:t>
            </a:r>
            <a:r>
              <a:rPr lang="zh-CN" altLang="zh-CN" b="1" dirty="0"/>
              <a:t>、新来瘦，非干病酒，不是悲秋。——《凤凰台上忆吹箫》</a:t>
            </a:r>
          </a:p>
          <a:p>
            <a:pPr>
              <a:lnSpc>
                <a:spcPct val="170000"/>
              </a:lnSpc>
            </a:pPr>
            <a:r>
              <a:rPr lang="en-US" altLang="zh-CN" b="1" dirty="0"/>
              <a:t>14</a:t>
            </a:r>
            <a:r>
              <a:rPr lang="zh-CN" altLang="zh-CN" b="1" dirty="0"/>
              <a:t>、知否？知否？应是绿肥红瘦。——《如梦令》</a:t>
            </a:r>
          </a:p>
          <a:p>
            <a:pPr>
              <a:lnSpc>
                <a:spcPct val="170000"/>
              </a:lnSpc>
            </a:pPr>
            <a:r>
              <a:rPr lang="en-US" altLang="zh-CN" b="1" dirty="0"/>
              <a:t>15</a:t>
            </a:r>
            <a:r>
              <a:rPr lang="zh-CN" altLang="zh-CN" b="1" dirty="0"/>
              <a:t>、雁字回时，月满西楼。——《一剪梅》</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3534113440"/>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4D74C139-2C67-4E90-A33A-6582900A0114}"/>
              </a:ext>
            </a:extLst>
          </p:cNvPr>
          <p:cNvSpPr>
            <a:spLocks noGrp="1"/>
          </p:cNvSpPr>
          <p:nvPr>
            <p:ph idx="1"/>
          </p:nvPr>
        </p:nvSpPr>
        <p:spPr>
          <a:xfrm>
            <a:off x="3860800" y="760713"/>
            <a:ext cx="8059484" cy="5885184"/>
          </a:xfrm>
        </p:spPr>
        <p:txBody>
          <a:bodyPr>
            <a:normAutofit fontScale="55000" lnSpcReduction="20000"/>
          </a:bodyPr>
          <a:lstStyle/>
          <a:p>
            <a:pPr algn="ctr">
              <a:lnSpc>
                <a:spcPct val="170000"/>
              </a:lnSpc>
            </a:pPr>
            <a:r>
              <a:rPr lang="zh-CN" altLang="zh-CN" sz="4000" b="1" dirty="0">
                <a:solidFill>
                  <a:srgbClr val="FF0000"/>
                </a:solidFill>
                <a:latin typeface="宋体" panose="02010600030101010101" pitchFamily="2" charset="-122"/>
                <a:ea typeface="宋体" panose="02010600030101010101" pitchFamily="2" charset="-122"/>
              </a:rPr>
              <a:t>作</a:t>
            </a:r>
            <a:r>
              <a:rPr lang="en-US" altLang="zh-CN" sz="4000" b="1" dirty="0">
                <a:solidFill>
                  <a:srgbClr val="FF0000"/>
                </a:solidFill>
                <a:latin typeface="宋体" panose="02010600030101010101" pitchFamily="2" charset="-122"/>
                <a:ea typeface="宋体" panose="02010600030101010101" pitchFamily="2" charset="-122"/>
              </a:rPr>
              <a:t> </a:t>
            </a:r>
            <a:r>
              <a:rPr lang="zh-CN" altLang="zh-CN" sz="4000" b="1" dirty="0">
                <a:solidFill>
                  <a:srgbClr val="FF0000"/>
                </a:solidFill>
                <a:latin typeface="宋体" panose="02010600030101010101" pitchFamily="2" charset="-122"/>
                <a:ea typeface="宋体" panose="02010600030101010101" pitchFamily="2" charset="-122"/>
              </a:rPr>
              <a:t>者</a:t>
            </a:r>
            <a:r>
              <a:rPr lang="en-US" altLang="zh-CN" sz="4000" b="1" dirty="0">
                <a:solidFill>
                  <a:srgbClr val="FF0000"/>
                </a:solidFill>
                <a:latin typeface="宋体" panose="02010600030101010101" pitchFamily="2" charset="-122"/>
                <a:ea typeface="宋体" panose="02010600030101010101" pitchFamily="2" charset="-122"/>
              </a:rPr>
              <a:t> </a:t>
            </a:r>
            <a:r>
              <a:rPr lang="zh-CN" altLang="zh-CN" sz="4000" b="1" dirty="0">
                <a:solidFill>
                  <a:srgbClr val="FF0000"/>
                </a:solidFill>
                <a:latin typeface="宋体" panose="02010600030101010101" pitchFamily="2" charset="-122"/>
                <a:ea typeface="宋体" panose="02010600030101010101" pitchFamily="2" charset="-122"/>
              </a:rPr>
              <a:t>简</a:t>
            </a:r>
            <a:r>
              <a:rPr lang="en-US" altLang="zh-CN" sz="4000" b="1" dirty="0">
                <a:solidFill>
                  <a:srgbClr val="FF0000"/>
                </a:solidFill>
                <a:latin typeface="宋体" panose="02010600030101010101" pitchFamily="2" charset="-122"/>
                <a:ea typeface="宋体" panose="02010600030101010101" pitchFamily="2" charset="-122"/>
              </a:rPr>
              <a:t> </a:t>
            </a:r>
            <a:r>
              <a:rPr lang="zh-CN" altLang="zh-CN" sz="4000" b="1" dirty="0">
                <a:solidFill>
                  <a:srgbClr val="FF0000"/>
                </a:solidFill>
                <a:latin typeface="宋体" panose="02010600030101010101" pitchFamily="2" charset="-122"/>
                <a:ea typeface="宋体" panose="02010600030101010101" pitchFamily="2" charset="-122"/>
              </a:rPr>
              <a:t>介</a:t>
            </a:r>
            <a:endParaRPr lang="en-US" altLang="zh-CN" sz="4000" b="1" dirty="0">
              <a:solidFill>
                <a:srgbClr val="FF0000"/>
              </a:solidFill>
              <a:latin typeface="宋体" panose="02010600030101010101" pitchFamily="2" charset="-122"/>
              <a:ea typeface="宋体" panose="02010600030101010101" pitchFamily="2" charset="-122"/>
            </a:endParaRPr>
          </a:p>
          <a:p>
            <a:pPr>
              <a:lnSpc>
                <a:spcPct val="170000"/>
              </a:lnSpc>
            </a:pPr>
            <a:r>
              <a:rPr lang="zh-CN" altLang="zh-CN" b="1" dirty="0">
                <a:solidFill>
                  <a:srgbClr val="FF0000"/>
                </a:solidFill>
                <a:latin typeface="宋体" panose="02010600030101010101" pitchFamily="2" charset="-122"/>
                <a:ea typeface="宋体" panose="02010600030101010101" pitchFamily="2" charset="-122"/>
              </a:rPr>
              <a:t>李清照（</a:t>
            </a:r>
            <a:r>
              <a:rPr lang="en-US" altLang="zh-CN" b="1" dirty="0">
                <a:solidFill>
                  <a:srgbClr val="FF0000"/>
                </a:solidFill>
                <a:latin typeface="宋体" panose="02010600030101010101" pitchFamily="2" charset="-122"/>
                <a:ea typeface="宋体" panose="02010600030101010101" pitchFamily="2" charset="-122"/>
              </a:rPr>
              <a:t>1104</a:t>
            </a:r>
            <a:r>
              <a:rPr lang="zh-CN" altLang="zh-CN" b="1" dirty="0">
                <a:solidFill>
                  <a:srgbClr val="FF0000"/>
                </a:solidFill>
                <a:latin typeface="宋体" panose="02010600030101010101" pitchFamily="2" charset="-122"/>
                <a:ea typeface="宋体" panose="02010600030101010101" pitchFamily="2" charset="-122"/>
              </a:rPr>
              <a:t>－</a:t>
            </a:r>
            <a:r>
              <a:rPr lang="en-US" altLang="zh-CN" b="1" dirty="0">
                <a:solidFill>
                  <a:srgbClr val="FF0000"/>
                </a:solidFill>
                <a:latin typeface="宋体" panose="02010600030101010101" pitchFamily="2" charset="-122"/>
                <a:ea typeface="宋体" panose="02010600030101010101" pitchFamily="2" charset="-122"/>
              </a:rPr>
              <a:t>1155</a:t>
            </a:r>
            <a:r>
              <a:rPr lang="zh-CN" altLang="zh-CN" b="1" dirty="0">
                <a:solidFill>
                  <a:srgbClr val="FF0000"/>
                </a:solidFill>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今山东省济南章丘人，</a:t>
            </a:r>
            <a:r>
              <a:rPr lang="zh-CN" altLang="zh-CN" b="1" dirty="0">
                <a:solidFill>
                  <a:srgbClr val="FF0000"/>
                </a:solidFill>
                <a:latin typeface="宋体" panose="02010600030101010101" pitchFamily="2" charset="-122"/>
                <a:ea typeface="宋体" panose="02010600030101010101" pitchFamily="2" charset="-122"/>
              </a:rPr>
              <a:t>号易安居士。宋代女词人，婉约派词宗。</a:t>
            </a:r>
            <a:r>
              <a:rPr lang="zh-CN" altLang="zh-CN" b="1" dirty="0">
                <a:latin typeface="宋体" panose="02010600030101010101" pitchFamily="2" charset="-122"/>
                <a:ea typeface="宋体" panose="02010600030101010101" pitchFamily="2" charset="-122"/>
              </a:rPr>
              <a:t>早期生活优裕，其父李格非进士出身，藏书甚富，母亲是状元王拱宸的孙女。与夫赵明诚（吏部侍郎赵挺之子）共同致力于书画金石，编写了《金石录》。李清照是中国古代罕见的才女，她擅长书、画，通晓金石，而尤精诗词。早年还写过一篇《词论》，提出词</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别是一家</a:t>
            </a:r>
            <a:r>
              <a:rPr lang="en-US" altLang="zh-CN" b="1" dirty="0">
                <a:latin typeface="宋体" panose="02010600030101010101" pitchFamily="2" charset="-122"/>
                <a:ea typeface="宋体" panose="02010600030101010101" pitchFamily="2" charset="-122"/>
              </a:rPr>
              <a:t>”</a:t>
            </a:r>
            <a:r>
              <a:rPr lang="zh-CN" altLang="zh-CN" b="1" dirty="0">
                <a:latin typeface="宋体" panose="02010600030101010101" pitchFamily="2" charset="-122"/>
                <a:ea typeface="宋体" panose="02010600030101010101" pitchFamily="2" charset="-122"/>
              </a:rPr>
              <a:t>之说，反对以作诗文之法作词。词作独步一时，流传千古，被誉为“词家一大宗”</a:t>
            </a:r>
            <a:r>
              <a:rPr lang="zh-CN" altLang="zh-CN" dirty="0"/>
              <a:t>。</a:t>
            </a:r>
          </a:p>
          <a:p>
            <a:pPr algn="ctr"/>
            <a:endParaRPr lang="en-US" altLang="zh-CN" sz="4000" b="1" dirty="0">
              <a:solidFill>
                <a:srgbClr val="FF0000"/>
              </a:solidFill>
              <a:latin typeface="宋体" panose="02010600030101010101" pitchFamily="2" charset="-122"/>
              <a:ea typeface="宋体" panose="02010600030101010101" pitchFamily="2" charset="-122"/>
            </a:endParaRPr>
          </a:p>
        </p:txBody>
      </p:sp>
      <p:pic>
        <p:nvPicPr>
          <p:cNvPr id="5" name="图片 4">
            <a:extLst>
              <a:ext uri="{FF2B5EF4-FFF2-40B4-BE49-F238E27FC236}">
                <a16:creationId xmlns:a16="http://schemas.microsoft.com/office/drawing/2014/main" xmlns="" id="{08D1F89B-6BA0-41E3-A341-05BBBFB7355B}"/>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 y="614598"/>
            <a:ext cx="3860801" cy="6263492"/>
          </a:xfrm>
          <a:prstGeom prst="rect">
            <a:avLst/>
          </a:prstGeom>
        </p:spPr>
      </p:pic>
    </p:spTree>
    <p:extLst>
      <p:ext uri="{BB962C8B-B14F-4D97-AF65-F5344CB8AC3E}">
        <p14:creationId xmlns:p14="http://schemas.microsoft.com/office/powerpoint/2010/main" xmlns="" val="967392688"/>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outVertical)">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outVertical)">
                                      <p:cBhvr>
                                        <p:cTn id="12"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39C501CC-FC7E-4D91-9245-3FB758284470}"/>
              </a:ext>
            </a:extLst>
          </p:cNvPr>
          <p:cNvSpPr>
            <a:spLocks noGrp="1"/>
          </p:cNvSpPr>
          <p:nvPr>
            <p:ph idx="1"/>
          </p:nvPr>
        </p:nvSpPr>
        <p:spPr>
          <a:xfrm>
            <a:off x="0" y="527125"/>
            <a:ext cx="12191999" cy="5854822"/>
          </a:xfrm>
        </p:spPr>
        <p:txBody>
          <a:bodyPr>
            <a:normAutofit fontScale="47500" lnSpcReduction="20000"/>
          </a:bodyPr>
          <a:lstStyle/>
          <a:p>
            <a:pPr>
              <a:lnSpc>
                <a:spcPct val="170000"/>
              </a:lnSpc>
            </a:pPr>
            <a:r>
              <a:rPr lang="zh-CN" altLang="zh-CN" b="1" dirty="0">
                <a:solidFill>
                  <a:srgbClr val="FF0000"/>
                </a:solidFill>
                <a:latin typeface="宋体" panose="02010600030101010101" pitchFamily="2" charset="-122"/>
                <a:ea typeface="宋体" panose="02010600030101010101" pitchFamily="2" charset="-122"/>
              </a:rPr>
              <a:t>她的词分前期和后期。前期多写其悠闲生活，多描写爱情生活、自然景物，韵调优美。</a:t>
            </a:r>
            <a:r>
              <a:rPr lang="zh-CN" altLang="zh-CN" b="1" dirty="0">
                <a:latin typeface="宋体" panose="02010600030101010101" pitchFamily="2" charset="-122"/>
                <a:ea typeface="宋体" panose="02010600030101010101" pitchFamily="2" charset="-122"/>
              </a:rPr>
              <a:t>如《一剪梅·红藕香残玉簟秋》等。</a:t>
            </a:r>
            <a:r>
              <a:rPr lang="zh-CN" altLang="zh-CN" b="1" dirty="0">
                <a:solidFill>
                  <a:srgbClr val="FF0000"/>
                </a:solidFill>
                <a:latin typeface="宋体" panose="02010600030101010101" pitchFamily="2" charset="-122"/>
                <a:ea typeface="宋体" panose="02010600030101010101" pitchFamily="2" charset="-122"/>
              </a:rPr>
              <a:t>后期多慨叹身世，怀乡忆旧，情调悲伤。</a:t>
            </a:r>
            <a:r>
              <a:rPr lang="zh-CN" altLang="zh-CN" b="1" dirty="0">
                <a:latin typeface="宋体" panose="02010600030101010101" pitchFamily="2" charset="-122"/>
                <a:ea typeface="宋体" panose="02010600030101010101" pitchFamily="2" charset="-122"/>
              </a:rPr>
              <a:t>如《声声慢·寻寻觅觅》。在同代人中，她的诗歌、散文和词学理论都能高标一帜、卓尔不凡。在词坛中独树一帜，形成了自己独特的艺术风格——“易安体”。她不追求华丽的藻饰，而是提炼富有表现力的“寻常语度八音律”，用白描的手法来表现对周围事物的敏锐感触，刻画细腻、微妙的心理活动，表达丰富多样的感情体验。她将“语尽而意不尽，意尽而情不尽”的婉约风格发展到了顶峰，以致赢得了婉约派词人“宗主”的地位。同时，她词作中的笔力横放、铺叙浑成的豪放风格，又使她在宋代词坛上独树一帜，从而对辛弃疾、陆游以及后世词人有较大影响。后人认为她的词“不徒俯视巾帼，直欲压倒须眉”，她被称为“宋代最伟大的一位女词人，也是中国文学史上最伟大的一位女词人”，有“千古第一才女”之美誉。在中国文学史上享有崇高声誉，“文有李清照，武有秦良玉”。她是中国历史上唯一一位名字被用作外太空环形山的女性。有《易安居士文集》《易安词》，已散佚。后人有《漱玉词》辑本。今有《李清照集校注》。</a:t>
            </a:r>
          </a:p>
          <a:p>
            <a:pPr marL="0" indent="0">
              <a:lnSpc>
                <a:spcPct val="200000"/>
              </a:lnSpc>
              <a:buNone/>
            </a:pPr>
            <a:endParaRPr lang="zh-CN" altLang="en-US" b="1" dirty="0">
              <a:solidFill>
                <a:srgbClr val="240BD9"/>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362807567"/>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8095CD66-4882-4D1C-8071-9DB756288C4E}"/>
              </a:ext>
            </a:extLst>
          </p:cNvPr>
          <p:cNvSpPr>
            <a:spLocks noGrp="1"/>
          </p:cNvSpPr>
          <p:nvPr>
            <p:ph idx="1"/>
          </p:nvPr>
        </p:nvSpPr>
        <p:spPr>
          <a:xfrm>
            <a:off x="1271485" y="742825"/>
            <a:ext cx="9649030" cy="5372350"/>
          </a:xfrm>
        </p:spPr>
        <p:txBody>
          <a:bodyPr>
            <a:normAutofit fontScale="70000" lnSpcReduction="20000"/>
          </a:bodyPr>
          <a:lstStyle/>
          <a:p>
            <a:pPr algn="ctr">
              <a:lnSpc>
                <a:spcPct val="150000"/>
              </a:lnSpc>
            </a:pPr>
            <a:r>
              <a:rPr lang="zh-CN" altLang="zh-CN" b="1" dirty="0">
                <a:solidFill>
                  <a:srgbClr val="FF0000"/>
                </a:solidFill>
                <a:latin typeface="宋体" panose="02010600030101010101" pitchFamily="2" charset="-122"/>
                <a:ea typeface="宋体" panose="02010600030101010101" pitchFamily="2" charset="-122"/>
              </a:rPr>
              <a:t>李清照和“闺怨词”</a:t>
            </a:r>
          </a:p>
          <a:p>
            <a:pPr>
              <a:lnSpc>
                <a:spcPct val="150000"/>
              </a:lnSpc>
            </a:pPr>
            <a:r>
              <a:rPr lang="zh-CN" altLang="zh-CN" b="1" dirty="0">
                <a:latin typeface="宋体" panose="02010600030101010101" pitchFamily="2" charset="-122"/>
                <a:ea typeface="宋体" panose="02010600030101010101" pitchFamily="2" charset="-122"/>
              </a:rPr>
              <a:t>唐宋词的创作有一个传统的题材，就是写闺怨，“闺怨词”是专门用来表现妇女的生活和情感的。但其作者基本上都是男性，他们写的词被称为“代言体”，也就是代替妇女说话。李清照是词史上一位重要的女作家，她的“闺怨词”是写自己的真实生活和内心世界，是说自己要说的话。所以，她的出现使词坛放射出了一道新奇的光芒。</a:t>
            </a:r>
          </a:p>
          <a:p>
            <a:pPr>
              <a:lnSpc>
                <a:spcPct val="150000"/>
              </a:lnSpc>
            </a:pPr>
            <a:endParaRPr lang="zh-CN" altLang="zh-CN" b="1" dirty="0">
              <a:latin typeface="宋体" panose="02010600030101010101" pitchFamily="2" charset="-122"/>
              <a:ea typeface="宋体" panose="02010600030101010101" pitchFamily="2" charset="-122"/>
            </a:endParaRPr>
          </a:p>
          <a:p>
            <a:endParaRPr lang="zh-CN" altLang="en-US" dirty="0"/>
          </a:p>
        </p:txBody>
      </p:sp>
    </p:spTree>
    <p:extLst>
      <p:ext uri="{BB962C8B-B14F-4D97-AF65-F5344CB8AC3E}">
        <p14:creationId xmlns:p14="http://schemas.microsoft.com/office/powerpoint/2010/main" xmlns="" val="3611550126"/>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2)">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2)">
                                      <p:cBhvr>
                                        <p:cTn id="12"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58998" y="636045"/>
            <a:ext cx="11488993" cy="4316956"/>
          </a:xfrm>
        </p:spPr>
        <p:txBody>
          <a:bodyPr>
            <a:normAutofit fontScale="70000" lnSpcReduction="20000"/>
          </a:bodyPr>
          <a:lstStyle/>
          <a:p>
            <a:pPr algn="ctr">
              <a:lnSpc>
                <a:spcPct val="170000"/>
              </a:lnSpc>
            </a:pPr>
            <a:r>
              <a:rPr lang="zh-CN" altLang="zh-CN" b="1" dirty="0">
                <a:solidFill>
                  <a:srgbClr val="FF0000"/>
                </a:solidFill>
              </a:rPr>
              <a:t>婉约派</a:t>
            </a:r>
          </a:p>
          <a:p>
            <a:pPr>
              <a:lnSpc>
                <a:spcPct val="170000"/>
              </a:lnSpc>
            </a:pPr>
            <a:r>
              <a:rPr lang="zh-CN" altLang="zh-CN" b="1" dirty="0"/>
              <a:t>婉约派为中国宋词流派之一。婉约，即婉转含蓄。其特点主要是内容侧重儿女风情，结构深细缜密，音律婉转和谐，语言圆润清丽，有一种柔婉之美。婉约派的代表人物有李煜、柳永、晏殊、欧阳修、秦观、周邦彦、李清照</a:t>
            </a:r>
            <a:r>
              <a:rPr lang="en-US" altLang="zh-CN" b="1" dirty="0"/>
              <a:t>(</a:t>
            </a:r>
            <a:r>
              <a:rPr lang="zh-CN" altLang="zh-CN" b="1" dirty="0"/>
              <a:t>宋代最著名的女词人</a:t>
            </a:r>
            <a:r>
              <a:rPr lang="en-US" altLang="zh-CN" b="1" dirty="0"/>
              <a:t>)</a:t>
            </a:r>
            <a:r>
              <a:rPr lang="zh-CN" altLang="zh-CN" b="1" dirty="0"/>
              <a:t>等。</a:t>
            </a:r>
          </a:p>
          <a:p>
            <a:pPr>
              <a:lnSpc>
                <a:spcPct val="170000"/>
              </a:lnSpc>
            </a:pPr>
            <a:endParaRPr lang="en-US" altLang="zh-CN" b="1" dirty="0">
              <a:latin typeface="+mn-ea"/>
            </a:endParaRPr>
          </a:p>
        </p:txBody>
      </p:sp>
    </p:spTree>
    <p:extLst>
      <p:ext uri="{BB962C8B-B14F-4D97-AF65-F5344CB8AC3E}">
        <p14:creationId xmlns:p14="http://schemas.microsoft.com/office/powerpoint/2010/main" xmlns="" val="3007769461"/>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750"/>
                                        <p:tgtEl>
                                          <p:spTgt spid="6">
                                            <p:txEl>
                                              <p:pRg st="0" end="0"/>
                                            </p:txEl>
                                          </p:spTgt>
                                        </p:tgtEl>
                                      </p:cBhvr>
                                    </p:animEffect>
                                    <p:anim calcmode="lin" valueType="num">
                                      <p:cBhvr>
                                        <p:cTn id="8"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750"/>
                                        <p:tgtEl>
                                          <p:spTgt spid="6">
                                            <p:txEl>
                                              <p:pRg st="1" end="1"/>
                                            </p:txEl>
                                          </p:spTgt>
                                        </p:tgtEl>
                                      </p:cBhvr>
                                    </p:animEffect>
                                    <p:anim calcmode="lin" valueType="num">
                                      <p:cBhvr>
                                        <p:cTn id="15" dur="75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75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5">
            <a:extLst>
              <a:ext uri="{FF2B5EF4-FFF2-40B4-BE49-F238E27FC236}">
                <a16:creationId xmlns:a16="http://schemas.microsoft.com/office/drawing/2014/main" xmlns="" id="{99ED6EC2-DEDB-4D0D-9834-62C05782D7B1}"/>
              </a:ext>
            </a:extLst>
          </p:cNvPr>
          <p:cNvSpPr>
            <a:spLocks noChangeArrowheads="1"/>
          </p:cNvSpPr>
          <p:nvPr/>
        </p:nvSpPr>
        <p:spPr bwMode="auto">
          <a:xfrm>
            <a:off x="352425" y="715963"/>
            <a:ext cx="11570286" cy="52524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pPr>
            <a:r>
              <a:rPr lang="zh-CN" altLang="en-US" sz="2800" b="1" dirty="0">
                <a:solidFill>
                  <a:srgbClr val="FF0000"/>
                </a:solidFill>
              </a:rPr>
              <a:t>单元学习目标</a:t>
            </a:r>
            <a:endParaRPr lang="en-US" altLang="zh-CN" sz="2800" b="1" dirty="0">
              <a:solidFill>
                <a:srgbClr val="FF0000"/>
              </a:solidFill>
            </a:endParaRPr>
          </a:p>
          <a:p>
            <a:pPr>
              <a:lnSpc>
                <a:spcPct val="150000"/>
              </a:lnSpc>
            </a:pPr>
            <a:r>
              <a:rPr lang="en-US" altLang="zh-CN" sz="2000" b="1" dirty="0"/>
              <a:t>       </a:t>
            </a:r>
            <a:r>
              <a:rPr lang="zh-CN" altLang="zh-CN" sz="2000" b="1" dirty="0"/>
              <a:t>优美的古诗词是中华传统文化的瑰宝，蕴含着中华儿女代代相传的文化基因。阅读古诗词作品，可以体味古人丰富的情感、深邃的思想、多样的人生，加深对社会的思考，增强对人生的感悟，激发对中华优秀传统文化的热爱之情。</a:t>
            </a:r>
          </a:p>
          <a:p>
            <a:pPr>
              <a:lnSpc>
                <a:spcPct val="150000"/>
              </a:lnSpc>
            </a:pPr>
            <a:r>
              <a:rPr lang="en-US" altLang="zh-CN" sz="2000" b="1" dirty="0"/>
              <a:t>       </a:t>
            </a:r>
            <a:r>
              <a:rPr lang="zh-CN" altLang="zh-CN" sz="2000" b="1" dirty="0"/>
              <a:t>本单元汇集了不同时期、不同体式的诗词名作。曹操对</a:t>
            </a:r>
            <a:r>
              <a:rPr lang="en-US" altLang="zh-CN" sz="2000" b="1" dirty="0"/>
              <a:t>“</a:t>
            </a:r>
            <a:r>
              <a:rPr lang="zh-CN" altLang="zh-CN" sz="2000" b="1" dirty="0"/>
              <a:t>天下归心</a:t>
            </a:r>
            <a:r>
              <a:rPr lang="en-US" altLang="zh-CN" sz="2000" b="1" dirty="0"/>
              <a:t>”</a:t>
            </a:r>
            <a:r>
              <a:rPr lang="zh-CN" altLang="zh-CN" sz="2000" b="1" dirty="0"/>
              <a:t>的渴望，陶渊明</a:t>
            </a:r>
            <a:r>
              <a:rPr lang="en-US" altLang="zh-CN" sz="2000" b="1" dirty="0"/>
              <a:t>“</a:t>
            </a:r>
            <a:r>
              <a:rPr lang="zh-CN" altLang="zh-CN" sz="2000" b="1" dirty="0"/>
              <a:t>复得返自然</a:t>
            </a:r>
            <a:r>
              <a:rPr lang="zh-CN" altLang="en-US" sz="2000" b="1" dirty="0"/>
              <a:t>” </a:t>
            </a:r>
            <a:r>
              <a:rPr lang="zh-CN" altLang="zh-CN" sz="2000" b="1" dirty="0"/>
              <a:t>的淡泊，展示了两种不同的人生状态</a:t>
            </a:r>
            <a:r>
              <a:rPr lang="en-US" altLang="zh-CN" sz="2000" b="1" dirty="0"/>
              <a:t>;</a:t>
            </a:r>
            <a:r>
              <a:rPr lang="zh-CN" altLang="zh-CN" sz="2000" b="1" dirty="0"/>
              <a:t>李白驰骋想象的豪迈，杜甫登高望远的悲凉，白居易</a:t>
            </a:r>
            <a:r>
              <a:rPr lang="en-US" altLang="zh-CN" sz="2000" b="1" dirty="0"/>
              <a:t>“</a:t>
            </a:r>
            <a:r>
              <a:rPr lang="zh-CN" altLang="zh-CN" sz="2000" b="1" dirty="0"/>
              <a:t>同是天涯沦落人</a:t>
            </a:r>
            <a:r>
              <a:rPr lang="en-US" altLang="zh-CN" sz="2000" b="1" dirty="0"/>
              <a:t>”</a:t>
            </a:r>
            <a:r>
              <a:rPr lang="zh-CN" altLang="zh-CN" sz="2000" b="1" dirty="0"/>
              <a:t>的慨叹，表现出各自的人生境遇和情感世界</a:t>
            </a:r>
            <a:r>
              <a:rPr lang="en-US" altLang="zh-CN" sz="2000" b="1" dirty="0"/>
              <a:t>;</a:t>
            </a:r>
            <a:r>
              <a:rPr lang="zh-CN" altLang="zh-CN" sz="2000" b="1" dirty="0"/>
              <a:t>苏轼、辛弃疾词的豪放，李清照词的婉约，则展示出宋词不同的</a:t>
            </a:r>
            <a:r>
              <a:rPr lang="zh-CN" altLang="en-US" sz="2000" b="1" dirty="0"/>
              <a:t>审</a:t>
            </a:r>
            <a:r>
              <a:rPr lang="zh-CN" altLang="zh-CN" sz="2000" b="1" dirty="0"/>
              <a:t>美追求。</a:t>
            </a:r>
          </a:p>
          <a:p>
            <a:pPr>
              <a:lnSpc>
                <a:spcPct val="150000"/>
              </a:lnSpc>
            </a:pPr>
            <a:r>
              <a:rPr lang="en-US" altLang="zh-CN" sz="2000" b="1" dirty="0"/>
              <a:t>        </a:t>
            </a:r>
            <a:r>
              <a:rPr lang="zh-CN" altLang="zh-CN" sz="2000" b="1" dirty="0"/>
              <a:t>学习本单元，要逐步掌握古诗词鉴赏的基本方法，认识古诗词的当代价值，增强对中华优秀传统文化的传承意识。要在诵读和想象中感受诗歌的意境，欣赏其独特的艺术魅力，感受诗人的精神世界，体会诗人对社会的思考与对人生的感悟，提高自身的思想修养和文化品位，尝试写作文学短评。</a:t>
            </a:r>
          </a:p>
        </p:txBody>
      </p:sp>
    </p:spTree>
  </p:cSld>
  <p:clrMapOvr>
    <a:masterClrMapping/>
  </p:clrMapOvr>
  <p:transition spd="slow" advTm="3000">
    <p:plus/>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a:extLst>
              <a:ext uri="{FF2B5EF4-FFF2-40B4-BE49-F238E27FC236}">
                <a16:creationId xmlns:a16="http://schemas.microsoft.com/office/drawing/2014/main" xmlns="" id="{4FF1E6CD-BB22-47CC-8DCD-2139F9672502}"/>
              </a:ext>
            </a:extLst>
          </p:cNvPr>
          <p:cNvSpPr>
            <a:spLocks noGrp="1" noChangeArrowheads="1"/>
          </p:cNvSpPr>
          <p:nvPr>
            <p:ph type="title"/>
          </p:nvPr>
        </p:nvSpPr>
        <p:spPr>
          <a:xfrm>
            <a:off x="609600" y="635556"/>
            <a:ext cx="10972800" cy="817315"/>
          </a:xfrm>
        </p:spPr>
        <p:txBody>
          <a:bodyPr/>
          <a:lstStyle/>
          <a:p>
            <a:pPr eaLnBrk="1" hangingPunct="1"/>
            <a:r>
              <a:rPr lang="zh-CN" altLang="zh-CN" b="1" dirty="0">
                <a:solidFill>
                  <a:srgbClr val="FF0000"/>
                </a:solidFill>
              </a:rPr>
              <a:t>基础知识积累</a:t>
            </a:r>
            <a:endParaRPr lang="zh-CN" altLang="en-US" b="1" dirty="0">
              <a:solidFill>
                <a:srgbClr val="FF0000"/>
              </a:solidFill>
            </a:endParaRPr>
          </a:p>
        </p:txBody>
      </p:sp>
      <p:sp>
        <p:nvSpPr>
          <p:cNvPr id="3" name="内容占位符 2">
            <a:extLst>
              <a:ext uri="{FF2B5EF4-FFF2-40B4-BE49-F238E27FC236}">
                <a16:creationId xmlns:a16="http://schemas.microsoft.com/office/drawing/2014/main" xmlns="" id="{4A5A8FFB-B520-4CF1-97D1-BCD510AF9612}"/>
              </a:ext>
            </a:extLst>
          </p:cNvPr>
          <p:cNvSpPr>
            <a:spLocks noGrp="1"/>
          </p:cNvSpPr>
          <p:nvPr>
            <p:ph idx="1"/>
          </p:nvPr>
        </p:nvSpPr>
        <p:spPr>
          <a:xfrm>
            <a:off x="41275" y="1258133"/>
            <a:ext cx="12109450" cy="4876338"/>
          </a:xfrm>
        </p:spPr>
        <p:txBody>
          <a:bodyPr rtlCol="0">
            <a:normAutofit fontScale="62500" lnSpcReduction="20000"/>
          </a:bodyPr>
          <a:lstStyle/>
          <a:p>
            <a:pPr>
              <a:lnSpc>
                <a:spcPct val="160000"/>
              </a:lnSpc>
            </a:pPr>
            <a:r>
              <a:rPr lang="en-US" altLang="zh-CN" b="1" dirty="0"/>
              <a:t>1.</a:t>
            </a:r>
            <a:r>
              <a:rPr lang="zh-CN" altLang="zh-CN" b="1" dirty="0"/>
              <a:t>字音</a:t>
            </a:r>
          </a:p>
          <a:p>
            <a:pPr>
              <a:lnSpc>
                <a:spcPct val="160000"/>
              </a:lnSpc>
            </a:pPr>
            <a:r>
              <a:rPr lang="zh-CN" altLang="zh-CN" b="1" dirty="0"/>
              <a:t>譬如</a:t>
            </a:r>
            <a:r>
              <a:rPr lang="en-US" altLang="zh-CN" b="1" dirty="0"/>
              <a:t>(</a:t>
            </a:r>
            <a:r>
              <a:rPr lang="en-US" altLang="zh-CN" b="1" dirty="0" err="1"/>
              <a:t>pì</a:t>
            </a:r>
            <a:r>
              <a:rPr lang="en-US" altLang="zh-CN" b="1" dirty="0"/>
              <a:t>)         </a:t>
            </a:r>
            <a:r>
              <a:rPr lang="zh-CN" altLang="zh-CN" b="1" dirty="0"/>
              <a:t>青青子衿（</a:t>
            </a:r>
            <a:r>
              <a:rPr lang="en-US" altLang="zh-CN" b="1" dirty="0"/>
              <a:t>j</a:t>
            </a:r>
            <a:r>
              <a:rPr lang="zh-CN" altLang="zh-CN" b="1" dirty="0"/>
              <a:t>ī</a:t>
            </a:r>
            <a:r>
              <a:rPr lang="en-US" altLang="zh-CN" b="1" dirty="0"/>
              <a:t>n</a:t>
            </a:r>
            <a:r>
              <a:rPr lang="zh-CN" altLang="zh-CN" b="1" dirty="0"/>
              <a:t>）</a:t>
            </a:r>
            <a:r>
              <a:rPr lang="en-US" altLang="zh-CN" b="1" dirty="0"/>
              <a:t>                </a:t>
            </a:r>
            <a:r>
              <a:rPr lang="zh-CN" altLang="zh-CN" b="1" dirty="0"/>
              <a:t>呦呦（</a:t>
            </a:r>
            <a:r>
              <a:rPr lang="en-US" altLang="zh-CN" b="1" dirty="0"/>
              <a:t>y</a:t>
            </a:r>
            <a:r>
              <a:rPr lang="zh-CN" altLang="zh-CN" b="1" dirty="0"/>
              <a:t>ō</a:t>
            </a:r>
            <a:r>
              <a:rPr lang="en-US" altLang="zh-CN" b="1" dirty="0" err="1"/>
              <a:t>uy</a:t>
            </a:r>
            <a:r>
              <a:rPr lang="zh-CN" altLang="zh-CN" b="1" dirty="0"/>
              <a:t>ō</a:t>
            </a:r>
            <a:r>
              <a:rPr lang="en-US" altLang="zh-CN" b="1" dirty="0"/>
              <a:t>u )          </a:t>
            </a:r>
            <a:r>
              <a:rPr lang="zh-CN" altLang="zh-CN" b="1" dirty="0"/>
              <a:t>何时可掇（</a:t>
            </a:r>
            <a:r>
              <a:rPr lang="en-US" altLang="zh-CN" b="1" dirty="0"/>
              <a:t>du</a:t>
            </a:r>
            <a:r>
              <a:rPr lang="zh-CN" altLang="zh-CN" b="1" dirty="0"/>
              <a:t>ō）</a:t>
            </a:r>
          </a:p>
          <a:p>
            <a:pPr>
              <a:lnSpc>
                <a:spcPct val="160000"/>
              </a:lnSpc>
            </a:pPr>
            <a:r>
              <a:rPr lang="zh-CN" altLang="zh-CN" b="1" dirty="0"/>
              <a:t>度阡</a:t>
            </a:r>
            <a:r>
              <a:rPr lang="en-US" altLang="zh-CN" b="1" dirty="0"/>
              <a:t>(</a:t>
            </a:r>
            <a:r>
              <a:rPr lang="en-US" altLang="zh-CN" b="1" dirty="0" err="1"/>
              <a:t>qiān</a:t>
            </a:r>
            <a:r>
              <a:rPr lang="en-US" altLang="zh-CN" b="1" dirty="0"/>
              <a:t>)   </a:t>
            </a:r>
            <a:r>
              <a:rPr lang="zh-CN" altLang="zh-CN" b="1" dirty="0"/>
              <a:t>契（</a:t>
            </a:r>
            <a:r>
              <a:rPr lang="en-US" altLang="zh-CN" b="1" dirty="0"/>
              <a:t>q</a:t>
            </a:r>
            <a:r>
              <a:rPr lang="zh-CN" altLang="zh-CN" b="1" dirty="0"/>
              <a:t>ì）阔谈䜩（</a:t>
            </a:r>
            <a:r>
              <a:rPr lang="en-US" altLang="zh-CN" b="1" dirty="0"/>
              <a:t>y</a:t>
            </a:r>
            <a:r>
              <a:rPr lang="zh-CN" altLang="zh-CN" b="1" dirty="0"/>
              <a:t>à</a:t>
            </a:r>
            <a:r>
              <a:rPr lang="en-US" altLang="zh-CN" b="1" dirty="0"/>
              <a:t>n</a:t>
            </a:r>
            <a:r>
              <a:rPr lang="zh-CN" altLang="zh-CN" b="1" dirty="0"/>
              <a:t>） </a:t>
            </a:r>
            <a:r>
              <a:rPr lang="en-US" altLang="zh-CN" b="1" dirty="0"/>
              <a:t>    </a:t>
            </a:r>
            <a:r>
              <a:rPr lang="zh-CN" altLang="zh-CN" b="1" dirty="0"/>
              <a:t>三匝（</a:t>
            </a:r>
            <a:r>
              <a:rPr lang="en-US" altLang="zh-CN" b="1" dirty="0"/>
              <a:t>z</a:t>
            </a:r>
            <a:r>
              <a:rPr lang="zh-CN" altLang="zh-CN" b="1" dirty="0"/>
              <a:t>ā）</a:t>
            </a:r>
            <a:r>
              <a:rPr lang="en-US" altLang="zh-CN" b="1" dirty="0"/>
              <a:t>                </a:t>
            </a:r>
            <a:r>
              <a:rPr lang="zh-CN" altLang="zh-CN" b="1" dirty="0"/>
              <a:t>周公吐哺（</a:t>
            </a:r>
            <a:r>
              <a:rPr lang="en-US" altLang="zh-CN" b="1" dirty="0"/>
              <a:t>b</a:t>
            </a:r>
            <a:r>
              <a:rPr lang="zh-CN" altLang="zh-CN" b="1" dirty="0"/>
              <a:t>ǔ）</a:t>
            </a:r>
          </a:p>
          <a:p>
            <a:pPr>
              <a:lnSpc>
                <a:spcPct val="160000"/>
              </a:lnSpc>
            </a:pPr>
            <a:r>
              <a:rPr lang="en-US" altLang="zh-CN" b="1" dirty="0"/>
              <a:t>2.</a:t>
            </a:r>
            <a:r>
              <a:rPr lang="zh-CN" altLang="zh-CN" b="1" dirty="0"/>
              <a:t>通假字</a:t>
            </a:r>
          </a:p>
          <a:p>
            <a:pPr>
              <a:lnSpc>
                <a:spcPct val="160000"/>
              </a:lnSpc>
            </a:pPr>
            <a:r>
              <a:rPr lang="zh-CN" altLang="zh-CN" b="1" dirty="0"/>
              <a:t>契阔谈䜩：“</a:t>
            </a:r>
            <a:r>
              <a:rPr lang="en-US" altLang="zh-CN" b="1" dirty="0"/>
              <a:t>  </a:t>
            </a:r>
            <a:r>
              <a:rPr lang="zh-CN" altLang="zh-CN" b="1" dirty="0"/>
              <a:t>䜩</a:t>
            </a:r>
            <a:r>
              <a:rPr lang="en-US" altLang="zh-CN" b="1" dirty="0"/>
              <a:t>  </a:t>
            </a:r>
            <a:r>
              <a:rPr lang="zh-CN" altLang="zh-CN" b="1" dirty="0"/>
              <a:t>”通“宴”，宴会</a:t>
            </a:r>
          </a:p>
          <a:p>
            <a:pPr>
              <a:lnSpc>
                <a:spcPct val="160000"/>
              </a:lnSpc>
            </a:pPr>
            <a:r>
              <a:rPr lang="en-US" altLang="zh-CN" b="1" dirty="0"/>
              <a:t>3.</a:t>
            </a:r>
            <a:r>
              <a:rPr lang="zh-CN" altLang="zh-CN" b="1" dirty="0"/>
              <a:t>古今异义</a:t>
            </a:r>
          </a:p>
          <a:p>
            <a:pPr>
              <a:lnSpc>
                <a:spcPct val="160000"/>
              </a:lnSpc>
            </a:pPr>
            <a:r>
              <a:rPr lang="zh-CN" altLang="zh-CN" b="1" dirty="0"/>
              <a:t>人生几何 </a:t>
            </a:r>
            <a:r>
              <a:rPr lang="en-US" altLang="zh-CN" b="1" dirty="0"/>
              <a:t>  </a:t>
            </a:r>
            <a:r>
              <a:rPr lang="zh-CN" altLang="zh-CN" b="1" dirty="0"/>
              <a:t>古义：多少</a:t>
            </a:r>
            <a:r>
              <a:rPr lang="en-US" altLang="zh-CN" b="1" dirty="0"/>
              <a:t>      </a:t>
            </a:r>
            <a:r>
              <a:rPr lang="zh-CN" altLang="zh-CN" b="1" dirty="0"/>
              <a:t>今义：几何学的简称</a:t>
            </a:r>
          </a:p>
          <a:p>
            <a:pPr eaLnBrk="1" hangingPunct="1">
              <a:defRPr/>
            </a:pPr>
            <a:endParaRPr lang="zh-CN" altLang="en-US" dirty="0"/>
          </a:p>
        </p:txBody>
      </p:sp>
    </p:spTree>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612058"/>
            <a:ext cx="11871434" cy="4356182"/>
          </a:xfrm>
        </p:spPr>
        <p:txBody>
          <a:bodyPr>
            <a:normAutofit fontScale="70000" lnSpcReduction="20000"/>
          </a:bodyPr>
          <a:lstStyle/>
          <a:p>
            <a:pPr algn="ctr">
              <a:lnSpc>
                <a:spcPct val="170000"/>
              </a:lnSpc>
            </a:pPr>
            <a:r>
              <a:rPr lang="zh-CN" altLang="zh-CN" b="1" dirty="0">
                <a:solidFill>
                  <a:srgbClr val="FF0000"/>
                </a:solidFill>
              </a:rPr>
              <a:t>易安体</a:t>
            </a:r>
          </a:p>
          <a:p>
            <a:pPr>
              <a:lnSpc>
                <a:spcPct val="170000"/>
              </a:lnSpc>
            </a:pPr>
            <a:r>
              <a:rPr lang="zh-CN" altLang="zh-CN" b="1" dirty="0"/>
              <a:t>李清照的词一方面继承了婉约派的创作风格和手法，一方面又有所创新和发展。她的词于苏豪、柳俗、周律之外别树一帜，婉约而不流于柔靡，清秀而具逸思，富有真情实感，语言清新自然，流转如珠，音调优美，故名噪一时，号为</a:t>
            </a:r>
            <a:r>
              <a:rPr lang="en-US" altLang="zh-CN" b="1" dirty="0"/>
              <a:t>“</a:t>
            </a:r>
            <a:r>
              <a:rPr lang="zh-CN" altLang="zh-CN" b="1" dirty="0"/>
              <a:t>易安体</a:t>
            </a:r>
            <a:r>
              <a:rPr lang="en-US" altLang="zh-CN" b="1" dirty="0"/>
              <a:t>”</a:t>
            </a:r>
            <a:r>
              <a:rPr lang="zh-CN" altLang="zh-CN" b="1" dirty="0"/>
              <a:t>。</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1687182837"/>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664779" y="960120"/>
            <a:ext cx="10862441" cy="4800600"/>
          </a:xfrm>
        </p:spPr>
        <p:txBody>
          <a:bodyPr>
            <a:normAutofit fontScale="70000" lnSpcReduction="20000"/>
          </a:bodyPr>
          <a:lstStyle/>
          <a:p>
            <a:pPr algn="ctr">
              <a:lnSpc>
                <a:spcPct val="170000"/>
              </a:lnSpc>
            </a:pPr>
            <a:r>
              <a:rPr lang="zh-CN" altLang="zh-CN" b="1" dirty="0">
                <a:solidFill>
                  <a:srgbClr val="FF0000"/>
                </a:solidFill>
              </a:rPr>
              <a:t>叠词：</a:t>
            </a:r>
          </a:p>
          <a:p>
            <a:pPr>
              <a:lnSpc>
                <a:spcPct val="170000"/>
              </a:lnSpc>
            </a:pPr>
            <a:r>
              <a:rPr lang="zh-CN" altLang="zh-CN" b="1" dirty="0"/>
              <a:t>叠词是指词和词连起来用，叠词在诗词创作中独具魅力，其特殊功能主要表现在如下几个方面：一是形象性；诗词中叠词运用得恰到好处，可使所描绘的自然景色或人物特征更加形象；二是确切性。叠词既可以摹声，又可以摹色，达到摹状的效果，使表达的意象更加确切；三是音乐性。叠词可使诗词的音律和谐，读起来，朗朗上口；听起来，声声悦耳。　</a:t>
            </a:r>
          </a:p>
          <a:p>
            <a:endParaRPr lang="zh-CN" altLang="en-US" dirty="0"/>
          </a:p>
        </p:txBody>
      </p:sp>
    </p:spTree>
    <p:extLst>
      <p:ext uri="{BB962C8B-B14F-4D97-AF65-F5344CB8AC3E}">
        <p14:creationId xmlns:p14="http://schemas.microsoft.com/office/powerpoint/2010/main" xmlns="" val="2182603514"/>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xmlns="" id="{DB5CC752-3517-496B-A99A-329903809327}"/>
              </a:ext>
            </a:extLst>
          </p:cNvPr>
          <p:cNvSpPr>
            <a:spLocks noGrp="1"/>
          </p:cNvSpPr>
          <p:nvPr>
            <p:ph type="title"/>
          </p:nvPr>
        </p:nvSpPr>
        <p:spPr>
          <a:xfrm>
            <a:off x="609600" y="457201"/>
            <a:ext cx="10972800" cy="746759"/>
          </a:xfrm>
        </p:spPr>
        <p:txBody>
          <a:bodyPr>
            <a:normAutofit fontScale="90000"/>
          </a:bodyPr>
          <a:lstStyle/>
          <a:p>
            <a:r>
              <a:rPr lang="zh-CN" altLang="zh-CN" b="1" dirty="0">
                <a:solidFill>
                  <a:srgbClr val="FF0000"/>
                </a:solidFill>
              </a:rPr>
              <a:t>背景及解题</a:t>
            </a:r>
            <a:endParaRPr lang="zh-CN" altLang="en-US" dirty="0">
              <a:solidFill>
                <a:srgbClr val="FF0000"/>
              </a:solidFill>
            </a:endParaRPr>
          </a:p>
        </p:txBody>
      </p:sp>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17987" y="1310640"/>
            <a:ext cx="11901948" cy="5547359"/>
          </a:xfrm>
        </p:spPr>
        <p:txBody>
          <a:bodyPr>
            <a:normAutofit fontScale="62500" lnSpcReduction="20000"/>
          </a:bodyPr>
          <a:lstStyle/>
          <a:p>
            <a:pPr>
              <a:lnSpc>
                <a:spcPct val="170000"/>
              </a:lnSpc>
            </a:pPr>
            <a:r>
              <a:rPr lang="en-US" altLang="zh-CN" b="1" dirty="0">
                <a:solidFill>
                  <a:srgbClr val="FF0000"/>
                </a:solidFill>
                <a:latin typeface="+mn-ea"/>
              </a:rPr>
              <a:t>1.</a:t>
            </a:r>
            <a:r>
              <a:rPr lang="zh-CN" altLang="zh-CN" b="1" dirty="0">
                <a:solidFill>
                  <a:srgbClr val="FF0000"/>
                </a:solidFill>
                <a:latin typeface="+mn-ea"/>
              </a:rPr>
              <a:t>背景：</a:t>
            </a:r>
          </a:p>
          <a:p>
            <a:pPr>
              <a:lnSpc>
                <a:spcPct val="170000"/>
              </a:lnSpc>
            </a:pPr>
            <a:r>
              <a:rPr lang="zh-CN" altLang="zh-CN" b="1" dirty="0">
                <a:latin typeface="+mn-ea"/>
              </a:rPr>
              <a:t>《声声慢》是李清照的一首震动词坛的名作。靖康之难以后，词人的丈夫已故，他们精心收集的金石书画，都已散失。飘泊江南，由一个无忧无虑的贵妇人，一变而为流落无依、形影相吊的寡妇。这是女词人在一个秋天的黄昏里的生活感受，一行行写的都是冷冷清清的秋景，一行行反映的都是孤独凄凉的境况。全词所写，不外一个</a:t>
            </a:r>
            <a:r>
              <a:rPr lang="en-US" altLang="zh-CN" b="1" dirty="0">
                <a:latin typeface="+mn-ea"/>
              </a:rPr>
              <a:t>“</a:t>
            </a:r>
            <a:r>
              <a:rPr lang="zh-CN" altLang="zh-CN" b="1" dirty="0">
                <a:latin typeface="+mn-ea"/>
              </a:rPr>
              <a:t>愁</a:t>
            </a:r>
            <a:r>
              <a:rPr lang="en-US" altLang="zh-CN" b="1" dirty="0">
                <a:latin typeface="+mn-ea"/>
              </a:rPr>
              <a:t>”</a:t>
            </a:r>
            <a:r>
              <a:rPr lang="zh-CN" altLang="zh-CN" b="1" dirty="0">
                <a:latin typeface="+mn-ea"/>
              </a:rPr>
              <a:t>字，但与她南渡以前所写的</a:t>
            </a:r>
            <a:r>
              <a:rPr lang="en-US" altLang="zh-CN" b="1" dirty="0">
                <a:latin typeface="+mn-ea"/>
              </a:rPr>
              <a:t>“</a:t>
            </a:r>
            <a:r>
              <a:rPr lang="zh-CN" altLang="zh-CN" b="1" dirty="0">
                <a:latin typeface="+mn-ea"/>
              </a:rPr>
              <a:t>愁</a:t>
            </a:r>
            <a:r>
              <a:rPr lang="en-US" altLang="zh-CN" b="1" dirty="0">
                <a:latin typeface="+mn-ea"/>
              </a:rPr>
              <a:t>”</a:t>
            </a:r>
            <a:r>
              <a:rPr lang="zh-CN" altLang="zh-CN" b="1" dirty="0">
                <a:latin typeface="+mn-ea"/>
              </a:rPr>
              <a:t>相比，有了全新的内容，感情更深沉也更博大。</a:t>
            </a:r>
            <a:endParaRPr lang="en-US" altLang="zh-CN" b="1" dirty="0">
              <a:latin typeface="+mn-ea"/>
            </a:endParaRPr>
          </a:p>
          <a:p>
            <a:pPr>
              <a:lnSpc>
                <a:spcPct val="170000"/>
              </a:lnSpc>
            </a:pPr>
            <a:r>
              <a:rPr lang="en-US" altLang="zh-CN" b="1" dirty="0">
                <a:solidFill>
                  <a:srgbClr val="FF0000"/>
                </a:solidFill>
                <a:latin typeface="+mn-ea"/>
              </a:rPr>
              <a:t>2.</a:t>
            </a:r>
            <a:r>
              <a:rPr lang="zh-CN" altLang="en-US" b="1" dirty="0">
                <a:solidFill>
                  <a:srgbClr val="FF0000"/>
                </a:solidFill>
                <a:latin typeface="+mn-ea"/>
              </a:rPr>
              <a:t>解题</a:t>
            </a:r>
            <a:r>
              <a:rPr lang="zh-CN" altLang="zh-CN" b="1" dirty="0">
                <a:solidFill>
                  <a:srgbClr val="FF0000"/>
                </a:solidFill>
                <a:latin typeface="+mn-ea"/>
              </a:rPr>
              <a:t>：</a:t>
            </a:r>
          </a:p>
          <a:p>
            <a:pPr>
              <a:lnSpc>
                <a:spcPct val="170000"/>
              </a:lnSpc>
            </a:pPr>
            <a:r>
              <a:rPr lang="zh-CN" altLang="zh-CN" b="1" dirty="0">
                <a:latin typeface="+mn-ea"/>
              </a:rPr>
              <a:t>“声声慢”是词牌。</a:t>
            </a:r>
          </a:p>
          <a:p>
            <a:pPr>
              <a:lnSpc>
                <a:spcPct val="170000"/>
              </a:lnSpc>
            </a:pPr>
            <a:endParaRPr lang="zh-CN" altLang="zh-CN" b="1" dirty="0"/>
          </a:p>
          <a:p>
            <a:endParaRPr lang="zh-CN" altLang="en-US" dirty="0"/>
          </a:p>
        </p:txBody>
      </p:sp>
    </p:spTree>
    <p:extLst>
      <p:ext uri="{BB962C8B-B14F-4D97-AF65-F5344CB8AC3E}">
        <p14:creationId xmlns:p14="http://schemas.microsoft.com/office/powerpoint/2010/main" xmlns="" val="917286024"/>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in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arn(inVertic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arn(inVertical)">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664779" y="960120"/>
            <a:ext cx="10862441" cy="4480560"/>
          </a:xfrm>
        </p:spPr>
        <p:txBody>
          <a:bodyPr>
            <a:normAutofit fontScale="62500" lnSpcReduction="20000"/>
          </a:bodyPr>
          <a:lstStyle/>
          <a:p>
            <a:pPr>
              <a:lnSpc>
                <a:spcPct val="160000"/>
              </a:lnSpc>
            </a:pPr>
            <a:r>
              <a:rPr lang="en-US" altLang="zh-CN" b="1" dirty="0">
                <a:solidFill>
                  <a:srgbClr val="FF0000"/>
                </a:solidFill>
              </a:rPr>
              <a:t>3. </a:t>
            </a:r>
            <a:r>
              <a:rPr lang="zh-CN" altLang="zh-CN" b="1" dirty="0">
                <a:solidFill>
                  <a:srgbClr val="FF0000"/>
                </a:solidFill>
              </a:rPr>
              <a:t>名家评论：</a:t>
            </a:r>
          </a:p>
          <a:p>
            <a:pPr>
              <a:lnSpc>
                <a:spcPct val="160000"/>
              </a:lnSpc>
            </a:pPr>
            <a:r>
              <a:rPr lang="zh-CN" altLang="zh-CN" b="1" dirty="0"/>
              <a:t>宋张端义《贵耳集》卷上：炼句精巧则易，平淡入调者难。且《秋词</a:t>
            </a:r>
            <a:r>
              <a:rPr lang="en-US" altLang="zh-CN" b="1" dirty="0"/>
              <a:t>·</a:t>
            </a:r>
            <a:r>
              <a:rPr lang="zh-CN" altLang="zh-CN" b="1" dirty="0"/>
              <a:t>声声慢》：</a:t>
            </a:r>
            <a:r>
              <a:rPr lang="en-US" altLang="zh-CN" b="1" dirty="0"/>
              <a:t>“</a:t>
            </a:r>
            <a:r>
              <a:rPr lang="zh-CN" altLang="zh-CN" b="1" dirty="0"/>
              <a:t>寻寻觅觅，冷冷清清，凄凄惨惨戚戚。</a:t>
            </a:r>
            <a:r>
              <a:rPr lang="en-US" altLang="zh-CN" b="1" dirty="0"/>
              <a:t>”</a:t>
            </a:r>
            <a:r>
              <a:rPr lang="zh-CN" altLang="zh-CN" b="1" dirty="0"/>
              <a:t>此乃公孙大娘舞剑手。本朝非无能词之士，未曾有一下十四叠字者，用《文选》诸赋格。后叠又云：</a:t>
            </a:r>
            <a:r>
              <a:rPr lang="en-US" altLang="zh-CN" b="1" dirty="0"/>
              <a:t>“</a:t>
            </a:r>
            <a:r>
              <a:rPr lang="zh-CN" altLang="zh-CN" b="1" dirty="0"/>
              <a:t>梧桐更兼细雨，到黄昏、点点滴滴。</a:t>
            </a:r>
            <a:r>
              <a:rPr lang="en-US" altLang="zh-CN" b="1" dirty="0"/>
              <a:t>”</a:t>
            </a:r>
            <a:r>
              <a:rPr lang="zh-CN" altLang="zh-CN" b="1" dirty="0"/>
              <a:t>又使叠字，俱无斧凿痕。更有一奇字云：</a:t>
            </a:r>
            <a:r>
              <a:rPr lang="en-US" altLang="zh-CN" b="1" dirty="0"/>
              <a:t>“</a:t>
            </a:r>
            <a:r>
              <a:rPr lang="zh-CN" altLang="zh-CN" b="1" dirty="0"/>
              <a:t>守定窗儿，独自怎生得黑。</a:t>
            </a:r>
            <a:r>
              <a:rPr lang="en-US" altLang="zh-CN" b="1" dirty="0"/>
              <a:t>”“</a:t>
            </a:r>
            <a:r>
              <a:rPr lang="zh-CN" altLang="zh-CN" b="1" dirty="0"/>
              <a:t>黑</a:t>
            </a:r>
            <a:r>
              <a:rPr lang="en-US" altLang="zh-CN" b="1" dirty="0"/>
              <a:t>”</a:t>
            </a:r>
            <a:r>
              <a:rPr lang="zh-CN" altLang="zh-CN" b="1" dirty="0"/>
              <a:t>字不许第二人押。妇人中有此文笔，殆间气也。</a:t>
            </a:r>
          </a:p>
          <a:p>
            <a:endParaRPr lang="zh-CN" altLang="en-US" dirty="0"/>
          </a:p>
        </p:txBody>
      </p:sp>
    </p:spTree>
    <p:extLst>
      <p:ext uri="{BB962C8B-B14F-4D97-AF65-F5344CB8AC3E}">
        <p14:creationId xmlns:p14="http://schemas.microsoft.com/office/powerpoint/2010/main" xmlns="" val="3626966778"/>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335280" y="640080"/>
            <a:ext cx="11490959" cy="5181600"/>
          </a:xfrm>
        </p:spPr>
        <p:txBody>
          <a:bodyPr>
            <a:normAutofit fontScale="55000" lnSpcReduction="20000"/>
          </a:bodyPr>
          <a:lstStyle/>
          <a:p>
            <a:pPr>
              <a:lnSpc>
                <a:spcPct val="170000"/>
              </a:lnSpc>
            </a:pPr>
            <a:r>
              <a:rPr lang="zh-CN" altLang="zh-CN" b="1" dirty="0"/>
              <a:t>明杨慎《词品》卷二：宋人中填词，李易安亦称冠绝。使在衣冠，当与秦七、黄九争雄，不独雄于闺阁也。其词名《漱玉集》，寻之未得。《声声慢》一词，最为婉妙。其词云（略）</a:t>
            </a:r>
            <a:r>
              <a:rPr lang="en-US" altLang="zh-CN" b="1" dirty="0"/>
              <a:t>……</a:t>
            </a:r>
            <a:r>
              <a:rPr lang="zh-CN" altLang="zh-CN" b="1" dirty="0"/>
              <a:t>山谷所谓以故为新，以俗为雅者，易安先得之矣。</a:t>
            </a:r>
          </a:p>
          <a:p>
            <a:pPr>
              <a:lnSpc>
                <a:spcPct val="170000"/>
              </a:lnSpc>
            </a:pPr>
            <a:r>
              <a:rPr lang="zh-CN" altLang="zh-CN" b="1" dirty="0"/>
              <a:t>俞平伯《唐宋词选释》：</a:t>
            </a:r>
            <a:r>
              <a:rPr lang="en-US" altLang="zh-CN" b="1" dirty="0"/>
              <a:t>“</a:t>
            </a:r>
            <a:r>
              <a:rPr lang="zh-CN" altLang="zh-CN" b="1" dirty="0"/>
              <a:t>晓来</a:t>
            </a:r>
            <a:r>
              <a:rPr lang="en-US" altLang="zh-CN" b="1" dirty="0"/>
              <a:t>”</a:t>
            </a:r>
            <a:r>
              <a:rPr lang="zh-CN" altLang="zh-CN" b="1" dirty="0"/>
              <a:t>，各本多作</a:t>
            </a:r>
            <a:r>
              <a:rPr lang="en-US" altLang="zh-CN" b="1" dirty="0"/>
              <a:t>“</a:t>
            </a:r>
            <a:r>
              <a:rPr lang="zh-CN" altLang="zh-CN" b="1" dirty="0"/>
              <a:t>晚来</a:t>
            </a:r>
            <a:r>
              <a:rPr lang="en-US" altLang="zh-CN" b="1" dirty="0"/>
              <a:t>”</a:t>
            </a:r>
            <a:r>
              <a:rPr lang="zh-CN" altLang="zh-CN" b="1" dirty="0"/>
              <a:t>，殆因下文</a:t>
            </a:r>
            <a:r>
              <a:rPr lang="en-US" altLang="zh-CN" b="1" dirty="0"/>
              <a:t>“</a:t>
            </a:r>
            <a:r>
              <a:rPr lang="zh-CN" altLang="zh-CN" b="1" dirty="0"/>
              <a:t>黄昏</a:t>
            </a:r>
            <a:r>
              <a:rPr lang="en-US" altLang="zh-CN" b="1" dirty="0"/>
              <a:t>”</a:t>
            </a:r>
            <a:r>
              <a:rPr lang="zh-CN" altLang="zh-CN" b="1" dirty="0"/>
              <a:t>云云。其实词写一整天，非一晚的事。若云</a:t>
            </a:r>
            <a:r>
              <a:rPr lang="en-US" altLang="zh-CN" b="1" dirty="0"/>
              <a:t>“</a:t>
            </a:r>
            <a:r>
              <a:rPr lang="zh-CN" altLang="zh-CN" b="1" dirty="0"/>
              <a:t>晚来风急</a:t>
            </a:r>
            <a:r>
              <a:rPr lang="en-US" altLang="zh-CN" b="1" dirty="0"/>
              <a:t>”</a:t>
            </a:r>
            <a:r>
              <a:rPr lang="zh-CN" altLang="zh-CN" b="1" dirty="0"/>
              <a:t>，则反而重复。上文</a:t>
            </a:r>
            <a:r>
              <a:rPr lang="en-US" altLang="zh-CN" b="1" dirty="0"/>
              <a:t>“</a:t>
            </a:r>
            <a:r>
              <a:rPr lang="zh-CN" altLang="zh-CN" b="1" dirty="0"/>
              <a:t>三杯两盏淡酒</a:t>
            </a:r>
            <a:r>
              <a:rPr lang="en-US" altLang="zh-CN" b="1" dirty="0"/>
              <a:t>”</a:t>
            </a:r>
            <a:r>
              <a:rPr lang="zh-CN" altLang="zh-CN" b="1" dirty="0"/>
              <a:t>是早酒，即</a:t>
            </a:r>
            <a:r>
              <a:rPr lang="en-US" altLang="zh-CN" b="1" dirty="0"/>
              <a:t>……</a:t>
            </a:r>
            <a:r>
              <a:rPr lang="zh-CN" altLang="zh-CN" b="1" dirty="0"/>
              <a:t>《念奴娇》词所谓</a:t>
            </a:r>
            <a:r>
              <a:rPr lang="en-US" altLang="zh-CN" b="1" dirty="0"/>
              <a:t>“</a:t>
            </a:r>
            <a:r>
              <a:rPr lang="zh-CN" altLang="zh-CN" b="1" dirty="0"/>
              <a:t>扶头酒醒</a:t>
            </a:r>
            <a:r>
              <a:rPr lang="en-US" altLang="zh-CN" b="1" dirty="0"/>
              <a:t>”</a:t>
            </a:r>
            <a:r>
              <a:rPr lang="zh-CN" altLang="zh-CN" b="1" dirty="0"/>
              <a:t>；下文</a:t>
            </a:r>
            <a:r>
              <a:rPr lang="en-US" altLang="zh-CN" b="1" dirty="0"/>
              <a:t>“</a:t>
            </a:r>
            <a:r>
              <a:rPr lang="zh-CN" altLang="zh-CN" b="1" dirty="0"/>
              <a:t>雁过也</a:t>
            </a:r>
            <a:r>
              <a:rPr lang="en-US" altLang="zh-CN" b="1" dirty="0"/>
              <a:t>”</a:t>
            </a:r>
            <a:r>
              <a:rPr lang="zh-CN" altLang="zh-CN" b="1" dirty="0"/>
              <a:t>，即彼词</a:t>
            </a:r>
            <a:r>
              <a:rPr lang="en-US" altLang="zh-CN" b="1" dirty="0"/>
              <a:t>“</a:t>
            </a:r>
            <a:r>
              <a:rPr lang="zh-CN" altLang="zh-CN" b="1" dirty="0"/>
              <a:t>征鸿过尽</a:t>
            </a:r>
            <a:r>
              <a:rPr lang="en-US" altLang="zh-CN" b="1" dirty="0"/>
              <a:t>”</a:t>
            </a:r>
            <a:r>
              <a:rPr lang="zh-CN" altLang="zh-CN" b="1" dirty="0"/>
              <a:t>。今从《草堂诗馀》别集、《词综》、张氏《词选》等各本，作</a:t>
            </a:r>
            <a:r>
              <a:rPr lang="en-US" altLang="zh-CN" b="1" dirty="0"/>
              <a:t>“</a:t>
            </a:r>
            <a:r>
              <a:rPr lang="zh-CN" altLang="zh-CN" b="1" dirty="0"/>
              <a:t>晓来</a:t>
            </a:r>
            <a:r>
              <a:rPr lang="en-US" altLang="zh-CN" b="1" dirty="0"/>
              <a:t>”</a:t>
            </a:r>
            <a:r>
              <a:rPr lang="zh-CN" altLang="zh-CN" b="1" dirty="0"/>
              <a:t>。（人民文学出版社</a:t>
            </a:r>
            <a:r>
              <a:rPr lang="en-US" altLang="zh-CN" b="1" dirty="0"/>
              <a:t>1979</a:t>
            </a:r>
            <a:r>
              <a:rPr lang="zh-CN" altLang="zh-CN" b="1" dirty="0"/>
              <a:t>年版）</a:t>
            </a:r>
          </a:p>
          <a:p>
            <a:endParaRPr lang="zh-CN" altLang="en-US" dirty="0"/>
          </a:p>
        </p:txBody>
      </p:sp>
    </p:spTree>
    <p:extLst>
      <p:ext uri="{BB962C8B-B14F-4D97-AF65-F5344CB8AC3E}">
        <p14:creationId xmlns:p14="http://schemas.microsoft.com/office/powerpoint/2010/main" xmlns="" val="1516512459"/>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E428D92-713C-40F9-A0DE-27E4FB78BD7D}"/>
              </a:ext>
            </a:extLst>
          </p:cNvPr>
          <p:cNvSpPr>
            <a:spLocks noGrp="1"/>
          </p:cNvSpPr>
          <p:nvPr>
            <p:ph type="title"/>
          </p:nvPr>
        </p:nvSpPr>
        <p:spPr/>
        <p:txBody>
          <a:bodyPr/>
          <a:lstStyle/>
          <a:p>
            <a:r>
              <a:rPr lang="zh-CN" altLang="en-US" b="1" dirty="0">
                <a:solidFill>
                  <a:srgbClr val="FF0000"/>
                </a:solidFill>
              </a:rPr>
              <a:t>基础知识</a:t>
            </a:r>
          </a:p>
        </p:txBody>
      </p:sp>
      <p:sp>
        <p:nvSpPr>
          <p:cNvPr id="3" name="内容占位符 2">
            <a:extLst>
              <a:ext uri="{FF2B5EF4-FFF2-40B4-BE49-F238E27FC236}">
                <a16:creationId xmlns:a16="http://schemas.microsoft.com/office/drawing/2014/main" xmlns="" id="{6D096EC7-073F-4C58-A119-50C99FE828E7}"/>
              </a:ext>
            </a:extLst>
          </p:cNvPr>
          <p:cNvSpPr>
            <a:spLocks noGrp="1"/>
          </p:cNvSpPr>
          <p:nvPr>
            <p:ph idx="1"/>
          </p:nvPr>
        </p:nvSpPr>
        <p:spPr>
          <a:xfrm>
            <a:off x="609600" y="1417638"/>
            <a:ext cx="10972800" cy="4525963"/>
          </a:xfrm>
        </p:spPr>
        <p:txBody>
          <a:bodyPr/>
          <a:lstStyle/>
          <a:p>
            <a:pPr>
              <a:lnSpc>
                <a:spcPct val="150000"/>
              </a:lnSpc>
            </a:pPr>
            <a:r>
              <a:rPr lang="zh-CN" altLang="zh-CN" sz="2800" b="1" dirty="0"/>
              <a:t>（一）字音</a:t>
            </a:r>
          </a:p>
          <a:p>
            <a:pPr>
              <a:lnSpc>
                <a:spcPct val="150000"/>
              </a:lnSpc>
            </a:pPr>
            <a:r>
              <a:rPr lang="zh-CN" altLang="zh-CN" sz="2800" b="1" dirty="0"/>
              <a:t>乍暖还寒</a:t>
            </a:r>
            <a:r>
              <a:rPr lang="en-US" altLang="zh-CN" sz="2800" b="1" dirty="0"/>
              <a:t>(</a:t>
            </a:r>
            <a:r>
              <a:rPr lang="en-US" altLang="zh-CN" sz="2800" b="1" dirty="0" err="1"/>
              <a:t>huán</a:t>
            </a:r>
            <a:r>
              <a:rPr lang="en-US" altLang="zh-CN" sz="2800" b="1" dirty="0"/>
              <a:t>)</a:t>
            </a:r>
            <a:r>
              <a:rPr lang="zh-CN" altLang="zh-CN" sz="2800" b="1" dirty="0"/>
              <a:t>　　　　憔悴损</a:t>
            </a:r>
            <a:r>
              <a:rPr lang="en-US" altLang="zh-CN" sz="2800" b="1" dirty="0"/>
              <a:t>(</a:t>
            </a:r>
            <a:r>
              <a:rPr lang="en-US" altLang="zh-CN" sz="2800" b="1" dirty="0" err="1"/>
              <a:t>qiáo</a:t>
            </a:r>
            <a:r>
              <a:rPr lang="en-US" altLang="zh-CN" sz="2800" b="1" dirty="0"/>
              <a:t>)</a:t>
            </a:r>
            <a:endParaRPr lang="zh-CN" altLang="zh-CN" sz="2800" b="1" dirty="0"/>
          </a:p>
          <a:p>
            <a:pPr>
              <a:lnSpc>
                <a:spcPct val="150000"/>
              </a:lnSpc>
            </a:pPr>
            <a:r>
              <a:rPr lang="zh-CN" altLang="zh-CN" sz="2800" b="1" dirty="0"/>
              <a:t>（二）释义</a:t>
            </a:r>
          </a:p>
          <a:p>
            <a:pPr>
              <a:lnSpc>
                <a:spcPct val="150000"/>
              </a:lnSpc>
            </a:pPr>
            <a:r>
              <a:rPr lang="en-US" altLang="zh-CN" sz="2800" b="1" dirty="0"/>
              <a:t>1.</a:t>
            </a:r>
            <a:r>
              <a:rPr lang="zh-CN" altLang="zh-CN" sz="2800" b="1" dirty="0"/>
              <a:t>词类活用</a:t>
            </a:r>
          </a:p>
          <a:p>
            <a:pPr>
              <a:lnSpc>
                <a:spcPct val="150000"/>
              </a:lnSpc>
            </a:pPr>
            <a:r>
              <a:rPr lang="zh-CN" altLang="zh-CN" sz="2800" b="1" dirty="0"/>
              <a:t>乍暖还寒时候　形容词作动词，变暖；变寒</a:t>
            </a:r>
          </a:p>
          <a:p>
            <a:endParaRPr lang="zh-CN" altLang="en-US" dirty="0"/>
          </a:p>
        </p:txBody>
      </p:sp>
    </p:spTree>
    <p:extLst>
      <p:ext uri="{BB962C8B-B14F-4D97-AF65-F5344CB8AC3E}">
        <p14:creationId xmlns:p14="http://schemas.microsoft.com/office/powerpoint/2010/main" xmlns="" val="3105654449"/>
      </p:ext>
    </p:extLst>
  </p:cSld>
  <p:clrMapOvr>
    <a:masterClrMapping/>
  </p:clrMapOvr>
  <p:transition spd="slow" advTm="3000">
    <p:plus/>
  </p:transition>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6D096EC7-073F-4C58-A119-50C99FE828E7}"/>
              </a:ext>
            </a:extLst>
          </p:cNvPr>
          <p:cNvSpPr>
            <a:spLocks noGrp="1"/>
          </p:cNvSpPr>
          <p:nvPr>
            <p:ph idx="1"/>
          </p:nvPr>
        </p:nvSpPr>
        <p:spPr>
          <a:xfrm>
            <a:off x="609600" y="1166018"/>
            <a:ext cx="10972800" cy="4525963"/>
          </a:xfrm>
        </p:spPr>
        <p:txBody>
          <a:bodyPr/>
          <a:lstStyle/>
          <a:p>
            <a:pPr>
              <a:lnSpc>
                <a:spcPct val="150000"/>
              </a:lnSpc>
            </a:pPr>
            <a:r>
              <a:rPr lang="en-US" altLang="zh-CN" sz="2400" b="1" dirty="0"/>
              <a:t>2.</a:t>
            </a:r>
            <a:r>
              <a:rPr lang="zh-CN" altLang="zh-CN" sz="2400" b="1" dirty="0"/>
              <a:t>古今异义</a:t>
            </a:r>
          </a:p>
          <a:p>
            <a:pPr>
              <a:lnSpc>
                <a:spcPct val="150000"/>
              </a:lnSpc>
            </a:pPr>
            <a:r>
              <a:rPr lang="en-US" altLang="zh-CN" sz="2400" b="1" dirty="0"/>
              <a:t>(1)</a:t>
            </a:r>
            <a:r>
              <a:rPr lang="zh-CN" altLang="zh-CN" sz="2400" b="1" dirty="0"/>
              <a:t>满地黄花堆积，憔悴损</a:t>
            </a:r>
          </a:p>
          <a:p>
            <a:pPr>
              <a:lnSpc>
                <a:spcPct val="150000"/>
              </a:lnSpc>
            </a:pPr>
            <a:r>
              <a:rPr lang="zh-CN" altLang="zh-CN" sz="2400" b="1" dirty="0"/>
              <a:t>古义：枯萎，凋零。</a:t>
            </a:r>
          </a:p>
          <a:p>
            <a:pPr>
              <a:lnSpc>
                <a:spcPct val="150000"/>
              </a:lnSpc>
            </a:pPr>
            <a:r>
              <a:rPr lang="zh-CN" altLang="zh-CN" sz="2400" b="1" dirty="0"/>
              <a:t>今义：人瘦削，气色不好。</a:t>
            </a:r>
          </a:p>
          <a:p>
            <a:pPr>
              <a:lnSpc>
                <a:spcPct val="150000"/>
              </a:lnSpc>
            </a:pPr>
            <a:r>
              <a:rPr lang="en-US" altLang="zh-CN" sz="2400" b="1" dirty="0"/>
              <a:t>(2)</a:t>
            </a:r>
            <a:r>
              <a:rPr lang="zh-CN" altLang="zh-CN" sz="2400" b="1" dirty="0"/>
              <a:t>这次第</a:t>
            </a:r>
          </a:p>
          <a:p>
            <a:pPr>
              <a:lnSpc>
                <a:spcPct val="150000"/>
              </a:lnSpc>
            </a:pPr>
            <a:r>
              <a:rPr lang="zh-CN" altLang="zh-CN" sz="2400" b="1" dirty="0"/>
              <a:t>古义：光景，状况。</a:t>
            </a:r>
          </a:p>
          <a:p>
            <a:pPr>
              <a:lnSpc>
                <a:spcPct val="150000"/>
              </a:lnSpc>
            </a:pPr>
            <a:r>
              <a:rPr lang="zh-CN" altLang="zh-CN" sz="2400" b="1" dirty="0"/>
              <a:t>今义：次序；依次，一个挨一个地。</a:t>
            </a:r>
          </a:p>
          <a:p>
            <a:endParaRPr lang="zh-CN" altLang="en-US" dirty="0"/>
          </a:p>
        </p:txBody>
      </p:sp>
    </p:spTree>
    <p:extLst>
      <p:ext uri="{BB962C8B-B14F-4D97-AF65-F5344CB8AC3E}">
        <p14:creationId xmlns:p14="http://schemas.microsoft.com/office/powerpoint/2010/main" xmlns="" val="474270743"/>
      </p:ext>
    </p:extLst>
  </p:cSld>
  <p:clrMapOvr>
    <a:masterClrMapping/>
  </p:clrMapOvr>
  <p:transition spd="slow" advTm="3000">
    <p:plus/>
  </p:transition>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FF361104-1610-4E66-80F0-06048B76B222}"/>
              </a:ext>
            </a:extLst>
          </p:cNvPr>
          <p:cNvSpPr>
            <a:spLocks noGrp="1"/>
          </p:cNvSpPr>
          <p:nvPr>
            <p:ph idx="1"/>
          </p:nvPr>
        </p:nvSpPr>
        <p:spPr>
          <a:xfrm>
            <a:off x="609600" y="777241"/>
            <a:ext cx="10972800" cy="899160"/>
          </a:xfrm>
        </p:spPr>
        <p:txBody>
          <a:bodyPr/>
          <a:lstStyle/>
          <a:p>
            <a:r>
              <a:rPr lang="en-US" altLang="zh-CN" dirty="0"/>
              <a:t>3.</a:t>
            </a:r>
            <a:r>
              <a:rPr lang="zh-CN" altLang="en-US" dirty="0"/>
              <a:t>一词多义</a:t>
            </a:r>
            <a:endParaRPr lang="en-US" altLang="zh-CN" dirty="0"/>
          </a:p>
        </p:txBody>
      </p:sp>
      <p:pic>
        <p:nvPicPr>
          <p:cNvPr id="5" name="图片 4">
            <a:extLst>
              <a:ext uri="{FF2B5EF4-FFF2-40B4-BE49-F238E27FC236}">
                <a16:creationId xmlns:a16="http://schemas.microsoft.com/office/drawing/2014/main" xmlns="" id="{E2F96287-5BB7-41CA-81F9-26E595493821}"/>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09599" y="1835468"/>
            <a:ext cx="8260081" cy="3988324"/>
          </a:xfrm>
          <a:prstGeom prst="rect">
            <a:avLst/>
          </a:prstGeom>
        </p:spPr>
      </p:pic>
    </p:spTree>
    <p:extLst>
      <p:ext uri="{BB962C8B-B14F-4D97-AF65-F5344CB8AC3E}">
        <p14:creationId xmlns:p14="http://schemas.microsoft.com/office/powerpoint/2010/main" xmlns="" val="2826503688"/>
      </p:ext>
    </p:extLst>
  </p:cSld>
  <p:clrMapOvr>
    <a:masterClrMapping/>
  </p:clrMapOvr>
  <p:transition spd="slow" advTm="3000">
    <p:plus/>
  </p:transition>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06533" y="765198"/>
            <a:ext cx="12070081" cy="5560141"/>
          </a:xfrm>
        </p:spPr>
        <p:txBody>
          <a:bodyPr>
            <a:normAutofit fontScale="70000" lnSpcReduction="20000"/>
          </a:bodyPr>
          <a:lstStyle/>
          <a:p>
            <a:pPr algn="ctr">
              <a:lnSpc>
                <a:spcPct val="170000"/>
              </a:lnSpc>
            </a:pPr>
            <a:r>
              <a:rPr lang="zh-CN" altLang="zh-CN" b="1" dirty="0">
                <a:solidFill>
                  <a:srgbClr val="FF0000"/>
                </a:solidFill>
              </a:rPr>
              <a:t>白话译文：</a:t>
            </a:r>
          </a:p>
          <a:p>
            <a:pPr>
              <a:lnSpc>
                <a:spcPct val="170000"/>
              </a:lnSpc>
            </a:pPr>
            <a:r>
              <a:rPr lang="en-US" altLang="zh-CN" b="1" dirty="0">
                <a:latin typeface="楷体" panose="02010609060101010101" pitchFamily="49" charset="-122"/>
                <a:ea typeface="楷体" panose="02010609060101010101" pitchFamily="49" charset="-122"/>
              </a:rPr>
              <a:t>    </a:t>
            </a:r>
            <a:r>
              <a:rPr lang="zh-CN" altLang="zh-CN" b="1" dirty="0">
                <a:latin typeface="楷体" panose="02010609060101010101" pitchFamily="49" charset="-122"/>
                <a:ea typeface="楷体" panose="02010609060101010101" pitchFamily="49" charset="-122"/>
              </a:rPr>
              <a:t>苦苦地寻寻觅觅，却只见冷冷清清，怎不让人凄惨悲戚。乍暖还寒的时节，最难保养休息。喝三杯两杯淡酒，怎么能抵得住早晨的寒风急袭？一行大雁从眼前飞过，更让人伤心，因为都是旧日的相识。</a:t>
            </a:r>
          </a:p>
          <a:p>
            <a:pPr>
              <a:lnSpc>
                <a:spcPct val="170000"/>
              </a:lnSpc>
            </a:pPr>
            <a:r>
              <a:rPr lang="en-US" altLang="zh-CN" b="1" dirty="0">
                <a:latin typeface="楷体" panose="02010609060101010101" pitchFamily="49" charset="-122"/>
                <a:ea typeface="楷体" panose="02010609060101010101" pitchFamily="49" charset="-122"/>
              </a:rPr>
              <a:t>    </a:t>
            </a:r>
            <a:r>
              <a:rPr lang="zh-CN" altLang="zh-CN" b="1" dirty="0">
                <a:latin typeface="楷体" panose="02010609060101010101" pitchFamily="49" charset="-122"/>
                <a:ea typeface="楷体" panose="02010609060101010101" pitchFamily="49" charset="-122"/>
              </a:rPr>
              <a:t>园中菊花堆积满地，都已经憔悴不堪，如今还有谁来采摘？冷清清地守着窗子，独自一个人怎么熬到天黑？梧桐叶上细雨淋漓，到黄昏时分，还是点点滴滴。这般情景，怎么能用一个</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愁</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字了结！</a:t>
            </a:r>
          </a:p>
          <a:p>
            <a:endParaRPr lang="zh-CN" altLang="en-US" dirty="0"/>
          </a:p>
        </p:txBody>
      </p:sp>
    </p:spTree>
    <p:extLst>
      <p:ext uri="{BB962C8B-B14F-4D97-AF65-F5344CB8AC3E}">
        <p14:creationId xmlns:p14="http://schemas.microsoft.com/office/powerpoint/2010/main" xmlns="" val="3466313490"/>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426720"/>
            <a:ext cx="12192000" cy="5947447"/>
          </a:xfrm>
        </p:spPr>
        <p:txBody>
          <a:bodyPr>
            <a:normAutofit fontScale="70000" lnSpcReduction="20000"/>
          </a:bodyPr>
          <a:lstStyle/>
          <a:p>
            <a:pPr algn="ctr">
              <a:lnSpc>
                <a:spcPct val="170000"/>
              </a:lnSpc>
            </a:pPr>
            <a:r>
              <a:rPr lang="zh-CN" altLang="zh-CN" b="1" dirty="0">
                <a:solidFill>
                  <a:srgbClr val="FF0000"/>
                </a:solidFill>
              </a:rPr>
              <a:t>朗读节奏</a:t>
            </a:r>
          </a:p>
          <a:p>
            <a:pPr algn="ctr">
              <a:lnSpc>
                <a:spcPct val="170000"/>
              </a:lnSpc>
            </a:pPr>
            <a:r>
              <a:rPr lang="zh-CN" altLang="zh-CN" b="1" dirty="0">
                <a:latin typeface="楷体" panose="02010609060101010101" pitchFamily="49" charset="-122"/>
                <a:ea typeface="楷体" panose="02010609060101010101" pitchFamily="49" charset="-122"/>
              </a:rPr>
              <a:t>声声慢</a:t>
            </a:r>
          </a:p>
          <a:p>
            <a:pPr>
              <a:lnSpc>
                <a:spcPct val="170000"/>
              </a:lnSpc>
            </a:pPr>
            <a:r>
              <a:rPr lang="en-US" altLang="zh-CN" b="1" dirty="0">
                <a:latin typeface="楷体" panose="02010609060101010101" pitchFamily="49" charset="-122"/>
                <a:ea typeface="楷体" panose="02010609060101010101" pitchFamily="49" charset="-122"/>
              </a:rPr>
              <a:t>    </a:t>
            </a:r>
            <a:r>
              <a:rPr lang="zh-CN" altLang="zh-CN" b="1" dirty="0">
                <a:latin typeface="楷体" panose="02010609060101010101" pitchFamily="49" charset="-122"/>
                <a:ea typeface="楷体" panose="02010609060101010101" pitchFamily="49" charset="-122"/>
              </a:rPr>
              <a:t>寻寻</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觅觅，冷冷</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清清，凄凄</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惨惨</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戚戚。乍暖</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还寒</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时候，最难</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将息。三杯</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两盏</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淡酒，怎敌他、晚来</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风急！雁过也，正</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伤心，却是</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旧时</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相识。</a:t>
            </a:r>
          </a:p>
          <a:p>
            <a:pPr>
              <a:lnSpc>
                <a:spcPct val="170000"/>
              </a:lnSpc>
            </a:pPr>
            <a:r>
              <a:rPr lang="en-US" altLang="zh-CN" b="1" dirty="0">
                <a:latin typeface="楷体" panose="02010609060101010101" pitchFamily="49" charset="-122"/>
                <a:ea typeface="楷体" panose="02010609060101010101" pitchFamily="49" charset="-122"/>
              </a:rPr>
              <a:t>    </a:t>
            </a:r>
            <a:r>
              <a:rPr lang="zh-CN" altLang="zh-CN" b="1" dirty="0">
                <a:latin typeface="楷体" panose="02010609060101010101" pitchFamily="49" charset="-122"/>
                <a:ea typeface="楷体" panose="02010609060101010101" pitchFamily="49" charset="-122"/>
              </a:rPr>
              <a:t>满地</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黄花</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堆积，憔悴</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损，如今</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有谁</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堪摘！守着</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窗儿，独自</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怎生得黑！梧桐</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更兼</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细雨，到</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黄昏、点点</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滴滴。这</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次第，怎一个</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愁字</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了得！</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295291714"/>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7E0DB2A6-E847-4B05-9C3C-7261595538E1}"/>
              </a:ext>
            </a:extLst>
          </p:cNvPr>
          <p:cNvSpPr>
            <a:spLocks noGrp="1"/>
          </p:cNvSpPr>
          <p:nvPr>
            <p:ph idx="1"/>
          </p:nvPr>
        </p:nvSpPr>
        <p:spPr>
          <a:xfrm>
            <a:off x="0" y="657225"/>
            <a:ext cx="12109450" cy="4021455"/>
          </a:xfrm>
        </p:spPr>
        <p:txBody>
          <a:bodyPr rtlCol="0">
            <a:normAutofit fontScale="70000" lnSpcReduction="20000"/>
          </a:bodyPr>
          <a:lstStyle/>
          <a:p>
            <a:pPr>
              <a:lnSpc>
                <a:spcPct val="150000"/>
              </a:lnSpc>
            </a:pPr>
            <a:r>
              <a:rPr lang="en-US" altLang="zh-CN" b="1" dirty="0"/>
              <a:t>4.</a:t>
            </a:r>
            <a:r>
              <a:rPr lang="zh-CN" altLang="zh-CN" b="1" dirty="0"/>
              <a:t>词类活用</a:t>
            </a:r>
          </a:p>
          <a:p>
            <a:pPr>
              <a:lnSpc>
                <a:spcPct val="150000"/>
              </a:lnSpc>
            </a:pPr>
            <a:r>
              <a:rPr lang="zh-CN" altLang="zh-CN" b="1" dirty="0"/>
              <a:t>月明星稀，乌鹊南飞：名词作状语，向南</a:t>
            </a:r>
          </a:p>
          <a:p>
            <a:pPr>
              <a:lnSpc>
                <a:spcPct val="150000"/>
              </a:lnSpc>
            </a:pPr>
            <a:r>
              <a:rPr lang="zh-CN" altLang="zh-CN" b="1" dirty="0"/>
              <a:t>鼓瑟吹笙：名词用作动词，弹奏</a:t>
            </a:r>
          </a:p>
          <a:p>
            <a:pPr>
              <a:lnSpc>
                <a:spcPct val="150000"/>
              </a:lnSpc>
            </a:pPr>
            <a:r>
              <a:rPr lang="zh-CN" altLang="zh-CN" b="1" dirty="0"/>
              <a:t>周公吐哺，天下归心：使动用法，使……归</a:t>
            </a:r>
          </a:p>
          <a:p>
            <a:pPr>
              <a:lnSpc>
                <a:spcPct val="150000"/>
              </a:lnSpc>
            </a:pPr>
            <a:r>
              <a:rPr lang="en-US" altLang="zh-CN" b="1" dirty="0"/>
              <a:t>5.</a:t>
            </a:r>
            <a:r>
              <a:rPr lang="zh-CN" altLang="zh-CN" b="1" dirty="0"/>
              <a:t>特殊句式</a:t>
            </a:r>
          </a:p>
          <a:p>
            <a:pPr>
              <a:lnSpc>
                <a:spcPct val="150000"/>
              </a:lnSpc>
            </a:pPr>
            <a:r>
              <a:rPr lang="zh-CN" altLang="zh-CN" b="1" dirty="0"/>
              <a:t>何以解忧：宾语前置句，“何”疑问代词作宾语，前置。</a:t>
            </a:r>
          </a:p>
          <a:p>
            <a:pPr eaLnBrk="1" hangingPunct="1">
              <a:defRPr/>
            </a:pPr>
            <a:endParaRPr lang="zh-CN" altLang="en-US" dirty="0"/>
          </a:p>
        </p:txBody>
      </p:sp>
    </p:spTree>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609600"/>
            <a:ext cx="12192000" cy="6248400"/>
          </a:xfrm>
        </p:spPr>
        <p:txBody>
          <a:bodyPr>
            <a:normAutofit fontScale="70000" lnSpcReduction="20000"/>
          </a:bodyPr>
          <a:lstStyle/>
          <a:p>
            <a:pPr algn="ctr">
              <a:lnSpc>
                <a:spcPct val="170000"/>
              </a:lnSpc>
            </a:pPr>
            <a:r>
              <a:rPr lang="zh-CN" altLang="zh-CN" b="1" dirty="0">
                <a:solidFill>
                  <a:srgbClr val="C00000"/>
                </a:solidFill>
              </a:rPr>
              <a:t>分析结构：</a:t>
            </a:r>
          </a:p>
          <a:p>
            <a:pPr>
              <a:lnSpc>
                <a:spcPct val="170000"/>
              </a:lnSpc>
            </a:pPr>
            <a:r>
              <a:rPr lang="zh-CN" altLang="zh-CN" b="1" dirty="0"/>
              <a:t>开头为全词奠定了悲凉的基调，接着从秋天气候多变，酒难御寒和北雁南飞等几个角度，写自己滞留南方的孤独生活和悲苦心情。</a:t>
            </a:r>
          </a:p>
          <a:p>
            <a:pPr>
              <a:lnSpc>
                <a:spcPct val="170000"/>
              </a:lnSpc>
            </a:pPr>
            <a:r>
              <a:rPr lang="zh-CN" altLang="zh-CN" b="1" dirty="0"/>
              <a:t>下片写黄花满地枯萎，再也无人摘取。暗喻岁月流逝，人已衰老、憔悴！再加上白日漫长，她独自一人要怎样熬能到天黑，正值黄昏时候，又有秋雨点滴作响，这种景象，这时的情绪，哪里是一个简单的“愁”字所能概括得尽的！体现作者那种失落、孤单、凄凉、悲哀的心灵世界。</a:t>
            </a:r>
          </a:p>
          <a:p>
            <a:pPr>
              <a:lnSpc>
                <a:spcPct val="150000"/>
              </a:lnSpc>
            </a:pPr>
            <a:endParaRPr lang="zh-CN" altLang="zh-CN" b="1" dirty="0"/>
          </a:p>
        </p:txBody>
      </p:sp>
    </p:spTree>
    <p:extLst>
      <p:ext uri="{BB962C8B-B14F-4D97-AF65-F5344CB8AC3E}">
        <p14:creationId xmlns:p14="http://schemas.microsoft.com/office/powerpoint/2010/main" xmlns="" val="3984700652"/>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anim calcmode="lin" valueType="num">
                                      <p:cBhvr>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anim calcmode="lin" valueType="num">
                                      <p:cBhvr>
                                        <p:cTn id="2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F99960CF-1563-4FAE-8BF2-BFD9492418BC}"/>
              </a:ext>
            </a:extLst>
          </p:cNvPr>
          <p:cNvSpPr>
            <a:spLocks noGrp="1"/>
          </p:cNvSpPr>
          <p:nvPr>
            <p:ph idx="1"/>
          </p:nvPr>
        </p:nvSpPr>
        <p:spPr>
          <a:xfrm>
            <a:off x="0" y="624840"/>
            <a:ext cx="11967411" cy="5758205"/>
          </a:xfrm>
        </p:spPr>
        <p:txBody>
          <a:bodyPr>
            <a:normAutofit fontScale="62500" lnSpcReduction="20000"/>
          </a:bodyPr>
          <a:lstStyle/>
          <a:p>
            <a:pPr algn="ctr">
              <a:lnSpc>
                <a:spcPct val="170000"/>
              </a:lnSpc>
            </a:pPr>
            <a:r>
              <a:rPr lang="zh-CN" altLang="zh-CN" b="1" dirty="0">
                <a:solidFill>
                  <a:srgbClr val="FF0000"/>
                </a:solidFill>
              </a:rPr>
              <a:t>鉴赏形象：</a:t>
            </a:r>
          </a:p>
          <a:p>
            <a:pPr>
              <a:lnSpc>
                <a:spcPct val="170000"/>
              </a:lnSpc>
            </a:pPr>
            <a:r>
              <a:rPr lang="en-US" altLang="zh-CN" b="1" dirty="0">
                <a:solidFill>
                  <a:srgbClr val="C00000"/>
                </a:solidFill>
              </a:rPr>
              <a:t>1</a:t>
            </a:r>
            <a:r>
              <a:rPr lang="zh-CN" altLang="zh-CN" b="1" dirty="0">
                <a:solidFill>
                  <a:srgbClr val="C00000"/>
                </a:solidFill>
              </a:rPr>
              <a:t>意象：</a:t>
            </a:r>
          </a:p>
          <a:p>
            <a:pPr>
              <a:lnSpc>
                <a:spcPct val="170000"/>
              </a:lnSpc>
            </a:pPr>
            <a:r>
              <a:rPr lang="zh-CN" altLang="zh-CN" b="1" dirty="0">
                <a:solidFill>
                  <a:srgbClr val="C00000"/>
                </a:solidFill>
              </a:rPr>
              <a:t>黄花：</a:t>
            </a:r>
            <a:endParaRPr lang="en-US" altLang="zh-CN" b="1" dirty="0">
              <a:solidFill>
                <a:srgbClr val="C00000"/>
              </a:solidFill>
            </a:endParaRPr>
          </a:p>
          <a:p>
            <a:pPr>
              <a:lnSpc>
                <a:spcPct val="170000"/>
              </a:lnSpc>
            </a:pPr>
            <a:r>
              <a:rPr lang="zh-CN" altLang="zh-CN" b="1" dirty="0"/>
              <a:t>词中的黄花取其衰败之像，暗喻岁月流逝，人已衰老憔悴之义。表现了词人晚年孤苦飘零的处境，隐含着对生命将逝的悲哀。</a:t>
            </a:r>
          </a:p>
          <a:p>
            <a:pPr>
              <a:lnSpc>
                <a:spcPct val="170000"/>
              </a:lnSpc>
            </a:pPr>
            <a:r>
              <a:rPr lang="en-US" altLang="zh-CN" b="1" dirty="0">
                <a:solidFill>
                  <a:srgbClr val="C00000"/>
                </a:solidFill>
              </a:rPr>
              <a:t> </a:t>
            </a:r>
            <a:r>
              <a:rPr lang="zh-CN" altLang="zh-CN" b="1" dirty="0">
                <a:solidFill>
                  <a:srgbClr val="C00000"/>
                </a:solidFill>
              </a:rPr>
              <a:t>酒：</a:t>
            </a:r>
            <a:endParaRPr lang="en-US" altLang="zh-CN" b="1" dirty="0">
              <a:solidFill>
                <a:srgbClr val="C00000"/>
              </a:solidFill>
            </a:endParaRPr>
          </a:p>
          <a:p>
            <a:pPr>
              <a:lnSpc>
                <a:spcPct val="170000"/>
              </a:lnSpc>
            </a:pPr>
            <a:r>
              <a:rPr lang="zh-CN" altLang="zh-CN" b="1" dirty="0"/>
              <a:t>词中的酒除此意外还有御寒之意，“淡酒”，并非酒淡，而是因愁情太重，酒力压不住心愁，自然也就觉得酒味淡，这是一种主观感受，一个</a:t>
            </a:r>
            <a:r>
              <a:rPr lang="en-US" altLang="zh-CN" b="1" dirty="0"/>
              <a:t>“</a:t>
            </a:r>
            <a:r>
              <a:rPr lang="zh-CN" altLang="zh-CN" b="1" dirty="0"/>
              <a:t>淡字</a:t>
            </a:r>
            <a:r>
              <a:rPr lang="en-US" altLang="zh-CN" b="1" dirty="0"/>
              <a:t>”</a:t>
            </a:r>
            <a:r>
              <a:rPr lang="zh-CN" altLang="zh-CN" b="1" dirty="0"/>
              <a:t>表明了作者晚年是何等凄凉惨淡。</a:t>
            </a:r>
          </a:p>
          <a:p>
            <a:endParaRPr lang="zh-CN" altLang="en-US" dirty="0"/>
          </a:p>
        </p:txBody>
      </p:sp>
    </p:spTree>
    <p:extLst>
      <p:ext uri="{BB962C8B-B14F-4D97-AF65-F5344CB8AC3E}">
        <p14:creationId xmlns:p14="http://schemas.microsoft.com/office/powerpoint/2010/main" xmlns="" val="602444697"/>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fade">
                                      <p:cBhvr>
                                        <p:cTn id="42" dur="1000"/>
                                        <p:tgtEl>
                                          <p:spTgt spid="2">
                                            <p:txEl>
                                              <p:pRg st="5" end="5"/>
                                            </p:txEl>
                                          </p:spTgt>
                                        </p:tgtEl>
                                      </p:cBhvr>
                                    </p:animEffect>
                                    <p:anim calcmode="lin" valueType="num">
                                      <p:cBhvr>
                                        <p:cTn id="4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F99960CF-1563-4FAE-8BF2-BFD9492418BC}"/>
              </a:ext>
            </a:extLst>
          </p:cNvPr>
          <p:cNvSpPr>
            <a:spLocks noGrp="1"/>
          </p:cNvSpPr>
          <p:nvPr>
            <p:ph idx="1"/>
          </p:nvPr>
        </p:nvSpPr>
        <p:spPr>
          <a:xfrm>
            <a:off x="0" y="609600"/>
            <a:ext cx="11967411" cy="6248400"/>
          </a:xfrm>
        </p:spPr>
        <p:txBody>
          <a:bodyPr>
            <a:normAutofit fontScale="47500" lnSpcReduction="20000"/>
          </a:bodyPr>
          <a:lstStyle/>
          <a:p>
            <a:pPr>
              <a:lnSpc>
                <a:spcPct val="170000"/>
              </a:lnSpc>
            </a:pPr>
            <a:r>
              <a:rPr lang="zh-CN" altLang="zh-CN" b="1" dirty="0">
                <a:solidFill>
                  <a:srgbClr val="C00000"/>
                </a:solidFill>
              </a:rPr>
              <a:t>风：</a:t>
            </a:r>
            <a:endParaRPr lang="en-US" altLang="zh-CN" b="1" dirty="0">
              <a:solidFill>
                <a:srgbClr val="C00000"/>
              </a:solidFill>
            </a:endParaRPr>
          </a:p>
          <a:p>
            <a:pPr>
              <a:lnSpc>
                <a:spcPct val="170000"/>
              </a:lnSpc>
            </a:pPr>
            <a:r>
              <a:rPr lang="zh-CN" altLang="zh-CN" b="1" dirty="0"/>
              <a:t>词中的风紧急，猛烈，并且是晚上的风。“风急”明写天气恶劣，实写词人愁重。词人六神无主，茫然若失，竭力寻找却遍找不到。亡国之愁，沦落之苦，丧夫之痛，家国之思全部压在一个孤苦伶仃的年老妇人身上。酒入愁肠愁更愁，满心都是愁，致使酒力压不住心愁。</a:t>
            </a:r>
          </a:p>
          <a:p>
            <a:pPr>
              <a:lnSpc>
                <a:spcPct val="170000"/>
              </a:lnSpc>
            </a:pPr>
            <a:r>
              <a:rPr lang="zh-CN" altLang="zh-CN" b="1" dirty="0">
                <a:solidFill>
                  <a:srgbClr val="C00000"/>
                </a:solidFill>
              </a:rPr>
              <a:t>雁：</a:t>
            </a:r>
            <a:endParaRPr lang="en-US" altLang="zh-CN" b="1" dirty="0">
              <a:solidFill>
                <a:srgbClr val="C00000"/>
              </a:solidFill>
            </a:endParaRPr>
          </a:p>
          <a:p>
            <a:pPr>
              <a:lnSpc>
                <a:spcPct val="170000"/>
              </a:lnSpc>
            </a:pPr>
            <a:r>
              <a:rPr lang="zh-CN" altLang="zh-CN" b="1" dirty="0"/>
              <a:t>象征悼亡之悲、怀乡之思。雁会联系到诗人对家乡对亲人的思念</a:t>
            </a:r>
            <a:r>
              <a:rPr lang="en-US" altLang="zh-CN" b="1" dirty="0"/>
              <a:t>,</a:t>
            </a:r>
            <a:r>
              <a:rPr lang="zh-CN" altLang="zh-CN" b="1" dirty="0"/>
              <a:t>感叹独自身在异乡的悲凉，作者当时身处南方，看到北雁归来，或许她只是听到了那呼朋引伴的声声雁鸣，不禁想起如今雁在人亡</a:t>
            </a:r>
            <a:r>
              <a:rPr lang="en-US" altLang="zh-CN" b="1" dirty="0"/>
              <a:t>,</a:t>
            </a:r>
            <a:r>
              <a:rPr lang="zh-CN" altLang="zh-CN" b="1" dirty="0"/>
              <a:t>曾经心意相通的夫君早已撒手人寰，无由再寄锦书去，无人再捎锦书来。</a:t>
            </a:r>
          </a:p>
          <a:p>
            <a:pPr>
              <a:lnSpc>
                <a:spcPct val="170000"/>
              </a:lnSpc>
            </a:pPr>
            <a:r>
              <a:rPr lang="zh-CN" altLang="zh-CN" b="1" dirty="0">
                <a:solidFill>
                  <a:srgbClr val="C00000"/>
                </a:solidFill>
              </a:rPr>
              <a:t>细雨：</a:t>
            </a:r>
            <a:endParaRPr lang="en-US" altLang="zh-CN" b="1" dirty="0">
              <a:solidFill>
                <a:srgbClr val="C00000"/>
              </a:solidFill>
            </a:endParaRPr>
          </a:p>
          <a:p>
            <a:pPr>
              <a:lnSpc>
                <a:spcPct val="170000"/>
              </a:lnSpc>
            </a:pPr>
            <a:r>
              <a:rPr lang="zh-CN" altLang="zh-CN" b="1" dirty="0"/>
              <a:t>是哀伤、愁丝的象征。</a:t>
            </a:r>
          </a:p>
          <a:p>
            <a:pPr>
              <a:lnSpc>
                <a:spcPct val="170000"/>
              </a:lnSpc>
            </a:pPr>
            <a:r>
              <a:rPr lang="zh-CN" altLang="zh-CN" b="1" dirty="0">
                <a:solidFill>
                  <a:srgbClr val="C00000"/>
                </a:solidFill>
              </a:rPr>
              <a:t>梧桐：</a:t>
            </a:r>
            <a:endParaRPr lang="en-US" altLang="zh-CN" b="1" dirty="0">
              <a:solidFill>
                <a:srgbClr val="C00000"/>
              </a:solidFill>
            </a:endParaRPr>
          </a:p>
          <a:p>
            <a:pPr>
              <a:lnSpc>
                <a:spcPct val="170000"/>
              </a:lnSpc>
            </a:pPr>
            <a:r>
              <a:rPr lang="zh-CN" altLang="zh-CN" b="1" dirty="0"/>
              <a:t>本身就是牵愁惹恨的事物，再加上淋淋漓漓的凄苦的秋雨，不仅滴在耳边，更滴向心头。</a:t>
            </a:r>
          </a:p>
          <a:p>
            <a:endParaRPr lang="zh-CN" altLang="en-US" dirty="0"/>
          </a:p>
        </p:txBody>
      </p:sp>
    </p:spTree>
    <p:extLst>
      <p:ext uri="{BB962C8B-B14F-4D97-AF65-F5344CB8AC3E}">
        <p14:creationId xmlns:p14="http://schemas.microsoft.com/office/powerpoint/2010/main" xmlns="" val="1820295447"/>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fade">
                                      <p:cBhvr>
                                        <p:cTn id="42" dur="1000"/>
                                        <p:tgtEl>
                                          <p:spTgt spid="2">
                                            <p:txEl>
                                              <p:pRg st="5" end="5"/>
                                            </p:txEl>
                                          </p:spTgt>
                                        </p:tgtEl>
                                      </p:cBhvr>
                                    </p:animEffect>
                                    <p:anim calcmode="lin" valueType="num">
                                      <p:cBhvr>
                                        <p:cTn id="4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nodeType="clickEffect">
                                  <p:stCondLst>
                                    <p:cond delay="0"/>
                                  </p:stCondLst>
                                  <p:childTnLst>
                                    <p:set>
                                      <p:cBhvr>
                                        <p:cTn id="48" dur="1" fill="hold">
                                          <p:stCondLst>
                                            <p:cond delay="0"/>
                                          </p:stCondLst>
                                        </p:cTn>
                                        <p:tgtEl>
                                          <p:spTgt spid="2">
                                            <p:txEl>
                                              <p:pRg st="6" end="6"/>
                                            </p:txEl>
                                          </p:spTgt>
                                        </p:tgtEl>
                                        <p:attrNameLst>
                                          <p:attrName>style.visibility</p:attrName>
                                        </p:attrNameLst>
                                      </p:cBhvr>
                                      <p:to>
                                        <p:strVal val="visible"/>
                                      </p:to>
                                    </p:set>
                                    <p:animEffect transition="in" filter="fade">
                                      <p:cBhvr>
                                        <p:cTn id="49" dur="1000"/>
                                        <p:tgtEl>
                                          <p:spTgt spid="2">
                                            <p:txEl>
                                              <p:pRg st="6" end="6"/>
                                            </p:txEl>
                                          </p:spTgt>
                                        </p:tgtEl>
                                      </p:cBhvr>
                                    </p:animEffect>
                                    <p:anim calcmode="lin" valueType="num">
                                      <p:cBhvr>
                                        <p:cTn id="50"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7" presetClass="entr" presetSubtype="0" fill="hold" nodeType="clickEffect">
                                  <p:stCondLst>
                                    <p:cond delay="0"/>
                                  </p:stCondLst>
                                  <p:childTnLst>
                                    <p:set>
                                      <p:cBhvr>
                                        <p:cTn id="55" dur="1" fill="hold">
                                          <p:stCondLst>
                                            <p:cond delay="0"/>
                                          </p:stCondLst>
                                        </p:cTn>
                                        <p:tgtEl>
                                          <p:spTgt spid="2">
                                            <p:txEl>
                                              <p:pRg st="7" end="7"/>
                                            </p:txEl>
                                          </p:spTgt>
                                        </p:tgtEl>
                                        <p:attrNameLst>
                                          <p:attrName>style.visibility</p:attrName>
                                        </p:attrNameLst>
                                      </p:cBhvr>
                                      <p:to>
                                        <p:strVal val="visible"/>
                                      </p:to>
                                    </p:set>
                                    <p:animEffect transition="in" filter="fade">
                                      <p:cBhvr>
                                        <p:cTn id="56" dur="1000"/>
                                        <p:tgtEl>
                                          <p:spTgt spid="2">
                                            <p:txEl>
                                              <p:pRg st="7" end="7"/>
                                            </p:txEl>
                                          </p:spTgt>
                                        </p:tgtEl>
                                      </p:cBhvr>
                                    </p:animEffect>
                                    <p:anim calcmode="lin" valueType="num">
                                      <p:cBhvr>
                                        <p:cTn id="57"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2">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F99960CF-1563-4FAE-8BF2-BFD9492418BC}"/>
              </a:ext>
            </a:extLst>
          </p:cNvPr>
          <p:cNvSpPr>
            <a:spLocks noGrp="1"/>
          </p:cNvSpPr>
          <p:nvPr>
            <p:ph idx="1"/>
          </p:nvPr>
        </p:nvSpPr>
        <p:spPr>
          <a:xfrm>
            <a:off x="147483" y="1010653"/>
            <a:ext cx="11857703" cy="4247147"/>
          </a:xfrm>
        </p:spPr>
        <p:txBody>
          <a:bodyPr>
            <a:normAutofit fontScale="77500" lnSpcReduction="20000"/>
          </a:bodyPr>
          <a:lstStyle/>
          <a:p>
            <a:pPr>
              <a:lnSpc>
                <a:spcPct val="160000"/>
              </a:lnSpc>
            </a:pPr>
            <a:r>
              <a:rPr lang="en-US" altLang="zh-CN" b="1" dirty="0">
                <a:solidFill>
                  <a:srgbClr val="C00000"/>
                </a:solidFill>
              </a:rPr>
              <a:t>2.</a:t>
            </a:r>
            <a:r>
              <a:rPr lang="zh-CN" altLang="zh-CN" b="1" dirty="0">
                <a:solidFill>
                  <a:srgbClr val="C00000"/>
                </a:solidFill>
              </a:rPr>
              <a:t>意境：</a:t>
            </a:r>
          </a:p>
          <a:p>
            <a:pPr>
              <a:lnSpc>
                <a:spcPct val="160000"/>
              </a:lnSpc>
            </a:pPr>
            <a:r>
              <a:rPr lang="zh-CN" altLang="zh-CN" b="1" dirty="0"/>
              <a:t>词中的意象组成的画面是：风急欺人，酒淡难敌寒意，仰望则天空过雁，俯视则满地残花，梧桐落叶，细雨霏霏，伤心人更遇凄凉景，涩景苦情交融在一起，词中则营造的是晚风送寒，黄花零落，北雁南飞的凄惨悲凉意境。</a:t>
            </a:r>
          </a:p>
          <a:p>
            <a:endParaRPr lang="zh-CN" altLang="en-US" dirty="0"/>
          </a:p>
        </p:txBody>
      </p:sp>
    </p:spTree>
    <p:extLst>
      <p:ext uri="{BB962C8B-B14F-4D97-AF65-F5344CB8AC3E}">
        <p14:creationId xmlns:p14="http://schemas.microsoft.com/office/powerpoint/2010/main" xmlns="" val="1468593011"/>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out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outVertical)">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F99960CF-1563-4FAE-8BF2-BFD9492418BC}"/>
              </a:ext>
            </a:extLst>
          </p:cNvPr>
          <p:cNvSpPr>
            <a:spLocks noGrp="1"/>
          </p:cNvSpPr>
          <p:nvPr>
            <p:ph idx="1"/>
          </p:nvPr>
        </p:nvSpPr>
        <p:spPr>
          <a:xfrm>
            <a:off x="147483" y="929640"/>
            <a:ext cx="11857703" cy="4160520"/>
          </a:xfrm>
        </p:spPr>
        <p:txBody>
          <a:bodyPr>
            <a:normAutofit fontScale="77500" lnSpcReduction="20000"/>
          </a:bodyPr>
          <a:lstStyle/>
          <a:p>
            <a:pPr>
              <a:lnSpc>
                <a:spcPct val="170000"/>
              </a:lnSpc>
            </a:pPr>
            <a:r>
              <a:rPr lang="en-US" altLang="zh-CN" b="1" dirty="0">
                <a:solidFill>
                  <a:srgbClr val="C00000"/>
                </a:solidFill>
              </a:rPr>
              <a:t>3.</a:t>
            </a:r>
            <a:r>
              <a:rPr lang="zh-CN" altLang="zh-CN" b="1" dirty="0">
                <a:solidFill>
                  <a:srgbClr val="C00000"/>
                </a:solidFill>
              </a:rPr>
              <a:t>词人形象：</a:t>
            </a:r>
          </a:p>
          <a:p>
            <a:pPr>
              <a:lnSpc>
                <a:spcPct val="170000"/>
              </a:lnSpc>
            </a:pPr>
            <a:r>
              <a:rPr lang="zh-CN" altLang="zh-CN" b="1" dirty="0"/>
              <a:t>这首词始终紧扣悲秋之意</a:t>
            </a:r>
            <a:r>
              <a:rPr lang="en-US" altLang="zh-CN" b="1" dirty="0"/>
              <a:t>,</a:t>
            </a:r>
            <a:r>
              <a:rPr lang="zh-CN" altLang="zh-CN" b="1" dirty="0"/>
              <a:t>以悲秋入笔</a:t>
            </a:r>
            <a:r>
              <a:rPr lang="en-US" altLang="zh-CN" b="1" dirty="0"/>
              <a:t>,</a:t>
            </a:r>
            <a:r>
              <a:rPr lang="zh-CN" altLang="zh-CN" b="1" dirty="0"/>
              <a:t>与丈夫在一起和丈夫去世的对比</a:t>
            </a:r>
            <a:r>
              <a:rPr lang="en-US" altLang="zh-CN" b="1" dirty="0"/>
              <a:t>,</a:t>
            </a:r>
            <a:r>
              <a:rPr lang="zh-CN" altLang="zh-CN" b="1" dirty="0"/>
              <a:t>反衬自己孤独一人的孤寂</a:t>
            </a:r>
            <a:r>
              <a:rPr lang="en-US" altLang="zh-CN" b="1" dirty="0"/>
              <a:t>,</a:t>
            </a:r>
            <a:r>
              <a:rPr lang="zh-CN" altLang="zh-CN" b="1" dirty="0"/>
              <a:t>离别家园的离别愁苦</a:t>
            </a:r>
            <a:r>
              <a:rPr lang="en-US" altLang="zh-CN" b="1" dirty="0"/>
              <a:t>,</a:t>
            </a:r>
            <a:r>
              <a:rPr lang="zh-CN" altLang="zh-CN" b="1" dirty="0"/>
              <a:t>以及国家衰落</a:t>
            </a:r>
            <a:r>
              <a:rPr lang="en-US" altLang="zh-CN" b="1" dirty="0"/>
              <a:t>,</a:t>
            </a:r>
            <a:r>
              <a:rPr lang="zh-CN" altLang="zh-CN" b="1" dirty="0"/>
              <a:t>民不聊生的悲惨</a:t>
            </a:r>
            <a:r>
              <a:rPr lang="en-US" altLang="zh-CN" b="1" dirty="0"/>
              <a:t>.</a:t>
            </a:r>
            <a:r>
              <a:rPr lang="zh-CN" altLang="zh-CN" b="1" dirty="0"/>
              <a:t>展现了一个的对生活的绝望的落寞孤寂的女词人形象。</a:t>
            </a:r>
          </a:p>
          <a:p>
            <a:endParaRPr lang="zh-CN" altLang="en-US" dirty="0"/>
          </a:p>
        </p:txBody>
      </p:sp>
    </p:spTree>
    <p:extLst>
      <p:ext uri="{BB962C8B-B14F-4D97-AF65-F5344CB8AC3E}">
        <p14:creationId xmlns:p14="http://schemas.microsoft.com/office/powerpoint/2010/main" xmlns="" val="1866262938"/>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out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outVertical)">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1417320"/>
            <a:ext cx="11801253" cy="2773680"/>
          </a:xfrm>
        </p:spPr>
        <p:txBody>
          <a:bodyPr>
            <a:normAutofit fontScale="92500" lnSpcReduction="10000"/>
          </a:bodyPr>
          <a:lstStyle/>
          <a:p>
            <a:pPr algn="ctr">
              <a:lnSpc>
                <a:spcPct val="150000"/>
              </a:lnSpc>
            </a:pPr>
            <a:r>
              <a:rPr lang="zh-CN" altLang="zh-CN" b="1" dirty="0">
                <a:solidFill>
                  <a:srgbClr val="FF0000"/>
                </a:solidFill>
              </a:rPr>
              <a:t>归纳主题：</a:t>
            </a:r>
          </a:p>
          <a:p>
            <a:pPr>
              <a:lnSpc>
                <a:spcPct val="150000"/>
              </a:lnSpc>
            </a:pPr>
            <a:r>
              <a:rPr lang="zh-CN" altLang="zh-CN" b="1" dirty="0"/>
              <a:t>本词选取了一系列具有典型意义的景物，通过秋景秋情的描绘，抒发国破家亡、天涯沦落的悲苦。</a:t>
            </a:r>
          </a:p>
        </p:txBody>
      </p:sp>
    </p:spTree>
    <p:extLst>
      <p:ext uri="{BB962C8B-B14F-4D97-AF65-F5344CB8AC3E}">
        <p14:creationId xmlns:p14="http://schemas.microsoft.com/office/powerpoint/2010/main" xmlns="" val="1605407519"/>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out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out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17986" y="579120"/>
            <a:ext cx="11800745" cy="6278880"/>
          </a:xfrm>
        </p:spPr>
        <p:txBody>
          <a:bodyPr>
            <a:normAutofit fontScale="55000" lnSpcReduction="20000"/>
          </a:bodyPr>
          <a:lstStyle/>
          <a:p>
            <a:pPr algn="ctr">
              <a:lnSpc>
                <a:spcPct val="160000"/>
              </a:lnSpc>
            </a:pPr>
            <a:r>
              <a:rPr lang="zh-CN" altLang="zh-CN" b="1" dirty="0">
                <a:solidFill>
                  <a:srgbClr val="FF0000"/>
                </a:solidFill>
              </a:rPr>
              <a:t>总结艺术特色：</a:t>
            </a:r>
          </a:p>
          <a:p>
            <a:pPr>
              <a:lnSpc>
                <a:spcPct val="160000"/>
              </a:lnSpc>
            </a:pPr>
            <a:r>
              <a:rPr lang="zh-CN" altLang="zh-CN" b="1" dirty="0">
                <a:solidFill>
                  <a:srgbClr val="C00000"/>
                </a:solidFill>
              </a:rPr>
              <a:t>（</a:t>
            </a:r>
            <a:r>
              <a:rPr lang="en-US" altLang="zh-CN" b="1" dirty="0">
                <a:solidFill>
                  <a:srgbClr val="C00000"/>
                </a:solidFill>
              </a:rPr>
              <a:t>1</a:t>
            </a:r>
            <a:r>
              <a:rPr lang="zh-CN" altLang="zh-CN" b="1" dirty="0">
                <a:solidFill>
                  <a:srgbClr val="C00000"/>
                </a:solidFill>
              </a:rPr>
              <a:t>）借景抒情：</a:t>
            </a:r>
            <a:endParaRPr lang="en-US" altLang="zh-CN" b="1" dirty="0">
              <a:solidFill>
                <a:srgbClr val="C00000"/>
              </a:solidFill>
            </a:endParaRPr>
          </a:p>
          <a:p>
            <a:pPr>
              <a:lnSpc>
                <a:spcPct val="160000"/>
              </a:lnSpc>
            </a:pPr>
            <a:r>
              <a:rPr lang="zh-CN" altLang="zh-CN" b="1" dirty="0"/>
              <a:t>缘愁选景，将自己伤感，凄苦的愁绪融入到了对淡酒、飞雁、黄花、细雨等这些萧瑟惨淡的意象的描写之中。用哀景引发愁，在哀景中蕴蓄愁，以哀景来烘托愁。充分表现出词人杰出的艺术才华。</a:t>
            </a:r>
          </a:p>
          <a:p>
            <a:pPr>
              <a:lnSpc>
                <a:spcPct val="160000"/>
              </a:lnSpc>
            </a:pPr>
            <a:r>
              <a:rPr lang="zh-CN" altLang="zh-CN" b="1" dirty="0">
                <a:solidFill>
                  <a:srgbClr val="C00000"/>
                </a:solidFill>
              </a:rPr>
              <a:t>（</a:t>
            </a:r>
            <a:r>
              <a:rPr lang="en-US" altLang="zh-CN" b="1" dirty="0">
                <a:solidFill>
                  <a:srgbClr val="C00000"/>
                </a:solidFill>
              </a:rPr>
              <a:t>2</a:t>
            </a:r>
            <a:r>
              <a:rPr lang="zh-CN" altLang="zh-CN" b="1" dirty="0">
                <a:solidFill>
                  <a:srgbClr val="C00000"/>
                </a:solidFill>
              </a:rPr>
              <a:t>）直接抒情：</a:t>
            </a:r>
            <a:endParaRPr lang="en-US" altLang="zh-CN" b="1" dirty="0">
              <a:solidFill>
                <a:srgbClr val="C00000"/>
              </a:solidFill>
            </a:endParaRPr>
          </a:p>
          <a:p>
            <a:pPr>
              <a:lnSpc>
                <a:spcPct val="160000"/>
              </a:lnSpc>
            </a:pPr>
            <a:r>
              <a:rPr lang="zh-CN" altLang="zh-CN" b="1" dirty="0"/>
              <a:t>“这次第，怎一个愁字了得？”难言之痛，欲说又休，全词戛然而止，言有尽而意无穷。</a:t>
            </a:r>
          </a:p>
          <a:p>
            <a:pPr>
              <a:lnSpc>
                <a:spcPct val="160000"/>
              </a:lnSpc>
            </a:pPr>
            <a:r>
              <a:rPr lang="zh-CN" altLang="zh-CN" b="1" dirty="0">
                <a:solidFill>
                  <a:srgbClr val="C00000"/>
                </a:solidFill>
              </a:rPr>
              <a:t>（</a:t>
            </a:r>
            <a:r>
              <a:rPr lang="en-US" altLang="zh-CN" b="1" dirty="0">
                <a:solidFill>
                  <a:srgbClr val="C00000"/>
                </a:solidFill>
              </a:rPr>
              <a:t>3</a:t>
            </a:r>
            <a:r>
              <a:rPr lang="zh-CN" altLang="zh-CN" b="1" dirty="0">
                <a:solidFill>
                  <a:srgbClr val="C00000"/>
                </a:solidFill>
              </a:rPr>
              <a:t>）叠词运用：</a:t>
            </a:r>
            <a:endParaRPr lang="en-US" altLang="zh-CN" b="1" dirty="0">
              <a:solidFill>
                <a:srgbClr val="C00000"/>
              </a:solidFill>
            </a:endParaRPr>
          </a:p>
          <a:p>
            <a:pPr>
              <a:lnSpc>
                <a:spcPct val="160000"/>
              </a:lnSpc>
            </a:pPr>
            <a:r>
              <a:rPr lang="zh-CN" altLang="zh-CN" b="1" dirty="0"/>
              <a:t>开头用七组叠字构成了三句话，奠定了全词哀婉、凄凉、愁苦的感情基调。“寻寻觅觅”写动作，表现出词人茫然无着的心情；“冷冷清清”既写环境，又写出内心的寂寞冷清；“凄凄惨惨戚戚”写出词人凄凉惨淡的内心感受。加强情感。</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2808901258"/>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0" y="932099"/>
            <a:ext cx="12005187" cy="4712324"/>
          </a:xfrm>
        </p:spPr>
        <p:txBody>
          <a:bodyPr>
            <a:normAutofit fontScale="77500" lnSpcReduction="20000"/>
          </a:bodyPr>
          <a:lstStyle/>
          <a:p>
            <a:pPr>
              <a:lnSpc>
                <a:spcPct val="170000"/>
              </a:lnSpc>
            </a:pPr>
            <a:r>
              <a:rPr lang="zh-CN" altLang="zh-CN" b="1" dirty="0">
                <a:solidFill>
                  <a:srgbClr val="FF0000"/>
                </a:solidFill>
              </a:rPr>
              <a:t>白话译文：</a:t>
            </a:r>
          </a:p>
          <a:p>
            <a:pPr algn="ctr">
              <a:lnSpc>
                <a:spcPct val="170000"/>
              </a:lnSpc>
            </a:pPr>
            <a:r>
              <a:rPr lang="zh-CN" altLang="zh-CN" b="1" dirty="0">
                <a:latin typeface="楷体" panose="02010609060101010101" pitchFamily="49" charset="-122"/>
                <a:ea typeface="楷体" panose="02010609060101010101" pitchFamily="49" charset="-122"/>
              </a:rPr>
              <a:t>短歌行</a:t>
            </a:r>
          </a:p>
          <a:p>
            <a:pPr algn="ctr">
              <a:lnSpc>
                <a:spcPct val="170000"/>
              </a:lnSpc>
            </a:pPr>
            <a:r>
              <a:rPr lang="zh-CN" altLang="zh-CN" b="1" dirty="0">
                <a:latin typeface="楷体" panose="02010609060101010101" pitchFamily="49" charset="-122"/>
                <a:ea typeface="楷体" panose="02010609060101010101" pitchFamily="49" charset="-122"/>
              </a:rPr>
              <a:t>一边喝酒一边高歌，人生短促日月如梭。</a:t>
            </a:r>
          </a:p>
          <a:p>
            <a:pPr algn="ctr">
              <a:lnSpc>
                <a:spcPct val="170000"/>
              </a:lnSpc>
            </a:pPr>
            <a:r>
              <a:rPr lang="zh-CN" altLang="zh-CN" b="1" dirty="0">
                <a:latin typeface="楷体" panose="02010609060101010101" pitchFamily="49" charset="-122"/>
                <a:ea typeface="楷体" panose="02010609060101010101" pitchFamily="49" charset="-122"/>
              </a:rPr>
              <a:t>好比晨露转瞬即逝，失去的时日实在太多！</a:t>
            </a:r>
          </a:p>
          <a:p>
            <a:pPr algn="ctr">
              <a:lnSpc>
                <a:spcPct val="170000"/>
              </a:lnSpc>
            </a:pPr>
            <a:r>
              <a:rPr lang="zh-CN" altLang="zh-CN" b="1" dirty="0">
                <a:latin typeface="楷体" panose="02010609060101010101" pitchFamily="49" charset="-122"/>
                <a:ea typeface="楷体" panose="02010609060101010101" pitchFamily="49" charset="-122"/>
              </a:rPr>
              <a:t>席上歌声激昂慷慨，忧郁长久填满心窝。</a:t>
            </a:r>
          </a:p>
          <a:p>
            <a:pPr algn="ctr">
              <a:lnSpc>
                <a:spcPct val="170000"/>
              </a:lnSpc>
            </a:pPr>
            <a:r>
              <a:rPr lang="zh-CN" altLang="zh-CN" b="1" dirty="0">
                <a:latin typeface="楷体" panose="02010609060101010101" pitchFamily="49" charset="-122"/>
                <a:ea typeface="楷体" panose="02010609060101010101" pitchFamily="49" charset="-122"/>
              </a:rPr>
              <a:t>靠什么来排解忧闷？唯有狂饮方可解脱。</a:t>
            </a:r>
          </a:p>
        </p:txBody>
      </p:sp>
    </p:spTree>
    <p:extLst>
      <p:ext uri="{BB962C8B-B14F-4D97-AF65-F5344CB8AC3E}">
        <p14:creationId xmlns:p14="http://schemas.microsoft.com/office/powerpoint/2010/main" xmlns="" val="1146788219"/>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750"/>
                                        <p:tgtEl>
                                          <p:spTgt spid="6">
                                            <p:txEl>
                                              <p:pRg st="0" end="0"/>
                                            </p:txEl>
                                          </p:spTgt>
                                        </p:tgtEl>
                                      </p:cBhvr>
                                    </p:animEffect>
                                    <p:anim calcmode="lin" valueType="num">
                                      <p:cBhvr>
                                        <p:cTn id="8"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diamond(in)">
                                      <p:cBhvr>
                                        <p:cTn id="14" dur="750"/>
                                        <p:tgtEl>
                                          <p:spTgt spid="6">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diamond(in)">
                                      <p:cBhvr>
                                        <p:cTn id="19" dur="750"/>
                                        <p:tgtEl>
                                          <p:spTgt spid="6">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nodeType="clickEffect">
                                  <p:stCondLst>
                                    <p:cond delay="0"/>
                                  </p:stCondLst>
                                  <p:childTnLst>
                                    <p:set>
                                      <p:cBhvr>
                                        <p:cTn id="23" dur="1" fill="hold">
                                          <p:stCondLst>
                                            <p:cond delay="0"/>
                                          </p:stCondLst>
                                        </p:cTn>
                                        <p:tgtEl>
                                          <p:spTgt spid="6">
                                            <p:txEl>
                                              <p:pRg st="3" end="3"/>
                                            </p:txEl>
                                          </p:spTgt>
                                        </p:tgtEl>
                                        <p:attrNameLst>
                                          <p:attrName>style.visibility</p:attrName>
                                        </p:attrNameLst>
                                      </p:cBhvr>
                                      <p:to>
                                        <p:strVal val="visible"/>
                                      </p:to>
                                    </p:set>
                                    <p:animEffect transition="in" filter="diamond(in)">
                                      <p:cBhvr>
                                        <p:cTn id="24" dur="750"/>
                                        <p:tgtEl>
                                          <p:spTgt spid="6">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nodeType="clickEffect">
                                  <p:stCondLst>
                                    <p:cond delay="0"/>
                                  </p:stCondLst>
                                  <p:childTnLst>
                                    <p:set>
                                      <p:cBhvr>
                                        <p:cTn id="28" dur="1" fill="hold">
                                          <p:stCondLst>
                                            <p:cond delay="0"/>
                                          </p:stCondLst>
                                        </p:cTn>
                                        <p:tgtEl>
                                          <p:spTgt spid="6">
                                            <p:txEl>
                                              <p:pRg st="4" end="4"/>
                                            </p:txEl>
                                          </p:spTgt>
                                        </p:tgtEl>
                                        <p:attrNameLst>
                                          <p:attrName>style.visibility</p:attrName>
                                        </p:attrNameLst>
                                      </p:cBhvr>
                                      <p:to>
                                        <p:strVal val="visible"/>
                                      </p:to>
                                    </p:set>
                                    <p:animEffect transition="in" filter="diamond(in)">
                                      <p:cBhvr>
                                        <p:cTn id="29" dur="750"/>
                                        <p:tgtEl>
                                          <p:spTgt spid="6">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nodeType="clickEffect">
                                  <p:stCondLst>
                                    <p:cond delay="0"/>
                                  </p:stCondLst>
                                  <p:childTnLst>
                                    <p:set>
                                      <p:cBhvr>
                                        <p:cTn id="33" dur="1" fill="hold">
                                          <p:stCondLst>
                                            <p:cond delay="0"/>
                                          </p:stCondLst>
                                        </p:cTn>
                                        <p:tgtEl>
                                          <p:spTgt spid="6">
                                            <p:txEl>
                                              <p:pRg st="5" end="5"/>
                                            </p:txEl>
                                          </p:spTgt>
                                        </p:tgtEl>
                                        <p:attrNameLst>
                                          <p:attrName>style.visibility</p:attrName>
                                        </p:attrNameLst>
                                      </p:cBhvr>
                                      <p:to>
                                        <p:strVal val="visible"/>
                                      </p:to>
                                    </p:set>
                                    <p:animEffect transition="in" filter="diamond(in)">
                                      <p:cBhvr>
                                        <p:cTn id="34" dur="75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 y="781235"/>
            <a:ext cx="12192000" cy="4909352"/>
          </a:xfrm>
        </p:spPr>
        <p:txBody>
          <a:bodyPr>
            <a:normAutofit fontScale="70000" lnSpcReduction="20000"/>
          </a:bodyPr>
          <a:lstStyle/>
          <a:p>
            <a:pPr algn="ctr">
              <a:lnSpc>
                <a:spcPct val="170000"/>
              </a:lnSpc>
            </a:pPr>
            <a:r>
              <a:rPr lang="zh-CN" altLang="zh-CN" b="1" dirty="0">
                <a:latin typeface="楷体" panose="02010609060101010101" pitchFamily="49" charset="-122"/>
                <a:ea typeface="楷体" panose="02010609060101010101" pitchFamily="49" charset="-122"/>
              </a:rPr>
              <a:t>那穿着青领的学子哟，你们令我朝夕思慕。</a:t>
            </a:r>
          </a:p>
          <a:p>
            <a:pPr algn="ctr">
              <a:lnSpc>
                <a:spcPct val="170000"/>
              </a:lnSpc>
            </a:pPr>
            <a:r>
              <a:rPr lang="zh-CN" altLang="zh-CN" b="1" dirty="0">
                <a:latin typeface="楷体" panose="02010609060101010101" pitchFamily="49" charset="-122"/>
                <a:ea typeface="楷体" panose="02010609060101010101" pitchFamily="49" charset="-122"/>
              </a:rPr>
              <a:t>只是因为您的缘故，让我沉痛吟诵至今。</a:t>
            </a:r>
          </a:p>
          <a:p>
            <a:pPr algn="ctr">
              <a:lnSpc>
                <a:spcPct val="170000"/>
              </a:lnSpc>
            </a:pPr>
            <a:r>
              <a:rPr lang="zh-CN" altLang="zh-CN" b="1" dirty="0">
                <a:latin typeface="楷体" panose="02010609060101010101" pitchFamily="49" charset="-122"/>
                <a:ea typeface="楷体" panose="02010609060101010101" pitchFamily="49" charset="-122"/>
              </a:rPr>
              <a:t>阳光下鹿群呦呦欢鸣，悠然自得啃食在绿坡。</a:t>
            </a:r>
          </a:p>
          <a:p>
            <a:pPr algn="ctr">
              <a:lnSpc>
                <a:spcPct val="170000"/>
              </a:lnSpc>
            </a:pPr>
            <a:r>
              <a:rPr lang="zh-CN" altLang="zh-CN" b="1" dirty="0">
                <a:latin typeface="楷体" panose="02010609060101010101" pitchFamily="49" charset="-122"/>
                <a:ea typeface="楷体" panose="02010609060101010101" pitchFamily="49" charset="-122"/>
              </a:rPr>
              <a:t>一旦四方贤才光临舍下，我将奏瑟吹笙宴请嘉宾。</a:t>
            </a:r>
          </a:p>
          <a:p>
            <a:pPr algn="ctr">
              <a:lnSpc>
                <a:spcPct val="170000"/>
              </a:lnSpc>
            </a:pPr>
            <a:r>
              <a:rPr lang="zh-CN" altLang="zh-CN" b="1" dirty="0">
                <a:latin typeface="楷体" panose="02010609060101010101" pitchFamily="49" charset="-122"/>
                <a:ea typeface="楷体" panose="02010609060101010101" pitchFamily="49" charset="-122"/>
              </a:rPr>
              <a:t>当空悬挂的皓月哟，什么时候才可以拾到；</a:t>
            </a:r>
          </a:p>
          <a:p>
            <a:pPr algn="ctr">
              <a:lnSpc>
                <a:spcPct val="170000"/>
              </a:lnSpc>
            </a:pPr>
            <a:r>
              <a:rPr lang="zh-CN" altLang="zh-CN" b="1" dirty="0">
                <a:latin typeface="楷体" panose="02010609060101010101" pitchFamily="49" charset="-122"/>
                <a:ea typeface="楷体" panose="02010609060101010101" pitchFamily="49" charset="-122"/>
              </a:rPr>
              <a:t>我久蓄于怀的忧愤哟，突然喷涌而出汇成长河。</a:t>
            </a:r>
          </a:p>
          <a:p>
            <a:pPr algn="ctr">
              <a:lnSpc>
                <a:spcPct val="170000"/>
              </a:lnSpc>
            </a:pPr>
            <a:r>
              <a:rPr lang="zh-CN" altLang="zh-CN" b="1" dirty="0">
                <a:latin typeface="楷体" panose="02010609060101010101" pitchFamily="49" charset="-122"/>
                <a:ea typeface="楷体" panose="02010609060101010101" pitchFamily="49" charset="-122"/>
              </a:rPr>
              <a:t>远方宾客踏着田间小路，一个个屈驾前来探望我。</a:t>
            </a:r>
          </a:p>
          <a:p>
            <a:endParaRPr lang="zh-CN" altLang="en-US" dirty="0"/>
          </a:p>
        </p:txBody>
      </p:sp>
    </p:spTree>
    <p:extLst>
      <p:ext uri="{BB962C8B-B14F-4D97-AF65-F5344CB8AC3E}">
        <p14:creationId xmlns:p14="http://schemas.microsoft.com/office/powerpoint/2010/main" xmlns="" val="878210545"/>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randombar(vertic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5"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randombar(vertic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5"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randombar(vertical)">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5"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randombar(vertical)">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5"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randombar(vertical)">
                                      <p:cBhvr>
                                        <p:cTn id="3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 y="994610"/>
            <a:ext cx="12192000" cy="4080309"/>
          </a:xfrm>
        </p:spPr>
        <p:txBody>
          <a:bodyPr>
            <a:normAutofit fontScale="77500" lnSpcReduction="20000"/>
          </a:bodyPr>
          <a:lstStyle/>
          <a:p>
            <a:pPr algn="ctr">
              <a:lnSpc>
                <a:spcPct val="170000"/>
              </a:lnSpc>
            </a:pPr>
            <a:r>
              <a:rPr lang="zh-CN" altLang="zh-CN" b="1" dirty="0">
                <a:latin typeface="楷体" panose="02010609060101010101" pitchFamily="49" charset="-122"/>
                <a:ea typeface="楷体" panose="02010609060101010101" pitchFamily="49" charset="-122"/>
              </a:rPr>
              <a:t>彼此久别重逢谈心宴饮，争着将往日的情谊诉说。</a:t>
            </a:r>
          </a:p>
          <a:p>
            <a:pPr algn="ctr">
              <a:lnSpc>
                <a:spcPct val="170000"/>
              </a:lnSpc>
            </a:pPr>
            <a:r>
              <a:rPr lang="zh-CN" altLang="zh-CN" b="1" dirty="0">
                <a:latin typeface="楷体" panose="02010609060101010101" pitchFamily="49" charset="-122"/>
                <a:ea typeface="楷体" panose="02010609060101010101" pitchFamily="49" charset="-122"/>
              </a:rPr>
              <a:t>月光明亮星光稀疏，一群寻巢乌鹊向南飞去。</a:t>
            </a:r>
          </a:p>
          <a:p>
            <a:pPr algn="ctr">
              <a:lnSpc>
                <a:spcPct val="170000"/>
              </a:lnSpc>
            </a:pPr>
            <a:r>
              <a:rPr lang="zh-CN" altLang="zh-CN" b="1" dirty="0">
                <a:latin typeface="楷体" panose="02010609060101010101" pitchFamily="49" charset="-122"/>
                <a:ea typeface="楷体" panose="02010609060101010101" pitchFamily="49" charset="-122"/>
              </a:rPr>
              <a:t>绕树飞了三周却没敛翅，哪里才有它们的栖身之所？</a:t>
            </a:r>
          </a:p>
          <a:p>
            <a:pPr algn="ctr">
              <a:lnSpc>
                <a:spcPct val="170000"/>
              </a:lnSpc>
            </a:pPr>
            <a:r>
              <a:rPr lang="zh-CN" altLang="zh-CN" b="1" dirty="0">
                <a:latin typeface="楷体" panose="02010609060101010101" pitchFamily="49" charset="-122"/>
                <a:ea typeface="楷体" panose="02010609060101010101" pitchFamily="49" charset="-122"/>
              </a:rPr>
              <a:t>高山不辞土石才见巍峨，大海不弃涓流才见壮阔。</a:t>
            </a:r>
          </a:p>
          <a:p>
            <a:pPr algn="ctr">
              <a:lnSpc>
                <a:spcPct val="170000"/>
              </a:lnSpc>
            </a:pPr>
            <a:r>
              <a:rPr lang="zh-CN" altLang="zh-CN" b="1" dirty="0">
                <a:latin typeface="楷体" panose="02010609060101010101" pitchFamily="49" charset="-122"/>
                <a:ea typeface="楷体" panose="02010609060101010101" pitchFamily="49" charset="-122"/>
              </a:rPr>
              <a:t>我愿如周公般礼贤下士，愿天下英杰真心归顺我。</a:t>
            </a:r>
          </a:p>
          <a:p>
            <a:pPr algn="ctr"/>
            <a:endParaRPr lang="zh-CN" altLang="en-US" dirty="0"/>
          </a:p>
        </p:txBody>
      </p:sp>
    </p:spTree>
    <p:extLst>
      <p:ext uri="{BB962C8B-B14F-4D97-AF65-F5344CB8AC3E}">
        <p14:creationId xmlns:p14="http://schemas.microsoft.com/office/powerpoint/2010/main" xmlns="" val="2713458521"/>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randombar(vertic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5"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randombar(vertic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5"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randombar(vertical)">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816746"/>
            <a:ext cx="11872452" cy="6041253"/>
          </a:xfrm>
        </p:spPr>
        <p:txBody>
          <a:bodyPr>
            <a:normAutofit fontScale="70000" lnSpcReduction="20000"/>
          </a:bodyPr>
          <a:lstStyle/>
          <a:p>
            <a:pPr algn="ctr">
              <a:lnSpc>
                <a:spcPct val="150000"/>
              </a:lnSpc>
            </a:pPr>
            <a:r>
              <a:rPr lang="zh-CN" altLang="zh-CN" b="1" dirty="0">
                <a:solidFill>
                  <a:srgbClr val="FF0000"/>
                </a:solidFill>
              </a:rPr>
              <a:t>朗读节奏</a:t>
            </a:r>
          </a:p>
          <a:p>
            <a:pPr algn="ctr">
              <a:lnSpc>
                <a:spcPct val="150000"/>
              </a:lnSpc>
            </a:pPr>
            <a:r>
              <a:rPr lang="zh-CN" altLang="zh-CN" b="1" dirty="0">
                <a:latin typeface="楷体" panose="02010609060101010101" pitchFamily="49" charset="-122"/>
                <a:ea typeface="楷体" panose="02010609060101010101" pitchFamily="49" charset="-122"/>
              </a:rPr>
              <a:t>对酒</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当</a:t>
            </a:r>
            <a:r>
              <a:rPr lang="zh-CN" altLang="zh-CN" b="1" u="wavy" dirty="0">
                <a:latin typeface="楷体" panose="02010609060101010101" pitchFamily="49" charset="-122"/>
                <a:ea typeface="楷体" panose="02010609060101010101" pitchFamily="49" charset="-122"/>
              </a:rPr>
              <a:t>歌</a:t>
            </a:r>
            <a:r>
              <a:rPr lang="zh-CN" altLang="zh-CN" b="1" dirty="0">
                <a:latin typeface="楷体" panose="02010609060101010101" pitchFamily="49" charset="-122"/>
                <a:ea typeface="楷体" panose="02010609060101010101" pitchFamily="49" charset="-122"/>
              </a:rPr>
              <a:t>，人生</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几</a:t>
            </a:r>
            <a:r>
              <a:rPr lang="zh-CN" altLang="zh-CN" b="1" u="wavy" dirty="0">
                <a:latin typeface="楷体" panose="02010609060101010101" pitchFamily="49" charset="-122"/>
                <a:ea typeface="楷体" panose="02010609060101010101" pitchFamily="49" charset="-122"/>
              </a:rPr>
              <a:t>何</a:t>
            </a:r>
            <a:r>
              <a:rPr lang="zh-CN" altLang="zh-CN" b="1" dirty="0">
                <a:latin typeface="楷体" panose="02010609060101010101" pitchFamily="49" charset="-122"/>
                <a:ea typeface="楷体" panose="02010609060101010101" pitchFamily="49" charset="-122"/>
              </a:rPr>
              <a:t>！譬如</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朝露，去日</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苦</a:t>
            </a:r>
            <a:r>
              <a:rPr lang="zh-CN" altLang="zh-CN" b="1" u="wavy" dirty="0">
                <a:latin typeface="楷体" panose="02010609060101010101" pitchFamily="49" charset="-122"/>
                <a:ea typeface="楷体" panose="02010609060101010101" pitchFamily="49" charset="-122"/>
              </a:rPr>
              <a:t>多</a:t>
            </a:r>
            <a:r>
              <a:rPr lang="zh-CN" altLang="zh-CN" b="1" dirty="0">
                <a:latin typeface="楷体" panose="02010609060101010101" pitchFamily="49" charset="-122"/>
                <a:ea typeface="楷体" panose="02010609060101010101" pitchFamily="49" charset="-122"/>
              </a:rPr>
              <a:t>。</a:t>
            </a:r>
          </a:p>
          <a:p>
            <a:pPr algn="ctr">
              <a:lnSpc>
                <a:spcPct val="150000"/>
              </a:lnSpc>
            </a:pPr>
            <a:r>
              <a:rPr lang="zh-CN" altLang="zh-CN" b="1" dirty="0">
                <a:latin typeface="楷体" panose="02010609060101010101" pitchFamily="49" charset="-122"/>
                <a:ea typeface="楷体" panose="02010609060101010101" pitchFamily="49" charset="-122"/>
              </a:rPr>
              <a:t>慨当</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以</a:t>
            </a:r>
            <a:r>
              <a:rPr lang="zh-CN" altLang="zh-CN" b="1" u="wavy" dirty="0">
                <a:latin typeface="楷体" panose="02010609060101010101" pitchFamily="49" charset="-122"/>
                <a:ea typeface="楷体" panose="02010609060101010101" pitchFamily="49" charset="-122"/>
              </a:rPr>
              <a:t>慷</a:t>
            </a:r>
            <a:r>
              <a:rPr lang="zh-CN" altLang="zh-CN" b="1" dirty="0">
                <a:latin typeface="楷体" panose="02010609060101010101" pitchFamily="49" charset="-122"/>
                <a:ea typeface="楷体" panose="02010609060101010101" pitchFamily="49" charset="-122"/>
              </a:rPr>
              <a:t>，忧思</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难</a:t>
            </a:r>
            <a:r>
              <a:rPr lang="zh-CN" altLang="zh-CN" b="1" u="wavy" dirty="0">
                <a:latin typeface="楷体" panose="02010609060101010101" pitchFamily="49" charset="-122"/>
                <a:ea typeface="楷体" panose="02010609060101010101" pitchFamily="49" charset="-122"/>
              </a:rPr>
              <a:t>忘</a:t>
            </a:r>
            <a:r>
              <a:rPr lang="zh-CN" altLang="zh-CN" b="1" dirty="0">
                <a:latin typeface="楷体" panose="02010609060101010101" pitchFamily="49" charset="-122"/>
                <a:ea typeface="楷体" panose="02010609060101010101" pitchFamily="49" charset="-122"/>
              </a:rPr>
              <a:t>。何以</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解忧？唯有</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杜</a:t>
            </a:r>
            <a:r>
              <a:rPr lang="zh-CN" altLang="zh-CN" b="1" u="wavy" dirty="0">
                <a:latin typeface="楷体" panose="02010609060101010101" pitchFamily="49" charset="-122"/>
                <a:ea typeface="楷体" panose="02010609060101010101" pitchFamily="49" charset="-122"/>
              </a:rPr>
              <a:t>康</a:t>
            </a:r>
            <a:r>
              <a:rPr lang="zh-CN" altLang="zh-CN" b="1" dirty="0">
                <a:latin typeface="楷体" panose="02010609060101010101" pitchFamily="49" charset="-122"/>
                <a:ea typeface="楷体" panose="02010609060101010101" pitchFamily="49" charset="-122"/>
              </a:rPr>
              <a:t>。</a:t>
            </a:r>
          </a:p>
          <a:p>
            <a:pPr algn="ctr">
              <a:lnSpc>
                <a:spcPct val="150000"/>
              </a:lnSpc>
            </a:pPr>
            <a:r>
              <a:rPr lang="zh-CN" altLang="zh-CN" b="1" dirty="0">
                <a:latin typeface="楷体" panose="02010609060101010101" pitchFamily="49" charset="-122"/>
                <a:ea typeface="楷体" panose="02010609060101010101" pitchFamily="49" charset="-122"/>
              </a:rPr>
              <a:t>青青</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子</a:t>
            </a:r>
            <a:r>
              <a:rPr lang="zh-CN" altLang="zh-CN" b="1" u="wavy" dirty="0">
                <a:latin typeface="楷体" panose="02010609060101010101" pitchFamily="49" charset="-122"/>
                <a:ea typeface="楷体" panose="02010609060101010101" pitchFamily="49" charset="-122"/>
              </a:rPr>
              <a:t>衿</a:t>
            </a:r>
            <a:r>
              <a:rPr lang="zh-CN" altLang="zh-CN" b="1" dirty="0">
                <a:latin typeface="楷体" panose="02010609060101010101" pitchFamily="49" charset="-122"/>
                <a:ea typeface="楷体" panose="02010609060101010101" pitchFamily="49" charset="-122"/>
              </a:rPr>
              <a:t>，悠悠</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我</a:t>
            </a:r>
            <a:r>
              <a:rPr lang="zh-CN" altLang="zh-CN" b="1" u="wavy" dirty="0">
                <a:latin typeface="楷体" panose="02010609060101010101" pitchFamily="49" charset="-122"/>
                <a:ea typeface="楷体" panose="02010609060101010101" pitchFamily="49" charset="-122"/>
              </a:rPr>
              <a:t>心</a:t>
            </a:r>
            <a:r>
              <a:rPr lang="zh-CN" altLang="zh-CN" b="1" dirty="0">
                <a:latin typeface="楷体" panose="02010609060101010101" pitchFamily="49" charset="-122"/>
                <a:ea typeface="楷体" panose="02010609060101010101" pitchFamily="49" charset="-122"/>
              </a:rPr>
              <a:t>。但为</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君故，沉吟</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至</a:t>
            </a:r>
            <a:r>
              <a:rPr lang="zh-CN" altLang="zh-CN" b="1" u="wavy" dirty="0">
                <a:latin typeface="楷体" panose="02010609060101010101" pitchFamily="49" charset="-122"/>
                <a:ea typeface="楷体" panose="02010609060101010101" pitchFamily="49" charset="-122"/>
              </a:rPr>
              <a:t>今</a:t>
            </a:r>
            <a:r>
              <a:rPr lang="zh-CN" altLang="zh-CN" b="1" dirty="0">
                <a:latin typeface="楷体" panose="02010609060101010101" pitchFamily="49" charset="-122"/>
                <a:ea typeface="楷体" panose="02010609060101010101" pitchFamily="49" charset="-122"/>
              </a:rPr>
              <a:t>。</a:t>
            </a:r>
          </a:p>
          <a:p>
            <a:pPr algn="ctr">
              <a:lnSpc>
                <a:spcPct val="150000"/>
              </a:lnSpc>
            </a:pPr>
            <a:r>
              <a:rPr lang="zh-CN" altLang="zh-CN" b="1" dirty="0">
                <a:latin typeface="楷体" panose="02010609060101010101" pitchFamily="49" charset="-122"/>
                <a:ea typeface="楷体" panose="02010609060101010101" pitchFamily="49" charset="-122"/>
              </a:rPr>
              <a:t>呦呦</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鹿</a:t>
            </a:r>
            <a:r>
              <a:rPr lang="zh-CN" altLang="zh-CN" b="1" u="wavy" dirty="0">
                <a:latin typeface="楷体" panose="02010609060101010101" pitchFamily="49" charset="-122"/>
                <a:ea typeface="楷体" panose="02010609060101010101" pitchFamily="49" charset="-122"/>
              </a:rPr>
              <a:t>鸣</a:t>
            </a:r>
            <a:r>
              <a:rPr lang="zh-CN" altLang="zh-CN" b="1" dirty="0">
                <a:latin typeface="楷体" panose="02010609060101010101" pitchFamily="49" charset="-122"/>
                <a:ea typeface="楷体" panose="02010609060101010101" pitchFamily="49" charset="-122"/>
              </a:rPr>
              <a:t>，食野</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之</a:t>
            </a:r>
            <a:r>
              <a:rPr lang="zh-CN" altLang="zh-CN" b="1" u="wavy" dirty="0">
                <a:latin typeface="楷体" panose="02010609060101010101" pitchFamily="49" charset="-122"/>
                <a:ea typeface="楷体" panose="02010609060101010101" pitchFamily="49" charset="-122"/>
              </a:rPr>
              <a:t>苹</a:t>
            </a:r>
            <a:r>
              <a:rPr lang="zh-CN" altLang="zh-CN" b="1" dirty="0">
                <a:latin typeface="楷体" panose="02010609060101010101" pitchFamily="49" charset="-122"/>
                <a:ea typeface="楷体" panose="02010609060101010101" pitchFamily="49" charset="-122"/>
              </a:rPr>
              <a:t>。我有</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嘉宾，鼓瑟</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吹</a:t>
            </a:r>
            <a:r>
              <a:rPr lang="zh-CN" altLang="zh-CN" b="1" u="wavy" dirty="0">
                <a:latin typeface="楷体" panose="02010609060101010101" pitchFamily="49" charset="-122"/>
                <a:ea typeface="楷体" panose="02010609060101010101" pitchFamily="49" charset="-122"/>
              </a:rPr>
              <a:t>笙</a:t>
            </a:r>
            <a:r>
              <a:rPr lang="zh-CN" altLang="zh-CN" b="1" dirty="0">
                <a:latin typeface="楷体" panose="02010609060101010101" pitchFamily="49" charset="-122"/>
                <a:ea typeface="楷体" panose="02010609060101010101" pitchFamily="49" charset="-122"/>
              </a:rPr>
              <a:t>。</a:t>
            </a:r>
          </a:p>
          <a:p>
            <a:pPr algn="ctr">
              <a:lnSpc>
                <a:spcPct val="150000"/>
              </a:lnSpc>
            </a:pPr>
            <a:r>
              <a:rPr lang="zh-CN" altLang="zh-CN" b="1" dirty="0">
                <a:latin typeface="楷体" panose="02010609060101010101" pitchFamily="49" charset="-122"/>
                <a:ea typeface="楷体" panose="02010609060101010101" pitchFamily="49" charset="-122"/>
              </a:rPr>
              <a:t>明明</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如</a:t>
            </a:r>
            <a:r>
              <a:rPr lang="zh-CN" altLang="zh-CN" b="1" u="wavy" dirty="0">
                <a:latin typeface="楷体" panose="02010609060101010101" pitchFamily="49" charset="-122"/>
                <a:ea typeface="楷体" panose="02010609060101010101" pitchFamily="49" charset="-122"/>
              </a:rPr>
              <a:t>月</a:t>
            </a:r>
            <a:r>
              <a:rPr lang="zh-CN" altLang="zh-CN" b="1" dirty="0">
                <a:latin typeface="楷体" panose="02010609060101010101" pitchFamily="49" charset="-122"/>
                <a:ea typeface="楷体" panose="02010609060101010101" pitchFamily="49" charset="-122"/>
              </a:rPr>
              <a:t>，何时</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可</a:t>
            </a:r>
            <a:r>
              <a:rPr lang="zh-CN" altLang="zh-CN" b="1" u="wavy" dirty="0">
                <a:latin typeface="楷体" panose="02010609060101010101" pitchFamily="49" charset="-122"/>
                <a:ea typeface="楷体" panose="02010609060101010101" pitchFamily="49" charset="-122"/>
              </a:rPr>
              <a:t>掇</a:t>
            </a:r>
            <a:r>
              <a:rPr lang="zh-CN" altLang="zh-CN" b="1" dirty="0">
                <a:latin typeface="楷体" panose="02010609060101010101" pitchFamily="49" charset="-122"/>
                <a:ea typeface="楷体" panose="02010609060101010101" pitchFamily="49" charset="-122"/>
              </a:rPr>
              <a:t>？忧从</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中来，不可</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断</a:t>
            </a:r>
            <a:r>
              <a:rPr lang="zh-CN" altLang="zh-CN" b="1" u="wavy" dirty="0">
                <a:latin typeface="楷体" panose="02010609060101010101" pitchFamily="49" charset="-122"/>
                <a:ea typeface="楷体" panose="02010609060101010101" pitchFamily="49" charset="-122"/>
              </a:rPr>
              <a:t>绝</a:t>
            </a:r>
            <a:r>
              <a:rPr lang="zh-CN" altLang="zh-CN" b="1" dirty="0">
                <a:latin typeface="楷体" panose="02010609060101010101" pitchFamily="49" charset="-122"/>
                <a:ea typeface="楷体" panose="02010609060101010101" pitchFamily="49" charset="-122"/>
              </a:rPr>
              <a:t>。</a:t>
            </a:r>
          </a:p>
          <a:p>
            <a:pPr algn="ctr">
              <a:lnSpc>
                <a:spcPct val="150000"/>
              </a:lnSpc>
            </a:pPr>
            <a:r>
              <a:rPr lang="zh-CN" altLang="zh-CN" b="1" dirty="0">
                <a:latin typeface="楷体" panose="02010609060101010101" pitchFamily="49" charset="-122"/>
                <a:ea typeface="楷体" panose="02010609060101010101" pitchFamily="49" charset="-122"/>
              </a:rPr>
              <a:t>越陌</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度</a:t>
            </a:r>
            <a:r>
              <a:rPr lang="zh-CN" altLang="zh-CN" b="1" u="wavy" dirty="0">
                <a:latin typeface="楷体" panose="02010609060101010101" pitchFamily="49" charset="-122"/>
                <a:ea typeface="楷体" panose="02010609060101010101" pitchFamily="49" charset="-122"/>
              </a:rPr>
              <a:t>阡</a:t>
            </a:r>
            <a:r>
              <a:rPr lang="zh-CN" altLang="zh-CN" b="1" dirty="0">
                <a:latin typeface="楷体" panose="02010609060101010101" pitchFamily="49" charset="-122"/>
                <a:ea typeface="楷体" panose="02010609060101010101" pitchFamily="49" charset="-122"/>
              </a:rPr>
              <a:t>，枉用</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相存。契阔</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谈，心念</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旧</a:t>
            </a:r>
            <a:r>
              <a:rPr lang="zh-CN" altLang="zh-CN" b="1" u="wavy" dirty="0">
                <a:latin typeface="楷体" panose="02010609060101010101" pitchFamily="49" charset="-122"/>
                <a:ea typeface="楷体" panose="02010609060101010101" pitchFamily="49" charset="-122"/>
              </a:rPr>
              <a:t>恩</a:t>
            </a:r>
            <a:r>
              <a:rPr lang="zh-CN" altLang="zh-CN" b="1" dirty="0">
                <a:latin typeface="楷体" panose="02010609060101010101" pitchFamily="49" charset="-122"/>
                <a:ea typeface="楷体" panose="02010609060101010101" pitchFamily="49" charset="-122"/>
              </a:rPr>
              <a:t>。</a:t>
            </a:r>
          </a:p>
          <a:p>
            <a:pPr algn="ctr">
              <a:lnSpc>
                <a:spcPct val="150000"/>
              </a:lnSpc>
            </a:pPr>
            <a:r>
              <a:rPr lang="zh-CN" altLang="zh-CN" b="1" dirty="0">
                <a:latin typeface="楷体" panose="02010609060101010101" pitchFamily="49" charset="-122"/>
                <a:ea typeface="楷体" panose="02010609060101010101" pitchFamily="49" charset="-122"/>
              </a:rPr>
              <a:t>月明</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星</a:t>
            </a:r>
            <a:r>
              <a:rPr lang="zh-CN" altLang="zh-CN" b="1" u="wavy" dirty="0">
                <a:latin typeface="楷体" panose="02010609060101010101" pitchFamily="49" charset="-122"/>
                <a:ea typeface="楷体" panose="02010609060101010101" pitchFamily="49" charset="-122"/>
              </a:rPr>
              <a:t>稀</a:t>
            </a:r>
            <a:r>
              <a:rPr lang="zh-CN" altLang="zh-CN" b="1" dirty="0">
                <a:latin typeface="楷体" panose="02010609060101010101" pitchFamily="49" charset="-122"/>
                <a:ea typeface="楷体" panose="02010609060101010101" pitchFamily="49" charset="-122"/>
              </a:rPr>
              <a:t>，乌鹊</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南</a:t>
            </a:r>
            <a:r>
              <a:rPr lang="zh-CN" altLang="zh-CN" b="1" u="wavy" dirty="0">
                <a:latin typeface="楷体" panose="02010609060101010101" pitchFamily="49" charset="-122"/>
                <a:ea typeface="楷体" panose="02010609060101010101" pitchFamily="49" charset="-122"/>
              </a:rPr>
              <a:t>飞</a:t>
            </a:r>
            <a:r>
              <a:rPr lang="zh-CN" altLang="zh-CN" b="1" dirty="0">
                <a:latin typeface="楷体" panose="02010609060101010101" pitchFamily="49" charset="-122"/>
                <a:ea typeface="楷体" panose="02010609060101010101" pitchFamily="49" charset="-122"/>
              </a:rPr>
              <a:t>。绕树</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三匝，何枝</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可</a:t>
            </a:r>
            <a:r>
              <a:rPr lang="zh-CN" altLang="zh-CN" b="1" u="wavy" dirty="0">
                <a:latin typeface="楷体" panose="02010609060101010101" pitchFamily="49" charset="-122"/>
                <a:ea typeface="楷体" panose="02010609060101010101" pitchFamily="49" charset="-122"/>
              </a:rPr>
              <a:t>依</a:t>
            </a:r>
            <a:r>
              <a:rPr lang="zh-CN" altLang="zh-CN" b="1" dirty="0">
                <a:latin typeface="楷体" panose="02010609060101010101" pitchFamily="49" charset="-122"/>
                <a:ea typeface="楷体" panose="02010609060101010101" pitchFamily="49" charset="-122"/>
              </a:rPr>
              <a:t>？</a:t>
            </a:r>
          </a:p>
          <a:p>
            <a:pPr algn="ctr">
              <a:lnSpc>
                <a:spcPct val="150000"/>
              </a:lnSpc>
            </a:pPr>
            <a:r>
              <a:rPr lang="zh-CN" altLang="zh-CN" b="1" dirty="0">
                <a:latin typeface="楷体" panose="02010609060101010101" pitchFamily="49" charset="-122"/>
                <a:ea typeface="楷体" panose="02010609060101010101" pitchFamily="49" charset="-122"/>
              </a:rPr>
              <a:t>山不</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厌高，海不</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厌</a:t>
            </a:r>
            <a:r>
              <a:rPr lang="zh-CN" altLang="zh-CN" b="1" u="wavy" dirty="0">
                <a:latin typeface="楷体" panose="02010609060101010101" pitchFamily="49" charset="-122"/>
                <a:ea typeface="楷体" panose="02010609060101010101" pitchFamily="49" charset="-122"/>
              </a:rPr>
              <a:t>深</a:t>
            </a:r>
            <a:r>
              <a:rPr lang="zh-CN" altLang="zh-CN" b="1" dirty="0">
                <a:latin typeface="楷体" panose="02010609060101010101" pitchFamily="49" charset="-122"/>
                <a:ea typeface="楷体" panose="02010609060101010101" pitchFamily="49" charset="-122"/>
              </a:rPr>
              <a:t>。周公</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吐哺，天下</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归</a:t>
            </a:r>
            <a:r>
              <a:rPr lang="zh-CN" altLang="zh-CN" b="1" u="wavy" dirty="0">
                <a:latin typeface="楷体" panose="02010609060101010101" pitchFamily="49" charset="-122"/>
                <a:ea typeface="楷体" panose="02010609060101010101" pitchFamily="49" charset="-122"/>
              </a:rPr>
              <a:t>心</a:t>
            </a:r>
            <a:r>
              <a:rPr lang="zh-CN" altLang="zh-CN" b="1" dirty="0">
                <a:latin typeface="楷体" panose="02010609060101010101" pitchFamily="49" charset="-122"/>
                <a:ea typeface="楷体" panose="02010609060101010101" pitchFamily="49" charset="-122"/>
              </a:rPr>
              <a:t>。</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88224558"/>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3"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3"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3"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3"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3"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0-#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3"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497306"/>
            <a:ext cx="12192000" cy="5077872"/>
          </a:xfrm>
        </p:spPr>
        <p:txBody>
          <a:bodyPr>
            <a:normAutofit fontScale="70000" lnSpcReduction="20000"/>
          </a:bodyPr>
          <a:lstStyle/>
          <a:p>
            <a:pPr algn="ctr">
              <a:lnSpc>
                <a:spcPct val="170000"/>
              </a:lnSpc>
            </a:pPr>
            <a:r>
              <a:rPr lang="zh-CN" altLang="zh-CN" b="1" dirty="0">
                <a:solidFill>
                  <a:srgbClr val="FF0000"/>
                </a:solidFill>
              </a:rPr>
              <a:t>理清思路：</a:t>
            </a:r>
            <a:endParaRPr lang="en-US" altLang="zh-CN" b="1" dirty="0">
              <a:solidFill>
                <a:srgbClr val="FF0000"/>
              </a:solidFill>
            </a:endParaRPr>
          </a:p>
          <a:p>
            <a:pPr>
              <a:lnSpc>
                <a:spcPct val="170000"/>
              </a:lnSpc>
            </a:pPr>
            <a:r>
              <a:rPr lang="zh-CN" altLang="zh-CN" b="1" dirty="0">
                <a:solidFill>
                  <a:srgbClr val="C00000"/>
                </a:solidFill>
              </a:rPr>
              <a:t>第一层：对酒当歌……唯有杜康。写作者对酒当歌，感慨人生的短促。</a:t>
            </a:r>
          </a:p>
          <a:p>
            <a:pPr>
              <a:lnSpc>
                <a:spcPct val="170000"/>
              </a:lnSpc>
            </a:pPr>
            <a:r>
              <a:rPr lang="zh-CN" altLang="zh-CN" b="1" dirty="0"/>
              <a:t>作者强调他非常发愁，愁的原因是苦于得不到众多的</a:t>
            </a:r>
            <a:r>
              <a:rPr lang="en-US" altLang="zh-CN" b="1" dirty="0"/>
              <a:t>“</a:t>
            </a:r>
            <a:r>
              <a:rPr lang="zh-CN" altLang="zh-CN" b="1" dirty="0"/>
              <a:t>贤才</a:t>
            </a:r>
            <a:r>
              <a:rPr lang="en-US" altLang="zh-CN" b="1" dirty="0"/>
              <a:t>”</a:t>
            </a:r>
            <a:r>
              <a:rPr lang="zh-CN" altLang="zh-CN" b="1" dirty="0"/>
              <a:t>来同他合作，一道抓紧时间建功立业。这里讲</a:t>
            </a:r>
            <a:r>
              <a:rPr lang="en-US" altLang="zh-CN" b="1" dirty="0"/>
              <a:t>“</a:t>
            </a:r>
            <a:r>
              <a:rPr lang="zh-CN" altLang="zh-CN" b="1" dirty="0"/>
              <a:t>人生几何</a:t>
            </a:r>
            <a:r>
              <a:rPr lang="en-US" altLang="zh-CN" b="1" dirty="0"/>
              <a:t>”</a:t>
            </a:r>
            <a:r>
              <a:rPr lang="zh-CN" altLang="zh-CN" b="1" dirty="0"/>
              <a:t>，不是叫人</a:t>
            </a:r>
            <a:r>
              <a:rPr lang="en-US" altLang="zh-CN" b="1" dirty="0"/>
              <a:t>“</a:t>
            </a:r>
            <a:r>
              <a:rPr lang="zh-CN" altLang="zh-CN" b="1" dirty="0"/>
              <a:t>及时行乐</a:t>
            </a:r>
            <a:r>
              <a:rPr lang="en-US" altLang="zh-CN" b="1" dirty="0"/>
              <a:t>”</a:t>
            </a:r>
            <a:r>
              <a:rPr lang="zh-CN" altLang="zh-CN" b="1" dirty="0"/>
              <a:t>，而是要及时地建功立业。巧妙地感染广大</a:t>
            </a:r>
            <a:r>
              <a:rPr lang="en-US" altLang="zh-CN" b="1" dirty="0"/>
              <a:t>“</a:t>
            </a:r>
            <a:r>
              <a:rPr lang="zh-CN" altLang="zh-CN" b="1" dirty="0"/>
              <a:t>贤才</a:t>
            </a:r>
            <a:r>
              <a:rPr lang="en-US" altLang="zh-CN" b="1" dirty="0"/>
              <a:t>”</a:t>
            </a:r>
            <a:r>
              <a:rPr lang="zh-CN" altLang="zh-CN" b="1" dirty="0"/>
              <a:t>，提醒</a:t>
            </a:r>
            <a:r>
              <a:rPr lang="en-US" altLang="zh-CN" b="1" dirty="0"/>
              <a:t>“</a:t>
            </a:r>
            <a:r>
              <a:rPr lang="zh-CN" altLang="zh-CN" b="1" dirty="0"/>
              <a:t>贤才</a:t>
            </a:r>
            <a:r>
              <a:rPr lang="en-US" altLang="zh-CN" b="1" dirty="0"/>
              <a:t>”</a:t>
            </a:r>
            <a:r>
              <a:rPr lang="zh-CN" altLang="zh-CN" b="1" dirty="0"/>
              <a:t>们人生就像</a:t>
            </a:r>
            <a:r>
              <a:rPr lang="en-US" altLang="zh-CN" b="1" dirty="0"/>
              <a:t>“</a:t>
            </a:r>
            <a:r>
              <a:rPr lang="zh-CN" altLang="zh-CN" b="1" dirty="0"/>
              <a:t>朝露</a:t>
            </a:r>
            <a:r>
              <a:rPr lang="en-US" altLang="zh-CN" b="1" dirty="0"/>
              <a:t>”</a:t>
            </a:r>
            <a:r>
              <a:rPr lang="zh-CN" altLang="zh-CN" b="1" dirty="0"/>
              <a:t>那样易于消失，岁月流逝已经很多，应该赶紧拿定主意，到他那里施展抱负。</a:t>
            </a:r>
          </a:p>
        </p:txBody>
      </p:sp>
    </p:spTree>
    <p:extLst>
      <p:ext uri="{BB962C8B-B14F-4D97-AF65-F5344CB8AC3E}">
        <p14:creationId xmlns:p14="http://schemas.microsoft.com/office/powerpoint/2010/main" xmlns="" val="1061593335"/>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 y="529390"/>
            <a:ext cx="12079705" cy="5117432"/>
          </a:xfrm>
        </p:spPr>
        <p:txBody>
          <a:bodyPr>
            <a:normAutofit fontScale="70000" lnSpcReduction="20000"/>
          </a:bodyPr>
          <a:lstStyle/>
          <a:p>
            <a:pPr>
              <a:lnSpc>
                <a:spcPct val="170000"/>
              </a:lnSpc>
            </a:pPr>
            <a:r>
              <a:rPr lang="zh-CN" altLang="zh-CN" b="1" dirty="0">
                <a:solidFill>
                  <a:srgbClr val="C00000"/>
                </a:solidFill>
              </a:rPr>
              <a:t>第二层：青青子衿……鼓瑟吹笙。写作者思念贤才，表达了对贤才的渴望。</a:t>
            </a:r>
          </a:p>
          <a:p>
            <a:pPr>
              <a:lnSpc>
                <a:spcPct val="170000"/>
              </a:lnSpc>
            </a:pPr>
            <a:r>
              <a:rPr lang="en-US" altLang="zh-CN" b="1" dirty="0"/>
              <a:t>“</a:t>
            </a:r>
            <a:r>
              <a:rPr lang="zh-CN" altLang="zh-CN" b="1" dirty="0"/>
              <a:t>青青</a:t>
            </a:r>
            <a:r>
              <a:rPr lang="en-US" altLang="zh-CN" b="1" dirty="0"/>
              <a:t>”</a:t>
            </a:r>
            <a:r>
              <a:rPr lang="zh-CN" altLang="zh-CN" b="1" dirty="0"/>
              <a:t>二句原来是《诗经</a:t>
            </a:r>
            <a:r>
              <a:rPr lang="en-US" altLang="zh-CN" b="1" dirty="0"/>
              <a:t>·</a:t>
            </a:r>
            <a:r>
              <a:rPr lang="zh-CN" altLang="zh-CN" b="1" dirty="0"/>
              <a:t>郑风</a:t>
            </a:r>
            <a:r>
              <a:rPr lang="en-US" altLang="zh-CN" b="1" dirty="0"/>
              <a:t>·</a:t>
            </a:r>
            <a:r>
              <a:rPr lang="zh-CN" altLang="zh-CN" b="1" dirty="0"/>
              <a:t>子衿》中的话，原诗是写一个姑娘在思念她的爱人，曹操在这里引用这首诗，固然是直接比喻了对</a:t>
            </a:r>
            <a:r>
              <a:rPr lang="en-US" altLang="zh-CN" b="1" dirty="0"/>
              <a:t>“</a:t>
            </a:r>
            <a:r>
              <a:rPr lang="zh-CN" altLang="zh-CN" b="1" dirty="0"/>
              <a:t>贤才</a:t>
            </a:r>
            <a:r>
              <a:rPr lang="en-US" altLang="zh-CN" b="1" dirty="0"/>
              <a:t>”</a:t>
            </a:r>
            <a:r>
              <a:rPr lang="zh-CN" altLang="zh-CN" b="1" dirty="0"/>
              <a:t>的思念，更是提醒他们：</a:t>
            </a:r>
            <a:r>
              <a:rPr lang="en-US" altLang="zh-CN" b="1" dirty="0"/>
              <a:t>“</a:t>
            </a:r>
            <a:r>
              <a:rPr lang="zh-CN" altLang="zh-CN" b="1" dirty="0"/>
              <a:t>就算我没有去找你们，你们为什么不主动来投奔我呢？</a:t>
            </a:r>
            <a:r>
              <a:rPr lang="en-US" altLang="zh-CN" b="1" dirty="0"/>
              <a:t>”</a:t>
            </a:r>
            <a:r>
              <a:rPr lang="zh-CN" altLang="zh-CN" b="1" dirty="0"/>
              <a:t>这八句仍然没有明确地说出</a:t>
            </a:r>
            <a:r>
              <a:rPr lang="en-US" altLang="zh-CN" b="1" dirty="0"/>
              <a:t>“</a:t>
            </a:r>
            <a:r>
              <a:rPr lang="zh-CN" altLang="zh-CN" b="1" dirty="0"/>
              <a:t>求才</a:t>
            </a:r>
            <a:r>
              <a:rPr lang="en-US" altLang="zh-CN" b="1" dirty="0"/>
              <a:t>”</a:t>
            </a:r>
            <a:r>
              <a:rPr lang="zh-CN" altLang="zh-CN" b="1" dirty="0"/>
              <a:t>二字，用了典故来作比喻，这就是</a:t>
            </a:r>
            <a:r>
              <a:rPr lang="en-US" altLang="zh-CN" b="1" dirty="0"/>
              <a:t>“</a:t>
            </a:r>
            <a:r>
              <a:rPr lang="zh-CN" altLang="zh-CN" b="1" dirty="0"/>
              <a:t>婉而多讽</a:t>
            </a:r>
            <a:r>
              <a:rPr lang="en-US" altLang="zh-CN" b="1" dirty="0"/>
              <a:t>”</a:t>
            </a:r>
            <a:r>
              <a:rPr lang="zh-CN" altLang="zh-CN" b="1" dirty="0"/>
              <a:t>的表现方法。</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1547986948"/>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 y="529390"/>
            <a:ext cx="12079705" cy="4764506"/>
          </a:xfrm>
        </p:spPr>
        <p:txBody>
          <a:bodyPr>
            <a:normAutofit fontScale="70000" lnSpcReduction="20000"/>
          </a:bodyPr>
          <a:lstStyle/>
          <a:p>
            <a:pPr>
              <a:lnSpc>
                <a:spcPct val="170000"/>
              </a:lnSpc>
            </a:pPr>
            <a:r>
              <a:rPr lang="zh-CN" altLang="zh-CN" b="1" dirty="0">
                <a:solidFill>
                  <a:srgbClr val="C00000"/>
                </a:solidFill>
              </a:rPr>
              <a:t>第三层：明明如月……心念旧恩。先写内心的忧愁，再写要礼遇贤才。</a:t>
            </a:r>
          </a:p>
          <a:p>
            <a:pPr>
              <a:lnSpc>
                <a:spcPct val="170000"/>
              </a:lnSpc>
            </a:pPr>
            <a:r>
              <a:rPr lang="zh-CN" altLang="zh-CN" b="1" dirty="0"/>
              <a:t>前四句又在讲忧愁，是照应第一个八句；后四句讲</a:t>
            </a:r>
            <a:r>
              <a:rPr lang="en-US" altLang="zh-CN" b="1" dirty="0"/>
              <a:t>“</a:t>
            </a:r>
            <a:r>
              <a:rPr lang="zh-CN" altLang="zh-CN" b="1" dirty="0"/>
              <a:t>贤才</a:t>
            </a:r>
            <a:r>
              <a:rPr lang="en-US" altLang="zh-CN" b="1" dirty="0"/>
              <a:t>”</a:t>
            </a:r>
            <a:r>
              <a:rPr lang="zh-CN" altLang="zh-CN" b="1" dirty="0"/>
              <a:t>到来，是照应第二个八句。这八句也不是简单重复，而是含有深意的。曹操在这里进一步表示，他的求贤之心就像明月常行那样不会终止，人们也就不必要有什么顾虑，早来晚来都一样会受到优待。承上启下，起到过渡与衬垫的作用。</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832350736"/>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70454" y="773216"/>
            <a:ext cx="11851092" cy="5595499"/>
          </a:xfrm>
        </p:spPr>
        <p:txBody>
          <a:bodyPr>
            <a:normAutofit fontScale="70000" lnSpcReduction="20000"/>
          </a:bodyPr>
          <a:lstStyle/>
          <a:p>
            <a:pPr>
              <a:lnSpc>
                <a:spcPct val="170000"/>
              </a:lnSpc>
            </a:pPr>
            <a:r>
              <a:rPr lang="zh-CN" altLang="zh-CN" b="1" dirty="0">
                <a:solidFill>
                  <a:srgbClr val="C00000"/>
                </a:solidFill>
              </a:rPr>
              <a:t>第四层：月明星稀……天下归心。写求贤若渴之情。</a:t>
            </a:r>
          </a:p>
          <a:p>
            <a:pPr>
              <a:lnSpc>
                <a:spcPct val="170000"/>
              </a:lnSpc>
            </a:pPr>
            <a:r>
              <a:rPr lang="zh-CN" altLang="zh-CN" b="1" dirty="0"/>
              <a:t>指那些犹豫不定的人才在三国鼎立的局面下一时无所适从。所以曹操以乌鹊绕树、</a:t>
            </a:r>
            <a:r>
              <a:rPr lang="en-US" altLang="zh-CN" b="1" dirty="0"/>
              <a:t>“</a:t>
            </a:r>
            <a:r>
              <a:rPr lang="zh-CN" altLang="zh-CN" b="1" dirty="0"/>
              <a:t>何枝可依</a:t>
            </a:r>
            <a:r>
              <a:rPr lang="en-US" altLang="zh-CN" b="1" dirty="0"/>
              <a:t>”</a:t>
            </a:r>
            <a:r>
              <a:rPr lang="zh-CN" altLang="zh-CN" b="1" dirty="0"/>
              <a:t>的情景来启发他们，不要三心二意，要善于择枝而栖，赶紧到自己这一边来。最后四句画龙点睛，明明白白地披肝沥胆，希望人才都来归顺，确切地点明了此诗的主题。</a:t>
            </a:r>
            <a:r>
              <a:rPr lang="en-US" altLang="zh-CN" b="1" dirty="0"/>
              <a:t>“</a:t>
            </a:r>
            <a:r>
              <a:rPr lang="zh-CN" altLang="zh-CN" b="1" dirty="0"/>
              <a:t>山不厌高，海不厌深</a:t>
            </a:r>
            <a:r>
              <a:rPr lang="en-US" altLang="zh-CN" b="1" dirty="0"/>
              <a:t>”</a:t>
            </a:r>
            <a:r>
              <a:rPr lang="zh-CN" altLang="zh-CN" b="1" dirty="0"/>
              <a:t>是通过比喻极有说服力地表现了人才越多越好，决不会有</a:t>
            </a:r>
            <a:r>
              <a:rPr lang="en-US" altLang="zh-CN" b="1" dirty="0"/>
              <a:t>“</a:t>
            </a:r>
            <a:r>
              <a:rPr lang="zh-CN" altLang="zh-CN" b="1" dirty="0"/>
              <a:t>人满之患</a:t>
            </a:r>
            <a:r>
              <a:rPr lang="en-US" altLang="zh-CN" b="1" dirty="0"/>
              <a:t>”</a:t>
            </a:r>
            <a:r>
              <a:rPr lang="zh-CN" altLang="zh-CN" b="1" dirty="0"/>
              <a:t>。</a:t>
            </a:r>
            <a:r>
              <a:rPr lang="en-US" altLang="zh-CN" b="1" dirty="0"/>
              <a:t>“</a:t>
            </a:r>
            <a:r>
              <a:rPr lang="zh-CN" altLang="zh-CN" b="1" dirty="0"/>
              <a:t>周公吐哺</a:t>
            </a:r>
            <a:r>
              <a:rPr lang="en-US" altLang="zh-CN" b="1" dirty="0"/>
              <a:t>”</a:t>
            </a:r>
            <a:r>
              <a:rPr lang="zh-CN" altLang="zh-CN" b="1" dirty="0"/>
              <a:t>的典故出于《韩诗外传》，在这里却是突出地表现了作者求贤若渴的心情。</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1543433867"/>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xmlns="" id="{2A57D415-0888-459D-BD83-1CF2F2FC7F1A}"/>
              </a:ext>
            </a:extLst>
          </p:cNvPr>
          <p:cNvSpPr>
            <a:spLocks noChangeArrowheads="1"/>
          </p:cNvSpPr>
          <p:nvPr/>
        </p:nvSpPr>
        <p:spPr bwMode="auto">
          <a:xfrm>
            <a:off x="161925" y="690563"/>
            <a:ext cx="11679238" cy="51021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2800" dirty="0"/>
              <a:t>　</a:t>
            </a:r>
            <a:r>
              <a:rPr lang="zh-CN" altLang="en-US" sz="2800" b="1" dirty="0">
                <a:solidFill>
                  <a:srgbClr val="FF0000"/>
                </a:solidFill>
              </a:rPr>
              <a:t>单元学习任务</a:t>
            </a:r>
          </a:p>
          <a:p>
            <a:pPr>
              <a:lnSpc>
                <a:spcPct val="150000"/>
              </a:lnSpc>
            </a:pPr>
            <a:r>
              <a:rPr lang="zh-CN" altLang="zh-CN" sz="2400" b="1" dirty="0"/>
              <a:t>一、古诗词中常常寄寓着诗人对社会的思考和对人生的感悟。阅读本单元诗作，可以采用知人论世的方法，通过了解诗人的生平、创作背景等，深入理解作品。比如，了解杜甫及其所处的时代，有助于理解《登高》中忧国伤时、悲秋苦病的深沉情思；了解苏轼的人生经历及《念奴娇•赤壁怀古》的写作背景，有助于理解词作中蕴含的壮志难酬的忧愤及旷达洒脱的豪情。从本单元选择一首诗词，查找相关资料，探讨诗作的内涵，思考对你有怎样的启示，与同学交流。</a:t>
            </a:r>
          </a:p>
          <a:p>
            <a:pPr eaLnBrk="1" hangingPunct="1">
              <a:lnSpc>
                <a:spcPct val="150000"/>
              </a:lnSpc>
            </a:pPr>
            <a:r>
              <a:rPr lang="zh-CN" altLang="en-US" sz="2400" b="1" dirty="0"/>
              <a:t/>
            </a:r>
            <a:br>
              <a:rPr lang="zh-CN" altLang="en-US" sz="2400" b="1" dirty="0"/>
            </a:br>
            <a:endParaRPr lang="zh-CN" altLang="en-US" sz="2400" b="1" dirty="0">
              <a:solidFill>
                <a:schemeClr val="hlink"/>
              </a:solidFill>
            </a:endParaRPr>
          </a:p>
        </p:txBody>
      </p:sp>
    </p:spTree>
  </p:cSld>
  <p:clrMapOvr>
    <a:masterClrMapping/>
  </p:clrMapOvr>
  <p:transition spd="slow" advTm="3000">
    <p:plus/>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1101298"/>
            <a:ext cx="11929241" cy="3621622"/>
          </a:xfrm>
        </p:spPr>
        <p:txBody>
          <a:bodyPr>
            <a:normAutofit fontScale="55000" lnSpcReduction="20000"/>
          </a:bodyPr>
          <a:lstStyle/>
          <a:p>
            <a:pPr algn="ctr">
              <a:lnSpc>
                <a:spcPct val="170000"/>
              </a:lnSpc>
            </a:pPr>
            <a:r>
              <a:rPr lang="zh-CN" altLang="zh-CN" b="1" dirty="0">
                <a:solidFill>
                  <a:srgbClr val="FF0000"/>
                </a:solidFill>
              </a:rPr>
              <a:t>感情基调：</a:t>
            </a:r>
          </a:p>
          <a:p>
            <a:pPr>
              <a:lnSpc>
                <a:spcPct val="170000"/>
              </a:lnSpc>
            </a:pPr>
            <a:r>
              <a:rPr lang="zh-CN" altLang="zh-CN" b="1" dirty="0"/>
              <a:t>全诗的感情基调并不消沉。作者的这种忧思，源于内心的焦急正因人生短暂，才更渴望招纳贤才、为已所用，建功立业这里讲</a:t>
            </a:r>
            <a:r>
              <a:rPr lang="en-US" altLang="zh-CN" b="1" dirty="0"/>
              <a:t>“</a:t>
            </a:r>
            <a:r>
              <a:rPr lang="zh-CN" altLang="zh-CN" b="1" dirty="0"/>
              <a:t>人生几何</a:t>
            </a:r>
            <a:r>
              <a:rPr lang="en-US" altLang="zh-CN" b="1" dirty="0"/>
              <a:t>”</a:t>
            </a:r>
            <a:r>
              <a:rPr lang="zh-CN" altLang="zh-CN" b="1" dirty="0"/>
              <a:t>，不是叫人</a:t>
            </a:r>
            <a:r>
              <a:rPr lang="en-US" altLang="zh-CN" b="1" dirty="0"/>
              <a:t>“</a:t>
            </a:r>
            <a:r>
              <a:rPr lang="zh-CN" altLang="zh-CN" b="1" dirty="0"/>
              <a:t>及时行乐</a:t>
            </a:r>
            <a:r>
              <a:rPr lang="en-US" altLang="zh-CN" b="1" dirty="0"/>
              <a:t>”</a:t>
            </a:r>
            <a:r>
              <a:rPr lang="zh-CN" altLang="zh-CN" b="1" dirty="0"/>
              <a:t>，而是要及时地建功立业又从表面上看，曹操是在抒个人之情，实际上却是在巧妙提醒广大贤士：人生就象</a:t>
            </a:r>
            <a:r>
              <a:rPr lang="en-US" altLang="zh-CN" b="1" dirty="0"/>
              <a:t>“</a:t>
            </a:r>
            <a:r>
              <a:rPr lang="zh-CN" altLang="zh-CN" b="1" dirty="0"/>
              <a:t>朝露</a:t>
            </a:r>
            <a:r>
              <a:rPr lang="en-US" altLang="zh-CN" b="1" dirty="0"/>
              <a:t>”</a:t>
            </a:r>
            <a:r>
              <a:rPr lang="zh-CN" altLang="zh-CN" b="1" dirty="0"/>
              <a:t>那样易于消失，贤士应该珍惜时间，及时施展才华</a:t>
            </a:r>
            <a:r>
              <a:rPr lang="zh-CN" altLang="en-US" b="1" dirty="0"/>
              <a:t>。</a:t>
            </a:r>
            <a:endParaRPr lang="zh-CN" altLang="zh-CN" b="1" dirty="0"/>
          </a:p>
          <a:p>
            <a:pPr>
              <a:lnSpc>
                <a:spcPct val="170000"/>
              </a:lnSpc>
            </a:pPr>
            <a:endParaRPr lang="zh-CN" altLang="zh-CN" b="1" dirty="0">
              <a:latin typeface="+mn-ea"/>
            </a:endParaRPr>
          </a:p>
        </p:txBody>
      </p:sp>
    </p:spTree>
    <p:extLst>
      <p:ext uri="{BB962C8B-B14F-4D97-AF65-F5344CB8AC3E}">
        <p14:creationId xmlns:p14="http://schemas.microsoft.com/office/powerpoint/2010/main" xmlns="" val="350832954"/>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3)">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3"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3)">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F99960CF-1563-4FAE-8BF2-BFD9492418BC}"/>
              </a:ext>
            </a:extLst>
          </p:cNvPr>
          <p:cNvSpPr>
            <a:spLocks noGrp="1"/>
          </p:cNvSpPr>
          <p:nvPr>
            <p:ph idx="1"/>
          </p:nvPr>
        </p:nvSpPr>
        <p:spPr>
          <a:xfrm>
            <a:off x="220717" y="709448"/>
            <a:ext cx="11563243" cy="4359702"/>
          </a:xfrm>
        </p:spPr>
        <p:txBody>
          <a:bodyPr>
            <a:normAutofit fontScale="70000" lnSpcReduction="20000"/>
          </a:bodyPr>
          <a:lstStyle/>
          <a:p>
            <a:pPr algn="ctr">
              <a:lnSpc>
                <a:spcPct val="170000"/>
              </a:lnSpc>
            </a:pPr>
            <a:r>
              <a:rPr lang="zh-CN" altLang="zh-CN" b="1" dirty="0">
                <a:solidFill>
                  <a:srgbClr val="FF0000"/>
                </a:solidFill>
              </a:rPr>
              <a:t>概括主题</a:t>
            </a:r>
            <a:endParaRPr lang="en-US" altLang="zh-CN" b="1" dirty="0">
              <a:solidFill>
                <a:srgbClr val="FF0000"/>
              </a:solidFill>
            </a:endParaRPr>
          </a:p>
          <a:p>
            <a:pPr>
              <a:lnSpc>
                <a:spcPct val="170000"/>
              </a:lnSpc>
            </a:pPr>
            <a:r>
              <a:rPr lang="zh-CN" altLang="zh-CN" b="1" dirty="0"/>
              <a:t>诗人以感人的真诚和慷慨悲凉的情感咏叹了生命的忧患、生命的悲剧，流露出对于生命短促的浓浓感伤，但诗人并没有陷在消沉的情绪中不能自拔，而是在对统一天下大业的追求中获得了超越，抒发出渴望招纳贤才、建功立业的宏图大愿。</a:t>
            </a:r>
          </a:p>
        </p:txBody>
      </p:sp>
    </p:spTree>
    <p:extLst>
      <p:ext uri="{BB962C8B-B14F-4D97-AF65-F5344CB8AC3E}">
        <p14:creationId xmlns:p14="http://schemas.microsoft.com/office/powerpoint/2010/main" xmlns="" val="811210276"/>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inHorizontal)">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529389"/>
            <a:ext cx="12063663" cy="6176211"/>
          </a:xfrm>
        </p:spPr>
        <p:txBody>
          <a:bodyPr>
            <a:normAutofit fontScale="70000" lnSpcReduction="20000"/>
          </a:bodyPr>
          <a:lstStyle/>
          <a:p>
            <a:pPr algn="ctr">
              <a:lnSpc>
                <a:spcPct val="170000"/>
              </a:lnSpc>
            </a:pPr>
            <a:r>
              <a:rPr lang="zh-CN" altLang="zh-CN" b="1" dirty="0">
                <a:solidFill>
                  <a:srgbClr val="FF0000"/>
                </a:solidFill>
              </a:rPr>
              <a:t>鉴赏诗人形象：</a:t>
            </a:r>
            <a:endParaRPr lang="en-US" altLang="zh-CN" b="1" dirty="0">
              <a:solidFill>
                <a:srgbClr val="FF0000"/>
              </a:solidFill>
            </a:endParaRPr>
          </a:p>
          <a:p>
            <a:pPr>
              <a:lnSpc>
                <a:spcPct val="170000"/>
              </a:lnSpc>
            </a:pPr>
            <a:r>
              <a:rPr lang="zh-CN" altLang="zh-CN" b="1" dirty="0"/>
              <a:t>诗歌塑造了一位胸怀天下，渴望建功立业，求贤若渴的诗人形象。</a:t>
            </a:r>
          </a:p>
          <a:p>
            <a:pPr>
              <a:lnSpc>
                <a:spcPct val="170000"/>
              </a:lnSpc>
            </a:pPr>
            <a:r>
              <a:rPr lang="zh-CN" altLang="zh-CN" b="1" dirty="0"/>
              <a:t>曹操有宏大志向，充满霸气和谦恭之气；有广博的胸襟，待人真诚、热情、尊重人才（爱才惜才），对犹豫彷徨未找到明主的贤才给予关心和同情。他忧人生，忧贤才，忧天下。因壮志难酬而忧，但他没有陷入低沉的哀叹而不能自拔，反而因忧愁而迸发出巨大的生命能量</a:t>
            </a:r>
            <a:r>
              <a:rPr lang="en-US" altLang="zh-CN" b="1" dirty="0"/>
              <a:t> </a:t>
            </a:r>
            <a:r>
              <a:rPr lang="zh-CN" altLang="zh-CN" b="1" dirty="0"/>
              <a:t>。《短歌行》是曹操胸怀大志的壮歌，体现了直面现实、热爱生命的担当与豪情。曹操的忧是进取中的忧，是追梦中的忧，是反复忧愁后的奋发激昂。生逢乱世，他彰显了生命价值，影响推动了一个时代。</a:t>
            </a:r>
          </a:p>
        </p:txBody>
      </p:sp>
    </p:spTree>
    <p:extLst>
      <p:ext uri="{BB962C8B-B14F-4D97-AF65-F5344CB8AC3E}">
        <p14:creationId xmlns:p14="http://schemas.microsoft.com/office/powerpoint/2010/main" xmlns="" val="2209664318"/>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out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out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out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17986" y="497306"/>
            <a:ext cx="12074014" cy="5871410"/>
          </a:xfrm>
        </p:spPr>
        <p:txBody>
          <a:bodyPr>
            <a:normAutofit fontScale="70000" lnSpcReduction="20000"/>
          </a:bodyPr>
          <a:lstStyle/>
          <a:p>
            <a:pPr algn="ctr">
              <a:lnSpc>
                <a:spcPct val="170000"/>
              </a:lnSpc>
            </a:pPr>
            <a:r>
              <a:rPr lang="zh-CN" altLang="zh-CN" b="1" dirty="0">
                <a:solidFill>
                  <a:srgbClr val="FF0000"/>
                </a:solidFill>
              </a:rPr>
              <a:t>概括艺术特色：</a:t>
            </a:r>
            <a:endParaRPr lang="en-US" altLang="zh-CN" b="1" dirty="0">
              <a:solidFill>
                <a:srgbClr val="FF0000"/>
              </a:solidFill>
            </a:endParaRPr>
          </a:p>
          <a:p>
            <a:pPr>
              <a:lnSpc>
                <a:spcPct val="170000"/>
              </a:lnSpc>
            </a:pPr>
            <a:r>
              <a:rPr lang="zh-CN" altLang="zh-CN" b="1" dirty="0">
                <a:solidFill>
                  <a:srgbClr val="00B050"/>
                </a:solidFill>
              </a:rPr>
              <a:t>（</a:t>
            </a:r>
            <a:r>
              <a:rPr lang="en-US" altLang="zh-CN" b="1" dirty="0">
                <a:solidFill>
                  <a:srgbClr val="00B050"/>
                </a:solidFill>
              </a:rPr>
              <a:t>1</a:t>
            </a:r>
            <a:r>
              <a:rPr lang="zh-CN" altLang="zh-CN" b="1" dirty="0">
                <a:solidFill>
                  <a:srgbClr val="00B050"/>
                </a:solidFill>
              </a:rPr>
              <a:t>）用典</a:t>
            </a:r>
          </a:p>
          <a:p>
            <a:pPr>
              <a:lnSpc>
                <a:spcPct val="170000"/>
              </a:lnSpc>
            </a:pPr>
            <a:r>
              <a:rPr lang="zh-CN" altLang="zh-CN" b="1" dirty="0"/>
              <a:t>适当用典可以增大诗词表现力，在有限的词语中展现更为丰富的内涵，可以增加韵味和情趣，也可以使诗词委婉含蓄，避免平直。</a:t>
            </a:r>
          </a:p>
          <a:p>
            <a:pPr>
              <a:lnSpc>
                <a:spcPct val="170000"/>
              </a:lnSpc>
            </a:pPr>
            <a:r>
              <a:rPr lang="zh-CN" altLang="zh-CN" b="1" dirty="0"/>
              <a:t>①“青青子衿”——《诗经·郑风·子衿》</a:t>
            </a:r>
          </a:p>
          <a:p>
            <a:pPr>
              <a:lnSpc>
                <a:spcPct val="170000"/>
              </a:lnSpc>
            </a:pPr>
            <a:r>
              <a:rPr lang="zh-CN" altLang="zh-CN" b="1" dirty="0"/>
              <a:t>比喻渴慕贤才本意是传达恋爱中的女子对情人爱怨和期盼的心情，这里诗人化用诗意，比喻热烈期待贤士的到来古朴深沉，自然妥贴。</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3066609829"/>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861134"/>
            <a:ext cx="12191999" cy="4971495"/>
          </a:xfrm>
        </p:spPr>
        <p:txBody>
          <a:bodyPr>
            <a:normAutofit fontScale="62500" lnSpcReduction="20000"/>
          </a:bodyPr>
          <a:lstStyle/>
          <a:p>
            <a:pPr>
              <a:lnSpc>
                <a:spcPct val="170000"/>
              </a:lnSpc>
            </a:pPr>
            <a:r>
              <a:rPr lang="zh-CN" altLang="zh-CN" b="1" dirty="0"/>
              <a:t>②“呦呦鹿鸣，食野之苹我有嘉宾，鼓瑟吹笙”——《诗经</a:t>
            </a:r>
            <a:r>
              <a:rPr lang="en-US" altLang="zh-CN" b="1" dirty="0"/>
              <a:t>.</a:t>
            </a:r>
            <a:r>
              <a:rPr lang="zh-CN" altLang="zh-CN" b="1" dirty="0"/>
              <a:t>小雅</a:t>
            </a:r>
            <a:r>
              <a:rPr lang="en-US" altLang="zh-CN" b="1" dirty="0"/>
              <a:t>.</a:t>
            </a:r>
            <a:r>
              <a:rPr lang="zh-CN" altLang="zh-CN" b="1" dirty="0"/>
              <a:t>鹿鸣》</a:t>
            </a:r>
          </a:p>
          <a:p>
            <a:pPr>
              <a:lnSpc>
                <a:spcPct val="170000"/>
              </a:lnSpc>
            </a:pPr>
            <a:r>
              <a:rPr lang="zh-CN" altLang="zh-CN" b="1" dirty="0"/>
              <a:t>贤才若来投奔于己，必将极尽礼节招待他</a:t>
            </a:r>
          </a:p>
          <a:p>
            <a:pPr>
              <a:lnSpc>
                <a:spcPct val="170000"/>
              </a:lnSpc>
            </a:pPr>
            <a:r>
              <a:rPr lang="zh-CN" altLang="zh-CN" b="1" dirty="0"/>
              <a:t>③“周公吐哺，天下归心”——《韩诗外传》</a:t>
            </a:r>
          </a:p>
          <a:p>
            <a:pPr>
              <a:lnSpc>
                <a:spcPct val="170000"/>
              </a:lnSpc>
            </a:pPr>
            <a:r>
              <a:rPr lang="zh-CN" altLang="zh-CN" b="1" dirty="0"/>
              <a:t>作者以周公自比，反复倾诉了求贤若渴的迫切心情，表明了为完成统一大业而不遗余力的真诚态度。</a:t>
            </a:r>
          </a:p>
          <a:p>
            <a:pPr>
              <a:lnSpc>
                <a:spcPct val="170000"/>
              </a:lnSpc>
            </a:pPr>
            <a:r>
              <a:rPr lang="zh-CN" altLang="zh-CN" b="1" dirty="0"/>
              <a:t>④“山不厌高，海不厌深”——《管子</a:t>
            </a:r>
            <a:r>
              <a:rPr lang="en-US" altLang="zh-CN" b="1" dirty="0"/>
              <a:t>.</a:t>
            </a:r>
            <a:r>
              <a:rPr lang="zh-CN" altLang="zh-CN" b="1" dirty="0"/>
              <a:t>形解》</a:t>
            </a:r>
          </a:p>
          <a:p>
            <a:pPr>
              <a:lnSpc>
                <a:spcPct val="170000"/>
              </a:lnSpc>
            </a:pPr>
            <a:r>
              <a:rPr lang="zh-CN" altLang="zh-CN" b="1" dirty="0"/>
              <a:t>海纳百川，诚心纳英才，希望接纳的人才越多越好。</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2376357831"/>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9"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9"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 y="993687"/>
            <a:ext cx="12191999" cy="4244138"/>
          </a:xfrm>
        </p:spPr>
        <p:txBody>
          <a:bodyPr>
            <a:normAutofit fontScale="55000" lnSpcReduction="20000"/>
          </a:bodyPr>
          <a:lstStyle/>
          <a:p>
            <a:pPr>
              <a:lnSpc>
                <a:spcPct val="170000"/>
              </a:lnSpc>
            </a:pPr>
            <a:r>
              <a:rPr lang="zh-CN" altLang="zh-CN" b="1" dirty="0">
                <a:solidFill>
                  <a:srgbClr val="00B050"/>
                </a:solidFill>
              </a:rPr>
              <a:t>（</a:t>
            </a:r>
            <a:r>
              <a:rPr lang="en-US" altLang="zh-CN" b="1" dirty="0">
                <a:solidFill>
                  <a:srgbClr val="00B050"/>
                </a:solidFill>
              </a:rPr>
              <a:t>2</a:t>
            </a:r>
            <a:r>
              <a:rPr lang="zh-CN" altLang="zh-CN" b="1" dirty="0">
                <a:solidFill>
                  <a:srgbClr val="00B050"/>
                </a:solidFill>
              </a:rPr>
              <a:t>）比兴</a:t>
            </a:r>
          </a:p>
          <a:p>
            <a:pPr>
              <a:lnSpc>
                <a:spcPct val="170000"/>
              </a:lnSpc>
            </a:pPr>
            <a:r>
              <a:rPr lang="en-US" altLang="zh-CN" b="1" dirty="0"/>
              <a:t>①“</a:t>
            </a:r>
            <a:r>
              <a:rPr lang="zh-CN" altLang="zh-CN" b="1" dirty="0"/>
              <a:t>明明如月，何时可掇？</a:t>
            </a:r>
            <a:r>
              <a:rPr lang="en-US" altLang="zh-CN" b="1" dirty="0"/>
              <a:t>”——</a:t>
            </a:r>
            <a:r>
              <a:rPr lang="zh-CN" altLang="zh-CN" b="1" dirty="0"/>
              <a:t>明月喻指贤才并起兴，表达贤才难得而忧虑不绝的心情。</a:t>
            </a:r>
          </a:p>
          <a:p>
            <a:pPr>
              <a:lnSpc>
                <a:spcPct val="170000"/>
              </a:lnSpc>
            </a:pPr>
            <a:r>
              <a:rPr lang="en-US" altLang="zh-CN" b="1" dirty="0"/>
              <a:t>②“</a:t>
            </a:r>
            <a:r>
              <a:rPr lang="zh-CN" altLang="zh-CN" b="1" dirty="0"/>
              <a:t>月明星稀，乌鹊南飞。绕树三匝，何枝可依？</a:t>
            </a:r>
            <a:r>
              <a:rPr lang="en-US" altLang="zh-CN" b="1" dirty="0"/>
              <a:t>”——</a:t>
            </a:r>
            <a:r>
              <a:rPr lang="zh-CN" altLang="zh-CN" b="1" dirty="0"/>
              <a:t>比喻贤才尚在徘徊选择之意，以此起兴流露出诗人唯恐贤才不来归附的焦急心情。</a:t>
            </a:r>
          </a:p>
          <a:p>
            <a:pPr>
              <a:lnSpc>
                <a:spcPct val="170000"/>
              </a:lnSpc>
            </a:pPr>
            <a:r>
              <a:rPr lang="en-US" altLang="zh-CN" b="1" dirty="0"/>
              <a:t>③“</a:t>
            </a:r>
            <a:r>
              <a:rPr lang="zh-CN" altLang="zh-CN" b="1" dirty="0"/>
              <a:t>山不厌高，海不厌深。</a:t>
            </a:r>
            <a:r>
              <a:rPr lang="en-US" altLang="zh-CN" b="1" dirty="0"/>
              <a:t>”——</a:t>
            </a:r>
            <a:r>
              <a:rPr lang="zh-CN" altLang="zh-CN" b="1" dirty="0"/>
              <a:t>以山高海深比喻广招人才的博大胸怀并以此起兴，意在表明诗人以开阔的胸怀接纳贤才，唯才是举。</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254127542"/>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1420427"/>
            <a:ext cx="12191999" cy="2592280"/>
          </a:xfrm>
        </p:spPr>
        <p:txBody>
          <a:bodyPr>
            <a:normAutofit fontScale="62500" lnSpcReduction="20000"/>
          </a:bodyPr>
          <a:lstStyle/>
          <a:p>
            <a:pPr>
              <a:lnSpc>
                <a:spcPct val="170000"/>
              </a:lnSpc>
            </a:pPr>
            <a:r>
              <a:rPr lang="zh-CN" altLang="zh-CN" b="1" dirty="0">
                <a:solidFill>
                  <a:srgbClr val="00B050"/>
                </a:solidFill>
              </a:rPr>
              <a:t>（</a:t>
            </a:r>
            <a:r>
              <a:rPr lang="en-US" altLang="zh-CN" b="1" dirty="0">
                <a:solidFill>
                  <a:srgbClr val="00B050"/>
                </a:solidFill>
              </a:rPr>
              <a:t>3</a:t>
            </a:r>
            <a:r>
              <a:rPr lang="zh-CN" altLang="zh-CN" b="1" dirty="0">
                <a:solidFill>
                  <a:srgbClr val="00B050"/>
                </a:solidFill>
              </a:rPr>
              <a:t>）言志与抒情相结合</a:t>
            </a:r>
          </a:p>
          <a:p>
            <a:pPr>
              <a:lnSpc>
                <a:spcPct val="170000"/>
              </a:lnSpc>
            </a:pPr>
            <a:r>
              <a:rPr lang="zh-CN" altLang="zh-CN" b="1" dirty="0"/>
              <a:t>言志是这首诗的基调和灵魂。它加强了诗作的内容，使之更为厚重：它决定着诗作的主旨，使之更为深刻。而本诗的抒情性在很大程度上起到了加强作品感染力的艺术效果。</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620304242"/>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B96A66E7-EA0D-4C2B-B039-5C13CCBC21F8}"/>
              </a:ext>
            </a:extLst>
          </p:cNvPr>
          <p:cNvSpPr txBox="1"/>
          <p:nvPr/>
        </p:nvSpPr>
        <p:spPr>
          <a:xfrm>
            <a:off x="9773729" y="193251"/>
            <a:ext cx="2004291" cy="369332"/>
          </a:xfrm>
          <a:prstGeom prst="rect">
            <a:avLst/>
          </a:prstGeom>
          <a:noFill/>
        </p:spPr>
        <p:txBody>
          <a:bodyPr wrap="square" rtlCol="0">
            <a:spAutoFit/>
          </a:bodyPr>
          <a:lstStyle/>
          <a:p>
            <a:r>
              <a:rPr lang="zh-CN" altLang="en-US" b="1" dirty="0">
                <a:solidFill>
                  <a:schemeClr val="accent1"/>
                </a:solidFill>
              </a:rPr>
              <a:t>人教版必修上册</a:t>
            </a:r>
          </a:p>
        </p:txBody>
      </p:sp>
      <p:sp>
        <p:nvSpPr>
          <p:cNvPr id="5" name="文本框 4">
            <a:extLst>
              <a:ext uri="{FF2B5EF4-FFF2-40B4-BE49-F238E27FC236}">
                <a16:creationId xmlns:a16="http://schemas.microsoft.com/office/drawing/2014/main" xmlns="" id="{C436DB20-ED0E-48C8-83FD-9B05A434AC43}"/>
              </a:ext>
            </a:extLst>
          </p:cNvPr>
          <p:cNvSpPr txBox="1"/>
          <p:nvPr/>
        </p:nvSpPr>
        <p:spPr>
          <a:xfrm>
            <a:off x="2006355" y="3097398"/>
            <a:ext cx="8362764" cy="1107996"/>
          </a:xfrm>
          <a:prstGeom prst="rect">
            <a:avLst/>
          </a:prstGeom>
          <a:noFill/>
        </p:spPr>
        <p:txBody>
          <a:bodyPr wrap="square" rtlCol="0">
            <a:spAutoFit/>
          </a:bodyPr>
          <a:lstStyle/>
          <a:p>
            <a:pPr algn="ctr"/>
            <a:r>
              <a:rPr lang="en-US" altLang="zh-CN" sz="6600" b="1" dirty="0">
                <a:solidFill>
                  <a:srgbClr val="00B050"/>
                </a:solidFill>
              </a:rPr>
              <a:t>7.2 </a:t>
            </a:r>
            <a:r>
              <a:rPr lang="zh-CN" altLang="zh-CN" sz="6600" b="1" dirty="0">
                <a:solidFill>
                  <a:srgbClr val="00B050"/>
                </a:solidFill>
              </a:rPr>
              <a:t>归园田居（其一）</a:t>
            </a:r>
            <a:endParaRPr lang="zh-CN" altLang="en-US" sz="6600" dirty="0">
              <a:solidFill>
                <a:srgbClr val="00B050"/>
              </a:solidFill>
              <a:latin typeface="+mn-ea"/>
              <a:cs typeface="字魂27号-布丁体" panose="00000500000000000000" charset="-122"/>
            </a:endParaRPr>
          </a:p>
        </p:txBody>
      </p:sp>
    </p:spTree>
    <p:extLst>
      <p:ext uri="{BB962C8B-B14F-4D97-AF65-F5344CB8AC3E}">
        <p14:creationId xmlns:p14="http://schemas.microsoft.com/office/powerpoint/2010/main" xmlns="" val="2683150101"/>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506361" y="1536138"/>
            <a:ext cx="10972800" cy="4616087"/>
          </a:xfrm>
        </p:spPr>
        <p:txBody>
          <a:bodyPr>
            <a:normAutofit fontScale="62500" lnSpcReduction="20000"/>
          </a:bodyPr>
          <a:lstStyle/>
          <a:p>
            <a:pPr>
              <a:lnSpc>
                <a:spcPct val="170000"/>
              </a:lnSpc>
            </a:pPr>
            <a:r>
              <a:rPr lang="zh-CN" altLang="zh-CN" b="1" dirty="0"/>
              <a:t>《归园田居》是东晋文学家陶渊明的组诗作品，材料选择的是第一首。这首诗以追悔开始，以庆幸结束，追悔自己</a:t>
            </a:r>
            <a:r>
              <a:rPr lang="en-US" altLang="zh-CN" b="1" dirty="0"/>
              <a:t>“</a:t>
            </a:r>
            <a:r>
              <a:rPr lang="zh-CN" altLang="zh-CN" b="1" dirty="0"/>
              <a:t>误落尘网</a:t>
            </a:r>
            <a:r>
              <a:rPr lang="en-US" altLang="zh-CN" b="1" dirty="0"/>
              <a:t>”“</a:t>
            </a:r>
            <a:r>
              <a:rPr lang="zh-CN" altLang="zh-CN" b="1" dirty="0"/>
              <a:t>久在樊笼</a:t>
            </a:r>
            <a:r>
              <a:rPr lang="en-US" altLang="zh-CN" b="1" dirty="0"/>
              <a:t>”</a:t>
            </a:r>
            <a:r>
              <a:rPr lang="zh-CN" altLang="zh-CN" b="1" dirty="0"/>
              <a:t>的压抑与痛苦，庆幸自己终</a:t>
            </a:r>
            <a:r>
              <a:rPr lang="en-US" altLang="zh-CN" b="1" dirty="0"/>
              <a:t>“</a:t>
            </a:r>
            <a:r>
              <a:rPr lang="zh-CN" altLang="zh-CN" b="1" dirty="0"/>
              <a:t>归园田</a:t>
            </a:r>
            <a:r>
              <a:rPr lang="en-US" altLang="zh-CN" b="1" dirty="0"/>
              <a:t>”</a:t>
            </a:r>
            <a:r>
              <a:rPr lang="zh-CN" altLang="zh-CN" b="1" dirty="0"/>
              <a:t>，复</a:t>
            </a:r>
            <a:r>
              <a:rPr lang="en-US" altLang="zh-CN" b="1" dirty="0"/>
              <a:t>“</a:t>
            </a:r>
            <a:r>
              <a:rPr lang="zh-CN" altLang="zh-CN" b="1" dirty="0"/>
              <a:t>返自然</a:t>
            </a:r>
            <a:r>
              <a:rPr lang="en-US" altLang="zh-CN" b="1" dirty="0"/>
              <a:t>”</a:t>
            </a:r>
            <a:r>
              <a:rPr lang="zh-CN" altLang="zh-CN" b="1" dirty="0"/>
              <a:t>的惬意与欢欣。从对官场生活的强烈厌倦，写到田园风光的美好动人，农村生活的舒心愉快，流露了一种如释重负的心情，真切表达了诗人对污浊官场的厌恶，对自然和自由的热爱，对山林隐居生活的无限向往与怡然陶醉。</a:t>
            </a:r>
          </a:p>
        </p:txBody>
      </p:sp>
      <p:pic>
        <p:nvPicPr>
          <p:cNvPr id="4" name="图片 3">
            <a:extLst>
              <a:ext uri="{FF2B5EF4-FFF2-40B4-BE49-F238E27FC236}">
                <a16:creationId xmlns:a16="http://schemas.microsoft.com/office/drawing/2014/main" xmlns="" id="{F3B5FDBC-B6A9-447C-87B4-ECFB26068228}"/>
              </a:ext>
            </a:extLst>
          </p:cNvPr>
          <p:cNvPicPr/>
          <p:nvPr/>
        </p:nvPicPr>
        <p:blipFill>
          <a:blip r:embed="rId2">
            <a:extLst>
              <a:ext uri="{28A0092B-C50C-407E-A947-70E740481C1C}">
                <a14:useLocalDpi xmlns:a14="http://schemas.microsoft.com/office/drawing/2010/main" xmlns="" val="0"/>
              </a:ext>
            </a:extLst>
          </a:blip>
          <a:srcRect l="7076" t="22826" r="8018" b="23914"/>
          <a:stretch>
            <a:fillRect/>
          </a:stretch>
        </p:blipFill>
        <p:spPr bwMode="auto">
          <a:xfrm>
            <a:off x="0" y="0"/>
            <a:ext cx="3432534" cy="1536138"/>
          </a:xfrm>
          <a:prstGeom prst="rect">
            <a:avLst/>
          </a:prstGeom>
          <a:noFill/>
          <a:ln>
            <a:noFill/>
          </a:ln>
        </p:spPr>
      </p:pic>
    </p:spTree>
    <p:extLst>
      <p:ext uri="{BB962C8B-B14F-4D97-AF65-F5344CB8AC3E}">
        <p14:creationId xmlns:p14="http://schemas.microsoft.com/office/powerpoint/2010/main" xmlns="" val="3247140396"/>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753978"/>
            <a:ext cx="12192000" cy="4764505"/>
          </a:xfrm>
        </p:spPr>
        <p:txBody>
          <a:bodyPr>
            <a:normAutofit fontScale="85000" lnSpcReduction="10000"/>
          </a:bodyPr>
          <a:lstStyle/>
          <a:p>
            <a:pPr>
              <a:lnSpc>
                <a:spcPct val="160000"/>
              </a:lnSpc>
            </a:pPr>
            <a:r>
              <a:rPr lang="zh-CN" altLang="zh-CN" b="1" dirty="0"/>
              <a:t>积累陶渊明名句</a:t>
            </a:r>
            <a:r>
              <a:rPr lang="zh-CN" altLang="en-US" b="1" dirty="0"/>
              <a:t>：</a:t>
            </a:r>
            <a:endParaRPr lang="zh-CN" altLang="zh-CN" b="1" dirty="0"/>
          </a:p>
          <a:p>
            <a:pPr>
              <a:lnSpc>
                <a:spcPct val="160000"/>
              </a:lnSpc>
            </a:pPr>
            <a:r>
              <a:rPr lang="en-US" altLang="zh-CN" b="1" dirty="0"/>
              <a:t>1.</a:t>
            </a:r>
            <a:r>
              <a:rPr lang="zh-CN" altLang="zh-CN" b="1" dirty="0"/>
              <a:t>采菊东篱下，悠然见南山。</a:t>
            </a:r>
            <a:r>
              <a:rPr lang="en-US" altLang="zh-CN" b="1" dirty="0"/>
              <a:t>——</a:t>
            </a:r>
            <a:r>
              <a:rPr lang="zh-CN" altLang="zh-CN" b="1" dirty="0"/>
              <a:t>《饮酒</a:t>
            </a:r>
            <a:r>
              <a:rPr lang="en-US" altLang="zh-CN" b="1" dirty="0"/>
              <a:t>·</a:t>
            </a:r>
            <a:r>
              <a:rPr lang="zh-CN" altLang="zh-CN" b="1" dirty="0"/>
              <a:t>结庐在人境》</a:t>
            </a:r>
          </a:p>
          <a:p>
            <a:pPr>
              <a:lnSpc>
                <a:spcPct val="160000"/>
              </a:lnSpc>
            </a:pPr>
            <a:r>
              <a:rPr lang="en-US" altLang="zh-CN" b="1" dirty="0"/>
              <a:t>2.</a:t>
            </a:r>
            <a:r>
              <a:rPr lang="zh-CN" altLang="zh-CN" b="1" dirty="0"/>
              <a:t>盛年不重来，一日难再晨。</a:t>
            </a:r>
            <a:r>
              <a:rPr lang="en-US" altLang="zh-CN" b="1" dirty="0"/>
              <a:t>——</a:t>
            </a:r>
            <a:r>
              <a:rPr lang="zh-CN" altLang="zh-CN" b="1" dirty="0"/>
              <a:t>《惜时》</a:t>
            </a:r>
          </a:p>
          <a:p>
            <a:pPr>
              <a:lnSpc>
                <a:spcPct val="160000"/>
              </a:lnSpc>
            </a:pPr>
            <a:r>
              <a:rPr lang="en-US" altLang="zh-CN" b="1" dirty="0"/>
              <a:t>3.</a:t>
            </a:r>
            <a:r>
              <a:rPr lang="zh-CN" altLang="zh-CN" b="1" dirty="0"/>
              <a:t>及时当勉励，岁月不待人。</a:t>
            </a:r>
            <a:r>
              <a:rPr lang="en-US" altLang="zh-CN" b="1" dirty="0"/>
              <a:t>——</a:t>
            </a:r>
            <a:r>
              <a:rPr lang="zh-CN" altLang="zh-CN" b="1" dirty="0"/>
              <a:t>《惜时》</a:t>
            </a:r>
          </a:p>
          <a:p>
            <a:pPr>
              <a:lnSpc>
                <a:spcPct val="160000"/>
              </a:lnSpc>
            </a:pPr>
            <a:r>
              <a:rPr lang="en-US" altLang="zh-CN" b="1" dirty="0"/>
              <a:t>4.</a:t>
            </a:r>
            <a:r>
              <a:rPr lang="zh-CN" altLang="zh-CN" b="1" dirty="0"/>
              <a:t>山气日夕佳，飞鸟相与还。</a:t>
            </a:r>
            <a:r>
              <a:rPr lang="en-US" altLang="zh-CN" b="1" dirty="0"/>
              <a:t>——</a:t>
            </a:r>
            <a:r>
              <a:rPr lang="zh-CN" altLang="zh-CN" b="1" dirty="0"/>
              <a:t>《饮酒</a:t>
            </a:r>
            <a:r>
              <a:rPr lang="en-US" altLang="zh-CN" b="1" dirty="0"/>
              <a:t>·</a:t>
            </a:r>
            <a:r>
              <a:rPr lang="zh-CN" altLang="zh-CN" b="1" dirty="0"/>
              <a:t>结庐在人境》</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3279041978"/>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xmlns="" id="{F957D91F-F322-4919-848B-17FE654A38F7}"/>
              </a:ext>
            </a:extLst>
          </p:cNvPr>
          <p:cNvSpPr>
            <a:spLocks noChangeArrowheads="1"/>
          </p:cNvSpPr>
          <p:nvPr/>
        </p:nvSpPr>
        <p:spPr bwMode="auto">
          <a:xfrm>
            <a:off x="350520" y="774858"/>
            <a:ext cx="11490960" cy="45368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zh-CN" sz="2400" b="1" dirty="0"/>
              <a:t>二、古诗词是中华传统文化的精华，</a:t>
            </a:r>
            <a:r>
              <a:rPr lang="en-US" altLang="zh-CN" sz="2400" b="1" dirty="0"/>
              <a:t> </a:t>
            </a:r>
            <a:r>
              <a:rPr lang="zh-CN" altLang="zh-CN" sz="2400" b="1" dirty="0"/>
              <a:t>具有很强的音乐性。建议组织一次班级诗歌朗诵会，通过多种形式的朗诵，体会古诗词的音韵美。</a:t>
            </a:r>
          </a:p>
          <a:p>
            <a:pPr>
              <a:lnSpc>
                <a:spcPct val="150000"/>
              </a:lnSpc>
            </a:pPr>
            <a:r>
              <a:rPr lang="en-US" altLang="zh-CN" sz="2400" b="1" dirty="0"/>
              <a:t>1.</a:t>
            </a:r>
            <a:r>
              <a:rPr lang="zh-CN" altLang="zh-CN" sz="2400" b="1" dirty="0"/>
              <a:t>每位同学选择自己最喜欢的一首诗词在小组内朗诵。朗诵前，要反复揣摩其情感基调和音韵节奏，设计朗诵脚本；也可以从网络上搜集相关音频、视频资料，学习借鉴。</a:t>
            </a:r>
          </a:p>
          <a:p>
            <a:pPr>
              <a:lnSpc>
                <a:spcPct val="150000"/>
              </a:lnSpc>
            </a:pPr>
            <a:r>
              <a:rPr lang="en-US" altLang="zh-CN" sz="2400" b="1" dirty="0"/>
              <a:t>2.</a:t>
            </a:r>
            <a:r>
              <a:rPr lang="zh-CN" altLang="zh-CN" sz="2400" b="1" dirty="0"/>
              <a:t>每个小组推举代表参加班级朗诵会。可以为诗词配上合适的乐曲和图片，增强朗诵效果。</a:t>
            </a:r>
          </a:p>
          <a:p>
            <a:pPr eaLnBrk="1" hangingPunct="1">
              <a:lnSpc>
                <a:spcPct val="150000"/>
              </a:lnSpc>
            </a:pPr>
            <a:endParaRPr lang="zh-CN" altLang="en-US" sz="2800" b="1" dirty="0"/>
          </a:p>
        </p:txBody>
      </p:sp>
    </p:spTree>
  </p:cSld>
  <p:clrMapOvr>
    <a:masterClrMapping/>
  </p:clrMapOvr>
  <p:transition spd="slow" advTm="3000">
    <p:plus/>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753978"/>
            <a:ext cx="12192000" cy="4764505"/>
          </a:xfrm>
        </p:spPr>
        <p:txBody>
          <a:bodyPr>
            <a:normAutofit fontScale="77500" lnSpcReduction="20000"/>
          </a:bodyPr>
          <a:lstStyle/>
          <a:p>
            <a:pPr>
              <a:lnSpc>
                <a:spcPct val="150000"/>
              </a:lnSpc>
            </a:pPr>
            <a:r>
              <a:rPr lang="en-US" altLang="zh-CN" b="1" dirty="0"/>
              <a:t>5.</a:t>
            </a:r>
            <a:r>
              <a:rPr lang="zh-CN" altLang="zh-CN" b="1" dirty="0"/>
              <a:t>娇儿索父啼，良友抚我哭。</a:t>
            </a:r>
            <a:r>
              <a:rPr lang="en-US" altLang="zh-CN" b="1" dirty="0"/>
              <a:t>——</a:t>
            </a:r>
            <a:r>
              <a:rPr lang="zh-CN" altLang="zh-CN" b="1" dirty="0"/>
              <a:t>《拟挽歌辞三首》</a:t>
            </a:r>
          </a:p>
          <a:p>
            <a:pPr>
              <a:lnSpc>
                <a:spcPct val="150000"/>
              </a:lnSpc>
            </a:pPr>
            <a:r>
              <a:rPr lang="en-US" altLang="zh-CN" b="1" dirty="0"/>
              <a:t>6.</a:t>
            </a:r>
            <a:r>
              <a:rPr lang="zh-CN" altLang="zh-CN" b="1" dirty="0"/>
              <a:t>僮仆欢迎，稚子候门。三径就荒，松菊犹存。</a:t>
            </a:r>
            <a:r>
              <a:rPr lang="en-US" altLang="zh-CN" b="1" dirty="0"/>
              <a:t>——</a:t>
            </a:r>
            <a:r>
              <a:rPr lang="zh-CN" altLang="zh-CN" b="1" dirty="0"/>
              <a:t>《归去来兮辞》</a:t>
            </a:r>
          </a:p>
          <a:p>
            <a:pPr>
              <a:lnSpc>
                <a:spcPct val="150000"/>
              </a:lnSpc>
            </a:pPr>
            <a:r>
              <a:rPr lang="en-US" altLang="zh-CN" b="1" dirty="0"/>
              <a:t>7.</a:t>
            </a:r>
            <a:r>
              <a:rPr lang="zh-CN" altLang="zh-CN" b="1" dirty="0"/>
              <a:t>悲白露之晨零，顾襟袖以缅邈！</a:t>
            </a:r>
            <a:r>
              <a:rPr lang="en-US" altLang="zh-CN" b="1" dirty="0"/>
              <a:t>——</a:t>
            </a:r>
            <a:r>
              <a:rPr lang="zh-CN" altLang="zh-CN" b="1" dirty="0"/>
              <a:t>《闲情赋》</a:t>
            </a:r>
          </a:p>
          <a:p>
            <a:pPr>
              <a:lnSpc>
                <a:spcPct val="150000"/>
              </a:lnSpc>
            </a:pPr>
            <a:r>
              <a:rPr lang="en-US" altLang="zh-CN" b="1" dirty="0"/>
              <a:t>8.</a:t>
            </a:r>
            <a:r>
              <a:rPr lang="zh-CN" altLang="zh-CN" b="1" dirty="0"/>
              <a:t>紫芝谁复采？深谷久应芜。</a:t>
            </a:r>
            <a:r>
              <a:rPr lang="en-US" altLang="zh-CN" b="1" dirty="0"/>
              <a:t>——</a:t>
            </a:r>
            <a:r>
              <a:rPr lang="zh-CN" altLang="zh-CN" b="1" dirty="0"/>
              <a:t>《赠羊长史</a:t>
            </a:r>
            <a:r>
              <a:rPr lang="en-US" altLang="zh-CN" b="1" dirty="0"/>
              <a:t>·</a:t>
            </a:r>
            <a:r>
              <a:rPr lang="zh-CN" altLang="zh-CN" b="1" dirty="0"/>
              <a:t>并序》</a:t>
            </a:r>
          </a:p>
          <a:p>
            <a:pPr>
              <a:lnSpc>
                <a:spcPct val="150000"/>
              </a:lnSpc>
            </a:pPr>
            <a:r>
              <a:rPr lang="en-US" altLang="zh-CN" b="1" dirty="0"/>
              <a:t>9.</a:t>
            </a:r>
            <a:r>
              <a:rPr lang="zh-CN" altLang="zh-CN" b="1" dirty="0"/>
              <a:t>拥怀累代下，言尽意不舒。</a:t>
            </a:r>
            <a:r>
              <a:rPr lang="en-US" altLang="zh-CN" b="1" dirty="0"/>
              <a:t>——</a:t>
            </a:r>
            <a:r>
              <a:rPr lang="zh-CN" altLang="zh-CN" b="1" dirty="0"/>
              <a:t>《赠羊长史</a:t>
            </a:r>
            <a:r>
              <a:rPr lang="en-US" altLang="zh-CN" b="1" dirty="0"/>
              <a:t>·</a:t>
            </a:r>
            <a:r>
              <a:rPr lang="zh-CN" altLang="zh-CN" b="1" dirty="0"/>
              <a:t>并序》</a:t>
            </a:r>
          </a:p>
          <a:p>
            <a:pPr>
              <a:lnSpc>
                <a:spcPct val="150000"/>
              </a:lnSpc>
            </a:pPr>
            <a:r>
              <a:rPr lang="en-US" altLang="zh-CN" b="1" dirty="0"/>
              <a:t>10.</a:t>
            </a:r>
            <a:r>
              <a:rPr lang="zh-CN" altLang="zh-CN" b="1" dirty="0"/>
              <a:t>酒能祛百虑，菊解制颓龄。</a:t>
            </a:r>
            <a:r>
              <a:rPr lang="en-US" altLang="zh-CN" b="1" dirty="0"/>
              <a:t>——</a:t>
            </a:r>
            <a:r>
              <a:rPr lang="zh-CN" altLang="zh-CN" b="1" dirty="0"/>
              <a:t>《九日闲居</a:t>
            </a:r>
            <a:r>
              <a:rPr lang="en-US" altLang="zh-CN" b="1" dirty="0"/>
              <a:t>·</a:t>
            </a:r>
            <a:r>
              <a:rPr lang="zh-CN" altLang="zh-CN" b="1" dirty="0"/>
              <a:t>并序》</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137717639"/>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5428594" y="1732547"/>
            <a:ext cx="6446232" cy="4055694"/>
          </a:xfrm>
        </p:spPr>
        <p:txBody>
          <a:bodyPr>
            <a:normAutofit fontScale="70000" lnSpcReduction="20000"/>
          </a:bodyPr>
          <a:lstStyle/>
          <a:p>
            <a:pPr>
              <a:lnSpc>
                <a:spcPct val="160000"/>
              </a:lnSpc>
            </a:pPr>
            <a:r>
              <a:rPr lang="en-US" altLang="zh-CN" b="1" dirty="0">
                <a:solidFill>
                  <a:srgbClr val="C00000"/>
                </a:solidFill>
                <a:latin typeface="+mn-ea"/>
              </a:rPr>
              <a:t>1.</a:t>
            </a:r>
            <a:r>
              <a:rPr lang="zh-CN" altLang="zh-CN" b="1" dirty="0">
                <a:solidFill>
                  <a:srgbClr val="C00000"/>
                </a:solidFill>
                <a:latin typeface="+mn-ea"/>
              </a:rPr>
              <a:t>作者简介：</a:t>
            </a:r>
          </a:p>
          <a:p>
            <a:pPr>
              <a:lnSpc>
                <a:spcPct val="160000"/>
              </a:lnSpc>
            </a:pPr>
            <a:r>
              <a:rPr lang="zh-CN" altLang="zh-CN" b="1" dirty="0"/>
              <a:t>陶渊明</a:t>
            </a:r>
            <a:r>
              <a:rPr lang="en-US" altLang="zh-CN" b="1" dirty="0"/>
              <a:t>(365—427)</a:t>
            </a:r>
            <a:r>
              <a:rPr lang="zh-CN" altLang="zh-CN" b="1" dirty="0"/>
              <a:t>，一名潜，字元亮，世号靖节先生。东晋文学家。浔阳柴桑人。二十九岁时开始出仕，任江州祭酒，不久归隐。</a:t>
            </a:r>
            <a:endParaRPr lang="zh-CN" altLang="zh-CN" b="1" dirty="0">
              <a:latin typeface="+mn-ea"/>
            </a:endParaRPr>
          </a:p>
        </p:txBody>
      </p:sp>
      <p:sp>
        <p:nvSpPr>
          <p:cNvPr id="4" name="标题 1">
            <a:extLst>
              <a:ext uri="{FF2B5EF4-FFF2-40B4-BE49-F238E27FC236}">
                <a16:creationId xmlns:a16="http://schemas.microsoft.com/office/drawing/2014/main" xmlns="" id="{DB5CC752-3517-496B-A99A-329903809327}"/>
              </a:ext>
            </a:extLst>
          </p:cNvPr>
          <p:cNvSpPr>
            <a:spLocks noGrp="1"/>
          </p:cNvSpPr>
          <p:nvPr>
            <p:ph type="title"/>
          </p:nvPr>
        </p:nvSpPr>
        <p:spPr>
          <a:xfrm>
            <a:off x="5428594" y="632766"/>
            <a:ext cx="6446232" cy="737420"/>
          </a:xfrm>
        </p:spPr>
        <p:txBody>
          <a:bodyPr>
            <a:normAutofit fontScale="90000"/>
          </a:bodyPr>
          <a:lstStyle/>
          <a:p>
            <a:r>
              <a:rPr lang="zh-CN" altLang="zh-CN" b="1" dirty="0">
                <a:solidFill>
                  <a:srgbClr val="FF0000"/>
                </a:solidFill>
              </a:rPr>
              <a:t>文</a:t>
            </a:r>
            <a:r>
              <a:rPr lang="en-US" altLang="zh-CN" b="1" dirty="0">
                <a:solidFill>
                  <a:srgbClr val="FF0000"/>
                </a:solidFill>
              </a:rPr>
              <a:t> </a:t>
            </a:r>
            <a:r>
              <a:rPr lang="zh-CN" altLang="zh-CN" b="1" dirty="0">
                <a:solidFill>
                  <a:srgbClr val="FF0000"/>
                </a:solidFill>
              </a:rPr>
              <a:t>学</a:t>
            </a:r>
            <a:r>
              <a:rPr lang="en-US" altLang="zh-CN" b="1" dirty="0">
                <a:solidFill>
                  <a:srgbClr val="FF0000"/>
                </a:solidFill>
              </a:rPr>
              <a:t> </a:t>
            </a:r>
            <a:r>
              <a:rPr lang="zh-CN" altLang="zh-CN" b="1" dirty="0">
                <a:solidFill>
                  <a:srgbClr val="FF0000"/>
                </a:solidFill>
              </a:rPr>
              <a:t>常</a:t>
            </a:r>
            <a:r>
              <a:rPr lang="en-US" altLang="zh-CN" b="1" dirty="0">
                <a:solidFill>
                  <a:srgbClr val="FF0000"/>
                </a:solidFill>
              </a:rPr>
              <a:t> </a:t>
            </a:r>
            <a:r>
              <a:rPr lang="zh-CN" altLang="zh-CN" b="1" dirty="0">
                <a:solidFill>
                  <a:srgbClr val="FF0000"/>
                </a:solidFill>
              </a:rPr>
              <a:t>识</a:t>
            </a:r>
            <a:endParaRPr lang="zh-CN" altLang="en-US" dirty="0">
              <a:solidFill>
                <a:srgbClr val="FF0000"/>
              </a:solidFill>
            </a:endParaRPr>
          </a:p>
        </p:txBody>
      </p:sp>
      <p:pic>
        <p:nvPicPr>
          <p:cNvPr id="10" name="图片 9">
            <a:extLst>
              <a:ext uri="{FF2B5EF4-FFF2-40B4-BE49-F238E27FC236}">
                <a16:creationId xmlns:a16="http://schemas.microsoft.com/office/drawing/2014/main" xmlns="" id="{BDB05793-0022-4D0C-B2F6-0D8D6494CB76}"/>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632766"/>
            <a:ext cx="5324963" cy="5735950"/>
          </a:xfrm>
          <a:prstGeom prst="rect">
            <a:avLst/>
          </a:prstGeom>
        </p:spPr>
      </p:pic>
    </p:spTree>
    <p:extLst>
      <p:ext uri="{BB962C8B-B14F-4D97-AF65-F5344CB8AC3E}">
        <p14:creationId xmlns:p14="http://schemas.microsoft.com/office/powerpoint/2010/main" xmlns="" val="1980533312"/>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ou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58998" y="636044"/>
            <a:ext cx="11488993" cy="4939133"/>
          </a:xfrm>
        </p:spPr>
        <p:txBody>
          <a:bodyPr>
            <a:normAutofit fontScale="62500" lnSpcReduction="20000"/>
          </a:bodyPr>
          <a:lstStyle/>
          <a:p>
            <a:pPr>
              <a:lnSpc>
                <a:spcPct val="160000"/>
              </a:lnSpc>
            </a:pPr>
            <a:r>
              <a:rPr lang="zh-CN" altLang="zh-CN" b="1" dirty="0"/>
              <a:t>后陆续做过镇军参军、建威参军等小官，过着时隐时仕的生活。四十一岁再出为彭泽令，八十多天便弃职而去，从此归隐田园。他去世以后，友人私谥为</a:t>
            </a:r>
            <a:r>
              <a:rPr lang="en-US" altLang="zh-CN" b="1" dirty="0"/>
              <a:t>“</a:t>
            </a:r>
            <a:r>
              <a:rPr lang="zh-CN" altLang="zh-CN" b="1" dirty="0"/>
              <a:t>靖节</a:t>
            </a:r>
            <a:r>
              <a:rPr lang="en-US" altLang="zh-CN" b="1" dirty="0"/>
              <a:t>”</a:t>
            </a:r>
            <a:r>
              <a:rPr lang="zh-CN" altLang="zh-CN" b="1" dirty="0"/>
              <a:t>，故后世称</a:t>
            </a:r>
            <a:r>
              <a:rPr lang="en-US" altLang="zh-CN" b="1" dirty="0"/>
              <a:t>“</a:t>
            </a:r>
            <a:r>
              <a:rPr lang="zh-CN" altLang="zh-CN" b="1" dirty="0"/>
              <a:t>陶靖节</a:t>
            </a:r>
            <a:r>
              <a:rPr lang="en-US" altLang="zh-CN" b="1" dirty="0"/>
              <a:t>”</a:t>
            </a:r>
            <a:r>
              <a:rPr lang="zh-CN" altLang="zh-CN" b="1" dirty="0"/>
              <a:t>；因曾任彭泽县令，后人又称为</a:t>
            </a:r>
            <a:r>
              <a:rPr lang="en-US" altLang="zh-CN" b="1" dirty="0"/>
              <a:t>“</a:t>
            </a:r>
            <a:r>
              <a:rPr lang="zh-CN" altLang="zh-CN" b="1" dirty="0"/>
              <a:t>陶彭泽</a:t>
            </a:r>
            <a:r>
              <a:rPr lang="en-US" altLang="zh-CN" b="1" dirty="0"/>
              <a:t>”</a:t>
            </a:r>
            <a:r>
              <a:rPr lang="zh-CN" altLang="zh-CN" b="1" dirty="0"/>
              <a:t>。</a:t>
            </a:r>
          </a:p>
          <a:p>
            <a:pPr>
              <a:lnSpc>
                <a:spcPct val="160000"/>
              </a:lnSpc>
            </a:pPr>
            <a:r>
              <a:rPr lang="zh-CN" altLang="zh-CN" b="1" dirty="0"/>
              <a:t>陶渊明是这一时期成就最高的诗人，他的出现不仅成为中国士大夫精神的一个象征，而且在古典诗歌发展史上树立了一座里程碑，他所开创的田园诗以及“平淡自然”的诗风，把诗歌艺术提高到一种美的至境，标志着汉魏以来古典诗歌所能达到的高度。</a:t>
            </a:r>
          </a:p>
          <a:p>
            <a:pPr>
              <a:lnSpc>
                <a:spcPct val="170000"/>
              </a:lnSpc>
            </a:pPr>
            <a:endParaRPr lang="en-US" altLang="zh-CN" b="1" dirty="0">
              <a:latin typeface="+mn-ea"/>
            </a:endParaRPr>
          </a:p>
        </p:txBody>
      </p:sp>
    </p:spTree>
    <p:extLst>
      <p:ext uri="{BB962C8B-B14F-4D97-AF65-F5344CB8AC3E}">
        <p14:creationId xmlns:p14="http://schemas.microsoft.com/office/powerpoint/2010/main" xmlns="" val="1004360677"/>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750"/>
                                        <p:tgtEl>
                                          <p:spTgt spid="6">
                                            <p:txEl>
                                              <p:pRg st="0" end="0"/>
                                            </p:txEl>
                                          </p:spTgt>
                                        </p:tgtEl>
                                      </p:cBhvr>
                                    </p:animEffect>
                                    <p:anim calcmode="lin" valueType="num">
                                      <p:cBhvr>
                                        <p:cTn id="8"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750"/>
                                        <p:tgtEl>
                                          <p:spTgt spid="6">
                                            <p:txEl>
                                              <p:pRg st="1" end="1"/>
                                            </p:txEl>
                                          </p:spTgt>
                                        </p:tgtEl>
                                      </p:cBhvr>
                                    </p:animEffect>
                                    <p:anim calcmode="lin" valueType="num">
                                      <p:cBhvr>
                                        <p:cTn id="15" dur="75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75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612058"/>
            <a:ext cx="11871434" cy="6245942"/>
          </a:xfrm>
        </p:spPr>
        <p:txBody>
          <a:bodyPr>
            <a:normAutofit fontScale="62500" lnSpcReduction="20000"/>
          </a:bodyPr>
          <a:lstStyle/>
          <a:p>
            <a:pPr>
              <a:lnSpc>
                <a:spcPct val="170000"/>
              </a:lnSpc>
            </a:pPr>
            <a:r>
              <a:rPr lang="en-US" altLang="zh-CN" b="1" dirty="0">
                <a:solidFill>
                  <a:srgbClr val="C00000"/>
                </a:solidFill>
              </a:rPr>
              <a:t>2.</a:t>
            </a:r>
            <a:r>
              <a:rPr lang="zh-CN" altLang="zh-CN" b="1" dirty="0">
                <a:solidFill>
                  <a:srgbClr val="C00000"/>
                </a:solidFill>
              </a:rPr>
              <a:t>田园诗：</a:t>
            </a:r>
          </a:p>
          <a:p>
            <a:pPr>
              <a:lnSpc>
                <a:spcPct val="170000"/>
              </a:lnSpc>
            </a:pPr>
            <a:r>
              <a:rPr lang="zh-CN" altLang="zh-CN" b="1" dirty="0"/>
              <a:t>田园诗指歌咏田园生活的诗歌，多以农村景物和百姓、牧人、渔父等的劳动为题材。在中国文学史上，陶渊明第一个以田园景色和田园生活为题材进行了大量的诗歌创作。他的田园诗为中国古典诗歌开辟了一个新的境界，巧妙地将情、景、理三者结合起来描述农村风光和田园生活，诗歌风格清新、自然，描写细腻，具有强烈的艺术魅力。他开创的诗歌传统，被后代许多诗人继承和发扬。如唐代的王维、孟浩然、储光羲、韦应物、柳宗元等人，都是他的这一传统的继承者。而李白、白居易、辛弃疾、苏轼等大诗人，也都直接或间接地受到陶渊明的影响。</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1291505908"/>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xmlns="" id="{DB5CC752-3517-496B-A99A-329903809327}"/>
              </a:ext>
            </a:extLst>
          </p:cNvPr>
          <p:cNvSpPr>
            <a:spLocks noGrp="1"/>
          </p:cNvSpPr>
          <p:nvPr>
            <p:ph type="title"/>
          </p:nvPr>
        </p:nvSpPr>
        <p:spPr>
          <a:xfrm>
            <a:off x="609600" y="457201"/>
            <a:ext cx="10972800" cy="1143000"/>
          </a:xfrm>
        </p:spPr>
        <p:txBody>
          <a:bodyPr/>
          <a:lstStyle/>
          <a:p>
            <a:r>
              <a:rPr lang="zh-CN" altLang="zh-CN" b="1" dirty="0">
                <a:solidFill>
                  <a:srgbClr val="FF0000"/>
                </a:solidFill>
              </a:rPr>
              <a:t>背景及解题</a:t>
            </a:r>
            <a:endParaRPr lang="zh-CN" altLang="en-US" dirty="0">
              <a:solidFill>
                <a:srgbClr val="FF0000"/>
              </a:solidFill>
            </a:endParaRPr>
          </a:p>
        </p:txBody>
      </p:sp>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17987" y="1600201"/>
            <a:ext cx="11901948" cy="3335783"/>
          </a:xfrm>
        </p:spPr>
        <p:txBody>
          <a:bodyPr>
            <a:normAutofit fontScale="70000" lnSpcReduction="20000"/>
          </a:bodyPr>
          <a:lstStyle/>
          <a:p>
            <a:pPr>
              <a:lnSpc>
                <a:spcPct val="160000"/>
              </a:lnSpc>
            </a:pPr>
            <a:r>
              <a:rPr lang="en-US" altLang="zh-CN" b="1" dirty="0">
                <a:solidFill>
                  <a:srgbClr val="C00000"/>
                </a:solidFill>
                <a:latin typeface="+mn-ea"/>
              </a:rPr>
              <a:t>1.</a:t>
            </a:r>
            <a:r>
              <a:rPr lang="zh-CN" altLang="zh-CN" b="1" dirty="0">
                <a:solidFill>
                  <a:srgbClr val="C00000"/>
                </a:solidFill>
                <a:latin typeface="+mn-ea"/>
              </a:rPr>
              <a:t>背景：</a:t>
            </a:r>
          </a:p>
          <a:p>
            <a:pPr>
              <a:lnSpc>
                <a:spcPct val="160000"/>
              </a:lnSpc>
            </a:pPr>
            <a:r>
              <a:rPr lang="en-US" altLang="zh-CN" b="1" dirty="0"/>
              <a:t>405</a:t>
            </a:r>
            <a:r>
              <a:rPr lang="zh-CN" altLang="zh-CN" b="1" dirty="0"/>
              <a:t>年，陶渊明在江西彭泽做县令，不过八十多天，便声称不愿</a:t>
            </a:r>
            <a:r>
              <a:rPr lang="en-US" altLang="zh-CN" b="1" dirty="0"/>
              <a:t>“</a:t>
            </a:r>
            <a:r>
              <a:rPr lang="zh-CN" altLang="zh-CN" b="1" dirty="0"/>
              <a:t>为五斗米向乡里小儿折腰</a:t>
            </a:r>
            <a:r>
              <a:rPr lang="en-US" altLang="zh-CN" b="1" dirty="0"/>
              <a:t>”</a:t>
            </a:r>
            <a:r>
              <a:rPr lang="zh-CN" altLang="zh-CN" b="1" dirty="0"/>
              <a:t>，挂印回家。从此结束了时隐时仕、身不由己的生活，终老田园。归来后，作《归园田居》诗一组。</a:t>
            </a:r>
          </a:p>
          <a:p>
            <a:endParaRPr lang="zh-CN" altLang="en-US" dirty="0"/>
          </a:p>
        </p:txBody>
      </p:sp>
    </p:spTree>
    <p:extLst>
      <p:ext uri="{BB962C8B-B14F-4D97-AF65-F5344CB8AC3E}">
        <p14:creationId xmlns:p14="http://schemas.microsoft.com/office/powerpoint/2010/main" xmlns="" val="3492958157"/>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out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ox(in)">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664779" y="1155032"/>
            <a:ext cx="10862441" cy="3689683"/>
          </a:xfrm>
        </p:spPr>
        <p:txBody>
          <a:bodyPr>
            <a:normAutofit fontScale="92500" lnSpcReduction="20000"/>
          </a:bodyPr>
          <a:lstStyle/>
          <a:p>
            <a:pPr>
              <a:lnSpc>
                <a:spcPct val="170000"/>
              </a:lnSpc>
            </a:pPr>
            <a:r>
              <a:rPr lang="en-US" altLang="zh-CN" b="1" dirty="0">
                <a:solidFill>
                  <a:srgbClr val="C00000"/>
                </a:solidFill>
                <a:latin typeface="+mn-ea"/>
              </a:rPr>
              <a:t>2.</a:t>
            </a:r>
            <a:r>
              <a:rPr lang="zh-CN" altLang="zh-CN" b="1" dirty="0">
                <a:solidFill>
                  <a:srgbClr val="C00000"/>
                </a:solidFill>
                <a:latin typeface="+mn-ea"/>
              </a:rPr>
              <a:t>解</a:t>
            </a:r>
            <a:r>
              <a:rPr lang="en-US" altLang="zh-CN" b="1" dirty="0">
                <a:solidFill>
                  <a:srgbClr val="C00000"/>
                </a:solidFill>
                <a:latin typeface="+mn-ea"/>
              </a:rPr>
              <a:t> </a:t>
            </a:r>
            <a:r>
              <a:rPr lang="zh-CN" altLang="zh-CN" b="1" dirty="0">
                <a:solidFill>
                  <a:srgbClr val="C00000"/>
                </a:solidFill>
                <a:latin typeface="+mn-ea"/>
              </a:rPr>
              <a:t>题</a:t>
            </a:r>
            <a:endParaRPr lang="en-US" altLang="zh-CN" b="1" dirty="0">
              <a:solidFill>
                <a:srgbClr val="C00000"/>
              </a:solidFill>
              <a:latin typeface="+mn-ea"/>
            </a:endParaRPr>
          </a:p>
          <a:p>
            <a:pPr>
              <a:lnSpc>
                <a:spcPct val="170000"/>
              </a:lnSpc>
            </a:pPr>
            <a:r>
              <a:rPr lang="zh-CN" altLang="zh-CN" b="1" dirty="0"/>
              <a:t>《归园田居》共五首，描绘田园风光的美好与农村生活的淳朴可爱，抒发归隐后的愉悦心情。课本中所选是第一首。</a:t>
            </a:r>
          </a:p>
          <a:p>
            <a:endParaRPr lang="zh-CN" altLang="en-US" dirty="0"/>
          </a:p>
        </p:txBody>
      </p:sp>
    </p:spTree>
    <p:extLst>
      <p:ext uri="{BB962C8B-B14F-4D97-AF65-F5344CB8AC3E}">
        <p14:creationId xmlns:p14="http://schemas.microsoft.com/office/powerpoint/2010/main" xmlns="" val="1951356087"/>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911D26C-E281-42B0-9829-D7609C8B6E02}"/>
              </a:ext>
            </a:extLst>
          </p:cNvPr>
          <p:cNvSpPr>
            <a:spLocks noGrp="1"/>
          </p:cNvSpPr>
          <p:nvPr>
            <p:ph type="title"/>
          </p:nvPr>
        </p:nvSpPr>
        <p:spPr>
          <a:xfrm>
            <a:off x="476435" y="443314"/>
            <a:ext cx="10972800" cy="1143000"/>
          </a:xfrm>
        </p:spPr>
        <p:txBody>
          <a:bodyPr/>
          <a:lstStyle/>
          <a:p>
            <a:r>
              <a:rPr lang="zh-CN" altLang="en-US" b="1" dirty="0">
                <a:solidFill>
                  <a:srgbClr val="FF0000"/>
                </a:solidFill>
              </a:rPr>
              <a:t>基础知识</a:t>
            </a:r>
          </a:p>
        </p:txBody>
      </p:sp>
      <p:sp>
        <p:nvSpPr>
          <p:cNvPr id="3" name="内容占位符 2">
            <a:extLst>
              <a:ext uri="{FF2B5EF4-FFF2-40B4-BE49-F238E27FC236}">
                <a16:creationId xmlns:a16="http://schemas.microsoft.com/office/drawing/2014/main" xmlns="" id="{05AB75CC-2657-41B4-BED4-D62BED3F3482}"/>
              </a:ext>
            </a:extLst>
          </p:cNvPr>
          <p:cNvSpPr>
            <a:spLocks noGrp="1"/>
          </p:cNvSpPr>
          <p:nvPr>
            <p:ph idx="1"/>
          </p:nvPr>
        </p:nvSpPr>
        <p:spPr>
          <a:xfrm>
            <a:off x="609600" y="1325562"/>
            <a:ext cx="10972800" cy="5257800"/>
          </a:xfrm>
        </p:spPr>
        <p:txBody>
          <a:bodyPr/>
          <a:lstStyle/>
          <a:p>
            <a:pPr>
              <a:lnSpc>
                <a:spcPct val="150000"/>
              </a:lnSpc>
            </a:pPr>
            <a:r>
              <a:rPr lang="en-US" altLang="zh-CN" sz="2800" b="1" dirty="0"/>
              <a:t>1.</a:t>
            </a:r>
            <a:r>
              <a:rPr lang="zh-CN" altLang="zh-CN" sz="2800" b="1" dirty="0"/>
              <a:t>字音</a:t>
            </a:r>
          </a:p>
          <a:p>
            <a:pPr>
              <a:lnSpc>
                <a:spcPct val="150000"/>
              </a:lnSpc>
            </a:pPr>
            <a:r>
              <a:rPr lang="zh-CN" altLang="zh-CN" sz="2800" b="1" dirty="0"/>
              <a:t>羁鸟</a:t>
            </a:r>
            <a:r>
              <a:rPr lang="en-US" altLang="zh-CN" sz="2800" b="1" dirty="0"/>
              <a:t>(</a:t>
            </a:r>
            <a:r>
              <a:rPr lang="en-US" altLang="zh-CN" sz="2800" b="1" dirty="0" err="1"/>
              <a:t>jī</a:t>
            </a:r>
            <a:r>
              <a:rPr lang="en-US" altLang="zh-CN" sz="2800" b="1" dirty="0"/>
              <a:t>)</a:t>
            </a:r>
            <a:r>
              <a:rPr lang="zh-CN" altLang="zh-CN" sz="2800" b="1" dirty="0"/>
              <a:t>　　</a:t>
            </a:r>
            <a:r>
              <a:rPr lang="en-US" altLang="zh-CN" sz="2800" b="1" dirty="0"/>
              <a:t>  </a:t>
            </a:r>
            <a:r>
              <a:rPr lang="zh-CN" altLang="zh-CN" sz="2800" b="1" dirty="0"/>
              <a:t>守拙</a:t>
            </a:r>
            <a:r>
              <a:rPr lang="en-US" altLang="zh-CN" sz="2800" b="1" dirty="0"/>
              <a:t>(</a:t>
            </a:r>
            <a:r>
              <a:rPr lang="en-US" altLang="zh-CN" sz="2800" b="1" dirty="0" err="1"/>
              <a:t>zhuō</a:t>
            </a:r>
            <a:r>
              <a:rPr lang="en-US" altLang="zh-CN" sz="2800" b="1" dirty="0"/>
              <a:t>)	</a:t>
            </a:r>
            <a:r>
              <a:rPr lang="zh-CN" altLang="zh-CN" sz="2800" b="1" dirty="0"/>
              <a:t>荫后檐</a:t>
            </a:r>
            <a:r>
              <a:rPr lang="en-US" altLang="zh-CN" sz="2800" b="1" dirty="0"/>
              <a:t>(</a:t>
            </a:r>
            <a:r>
              <a:rPr lang="en-US" altLang="zh-CN" sz="2800" b="1" dirty="0" err="1"/>
              <a:t>yìn</a:t>
            </a:r>
            <a:r>
              <a:rPr lang="en-US" altLang="zh-CN" sz="2800" b="1" dirty="0"/>
              <a:t>)        </a:t>
            </a:r>
            <a:r>
              <a:rPr lang="zh-CN" altLang="zh-CN" sz="2800" b="1" dirty="0"/>
              <a:t>暧暧</a:t>
            </a:r>
            <a:r>
              <a:rPr lang="en-US" altLang="zh-CN" sz="2800" b="1" dirty="0"/>
              <a:t>(</a:t>
            </a:r>
            <a:r>
              <a:rPr lang="en-US" altLang="zh-CN" sz="2800" b="1" dirty="0" err="1"/>
              <a:t>ài</a:t>
            </a:r>
            <a:r>
              <a:rPr lang="en-US" altLang="zh-CN" sz="2800" b="1" dirty="0"/>
              <a:t>)	</a:t>
            </a:r>
            <a:endParaRPr lang="zh-CN" altLang="zh-CN" sz="2800" b="1" dirty="0"/>
          </a:p>
          <a:p>
            <a:pPr>
              <a:lnSpc>
                <a:spcPct val="150000"/>
              </a:lnSpc>
            </a:pPr>
            <a:r>
              <a:rPr lang="zh-CN" altLang="zh-CN" sz="2800" b="1" dirty="0"/>
              <a:t>墟里烟</a:t>
            </a:r>
            <a:r>
              <a:rPr lang="en-US" altLang="zh-CN" sz="2800" b="1" dirty="0"/>
              <a:t>(</a:t>
            </a:r>
            <a:r>
              <a:rPr lang="en-US" altLang="zh-CN" sz="2800" b="1" dirty="0" err="1"/>
              <a:t>xū</a:t>
            </a:r>
            <a:r>
              <a:rPr lang="en-US" altLang="zh-CN" sz="2800" b="1" dirty="0"/>
              <a:t>)  	</a:t>
            </a:r>
            <a:r>
              <a:rPr lang="zh-CN" altLang="zh-CN" sz="2800" b="1" dirty="0"/>
              <a:t>狗吠</a:t>
            </a:r>
            <a:r>
              <a:rPr lang="en-US" altLang="zh-CN" sz="2800" b="1" dirty="0"/>
              <a:t>(</a:t>
            </a:r>
            <a:r>
              <a:rPr lang="en-US" altLang="zh-CN" sz="2800" b="1" dirty="0" err="1"/>
              <a:t>fèi</a:t>
            </a:r>
            <a:r>
              <a:rPr lang="en-US" altLang="zh-CN" sz="2800" b="1" dirty="0"/>
              <a:t>)            </a:t>
            </a:r>
            <a:r>
              <a:rPr lang="zh-CN" altLang="zh-CN" sz="2800" b="1" dirty="0"/>
              <a:t>樊笼</a:t>
            </a:r>
            <a:r>
              <a:rPr lang="en-US" altLang="zh-CN" sz="2800" b="1" dirty="0"/>
              <a:t>(</a:t>
            </a:r>
            <a:r>
              <a:rPr lang="en-US" altLang="zh-CN" sz="2800" b="1" dirty="0" err="1"/>
              <a:t>fán</a:t>
            </a:r>
            <a:r>
              <a:rPr lang="en-US" altLang="zh-CN" sz="2800" b="1" dirty="0"/>
              <a:t>)</a:t>
            </a:r>
            <a:endParaRPr lang="zh-CN" altLang="zh-CN" sz="2800" b="1" dirty="0"/>
          </a:p>
          <a:p>
            <a:pPr>
              <a:lnSpc>
                <a:spcPct val="150000"/>
              </a:lnSpc>
            </a:pPr>
            <a:r>
              <a:rPr lang="en-US" altLang="zh-CN" sz="2800" b="1" dirty="0"/>
              <a:t>2. </a:t>
            </a:r>
            <a:r>
              <a:rPr lang="zh-CN" altLang="zh-CN" sz="2800" b="1" dirty="0"/>
              <a:t>古今异义</a:t>
            </a:r>
          </a:p>
          <a:p>
            <a:pPr>
              <a:lnSpc>
                <a:spcPct val="150000"/>
              </a:lnSpc>
            </a:pPr>
            <a:r>
              <a:rPr lang="zh-CN" altLang="zh-CN" sz="2800" b="1" dirty="0"/>
              <a:t>暧暧远人村，依依墟里烟</a:t>
            </a:r>
          </a:p>
          <a:p>
            <a:pPr>
              <a:lnSpc>
                <a:spcPct val="150000"/>
              </a:lnSpc>
            </a:pPr>
            <a:r>
              <a:rPr lang="zh-CN" altLang="zh-CN" sz="2800" b="1" dirty="0"/>
              <a:t>古义：隐约的样子。</a:t>
            </a:r>
          </a:p>
          <a:p>
            <a:pPr>
              <a:lnSpc>
                <a:spcPct val="150000"/>
              </a:lnSpc>
            </a:pPr>
            <a:r>
              <a:rPr lang="zh-CN" altLang="zh-CN" sz="2800" b="1" dirty="0"/>
              <a:t>今义：因留恋而不忍分离</a:t>
            </a:r>
          </a:p>
          <a:p>
            <a:endParaRPr lang="zh-CN" altLang="en-US" dirty="0"/>
          </a:p>
        </p:txBody>
      </p:sp>
    </p:spTree>
    <p:extLst>
      <p:ext uri="{BB962C8B-B14F-4D97-AF65-F5344CB8AC3E}">
        <p14:creationId xmlns:p14="http://schemas.microsoft.com/office/powerpoint/2010/main" xmlns="" val="3588232502"/>
      </p:ext>
    </p:extLst>
  </p:cSld>
  <p:clrMapOvr>
    <a:masterClrMapping/>
  </p:clrMapOvr>
  <p:transition spd="slow" advTm="3000">
    <p:plus/>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5E63BD6D-FDFC-439C-BAA2-953C1CCC0E44}"/>
              </a:ext>
            </a:extLst>
          </p:cNvPr>
          <p:cNvSpPr>
            <a:spLocks noGrp="1"/>
          </p:cNvSpPr>
          <p:nvPr>
            <p:ph idx="1"/>
          </p:nvPr>
        </p:nvSpPr>
        <p:spPr>
          <a:xfrm>
            <a:off x="2316480" y="746918"/>
            <a:ext cx="7559040" cy="5364163"/>
          </a:xfrm>
        </p:spPr>
        <p:txBody>
          <a:bodyPr/>
          <a:lstStyle/>
          <a:p>
            <a:pPr>
              <a:lnSpc>
                <a:spcPct val="150000"/>
              </a:lnSpc>
            </a:pPr>
            <a:r>
              <a:rPr lang="en-US" altLang="zh-CN" sz="2800" b="1" dirty="0"/>
              <a:t>3.</a:t>
            </a:r>
            <a:r>
              <a:rPr lang="zh-CN" altLang="zh-CN" sz="2800" b="1" dirty="0"/>
              <a:t>一词多义</a:t>
            </a:r>
          </a:p>
          <a:p>
            <a:pPr>
              <a:lnSpc>
                <a:spcPct val="150000"/>
              </a:lnSpc>
            </a:pPr>
            <a:r>
              <a:rPr lang="en-US" altLang="zh-CN" sz="2800" b="1" dirty="0"/>
              <a:t>(1)</a:t>
            </a:r>
            <a:r>
              <a:rPr lang="zh-CN" altLang="zh-CN" sz="2800" b="1" dirty="0"/>
              <a:t>归</a:t>
            </a:r>
          </a:p>
          <a:p>
            <a:pPr>
              <a:lnSpc>
                <a:spcPct val="150000"/>
              </a:lnSpc>
            </a:pPr>
            <a:r>
              <a:rPr lang="en-US" altLang="zh-CN" sz="2800" b="1" dirty="0"/>
              <a:t>①</a:t>
            </a:r>
            <a:r>
              <a:rPr lang="zh-CN" altLang="zh-CN" sz="2800" b="1" dirty="0"/>
              <a:t>守拙归园田</a:t>
            </a:r>
            <a:r>
              <a:rPr lang="en-US" altLang="zh-CN" sz="2800" b="1" dirty="0"/>
              <a:t>(</a:t>
            </a:r>
            <a:r>
              <a:rPr lang="zh-CN" altLang="zh-CN" sz="2800" b="1" dirty="0"/>
              <a:t>回到</a:t>
            </a:r>
            <a:r>
              <a:rPr lang="en-US" altLang="zh-CN" sz="2800" b="1" dirty="0"/>
              <a:t>)</a:t>
            </a:r>
            <a:endParaRPr lang="zh-CN" altLang="zh-CN" sz="2800" b="1" dirty="0"/>
          </a:p>
          <a:p>
            <a:pPr>
              <a:lnSpc>
                <a:spcPct val="150000"/>
              </a:lnSpc>
            </a:pPr>
            <a:r>
              <a:rPr lang="en-US" altLang="zh-CN" sz="2800" b="1" dirty="0"/>
              <a:t>②</a:t>
            </a:r>
            <a:r>
              <a:rPr lang="zh-CN" altLang="zh-CN" sz="2800" b="1" dirty="0"/>
              <a:t>周公吐哺，天下归心</a:t>
            </a:r>
            <a:r>
              <a:rPr lang="en-US" altLang="zh-CN" sz="2800" b="1" dirty="0"/>
              <a:t>(</a:t>
            </a:r>
            <a:r>
              <a:rPr lang="zh-CN" altLang="zh-CN" sz="2800" b="1" dirty="0"/>
              <a:t>归附，归依</a:t>
            </a:r>
            <a:r>
              <a:rPr lang="en-US" altLang="zh-CN" sz="2800" b="1" dirty="0"/>
              <a:t>)</a:t>
            </a:r>
            <a:endParaRPr lang="zh-CN" altLang="zh-CN" sz="2800" b="1" dirty="0"/>
          </a:p>
          <a:p>
            <a:pPr>
              <a:lnSpc>
                <a:spcPct val="150000"/>
              </a:lnSpc>
            </a:pPr>
            <a:r>
              <a:rPr lang="en-US" altLang="zh-CN" sz="2800" b="1" dirty="0"/>
              <a:t>③</a:t>
            </a:r>
            <a:r>
              <a:rPr lang="zh-CN" altLang="zh-CN" sz="2800" b="1" dirty="0"/>
              <a:t>不图子自归</a:t>
            </a:r>
            <a:r>
              <a:rPr lang="en-US" altLang="zh-CN" sz="2800" b="1" dirty="0"/>
              <a:t>(</a:t>
            </a:r>
            <a:r>
              <a:rPr lang="zh-CN" altLang="zh-CN" sz="2800" b="1" dirty="0"/>
              <a:t>回娘家</a:t>
            </a:r>
            <a:r>
              <a:rPr lang="en-US" altLang="zh-CN" sz="2800" b="1" dirty="0"/>
              <a:t>)</a:t>
            </a:r>
            <a:endParaRPr lang="zh-CN" altLang="zh-CN" sz="2800" b="1" dirty="0"/>
          </a:p>
          <a:p>
            <a:pPr>
              <a:lnSpc>
                <a:spcPct val="150000"/>
              </a:lnSpc>
            </a:pPr>
            <a:r>
              <a:rPr lang="en-US" altLang="zh-CN" sz="2800" b="1" dirty="0"/>
              <a:t>④</a:t>
            </a:r>
            <a:r>
              <a:rPr lang="zh-CN" altLang="zh-CN" sz="2800" b="1" dirty="0"/>
              <a:t>返璞归真</a:t>
            </a:r>
            <a:r>
              <a:rPr lang="en-US" altLang="zh-CN" sz="2800" b="1" dirty="0"/>
              <a:t>(</a:t>
            </a:r>
            <a:r>
              <a:rPr lang="zh-CN" altLang="zh-CN" sz="2800" b="1" dirty="0"/>
              <a:t>复归</a:t>
            </a:r>
            <a:r>
              <a:rPr lang="en-US" altLang="zh-CN" sz="2800" b="1" dirty="0"/>
              <a:t>)</a:t>
            </a:r>
            <a:endParaRPr lang="zh-CN" altLang="zh-CN" sz="2800" b="1" dirty="0"/>
          </a:p>
          <a:p>
            <a:pPr>
              <a:lnSpc>
                <a:spcPct val="150000"/>
              </a:lnSpc>
            </a:pPr>
            <a:r>
              <a:rPr lang="en-US" altLang="zh-CN" sz="2800" b="1" dirty="0"/>
              <a:t>⑤</a:t>
            </a:r>
            <a:r>
              <a:rPr lang="zh-CN" altLang="zh-CN" sz="2800" b="1" dirty="0"/>
              <a:t>男有分，女有归</a:t>
            </a:r>
            <a:r>
              <a:rPr lang="en-US" altLang="zh-CN" sz="2800" b="1" dirty="0"/>
              <a:t>(</a:t>
            </a:r>
            <a:r>
              <a:rPr lang="zh-CN" altLang="zh-CN" sz="2800" b="1" dirty="0"/>
              <a:t>女子出嫁</a:t>
            </a:r>
            <a:r>
              <a:rPr lang="en-US" altLang="zh-CN" sz="2800" b="1" dirty="0"/>
              <a:t>)</a:t>
            </a:r>
            <a:endParaRPr lang="zh-CN" altLang="zh-CN" sz="2800" b="1" dirty="0"/>
          </a:p>
          <a:p>
            <a:endParaRPr lang="zh-CN" altLang="en-US" dirty="0"/>
          </a:p>
        </p:txBody>
      </p:sp>
    </p:spTree>
    <p:extLst>
      <p:ext uri="{BB962C8B-B14F-4D97-AF65-F5344CB8AC3E}">
        <p14:creationId xmlns:p14="http://schemas.microsoft.com/office/powerpoint/2010/main" xmlns="" val="1646357765"/>
      </p:ext>
    </p:extLst>
  </p:cSld>
  <p:clrMapOvr>
    <a:masterClrMapping/>
  </p:clrMapOvr>
  <p:transition spd="slow" advTm="3000">
    <p:plus/>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F4C40CEF-C86F-4B45-B24A-AE064E549669}"/>
              </a:ext>
            </a:extLst>
          </p:cNvPr>
          <p:cNvSpPr>
            <a:spLocks noGrp="1"/>
          </p:cNvSpPr>
          <p:nvPr>
            <p:ph idx="1"/>
          </p:nvPr>
        </p:nvSpPr>
        <p:spPr>
          <a:xfrm>
            <a:off x="2087880" y="975360"/>
            <a:ext cx="8275320" cy="4525963"/>
          </a:xfrm>
        </p:spPr>
        <p:txBody>
          <a:bodyPr/>
          <a:lstStyle/>
          <a:p>
            <a:pPr>
              <a:lnSpc>
                <a:spcPct val="150000"/>
              </a:lnSpc>
            </a:pPr>
            <a:r>
              <a:rPr lang="en-US" altLang="zh-CN" sz="3200" b="1" dirty="0"/>
              <a:t>(2)</a:t>
            </a:r>
            <a:r>
              <a:rPr lang="zh-CN" altLang="zh-CN" sz="3200" b="1" dirty="0"/>
              <a:t>去</a:t>
            </a:r>
          </a:p>
          <a:p>
            <a:pPr>
              <a:lnSpc>
                <a:spcPct val="150000"/>
              </a:lnSpc>
            </a:pPr>
            <a:r>
              <a:rPr lang="en-US" altLang="zh-CN" sz="3200" b="1" dirty="0"/>
              <a:t>①</a:t>
            </a:r>
            <a:r>
              <a:rPr lang="zh-CN" altLang="zh-CN" sz="3200" b="1" dirty="0"/>
              <a:t>误落尘网中，一去三十年</a:t>
            </a:r>
            <a:r>
              <a:rPr lang="en-US" altLang="zh-CN" sz="3200" b="1" dirty="0"/>
              <a:t>(</a:t>
            </a:r>
            <a:r>
              <a:rPr lang="zh-CN" altLang="zh-CN" sz="3200" b="1" dirty="0"/>
              <a:t>离开</a:t>
            </a:r>
            <a:r>
              <a:rPr lang="en-US" altLang="zh-CN" sz="3200" b="1" dirty="0"/>
              <a:t>)</a:t>
            </a:r>
            <a:endParaRPr lang="zh-CN" altLang="zh-CN" sz="3200" b="1" dirty="0"/>
          </a:p>
          <a:p>
            <a:pPr>
              <a:lnSpc>
                <a:spcPct val="150000"/>
              </a:lnSpc>
            </a:pPr>
            <a:r>
              <a:rPr lang="en-US" altLang="zh-CN" sz="3200" b="1" dirty="0"/>
              <a:t>②</a:t>
            </a:r>
            <a:r>
              <a:rPr lang="zh-CN" altLang="zh-CN" sz="3200" b="1" dirty="0"/>
              <a:t>譬如朝露，去日苦多</a:t>
            </a:r>
            <a:r>
              <a:rPr lang="en-US" altLang="zh-CN" sz="3200" b="1" dirty="0"/>
              <a:t>(</a:t>
            </a:r>
            <a:r>
              <a:rPr lang="zh-CN" altLang="zh-CN" sz="3200" b="1" dirty="0"/>
              <a:t>过去的</a:t>
            </a:r>
            <a:r>
              <a:rPr lang="en-US" altLang="zh-CN" sz="3200" b="1" dirty="0"/>
              <a:t>)</a:t>
            </a:r>
            <a:endParaRPr lang="zh-CN" altLang="zh-CN" sz="3200" b="1" dirty="0"/>
          </a:p>
          <a:p>
            <a:pPr>
              <a:lnSpc>
                <a:spcPct val="150000"/>
              </a:lnSpc>
            </a:pPr>
            <a:r>
              <a:rPr lang="zh-CN" altLang="zh-CN" sz="3200" b="1" dirty="0"/>
              <a:t>③西蜀之去南海，不知几千里也</a:t>
            </a:r>
            <a:r>
              <a:rPr lang="en-US" altLang="zh-CN" sz="3200" b="1" dirty="0"/>
              <a:t>(</a:t>
            </a:r>
            <a:r>
              <a:rPr lang="zh-CN" altLang="zh-CN" sz="3200" b="1" dirty="0"/>
              <a:t>距离</a:t>
            </a:r>
            <a:r>
              <a:rPr lang="en-US" altLang="zh-CN" sz="3200" b="1" dirty="0"/>
              <a:t>)</a:t>
            </a:r>
            <a:endParaRPr lang="zh-CN" altLang="zh-CN" sz="3200" b="1" dirty="0"/>
          </a:p>
          <a:p>
            <a:pPr>
              <a:lnSpc>
                <a:spcPct val="150000"/>
              </a:lnSpc>
            </a:pPr>
            <a:r>
              <a:rPr lang="en-US" altLang="zh-CN" sz="3200" b="1" dirty="0"/>
              <a:t>④</a:t>
            </a:r>
            <a:r>
              <a:rPr lang="zh-CN" altLang="zh-CN" sz="3200" b="1" dirty="0"/>
              <a:t>大江东去</a:t>
            </a:r>
            <a:r>
              <a:rPr lang="en-US" altLang="zh-CN" sz="3200" b="1" dirty="0"/>
              <a:t>(</a:t>
            </a:r>
            <a:r>
              <a:rPr lang="zh-CN" altLang="zh-CN" sz="3200" b="1" dirty="0"/>
              <a:t>往，到</a:t>
            </a:r>
            <a:r>
              <a:rPr lang="en-US" altLang="zh-CN" sz="3200" b="1" dirty="0"/>
              <a:t>……</a:t>
            </a:r>
            <a:r>
              <a:rPr lang="zh-CN" altLang="zh-CN" sz="3200" b="1" dirty="0"/>
              <a:t>去</a:t>
            </a:r>
            <a:r>
              <a:rPr lang="en-US" altLang="zh-CN" sz="3200" b="1" dirty="0"/>
              <a:t>)</a:t>
            </a:r>
            <a:endParaRPr lang="zh-CN" altLang="zh-CN" sz="3200" b="1" dirty="0"/>
          </a:p>
          <a:p>
            <a:pPr>
              <a:lnSpc>
                <a:spcPct val="150000"/>
              </a:lnSpc>
            </a:pPr>
            <a:r>
              <a:rPr lang="en-US" altLang="zh-CN" sz="3200" b="1" dirty="0"/>
              <a:t>⑤</a:t>
            </a:r>
            <a:r>
              <a:rPr lang="zh-CN" altLang="zh-CN" sz="3200" b="1" dirty="0"/>
              <a:t>为汉家除残去秽</a:t>
            </a:r>
            <a:r>
              <a:rPr lang="en-US" altLang="zh-CN" sz="3200" b="1" dirty="0"/>
              <a:t>(</a:t>
            </a:r>
            <a:r>
              <a:rPr lang="zh-CN" altLang="zh-CN" sz="3200" b="1" dirty="0"/>
              <a:t>除掉</a:t>
            </a:r>
            <a:r>
              <a:rPr lang="en-US" altLang="zh-CN" sz="3200" b="1" dirty="0"/>
              <a:t>)</a:t>
            </a:r>
            <a:endParaRPr lang="zh-CN" altLang="zh-CN" sz="3200" b="1" dirty="0"/>
          </a:p>
          <a:p>
            <a:endParaRPr lang="zh-CN" altLang="en-US" dirty="0"/>
          </a:p>
        </p:txBody>
      </p:sp>
    </p:spTree>
    <p:extLst>
      <p:ext uri="{BB962C8B-B14F-4D97-AF65-F5344CB8AC3E}">
        <p14:creationId xmlns:p14="http://schemas.microsoft.com/office/powerpoint/2010/main" xmlns="" val="1187070198"/>
      </p:ext>
    </p:extLst>
  </p:cSld>
  <p:clrMapOvr>
    <a:masterClrMapping/>
  </p:clrMapOvr>
  <p:transition spd="slow" advTm="3000">
    <p:plus/>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0" y="892278"/>
            <a:ext cx="12005187" cy="5073444"/>
          </a:xfrm>
        </p:spPr>
        <p:txBody>
          <a:bodyPr>
            <a:normAutofit fontScale="92500" lnSpcReduction="10000"/>
          </a:bodyPr>
          <a:lstStyle/>
          <a:p>
            <a:pPr algn="ctr">
              <a:lnSpc>
                <a:spcPct val="170000"/>
              </a:lnSpc>
            </a:pPr>
            <a:r>
              <a:rPr lang="zh-CN" altLang="zh-CN" b="1" dirty="0">
                <a:solidFill>
                  <a:srgbClr val="FF0000"/>
                </a:solidFill>
              </a:rPr>
              <a:t>白话译文：</a:t>
            </a:r>
          </a:p>
          <a:p>
            <a:pPr algn="ctr">
              <a:lnSpc>
                <a:spcPct val="170000"/>
              </a:lnSpc>
            </a:pPr>
            <a:r>
              <a:rPr lang="zh-CN" altLang="zh-CN" b="1" dirty="0"/>
              <a:t>少小时就没有随俗气韵，自己的天性是热爱自然。</a:t>
            </a:r>
          </a:p>
          <a:p>
            <a:pPr algn="ctr">
              <a:lnSpc>
                <a:spcPct val="170000"/>
              </a:lnSpc>
            </a:pPr>
            <a:r>
              <a:rPr lang="zh-CN" altLang="zh-CN" b="1" dirty="0"/>
              <a:t>偶失足落入了仕途罗网，转眼间离田园已十余年。</a:t>
            </a:r>
          </a:p>
          <a:p>
            <a:pPr algn="ctr">
              <a:lnSpc>
                <a:spcPct val="170000"/>
              </a:lnSpc>
            </a:pPr>
            <a:r>
              <a:rPr lang="zh-CN" altLang="zh-CN" b="1" dirty="0"/>
              <a:t>笼中鸟常依恋往日山林，池里鱼向往着从前深渊。</a:t>
            </a:r>
          </a:p>
          <a:p>
            <a:pPr algn="ctr">
              <a:lnSpc>
                <a:spcPct val="170000"/>
              </a:lnSpc>
            </a:pPr>
            <a:r>
              <a:rPr lang="zh-CN" altLang="zh-CN" b="1" dirty="0"/>
              <a:t>我愿在南野际开垦荒地，保持着拙朴性归耕田园。</a:t>
            </a:r>
          </a:p>
          <a:p>
            <a:endParaRPr lang="zh-CN" altLang="en-US" dirty="0"/>
          </a:p>
        </p:txBody>
      </p:sp>
    </p:spTree>
    <p:extLst>
      <p:ext uri="{BB962C8B-B14F-4D97-AF65-F5344CB8AC3E}">
        <p14:creationId xmlns:p14="http://schemas.microsoft.com/office/powerpoint/2010/main" xmlns="" val="1758014688"/>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left)">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xmlns="" id="{4A9CB224-1F02-4070-AC34-850498AD17E3}"/>
              </a:ext>
            </a:extLst>
          </p:cNvPr>
          <p:cNvSpPr>
            <a:spLocks noChangeArrowheads="1"/>
          </p:cNvSpPr>
          <p:nvPr/>
        </p:nvSpPr>
        <p:spPr bwMode="auto">
          <a:xfrm>
            <a:off x="136525" y="876300"/>
            <a:ext cx="11679238" cy="27905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zh-CN" sz="2400" b="1" dirty="0"/>
              <a:t>三、优秀的古诗词作品往往具有深刻的意蕴和独特的艺术匠心，学习欣赏时应当重点关注，细加品味。比如，曹操《短歌行》运用比兴手法和典故表述心志，陶渊明《归田园居》用白描呈现日常生活画面，李白《梦游天姥吟留别》用瑰丽的想象表现梦境，白居易《琵琶行》把抽象无形的音乐化为具体可感的形象等。从本单元选择一首诗词，就你感触最深的一点，写一则</a:t>
            </a:r>
            <a:r>
              <a:rPr lang="en-US" altLang="zh-CN" sz="2400" b="1" dirty="0"/>
              <a:t>800</a:t>
            </a:r>
            <a:r>
              <a:rPr lang="zh-CN" altLang="zh-CN" sz="2400" b="1" dirty="0"/>
              <a:t>字左右的文学短评。</a:t>
            </a:r>
          </a:p>
        </p:txBody>
      </p:sp>
    </p:spTree>
  </p:cSld>
  <p:clrMapOvr>
    <a:masterClrMapping/>
  </p:clrMapOvr>
  <p:transition spd="slow" advTm="3000">
    <p:plus/>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92505" y="1155032"/>
            <a:ext cx="11518232" cy="4812631"/>
          </a:xfrm>
        </p:spPr>
        <p:txBody>
          <a:bodyPr>
            <a:normAutofit fontScale="77500" lnSpcReduction="20000"/>
          </a:bodyPr>
          <a:lstStyle/>
          <a:p>
            <a:pPr algn="ctr">
              <a:lnSpc>
                <a:spcPct val="170000"/>
              </a:lnSpc>
            </a:pPr>
            <a:r>
              <a:rPr lang="zh-CN" altLang="zh-CN" b="1" dirty="0"/>
              <a:t>绕房宅方圆有十余亩地，还有那茅屋草舍八九间。</a:t>
            </a:r>
          </a:p>
          <a:p>
            <a:pPr algn="ctr">
              <a:lnSpc>
                <a:spcPct val="170000"/>
              </a:lnSpc>
            </a:pPr>
            <a:r>
              <a:rPr lang="zh-CN" altLang="zh-CN" b="1" dirty="0"/>
              <a:t>榆柳树荫盖着房屋后檐，争春的桃与李列满院前。</a:t>
            </a:r>
          </a:p>
          <a:p>
            <a:pPr algn="ctr">
              <a:lnSpc>
                <a:spcPct val="170000"/>
              </a:lnSpc>
            </a:pPr>
            <a:r>
              <a:rPr lang="zh-CN" altLang="zh-CN" b="1" dirty="0"/>
              <a:t>远处的邻村舍依稀可见，村落里飘荡着袅袅炊烟。</a:t>
            </a:r>
          </a:p>
          <a:p>
            <a:pPr algn="ctr">
              <a:lnSpc>
                <a:spcPct val="170000"/>
              </a:lnSpc>
            </a:pPr>
            <a:r>
              <a:rPr lang="zh-CN" altLang="zh-CN" b="1" dirty="0"/>
              <a:t>深巷中传来了几声狗吠，桑树顶有雄鸡不停啼唤。</a:t>
            </a:r>
          </a:p>
          <a:p>
            <a:pPr algn="ctr">
              <a:lnSpc>
                <a:spcPct val="170000"/>
              </a:lnSpc>
            </a:pPr>
            <a:r>
              <a:rPr lang="zh-CN" altLang="zh-CN" b="1" dirty="0"/>
              <a:t>庭院内没有那尘杂干扰，静室里有的是安适悠闲。</a:t>
            </a:r>
          </a:p>
          <a:p>
            <a:pPr algn="ctr">
              <a:lnSpc>
                <a:spcPct val="170000"/>
              </a:lnSpc>
            </a:pPr>
            <a:r>
              <a:rPr lang="zh-CN" altLang="zh-CN" b="1" dirty="0"/>
              <a:t>久困于樊笼里毫无自由，我今日总算又归返林山。</a:t>
            </a:r>
          </a:p>
        </p:txBody>
      </p:sp>
    </p:spTree>
    <p:extLst>
      <p:ext uri="{BB962C8B-B14F-4D97-AF65-F5344CB8AC3E}">
        <p14:creationId xmlns:p14="http://schemas.microsoft.com/office/powerpoint/2010/main" xmlns="" val="172147375"/>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randombar(vertic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5"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randombar(vertic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5"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randombar(vertical)">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5"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randombar(vertical)">
                                      <p:cBhvr>
                                        <p:cTn id="3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825910"/>
            <a:ext cx="12192000" cy="5175396"/>
          </a:xfrm>
        </p:spPr>
        <p:txBody>
          <a:bodyPr>
            <a:normAutofit fontScale="92500" lnSpcReduction="10000"/>
          </a:bodyPr>
          <a:lstStyle/>
          <a:p>
            <a:pPr algn="ctr">
              <a:lnSpc>
                <a:spcPct val="170000"/>
              </a:lnSpc>
            </a:pPr>
            <a:r>
              <a:rPr lang="zh-CN" altLang="zh-CN" b="1" dirty="0">
                <a:solidFill>
                  <a:srgbClr val="FF0000"/>
                </a:solidFill>
              </a:rPr>
              <a:t>朗读节奏</a:t>
            </a:r>
          </a:p>
          <a:p>
            <a:pPr algn="ctr">
              <a:lnSpc>
                <a:spcPct val="170000"/>
              </a:lnSpc>
            </a:pPr>
            <a:r>
              <a:rPr lang="zh-CN" altLang="zh-CN" b="1" dirty="0"/>
              <a:t>少无</a:t>
            </a:r>
            <a:r>
              <a:rPr lang="en-US" altLang="zh-CN" b="1" dirty="0"/>
              <a:t>/</a:t>
            </a:r>
            <a:r>
              <a:rPr lang="zh-CN" altLang="zh-CN" b="1" dirty="0"/>
              <a:t>适</a:t>
            </a:r>
            <a:r>
              <a:rPr lang="en-US" altLang="zh-CN" b="1" dirty="0"/>
              <a:t>/</a:t>
            </a:r>
            <a:r>
              <a:rPr lang="zh-CN" altLang="zh-CN" b="1" dirty="0"/>
              <a:t>俗韵，性本</a:t>
            </a:r>
            <a:r>
              <a:rPr lang="en-US" altLang="zh-CN" b="1" dirty="0"/>
              <a:t>/</a:t>
            </a:r>
            <a:r>
              <a:rPr lang="zh-CN" altLang="zh-CN" b="1" dirty="0"/>
              <a:t>爱</a:t>
            </a:r>
            <a:r>
              <a:rPr lang="en-US" altLang="zh-CN" b="1" dirty="0"/>
              <a:t>/</a:t>
            </a:r>
            <a:r>
              <a:rPr lang="zh-CN" altLang="zh-CN" b="1" dirty="0"/>
              <a:t>丘</a:t>
            </a:r>
            <a:r>
              <a:rPr lang="zh-CN" altLang="zh-CN" b="1" u="wavy" dirty="0"/>
              <a:t>山</a:t>
            </a:r>
            <a:r>
              <a:rPr lang="zh-CN" altLang="zh-CN" b="1" dirty="0"/>
              <a:t>。</a:t>
            </a:r>
            <a:endParaRPr lang="en-US" altLang="zh-CN" b="1" dirty="0"/>
          </a:p>
          <a:p>
            <a:pPr algn="ctr">
              <a:lnSpc>
                <a:spcPct val="170000"/>
              </a:lnSpc>
            </a:pPr>
            <a:r>
              <a:rPr lang="zh-CN" altLang="zh-CN" b="1" dirty="0"/>
              <a:t>误落</a:t>
            </a:r>
            <a:r>
              <a:rPr lang="en-US" altLang="zh-CN" b="1" dirty="0"/>
              <a:t>/</a:t>
            </a:r>
            <a:r>
              <a:rPr lang="zh-CN" altLang="zh-CN" b="1" dirty="0"/>
              <a:t>尘网</a:t>
            </a:r>
            <a:r>
              <a:rPr lang="en-US" altLang="zh-CN" b="1" dirty="0"/>
              <a:t>/</a:t>
            </a:r>
            <a:r>
              <a:rPr lang="zh-CN" altLang="zh-CN" b="1" dirty="0"/>
              <a:t>中，一去</a:t>
            </a:r>
            <a:r>
              <a:rPr lang="en-US" altLang="zh-CN" b="1" dirty="0"/>
              <a:t>/</a:t>
            </a:r>
            <a:r>
              <a:rPr lang="zh-CN" altLang="zh-CN" b="1" dirty="0"/>
              <a:t>三十</a:t>
            </a:r>
            <a:r>
              <a:rPr lang="en-US" altLang="zh-CN" b="1" dirty="0"/>
              <a:t>/</a:t>
            </a:r>
            <a:r>
              <a:rPr lang="zh-CN" altLang="zh-CN" b="1" u="wavy" dirty="0"/>
              <a:t>年</a:t>
            </a:r>
            <a:r>
              <a:rPr lang="zh-CN" altLang="zh-CN" b="1" dirty="0"/>
              <a:t>。</a:t>
            </a:r>
          </a:p>
          <a:p>
            <a:pPr algn="ctr">
              <a:lnSpc>
                <a:spcPct val="170000"/>
              </a:lnSpc>
            </a:pPr>
            <a:r>
              <a:rPr lang="zh-CN" altLang="zh-CN" b="1" dirty="0"/>
              <a:t>羁鸟</a:t>
            </a:r>
            <a:r>
              <a:rPr lang="en-US" altLang="zh-CN" b="1" dirty="0"/>
              <a:t>/</a:t>
            </a:r>
            <a:r>
              <a:rPr lang="zh-CN" altLang="zh-CN" b="1" dirty="0"/>
              <a:t>恋</a:t>
            </a:r>
            <a:r>
              <a:rPr lang="en-US" altLang="zh-CN" b="1" dirty="0"/>
              <a:t>/</a:t>
            </a:r>
            <a:r>
              <a:rPr lang="zh-CN" altLang="zh-CN" b="1" dirty="0"/>
              <a:t>旧林，池鱼</a:t>
            </a:r>
            <a:r>
              <a:rPr lang="en-US" altLang="zh-CN" b="1" dirty="0"/>
              <a:t>/</a:t>
            </a:r>
            <a:r>
              <a:rPr lang="zh-CN" altLang="zh-CN" b="1" dirty="0"/>
              <a:t>思</a:t>
            </a:r>
            <a:r>
              <a:rPr lang="en-US" altLang="zh-CN" b="1" dirty="0"/>
              <a:t>/</a:t>
            </a:r>
            <a:r>
              <a:rPr lang="zh-CN" altLang="zh-CN" b="1" dirty="0"/>
              <a:t>故</a:t>
            </a:r>
            <a:r>
              <a:rPr lang="zh-CN" altLang="zh-CN" b="1" u="wavy" dirty="0"/>
              <a:t>渊</a:t>
            </a:r>
            <a:r>
              <a:rPr lang="zh-CN" altLang="zh-CN" b="1" dirty="0"/>
              <a:t>。</a:t>
            </a:r>
            <a:endParaRPr lang="en-US" altLang="zh-CN" b="1" dirty="0"/>
          </a:p>
          <a:p>
            <a:pPr algn="ctr">
              <a:lnSpc>
                <a:spcPct val="170000"/>
              </a:lnSpc>
            </a:pPr>
            <a:r>
              <a:rPr lang="zh-CN" altLang="zh-CN" b="1" dirty="0"/>
              <a:t>开荒</a:t>
            </a:r>
            <a:r>
              <a:rPr lang="en-US" altLang="zh-CN" b="1" dirty="0"/>
              <a:t>/</a:t>
            </a:r>
            <a:r>
              <a:rPr lang="zh-CN" altLang="zh-CN" b="1" dirty="0"/>
              <a:t>南野</a:t>
            </a:r>
            <a:r>
              <a:rPr lang="en-US" altLang="zh-CN" b="1" dirty="0"/>
              <a:t>/</a:t>
            </a:r>
            <a:r>
              <a:rPr lang="zh-CN" altLang="zh-CN" b="1" dirty="0"/>
              <a:t>际，守拙</a:t>
            </a:r>
            <a:r>
              <a:rPr lang="en-US" altLang="zh-CN" b="1" dirty="0"/>
              <a:t>/</a:t>
            </a:r>
            <a:r>
              <a:rPr lang="zh-CN" altLang="zh-CN" b="1" dirty="0"/>
              <a:t>归</a:t>
            </a:r>
            <a:r>
              <a:rPr lang="en-US" altLang="zh-CN" b="1" dirty="0"/>
              <a:t>/</a:t>
            </a:r>
            <a:r>
              <a:rPr lang="zh-CN" altLang="zh-CN" b="1" dirty="0"/>
              <a:t>园</a:t>
            </a:r>
            <a:r>
              <a:rPr lang="zh-CN" altLang="zh-CN" b="1" u="wavy" dirty="0"/>
              <a:t>田</a:t>
            </a:r>
            <a:r>
              <a:rPr lang="zh-CN" altLang="zh-CN" b="1" dirty="0"/>
              <a:t>。</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3897023769"/>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1087820"/>
            <a:ext cx="12192000" cy="4300926"/>
          </a:xfrm>
        </p:spPr>
        <p:txBody>
          <a:bodyPr>
            <a:normAutofit fontScale="70000" lnSpcReduction="20000"/>
          </a:bodyPr>
          <a:lstStyle/>
          <a:p>
            <a:pPr algn="ctr">
              <a:lnSpc>
                <a:spcPct val="170000"/>
              </a:lnSpc>
            </a:pPr>
            <a:r>
              <a:rPr lang="zh-CN" altLang="zh-CN" b="1" dirty="0"/>
              <a:t>方宅</a:t>
            </a:r>
            <a:r>
              <a:rPr lang="en-US" altLang="zh-CN" b="1" dirty="0"/>
              <a:t>/</a:t>
            </a:r>
            <a:r>
              <a:rPr lang="zh-CN" altLang="zh-CN" b="1" dirty="0"/>
              <a:t>十余</a:t>
            </a:r>
            <a:r>
              <a:rPr lang="en-US" altLang="zh-CN" b="1" dirty="0"/>
              <a:t>/</a:t>
            </a:r>
            <a:r>
              <a:rPr lang="zh-CN" altLang="zh-CN" b="1" dirty="0"/>
              <a:t>亩，草屋</a:t>
            </a:r>
            <a:r>
              <a:rPr lang="en-US" altLang="zh-CN" b="1" dirty="0"/>
              <a:t>/</a:t>
            </a:r>
            <a:r>
              <a:rPr lang="zh-CN" altLang="zh-CN" b="1" dirty="0"/>
              <a:t>八九</a:t>
            </a:r>
            <a:r>
              <a:rPr lang="en-US" altLang="zh-CN" b="1" dirty="0"/>
              <a:t>/</a:t>
            </a:r>
            <a:r>
              <a:rPr lang="zh-CN" altLang="zh-CN" b="1" u="wavy" dirty="0"/>
              <a:t>间</a:t>
            </a:r>
            <a:r>
              <a:rPr lang="zh-CN" altLang="zh-CN" b="1" dirty="0"/>
              <a:t>。</a:t>
            </a:r>
            <a:endParaRPr lang="en-US" altLang="zh-CN" b="1" dirty="0"/>
          </a:p>
          <a:p>
            <a:pPr algn="ctr">
              <a:lnSpc>
                <a:spcPct val="170000"/>
              </a:lnSpc>
            </a:pPr>
            <a:r>
              <a:rPr lang="zh-CN" altLang="zh-CN" b="1" dirty="0"/>
              <a:t>榆柳</a:t>
            </a:r>
            <a:r>
              <a:rPr lang="en-US" altLang="zh-CN" b="1" dirty="0"/>
              <a:t>/</a:t>
            </a:r>
            <a:r>
              <a:rPr lang="zh-CN" altLang="zh-CN" b="1" dirty="0"/>
              <a:t>荫</a:t>
            </a:r>
            <a:r>
              <a:rPr lang="en-US" altLang="zh-CN" b="1" dirty="0"/>
              <a:t>/</a:t>
            </a:r>
            <a:r>
              <a:rPr lang="zh-CN" altLang="zh-CN" b="1" dirty="0"/>
              <a:t>后</a:t>
            </a:r>
            <a:r>
              <a:rPr lang="zh-CN" altLang="zh-CN" b="1" u="wavy" dirty="0"/>
              <a:t>檐</a:t>
            </a:r>
            <a:r>
              <a:rPr lang="zh-CN" altLang="zh-CN" b="1" dirty="0"/>
              <a:t>，桃李</a:t>
            </a:r>
            <a:r>
              <a:rPr lang="en-US" altLang="zh-CN" b="1" dirty="0"/>
              <a:t>/</a:t>
            </a:r>
            <a:r>
              <a:rPr lang="zh-CN" altLang="zh-CN" b="1" dirty="0"/>
              <a:t>罗</a:t>
            </a:r>
            <a:r>
              <a:rPr lang="en-US" altLang="zh-CN" b="1" dirty="0"/>
              <a:t>/</a:t>
            </a:r>
            <a:r>
              <a:rPr lang="zh-CN" altLang="zh-CN" b="1" dirty="0"/>
              <a:t>堂</a:t>
            </a:r>
            <a:r>
              <a:rPr lang="zh-CN" altLang="zh-CN" b="1" u="wavy" dirty="0"/>
              <a:t>前</a:t>
            </a:r>
            <a:r>
              <a:rPr lang="zh-CN" altLang="zh-CN" b="1" dirty="0"/>
              <a:t>。</a:t>
            </a:r>
          </a:p>
          <a:p>
            <a:pPr algn="ctr">
              <a:lnSpc>
                <a:spcPct val="170000"/>
              </a:lnSpc>
            </a:pPr>
            <a:r>
              <a:rPr lang="zh-CN" altLang="zh-CN" b="1" dirty="0"/>
              <a:t>暧暧</a:t>
            </a:r>
            <a:r>
              <a:rPr lang="en-US" altLang="zh-CN" b="1" dirty="0"/>
              <a:t>/</a:t>
            </a:r>
            <a:r>
              <a:rPr lang="zh-CN" altLang="zh-CN" b="1" dirty="0"/>
              <a:t>远人</a:t>
            </a:r>
            <a:r>
              <a:rPr lang="en-US" altLang="zh-CN" b="1" dirty="0"/>
              <a:t>/</a:t>
            </a:r>
            <a:r>
              <a:rPr lang="zh-CN" altLang="zh-CN" b="1" dirty="0"/>
              <a:t>村，依依</a:t>
            </a:r>
            <a:r>
              <a:rPr lang="en-US" altLang="zh-CN" b="1" dirty="0"/>
              <a:t>/</a:t>
            </a:r>
            <a:r>
              <a:rPr lang="zh-CN" altLang="zh-CN" b="1" dirty="0"/>
              <a:t>墟里</a:t>
            </a:r>
            <a:r>
              <a:rPr lang="en-US" altLang="zh-CN" b="1" dirty="0"/>
              <a:t>/</a:t>
            </a:r>
            <a:r>
              <a:rPr lang="zh-CN" altLang="zh-CN" b="1" u="wavy" dirty="0"/>
              <a:t>烟</a:t>
            </a:r>
            <a:r>
              <a:rPr lang="zh-CN" altLang="zh-CN" b="1" dirty="0"/>
              <a:t>。</a:t>
            </a:r>
            <a:endParaRPr lang="en-US" altLang="zh-CN" b="1" dirty="0"/>
          </a:p>
          <a:p>
            <a:pPr algn="ctr">
              <a:lnSpc>
                <a:spcPct val="170000"/>
              </a:lnSpc>
            </a:pPr>
            <a:r>
              <a:rPr lang="zh-CN" altLang="zh-CN" b="1" dirty="0"/>
              <a:t>狗吠</a:t>
            </a:r>
            <a:r>
              <a:rPr lang="en-US" altLang="zh-CN" b="1" dirty="0"/>
              <a:t>/</a:t>
            </a:r>
            <a:r>
              <a:rPr lang="zh-CN" altLang="zh-CN" b="1" dirty="0"/>
              <a:t>深巷</a:t>
            </a:r>
            <a:r>
              <a:rPr lang="en-US" altLang="zh-CN" b="1" dirty="0"/>
              <a:t>/</a:t>
            </a:r>
            <a:r>
              <a:rPr lang="zh-CN" altLang="zh-CN" b="1" dirty="0"/>
              <a:t>中，鸡鸣</a:t>
            </a:r>
            <a:r>
              <a:rPr lang="en-US" altLang="zh-CN" b="1" dirty="0"/>
              <a:t>/</a:t>
            </a:r>
            <a:r>
              <a:rPr lang="zh-CN" altLang="zh-CN" b="1" dirty="0"/>
              <a:t>桑树</a:t>
            </a:r>
            <a:r>
              <a:rPr lang="en-US" altLang="zh-CN" b="1" dirty="0"/>
              <a:t>/</a:t>
            </a:r>
            <a:r>
              <a:rPr lang="zh-CN" altLang="zh-CN" b="1" u="wavy" dirty="0"/>
              <a:t>颠</a:t>
            </a:r>
            <a:r>
              <a:rPr lang="zh-CN" altLang="zh-CN" b="1" dirty="0"/>
              <a:t>。</a:t>
            </a:r>
          </a:p>
          <a:p>
            <a:pPr algn="ctr">
              <a:lnSpc>
                <a:spcPct val="170000"/>
              </a:lnSpc>
            </a:pPr>
            <a:r>
              <a:rPr lang="zh-CN" altLang="zh-CN" b="1" dirty="0"/>
              <a:t>户庭</a:t>
            </a:r>
            <a:r>
              <a:rPr lang="en-US" altLang="zh-CN" b="1" dirty="0"/>
              <a:t>/</a:t>
            </a:r>
            <a:r>
              <a:rPr lang="zh-CN" altLang="zh-CN" b="1" dirty="0"/>
              <a:t>无</a:t>
            </a:r>
            <a:r>
              <a:rPr lang="en-US" altLang="zh-CN" b="1" dirty="0"/>
              <a:t>/</a:t>
            </a:r>
            <a:r>
              <a:rPr lang="zh-CN" altLang="zh-CN" b="1" dirty="0"/>
              <a:t>尘杂，虚室</a:t>
            </a:r>
            <a:r>
              <a:rPr lang="en-US" altLang="zh-CN" b="1" dirty="0"/>
              <a:t>/</a:t>
            </a:r>
            <a:r>
              <a:rPr lang="zh-CN" altLang="zh-CN" b="1" dirty="0"/>
              <a:t>有</a:t>
            </a:r>
            <a:r>
              <a:rPr lang="en-US" altLang="zh-CN" b="1" dirty="0"/>
              <a:t>/</a:t>
            </a:r>
            <a:r>
              <a:rPr lang="zh-CN" altLang="zh-CN" b="1" dirty="0"/>
              <a:t>余</a:t>
            </a:r>
            <a:r>
              <a:rPr lang="zh-CN" altLang="zh-CN" b="1" u="wavy" dirty="0"/>
              <a:t>闲</a:t>
            </a:r>
            <a:r>
              <a:rPr lang="zh-CN" altLang="zh-CN" b="1" dirty="0"/>
              <a:t>。</a:t>
            </a:r>
            <a:endParaRPr lang="en-US" altLang="zh-CN" b="1" dirty="0"/>
          </a:p>
          <a:p>
            <a:pPr algn="ctr">
              <a:lnSpc>
                <a:spcPct val="170000"/>
              </a:lnSpc>
            </a:pPr>
            <a:r>
              <a:rPr lang="zh-CN" altLang="zh-CN" b="1" dirty="0"/>
              <a:t>久在</a:t>
            </a:r>
            <a:r>
              <a:rPr lang="en-US" altLang="zh-CN" b="1" dirty="0"/>
              <a:t>/</a:t>
            </a:r>
            <a:r>
              <a:rPr lang="zh-CN" altLang="zh-CN" b="1" dirty="0"/>
              <a:t>樊笼</a:t>
            </a:r>
            <a:r>
              <a:rPr lang="en-US" altLang="zh-CN" b="1" dirty="0"/>
              <a:t>/</a:t>
            </a:r>
            <a:r>
              <a:rPr lang="zh-CN" altLang="zh-CN" b="1" dirty="0"/>
              <a:t>里，复得</a:t>
            </a:r>
            <a:r>
              <a:rPr lang="en-US" altLang="zh-CN" b="1" dirty="0"/>
              <a:t>/</a:t>
            </a:r>
            <a:r>
              <a:rPr lang="zh-CN" altLang="zh-CN" b="1" dirty="0"/>
              <a:t>返</a:t>
            </a:r>
            <a:r>
              <a:rPr lang="en-US" altLang="zh-CN" b="1" dirty="0"/>
              <a:t>/</a:t>
            </a:r>
            <a:r>
              <a:rPr lang="zh-CN" altLang="zh-CN" b="1" dirty="0"/>
              <a:t>自</a:t>
            </a:r>
            <a:r>
              <a:rPr lang="zh-CN" altLang="zh-CN" b="1" u="wavy" dirty="0"/>
              <a:t>然</a:t>
            </a:r>
            <a:r>
              <a:rPr lang="zh-CN" altLang="zh-CN" b="1" dirty="0"/>
              <a:t>。</a:t>
            </a:r>
          </a:p>
          <a:p>
            <a:pPr>
              <a:lnSpc>
                <a:spcPct val="150000"/>
              </a:lnSpc>
            </a:pPr>
            <a:endParaRPr lang="zh-CN" altLang="zh-CN" b="1" dirty="0"/>
          </a:p>
        </p:txBody>
      </p:sp>
    </p:spTree>
    <p:extLst>
      <p:ext uri="{BB962C8B-B14F-4D97-AF65-F5344CB8AC3E}">
        <p14:creationId xmlns:p14="http://schemas.microsoft.com/office/powerpoint/2010/main" xmlns="" val="1535461438"/>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641685"/>
            <a:ext cx="12192000" cy="4341796"/>
          </a:xfrm>
        </p:spPr>
        <p:txBody>
          <a:bodyPr>
            <a:normAutofit fontScale="85000" lnSpcReduction="20000"/>
          </a:bodyPr>
          <a:lstStyle/>
          <a:p>
            <a:pPr algn="ctr">
              <a:lnSpc>
                <a:spcPct val="170000"/>
              </a:lnSpc>
            </a:pPr>
            <a:r>
              <a:rPr lang="zh-CN" altLang="zh-CN" b="1" dirty="0">
                <a:solidFill>
                  <a:srgbClr val="C00000"/>
                </a:solidFill>
              </a:rPr>
              <a:t>分析结构：</a:t>
            </a:r>
          </a:p>
          <a:p>
            <a:pPr>
              <a:lnSpc>
                <a:spcPct val="170000"/>
              </a:lnSpc>
            </a:pPr>
            <a:r>
              <a:rPr lang="en-US" altLang="zh-CN" b="1" dirty="0"/>
              <a:t>1.</a:t>
            </a:r>
            <a:r>
              <a:rPr lang="zh-CN" altLang="zh-CN" b="1" dirty="0"/>
              <a:t>第一层：（少无适俗韵……守拙归园田）以比喻、对偶的手法，生动地展示了自己为官</a:t>
            </a:r>
            <a:r>
              <a:rPr lang="en-US" altLang="zh-CN" b="1" dirty="0"/>
              <a:t>13</a:t>
            </a:r>
            <a:r>
              <a:rPr lang="zh-CN" altLang="zh-CN" b="1" dirty="0"/>
              <a:t>年的</a:t>
            </a:r>
            <a:r>
              <a:rPr lang="en-US" altLang="zh-CN" b="1" dirty="0"/>
              <a:t>“</a:t>
            </a:r>
            <a:r>
              <a:rPr lang="zh-CN" altLang="zh-CN" b="1" dirty="0"/>
              <a:t>羁鸟</a:t>
            </a:r>
            <a:r>
              <a:rPr lang="en-US" altLang="zh-CN" b="1" dirty="0"/>
              <a:t>”“</a:t>
            </a:r>
            <a:r>
              <a:rPr lang="zh-CN" altLang="zh-CN" b="1" dirty="0"/>
              <a:t>池鱼</a:t>
            </a:r>
            <a:r>
              <a:rPr lang="en-US" altLang="zh-CN" b="1" dirty="0"/>
              <a:t>”</a:t>
            </a:r>
            <a:r>
              <a:rPr lang="zh-CN" altLang="zh-CN" b="1" dirty="0"/>
              <a:t>的仕途生活，表现了对仕途的厌恶，对自由田园生活的强烈渴望。</a:t>
            </a:r>
          </a:p>
          <a:p>
            <a:pPr>
              <a:lnSpc>
                <a:spcPct val="150000"/>
              </a:lnSpc>
            </a:pPr>
            <a:endParaRPr lang="zh-CN" altLang="zh-CN" b="1" dirty="0"/>
          </a:p>
        </p:txBody>
      </p:sp>
    </p:spTree>
    <p:extLst>
      <p:ext uri="{BB962C8B-B14F-4D97-AF65-F5344CB8AC3E}">
        <p14:creationId xmlns:p14="http://schemas.microsoft.com/office/powerpoint/2010/main" xmlns="" val="1551352353"/>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262758" y="1427747"/>
            <a:ext cx="11666483" cy="3881100"/>
          </a:xfrm>
        </p:spPr>
        <p:txBody>
          <a:bodyPr>
            <a:normAutofit fontScale="70000" lnSpcReduction="20000"/>
          </a:bodyPr>
          <a:lstStyle/>
          <a:p>
            <a:pPr>
              <a:lnSpc>
                <a:spcPct val="170000"/>
              </a:lnSpc>
            </a:pPr>
            <a:r>
              <a:rPr lang="en-US" altLang="zh-CN" b="1" dirty="0"/>
              <a:t>2.</a:t>
            </a:r>
            <a:r>
              <a:rPr lang="zh-CN" altLang="zh-CN" b="1" dirty="0"/>
              <a:t>第二层（方宅十余亩……鸡鸣桑树颠）以简淡的笔墨，勾画出自己居所的朴素美好。淳朴、宁静的田园生活与虚伪、欺诈、互相倾轧的上层社会形成了鲜明的对比，具有格外吸引人的力量。</a:t>
            </a:r>
          </a:p>
          <a:p>
            <a:pPr>
              <a:lnSpc>
                <a:spcPct val="170000"/>
              </a:lnSpc>
            </a:pPr>
            <a:r>
              <a:rPr lang="en-US" altLang="zh-CN" b="1" dirty="0"/>
              <a:t>3.</a:t>
            </a:r>
            <a:r>
              <a:rPr lang="zh-CN" altLang="zh-CN" b="1" dirty="0"/>
              <a:t>第三层：（户庭无尘杂……复得返自然）对社会的虚伪的批判，对可疑返回田园的快乐的最直接表达。</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2106865424"/>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850232"/>
            <a:ext cx="11801253" cy="3721768"/>
          </a:xfrm>
        </p:spPr>
        <p:txBody>
          <a:bodyPr>
            <a:normAutofit fontScale="70000" lnSpcReduction="20000"/>
          </a:bodyPr>
          <a:lstStyle/>
          <a:p>
            <a:pPr algn="ctr">
              <a:lnSpc>
                <a:spcPct val="170000"/>
              </a:lnSpc>
            </a:pPr>
            <a:r>
              <a:rPr lang="zh-CN" altLang="zh-CN" b="1" dirty="0">
                <a:solidFill>
                  <a:srgbClr val="FF0000"/>
                </a:solidFill>
              </a:rPr>
              <a:t>思想情感</a:t>
            </a:r>
            <a:r>
              <a:rPr lang="zh-CN" altLang="en-US" b="1" dirty="0">
                <a:solidFill>
                  <a:srgbClr val="FF0000"/>
                </a:solidFill>
              </a:rPr>
              <a:t>：</a:t>
            </a:r>
            <a:endParaRPr lang="zh-CN" altLang="zh-CN" b="1" dirty="0">
              <a:solidFill>
                <a:srgbClr val="FF0000"/>
              </a:solidFill>
            </a:endParaRPr>
          </a:p>
          <a:p>
            <a:pPr>
              <a:lnSpc>
                <a:spcPct val="170000"/>
              </a:lnSpc>
            </a:pPr>
            <a:r>
              <a:rPr lang="zh-CN" altLang="zh-CN" b="1" dirty="0"/>
              <a:t>这首诗主要描写了诗人摆脱污浊官场来到清新的农村后的自由生活和愉快心情，表达了诗人渴望自由、渴求摆脱官场束缚、向往回归自然的急迫心境以及对宁静淡泊的田园生活的热爱</a:t>
            </a:r>
            <a:r>
              <a:rPr lang="zh-CN" altLang="zh-CN" dirty="0"/>
              <a:t>。</a:t>
            </a:r>
          </a:p>
        </p:txBody>
      </p:sp>
    </p:spTree>
    <p:extLst>
      <p:ext uri="{BB962C8B-B14F-4D97-AF65-F5344CB8AC3E}">
        <p14:creationId xmlns:p14="http://schemas.microsoft.com/office/powerpoint/2010/main" xmlns="" val="211591811"/>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out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out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17986" y="1379621"/>
            <a:ext cx="11800745" cy="2918059"/>
          </a:xfrm>
        </p:spPr>
        <p:txBody>
          <a:bodyPr>
            <a:normAutofit lnSpcReduction="10000"/>
          </a:bodyPr>
          <a:lstStyle/>
          <a:p>
            <a:pPr algn="ctr">
              <a:lnSpc>
                <a:spcPct val="150000"/>
              </a:lnSpc>
            </a:pPr>
            <a:r>
              <a:rPr lang="zh-CN" altLang="zh-CN" b="1" dirty="0">
                <a:solidFill>
                  <a:srgbClr val="C00000"/>
                </a:solidFill>
              </a:rPr>
              <a:t>诗人形象：</a:t>
            </a:r>
          </a:p>
          <a:p>
            <a:pPr>
              <a:lnSpc>
                <a:spcPct val="150000"/>
              </a:lnSpc>
            </a:pPr>
            <a:r>
              <a:rPr lang="zh-CN" altLang="zh-CN" b="1" dirty="0"/>
              <a:t>厌恶官场，保持自己高尚的节操，追求精神上的自由和独立，热爱田园生活。</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196369551"/>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567559"/>
            <a:ext cx="12191999" cy="5158538"/>
          </a:xfrm>
        </p:spPr>
        <p:txBody>
          <a:bodyPr>
            <a:normAutofit fontScale="77500" lnSpcReduction="20000"/>
          </a:bodyPr>
          <a:lstStyle/>
          <a:p>
            <a:pPr algn="ctr">
              <a:lnSpc>
                <a:spcPct val="170000"/>
              </a:lnSpc>
            </a:pPr>
            <a:r>
              <a:rPr lang="zh-CN" altLang="zh-CN" b="1" dirty="0">
                <a:solidFill>
                  <a:srgbClr val="C00000"/>
                </a:solidFill>
              </a:rPr>
              <a:t>表达技巧</a:t>
            </a:r>
          </a:p>
          <a:p>
            <a:pPr>
              <a:lnSpc>
                <a:spcPct val="170000"/>
              </a:lnSpc>
            </a:pPr>
            <a:r>
              <a:rPr lang="en-US" altLang="zh-CN" b="1" dirty="0">
                <a:solidFill>
                  <a:srgbClr val="1E21A2"/>
                </a:solidFill>
              </a:rPr>
              <a:t>(1)</a:t>
            </a:r>
            <a:r>
              <a:rPr lang="zh-CN" altLang="zh-CN" b="1" dirty="0">
                <a:solidFill>
                  <a:srgbClr val="1E21A2"/>
                </a:solidFill>
              </a:rPr>
              <a:t>先写近景，再写远景，远近结合。</a:t>
            </a:r>
            <a:endParaRPr lang="en-US" altLang="zh-CN" b="1" dirty="0">
              <a:solidFill>
                <a:srgbClr val="1E21A2"/>
              </a:solidFill>
            </a:endParaRPr>
          </a:p>
          <a:p>
            <a:pPr>
              <a:lnSpc>
                <a:spcPct val="170000"/>
              </a:lnSpc>
            </a:pPr>
            <a:r>
              <a:rPr lang="en-US" altLang="zh-CN" b="1" dirty="0"/>
              <a:t>“</a:t>
            </a:r>
            <a:r>
              <a:rPr lang="zh-CN" altLang="zh-CN" b="1" dirty="0"/>
              <a:t>方宅十余亩</a:t>
            </a:r>
            <a:r>
              <a:rPr lang="en-US" altLang="zh-CN" b="1" dirty="0"/>
              <a:t>……</a:t>
            </a:r>
            <a:r>
              <a:rPr lang="zh-CN" altLang="zh-CN" b="1" dirty="0"/>
              <a:t>桃李罗堂前</a:t>
            </a:r>
            <a:r>
              <a:rPr lang="en-US" altLang="zh-CN" b="1" dirty="0"/>
              <a:t>”</a:t>
            </a:r>
            <a:r>
              <a:rPr lang="zh-CN" altLang="zh-CN" b="1" dirty="0"/>
              <a:t>四句是近景，从自己的住宅写起。房舍简陋，可树影婆娑，于自然平淡之中显出恬静幽美。</a:t>
            </a:r>
            <a:r>
              <a:rPr lang="en-US" altLang="zh-CN" b="1" dirty="0"/>
              <a:t>“</a:t>
            </a:r>
            <a:r>
              <a:rPr lang="zh-CN" altLang="zh-CN" b="1" dirty="0"/>
              <a:t>暧暧远人村，依依墟里烟</a:t>
            </a:r>
            <a:r>
              <a:rPr lang="en-US" altLang="zh-CN" b="1" dirty="0"/>
              <a:t>”</a:t>
            </a:r>
            <a:r>
              <a:rPr lang="zh-CN" altLang="zh-CN" b="1" dirty="0"/>
              <a:t>两句是远景。远望村庄轮廓模糊，炊烟袅袅，一切都是安详的、舒缓的、柔和的。</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604968204"/>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17986" y="1058779"/>
            <a:ext cx="11800745" cy="3930316"/>
          </a:xfrm>
        </p:spPr>
        <p:txBody>
          <a:bodyPr>
            <a:normAutofit fontScale="62500" lnSpcReduction="20000"/>
          </a:bodyPr>
          <a:lstStyle/>
          <a:p>
            <a:pPr>
              <a:lnSpc>
                <a:spcPct val="170000"/>
              </a:lnSpc>
            </a:pPr>
            <a:r>
              <a:rPr lang="en-US" altLang="zh-CN" b="1" dirty="0">
                <a:solidFill>
                  <a:srgbClr val="1E21A2"/>
                </a:solidFill>
              </a:rPr>
              <a:t>(2)</a:t>
            </a:r>
            <a:r>
              <a:rPr lang="zh-CN" altLang="zh-CN" b="1" dirty="0">
                <a:solidFill>
                  <a:srgbClr val="1E21A2"/>
                </a:solidFill>
              </a:rPr>
              <a:t>动静结合。</a:t>
            </a:r>
            <a:endParaRPr lang="en-US" altLang="zh-CN" b="1" dirty="0">
              <a:solidFill>
                <a:srgbClr val="1E21A2"/>
              </a:solidFill>
            </a:endParaRPr>
          </a:p>
          <a:p>
            <a:pPr>
              <a:lnSpc>
                <a:spcPct val="170000"/>
              </a:lnSpc>
            </a:pPr>
            <a:r>
              <a:rPr lang="zh-CN" altLang="zh-CN" b="1" dirty="0"/>
              <a:t>整体的画面是静的，</a:t>
            </a:r>
            <a:r>
              <a:rPr lang="en-US" altLang="zh-CN" b="1" dirty="0"/>
              <a:t>“</a:t>
            </a:r>
            <a:r>
              <a:rPr lang="zh-CN" altLang="zh-CN" b="1" dirty="0"/>
              <a:t>榆柳荫后檐，桃李罗堂前</a:t>
            </a:r>
            <a:r>
              <a:rPr lang="en-US" altLang="zh-CN" b="1" dirty="0"/>
              <a:t>”“</a:t>
            </a:r>
            <a:r>
              <a:rPr lang="zh-CN" altLang="zh-CN" b="1" dirty="0"/>
              <a:t>户庭无尘杂，虚室有余闲</a:t>
            </a:r>
            <a:r>
              <a:rPr lang="en-US" altLang="zh-CN" b="1" dirty="0"/>
              <a:t>”</a:t>
            </a:r>
            <a:r>
              <a:rPr lang="zh-CN" altLang="zh-CN" b="1" dirty="0"/>
              <a:t>等表现出了乡村的宁静祥和之美。静景之中，又有动的画面：</a:t>
            </a:r>
            <a:r>
              <a:rPr lang="en-US" altLang="zh-CN" b="1" dirty="0"/>
              <a:t>“</a:t>
            </a:r>
            <a:r>
              <a:rPr lang="zh-CN" altLang="zh-CN" b="1" dirty="0"/>
              <a:t>依依墟里烟</a:t>
            </a:r>
            <a:r>
              <a:rPr lang="en-US" altLang="zh-CN" b="1" dirty="0"/>
              <a:t>”“</a:t>
            </a:r>
            <a:r>
              <a:rPr lang="zh-CN" altLang="zh-CN" b="1" dirty="0"/>
              <a:t>狗吠深巷中，鸡鸣桑树颠。</a:t>
            </a:r>
            <a:r>
              <a:rPr lang="en-US" altLang="zh-CN" b="1" dirty="0"/>
              <a:t>”</a:t>
            </a:r>
            <a:r>
              <a:rPr lang="zh-CN" altLang="zh-CN" b="1" dirty="0"/>
              <a:t>炊烟飘动，狗儿吠叫，鸡在树颠鸣叫，在静止的画面中多了许多动感，让这幅乡居图顿时生动活跃起来。</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3239882886"/>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17986" y="914400"/>
            <a:ext cx="11800745" cy="4459705"/>
          </a:xfrm>
        </p:spPr>
        <p:txBody>
          <a:bodyPr>
            <a:normAutofit fontScale="62500" lnSpcReduction="20000"/>
          </a:bodyPr>
          <a:lstStyle/>
          <a:p>
            <a:pPr>
              <a:lnSpc>
                <a:spcPct val="170000"/>
              </a:lnSpc>
            </a:pPr>
            <a:r>
              <a:rPr lang="en-US" altLang="zh-CN" b="1" dirty="0">
                <a:solidFill>
                  <a:srgbClr val="1E21A2"/>
                </a:solidFill>
              </a:rPr>
              <a:t>(3)</a:t>
            </a:r>
            <a:r>
              <a:rPr lang="zh-CN" altLang="zh-CN" b="1" dirty="0">
                <a:solidFill>
                  <a:srgbClr val="1E21A2"/>
                </a:solidFill>
              </a:rPr>
              <a:t>白描手法。</a:t>
            </a:r>
            <a:endParaRPr lang="en-US" altLang="zh-CN" b="1" dirty="0">
              <a:solidFill>
                <a:srgbClr val="1E21A2"/>
              </a:solidFill>
            </a:endParaRPr>
          </a:p>
          <a:p>
            <a:pPr>
              <a:lnSpc>
                <a:spcPct val="170000"/>
              </a:lnSpc>
            </a:pPr>
            <a:r>
              <a:rPr lang="zh-CN" altLang="zh-CN" b="1" dirty="0"/>
              <a:t>如</a:t>
            </a:r>
            <a:r>
              <a:rPr lang="en-US" altLang="zh-CN" b="1" dirty="0"/>
              <a:t>“</a:t>
            </a:r>
            <a:r>
              <a:rPr lang="zh-CN" altLang="zh-CN" b="1" dirty="0"/>
              <a:t>方宅十余亩，草屋八九间</a:t>
            </a:r>
            <a:r>
              <a:rPr lang="en-US" altLang="zh-CN" b="1" dirty="0"/>
              <a:t>”</a:t>
            </a:r>
            <a:r>
              <a:rPr lang="zh-CN" altLang="zh-CN" b="1" dirty="0"/>
              <a:t>，毫无粉饰之词，平易如话，但恰到好处地与诗意合拍。</a:t>
            </a:r>
          </a:p>
          <a:p>
            <a:pPr>
              <a:lnSpc>
                <a:spcPct val="170000"/>
              </a:lnSpc>
            </a:pPr>
            <a:r>
              <a:rPr lang="zh-CN" altLang="en-US" b="1" dirty="0">
                <a:solidFill>
                  <a:srgbClr val="1E21A2"/>
                </a:solidFill>
              </a:rPr>
              <a:t>（</a:t>
            </a:r>
            <a:r>
              <a:rPr lang="en-US" altLang="zh-CN" b="1" dirty="0">
                <a:solidFill>
                  <a:srgbClr val="1E21A2"/>
                </a:solidFill>
              </a:rPr>
              <a:t>4</a:t>
            </a:r>
            <a:r>
              <a:rPr lang="zh-CN" altLang="en-US" b="1" dirty="0">
                <a:solidFill>
                  <a:srgbClr val="1E21A2"/>
                </a:solidFill>
              </a:rPr>
              <a:t>）</a:t>
            </a:r>
            <a:r>
              <a:rPr lang="zh-CN" altLang="zh-CN" b="1" dirty="0">
                <a:solidFill>
                  <a:srgbClr val="1E21A2"/>
                </a:solidFill>
              </a:rPr>
              <a:t>用字精炼</a:t>
            </a:r>
          </a:p>
          <a:p>
            <a:pPr>
              <a:lnSpc>
                <a:spcPct val="170000"/>
              </a:lnSpc>
            </a:pPr>
            <a:r>
              <a:rPr lang="zh-CN" altLang="zh-CN" b="1" dirty="0"/>
              <a:t>例如，</a:t>
            </a:r>
            <a:r>
              <a:rPr lang="en-US" altLang="zh-CN" b="1" dirty="0"/>
              <a:t>“</a:t>
            </a:r>
            <a:r>
              <a:rPr lang="zh-CN" altLang="zh-CN" b="1" dirty="0"/>
              <a:t>荫</a:t>
            </a:r>
            <a:r>
              <a:rPr lang="en-US" altLang="zh-CN" b="1" dirty="0"/>
              <a:t>”</a:t>
            </a:r>
            <a:r>
              <a:rPr lang="zh-CN" altLang="zh-CN" b="1" dirty="0"/>
              <a:t>字写出了树木高大，枝叶繁茂，树荫浓密，遮住了浓烈的阳光，带给人一室的清凉。</a:t>
            </a:r>
            <a:r>
              <a:rPr lang="en-US" altLang="zh-CN" b="1" dirty="0"/>
              <a:t>“</a:t>
            </a:r>
            <a:r>
              <a:rPr lang="zh-CN" altLang="zh-CN" b="1" dirty="0"/>
              <a:t>罗</a:t>
            </a:r>
            <a:r>
              <a:rPr lang="en-US" altLang="zh-CN" b="1" dirty="0"/>
              <a:t>”</a:t>
            </a:r>
            <a:r>
              <a:rPr lang="zh-CN" altLang="zh-CN" b="1" dirty="0"/>
              <a:t>字写出了花儿很繁盛，层层叠叠的，竞相绽放。</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3984959743"/>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xmlns="" id="{EE5DD879-C8DC-4CAA-97B2-BE1843E189E2}"/>
              </a:ext>
            </a:extLst>
          </p:cNvPr>
          <p:cNvSpPr>
            <a:spLocks noChangeArrowheads="1"/>
          </p:cNvSpPr>
          <p:nvPr/>
        </p:nvSpPr>
        <p:spPr bwMode="auto">
          <a:xfrm>
            <a:off x="2978150" y="2208213"/>
            <a:ext cx="6192838" cy="20399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800" b="1"/>
              <a:t>　</a:t>
            </a:r>
            <a:r>
              <a:rPr lang="zh-CN" altLang="en-US" sz="6000" b="1">
                <a:solidFill>
                  <a:srgbClr val="FF0000"/>
                </a:solidFill>
              </a:rPr>
              <a:t>单元知识梳理</a:t>
            </a:r>
          </a:p>
          <a:p>
            <a:pPr eaLnBrk="1" hangingPunct="1">
              <a:lnSpc>
                <a:spcPct val="150000"/>
              </a:lnSpc>
            </a:pPr>
            <a:r>
              <a:rPr lang="zh-CN" altLang="en-US" sz="2800" b="1"/>
              <a:t>　　</a:t>
            </a:r>
          </a:p>
        </p:txBody>
      </p:sp>
    </p:spTree>
  </p:cSld>
  <p:clrMapOvr>
    <a:masterClrMapping/>
  </p:clrMapOvr>
  <p:transition spd="slow" advTm="3000">
    <p:plus/>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B96A66E7-EA0D-4C2B-B039-5C13CCBC21F8}"/>
              </a:ext>
            </a:extLst>
          </p:cNvPr>
          <p:cNvSpPr txBox="1"/>
          <p:nvPr/>
        </p:nvSpPr>
        <p:spPr>
          <a:xfrm>
            <a:off x="9773729" y="193251"/>
            <a:ext cx="2004291" cy="369332"/>
          </a:xfrm>
          <a:prstGeom prst="rect">
            <a:avLst/>
          </a:prstGeom>
          <a:noFill/>
        </p:spPr>
        <p:txBody>
          <a:bodyPr wrap="square" rtlCol="0">
            <a:spAutoFit/>
          </a:bodyPr>
          <a:lstStyle/>
          <a:p>
            <a:r>
              <a:rPr lang="zh-CN" altLang="en-US" b="1" dirty="0">
                <a:solidFill>
                  <a:schemeClr val="accent1"/>
                </a:solidFill>
              </a:rPr>
              <a:t>人教版必修上册</a:t>
            </a:r>
          </a:p>
        </p:txBody>
      </p:sp>
      <p:sp>
        <p:nvSpPr>
          <p:cNvPr id="5" name="文本框 4">
            <a:extLst>
              <a:ext uri="{FF2B5EF4-FFF2-40B4-BE49-F238E27FC236}">
                <a16:creationId xmlns:a16="http://schemas.microsoft.com/office/drawing/2014/main" xmlns="" id="{C436DB20-ED0E-48C8-83FD-9B05A434AC43}"/>
              </a:ext>
            </a:extLst>
          </p:cNvPr>
          <p:cNvSpPr txBox="1"/>
          <p:nvPr/>
        </p:nvSpPr>
        <p:spPr>
          <a:xfrm>
            <a:off x="2032988" y="2493717"/>
            <a:ext cx="8362764" cy="1107996"/>
          </a:xfrm>
          <a:prstGeom prst="rect">
            <a:avLst/>
          </a:prstGeom>
          <a:noFill/>
        </p:spPr>
        <p:txBody>
          <a:bodyPr wrap="square" rtlCol="0">
            <a:spAutoFit/>
          </a:bodyPr>
          <a:lstStyle/>
          <a:p>
            <a:pPr algn="ctr"/>
            <a:r>
              <a:rPr lang="en-US" altLang="zh-CN" sz="6600" b="1" dirty="0">
                <a:solidFill>
                  <a:srgbClr val="FF0000"/>
                </a:solidFill>
              </a:rPr>
              <a:t>8.1 </a:t>
            </a:r>
            <a:r>
              <a:rPr lang="zh-CN" altLang="zh-CN" sz="6600" b="1" dirty="0">
                <a:solidFill>
                  <a:srgbClr val="FF0000"/>
                </a:solidFill>
              </a:rPr>
              <a:t>梦游天姥吟留别</a:t>
            </a:r>
            <a:endParaRPr lang="zh-CN" altLang="en-US" sz="6600" dirty="0">
              <a:solidFill>
                <a:srgbClr val="FF0000"/>
              </a:solidFill>
              <a:latin typeface="+mn-ea"/>
              <a:cs typeface="字魂27号-布丁体" panose="00000500000000000000" charset="-122"/>
            </a:endParaRPr>
          </a:p>
        </p:txBody>
      </p:sp>
    </p:spTree>
    <p:extLst>
      <p:ext uri="{BB962C8B-B14F-4D97-AF65-F5344CB8AC3E}">
        <p14:creationId xmlns:p14="http://schemas.microsoft.com/office/powerpoint/2010/main" xmlns="" val="327759622"/>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506361" y="1536138"/>
            <a:ext cx="10972800" cy="4616087"/>
          </a:xfrm>
        </p:spPr>
        <p:txBody>
          <a:bodyPr>
            <a:normAutofit fontScale="62500" lnSpcReduction="20000"/>
          </a:bodyPr>
          <a:lstStyle/>
          <a:p>
            <a:pPr>
              <a:lnSpc>
                <a:spcPct val="170000"/>
              </a:lnSpc>
            </a:pPr>
            <a:r>
              <a:rPr lang="zh-CN" altLang="zh-CN" b="1" dirty="0"/>
              <a:t>《梦游天姥吟留别》是部编人教版高一语文必修上册第三单元的重点课文。这是一首记梦诗，也是一首游仙诗。意境雄伟，变化惝恍莫测。缤纷多彩的艺术形象，新奇的表现手法，向来为人传诵，最能体现李白诗歌的浪漫主义风格，表现李白傲岸不羁的性格，被视为李白的代表作之一。教学中可通过反复诵读，引导学生进入李白为我们创造的天马行空般神奇瑰丽的想象境界，更好的理解李白的情感与人格精神</a:t>
            </a:r>
            <a:r>
              <a:rPr lang="zh-CN" altLang="zh-CN" dirty="0"/>
              <a:t>。</a:t>
            </a:r>
          </a:p>
        </p:txBody>
      </p:sp>
      <p:pic>
        <p:nvPicPr>
          <p:cNvPr id="4" name="图片 3">
            <a:extLst>
              <a:ext uri="{FF2B5EF4-FFF2-40B4-BE49-F238E27FC236}">
                <a16:creationId xmlns:a16="http://schemas.microsoft.com/office/drawing/2014/main" xmlns="" id="{F3B5FDBC-B6A9-447C-87B4-ECFB26068228}"/>
              </a:ext>
            </a:extLst>
          </p:cNvPr>
          <p:cNvPicPr/>
          <p:nvPr/>
        </p:nvPicPr>
        <p:blipFill>
          <a:blip r:embed="rId2">
            <a:extLst>
              <a:ext uri="{28A0092B-C50C-407E-A947-70E740481C1C}">
                <a14:useLocalDpi xmlns:a14="http://schemas.microsoft.com/office/drawing/2010/main" xmlns="" val="0"/>
              </a:ext>
            </a:extLst>
          </a:blip>
          <a:srcRect l="7076" t="22826" r="8018" b="23914"/>
          <a:stretch>
            <a:fillRect/>
          </a:stretch>
        </p:blipFill>
        <p:spPr bwMode="auto">
          <a:xfrm>
            <a:off x="0" y="0"/>
            <a:ext cx="3432534" cy="1536138"/>
          </a:xfrm>
          <a:prstGeom prst="rect">
            <a:avLst/>
          </a:prstGeom>
          <a:noFill/>
          <a:ln>
            <a:noFill/>
          </a:ln>
        </p:spPr>
      </p:pic>
    </p:spTree>
    <p:extLst>
      <p:ext uri="{BB962C8B-B14F-4D97-AF65-F5344CB8AC3E}">
        <p14:creationId xmlns:p14="http://schemas.microsoft.com/office/powerpoint/2010/main" xmlns="" val="1410370774"/>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753978"/>
            <a:ext cx="12192000" cy="5232485"/>
          </a:xfrm>
        </p:spPr>
        <p:txBody>
          <a:bodyPr>
            <a:normAutofit fontScale="77500" lnSpcReduction="20000"/>
          </a:bodyPr>
          <a:lstStyle/>
          <a:p>
            <a:pPr>
              <a:lnSpc>
                <a:spcPct val="160000"/>
              </a:lnSpc>
            </a:pPr>
            <a:r>
              <a:rPr lang="zh-CN" altLang="zh-CN" b="1" dirty="0">
                <a:solidFill>
                  <a:srgbClr val="FF0000"/>
                </a:solidFill>
              </a:rPr>
              <a:t>积累李白名句：</a:t>
            </a:r>
          </a:p>
          <a:p>
            <a:pPr>
              <a:lnSpc>
                <a:spcPct val="160000"/>
              </a:lnSpc>
            </a:pPr>
            <a:r>
              <a:rPr lang="en-US" altLang="zh-CN" b="1" dirty="0"/>
              <a:t>(1)</a:t>
            </a:r>
            <a:r>
              <a:rPr lang="zh-CN" altLang="zh-CN" b="1" dirty="0"/>
              <a:t>白发三千丈，缘愁似个长。</a:t>
            </a:r>
            <a:r>
              <a:rPr lang="en-US" altLang="zh-CN" b="1" dirty="0"/>
              <a:t>——</a:t>
            </a:r>
            <a:r>
              <a:rPr lang="zh-CN" altLang="zh-CN" b="1" dirty="0"/>
              <a:t>《秋浦歌》</a:t>
            </a:r>
          </a:p>
          <a:p>
            <a:pPr>
              <a:lnSpc>
                <a:spcPct val="160000"/>
              </a:lnSpc>
            </a:pPr>
            <a:r>
              <a:rPr lang="en-US" altLang="zh-CN" b="1" dirty="0"/>
              <a:t>(2)</a:t>
            </a:r>
            <a:r>
              <a:rPr lang="zh-CN" altLang="zh-CN" b="1" dirty="0"/>
              <a:t>飞流直下三千尺，疑是银河落九天。</a:t>
            </a:r>
            <a:r>
              <a:rPr lang="en-US" altLang="zh-CN" b="1" dirty="0"/>
              <a:t>——</a:t>
            </a:r>
            <a:r>
              <a:rPr lang="zh-CN" altLang="zh-CN" b="1" dirty="0"/>
              <a:t>《望庐山瀑布》</a:t>
            </a:r>
          </a:p>
          <a:p>
            <a:pPr>
              <a:lnSpc>
                <a:spcPct val="160000"/>
              </a:lnSpc>
            </a:pPr>
            <a:r>
              <a:rPr lang="en-US" altLang="zh-CN" b="1" dirty="0"/>
              <a:t>(3)</a:t>
            </a:r>
            <a:r>
              <a:rPr lang="zh-CN" altLang="zh-CN" b="1" dirty="0"/>
              <a:t>桃花潭水深千尺，不及汪伦送我情。</a:t>
            </a:r>
            <a:r>
              <a:rPr lang="en-US" altLang="zh-CN" b="1" dirty="0"/>
              <a:t>——</a:t>
            </a:r>
            <a:r>
              <a:rPr lang="zh-CN" altLang="zh-CN" b="1" dirty="0"/>
              <a:t>《赠汪伦》</a:t>
            </a:r>
          </a:p>
          <a:p>
            <a:pPr>
              <a:lnSpc>
                <a:spcPct val="160000"/>
              </a:lnSpc>
            </a:pPr>
            <a:r>
              <a:rPr lang="en-US" altLang="zh-CN" b="1" dirty="0"/>
              <a:t>(4)</a:t>
            </a:r>
            <a:r>
              <a:rPr lang="zh-CN" altLang="zh-CN" b="1" dirty="0"/>
              <a:t>花间一壶酒，独酌无相亲。举杯邀明月，对影成三人。</a:t>
            </a:r>
            <a:r>
              <a:rPr lang="en-US" altLang="zh-CN" b="1" dirty="0"/>
              <a:t>——</a:t>
            </a:r>
            <a:r>
              <a:rPr lang="zh-CN" altLang="zh-CN" b="1" dirty="0"/>
              <a:t>《月下独酌》</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4228874258"/>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753978"/>
            <a:ext cx="12192000" cy="5932572"/>
          </a:xfrm>
        </p:spPr>
        <p:txBody>
          <a:bodyPr>
            <a:normAutofit fontScale="62500" lnSpcReduction="20000"/>
          </a:bodyPr>
          <a:lstStyle/>
          <a:p>
            <a:pPr>
              <a:lnSpc>
                <a:spcPct val="170000"/>
              </a:lnSpc>
            </a:pPr>
            <a:r>
              <a:rPr lang="en-US" altLang="zh-CN" b="1" dirty="0"/>
              <a:t>(5)</a:t>
            </a:r>
            <a:r>
              <a:rPr lang="zh-CN" altLang="zh-CN" b="1" dirty="0"/>
              <a:t>人生在世不称意，明朝散发弄扁舟。</a:t>
            </a:r>
            <a:r>
              <a:rPr lang="en-US" altLang="zh-CN" b="1" dirty="0"/>
              <a:t>——</a:t>
            </a:r>
            <a:r>
              <a:rPr lang="zh-CN" altLang="zh-CN" b="1" dirty="0"/>
              <a:t>《宣州谢朓楼饯别校书叔云》</a:t>
            </a:r>
          </a:p>
          <a:p>
            <a:pPr>
              <a:lnSpc>
                <a:spcPct val="170000"/>
              </a:lnSpc>
            </a:pPr>
            <a:r>
              <a:rPr lang="en-US" altLang="zh-CN" b="1" dirty="0"/>
              <a:t>(6)</a:t>
            </a:r>
            <a:r>
              <a:rPr lang="zh-CN" altLang="zh-CN" b="1" dirty="0"/>
              <a:t>君不见，黄河之水天上来，奔流到海不复回。君不见，高堂明镜悲白发，朝如青丝暮成雪。人生得意须尽欢，莫使金樽空对月。天生我材必有用，千金散尽还复来。</a:t>
            </a:r>
            <a:r>
              <a:rPr lang="en-US" altLang="zh-CN" b="1" dirty="0"/>
              <a:t>——</a:t>
            </a:r>
            <a:r>
              <a:rPr lang="zh-CN" altLang="zh-CN" b="1" dirty="0"/>
              <a:t>《将进酒》</a:t>
            </a:r>
          </a:p>
          <a:p>
            <a:pPr>
              <a:lnSpc>
                <a:spcPct val="170000"/>
              </a:lnSpc>
            </a:pPr>
            <a:r>
              <a:rPr lang="en-US" altLang="zh-CN" b="1" dirty="0"/>
              <a:t>(7)</a:t>
            </a:r>
            <a:r>
              <a:rPr lang="zh-CN" altLang="zh-CN" b="1" dirty="0"/>
              <a:t>抽刀断水水更流，举杯消愁愁更愁。</a:t>
            </a:r>
            <a:r>
              <a:rPr lang="en-US" altLang="zh-CN" b="1" dirty="0"/>
              <a:t>——</a:t>
            </a:r>
            <a:r>
              <a:rPr lang="zh-CN" altLang="zh-CN" b="1" dirty="0"/>
              <a:t>《宣州谢朓楼饯别校书叔云》</a:t>
            </a:r>
          </a:p>
          <a:p>
            <a:pPr>
              <a:lnSpc>
                <a:spcPct val="170000"/>
              </a:lnSpc>
            </a:pPr>
            <a:r>
              <a:rPr lang="en-US" altLang="zh-CN" b="1" dirty="0"/>
              <a:t>(8)</a:t>
            </a:r>
            <a:r>
              <a:rPr lang="zh-CN" altLang="zh-CN" b="1" dirty="0"/>
              <a:t>燕山雪花大如席，片片吹落轩辕台。</a:t>
            </a:r>
            <a:r>
              <a:rPr lang="en-US" altLang="zh-CN" b="1" dirty="0"/>
              <a:t>——</a:t>
            </a:r>
            <a:r>
              <a:rPr lang="zh-CN" altLang="zh-CN" b="1" dirty="0"/>
              <a:t>《北风行》 </a:t>
            </a:r>
          </a:p>
          <a:p>
            <a:pPr>
              <a:lnSpc>
                <a:spcPct val="170000"/>
              </a:lnSpc>
            </a:pPr>
            <a:r>
              <a:rPr lang="en-US" altLang="zh-CN" b="1" dirty="0"/>
              <a:t>(9)</a:t>
            </a:r>
            <a:r>
              <a:rPr lang="zh-CN" altLang="zh-CN" b="1" dirty="0"/>
              <a:t>仰天大笑出门去，我辈岂是蓬蒿人。</a:t>
            </a:r>
            <a:r>
              <a:rPr lang="en-US" altLang="zh-CN" b="1" dirty="0"/>
              <a:t>——</a:t>
            </a:r>
            <a:r>
              <a:rPr lang="zh-CN" altLang="zh-CN" b="1" dirty="0"/>
              <a:t>《南陵别儿童入京》</a:t>
            </a:r>
          </a:p>
          <a:p>
            <a:pPr>
              <a:lnSpc>
                <a:spcPct val="170000"/>
              </a:lnSpc>
            </a:pPr>
            <a:r>
              <a:rPr lang="en-US" altLang="zh-CN" b="1" dirty="0"/>
              <a:t>(10)</a:t>
            </a:r>
            <a:r>
              <a:rPr lang="zh-CN" altLang="zh-CN" b="1" dirty="0"/>
              <a:t>我寄愁心与明月，随风直到夜郎西。</a:t>
            </a:r>
            <a:r>
              <a:rPr lang="en-US" altLang="zh-CN" b="1" dirty="0"/>
              <a:t>——</a:t>
            </a:r>
            <a:r>
              <a:rPr lang="zh-CN" altLang="zh-CN" b="1" dirty="0"/>
              <a:t>《闻王昌龄左迁龙标遥有此寄》</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286935312"/>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2018297"/>
            <a:ext cx="6446232" cy="4839703"/>
          </a:xfrm>
        </p:spPr>
        <p:txBody>
          <a:bodyPr>
            <a:normAutofit fontScale="70000" lnSpcReduction="20000"/>
          </a:bodyPr>
          <a:lstStyle/>
          <a:p>
            <a:pPr>
              <a:lnSpc>
                <a:spcPct val="160000"/>
              </a:lnSpc>
            </a:pPr>
            <a:r>
              <a:rPr lang="en-US" altLang="zh-CN" b="1" dirty="0">
                <a:solidFill>
                  <a:srgbClr val="C00000"/>
                </a:solidFill>
                <a:latin typeface="+mn-ea"/>
              </a:rPr>
              <a:t>1.</a:t>
            </a:r>
            <a:r>
              <a:rPr lang="zh-CN" altLang="zh-CN" b="1" dirty="0">
                <a:solidFill>
                  <a:srgbClr val="C00000"/>
                </a:solidFill>
                <a:latin typeface="+mn-ea"/>
              </a:rPr>
              <a:t>作者简介：</a:t>
            </a:r>
          </a:p>
          <a:p>
            <a:pPr>
              <a:lnSpc>
                <a:spcPct val="170000"/>
              </a:lnSpc>
            </a:pPr>
            <a:r>
              <a:rPr lang="zh-CN" altLang="zh-CN" b="1" dirty="0"/>
              <a:t>李白，字太白，号青莲居士，祖籍陇西成纪（今甘肃静宁西南），隋末其先人流寓碎叶（今吉尔吉斯斯坦北部托克马克附近）。幼时（</a:t>
            </a:r>
            <a:r>
              <a:rPr lang="en-US" altLang="zh-CN" b="1" dirty="0"/>
              <a:t>5</a:t>
            </a:r>
            <a:r>
              <a:rPr lang="zh-CN" altLang="zh-CN" b="1" dirty="0"/>
              <a:t>岁时）随父迁居绵州昌隆县（今四川江油）青莲乡。</a:t>
            </a:r>
            <a:endParaRPr lang="zh-CN" altLang="zh-CN" b="1" dirty="0">
              <a:latin typeface="+mn-ea"/>
            </a:endParaRPr>
          </a:p>
        </p:txBody>
      </p:sp>
      <p:sp>
        <p:nvSpPr>
          <p:cNvPr id="4" name="标题 1">
            <a:extLst>
              <a:ext uri="{FF2B5EF4-FFF2-40B4-BE49-F238E27FC236}">
                <a16:creationId xmlns:a16="http://schemas.microsoft.com/office/drawing/2014/main" xmlns="" id="{DB5CC752-3517-496B-A99A-329903809327}"/>
              </a:ext>
            </a:extLst>
          </p:cNvPr>
          <p:cNvSpPr>
            <a:spLocks noGrp="1"/>
          </p:cNvSpPr>
          <p:nvPr>
            <p:ph type="title"/>
          </p:nvPr>
        </p:nvSpPr>
        <p:spPr>
          <a:xfrm>
            <a:off x="0" y="904229"/>
            <a:ext cx="6446232" cy="737420"/>
          </a:xfrm>
        </p:spPr>
        <p:txBody>
          <a:bodyPr>
            <a:normAutofit fontScale="90000"/>
          </a:bodyPr>
          <a:lstStyle/>
          <a:p>
            <a:r>
              <a:rPr lang="zh-CN" altLang="zh-CN" b="1" dirty="0">
                <a:solidFill>
                  <a:srgbClr val="FF0000"/>
                </a:solidFill>
              </a:rPr>
              <a:t>文</a:t>
            </a:r>
            <a:r>
              <a:rPr lang="en-US" altLang="zh-CN" b="1" dirty="0">
                <a:solidFill>
                  <a:srgbClr val="FF0000"/>
                </a:solidFill>
              </a:rPr>
              <a:t> </a:t>
            </a:r>
            <a:r>
              <a:rPr lang="zh-CN" altLang="zh-CN" b="1" dirty="0">
                <a:solidFill>
                  <a:srgbClr val="FF0000"/>
                </a:solidFill>
              </a:rPr>
              <a:t>学</a:t>
            </a:r>
            <a:r>
              <a:rPr lang="en-US" altLang="zh-CN" b="1" dirty="0">
                <a:solidFill>
                  <a:srgbClr val="FF0000"/>
                </a:solidFill>
              </a:rPr>
              <a:t> </a:t>
            </a:r>
            <a:r>
              <a:rPr lang="zh-CN" altLang="zh-CN" b="1" dirty="0">
                <a:solidFill>
                  <a:srgbClr val="FF0000"/>
                </a:solidFill>
              </a:rPr>
              <a:t>常</a:t>
            </a:r>
            <a:r>
              <a:rPr lang="en-US" altLang="zh-CN" b="1" dirty="0">
                <a:solidFill>
                  <a:srgbClr val="FF0000"/>
                </a:solidFill>
              </a:rPr>
              <a:t> </a:t>
            </a:r>
            <a:r>
              <a:rPr lang="zh-CN" altLang="zh-CN" b="1" dirty="0">
                <a:solidFill>
                  <a:srgbClr val="FF0000"/>
                </a:solidFill>
              </a:rPr>
              <a:t>识</a:t>
            </a:r>
            <a:endParaRPr lang="zh-CN" altLang="en-US" dirty="0">
              <a:solidFill>
                <a:srgbClr val="FF0000"/>
              </a:solidFill>
            </a:endParaRPr>
          </a:p>
        </p:txBody>
      </p:sp>
      <p:pic>
        <p:nvPicPr>
          <p:cNvPr id="5" name="图片 4">
            <a:extLst>
              <a:ext uri="{FF2B5EF4-FFF2-40B4-BE49-F238E27FC236}">
                <a16:creationId xmlns:a16="http://schemas.microsoft.com/office/drawing/2014/main" xmlns="" id="{46D412AE-4587-45BE-919F-ED8031E43B23}"/>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7229475" y="523875"/>
            <a:ext cx="4619625" cy="6334126"/>
          </a:xfrm>
          <a:prstGeom prst="rect">
            <a:avLst/>
          </a:prstGeom>
        </p:spPr>
      </p:pic>
    </p:spTree>
    <p:extLst>
      <p:ext uri="{BB962C8B-B14F-4D97-AF65-F5344CB8AC3E}">
        <p14:creationId xmlns:p14="http://schemas.microsoft.com/office/powerpoint/2010/main" xmlns="" val="1822859302"/>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ou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0" y="550319"/>
            <a:ext cx="12192000" cy="5300065"/>
          </a:xfrm>
        </p:spPr>
        <p:txBody>
          <a:bodyPr>
            <a:normAutofit fontScale="62500" lnSpcReduction="20000"/>
          </a:bodyPr>
          <a:lstStyle/>
          <a:p>
            <a:pPr>
              <a:lnSpc>
                <a:spcPct val="160000"/>
              </a:lnSpc>
            </a:pPr>
            <a:r>
              <a:rPr lang="en-US" altLang="zh-CN" b="1" dirty="0"/>
              <a:t>“</a:t>
            </a:r>
            <a:r>
              <a:rPr lang="zh-CN" altLang="zh-CN" b="1" dirty="0"/>
              <a:t>五岁育六甲，十岁观百家</a:t>
            </a:r>
            <a:r>
              <a:rPr lang="en-US" altLang="zh-CN" b="1" dirty="0"/>
              <a:t>”</a:t>
            </a:r>
            <a:r>
              <a:rPr lang="zh-CN" altLang="zh-CN" b="1" dirty="0"/>
              <a:t>，</a:t>
            </a:r>
            <a:r>
              <a:rPr lang="en-US" altLang="zh-CN" b="1" dirty="0"/>
              <a:t>“</a:t>
            </a:r>
            <a:r>
              <a:rPr lang="zh-CN" altLang="zh-CN" b="1" dirty="0"/>
              <a:t>十五观奇书，作赋凌相如</a:t>
            </a:r>
            <a:r>
              <a:rPr lang="en-US" altLang="zh-CN" b="1" dirty="0"/>
              <a:t>”</a:t>
            </a:r>
            <a:r>
              <a:rPr lang="zh-CN" altLang="zh-CN" b="1" dirty="0"/>
              <a:t>。有远大的抱负，</a:t>
            </a:r>
            <a:r>
              <a:rPr lang="en-US" altLang="zh-CN" b="1" dirty="0"/>
              <a:t>“</a:t>
            </a:r>
            <a:r>
              <a:rPr lang="zh-CN" altLang="zh-CN" b="1" dirty="0"/>
              <a:t>愿为辅弼</a:t>
            </a:r>
            <a:r>
              <a:rPr lang="en-US" altLang="zh-CN" b="1" dirty="0"/>
              <a:t>”</a:t>
            </a:r>
            <a:r>
              <a:rPr lang="zh-CN" altLang="zh-CN" b="1" dirty="0"/>
              <a:t>、</a:t>
            </a:r>
            <a:r>
              <a:rPr lang="en-US" altLang="zh-CN" b="1" dirty="0"/>
              <a:t>“</a:t>
            </a:r>
            <a:r>
              <a:rPr lang="zh-CN" altLang="zh-CN" b="1" dirty="0"/>
              <a:t>安社稷</a:t>
            </a:r>
            <a:r>
              <a:rPr lang="en-US" altLang="zh-CN" b="1" dirty="0"/>
              <a:t>”</a:t>
            </a:r>
            <a:r>
              <a:rPr lang="zh-CN" altLang="zh-CN" b="1" dirty="0"/>
              <a:t>、</a:t>
            </a:r>
            <a:r>
              <a:rPr lang="en-US" altLang="zh-CN" b="1" dirty="0"/>
              <a:t>“</a:t>
            </a:r>
            <a:r>
              <a:rPr lang="zh-CN" altLang="zh-CN" b="1" dirty="0"/>
              <a:t>济苍生</a:t>
            </a:r>
            <a:r>
              <a:rPr lang="en-US" altLang="zh-CN" b="1" dirty="0"/>
              <a:t>”</a:t>
            </a:r>
            <a:r>
              <a:rPr lang="zh-CN" altLang="zh-CN" b="1" dirty="0"/>
              <a:t>。</a:t>
            </a:r>
            <a:r>
              <a:rPr lang="en-US" altLang="zh-CN" b="1" dirty="0"/>
              <a:t>20</a:t>
            </a:r>
            <a:r>
              <a:rPr lang="zh-CN" altLang="zh-CN" b="1" dirty="0"/>
              <a:t>岁后，蜀中漫游，二十五岁起</a:t>
            </a:r>
            <a:r>
              <a:rPr lang="en-US" altLang="zh-CN" b="1" dirty="0"/>
              <a:t>“</a:t>
            </a:r>
            <a:r>
              <a:rPr lang="zh-CN" altLang="zh-CN" b="1" dirty="0"/>
              <a:t>辞亲远游</a:t>
            </a:r>
            <a:r>
              <a:rPr lang="en-US" altLang="zh-CN" b="1" dirty="0"/>
              <a:t>”</a:t>
            </a:r>
            <a:r>
              <a:rPr lang="zh-CN" altLang="zh-CN" b="1" dirty="0"/>
              <a:t>，仗剑出蜀。天宝元年</a:t>
            </a:r>
            <a:r>
              <a:rPr lang="en-US" altLang="zh-CN" b="1" dirty="0"/>
              <a:t>42</a:t>
            </a:r>
            <a:r>
              <a:rPr lang="zh-CN" altLang="zh-CN" b="1" dirty="0"/>
              <a:t>岁应召赴长安，贺知章一见，称为谪仙人，荐于唐玄宗，唐玄宗</a:t>
            </a:r>
            <a:r>
              <a:rPr lang="en-US" altLang="zh-CN" b="1" dirty="0"/>
              <a:t>“</a:t>
            </a:r>
            <a:r>
              <a:rPr lang="zh-CN" altLang="zh-CN" b="1" dirty="0"/>
              <a:t>降辇步迎</a:t>
            </a:r>
            <a:r>
              <a:rPr lang="en-US" altLang="zh-CN" b="1" dirty="0"/>
              <a:t>”</a:t>
            </a:r>
            <a:r>
              <a:rPr lang="zh-CN" altLang="zh-CN" b="1" dirty="0"/>
              <a:t>，待诏翰林。被排挤出京后，漫游江湖间，</a:t>
            </a:r>
            <a:r>
              <a:rPr lang="en-US" altLang="zh-CN" b="1" dirty="0"/>
              <a:t>761</a:t>
            </a:r>
            <a:r>
              <a:rPr lang="zh-CN" altLang="zh-CN" b="1" dirty="0"/>
              <a:t>年，请缨杀敌，因病折回。次年，病死当徒，初葬采石矶。</a:t>
            </a:r>
          </a:p>
          <a:p>
            <a:pPr>
              <a:lnSpc>
                <a:spcPct val="160000"/>
              </a:lnSpc>
            </a:pPr>
            <a:r>
              <a:rPr lang="zh-CN" altLang="zh-CN" b="1" dirty="0"/>
              <a:t>其诗风雄奇豪放，想像丰富，语言流转自然，音律和谐多变。他善于从民歌、神话中汲取营养私素材，构成其特有的瑰丽绚烂的色彩，是屈原以来积极浪漫主义诗歌的新高峰。</a:t>
            </a:r>
            <a:endParaRPr lang="en-US" altLang="zh-CN" b="1" dirty="0">
              <a:latin typeface="+mn-ea"/>
            </a:endParaRPr>
          </a:p>
        </p:txBody>
      </p:sp>
    </p:spTree>
    <p:extLst>
      <p:ext uri="{BB962C8B-B14F-4D97-AF65-F5344CB8AC3E}">
        <p14:creationId xmlns:p14="http://schemas.microsoft.com/office/powerpoint/2010/main" xmlns="" val="3291836411"/>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750"/>
                                        <p:tgtEl>
                                          <p:spTgt spid="6">
                                            <p:txEl>
                                              <p:pRg st="0" end="0"/>
                                            </p:txEl>
                                          </p:spTgt>
                                        </p:tgtEl>
                                      </p:cBhvr>
                                    </p:animEffect>
                                    <p:anim calcmode="lin" valueType="num">
                                      <p:cBhvr>
                                        <p:cTn id="8"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750"/>
                                        <p:tgtEl>
                                          <p:spTgt spid="6">
                                            <p:txEl>
                                              <p:pRg st="1" end="1"/>
                                            </p:txEl>
                                          </p:spTgt>
                                        </p:tgtEl>
                                      </p:cBhvr>
                                    </p:animEffect>
                                    <p:anim calcmode="lin" valueType="num">
                                      <p:cBhvr>
                                        <p:cTn id="15" dur="75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75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612058"/>
            <a:ext cx="11871434" cy="6245942"/>
          </a:xfrm>
        </p:spPr>
        <p:txBody>
          <a:bodyPr>
            <a:normAutofit fontScale="70000" lnSpcReduction="20000"/>
          </a:bodyPr>
          <a:lstStyle/>
          <a:p>
            <a:pPr>
              <a:lnSpc>
                <a:spcPct val="160000"/>
              </a:lnSpc>
            </a:pPr>
            <a:r>
              <a:rPr lang="en-US" altLang="zh-CN" b="1" dirty="0">
                <a:solidFill>
                  <a:srgbClr val="FF0000"/>
                </a:solidFill>
              </a:rPr>
              <a:t>2.</a:t>
            </a:r>
            <a:r>
              <a:rPr lang="zh-CN" altLang="zh-CN" b="1" dirty="0">
                <a:solidFill>
                  <a:srgbClr val="FF0000"/>
                </a:solidFill>
              </a:rPr>
              <a:t>古体诗：</a:t>
            </a:r>
          </a:p>
          <a:p>
            <a:pPr>
              <a:lnSpc>
                <a:spcPct val="160000"/>
              </a:lnSpc>
            </a:pPr>
            <a:r>
              <a:rPr lang="zh-CN" altLang="zh-CN" b="1" dirty="0"/>
              <a:t>古体诗是与近体诗相对而言的诗体，近体诗形成前的各种诗歌体裁，也称古诗、古风。</a:t>
            </a:r>
          </a:p>
          <a:p>
            <a:pPr>
              <a:lnSpc>
                <a:spcPct val="160000"/>
              </a:lnSpc>
            </a:pPr>
            <a:r>
              <a:rPr lang="zh-CN" altLang="zh-CN" b="1" dirty="0"/>
              <a:t>除需用韵之外，不受格律限制。从诗句的字数看，有所谓四言诗、五言诗和七言诗等；诗句字数不整齐的古诗，称为</a:t>
            </a:r>
            <a:r>
              <a:rPr lang="en-US" altLang="zh-CN" b="1" dirty="0"/>
              <a:t>“</a:t>
            </a:r>
            <a:r>
              <a:rPr lang="zh-CN" altLang="zh-CN" b="1" dirty="0"/>
              <a:t>杂言古诗</a:t>
            </a:r>
            <a:r>
              <a:rPr lang="en-US" altLang="zh-CN" b="1" dirty="0"/>
              <a:t>”</a:t>
            </a:r>
            <a:r>
              <a:rPr lang="zh-CN" altLang="zh-CN" b="1" dirty="0"/>
              <a:t>。杂言，也就是长短句，从三言到十一言，可以随意变化。不过，篇中多数句子还是七言，所以杂言算是七言古诗。杂言诗由于句子的长短不受拘束，给人一种奔放排奡的感觉。</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1814075458"/>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xmlns="" id="{DB5CC752-3517-496B-A99A-329903809327}"/>
              </a:ext>
            </a:extLst>
          </p:cNvPr>
          <p:cNvSpPr>
            <a:spLocks noGrp="1"/>
          </p:cNvSpPr>
          <p:nvPr>
            <p:ph type="title"/>
          </p:nvPr>
        </p:nvSpPr>
        <p:spPr>
          <a:xfrm>
            <a:off x="609600" y="457201"/>
            <a:ext cx="10972800" cy="1143000"/>
          </a:xfrm>
        </p:spPr>
        <p:txBody>
          <a:bodyPr/>
          <a:lstStyle/>
          <a:p>
            <a:r>
              <a:rPr lang="zh-CN" altLang="zh-CN" b="1" dirty="0">
                <a:solidFill>
                  <a:srgbClr val="FF0000"/>
                </a:solidFill>
              </a:rPr>
              <a:t>相关知识积累</a:t>
            </a:r>
            <a:endParaRPr lang="zh-CN" altLang="en-US" b="1" dirty="0">
              <a:solidFill>
                <a:srgbClr val="FF0000"/>
              </a:solidFill>
            </a:endParaRPr>
          </a:p>
        </p:txBody>
      </p:sp>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17987" y="1600201"/>
            <a:ext cx="11901948" cy="4257674"/>
          </a:xfrm>
        </p:spPr>
        <p:txBody>
          <a:bodyPr>
            <a:normAutofit fontScale="85000" lnSpcReduction="20000"/>
          </a:bodyPr>
          <a:lstStyle/>
          <a:p>
            <a:pPr>
              <a:lnSpc>
                <a:spcPct val="170000"/>
              </a:lnSpc>
            </a:pPr>
            <a:r>
              <a:rPr lang="zh-CN" altLang="zh-CN" b="1" dirty="0">
                <a:solidFill>
                  <a:srgbClr val="1E21A2"/>
                </a:solidFill>
              </a:rPr>
              <a:t>（</a:t>
            </a:r>
            <a:r>
              <a:rPr lang="en-US" altLang="zh-CN" b="1" dirty="0">
                <a:solidFill>
                  <a:srgbClr val="1E21A2"/>
                </a:solidFill>
              </a:rPr>
              <a:t>1</a:t>
            </a:r>
            <a:r>
              <a:rPr lang="zh-CN" altLang="zh-CN" b="1" dirty="0">
                <a:solidFill>
                  <a:srgbClr val="1E21A2"/>
                </a:solidFill>
              </a:rPr>
              <a:t>）谢公屐</a:t>
            </a:r>
          </a:p>
          <a:p>
            <a:pPr>
              <a:lnSpc>
                <a:spcPct val="170000"/>
              </a:lnSpc>
            </a:pPr>
            <a:r>
              <a:rPr lang="zh-CN" altLang="zh-CN" b="1" dirty="0"/>
              <a:t>《南史</a:t>
            </a:r>
            <a:r>
              <a:rPr lang="en-US" altLang="zh-CN" b="1" dirty="0"/>
              <a:t>·</a:t>
            </a:r>
            <a:r>
              <a:rPr lang="zh-CN" altLang="zh-CN" b="1" dirty="0"/>
              <a:t>谢灵运》记载：谢灵运游山，必到幽深高峻的地方，他备有一种特制的木屐，屐底装有活动的齿；上山时去掉前齿，下山时去掉后齿。</a:t>
            </a:r>
          </a:p>
          <a:p>
            <a:pPr>
              <a:lnSpc>
                <a:spcPct val="170000"/>
              </a:lnSpc>
            </a:pPr>
            <a:r>
              <a:rPr lang="zh-CN" altLang="zh-CN" b="1" dirty="0"/>
              <a:t>谢灵运：吴越会稽人，山水诗派的开创者。</a:t>
            </a:r>
          </a:p>
          <a:p>
            <a:endParaRPr lang="zh-CN" altLang="en-US" dirty="0"/>
          </a:p>
        </p:txBody>
      </p:sp>
    </p:spTree>
    <p:extLst>
      <p:ext uri="{BB962C8B-B14F-4D97-AF65-F5344CB8AC3E}">
        <p14:creationId xmlns:p14="http://schemas.microsoft.com/office/powerpoint/2010/main" xmlns="" val="3192045321"/>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out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out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arn(outHorizontal)">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 y="642938"/>
            <a:ext cx="12030074" cy="5886450"/>
          </a:xfrm>
        </p:spPr>
        <p:txBody>
          <a:bodyPr>
            <a:normAutofit fontScale="62500" lnSpcReduction="20000"/>
          </a:bodyPr>
          <a:lstStyle/>
          <a:p>
            <a:pPr>
              <a:lnSpc>
                <a:spcPct val="170000"/>
              </a:lnSpc>
            </a:pPr>
            <a:r>
              <a:rPr lang="zh-CN" altLang="zh-CN" b="1" dirty="0">
                <a:solidFill>
                  <a:srgbClr val="1E21A2"/>
                </a:solidFill>
              </a:rPr>
              <a:t>（</a:t>
            </a:r>
            <a:r>
              <a:rPr lang="en-US" altLang="zh-CN" b="1" dirty="0">
                <a:solidFill>
                  <a:srgbClr val="1E21A2"/>
                </a:solidFill>
              </a:rPr>
              <a:t>2</a:t>
            </a:r>
            <a:r>
              <a:rPr lang="zh-CN" altLang="zh-CN" b="1" dirty="0">
                <a:solidFill>
                  <a:srgbClr val="1E21A2"/>
                </a:solidFill>
              </a:rPr>
              <a:t>）三山五岳</a:t>
            </a:r>
          </a:p>
          <a:p>
            <a:pPr>
              <a:lnSpc>
                <a:spcPct val="170000"/>
              </a:lnSpc>
            </a:pPr>
            <a:r>
              <a:rPr lang="zh-CN" altLang="zh-CN" b="1" dirty="0"/>
              <a:t>三山是传说中的蓬莱、方丈、瀛洲；五岳指泰山、华山、衡山、嵩山、恒山；五岳各具特色：东岳泰山之雄，西岳华山之险，南岳衡山之秀，北岳恒山之奇，中岳嵩山之峻。五岳是远古山神崇拜、五行观念和帝王封禅相结合的产物，它们以象征中华民族的高大形象而名闻天下。</a:t>
            </a:r>
          </a:p>
          <a:p>
            <a:pPr>
              <a:lnSpc>
                <a:spcPct val="170000"/>
              </a:lnSpc>
            </a:pPr>
            <a:r>
              <a:rPr lang="zh-CN" altLang="zh-CN" b="1" dirty="0"/>
              <a:t>三山五岳在中国虽不是最高的山，但都高耸于平原或盆地之上，这样也就显得格外险峻。东、西、中三岳地处黄河附近，黄河是中华民族的摇篮，是华夏祖先最早定居的地方，对中华民族的文化发展有重要的意义。</a:t>
            </a:r>
          </a:p>
          <a:p>
            <a:pPr>
              <a:lnSpc>
                <a:spcPct val="170000"/>
              </a:lnSpc>
            </a:pPr>
            <a:endParaRPr lang="zh-CN" altLang="en-US" dirty="0"/>
          </a:p>
        </p:txBody>
      </p:sp>
    </p:spTree>
    <p:extLst>
      <p:ext uri="{BB962C8B-B14F-4D97-AF65-F5344CB8AC3E}">
        <p14:creationId xmlns:p14="http://schemas.microsoft.com/office/powerpoint/2010/main" xmlns="" val="3313921601"/>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randombar(vertical)">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85738" y="1155032"/>
            <a:ext cx="11615737" cy="3487989"/>
          </a:xfrm>
        </p:spPr>
        <p:txBody>
          <a:bodyPr>
            <a:normAutofit fontScale="62500" lnSpcReduction="20000"/>
          </a:bodyPr>
          <a:lstStyle/>
          <a:p>
            <a:pPr>
              <a:lnSpc>
                <a:spcPct val="150000"/>
              </a:lnSpc>
            </a:pPr>
            <a:r>
              <a:rPr lang="zh-CN" altLang="zh-CN" b="1" dirty="0">
                <a:solidFill>
                  <a:srgbClr val="1E21A2"/>
                </a:solidFill>
              </a:rPr>
              <a:t>（</a:t>
            </a:r>
            <a:r>
              <a:rPr lang="en-US" altLang="zh-CN" b="1" dirty="0">
                <a:solidFill>
                  <a:srgbClr val="1E21A2"/>
                </a:solidFill>
              </a:rPr>
              <a:t>3</a:t>
            </a:r>
            <a:r>
              <a:rPr lang="zh-CN" altLang="zh-CN" b="1" dirty="0">
                <a:solidFill>
                  <a:srgbClr val="1E21A2"/>
                </a:solidFill>
              </a:rPr>
              <a:t>）三座仙山：</a:t>
            </a:r>
            <a:endParaRPr lang="en-US" altLang="zh-CN" b="1" dirty="0">
              <a:solidFill>
                <a:srgbClr val="1E21A2"/>
              </a:solidFill>
            </a:endParaRPr>
          </a:p>
          <a:p>
            <a:pPr>
              <a:lnSpc>
                <a:spcPct val="150000"/>
              </a:lnSpc>
            </a:pPr>
            <a:r>
              <a:rPr lang="zh-CN" altLang="zh-CN" b="1" dirty="0"/>
              <a:t>蓬莱、瀛洲、方丈。（《山海经》）</a:t>
            </a:r>
            <a:endParaRPr lang="en-US" altLang="zh-CN" b="1" dirty="0"/>
          </a:p>
          <a:p>
            <a:pPr>
              <a:lnSpc>
                <a:spcPct val="150000"/>
              </a:lnSpc>
            </a:pPr>
            <a:endParaRPr lang="zh-CN" altLang="zh-CN" b="1" dirty="0"/>
          </a:p>
          <a:p>
            <a:pPr>
              <a:lnSpc>
                <a:spcPct val="150000"/>
              </a:lnSpc>
            </a:pPr>
            <a:r>
              <a:rPr lang="zh-CN" altLang="zh-CN" b="1" dirty="0">
                <a:solidFill>
                  <a:srgbClr val="1E21A2"/>
                </a:solidFill>
              </a:rPr>
              <a:t>（</a:t>
            </a:r>
            <a:r>
              <a:rPr lang="en-US" altLang="zh-CN" b="1" dirty="0">
                <a:solidFill>
                  <a:srgbClr val="1E21A2"/>
                </a:solidFill>
              </a:rPr>
              <a:t>4</a:t>
            </a:r>
            <a:r>
              <a:rPr lang="zh-CN" altLang="zh-CN" b="1" dirty="0">
                <a:solidFill>
                  <a:srgbClr val="1E21A2"/>
                </a:solidFill>
              </a:rPr>
              <a:t>）天姥：</a:t>
            </a:r>
            <a:endParaRPr lang="en-US" altLang="zh-CN" b="1" dirty="0">
              <a:solidFill>
                <a:srgbClr val="1E21A2"/>
              </a:solidFill>
            </a:endParaRPr>
          </a:p>
          <a:p>
            <a:pPr>
              <a:lnSpc>
                <a:spcPct val="150000"/>
              </a:lnSpc>
            </a:pPr>
            <a:r>
              <a:rPr lang="zh-CN" altLang="zh-CN" b="1" dirty="0"/>
              <a:t>相传道教有</a:t>
            </a:r>
            <a:r>
              <a:rPr lang="en-US" altLang="zh-CN" b="1" dirty="0"/>
              <a:t>“</a:t>
            </a:r>
            <a:r>
              <a:rPr lang="zh-CN" altLang="zh-CN" b="1" dirty="0"/>
              <a:t>三十六洞天，七十二福地</a:t>
            </a:r>
            <a:r>
              <a:rPr lang="en-US" altLang="zh-CN" b="1" dirty="0"/>
              <a:t>”</a:t>
            </a:r>
            <a:r>
              <a:rPr lang="zh-CN" altLang="zh-CN" b="1" dirty="0"/>
              <a:t>之说，</a:t>
            </a:r>
            <a:r>
              <a:rPr lang="en-US" altLang="zh-CN" b="1" dirty="0"/>
              <a:t>“</a:t>
            </a:r>
            <a:r>
              <a:rPr lang="zh-CN" altLang="zh-CN" b="1" dirty="0"/>
              <a:t>天姥山</a:t>
            </a:r>
            <a:r>
              <a:rPr lang="en-US" altLang="zh-CN" b="1" dirty="0"/>
              <a:t>”</a:t>
            </a:r>
            <a:r>
              <a:rPr lang="zh-CN" altLang="zh-CN" b="1" dirty="0"/>
              <a:t>就是第十六福地，乃仙人居处游憩之地。</a:t>
            </a:r>
          </a:p>
          <a:p>
            <a:endParaRPr lang="zh-CN" altLang="en-US" dirty="0"/>
          </a:p>
        </p:txBody>
      </p:sp>
    </p:spTree>
    <p:extLst>
      <p:ext uri="{BB962C8B-B14F-4D97-AF65-F5344CB8AC3E}">
        <p14:creationId xmlns:p14="http://schemas.microsoft.com/office/powerpoint/2010/main" xmlns="" val="3158738994"/>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randombar(vertical)">
                                      <p:cBhvr>
                                        <p:cTn id="17" dur="500"/>
                                        <p:tgtEl>
                                          <p:spTgt spid="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5" fill="hold"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randombar(vertical)">
                                      <p:cBhvr>
                                        <p:cTn id="2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B96A66E7-EA0D-4C2B-B039-5C13CCBC21F8}"/>
              </a:ext>
            </a:extLst>
          </p:cNvPr>
          <p:cNvSpPr txBox="1"/>
          <p:nvPr/>
        </p:nvSpPr>
        <p:spPr>
          <a:xfrm>
            <a:off x="9773729" y="193251"/>
            <a:ext cx="2004291" cy="369332"/>
          </a:xfrm>
          <a:prstGeom prst="rect">
            <a:avLst/>
          </a:prstGeom>
          <a:noFill/>
        </p:spPr>
        <p:txBody>
          <a:bodyPr wrap="square" rtlCol="0">
            <a:spAutoFit/>
          </a:bodyPr>
          <a:lstStyle/>
          <a:p>
            <a:r>
              <a:rPr lang="zh-CN" altLang="en-US" b="1" dirty="0">
                <a:solidFill>
                  <a:schemeClr val="accent1"/>
                </a:solidFill>
              </a:rPr>
              <a:t>人教版必修上册</a:t>
            </a:r>
          </a:p>
        </p:txBody>
      </p:sp>
      <p:sp>
        <p:nvSpPr>
          <p:cNvPr id="5" name="文本框 4">
            <a:extLst>
              <a:ext uri="{FF2B5EF4-FFF2-40B4-BE49-F238E27FC236}">
                <a16:creationId xmlns:a16="http://schemas.microsoft.com/office/drawing/2014/main" xmlns="" id="{C436DB20-ED0E-48C8-83FD-9B05A434AC43}"/>
              </a:ext>
            </a:extLst>
          </p:cNvPr>
          <p:cNvSpPr txBox="1"/>
          <p:nvPr/>
        </p:nvSpPr>
        <p:spPr>
          <a:xfrm>
            <a:off x="1988600" y="3059668"/>
            <a:ext cx="8362764" cy="1107996"/>
          </a:xfrm>
          <a:prstGeom prst="rect">
            <a:avLst/>
          </a:prstGeom>
          <a:noFill/>
        </p:spPr>
        <p:txBody>
          <a:bodyPr wrap="square" rtlCol="0">
            <a:spAutoFit/>
          </a:bodyPr>
          <a:lstStyle/>
          <a:p>
            <a:pPr algn="ctr"/>
            <a:r>
              <a:rPr lang="en-US" altLang="zh-CN" sz="6600" b="1" dirty="0">
                <a:solidFill>
                  <a:srgbClr val="00B050"/>
                </a:solidFill>
              </a:rPr>
              <a:t>7.1  </a:t>
            </a:r>
            <a:r>
              <a:rPr lang="zh-CN" altLang="zh-CN" sz="6600" b="1" dirty="0">
                <a:solidFill>
                  <a:srgbClr val="00B050"/>
                </a:solidFill>
              </a:rPr>
              <a:t>短</a:t>
            </a:r>
            <a:r>
              <a:rPr lang="en-US" altLang="zh-CN" sz="6600" b="1" dirty="0">
                <a:solidFill>
                  <a:srgbClr val="00B050"/>
                </a:solidFill>
              </a:rPr>
              <a:t>  </a:t>
            </a:r>
            <a:r>
              <a:rPr lang="zh-CN" altLang="zh-CN" sz="6600" b="1" dirty="0">
                <a:solidFill>
                  <a:srgbClr val="00B050"/>
                </a:solidFill>
              </a:rPr>
              <a:t>歌</a:t>
            </a:r>
            <a:r>
              <a:rPr lang="en-US" altLang="zh-CN" sz="6600" b="1">
                <a:solidFill>
                  <a:srgbClr val="00B050"/>
                </a:solidFill>
              </a:rPr>
              <a:t>  </a:t>
            </a:r>
            <a:r>
              <a:rPr lang="zh-CN" altLang="zh-CN" sz="6600" b="1">
                <a:solidFill>
                  <a:srgbClr val="00B050"/>
                </a:solidFill>
              </a:rPr>
              <a:t>行</a:t>
            </a:r>
            <a:endParaRPr lang="zh-CN" altLang="en-US" sz="6600" dirty="0">
              <a:solidFill>
                <a:srgbClr val="00B050"/>
              </a:solidFill>
              <a:latin typeface="+mn-ea"/>
              <a:cs typeface="字魂27号-布丁体" panose="00000500000000000000" charset="-122"/>
            </a:endParaRPr>
          </a:p>
        </p:txBody>
      </p:sp>
    </p:spTree>
    <p:extLst>
      <p:ext uri="{BB962C8B-B14F-4D97-AF65-F5344CB8AC3E}">
        <p14:creationId xmlns:p14="http://schemas.microsoft.com/office/powerpoint/2010/main" xmlns="" val="547406366"/>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xmlns="" id="{DB5CC752-3517-496B-A99A-329903809327}"/>
              </a:ext>
            </a:extLst>
          </p:cNvPr>
          <p:cNvSpPr>
            <a:spLocks noGrp="1"/>
          </p:cNvSpPr>
          <p:nvPr>
            <p:ph type="title"/>
          </p:nvPr>
        </p:nvSpPr>
        <p:spPr>
          <a:xfrm>
            <a:off x="609600" y="457201"/>
            <a:ext cx="10972800" cy="1143000"/>
          </a:xfrm>
        </p:spPr>
        <p:txBody>
          <a:bodyPr/>
          <a:lstStyle/>
          <a:p>
            <a:r>
              <a:rPr lang="zh-CN" altLang="zh-CN" b="1" dirty="0">
                <a:solidFill>
                  <a:srgbClr val="FF0000"/>
                </a:solidFill>
              </a:rPr>
              <a:t>背景及解题</a:t>
            </a:r>
            <a:endParaRPr lang="zh-CN" altLang="en-US" dirty="0">
              <a:solidFill>
                <a:srgbClr val="FF0000"/>
              </a:solidFill>
            </a:endParaRPr>
          </a:p>
        </p:txBody>
      </p:sp>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17987" y="1600201"/>
            <a:ext cx="11901948" cy="4312327"/>
          </a:xfrm>
        </p:spPr>
        <p:txBody>
          <a:bodyPr>
            <a:normAutofit fontScale="55000" lnSpcReduction="20000"/>
          </a:bodyPr>
          <a:lstStyle/>
          <a:p>
            <a:pPr>
              <a:lnSpc>
                <a:spcPct val="160000"/>
              </a:lnSpc>
            </a:pPr>
            <a:r>
              <a:rPr lang="en-US" altLang="zh-CN" b="1" dirty="0">
                <a:solidFill>
                  <a:srgbClr val="C00000"/>
                </a:solidFill>
                <a:latin typeface="+mn-ea"/>
              </a:rPr>
              <a:t>1.</a:t>
            </a:r>
            <a:r>
              <a:rPr lang="zh-CN" altLang="zh-CN" b="1" dirty="0">
                <a:solidFill>
                  <a:srgbClr val="C00000"/>
                </a:solidFill>
                <a:latin typeface="+mn-ea"/>
              </a:rPr>
              <a:t>背景：</a:t>
            </a:r>
          </a:p>
          <a:p>
            <a:pPr>
              <a:lnSpc>
                <a:spcPct val="170000"/>
              </a:lnSpc>
            </a:pPr>
            <a:r>
              <a:rPr lang="zh-CN" altLang="zh-CN" b="1" dirty="0"/>
              <a:t>这首诗作于出翰林之后。天宝三载，李白被唐玄宗赐金放还，这是李白政治上的一次大失败。离长安后，曾与杜甫、高适游梁、宋、齐、鲁，又在东鲁家中居住过一个时期。这时东鲁的家已颇具规模，尽可在家中怡情养性，以度时光。可是李白没有这么作，他有一个不安定的灵魂，他有更高更远的追求，于是离别东鲁家园，又一次踏上漫游的旅途。这首诗就是他告别东鲁诸公时所作。虽然出翰林已有年月了，而政治上遭受挫折的愤怨仍然郁结于怀，所以在诗的最后发出那样激越的呼声。</a:t>
            </a:r>
          </a:p>
          <a:p>
            <a:endParaRPr lang="zh-CN" altLang="en-US" b="1" dirty="0"/>
          </a:p>
        </p:txBody>
      </p:sp>
    </p:spTree>
    <p:extLst>
      <p:ext uri="{BB962C8B-B14F-4D97-AF65-F5344CB8AC3E}">
        <p14:creationId xmlns:p14="http://schemas.microsoft.com/office/powerpoint/2010/main" xmlns="" val="1609452168"/>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out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3"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heel(3)">
                                      <p:cBhvr>
                                        <p:cTn id="12" dur="75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21854" y="697833"/>
            <a:ext cx="11851071" cy="4468972"/>
          </a:xfrm>
        </p:spPr>
        <p:txBody>
          <a:bodyPr>
            <a:normAutofit fontScale="55000" lnSpcReduction="20000"/>
          </a:bodyPr>
          <a:lstStyle/>
          <a:p>
            <a:pPr>
              <a:lnSpc>
                <a:spcPct val="170000"/>
              </a:lnSpc>
            </a:pPr>
            <a:r>
              <a:rPr lang="en-US" altLang="zh-CN" b="1" dirty="0">
                <a:solidFill>
                  <a:srgbClr val="C00000"/>
                </a:solidFill>
                <a:latin typeface="+mn-ea"/>
              </a:rPr>
              <a:t>2.</a:t>
            </a:r>
            <a:r>
              <a:rPr lang="zh-CN" altLang="zh-CN" b="1" dirty="0">
                <a:solidFill>
                  <a:srgbClr val="C00000"/>
                </a:solidFill>
                <a:latin typeface="+mn-ea"/>
              </a:rPr>
              <a:t>解</a:t>
            </a:r>
            <a:r>
              <a:rPr lang="en-US" altLang="zh-CN" b="1" dirty="0">
                <a:solidFill>
                  <a:srgbClr val="C00000"/>
                </a:solidFill>
                <a:latin typeface="+mn-ea"/>
              </a:rPr>
              <a:t> </a:t>
            </a:r>
            <a:r>
              <a:rPr lang="zh-CN" altLang="zh-CN" b="1" dirty="0">
                <a:solidFill>
                  <a:srgbClr val="C00000"/>
                </a:solidFill>
                <a:latin typeface="+mn-ea"/>
              </a:rPr>
              <a:t>题</a:t>
            </a:r>
            <a:endParaRPr lang="en-US" altLang="zh-CN" b="1" dirty="0">
              <a:solidFill>
                <a:srgbClr val="C00000"/>
              </a:solidFill>
              <a:latin typeface="+mn-ea"/>
            </a:endParaRPr>
          </a:p>
          <a:p>
            <a:pPr>
              <a:lnSpc>
                <a:spcPct val="170000"/>
              </a:lnSpc>
            </a:pPr>
            <a:r>
              <a:rPr lang="zh-CN" altLang="zh-CN" b="1" dirty="0"/>
              <a:t>该诗的另一个标题为“梦游天姥山别东鲁诸公”，全诗是通过记叙“梦游天姥”的经历，来“留（诗）（赠）别（东鲁诸公）”。梦游就是梦中游览；天姥就是天姥山，在今天的浙江新昌的东面，传说登山的人能听到仙人天姥唱歌的声音，山因此而得名。</a:t>
            </a:r>
          </a:p>
          <a:p>
            <a:pPr>
              <a:lnSpc>
                <a:spcPct val="170000"/>
              </a:lnSpc>
            </a:pPr>
            <a:r>
              <a:rPr lang="zh-CN" altLang="zh-CN" b="1" dirty="0"/>
              <a:t>吟，本意就是吟咏，也就是作诗后来作为一种诗体的名称，即乐府诗的一种体裁。</a:t>
            </a:r>
            <a:r>
              <a:rPr lang="en-US" altLang="zh-CN" b="1" dirty="0"/>
              <a:t> </a:t>
            </a:r>
            <a:r>
              <a:rPr lang="zh-CN" altLang="zh-CN" b="1" dirty="0"/>
              <a:t>和</a:t>
            </a:r>
            <a:r>
              <a:rPr lang="en-US" altLang="zh-CN" b="1" dirty="0"/>
              <a:t>“</a:t>
            </a:r>
            <a:r>
              <a:rPr lang="zh-CN" altLang="zh-CN" b="1" dirty="0"/>
              <a:t>歌</a:t>
            </a:r>
            <a:r>
              <a:rPr lang="en-US" altLang="zh-CN" b="1" dirty="0"/>
              <a:t>”“</a:t>
            </a:r>
            <a:r>
              <a:rPr lang="zh-CN" altLang="zh-CN" b="1" dirty="0"/>
              <a:t>行</a:t>
            </a:r>
            <a:r>
              <a:rPr lang="en-US" altLang="zh-CN" b="1" dirty="0"/>
              <a:t>”</a:t>
            </a:r>
            <a:r>
              <a:rPr lang="zh-CN" altLang="zh-CN" b="1" dirty="0"/>
              <a:t>相仿，其音节格律较自由，有五言、七言、杂言等。</a:t>
            </a:r>
          </a:p>
          <a:p>
            <a:pPr>
              <a:lnSpc>
                <a:spcPct val="170000"/>
              </a:lnSpc>
            </a:pPr>
            <a:r>
              <a:rPr lang="zh-CN" altLang="zh-CN" b="1" dirty="0"/>
              <a:t>留别：临行赠言。</a:t>
            </a:r>
            <a:r>
              <a:rPr lang="en-US" altLang="zh-CN" b="1" dirty="0"/>
              <a:t>“</a:t>
            </a:r>
            <a:r>
              <a:rPr lang="zh-CN" altLang="zh-CN" b="1" dirty="0"/>
              <a:t>送别诗</a:t>
            </a:r>
            <a:r>
              <a:rPr lang="en-US" altLang="zh-CN" b="1" dirty="0"/>
              <a:t>”</a:t>
            </a:r>
            <a:r>
              <a:rPr lang="zh-CN" altLang="zh-CN" b="1" dirty="0"/>
              <a:t>和</a:t>
            </a:r>
            <a:r>
              <a:rPr lang="en-US" altLang="zh-CN" b="1" dirty="0"/>
              <a:t>“</a:t>
            </a:r>
            <a:r>
              <a:rPr lang="zh-CN" altLang="zh-CN" b="1" dirty="0"/>
              <a:t>留别诗</a:t>
            </a:r>
            <a:r>
              <a:rPr lang="en-US" altLang="zh-CN" b="1" dirty="0"/>
              <a:t>”</a:t>
            </a:r>
            <a:r>
              <a:rPr lang="zh-CN" altLang="zh-CN" b="1" dirty="0"/>
              <a:t>都写离别时的离愁别绪；送别诗是送者所作，留别诗是离者所作。</a:t>
            </a:r>
          </a:p>
        </p:txBody>
      </p:sp>
    </p:spTree>
    <p:extLst>
      <p:ext uri="{BB962C8B-B14F-4D97-AF65-F5344CB8AC3E}">
        <p14:creationId xmlns:p14="http://schemas.microsoft.com/office/powerpoint/2010/main" xmlns="" val="3348832991"/>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circle(in)">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circle(in)">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circle(in)">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xmlns="" id="{DB5CC752-3517-496B-A99A-329903809327}"/>
              </a:ext>
            </a:extLst>
          </p:cNvPr>
          <p:cNvSpPr>
            <a:spLocks noGrp="1"/>
          </p:cNvSpPr>
          <p:nvPr>
            <p:ph type="title"/>
          </p:nvPr>
        </p:nvSpPr>
        <p:spPr>
          <a:xfrm>
            <a:off x="609600" y="457201"/>
            <a:ext cx="10972800" cy="1143000"/>
          </a:xfrm>
        </p:spPr>
        <p:txBody>
          <a:bodyPr/>
          <a:lstStyle/>
          <a:p>
            <a:r>
              <a:rPr lang="zh-CN" altLang="zh-CN" b="1" dirty="0">
                <a:solidFill>
                  <a:srgbClr val="FF0000"/>
                </a:solidFill>
              </a:rPr>
              <a:t>名家点评</a:t>
            </a:r>
            <a:endParaRPr lang="zh-CN" altLang="en-US" b="1" dirty="0">
              <a:solidFill>
                <a:srgbClr val="FF0000"/>
              </a:solidFill>
            </a:endParaRPr>
          </a:p>
        </p:txBody>
      </p:sp>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0" y="1471612"/>
            <a:ext cx="12191999" cy="4443413"/>
          </a:xfrm>
        </p:spPr>
        <p:txBody>
          <a:bodyPr>
            <a:normAutofit fontScale="55000" lnSpcReduction="20000"/>
          </a:bodyPr>
          <a:lstStyle/>
          <a:p>
            <a:pPr>
              <a:lnSpc>
                <a:spcPct val="170000"/>
              </a:lnSpc>
            </a:pPr>
            <a:r>
              <a:rPr lang="en-US" altLang="zh-CN" b="1" dirty="0"/>
              <a:t>(1)</a:t>
            </a:r>
            <a:r>
              <a:rPr lang="zh-CN" altLang="zh-CN" b="1" dirty="0"/>
              <a:t>《梦游天姥吟》胸次皆烟霞云石，无分毫尘浊，别是一副言语，故特为难到。</a:t>
            </a:r>
          </a:p>
          <a:p>
            <a:pPr>
              <a:lnSpc>
                <a:spcPct val="170000"/>
              </a:lnSpc>
            </a:pPr>
            <a:r>
              <a:rPr lang="en-US" altLang="zh-CN" b="1" dirty="0"/>
              <a:t>——</a:t>
            </a:r>
            <a:r>
              <a:rPr lang="zh-CN" altLang="zh-CN" b="1" dirty="0"/>
              <a:t>明代诗评家桂天祥</a:t>
            </a:r>
          </a:p>
          <a:p>
            <a:pPr>
              <a:lnSpc>
                <a:spcPct val="170000"/>
              </a:lnSpc>
            </a:pPr>
            <a:r>
              <a:rPr lang="en-US" altLang="zh-CN" b="1" dirty="0"/>
              <a:t>(2)</a:t>
            </a:r>
            <a:r>
              <a:rPr lang="zh-CN" altLang="zh-CN" b="1" dirty="0"/>
              <a:t>恍恍惚惚，奇奇幻幻，非满肚皮烟霞，决挥洒不出。</a:t>
            </a:r>
            <a:r>
              <a:rPr lang="en-US" altLang="zh-CN" b="1" dirty="0"/>
              <a:t>——</a:t>
            </a:r>
            <a:r>
              <a:rPr lang="zh-CN" altLang="zh-CN" b="1" dirty="0"/>
              <a:t>明代诗人、文学批评家郭濬</a:t>
            </a:r>
          </a:p>
          <a:p>
            <a:pPr>
              <a:lnSpc>
                <a:spcPct val="170000"/>
              </a:lnSpc>
            </a:pPr>
            <a:r>
              <a:rPr lang="en-US" altLang="zh-CN" b="1" dirty="0"/>
              <a:t>(3)“</a:t>
            </a:r>
            <a:r>
              <a:rPr lang="zh-CN" altLang="zh-CN" b="1" dirty="0"/>
              <a:t>飞度镜湖月</a:t>
            </a:r>
            <a:r>
              <a:rPr lang="en-US" altLang="zh-CN" b="1" dirty="0"/>
              <a:t>”</a:t>
            </a:r>
            <a:r>
              <a:rPr lang="zh-CN" altLang="zh-CN" b="1" dirty="0"/>
              <a:t>以下，皆言梦中所历。一路离奇灭没，恍恍惚惚，是梦境，是仙境</a:t>
            </a:r>
            <a:r>
              <a:rPr lang="en-US" altLang="zh-CN" b="1" dirty="0"/>
              <a:t>(“</a:t>
            </a:r>
            <a:r>
              <a:rPr lang="zh-CN" altLang="zh-CN" b="1" dirty="0"/>
              <a:t>列缺霹雳</a:t>
            </a:r>
            <a:r>
              <a:rPr lang="en-US" altLang="zh-CN" b="1" dirty="0"/>
              <a:t>”</a:t>
            </a:r>
            <a:r>
              <a:rPr lang="zh-CN" altLang="zh-CN" b="1" dirty="0"/>
              <a:t>十二句下</a:t>
            </a:r>
            <a:r>
              <a:rPr lang="en-US" altLang="zh-CN" b="1" dirty="0"/>
              <a:t>)</a:t>
            </a:r>
            <a:r>
              <a:rPr lang="zh-CN" altLang="zh-CN" b="1" dirty="0"/>
              <a:t>。托言梦游，穷形尽相以极</a:t>
            </a:r>
            <a:r>
              <a:rPr lang="en-US" altLang="zh-CN" b="1" dirty="0"/>
              <a:t>“</a:t>
            </a:r>
            <a:r>
              <a:rPr lang="zh-CN" altLang="zh-CN" b="1" dirty="0"/>
              <a:t>洞天</a:t>
            </a:r>
            <a:r>
              <a:rPr lang="en-US" altLang="zh-CN" b="1" dirty="0"/>
              <a:t>”</a:t>
            </a:r>
            <a:r>
              <a:rPr lang="zh-CN" altLang="zh-CN" b="1" dirty="0"/>
              <a:t>之奇幻；至醒后，顿失烟霞矣。知世间行乐，亦同一梦，安能于梦中屈身权贵乎？吾当别去，遍游名山，以终天年也。诗境虽奇，脉理极细。</a:t>
            </a:r>
            <a:r>
              <a:rPr lang="en-US" altLang="zh-CN" b="1" dirty="0"/>
              <a:t>——</a:t>
            </a:r>
            <a:r>
              <a:rPr lang="zh-CN" altLang="zh-CN" b="1" dirty="0"/>
              <a:t>清代诗人、学者沈德潜</a:t>
            </a:r>
          </a:p>
          <a:p>
            <a:pPr marL="0" indent="0">
              <a:buNone/>
            </a:pPr>
            <a:endParaRPr lang="zh-CN" altLang="en-US" b="1" dirty="0"/>
          </a:p>
        </p:txBody>
      </p:sp>
    </p:spTree>
    <p:extLst>
      <p:ext uri="{BB962C8B-B14F-4D97-AF65-F5344CB8AC3E}">
        <p14:creationId xmlns:p14="http://schemas.microsoft.com/office/powerpoint/2010/main" xmlns="" val="1899972973"/>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out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out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arn(out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arn(outHorizontal)">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9D6C348B-458A-437F-B724-BB4A3E85D854}"/>
              </a:ext>
            </a:extLst>
          </p:cNvPr>
          <p:cNvSpPr>
            <a:spLocks noGrp="1"/>
          </p:cNvSpPr>
          <p:nvPr>
            <p:ph idx="1"/>
          </p:nvPr>
        </p:nvSpPr>
        <p:spPr>
          <a:xfrm>
            <a:off x="335280" y="670560"/>
            <a:ext cx="11719560" cy="6004560"/>
          </a:xfrm>
        </p:spPr>
        <p:txBody>
          <a:bodyPr/>
          <a:lstStyle/>
          <a:p>
            <a:pPr>
              <a:lnSpc>
                <a:spcPct val="150000"/>
              </a:lnSpc>
            </a:pPr>
            <a:r>
              <a:rPr lang="en-US" altLang="zh-CN" sz="2800" b="1" dirty="0">
                <a:solidFill>
                  <a:srgbClr val="FF0000"/>
                </a:solidFill>
              </a:rPr>
              <a:t>1.</a:t>
            </a:r>
            <a:r>
              <a:rPr lang="zh-CN" altLang="zh-CN" sz="2800" b="1" dirty="0">
                <a:solidFill>
                  <a:srgbClr val="FF0000"/>
                </a:solidFill>
              </a:rPr>
              <a:t>字音</a:t>
            </a:r>
          </a:p>
          <a:p>
            <a:pPr>
              <a:lnSpc>
                <a:spcPct val="150000"/>
              </a:lnSpc>
            </a:pPr>
            <a:r>
              <a:rPr lang="zh-CN" altLang="zh-CN" sz="2800" b="1" dirty="0"/>
              <a:t>天姥</a:t>
            </a:r>
            <a:r>
              <a:rPr lang="en-US" altLang="zh-CN" sz="2800" b="1" dirty="0"/>
              <a:t>(</a:t>
            </a:r>
            <a:r>
              <a:rPr lang="en-US" altLang="zh-CN" sz="2800" b="1" dirty="0" err="1"/>
              <a:t>mǔ</a:t>
            </a:r>
            <a:r>
              <a:rPr lang="en-US" altLang="zh-CN" sz="2800" b="1" dirty="0"/>
              <a:t>)</a:t>
            </a:r>
            <a:r>
              <a:rPr lang="zh-CN" altLang="zh-CN" sz="2800" b="1" dirty="0"/>
              <a:t>　　　瀛洲</a:t>
            </a:r>
            <a:r>
              <a:rPr lang="en-US" altLang="zh-CN" sz="2800" b="1" dirty="0"/>
              <a:t>(</a:t>
            </a:r>
            <a:r>
              <a:rPr lang="en-US" altLang="zh-CN" sz="2800" b="1" dirty="0" err="1"/>
              <a:t>Yínɡ</a:t>
            </a:r>
            <a:r>
              <a:rPr lang="en-US" altLang="zh-CN" sz="2800" b="1" dirty="0"/>
              <a:t>)        </a:t>
            </a:r>
            <a:r>
              <a:rPr lang="zh-CN" altLang="zh-CN" sz="2800" b="1" dirty="0"/>
              <a:t>向天横</a:t>
            </a:r>
            <a:r>
              <a:rPr lang="en-US" altLang="zh-CN" sz="2800" b="1" dirty="0"/>
              <a:t>(</a:t>
            </a:r>
            <a:r>
              <a:rPr lang="en-US" altLang="zh-CN" sz="2800" b="1" dirty="0" err="1"/>
              <a:t>hénɡ</a:t>
            </a:r>
            <a:r>
              <a:rPr lang="en-US" altLang="zh-CN" sz="2800" b="1" dirty="0"/>
              <a:t>)          </a:t>
            </a:r>
            <a:r>
              <a:rPr lang="zh-CN" altLang="zh-CN" sz="2800" b="1" dirty="0"/>
              <a:t>剡溪</a:t>
            </a:r>
            <a:r>
              <a:rPr lang="en-US" altLang="zh-CN" sz="2800" b="1" dirty="0"/>
              <a:t>(</a:t>
            </a:r>
            <a:r>
              <a:rPr lang="en-US" altLang="zh-CN" sz="2800" b="1" dirty="0" err="1"/>
              <a:t>Shàn</a:t>
            </a:r>
            <a:r>
              <a:rPr lang="en-US" altLang="zh-CN" sz="2800" b="1" dirty="0"/>
              <a:t>)</a:t>
            </a:r>
            <a:endParaRPr lang="zh-CN" altLang="zh-CN" sz="2800" b="1" dirty="0"/>
          </a:p>
          <a:p>
            <a:pPr>
              <a:lnSpc>
                <a:spcPct val="150000"/>
              </a:lnSpc>
            </a:pPr>
            <a:r>
              <a:rPr lang="zh-CN" altLang="zh-CN" sz="2800" b="1" dirty="0"/>
              <a:t>渌水</a:t>
            </a:r>
            <a:r>
              <a:rPr lang="en-US" altLang="zh-CN" sz="2800" b="1" dirty="0"/>
              <a:t>(</a:t>
            </a:r>
            <a:r>
              <a:rPr lang="en-US" altLang="zh-CN" sz="2800" b="1" dirty="0" err="1"/>
              <a:t>lù</a:t>
            </a:r>
            <a:r>
              <a:rPr lang="en-US" altLang="zh-CN" sz="2800" b="1" dirty="0"/>
              <a:t>)               </a:t>
            </a:r>
            <a:r>
              <a:rPr lang="zh-CN" altLang="zh-CN" sz="2800" b="1" dirty="0"/>
              <a:t>脚著</a:t>
            </a:r>
            <a:r>
              <a:rPr lang="en-US" altLang="zh-CN" sz="2800" b="1" dirty="0"/>
              <a:t>(</a:t>
            </a:r>
            <a:r>
              <a:rPr lang="en-US" altLang="zh-CN" sz="2800" b="1" dirty="0" err="1"/>
              <a:t>zhuó</a:t>
            </a:r>
            <a:r>
              <a:rPr lang="en-US" altLang="zh-CN" sz="2800" b="1" dirty="0"/>
              <a:t>)        </a:t>
            </a:r>
            <a:r>
              <a:rPr lang="zh-CN" altLang="zh-CN" sz="2800" b="1" dirty="0"/>
              <a:t>谢公屐</a:t>
            </a:r>
            <a:r>
              <a:rPr lang="en-US" altLang="zh-CN" sz="2800" b="1" dirty="0"/>
              <a:t>(</a:t>
            </a:r>
            <a:r>
              <a:rPr lang="en-US" altLang="zh-CN" sz="2800" b="1" dirty="0" err="1"/>
              <a:t>jī</a:t>
            </a:r>
            <a:r>
              <a:rPr lang="en-US" altLang="zh-CN" sz="2800" b="1" dirty="0"/>
              <a:t>)                </a:t>
            </a:r>
            <a:r>
              <a:rPr lang="zh-CN" altLang="zh-CN" sz="2800" b="1" dirty="0"/>
              <a:t>殷岩泉</a:t>
            </a:r>
            <a:r>
              <a:rPr lang="en-US" altLang="zh-CN" sz="2800" b="1" dirty="0"/>
              <a:t>(</a:t>
            </a:r>
            <a:r>
              <a:rPr lang="en-US" altLang="zh-CN" sz="2800" b="1" dirty="0" err="1"/>
              <a:t>yǐn</a:t>
            </a:r>
            <a:r>
              <a:rPr lang="en-US" altLang="zh-CN" sz="2800" b="1" dirty="0"/>
              <a:t>)</a:t>
            </a:r>
            <a:endParaRPr lang="zh-CN" altLang="zh-CN" sz="2800" b="1" dirty="0"/>
          </a:p>
          <a:p>
            <a:pPr>
              <a:lnSpc>
                <a:spcPct val="150000"/>
              </a:lnSpc>
            </a:pPr>
            <a:r>
              <a:rPr lang="zh-CN" altLang="zh-CN" sz="2800" b="1" dirty="0"/>
              <a:t>水澹澹</a:t>
            </a:r>
            <a:r>
              <a:rPr lang="en-US" altLang="zh-CN" sz="2800" b="1" dirty="0"/>
              <a:t>(</a:t>
            </a:r>
            <a:r>
              <a:rPr lang="en-US" altLang="zh-CN" sz="2800" b="1" dirty="0" err="1"/>
              <a:t>dàn</a:t>
            </a:r>
            <a:r>
              <a:rPr lang="en-US" altLang="zh-CN" sz="2800" b="1" dirty="0"/>
              <a:t>)       </a:t>
            </a:r>
            <a:r>
              <a:rPr lang="zh-CN" altLang="zh-CN" sz="2800" b="1" dirty="0"/>
              <a:t>霹雳</a:t>
            </a:r>
            <a:r>
              <a:rPr lang="en-US" altLang="zh-CN" sz="2800" b="1" dirty="0"/>
              <a:t>(</a:t>
            </a:r>
            <a:r>
              <a:rPr lang="en-US" altLang="zh-CN" sz="2800" b="1" dirty="0" err="1"/>
              <a:t>pī</a:t>
            </a:r>
            <a:r>
              <a:rPr lang="en-US" altLang="zh-CN" sz="2800" b="1" dirty="0"/>
              <a:t>)(</a:t>
            </a:r>
            <a:r>
              <a:rPr lang="en-US" altLang="zh-CN" sz="2800" b="1" dirty="0" err="1"/>
              <a:t>lì</a:t>
            </a:r>
            <a:r>
              <a:rPr lang="en-US" altLang="zh-CN" sz="2800" b="1" dirty="0"/>
              <a:t>)        </a:t>
            </a:r>
            <a:r>
              <a:rPr lang="zh-CN" altLang="zh-CN" sz="2800" b="1" dirty="0"/>
              <a:t>訇然</a:t>
            </a:r>
            <a:r>
              <a:rPr lang="en-US" altLang="zh-CN" sz="2800" b="1" dirty="0"/>
              <a:t>(</a:t>
            </a:r>
            <a:r>
              <a:rPr lang="en-US" altLang="zh-CN" sz="2800" b="1" dirty="0" err="1"/>
              <a:t>hōnɡ</a:t>
            </a:r>
            <a:r>
              <a:rPr lang="en-US" altLang="zh-CN" sz="2800" b="1" dirty="0"/>
              <a:t>)             </a:t>
            </a:r>
            <a:r>
              <a:rPr lang="zh-CN" altLang="zh-CN" sz="2800" b="1" dirty="0"/>
              <a:t>霓为衣</a:t>
            </a:r>
            <a:r>
              <a:rPr lang="en-US" altLang="zh-CN" sz="2800" b="1" dirty="0"/>
              <a:t>(</a:t>
            </a:r>
            <a:r>
              <a:rPr lang="en-US" altLang="zh-CN" sz="2800" b="1" dirty="0" err="1"/>
              <a:t>ní</a:t>
            </a:r>
            <a:r>
              <a:rPr lang="en-US" altLang="zh-CN" sz="2800" b="1" dirty="0"/>
              <a:t>)</a:t>
            </a:r>
            <a:endParaRPr lang="zh-CN" altLang="zh-CN" sz="2800" b="1" dirty="0"/>
          </a:p>
          <a:p>
            <a:pPr>
              <a:lnSpc>
                <a:spcPct val="150000"/>
              </a:lnSpc>
            </a:pPr>
            <a:r>
              <a:rPr lang="zh-CN" altLang="zh-CN" sz="2800" b="1" dirty="0"/>
              <a:t>鸾鸟</a:t>
            </a:r>
            <a:r>
              <a:rPr lang="en-US" altLang="zh-CN" sz="2800" b="1" dirty="0"/>
              <a:t>(</a:t>
            </a:r>
            <a:r>
              <a:rPr lang="en-US" altLang="zh-CN" sz="2800" b="1" dirty="0" err="1"/>
              <a:t>luán</a:t>
            </a:r>
            <a:r>
              <a:rPr lang="en-US" altLang="zh-CN" sz="2800" b="1" dirty="0"/>
              <a:t>)          </a:t>
            </a:r>
            <a:r>
              <a:rPr lang="zh-CN" altLang="zh-CN" sz="2800" b="1" dirty="0"/>
              <a:t>魂悸</a:t>
            </a:r>
            <a:r>
              <a:rPr lang="en-US" altLang="zh-CN" sz="2800" b="1" dirty="0"/>
              <a:t>(</a:t>
            </a:r>
            <a:r>
              <a:rPr lang="en-US" altLang="zh-CN" sz="2800" b="1" dirty="0" err="1"/>
              <a:t>jì</a:t>
            </a:r>
            <a:r>
              <a:rPr lang="en-US" altLang="zh-CN" sz="2800" b="1" dirty="0"/>
              <a:t>)             </a:t>
            </a:r>
            <a:r>
              <a:rPr lang="zh-CN" altLang="zh-CN" sz="2800" b="1" dirty="0"/>
              <a:t>长嗟</a:t>
            </a:r>
            <a:r>
              <a:rPr lang="en-US" altLang="zh-CN" sz="2800" b="1" dirty="0"/>
              <a:t>(</a:t>
            </a:r>
            <a:r>
              <a:rPr lang="en-US" altLang="zh-CN" sz="2800" b="1" dirty="0" err="1"/>
              <a:t>jiē</a:t>
            </a:r>
            <a:r>
              <a:rPr lang="en-US" altLang="zh-CN" sz="2800" b="1" dirty="0"/>
              <a:t>)                   </a:t>
            </a:r>
            <a:r>
              <a:rPr lang="zh-CN" altLang="zh-CN" sz="2800" b="1" dirty="0"/>
              <a:t>折腰</a:t>
            </a:r>
            <a:r>
              <a:rPr lang="en-US" altLang="zh-CN" sz="2800" b="1" dirty="0"/>
              <a:t>(</a:t>
            </a:r>
            <a:r>
              <a:rPr lang="en-US" altLang="zh-CN" sz="2800" b="1" dirty="0" err="1"/>
              <a:t>zhé</a:t>
            </a:r>
            <a:r>
              <a:rPr lang="en-US" altLang="zh-CN" sz="2800" b="1" dirty="0"/>
              <a:t>)</a:t>
            </a:r>
            <a:endParaRPr lang="zh-CN" altLang="zh-CN" sz="2800" b="1" dirty="0"/>
          </a:p>
          <a:p>
            <a:pPr>
              <a:lnSpc>
                <a:spcPct val="150000"/>
              </a:lnSpc>
            </a:pPr>
            <a:r>
              <a:rPr lang="zh-CN" altLang="zh-CN" sz="2800" b="1" dirty="0"/>
              <a:t>恍惊起</a:t>
            </a:r>
            <a:r>
              <a:rPr lang="en-US" altLang="zh-CN" sz="2800" b="1" dirty="0"/>
              <a:t>(</a:t>
            </a:r>
            <a:r>
              <a:rPr lang="en-US" altLang="zh-CN" sz="2800" b="1" dirty="0" err="1"/>
              <a:t>huǎng</a:t>
            </a:r>
            <a:r>
              <a:rPr lang="en-US" altLang="zh-CN" sz="2800" b="1" dirty="0"/>
              <a:t>)      </a:t>
            </a:r>
            <a:r>
              <a:rPr lang="zh-CN" altLang="zh-CN" sz="2800" b="1" dirty="0"/>
              <a:t>訇然</a:t>
            </a:r>
            <a:r>
              <a:rPr lang="en-US" altLang="zh-CN" sz="2800" b="1" dirty="0"/>
              <a:t>(</a:t>
            </a:r>
            <a:r>
              <a:rPr lang="en-US" altLang="zh-CN" sz="2800" b="1" dirty="0" err="1"/>
              <a:t>hōng</a:t>
            </a:r>
            <a:r>
              <a:rPr lang="en-US" altLang="zh-CN" sz="2800" b="1" dirty="0"/>
              <a:t>)</a:t>
            </a:r>
            <a:endParaRPr lang="zh-CN" altLang="zh-CN" sz="2800" b="1" dirty="0"/>
          </a:p>
          <a:p>
            <a:endParaRPr lang="zh-CN" altLang="en-US" dirty="0"/>
          </a:p>
        </p:txBody>
      </p:sp>
    </p:spTree>
    <p:extLst>
      <p:ext uri="{BB962C8B-B14F-4D97-AF65-F5344CB8AC3E}">
        <p14:creationId xmlns:p14="http://schemas.microsoft.com/office/powerpoint/2010/main" xmlns="" val="1654889298"/>
      </p:ext>
    </p:extLst>
  </p:cSld>
  <p:clrMapOvr>
    <a:masterClrMapping/>
  </p:clrMapOvr>
  <p:transition spd="slow" advTm="3000">
    <p:plus/>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6918E6B0-A027-445F-88E6-9144CE42A710}"/>
              </a:ext>
            </a:extLst>
          </p:cNvPr>
          <p:cNvSpPr>
            <a:spLocks noGrp="1"/>
          </p:cNvSpPr>
          <p:nvPr>
            <p:ph idx="1"/>
          </p:nvPr>
        </p:nvSpPr>
        <p:spPr>
          <a:xfrm>
            <a:off x="411480" y="640080"/>
            <a:ext cx="10972800" cy="6217920"/>
          </a:xfrm>
        </p:spPr>
        <p:txBody>
          <a:bodyPr/>
          <a:lstStyle/>
          <a:p>
            <a:pPr>
              <a:lnSpc>
                <a:spcPct val="150000"/>
              </a:lnSpc>
            </a:pPr>
            <a:r>
              <a:rPr lang="en-US" altLang="zh-CN" sz="2800" b="1" dirty="0">
                <a:solidFill>
                  <a:srgbClr val="FF0000"/>
                </a:solidFill>
              </a:rPr>
              <a:t>2.</a:t>
            </a:r>
            <a:r>
              <a:rPr lang="zh-CN" altLang="zh-CN" sz="2800" b="1" dirty="0">
                <a:solidFill>
                  <a:srgbClr val="FF0000"/>
                </a:solidFill>
              </a:rPr>
              <a:t>词类活用</a:t>
            </a:r>
          </a:p>
          <a:p>
            <a:pPr>
              <a:lnSpc>
                <a:spcPct val="150000"/>
              </a:lnSpc>
            </a:pPr>
            <a:r>
              <a:rPr lang="zh-CN" altLang="zh-CN" sz="2800" b="1" dirty="0"/>
              <a:t>对此欲倒东南倾　方位名词作状语，向东南</a:t>
            </a:r>
          </a:p>
          <a:p>
            <a:pPr>
              <a:lnSpc>
                <a:spcPct val="150000"/>
              </a:lnSpc>
            </a:pPr>
            <a:r>
              <a:rPr lang="zh-CN" altLang="zh-CN" sz="2800" b="1" dirty="0"/>
              <a:t>洞天石扉，訇然中开　方位名词作状语，从中间</a:t>
            </a:r>
          </a:p>
          <a:p>
            <a:pPr>
              <a:lnSpc>
                <a:spcPct val="150000"/>
              </a:lnSpc>
            </a:pPr>
            <a:r>
              <a:rPr lang="zh-CN" altLang="zh-CN" sz="2800" b="1" dirty="0"/>
              <a:t>云青青兮欲雨　名词作动词，下雨</a:t>
            </a:r>
          </a:p>
          <a:p>
            <a:pPr>
              <a:lnSpc>
                <a:spcPct val="150000"/>
              </a:lnSpc>
            </a:pPr>
            <a:r>
              <a:rPr lang="zh-CN" altLang="zh-CN" sz="2800" b="1" dirty="0"/>
              <a:t>虎鼓瑟兮鸾回车　名词作动词，弹奏</a:t>
            </a:r>
          </a:p>
          <a:p>
            <a:pPr>
              <a:lnSpc>
                <a:spcPct val="150000"/>
              </a:lnSpc>
            </a:pPr>
            <a:r>
              <a:rPr lang="zh-CN" altLang="zh-CN" sz="2800" b="1" dirty="0"/>
              <a:t>栗深林兮惊层巅　动词的使动用法，使</a:t>
            </a:r>
            <a:r>
              <a:rPr lang="en-US" altLang="zh-CN" sz="2800" b="1" dirty="0"/>
              <a:t>……</a:t>
            </a:r>
            <a:r>
              <a:rPr lang="zh-CN" altLang="zh-CN" sz="2800" b="1" dirty="0"/>
              <a:t>战栗；使</a:t>
            </a:r>
            <a:r>
              <a:rPr lang="en-US" altLang="zh-CN" sz="2800" b="1" dirty="0"/>
              <a:t>……</a:t>
            </a:r>
            <a:r>
              <a:rPr lang="zh-CN" altLang="zh-CN" sz="2800" b="1" dirty="0"/>
              <a:t>震惊</a:t>
            </a:r>
          </a:p>
          <a:p>
            <a:endParaRPr lang="zh-CN" altLang="en-US" dirty="0"/>
          </a:p>
        </p:txBody>
      </p:sp>
    </p:spTree>
    <p:extLst>
      <p:ext uri="{BB962C8B-B14F-4D97-AF65-F5344CB8AC3E}">
        <p14:creationId xmlns:p14="http://schemas.microsoft.com/office/powerpoint/2010/main" xmlns="" val="145418168"/>
      </p:ext>
    </p:extLst>
  </p:cSld>
  <p:clrMapOvr>
    <a:masterClrMapping/>
  </p:clrMapOvr>
  <p:transition spd="slow" advTm="3000">
    <p:plus/>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6918E6B0-A027-445F-88E6-9144CE42A710}"/>
              </a:ext>
            </a:extLst>
          </p:cNvPr>
          <p:cNvSpPr>
            <a:spLocks noGrp="1"/>
          </p:cNvSpPr>
          <p:nvPr>
            <p:ph idx="1"/>
          </p:nvPr>
        </p:nvSpPr>
        <p:spPr>
          <a:xfrm>
            <a:off x="411480" y="640080"/>
            <a:ext cx="10972800" cy="6217920"/>
          </a:xfrm>
        </p:spPr>
        <p:txBody>
          <a:bodyPr/>
          <a:lstStyle/>
          <a:p>
            <a:pPr>
              <a:lnSpc>
                <a:spcPct val="150000"/>
              </a:lnSpc>
            </a:pPr>
            <a:r>
              <a:rPr lang="en-US" altLang="zh-CN" sz="2800" b="1" dirty="0">
                <a:solidFill>
                  <a:srgbClr val="FF0000"/>
                </a:solidFill>
              </a:rPr>
              <a:t>3.</a:t>
            </a:r>
            <a:r>
              <a:rPr lang="zh-CN" altLang="zh-CN" sz="2800" b="1" dirty="0">
                <a:solidFill>
                  <a:srgbClr val="FF0000"/>
                </a:solidFill>
              </a:rPr>
              <a:t>古今异义</a:t>
            </a:r>
          </a:p>
          <a:p>
            <a:pPr>
              <a:lnSpc>
                <a:spcPct val="150000"/>
              </a:lnSpc>
            </a:pPr>
            <a:r>
              <a:rPr lang="zh-CN" altLang="zh-CN" sz="2800" b="1" dirty="0"/>
              <a:t>烟涛微茫信难求 </a:t>
            </a:r>
            <a:r>
              <a:rPr lang="en-US" altLang="zh-CN" sz="2800" b="1" dirty="0"/>
              <a:t>   </a:t>
            </a:r>
            <a:r>
              <a:rPr lang="zh-CN" altLang="zh-CN" sz="2800" b="1" dirty="0"/>
              <a:t>古义：</a:t>
            </a:r>
            <a:r>
              <a:rPr lang="zh-CN" altLang="zh-CN" sz="2800" b="1" u="sng" dirty="0"/>
              <a:t>的确，实在</a:t>
            </a:r>
            <a:r>
              <a:rPr lang="en-US" altLang="zh-CN" sz="2800" b="1" u="sng" dirty="0"/>
              <a:t>;</a:t>
            </a:r>
            <a:r>
              <a:rPr lang="en-US" altLang="zh-CN" sz="2800" b="1" dirty="0"/>
              <a:t> </a:t>
            </a:r>
            <a:r>
              <a:rPr lang="zh-CN" altLang="zh-CN" sz="2800" b="1" dirty="0"/>
              <a:t>今义：指书信。</a:t>
            </a:r>
          </a:p>
          <a:p>
            <a:pPr>
              <a:lnSpc>
                <a:spcPct val="150000"/>
              </a:lnSpc>
            </a:pPr>
            <a:r>
              <a:rPr lang="zh-CN" altLang="zh-CN" sz="2800" b="1" dirty="0"/>
              <a:t>云霞明灭或可睹 </a:t>
            </a:r>
            <a:r>
              <a:rPr lang="en-US" altLang="zh-CN" sz="2800" b="1" dirty="0"/>
              <a:t>   </a:t>
            </a:r>
            <a:r>
              <a:rPr lang="zh-CN" altLang="zh-CN" sz="2800" b="1" dirty="0"/>
              <a:t>古义：</a:t>
            </a:r>
            <a:r>
              <a:rPr lang="zh-CN" altLang="zh-CN" sz="2800" b="1" u="sng" dirty="0"/>
              <a:t>暗</a:t>
            </a:r>
            <a:r>
              <a:rPr lang="en-US" altLang="zh-CN" sz="2800" b="1" u="sng" dirty="0"/>
              <a:t>;</a:t>
            </a:r>
            <a:r>
              <a:rPr lang="zh-CN" altLang="zh-CN" sz="2800" b="1" dirty="0"/>
              <a:t>今义：消灭，熄灭。</a:t>
            </a:r>
          </a:p>
          <a:p>
            <a:pPr>
              <a:lnSpc>
                <a:spcPct val="150000"/>
              </a:lnSpc>
            </a:pPr>
            <a:r>
              <a:rPr lang="zh-CN" altLang="zh-CN" sz="2800" b="1" dirty="0"/>
              <a:t>势拔五岳掩赤城  古义：</a:t>
            </a:r>
            <a:r>
              <a:rPr lang="zh-CN" altLang="zh-CN" sz="2800" b="1" u="sng" dirty="0"/>
              <a:t>超出</a:t>
            </a:r>
            <a:r>
              <a:rPr lang="en-US" altLang="zh-CN" sz="2800" b="1" u="sng" dirty="0"/>
              <a:t>;</a:t>
            </a:r>
            <a:r>
              <a:rPr lang="zh-CN" altLang="zh-CN" sz="2800" b="1" dirty="0"/>
              <a:t>今义：抽出。</a:t>
            </a:r>
          </a:p>
          <a:p>
            <a:pPr>
              <a:lnSpc>
                <a:spcPct val="150000"/>
              </a:lnSpc>
            </a:pPr>
            <a:r>
              <a:rPr lang="en-US" altLang="zh-CN" sz="2800" b="1" dirty="0"/>
              <a:t>4.</a:t>
            </a:r>
            <a:r>
              <a:rPr lang="zh-CN" altLang="zh-CN" sz="2800" b="1" dirty="0"/>
              <a:t>通假字</a:t>
            </a:r>
          </a:p>
          <a:p>
            <a:pPr>
              <a:lnSpc>
                <a:spcPct val="150000"/>
              </a:lnSpc>
            </a:pPr>
            <a:r>
              <a:rPr lang="zh-CN" altLang="zh-CN" sz="2800" b="1" dirty="0"/>
              <a:t>列缺霹雳　</a:t>
            </a:r>
            <a:r>
              <a:rPr lang="en-US" altLang="zh-CN" sz="2800" b="1" dirty="0"/>
              <a:t>“</a:t>
            </a:r>
            <a:r>
              <a:rPr lang="zh-CN" altLang="zh-CN" sz="2800" b="1" u="sng" dirty="0"/>
              <a:t>列</a:t>
            </a:r>
            <a:r>
              <a:rPr lang="en-US" altLang="zh-CN" sz="2800" b="1" dirty="0"/>
              <a:t>”</a:t>
            </a:r>
            <a:r>
              <a:rPr lang="zh-CN" altLang="zh-CN" sz="2800" b="1" dirty="0"/>
              <a:t>同</a:t>
            </a:r>
            <a:r>
              <a:rPr lang="en-US" altLang="zh-CN" sz="2800" b="1" dirty="0"/>
              <a:t>“</a:t>
            </a:r>
            <a:r>
              <a:rPr lang="zh-CN" altLang="zh-CN" sz="2800" b="1" u="sng" dirty="0"/>
              <a:t>裂</a:t>
            </a:r>
            <a:r>
              <a:rPr lang="en-US" altLang="zh-CN" sz="2800" b="1" dirty="0"/>
              <a:t>”</a:t>
            </a:r>
            <a:r>
              <a:rPr lang="zh-CN" altLang="zh-CN" sz="2800" b="1" dirty="0"/>
              <a:t>，</a:t>
            </a:r>
            <a:r>
              <a:rPr lang="zh-CN" altLang="zh-CN" sz="2800" b="1" u="sng" dirty="0"/>
              <a:t>分裂</a:t>
            </a:r>
            <a:endParaRPr lang="zh-CN" altLang="zh-CN" sz="2800" b="1" dirty="0"/>
          </a:p>
          <a:p>
            <a:endParaRPr lang="zh-CN" altLang="en-US" dirty="0"/>
          </a:p>
        </p:txBody>
      </p:sp>
    </p:spTree>
    <p:extLst>
      <p:ext uri="{BB962C8B-B14F-4D97-AF65-F5344CB8AC3E}">
        <p14:creationId xmlns:p14="http://schemas.microsoft.com/office/powerpoint/2010/main" xmlns="" val="1775569066"/>
      </p:ext>
    </p:extLst>
  </p:cSld>
  <p:clrMapOvr>
    <a:masterClrMapping/>
  </p:clrMapOvr>
  <p:transition spd="slow" advTm="3000">
    <p:plus/>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6918E6B0-A027-445F-88E6-9144CE42A710}"/>
              </a:ext>
            </a:extLst>
          </p:cNvPr>
          <p:cNvSpPr>
            <a:spLocks noGrp="1"/>
          </p:cNvSpPr>
          <p:nvPr>
            <p:ph idx="1"/>
          </p:nvPr>
        </p:nvSpPr>
        <p:spPr>
          <a:xfrm>
            <a:off x="838200" y="640080"/>
            <a:ext cx="9311640" cy="340903"/>
          </a:xfrm>
        </p:spPr>
        <p:txBody>
          <a:bodyPr/>
          <a:lstStyle/>
          <a:p>
            <a:r>
              <a:rPr lang="en-US" altLang="zh-CN" sz="3200" dirty="0">
                <a:solidFill>
                  <a:srgbClr val="FF0000"/>
                </a:solidFill>
              </a:rPr>
              <a:t>5. </a:t>
            </a:r>
            <a:r>
              <a:rPr lang="zh-CN" altLang="zh-CN" sz="3200" dirty="0">
                <a:solidFill>
                  <a:srgbClr val="FF0000"/>
                </a:solidFill>
              </a:rPr>
              <a:t>一词多义</a:t>
            </a:r>
          </a:p>
          <a:p>
            <a:endParaRPr lang="zh-CN" altLang="en-US" dirty="0"/>
          </a:p>
        </p:txBody>
      </p:sp>
      <p:pic>
        <p:nvPicPr>
          <p:cNvPr id="4" name="图片 3">
            <a:extLst>
              <a:ext uri="{FF2B5EF4-FFF2-40B4-BE49-F238E27FC236}">
                <a16:creationId xmlns:a16="http://schemas.microsoft.com/office/drawing/2014/main" xmlns="" id="{BF228509-E730-4BB3-8478-ED8C09340A89}"/>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463041" y="1371600"/>
            <a:ext cx="7041768" cy="4505417"/>
          </a:xfrm>
          <a:prstGeom prst="rect">
            <a:avLst/>
          </a:prstGeom>
        </p:spPr>
      </p:pic>
    </p:spTree>
    <p:extLst>
      <p:ext uri="{BB962C8B-B14F-4D97-AF65-F5344CB8AC3E}">
        <p14:creationId xmlns:p14="http://schemas.microsoft.com/office/powerpoint/2010/main" xmlns="" val="2215995534"/>
      </p:ext>
    </p:extLst>
  </p:cSld>
  <p:clrMapOvr>
    <a:masterClrMapping/>
  </p:clrMapOvr>
  <p:transition spd="slow" advTm="3000">
    <p:plus/>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 y="990600"/>
            <a:ext cx="12005187" cy="5380703"/>
          </a:xfrm>
        </p:spPr>
        <p:txBody>
          <a:bodyPr>
            <a:normAutofit fontScale="70000" lnSpcReduction="20000"/>
          </a:bodyPr>
          <a:lstStyle/>
          <a:p>
            <a:pPr algn="ctr">
              <a:lnSpc>
                <a:spcPct val="170000"/>
              </a:lnSpc>
            </a:pPr>
            <a:r>
              <a:rPr lang="zh-CN" altLang="zh-CN" b="1" dirty="0">
                <a:solidFill>
                  <a:srgbClr val="FF0000"/>
                </a:solidFill>
              </a:rPr>
              <a:t>白话译文：</a:t>
            </a:r>
          </a:p>
          <a:p>
            <a:pPr>
              <a:lnSpc>
                <a:spcPct val="170000"/>
              </a:lnSpc>
            </a:pPr>
            <a:r>
              <a:rPr lang="zh-CN" altLang="zh-CN" b="1" dirty="0">
                <a:latin typeface="楷体" panose="02010609060101010101" pitchFamily="49" charset="-122"/>
                <a:ea typeface="楷体" panose="02010609060101010101" pitchFamily="49" charset="-122"/>
              </a:rPr>
              <a:t>海外来客们谈起瀛洲，烟波渺茫实在难以寻求。</a:t>
            </a:r>
          </a:p>
          <a:p>
            <a:pPr>
              <a:lnSpc>
                <a:spcPct val="170000"/>
              </a:lnSpc>
            </a:pPr>
            <a:r>
              <a:rPr lang="zh-CN" altLang="zh-CN" b="1" dirty="0">
                <a:latin typeface="楷体" panose="02010609060101010101" pitchFamily="49" charset="-122"/>
                <a:ea typeface="楷体" panose="02010609060101010101" pitchFamily="49" charset="-122"/>
              </a:rPr>
              <a:t>越中来人说起天姥山，在云雾忽明忽暗间有人可以看见。</a:t>
            </a:r>
          </a:p>
          <a:p>
            <a:pPr>
              <a:lnSpc>
                <a:spcPct val="170000"/>
              </a:lnSpc>
            </a:pPr>
            <a:r>
              <a:rPr lang="zh-CN" altLang="zh-CN" b="1" dirty="0">
                <a:latin typeface="楷体" panose="02010609060101010101" pitchFamily="49" charset="-122"/>
                <a:ea typeface="楷体" panose="02010609060101010101" pitchFamily="49" charset="-122"/>
              </a:rPr>
              <a:t>天姥山仿佛连接着天遮断了天空，山势高峻超过五岳，遮掩过赤城山。</a:t>
            </a:r>
          </a:p>
          <a:p>
            <a:pPr>
              <a:lnSpc>
                <a:spcPct val="170000"/>
              </a:lnSpc>
            </a:pPr>
            <a:r>
              <a:rPr lang="zh-CN" altLang="zh-CN" b="1" dirty="0">
                <a:latin typeface="楷体" panose="02010609060101010101" pitchFamily="49" charset="-122"/>
                <a:ea typeface="楷体" panose="02010609060101010101" pitchFamily="49" charset="-122"/>
              </a:rPr>
              <a:t>天台山虽高一万八千丈，面对着它好像要向东南倾斜拜倒一样。</a:t>
            </a:r>
          </a:p>
          <a:p>
            <a:pPr>
              <a:lnSpc>
                <a:spcPct val="170000"/>
              </a:lnSpc>
            </a:pPr>
            <a:r>
              <a:rPr lang="zh-CN" altLang="zh-CN" b="1" dirty="0">
                <a:latin typeface="楷体" panose="02010609060101010101" pitchFamily="49" charset="-122"/>
                <a:ea typeface="楷体" panose="02010609060101010101" pitchFamily="49" charset="-122"/>
              </a:rPr>
              <a:t>我根据越人说的话梦游到吴越，一天夜晚飞渡过明月映照下的镜湖。</a:t>
            </a:r>
          </a:p>
          <a:p>
            <a:endParaRPr lang="zh-CN" altLang="en-US" dirty="0"/>
          </a:p>
        </p:txBody>
      </p:sp>
    </p:spTree>
    <p:extLst>
      <p:ext uri="{BB962C8B-B14F-4D97-AF65-F5344CB8AC3E}">
        <p14:creationId xmlns:p14="http://schemas.microsoft.com/office/powerpoint/2010/main" xmlns="" val="625173917"/>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heel(8)">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8"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heel(8)">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8"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heel(8)">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8"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heel(8)">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8"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heel(8)">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8"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wheel(8)">
                                      <p:cBhvr>
                                        <p:cTn id="3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92505" y="528638"/>
            <a:ext cx="11518232" cy="5881040"/>
          </a:xfrm>
        </p:spPr>
        <p:txBody>
          <a:bodyPr>
            <a:normAutofit fontScale="55000" lnSpcReduction="20000"/>
          </a:bodyPr>
          <a:lstStyle/>
          <a:p>
            <a:pPr>
              <a:lnSpc>
                <a:spcPct val="170000"/>
              </a:lnSpc>
            </a:pPr>
            <a:r>
              <a:rPr lang="zh-CN" altLang="zh-CN" b="1" dirty="0">
                <a:latin typeface="楷体" panose="02010609060101010101" pitchFamily="49" charset="-122"/>
                <a:ea typeface="楷体" panose="02010609060101010101" pitchFamily="49" charset="-122"/>
              </a:rPr>
              <a:t>镜湖上的月光照着我的影子，一直伴随我到了剡溪。</a:t>
            </a:r>
          </a:p>
          <a:p>
            <a:pPr>
              <a:lnSpc>
                <a:spcPct val="170000"/>
              </a:lnSpc>
            </a:pPr>
            <a:r>
              <a:rPr lang="zh-CN" altLang="zh-CN" b="1" dirty="0">
                <a:latin typeface="楷体" panose="02010609060101010101" pitchFamily="49" charset="-122"/>
                <a:ea typeface="楷体" panose="02010609060101010101" pitchFamily="49" charset="-122"/>
              </a:rPr>
              <a:t>谢灵运住的地方如今还在，清澈的湖水荡漾，猿猴清啼。</a:t>
            </a:r>
          </a:p>
          <a:p>
            <a:pPr>
              <a:lnSpc>
                <a:spcPct val="170000"/>
              </a:lnSpc>
            </a:pPr>
            <a:r>
              <a:rPr lang="zh-CN" altLang="zh-CN" b="1" dirty="0">
                <a:latin typeface="楷体" panose="02010609060101010101" pitchFamily="49" charset="-122"/>
                <a:ea typeface="楷体" panose="02010609060101010101" pitchFamily="49" charset="-122"/>
              </a:rPr>
              <a:t>我脚上穿着谢公当年特制的木鞋，攀登直上云霄的山路。</a:t>
            </a:r>
          </a:p>
          <a:p>
            <a:pPr>
              <a:lnSpc>
                <a:spcPct val="170000"/>
              </a:lnSpc>
            </a:pPr>
            <a:r>
              <a:rPr lang="zh-CN" altLang="zh-CN" b="1" dirty="0">
                <a:latin typeface="楷体" panose="02010609060101010101" pitchFamily="49" charset="-122"/>
                <a:ea typeface="楷体" panose="02010609060101010101" pitchFamily="49" charset="-122"/>
              </a:rPr>
              <a:t>上到半山腰就看见了从海上升起的太阳，在半空中传来天鸡报晓的叫声。</a:t>
            </a:r>
          </a:p>
          <a:p>
            <a:pPr>
              <a:lnSpc>
                <a:spcPct val="170000"/>
              </a:lnSpc>
            </a:pPr>
            <a:r>
              <a:rPr lang="zh-CN" altLang="zh-CN" b="1" dirty="0">
                <a:latin typeface="楷体" panose="02010609060101010101" pitchFamily="49" charset="-122"/>
                <a:ea typeface="楷体" panose="02010609060101010101" pitchFamily="49" charset="-122"/>
              </a:rPr>
              <a:t>无数山岩重叠，道路盘旋弯曲，方向不定，迷恋着花，依倚着石头，不觉天色已晚。</a:t>
            </a:r>
          </a:p>
          <a:p>
            <a:pPr>
              <a:lnSpc>
                <a:spcPct val="170000"/>
              </a:lnSpc>
            </a:pPr>
            <a:r>
              <a:rPr lang="zh-CN" altLang="zh-CN" b="1" dirty="0">
                <a:latin typeface="楷体" panose="02010609060101010101" pitchFamily="49" charset="-122"/>
                <a:ea typeface="楷体" panose="02010609060101010101" pitchFamily="49" charset="-122"/>
              </a:rPr>
              <a:t>熊在怒吼，龙在长鸣，岩中的泉水在震响，使森林战栗，使山峰惊颤。</a:t>
            </a:r>
          </a:p>
          <a:p>
            <a:pPr>
              <a:lnSpc>
                <a:spcPct val="170000"/>
              </a:lnSpc>
            </a:pPr>
            <a:r>
              <a:rPr lang="zh-CN" altLang="zh-CN" b="1" dirty="0">
                <a:latin typeface="楷体" panose="02010609060101010101" pitchFamily="49" charset="-122"/>
                <a:ea typeface="楷体" panose="02010609060101010101" pitchFamily="49" charset="-122"/>
              </a:rPr>
              <a:t>云层黑沉沉的，像是要下雨，水波动荡生起了烟雾。</a:t>
            </a:r>
          </a:p>
          <a:p>
            <a:pPr>
              <a:lnSpc>
                <a:spcPct val="170000"/>
              </a:lnSpc>
            </a:pPr>
            <a:r>
              <a:rPr lang="zh-CN" altLang="zh-CN" b="1" dirty="0">
                <a:latin typeface="楷体" panose="02010609060101010101" pitchFamily="49" charset="-122"/>
                <a:ea typeface="楷体" panose="02010609060101010101" pitchFamily="49" charset="-122"/>
              </a:rPr>
              <a:t>电光闪闪，雷声轰鸣，山峰好像要被崩塌似的。</a:t>
            </a:r>
          </a:p>
          <a:p>
            <a:pPr>
              <a:lnSpc>
                <a:spcPct val="170000"/>
              </a:lnSpc>
            </a:pPr>
            <a:r>
              <a:rPr lang="zh-CN" altLang="zh-CN" b="1" dirty="0">
                <a:latin typeface="楷体" panose="02010609060101010101" pitchFamily="49" charset="-122"/>
                <a:ea typeface="楷体" panose="02010609060101010101" pitchFamily="49" charset="-122"/>
              </a:rPr>
              <a:t>仙府的石门，</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訇</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的一声从中间打开。</a:t>
            </a:r>
          </a:p>
        </p:txBody>
      </p:sp>
    </p:spTree>
    <p:extLst>
      <p:ext uri="{BB962C8B-B14F-4D97-AF65-F5344CB8AC3E}">
        <p14:creationId xmlns:p14="http://schemas.microsoft.com/office/powerpoint/2010/main" xmlns="" val="1432329488"/>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randombar(vertic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5"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randombar(vertic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5"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randombar(vertical)">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5"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randombar(vertical)">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5"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randombar(vertical)">
                                      <p:cBhvr>
                                        <p:cTn id="37" dur="500"/>
                                        <p:tgtEl>
                                          <p:spTgt spid="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5" fill="hold" nodeType="clickEffect">
                                  <p:stCondLst>
                                    <p:cond delay="0"/>
                                  </p:stCondLst>
                                  <p:childTnLst>
                                    <p:set>
                                      <p:cBhvr>
                                        <p:cTn id="41" dur="1" fill="hold">
                                          <p:stCondLst>
                                            <p:cond delay="0"/>
                                          </p:stCondLst>
                                        </p:cTn>
                                        <p:tgtEl>
                                          <p:spTgt spid="6">
                                            <p:txEl>
                                              <p:pRg st="7" end="7"/>
                                            </p:txEl>
                                          </p:spTgt>
                                        </p:tgtEl>
                                        <p:attrNameLst>
                                          <p:attrName>style.visibility</p:attrName>
                                        </p:attrNameLst>
                                      </p:cBhvr>
                                      <p:to>
                                        <p:strVal val="visible"/>
                                      </p:to>
                                    </p:set>
                                    <p:animEffect transition="in" filter="randombar(vertical)">
                                      <p:cBhvr>
                                        <p:cTn id="42" dur="500"/>
                                        <p:tgtEl>
                                          <p:spTgt spid="6">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5" fill="hold" nodeType="clickEffect">
                                  <p:stCondLst>
                                    <p:cond delay="0"/>
                                  </p:stCondLst>
                                  <p:childTnLst>
                                    <p:set>
                                      <p:cBhvr>
                                        <p:cTn id="46" dur="1" fill="hold">
                                          <p:stCondLst>
                                            <p:cond delay="0"/>
                                          </p:stCondLst>
                                        </p:cTn>
                                        <p:tgtEl>
                                          <p:spTgt spid="6">
                                            <p:txEl>
                                              <p:pRg st="8" end="8"/>
                                            </p:txEl>
                                          </p:spTgt>
                                        </p:tgtEl>
                                        <p:attrNameLst>
                                          <p:attrName>style.visibility</p:attrName>
                                        </p:attrNameLst>
                                      </p:cBhvr>
                                      <p:to>
                                        <p:strVal val="visible"/>
                                      </p:to>
                                    </p:set>
                                    <p:animEffect transition="in" filter="randombar(vertical)">
                                      <p:cBhvr>
                                        <p:cTn id="47"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92505" y="689546"/>
            <a:ext cx="11518232" cy="5782276"/>
          </a:xfrm>
        </p:spPr>
        <p:txBody>
          <a:bodyPr>
            <a:normAutofit fontScale="55000" lnSpcReduction="20000"/>
          </a:bodyPr>
          <a:lstStyle/>
          <a:p>
            <a:pPr>
              <a:lnSpc>
                <a:spcPct val="170000"/>
              </a:lnSpc>
            </a:pPr>
            <a:r>
              <a:rPr lang="zh-CN" altLang="zh-CN" b="1" dirty="0">
                <a:latin typeface="楷体" panose="02010609060101010101" pitchFamily="49" charset="-122"/>
                <a:ea typeface="楷体" panose="02010609060101010101" pitchFamily="49" charset="-122"/>
              </a:rPr>
              <a:t>洞中蔚蓝的天空广阔无际，看不到尽头，日月照耀着金银做的宫阙。</a:t>
            </a:r>
          </a:p>
          <a:p>
            <a:pPr>
              <a:lnSpc>
                <a:spcPct val="170000"/>
              </a:lnSpc>
            </a:pPr>
            <a:r>
              <a:rPr lang="zh-CN" altLang="zh-CN" b="1" dirty="0">
                <a:latin typeface="楷体" panose="02010609060101010101" pitchFamily="49" charset="-122"/>
                <a:ea typeface="楷体" panose="02010609060101010101" pitchFamily="49" charset="-122"/>
              </a:rPr>
              <a:t>用彩虹做衣裳，将风作为马来乘，云中的神仙们纷纷下来。</a:t>
            </a:r>
          </a:p>
          <a:p>
            <a:pPr>
              <a:lnSpc>
                <a:spcPct val="170000"/>
              </a:lnSpc>
            </a:pPr>
            <a:r>
              <a:rPr lang="zh-CN" altLang="zh-CN" b="1" dirty="0">
                <a:latin typeface="楷体" panose="02010609060101010101" pitchFamily="49" charset="-122"/>
                <a:ea typeface="楷体" panose="02010609060101010101" pitchFamily="49" charset="-122"/>
              </a:rPr>
              <a:t>老虎弹奏着琴瑟，鸾鸟驾着车，仙人们成群结队密密如麻。</a:t>
            </a:r>
          </a:p>
          <a:p>
            <a:pPr>
              <a:lnSpc>
                <a:spcPct val="170000"/>
              </a:lnSpc>
            </a:pPr>
            <a:r>
              <a:rPr lang="zh-CN" altLang="zh-CN" b="1" dirty="0">
                <a:latin typeface="楷体" panose="02010609060101010101" pitchFamily="49" charset="-122"/>
                <a:ea typeface="楷体" panose="02010609060101010101" pitchFamily="49" charset="-122"/>
              </a:rPr>
              <a:t>忽然魂魄惊动，我猛然惊醒，不禁长声叹息。</a:t>
            </a:r>
          </a:p>
          <a:p>
            <a:pPr>
              <a:lnSpc>
                <a:spcPct val="170000"/>
              </a:lnSpc>
            </a:pPr>
            <a:r>
              <a:rPr lang="zh-CN" altLang="zh-CN" b="1" dirty="0">
                <a:latin typeface="楷体" panose="02010609060101010101" pitchFamily="49" charset="-122"/>
                <a:ea typeface="楷体" panose="02010609060101010101" pitchFamily="49" charset="-122"/>
              </a:rPr>
              <a:t>醒来时只有身边的枕席，刚才梦中所见的烟雾云霞全都消失了。</a:t>
            </a:r>
          </a:p>
          <a:p>
            <a:pPr>
              <a:lnSpc>
                <a:spcPct val="170000"/>
              </a:lnSpc>
            </a:pPr>
            <a:r>
              <a:rPr lang="zh-CN" altLang="zh-CN" b="1" dirty="0">
                <a:latin typeface="楷体" panose="02010609060101010101" pitchFamily="49" charset="-122"/>
                <a:ea typeface="楷体" panose="02010609060101010101" pitchFamily="49" charset="-122"/>
              </a:rPr>
              <a:t>人世间的欢乐也是像梦中的幻境这样，自古以来万事都像东流的水一样一去不复返。</a:t>
            </a:r>
          </a:p>
          <a:p>
            <a:pPr>
              <a:lnSpc>
                <a:spcPct val="170000"/>
              </a:lnSpc>
            </a:pPr>
            <a:r>
              <a:rPr lang="zh-CN" altLang="zh-CN" b="1" dirty="0">
                <a:latin typeface="楷体" panose="02010609060101010101" pitchFamily="49" charset="-122"/>
                <a:ea typeface="楷体" panose="02010609060101010101" pitchFamily="49" charset="-122"/>
              </a:rPr>
              <a:t>告别诸位朋友远去东鲁啊，什么时候才能回来？</a:t>
            </a:r>
          </a:p>
          <a:p>
            <a:pPr>
              <a:lnSpc>
                <a:spcPct val="170000"/>
              </a:lnSpc>
            </a:pPr>
            <a:r>
              <a:rPr lang="zh-CN" altLang="zh-CN" b="1" dirty="0">
                <a:latin typeface="楷体" panose="02010609060101010101" pitchFamily="49" charset="-122"/>
                <a:ea typeface="楷体" panose="02010609060101010101" pitchFamily="49" charset="-122"/>
              </a:rPr>
              <a:t>暂且把白鹿放牧在青崖间，等到要远行时就骑上它访名山。</a:t>
            </a:r>
          </a:p>
          <a:p>
            <a:pPr>
              <a:lnSpc>
                <a:spcPct val="170000"/>
              </a:lnSpc>
            </a:pPr>
            <a:r>
              <a:rPr lang="zh-CN" altLang="zh-CN" b="1" dirty="0">
                <a:latin typeface="楷体" panose="02010609060101010101" pitchFamily="49" charset="-122"/>
                <a:ea typeface="楷体" panose="02010609060101010101" pitchFamily="49" charset="-122"/>
              </a:rPr>
              <a:t>岂能卑躬屈膝去侍奉权贵，使我不能有舒心畅意的笑颜！</a:t>
            </a:r>
          </a:p>
        </p:txBody>
      </p:sp>
    </p:spTree>
    <p:extLst>
      <p:ext uri="{BB962C8B-B14F-4D97-AF65-F5344CB8AC3E}">
        <p14:creationId xmlns:p14="http://schemas.microsoft.com/office/powerpoint/2010/main" xmlns="" val="1041706432"/>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randombar(vertic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5"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randombar(vertic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5"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randombar(vertical)">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5"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randombar(vertical)">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5"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randombar(vertical)">
                                      <p:cBhvr>
                                        <p:cTn id="37" dur="500"/>
                                        <p:tgtEl>
                                          <p:spTgt spid="6">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5" fill="hold" nodeType="clickEffect">
                                  <p:stCondLst>
                                    <p:cond delay="0"/>
                                  </p:stCondLst>
                                  <p:childTnLst>
                                    <p:set>
                                      <p:cBhvr>
                                        <p:cTn id="41" dur="1" fill="hold">
                                          <p:stCondLst>
                                            <p:cond delay="0"/>
                                          </p:stCondLst>
                                        </p:cTn>
                                        <p:tgtEl>
                                          <p:spTgt spid="6">
                                            <p:txEl>
                                              <p:pRg st="7" end="7"/>
                                            </p:txEl>
                                          </p:spTgt>
                                        </p:tgtEl>
                                        <p:attrNameLst>
                                          <p:attrName>style.visibility</p:attrName>
                                        </p:attrNameLst>
                                      </p:cBhvr>
                                      <p:to>
                                        <p:strVal val="visible"/>
                                      </p:to>
                                    </p:set>
                                    <p:animEffect transition="in" filter="randombar(vertical)">
                                      <p:cBhvr>
                                        <p:cTn id="42" dur="500"/>
                                        <p:tgtEl>
                                          <p:spTgt spid="6">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5" fill="hold" nodeType="clickEffect">
                                  <p:stCondLst>
                                    <p:cond delay="0"/>
                                  </p:stCondLst>
                                  <p:childTnLst>
                                    <p:set>
                                      <p:cBhvr>
                                        <p:cTn id="46" dur="1" fill="hold">
                                          <p:stCondLst>
                                            <p:cond delay="0"/>
                                          </p:stCondLst>
                                        </p:cTn>
                                        <p:tgtEl>
                                          <p:spTgt spid="6">
                                            <p:txEl>
                                              <p:pRg st="8" end="8"/>
                                            </p:txEl>
                                          </p:spTgt>
                                        </p:tgtEl>
                                        <p:attrNameLst>
                                          <p:attrName>style.visibility</p:attrName>
                                        </p:attrNameLst>
                                      </p:cBhvr>
                                      <p:to>
                                        <p:strVal val="visible"/>
                                      </p:to>
                                    </p:set>
                                    <p:animEffect transition="in" filter="randombar(vertical)">
                                      <p:cBhvr>
                                        <p:cTn id="47"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1536138"/>
            <a:ext cx="11774905" cy="4607210"/>
          </a:xfrm>
        </p:spPr>
        <p:txBody>
          <a:bodyPr>
            <a:normAutofit fontScale="55000" lnSpcReduction="20000"/>
          </a:bodyPr>
          <a:lstStyle/>
          <a:p>
            <a:pPr>
              <a:lnSpc>
                <a:spcPct val="170000"/>
              </a:lnSpc>
            </a:pPr>
            <a:r>
              <a:rPr lang="zh-CN" altLang="zh-CN" b="1" dirty="0"/>
              <a:t>《短歌行》抒写的是一位政治家、军事家兼诗人的曹操在特定的历史环境下抒发的自己对人生苦短和时光易逝的苦闷和感叹，以及以真诚和迫切的心情抒发的自己招揽贤才的良苦用心、建功立业的宏图大志。诗歌的思想内涵和艺术表现都独具特色。总体来说，这首诗最大的特点是感情的独特充沛：为人生短暂而慨叹，为人才难得而嗟伤，为天下未定、功业未就而忧虑。但情绪有高昂有低落，感伤却不消沉，雄浑而细腻，忧虑而豪壮，展示曹操一代枭雄不同寻常的心胸肝胆。此诗集中体现了建安时期</a:t>
            </a:r>
            <a:r>
              <a:rPr lang="en-US" altLang="zh-CN" b="1" dirty="0"/>
              <a:t>“</a:t>
            </a:r>
            <a:r>
              <a:rPr lang="zh-CN" altLang="zh-CN" b="1" dirty="0"/>
              <a:t>慷慨悲凉</a:t>
            </a:r>
            <a:r>
              <a:rPr lang="en-US" altLang="zh-CN" b="1" dirty="0"/>
              <a:t>”</a:t>
            </a:r>
            <a:r>
              <a:rPr lang="zh-CN" altLang="zh-CN" b="1" dirty="0"/>
              <a:t>的建安风骨，是建安文学的代表作品。</a:t>
            </a:r>
          </a:p>
        </p:txBody>
      </p:sp>
      <p:pic>
        <p:nvPicPr>
          <p:cNvPr id="4" name="图片 3">
            <a:extLst>
              <a:ext uri="{FF2B5EF4-FFF2-40B4-BE49-F238E27FC236}">
                <a16:creationId xmlns:a16="http://schemas.microsoft.com/office/drawing/2014/main" xmlns="" id="{F3B5FDBC-B6A9-447C-87B4-ECFB26068228}"/>
              </a:ext>
            </a:extLst>
          </p:cNvPr>
          <p:cNvPicPr/>
          <p:nvPr/>
        </p:nvPicPr>
        <p:blipFill>
          <a:blip r:embed="rId2">
            <a:extLst>
              <a:ext uri="{28A0092B-C50C-407E-A947-70E740481C1C}">
                <a14:useLocalDpi xmlns:a14="http://schemas.microsoft.com/office/drawing/2010/main" xmlns="" val="0"/>
              </a:ext>
            </a:extLst>
          </a:blip>
          <a:srcRect l="7076" t="22826" r="8018" b="23914"/>
          <a:stretch>
            <a:fillRect/>
          </a:stretch>
        </p:blipFill>
        <p:spPr bwMode="auto">
          <a:xfrm>
            <a:off x="0" y="0"/>
            <a:ext cx="3432534" cy="1536138"/>
          </a:xfrm>
          <a:prstGeom prst="rect">
            <a:avLst/>
          </a:prstGeom>
          <a:noFill/>
          <a:ln>
            <a:noFill/>
          </a:ln>
        </p:spPr>
      </p:pic>
    </p:spTree>
    <p:extLst>
      <p:ext uri="{BB962C8B-B14F-4D97-AF65-F5344CB8AC3E}">
        <p14:creationId xmlns:p14="http://schemas.microsoft.com/office/powerpoint/2010/main" xmlns="" val="279860110"/>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825910"/>
            <a:ext cx="12192000" cy="5512746"/>
          </a:xfrm>
        </p:spPr>
        <p:txBody>
          <a:bodyPr>
            <a:normAutofit fontScale="77500" lnSpcReduction="20000"/>
          </a:bodyPr>
          <a:lstStyle/>
          <a:p>
            <a:pPr algn="ctr">
              <a:lnSpc>
                <a:spcPct val="170000"/>
              </a:lnSpc>
            </a:pPr>
            <a:r>
              <a:rPr lang="zh-CN" altLang="zh-CN" b="1" dirty="0">
                <a:solidFill>
                  <a:srgbClr val="FF0000"/>
                </a:solidFill>
              </a:rPr>
              <a:t>朗读节奏</a:t>
            </a:r>
          </a:p>
          <a:p>
            <a:pPr algn="ctr">
              <a:lnSpc>
                <a:spcPct val="170000"/>
              </a:lnSpc>
            </a:pPr>
            <a:r>
              <a:rPr lang="zh-CN" altLang="zh-CN" b="1" dirty="0">
                <a:latin typeface="楷体" panose="02010609060101010101" pitchFamily="49" charset="-122"/>
                <a:ea typeface="楷体" panose="02010609060101010101" pitchFamily="49" charset="-122"/>
              </a:rPr>
              <a:t>海客</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谈</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瀛洲，烟涛</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微茫</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信</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难求；</a:t>
            </a:r>
          </a:p>
          <a:p>
            <a:pPr algn="ctr">
              <a:lnSpc>
                <a:spcPct val="170000"/>
              </a:lnSpc>
            </a:pPr>
            <a:r>
              <a:rPr lang="zh-CN" altLang="zh-CN" b="1" dirty="0">
                <a:latin typeface="楷体" panose="02010609060101010101" pitchFamily="49" charset="-122"/>
                <a:ea typeface="楷体" panose="02010609060101010101" pitchFamily="49" charset="-122"/>
              </a:rPr>
              <a:t>越人</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语</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天姥，云霞</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明灭</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或</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可睹。</a:t>
            </a:r>
          </a:p>
          <a:p>
            <a:pPr algn="ctr">
              <a:lnSpc>
                <a:spcPct val="170000"/>
              </a:lnSpc>
            </a:pPr>
            <a:r>
              <a:rPr lang="zh-CN" altLang="zh-CN" b="1" dirty="0">
                <a:latin typeface="楷体" panose="02010609060101010101" pitchFamily="49" charset="-122"/>
                <a:ea typeface="楷体" panose="02010609060101010101" pitchFamily="49" charset="-122"/>
              </a:rPr>
              <a:t>天姥</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连天</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向天</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横，势拔</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五岳</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掩</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赤城。</a:t>
            </a:r>
          </a:p>
          <a:p>
            <a:pPr algn="ctr">
              <a:lnSpc>
                <a:spcPct val="170000"/>
              </a:lnSpc>
            </a:pPr>
            <a:r>
              <a:rPr lang="zh-CN" altLang="zh-CN" b="1" dirty="0">
                <a:latin typeface="楷体" panose="02010609060101010101" pitchFamily="49" charset="-122"/>
                <a:ea typeface="楷体" panose="02010609060101010101" pitchFamily="49" charset="-122"/>
              </a:rPr>
              <a:t>天台</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四万</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八千</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丈，对此</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欲倒</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东南</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倾。</a:t>
            </a:r>
          </a:p>
          <a:p>
            <a:pPr algn="ctr">
              <a:lnSpc>
                <a:spcPct val="170000"/>
              </a:lnSpc>
            </a:pPr>
            <a:r>
              <a:rPr lang="zh-CN" altLang="zh-CN" b="1" dirty="0">
                <a:latin typeface="楷体" panose="02010609060101010101" pitchFamily="49" charset="-122"/>
                <a:ea typeface="楷体" panose="02010609060101010101" pitchFamily="49" charset="-122"/>
              </a:rPr>
              <a:t>我欲</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因之</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梦</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吴越，一夜</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飞度</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镜湖</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月。</a:t>
            </a:r>
          </a:p>
          <a:p>
            <a:pPr algn="ctr">
              <a:lnSpc>
                <a:spcPct val="170000"/>
              </a:lnSpc>
            </a:pPr>
            <a:r>
              <a:rPr lang="zh-CN" altLang="zh-CN" b="1" dirty="0">
                <a:latin typeface="楷体" panose="02010609060101010101" pitchFamily="49" charset="-122"/>
                <a:ea typeface="楷体" panose="02010609060101010101" pitchFamily="49" charset="-122"/>
              </a:rPr>
              <a:t>湖月</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照</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我影，送我</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至</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剡溪。</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2102905460"/>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5"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randombar(vertical)">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5"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randombar(vertical)">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5"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randombar(vertical)">
                                      <p:cBhvr>
                                        <p:cTn id="23" dur="5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5"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randombar(vertical)">
                                      <p:cBhvr>
                                        <p:cTn id="28" dur="500"/>
                                        <p:tgtEl>
                                          <p:spTgt spid="3">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5" fill="hold"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randombar(vertical)">
                                      <p:cBhvr>
                                        <p:cTn id="33" dur="500"/>
                                        <p:tgtEl>
                                          <p:spTgt spid="3">
                                            <p:txEl>
                                              <p:pRg st="5" end="5"/>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5" fill="hold"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randombar(vertical)">
                                      <p:cBhvr>
                                        <p:cTn id="38"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685800"/>
            <a:ext cx="12192000" cy="4853866"/>
          </a:xfrm>
        </p:spPr>
        <p:txBody>
          <a:bodyPr>
            <a:normAutofit fontScale="62500" lnSpcReduction="20000"/>
          </a:bodyPr>
          <a:lstStyle/>
          <a:p>
            <a:pPr algn="ctr">
              <a:lnSpc>
                <a:spcPct val="160000"/>
              </a:lnSpc>
            </a:pPr>
            <a:r>
              <a:rPr lang="zh-CN" altLang="zh-CN" b="1" dirty="0">
                <a:latin typeface="楷体" panose="02010609060101010101" pitchFamily="49" charset="-122"/>
                <a:ea typeface="楷体" panose="02010609060101010101" pitchFamily="49" charset="-122"/>
              </a:rPr>
              <a:t>谢公</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宿处</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今</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尚在，渌水</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荡漾</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清猿</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啼。</a:t>
            </a:r>
          </a:p>
          <a:p>
            <a:pPr algn="ctr">
              <a:lnSpc>
                <a:spcPct val="160000"/>
              </a:lnSpc>
            </a:pPr>
            <a:r>
              <a:rPr lang="zh-CN" altLang="zh-CN" b="1" dirty="0">
                <a:latin typeface="楷体" panose="02010609060101010101" pitchFamily="49" charset="-122"/>
                <a:ea typeface="楷体" panose="02010609060101010101" pitchFamily="49" charset="-122"/>
              </a:rPr>
              <a:t>脚著</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谢公</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屐，身登</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青云</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梯。</a:t>
            </a:r>
          </a:p>
          <a:p>
            <a:pPr algn="ctr">
              <a:lnSpc>
                <a:spcPct val="160000"/>
              </a:lnSpc>
            </a:pPr>
            <a:r>
              <a:rPr lang="zh-CN" altLang="zh-CN" b="1" dirty="0">
                <a:latin typeface="楷体" panose="02010609060101010101" pitchFamily="49" charset="-122"/>
                <a:ea typeface="楷体" panose="02010609060101010101" pitchFamily="49" charset="-122"/>
              </a:rPr>
              <a:t>半壁</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见</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海日，空中</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闻</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天鸡。</a:t>
            </a:r>
          </a:p>
          <a:p>
            <a:pPr algn="ctr">
              <a:lnSpc>
                <a:spcPct val="160000"/>
              </a:lnSpc>
            </a:pPr>
            <a:r>
              <a:rPr lang="zh-CN" altLang="zh-CN" b="1" dirty="0">
                <a:latin typeface="楷体" panose="02010609060101010101" pitchFamily="49" charset="-122"/>
                <a:ea typeface="楷体" panose="02010609060101010101" pitchFamily="49" charset="-122"/>
              </a:rPr>
              <a:t>千岩</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万转</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路</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不定，迷花</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倚石</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忽已</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暝。</a:t>
            </a:r>
          </a:p>
          <a:p>
            <a:pPr algn="ctr">
              <a:lnSpc>
                <a:spcPct val="160000"/>
              </a:lnSpc>
            </a:pPr>
            <a:r>
              <a:rPr lang="zh-CN" altLang="zh-CN" b="1" dirty="0">
                <a:latin typeface="楷体" panose="02010609060101010101" pitchFamily="49" charset="-122"/>
                <a:ea typeface="楷体" panose="02010609060101010101" pitchFamily="49" charset="-122"/>
              </a:rPr>
              <a:t>熊咆</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龙吟</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殷</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岩泉，栗</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深林兮</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惊</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层巅。</a:t>
            </a:r>
          </a:p>
          <a:p>
            <a:pPr algn="ctr">
              <a:lnSpc>
                <a:spcPct val="160000"/>
              </a:lnSpc>
            </a:pPr>
            <a:r>
              <a:rPr lang="zh-CN" altLang="zh-CN" b="1" dirty="0">
                <a:latin typeface="楷体" panose="02010609060101010101" pitchFamily="49" charset="-122"/>
                <a:ea typeface="楷体" panose="02010609060101010101" pitchFamily="49" charset="-122"/>
              </a:rPr>
              <a:t>云</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青青兮</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欲雨，水</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澹澹兮</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生烟。</a:t>
            </a:r>
          </a:p>
          <a:p>
            <a:pPr algn="ctr">
              <a:lnSpc>
                <a:spcPct val="160000"/>
              </a:lnSpc>
            </a:pPr>
            <a:r>
              <a:rPr lang="zh-CN" altLang="zh-CN" b="1" dirty="0">
                <a:latin typeface="楷体" panose="02010609060101010101" pitchFamily="49" charset="-122"/>
                <a:ea typeface="楷体" panose="02010609060101010101" pitchFamily="49" charset="-122"/>
              </a:rPr>
              <a:t>列缺</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霹雳，丘峦</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崩摧。</a:t>
            </a:r>
          </a:p>
          <a:p>
            <a:pPr algn="ctr">
              <a:lnSpc>
                <a:spcPct val="160000"/>
              </a:lnSpc>
            </a:pPr>
            <a:r>
              <a:rPr lang="zh-CN" altLang="zh-CN" b="1" dirty="0">
                <a:latin typeface="楷体" panose="02010609060101010101" pitchFamily="49" charset="-122"/>
                <a:ea typeface="楷体" panose="02010609060101010101" pitchFamily="49" charset="-122"/>
              </a:rPr>
              <a:t>洞天</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石扉，訇然</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中开。</a:t>
            </a:r>
          </a:p>
          <a:p>
            <a:pPr algn="ctr">
              <a:lnSpc>
                <a:spcPct val="150000"/>
              </a:lnSpc>
            </a:pPr>
            <a:endParaRPr lang="zh-CN" altLang="zh-CN" b="1" dirty="0"/>
          </a:p>
        </p:txBody>
      </p:sp>
    </p:spTree>
    <p:extLst>
      <p:ext uri="{BB962C8B-B14F-4D97-AF65-F5344CB8AC3E}">
        <p14:creationId xmlns:p14="http://schemas.microsoft.com/office/powerpoint/2010/main" xmlns="" val="514586166"/>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42042" y="976544"/>
            <a:ext cx="12192000" cy="4731798"/>
          </a:xfrm>
        </p:spPr>
        <p:txBody>
          <a:bodyPr>
            <a:normAutofit fontScale="70000" lnSpcReduction="20000"/>
          </a:bodyPr>
          <a:lstStyle/>
          <a:p>
            <a:pPr algn="ctr">
              <a:lnSpc>
                <a:spcPct val="150000"/>
              </a:lnSpc>
            </a:pPr>
            <a:r>
              <a:rPr lang="zh-CN" altLang="zh-CN" b="1" dirty="0">
                <a:latin typeface="楷体" panose="02010609060101010101" pitchFamily="49" charset="-122"/>
                <a:ea typeface="楷体" panose="02010609060101010101" pitchFamily="49" charset="-122"/>
              </a:rPr>
              <a:t>青冥</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浩荡</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不见</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底，日月</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照耀</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金银</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台。</a:t>
            </a:r>
          </a:p>
          <a:p>
            <a:pPr algn="ctr">
              <a:lnSpc>
                <a:spcPct val="150000"/>
              </a:lnSpc>
            </a:pPr>
            <a:r>
              <a:rPr lang="zh-CN" altLang="zh-CN" b="1" dirty="0">
                <a:latin typeface="楷体" panose="02010609060101010101" pitchFamily="49" charset="-122"/>
                <a:ea typeface="楷体" panose="02010609060101010101" pitchFamily="49" charset="-122"/>
              </a:rPr>
              <a:t>霓</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为衣兮</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风</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为马，云之君兮</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纷纷</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而来下。</a:t>
            </a:r>
          </a:p>
          <a:p>
            <a:pPr algn="ctr">
              <a:lnSpc>
                <a:spcPct val="150000"/>
              </a:lnSpc>
            </a:pPr>
            <a:r>
              <a:rPr lang="zh-CN" altLang="zh-CN" b="1" dirty="0">
                <a:latin typeface="楷体" panose="02010609060101010101" pitchFamily="49" charset="-122"/>
                <a:ea typeface="楷体" panose="02010609060101010101" pitchFamily="49" charset="-122"/>
              </a:rPr>
              <a:t>虎</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鼓瑟兮</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鸾</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回车，仙之人兮</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列</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如麻。</a:t>
            </a:r>
          </a:p>
          <a:p>
            <a:pPr algn="ctr">
              <a:lnSpc>
                <a:spcPct val="150000"/>
              </a:lnSpc>
            </a:pPr>
            <a:r>
              <a:rPr lang="zh-CN" altLang="zh-CN" b="1" dirty="0">
                <a:latin typeface="楷体" panose="02010609060101010101" pitchFamily="49" charset="-122"/>
                <a:ea typeface="楷体" panose="02010609060101010101" pitchFamily="49" charset="-122"/>
              </a:rPr>
              <a:t>忽</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魂悸</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以魄动，恍</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惊起</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而长嗟。</a:t>
            </a:r>
          </a:p>
          <a:p>
            <a:pPr algn="ctr">
              <a:lnSpc>
                <a:spcPct val="150000"/>
              </a:lnSpc>
            </a:pPr>
            <a:r>
              <a:rPr lang="zh-CN" altLang="zh-CN" b="1" dirty="0">
                <a:latin typeface="楷体" panose="02010609060101010101" pitchFamily="49" charset="-122"/>
                <a:ea typeface="楷体" panose="02010609060101010101" pitchFamily="49" charset="-122"/>
              </a:rPr>
              <a:t>惟</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觉时之</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枕席，失</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向来之</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烟霞。</a:t>
            </a:r>
          </a:p>
          <a:p>
            <a:pPr algn="ctr">
              <a:lnSpc>
                <a:spcPct val="150000"/>
              </a:lnSpc>
            </a:pPr>
            <a:r>
              <a:rPr lang="zh-CN" altLang="zh-CN" b="1" dirty="0">
                <a:latin typeface="楷体" panose="02010609060101010101" pitchFamily="49" charset="-122"/>
                <a:ea typeface="楷体" panose="02010609060101010101" pitchFamily="49" charset="-122"/>
              </a:rPr>
              <a:t>世间</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行乐</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亦</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如此，古来</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万事</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东流</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水。</a:t>
            </a:r>
          </a:p>
          <a:p>
            <a:pPr algn="ctr">
              <a:lnSpc>
                <a:spcPct val="150000"/>
              </a:lnSpc>
            </a:pPr>
            <a:r>
              <a:rPr lang="zh-CN" altLang="zh-CN" b="1" dirty="0">
                <a:latin typeface="楷体" panose="02010609060101010101" pitchFamily="49" charset="-122"/>
                <a:ea typeface="楷体" panose="02010609060101010101" pitchFamily="49" charset="-122"/>
              </a:rPr>
              <a:t>别君</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去兮</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何时</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还？且放</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白鹿</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青崖</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间，须行</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即骑</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访</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名山。</a:t>
            </a:r>
          </a:p>
          <a:p>
            <a:pPr algn="ctr">
              <a:lnSpc>
                <a:spcPct val="150000"/>
              </a:lnSpc>
            </a:pPr>
            <a:r>
              <a:rPr lang="zh-CN" altLang="zh-CN" b="1" dirty="0">
                <a:latin typeface="楷体" panose="02010609060101010101" pitchFamily="49" charset="-122"/>
                <a:ea typeface="楷体" panose="02010609060101010101" pitchFamily="49" charset="-122"/>
              </a:rPr>
              <a:t>安能</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摧眉</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折腰</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事</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权贵，使我</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不得</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开心颜？</a:t>
            </a:r>
          </a:p>
        </p:txBody>
      </p:sp>
    </p:spTree>
    <p:extLst>
      <p:ext uri="{BB962C8B-B14F-4D97-AF65-F5344CB8AC3E}">
        <p14:creationId xmlns:p14="http://schemas.microsoft.com/office/powerpoint/2010/main" xmlns="" val="550367154"/>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641684"/>
            <a:ext cx="12192000" cy="5377376"/>
          </a:xfrm>
        </p:spPr>
        <p:txBody>
          <a:bodyPr>
            <a:normAutofit fontScale="70000" lnSpcReduction="20000"/>
          </a:bodyPr>
          <a:lstStyle/>
          <a:p>
            <a:pPr algn="ctr">
              <a:lnSpc>
                <a:spcPct val="170000"/>
              </a:lnSpc>
            </a:pPr>
            <a:r>
              <a:rPr lang="zh-CN" altLang="zh-CN" b="1" dirty="0">
                <a:solidFill>
                  <a:srgbClr val="C00000"/>
                </a:solidFill>
              </a:rPr>
              <a:t>分析结构：</a:t>
            </a:r>
          </a:p>
          <a:p>
            <a:pPr>
              <a:lnSpc>
                <a:spcPct val="170000"/>
              </a:lnSpc>
            </a:pPr>
            <a:r>
              <a:rPr lang="zh-CN" altLang="zh-CN" b="1" dirty="0"/>
              <a:t>全诗分为三部分。</a:t>
            </a:r>
          </a:p>
          <a:p>
            <a:pPr>
              <a:lnSpc>
                <a:spcPct val="170000"/>
              </a:lnSpc>
            </a:pPr>
            <a:r>
              <a:rPr lang="zh-CN" altLang="zh-CN" b="1" dirty="0"/>
              <a:t>（</a:t>
            </a:r>
            <a:r>
              <a:rPr lang="en-US" altLang="zh-CN" b="1" dirty="0"/>
              <a:t>1</a:t>
            </a:r>
            <a:r>
              <a:rPr lang="zh-CN" altLang="zh-CN" b="1" dirty="0"/>
              <a:t>）第一段：入梦缘由。</a:t>
            </a:r>
          </a:p>
          <a:p>
            <a:pPr>
              <a:lnSpc>
                <a:spcPct val="170000"/>
              </a:lnSpc>
            </a:pPr>
            <a:r>
              <a:rPr lang="zh-CN" altLang="zh-CN" b="1" dirty="0"/>
              <a:t>（</a:t>
            </a:r>
            <a:r>
              <a:rPr lang="en-US" altLang="zh-CN" b="1" dirty="0"/>
              <a:t>2</a:t>
            </a:r>
            <a:r>
              <a:rPr lang="zh-CN" altLang="zh-CN" b="1" dirty="0"/>
              <a:t>）第二段：梦游幻境：飞度镜湖</a:t>
            </a:r>
            <a:r>
              <a:rPr lang="en-US" altLang="zh-CN" b="1" dirty="0"/>
              <a:t>—</a:t>
            </a:r>
            <a:r>
              <a:rPr lang="zh-CN" altLang="zh-CN" b="1" dirty="0"/>
              <a:t>登山览胜</a:t>
            </a:r>
            <a:r>
              <a:rPr lang="en-US" altLang="zh-CN" b="1" dirty="0"/>
              <a:t>—</a:t>
            </a:r>
            <a:r>
              <a:rPr lang="zh-CN" altLang="zh-CN" b="1" dirty="0"/>
              <a:t>洞天仙境</a:t>
            </a:r>
            <a:r>
              <a:rPr lang="en-US" altLang="zh-CN" b="1" dirty="0"/>
              <a:t>—</a:t>
            </a:r>
            <a:r>
              <a:rPr lang="zh-CN" altLang="zh-CN" b="1" dirty="0"/>
              <a:t>梦醒若失。</a:t>
            </a:r>
          </a:p>
          <a:p>
            <a:pPr>
              <a:lnSpc>
                <a:spcPct val="170000"/>
              </a:lnSpc>
            </a:pPr>
            <a:r>
              <a:rPr lang="zh-CN" altLang="zh-CN" b="1" dirty="0"/>
              <a:t>第一层（我欲因之梦吴越……渌水荡漾清猿啼）梦到剡溪</a:t>
            </a:r>
          </a:p>
          <a:p>
            <a:pPr>
              <a:lnSpc>
                <a:spcPct val="170000"/>
              </a:lnSpc>
            </a:pPr>
            <a:r>
              <a:rPr lang="zh-CN" altLang="zh-CN" b="1" dirty="0"/>
              <a:t>第二层（脚著谢公屐，……空中闻天鸡。）登山途中所见</a:t>
            </a:r>
          </a:p>
          <a:p>
            <a:pPr>
              <a:lnSpc>
                <a:spcPct val="150000"/>
              </a:lnSpc>
            </a:pPr>
            <a:endParaRPr lang="zh-CN" altLang="zh-CN" b="1" dirty="0"/>
          </a:p>
        </p:txBody>
      </p:sp>
    </p:spTree>
    <p:extLst>
      <p:ext uri="{BB962C8B-B14F-4D97-AF65-F5344CB8AC3E}">
        <p14:creationId xmlns:p14="http://schemas.microsoft.com/office/powerpoint/2010/main" xmlns="" val="13189626"/>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left)">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262758" y="928688"/>
            <a:ext cx="11666483" cy="4380159"/>
          </a:xfrm>
        </p:spPr>
        <p:txBody>
          <a:bodyPr>
            <a:normAutofit fontScale="70000" lnSpcReduction="20000"/>
          </a:bodyPr>
          <a:lstStyle/>
          <a:p>
            <a:pPr>
              <a:lnSpc>
                <a:spcPct val="160000"/>
              </a:lnSpc>
            </a:pPr>
            <a:r>
              <a:rPr lang="zh-CN" altLang="zh-CN" b="1" dirty="0"/>
              <a:t>第三层（千岩万转路不定……水澹澹兮生烟）山顶所见（洞外）</a:t>
            </a:r>
          </a:p>
          <a:p>
            <a:pPr>
              <a:lnSpc>
                <a:spcPct val="160000"/>
              </a:lnSpc>
            </a:pPr>
            <a:r>
              <a:rPr lang="zh-CN" altLang="zh-CN" b="1" dirty="0"/>
              <a:t>第四层（列缺霹雳……仙之人兮列如麻。）山顶所见（洞内）</a:t>
            </a:r>
          </a:p>
          <a:p>
            <a:pPr>
              <a:lnSpc>
                <a:spcPct val="160000"/>
              </a:lnSpc>
            </a:pPr>
            <a:r>
              <a:rPr lang="zh-CN" altLang="zh-CN" b="1" dirty="0"/>
              <a:t>第五层（忽魂悸以魄动……失向来之烟霞）梦醒情景</a:t>
            </a:r>
          </a:p>
          <a:p>
            <a:pPr>
              <a:lnSpc>
                <a:spcPct val="160000"/>
              </a:lnSpc>
            </a:pPr>
            <a:r>
              <a:rPr lang="zh-CN" altLang="zh-CN" b="1" dirty="0"/>
              <a:t>（</a:t>
            </a:r>
            <a:r>
              <a:rPr lang="en-US" altLang="zh-CN" b="1" dirty="0"/>
              <a:t>3</a:t>
            </a:r>
            <a:r>
              <a:rPr lang="zh-CN" altLang="zh-CN" b="1" dirty="0"/>
              <a:t>）第三段：抒情言志，出梦慨叹：蔑视权贵。揭示全诗主旨：安能摧眉折腰事权贵，使我不得开心颜？</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2076031665"/>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17986" y="871538"/>
            <a:ext cx="12074014" cy="5014912"/>
          </a:xfrm>
        </p:spPr>
        <p:txBody>
          <a:bodyPr>
            <a:normAutofit fontScale="77500" lnSpcReduction="20000"/>
          </a:bodyPr>
          <a:lstStyle/>
          <a:p>
            <a:pPr algn="ctr">
              <a:lnSpc>
                <a:spcPct val="170000"/>
              </a:lnSpc>
            </a:pPr>
            <a:r>
              <a:rPr lang="zh-CN" altLang="en-US" b="1" dirty="0">
                <a:solidFill>
                  <a:srgbClr val="FF0000"/>
                </a:solidFill>
              </a:rPr>
              <a:t>归纳主题：</a:t>
            </a:r>
            <a:endParaRPr lang="en-US" altLang="zh-CN" b="1" dirty="0">
              <a:solidFill>
                <a:srgbClr val="FF0000"/>
              </a:solidFill>
            </a:endParaRPr>
          </a:p>
          <a:p>
            <a:pPr>
              <a:lnSpc>
                <a:spcPct val="170000"/>
              </a:lnSpc>
            </a:pPr>
            <a:r>
              <a:rPr lang="zh-CN" altLang="zh-CN" b="1" dirty="0"/>
              <a:t>作者用奇特的夸张描写了天姥山的雄姿，以主要的笔墨借助想象描绘了梦游天姥的情景，突出地展现了作者的浪漫主义风格。全诗通过梦境的描写反映了作者政治上的不得意和对权贵的不妥协态度。同时，也反映了他消极的避世态度。</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3179231077"/>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17986" y="1379621"/>
            <a:ext cx="11800745" cy="3529263"/>
          </a:xfrm>
        </p:spPr>
        <p:txBody>
          <a:bodyPr>
            <a:normAutofit fontScale="92500"/>
          </a:bodyPr>
          <a:lstStyle/>
          <a:p>
            <a:pPr algn="ctr">
              <a:lnSpc>
                <a:spcPct val="170000"/>
              </a:lnSpc>
            </a:pPr>
            <a:r>
              <a:rPr lang="zh-CN" altLang="zh-CN" b="1" dirty="0">
                <a:solidFill>
                  <a:srgbClr val="C00000"/>
                </a:solidFill>
              </a:rPr>
              <a:t>鉴赏诗人形象：</a:t>
            </a:r>
          </a:p>
          <a:p>
            <a:pPr>
              <a:lnSpc>
                <a:spcPct val="170000"/>
              </a:lnSpc>
            </a:pPr>
            <a:r>
              <a:rPr lang="zh-CN" altLang="zh-CN" b="1" dirty="0"/>
              <a:t>傲视权贵却又才华横溢的诗人形象，诗人气质不俗，潇洒浪漫，富于幻想，对自由充满向往</a:t>
            </a:r>
            <a:r>
              <a:rPr lang="zh-CN" altLang="zh-CN" dirty="0"/>
              <a:t>。</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1121297116"/>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17986" y="600074"/>
            <a:ext cx="11800745" cy="5028369"/>
          </a:xfrm>
        </p:spPr>
        <p:txBody>
          <a:bodyPr>
            <a:normAutofit fontScale="62500" lnSpcReduction="20000"/>
          </a:bodyPr>
          <a:lstStyle/>
          <a:p>
            <a:pPr algn="ctr">
              <a:lnSpc>
                <a:spcPct val="170000"/>
              </a:lnSpc>
            </a:pPr>
            <a:r>
              <a:rPr lang="zh-CN" altLang="zh-CN" b="1" dirty="0">
                <a:solidFill>
                  <a:srgbClr val="1E21A2"/>
                </a:solidFill>
              </a:rPr>
              <a:t>艺术特色：</a:t>
            </a:r>
          </a:p>
          <a:p>
            <a:pPr>
              <a:lnSpc>
                <a:spcPct val="170000"/>
              </a:lnSpc>
            </a:pPr>
            <a:r>
              <a:rPr lang="zh-CN" altLang="zh-CN" b="1" dirty="0">
                <a:solidFill>
                  <a:srgbClr val="C00000"/>
                </a:solidFill>
              </a:rPr>
              <a:t>（</a:t>
            </a:r>
            <a:r>
              <a:rPr lang="en-US" altLang="zh-CN" b="1" dirty="0">
                <a:solidFill>
                  <a:srgbClr val="C00000"/>
                </a:solidFill>
              </a:rPr>
              <a:t>1</a:t>
            </a:r>
            <a:r>
              <a:rPr lang="zh-CN" altLang="zh-CN" b="1" dirty="0">
                <a:solidFill>
                  <a:srgbClr val="C00000"/>
                </a:solidFill>
              </a:rPr>
              <a:t>）奇特的构思</a:t>
            </a:r>
          </a:p>
          <a:p>
            <a:pPr>
              <a:lnSpc>
                <a:spcPct val="170000"/>
              </a:lnSpc>
            </a:pPr>
            <a:r>
              <a:rPr lang="zh-CN" altLang="zh-CN" b="1" dirty="0"/>
              <a:t>这首留别诗，突破了古代这类诗大都写离愁的陈规旧俗，别出心裁地用“梦游”这一奇特的方式来构思全诗。全诗围绕一场游仙的梦幻而写，由瀛洲引出天姥，由“或可睹”引出梦游；再由天姥引出仙洞，由梦醒而生感慨。这样从现实到梦境，又从梦境到现实，借描绘仙境的美好，以揭示现实的丑恶；借抒发对理想的追求，以显示对权贵的憎恶；借惜别的机会赋诗，却写访游名山，以明自己的斗志，来表现“安能摧眉折腰事权贵”的主题。</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1256193991"/>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17986" y="914400"/>
            <a:ext cx="11800745" cy="4403324"/>
          </a:xfrm>
        </p:spPr>
        <p:txBody>
          <a:bodyPr>
            <a:normAutofit fontScale="55000" lnSpcReduction="20000"/>
          </a:bodyPr>
          <a:lstStyle/>
          <a:p>
            <a:pPr>
              <a:lnSpc>
                <a:spcPct val="170000"/>
              </a:lnSpc>
            </a:pPr>
            <a:r>
              <a:rPr lang="zh-CN" altLang="zh-CN" b="1" dirty="0">
                <a:solidFill>
                  <a:srgbClr val="C00000"/>
                </a:solidFill>
              </a:rPr>
              <a:t>（</a:t>
            </a:r>
            <a:r>
              <a:rPr lang="en-US" altLang="zh-CN" b="1" dirty="0">
                <a:solidFill>
                  <a:srgbClr val="C00000"/>
                </a:solidFill>
              </a:rPr>
              <a:t>2</a:t>
            </a:r>
            <a:r>
              <a:rPr lang="zh-CN" altLang="zh-CN" b="1" dirty="0">
                <a:solidFill>
                  <a:srgbClr val="C00000"/>
                </a:solidFill>
              </a:rPr>
              <a:t>）丰富的想像</a:t>
            </a:r>
          </a:p>
          <a:p>
            <a:pPr>
              <a:lnSpc>
                <a:spcPct val="170000"/>
              </a:lnSpc>
            </a:pPr>
            <a:r>
              <a:rPr lang="zh-CN" altLang="zh-CN" b="1" dirty="0"/>
              <a:t>诗人驰骋想像的野马，徜徉在奇山秀水之间，描绘出一幅幅瑰丽变幻的奇景。其中有月光皎洁、渌水荡漾、白鹿青崖、镜湖映影的静幽之感，也有海日东升、浮光跃金、天鸡破晓的壮美晨光，有“千岩万转路不定，迷花倚石忽已暝”的胜景，也有电闪雷鸣、熊咆龙吟、列缺霹雳、丘峦崩摧的夜间奇景，还有琼楼银台、雍容和谐、富丽堂皇的仙府。奇景异境，变幻迭出。诗人构思出一幅幅梦游中的奇景，塑造出一个个梦幻中的生动形象，真可谓“笔落惊风雨，诗成泣鬼神”。</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1227210586"/>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17986" y="1242874"/>
            <a:ext cx="11800745" cy="3844031"/>
          </a:xfrm>
        </p:spPr>
        <p:txBody>
          <a:bodyPr>
            <a:normAutofit fontScale="62500" lnSpcReduction="20000"/>
          </a:bodyPr>
          <a:lstStyle/>
          <a:p>
            <a:pPr>
              <a:lnSpc>
                <a:spcPct val="150000"/>
              </a:lnSpc>
            </a:pPr>
            <a:r>
              <a:rPr lang="zh-CN" altLang="zh-CN" b="1" dirty="0">
                <a:solidFill>
                  <a:srgbClr val="C00000"/>
                </a:solidFill>
              </a:rPr>
              <a:t>（</a:t>
            </a:r>
            <a:r>
              <a:rPr lang="en-US" altLang="zh-CN" b="1" dirty="0">
                <a:solidFill>
                  <a:srgbClr val="C00000"/>
                </a:solidFill>
              </a:rPr>
              <a:t>3</a:t>
            </a:r>
            <a:r>
              <a:rPr lang="zh-CN" altLang="zh-CN" b="1" dirty="0">
                <a:solidFill>
                  <a:srgbClr val="C00000"/>
                </a:solidFill>
              </a:rPr>
              <a:t>）大胆的夸张</a:t>
            </a:r>
          </a:p>
          <a:p>
            <a:pPr>
              <a:lnSpc>
                <a:spcPct val="150000"/>
              </a:lnSpc>
            </a:pPr>
            <a:r>
              <a:rPr lang="zh-CN" altLang="zh-CN" b="1" dirty="0"/>
              <a:t>本诗所描写的梦游，所表达的炽热情感，充分体现了诗人的夸张才能，他把想像中的事物写得活灵活现，惊心动魄。如天姥山横空耸立，山势超越了以险峻闻名的五岳，遮掩了高耸的赤城山，甚至连一万八千丈的天台山也拜倒在天姥山的脚下。诗人以夸张、烘托的手法，极言天姥山之高。尤其是“横”“拔”“掩”三字，气象博大，生动有力，突出了天姥山的高大雄奇，描绘出了天姥山横空出世的高大形象和磅礴气势。</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4160478785"/>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461816"/>
            <a:ext cx="12192000" cy="4994104"/>
          </a:xfrm>
        </p:spPr>
        <p:txBody>
          <a:bodyPr>
            <a:normAutofit fontScale="70000" lnSpcReduction="20000"/>
          </a:bodyPr>
          <a:lstStyle/>
          <a:p>
            <a:pPr>
              <a:lnSpc>
                <a:spcPct val="160000"/>
              </a:lnSpc>
            </a:pPr>
            <a:r>
              <a:rPr lang="zh-CN" altLang="en-US" b="1" dirty="0">
                <a:solidFill>
                  <a:srgbClr val="C00000"/>
                </a:solidFill>
              </a:rPr>
              <a:t>积累</a:t>
            </a:r>
            <a:r>
              <a:rPr lang="zh-CN" altLang="zh-CN" b="1" dirty="0">
                <a:solidFill>
                  <a:srgbClr val="C00000"/>
                </a:solidFill>
              </a:rPr>
              <a:t>曹操名言：</a:t>
            </a:r>
          </a:p>
          <a:p>
            <a:pPr>
              <a:lnSpc>
                <a:spcPct val="160000"/>
              </a:lnSpc>
            </a:pPr>
            <a:r>
              <a:rPr lang="en-US" altLang="zh-CN" b="1" dirty="0"/>
              <a:t>1</a:t>
            </a:r>
            <a:r>
              <a:rPr lang="zh-CN" altLang="zh-CN" b="1" dirty="0"/>
              <a:t>、生于乱世是为不幸，但如能变乱为治，岂非不幸中之大幸！</a:t>
            </a:r>
          </a:p>
          <a:p>
            <a:pPr>
              <a:lnSpc>
                <a:spcPct val="160000"/>
              </a:lnSpc>
            </a:pPr>
            <a:r>
              <a:rPr lang="en-US" altLang="zh-CN" b="1" dirty="0"/>
              <a:t>2</a:t>
            </a:r>
            <a:r>
              <a:rPr lang="zh-CN" altLang="zh-CN" b="1" dirty="0"/>
              <a:t>、丈夫志四海，万里犹比邻。</a:t>
            </a:r>
          </a:p>
          <a:p>
            <a:pPr>
              <a:lnSpc>
                <a:spcPct val="160000"/>
              </a:lnSpc>
            </a:pPr>
            <a:r>
              <a:rPr lang="en-US" altLang="zh-CN" b="1" dirty="0"/>
              <a:t>3</a:t>
            </a:r>
            <a:r>
              <a:rPr lang="zh-CN" altLang="zh-CN" b="1" dirty="0"/>
              <a:t>、欲取胜他人，自己先要立于不败之地！</a:t>
            </a:r>
          </a:p>
          <a:p>
            <a:pPr>
              <a:lnSpc>
                <a:spcPct val="160000"/>
              </a:lnSpc>
            </a:pPr>
            <a:r>
              <a:rPr lang="en-US" altLang="zh-CN" b="1" dirty="0"/>
              <a:t>4</a:t>
            </a:r>
            <a:r>
              <a:rPr lang="zh-CN" altLang="zh-CN" b="1" dirty="0"/>
              <a:t>、唯才是举，吾得而用之。</a:t>
            </a:r>
          </a:p>
          <a:p>
            <a:pPr>
              <a:lnSpc>
                <a:spcPct val="160000"/>
              </a:lnSpc>
            </a:pPr>
            <a:r>
              <a:rPr lang="en-US" altLang="zh-CN" b="1" dirty="0"/>
              <a:t>5</a:t>
            </a:r>
            <a:r>
              <a:rPr lang="zh-CN" altLang="zh-CN" b="1" dirty="0"/>
              <a:t>、秋风萧瑟，洪波涌起。</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473243756"/>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2"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2"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17986" y="1340528"/>
            <a:ext cx="11800745" cy="3684233"/>
          </a:xfrm>
        </p:spPr>
        <p:txBody>
          <a:bodyPr>
            <a:normAutofit fontScale="62500" lnSpcReduction="20000"/>
          </a:bodyPr>
          <a:lstStyle/>
          <a:p>
            <a:pPr>
              <a:lnSpc>
                <a:spcPct val="160000"/>
              </a:lnSpc>
            </a:pPr>
            <a:r>
              <a:rPr lang="zh-CN" altLang="zh-CN" b="1" dirty="0">
                <a:solidFill>
                  <a:srgbClr val="C00000"/>
                </a:solidFill>
              </a:rPr>
              <a:t>（</a:t>
            </a:r>
            <a:r>
              <a:rPr lang="en-US" altLang="zh-CN" b="1" dirty="0">
                <a:solidFill>
                  <a:srgbClr val="C00000"/>
                </a:solidFill>
              </a:rPr>
              <a:t>4</a:t>
            </a:r>
            <a:r>
              <a:rPr lang="zh-CN" altLang="zh-CN" b="1" dirty="0">
                <a:solidFill>
                  <a:srgbClr val="C00000"/>
                </a:solidFill>
              </a:rPr>
              <a:t>）句式灵活，语言流利自然，不事雕琢。</a:t>
            </a:r>
            <a:r>
              <a:rPr lang="en-US" altLang="zh-CN" b="1" dirty="0">
                <a:solidFill>
                  <a:srgbClr val="C00000"/>
                </a:solidFill>
              </a:rPr>
              <a:t> </a:t>
            </a:r>
            <a:endParaRPr lang="zh-CN" altLang="zh-CN" b="1" dirty="0">
              <a:solidFill>
                <a:srgbClr val="C00000"/>
              </a:solidFill>
            </a:endParaRPr>
          </a:p>
          <a:p>
            <a:pPr>
              <a:lnSpc>
                <a:spcPct val="160000"/>
              </a:lnSpc>
            </a:pPr>
            <a:r>
              <a:rPr lang="zh-CN" altLang="zh-CN" b="1" dirty="0"/>
              <a:t>全诗以七言为主，杂用了四言、五言、六言和九言兼用楚辞句法。灵活多样的句式便于表达诗人奔放的思想感情。诗歌语言朴实自然，例如</a:t>
            </a:r>
            <a:r>
              <a:rPr lang="en-US" altLang="zh-CN" b="1" dirty="0"/>
              <a:t>“</a:t>
            </a:r>
            <a:r>
              <a:rPr lang="zh-CN" altLang="zh-CN" b="1" dirty="0"/>
              <a:t>天姥连天向天横</a:t>
            </a:r>
            <a:r>
              <a:rPr lang="en-US" altLang="zh-CN" b="1" dirty="0"/>
              <a:t>”“</a:t>
            </a:r>
            <a:r>
              <a:rPr lang="zh-CN" altLang="zh-CN" b="1" dirty="0"/>
              <a:t>对此欲倒东南倾</a:t>
            </a:r>
            <a:r>
              <a:rPr lang="en-US" altLang="zh-CN" b="1" dirty="0"/>
              <a:t>” “</a:t>
            </a:r>
            <a:r>
              <a:rPr lang="zh-CN" altLang="zh-CN" b="1" dirty="0"/>
              <a:t>安能摧眉折腰事权贵，使我不得开心颜！</a:t>
            </a:r>
            <a:r>
              <a:rPr lang="en-US" altLang="zh-CN" b="1" dirty="0"/>
              <a:t>”</a:t>
            </a:r>
            <a:r>
              <a:rPr lang="zh-CN" altLang="zh-CN" b="1" dirty="0"/>
              <a:t>这些地方跟散文一样流畅，也只用了一些极其平常的字眼，却有很强的表现力。</a:t>
            </a:r>
            <a:r>
              <a:rPr lang="en-US" altLang="zh-CN" b="1" dirty="0"/>
              <a:t>“</a:t>
            </a:r>
            <a:r>
              <a:rPr lang="zh-CN" altLang="zh-CN" b="1" dirty="0"/>
              <a:t>清水出芙蓉，天然去雕饰</a:t>
            </a:r>
            <a:r>
              <a:rPr lang="en-US" altLang="zh-CN" b="1" dirty="0"/>
              <a:t>”</a:t>
            </a:r>
            <a:r>
              <a:rPr lang="zh-CN" altLang="zh-CN" b="1" dirty="0"/>
              <a:t>是对李白诗歌语言最生动的形容和概括。</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1833927817"/>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B96A66E7-EA0D-4C2B-B039-5C13CCBC21F8}"/>
              </a:ext>
            </a:extLst>
          </p:cNvPr>
          <p:cNvSpPr txBox="1"/>
          <p:nvPr/>
        </p:nvSpPr>
        <p:spPr>
          <a:xfrm>
            <a:off x="9773729" y="193251"/>
            <a:ext cx="2004291" cy="369332"/>
          </a:xfrm>
          <a:prstGeom prst="rect">
            <a:avLst/>
          </a:prstGeom>
          <a:noFill/>
        </p:spPr>
        <p:txBody>
          <a:bodyPr wrap="square" rtlCol="0">
            <a:spAutoFit/>
          </a:bodyPr>
          <a:lstStyle/>
          <a:p>
            <a:r>
              <a:rPr lang="zh-CN" altLang="en-US" b="1" dirty="0">
                <a:solidFill>
                  <a:schemeClr val="accent1"/>
                </a:solidFill>
              </a:rPr>
              <a:t>人教版必修上册</a:t>
            </a:r>
          </a:p>
        </p:txBody>
      </p:sp>
      <p:sp>
        <p:nvSpPr>
          <p:cNvPr id="5" name="文本框 4">
            <a:extLst>
              <a:ext uri="{FF2B5EF4-FFF2-40B4-BE49-F238E27FC236}">
                <a16:creationId xmlns:a16="http://schemas.microsoft.com/office/drawing/2014/main" xmlns="" id="{C436DB20-ED0E-48C8-83FD-9B05A434AC43}"/>
              </a:ext>
            </a:extLst>
          </p:cNvPr>
          <p:cNvSpPr txBox="1"/>
          <p:nvPr/>
        </p:nvSpPr>
        <p:spPr>
          <a:xfrm>
            <a:off x="1410965" y="3053009"/>
            <a:ext cx="8362764" cy="1323439"/>
          </a:xfrm>
          <a:prstGeom prst="rect">
            <a:avLst/>
          </a:prstGeom>
          <a:noFill/>
        </p:spPr>
        <p:txBody>
          <a:bodyPr wrap="square" rtlCol="0">
            <a:spAutoFit/>
          </a:bodyPr>
          <a:lstStyle/>
          <a:p>
            <a:pPr algn="ctr"/>
            <a:r>
              <a:rPr lang="en-US" altLang="zh-CN" sz="8000" b="1">
                <a:solidFill>
                  <a:srgbClr val="00B050"/>
                </a:solidFill>
                <a:latin typeface="黑体" panose="02010609060101010101" pitchFamily="49" charset="-122"/>
                <a:ea typeface="黑体" panose="02010609060101010101" pitchFamily="49" charset="-122"/>
              </a:rPr>
              <a:t>8.2  </a:t>
            </a:r>
            <a:r>
              <a:rPr lang="zh-CN" altLang="zh-CN" sz="8000" b="1">
                <a:solidFill>
                  <a:srgbClr val="00B050"/>
                </a:solidFill>
                <a:latin typeface="黑体" panose="02010609060101010101" pitchFamily="49" charset="-122"/>
                <a:ea typeface="黑体" panose="02010609060101010101" pitchFamily="49" charset="-122"/>
              </a:rPr>
              <a:t>登</a:t>
            </a:r>
            <a:r>
              <a:rPr lang="en-US" altLang="zh-CN" sz="8000" b="1" dirty="0">
                <a:solidFill>
                  <a:srgbClr val="00B050"/>
                </a:solidFill>
                <a:latin typeface="黑体" panose="02010609060101010101" pitchFamily="49" charset="-122"/>
                <a:ea typeface="黑体" panose="02010609060101010101" pitchFamily="49" charset="-122"/>
              </a:rPr>
              <a:t>  </a:t>
            </a:r>
            <a:r>
              <a:rPr lang="zh-CN" altLang="zh-CN" sz="8000" b="1" dirty="0">
                <a:solidFill>
                  <a:srgbClr val="00B050"/>
                </a:solidFill>
                <a:latin typeface="黑体" panose="02010609060101010101" pitchFamily="49" charset="-122"/>
                <a:ea typeface="黑体" panose="02010609060101010101" pitchFamily="49" charset="-122"/>
              </a:rPr>
              <a:t>高</a:t>
            </a:r>
            <a:endParaRPr lang="zh-CN" altLang="en-US" sz="8000" dirty="0">
              <a:solidFill>
                <a:srgbClr val="00B050"/>
              </a:solidFill>
              <a:latin typeface="黑体" panose="02010609060101010101" pitchFamily="49" charset="-122"/>
              <a:ea typeface="黑体" panose="02010609060101010101" pitchFamily="49" charset="-122"/>
              <a:cs typeface="字魂27号-布丁体" panose="00000500000000000000" charset="-122"/>
            </a:endParaRPr>
          </a:p>
        </p:txBody>
      </p:sp>
    </p:spTree>
    <p:extLst>
      <p:ext uri="{BB962C8B-B14F-4D97-AF65-F5344CB8AC3E}">
        <p14:creationId xmlns:p14="http://schemas.microsoft.com/office/powerpoint/2010/main" xmlns="" val="3328585060"/>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506361" y="1536138"/>
            <a:ext cx="10972800" cy="4616087"/>
          </a:xfrm>
        </p:spPr>
        <p:txBody>
          <a:bodyPr>
            <a:normAutofit fontScale="62500" lnSpcReduction="20000"/>
          </a:bodyPr>
          <a:lstStyle/>
          <a:p>
            <a:pPr>
              <a:lnSpc>
                <a:spcPct val="170000"/>
              </a:lnSpc>
            </a:pPr>
            <a:r>
              <a:rPr lang="zh-CN" altLang="zh-CN" b="1" dirty="0"/>
              <a:t>杜甫，作为唐代诗坛上的又一颗璀璨明星，与李白并称为“双子星座”。韩愈曾推崇说：“李杜文章在，光焰万丈长。”这决非过誉。杜甫的诗风格多样，而以沉郁为主，体现了现实主义的创作风格，语言极其精练，尤长于古体诗和律诗。《登高》是诗人抒发长年漂泊、老病孤愁的感慨之作。学习这几首诗歌，要善于把握景与情的交融关系，要善于把诗人的悲欢愤激之情同当时战乱的时局联系在一起，逐步深入地感知诗中的意境。</a:t>
            </a:r>
          </a:p>
        </p:txBody>
      </p:sp>
      <p:pic>
        <p:nvPicPr>
          <p:cNvPr id="4" name="图片 3">
            <a:extLst>
              <a:ext uri="{FF2B5EF4-FFF2-40B4-BE49-F238E27FC236}">
                <a16:creationId xmlns:a16="http://schemas.microsoft.com/office/drawing/2014/main" xmlns="" id="{F3B5FDBC-B6A9-447C-87B4-ECFB26068228}"/>
              </a:ext>
            </a:extLst>
          </p:cNvPr>
          <p:cNvPicPr/>
          <p:nvPr/>
        </p:nvPicPr>
        <p:blipFill>
          <a:blip r:embed="rId2">
            <a:extLst>
              <a:ext uri="{28A0092B-C50C-407E-A947-70E740481C1C}">
                <a14:useLocalDpi xmlns:a14="http://schemas.microsoft.com/office/drawing/2010/main" xmlns="" val="0"/>
              </a:ext>
            </a:extLst>
          </a:blip>
          <a:srcRect l="7076" t="22826" r="8018" b="23914"/>
          <a:stretch>
            <a:fillRect/>
          </a:stretch>
        </p:blipFill>
        <p:spPr bwMode="auto">
          <a:xfrm>
            <a:off x="0" y="0"/>
            <a:ext cx="3432534" cy="1536138"/>
          </a:xfrm>
          <a:prstGeom prst="rect">
            <a:avLst/>
          </a:prstGeom>
          <a:noFill/>
          <a:ln>
            <a:noFill/>
          </a:ln>
        </p:spPr>
      </p:pic>
    </p:spTree>
    <p:extLst>
      <p:ext uri="{BB962C8B-B14F-4D97-AF65-F5344CB8AC3E}">
        <p14:creationId xmlns:p14="http://schemas.microsoft.com/office/powerpoint/2010/main" xmlns="" val="461079121"/>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753978"/>
            <a:ext cx="12192000" cy="5238449"/>
          </a:xfrm>
        </p:spPr>
        <p:txBody>
          <a:bodyPr>
            <a:normAutofit fontScale="77500" lnSpcReduction="20000"/>
          </a:bodyPr>
          <a:lstStyle/>
          <a:p>
            <a:pPr>
              <a:lnSpc>
                <a:spcPct val="170000"/>
              </a:lnSpc>
            </a:pPr>
            <a:r>
              <a:rPr lang="zh-CN" altLang="zh-CN" b="1" dirty="0">
                <a:solidFill>
                  <a:srgbClr val="1233AE"/>
                </a:solidFill>
              </a:rPr>
              <a:t>积累杜甫名句。</a:t>
            </a:r>
          </a:p>
          <a:p>
            <a:pPr>
              <a:lnSpc>
                <a:spcPct val="170000"/>
              </a:lnSpc>
            </a:pPr>
            <a:r>
              <a:rPr lang="en-US" altLang="zh-CN" b="1" dirty="0"/>
              <a:t>1.</a:t>
            </a:r>
            <a:r>
              <a:rPr lang="zh-CN" altLang="zh-CN" b="1" dirty="0"/>
              <a:t>白日放歌须纵酒，青春作伴好还乡。《闻官军收河南河北》</a:t>
            </a:r>
          </a:p>
          <a:p>
            <a:pPr>
              <a:lnSpc>
                <a:spcPct val="170000"/>
              </a:lnSpc>
            </a:pPr>
            <a:r>
              <a:rPr lang="en-US" altLang="zh-CN" b="1" dirty="0"/>
              <a:t>2.</a:t>
            </a:r>
            <a:r>
              <a:rPr lang="zh-CN" altLang="zh-CN" b="1" dirty="0"/>
              <a:t>白也诗无敌，飘然思不群。《·春日忆李白》</a:t>
            </a:r>
          </a:p>
          <a:p>
            <a:pPr>
              <a:lnSpc>
                <a:spcPct val="170000"/>
              </a:lnSpc>
            </a:pPr>
            <a:r>
              <a:rPr lang="en-US" altLang="zh-CN" b="1" dirty="0"/>
              <a:t>3.</a:t>
            </a:r>
            <a:r>
              <a:rPr lang="zh-CN" altLang="zh-CN" b="1" dirty="0"/>
              <a:t>笔落惊风雨，诗成泣鬼神。《寄李白》</a:t>
            </a:r>
          </a:p>
          <a:p>
            <a:pPr>
              <a:lnSpc>
                <a:spcPct val="170000"/>
              </a:lnSpc>
            </a:pPr>
            <a:r>
              <a:rPr lang="en-US" altLang="zh-CN" b="1" dirty="0"/>
              <a:t>4.</a:t>
            </a:r>
            <a:r>
              <a:rPr lang="zh-CN" altLang="zh-CN" b="1" dirty="0"/>
              <a:t>别裁伪体亲风雅，转益多师是汝师。《戏为六绝句》</a:t>
            </a:r>
          </a:p>
          <a:p>
            <a:pPr>
              <a:lnSpc>
                <a:spcPct val="170000"/>
              </a:lnSpc>
            </a:pPr>
            <a:r>
              <a:rPr lang="en-US" altLang="zh-CN" b="1" dirty="0"/>
              <a:t>5.</a:t>
            </a:r>
            <a:r>
              <a:rPr lang="zh-CN" altLang="zh-CN" b="1" dirty="0"/>
              <a:t>出师未捷身先死，长使英雄泪沾襟。《蜀相》</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189563987"/>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left)">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753979"/>
            <a:ext cx="12192000" cy="5775410"/>
          </a:xfrm>
        </p:spPr>
        <p:txBody>
          <a:bodyPr>
            <a:normAutofit fontScale="70000" lnSpcReduction="20000"/>
          </a:bodyPr>
          <a:lstStyle/>
          <a:p>
            <a:pPr>
              <a:lnSpc>
                <a:spcPct val="160000"/>
              </a:lnSpc>
            </a:pPr>
            <a:r>
              <a:rPr lang="en-US" altLang="zh-CN" b="1" dirty="0"/>
              <a:t>6.</a:t>
            </a:r>
            <a:r>
              <a:rPr lang="zh-CN" altLang="zh-CN" b="1" dirty="0"/>
              <a:t>穿花蛱蝶深深见，点水蜻蜓款款飞。《曲江》</a:t>
            </a:r>
          </a:p>
          <a:p>
            <a:pPr>
              <a:lnSpc>
                <a:spcPct val="160000"/>
              </a:lnSpc>
            </a:pPr>
            <a:r>
              <a:rPr lang="en-US" altLang="zh-CN" b="1" dirty="0"/>
              <a:t>7.</a:t>
            </a:r>
            <a:r>
              <a:rPr lang="zh-CN" altLang="zh-CN" b="1" dirty="0"/>
              <a:t>窗含西岭千秋雪，门泊东吴万里船。《绝句》</a:t>
            </a:r>
          </a:p>
          <a:p>
            <a:pPr>
              <a:lnSpc>
                <a:spcPct val="160000"/>
              </a:lnSpc>
            </a:pPr>
            <a:r>
              <a:rPr lang="en-US" altLang="zh-CN" b="1" dirty="0"/>
              <a:t>8.</a:t>
            </a:r>
            <a:r>
              <a:rPr lang="zh-CN" altLang="zh-CN" b="1" dirty="0"/>
              <a:t>此曲只应天上有，人间那得几回闻。《赠花卿》</a:t>
            </a:r>
          </a:p>
          <a:p>
            <a:pPr>
              <a:lnSpc>
                <a:spcPct val="160000"/>
              </a:lnSpc>
            </a:pPr>
            <a:r>
              <a:rPr lang="en-US" altLang="zh-CN" b="1" dirty="0"/>
              <a:t>9.</a:t>
            </a:r>
            <a:r>
              <a:rPr lang="zh-CN" altLang="zh-CN" b="1" dirty="0"/>
              <a:t>读书破万卷，下笔如有神。《奉赠韦左丞二十二韵》</a:t>
            </a:r>
          </a:p>
          <a:p>
            <a:pPr>
              <a:lnSpc>
                <a:spcPct val="160000"/>
              </a:lnSpc>
            </a:pPr>
            <a:r>
              <a:rPr lang="en-US" altLang="zh-CN" b="1" dirty="0"/>
              <a:t>10.</a:t>
            </a:r>
            <a:r>
              <a:rPr lang="zh-CN" altLang="zh-CN" b="1" dirty="0"/>
              <a:t>尔曹身与名俱灭，不废江河万古流。《戏为六绝句》</a:t>
            </a:r>
          </a:p>
          <a:p>
            <a:pPr>
              <a:lnSpc>
                <a:spcPct val="160000"/>
              </a:lnSpc>
            </a:pPr>
            <a:r>
              <a:rPr lang="en-US" altLang="zh-CN" b="1" dirty="0"/>
              <a:t>11.</a:t>
            </a:r>
            <a:r>
              <a:rPr lang="zh-CN" altLang="zh-CN" b="1" dirty="0"/>
              <a:t>烽火连三月，家书抵万金。《春望》</a:t>
            </a:r>
          </a:p>
          <a:p>
            <a:pPr>
              <a:lnSpc>
                <a:spcPct val="160000"/>
              </a:lnSpc>
            </a:pPr>
            <a:r>
              <a:rPr lang="en-US" altLang="zh-CN" b="1" dirty="0"/>
              <a:t>12.</a:t>
            </a:r>
            <a:r>
              <a:rPr lang="zh-CN" altLang="zh-CN" b="1" dirty="0"/>
              <a:t>感时花溅泪，恨别鸟惊心。《春望》</a:t>
            </a:r>
            <a:endParaRPr lang="en-US" altLang="zh-CN" b="1" dirty="0"/>
          </a:p>
          <a:p>
            <a:pPr>
              <a:lnSpc>
                <a:spcPct val="160000"/>
              </a:lnSpc>
            </a:pPr>
            <a:r>
              <a:rPr lang="en-US" altLang="zh-CN" b="1" dirty="0"/>
              <a:t>13.</a:t>
            </a:r>
            <a:r>
              <a:rPr lang="zh-CN" altLang="zh-CN" b="1" dirty="0"/>
              <a:t>好雨知时节，当春乃发生。《春夜喜雨》</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1048546903"/>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753979"/>
            <a:ext cx="12192000" cy="5775410"/>
          </a:xfrm>
        </p:spPr>
        <p:txBody>
          <a:bodyPr>
            <a:normAutofit fontScale="70000" lnSpcReduction="20000"/>
          </a:bodyPr>
          <a:lstStyle/>
          <a:p>
            <a:pPr>
              <a:lnSpc>
                <a:spcPct val="160000"/>
              </a:lnSpc>
            </a:pPr>
            <a:r>
              <a:rPr lang="en-US" altLang="zh-CN" b="1" dirty="0"/>
              <a:t>14.</a:t>
            </a:r>
            <a:r>
              <a:rPr lang="zh-CN" altLang="zh-CN" b="1" dirty="0"/>
              <a:t>花径不曾缘客扫，蓬门今始为君开。《客至》</a:t>
            </a:r>
          </a:p>
          <a:p>
            <a:pPr>
              <a:lnSpc>
                <a:spcPct val="160000"/>
              </a:lnSpc>
            </a:pPr>
            <a:r>
              <a:rPr lang="en-US" altLang="zh-CN" b="1" dirty="0"/>
              <a:t>15.</a:t>
            </a:r>
            <a:r>
              <a:rPr lang="zh-CN" altLang="zh-CN" b="1" dirty="0"/>
              <a:t>会当凌绝顶，一览众山小。——《望岳》</a:t>
            </a:r>
          </a:p>
          <a:p>
            <a:pPr>
              <a:lnSpc>
                <a:spcPct val="160000"/>
              </a:lnSpc>
            </a:pPr>
            <a:r>
              <a:rPr lang="en-US" altLang="zh-CN" b="1" dirty="0"/>
              <a:t>16.</a:t>
            </a:r>
            <a:r>
              <a:rPr lang="zh-CN" altLang="zh-CN" b="1" dirty="0"/>
              <a:t>江间波浪兼天涌，塞上风云接地阴。《秋兴》</a:t>
            </a:r>
          </a:p>
          <a:p>
            <a:pPr>
              <a:lnSpc>
                <a:spcPct val="160000"/>
              </a:lnSpc>
            </a:pPr>
            <a:r>
              <a:rPr lang="en-US" altLang="zh-CN" b="1" dirty="0"/>
              <a:t>17.</a:t>
            </a:r>
            <a:r>
              <a:rPr lang="zh-CN" altLang="zh-CN" b="1" dirty="0"/>
              <a:t>酒债寻常行处有，人生七十古来稀。《曲江》</a:t>
            </a:r>
          </a:p>
          <a:p>
            <a:pPr>
              <a:lnSpc>
                <a:spcPct val="160000"/>
              </a:lnSpc>
            </a:pPr>
            <a:r>
              <a:rPr lang="en-US" altLang="zh-CN" b="1" dirty="0"/>
              <a:t>18.</a:t>
            </a:r>
            <a:r>
              <a:rPr lang="zh-CN" altLang="zh-CN" b="1" dirty="0"/>
              <a:t>李白斗酒诗百篇，长安市上酒家眠，天子呼来不上船，自称臣是酒中仙。《饮中八仙歌》</a:t>
            </a:r>
          </a:p>
          <a:p>
            <a:pPr>
              <a:lnSpc>
                <a:spcPct val="160000"/>
              </a:lnSpc>
            </a:pPr>
            <a:r>
              <a:rPr lang="en-US" altLang="zh-CN" b="1" dirty="0"/>
              <a:t>19.</a:t>
            </a:r>
            <a:r>
              <a:rPr lang="zh-CN" altLang="zh-CN" b="1" dirty="0"/>
              <a:t>流连戏蝶时时舞，自在娇莺恰恰啼。《江畔独步寻花》</a:t>
            </a:r>
          </a:p>
          <a:p>
            <a:pPr>
              <a:lnSpc>
                <a:spcPct val="160000"/>
              </a:lnSpc>
            </a:pPr>
            <a:r>
              <a:rPr lang="en-US" altLang="zh-CN" b="1" dirty="0"/>
              <a:t>20.</a:t>
            </a:r>
            <a:r>
              <a:rPr lang="zh-CN" altLang="zh-CN" b="1" dirty="0"/>
              <a:t>露从今夜白，月是故乡明。《月夜忆弟舍》</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2735406527"/>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1438468"/>
            <a:ext cx="8412470" cy="5419531"/>
          </a:xfrm>
        </p:spPr>
        <p:txBody>
          <a:bodyPr>
            <a:normAutofit fontScale="62500" lnSpcReduction="20000"/>
          </a:bodyPr>
          <a:lstStyle/>
          <a:p>
            <a:pPr>
              <a:lnSpc>
                <a:spcPct val="160000"/>
              </a:lnSpc>
            </a:pPr>
            <a:r>
              <a:rPr lang="en-US" altLang="zh-CN" b="1" dirty="0">
                <a:solidFill>
                  <a:srgbClr val="C00000"/>
                </a:solidFill>
                <a:latin typeface="+mn-ea"/>
              </a:rPr>
              <a:t>1.</a:t>
            </a:r>
            <a:r>
              <a:rPr lang="zh-CN" altLang="zh-CN" b="1" dirty="0">
                <a:solidFill>
                  <a:srgbClr val="C00000"/>
                </a:solidFill>
                <a:latin typeface="+mn-ea"/>
              </a:rPr>
              <a:t>作者简介：</a:t>
            </a:r>
          </a:p>
          <a:p>
            <a:pPr>
              <a:lnSpc>
                <a:spcPct val="170000"/>
              </a:lnSpc>
            </a:pPr>
            <a:r>
              <a:rPr lang="zh-CN" altLang="zh-CN" b="1" dirty="0"/>
              <a:t>杜甫（</a:t>
            </a:r>
            <a:r>
              <a:rPr lang="en-US" altLang="zh-CN" b="1" dirty="0"/>
              <a:t>712</a:t>
            </a:r>
            <a:r>
              <a:rPr lang="zh-CN" altLang="zh-CN" b="1" dirty="0"/>
              <a:t>—</a:t>
            </a:r>
            <a:r>
              <a:rPr lang="en-US" altLang="zh-CN" b="1" dirty="0"/>
              <a:t>770</a:t>
            </a:r>
            <a:r>
              <a:rPr lang="zh-CN" altLang="zh-CN" b="1" dirty="0"/>
              <a:t>），字子美，生于河南巩县（今河南省巩县），是诗人杜审言的孙子。唐玄宗开元中，他南游吴越，北游齐赵，过着“裘马清狂”的生活。天宝五年（</a:t>
            </a:r>
            <a:r>
              <a:rPr lang="en-US" altLang="zh-CN" b="1" dirty="0"/>
              <a:t>746</a:t>
            </a:r>
            <a:r>
              <a:rPr lang="zh-CN" altLang="zh-CN" b="1" dirty="0"/>
              <a:t>），他到长安，进取无门，困顿了十年，才获得右卫率府兵曹参军的小官。安史之乱起，他流亡颠沛，竟为叛军所俘；脱险后，授官左拾遗，不久又贬为华州司功参军。</a:t>
            </a:r>
            <a:endParaRPr lang="zh-CN" altLang="zh-CN" b="1" dirty="0">
              <a:latin typeface="+mn-ea"/>
            </a:endParaRPr>
          </a:p>
        </p:txBody>
      </p:sp>
      <p:sp>
        <p:nvSpPr>
          <p:cNvPr id="4" name="标题 1">
            <a:extLst>
              <a:ext uri="{FF2B5EF4-FFF2-40B4-BE49-F238E27FC236}">
                <a16:creationId xmlns:a16="http://schemas.microsoft.com/office/drawing/2014/main" xmlns="" id="{DB5CC752-3517-496B-A99A-329903809327}"/>
              </a:ext>
            </a:extLst>
          </p:cNvPr>
          <p:cNvSpPr>
            <a:spLocks noGrp="1"/>
          </p:cNvSpPr>
          <p:nvPr>
            <p:ph type="title"/>
          </p:nvPr>
        </p:nvSpPr>
        <p:spPr>
          <a:xfrm>
            <a:off x="127931" y="701049"/>
            <a:ext cx="6446232" cy="737420"/>
          </a:xfrm>
        </p:spPr>
        <p:txBody>
          <a:bodyPr>
            <a:normAutofit fontScale="90000"/>
          </a:bodyPr>
          <a:lstStyle/>
          <a:p>
            <a:r>
              <a:rPr lang="zh-CN" altLang="zh-CN" b="1" dirty="0">
                <a:solidFill>
                  <a:srgbClr val="FF0000"/>
                </a:solidFill>
              </a:rPr>
              <a:t>文</a:t>
            </a:r>
            <a:r>
              <a:rPr lang="en-US" altLang="zh-CN" b="1" dirty="0">
                <a:solidFill>
                  <a:srgbClr val="FF0000"/>
                </a:solidFill>
              </a:rPr>
              <a:t> </a:t>
            </a:r>
            <a:r>
              <a:rPr lang="zh-CN" altLang="zh-CN" b="1" dirty="0">
                <a:solidFill>
                  <a:srgbClr val="FF0000"/>
                </a:solidFill>
              </a:rPr>
              <a:t>学</a:t>
            </a:r>
            <a:r>
              <a:rPr lang="en-US" altLang="zh-CN" b="1" dirty="0">
                <a:solidFill>
                  <a:srgbClr val="FF0000"/>
                </a:solidFill>
              </a:rPr>
              <a:t> </a:t>
            </a:r>
            <a:r>
              <a:rPr lang="zh-CN" altLang="zh-CN" b="1" dirty="0">
                <a:solidFill>
                  <a:srgbClr val="FF0000"/>
                </a:solidFill>
              </a:rPr>
              <a:t>常</a:t>
            </a:r>
            <a:r>
              <a:rPr lang="en-US" altLang="zh-CN" b="1" dirty="0">
                <a:solidFill>
                  <a:srgbClr val="FF0000"/>
                </a:solidFill>
              </a:rPr>
              <a:t> </a:t>
            </a:r>
            <a:r>
              <a:rPr lang="zh-CN" altLang="zh-CN" b="1" dirty="0">
                <a:solidFill>
                  <a:srgbClr val="FF0000"/>
                </a:solidFill>
              </a:rPr>
              <a:t>识</a:t>
            </a:r>
            <a:endParaRPr lang="zh-CN" altLang="en-US" dirty="0">
              <a:solidFill>
                <a:srgbClr val="FF0000"/>
              </a:solidFill>
            </a:endParaRPr>
          </a:p>
        </p:txBody>
      </p:sp>
      <p:pic>
        <p:nvPicPr>
          <p:cNvPr id="5" name="图片 4">
            <a:extLst>
              <a:ext uri="{FF2B5EF4-FFF2-40B4-BE49-F238E27FC236}">
                <a16:creationId xmlns:a16="http://schemas.microsoft.com/office/drawing/2014/main" xmlns="" id="{E25B3722-213E-4418-84D8-FA7E60C82091}"/>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8412470" y="549720"/>
            <a:ext cx="3779530" cy="6308280"/>
          </a:xfrm>
          <a:prstGeom prst="rect">
            <a:avLst/>
          </a:prstGeom>
        </p:spPr>
      </p:pic>
    </p:spTree>
    <p:extLst>
      <p:ext uri="{BB962C8B-B14F-4D97-AF65-F5344CB8AC3E}">
        <p14:creationId xmlns:p14="http://schemas.microsoft.com/office/powerpoint/2010/main" xmlns="" val="2739643634"/>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ou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0" y="564607"/>
            <a:ext cx="12058650" cy="6107656"/>
          </a:xfrm>
        </p:spPr>
        <p:txBody>
          <a:bodyPr>
            <a:normAutofit fontScale="55000" lnSpcReduction="20000"/>
          </a:bodyPr>
          <a:lstStyle/>
          <a:p>
            <a:pPr>
              <a:lnSpc>
                <a:spcPct val="170000"/>
              </a:lnSpc>
            </a:pPr>
            <a:r>
              <a:rPr lang="zh-CN" altLang="zh-CN" b="1" dirty="0"/>
              <a:t>乾元二年（</a:t>
            </a:r>
            <a:r>
              <a:rPr lang="en-US" altLang="zh-CN" b="1" dirty="0"/>
              <a:t>759</a:t>
            </a:r>
            <a:r>
              <a:rPr lang="zh-CN" altLang="zh-CN" b="1" dirty="0"/>
              <a:t>），他弃官西行，度关陇，客秦州，寓同谷，最后到四川，定居成都浣花溪畔。曾在剑南节度使严武幕中任职节度参谋、检校工部员外郎。永泰元年（</a:t>
            </a:r>
            <a:r>
              <a:rPr lang="en-US" altLang="zh-CN" b="1" dirty="0"/>
              <a:t>765</a:t>
            </a:r>
            <a:r>
              <a:rPr lang="zh-CN" altLang="zh-CN" b="1" dirty="0"/>
              <a:t>），他打算离蜀东去，途中留滞夔州二年。大历三年（</a:t>
            </a:r>
            <a:r>
              <a:rPr lang="en-US" altLang="zh-CN" b="1" dirty="0"/>
              <a:t>768</a:t>
            </a:r>
            <a:r>
              <a:rPr lang="zh-CN" altLang="zh-CN" b="1" dirty="0"/>
              <a:t>），携家出峡，漂泊鄂、湘一带，后死于赴郴州途中。有《杜少陵集》。</a:t>
            </a:r>
          </a:p>
          <a:p>
            <a:pPr>
              <a:lnSpc>
                <a:spcPct val="170000"/>
              </a:lnSpc>
            </a:pPr>
            <a:r>
              <a:rPr lang="zh-CN" altLang="zh-CN" b="1" dirty="0"/>
              <a:t>杜甫是我国文学史上伟大的现实主义诗人，他一生写了</a:t>
            </a:r>
            <a:r>
              <a:rPr lang="en-US" altLang="zh-CN" b="1" dirty="0"/>
              <a:t>1400</a:t>
            </a:r>
            <a:r>
              <a:rPr lang="zh-CN" altLang="zh-CN" b="1" dirty="0"/>
              <a:t>多首诗，他的诗具有丰富的社会内容，鲜明的时代色彩和强烈的政治倾向，被称为“诗史”。杜甫被称为“诗学宗师”“诗圣”。</a:t>
            </a:r>
            <a:r>
              <a:rPr lang="en-US" altLang="zh-CN" b="1" dirty="0"/>
              <a:t> </a:t>
            </a:r>
            <a:r>
              <a:rPr lang="zh-CN" altLang="zh-CN" b="1" dirty="0"/>
              <a:t>杜甫出身在世代“奉儒守官”的封建家庭，自幼接受封建正统思想的教育和熏陶。以稷、契自许，有志于“致君尧舜上，再使风俗淳”。他曾自负地说：“自谓颇挺出，立登要路津。”但杜甫一生却在苦难和穷困中度过，这使他更接地气，“穷年忧黎元，叹息肠内热。”人生的痛苦和民众的疾苦</a:t>
            </a:r>
            <a:r>
              <a:rPr lang="en-US" altLang="zh-CN" b="1" dirty="0"/>
              <a:t>  </a:t>
            </a:r>
            <a:r>
              <a:rPr lang="zh-CN" altLang="zh-CN" b="1" dirty="0"/>
              <a:t>，增添了他内心的辛酸苦累和伤感，忧国忧民的情绪。</a:t>
            </a:r>
          </a:p>
          <a:p>
            <a:pPr>
              <a:lnSpc>
                <a:spcPct val="170000"/>
              </a:lnSpc>
            </a:pPr>
            <a:endParaRPr lang="en-US" altLang="zh-CN" b="1" dirty="0">
              <a:latin typeface="+mn-ea"/>
            </a:endParaRPr>
          </a:p>
        </p:txBody>
      </p:sp>
    </p:spTree>
    <p:extLst>
      <p:ext uri="{BB962C8B-B14F-4D97-AF65-F5344CB8AC3E}">
        <p14:creationId xmlns:p14="http://schemas.microsoft.com/office/powerpoint/2010/main" xmlns="" val="2813659275"/>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750"/>
                                        <p:tgtEl>
                                          <p:spTgt spid="6">
                                            <p:txEl>
                                              <p:pRg st="0" end="0"/>
                                            </p:txEl>
                                          </p:spTgt>
                                        </p:tgtEl>
                                      </p:cBhvr>
                                    </p:animEffect>
                                    <p:anim calcmode="lin" valueType="num">
                                      <p:cBhvr>
                                        <p:cTn id="8"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750"/>
                                        <p:tgtEl>
                                          <p:spTgt spid="6">
                                            <p:txEl>
                                              <p:pRg st="1" end="1"/>
                                            </p:txEl>
                                          </p:spTgt>
                                        </p:tgtEl>
                                      </p:cBhvr>
                                    </p:animEffect>
                                    <p:anim calcmode="lin" valueType="num">
                                      <p:cBhvr>
                                        <p:cTn id="15" dur="75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75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612058"/>
            <a:ext cx="12192000" cy="6245942"/>
          </a:xfrm>
        </p:spPr>
        <p:txBody>
          <a:bodyPr>
            <a:normAutofit fontScale="55000" lnSpcReduction="20000"/>
          </a:bodyPr>
          <a:lstStyle/>
          <a:p>
            <a:pPr>
              <a:lnSpc>
                <a:spcPct val="170000"/>
              </a:lnSpc>
            </a:pPr>
            <a:r>
              <a:rPr lang="en-US" altLang="zh-CN" b="1" dirty="0">
                <a:solidFill>
                  <a:srgbClr val="C00000"/>
                </a:solidFill>
              </a:rPr>
              <a:t>2.</a:t>
            </a:r>
            <a:r>
              <a:rPr lang="zh-CN" altLang="zh-CN" b="1" dirty="0">
                <a:solidFill>
                  <a:srgbClr val="C00000"/>
                </a:solidFill>
              </a:rPr>
              <a:t>律诗</a:t>
            </a:r>
            <a:endParaRPr lang="en-US" altLang="zh-CN" b="1" dirty="0">
              <a:solidFill>
                <a:srgbClr val="C00000"/>
              </a:solidFill>
            </a:endParaRPr>
          </a:p>
          <a:p>
            <a:pPr>
              <a:lnSpc>
                <a:spcPct val="170000"/>
              </a:lnSpc>
            </a:pPr>
            <a:r>
              <a:rPr lang="zh-CN" altLang="en-US" b="1" dirty="0"/>
              <a:t>律诗</a:t>
            </a:r>
            <a:r>
              <a:rPr lang="zh-CN" altLang="zh-CN" b="1" dirty="0"/>
              <a:t>是中国传统诗歌的一种体裁，属于近体诗范畴，因格律要求非常严格而得名。律诗起源于南朝齐永明时沈约等讲究声律、对仗的新体诗，至初唐沈佺期、宋之问等进一步发展定型，盛行于唐宋时期。律诗在字句、押韵、平仄、对仗各方面都有严格规定。其常见的类型有五言律诗和七言律诗。</a:t>
            </a:r>
          </a:p>
          <a:p>
            <a:pPr>
              <a:lnSpc>
                <a:spcPct val="170000"/>
              </a:lnSpc>
            </a:pPr>
            <a:r>
              <a:rPr lang="zh-CN" altLang="zh-CN" b="1" dirty="0"/>
              <a:t>律诗每首四联，依次称首联、颔联、颈联、末联（或尾联）；每联两句，上句称出句，下句称对句；每句的平仄都有严格规定，特别是第二、四、六字的平仄不得随意变更；凡偶句都要押韵（首句可押可不押），一般押平声韵，一韵到底；中间两联须对仗。</a:t>
            </a:r>
          </a:p>
          <a:p>
            <a:pPr>
              <a:lnSpc>
                <a:spcPct val="170000"/>
              </a:lnSpc>
            </a:pPr>
            <a:r>
              <a:rPr lang="zh-CN" altLang="zh-CN" b="1" dirty="0"/>
              <a:t>近体诗的绝句，也称律绝，每首两联，平仄和押韵同律诗一样，只是不一定对仗。</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2615656303"/>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5"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vertic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xmlns="" id="{DB5CC752-3517-496B-A99A-329903809327}"/>
              </a:ext>
            </a:extLst>
          </p:cNvPr>
          <p:cNvSpPr>
            <a:spLocks noGrp="1"/>
          </p:cNvSpPr>
          <p:nvPr>
            <p:ph type="title"/>
          </p:nvPr>
        </p:nvSpPr>
        <p:spPr>
          <a:xfrm>
            <a:off x="609600" y="457201"/>
            <a:ext cx="10972800" cy="1143000"/>
          </a:xfrm>
        </p:spPr>
        <p:txBody>
          <a:bodyPr/>
          <a:lstStyle/>
          <a:p>
            <a:r>
              <a:rPr lang="zh-CN" altLang="en-US" b="1">
                <a:solidFill>
                  <a:srgbClr val="FF0000"/>
                </a:solidFill>
              </a:rPr>
              <a:t>写作</a:t>
            </a:r>
            <a:r>
              <a:rPr lang="zh-CN" altLang="zh-CN" b="1">
                <a:solidFill>
                  <a:srgbClr val="FF0000"/>
                </a:solidFill>
              </a:rPr>
              <a:t>背景</a:t>
            </a:r>
            <a:endParaRPr lang="zh-CN" altLang="en-US" dirty="0">
              <a:solidFill>
                <a:srgbClr val="FF0000"/>
              </a:solidFill>
            </a:endParaRPr>
          </a:p>
        </p:txBody>
      </p:sp>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17987" y="1600200"/>
            <a:ext cx="11901948" cy="5257799"/>
          </a:xfrm>
        </p:spPr>
        <p:txBody>
          <a:bodyPr>
            <a:normAutofit fontScale="55000" lnSpcReduction="20000"/>
          </a:bodyPr>
          <a:lstStyle/>
          <a:p>
            <a:pPr>
              <a:lnSpc>
                <a:spcPct val="160000"/>
              </a:lnSpc>
            </a:pPr>
            <a:r>
              <a:rPr lang="en-US" altLang="zh-CN" b="1" dirty="0">
                <a:solidFill>
                  <a:srgbClr val="C00000"/>
                </a:solidFill>
                <a:latin typeface="+mn-ea"/>
              </a:rPr>
              <a:t>1.</a:t>
            </a:r>
            <a:r>
              <a:rPr lang="zh-CN" altLang="zh-CN" b="1" dirty="0">
                <a:solidFill>
                  <a:srgbClr val="C00000"/>
                </a:solidFill>
                <a:latin typeface="+mn-ea"/>
              </a:rPr>
              <a:t>背景：</a:t>
            </a:r>
          </a:p>
          <a:p>
            <a:pPr>
              <a:lnSpc>
                <a:spcPct val="170000"/>
              </a:lnSpc>
            </a:pPr>
            <a:r>
              <a:rPr lang="zh-CN" altLang="zh-CN" b="1" dirty="0"/>
              <a:t>这首诗是杜甫大历二年（</a:t>
            </a:r>
            <a:r>
              <a:rPr lang="en-US" altLang="zh-CN" b="1" dirty="0"/>
              <a:t>767</a:t>
            </a:r>
            <a:r>
              <a:rPr lang="zh-CN" altLang="zh-CN" b="1" dirty="0"/>
              <a:t>年）在夔州所作。写这首诗的时候，安史之乱已经结束四年了，但藩镇势力又乘隙而起，相互争夺地盘，社会动乱，民不聊生。在这种形势下，杜甫只能继续漂泊，许多的因素造成了他的郁闷，有时代的苦难、家道的艰辛，有个人的多病、未酬的壮志，以及好友李白、高适、严武的相继辞世。为了排遣郁闷，他抱病登台，但反而是愁上加愁，更增添了新的悲哀。当时杜甫身居夔州，已经五十六岁，长期颠沛流离的生活，加之心情抑郁忧愤，致使诗人身患重病。重阳登高无心游赏，触景伤怀，抒发了自己的内心的感慨。</a:t>
            </a:r>
          </a:p>
          <a:p>
            <a:endParaRPr lang="zh-CN" altLang="en-US" dirty="0"/>
          </a:p>
        </p:txBody>
      </p:sp>
    </p:spTree>
    <p:extLst>
      <p:ext uri="{BB962C8B-B14F-4D97-AF65-F5344CB8AC3E}">
        <p14:creationId xmlns:p14="http://schemas.microsoft.com/office/powerpoint/2010/main" xmlns="" val="2798556922"/>
      </p:ext>
    </p:extLst>
  </p:cSld>
  <p:clrMapOvr>
    <a:masterClrMapping/>
  </p:clrMapOvr>
  <p:transition spd="slow" advTm="3000">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out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heel(1)">
                                      <p:cBhvr>
                                        <p:cTn id="12" dur="75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毕业活动策划"/>
  <p:tag name="KSO_WM_DOC_GUID" val="{42bd8650-b790-4050-be52-eb8cba04ccd4}"/>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535</TotalTime>
  <Words>21308</Words>
  <Application>Microsoft Office PowerPoint</Application>
  <PresentationFormat>自定义</PresentationFormat>
  <Paragraphs>845</Paragraphs>
  <Slides>216</Slides>
  <Notes>0</Notes>
  <HiddenSlides>0</HiddenSlides>
  <MMClips>0</MMClips>
  <ScaleCrop>false</ScaleCrop>
  <HeadingPairs>
    <vt:vector size="4" baseType="variant">
      <vt:variant>
        <vt:lpstr>主题</vt:lpstr>
      </vt:variant>
      <vt:variant>
        <vt:i4>1</vt:i4>
      </vt:variant>
      <vt:variant>
        <vt:lpstr>幻灯片标题</vt:lpstr>
      </vt:variant>
      <vt:variant>
        <vt:i4>216</vt:i4>
      </vt:variant>
    </vt:vector>
  </HeadingPairs>
  <TitlesOfParts>
    <vt:vector size="217" baseType="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文 学 常 识</vt:lpstr>
      <vt:lpstr>幻灯片 12</vt:lpstr>
      <vt:lpstr>幻灯片 13</vt:lpstr>
      <vt:lpstr>幻灯片 14</vt:lpstr>
      <vt:lpstr>幻灯片 15</vt:lpstr>
      <vt:lpstr>幻灯片 16</vt:lpstr>
      <vt:lpstr>背景及解题</vt:lpstr>
      <vt:lpstr>幻灯片 18</vt:lpstr>
      <vt:lpstr>幻灯片 19</vt:lpstr>
      <vt:lpstr>基础知识积累</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文 学 常 识</vt:lpstr>
      <vt:lpstr>幻灯片 42</vt:lpstr>
      <vt:lpstr>幻灯片 43</vt:lpstr>
      <vt:lpstr>背景及解题</vt:lpstr>
      <vt:lpstr>幻灯片 45</vt:lpstr>
      <vt:lpstr>基础知识</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文 学 常 识</vt:lpstr>
      <vt:lpstr>幻灯片 65</vt:lpstr>
      <vt:lpstr>幻灯片 66</vt:lpstr>
      <vt:lpstr>相关知识积累</vt:lpstr>
      <vt:lpstr>幻灯片 68</vt:lpstr>
      <vt:lpstr>幻灯片 69</vt:lpstr>
      <vt:lpstr>背景及解题</vt:lpstr>
      <vt:lpstr>幻灯片 71</vt:lpstr>
      <vt:lpstr>名家点评</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文 学 常 识</vt:lpstr>
      <vt:lpstr>幻灯片 97</vt:lpstr>
      <vt:lpstr>幻灯片 98</vt:lpstr>
      <vt:lpstr>写作背景</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文 学 常 识</vt:lpstr>
      <vt:lpstr>幻灯片 114</vt:lpstr>
      <vt:lpstr>幻灯片 115</vt:lpstr>
      <vt:lpstr>背景及解题</vt:lpstr>
      <vt:lpstr>幻灯片 117</vt:lpstr>
      <vt:lpstr>幻灯片 118</vt:lpstr>
      <vt:lpstr>基础知识</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文 学 常 识</vt:lpstr>
      <vt:lpstr>幻灯片 150</vt:lpstr>
      <vt:lpstr>幻灯片 151</vt:lpstr>
      <vt:lpstr>幻灯片 152</vt:lpstr>
      <vt:lpstr>幻灯片 153</vt:lpstr>
      <vt:lpstr>幻灯片 154</vt:lpstr>
      <vt:lpstr>幻灯片 155</vt:lpstr>
      <vt:lpstr>背景及解题</vt:lpstr>
      <vt:lpstr>幻灯片 157</vt:lpstr>
      <vt:lpstr>幻灯片 158</vt:lpstr>
      <vt:lpstr>基础知识</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写作背景</vt:lpstr>
      <vt:lpstr>幻灯片 180</vt:lpstr>
      <vt:lpstr>基础知识</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背景及解题</vt:lpstr>
      <vt:lpstr>幻灯片 203</vt:lpstr>
      <vt:lpstr>幻灯片 204</vt:lpstr>
      <vt:lpstr>基础知识</vt:lpstr>
      <vt:lpstr>幻灯片 206</vt:lpstr>
      <vt:lpstr>幻灯片 207</vt:lpstr>
      <vt:lpstr>幻灯片 208</vt:lpstr>
      <vt:lpstr>幻灯片 209</vt:lpstr>
      <vt:lpstr>幻灯片 210</vt:lpstr>
      <vt:lpstr>幻灯片 211</vt:lpstr>
      <vt:lpstr>幻灯片 212</vt:lpstr>
      <vt:lpstr>幻灯片 213</vt:lpstr>
      <vt:lpstr>幻灯片 214</vt:lpstr>
      <vt:lpstr>幻灯片 215</vt:lpstr>
      <vt:lpstr>幻灯片 216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毕业活动策划</dc:title>
  <dc:creator>Administrator</dc:creator>
  <cp:lastModifiedBy>ProBook</cp:lastModifiedBy>
  <cp:revision>273</cp:revision>
  <dcterms:created xsi:type="dcterms:W3CDTF">2019-01-12T04:39:00Z</dcterms:created>
  <dcterms:modified xsi:type="dcterms:W3CDTF">2019-11-18T07:23:18Z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