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99682" name="页眉占位符 19968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strike="noStrike" noProof="1" dirty="0"/>
          </a:p>
        </p:txBody>
      </p:sp>
      <p:sp>
        <p:nvSpPr>
          <p:cNvPr id="199683" name="日期占位符 19968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fld id="{BB962C8B-B14F-4D97-AF65-F5344CB8AC3E}" type="datetimeFigureOut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2" name="幻灯片图像占位符 199683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053" name="文本占位符 19968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99686" name="页脚占位符 19968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z="1200" strike="noStrike" noProof="1" dirty="0"/>
          </a:p>
        </p:txBody>
      </p:sp>
      <p:sp>
        <p:nvSpPr>
          <p:cNvPr id="199687" name="灯片编号占位符 19968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大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is1ide-Oval 2"/>
          <p:cNvSpPr/>
          <p:nvPr/>
        </p:nvSpPr>
        <p:spPr>
          <a:xfrm>
            <a:off x="2738665" y="2320101"/>
            <a:ext cx="1500495" cy="15537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</a:p>
        </p:txBody>
      </p:sp>
      <p:sp>
        <p:nvSpPr>
          <p:cNvPr id="142" name="is1ide-Freeform: Shape 4"/>
          <p:cNvSpPr/>
          <p:nvPr userDrawn="1"/>
        </p:nvSpPr>
        <p:spPr>
          <a:xfrm>
            <a:off x="3517559" y="2062769"/>
            <a:ext cx="980963" cy="1015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436" y="21567"/>
                </a:moveTo>
                <a:cubicBezTo>
                  <a:pt x="18436" y="21578"/>
                  <a:pt x="18435" y="21589"/>
                  <a:pt x="18435" y="21600"/>
                </a:cubicBezTo>
                <a:lnTo>
                  <a:pt x="21600" y="21600"/>
                </a:lnTo>
                <a:cubicBezTo>
                  <a:pt x="21600" y="17665"/>
                  <a:pt x="20548" y="13976"/>
                  <a:pt x="18709" y="10799"/>
                </a:cubicBezTo>
                <a:cubicBezTo>
                  <a:pt x="17761" y="9160"/>
                  <a:pt x="16603" y="7657"/>
                  <a:pt x="15274" y="6327"/>
                </a:cubicBezTo>
                <a:cubicBezTo>
                  <a:pt x="11364" y="2418"/>
                  <a:pt x="5965" y="0"/>
                  <a:pt x="0" y="0"/>
                </a:cubicBezTo>
                <a:lnTo>
                  <a:pt x="0" y="3064"/>
                </a:lnTo>
                <a:cubicBezTo>
                  <a:pt x="10188" y="3101"/>
                  <a:pt x="18436" y="11370"/>
                  <a:pt x="18436" y="21567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anchor="ctr"/>
          <a:lstStyle/>
          <a:p>
            <a:pPr algn="ctr"/>
          </a:p>
        </p:txBody>
      </p:sp>
      <p:sp>
        <p:nvSpPr>
          <p:cNvPr id="143" name="is1ide-Freeform: Shape 5"/>
          <p:cNvSpPr/>
          <p:nvPr userDrawn="1"/>
        </p:nvSpPr>
        <p:spPr>
          <a:xfrm>
            <a:off x="3517563" y="3115382"/>
            <a:ext cx="980955" cy="1015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435" y="0"/>
                </a:moveTo>
                <a:cubicBezTo>
                  <a:pt x="18417" y="10181"/>
                  <a:pt x="10177" y="18432"/>
                  <a:pt x="0" y="18469"/>
                </a:cubicBezTo>
                <a:lnTo>
                  <a:pt x="0" y="21600"/>
                </a:lnTo>
                <a:cubicBezTo>
                  <a:pt x="5965" y="21600"/>
                  <a:pt x="11364" y="19182"/>
                  <a:pt x="15274" y="15274"/>
                </a:cubicBezTo>
                <a:cubicBezTo>
                  <a:pt x="16603" y="13944"/>
                  <a:pt x="17761" y="12441"/>
                  <a:pt x="18709" y="10802"/>
                </a:cubicBezTo>
                <a:cubicBezTo>
                  <a:pt x="20548" y="7624"/>
                  <a:pt x="21600" y="3935"/>
                  <a:pt x="21600" y="0"/>
                </a:cubicBezTo>
                <a:cubicBezTo>
                  <a:pt x="21600" y="0"/>
                  <a:pt x="18435" y="0"/>
                  <a:pt x="18435" y="0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anchor="ctr"/>
          <a:lstStyle/>
          <a:p>
            <a:pPr algn="ctr"/>
          </a:p>
        </p:txBody>
      </p:sp>
      <p:sp>
        <p:nvSpPr>
          <p:cNvPr id="144" name="is1ide-Freeform: Shape 6"/>
          <p:cNvSpPr/>
          <p:nvPr userDrawn="1"/>
        </p:nvSpPr>
        <p:spPr>
          <a:xfrm>
            <a:off x="2501000" y="3115382"/>
            <a:ext cx="980963" cy="1015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532" y="18470"/>
                </a:moveTo>
                <a:cubicBezTo>
                  <a:pt x="11325" y="18470"/>
                  <a:pt x="3048" y="10204"/>
                  <a:pt x="3030" y="0"/>
                </a:cubicBezTo>
                <a:lnTo>
                  <a:pt x="0" y="0"/>
                </a:lnTo>
                <a:cubicBezTo>
                  <a:pt x="0" y="3935"/>
                  <a:pt x="1052" y="7624"/>
                  <a:pt x="2891" y="10802"/>
                </a:cubicBezTo>
                <a:cubicBezTo>
                  <a:pt x="3839" y="12441"/>
                  <a:pt x="4997" y="13944"/>
                  <a:pt x="6326" y="15274"/>
                </a:cubicBezTo>
                <a:cubicBezTo>
                  <a:pt x="10235" y="19182"/>
                  <a:pt x="15635" y="21600"/>
                  <a:pt x="21600" y="21600"/>
                </a:cubicBezTo>
                <a:lnTo>
                  <a:pt x="21600" y="18469"/>
                </a:lnTo>
                <a:cubicBezTo>
                  <a:pt x="21577" y="18469"/>
                  <a:pt x="21555" y="18470"/>
                  <a:pt x="21532" y="18470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anchor="ctr"/>
          <a:lstStyle/>
          <a:p>
            <a:pPr algn="ctr"/>
          </a:p>
        </p:txBody>
      </p:sp>
      <p:sp>
        <p:nvSpPr>
          <p:cNvPr id="145" name="is1ide-Freeform: Shape 7"/>
          <p:cNvSpPr/>
          <p:nvPr userDrawn="1"/>
        </p:nvSpPr>
        <p:spPr>
          <a:xfrm>
            <a:off x="2500996" y="2062769"/>
            <a:ext cx="980971" cy="1015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030" y="21567"/>
                </a:moveTo>
                <a:cubicBezTo>
                  <a:pt x="3030" y="11347"/>
                  <a:pt x="11313" y="3063"/>
                  <a:pt x="21532" y="3063"/>
                </a:cubicBezTo>
                <a:cubicBezTo>
                  <a:pt x="21555" y="3063"/>
                  <a:pt x="21577" y="3064"/>
                  <a:pt x="21600" y="3064"/>
                </a:cubicBezTo>
                <a:lnTo>
                  <a:pt x="21600" y="0"/>
                </a:lnTo>
                <a:cubicBezTo>
                  <a:pt x="15635" y="0"/>
                  <a:pt x="10235" y="2418"/>
                  <a:pt x="6326" y="6327"/>
                </a:cubicBezTo>
                <a:cubicBezTo>
                  <a:pt x="4997" y="7657"/>
                  <a:pt x="3839" y="9160"/>
                  <a:pt x="2891" y="10799"/>
                </a:cubicBezTo>
                <a:cubicBezTo>
                  <a:pt x="1052" y="13976"/>
                  <a:pt x="0" y="17665"/>
                  <a:pt x="0" y="21600"/>
                </a:cubicBezTo>
                <a:lnTo>
                  <a:pt x="3030" y="21600"/>
                </a:lnTo>
                <a:cubicBezTo>
                  <a:pt x="3030" y="21589"/>
                  <a:pt x="3030" y="21578"/>
                  <a:pt x="3030" y="21567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anchor="ctr"/>
          <a:lstStyle/>
          <a:p>
            <a:pPr algn="ctr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2202" y="2614835"/>
            <a:ext cx="1050706" cy="9273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9"/>
          <p:cNvGrpSpPr/>
          <p:nvPr userDrawn="1"/>
        </p:nvGrpSpPr>
        <p:grpSpPr bwMode="auto">
          <a:xfrm>
            <a:off x="2503624" y="2543018"/>
            <a:ext cx="1641044" cy="1602663"/>
            <a:chOff x="0" y="0"/>
            <a:chExt cx="1387872" cy="1387872"/>
          </a:xfrm>
        </p:grpSpPr>
        <p:sp>
          <p:nvSpPr>
            <p:cNvPr id="9" name="同心圆 11"/>
            <p:cNvSpPr>
              <a:spLocks noChangeArrowheads="1"/>
            </p:cNvSpPr>
            <p:nvPr/>
          </p:nvSpPr>
          <p:spPr bwMode="auto">
            <a:xfrm>
              <a:off x="0" y="0"/>
              <a:ext cx="1387872" cy="1387872"/>
            </a:xfrm>
            <a:custGeom>
              <a:avLst/>
              <a:gdLst>
                <a:gd name="G0" fmla="+- 3311 0 0"/>
                <a:gd name="G1" fmla="+- 21600 0 3311"/>
                <a:gd name="G2" fmla="+- 21600 0 3311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311" y="10800"/>
                  </a:moveTo>
                  <a:cubicBezTo>
                    <a:pt x="3311" y="14936"/>
                    <a:pt x="6664" y="18289"/>
                    <a:pt x="10800" y="18289"/>
                  </a:cubicBezTo>
                  <a:cubicBezTo>
                    <a:pt x="14936" y="18289"/>
                    <a:pt x="18289" y="14936"/>
                    <a:pt x="18289" y="10800"/>
                  </a:cubicBezTo>
                  <a:cubicBezTo>
                    <a:pt x="18289" y="6664"/>
                    <a:pt x="14936" y="3311"/>
                    <a:pt x="10800" y="3311"/>
                  </a:cubicBezTo>
                  <a:cubicBezTo>
                    <a:pt x="6664" y="3311"/>
                    <a:pt x="3311" y="6664"/>
                    <a:pt x="3311" y="10800"/>
                  </a:cubicBezTo>
                  <a:close/>
                </a:path>
              </a:pathLst>
            </a:custGeom>
            <a:solidFill>
              <a:srgbClr val="E44B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0" name="空心弧 12"/>
            <p:cNvSpPr>
              <a:spLocks noChangeArrowheads="1"/>
            </p:cNvSpPr>
            <p:nvPr/>
          </p:nvSpPr>
          <p:spPr bwMode="auto">
            <a:xfrm rot="5400000">
              <a:off x="0" y="0"/>
              <a:ext cx="1387872" cy="1387872"/>
            </a:xfrm>
            <a:custGeom>
              <a:avLst/>
              <a:gdLst>
                <a:gd name="G0" fmla="+- 7411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7411"/>
                <a:gd name="G18" fmla="*/ 7411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7411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7411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1694 w 21600"/>
                <a:gd name="T15" fmla="*/ 10800 h 21600"/>
                <a:gd name="T16" fmla="*/ 10800 w 21600"/>
                <a:gd name="T17" fmla="*/ 3389 h 21600"/>
                <a:gd name="T18" fmla="*/ 19906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3389" y="10800"/>
                  </a:moveTo>
                  <a:cubicBezTo>
                    <a:pt x="3389" y="6707"/>
                    <a:pt x="6707" y="3389"/>
                    <a:pt x="10800" y="3389"/>
                  </a:cubicBezTo>
                  <a:cubicBezTo>
                    <a:pt x="14892" y="3388"/>
                    <a:pt x="18210" y="6707"/>
                    <a:pt x="18211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bg1">
                <a:lumMod val="75000"/>
                <a:alpha val="34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1" name="文本框 19"/>
          <p:cNvSpPr>
            <a:spLocks noChangeArrowheads="1"/>
          </p:cNvSpPr>
          <p:nvPr userDrawn="1"/>
        </p:nvSpPr>
        <p:spPr bwMode="auto">
          <a:xfrm>
            <a:off x="2858240" y="2990114"/>
            <a:ext cx="956343" cy="692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086" tIns="53545" rIns="107086" bIns="53545">
            <a:spAutoFit/>
          </a:bodyPr>
          <a:lstStyle/>
          <a:p>
            <a:pPr algn="ctr"/>
            <a:r>
              <a:rPr lang="en-US" sz="3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01</a:t>
            </a:r>
            <a:endParaRPr lang="zh-CN" altLang="en-US" sz="3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标题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13"/>
          <p:cNvGrpSpPr/>
          <p:nvPr userDrawn="1"/>
        </p:nvGrpSpPr>
        <p:grpSpPr bwMode="auto">
          <a:xfrm>
            <a:off x="2516128" y="2530976"/>
            <a:ext cx="1641044" cy="1602663"/>
            <a:chOff x="0" y="0"/>
            <a:chExt cx="1387872" cy="1387872"/>
          </a:xfrm>
        </p:grpSpPr>
        <p:sp>
          <p:nvSpPr>
            <p:cNvPr id="11" name="同心圆 14"/>
            <p:cNvSpPr>
              <a:spLocks noChangeArrowheads="1"/>
            </p:cNvSpPr>
            <p:nvPr/>
          </p:nvSpPr>
          <p:spPr bwMode="auto">
            <a:xfrm>
              <a:off x="0" y="0"/>
              <a:ext cx="1387872" cy="1387872"/>
            </a:xfrm>
            <a:custGeom>
              <a:avLst/>
              <a:gdLst>
                <a:gd name="G0" fmla="+- 3311 0 0"/>
                <a:gd name="G1" fmla="+- 21600 0 3311"/>
                <a:gd name="G2" fmla="+- 21600 0 3311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311" y="10800"/>
                  </a:moveTo>
                  <a:cubicBezTo>
                    <a:pt x="3311" y="14936"/>
                    <a:pt x="6664" y="18289"/>
                    <a:pt x="10800" y="18289"/>
                  </a:cubicBezTo>
                  <a:cubicBezTo>
                    <a:pt x="14936" y="18289"/>
                    <a:pt x="18289" y="14936"/>
                    <a:pt x="18289" y="10800"/>
                  </a:cubicBezTo>
                  <a:cubicBezTo>
                    <a:pt x="18289" y="6664"/>
                    <a:pt x="14936" y="3311"/>
                    <a:pt x="10800" y="3311"/>
                  </a:cubicBezTo>
                  <a:cubicBezTo>
                    <a:pt x="6664" y="3311"/>
                    <a:pt x="3311" y="6664"/>
                    <a:pt x="3311" y="10800"/>
                  </a:cubicBezTo>
                  <a:close/>
                </a:path>
              </a:pathLst>
            </a:custGeom>
            <a:solidFill>
              <a:srgbClr val="0291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2" name="空心弧 15"/>
            <p:cNvSpPr>
              <a:spLocks noChangeArrowheads="1"/>
            </p:cNvSpPr>
            <p:nvPr/>
          </p:nvSpPr>
          <p:spPr bwMode="auto">
            <a:xfrm rot="5400000">
              <a:off x="0" y="0"/>
              <a:ext cx="1387872" cy="1387872"/>
            </a:xfrm>
            <a:custGeom>
              <a:avLst/>
              <a:gdLst>
                <a:gd name="G0" fmla="+- 7506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7506"/>
                <a:gd name="G18" fmla="*/ 7506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7506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7506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1647 w 21600"/>
                <a:gd name="T15" fmla="*/ 10800 h 21600"/>
                <a:gd name="T16" fmla="*/ 10800 w 21600"/>
                <a:gd name="T17" fmla="*/ 3294 h 21600"/>
                <a:gd name="T18" fmla="*/ 19953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3294" y="10800"/>
                  </a:moveTo>
                  <a:cubicBezTo>
                    <a:pt x="3294" y="6654"/>
                    <a:pt x="6654" y="3294"/>
                    <a:pt x="10800" y="3294"/>
                  </a:cubicBezTo>
                  <a:cubicBezTo>
                    <a:pt x="14945" y="3293"/>
                    <a:pt x="18305" y="6654"/>
                    <a:pt x="18306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  <a:alpha val="4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3" name="文本框 19"/>
          <p:cNvSpPr>
            <a:spLocks noChangeArrowheads="1"/>
          </p:cNvSpPr>
          <p:nvPr userDrawn="1"/>
        </p:nvSpPr>
        <p:spPr bwMode="auto">
          <a:xfrm>
            <a:off x="2876089" y="3000622"/>
            <a:ext cx="956343" cy="692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086" tIns="53545" rIns="107086" bIns="53545">
            <a:spAutoFit/>
          </a:bodyPr>
          <a:lstStyle/>
          <a:p>
            <a:pPr algn="ctr"/>
            <a:r>
              <a:rPr lang="en-US" sz="3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02</a:t>
            </a:r>
            <a:endParaRPr lang="zh-CN" altLang="en-US" sz="3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87968" y="2519250"/>
            <a:ext cx="5342374" cy="13379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Aft>
                <a:spcPts val="0"/>
              </a:spcAft>
            </a:pPr>
            <a:r>
              <a:rPr lang="zh-CN" altLang="en-US" sz="4050" b="1" kern="100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课时</a:t>
            </a:r>
            <a:r>
              <a:rPr lang="zh-CN" altLang="en-US" sz="4050" b="1" kern="100" dirty="0" smtClean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 部</a:t>
            </a:r>
            <a:r>
              <a:rPr lang="zh-CN" altLang="en-US" sz="4050" b="1" kern="100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编版</a:t>
            </a:r>
            <a:r>
              <a:rPr lang="zh-CN" altLang="en-US" sz="4050" b="1" kern="100" dirty="0" smtClean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教材</a:t>
            </a:r>
            <a:endParaRPr lang="en-US" altLang="zh-CN" sz="4050" b="1" kern="100" dirty="0" smtClean="0">
              <a:solidFill>
                <a:srgbClr val="ED7D3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zh-CN" altLang="en-US" sz="4050" b="1" kern="100" dirty="0" smtClean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七</a:t>
            </a:r>
            <a:r>
              <a:rPr lang="zh-CN" altLang="en-US" sz="4050" b="1" kern="100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年级上册古诗文默写</a:t>
            </a:r>
            <a:endParaRPr lang="zh-CN" altLang="en-US" sz="4050" b="1" kern="100" dirty="0">
              <a:solidFill>
                <a:srgbClr val="ED7D3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4599" y="2905943"/>
            <a:ext cx="4536078" cy="87058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en-US" sz="3375" b="1" kern="100" dirty="0" smtClean="0">
                <a:solidFill>
                  <a:srgbClr val="70C0B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备考全攻略</a:t>
            </a:r>
            <a:endParaRPr lang="zh-CN" altLang="zh-CN" sz="3375" b="1" kern="100" dirty="0">
              <a:solidFill>
                <a:srgbClr val="70C0B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299974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（一）观沧海 （曹操）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以观沧海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水何澹澹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树木丛生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		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洪波涌起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诗中描写诗人想象大海吞吐日月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包孕星辰的雄浑景象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展现大海宏伟气魄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反映作者博大襟怀的诗句是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2117" y="2093143"/>
            <a:ext cx="12496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东临碣石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54771" y="2103694"/>
            <a:ext cx="12496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山岛竦峙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14571" y="2436180"/>
            <a:ext cx="2848059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百草丰茂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秋风萧瑟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3880696" y="3497409"/>
            <a:ext cx="465772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日月之行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若出其中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星汉灿烂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若出其里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445389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（二）闻王昌龄左迁龙标遥有此寄 （李白）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闻道龙标过五溪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我寄愁心与明月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诗中把明月人格化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表达了对友人不幸遭贬的深切同情与关怀的名句是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诗中融情入景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含有飘零之感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离别之恨的诗句是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诗中最能体现李白浪漫主义风格的诗句是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7895" y="2093609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杨花落尽子规啼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27326" y="2552594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随君直到夜郎西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1764" y="3403779"/>
            <a:ext cx="4019194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我寄愁心与明月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随君直到夜郎西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6198215" y="3993401"/>
            <a:ext cx="21164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杨花落尽子规啼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3695" y="4483118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闻道龙标过五溪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787824" y="4988465"/>
            <a:ext cx="21164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我寄愁心与明月</a:t>
            </a: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3694" y="5400873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随君直到夜郎西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2" grpId="0"/>
      <p:bldP spid="9" grpId="0"/>
      <p:bldP spid="11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34842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（三）次北固山下 （王湾）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客路青山外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潮平两岸阔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诗中蕴含新事物从旧事物中孕育并将取代旧事物的哲理的两句是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思亲之情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是千百年来人们所吟诵的永恒主题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</a:t>
            </a:r>
            <a:r>
              <a:rPr lang="zh-CN" altLang="en-US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</a:t>
            </a:r>
            <a:r>
              <a:rPr lang="zh-CN" altLang="en-US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就抒发了对亲人的深切眷恋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08123" y="2104413"/>
            <a:ext cx="15163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行舟绿水前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008123" y="2573618"/>
            <a:ext cx="15163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风正一帆悬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9258" y="3414933"/>
            <a:ext cx="2912204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海日生残夜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江春入旧年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6708302" y="3968931"/>
            <a:ext cx="163449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乡书何处达</a:t>
            </a: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9258" y="4482933"/>
            <a:ext cx="15163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归雁洛阳边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396938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（四）天净沙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•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秋思 （马致远）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小桥流水人家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夕阳西下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古代诗歌中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有一类诗句以名词组合而成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展现了情景交融的美妙境界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如马致远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天净沙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秋思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中的</a:t>
            </a:r>
            <a:r>
              <a:rPr lang="zh-CN" altLang="en-US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        </a:t>
            </a:r>
            <a:r>
              <a:rPr lang="zh-CN" altLang="en-US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曲中点明主旨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直接道出天涯游子之悲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表明游子漂泊在外的思乡心情的句子是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62347" y="2093609"/>
            <a:ext cx="17830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枯藤老树昏鸦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83797" y="2093609"/>
            <a:ext cx="17830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古道西风瘦马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97678" y="2426096"/>
            <a:ext cx="1856287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断肠人在天涯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3815832" y="3562844"/>
            <a:ext cx="4765040" cy="391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95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枯藤老树昏鸦</a:t>
            </a:r>
            <a:r>
              <a:rPr lang="en-US" altLang="zh-CN" sz="195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95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小桥流水人家</a:t>
            </a:r>
            <a:r>
              <a:rPr lang="en-US" altLang="zh-CN" sz="195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95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古道西风瘦马</a:t>
            </a:r>
            <a:endParaRPr lang="zh-CN" altLang="en-US" sz="1950" dirty="0">
              <a:solidFill>
                <a:srgbClr val="00B0F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76385" y="4477417"/>
            <a:ext cx="29165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夕阳西下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断肠人在天涯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2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34842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（五）峨眉山月歌 （李白）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峨眉山月半轮秋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思君不见下渝州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诗中表现月光柔柔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波光粼粼的诗句是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  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诗中点明远游路线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抒发依依惜别之情的诗句是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70925" y="2087602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影入平羌江水流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77895" y="2539433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夜发清溪向三峡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864554" y="2952950"/>
            <a:ext cx="4177456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峨眉山月半轮秋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影入平羌江水流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5980298" y="3543830"/>
            <a:ext cx="21164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夜发清溪向三峡</a:t>
            </a: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5740" y="4024995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思君不见下渝州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2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34842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（六）江南逢李龟年 （杜甫）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崔九堂前几度闻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正是江南好风景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诗中追忆往昔与李龟年的接触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表达对“开元盛世”的无限眷念的诗句是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诗中常被用来表达久别重逢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幸会难得的心情的诗句是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 	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7895" y="2093609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岐王宅里寻常见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01527" y="2570034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落花时节又逢君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2043" y="3426938"/>
            <a:ext cx="4103600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岐王宅里寻常见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崔九堂前几度闻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6817333" y="3980936"/>
            <a:ext cx="21164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正是江南好风景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9258" y="4508334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落花时节又逢君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2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251523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（七）行军九日思长安故园 （岑参）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无人送酒来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遥怜故园菊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诗中写自己对饱受战争忧患的人民的同情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对早日平定安史之乱的渴望的诗句是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47200" y="2093143"/>
            <a:ext cx="15163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强欲登高去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82022" y="2562109"/>
            <a:ext cx="15163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应傍战场开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39510" y="3411088"/>
            <a:ext cx="2970044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遥怜故园菊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应傍战场开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251523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（八）夜上受降城闻笛 （李益）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回乐烽前沙似雪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一夜征人尽望乡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诗中表现征人满怀愁绪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眺望故乡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思念家乡的诗句是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59633" y="2100737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受降城外月如霜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85980" y="2573696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不知何处吹芦管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08871" y="2966110"/>
            <a:ext cx="2299419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不知何处吹芦管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9258" y="3520109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一夜征人尽望乡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34842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（九）秋词（其一） （刘禹锡）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我言秋日胜春朝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晴空一鹤排云上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诗中体现诗人一反前人的悲秋主题而具有独创视角的诗句是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诗中表达诗人豪迈乐观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抒发诗人志向的诗句是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7895" y="2093609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自古逢秋悲寂寥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16775" y="2562814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便引诗情到碧霄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555000" y="2955229"/>
            <a:ext cx="1120915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自古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逢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477895" y="3442100"/>
            <a:ext cx="3183255" cy="575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秋悲寂寥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我言秋日胜春朝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69154" y="3997012"/>
            <a:ext cx="21164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晴空一鹤排云上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9258" y="4459328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便引诗情到碧霄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2" grpId="0"/>
      <p:bldP spid="9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0170" y="2940970"/>
            <a:ext cx="2332355" cy="87058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375" b="1" kern="100" dirty="0" smtClean="0">
                <a:solidFill>
                  <a:srgbClr val="D7726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南充考什么</a:t>
            </a:r>
            <a:endParaRPr lang="zh-CN" altLang="en-US" sz="3375" b="1" kern="100" dirty="0" smtClean="0">
              <a:solidFill>
                <a:srgbClr val="D7726C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396938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（十）夜雨寄北 （李商隐）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君问归期未有期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却话巴山夜雨时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诗中设想未来相逢景象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表达深沉离情的诗句是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诗中蕴含宦途失意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羁旅他乡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思乡不得的抑郁愁苦之情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并把愁苦之情融入凄凉萧瑟的景色之中的诗句是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61806" y="2087602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巴山夜雨涨秋池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4327" y="2573696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何当共剪西窗烛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176261" y="2925350"/>
            <a:ext cx="2288868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何当共剪西窗烛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438175" y="3494736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却话巴山夜雨时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500951" y="4460735"/>
            <a:ext cx="39833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君问归期未有期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巴山夜雨涨秋池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2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34842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（十一）十一月四日风雨大作（其二） （陆游）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僵卧孤村不自哀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铁马冰河入梦来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诗中直接表达了作者虽然年老体弱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但仍想守卫边疆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报效祖国的心愿的诗句是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诗中触景生情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把现实与梦想自然地联系起来以抒发强烈感情的诗句是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51256" y="2098153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尚思为国戍轮台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77895" y="2557138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夜阑卧听风吹雨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70608" y="3401146"/>
            <a:ext cx="3945339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僵卧孤村不自哀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尚思为国戍轮台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9258" y="4473307"/>
            <a:ext cx="39833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夜阑卧听风吹雨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铁马冰河入梦来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251523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（十二）潼关 （谭嗣同）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终古高云簇此城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河流大野犹嫌束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诗中表现作者渴望冲决罗网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勇往直前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追求个性解放的诗句是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30154" y="2100737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秋风吹散马蹄声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30153" y="2569703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山入潼关不解平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787117" y="2962118"/>
            <a:ext cx="1585424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河流大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441145" y="3511307"/>
            <a:ext cx="31832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野犹嫌束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山入潼关不解平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874743" cy="251523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（十三）咏雪（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世说新语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 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公欣然曰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:“			?”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兄女曰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:“				｡”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文中面对“白雪纷纷何所似”所做的两种回答分别是</a:t>
            </a:r>
            <a:r>
              <a:rPr lang="zh-CN" altLang="en-US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  </a:t>
            </a:r>
            <a:r>
              <a:rPr lang="zh-CN" altLang="en-US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</a:t>
            </a:r>
            <a:r>
              <a:rPr lang="zh-CN" altLang="en-US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</a:t>
            </a:r>
            <a:r>
              <a:rPr lang="zh-CN" altLang="en-US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76005" y="2114006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白雪纷纷何所似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604366" y="2572991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未若柳絮因风起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37548" y="2950819"/>
            <a:ext cx="2130607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撒盐空中差可拟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968683" y="3527864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未若柳絮因风起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251523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（十四）陈太丘与友期行（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世说新语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 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友人便怒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:“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非人哉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!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｡”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日中不至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			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对子骂父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文中元方应对得体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据理力争的句子是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				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04473" y="2100737"/>
            <a:ext cx="23831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与人期行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相委而去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83729" y="2559722"/>
            <a:ext cx="12496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则是无信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68443" y="2459024"/>
            <a:ext cx="1585424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则是无礼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4988526" y="3047369"/>
            <a:ext cx="331660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君与家君期日中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日中不至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2584" y="3501326"/>
            <a:ext cx="352425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则是无信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对子骂父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则是无礼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2" grpId="0"/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396938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（十五）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论语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十二章 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学而时习之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		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不亦乐乎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不亦君子乎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知之者不如好之者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一瓢饮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在陋巷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人不堪其忧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吾十有五而志于学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		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五十而知天命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六十而耳顺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七十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而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6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切问而近思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仁在其中矣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08123" y="2104413"/>
            <a:ext cx="296799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不亦说乎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有朋自远方来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80895" y="2563398"/>
            <a:ext cx="17830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人不知而不愠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17704" y="2955813"/>
            <a:ext cx="2478782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好之者不如乐之者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597068" y="3508380"/>
            <a:ext cx="9829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一箪食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850308" y="3525163"/>
            <a:ext cx="17830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回也不改其乐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77760" y="4005572"/>
            <a:ext cx="26498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三十而立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四十而不惑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68084" y="4471109"/>
            <a:ext cx="21164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从心所欲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不逾矩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00970" y="4976087"/>
            <a:ext cx="15163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博学而笃志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2" grpId="0"/>
      <p:bldP spid="9" grpId="0"/>
      <p:bldP spid="11" grpId="0"/>
      <p:bldP spid="10" grpId="0"/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49390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7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论述学习和思考的辩证关系的语句是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8.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强调复习的重要性的句子是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9.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曾子每天从这些方面来反省自己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			  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10.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朋友从外地来看望你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你可以引用孔子的一句话来表达你的心情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现实生活中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人们为了表明“几个爱好相同的人一起行走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其中必定有人是值得我效仿的人”时常引用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《&lt;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论语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&gt;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十二章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中孔子的话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941236" y="1640180"/>
            <a:ext cx="34499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学而不思则罔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思而不学则殆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51680" y="2089464"/>
            <a:ext cx="29165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温故而知新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可以为师矣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79826" y="2436011"/>
            <a:ext cx="5501216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为人谋而不忠乎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与朋友交而不信乎</a:t>
            </a: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450965" y="2958356"/>
            <a:ext cx="1249680" cy="575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传不习乎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45594" y="4024994"/>
            <a:ext cx="29165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有朋自远方来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不亦乐乎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420781" y="4955498"/>
            <a:ext cx="10496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三人行</a:t>
            </a: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6312" y="5442857"/>
            <a:ext cx="15163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必有我师焉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2" grpId="0"/>
      <p:bldP spid="9" grpId="0"/>
      <p:bldP spid="11" grpId="0"/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34842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12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与“有则改之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无则加勉”意思相近的句子是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在校运动会跳高比赛中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你们班选手第一局失利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暂居倒数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他有些垂头丧气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此时可用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《&lt;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论语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&gt;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十二章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中的</a:t>
            </a:r>
            <a:r>
              <a:rPr lang="zh-CN" altLang="en-US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</a:t>
            </a:r>
            <a:r>
              <a:rPr lang="zh-CN" altLang="en-US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鼓励他坚定信心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迎接下一轮挑战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14.《&lt;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论语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&gt;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十二章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中表达对时光流逝的慨叹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劝人珍惜时光的语句是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80720" y="1629629"/>
            <a:ext cx="21164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择其善者而从之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9375" y="2079973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其不善者而改之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59510" y="2973362"/>
            <a:ext cx="3755425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三军可夺帅也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匹夫不可夺志也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9258" y="4468733"/>
            <a:ext cx="26498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逝者如斯夫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不舍昼夜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40996"/>
            <a:ext cx="8639033" cy="396938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（十六）诫子书 （诸葛亮）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静以修身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非宁静无以致远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非学无以广才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险躁则不能治性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诸葛亮在文中主要阐述的观点是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6.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文中常被人们用作“志当存高远”的座右铭的句子是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65455" y="2093609"/>
            <a:ext cx="12496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俭以养德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697000" y="2552594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非淡泊无以明志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488514" y="2943623"/>
            <a:ext cx="1803533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非志无以成学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697000" y="3497621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淫慢则不能励精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588774" y="3994159"/>
            <a:ext cx="23831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静以修身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俭以养德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684640" y="4488071"/>
            <a:ext cx="21164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非淡泊无以明志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9258" y="4970296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非宁静无以致远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2" grpId="0"/>
      <p:bldP spid="9" grpId="0"/>
      <p:bldP spid="11" grpId="0"/>
      <p:bldP spid="1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40996"/>
            <a:ext cx="8639033" cy="299974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7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文中阐述“学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志”关系的句子是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8.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文中阐释过度享乐和急躁对人修身养性产生不利影响的句子是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9.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对那些心浮气躁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生活铺张浪费的人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我们可以用文中的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926399" y="1593751"/>
            <a:ext cx="34499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非学无以广才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非志无以成学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0477" y="2527283"/>
            <a:ext cx="39833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淫慢则不能励精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险躁则不能治性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227926" y="2919698"/>
            <a:ext cx="1585424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静以修身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9258" y="3513571"/>
            <a:ext cx="28498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俭以养德”来劝勉他们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43477" y="1621736"/>
            <a:ext cx="8515826" cy="541020"/>
            <a:chOff x="341194" y="914400"/>
            <a:chExt cx="11532870" cy="721360"/>
          </a:xfrm>
        </p:grpSpPr>
        <p:sp>
          <p:nvSpPr>
            <p:cNvPr id="3" name="矩形 2"/>
            <p:cNvSpPr/>
            <p:nvPr/>
          </p:nvSpPr>
          <p:spPr>
            <a:xfrm>
              <a:off x="341194" y="914400"/>
              <a:ext cx="11532870" cy="72136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30000"/>
                </a:lnSpc>
                <a:spcAft>
                  <a:spcPts val="0"/>
                </a:spcAft>
              </a:pPr>
              <a:r>
                <a:rPr lang="zh-CN" altLang="en-US" sz="2100" kern="100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</a:t>
              </a:r>
              <a:r>
                <a:rPr lang="zh-CN" altLang="en-US" sz="2250" b="1" kern="100" dirty="0" smtClean="0">
                  <a:solidFill>
                    <a:srgbClr val="ED7D3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真题试做</a:t>
              </a:r>
              <a:endParaRPr lang="zh-CN" altLang="zh-CN" sz="22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4" name="Shape 16870"/>
            <p:cNvSpPr/>
            <p:nvPr/>
          </p:nvSpPr>
          <p:spPr>
            <a:xfrm>
              <a:off x="341194" y="1083294"/>
              <a:ext cx="518400" cy="4644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589" y="10440"/>
                  </a:moveTo>
                  <a:cubicBezTo>
                    <a:pt x="5254" y="10440"/>
                    <a:pt x="1751" y="11880"/>
                    <a:pt x="1751" y="11880"/>
                  </a:cubicBezTo>
                  <a:cubicBezTo>
                    <a:pt x="1751" y="13320"/>
                    <a:pt x="1751" y="13320"/>
                    <a:pt x="1751" y="13320"/>
                  </a:cubicBezTo>
                  <a:cubicBezTo>
                    <a:pt x="1751" y="13320"/>
                    <a:pt x="5254" y="11880"/>
                    <a:pt x="7589" y="11880"/>
                  </a:cubicBezTo>
                  <a:cubicBezTo>
                    <a:pt x="8757" y="11880"/>
                    <a:pt x="9632" y="13320"/>
                    <a:pt x="9632" y="13320"/>
                  </a:cubicBezTo>
                  <a:cubicBezTo>
                    <a:pt x="9632" y="11880"/>
                    <a:pt x="9632" y="11880"/>
                    <a:pt x="9632" y="11880"/>
                  </a:cubicBezTo>
                  <a:cubicBezTo>
                    <a:pt x="9632" y="11880"/>
                    <a:pt x="8757" y="10440"/>
                    <a:pt x="7589" y="10440"/>
                  </a:cubicBezTo>
                  <a:close/>
                  <a:moveTo>
                    <a:pt x="7589" y="12600"/>
                  </a:moveTo>
                  <a:cubicBezTo>
                    <a:pt x="5254" y="12600"/>
                    <a:pt x="1751" y="14040"/>
                    <a:pt x="1751" y="14040"/>
                  </a:cubicBezTo>
                  <a:cubicBezTo>
                    <a:pt x="1751" y="15660"/>
                    <a:pt x="1751" y="15660"/>
                    <a:pt x="1751" y="15660"/>
                  </a:cubicBezTo>
                  <a:cubicBezTo>
                    <a:pt x="1751" y="15660"/>
                    <a:pt x="5254" y="14040"/>
                    <a:pt x="7589" y="14040"/>
                  </a:cubicBezTo>
                  <a:cubicBezTo>
                    <a:pt x="8757" y="14040"/>
                    <a:pt x="9632" y="15660"/>
                    <a:pt x="9632" y="15660"/>
                  </a:cubicBezTo>
                  <a:cubicBezTo>
                    <a:pt x="9632" y="14040"/>
                    <a:pt x="9632" y="14040"/>
                    <a:pt x="9632" y="14040"/>
                  </a:cubicBezTo>
                  <a:cubicBezTo>
                    <a:pt x="9632" y="14040"/>
                    <a:pt x="8757" y="12600"/>
                    <a:pt x="7589" y="12600"/>
                  </a:cubicBezTo>
                  <a:close/>
                  <a:moveTo>
                    <a:pt x="7589" y="5940"/>
                  </a:moveTo>
                  <a:cubicBezTo>
                    <a:pt x="5254" y="5940"/>
                    <a:pt x="1751" y="7380"/>
                    <a:pt x="1751" y="7380"/>
                  </a:cubicBezTo>
                  <a:cubicBezTo>
                    <a:pt x="1751" y="9000"/>
                    <a:pt x="1751" y="9000"/>
                    <a:pt x="1751" y="9000"/>
                  </a:cubicBezTo>
                  <a:cubicBezTo>
                    <a:pt x="1751" y="9000"/>
                    <a:pt x="5254" y="7380"/>
                    <a:pt x="7589" y="7380"/>
                  </a:cubicBezTo>
                  <a:cubicBezTo>
                    <a:pt x="8757" y="7380"/>
                    <a:pt x="9632" y="9000"/>
                    <a:pt x="9632" y="9000"/>
                  </a:cubicBezTo>
                  <a:cubicBezTo>
                    <a:pt x="9632" y="7380"/>
                    <a:pt x="9632" y="7380"/>
                    <a:pt x="9632" y="7380"/>
                  </a:cubicBezTo>
                  <a:cubicBezTo>
                    <a:pt x="9632" y="7380"/>
                    <a:pt x="8757" y="5940"/>
                    <a:pt x="7589" y="5940"/>
                  </a:cubicBezTo>
                  <a:close/>
                  <a:moveTo>
                    <a:pt x="7589" y="8280"/>
                  </a:moveTo>
                  <a:cubicBezTo>
                    <a:pt x="5254" y="8280"/>
                    <a:pt x="1751" y="9720"/>
                    <a:pt x="1751" y="9720"/>
                  </a:cubicBezTo>
                  <a:cubicBezTo>
                    <a:pt x="1751" y="11160"/>
                    <a:pt x="1751" y="11160"/>
                    <a:pt x="1751" y="11160"/>
                  </a:cubicBezTo>
                  <a:cubicBezTo>
                    <a:pt x="1751" y="11160"/>
                    <a:pt x="5254" y="9720"/>
                    <a:pt x="7589" y="9720"/>
                  </a:cubicBezTo>
                  <a:cubicBezTo>
                    <a:pt x="8757" y="9720"/>
                    <a:pt x="9632" y="11160"/>
                    <a:pt x="9632" y="11160"/>
                  </a:cubicBezTo>
                  <a:cubicBezTo>
                    <a:pt x="9632" y="9720"/>
                    <a:pt x="9632" y="9720"/>
                    <a:pt x="9632" y="9720"/>
                  </a:cubicBezTo>
                  <a:cubicBezTo>
                    <a:pt x="9632" y="9720"/>
                    <a:pt x="8757" y="8280"/>
                    <a:pt x="7589" y="8280"/>
                  </a:cubicBezTo>
                  <a:close/>
                  <a:moveTo>
                    <a:pt x="7589" y="3780"/>
                  </a:moveTo>
                  <a:cubicBezTo>
                    <a:pt x="5254" y="3780"/>
                    <a:pt x="1751" y="5220"/>
                    <a:pt x="1751" y="5220"/>
                  </a:cubicBezTo>
                  <a:cubicBezTo>
                    <a:pt x="1751" y="6660"/>
                    <a:pt x="1751" y="6660"/>
                    <a:pt x="1751" y="6660"/>
                  </a:cubicBezTo>
                  <a:cubicBezTo>
                    <a:pt x="1751" y="6660"/>
                    <a:pt x="5254" y="5220"/>
                    <a:pt x="7589" y="5220"/>
                  </a:cubicBezTo>
                  <a:cubicBezTo>
                    <a:pt x="8757" y="5220"/>
                    <a:pt x="9632" y="6660"/>
                    <a:pt x="9632" y="6660"/>
                  </a:cubicBezTo>
                  <a:cubicBezTo>
                    <a:pt x="9632" y="5220"/>
                    <a:pt x="9632" y="5220"/>
                    <a:pt x="9632" y="5220"/>
                  </a:cubicBezTo>
                  <a:cubicBezTo>
                    <a:pt x="9632" y="5220"/>
                    <a:pt x="8757" y="3780"/>
                    <a:pt x="7589" y="3780"/>
                  </a:cubicBezTo>
                  <a:close/>
                  <a:moveTo>
                    <a:pt x="11968" y="5220"/>
                  </a:moveTo>
                  <a:cubicBezTo>
                    <a:pt x="11968" y="6660"/>
                    <a:pt x="11968" y="6660"/>
                    <a:pt x="11968" y="6660"/>
                  </a:cubicBezTo>
                  <a:cubicBezTo>
                    <a:pt x="11968" y="6660"/>
                    <a:pt x="12843" y="5220"/>
                    <a:pt x="13865" y="5220"/>
                  </a:cubicBezTo>
                  <a:cubicBezTo>
                    <a:pt x="16200" y="5220"/>
                    <a:pt x="19703" y="6660"/>
                    <a:pt x="19703" y="6660"/>
                  </a:cubicBezTo>
                  <a:cubicBezTo>
                    <a:pt x="19703" y="5220"/>
                    <a:pt x="19703" y="5220"/>
                    <a:pt x="19703" y="5220"/>
                  </a:cubicBezTo>
                  <a:cubicBezTo>
                    <a:pt x="19703" y="5220"/>
                    <a:pt x="16200" y="3780"/>
                    <a:pt x="13865" y="3780"/>
                  </a:cubicBezTo>
                  <a:cubicBezTo>
                    <a:pt x="12843" y="3780"/>
                    <a:pt x="11968" y="5220"/>
                    <a:pt x="11968" y="5220"/>
                  </a:cubicBezTo>
                  <a:close/>
                  <a:moveTo>
                    <a:pt x="11968" y="7380"/>
                  </a:moveTo>
                  <a:cubicBezTo>
                    <a:pt x="11968" y="9000"/>
                    <a:pt x="11968" y="9000"/>
                    <a:pt x="11968" y="9000"/>
                  </a:cubicBezTo>
                  <a:cubicBezTo>
                    <a:pt x="11968" y="9000"/>
                    <a:pt x="12843" y="7380"/>
                    <a:pt x="13865" y="7380"/>
                  </a:cubicBezTo>
                  <a:cubicBezTo>
                    <a:pt x="16200" y="7380"/>
                    <a:pt x="19703" y="9000"/>
                    <a:pt x="19703" y="9000"/>
                  </a:cubicBezTo>
                  <a:cubicBezTo>
                    <a:pt x="19703" y="7380"/>
                    <a:pt x="19703" y="7380"/>
                    <a:pt x="19703" y="7380"/>
                  </a:cubicBezTo>
                  <a:cubicBezTo>
                    <a:pt x="19703" y="7380"/>
                    <a:pt x="16200" y="5940"/>
                    <a:pt x="13865" y="5940"/>
                  </a:cubicBezTo>
                  <a:cubicBezTo>
                    <a:pt x="12843" y="5940"/>
                    <a:pt x="11968" y="7380"/>
                    <a:pt x="11968" y="7380"/>
                  </a:cubicBezTo>
                  <a:close/>
                  <a:moveTo>
                    <a:pt x="11968" y="9720"/>
                  </a:moveTo>
                  <a:cubicBezTo>
                    <a:pt x="11968" y="11160"/>
                    <a:pt x="11968" y="11160"/>
                    <a:pt x="11968" y="11160"/>
                  </a:cubicBezTo>
                  <a:cubicBezTo>
                    <a:pt x="11968" y="11160"/>
                    <a:pt x="12843" y="9720"/>
                    <a:pt x="13865" y="9720"/>
                  </a:cubicBezTo>
                  <a:cubicBezTo>
                    <a:pt x="16200" y="9720"/>
                    <a:pt x="19703" y="11160"/>
                    <a:pt x="19703" y="11160"/>
                  </a:cubicBezTo>
                  <a:cubicBezTo>
                    <a:pt x="19703" y="9720"/>
                    <a:pt x="19703" y="9720"/>
                    <a:pt x="19703" y="9720"/>
                  </a:cubicBezTo>
                  <a:cubicBezTo>
                    <a:pt x="19703" y="9720"/>
                    <a:pt x="16200" y="8280"/>
                    <a:pt x="13865" y="8280"/>
                  </a:cubicBezTo>
                  <a:cubicBezTo>
                    <a:pt x="12843" y="8280"/>
                    <a:pt x="11968" y="9720"/>
                    <a:pt x="11968" y="9720"/>
                  </a:cubicBezTo>
                  <a:close/>
                  <a:moveTo>
                    <a:pt x="11968" y="14040"/>
                  </a:moveTo>
                  <a:cubicBezTo>
                    <a:pt x="11968" y="15660"/>
                    <a:pt x="11968" y="15660"/>
                    <a:pt x="11968" y="15660"/>
                  </a:cubicBezTo>
                  <a:cubicBezTo>
                    <a:pt x="11968" y="15660"/>
                    <a:pt x="12843" y="14040"/>
                    <a:pt x="13865" y="14040"/>
                  </a:cubicBezTo>
                  <a:cubicBezTo>
                    <a:pt x="16200" y="14040"/>
                    <a:pt x="19703" y="15660"/>
                    <a:pt x="19703" y="15660"/>
                  </a:cubicBezTo>
                  <a:cubicBezTo>
                    <a:pt x="19703" y="14040"/>
                    <a:pt x="19703" y="14040"/>
                    <a:pt x="19703" y="14040"/>
                  </a:cubicBezTo>
                  <a:cubicBezTo>
                    <a:pt x="19703" y="14040"/>
                    <a:pt x="16200" y="12600"/>
                    <a:pt x="13865" y="12600"/>
                  </a:cubicBezTo>
                  <a:cubicBezTo>
                    <a:pt x="12843" y="12600"/>
                    <a:pt x="11968" y="14040"/>
                    <a:pt x="11968" y="14040"/>
                  </a:cubicBezTo>
                  <a:close/>
                  <a:moveTo>
                    <a:pt x="11968" y="11880"/>
                  </a:moveTo>
                  <a:cubicBezTo>
                    <a:pt x="11968" y="13320"/>
                    <a:pt x="11968" y="13320"/>
                    <a:pt x="11968" y="13320"/>
                  </a:cubicBezTo>
                  <a:cubicBezTo>
                    <a:pt x="11968" y="13320"/>
                    <a:pt x="12843" y="11880"/>
                    <a:pt x="13865" y="11880"/>
                  </a:cubicBezTo>
                  <a:cubicBezTo>
                    <a:pt x="16200" y="11880"/>
                    <a:pt x="19703" y="13320"/>
                    <a:pt x="19703" y="13320"/>
                  </a:cubicBezTo>
                  <a:cubicBezTo>
                    <a:pt x="19703" y="11880"/>
                    <a:pt x="19703" y="11880"/>
                    <a:pt x="19703" y="11880"/>
                  </a:cubicBezTo>
                  <a:cubicBezTo>
                    <a:pt x="19703" y="11880"/>
                    <a:pt x="16200" y="10440"/>
                    <a:pt x="13865" y="10440"/>
                  </a:cubicBezTo>
                  <a:cubicBezTo>
                    <a:pt x="12843" y="10440"/>
                    <a:pt x="11968" y="11880"/>
                    <a:pt x="11968" y="11880"/>
                  </a:cubicBezTo>
                  <a:close/>
                  <a:moveTo>
                    <a:pt x="13573" y="0"/>
                  </a:moveTo>
                  <a:cubicBezTo>
                    <a:pt x="11384" y="0"/>
                    <a:pt x="10800" y="3060"/>
                    <a:pt x="10800" y="3060"/>
                  </a:cubicBezTo>
                  <a:cubicBezTo>
                    <a:pt x="10800" y="3060"/>
                    <a:pt x="10216" y="0"/>
                    <a:pt x="7881" y="0"/>
                  </a:cubicBezTo>
                  <a:cubicBezTo>
                    <a:pt x="2919" y="0"/>
                    <a:pt x="0" y="2340"/>
                    <a:pt x="0" y="2340"/>
                  </a:cubicBezTo>
                  <a:cubicBezTo>
                    <a:pt x="0" y="20700"/>
                    <a:pt x="0" y="20700"/>
                    <a:pt x="0" y="20700"/>
                  </a:cubicBezTo>
                  <a:cubicBezTo>
                    <a:pt x="0" y="20700"/>
                    <a:pt x="4670" y="19980"/>
                    <a:pt x="7881" y="19980"/>
                  </a:cubicBezTo>
                  <a:cubicBezTo>
                    <a:pt x="8465" y="19980"/>
                    <a:pt x="9049" y="20160"/>
                    <a:pt x="9486" y="20340"/>
                  </a:cubicBezTo>
                  <a:cubicBezTo>
                    <a:pt x="9341" y="20520"/>
                    <a:pt x="9341" y="20520"/>
                    <a:pt x="9341" y="20700"/>
                  </a:cubicBezTo>
                  <a:cubicBezTo>
                    <a:pt x="9341" y="21240"/>
                    <a:pt x="9924" y="21600"/>
                    <a:pt x="10800" y="21600"/>
                  </a:cubicBezTo>
                  <a:cubicBezTo>
                    <a:pt x="11530" y="21600"/>
                    <a:pt x="12259" y="21240"/>
                    <a:pt x="12259" y="20700"/>
                  </a:cubicBezTo>
                  <a:cubicBezTo>
                    <a:pt x="12259" y="20520"/>
                    <a:pt x="12114" y="20520"/>
                    <a:pt x="12114" y="20340"/>
                  </a:cubicBezTo>
                  <a:cubicBezTo>
                    <a:pt x="12551" y="20160"/>
                    <a:pt x="12989" y="19980"/>
                    <a:pt x="13573" y="19980"/>
                  </a:cubicBezTo>
                  <a:cubicBezTo>
                    <a:pt x="16784" y="19980"/>
                    <a:pt x="21600" y="20700"/>
                    <a:pt x="21600" y="20700"/>
                  </a:cubicBezTo>
                  <a:cubicBezTo>
                    <a:pt x="21600" y="2340"/>
                    <a:pt x="21600" y="2340"/>
                    <a:pt x="21600" y="2340"/>
                  </a:cubicBezTo>
                  <a:cubicBezTo>
                    <a:pt x="21600" y="2340"/>
                    <a:pt x="18535" y="0"/>
                    <a:pt x="13573" y="0"/>
                  </a:cubicBezTo>
                  <a:close/>
                  <a:moveTo>
                    <a:pt x="10216" y="19980"/>
                  </a:moveTo>
                  <a:cubicBezTo>
                    <a:pt x="10216" y="19980"/>
                    <a:pt x="9632" y="17280"/>
                    <a:pt x="7151" y="17280"/>
                  </a:cubicBezTo>
                  <a:cubicBezTo>
                    <a:pt x="4816" y="17280"/>
                    <a:pt x="1168" y="19260"/>
                    <a:pt x="1168" y="19260"/>
                  </a:cubicBezTo>
                  <a:cubicBezTo>
                    <a:pt x="1168" y="3420"/>
                    <a:pt x="1168" y="3420"/>
                    <a:pt x="1168" y="3420"/>
                  </a:cubicBezTo>
                  <a:cubicBezTo>
                    <a:pt x="1168" y="3420"/>
                    <a:pt x="2919" y="1260"/>
                    <a:pt x="7735" y="1260"/>
                  </a:cubicBezTo>
                  <a:cubicBezTo>
                    <a:pt x="9632" y="1260"/>
                    <a:pt x="10216" y="4140"/>
                    <a:pt x="10216" y="4140"/>
                  </a:cubicBezTo>
                  <a:lnTo>
                    <a:pt x="10216" y="19980"/>
                  </a:lnTo>
                  <a:close/>
                  <a:moveTo>
                    <a:pt x="20432" y="19260"/>
                  </a:moveTo>
                  <a:cubicBezTo>
                    <a:pt x="20432" y="19260"/>
                    <a:pt x="16784" y="17280"/>
                    <a:pt x="14303" y="17280"/>
                  </a:cubicBezTo>
                  <a:cubicBezTo>
                    <a:pt x="11968" y="17280"/>
                    <a:pt x="11384" y="19980"/>
                    <a:pt x="11384" y="19980"/>
                  </a:cubicBezTo>
                  <a:cubicBezTo>
                    <a:pt x="11384" y="4140"/>
                    <a:pt x="11384" y="4140"/>
                    <a:pt x="11384" y="4140"/>
                  </a:cubicBezTo>
                  <a:cubicBezTo>
                    <a:pt x="11384" y="4140"/>
                    <a:pt x="11968" y="1260"/>
                    <a:pt x="13719" y="1260"/>
                  </a:cubicBezTo>
                  <a:cubicBezTo>
                    <a:pt x="18535" y="1260"/>
                    <a:pt x="20432" y="3420"/>
                    <a:pt x="20432" y="3420"/>
                  </a:cubicBezTo>
                  <a:lnTo>
                    <a:pt x="20432" y="19260"/>
                  </a:lnTo>
                  <a:close/>
                </a:path>
              </a:pathLst>
            </a:custGeom>
            <a:solidFill>
              <a:srgbClr val="ED7D31"/>
            </a:solidFill>
            <a:ln w="12700">
              <a:miter lim="400000"/>
            </a:ln>
          </p:spPr>
          <p:txBody>
            <a:bodyPr lIns="0" tIns="0" rIns="0" bIns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just">
                <a:lnSpc>
                  <a:spcPct val="150000"/>
                </a:lnSpc>
              </a:pPr>
              <a:endParaRPr sz="210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220271" y="2149172"/>
            <a:ext cx="8639033" cy="34842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样题一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(2019•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南充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默写填空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｡(10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每空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海日生残夜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王湾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次北固山下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			    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非宁静无以致远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诸葛亮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诫子书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》)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此夜曲中闻折柳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李白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春夜洛城闻笛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》)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俗子胸襟谁识我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   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秋瑾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满江红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》)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莫听穿林打叶声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   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苏轼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定风波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》)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6)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蒹葭萋萋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｡(《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蒹葭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》)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52752" y="2733797"/>
            <a:ext cx="15163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江春入旧年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1069" y="3178678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非淡泊无以明志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814978" y="3684208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何人不起故园情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25958" y="4129048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英雄末路当磨折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77759" y="4610216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何妨吟啸且徐行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813493" y="5115746"/>
            <a:ext cx="12496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白露未晞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396938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（十七）狼 （蒲松龄）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屠乃奔倚其下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少时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一狼径去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久之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意暇甚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意将隧入以攻其后也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乃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悟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盖以诱敌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6.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作者在文中发表议论的句子是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		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69819" y="2072761"/>
            <a:ext cx="12496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弛担持刀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22181" y="2582813"/>
            <a:ext cx="17830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其一犬坐于前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67743" y="2926202"/>
            <a:ext cx="1102076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目似瞑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736566" y="3534284"/>
            <a:ext cx="15163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一狼洞其中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31403" y="4012436"/>
            <a:ext cx="12496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前狼假寐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25845" y="4497134"/>
            <a:ext cx="496824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狼亦黠矣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而顷刻两毙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禽兽之变诈几何哉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9258" y="4953027"/>
            <a:ext cx="12496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止增笑耳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2" grpId="0"/>
      <p:bldP spid="9" grpId="0"/>
      <p:bldP spid="11" grpId="0"/>
      <p:bldP spid="1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203009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（十八）穿井得一人 （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吕氏春秋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常一人居外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丁氏对曰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得一人之使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｡”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求闻之若此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36988" y="2074086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家无井而出溉汲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442306" y="2565962"/>
            <a:ext cx="23164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非得一人于井中也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67907" y="2958377"/>
            <a:ext cx="1585424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不若无闻也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251523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（十九）杞人忧天 （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列子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杞国有人忧天地崩坠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废寝食者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又有忧彼之所忧者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  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终日在地上行止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奈何忧其坏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晓之者亦舍然大喜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84302" y="2072761"/>
            <a:ext cx="12496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身亡所寄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710166" y="2593975"/>
            <a:ext cx="12496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因往晓之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97000" y="2919698"/>
            <a:ext cx="1585424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若躇步跐蹈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528098" y="3537109"/>
            <a:ext cx="17830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其人舍然大喜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41750"/>
            <a:ext cx="8639033" cy="251523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(7)《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醉翁亭记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中以清丽明快的语言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描绘春夏之景的句子是</a:t>
            </a:r>
            <a:r>
              <a:rPr lang="zh-CN" altLang="en-US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		</a:t>
            </a:r>
            <a:r>
              <a:rPr lang="zh-CN" altLang="en-US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8)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杜甫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茅屋为秋风所破歌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中</a:t>
            </a:r>
            <a:r>
              <a:rPr lang="zh-CN" altLang="en-US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      </a:t>
            </a:r>
            <a:r>
              <a:rPr lang="zh-CN" altLang="en-US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两句写狂风停止之后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云层变得墨黑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天色马上暗下来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引出下文屋破又遭连夜雨的境况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3263" y="2061123"/>
            <a:ext cx="34499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野芳发而幽香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佳木秀而繁阴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69258" y="4103557"/>
            <a:ext cx="8639033" cy="1545590"/>
          </a:xfrm>
          <a:prstGeom prst="rect">
            <a:avLst/>
          </a:prstGeom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本题考查句子默写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注意“泊”“末”“磨”“啸”“晞”“幽”“繁”“阴”“顷”“漠”等字的正确书写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02506" y="2592038"/>
            <a:ext cx="39833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俄顷风定云墨色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秋天漠漠向昏黑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bldLvl="0" animBg="1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69258" y="1541749"/>
            <a:ext cx="8639033" cy="445389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样题二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(2018•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南充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默写填空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｡(8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每空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假如我是一只鸟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我也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应该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艾青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我爱这土地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》)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若夫日出而林霏开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			  ｡(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欧阳修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醉翁亭记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》)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(3) 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夜泊秦淮近酒家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杜牧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泊秦淮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》)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温庭筠的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望江南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一词里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表现闺中少妇由失望到绝望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从而揭示全词主旨的句子是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 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5)《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过零丁洋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一诗中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诗人借比喻将个人遭遇和国家命运紧密联系在一起的句子是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 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651510" y="2066554"/>
            <a:ext cx="23164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用嘶哑的喉咙歌唱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88398" y="2591359"/>
            <a:ext cx="17830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云归而岩穴暝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890776" y="3043416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烟笼寒水月笼沙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92823" y="4000114"/>
            <a:ext cx="12496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肠断白洲</a:t>
            </a:r>
            <a:endParaRPr lang="zh-CN" altLang="en-US" sz="21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33704" y="4937498"/>
            <a:ext cx="411670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山河破碎风飘絮</a:t>
            </a:r>
            <a:r>
              <a:rPr lang="en-US" altLang="zh-CN" sz="210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身世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浮沉雨打萍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5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41750"/>
            <a:ext cx="8639033" cy="106045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(6)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李白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渡荆门送别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一诗中</a:t>
            </a:r>
            <a:r>
              <a:rPr lang="zh-CN" altLang="en-US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</a:t>
            </a:r>
            <a:r>
              <a:rPr lang="zh-CN" altLang="en-US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两句与“星垂平野阔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月涌大江流”意境相似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22892" y="1605662"/>
            <a:ext cx="29165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山随平野尽</a:t>
            </a:r>
            <a:r>
              <a:rPr lang="en-US" altLang="zh-CN" sz="210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江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入大荒流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7607" y="2590900"/>
            <a:ext cx="8639033" cy="1060450"/>
          </a:xfrm>
          <a:prstGeom prst="rect">
            <a:avLst/>
          </a:prstGeom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本题考查句子默写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注意“喉”“暝”“”“絮”“荒”等字的正确书写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5"/>
            <a:ext cx="8639033" cy="542353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样题三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(2017•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南充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默写填空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｡(8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每空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(1) 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出则无敌国外患者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国恒亡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｡(《&lt;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孟子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&gt;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两章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》)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晨兴理荒秽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 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陶渊明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归园田居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其三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)》)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举杯邀明月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 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李白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月下独酌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其一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)》)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(4) 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玉垒浮云变古今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杜甫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登楼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》)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碧云天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黄叶地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秋色连波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 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范仲淹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苏幕遮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》)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(6) 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   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波涛如怒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山河表里潼关路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张养浩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山坡羊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潼关怀古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》)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7)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韦应物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滁州西涧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一诗中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以飞转流动之势衬托闲淡宁静之景的句子是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</a:t>
            </a:r>
            <a:r>
              <a:rPr lang="en-US" altLang="zh-CN" sz="2100" u="sng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｡</a:t>
            </a:r>
            <a:endParaRPr lang="en-US" altLang="zh-CN" sz="2100" u="sng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8738" y="2088714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入则无法家拂士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094729" y="2588436"/>
            <a:ext cx="2023631" cy="414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带月荷锄归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94728" y="3058029"/>
            <a:ext cx="15163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对影成三人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50384" y="3529452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锦江春色来天地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79750" y="4034054"/>
            <a:ext cx="15163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波上寒烟翠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46481" y="4470468"/>
            <a:ext cx="12496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峰峦如聚</a:t>
            </a:r>
            <a:endParaRPr lang="zh-CN" altLang="en-US" sz="21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12686" y="5463359"/>
            <a:ext cx="39833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春潮带雨晚来急</a:t>
            </a:r>
            <a:r>
              <a:rPr lang="en-US" altLang="zh-CN" sz="210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野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渡无人舟自横</a:t>
            </a:r>
            <a:endParaRPr lang="zh-CN" altLang="en-US" sz="21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57607" y="1578528"/>
            <a:ext cx="8639033" cy="1060450"/>
          </a:xfrm>
          <a:prstGeom prst="rect">
            <a:avLst/>
          </a:prstGeom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本题考查句子默写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注意“拂”“锄”“峦”“聚”等字的正确书写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42252" y="1616597"/>
            <a:ext cx="2326481" cy="610076"/>
            <a:chOff x="608" y="1180"/>
            <a:chExt cx="4885" cy="1281"/>
          </a:xfrm>
        </p:grpSpPr>
        <p:sp>
          <p:nvSpPr>
            <p:cNvPr id="3" name="矩形 2"/>
            <p:cNvSpPr/>
            <p:nvPr/>
          </p:nvSpPr>
          <p:spPr>
            <a:xfrm>
              <a:off x="608" y="1180"/>
              <a:ext cx="4885" cy="128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sz="2100" b="1" kern="100" dirty="0" smtClean="0">
                  <a:solidFill>
                    <a:srgbClr val="E0556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</a:t>
              </a:r>
              <a:r>
                <a:rPr lang="zh-CN" altLang="en-US" sz="2250" b="1" kern="100" dirty="0" smtClean="0">
                  <a:solidFill>
                    <a:srgbClr val="E0556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考向研析</a:t>
              </a:r>
              <a:endParaRPr lang="zh-CN" altLang="en-US" sz="2250" b="1" kern="100" dirty="0" smtClean="0">
                <a:solidFill>
                  <a:srgbClr val="E055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4" name="Group 7157"/>
            <p:cNvGrpSpPr/>
            <p:nvPr/>
          </p:nvGrpSpPr>
          <p:grpSpPr>
            <a:xfrm>
              <a:off x="608" y="1406"/>
              <a:ext cx="981" cy="893"/>
              <a:chOff x="0" y="0"/>
              <a:chExt cx="797914" cy="650026"/>
            </a:xfrm>
          </p:grpSpPr>
          <p:sp>
            <p:nvSpPr>
              <p:cNvPr id="5" name="Shape 7147"/>
              <p:cNvSpPr/>
              <p:nvPr/>
            </p:nvSpPr>
            <p:spPr>
              <a:xfrm>
                <a:off x="143887" y="370489"/>
                <a:ext cx="149856" cy="2795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08" h="21285" extrusionOk="0">
                    <a:moveTo>
                      <a:pt x="20828" y="2030"/>
                    </a:moveTo>
                    <a:cubicBezTo>
                      <a:pt x="21308" y="2673"/>
                      <a:pt x="21308" y="2673"/>
                      <a:pt x="21308" y="2673"/>
                    </a:cubicBezTo>
                    <a:cubicBezTo>
                      <a:pt x="6188" y="20544"/>
                      <a:pt x="6188" y="20544"/>
                      <a:pt x="6188" y="20544"/>
                    </a:cubicBezTo>
                    <a:cubicBezTo>
                      <a:pt x="5708" y="21187"/>
                      <a:pt x="4508" y="21444"/>
                      <a:pt x="3308" y="21187"/>
                    </a:cubicBezTo>
                    <a:cubicBezTo>
                      <a:pt x="1148" y="20544"/>
                      <a:pt x="1148" y="20544"/>
                      <a:pt x="1148" y="20544"/>
                    </a:cubicBezTo>
                    <a:cubicBezTo>
                      <a:pt x="188" y="20287"/>
                      <a:pt x="-292" y="19644"/>
                      <a:pt x="188" y="19130"/>
                    </a:cubicBezTo>
                    <a:cubicBezTo>
                      <a:pt x="15788" y="615"/>
                      <a:pt x="15788" y="615"/>
                      <a:pt x="15788" y="615"/>
                    </a:cubicBezTo>
                    <a:cubicBezTo>
                      <a:pt x="16268" y="101"/>
                      <a:pt x="17468" y="-156"/>
                      <a:pt x="18668" y="101"/>
                    </a:cubicBezTo>
                    <a:cubicBezTo>
                      <a:pt x="20828" y="615"/>
                      <a:pt x="20828" y="615"/>
                      <a:pt x="20828" y="615"/>
                    </a:cubicBezTo>
                    <a:cubicBezTo>
                      <a:pt x="21068" y="615"/>
                      <a:pt x="21308" y="744"/>
                      <a:pt x="21308" y="744"/>
                    </a:cubicBezTo>
                    <a:cubicBezTo>
                      <a:pt x="20588" y="1130"/>
                      <a:pt x="20348" y="1644"/>
                      <a:pt x="20828" y="2030"/>
                    </a:cubicBezTo>
                    <a:close/>
                  </a:path>
                </a:pathLst>
              </a:custGeom>
              <a:solidFill>
                <a:srgbClr val="53688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/>
                <a:endParaRPr sz="1350"/>
              </a:p>
            </p:txBody>
          </p:sp>
          <p:sp>
            <p:nvSpPr>
              <p:cNvPr id="6" name="Shape 7148"/>
              <p:cNvSpPr/>
              <p:nvPr/>
            </p:nvSpPr>
            <p:spPr>
              <a:xfrm>
                <a:off x="270242" y="0"/>
                <a:ext cx="175036" cy="6500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50" h="21531" extrusionOk="0">
                    <a:moveTo>
                      <a:pt x="1851" y="4924"/>
                    </a:moveTo>
                    <a:cubicBezTo>
                      <a:pt x="3909" y="4924"/>
                      <a:pt x="3909" y="4924"/>
                      <a:pt x="3909" y="4924"/>
                    </a:cubicBezTo>
                    <a:cubicBezTo>
                      <a:pt x="4937" y="4924"/>
                      <a:pt x="5760" y="4701"/>
                      <a:pt x="5760" y="4421"/>
                    </a:cubicBezTo>
                    <a:cubicBezTo>
                      <a:pt x="5760" y="504"/>
                      <a:pt x="5760" y="504"/>
                      <a:pt x="5760" y="504"/>
                    </a:cubicBezTo>
                    <a:cubicBezTo>
                      <a:pt x="5760" y="224"/>
                      <a:pt x="4937" y="0"/>
                      <a:pt x="3909" y="0"/>
                    </a:cubicBezTo>
                    <a:cubicBezTo>
                      <a:pt x="1851" y="0"/>
                      <a:pt x="1851" y="0"/>
                      <a:pt x="1851" y="0"/>
                    </a:cubicBezTo>
                    <a:cubicBezTo>
                      <a:pt x="823" y="0"/>
                      <a:pt x="0" y="224"/>
                      <a:pt x="0" y="504"/>
                    </a:cubicBezTo>
                    <a:cubicBezTo>
                      <a:pt x="0" y="4421"/>
                      <a:pt x="0" y="4421"/>
                      <a:pt x="0" y="4421"/>
                    </a:cubicBezTo>
                    <a:cubicBezTo>
                      <a:pt x="0" y="4701"/>
                      <a:pt x="823" y="4924"/>
                      <a:pt x="1851" y="4924"/>
                    </a:cubicBezTo>
                    <a:close/>
                    <a:moveTo>
                      <a:pt x="21189" y="20593"/>
                    </a:moveTo>
                    <a:cubicBezTo>
                      <a:pt x="7611" y="12535"/>
                      <a:pt x="7611" y="12535"/>
                      <a:pt x="7611" y="12535"/>
                    </a:cubicBezTo>
                    <a:cubicBezTo>
                      <a:pt x="7200" y="12311"/>
                      <a:pt x="6171" y="12199"/>
                      <a:pt x="5349" y="12311"/>
                    </a:cubicBezTo>
                    <a:cubicBezTo>
                      <a:pt x="3291" y="12535"/>
                      <a:pt x="3291" y="12535"/>
                      <a:pt x="3291" y="12535"/>
                    </a:cubicBezTo>
                    <a:cubicBezTo>
                      <a:pt x="3291" y="12535"/>
                      <a:pt x="3086" y="12591"/>
                      <a:pt x="2880" y="12591"/>
                    </a:cubicBezTo>
                    <a:cubicBezTo>
                      <a:pt x="3497" y="12759"/>
                      <a:pt x="3703" y="12982"/>
                      <a:pt x="3497" y="13150"/>
                    </a:cubicBezTo>
                    <a:cubicBezTo>
                      <a:pt x="2880" y="13430"/>
                      <a:pt x="2880" y="13430"/>
                      <a:pt x="2880" y="13430"/>
                    </a:cubicBezTo>
                    <a:cubicBezTo>
                      <a:pt x="16046" y="21208"/>
                      <a:pt x="16046" y="21208"/>
                      <a:pt x="16046" y="21208"/>
                    </a:cubicBezTo>
                    <a:cubicBezTo>
                      <a:pt x="16457" y="21488"/>
                      <a:pt x="17486" y="21600"/>
                      <a:pt x="18309" y="21488"/>
                    </a:cubicBezTo>
                    <a:cubicBezTo>
                      <a:pt x="20366" y="21208"/>
                      <a:pt x="20366" y="21208"/>
                      <a:pt x="20366" y="21208"/>
                    </a:cubicBezTo>
                    <a:cubicBezTo>
                      <a:pt x="21189" y="21096"/>
                      <a:pt x="21600" y="20817"/>
                      <a:pt x="21189" y="20593"/>
                    </a:cubicBezTo>
                    <a:close/>
                  </a:path>
                </a:pathLst>
              </a:custGeom>
              <a:solidFill>
                <a:srgbClr val="41556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/>
                <a:endParaRPr sz="1350"/>
              </a:p>
            </p:txBody>
          </p:sp>
          <p:sp>
            <p:nvSpPr>
              <p:cNvPr id="7" name="Shape 7149"/>
              <p:cNvSpPr/>
              <p:nvPr/>
            </p:nvSpPr>
            <p:spPr>
              <a:xfrm>
                <a:off x="21820" y="109943"/>
                <a:ext cx="543844" cy="417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813"/>
                    </a:moveTo>
                    <a:cubicBezTo>
                      <a:pt x="21600" y="21250"/>
                      <a:pt x="21332" y="21600"/>
                      <a:pt x="21063" y="21600"/>
                    </a:cubicBezTo>
                    <a:cubicBezTo>
                      <a:pt x="604" y="21600"/>
                      <a:pt x="604" y="21600"/>
                      <a:pt x="604" y="21600"/>
                    </a:cubicBezTo>
                    <a:cubicBezTo>
                      <a:pt x="268" y="21600"/>
                      <a:pt x="0" y="21250"/>
                      <a:pt x="0" y="20813"/>
                    </a:cubicBezTo>
                    <a:cubicBezTo>
                      <a:pt x="0" y="700"/>
                      <a:pt x="0" y="700"/>
                      <a:pt x="0" y="700"/>
                    </a:cubicBezTo>
                    <a:cubicBezTo>
                      <a:pt x="0" y="350"/>
                      <a:pt x="268" y="0"/>
                      <a:pt x="604" y="0"/>
                    </a:cubicBezTo>
                    <a:cubicBezTo>
                      <a:pt x="21063" y="0"/>
                      <a:pt x="21063" y="0"/>
                      <a:pt x="21063" y="0"/>
                    </a:cubicBezTo>
                    <a:cubicBezTo>
                      <a:pt x="21332" y="0"/>
                      <a:pt x="21600" y="350"/>
                      <a:pt x="21600" y="700"/>
                    </a:cubicBezTo>
                    <a:lnTo>
                      <a:pt x="21600" y="20813"/>
                    </a:lnTo>
                    <a:close/>
                  </a:path>
                </a:pathLst>
              </a:custGeom>
              <a:solidFill>
                <a:srgbClr val="E0556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/>
                <a:endParaRPr sz="1350"/>
              </a:p>
            </p:txBody>
          </p:sp>
          <p:sp>
            <p:nvSpPr>
              <p:cNvPr id="8" name="Shape 7150"/>
              <p:cNvSpPr/>
              <p:nvPr/>
            </p:nvSpPr>
            <p:spPr>
              <a:xfrm>
                <a:off x="21820" y="109943"/>
                <a:ext cx="270244" cy="417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1215" y="0"/>
                      <a:pt x="1215" y="0"/>
                      <a:pt x="1215" y="0"/>
                    </a:cubicBezTo>
                    <a:cubicBezTo>
                      <a:pt x="540" y="0"/>
                      <a:pt x="0" y="350"/>
                      <a:pt x="0" y="700"/>
                    </a:cubicBezTo>
                    <a:cubicBezTo>
                      <a:pt x="0" y="20813"/>
                      <a:pt x="0" y="20813"/>
                      <a:pt x="0" y="20813"/>
                    </a:cubicBezTo>
                    <a:cubicBezTo>
                      <a:pt x="0" y="21250"/>
                      <a:pt x="540" y="21600"/>
                      <a:pt x="1215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ED687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/>
                <a:endParaRPr sz="1350"/>
              </a:p>
            </p:txBody>
          </p:sp>
          <p:sp>
            <p:nvSpPr>
              <p:cNvPr id="9" name="Shape 7151"/>
              <p:cNvSpPr/>
              <p:nvPr/>
            </p:nvSpPr>
            <p:spPr>
              <a:xfrm>
                <a:off x="0" y="96515"/>
                <a:ext cx="589164" cy="419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368"/>
                    </a:moveTo>
                    <a:cubicBezTo>
                      <a:pt x="21600" y="16416"/>
                      <a:pt x="21229" y="21600"/>
                      <a:pt x="20795" y="21600"/>
                    </a:cubicBezTo>
                    <a:cubicBezTo>
                      <a:pt x="743" y="21600"/>
                      <a:pt x="743" y="21600"/>
                      <a:pt x="743" y="21600"/>
                    </a:cubicBezTo>
                    <a:cubicBezTo>
                      <a:pt x="371" y="21600"/>
                      <a:pt x="0" y="16416"/>
                      <a:pt x="0" y="10368"/>
                    </a:cubicBezTo>
                    <a:cubicBezTo>
                      <a:pt x="0" y="5184"/>
                      <a:pt x="371" y="0"/>
                      <a:pt x="743" y="0"/>
                    </a:cubicBezTo>
                    <a:cubicBezTo>
                      <a:pt x="20795" y="0"/>
                      <a:pt x="20795" y="0"/>
                      <a:pt x="20795" y="0"/>
                    </a:cubicBezTo>
                    <a:cubicBezTo>
                      <a:pt x="21229" y="0"/>
                      <a:pt x="21600" y="5184"/>
                      <a:pt x="21600" y="10368"/>
                    </a:cubicBezTo>
                    <a:close/>
                  </a:path>
                </a:pathLst>
              </a:custGeom>
              <a:solidFill>
                <a:srgbClr val="41556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/>
                <a:endParaRPr sz="1350"/>
              </a:p>
            </p:txBody>
          </p:sp>
          <p:sp>
            <p:nvSpPr>
              <p:cNvPr id="10" name="Shape 7152"/>
              <p:cNvSpPr/>
              <p:nvPr/>
            </p:nvSpPr>
            <p:spPr>
              <a:xfrm>
                <a:off x="37955" y="117856"/>
                <a:ext cx="589164" cy="201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21538" y="9000"/>
                      <a:pt x="21229" y="0"/>
                      <a:pt x="20795" y="0"/>
                    </a:cubicBezTo>
                    <a:cubicBezTo>
                      <a:pt x="743" y="0"/>
                      <a:pt x="743" y="0"/>
                      <a:pt x="743" y="0"/>
                    </a:cubicBezTo>
                    <a:cubicBezTo>
                      <a:pt x="371" y="0"/>
                      <a:pt x="0" y="9000"/>
                      <a:pt x="0" y="21600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solidFill>
                <a:srgbClr val="53688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/>
                <a:endParaRPr sz="1350"/>
              </a:p>
            </p:txBody>
          </p:sp>
          <p:sp>
            <p:nvSpPr>
              <p:cNvPr id="11" name="Shape 7153"/>
              <p:cNvSpPr/>
              <p:nvPr/>
            </p:nvSpPr>
            <p:spPr>
              <a:xfrm>
                <a:off x="100063" y="223196"/>
                <a:ext cx="464947" cy="4268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35" y="2415"/>
                    </a:moveTo>
                    <a:lnTo>
                      <a:pt x="17018" y="4696"/>
                    </a:lnTo>
                    <a:lnTo>
                      <a:pt x="12483" y="11873"/>
                    </a:lnTo>
                    <a:lnTo>
                      <a:pt x="7527" y="5903"/>
                    </a:lnTo>
                    <a:lnTo>
                      <a:pt x="0" y="16301"/>
                    </a:lnTo>
                    <a:lnTo>
                      <a:pt x="0" y="21600"/>
                    </a:lnTo>
                    <a:lnTo>
                      <a:pt x="7621" y="11068"/>
                    </a:lnTo>
                    <a:lnTo>
                      <a:pt x="12577" y="17106"/>
                    </a:lnTo>
                    <a:lnTo>
                      <a:pt x="18795" y="7111"/>
                    </a:lnTo>
                    <a:lnTo>
                      <a:pt x="20384" y="9324"/>
                    </a:lnTo>
                    <a:lnTo>
                      <a:pt x="21600" y="0"/>
                    </a:lnTo>
                    <a:lnTo>
                      <a:pt x="15335" y="2415"/>
                    </a:lnTo>
                    <a:close/>
                  </a:path>
                </a:pathLst>
              </a:custGeom>
              <a:solidFill>
                <a:srgbClr val="E6CB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/>
                <a:endParaRPr sz="1350"/>
              </a:p>
            </p:txBody>
          </p:sp>
          <p:sp>
            <p:nvSpPr>
              <p:cNvPr id="12" name="Shape 7154"/>
              <p:cNvSpPr/>
              <p:nvPr/>
            </p:nvSpPr>
            <p:spPr>
              <a:xfrm>
                <a:off x="100063" y="297002"/>
                <a:ext cx="345044" cy="35302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5446"/>
                    </a:moveTo>
                    <a:lnTo>
                      <a:pt x="15186" y="0"/>
                    </a:lnTo>
                    <a:lnTo>
                      <a:pt x="0" y="14308"/>
                    </a:lnTo>
                    <a:lnTo>
                      <a:pt x="0" y="21600"/>
                    </a:lnTo>
                    <a:lnTo>
                      <a:pt x="15375" y="7108"/>
                    </a:lnTo>
                    <a:lnTo>
                      <a:pt x="21600" y="12277"/>
                    </a:lnTo>
                    <a:lnTo>
                      <a:pt x="21600" y="5446"/>
                    </a:lnTo>
                    <a:close/>
                  </a:path>
                </a:pathLst>
              </a:custGeom>
              <a:solidFill>
                <a:srgbClr val="F2DFD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/>
                <a:endParaRPr sz="1350"/>
              </a:p>
            </p:txBody>
          </p:sp>
          <p:sp>
            <p:nvSpPr>
              <p:cNvPr id="13" name="Shape 7155"/>
              <p:cNvSpPr/>
              <p:nvPr/>
            </p:nvSpPr>
            <p:spPr>
              <a:xfrm>
                <a:off x="87986" y="176956"/>
                <a:ext cx="709928" cy="4721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258" y="21600"/>
                    </a:moveTo>
                    <a:cubicBezTo>
                      <a:pt x="427" y="21600"/>
                      <a:pt x="427" y="21600"/>
                      <a:pt x="427" y="21600"/>
                    </a:cubicBezTo>
                    <a:cubicBezTo>
                      <a:pt x="171" y="21600"/>
                      <a:pt x="0" y="21487"/>
                      <a:pt x="0" y="21148"/>
                    </a:cubicBezTo>
                    <a:cubicBezTo>
                      <a:pt x="0" y="565"/>
                      <a:pt x="0" y="565"/>
                      <a:pt x="0" y="565"/>
                    </a:cubicBezTo>
                    <a:cubicBezTo>
                      <a:pt x="0" y="226"/>
                      <a:pt x="171" y="0"/>
                      <a:pt x="427" y="0"/>
                    </a:cubicBezTo>
                    <a:cubicBezTo>
                      <a:pt x="598" y="0"/>
                      <a:pt x="768" y="226"/>
                      <a:pt x="768" y="565"/>
                    </a:cubicBezTo>
                    <a:cubicBezTo>
                      <a:pt x="768" y="20695"/>
                      <a:pt x="768" y="20695"/>
                      <a:pt x="768" y="20695"/>
                    </a:cubicBezTo>
                    <a:cubicBezTo>
                      <a:pt x="21258" y="20695"/>
                      <a:pt x="21258" y="20695"/>
                      <a:pt x="21258" y="20695"/>
                    </a:cubicBezTo>
                    <a:cubicBezTo>
                      <a:pt x="21429" y="20695"/>
                      <a:pt x="21600" y="20921"/>
                      <a:pt x="21600" y="21148"/>
                    </a:cubicBezTo>
                    <a:cubicBezTo>
                      <a:pt x="21600" y="21487"/>
                      <a:pt x="21429" y="21600"/>
                      <a:pt x="21258" y="21600"/>
                    </a:cubicBezTo>
                    <a:close/>
                  </a:path>
                </a:pathLst>
              </a:custGeom>
              <a:solidFill>
                <a:srgbClr val="F2DFD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/>
                <a:endParaRPr sz="1350"/>
              </a:p>
            </p:txBody>
          </p:sp>
          <p:sp>
            <p:nvSpPr>
              <p:cNvPr id="14" name="Shape 7156"/>
              <p:cNvSpPr/>
              <p:nvPr/>
            </p:nvSpPr>
            <p:spPr>
              <a:xfrm>
                <a:off x="292063" y="486772"/>
                <a:ext cx="223245" cy="1343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94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1600"/>
                      <a:pt x="0" y="21600"/>
                      <a:pt x="0" y="21600"/>
                    </a:cubicBezTo>
                    <a:cubicBezTo>
                      <a:pt x="20945" y="21600"/>
                      <a:pt x="20945" y="21600"/>
                      <a:pt x="20945" y="21600"/>
                    </a:cubicBezTo>
                    <a:cubicBezTo>
                      <a:pt x="21273" y="21600"/>
                      <a:pt x="21600" y="18900"/>
                      <a:pt x="21600" y="10800"/>
                    </a:cubicBezTo>
                    <a:cubicBezTo>
                      <a:pt x="21600" y="5400"/>
                      <a:pt x="21273" y="0"/>
                      <a:pt x="20945" y="0"/>
                    </a:cubicBezTo>
                    <a:close/>
                  </a:path>
                </a:pathLst>
              </a:custGeom>
              <a:solidFill>
                <a:srgbClr val="E6CB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/>
                <a:endParaRPr sz="1350"/>
              </a:p>
            </p:txBody>
          </p:sp>
        </p:grpSp>
      </p:grpSp>
      <p:sp>
        <p:nvSpPr>
          <p:cNvPr id="17" name="矩形 16"/>
          <p:cNvSpPr/>
          <p:nvPr/>
        </p:nvSpPr>
        <p:spPr>
          <a:xfrm>
            <a:off x="258370" y="2204290"/>
            <a:ext cx="8639033" cy="299974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20090" algn="just"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此考点主要考查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7~9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年级课内课外古诗词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文言文与现代诗歌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多以填空题的形式出现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有识记性默写和理解运用性默写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分值为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8~10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考查学生默写古诗文的能力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传统的识记性默写题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要求学生直接默写出指定的句子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这类题目要求学生日常加强背诵识记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尤其是不仅能背诵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还要能默写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而理解性默写则摒弃了死记硬背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要求学生通过反复诵读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在理解句意的基础上理解文意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难度要大一些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u="sng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4723</Words>
  <Application>WPS 演示</Application>
  <PresentationFormat>在屏幕上显示</PresentationFormat>
  <Paragraphs>438</Paragraphs>
  <Slides>32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9" baseType="lpstr">
      <vt:lpstr>Arial</vt:lpstr>
      <vt:lpstr>宋体</vt:lpstr>
      <vt:lpstr>Wingdings</vt:lpstr>
      <vt:lpstr>Calibri</vt:lpstr>
      <vt:lpstr>Times New Roman</vt:lpstr>
      <vt:lpstr>微软雅黑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编辑资料-刘洁</cp:lastModifiedBy>
  <cp:revision>54</cp:revision>
  <dcterms:created xsi:type="dcterms:W3CDTF">2017-03-15T04:23:48Z</dcterms:created>
  <dcterms:modified xsi:type="dcterms:W3CDTF">2020-02-24T04:59:09Z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2052-11.1.0.9209</vt:lpwstr>
  </property>
</Properties>
</file>